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09" r:id="rId2"/>
    <p:sldId id="648" r:id="rId3"/>
    <p:sldId id="646" r:id="rId4"/>
    <p:sldId id="656" r:id="rId5"/>
    <p:sldId id="654" r:id="rId6"/>
    <p:sldId id="644" r:id="rId7"/>
    <p:sldId id="657" r:id="rId8"/>
    <p:sldId id="662" r:id="rId9"/>
    <p:sldId id="658" r:id="rId10"/>
    <p:sldId id="659" r:id="rId11"/>
    <p:sldId id="663" r:id="rId12"/>
    <p:sldId id="660" r:id="rId13"/>
    <p:sldId id="661" r:id="rId14"/>
  </p:sldIdLst>
  <p:sldSz cx="100584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7F9"/>
    <a:srgbClr val="8080FF"/>
    <a:srgbClr val="4BACC6"/>
    <a:srgbClr val="D0D8E8"/>
    <a:srgbClr val="5D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6400" autoAdjust="0"/>
  </p:normalViewPr>
  <p:slideViewPr>
    <p:cSldViewPr>
      <p:cViewPr>
        <p:scale>
          <a:sx n="125" d="100"/>
          <a:sy n="125" d="100"/>
        </p:scale>
        <p:origin x="612" y="-198"/>
      </p:cViewPr>
      <p:guideLst>
        <p:guide orient="horz" pos="2160"/>
        <p:guide pos="316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E97BEF9C-363F-4B0B-9E8C-E2A9FB6A046A}" type="datetimeFigureOut">
              <a:rPr lang="en-US" smtClean="0"/>
              <a:t>7/20/2022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2A64B00-586E-450B-BFA9-10C3A4727959}" type="slidenum">
              <a:rPr lang="en-US" smtClean="0"/>
              <a:t>‹#›</a:t>
            </a:fld>
            <a:endParaRPr lang="en-US"/>
          </a:p>
        </p:txBody>
      </p:sp>
    </p:spTree>
    <p:extLst>
      <p:ext uri="{BB962C8B-B14F-4D97-AF65-F5344CB8AC3E}">
        <p14:creationId xmlns:p14="http://schemas.microsoft.com/office/powerpoint/2010/main" val="4165987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7B9F9D65-7AAF-4A4A-8340-68CBA7CDF35F}" type="datetimeFigureOut">
              <a:rPr lang="en-US" smtClean="0"/>
              <a:t>7/20/2022</a:t>
            </a:fld>
            <a:endParaRPr lang="en-US" dirty="0"/>
          </a:p>
        </p:txBody>
      </p:sp>
      <p:sp>
        <p:nvSpPr>
          <p:cNvPr id="4" name="Slide Image Placeholder 3"/>
          <p:cNvSpPr>
            <a:spLocks noGrp="1" noRot="1" noChangeAspect="1"/>
          </p:cNvSpPr>
          <p:nvPr>
            <p:ph type="sldImg" idx="2"/>
          </p:nvPr>
        </p:nvSpPr>
        <p:spPr>
          <a:xfrm>
            <a:off x="1204913" y="1162050"/>
            <a:ext cx="46005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B4556FD-8AA4-4755-A151-53567EEA5835}" type="slidenum">
              <a:rPr lang="en-US" smtClean="0"/>
              <a:t>‹#›</a:t>
            </a:fld>
            <a:endParaRPr lang="en-US" dirty="0"/>
          </a:p>
        </p:txBody>
      </p:sp>
    </p:spTree>
    <p:extLst>
      <p:ext uri="{BB962C8B-B14F-4D97-AF65-F5344CB8AC3E}">
        <p14:creationId xmlns:p14="http://schemas.microsoft.com/office/powerpoint/2010/main" val="1511852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1162050"/>
            <a:ext cx="4600575" cy="3136900"/>
          </a:xfrm>
        </p:spPr>
      </p:sp>
      <p:sp>
        <p:nvSpPr>
          <p:cNvPr id="3" name="Notes Placeholder 2"/>
          <p:cNvSpPr>
            <a:spLocks noGrp="1"/>
          </p:cNvSpPr>
          <p:nvPr>
            <p:ph type="body" idx="1"/>
          </p:nvPr>
        </p:nvSpPr>
        <p:spPr/>
        <p:txBody>
          <a:bodyPr/>
          <a:lstStyle/>
          <a:p>
            <a:r>
              <a:rPr lang="en-US" dirty="0"/>
              <a:t>Good afternoon everyone, I am Tanveer Hussain and today I will present our research “Pyramidal Attention for Saliency Detection”</a:t>
            </a:r>
          </a:p>
        </p:txBody>
      </p:sp>
      <p:sp>
        <p:nvSpPr>
          <p:cNvPr id="4" name="Slide Number Placeholder 3"/>
          <p:cNvSpPr>
            <a:spLocks noGrp="1"/>
          </p:cNvSpPr>
          <p:nvPr>
            <p:ph type="sldNum" sz="quarter" idx="10"/>
          </p:nvPr>
        </p:nvSpPr>
        <p:spPr/>
        <p:txBody>
          <a:bodyPr/>
          <a:lstStyle/>
          <a:p>
            <a:fld id="{AB4556FD-8AA4-4755-A151-53567EEA5835}" type="slidenum">
              <a:rPr lang="en-US" smtClean="0"/>
              <a:t>1</a:t>
            </a:fld>
            <a:endParaRPr lang="en-US" dirty="0"/>
          </a:p>
        </p:txBody>
      </p:sp>
    </p:spTree>
    <p:extLst>
      <p:ext uri="{BB962C8B-B14F-4D97-AF65-F5344CB8AC3E}">
        <p14:creationId xmlns:p14="http://schemas.microsoft.com/office/powerpoint/2010/main" val="661409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qualitative results against SOTA are given for challenging images.</a:t>
            </a:r>
          </a:p>
          <a:p>
            <a:endParaRPr lang="en-US" dirty="0"/>
          </a:p>
          <a:p>
            <a:r>
              <a:rPr lang="en-US" dirty="0"/>
              <a:t>Herein, the foreground object is hidden and the proposed method produced near to GT results.</a:t>
            </a:r>
          </a:p>
          <a:p>
            <a:endParaRPr lang="en-US" dirty="0"/>
          </a:p>
          <a:p>
            <a:r>
              <a:rPr lang="en-US" dirty="0"/>
              <a:t>In this figure, background and foreground have similar color and the depth map has poor object boundaries, therefore, the depth dependent methods produced coarse results when compared to the proposed model.</a:t>
            </a:r>
          </a:p>
          <a:p>
            <a:endParaRPr lang="en-US" dirty="0"/>
          </a:p>
          <a:p>
            <a:r>
              <a:rPr lang="en-US" dirty="0"/>
              <a:t>In this sample image from NJUD2K dataset, the object’s fine details such as pillars are correctly predicted by the proposed method.</a:t>
            </a:r>
          </a:p>
          <a:p>
            <a:endParaRPr lang="en-US" dirty="0"/>
          </a:p>
          <a:p>
            <a:r>
              <a:rPr lang="en-US" dirty="0"/>
              <a:t>Finally, herein, the foreground and background have similar color and the depth map does not clearly identify the boundaries, therefore, SOTA methods fail to perfectly map the saliency maps of the foreground salient objects.</a:t>
            </a:r>
          </a:p>
        </p:txBody>
      </p:sp>
      <p:sp>
        <p:nvSpPr>
          <p:cNvPr id="4" name="Slide Number Placeholder 3"/>
          <p:cNvSpPr>
            <a:spLocks noGrp="1"/>
          </p:cNvSpPr>
          <p:nvPr>
            <p:ph type="sldNum" sz="quarter" idx="5"/>
          </p:nvPr>
        </p:nvSpPr>
        <p:spPr/>
        <p:txBody>
          <a:bodyPr/>
          <a:lstStyle/>
          <a:p>
            <a:fld id="{AB4556FD-8AA4-4755-A151-53567EEA5835}" type="slidenum">
              <a:rPr lang="en-US" smtClean="0"/>
              <a:t>10</a:t>
            </a:fld>
            <a:endParaRPr lang="en-US" dirty="0"/>
          </a:p>
        </p:txBody>
      </p:sp>
    </p:spTree>
    <p:extLst>
      <p:ext uri="{BB962C8B-B14F-4D97-AF65-F5344CB8AC3E}">
        <p14:creationId xmlns:p14="http://schemas.microsoft.com/office/powerpoint/2010/main" val="92127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Quantitatively, the proposed method produced best results on challenging SOD datasets such as DUT-RGBD, NJUD, etc.</a:t>
            </a:r>
          </a:p>
        </p:txBody>
      </p:sp>
      <p:sp>
        <p:nvSpPr>
          <p:cNvPr id="4" name="Slide Number Placeholder 3"/>
          <p:cNvSpPr>
            <a:spLocks noGrp="1"/>
          </p:cNvSpPr>
          <p:nvPr>
            <p:ph type="sldNum" sz="quarter" idx="5"/>
          </p:nvPr>
        </p:nvSpPr>
        <p:spPr/>
        <p:txBody>
          <a:bodyPr/>
          <a:lstStyle/>
          <a:p>
            <a:fld id="{AB4556FD-8AA4-4755-A151-53567EEA5835}" type="slidenum">
              <a:rPr lang="en-US" smtClean="0"/>
              <a:t>11</a:t>
            </a:fld>
            <a:endParaRPr lang="en-US" dirty="0"/>
          </a:p>
        </p:txBody>
      </p:sp>
    </p:spTree>
    <p:extLst>
      <p:ext uri="{BB962C8B-B14F-4D97-AF65-F5344CB8AC3E}">
        <p14:creationId xmlns:p14="http://schemas.microsoft.com/office/powerpoint/2010/main" val="407048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removed the proposed pyramidal block to analyze its effect on the overall performance.</a:t>
            </a:r>
          </a:p>
          <a:p>
            <a:r>
              <a:rPr lang="en-US" dirty="0"/>
              <a:t>The pyramidal attention block reduces the error rates by an average of 4.52% on four famous RGB-D datasets.</a:t>
            </a:r>
          </a:p>
          <a:p>
            <a:r>
              <a:rPr lang="en-US" dirty="0"/>
              <a:t>Therefore, it can be concluded that the proposed PASNet has better applicability and SOTA results.</a:t>
            </a:r>
            <a:br>
              <a:rPr lang="en-US" dirty="0"/>
            </a:br>
            <a:r>
              <a:rPr lang="en-US" dirty="0"/>
              <a:t>Consequently, we present a new SOD perspective of generating fine saliency maps without acquiring depth data during training and testing.</a:t>
            </a:r>
          </a:p>
        </p:txBody>
      </p:sp>
      <p:sp>
        <p:nvSpPr>
          <p:cNvPr id="4" name="Slide Number Placeholder 3"/>
          <p:cNvSpPr>
            <a:spLocks noGrp="1"/>
          </p:cNvSpPr>
          <p:nvPr>
            <p:ph type="sldNum" sz="quarter" idx="5"/>
          </p:nvPr>
        </p:nvSpPr>
        <p:spPr/>
        <p:txBody>
          <a:bodyPr/>
          <a:lstStyle/>
          <a:p>
            <a:fld id="{AB4556FD-8AA4-4755-A151-53567EEA5835}" type="slidenum">
              <a:rPr lang="en-US" smtClean="0"/>
              <a:t>12</a:t>
            </a:fld>
            <a:endParaRPr lang="en-US" dirty="0"/>
          </a:p>
        </p:txBody>
      </p:sp>
    </p:spTree>
    <p:extLst>
      <p:ext uri="{BB962C8B-B14F-4D97-AF65-F5344CB8AC3E}">
        <p14:creationId xmlns:p14="http://schemas.microsoft.com/office/powerpoint/2010/main" val="76944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Salient object detection extracts meaningful contents from input image and depth by distinguishing between the background and foreground. </a:t>
            </a:r>
          </a:p>
          <a:p>
            <a:r>
              <a:rPr lang="en-US" dirty="0"/>
              <a:t>Considering the input data</a:t>
            </a:r>
            <a:r>
              <a:rPr lang="en-US"/>
              <a:t>, existing </a:t>
            </a:r>
            <a:r>
              <a:rPr lang="en-US" dirty="0"/>
              <a:t>SOD works are RGB and RGB-D-based models, where we focus on RGB-D SOD. The existing RGB-D SOD models take RGB and Depth maps as input to generate image saliency. </a:t>
            </a:r>
          </a:p>
        </p:txBody>
      </p:sp>
      <p:sp>
        <p:nvSpPr>
          <p:cNvPr id="4" name="Slide Number Placeholder 3"/>
          <p:cNvSpPr>
            <a:spLocks noGrp="1"/>
          </p:cNvSpPr>
          <p:nvPr>
            <p:ph type="sldNum" sz="quarter" idx="5"/>
          </p:nvPr>
        </p:nvSpPr>
        <p:spPr/>
        <p:txBody>
          <a:bodyPr/>
          <a:lstStyle/>
          <a:p>
            <a:fld id="{AB4556FD-8AA4-4755-A151-53567EEA5835}" type="slidenum">
              <a:rPr lang="en-US" smtClean="0"/>
              <a:t>2</a:t>
            </a:fld>
            <a:endParaRPr lang="en-US" dirty="0"/>
          </a:p>
        </p:txBody>
      </p:sp>
    </p:spTree>
    <p:extLst>
      <p:ext uri="{BB962C8B-B14F-4D97-AF65-F5344CB8AC3E}">
        <p14:creationId xmlns:p14="http://schemas.microsoft.com/office/powerpoint/2010/main" val="241510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from existing RGB-D models, our method takes single RGB image as input.</a:t>
            </a:r>
          </a:p>
        </p:txBody>
      </p:sp>
      <p:sp>
        <p:nvSpPr>
          <p:cNvPr id="4" name="Slide Number Placeholder 3"/>
          <p:cNvSpPr>
            <a:spLocks noGrp="1"/>
          </p:cNvSpPr>
          <p:nvPr>
            <p:ph type="sldNum" sz="quarter" idx="5"/>
          </p:nvPr>
        </p:nvSpPr>
        <p:spPr/>
        <p:txBody>
          <a:bodyPr/>
          <a:lstStyle/>
          <a:p>
            <a:fld id="{AB4556FD-8AA4-4755-A151-53567EEA5835}" type="slidenum">
              <a:rPr lang="en-US" smtClean="0"/>
              <a:t>3</a:t>
            </a:fld>
            <a:endParaRPr lang="en-US" dirty="0"/>
          </a:p>
        </p:txBody>
      </p:sp>
    </p:spTree>
    <p:extLst>
      <p:ext uri="{BB962C8B-B14F-4D97-AF65-F5344CB8AC3E}">
        <p14:creationId xmlns:p14="http://schemas.microsoft.com/office/powerpoint/2010/main" val="245568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depth model predicts the Depth map associated with the RGB image and collectively we input the RGB image and predicted depth map to the proposed </a:t>
            </a:r>
            <a:r>
              <a:rPr lang="en-US" dirty="0" err="1"/>
              <a:t>PASNet</a:t>
            </a:r>
            <a:r>
              <a:rPr lang="en-US" dirty="0"/>
              <a:t> SOD model to generate saliency maps.</a:t>
            </a:r>
          </a:p>
        </p:txBody>
      </p:sp>
      <p:sp>
        <p:nvSpPr>
          <p:cNvPr id="4" name="Slide Number Placeholder 3"/>
          <p:cNvSpPr>
            <a:spLocks noGrp="1"/>
          </p:cNvSpPr>
          <p:nvPr>
            <p:ph type="sldNum" sz="quarter" idx="5"/>
          </p:nvPr>
        </p:nvSpPr>
        <p:spPr/>
        <p:txBody>
          <a:bodyPr/>
          <a:lstStyle/>
          <a:p>
            <a:fld id="{AB4556FD-8AA4-4755-A151-53567EEA5835}" type="slidenum">
              <a:rPr lang="en-US" smtClean="0"/>
              <a:t>4</a:t>
            </a:fld>
            <a:endParaRPr lang="en-US" dirty="0"/>
          </a:p>
        </p:txBody>
      </p:sp>
    </p:spTree>
    <p:extLst>
      <p:ext uri="{BB962C8B-B14F-4D97-AF65-F5344CB8AC3E}">
        <p14:creationId xmlns:p14="http://schemas.microsoft.com/office/powerpoint/2010/main" val="345168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RGB-D models are trained and tested with RGB and depth data, where their practical applicability in real-world environments is questionable. Furthermore, depth data sometimes affects the output performance due to the noise in input depth maps. </a:t>
            </a:r>
          </a:p>
          <a:p>
            <a:endParaRPr lang="en-US" dirty="0"/>
          </a:p>
          <a:p>
            <a:r>
              <a:rPr lang="en-US" dirty="0"/>
              <a:t>The hybrid models in contrast are trained using RGB and depth data but the testing phase is functional without depth data dependency. The table shows how the proposed model is different from existing ones and achieves state-of-the-art performance.</a:t>
            </a:r>
          </a:p>
        </p:txBody>
      </p:sp>
      <p:sp>
        <p:nvSpPr>
          <p:cNvPr id="4" name="Slide Number Placeholder 3"/>
          <p:cNvSpPr>
            <a:spLocks noGrp="1"/>
          </p:cNvSpPr>
          <p:nvPr>
            <p:ph type="sldNum" sz="quarter" idx="5"/>
          </p:nvPr>
        </p:nvSpPr>
        <p:spPr/>
        <p:txBody>
          <a:bodyPr/>
          <a:lstStyle/>
          <a:p>
            <a:fld id="{AB4556FD-8AA4-4755-A151-53567EEA5835}" type="slidenum">
              <a:rPr lang="en-US" smtClean="0"/>
              <a:t>5</a:t>
            </a:fld>
            <a:endParaRPr lang="en-US" dirty="0"/>
          </a:p>
        </p:txBody>
      </p:sp>
    </p:spTree>
    <p:extLst>
      <p:ext uri="{BB962C8B-B14F-4D97-AF65-F5344CB8AC3E}">
        <p14:creationId xmlns:p14="http://schemas.microsoft.com/office/powerpoint/2010/main" val="380353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present PASNet, a novel pyramidal attention and transformer-based architecture for SOD.</a:t>
            </a:r>
          </a:p>
          <a:p>
            <a:r>
              <a:rPr lang="en-US" dirty="0"/>
              <a:t>PASNet considers a single RGB image and apply </a:t>
            </a:r>
            <a:r>
              <a:rPr lang="en-US" dirty="0" err="1"/>
              <a:t>i</a:t>
            </a:r>
            <a:r>
              <a:rPr lang="en-US" dirty="0"/>
              <a:t>) features extraction from the backbone network, ii) pyramid block for encoder features refining, iii) </a:t>
            </a:r>
            <a:r>
              <a:rPr lang="en-US" dirty="0" err="1"/>
              <a:t>upsampling</a:t>
            </a:r>
            <a:r>
              <a:rPr lang="en-US" dirty="0"/>
              <a:t> and features fusion in the decoder. </a:t>
            </a:r>
          </a:p>
          <a:p>
            <a:r>
              <a:rPr lang="en-US" dirty="0"/>
              <a:t>Initially, the RGB input is processed using two models, firstly, encoder module produces various level features, where the initial level features are refined via the base of the pyramid. </a:t>
            </a:r>
          </a:p>
          <a:p>
            <a:r>
              <a:rPr lang="en-US" dirty="0"/>
              <a:t>The second model generates depth maps corresponding to each input image, while the depth model’s intermediate features are fused with mature RGB encoder features in later stages to enhance its features representation.</a:t>
            </a:r>
          </a:p>
          <a:p>
            <a:endParaRPr lang="en-US" dirty="0"/>
          </a:p>
          <a:p>
            <a:r>
              <a:rPr lang="en-US" dirty="0"/>
              <a:t>The decoder progressively fuses these features and </a:t>
            </a:r>
            <a:r>
              <a:rPr lang="en-US" dirty="0" err="1"/>
              <a:t>upsamples</a:t>
            </a:r>
            <a:r>
              <a:rPr lang="en-US" dirty="0"/>
              <a:t> them as well to finally produce the saliency map.</a:t>
            </a:r>
            <a:br>
              <a:rPr lang="en-US" dirty="0"/>
            </a:br>
            <a:endParaRPr lang="en-US" dirty="0"/>
          </a:p>
        </p:txBody>
      </p:sp>
      <p:sp>
        <p:nvSpPr>
          <p:cNvPr id="4" name="Slide Number Placeholder 3"/>
          <p:cNvSpPr>
            <a:spLocks noGrp="1"/>
          </p:cNvSpPr>
          <p:nvPr>
            <p:ph type="sldNum" sz="quarter" idx="5"/>
          </p:nvPr>
        </p:nvSpPr>
        <p:spPr/>
        <p:txBody>
          <a:bodyPr/>
          <a:lstStyle/>
          <a:p>
            <a:fld id="{AB4556FD-8AA4-4755-A151-53567EEA5835}" type="slidenum">
              <a:rPr lang="en-US" smtClean="0"/>
              <a:t>6</a:t>
            </a:fld>
            <a:endParaRPr lang="en-US" dirty="0"/>
          </a:p>
        </p:txBody>
      </p:sp>
    </p:spTree>
    <p:extLst>
      <p:ext uri="{BB962C8B-B14F-4D97-AF65-F5344CB8AC3E}">
        <p14:creationId xmlns:p14="http://schemas.microsoft.com/office/powerpoint/2010/main" val="337284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produces alpha, beta, gamma, and sigma.</a:t>
            </a:r>
          </a:p>
          <a:p>
            <a:r>
              <a:rPr lang="en-US" dirty="0"/>
              <a:t>Alpha and beta are CNN features, acquired from intermediate layers of backbone model.</a:t>
            </a:r>
          </a:p>
          <a:p>
            <a:r>
              <a:rPr lang="en-US" dirty="0"/>
              <a:t>Gamma and sigma are transformer features from the sequence of fused alpha, beta, and gamma.</a:t>
            </a:r>
          </a:p>
          <a:p>
            <a:endParaRPr lang="en-US" dirty="0"/>
          </a:p>
          <a:p>
            <a:r>
              <a:rPr lang="en-US" dirty="0"/>
              <a:t>These features are input to the proposed pyramidal block, that is composed of several multi-scale dense </a:t>
            </a:r>
            <a:r>
              <a:rPr lang="en-US" dirty="0" err="1"/>
              <a:t>atrous</a:t>
            </a:r>
            <a:r>
              <a:rPr lang="en-US" dirty="0"/>
              <a:t> spatial pyramid pooling and multi-headed self-attention modules.</a:t>
            </a:r>
          </a:p>
        </p:txBody>
      </p:sp>
      <p:sp>
        <p:nvSpPr>
          <p:cNvPr id="4" name="Slide Number Placeholder 3"/>
          <p:cNvSpPr>
            <a:spLocks noGrp="1"/>
          </p:cNvSpPr>
          <p:nvPr>
            <p:ph type="sldNum" sz="quarter" idx="5"/>
          </p:nvPr>
        </p:nvSpPr>
        <p:spPr/>
        <p:txBody>
          <a:bodyPr/>
          <a:lstStyle/>
          <a:p>
            <a:fld id="{AB4556FD-8AA4-4755-A151-53567EEA5835}" type="slidenum">
              <a:rPr lang="en-US" smtClean="0"/>
              <a:t>7</a:t>
            </a:fld>
            <a:endParaRPr lang="en-US" dirty="0"/>
          </a:p>
        </p:txBody>
      </p:sp>
    </p:spTree>
    <p:extLst>
      <p:ext uri="{BB962C8B-B14F-4D97-AF65-F5344CB8AC3E}">
        <p14:creationId xmlns:p14="http://schemas.microsoft.com/office/powerpoint/2010/main" val="352892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decoder receives alpha, beta, gamma, and sigma features, progressively concatenating from the fusion of shallower to deeper layers. </a:t>
            </a:r>
          </a:p>
          <a:p>
            <a:r>
              <a:rPr lang="en-US" dirty="0"/>
              <a:t>After each concatenation branch, PASNet has residual channel attention block, as represented by theta.</a:t>
            </a:r>
          </a:p>
          <a:p>
            <a:r>
              <a:rPr lang="en-US" dirty="0"/>
              <a:t>Theta captures spatial and channel dependencies between pixel locations and different channels of the input feature maps. </a:t>
            </a:r>
          </a:p>
          <a:p>
            <a:endParaRPr lang="en-US" dirty="0"/>
          </a:p>
          <a:p>
            <a:r>
              <a:rPr lang="en-US" dirty="0"/>
              <a:t>The saliency map is obtained by gradually </a:t>
            </a:r>
            <a:r>
              <a:rPr lang="en-US" dirty="0" err="1"/>
              <a:t>upsampling</a:t>
            </a:r>
            <a:r>
              <a:rPr lang="en-US" dirty="0"/>
              <a:t> the features during concatenation.</a:t>
            </a:r>
          </a:p>
          <a:p>
            <a:endParaRPr lang="en-US" dirty="0"/>
          </a:p>
        </p:txBody>
      </p:sp>
      <p:sp>
        <p:nvSpPr>
          <p:cNvPr id="4" name="Slide Number Placeholder 3"/>
          <p:cNvSpPr>
            <a:spLocks noGrp="1"/>
          </p:cNvSpPr>
          <p:nvPr>
            <p:ph type="sldNum" sz="quarter" idx="5"/>
          </p:nvPr>
        </p:nvSpPr>
        <p:spPr/>
        <p:txBody>
          <a:bodyPr/>
          <a:lstStyle/>
          <a:p>
            <a:fld id="{AB4556FD-8AA4-4755-A151-53567EEA5835}" type="slidenum">
              <a:rPr lang="en-US" smtClean="0"/>
              <a:t>8</a:t>
            </a:fld>
            <a:endParaRPr lang="en-US" dirty="0"/>
          </a:p>
        </p:txBody>
      </p:sp>
    </p:spTree>
    <p:extLst>
      <p:ext uri="{BB962C8B-B14F-4D97-AF65-F5344CB8AC3E}">
        <p14:creationId xmlns:p14="http://schemas.microsoft.com/office/powerpoint/2010/main" val="305605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objective function is weighted fusion of several loss functions, defined for x and y here. </a:t>
            </a:r>
          </a:p>
          <a:p>
            <a:r>
              <a:rPr lang="en-US" dirty="0"/>
              <a:t>In the equation, epsilon refers to the constant weights assigned to each loss function.</a:t>
            </a:r>
          </a:p>
          <a:p>
            <a:endParaRPr lang="en-US" dirty="0"/>
          </a:p>
          <a:p>
            <a:r>
              <a:rPr lang="en-US" dirty="0"/>
              <a:t>Structure loss focuses on global structure optimization, instead of aiming at single pixels.</a:t>
            </a:r>
          </a:p>
          <a:p>
            <a:endParaRPr lang="en-US" dirty="0"/>
          </a:p>
          <a:p>
            <a:r>
              <a:rPr lang="en-US" dirty="0"/>
              <a:t>SSIM loss helps to compute the similarity very well.</a:t>
            </a:r>
          </a:p>
          <a:p>
            <a:endParaRPr lang="en-US" dirty="0"/>
          </a:p>
          <a:p>
            <a:r>
              <a:rPr lang="en-US" dirty="0"/>
              <a:t>Regularization is employed to not encounter the overfitting.</a:t>
            </a:r>
          </a:p>
          <a:p>
            <a:endParaRPr lang="en-US" dirty="0"/>
          </a:p>
          <a:p>
            <a:r>
              <a:rPr lang="en-US" dirty="0"/>
              <a:t>Finally, the edge-aware loss makes clear distinctions between objects using disparity gradients.</a:t>
            </a:r>
          </a:p>
        </p:txBody>
      </p:sp>
      <p:sp>
        <p:nvSpPr>
          <p:cNvPr id="4" name="Slide Number Placeholder 3"/>
          <p:cNvSpPr>
            <a:spLocks noGrp="1"/>
          </p:cNvSpPr>
          <p:nvPr>
            <p:ph type="sldNum" sz="quarter" idx="5"/>
          </p:nvPr>
        </p:nvSpPr>
        <p:spPr/>
        <p:txBody>
          <a:bodyPr/>
          <a:lstStyle/>
          <a:p>
            <a:fld id="{AB4556FD-8AA4-4755-A151-53567EEA5835}" type="slidenum">
              <a:rPr lang="en-US" smtClean="0"/>
              <a:t>9</a:t>
            </a:fld>
            <a:endParaRPr lang="en-US" dirty="0"/>
          </a:p>
        </p:txBody>
      </p:sp>
    </p:spTree>
    <p:extLst>
      <p:ext uri="{BB962C8B-B14F-4D97-AF65-F5344CB8AC3E}">
        <p14:creationId xmlns:p14="http://schemas.microsoft.com/office/powerpoint/2010/main" val="184861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130429"/>
            <a:ext cx="8549640" cy="1470025"/>
          </a:xfrm>
        </p:spPr>
        <p:txBody>
          <a:bodyPr/>
          <a:lstStyle/>
          <a:p>
            <a:r>
              <a:rPr lang="en-US"/>
              <a:t>Click to edit Master title style</a:t>
            </a:r>
          </a:p>
        </p:txBody>
      </p:sp>
      <p:sp>
        <p:nvSpPr>
          <p:cNvPr id="3" name="Subtitle 2"/>
          <p:cNvSpPr>
            <a:spLocks noGrp="1"/>
          </p:cNvSpPr>
          <p:nvPr>
            <p:ph type="subTitle" idx="1"/>
          </p:nvPr>
        </p:nvSpPr>
        <p:spPr>
          <a:xfrm>
            <a:off x="1508760" y="3886200"/>
            <a:ext cx="7040880" cy="1752600"/>
          </a:xfrm>
        </p:spPr>
        <p:txBody>
          <a:bodyPr/>
          <a:lstStyle>
            <a:lvl1pPr marL="0" indent="0" algn="ctr">
              <a:buNone/>
              <a:defRPr>
                <a:solidFill>
                  <a:schemeClr val="tx1">
                    <a:tint val="75000"/>
                  </a:schemeClr>
                </a:solidFill>
              </a:defRPr>
            </a:lvl1pPr>
            <a:lvl2pPr marL="457192"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8" indent="0" algn="ctr">
              <a:buNone/>
              <a:defRPr>
                <a:solidFill>
                  <a:schemeClr val="tx1">
                    <a:tint val="75000"/>
                  </a:schemeClr>
                </a:solidFill>
              </a:defRPr>
            </a:lvl5pPr>
            <a:lvl6pPr marL="2285960" indent="0" algn="ctr">
              <a:buNone/>
              <a:defRPr>
                <a:solidFill>
                  <a:schemeClr val="tx1">
                    <a:tint val="75000"/>
                  </a:schemeClr>
                </a:solidFill>
              </a:defRPr>
            </a:lvl6pPr>
            <a:lvl7pPr marL="2743152" indent="0" algn="ctr">
              <a:buNone/>
              <a:defRPr>
                <a:solidFill>
                  <a:schemeClr val="tx1">
                    <a:tint val="75000"/>
                  </a:schemeClr>
                </a:solidFill>
              </a:defRPr>
            </a:lvl7pPr>
            <a:lvl8pPr marL="3200344" indent="0" algn="ctr">
              <a:buNone/>
              <a:defRPr>
                <a:solidFill>
                  <a:schemeClr val="tx1">
                    <a:tint val="75000"/>
                  </a:schemeClr>
                </a:solidFill>
              </a:defRPr>
            </a:lvl8pPr>
            <a:lvl9pPr marL="365753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274642"/>
            <a:ext cx="22631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274642"/>
            <a:ext cx="66217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직사각형 5"/>
          <p:cNvSpPr/>
          <p:nvPr userDrawn="1"/>
        </p:nvSpPr>
        <p:spPr>
          <a:xfrm>
            <a:off x="0" y="0"/>
            <a:ext cx="10058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1800">
              <a:latin typeface="+mj-lt"/>
            </a:endParaRPr>
          </a:p>
        </p:txBody>
      </p:sp>
      <p:sp>
        <p:nvSpPr>
          <p:cNvPr id="4" name="직사각형 6"/>
          <p:cNvSpPr/>
          <p:nvPr userDrawn="1"/>
        </p:nvSpPr>
        <p:spPr>
          <a:xfrm>
            <a:off x="197329" y="134941"/>
            <a:ext cx="9663747" cy="658812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1800" dirty="0">
              <a:latin typeface="+mj-lt"/>
            </a:endParaRPr>
          </a:p>
        </p:txBody>
      </p:sp>
      <p:sp>
        <p:nvSpPr>
          <p:cNvPr id="12" name="제목 11"/>
          <p:cNvSpPr>
            <a:spLocks noGrp="1"/>
          </p:cNvSpPr>
          <p:nvPr>
            <p:ph type="title"/>
          </p:nvPr>
        </p:nvSpPr>
        <p:spPr>
          <a:xfrm>
            <a:off x="550037" y="2214554"/>
            <a:ext cx="9052560" cy="1143000"/>
          </a:xfrm>
          <a:prstGeom prst="rect">
            <a:avLst/>
          </a:prstGeom>
        </p:spPr>
        <p:txBody>
          <a:bodyPr wrap="none"/>
          <a:lstStyle>
            <a:lvl1pPr marL="0" marR="0" indent="0" algn="ctr" defTabSz="914384" rtl="0" eaLnBrk="1" fontAlgn="auto" latinLnBrk="1" hangingPunct="1">
              <a:lnSpc>
                <a:spcPct val="100000"/>
              </a:lnSpc>
              <a:spcBef>
                <a:spcPct val="0"/>
              </a:spcBef>
              <a:spcAft>
                <a:spcPts val="0"/>
              </a:spcAft>
              <a:buClrTx/>
              <a:buSzTx/>
              <a:buFontTx/>
              <a:buNone/>
              <a:tabLst/>
              <a:defRPr lang="ko-KR" altLang="en-US" sz="3600" baseline="0" smtClean="0">
                <a:latin typeface="+mj-lt"/>
              </a:defRPr>
            </a:lvl1pPr>
          </a:lstStyle>
          <a:p>
            <a:r>
              <a:rPr lang="en-US" altLang="ko-KR" dirty="0"/>
              <a:t>Click to edit Master title style</a:t>
            </a:r>
            <a:endParaRPr lang="ko-KR" altLang="en-US" dirty="0"/>
          </a:p>
        </p:txBody>
      </p:sp>
    </p:spTree>
    <p:extLst>
      <p:ext uri="{BB962C8B-B14F-4D97-AF65-F5344CB8AC3E}">
        <p14:creationId xmlns:p14="http://schemas.microsoft.com/office/powerpoint/2010/main" val="376839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8" name="TextBox 7"/>
          <p:cNvSpPr txBox="1"/>
          <p:nvPr userDrawn="1"/>
        </p:nvSpPr>
        <p:spPr>
          <a:xfrm>
            <a:off x="192226" y="476676"/>
            <a:ext cx="1504967" cy="288031"/>
          </a:xfrm>
          <a:prstGeom prst="rect">
            <a:avLst/>
          </a:prstGeom>
          <a:noFill/>
        </p:spPr>
        <p:txBody>
          <a:bodyPr wrap="none" rtlCol="0" anchor="ctr">
            <a:noAutofit/>
          </a:bodyPr>
          <a:lstStyle/>
          <a:p>
            <a:pPr algn="r"/>
            <a:endParaRPr lang="ko-KR" altLang="en-US" sz="2400" b="1" kern="1200" dirty="0">
              <a:solidFill>
                <a:schemeClr val="lt1"/>
              </a:solidFill>
              <a:latin typeface="+mj-lt"/>
              <a:ea typeface="+mn-ea"/>
              <a:cs typeface="+mn-cs"/>
            </a:endParaRPr>
          </a:p>
        </p:txBody>
      </p:sp>
      <p:sp>
        <p:nvSpPr>
          <p:cNvPr id="17" name="텍스트 개체 틀 2"/>
          <p:cNvSpPr>
            <a:spLocks noGrp="1"/>
          </p:cNvSpPr>
          <p:nvPr>
            <p:ph type="body" idx="16"/>
          </p:nvPr>
        </p:nvSpPr>
        <p:spPr>
          <a:xfrm>
            <a:off x="6138125" y="3327043"/>
            <a:ext cx="3722813" cy="3381579"/>
          </a:xfrm>
        </p:spPr>
        <p:txBody>
          <a:bodyPr anchor="ctr">
            <a:noAutofit/>
          </a:bodyPr>
          <a:lstStyle>
            <a:lvl1pPr marL="342895" indent="-342895">
              <a:buFont typeface="+mj-lt"/>
              <a:buAutoNum type="arabicPeriod"/>
              <a:defRPr lang="ko-KR" altLang="en-US" sz="2400" b="1" kern="1200" spc="-150" baseline="0" dirty="0" smtClean="0">
                <a:solidFill>
                  <a:schemeClr val="tx1"/>
                </a:solidFill>
                <a:latin typeface="Yoon 윤고딕 540_TT" pitchFamily="18" charset="-127"/>
                <a:ea typeface="Yoon 윤고딕 540_TT" pitchFamily="18" charset="-127"/>
                <a:cs typeface="+mj-cs"/>
              </a:defRPr>
            </a:lvl1pPr>
            <a:lvl2pPr marL="457192" indent="0">
              <a:buNone/>
              <a:defRPr sz="2000" b="1"/>
            </a:lvl2pPr>
            <a:lvl3pPr marL="914384" indent="0">
              <a:buNone/>
              <a:defRPr sz="1800" b="1"/>
            </a:lvl3pPr>
            <a:lvl4pPr marL="1371576" indent="0">
              <a:buNone/>
              <a:defRPr sz="1600" b="1"/>
            </a:lvl4pPr>
            <a:lvl5pPr marL="1828768" indent="0">
              <a:buNone/>
              <a:defRPr sz="1600" b="1"/>
            </a:lvl5pPr>
            <a:lvl6pPr marL="2285960" indent="0">
              <a:buNone/>
              <a:defRPr sz="1600" b="1"/>
            </a:lvl6pPr>
            <a:lvl7pPr marL="2743152" indent="0">
              <a:buNone/>
              <a:defRPr sz="1600" b="1"/>
            </a:lvl7pPr>
            <a:lvl8pPr marL="3200344" indent="0">
              <a:buNone/>
              <a:defRPr sz="1600" b="1"/>
            </a:lvl8pPr>
            <a:lvl9pPr marL="3657536" indent="0">
              <a:buNone/>
              <a:defRPr sz="1600" b="1"/>
            </a:lvl9pPr>
          </a:lstStyle>
          <a:p>
            <a:pPr lvl="0"/>
            <a:r>
              <a:rPr lang="ko-KR" altLang="en-US" dirty="0"/>
              <a:t>마스터 텍스트 스타일을 편집합니다</a:t>
            </a:r>
          </a:p>
        </p:txBody>
      </p:sp>
      <p:sp>
        <p:nvSpPr>
          <p:cNvPr id="6" name="슬라이드 번호 개체 틀 5"/>
          <p:cNvSpPr txBox="1">
            <a:spLocks/>
          </p:cNvSpPr>
          <p:nvPr userDrawn="1"/>
        </p:nvSpPr>
        <p:spPr>
          <a:xfrm>
            <a:off x="3" y="6492879"/>
            <a:ext cx="1257299" cy="365125"/>
          </a:xfrm>
          <a:prstGeom prst="rect">
            <a:avLst/>
          </a:prstGeom>
        </p:spPr>
        <p:txBody>
          <a:bodyPr anchor="ct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algn="ctr" eaLnBrk="1" latinLnBrk="1" hangingPunct="1">
              <a:defRPr/>
            </a:pPr>
            <a:fld id="{5F999A4D-2D56-4D5C-9DC4-FE3BAD859B2F}" type="slidenum">
              <a:rPr lang="ko-KR" altLang="en-US" sz="1400" smtClean="0">
                <a:latin typeface="+mn-lt"/>
              </a:rPr>
              <a:pPr algn="ctr" eaLnBrk="1" latinLnBrk="1" hangingPunct="1">
                <a:defRPr/>
              </a:pPr>
              <a:t>‹#›</a:t>
            </a:fld>
            <a:endParaRPr lang="ko-KR" altLang="en-US" sz="1400" dirty="0">
              <a:latin typeface="+mn-lt"/>
            </a:endParaRPr>
          </a:p>
        </p:txBody>
      </p:sp>
    </p:spTree>
    <p:extLst>
      <p:ext uri="{BB962C8B-B14F-4D97-AF65-F5344CB8AC3E}">
        <p14:creationId xmlns:p14="http://schemas.microsoft.com/office/powerpoint/2010/main" val="268694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406904"/>
            <a:ext cx="854964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4544" y="2906713"/>
            <a:ext cx="8549640" cy="1500187"/>
          </a:xfrm>
        </p:spPr>
        <p:txBody>
          <a:bodyPr anchor="b"/>
          <a:lstStyle>
            <a:lvl1pPr marL="0" indent="0">
              <a:buNone/>
              <a:defRPr sz="2000">
                <a:solidFill>
                  <a:schemeClr val="tx1">
                    <a:tint val="75000"/>
                  </a:schemeClr>
                </a:solidFill>
              </a:defRPr>
            </a:lvl1pPr>
            <a:lvl2pPr marL="457192" indent="0">
              <a:buNone/>
              <a:defRPr sz="1800">
                <a:solidFill>
                  <a:schemeClr val="tx1">
                    <a:tint val="75000"/>
                  </a:schemeClr>
                </a:solidFill>
              </a:defRPr>
            </a:lvl2pPr>
            <a:lvl3pPr marL="914384" indent="0">
              <a:buNone/>
              <a:defRPr sz="1600">
                <a:solidFill>
                  <a:schemeClr val="tx1">
                    <a:tint val="75000"/>
                  </a:schemeClr>
                </a:solidFill>
              </a:defRPr>
            </a:lvl3pPr>
            <a:lvl4pPr marL="1371576" indent="0">
              <a:buNone/>
              <a:defRPr sz="1400">
                <a:solidFill>
                  <a:schemeClr val="tx1">
                    <a:tint val="75000"/>
                  </a:schemeClr>
                </a:solidFill>
              </a:defRPr>
            </a:lvl4pPr>
            <a:lvl5pPr marL="1828768" indent="0">
              <a:buNone/>
              <a:defRPr sz="1400">
                <a:solidFill>
                  <a:schemeClr val="tx1">
                    <a:tint val="75000"/>
                  </a:schemeClr>
                </a:solidFill>
              </a:defRPr>
            </a:lvl5pPr>
            <a:lvl6pPr marL="2285960" indent="0">
              <a:buNone/>
              <a:defRPr sz="1400">
                <a:solidFill>
                  <a:schemeClr val="tx1">
                    <a:tint val="75000"/>
                  </a:schemeClr>
                </a:solidFill>
              </a:defRPr>
            </a:lvl6pPr>
            <a:lvl7pPr marL="2743152" indent="0">
              <a:buNone/>
              <a:defRPr sz="1400">
                <a:solidFill>
                  <a:schemeClr val="tx1">
                    <a:tint val="75000"/>
                  </a:schemeClr>
                </a:solidFill>
              </a:defRPr>
            </a:lvl7pPr>
            <a:lvl8pPr marL="3200344" indent="0">
              <a:buNone/>
              <a:defRPr sz="1400">
                <a:solidFill>
                  <a:schemeClr val="tx1">
                    <a:tint val="75000"/>
                  </a:schemeClr>
                </a:solidFill>
              </a:defRPr>
            </a:lvl8pPr>
            <a:lvl9pPr marL="365753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2920" y="1600204"/>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600204"/>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535113"/>
            <a:ext cx="4444207" cy="639762"/>
          </a:xfrm>
        </p:spPr>
        <p:txBody>
          <a:bodyPr anchor="b"/>
          <a:lstStyle>
            <a:lvl1pPr marL="0" indent="0">
              <a:buNone/>
              <a:defRPr sz="2400" b="1"/>
            </a:lvl1pPr>
            <a:lvl2pPr marL="457192" indent="0">
              <a:buNone/>
              <a:defRPr sz="2000" b="1"/>
            </a:lvl2pPr>
            <a:lvl3pPr marL="914384" indent="0">
              <a:buNone/>
              <a:defRPr sz="1800" b="1"/>
            </a:lvl3pPr>
            <a:lvl4pPr marL="1371576" indent="0">
              <a:buNone/>
              <a:defRPr sz="1600" b="1"/>
            </a:lvl4pPr>
            <a:lvl5pPr marL="1828768" indent="0">
              <a:buNone/>
              <a:defRPr sz="1600" b="1"/>
            </a:lvl5pPr>
            <a:lvl6pPr marL="2285960" indent="0">
              <a:buNone/>
              <a:defRPr sz="1600" b="1"/>
            </a:lvl6pPr>
            <a:lvl7pPr marL="2743152" indent="0">
              <a:buNone/>
              <a:defRPr sz="1600" b="1"/>
            </a:lvl7pPr>
            <a:lvl8pPr marL="3200344" indent="0">
              <a:buNone/>
              <a:defRPr sz="1600" b="1"/>
            </a:lvl8pPr>
            <a:lvl9pPr marL="3657536" indent="0">
              <a:buNone/>
              <a:defRPr sz="1600" b="1"/>
            </a:lvl9pPr>
          </a:lstStyle>
          <a:p>
            <a:pPr lvl="0"/>
            <a:r>
              <a:rPr lang="en-US"/>
              <a:t>Click to edit Master text styles</a:t>
            </a:r>
          </a:p>
        </p:txBody>
      </p:sp>
      <p:sp>
        <p:nvSpPr>
          <p:cNvPr id="4" name="Content Placehold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9" y="1535113"/>
            <a:ext cx="4445952" cy="639762"/>
          </a:xfrm>
        </p:spPr>
        <p:txBody>
          <a:bodyPr anchor="b"/>
          <a:lstStyle>
            <a:lvl1pPr marL="0" indent="0">
              <a:buNone/>
              <a:defRPr sz="2400" b="1"/>
            </a:lvl1pPr>
            <a:lvl2pPr marL="457192" indent="0">
              <a:buNone/>
              <a:defRPr sz="2000" b="1"/>
            </a:lvl2pPr>
            <a:lvl3pPr marL="914384" indent="0">
              <a:buNone/>
              <a:defRPr sz="1800" b="1"/>
            </a:lvl3pPr>
            <a:lvl4pPr marL="1371576" indent="0">
              <a:buNone/>
              <a:defRPr sz="1600" b="1"/>
            </a:lvl4pPr>
            <a:lvl5pPr marL="1828768" indent="0">
              <a:buNone/>
              <a:defRPr sz="1600" b="1"/>
            </a:lvl5pPr>
            <a:lvl6pPr marL="2285960" indent="0">
              <a:buNone/>
              <a:defRPr sz="1600" b="1"/>
            </a:lvl6pPr>
            <a:lvl7pPr marL="2743152" indent="0">
              <a:buNone/>
              <a:defRPr sz="1600" b="1"/>
            </a:lvl7pPr>
            <a:lvl8pPr marL="3200344" indent="0">
              <a:buNone/>
              <a:defRPr sz="1600" b="1"/>
            </a:lvl8pPr>
            <a:lvl9pPr marL="365753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9529" y="2174875"/>
            <a:ext cx="44459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273050"/>
            <a:ext cx="330914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556" y="273054"/>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435103"/>
            <a:ext cx="3309144" cy="4691063"/>
          </a:xfrm>
        </p:spPr>
        <p:txBody>
          <a:bodyPr/>
          <a:lstStyle>
            <a:lvl1pPr marL="0" indent="0">
              <a:buNone/>
              <a:defRPr sz="1400"/>
            </a:lvl1pPr>
            <a:lvl2pPr marL="457192" indent="0">
              <a:buNone/>
              <a:defRPr sz="1200"/>
            </a:lvl2pPr>
            <a:lvl3pPr marL="914384" indent="0">
              <a:buNone/>
              <a:defRPr sz="1000"/>
            </a:lvl3pPr>
            <a:lvl4pPr marL="1371576" indent="0">
              <a:buNone/>
              <a:defRPr sz="901"/>
            </a:lvl4pPr>
            <a:lvl5pPr marL="1828768" indent="0">
              <a:buNone/>
              <a:defRPr sz="901"/>
            </a:lvl5pPr>
            <a:lvl6pPr marL="2285960" indent="0">
              <a:buNone/>
              <a:defRPr sz="901"/>
            </a:lvl6pPr>
            <a:lvl7pPr marL="2743152" indent="0">
              <a:buNone/>
              <a:defRPr sz="901"/>
            </a:lvl7pPr>
            <a:lvl8pPr marL="3200344" indent="0">
              <a:buNone/>
              <a:defRPr sz="901"/>
            </a:lvl8pPr>
            <a:lvl9pPr marL="3657536" indent="0">
              <a:buNone/>
              <a:defRPr sz="9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4800600"/>
            <a:ext cx="603504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517" y="612775"/>
            <a:ext cx="6035040" cy="4114800"/>
          </a:xfrm>
        </p:spPr>
        <p:txBody>
          <a:bodyPr/>
          <a:lstStyle>
            <a:lvl1pPr marL="0" indent="0">
              <a:buNone/>
              <a:defRPr sz="3200"/>
            </a:lvl1pPr>
            <a:lvl2pPr marL="457192" indent="0">
              <a:buNone/>
              <a:defRPr sz="2800"/>
            </a:lvl2pPr>
            <a:lvl3pPr marL="914384" indent="0">
              <a:buNone/>
              <a:defRPr sz="2400"/>
            </a:lvl3pPr>
            <a:lvl4pPr marL="1371576" indent="0">
              <a:buNone/>
              <a:defRPr sz="2000"/>
            </a:lvl4pPr>
            <a:lvl5pPr marL="1828768" indent="0">
              <a:buNone/>
              <a:defRPr sz="2000"/>
            </a:lvl5pPr>
            <a:lvl6pPr marL="2285960" indent="0">
              <a:buNone/>
              <a:defRPr sz="2000"/>
            </a:lvl6pPr>
            <a:lvl7pPr marL="2743152" indent="0">
              <a:buNone/>
              <a:defRPr sz="2000"/>
            </a:lvl7pPr>
            <a:lvl8pPr marL="3200344" indent="0">
              <a:buNone/>
              <a:defRPr sz="2000"/>
            </a:lvl8pPr>
            <a:lvl9pPr marL="3657536" indent="0">
              <a:buNone/>
              <a:defRPr sz="2000"/>
            </a:lvl9pPr>
          </a:lstStyle>
          <a:p>
            <a:endParaRPr lang="en-US" dirty="0"/>
          </a:p>
        </p:txBody>
      </p:sp>
      <p:sp>
        <p:nvSpPr>
          <p:cNvPr id="4" name="Text Placeholder 3"/>
          <p:cNvSpPr>
            <a:spLocks noGrp="1"/>
          </p:cNvSpPr>
          <p:nvPr>
            <p:ph type="body" sz="half" idx="2"/>
          </p:nvPr>
        </p:nvSpPr>
        <p:spPr>
          <a:xfrm>
            <a:off x="1971517" y="5367338"/>
            <a:ext cx="6035040" cy="804862"/>
          </a:xfrm>
        </p:spPr>
        <p:txBody>
          <a:bodyPr/>
          <a:lstStyle>
            <a:lvl1pPr marL="0" indent="0">
              <a:buNone/>
              <a:defRPr sz="1400"/>
            </a:lvl1pPr>
            <a:lvl2pPr marL="457192" indent="0">
              <a:buNone/>
              <a:defRPr sz="1200"/>
            </a:lvl2pPr>
            <a:lvl3pPr marL="914384" indent="0">
              <a:buNone/>
              <a:defRPr sz="1000"/>
            </a:lvl3pPr>
            <a:lvl4pPr marL="1371576" indent="0">
              <a:buNone/>
              <a:defRPr sz="901"/>
            </a:lvl4pPr>
            <a:lvl5pPr marL="1828768" indent="0">
              <a:buNone/>
              <a:defRPr sz="901"/>
            </a:lvl5pPr>
            <a:lvl6pPr marL="2285960" indent="0">
              <a:buNone/>
              <a:defRPr sz="901"/>
            </a:lvl6pPr>
            <a:lvl7pPr marL="2743152" indent="0">
              <a:buNone/>
              <a:defRPr sz="901"/>
            </a:lvl7pPr>
            <a:lvl8pPr marL="3200344" indent="0">
              <a:buNone/>
              <a:defRPr sz="901"/>
            </a:lvl8pPr>
            <a:lvl9pPr marL="3657536" indent="0">
              <a:buNone/>
              <a:defRPr sz="9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74638"/>
            <a:ext cx="905256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600204"/>
            <a:ext cx="905256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6356354"/>
            <a:ext cx="23469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7/20/2022</a:t>
            </a:fld>
            <a:endParaRPr lang="en-US" dirty="0"/>
          </a:p>
        </p:txBody>
      </p:sp>
      <p:sp>
        <p:nvSpPr>
          <p:cNvPr id="5" name="Footer Placeholder 4"/>
          <p:cNvSpPr>
            <a:spLocks noGrp="1"/>
          </p:cNvSpPr>
          <p:nvPr>
            <p:ph type="ftr" sz="quarter" idx="3"/>
          </p:nvPr>
        </p:nvSpPr>
        <p:spPr>
          <a:xfrm>
            <a:off x="3436620" y="6356354"/>
            <a:ext cx="31851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08520" y="6356354"/>
            <a:ext cx="23469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29750" y="6273800"/>
            <a:ext cx="64262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384" rtl="0" eaLnBrk="1" latinLnBrk="0" hangingPunct="1">
        <a:spcBef>
          <a:spcPct val="0"/>
        </a:spcBef>
        <a:buNone/>
        <a:defRPr sz="4400" kern="1200">
          <a:solidFill>
            <a:schemeClr val="tx1"/>
          </a:solidFill>
          <a:latin typeface="+mj-lt"/>
          <a:ea typeface="+mj-ea"/>
          <a:cs typeface="+mj-cs"/>
        </a:defRPr>
      </a:lvl1pPr>
    </p:titleStyle>
    <p:bodyStyle>
      <a:lvl1pPr marL="342895" indent="-342895" algn="l" defTabSz="91438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7" indent="-285745" algn="l" defTabSz="91438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0" indent="-228596" algn="l" defTabSz="91438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72"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64"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56"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48"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40"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32" indent="-228596" algn="l" defTabSz="914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1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0.tmp"/></Relationships>
</file>

<file path=ppt/slides/_rels/slide12.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tmp"/><Relationship Id="rId3" Type="http://schemas.openxmlformats.org/officeDocument/2006/relationships/image" Target="../media/image13.png"/><Relationship Id="rId7" Type="http://schemas.openxmlformats.org/officeDocument/2006/relationships/image" Target="../media/image16.tmp"/><Relationship Id="rId12" Type="http://schemas.openxmlformats.org/officeDocument/2006/relationships/image" Target="../media/image21.tmp"/><Relationship Id="rId2" Type="http://schemas.openxmlformats.org/officeDocument/2006/relationships/notesSlide" Target="../notesSlides/notesSlide7.xml"/><Relationship Id="rId16" Type="http://schemas.openxmlformats.org/officeDocument/2006/relationships/image" Target="../media/image25.tmp"/><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tmp"/><Relationship Id="rId5" Type="http://schemas.openxmlformats.org/officeDocument/2006/relationships/image" Target="../media/image14.png"/><Relationship Id="rId15" Type="http://schemas.openxmlformats.org/officeDocument/2006/relationships/image" Target="../media/image24.tmp"/><Relationship Id="rId10" Type="http://schemas.openxmlformats.org/officeDocument/2006/relationships/image" Target="../media/image19.tmp"/><Relationship Id="rId4" Type="http://schemas.microsoft.com/office/2007/relationships/hdphoto" Target="../media/hdphoto1.wdp"/><Relationship Id="rId9" Type="http://schemas.openxmlformats.org/officeDocument/2006/relationships/image" Target="../media/image18.png"/><Relationship Id="rId14" Type="http://schemas.openxmlformats.org/officeDocument/2006/relationships/image" Target="../media/image23.tmp"/></Relationships>
</file>

<file path=ppt/slides/_rels/slide8.xml.rels><?xml version="1.0" encoding="UTF-8" standalone="yes"?>
<Relationships xmlns="http://schemas.openxmlformats.org/package/2006/relationships"><Relationship Id="rId8" Type="http://schemas.openxmlformats.org/officeDocument/2006/relationships/image" Target="../media/image19.tmp"/><Relationship Id="rId13" Type="http://schemas.openxmlformats.org/officeDocument/2006/relationships/image" Target="../media/image24.tmp"/><Relationship Id="rId3" Type="http://schemas.openxmlformats.org/officeDocument/2006/relationships/image" Target="../media/image26.png"/><Relationship Id="rId7" Type="http://schemas.openxmlformats.org/officeDocument/2006/relationships/image" Target="../media/image18.png"/><Relationship Id="rId12" Type="http://schemas.openxmlformats.org/officeDocument/2006/relationships/image" Target="../media/image23.tmp"/><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22.tmp"/><Relationship Id="rId5" Type="http://schemas.openxmlformats.org/officeDocument/2006/relationships/image" Target="../media/image28.png"/><Relationship Id="rId10" Type="http://schemas.openxmlformats.org/officeDocument/2006/relationships/image" Target="../media/image21.tmp"/><Relationship Id="rId4" Type="http://schemas.openxmlformats.org/officeDocument/2006/relationships/image" Target="../media/image27.png"/><Relationship Id="rId9" Type="http://schemas.openxmlformats.org/officeDocument/2006/relationships/image" Target="../media/image20.tmp"/><Relationship Id="rId14" Type="http://schemas.openxmlformats.org/officeDocument/2006/relationships/image" Target="../media/image25.tmp"/></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tmp"/><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3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8"/>
          <p:cNvGrpSpPr>
            <a:grpSpLocks/>
          </p:cNvGrpSpPr>
          <p:nvPr/>
        </p:nvGrpSpPr>
        <p:grpSpPr bwMode="auto">
          <a:xfrm>
            <a:off x="-442913" y="0"/>
            <a:ext cx="11160126" cy="6858000"/>
            <a:chOff x="-900608" y="0"/>
            <a:chExt cx="11161240" cy="6858000"/>
          </a:xfrm>
        </p:grpSpPr>
        <p:sp>
          <p:nvSpPr>
            <p:cNvPr id="3" name="직사각형 2"/>
            <p:cNvSpPr/>
            <p:nvPr/>
          </p:nvSpPr>
          <p:spPr>
            <a:xfrm>
              <a:off x="-405" y="0"/>
              <a:ext cx="91449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dirty="0">
                <a:latin typeface="Arial" pitchFamily="34" charset="0"/>
                <a:cs typeface="Arial" pitchFamily="34" charset="0"/>
              </a:endParaRPr>
            </a:p>
          </p:txBody>
        </p:sp>
        <p:sp>
          <p:nvSpPr>
            <p:cNvPr id="11" name="자유형 10"/>
            <p:cNvSpPr/>
            <p:nvPr/>
          </p:nvSpPr>
          <p:spPr>
            <a:xfrm>
              <a:off x="1792061" y="2979811"/>
              <a:ext cx="6984110" cy="576263"/>
            </a:xfrm>
            <a:custGeom>
              <a:avLst/>
              <a:gdLst>
                <a:gd name="connsiteX0" fmla="*/ 0 w 7500257"/>
                <a:gd name="connsiteY0" fmla="*/ 326571 h 805543"/>
                <a:gd name="connsiteX1" fmla="*/ 6988629 w 7500257"/>
                <a:gd name="connsiteY1" fmla="*/ 0 h 805543"/>
                <a:gd name="connsiteX2" fmla="*/ 7500257 w 7500257"/>
                <a:gd name="connsiteY2" fmla="*/ 468085 h 805543"/>
                <a:gd name="connsiteX3" fmla="*/ 522514 w 7500257"/>
                <a:gd name="connsiteY3" fmla="*/ 805543 h 805543"/>
                <a:gd name="connsiteX4" fmla="*/ 0 w 7500257"/>
                <a:gd name="connsiteY4" fmla="*/ 326571 h 805543"/>
                <a:gd name="connsiteX0" fmla="*/ 0 w 7408777"/>
                <a:gd name="connsiteY0" fmla="*/ 340026 h 805543"/>
                <a:gd name="connsiteX1" fmla="*/ 6897149 w 7408777"/>
                <a:gd name="connsiteY1" fmla="*/ 0 h 805543"/>
                <a:gd name="connsiteX2" fmla="*/ 7408777 w 7408777"/>
                <a:gd name="connsiteY2" fmla="*/ 468085 h 805543"/>
                <a:gd name="connsiteX3" fmla="*/ 431034 w 7408777"/>
                <a:gd name="connsiteY3" fmla="*/ 805543 h 805543"/>
                <a:gd name="connsiteX4" fmla="*/ 0 w 7408777"/>
                <a:gd name="connsiteY4" fmla="*/ 340026 h 805543"/>
                <a:gd name="connsiteX0" fmla="*/ 0 w 7408777"/>
                <a:gd name="connsiteY0" fmla="*/ 72008 h 537525"/>
                <a:gd name="connsiteX1" fmla="*/ 6768752 w 7408777"/>
                <a:gd name="connsiteY1" fmla="*/ 0 h 537525"/>
                <a:gd name="connsiteX2" fmla="*/ 7408777 w 7408777"/>
                <a:gd name="connsiteY2" fmla="*/ 200067 h 537525"/>
                <a:gd name="connsiteX3" fmla="*/ 431034 w 7408777"/>
                <a:gd name="connsiteY3" fmla="*/ 537525 h 537525"/>
                <a:gd name="connsiteX4" fmla="*/ 0 w 7408777"/>
                <a:gd name="connsiteY4" fmla="*/ 72008 h 537525"/>
                <a:gd name="connsiteX0" fmla="*/ 0 w 7128792"/>
                <a:gd name="connsiteY0" fmla="*/ 72008 h 537525"/>
                <a:gd name="connsiteX1" fmla="*/ 6768752 w 7128792"/>
                <a:gd name="connsiteY1" fmla="*/ 0 h 537525"/>
                <a:gd name="connsiteX2" fmla="*/ 7128792 w 7128792"/>
                <a:gd name="connsiteY2" fmla="*/ 288032 h 537525"/>
                <a:gd name="connsiteX3" fmla="*/ 431034 w 7128792"/>
                <a:gd name="connsiteY3" fmla="*/ 537525 h 537525"/>
                <a:gd name="connsiteX4" fmla="*/ 0 w 7128792"/>
                <a:gd name="connsiteY4" fmla="*/ 72008 h 537525"/>
                <a:gd name="connsiteX0" fmla="*/ 0 w 7128792"/>
                <a:gd name="connsiteY0" fmla="*/ 72008 h 504056"/>
                <a:gd name="connsiteX1" fmla="*/ 6768752 w 7128792"/>
                <a:gd name="connsiteY1" fmla="*/ 0 h 504056"/>
                <a:gd name="connsiteX2" fmla="*/ 7128792 w 7128792"/>
                <a:gd name="connsiteY2" fmla="*/ 288032 h 504056"/>
                <a:gd name="connsiteX3" fmla="*/ 360040 w 7128792"/>
                <a:gd name="connsiteY3" fmla="*/ 504056 h 504056"/>
                <a:gd name="connsiteX4" fmla="*/ 0 w 7128792"/>
                <a:gd name="connsiteY4" fmla="*/ 72008 h 504056"/>
                <a:gd name="connsiteX0" fmla="*/ 0 w 7128792"/>
                <a:gd name="connsiteY0" fmla="*/ 72008 h 576064"/>
                <a:gd name="connsiteX1" fmla="*/ 6768752 w 7128792"/>
                <a:gd name="connsiteY1" fmla="*/ 0 h 576064"/>
                <a:gd name="connsiteX2" fmla="*/ 7128792 w 7128792"/>
                <a:gd name="connsiteY2" fmla="*/ 288032 h 576064"/>
                <a:gd name="connsiteX3" fmla="*/ 432048 w 7128792"/>
                <a:gd name="connsiteY3" fmla="*/ 576064 h 576064"/>
                <a:gd name="connsiteX4" fmla="*/ 0 w 7128792"/>
                <a:gd name="connsiteY4" fmla="*/ 72008 h 576064"/>
                <a:gd name="connsiteX0" fmla="*/ 0 w 7128792"/>
                <a:gd name="connsiteY0" fmla="*/ 72008 h 576064"/>
                <a:gd name="connsiteX1" fmla="*/ 6552728 w 7128792"/>
                <a:gd name="connsiteY1" fmla="*/ 0 h 576064"/>
                <a:gd name="connsiteX2" fmla="*/ 7128792 w 7128792"/>
                <a:gd name="connsiteY2" fmla="*/ 288032 h 576064"/>
                <a:gd name="connsiteX3" fmla="*/ 432048 w 7128792"/>
                <a:gd name="connsiteY3" fmla="*/ 576064 h 576064"/>
                <a:gd name="connsiteX4" fmla="*/ 0 w 7128792"/>
                <a:gd name="connsiteY4" fmla="*/ 72008 h 576064"/>
                <a:gd name="connsiteX0" fmla="*/ 0 w 6984776"/>
                <a:gd name="connsiteY0" fmla="*/ 72008 h 576064"/>
                <a:gd name="connsiteX1" fmla="*/ 6552728 w 6984776"/>
                <a:gd name="connsiteY1" fmla="*/ 0 h 576064"/>
                <a:gd name="connsiteX2" fmla="*/ 6984776 w 6984776"/>
                <a:gd name="connsiteY2" fmla="*/ 288032 h 576064"/>
                <a:gd name="connsiteX3" fmla="*/ 432048 w 6984776"/>
                <a:gd name="connsiteY3" fmla="*/ 576064 h 576064"/>
                <a:gd name="connsiteX4" fmla="*/ 0 w 6984776"/>
                <a:gd name="connsiteY4" fmla="*/ 72008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4776" h="576064">
                  <a:moveTo>
                    <a:pt x="0" y="72008"/>
                  </a:moveTo>
                  <a:lnTo>
                    <a:pt x="6552728" y="0"/>
                  </a:lnTo>
                  <a:lnTo>
                    <a:pt x="6984776" y="288032"/>
                  </a:lnTo>
                  <a:lnTo>
                    <a:pt x="432048" y="576064"/>
                  </a:lnTo>
                  <a:lnTo>
                    <a:pt x="0" y="72008"/>
                  </a:lnTo>
                  <a:close/>
                </a:path>
              </a:pathLst>
            </a:custGeom>
            <a:solidFill>
              <a:srgbClr val="A7E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dirty="0">
                <a:latin typeface="Arial" pitchFamily="34" charset="0"/>
                <a:cs typeface="Arial" pitchFamily="34" charset="0"/>
              </a:endParaRPr>
            </a:p>
          </p:txBody>
        </p:sp>
        <p:sp>
          <p:nvSpPr>
            <p:cNvPr id="12" name="자유형 11"/>
            <p:cNvSpPr/>
            <p:nvPr/>
          </p:nvSpPr>
          <p:spPr>
            <a:xfrm>
              <a:off x="-468765" y="1360488"/>
              <a:ext cx="6804705" cy="1208087"/>
            </a:xfrm>
            <a:custGeom>
              <a:avLst/>
              <a:gdLst>
                <a:gd name="connsiteX0" fmla="*/ 0 w 6803572"/>
                <a:gd name="connsiteY0" fmla="*/ 0 h 1208315"/>
                <a:gd name="connsiteX1" fmla="*/ 0 w 6803572"/>
                <a:gd name="connsiteY1" fmla="*/ 0 h 1208315"/>
                <a:gd name="connsiteX2" fmla="*/ 97972 w 6803572"/>
                <a:gd name="connsiteY2" fmla="*/ 0 h 1208315"/>
                <a:gd name="connsiteX3" fmla="*/ 6618515 w 6803572"/>
                <a:gd name="connsiteY3" fmla="*/ 740229 h 1208315"/>
                <a:gd name="connsiteX4" fmla="*/ 6803572 w 6803572"/>
                <a:gd name="connsiteY4" fmla="*/ 1208315 h 1208315"/>
                <a:gd name="connsiteX5" fmla="*/ 968829 w 6803572"/>
                <a:gd name="connsiteY5" fmla="*/ 957943 h 1208315"/>
                <a:gd name="connsiteX6" fmla="*/ 0 w 6803572"/>
                <a:gd name="connsiteY6" fmla="*/ 0 h 1208315"/>
                <a:gd name="connsiteX0" fmla="*/ 0 w 6803572"/>
                <a:gd name="connsiteY0" fmla="*/ 0 h 1208315"/>
                <a:gd name="connsiteX1" fmla="*/ 0 w 6803572"/>
                <a:gd name="connsiteY1" fmla="*/ 0 h 1208315"/>
                <a:gd name="connsiteX2" fmla="*/ 97972 w 6803572"/>
                <a:gd name="connsiteY2" fmla="*/ 0 h 1208315"/>
                <a:gd name="connsiteX3" fmla="*/ 6618515 w 6803572"/>
                <a:gd name="connsiteY3" fmla="*/ 740229 h 1208315"/>
                <a:gd name="connsiteX4" fmla="*/ 6803572 w 6803572"/>
                <a:gd name="connsiteY4" fmla="*/ 1208315 h 1208315"/>
                <a:gd name="connsiteX5" fmla="*/ 1007638 w 6803572"/>
                <a:gd name="connsiteY5" fmla="*/ 1132182 h 1208315"/>
                <a:gd name="connsiteX6" fmla="*/ 0 w 6803572"/>
                <a:gd name="connsiteY6" fmla="*/ 0 h 1208315"/>
                <a:gd name="connsiteX0" fmla="*/ 0 w 6803572"/>
                <a:gd name="connsiteY0" fmla="*/ 0 h 1208315"/>
                <a:gd name="connsiteX1" fmla="*/ 0 w 6803572"/>
                <a:gd name="connsiteY1" fmla="*/ 0 h 1208315"/>
                <a:gd name="connsiteX2" fmla="*/ 97972 w 6803572"/>
                <a:gd name="connsiteY2" fmla="*/ 0 h 1208315"/>
                <a:gd name="connsiteX3" fmla="*/ 6618515 w 6803572"/>
                <a:gd name="connsiteY3" fmla="*/ 740229 h 1208315"/>
                <a:gd name="connsiteX4" fmla="*/ 6803572 w 6803572"/>
                <a:gd name="connsiteY4" fmla="*/ 1208315 h 1208315"/>
                <a:gd name="connsiteX5" fmla="*/ 1151654 w 6803572"/>
                <a:gd name="connsiteY5" fmla="*/ 1132182 h 1208315"/>
                <a:gd name="connsiteX6" fmla="*/ 0 w 6803572"/>
                <a:gd name="connsiteY6" fmla="*/ 0 h 1208315"/>
                <a:gd name="connsiteX0" fmla="*/ 0 w 6803572"/>
                <a:gd name="connsiteY0" fmla="*/ 0 h 1208315"/>
                <a:gd name="connsiteX1" fmla="*/ 0 w 6803572"/>
                <a:gd name="connsiteY1" fmla="*/ 0 h 1208315"/>
                <a:gd name="connsiteX2" fmla="*/ 97972 w 6803572"/>
                <a:gd name="connsiteY2" fmla="*/ 0 h 1208315"/>
                <a:gd name="connsiteX3" fmla="*/ 6618515 w 6803572"/>
                <a:gd name="connsiteY3" fmla="*/ 740229 h 1208315"/>
                <a:gd name="connsiteX4" fmla="*/ 6803572 w 6803572"/>
                <a:gd name="connsiteY4" fmla="*/ 1208315 h 1208315"/>
                <a:gd name="connsiteX5" fmla="*/ 1583702 w 6803572"/>
                <a:gd name="connsiteY5" fmla="*/ 1132182 h 1208315"/>
                <a:gd name="connsiteX6" fmla="*/ 0 w 6803572"/>
                <a:gd name="connsiteY6" fmla="*/ 0 h 1208315"/>
                <a:gd name="connsiteX0" fmla="*/ 0 w 6803572"/>
                <a:gd name="connsiteY0" fmla="*/ 0 h 1208315"/>
                <a:gd name="connsiteX1" fmla="*/ 0 w 6803572"/>
                <a:gd name="connsiteY1" fmla="*/ 0 h 1208315"/>
                <a:gd name="connsiteX2" fmla="*/ 97972 w 6803572"/>
                <a:gd name="connsiteY2" fmla="*/ 0 h 1208315"/>
                <a:gd name="connsiteX3" fmla="*/ 6618515 w 6803572"/>
                <a:gd name="connsiteY3" fmla="*/ 740229 h 1208315"/>
                <a:gd name="connsiteX4" fmla="*/ 6803572 w 6803572"/>
                <a:gd name="connsiteY4" fmla="*/ 1208315 h 1208315"/>
                <a:gd name="connsiteX5" fmla="*/ 1295670 w 6803572"/>
                <a:gd name="connsiteY5" fmla="*/ 1132182 h 1208315"/>
                <a:gd name="connsiteX6" fmla="*/ 0 w 6803572"/>
                <a:gd name="connsiteY6" fmla="*/ 0 h 120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572" h="1208315">
                  <a:moveTo>
                    <a:pt x="0" y="0"/>
                  </a:moveTo>
                  <a:lnTo>
                    <a:pt x="0" y="0"/>
                  </a:lnTo>
                  <a:lnTo>
                    <a:pt x="97972" y="0"/>
                  </a:lnTo>
                  <a:lnTo>
                    <a:pt x="6618515" y="740229"/>
                  </a:lnTo>
                  <a:lnTo>
                    <a:pt x="6803572" y="1208315"/>
                  </a:lnTo>
                  <a:lnTo>
                    <a:pt x="1295670" y="1132182"/>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dirty="0">
                <a:latin typeface="Arial" pitchFamily="34" charset="0"/>
                <a:cs typeface="Arial" pitchFamily="34" charset="0"/>
              </a:endParaRPr>
            </a:p>
          </p:txBody>
        </p:sp>
        <p:cxnSp>
          <p:nvCxnSpPr>
            <p:cNvPr id="14" name="직선 연결선 13"/>
            <p:cNvCxnSpPr/>
            <p:nvPr/>
          </p:nvCxnSpPr>
          <p:spPr>
            <a:xfrm>
              <a:off x="-468765" y="476250"/>
              <a:ext cx="10297554" cy="273685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flipV="1">
              <a:off x="-468765" y="2852738"/>
              <a:ext cx="10729397" cy="57626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900608" y="2349500"/>
              <a:ext cx="10945318" cy="21590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539399" y="0"/>
              <a:ext cx="9073469" cy="443706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699" name="TextBox 3"/>
          <p:cNvSpPr txBox="1">
            <a:spLocks noChangeArrowheads="1"/>
          </p:cNvSpPr>
          <p:nvPr/>
        </p:nvSpPr>
        <p:spPr bwMode="auto">
          <a:xfrm>
            <a:off x="495301" y="3470799"/>
            <a:ext cx="906780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lnSpc>
                <a:spcPct val="150000"/>
              </a:lnSpc>
              <a:spcBef>
                <a:spcPct val="0"/>
              </a:spcBef>
              <a:buFontTx/>
              <a:buNone/>
            </a:pPr>
            <a:r>
              <a:rPr lang="en-US" altLang="ko-KR" sz="1800" dirty="0">
                <a:latin typeface="Arial" panose="020B0604020202020204" pitchFamily="34" charset="0"/>
                <a:ea typeface="Yoon 윤고딕 540_TT" panose="020B0600000101010101" charset="-127"/>
                <a:cs typeface="Arial" pitchFamily="34" charset="0"/>
              </a:rPr>
              <a:t>Tanveer Hussain</a:t>
            </a:r>
            <a:r>
              <a:rPr lang="en-US" altLang="ko-KR" sz="1800" baseline="30000" dirty="0">
                <a:latin typeface="Arial" panose="020B0604020202020204" pitchFamily="34" charset="0"/>
                <a:ea typeface="Yoon 윤고딕 540_TT" panose="020B0600000101010101" charset="-127"/>
                <a:cs typeface="Arial" pitchFamily="34" charset="0"/>
              </a:rPr>
              <a:t>1</a:t>
            </a:r>
            <a:r>
              <a:rPr lang="en-US" altLang="ko-KR" sz="1800" dirty="0">
                <a:latin typeface="Arial" panose="020B0604020202020204" pitchFamily="34" charset="0"/>
                <a:ea typeface="Yoon 윤고딕 540_TT" panose="020B0600000101010101" charset="-127"/>
                <a:cs typeface="Arial" pitchFamily="34" charset="0"/>
              </a:rPr>
              <a:t>, Abbas Anwar</a:t>
            </a:r>
            <a:r>
              <a:rPr lang="en-US" altLang="ko-KR" sz="1800" baseline="30000" dirty="0">
                <a:latin typeface="Arial" panose="020B0604020202020204" pitchFamily="34" charset="0"/>
                <a:ea typeface="Yoon 윤고딕 540_TT" panose="020B0600000101010101" charset="-127"/>
                <a:cs typeface="Arial" pitchFamily="34" charset="0"/>
              </a:rPr>
              <a:t>2</a:t>
            </a:r>
            <a:r>
              <a:rPr lang="en-US" altLang="ko-KR" sz="1800" dirty="0">
                <a:latin typeface="Arial" panose="020B0604020202020204" pitchFamily="34" charset="0"/>
                <a:ea typeface="Yoon 윤고딕 540_TT" panose="020B0600000101010101" charset="-127"/>
                <a:cs typeface="Arial" pitchFamily="34" charset="0"/>
              </a:rPr>
              <a:t>, Saeed Anwar</a:t>
            </a:r>
            <a:r>
              <a:rPr lang="en-US" altLang="ko-KR" sz="1800" baseline="30000" dirty="0">
                <a:latin typeface="Arial" panose="020B0604020202020204" pitchFamily="34" charset="0"/>
                <a:ea typeface="Yoon 윤고딕 540_TT" panose="020B0600000101010101" charset="-127"/>
                <a:cs typeface="Arial" pitchFamily="34" charset="0"/>
              </a:rPr>
              <a:t>3,4</a:t>
            </a:r>
            <a:r>
              <a:rPr lang="en-US" altLang="ko-KR" sz="1800" dirty="0">
                <a:latin typeface="Arial" panose="020B0604020202020204" pitchFamily="34" charset="0"/>
                <a:ea typeface="Yoon 윤고딕 540_TT" panose="020B0600000101010101" charset="-127"/>
                <a:cs typeface="Arial" pitchFamily="34" charset="0"/>
              </a:rPr>
              <a:t>, Lars Petersson</a:t>
            </a:r>
            <a:r>
              <a:rPr lang="en-US" altLang="ko-KR" sz="1800" baseline="30000" dirty="0">
                <a:latin typeface="Arial" panose="020B0604020202020204" pitchFamily="34" charset="0"/>
                <a:ea typeface="Yoon 윤고딕 540_TT" panose="020B0600000101010101" charset="-127"/>
                <a:cs typeface="Arial" pitchFamily="34" charset="0"/>
              </a:rPr>
              <a:t>3</a:t>
            </a:r>
            <a:r>
              <a:rPr lang="en-US" altLang="ko-KR" sz="1800" dirty="0">
                <a:latin typeface="Arial" panose="020B0604020202020204" pitchFamily="34" charset="0"/>
                <a:ea typeface="Yoon 윤고딕 540_TT" panose="020B0600000101010101" charset="-127"/>
                <a:cs typeface="Arial" pitchFamily="34" charset="0"/>
              </a:rPr>
              <a:t>, Sung </a:t>
            </a:r>
            <a:r>
              <a:rPr lang="en-US" altLang="ko-KR" sz="1800" dirty="0" err="1">
                <a:latin typeface="Arial" panose="020B0604020202020204" pitchFamily="34" charset="0"/>
                <a:ea typeface="Yoon 윤고딕 540_TT" panose="020B0600000101010101" charset="-127"/>
                <a:cs typeface="Arial" pitchFamily="34" charset="0"/>
              </a:rPr>
              <a:t>Wook</a:t>
            </a:r>
            <a:r>
              <a:rPr lang="en-US" altLang="ko-KR" sz="1800" dirty="0">
                <a:latin typeface="Arial" panose="020B0604020202020204" pitchFamily="34" charset="0"/>
                <a:ea typeface="Yoon 윤고딕 540_TT" panose="020B0600000101010101" charset="-127"/>
                <a:cs typeface="Arial" pitchFamily="34" charset="0"/>
              </a:rPr>
              <a:t> Baik</a:t>
            </a:r>
            <a:r>
              <a:rPr lang="en-US" altLang="ko-KR" sz="1800" baseline="30000" dirty="0">
                <a:latin typeface="Arial" panose="020B0604020202020204" pitchFamily="34" charset="0"/>
                <a:ea typeface="Yoon 윤고딕 540_TT" panose="020B0600000101010101" charset="-127"/>
                <a:cs typeface="Arial" pitchFamily="34" charset="0"/>
              </a:rPr>
              <a:t>1</a:t>
            </a:r>
          </a:p>
        </p:txBody>
      </p:sp>
      <p:sp>
        <p:nvSpPr>
          <p:cNvPr id="15" name="제목 1">
            <a:extLst>
              <a:ext uri="{FF2B5EF4-FFF2-40B4-BE49-F238E27FC236}">
                <a16:creationId xmlns:a16="http://schemas.microsoft.com/office/drawing/2014/main" id="{E76C72DE-739F-4F6A-B8EC-F4BC4A4705B9}"/>
              </a:ext>
            </a:extLst>
          </p:cNvPr>
          <p:cNvSpPr txBox="1">
            <a:spLocks/>
          </p:cNvSpPr>
          <p:nvPr/>
        </p:nvSpPr>
        <p:spPr>
          <a:xfrm>
            <a:off x="2905125" y="1735139"/>
            <a:ext cx="4895850" cy="2074862"/>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Pyramidal Attention for Saliency Detection</a:t>
            </a:r>
            <a:endParaRPr lang="en-US" sz="2800" b="1" dirty="0">
              <a:latin typeface="Arial" panose="020B0604020202020204" pitchFamily="34" charset="0"/>
              <a:ea typeface="Yoon 윤고딕 540_TT" panose="020B0600000101010101" charset="-127"/>
              <a:cs typeface="Arial" pitchFamily="34" charset="0"/>
            </a:endParaRPr>
          </a:p>
        </p:txBody>
      </p:sp>
      <p:pic>
        <p:nvPicPr>
          <p:cNvPr id="1026" name="Picture 2" descr="Abdul Wali Khan University Mardan - Home | Facebook">
            <a:extLst>
              <a:ext uri="{FF2B5EF4-FFF2-40B4-BE49-F238E27FC236}">
                <a16:creationId xmlns:a16="http://schemas.microsoft.com/office/drawing/2014/main" id="{FECD4DC6-2688-41E2-ED2A-191FCF27B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63" y="4582797"/>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jong University - Wikipedia">
            <a:extLst>
              <a:ext uri="{FF2B5EF4-FFF2-40B4-BE49-F238E27FC236}">
                <a16:creationId xmlns:a16="http://schemas.microsoft.com/office/drawing/2014/main" id="{FD81413F-C284-A7CC-184F-EB7DA5440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30" y="4582036"/>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61 projects &amp; tools">
            <a:extLst>
              <a:ext uri="{FF2B5EF4-FFF2-40B4-BE49-F238E27FC236}">
                <a16:creationId xmlns:a16="http://schemas.microsoft.com/office/drawing/2014/main" id="{F351F6AA-B377-83FC-762F-F81AE3846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6696" y="4582036"/>
            <a:ext cx="2718262" cy="12801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E5CE06A-60FC-A593-D951-6BED63A1371A}"/>
              </a:ext>
            </a:extLst>
          </p:cNvPr>
          <p:cNvSpPr txBox="1"/>
          <p:nvPr/>
        </p:nvSpPr>
        <p:spPr>
          <a:xfrm>
            <a:off x="519490" y="5920213"/>
            <a:ext cx="1884042" cy="369332"/>
          </a:xfrm>
          <a:prstGeom prst="rect">
            <a:avLst/>
          </a:prstGeom>
          <a:noFill/>
        </p:spPr>
        <p:txBody>
          <a:bodyPr wrap="none" rtlCol="0">
            <a:spAutoFit/>
          </a:bodyPr>
          <a:lstStyle/>
          <a:p>
            <a:r>
              <a:rPr lang="en-US" dirty="0"/>
              <a:t>Sejong University</a:t>
            </a:r>
            <a:r>
              <a:rPr lang="en-US" baseline="30000" dirty="0"/>
              <a:t>1</a:t>
            </a:r>
          </a:p>
        </p:txBody>
      </p:sp>
      <p:sp>
        <p:nvSpPr>
          <p:cNvPr id="17" name="TextBox 16">
            <a:extLst>
              <a:ext uri="{FF2B5EF4-FFF2-40B4-BE49-F238E27FC236}">
                <a16:creationId xmlns:a16="http://schemas.microsoft.com/office/drawing/2014/main" id="{7C23E2D8-6E50-BBF7-FD9B-D29589E996FF}"/>
              </a:ext>
            </a:extLst>
          </p:cNvPr>
          <p:cNvSpPr txBox="1"/>
          <p:nvPr/>
        </p:nvSpPr>
        <p:spPr>
          <a:xfrm>
            <a:off x="2271511" y="5942664"/>
            <a:ext cx="2395185" cy="646331"/>
          </a:xfrm>
          <a:prstGeom prst="rect">
            <a:avLst/>
          </a:prstGeom>
          <a:noFill/>
        </p:spPr>
        <p:txBody>
          <a:bodyPr wrap="square" rtlCol="0">
            <a:spAutoFit/>
          </a:bodyPr>
          <a:lstStyle/>
          <a:p>
            <a:pPr algn="ctr"/>
            <a:r>
              <a:rPr lang="en-US" dirty="0"/>
              <a:t>Abdul </a:t>
            </a:r>
            <a:r>
              <a:rPr lang="en-US" dirty="0" err="1"/>
              <a:t>Wali</a:t>
            </a:r>
            <a:r>
              <a:rPr lang="en-US" dirty="0"/>
              <a:t> Khan University</a:t>
            </a:r>
            <a:r>
              <a:rPr lang="en-US" baseline="30000" dirty="0"/>
              <a:t>2</a:t>
            </a:r>
          </a:p>
        </p:txBody>
      </p:sp>
      <p:sp>
        <p:nvSpPr>
          <p:cNvPr id="19" name="TextBox 18">
            <a:extLst>
              <a:ext uri="{FF2B5EF4-FFF2-40B4-BE49-F238E27FC236}">
                <a16:creationId xmlns:a16="http://schemas.microsoft.com/office/drawing/2014/main" id="{E568802A-D2F1-40CF-9A6B-B93A1EE3804F}"/>
              </a:ext>
            </a:extLst>
          </p:cNvPr>
          <p:cNvSpPr txBox="1"/>
          <p:nvPr/>
        </p:nvSpPr>
        <p:spPr>
          <a:xfrm>
            <a:off x="5297205" y="5930468"/>
            <a:ext cx="1606038" cy="369332"/>
          </a:xfrm>
          <a:prstGeom prst="rect">
            <a:avLst/>
          </a:prstGeom>
          <a:noFill/>
        </p:spPr>
        <p:txBody>
          <a:bodyPr wrap="square">
            <a:spAutoFit/>
          </a:bodyPr>
          <a:lstStyle/>
          <a:p>
            <a:r>
              <a:rPr lang="en-US" dirty="0"/>
              <a:t>Data61-CSIRO</a:t>
            </a:r>
            <a:r>
              <a:rPr lang="en-US" baseline="30000" dirty="0"/>
              <a:t>3</a:t>
            </a:r>
          </a:p>
        </p:txBody>
      </p:sp>
      <p:pic>
        <p:nvPicPr>
          <p:cNvPr id="1032" name="Picture 8" descr="IEEE Conference on Computer Vision and Pattern Recognition (CVPR) 2022 -  Naver Labs Europe">
            <a:extLst>
              <a:ext uri="{FF2B5EF4-FFF2-40B4-BE49-F238E27FC236}">
                <a16:creationId xmlns:a16="http://schemas.microsoft.com/office/drawing/2014/main" id="{5E012D2E-7700-319F-90FE-48B9BC4F104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3032" y="-11977"/>
            <a:ext cx="3124200" cy="17573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ustralian National University Logo (ANU) Download Vector">
            <a:extLst>
              <a:ext uri="{FF2B5EF4-FFF2-40B4-BE49-F238E27FC236}">
                <a16:creationId xmlns:a16="http://schemas.microsoft.com/office/drawing/2014/main" id="{4FED6A91-5B72-3A96-AABC-FB479C0E68D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0000"/>
          <a:stretch/>
        </p:blipFill>
        <p:spPr bwMode="auto">
          <a:xfrm>
            <a:off x="7921579" y="4577949"/>
            <a:ext cx="1143000" cy="13430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2E94DBB-EB6B-A181-E43C-FAA5CDF28AB2}"/>
              </a:ext>
            </a:extLst>
          </p:cNvPr>
          <p:cNvSpPr txBox="1"/>
          <p:nvPr/>
        </p:nvSpPr>
        <p:spPr>
          <a:xfrm>
            <a:off x="7222674" y="5865449"/>
            <a:ext cx="2432537" cy="646331"/>
          </a:xfrm>
          <a:prstGeom prst="rect">
            <a:avLst/>
          </a:prstGeom>
          <a:noFill/>
        </p:spPr>
        <p:txBody>
          <a:bodyPr wrap="square">
            <a:spAutoFit/>
          </a:bodyPr>
          <a:lstStyle/>
          <a:p>
            <a:pPr algn="ctr"/>
            <a:r>
              <a:rPr lang="en-US" dirty="0"/>
              <a:t>Australian National University</a:t>
            </a:r>
            <a:r>
              <a:rPr lang="en-US" baseline="30000" dirty="0"/>
              <a:t>4</a:t>
            </a:r>
          </a:p>
        </p:txBody>
      </p:sp>
    </p:spTree>
    <p:extLst>
      <p:ext uri="{BB962C8B-B14F-4D97-AF65-F5344CB8AC3E}">
        <p14:creationId xmlns:p14="http://schemas.microsoft.com/office/powerpoint/2010/main" val="183308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제목 1">
            <a:extLst>
              <a:ext uri="{FF2B5EF4-FFF2-40B4-BE49-F238E27FC236}">
                <a16:creationId xmlns:a16="http://schemas.microsoft.com/office/drawing/2014/main" id="{B4135618-97A1-FDC9-19AB-9E7C065226B3}"/>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Qualitative Evaluation</a:t>
            </a:r>
          </a:p>
        </p:txBody>
      </p:sp>
      <p:pic>
        <p:nvPicPr>
          <p:cNvPr id="39" name="Picture 38">
            <a:extLst>
              <a:ext uri="{FF2B5EF4-FFF2-40B4-BE49-F238E27FC236}">
                <a16:creationId xmlns:a16="http://schemas.microsoft.com/office/drawing/2014/main" id="{19E06DB7-4DF2-A21D-ED19-128827D1952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69013" y="4335175"/>
            <a:ext cx="7315200" cy="832869"/>
          </a:xfrm>
          <a:prstGeom prst="rect">
            <a:avLst/>
          </a:prstGeom>
        </p:spPr>
      </p:pic>
      <p:pic>
        <p:nvPicPr>
          <p:cNvPr id="40" name="Picture 39">
            <a:extLst>
              <a:ext uri="{FF2B5EF4-FFF2-40B4-BE49-F238E27FC236}">
                <a16:creationId xmlns:a16="http://schemas.microsoft.com/office/drawing/2014/main" id="{A25B9E9B-5772-D4C4-E2C6-4061B6769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248690"/>
            <a:ext cx="7315200" cy="830374"/>
          </a:xfrm>
          <a:prstGeom prst="rect">
            <a:avLst/>
          </a:prstGeom>
        </p:spPr>
      </p:pic>
      <p:pic>
        <p:nvPicPr>
          <p:cNvPr id="41" name="Picture 40">
            <a:extLst>
              <a:ext uri="{FF2B5EF4-FFF2-40B4-BE49-F238E27FC236}">
                <a16:creationId xmlns:a16="http://schemas.microsoft.com/office/drawing/2014/main" id="{657082AB-8A39-7A03-C841-21585B752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2130497"/>
            <a:ext cx="7315200" cy="830374"/>
          </a:xfrm>
          <a:prstGeom prst="rect">
            <a:avLst/>
          </a:prstGeom>
        </p:spPr>
      </p:pic>
      <p:pic>
        <p:nvPicPr>
          <p:cNvPr id="42" name="Picture 41">
            <a:extLst>
              <a:ext uri="{FF2B5EF4-FFF2-40B4-BE49-F238E27FC236}">
                <a16:creationId xmlns:a16="http://schemas.microsoft.com/office/drawing/2014/main" id="{B5A0FDC8-1736-089B-0018-20FBDAF52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9013" y="1039638"/>
            <a:ext cx="7315200" cy="830374"/>
          </a:xfrm>
          <a:prstGeom prst="rect">
            <a:avLst/>
          </a:prstGeom>
        </p:spPr>
      </p:pic>
      <p:sp>
        <p:nvSpPr>
          <p:cNvPr id="43" name="TextBox 42">
            <a:extLst>
              <a:ext uri="{FF2B5EF4-FFF2-40B4-BE49-F238E27FC236}">
                <a16:creationId xmlns:a16="http://schemas.microsoft.com/office/drawing/2014/main" id="{904381C5-9005-0300-BB70-9295414C85A8}"/>
              </a:ext>
            </a:extLst>
          </p:cNvPr>
          <p:cNvSpPr txBox="1"/>
          <p:nvPr/>
        </p:nvSpPr>
        <p:spPr>
          <a:xfrm rot="16200000">
            <a:off x="351159" y="1285548"/>
            <a:ext cx="1148272" cy="338554"/>
          </a:xfrm>
          <a:prstGeom prst="rect">
            <a:avLst/>
          </a:prstGeom>
          <a:noFill/>
        </p:spPr>
        <p:txBody>
          <a:bodyPr vert="horz" wrap="square" rtlCol="0" anchor="ctr">
            <a:spAutoFit/>
          </a:bodyPr>
          <a:lstStyle/>
          <a:p>
            <a:r>
              <a:rPr lang="en-US" sz="1600" b="1" dirty="0">
                <a:cs typeface="Times New Roman" panose="02020603050405020304" pitchFamily="18" charset="0"/>
              </a:rPr>
              <a:t>DUT-RGBD</a:t>
            </a:r>
          </a:p>
        </p:txBody>
      </p:sp>
      <p:sp>
        <p:nvSpPr>
          <p:cNvPr id="44" name="TextBox 43">
            <a:extLst>
              <a:ext uri="{FF2B5EF4-FFF2-40B4-BE49-F238E27FC236}">
                <a16:creationId xmlns:a16="http://schemas.microsoft.com/office/drawing/2014/main" id="{9CE54B85-09CC-AE29-25F0-7CDA5CF327DD}"/>
              </a:ext>
            </a:extLst>
          </p:cNvPr>
          <p:cNvSpPr txBox="1"/>
          <p:nvPr/>
        </p:nvSpPr>
        <p:spPr>
          <a:xfrm rot="16200000">
            <a:off x="455231" y="2376407"/>
            <a:ext cx="940128" cy="338554"/>
          </a:xfrm>
          <a:prstGeom prst="rect">
            <a:avLst/>
          </a:prstGeom>
          <a:noFill/>
        </p:spPr>
        <p:txBody>
          <a:bodyPr vert="horz" wrap="square" rtlCol="0" anchor="ctr">
            <a:spAutoFit/>
          </a:bodyPr>
          <a:lstStyle/>
          <a:p>
            <a:r>
              <a:rPr lang="en-US" sz="1600" b="1" dirty="0">
                <a:cs typeface="Times New Roman" panose="02020603050405020304" pitchFamily="18" charset="0"/>
              </a:rPr>
              <a:t>NJUD2K</a:t>
            </a:r>
          </a:p>
        </p:txBody>
      </p:sp>
      <p:sp>
        <p:nvSpPr>
          <p:cNvPr id="45" name="TextBox 44">
            <a:extLst>
              <a:ext uri="{FF2B5EF4-FFF2-40B4-BE49-F238E27FC236}">
                <a16:creationId xmlns:a16="http://schemas.microsoft.com/office/drawing/2014/main" id="{A66F1629-5FFC-9F5B-FD51-161A08398BD9}"/>
              </a:ext>
            </a:extLst>
          </p:cNvPr>
          <p:cNvSpPr txBox="1"/>
          <p:nvPr/>
        </p:nvSpPr>
        <p:spPr>
          <a:xfrm rot="16200000">
            <a:off x="573626" y="3494600"/>
            <a:ext cx="703338" cy="338554"/>
          </a:xfrm>
          <a:prstGeom prst="rect">
            <a:avLst/>
          </a:prstGeom>
          <a:noFill/>
        </p:spPr>
        <p:txBody>
          <a:bodyPr vert="horz" wrap="square" rtlCol="0" anchor="ctr">
            <a:spAutoFit/>
          </a:bodyPr>
          <a:lstStyle/>
          <a:p>
            <a:r>
              <a:rPr lang="en-US" sz="1600" b="1" dirty="0">
                <a:cs typeface="Times New Roman" panose="02020603050405020304" pitchFamily="18" charset="0"/>
              </a:rPr>
              <a:t>NLPR</a:t>
            </a:r>
          </a:p>
        </p:txBody>
      </p:sp>
      <p:sp>
        <p:nvSpPr>
          <p:cNvPr id="46" name="TextBox 45">
            <a:extLst>
              <a:ext uri="{FF2B5EF4-FFF2-40B4-BE49-F238E27FC236}">
                <a16:creationId xmlns:a16="http://schemas.microsoft.com/office/drawing/2014/main" id="{899B0140-BC64-6C9C-37B9-96837096C137}"/>
              </a:ext>
            </a:extLst>
          </p:cNvPr>
          <p:cNvSpPr txBox="1"/>
          <p:nvPr/>
        </p:nvSpPr>
        <p:spPr>
          <a:xfrm rot="16200000">
            <a:off x="671020" y="4568440"/>
            <a:ext cx="508550" cy="338554"/>
          </a:xfrm>
          <a:prstGeom prst="rect">
            <a:avLst/>
          </a:prstGeom>
          <a:noFill/>
        </p:spPr>
        <p:txBody>
          <a:bodyPr vert="horz" wrap="square" rtlCol="0" anchor="ctr">
            <a:spAutoFit/>
          </a:bodyPr>
          <a:lstStyle/>
          <a:p>
            <a:r>
              <a:rPr lang="en-US" sz="1600" b="1" dirty="0">
                <a:cs typeface="Times New Roman" panose="02020603050405020304" pitchFamily="18" charset="0"/>
              </a:rPr>
              <a:t>SIP</a:t>
            </a:r>
          </a:p>
        </p:txBody>
      </p:sp>
      <p:sp>
        <p:nvSpPr>
          <p:cNvPr id="47" name="TextBox 46">
            <a:extLst>
              <a:ext uri="{FF2B5EF4-FFF2-40B4-BE49-F238E27FC236}">
                <a16:creationId xmlns:a16="http://schemas.microsoft.com/office/drawing/2014/main" id="{DC6F50FE-1F85-F711-8C12-F11B256E0059}"/>
              </a:ext>
            </a:extLst>
          </p:cNvPr>
          <p:cNvSpPr txBox="1"/>
          <p:nvPr/>
        </p:nvSpPr>
        <p:spPr>
          <a:xfrm>
            <a:off x="926162"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Image</a:t>
            </a:r>
          </a:p>
        </p:txBody>
      </p:sp>
      <p:sp>
        <p:nvSpPr>
          <p:cNvPr id="48" name="TextBox 47">
            <a:extLst>
              <a:ext uri="{FF2B5EF4-FFF2-40B4-BE49-F238E27FC236}">
                <a16:creationId xmlns:a16="http://schemas.microsoft.com/office/drawing/2014/main" id="{A4FA70FF-14CF-ECF1-8526-7FBF2526DC10}"/>
              </a:ext>
            </a:extLst>
          </p:cNvPr>
          <p:cNvSpPr txBox="1"/>
          <p:nvPr/>
        </p:nvSpPr>
        <p:spPr>
          <a:xfrm>
            <a:off x="1724333"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Depth</a:t>
            </a:r>
          </a:p>
        </p:txBody>
      </p:sp>
      <p:sp>
        <p:nvSpPr>
          <p:cNvPr id="49" name="TextBox 48">
            <a:extLst>
              <a:ext uri="{FF2B5EF4-FFF2-40B4-BE49-F238E27FC236}">
                <a16:creationId xmlns:a16="http://schemas.microsoft.com/office/drawing/2014/main" id="{9B41B0BC-9C1E-D4B7-B680-3E53783C00C4}"/>
              </a:ext>
            </a:extLst>
          </p:cNvPr>
          <p:cNvSpPr txBox="1"/>
          <p:nvPr/>
        </p:nvSpPr>
        <p:spPr>
          <a:xfrm>
            <a:off x="2545364"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GT</a:t>
            </a:r>
          </a:p>
        </p:txBody>
      </p:sp>
      <p:sp>
        <p:nvSpPr>
          <p:cNvPr id="50" name="TextBox 49">
            <a:extLst>
              <a:ext uri="{FF2B5EF4-FFF2-40B4-BE49-F238E27FC236}">
                <a16:creationId xmlns:a16="http://schemas.microsoft.com/office/drawing/2014/main" id="{78205468-8359-D47A-C127-BDE085FB1FD9}"/>
              </a:ext>
            </a:extLst>
          </p:cNvPr>
          <p:cNvSpPr txBox="1"/>
          <p:nvPr/>
        </p:nvSpPr>
        <p:spPr>
          <a:xfrm>
            <a:off x="3412115"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DCF</a:t>
            </a:r>
          </a:p>
        </p:txBody>
      </p:sp>
      <p:sp>
        <p:nvSpPr>
          <p:cNvPr id="51" name="TextBox 50">
            <a:extLst>
              <a:ext uri="{FF2B5EF4-FFF2-40B4-BE49-F238E27FC236}">
                <a16:creationId xmlns:a16="http://schemas.microsoft.com/office/drawing/2014/main" id="{1930956F-D21C-97C0-36AE-5D690F5C5A82}"/>
              </a:ext>
            </a:extLst>
          </p:cNvPr>
          <p:cNvSpPr txBox="1"/>
          <p:nvPr/>
        </p:nvSpPr>
        <p:spPr>
          <a:xfrm>
            <a:off x="4240862" y="5164801"/>
            <a:ext cx="971502" cy="338554"/>
          </a:xfrm>
          <a:prstGeom prst="rect">
            <a:avLst/>
          </a:prstGeom>
          <a:noFill/>
        </p:spPr>
        <p:txBody>
          <a:bodyPr vert="horz" wrap="square" rtlCol="0" anchor="ctr">
            <a:spAutoFit/>
          </a:bodyPr>
          <a:lstStyle/>
          <a:p>
            <a:pPr algn="ctr"/>
            <a:r>
              <a:rPr lang="en-US" sz="1600" b="1" dirty="0" err="1">
                <a:cs typeface="Times New Roman" panose="02020603050405020304" pitchFamily="18" charset="0"/>
              </a:rPr>
              <a:t>BBSNet</a:t>
            </a:r>
            <a:endParaRPr lang="en-US" sz="1600" b="1" dirty="0">
              <a:cs typeface="Times New Roman" panose="02020603050405020304" pitchFamily="18" charset="0"/>
            </a:endParaRPr>
          </a:p>
        </p:txBody>
      </p:sp>
      <p:sp>
        <p:nvSpPr>
          <p:cNvPr id="52" name="TextBox 51">
            <a:extLst>
              <a:ext uri="{FF2B5EF4-FFF2-40B4-BE49-F238E27FC236}">
                <a16:creationId xmlns:a16="http://schemas.microsoft.com/office/drawing/2014/main" id="{6A8BFFBD-EB9A-DF30-B7ED-9221C658C60E}"/>
              </a:ext>
            </a:extLst>
          </p:cNvPr>
          <p:cNvSpPr txBox="1"/>
          <p:nvPr/>
        </p:nvSpPr>
        <p:spPr>
          <a:xfrm>
            <a:off x="5084657"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PGAR</a:t>
            </a:r>
          </a:p>
        </p:txBody>
      </p:sp>
      <p:sp>
        <p:nvSpPr>
          <p:cNvPr id="53" name="TextBox 52">
            <a:extLst>
              <a:ext uri="{FF2B5EF4-FFF2-40B4-BE49-F238E27FC236}">
                <a16:creationId xmlns:a16="http://schemas.microsoft.com/office/drawing/2014/main" id="{F6F9C427-8B1C-3AD5-0D9B-4378BD4A2A25}"/>
              </a:ext>
            </a:extLst>
          </p:cNvPr>
          <p:cNvSpPr txBox="1"/>
          <p:nvPr/>
        </p:nvSpPr>
        <p:spPr>
          <a:xfrm>
            <a:off x="5888423"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UCNet</a:t>
            </a:r>
          </a:p>
        </p:txBody>
      </p:sp>
      <p:sp>
        <p:nvSpPr>
          <p:cNvPr id="54" name="TextBox 53">
            <a:extLst>
              <a:ext uri="{FF2B5EF4-FFF2-40B4-BE49-F238E27FC236}">
                <a16:creationId xmlns:a16="http://schemas.microsoft.com/office/drawing/2014/main" id="{F937EC97-67B0-8FD7-15E0-0A84C19B4B95}"/>
              </a:ext>
            </a:extLst>
          </p:cNvPr>
          <p:cNvSpPr txBox="1"/>
          <p:nvPr/>
        </p:nvSpPr>
        <p:spPr>
          <a:xfrm>
            <a:off x="6726719" y="5164801"/>
            <a:ext cx="971502" cy="338554"/>
          </a:xfrm>
          <a:prstGeom prst="rect">
            <a:avLst/>
          </a:prstGeom>
          <a:noFill/>
        </p:spPr>
        <p:txBody>
          <a:bodyPr vert="horz" wrap="square" rtlCol="0" anchor="ctr">
            <a:spAutoFit/>
          </a:bodyPr>
          <a:lstStyle/>
          <a:p>
            <a:pPr algn="ctr"/>
            <a:r>
              <a:rPr lang="en-US" sz="1600" b="1" dirty="0">
                <a:cs typeface="Times New Roman" panose="02020603050405020304" pitchFamily="18" charset="0"/>
              </a:rPr>
              <a:t>D2Net</a:t>
            </a:r>
          </a:p>
        </p:txBody>
      </p:sp>
      <p:sp>
        <p:nvSpPr>
          <p:cNvPr id="55" name="TextBox 54">
            <a:extLst>
              <a:ext uri="{FF2B5EF4-FFF2-40B4-BE49-F238E27FC236}">
                <a16:creationId xmlns:a16="http://schemas.microsoft.com/office/drawing/2014/main" id="{D4675C99-76F2-AFD5-8422-3EBA4A70F3C1}"/>
              </a:ext>
            </a:extLst>
          </p:cNvPr>
          <p:cNvSpPr txBox="1"/>
          <p:nvPr/>
        </p:nvSpPr>
        <p:spPr>
          <a:xfrm>
            <a:off x="7526915" y="5164801"/>
            <a:ext cx="971502" cy="338554"/>
          </a:xfrm>
          <a:prstGeom prst="rect">
            <a:avLst/>
          </a:prstGeom>
          <a:noFill/>
        </p:spPr>
        <p:txBody>
          <a:bodyPr vert="horz" wrap="square" rtlCol="0" anchor="ctr">
            <a:spAutoFit/>
          </a:bodyPr>
          <a:lstStyle/>
          <a:p>
            <a:pPr algn="ctr"/>
            <a:r>
              <a:rPr lang="en-US" sz="1600" b="1" i="1" dirty="0">
                <a:cs typeface="Times New Roman" panose="02020603050405020304" pitchFamily="18" charset="0"/>
              </a:rPr>
              <a:t>PASNet</a:t>
            </a:r>
          </a:p>
        </p:txBody>
      </p:sp>
    </p:spTree>
    <p:extLst>
      <p:ext uri="{BB962C8B-B14F-4D97-AF65-F5344CB8AC3E}">
        <p14:creationId xmlns:p14="http://schemas.microsoft.com/office/powerpoint/2010/main" val="74400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anim calcmode="lin" valueType="num">
                                      <p:cBhvr>
                                        <p:cTn id="33" dur="1000" fill="hold"/>
                                        <p:tgtEl>
                                          <p:spTgt spid="50"/>
                                        </p:tgtEl>
                                        <p:attrNameLst>
                                          <p:attrName>ppt_x</p:attrName>
                                        </p:attrNameLst>
                                      </p:cBhvr>
                                      <p:tavLst>
                                        <p:tav tm="0">
                                          <p:val>
                                            <p:strVal val="#ppt_x"/>
                                          </p:val>
                                        </p:tav>
                                        <p:tav tm="100000">
                                          <p:val>
                                            <p:strVal val="#ppt_x"/>
                                          </p:val>
                                        </p:tav>
                                      </p:tavLst>
                                    </p:anim>
                                    <p:anim calcmode="lin" valueType="num">
                                      <p:cBhvr>
                                        <p:cTn id="34" dur="1000" fill="hold"/>
                                        <p:tgtEl>
                                          <p:spTgt spid="5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1000"/>
                                        <p:tgtEl>
                                          <p:spTgt spid="45"/>
                                        </p:tgtEl>
                                      </p:cBhvr>
                                    </p:animEffect>
                                    <p:anim calcmode="lin" valueType="num">
                                      <p:cBhvr>
                                        <p:cTn id="70" dur="1000" fill="hold"/>
                                        <p:tgtEl>
                                          <p:spTgt spid="45"/>
                                        </p:tgtEl>
                                        <p:attrNameLst>
                                          <p:attrName>ppt_x</p:attrName>
                                        </p:attrNameLst>
                                      </p:cBhvr>
                                      <p:tavLst>
                                        <p:tav tm="0">
                                          <p:val>
                                            <p:strVal val="#ppt_x"/>
                                          </p:val>
                                        </p:tav>
                                        <p:tav tm="100000">
                                          <p:val>
                                            <p:strVal val="#ppt_x"/>
                                          </p:val>
                                        </p:tav>
                                      </p:tavLst>
                                    </p:anim>
                                    <p:anim calcmode="lin" valueType="num">
                                      <p:cBhvr>
                                        <p:cTn id="7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1000"/>
                                        <p:tgtEl>
                                          <p:spTgt spid="43"/>
                                        </p:tgtEl>
                                      </p:cBhvr>
                                    </p:animEffect>
                                    <p:anim calcmode="lin" valueType="num">
                                      <p:cBhvr>
                                        <p:cTn id="94" dur="1000" fill="hold"/>
                                        <p:tgtEl>
                                          <p:spTgt spid="43"/>
                                        </p:tgtEl>
                                        <p:attrNameLst>
                                          <p:attrName>ppt_x</p:attrName>
                                        </p:attrNameLst>
                                      </p:cBhvr>
                                      <p:tavLst>
                                        <p:tav tm="0">
                                          <p:val>
                                            <p:strVal val="#ppt_x"/>
                                          </p:val>
                                        </p:tav>
                                        <p:tav tm="100000">
                                          <p:val>
                                            <p:strVal val="#ppt_x"/>
                                          </p:val>
                                        </p:tav>
                                      </p:tavLst>
                                    </p:anim>
                                    <p:anim calcmode="lin" valueType="num">
                                      <p:cBhvr>
                                        <p:cTn id="9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51" grpId="0"/>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E1B8FB4-97D7-D1EC-E781-725CC6D9D7E2}"/>
              </a:ext>
            </a:extLst>
          </p:cNvPr>
          <p:cNvGrpSpPr/>
          <p:nvPr/>
        </p:nvGrpSpPr>
        <p:grpSpPr>
          <a:xfrm>
            <a:off x="141772" y="1981200"/>
            <a:ext cx="9774855" cy="1292471"/>
            <a:chOff x="141772" y="901631"/>
            <a:chExt cx="9774855" cy="1292471"/>
          </a:xfrm>
        </p:grpSpPr>
        <p:pic>
          <p:nvPicPr>
            <p:cNvPr id="28" name="Picture 27">
              <a:extLst>
                <a:ext uri="{FF2B5EF4-FFF2-40B4-BE49-F238E27FC236}">
                  <a16:creationId xmlns:a16="http://schemas.microsoft.com/office/drawing/2014/main" id="{AD78E902-6F57-EE5F-0C2B-0148A754E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72" y="901631"/>
              <a:ext cx="9774855" cy="481813"/>
            </a:xfrm>
            <a:prstGeom prst="rect">
              <a:avLst/>
            </a:prstGeom>
          </p:spPr>
        </p:pic>
        <p:pic>
          <p:nvPicPr>
            <p:cNvPr id="29" name="Picture 28">
              <a:extLst>
                <a:ext uri="{FF2B5EF4-FFF2-40B4-BE49-F238E27FC236}">
                  <a16:creationId xmlns:a16="http://schemas.microsoft.com/office/drawing/2014/main" id="{C1B8CB28-2555-1C86-8DD1-D33CBD4705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95" y="1341834"/>
              <a:ext cx="9771364" cy="852268"/>
            </a:xfrm>
            <a:prstGeom prst="rect">
              <a:avLst/>
            </a:prstGeom>
          </p:spPr>
        </p:pic>
      </p:grpSp>
      <p:sp>
        <p:nvSpPr>
          <p:cNvPr id="30" name="Rectangle 29">
            <a:extLst>
              <a:ext uri="{FF2B5EF4-FFF2-40B4-BE49-F238E27FC236}">
                <a16:creationId xmlns:a16="http://schemas.microsoft.com/office/drawing/2014/main" id="{06498F2E-F18F-7098-B74C-99BAEEA3C5B8}"/>
              </a:ext>
            </a:extLst>
          </p:cNvPr>
          <p:cNvSpPr/>
          <p:nvPr/>
        </p:nvSpPr>
        <p:spPr>
          <a:xfrm>
            <a:off x="3049241" y="2028490"/>
            <a:ext cx="304800" cy="199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3E05366-7DA3-2A7F-CFB4-BDC58E8DE3D9}"/>
              </a:ext>
            </a:extLst>
          </p:cNvPr>
          <p:cNvSpPr/>
          <p:nvPr/>
        </p:nvSpPr>
        <p:spPr>
          <a:xfrm>
            <a:off x="5030441" y="2028490"/>
            <a:ext cx="304800" cy="199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1992866E-654E-F5C1-1E00-20B1FBC3F807}"/>
              </a:ext>
            </a:extLst>
          </p:cNvPr>
          <p:cNvSpPr/>
          <p:nvPr/>
        </p:nvSpPr>
        <p:spPr>
          <a:xfrm>
            <a:off x="6935441" y="2028490"/>
            <a:ext cx="304800" cy="19969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23DA4201-38E6-8553-C2C1-D2364F958480}"/>
              </a:ext>
            </a:extLst>
          </p:cNvPr>
          <p:cNvSpPr/>
          <p:nvPr/>
        </p:nvSpPr>
        <p:spPr>
          <a:xfrm>
            <a:off x="8916641" y="2028490"/>
            <a:ext cx="304800" cy="19969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B87873C4-38CF-8208-FFBA-73A7F856EFBB}"/>
              </a:ext>
            </a:extLst>
          </p:cNvPr>
          <p:cNvSpPr/>
          <p:nvPr/>
        </p:nvSpPr>
        <p:spPr>
          <a:xfrm>
            <a:off x="1372841" y="2794962"/>
            <a:ext cx="304800" cy="1515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2DFE880E-81B4-489D-80B0-322B5BC2DC77}"/>
              </a:ext>
            </a:extLst>
          </p:cNvPr>
          <p:cNvSpPr/>
          <p:nvPr/>
        </p:nvSpPr>
        <p:spPr>
          <a:xfrm>
            <a:off x="1100874" y="2590007"/>
            <a:ext cx="304800" cy="204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018C14-1F23-5A54-ED65-6DF19F73015B}"/>
              </a:ext>
            </a:extLst>
          </p:cNvPr>
          <p:cNvSpPr/>
          <p:nvPr/>
        </p:nvSpPr>
        <p:spPr>
          <a:xfrm>
            <a:off x="1032434" y="2453383"/>
            <a:ext cx="254794" cy="153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제목 1">
            <a:extLst>
              <a:ext uri="{FF2B5EF4-FFF2-40B4-BE49-F238E27FC236}">
                <a16:creationId xmlns:a16="http://schemas.microsoft.com/office/drawing/2014/main" id="{B4135618-97A1-FDC9-19AB-9E7C065226B3}"/>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Quantitative Evaluation</a:t>
            </a:r>
          </a:p>
        </p:txBody>
      </p:sp>
      <p:sp>
        <p:nvSpPr>
          <p:cNvPr id="13" name="TextBox 12">
            <a:extLst>
              <a:ext uri="{FF2B5EF4-FFF2-40B4-BE49-F238E27FC236}">
                <a16:creationId xmlns:a16="http://schemas.microsoft.com/office/drawing/2014/main" id="{A6697BE9-AD03-9005-8646-1932B9C82B75}"/>
              </a:ext>
            </a:extLst>
          </p:cNvPr>
          <p:cNvSpPr txBox="1"/>
          <p:nvPr/>
        </p:nvSpPr>
        <p:spPr>
          <a:xfrm>
            <a:off x="926162" y="5010916"/>
            <a:ext cx="4712638" cy="646331"/>
          </a:xfrm>
          <a:prstGeom prst="rect">
            <a:avLst/>
          </a:prstGeom>
          <a:noFill/>
        </p:spPr>
        <p:txBody>
          <a:bodyPr vert="horz" wrap="square" rtlCol="0" anchor="ctr">
            <a:spAutoFit/>
          </a:bodyPr>
          <a:lstStyle/>
          <a:p>
            <a:pPr algn="just"/>
            <a:r>
              <a:rPr lang="en-US" b="1" dirty="0">
                <a:cs typeface="Times New Roman" panose="02020603050405020304" pitchFamily="18" charset="0"/>
              </a:rPr>
              <a:t>Red </a:t>
            </a:r>
            <a:r>
              <a:rPr lang="en-US" dirty="0">
                <a:cs typeface="Times New Roman" panose="02020603050405020304" pitchFamily="18" charset="0"/>
              </a:rPr>
              <a:t>color shows best results.</a:t>
            </a:r>
          </a:p>
          <a:p>
            <a:pPr algn="just"/>
            <a:r>
              <a:rPr lang="en-US" b="1" dirty="0">
                <a:cs typeface="Times New Roman" panose="02020603050405020304" pitchFamily="18" charset="0"/>
              </a:rPr>
              <a:t>Blue </a:t>
            </a:r>
            <a:r>
              <a:rPr lang="en-US" dirty="0">
                <a:cs typeface="Times New Roman" panose="02020603050405020304" pitchFamily="18" charset="0"/>
              </a:rPr>
              <a:t>colors indicates second best results.</a:t>
            </a:r>
          </a:p>
        </p:txBody>
      </p:sp>
    </p:spTree>
    <p:extLst>
      <p:ext uri="{BB962C8B-B14F-4D97-AF65-F5344CB8AC3E}">
        <p14:creationId xmlns:p14="http://schemas.microsoft.com/office/powerpoint/2010/main" val="100785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bar chart&#10;&#10;Description automatically generated">
            <a:extLst>
              <a:ext uri="{FF2B5EF4-FFF2-40B4-BE49-F238E27FC236}">
                <a16:creationId xmlns:a16="http://schemas.microsoft.com/office/drawing/2014/main" id="{A34A2FE6-1220-A1DE-FCBE-FD3190A9F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19200"/>
            <a:ext cx="5715000" cy="4682534"/>
          </a:xfrm>
          <a:prstGeom prst="rect">
            <a:avLst/>
          </a:prstGeom>
        </p:spPr>
      </p:pic>
      <p:sp>
        <p:nvSpPr>
          <p:cNvPr id="20" name="Rectangle: Rounded Corners 19">
            <a:extLst>
              <a:ext uri="{FF2B5EF4-FFF2-40B4-BE49-F238E27FC236}">
                <a16:creationId xmlns:a16="http://schemas.microsoft.com/office/drawing/2014/main" id="{F865D092-B17A-8259-52A4-18814EA7664C}"/>
              </a:ext>
            </a:extLst>
          </p:cNvPr>
          <p:cNvSpPr/>
          <p:nvPr/>
        </p:nvSpPr>
        <p:spPr>
          <a:xfrm>
            <a:off x="6629400" y="5901734"/>
            <a:ext cx="2743200" cy="808856"/>
          </a:xfrm>
          <a:prstGeom prst="roundRect">
            <a:avLst>
              <a:gd name="adj" fmla="val 10709"/>
            </a:avLst>
          </a:prstGeom>
          <a:solidFill>
            <a:schemeClr val="accent6">
              <a:lumMod val="40000"/>
              <a:lumOff val="60000"/>
              <a:alpha val="48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62409CB0-FB6C-7894-B668-81F1A30FE5CD}"/>
              </a:ext>
            </a:extLst>
          </p:cNvPr>
          <p:cNvSpPr txBox="1"/>
          <p:nvPr/>
        </p:nvSpPr>
        <p:spPr>
          <a:xfrm>
            <a:off x="6781800" y="5971925"/>
            <a:ext cx="251460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M1: with original depth</a:t>
            </a:r>
          </a:p>
          <a:p>
            <a:r>
              <a:rPr lang="en-US" sz="1400" dirty="0">
                <a:latin typeface="Times New Roman" panose="02020603050405020304" pitchFamily="18" charset="0"/>
                <a:cs typeface="Times New Roman" panose="02020603050405020304" pitchFamily="18" charset="0"/>
              </a:rPr>
              <a:t>M2: with synthetic depth</a:t>
            </a:r>
          </a:p>
          <a:p>
            <a:r>
              <a:rPr lang="en-US" sz="1400" dirty="0">
                <a:latin typeface="Times New Roman" panose="02020603050405020304" pitchFamily="18" charset="0"/>
                <a:cs typeface="Times New Roman" panose="02020603050405020304" pitchFamily="18" charset="0"/>
              </a:rPr>
              <a:t>M3: without pyramidal attention</a:t>
            </a:r>
          </a:p>
        </p:txBody>
      </p:sp>
      <p:sp>
        <p:nvSpPr>
          <p:cNvPr id="22" name="제목 1">
            <a:extLst>
              <a:ext uri="{FF2B5EF4-FFF2-40B4-BE49-F238E27FC236}">
                <a16:creationId xmlns:a16="http://schemas.microsoft.com/office/drawing/2014/main" id="{874C6A2B-F4B7-D96B-7A11-0C97A65A9BFC}"/>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Ablation Analysis</a:t>
            </a:r>
          </a:p>
        </p:txBody>
      </p:sp>
    </p:spTree>
    <p:extLst>
      <p:ext uri="{BB962C8B-B14F-4D97-AF65-F5344CB8AC3E}">
        <p14:creationId xmlns:p14="http://schemas.microsoft.com/office/powerpoint/2010/main" val="410205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2012C4-9EA3-4A42-9B7C-F6EFF8868131}"/>
              </a:ext>
            </a:extLst>
          </p:cNvPr>
          <p:cNvSpPr txBox="1"/>
          <p:nvPr/>
        </p:nvSpPr>
        <p:spPr>
          <a:xfrm>
            <a:off x="1104900" y="5486400"/>
            <a:ext cx="7848600" cy="523220"/>
          </a:xfrm>
          <a:prstGeom prst="rect">
            <a:avLst/>
          </a:prstGeom>
          <a:noFill/>
        </p:spPr>
        <p:txBody>
          <a:bodyPr wrap="square">
            <a:spAutoFit/>
          </a:bodyPr>
          <a:lstStyle/>
          <a:p>
            <a:r>
              <a:rPr lang="en-US" sz="2800" dirty="0"/>
              <a:t>https://github.com/tanveer-hussain/EfficientSOD2</a:t>
            </a:r>
          </a:p>
        </p:txBody>
      </p:sp>
      <p:sp>
        <p:nvSpPr>
          <p:cNvPr id="7" name="TextBox 6">
            <a:extLst>
              <a:ext uri="{FF2B5EF4-FFF2-40B4-BE49-F238E27FC236}">
                <a16:creationId xmlns:a16="http://schemas.microsoft.com/office/drawing/2014/main" id="{D216A4AE-0110-CB1E-8303-4D03759FD544}"/>
              </a:ext>
            </a:extLst>
          </p:cNvPr>
          <p:cNvSpPr txBox="1"/>
          <p:nvPr/>
        </p:nvSpPr>
        <p:spPr>
          <a:xfrm>
            <a:off x="0" y="2921168"/>
            <a:ext cx="10058400" cy="101566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for watching</a:t>
            </a:r>
          </a:p>
        </p:txBody>
      </p:sp>
    </p:spTree>
    <p:extLst>
      <p:ext uri="{BB962C8B-B14F-4D97-AF65-F5344CB8AC3E}">
        <p14:creationId xmlns:p14="http://schemas.microsoft.com/office/powerpoint/2010/main" val="26546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descr="A picture containing text, silhouette&#10;&#10;Description automatically generated">
            <a:extLst>
              <a:ext uri="{FF2B5EF4-FFF2-40B4-BE49-F238E27FC236}">
                <a16:creationId xmlns:a16="http://schemas.microsoft.com/office/drawing/2014/main" id="{261E293B-FF94-9C78-0156-7E92B3648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258" y="963539"/>
            <a:ext cx="1661142" cy="1661142"/>
          </a:xfrm>
          <a:prstGeom prst="rect">
            <a:avLst/>
          </a:prstGeom>
        </p:spPr>
      </p:pic>
      <p:pic>
        <p:nvPicPr>
          <p:cNvPr id="11" name="Picture 10" descr="A teapot on a counter&#10;&#10;Description automatically generated with medium confidence">
            <a:extLst>
              <a:ext uri="{FF2B5EF4-FFF2-40B4-BE49-F238E27FC236}">
                <a16:creationId xmlns:a16="http://schemas.microsoft.com/office/drawing/2014/main" id="{4014EB27-850C-6513-A7D7-2F6F22231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825" y="963538"/>
            <a:ext cx="1676400" cy="1676400"/>
          </a:xfrm>
          <a:prstGeom prst="rect">
            <a:avLst/>
          </a:prstGeom>
        </p:spPr>
      </p:pic>
      <p:sp>
        <p:nvSpPr>
          <p:cNvPr id="91" name="Rectangle: Rounded Corners 90">
            <a:extLst>
              <a:ext uri="{FF2B5EF4-FFF2-40B4-BE49-F238E27FC236}">
                <a16:creationId xmlns:a16="http://schemas.microsoft.com/office/drawing/2014/main" id="{FB30B258-9E06-B49E-FBC6-CE4C2169B535}"/>
              </a:ext>
            </a:extLst>
          </p:cNvPr>
          <p:cNvSpPr/>
          <p:nvPr/>
        </p:nvSpPr>
        <p:spPr>
          <a:xfrm>
            <a:off x="1640383" y="3597287"/>
            <a:ext cx="1600200" cy="620775"/>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t>Deep Model</a:t>
            </a:r>
          </a:p>
        </p:txBody>
      </p:sp>
      <p:sp>
        <p:nvSpPr>
          <p:cNvPr id="92" name="TextBox 91">
            <a:extLst>
              <a:ext uri="{FF2B5EF4-FFF2-40B4-BE49-F238E27FC236}">
                <a16:creationId xmlns:a16="http://schemas.microsoft.com/office/drawing/2014/main" id="{7783A9CF-F018-81D1-5A9A-A4C964E561D4}"/>
              </a:ext>
            </a:extLst>
          </p:cNvPr>
          <p:cNvSpPr txBox="1"/>
          <p:nvPr/>
        </p:nvSpPr>
        <p:spPr>
          <a:xfrm>
            <a:off x="731325" y="2624681"/>
            <a:ext cx="1295400" cy="369332"/>
          </a:xfrm>
          <a:prstGeom prst="rect">
            <a:avLst/>
          </a:prstGeom>
          <a:noFill/>
        </p:spPr>
        <p:txBody>
          <a:bodyPr wrap="square" rtlCol="0">
            <a:spAutoFit/>
          </a:bodyPr>
          <a:lstStyle/>
          <a:p>
            <a:r>
              <a:rPr lang="en-US" dirty="0"/>
              <a:t>RGB Image</a:t>
            </a:r>
          </a:p>
        </p:txBody>
      </p:sp>
      <p:sp>
        <p:nvSpPr>
          <p:cNvPr id="93" name="TextBox 92">
            <a:extLst>
              <a:ext uri="{FF2B5EF4-FFF2-40B4-BE49-F238E27FC236}">
                <a16:creationId xmlns:a16="http://schemas.microsoft.com/office/drawing/2014/main" id="{5C858428-FDF1-AE3C-FC72-1B5B4434572F}"/>
              </a:ext>
            </a:extLst>
          </p:cNvPr>
          <p:cNvSpPr txBox="1"/>
          <p:nvPr/>
        </p:nvSpPr>
        <p:spPr>
          <a:xfrm>
            <a:off x="2872758" y="2624681"/>
            <a:ext cx="1295400" cy="369332"/>
          </a:xfrm>
          <a:prstGeom prst="rect">
            <a:avLst/>
          </a:prstGeom>
          <a:noFill/>
        </p:spPr>
        <p:txBody>
          <a:bodyPr wrap="square" rtlCol="0">
            <a:spAutoFit/>
          </a:bodyPr>
          <a:lstStyle/>
          <a:p>
            <a:r>
              <a:rPr lang="en-US" dirty="0"/>
              <a:t>Depth Map</a:t>
            </a:r>
          </a:p>
        </p:txBody>
      </p:sp>
      <p:cxnSp>
        <p:nvCxnSpPr>
          <p:cNvPr id="95" name="Connector: Elbow 94">
            <a:extLst>
              <a:ext uri="{FF2B5EF4-FFF2-40B4-BE49-F238E27FC236}">
                <a16:creationId xmlns:a16="http://schemas.microsoft.com/office/drawing/2014/main" id="{E979DD9B-81E7-DB33-6CB6-E5D1852F0BAA}"/>
              </a:ext>
            </a:extLst>
          </p:cNvPr>
          <p:cNvCxnSpPr>
            <a:cxnSpLocks/>
            <a:stCxn id="92" idx="2"/>
            <a:endCxn id="91" idx="0"/>
          </p:cNvCxnSpPr>
          <p:nvPr/>
        </p:nvCxnSpPr>
        <p:spPr>
          <a:xfrm rot="16200000" flipH="1">
            <a:off x="1608117" y="2764921"/>
            <a:ext cx="603274" cy="1061458"/>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52E30A73-0CAE-6913-C68C-AC18D8354641}"/>
              </a:ext>
            </a:extLst>
          </p:cNvPr>
          <p:cNvCxnSpPr>
            <a:cxnSpLocks/>
            <a:stCxn id="93" idx="2"/>
            <a:endCxn id="91" idx="0"/>
          </p:cNvCxnSpPr>
          <p:nvPr/>
        </p:nvCxnSpPr>
        <p:spPr>
          <a:xfrm rot="5400000">
            <a:off x="2678834" y="2755663"/>
            <a:ext cx="603274" cy="1079975"/>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3" name="제목 1">
            <a:extLst>
              <a:ext uri="{FF2B5EF4-FFF2-40B4-BE49-F238E27FC236}">
                <a16:creationId xmlns:a16="http://schemas.microsoft.com/office/drawing/2014/main" id="{39284225-B9C1-8720-9468-49C27BE3F9CE}"/>
              </a:ext>
            </a:extLst>
          </p:cNvPr>
          <p:cNvSpPr txBox="1">
            <a:spLocks/>
          </p:cNvSpPr>
          <p:nvPr/>
        </p:nvSpPr>
        <p:spPr>
          <a:xfrm>
            <a:off x="29308" y="18046"/>
            <a:ext cx="38568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Existing SOD Works</a:t>
            </a:r>
            <a:endParaRPr lang="en-US" sz="2800" b="1" dirty="0">
              <a:latin typeface="Arial" panose="020B0604020202020204" pitchFamily="34" charset="0"/>
              <a:ea typeface="Yoon 윤고딕 540_TT" panose="020B0600000101010101" charset="-127"/>
              <a:cs typeface="Arial" pitchFamily="34" charset="0"/>
            </a:endParaRPr>
          </a:p>
        </p:txBody>
      </p:sp>
      <p:pic>
        <p:nvPicPr>
          <p:cNvPr id="14" name="Picture 13">
            <a:extLst>
              <a:ext uri="{FF2B5EF4-FFF2-40B4-BE49-F238E27FC236}">
                <a16:creationId xmlns:a16="http://schemas.microsoft.com/office/drawing/2014/main" id="{CC722C7E-7D3A-705B-BC1D-E5636B4BA7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2283" y="4527135"/>
            <a:ext cx="1676400" cy="1676400"/>
          </a:xfrm>
          <a:prstGeom prst="rect">
            <a:avLst/>
          </a:prstGeom>
        </p:spPr>
      </p:pic>
      <p:cxnSp>
        <p:nvCxnSpPr>
          <p:cNvPr id="15" name="Straight Arrow Connector 14">
            <a:extLst>
              <a:ext uri="{FF2B5EF4-FFF2-40B4-BE49-F238E27FC236}">
                <a16:creationId xmlns:a16="http://schemas.microsoft.com/office/drawing/2014/main" id="{BFA65EBB-8D45-FB81-0FDC-6518555B3D40}"/>
              </a:ext>
            </a:extLst>
          </p:cNvPr>
          <p:cNvCxnSpPr>
            <a:endCxn id="14" idx="0"/>
          </p:cNvCxnSpPr>
          <p:nvPr/>
        </p:nvCxnSpPr>
        <p:spPr>
          <a:xfrm>
            <a:off x="2440483" y="4130688"/>
            <a:ext cx="0" cy="396447"/>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C9C4891-8DFA-0089-5F9A-34EC1925F4E9}"/>
              </a:ext>
            </a:extLst>
          </p:cNvPr>
          <p:cNvSpPr txBox="1"/>
          <p:nvPr/>
        </p:nvSpPr>
        <p:spPr>
          <a:xfrm>
            <a:off x="2006072" y="6203535"/>
            <a:ext cx="995763" cy="369332"/>
          </a:xfrm>
          <a:prstGeom prst="rect">
            <a:avLst/>
          </a:prstGeom>
          <a:noFill/>
        </p:spPr>
        <p:txBody>
          <a:bodyPr wrap="square" rtlCol="0">
            <a:spAutoFit/>
          </a:bodyPr>
          <a:lstStyle/>
          <a:p>
            <a:r>
              <a:rPr lang="en-US" dirty="0"/>
              <a:t>Output</a:t>
            </a:r>
          </a:p>
        </p:txBody>
      </p:sp>
      <p:sp>
        <p:nvSpPr>
          <p:cNvPr id="17" name="Right Brace 16">
            <a:extLst>
              <a:ext uri="{FF2B5EF4-FFF2-40B4-BE49-F238E27FC236}">
                <a16:creationId xmlns:a16="http://schemas.microsoft.com/office/drawing/2014/main" id="{EB05C389-FBEA-CA58-D92A-A2197D811860}"/>
              </a:ext>
            </a:extLst>
          </p:cNvPr>
          <p:cNvSpPr/>
          <p:nvPr/>
        </p:nvSpPr>
        <p:spPr>
          <a:xfrm>
            <a:off x="4533899" y="841362"/>
            <a:ext cx="609600" cy="2152651"/>
          </a:xfrm>
          <a:prstGeom prst="rightBrace">
            <a:avLst>
              <a:gd name="adj1" fmla="val 51791"/>
              <a:gd name="adj2" fmla="val 47289"/>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8801B4A5-0D69-AE30-A3FD-554451D4209E}"/>
              </a:ext>
            </a:extLst>
          </p:cNvPr>
          <p:cNvSpPr txBox="1"/>
          <p:nvPr/>
        </p:nvSpPr>
        <p:spPr>
          <a:xfrm>
            <a:off x="5143499" y="1663896"/>
            <a:ext cx="1965536" cy="369332"/>
          </a:xfrm>
          <a:prstGeom prst="rect">
            <a:avLst/>
          </a:prstGeom>
          <a:noFill/>
        </p:spPr>
        <p:txBody>
          <a:bodyPr wrap="square" rtlCol="0">
            <a:spAutoFit/>
          </a:bodyPr>
          <a:lstStyle/>
          <a:p>
            <a:r>
              <a:rPr lang="en-US" dirty="0"/>
              <a:t>Multiple Inputs</a:t>
            </a:r>
          </a:p>
        </p:txBody>
      </p:sp>
    </p:spTree>
    <p:extLst>
      <p:ext uri="{BB962C8B-B14F-4D97-AF65-F5344CB8AC3E}">
        <p14:creationId xmlns:p14="http://schemas.microsoft.com/office/powerpoint/2010/main" val="279034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out)">
                                      <p:cBhvr>
                                        <p:cTn id="7" dur="250"/>
                                        <p:tgtEl>
                                          <p:spTgt spid="1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out)">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up)">
                                      <p:cBhvr>
                                        <p:cTn id="15" dur="500"/>
                                        <p:tgtEl>
                                          <p:spTgt spid="97"/>
                                        </p:tgtEl>
                                      </p:cBhvr>
                                    </p:animEffect>
                                  </p:childTnLst>
                                </p:cTn>
                              </p:par>
                              <p:par>
                                <p:cTn id="16" presetID="22" presetClass="entr" presetSubtype="1"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wipe(up)">
                                      <p:cBhvr>
                                        <p:cTn id="18" dur="500"/>
                                        <p:tgtEl>
                                          <p:spTgt spid="9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1" presetClass="entr" presetSubtype="0" fill="hold" grpId="0" nodeType="withEffect">
                                  <p:stCondLst>
                                    <p:cond delay="0"/>
                                  </p:stCondLst>
                                  <p:childTnLst>
                                    <p:set>
                                      <p:cBhvr>
                                        <p:cTn id="3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uiExpand="1" build="allAtOnce" animBg="1"/>
      <p:bldP spid="16" grpId="0"/>
      <p:bldP spid="17"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descr="A picture containing text, silhouette&#10;&#10;Description automatically generated">
            <a:extLst>
              <a:ext uri="{FF2B5EF4-FFF2-40B4-BE49-F238E27FC236}">
                <a16:creationId xmlns:a16="http://schemas.microsoft.com/office/drawing/2014/main" id="{261E293B-FF94-9C78-0156-7E92B3648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258" y="963539"/>
            <a:ext cx="1661142" cy="1661142"/>
          </a:xfrm>
          <a:prstGeom prst="rect">
            <a:avLst/>
          </a:prstGeom>
        </p:spPr>
      </p:pic>
      <p:pic>
        <p:nvPicPr>
          <p:cNvPr id="11" name="Picture 10" descr="A teapot on a counter&#10;&#10;Description automatically generated with medium confidence">
            <a:extLst>
              <a:ext uri="{FF2B5EF4-FFF2-40B4-BE49-F238E27FC236}">
                <a16:creationId xmlns:a16="http://schemas.microsoft.com/office/drawing/2014/main" id="{4014EB27-850C-6513-A7D7-2F6F22231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825" y="963538"/>
            <a:ext cx="1676400" cy="1676400"/>
          </a:xfrm>
          <a:prstGeom prst="rect">
            <a:avLst/>
          </a:prstGeom>
        </p:spPr>
      </p:pic>
      <p:pic>
        <p:nvPicPr>
          <p:cNvPr id="10" name="Picture 9">
            <a:extLst>
              <a:ext uri="{FF2B5EF4-FFF2-40B4-BE49-F238E27FC236}">
                <a16:creationId xmlns:a16="http://schemas.microsoft.com/office/drawing/2014/main" id="{A8D875ED-33FA-81AC-B206-6657C04411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2283" y="4527135"/>
            <a:ext cx="1676400" cy="1676400"/>
          </a:xfrm>
          <a:prstGeom prst="rect">
            <a:avLst/>
          </a:prstGeom>
        </p:spPr>
      </p:pic>
      <p:sp>
        <p:nvSpPr>
          <p:cNvPr id="91" name="Rectangle: Rounded Corners 90">
            <a:extLst>
              <a:ext uri="{FF2B5EF4-FFF2-40B4-BE49-F238E27FC236}">
                <a16:creationId xmlns:a16="http://schemas.microsoft.com/office/drawing/2014/main" id="{FB30B258-9E06-B49E-FBC6-CE4C2169B535}"/>
              </a:ext>
            </a:extLst>
          </p:cNvPr>
          <p:cNvSpPr/>
          <p:nvPr/>
        </p:nvSpPr>
        <p:spPr>
          <a:xfrm>
            <a:off x="1640383" y="3597288"/>
            <a:ext cx="1600200" cy="6360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t>Deep Model</a:t>
            </a:r>
          </a:p>
        </p:txBody>
      </p:sp>
      <p:sp>
        <p:nvSpPr>
          <p:cNvPr id="92" name="TextBox 91">
            <a:extLst>
              <a:ext uri="{FF2B5EF4-FFF2-40B4-BE49-F238E27FC236}">
                <a16:creationId xmlns:a16="http://schemas.microsoft.com/office/drawing/2014/main" id="{7783A9CF-F018-81D1-5A9A-A4C964E561D4}"/>
              </a:ext>
            </a:extLst>
          </p:cNvPr>
          <p:cNvSpPr txBox="1"/>
          <p:nvPr/>
        </p:nvSpPr>
        <p:spPr>
          <a:xfrm>
            <a:off x="731325" y="2624681"/>
            <a:ext cx="1295400" cy="369332"/>
          </a:xfrm>
          <a:prstGeom prst="rect">
            <a:avLst/>
          </a:prstGeom>
          <a:noFill/>
        </p:spPr>
        <p:txBody>
          <a:bodyPr wrap="square" rtlCol="0">
            <a:spAutoFit/>
          </a:bodyPr>
          <a:lstStyle/>
          <a:p>
            <a:r>
              <a:rPr lang="en-US" dirty="0"/>
              <a:t>RGB Image</a:t>
            </a:r>
          </a:p>
        </p:txBody>
      </p:sp>
      <p:sp>
        <p:nvSpPr>
          <p:cNvPr id="93" name="TextBox 92">
            <a:extLst>
              <a:ext uri="{FF2B5EF4-FFF2-40B4-BE49-F238E27FC236}">
                <a16:creationId xmlns:a16="http://schemas.microsoft.com/office/drawing/2014/main" id="{5C858428-FDF1-AE3C-FC72-1B5B4434572F}"/>
              </a:ext>
            </a:extLst>
          </p:cNvPr>
          <p:cNvSpPr txBox="1"/>
          <p:nvPr/>
        </p:nvSpPr>
        <p:spPr>
          <a:xfrm>
            <a:off x="2872758" y="2624681"/>
            <a:ext cx="1295400" cy="369332"/>
          </a:xfrm>
          <a:prstGeom prst="rect">
            <a:avLst/>
          </a:prstGeom>
          <a:noFill/>
        </p:spPr>
        <p:txBody>
          <a:bodyPr wrap="square" rtlCol="0">
            <a:spAutoFit/>
          </a:bodyPr>
          <a:lstStyle/>
          <a:p>
            <a:r>
              <a:rPr lang="en-US" dirty="0"/>
              <a:t>Depth Map</a:t>
            </a:r>
          </a:p>
        </p:txBody>
      </p:sp>
      <p:cxnSp>
        <p:nvCxnSpPr>
          <p:cNvPr id="95" name="Connector: Elbow 94">
            <a:extLst>
              <a:ext uri="{FF2B5EF4-FFF2-40B4-BE49-F238E27FC236}">
                <a16:creationId xmlns:a16="http://schemas.microsoft.com/office/drawing/2014/main" id="{E979DD9B-81E7-DB33-6CB6-E5D1852F0BAA}"/>
              </a:ext>
            </a:extLst>
          </p:cNvPr>
          <p:cNvCxnSpPr>
            <a:cxnSpLocks/>
            <a:stCxn id="92" idx="2"/>
            <a:endCxn id="91" idx="0"/>
          </p:cNvCxnSpPr>
          <p:nvPr/>
        </p:nvCxnSpPr>
        <p:spPr>
          <a:xfrm rot="16200000" flipH="1">
            <a:off x="1608117" y="2764921"/>
            <a:ext cx="603275" cy="1061458"/>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52E30A73-0CAE-6913-C68C-AC18D8354641}"/>
              </a:ext>
            </a:extLst>
          </p:cNvPr>
          <p:cNvCxnSpPr>
            <a:cxnSpLocks/>
            <a:stCxn id="93" idx="2"/>
            <a:endCxn id="91" idx="0"/>
          </p:cNvCxnSpPr>
          <p:nvPr/>
        </p:nvCxnSpPr>
        <p:spPr>
          <a:xfrm rot="5400000">
            <a:off x="2678834" y="2755663"/>
            <a:ext cx="603275" cy="1079975"/>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2F010A38-FC75-427F-746E-98E22C42F1A2}"/>
              </a:ext>
            </a:extLst>
          </p:cNvPr>
          <p:cNvCxnSpPr>
            <a:cxnSpLocks/>
            <a:stCxn id="91" idx="2"/>
            <a:endCxn id="10" idx="0"/>
          </p:cNvCxnSpPr>
          <p:nvPr/>
        </p:nvCxnSpPr>
        <p:spPr>
          <a:xfrm>
            <a:off x="2440483" y="4233320"/>
            <a:ext cx="0" cy="293815"/>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C2403024-CE8D-38C5-F930-398D29D8229A}"/>
              </a:ext>
            </a:extLst>
          </p:cNvPr>
          <p:cNvSpPr txBox="1"/>
          <p:nvPr/>
        </p:nvSpPr>
        <p:spPr>
          <a:xfrm>
            <a:off x="2006072" y="6203535"/>
            <a:ext cx="995763" cy="369332"/>
          </a:xfrm>
          <a:prstGeom prst="rect">
            <a:avLst/>
          </a:prstGeom>
          <a:noFill/>
        </p:spPr>
        <p:txBody>
          <a:bodyPr wrap="square" rtlCol="0">
            <a:spAutoFit/>
          </a:bodyPr>
          <a:lstStyle/>
          <a:p>
            <a:r>
              <a:rPr lang="en-US" dirty="0"/>
              <a:t>Output</a:t>
            </a:r>
          </a:p>
        </p:txBody>
      </p:sp>
      <p:cxnSp>
        <p:nvCxnSpPr>
          <p:cNvPr id="108" name="Straight Connector 107">
            <a:extLst>
              <a:ext uri="{FF2B5EF4-FFF2-40B4-BE49-F238E27FC236}">
                <a16:creationId xmlns:a16="http://schemas.microsoft.com/office/drawing/2014/main" id="{2CE759F8-95A9-2ADD-05AC-228C2610D1D9}"/>
              </a:ext>
            </a:extLst>
          </p:cNvPr>
          <p:cNvCxnSpPr>
            <a:cxnSpLocks/>
          </p:cNvCxnSpPr>
          <p:nvPr/>
        </p:nvCxnSpPr>
        <p:spPr>
          <a:xfrm>
            <a:off x="4914901" y="841362"/>
            <a:ext cx="0" cy="5731505"/>
          </a:xfrm>
          <a:prstGeom prst="line">
            <a:avLst/>
          </a:prstGeom>
          <a:ln w="222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제목 1">
            <a:extLst>
              <a:ext uri="{FF2B5EF4-FFF2-40B4-BE49-F238E27FC236}">
                <a16:creationId xmlns:a16="http://schemas.microsoft.com/office/drawing/2014/main" id="{0CCC225F-C6C1-71E1-3ACE-A8D9CFA1539C}"/>
              </a:ext>
            </a:extLst>
          </p:cNvPr>
          <p:cNvSpPr txBox="1">
            <a:spLocks/>
          </p:cNvSpPr>
          <p:nvPr/>
        </p:nvSpPr>
        <p:spPr>
          <a:xfrm>
            <a:off x="576720" y="18046"/>
            <a:ext cx="38568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Existing SOD Works</a:t>
            </a:r>
            <a:endParaRPr lang="en-US" sz="2800" b="1" dirty="0">
              <a:latin typeface="Arial" panose="020B0604020202020204" pitchFamily="34" charset="0"/>
              <a:ea typeface="Yoon 윤고딕 540_TT" panose="020B0600000101010101" charset="-127"/>
              <a:cs typeface="Arial" pitchFamily="34" charset="0"/>
            </a:endParaRPr>
          </a:p>
        </p:txBody>
      </p:sp>
      <p:cxnSp>
        <p:nvCxnSpPr>
          <p:cNvPr id="38" name="Straight Connector 37">
            <a:extLst>
              <a:ext uri="{FF2B5EF4-FFF2-40B4-BE49-F238E27FC236}">
                <a16:creationId xmlns:a16="http://schemas.microsoft.com/office/drawing/2014/main" id="{829ED849-2FF4-1F9F-7B58-23F729B1BC33}"/>
              </a:ext>
            </a:extLst>
          </p:cNvPr>
          <p:cNvCxnSpPr>
            <a:cxnSpLocks/>
          </p:cNvCxnSpPr>
          <p:nvPr/>
        </p:nvCxnSpPr>
        <p:spPr>
          <a:xfrm>
            <a:off x="4914901" y="841362"/>
            <a:ext cx="0" cy="5731505"/>
          </a:xfrm>
          <a:prstGeom prst="line">
            <a:avLst/>
          </a:prstGeom>
          <a:ln w="222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0" name="Picture 39" descr="A teapot on a counter&#10;&#10;Description automatically generated with medium confidence">
            <a:extLst>
              <a:ext uri="{FF2B5EF4-FFF2-40B4-BE49-F238E27FC236}">
                <a16:creationId xmlns:a16="http://schemas.microsoft.com/office/drawing/2014/main" id="{E2F85D0B-8C07-2EBB-178D-CBB8E2A727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9968" y="978795"/>
            <a:ext cx="1676400" cy="1676400"/>
          </a:xfrm>
          <a:prstGeom prst="rect">
            <a:avLst/>
          </a:prstGeom>
        </p:spPr>
      </p:pic>
      <p:sp>
        <p:nvSpPr>
          <p:cNvPr id="43" name="TextBox 42">
            <a:extLst>
              <a:ext uri="{FF2B5EF4-FFF2-40B4-BE49-F238E27FC236}">
                <a16:creationId xmlns:a16="http://schemas.microsoft.com/office/drawing/2014/main" id="{1BF01FED-C2E1-FF8E-DE42-06B606BB6292}"/>
              </a:ext>
            </a:extLst>
          </p:cNvPr>
          <p:cNvSpPr txBox="1"/>
          <p:nvPr/>
        </p:nvSpPr>
        <p:spPr>
          <a:xfrm>
            <a:off x="5440468" y="2639938"/>
            <a:ext cx="1295400" cy="369332"/>
          </a:xfrm>
          <a:prstGeom prst="rect">
            <a:avLst/>
          </a:prstGeom>
          <a:noFill/>
        </p:spPr>
        <p:txBody>
          <a:bodyPr wrap="square" rtlCol="0">
            <a:spAutoFit/>
          </a:bodyPr>
          <a:lstStyle/>
          <a:p>
            <a:r>
              <a:rPr lang="en-US" dirty="0"/>
              <a:t>RGB Image</a:t>
            </a:r>
          </a:p>
        </p:txBody>
      </p:sp>
      <p:sp>
        <p:nvSpPr>
          <p:cNvPr id="52" name="제목 1">
            <a:extLst>
              <a:ext uri="{FF2B5EF4-FFF2-40B4-BE49-F238E27FC236}">
                <a16:creationId xmlns:a16="http://schemas.microsoft.com/office/drawing/2014/main" id="{794357F8-1AA0-8870-DDEA-5CC4E6DF6645}"/>
              </a:ext>
            </a:extLst>
          </p:cNvPr>
          <p:cNvSpPr txBox="1">
            <a:spLocks/>
          </p:cNvSpPr>
          <p:nvPr/>
        </p:nvSpPr>
        <p:spPr>
          <a:xfrm>
            <a:off x="5359158" y="18046"/>
            <a:ext cx="4318235"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The Proposed Approach</a:t>
            </a:r>
            <a:endParaRPr lang="en-US" sz="2800" b="1" dirty="0">
              <a:latin typeface="Arial" panose="020B0604020202020204" pitchFamily="34" charset="0"/>
              <a:ea typeface="Yoon 윤고딕 540_TT" panose="020B0600000101010101" charset="-127"/>
              <a:cs typeface="Arial" pitchFamily="34" charset="0"/>
            </a:endParaRPr>
          </a:p>
        </p:txBody>
      </p:sp>
      <p:sp>
        <p:nvSpPr>
          <p:cNvPr id="53" name="Right Brace 52">
            <a:extLst>
              <a:ext uri="{FF2B5EF4-FFF2-40B4-BE49-F238E27FC236}">
                <a16:creationId xmlns:a16="http://schemas.microsoft.com/office/drawing/2014/main" id="{6FE8950A-0887-8188-3865-16DC702C4145}"/>
              </a:ext>
            </a:extLst>
          </p:cNvPr>
          <p:cNvSpPr/>
          <p:nvPr/>
        </p:nvSpPr>
        <p:spPr>
          <a:xfrm>
            <a:off x="6926368" y="813543"/>
            <a:ext cx="609600" cy="2152651"/>
          </a:xfrm>
          <a:prstGeom prst="rightBrace">
            <a:avLst>
              <a:gd name="adj1" fmla="val 51791"/>
              <a:gd name="adj2" fmla="val 47289"/>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A68EDEA4-4F62-96E1-68E3-1A0B3FC39801}"/>
              </a:ext>
            </a:extLst>
          </p:cNvPr>
          <p:cNvSpPr txBox="1"/>
          <p:nvPr/>
        </p:nvSpPr>
        <p:spPr>
          <a:xfrm>
            <a:off x="7535968" y="1636077"/>
            <a:ext cx="1965536" cy="369332"/>
          </a:xfrm>
          <a:prstGeom prst="rect">
            <a:avLst/>
          </a:prstGeom>
          <a:noFill/>
        </p:spPr>
        <p:txBody>
          <a:bodyPr wrap="square" rtlCol="0">
            <a:spAutoFit/>
          </a:bodyPr>
          <a:lstStyle/>
          <a:p>
            <a:r>
              <a:rPr lang="en-US" dirty="0"/>
              <a:t>Single Input</a:t>
            </a:r>
          </a:p>
        </p:txBody>
      </p:sp>
    </p:spTree>
    <p:extLst>
      <p:ext uri="{BB962C8B-B14F-4D97-AF65-F5344CB8AC3E}">
        <p14:creationId xmlns:p14="http://schemas.microsoft.com/office/powerpoint/2010/main" val="41162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left)">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2" grpId="0"/>
      <p:bldP spid="53" grpId="0" animBg="1"/>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descr="A picture containing text, silhouette&#10;&#10;Description automatically generated">
            <a:extLst>
              <a:ext uri="{FF2B5EF4-FFF2-40B4-BE49-F238E27FC236}">
                <a16:creationId xmlns:a16="http://schemas.microsoft.com/office/drawing/2014/main" id="{261E293B-FF94-9C78-0156-7E92B3648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258" y="963539"/>
            <a:ext cx="1661142" cy="1661142"/>
          </a:xfrm>
          <a:prstGeom prst="rect">
            <a:avLst/>
          </a:prstGeom>
        </p:spPr>
      </p:pic>
      <p:pic>
        <p:nvPicPr>
          <p:cNvPr id="11" name="Picture 10" descr="A teapot on a counter&#10;&#10;Description automatically generated with medium confidence">
            <a:extLst>
              <a:ext uri="{FF2B5EF4-FFF2-40B4-BE49-F238E27FC236}">
                <a16:creationId xmlns:a16="http://schemas.microsoft.com/office/drawing/2014/main" id="{4014EB27-850C-6513-A7D7-2F6F22231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825" y="963538"/>
            <a:ext cx="1676400" cy="1676400"/>
          </a:xfrm>
          <a:prstGeom prst="rect">
            <a:avLst/>
          </a:prstGeom>
        </p:spPr>
      </p:pic>
      <p:pic>
        <p:nvPicPr>
          <p:cNvPr id="10" name="Picture 9">
            <a:extLst>
              <a:ext uri="{FF2B5EF4-FFF2-40B4-BE49-F238E27FC236}">
                <a16:creationId xmlns:a16="http://schemas.microsoft.com/office/drawing/2014/main" id="{A8D875ED-33FA-81AC-B206-6657C04411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2283" y="4527135"/>
            <a:ext cx="1676400" cy="1676400"/>
          </a:xfrm>
          <a:prstGeom prst="rect">
            <a:avLst/>
          </a:prstGeom>
        </p:spPr>
      </p:pic>
      <p:sp>
        <p:nvSpPr>
          <p:cNvPr id="91" name="Rectangle: Rounded Corners 90">
            <a:extLst>
              <a:ext uri="{FF2B5EF4-FFF2-40B4-BE49-F238E27FC236}">
                <a16:creationId xmlns:a16="http://schemas.microsoft.com/office/drawing/2014/main" id="{FB30B258-9E06-B49E-FBC6-CE4C2169B535}"/>
              </a:ext>
            </a:extLst>
          </p:cNvPr>
          <p:cNvSpPr/>
          <p:nvPr/>
        </p:nvSpPr>
        <p:spPr>
          <a:xfrm>
            <a:off x="1640383" y="3597288"/>
            <a:ext cx="1600200" cy="57577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t>Deep Model</a:t>
            </a:r>
          </a:p>
        </p:txBody>
      </p:sp>
      <p:sp>
        <p:nvSpPr>
          <p:cNvPr id="92" name="TextBox 91">
            <a:extLst>
              <a:ext uri="{FF2B5EF4-FFF2-40B4-BE49-F238E27FC236}">
                <a16:creationId xmlns:a16="http://schemas.microsoft.com/office/drawing/2014/main" id="{7783A9CF-F018-81D1-5A9A-A4C964E561D4}"/>
              </a:ext>
            </a:extLst>
          </p:cNvPr>
          <p:cNvSpPr txBox="1"/>
          <p:nvPr/>
        </p:nvSpPr>
        <p:spPr>
          <a:xfrm>
            <a:off x="731325" y="2624681"/>
            <a:ext cx="1295400" cy="369332"/>
          </a:xfrm>
          <a:prstGeom prst="rect">
            <a:avLst/>
          </a:prstGeom>
          <a:noFill/>
        </p:spPr>
        <p:txBody>
          <a:bodyPr wrap="square" rtlCol="0">
            <a:spAutoFit/>
          </a:bodyPr>
          <a:lstStyle/>
          <a:p>
            <a:r>
              <a:rPr lang="en-US" dirty="0"/>
              <a:t>RGB Image</a:t>
            </a:r>
          </a:p>
        </p:txBody>
      </p:sp>
      <p:sp>
        <p:nvSpPr>
          <p:cNvPr id="93" name="TextBox 92">
            <a:extLst>
              <a:ext uri="{FF2B5EF4-FFF2-40B4-BE49-F238E27FC236}">
                <a16:creationId xmlns:a16="http://schemas.microsoft.com/office/drawing/2014/main" id="{5C858428-FDF1-AE3C-FC72-1B5B4434572F}"/>
              </a:ext>
            </a:extLst>
          </p:cNvPr>
          <p:cNvSpPr txBox="1"/>
          <p:nvPr/>
        </p:nvSpPr>
        <p:spPr>
          <a:xfrm>
            <a:off x="2872758" y="2624681"/>
            <a:ext cx="1295400" cy="369332"/>
          </a:xfrm>
          <a:prstGeom prst="rect">
            <a:avLst/>
          </a:prstGeom>
          <a:noFill/>
        </p:spPr>
        <p:txBody>
          <a:bodyPr wrap="square" rtlCol="0">
            <a:spAutoFit/>
          </a:bodyPr>
          <a:lstStyle/>
          <a:p>
            <a:r>
              <a:rPr lang="en-US" dirty="0"/>
              <a:t>Depth Map</a:t>
            </a:r>
          </a:p>
        </p:txBody>
      </p:sp>
      <p:cxnSp>
        <p:nvCxnSpPr>
          <p:cNvPr id="95" name="Connector: Elbow 94">
            <a:extLst>
              <a:ext uri="{FF2B5EF4-FFF2-40B4-BE49-F238E27FC236}">
                <a16:creationId xmlns:a16="http://schemas.microsoft.com/office/drawing/2014/main" id="{E979DD9B-81E7-DB33-6CB6-E5D1852F0BAA}"/>
              </a:ext>
            </a:extLst>
          </p:cNvPr>
          <p:cNvCxnSpPr>
            <a:cxnSpLocks/>
            <a:stCxn id="92" idx="2"/>
            <a:endCxn id="91" idx="0"/>
          </p:cNvCxnSpPr>
          <p:nvPr/>
        </p:nvCxnSpPr>
        <p:spPr>
          <a:xfrm rot="16200000" flipH="1">
            <a:off x="1608117" y="2764921"/>
            <a:ext cx="603275" cy="1061458"/>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52E30A73-0CAE-6913-C68C-AC18D8354641}"/>
              </a:ext>
            </a:extLst>
          </p:cNvPr>
          <p:cNvCxnSpPr>
            <a:cxnSpLocks/>
            <a:stCxn id="93" idx="2"/>
            <a:endCxn id="91" idx="0"/>
          </p:cNvCxnSpPr>
          <p:nvPr/>
        </p:nvCxnSpPr>
        <p:spPr>
          <a:xfrm rot="5400000">
            <a:off x="2678834" y="2755663"/>
            <a:ext cx="603275" cy="1079975"/>
          </a:xfrm>
          <a:prstGeom prst="bentConnector3">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2F010A38-FC75-427F-746E-98E22C42F1A2}"/>
              </a:ext>
            </a:extLst>
          </p:cNvPr>
          <p:cNvCxnSpPr>
            <a:cxnSpLocks/>
            <a:stCxn id="91" idx="2"/>
            <a:endCxn id="10" idx="0"/>
          </p:cNvCxnSpPr>
          <p:nvPr/>
        </p:nvCxnSpPr>
        <p:spPr>
          <a:xfrm>
            <a:off x="2440483" y="4173060"/>
            <a:ext cx="0" cy="354075"/>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C2403024-CE8D-38C5-F930-398D29D8229A}"/>
              </a:ext>
            </a:extLst>
          </p:cNvPr>
          <p:cNvSpPr txBox="1"/>
          <p:nvPr/>
        </p:nvSpPr>
        <p:spPr>
          <a:xfrm>
            <a:off x="2006072" y="6203535"/>
            <a:ext cx="995763" cy="369332"/>
          </a:xfrm>
          <a:prstGeom prst="rect">
            <a:avLst/>
          </a:prstGeom>
          <a:noFill/>
        </p:spPr>
        <p:txBody>
          <a:bodyPr wrap="square" rtlCol="0">
            <a:spAutoFit/>
          </a:bodyPr>
          <a:lstStyle/>
          <a:p>
            <a:r>
              <a:rPr lang="en-US" dirty="0"/>
              <a:t>Output</a:t>
            </a:r>
          </a:p>
        </p:txBody>
      </p:sp>
      <p:cxnSp>
        <p:nvCxnSpPr>
          <p:cNvPr id="108" name="Straight Connector 107">
            <a:extLst>
              <a:ext uri="{FF2B5EF4-FFF2-40B4-BE49-F238E27FC236}">
                <a16:creationId xmlns:a16="http://schemas.microsoft.com/office/drawing/2014/main" id="{2CE759F8-95A9-2ADD-05AC-228C2610D1D9}"/>
              </a:ext>
            </a:extLst>
          </p:cNvPr>
          <p:cNvCxnSpPr>
            <a:cxnSpLocks/>
          </p:cNvCxnSpPr>
          <p:nvPr/>
        </p:nvCxnSpPr>
        <p:spPr>
          <a:xfrm>
            <a:off x="4914901" y="841362"/>
            <a:ext cx="0" cy="5731505"/>
          </a:xfrm>
          <a:prstGeom prst="line">
            <a:avLst/>
          </a:prstGeom>
          <a:ln w="222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제목 1">
            <a:extLst>
              <a:ext uri="{FF2B5EF4-FFF2-40B4-BE49-F238E27FC236}">
                <a16:creationId xmlns:a16="http://schemas.microsoft.com/office/drawing/2014/main" id="{0CCC225F-C6C1-71E1-3ACE-A8D9CFA1539C}"/>
              </a:ext>
            </a:extLst>
          </p:cNvPr>
          <p:cNvSpPr txBox="1">
            <a:spLocks/>
          </p:cNvSpPr>
          <p:nvPr/>
        </p:nvSpPr>
        <p:spPr>
          <a:xfrm>
            <a:off x="576720" y="18046"/>
            <a:ext cx="38568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Existing SOD Works</a:t>
            </a:r>
            <a:endParaRPr lang="en-US" sz="2800" b="1" dirty="0">
              <a:latin typeface="Arial" panose="020B0604020202020204" pitchFamily="34" charset="0"/>
              <a:ea typeface="Yoon 윤고딕 540_TT" panose="020B0600000101010101" charset="-127"/>
              <a:cs typeface="Arial" pitchFamily="34" charset="0"/>
            </a:endParaRPr>
          </a:p>
        </p:txBody>
      </p:sp>
      <p:cxnSp>
        <p:nvCxnSpPr>
          <p:cNvPr id="38" name="Straight Connector 37">
            <a:extLst>
              <a:ext uri="{FF2B5EF4-FFF2-40B4-BE49-F238E27FC236}">
                <a16:creationId xmlns:a16="http://schemas.microsoft.com/office/drawing/2014/main" id="{829ED849-2FF4-1F9F-7B58-23F729B1BC33}"/>
              </a:ext>
            </a:extLst>
          </p:cNvPr>
          <p:cNvCxnSpPr>
            <a:cxnSpLocks/>
          </p:cNvCxnSpPr>
          <p:nvPr/>
        </p:nvCxnSpPr>
        <p:spPr>
          <a:xfrm>
            <a:off x="4914901" y="841362"/>
            <a:ext cx="0" cy="5731505"/>
          </a:xfrm>
          <a:prstGeom prst="line">
            <a:avLst/>
          </a:prstGeom>
          <a:ln w="222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9" name="Picture 38" descr="A white teapot on a white surface&#10;&#10;Description automatically generated with medium confidence">
            <a:extLst>
              <a:ext uri="{FF2B5EF4-FFF2-40B4-BE49-F238E27FC236}">
                <a16:creationId xmlns:a16="http://schemas.microsoft.com/office/drawing/2014/main" id="{AB939E8D-265B-F1F7-C4A7-05EAF3E4AE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10743" y="3025788"/>
            <a:ext cx="1676400" cy="1676400"/>
          </a:xfrm>
          <a:prstGeom prst="rect">
            <a:avLst/>
          </a:prstGeom>
        </p:spPr>
      </p:pic>
      <p:pic>
        <p:nvPicPr>
          <p:cNvPr id="40" name="Picture 39" descr="A teapot on a counter&#10;&#10;Description automatically generated with medium confidence">
            <a:extLst>
              <a:ext uri="{FF2B5EF4-FFF2-40B4-BE49-F238E27FC236}">
                <a16:creationId xmlns:a16="http://schemas.microsoft.com/office/drawing/2014/main" id="{E2F85D0B-8C07-2EBB-178D-CBB8E2A727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9968" y="978795"/>
            <a:ext cx="1676400" cy="1676400"/>
          </a:xfrm>
          <a:prstGeom prst="rect">
            <a:avLst/>
          </a:prstGeom>
        </p:spPr>
      </p:pic>
      <p:pic>
        <p:nvPicPr>
          <p:cNvPr id="41" name="Picture 40">
            <a:extLst>
              <a:ext uri="{FF2B5EF4-FFF2-40B4-BE49-F238E27FC236}">
                <a16:creationId xmlns:a16="http://schemas.microsoft.com/office/drawing/2014/main" id="{CB875409-4DA1-8E9C-7F5B-5F159E6E78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3706" y="4539381"/>
            <a:ext cx="1676400" cy="1676400"/>
          </a:xfrm>
          <a:prstGeom prst="rect">
            <a:avLst/>
          </a:prstGeom>
        </p:spPr>
      </p:pic>
      <p:sp>
        <p:nvSpPr>
          <p:cNvPr id="42" name="Rectangle: Rounded Corners 41">
            <a:extLst>
              <a:ext uri="{FF2B5EF4-FFF2-40B4-BE49-F238E27FC236}">
                <a16:creationId xmlns:a16="http://schemas.microsoft.com/office/drawing/2014/main" id="{F0BADEA0-C172-9AB5-FAF0-2A0E9FB97EAE}"/>
              </a:ext>
            </a:extLst>
          </p:cNvPr>
          <p:cNvSpPr/>
          <p:nvPr/>
        </p:nvSpPr>
        <p:spPr>
          <a:xfrm>
            <a:off x="5287355" y="3597288"/>
            <a:ext cx="1600200" cy="5334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i="1" dirty="0"/>
              <a:t>PASNet</a:t>
            </a:r>
          </a:p>
        </p:txBody>
      </p:sp>
      <p:sp>
        <p:nvSpPr>
          <p:cNvPr id="43" name="TextBox 42">
            <a:extLst>
              <a:ext uri="{FF2B5EF4-FFF2-40B4-BE49-F238E27FC236}">
                <a16:creationId xmlns:a16="http://schemas.microsoft.com/office/drawing/2014/main" id="{1BF01FED-C2E1-FF8E-DE42-06B606BB6292}"/>
              </a:ext>
            </a:extLst>
          </p:cNvPr>
          <p:cNvSpPr txBox="1"/>
          <p:nvPr/>
        </p:nvSpPr>
        <p:spPr>
          <a:xfrm>
            <a:off x="5440468" y="2639938"/>
            <a:ext cx="1295400" cy="369332"/>
          </a:xfrm>
          <a:prstGeom prst="rect">
            <a:avLst/>
          </a:prstGeom>
          <a:noFill/>
        </p:spPr>
        <p:txBody>
          <a:bodyPr wrap="square" rtlCol="0">
            <a:spAutoFit/>
          </a:bodyPr>
          <a:lstStyle/>
          <a:p>
            <a:r>
              <a:rPr lang="en-US" dirty="0"/>
              <a:t>RGB Image</a:t>
            </a:r>
          </a:p>
        </p:txBody>
      </p:sp>
      <p:sp>
        <p:nvSpPr>
          <p:cNvPr id="44" name="TextBox 43">
            <a:extLst>
              <a:ext uri="{FF2B5EF4-FFF2-40B4-BE49-F238E27FC236}">
                <a16:creationId xmlns:a16="http://schemas.microsoft.com/office/drawing/2014/main" id="{196708E9-8278-AED8-0AE7-245A273E43A4}"/>
              </a:ext>
            </a:extLst>
          </p:cNvPr>
          <p:cNvSpPr txBox="1"/>
          <p:nvPr/>
        </p:nvSpPr>
        <p:spPr>
          <a:xfrm>
            <a:off x="7391401" y="4670413"/>
            <a:ext cx="2285999" cy="369332"/>
          </a:xfrm>
          <a:prstGeom prst="rect">
            <a:avLst/>
          </a:prstGeom>
          <a:noFill/>
        </p:spPr>
        <p:txBody>
          <a:bodyPr wrap="square" rtlCol="0">
            <a:spAutoFit/>
          </a:bodyPr>
          <a:lstStyle/>
          <a:p>
            <a:r>
              <a:rPr lang="en-US" dirty="0"/>
              <a:t>Predicted Depth Map</a:t>
            </a:r>
          </a:p>
        </p:txBody>
      </p:sp>
      <p:cxnSp>
        <p:nvCxnSpPr>
          <p:cNvPr id="45" name="Straight Arrow Connector 44">
            <a:extLst>
              <a:ext uri="{FF2B5EF4-FFF2-40B4-BE49-F238E27FC236}">
                <a16:creationId xmlns:a16="http://schemas.microsoft.com/office/drawing/2014/main" id="{370C1B36-6CE1-216C-6BF4-731BD7D6DA96}"/>
              </a:ext>
            </a:extLst>
          </p:cNvPr>
          <p:cNvCxnSpPr>
            <a:stCxn id="42" idx="2"/>
            <a:endCxn id="41" idx="0"/>
          </p:cNvCxnSpPr>
          <p:nvPr/>
        </p:nvCxnSpPr>
        <p:spPr>
          <a:xfrm>
            <a:off x="6087455" y="4130688"/>
            <a:ext cx="4451" cy="408693"/>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E3FB669-A90C-B90A-C0D3-B025DB7C0E7C}"/>
              </a:ext>
            </a:extLst>
          </p:cNvPr>
          <p:cNvCxnSpPr>
            <a:cxnSpLocks/>
            <a:stCxn id="43" idx="2"/>
            <a:endCxn id="42" idx="0"/>
          </p:cNvCxnSpPr>
          <p:nvPr/>
        </p:nvCxnSpPr>
        <p:spPr>
          <a:xfrm flipH="1">
            <a:off x="6087455" y="3009270"/>
            <a:ext cx="713" cy="588018"/>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3BA4581A-6CDC-62E1-AA5F-5E4671F5B70A}"/>
              </a:ext>
            </a:extLst>
          </p:cNvPr>
          <p:cNvSpPr/>
          <p:nvPr/>
        </p:nvSpPr>
        <p:spPr>
          <a:xfrm>
            <a:off x="7648843" y="1550295"/>
            <a:ext cx="1600200" cy="5334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t>Depth Model</a:t>
            </a:r>
          </a:p>
        </p:txBody>
      </p:sp>
      <p:cxnSp>
        <p:nvCxnSpPr>
          <p:cNvPr id="48" name="Straight Arrow Connector 47">
            <a:extLst>
              <a:ext uri="{FF2B5EF4-FFF2-40B4-BE49-F238E27FC236}">
                <a16:creationId xmlns:a16="http://schemas.microsoft.com/office/drawing/2014/main" id="{E2BDA69C-4111-C738-7EA3-31957D3D25AF}"/>
              </a:ext>
            </a:extLst>
          </p:cNvPr>
          <p:cNvCxnSpPr>
            <a:cxnSpLocks/>
            <a:stCxn id="40" idx="3"/>
            <a:endCxn id="47" idx="1"/>
          </p:cNvCxnSpPr>
          <p:nvPr/>
        </p:nvCxnSpPr>
        <p:spPr>
          <a:xfrm>
            <a:off x="6926368" y="1816995"/>
            <a:ext cx="722475" cy="0"/>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E4D9BB3-18C7-D8C3-6074-F57B8266B5CB}"/>
              </a:ext>
            </a:extLst>
          </p:cNvPr>
          <p:cNvCxnSpPr>
            <a:cxnSpLocks/>
            <a:stCxn id="47" idx="2"/>
            <a:endCxn id="39" idx="0"/>
          </p:cNvCxnSpPr>
          <p:nvPr/>
        </p:nvCxnSpPr>
        <p:spPr>
          <a:xfrm>
            <a:off x="8448943" y="2083695"/>
            <a:ext cx="0" cy="942093"/>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846D568-8752-E62D-47CC-040F8059F831}"/>
              </a:ext>
            </a:extLst>
          </p:cNvPr>
          <p:cNvCxnSpPr>
            <a:cxnSpLocks/>
            <a:stCxn id="39" idx="1"/>
            <a:endCxn id="42" idx="3"/>
          </p:cNvCxnSpPr>
          <p:nvPr/>
        </p:nvCxnSpPr>
        <p:spPr>
          <a:xfrm flipH="1">
            <a:off x="6887555" y="3863988"/>
            <a:ext cx="723188" cy="0"/>
          </a:xfrm>
          <a:prstGeom prst="straightConnector1">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834B3E5-BA16-7655-F8B8-3834786AA279}"/>
              </a:ext>
            </a:extLst>
          </p:cNvPr>
          <p:cNvSpPr txBox="1"/>
          <p:nvPr/>
        </p:nvSpPr>
        <p:spPr>
          <a:xfrm>
            <a:off x="5599990" y="6203510"/>
            <a:ext cx="995763" cy="369332"/>
          </a:xfrm>
          <a:prstGeom prst="rect">
            <a:avLst/>
          </a:prstGeom>
          <a:noFill/>
        </p:spPr>
        <p:txBody>
          <a:bodyPr wrap="square" rtlCol="0">
            <a:spAutoFit/>
          </a:bodyPr>
          <a:lstStyle/>
          <a:p>
            <a:r>
              <a:rPr lang="en-US" dirty="0"/>
              <a:t>Output</a:t>
            </a:r>
          </a:p>
        </p:txBody>
      </p:sp>
      <p:sp>
        <p:nvSpPr>
          <p:cNvPr id="52" name="제목 1">
            <a:extLst>
              <a:ext uri="{FF2B5EF4-FFF2-40B4-BE49-F238E27FC236}">
                <a16:creationId xmlns:a16="http://schemas.microsoft.com/office/drawing/2014/main" id="{794357F8-1AA0-8870-DDEA-5CC4E6DF6645}"/>
              </a:ext>
            </a:extLst>
          </p:cNvPr>
          <p:cNvSpPr txBox="1">
            <a:spLocks/>
          </p:cNvSpPr>
          <p:nvPr/>
        </p:nvSpPr>
        <p:spPr>
          <a:xfrm>
            <a:off x="5359158" y="18046"/>
            <a:ext cx="4318235"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The Proposed Approach</a:t>
            </a:r>
            <a:endParaRPr lang="en-US" sz="2800" b="1" dirty="0">
              <a:latin typeface="Arial" panose="020B0604020202020204" pitchFamily="34" charset="0"/>
              <a:ea typeface="Yoon 윤고딕 540_TT" panose="020B0600000101010101" charset="-127"/>
              <a:cs typeface="Arial" pitchFamily="34" charset="0"/>
            </a:endParaRPr>
          </a:p>
        </p:txBody>
      </p:sp>
    </p:spTree>
    <p:extLst>
      <p:ext uri="{BB962C8B-B14F-4D97-AF65-F5344CB8AC3E}">
        <p14:creationId xmlns:p14="http://schemas.microsoft.com/office/powerpoint/2010/main" val="191024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7" grpId="0"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제목 1">
            <a:extLst>
              <a:ext uri="{FF2B5EF4-FFF2-40B4-BE49-F238E27FC236}">
                <a16:creationId xmlns:a16="http://schemas.microsoft.com/office/drawing/2014/main" id="{DC17FECF-07FF-6758-A064-462A3BBA44E9}"/>
              </a:ext>
            </a:extLst>
          </p:cNvPr>
          <p:cNvSpPr txBox="1">
            <a:spLocks/>
          </p:cNvSpPr>
          <p:nvPr/>
        </p:nvSpPr>
        <p:spPr>
          <a:xfrm>
            <a:off x="29308" y="18046"/>
            <a:ext cx="56856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Relation with Existing Research</a:t>
            </a:r>
            <a:endParaRPr lang="en-US" sz="2800" b="1" dirty="0">
              <a:latin typeface="Arial" panose="020B0604020202020204" pitchFamily="34" charset="0"/>
              <a:ea typeface="Yoon 윤고딕 540_TT" panose="020B0600000101010101" charset="-127"/>
              <a:cs typeface="Arial" pitchFamily="34" charset="0"/>
            </a:endParaRPr>
          </a:p>
        </p:txBody>
      </p:sp>
      <p:graphicFrame>
        <p:nvGraphicFramePr>
          <p:cNvPr id="30" name="Table 29">
            <a:extLst>
              <a:ext uri="{FF2B5EF4-FFF2-40B4-BE49-F238E27FC236}">
                <a16:creationId xmlns:a16="http://schemas.microsoft.com/office/drawing/2014/main" id="{A21FA9A9-A29F-7568-B79F-57866D580123}"/>
              </a:ext>
            </a:extLst>
          </p:cNvPr>
          <p:cNvGraphicFramePr>
            <a:graphicFrameLocks noGrp="1"/>
          </p:cNvGraphicFramePr>
          <p:nvPr>
            <p:extLst>
              <p:ext uri="{D42A27DB-BD31-4B8C-83A1-F6EECF244321}">
                <p14:modId xmlns:p14="http://schemas.microsoft.com/office/powerpoint/2010/main" val="584019541"/>
              </p:ext>
            </p:extLst>
          </p:nvPr>
        </p:nvGraphicFramePr>
        <p:xfrm>
          <a:off x="685800" y="1143000"/>
          <a:ext cx="7696200" cy="394282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760108422"/>
                    </a:ext>
                  </a:extLst>
                </a:gridCol>
                <a:gridCol w="2286000">
                  <a:extLst>
                    <a:ext uri="{9D8B030D-6E8A-4147-A177-3AD203B41FA5}">
                      <a16:colId xmlns:a16="http://schemas.microsoft.com/office/drawing/2014/main" val="3246003436"/>
                    </a:ext>
                  </a:extLst>
                </a:gridCol>
                <a:gridCol w="1440474">
                  <a:extLst>
                    <a:ext uri="{9D8B030D-6E8A-4147-A177-3AD203B41FA5}">
                      <a16:colId xmlns:a16="http://schemas.microsoft.com/office/drawing/2014/main" val="2948004198"/>
                    </a:ext>
                  </a:extLst>
                </a:gridCol>
                <a:gridCol w="1150326">
                  <a:extLst>
                    <a:ext uri="{9D8B030D-6E8A-4147-A177-3AD203B41FA5}">
                      <a16:colId xmlns:a16="http://schemas.microsoft.com/office/drawing/2014/main" val="3795270366"/>
                    </a:ext>
                  </a:extLst>
                </a:gridCol>
                <a:gridCol w="990600">
                  <a:extLst>
                    <a:ext uri="{9D8B030D-6E8A-4147-A177-3AD203B41FA5}">
                      <a16:colId xmlns:a16="http://schemas.microsoft.com/office/drawing/2014/main" val="2576846968"/>
                    </a:ext>
                  </a:extLst>
                </a:gridCol>
              </a:tblGrid>
              <a:tr h="533400">
                <a:tc>
                  <a:txBody>
                    <a:body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맑은 고딕" panose="020B0503020000020004" pitchFamily="50" charset="-127"/>
                        </a:rPr>
                        <a:t>Horizon</a:t>
                      </a: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GB" sz="1800" dirty="0">
                          <a:solidFill>
                            <a:schemeClr val="tx1"/>
                          </a:solidFill>
                          <a:effectLst/>
                        </a:rPr>
                        <a:t>Models</a:t>
                      </a:r>
                      <a:endParaRPr lang="en-US" sz="1800" dirty="0">
                        <a:solidFill>
                          <a:schemeClr val="tx1"/>
                        </a:solidFill>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맑은 고딕" panose="020B0503020000020004" pitchFamily="50" charset="-127"/>
                        </a:rPr>
                        <a:t>Train w D</a:t>
                      </a: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맑은 고딕" panose="020B0503020000020004" pitchFamily="50" charset="-127"/>
                        </a:rPr>
                        <a:t>Test w D</a:t>
                      </a: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맑은 고딕" panose="020B0503020000020004" pitchFamily="50" charset="-127"/>
                        </a:rPr>
                        <a:t>SOTA</a:t>
                      </a:r>
                    </a:p>
                  </a:txBody>
                  <a:tcPr marL="17876" marR="17876" marT="0" marB="0" anchor="ctr">
                    <a:solidFill>
                      <a:schemeClr val="accent5">
                        <a:lumMod val="60000"/>
                        <a:lumOff val="40000"/>
                      </a:schemeClr>
                    </a:solidFill>
                  </a:tcPr>
                </a:tc>
                <a:extLst>
                  <a:ext uri="{0D108BD9-81ED-4DB2-BD59-A6C34878D82A}">
                    <a16:rowId xmlns:a16="http://schemas.microsoft.com/office/drawing/2014/main" val="2137317941"/>
                  </a:ext>
                </a:extLst>
              </a:tr>
              <a:tr h="457200">
                <a:tc rowSpan="4">
                  <a:txBody>
                    <a:bodyPr/>
                    <a:lstStyle/>
                    <a:p>
                      <a:pPr marL="0" marR="0" algn="ctr">
                        <a:lnSpc>
                          <a:spcPct val="115000"/>
                        </a:lnSpc>
                        <a:spcBef>
                          <a:spcPts val="0"/>
                        </a:spcBef>
                        <a:spcAft>
                          <a:spcPts val="0"/>
                        </a:spcAft>
                      </a:pPr>
                      <a:r>
                        <a:rPr lang="en-GB" sz="1800" dirty="0">
                          <a:solidFill>
                            <a:schemeClr val="tx1"/>
                          </a:solidFill>
                          <a:effectLst/>
                        </a:rPr>
                        <a:t>RGB-D Models</a:t>
                      </a:r>
                      <a:endParaRPr lang="en-US" sz="1800" dirty="0">
                        <a:solidFill>
                          <a:schemeClr val="tx1"/>
                        </a:solidFill>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r>
                        <a:rPr lang="en-GB" sz="1800" dirty="0">
                          <a:effectLst/>
                        </a:rPr>
                        <a:t>UCNet</a:t>
                      </a:r>
                      <a:r>
                        <a:rPr lang="en-GB" sz="1800" baseline="-25000" dirty="0">
                          <a:effectLst/>
                        </a:rPr>
                        <a:t>[1]</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extLst>
                  <a:ext uri="{0D108BD9-81ED-4DB2-BD59-A6C34878D82A}">
                    <a16:rowId xmlns:a16="http://schemas.microsoft.com/office/drawing/2014/main" val="2186465961"/>
                  </a:ext>
                </a:extLst>
              </a:tr>
              <a:tr h="457200">
                <a:tc vMerge="1">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rgbClr val="4BACC6"/>
                    </a:solidFill>
                  </a:tcPr>
                </a:tc>
                <a:tc>
                  <a:txBody>
                    <a:bodyPr/>
                    <a:lstStyle/>
                    <a:p>
                      <a:pPr marL="0" marR="0" algn="ctr">
                        <a:lnSpc>
                          <a:spcPct val="115000"/>
                        </a:lnSpc>
                        <a:spcBef>
                          <a:spcPts val="0"/>
                        </a:spcBef>
                        <a:spcAft>
                          <a:spcPts val="0"/>
                        </a:spcAft>
                      </a:pPr>
                      <a:r>
                        <a:rPr lang="en-GB" sz="1800" dirty="0">
                          <a:effectLst/>
                        </a:rPr>
                        <a:t>PGAR</a:t>
                      </a:r>
                      <a:r>
                        <a:rPr lang="en-GB" sz="1800" baseline="-25000" dirty="0">
                          <a:effectLst/>
                        </a:rPr>
                        <a:t>[2]</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extLst>
                  <a:ext uri="{0D108BD9-81ED-4DB2-BD59-A6C34878D82A}">
                    <a16:rowId xmlns:a16="http://schemas.microsoft.com/office/drawing/2014/main" val="447063513"/>
                  </a:ext>
                </a:extLst>
              </a:tr>
              <a:tr h="381000">
                <a:tc vMerge="1">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rgbClr val="4BACC6"/>
                    </a:solidFill>
                  </a:tcPr>
                </a:tc>
                <a:tc>
                  <a:txBody>
                    <a:bodyPr/>
                    <a:lstStyle/>
                    <a:p>
                      <a:pPr marL="0" marR="0" algn="ctr">
                        <a:lnSpc>
                          <a:spcPct val="115000"/>
                        </a:lnSpc>
                        <a:spcBef>
                          <a:spcPts val="0"/>
                        </a:spcBef>
                        <a:spcAft>
                          <a:spcPts val="0"/>
                        </a:spcAft>
                      </a:pPr>
                      <a:r>
                        <a:rPr lang="en-GB" sz="1800" dirty="0">
                          <a:effectLst/>
                        </a:rPr>
                        <a:t>DCF</a:t>
                      </a:r>
                      <a:r>
                        <a:rPr lang="en-GB" sz="1800" baseline="-25000" dirty="0">
                          <a:effectLst/>
                        </a:rPr>
                        <a:t>[3] </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extLst>
                  <a:ext uri="{0D108BD9-81ED-4DB2-BD59-A6C34878D82A}">
                    <a16:rowId xmlns:a16="http://schemas.microsoft.com/office/drawing/2014/main" val="2577899257"/>
                  </a:ext>
                </a:extLst>
              </a:tr>
              <a:tr h="381000">
                <a:tc vMerge="1">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rgbClr val="4BACC6"/>
                    </a:solidFill>
                  </a:tcPr>
                </a:tc>
                <a:tc>
                  <a:txBody>
                    <a:bodyPr/>
                    <a:lstStyle/>
                    <a:p>
                      <a:pPr marL="0" marR="0" algn="ctr">
                        <a:lnSpc>
                          <a:spcPct val="115000"/>
                        </a:lnSpc>
                        <a:spcBef>
                          <a:spcPts val="0"/>
                        </a:spcBef>
                        <a:spcAft>
                          <a:spcPts val="0"/>
                        </a:spcAft>
                      </a:pPr>
                      <a:r>
                        <a:rPr lang="en-GB" sz="1800" dirty="0" err="1">
                          <a:effectLst/>
                        </a:rPr>
                        <a:t>BBSNet</a:t>
                      </a:r>
                      <a:r>
                        <a:rPr lang="en-GB" sz="1800" baseline="-25000" dirty="0">
                          <a:effectLst/>
                        </a:rPr>
                        <a:t>[4]</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20000"/>
                        <a:lumOff val="80000"/>
                      </a:schemeClr>
                    </a:solidFill>
                  </a:tcPr>
                </a:tc>
                <a:extLst>
                  <a:ext uri="{0D108BD9-81ED-4DB2-BD59-A6C34878D82A}">
                    <a16:rowId xmlns:a16="http://schemas.microsoft.com/office/drawing/2014/main" val="1566411359"/>
                  </a:ext>
                </a:extLst>
              </a:tr>
              <a:tr h="400572">
                <a:tc rowSpan="4">
                  <a:txBody>
                    <a:bodyPr/>
                    <a:lstStyle/>
                    <a:p>
                      <a:pPr marL="0" marR="0" algn="ctr">
                        <a:lnSpc>
                          <a:spcPct val="115000"/>
                        </a:lnSpc>
                        <a:spcBef>
                          <a:spcPts val="0"/>
                        </a:spcBef>
                        <a:spcAft>
                          <a:spcPts val="0"/>
                        </a:spcAft>
                      </a:pPr>
                      <a:r>
                        <a:rPr lang="en-GB" sz="1800" dirty="0">
                          <a:solidFill>
                            <a:schemeClr val="tx1"/>
                          </a:solidFill>
                          <a:effectLst/>
                        </a:rPr>
                        <a:t>Hybrid* Models</a:t>
                      </a:r>
                      <a:endParaRPr lang="en-US" sz="1800" dirty="0">
                        <a:solidFill>
                          <a:schemeClr val="tx1"/>
                        </a:solidFill>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algn="ctr">
                        <a:lnSpc>
                          <a:spcPct val="115000"/>
                        </a:lnSpc>
                        <a:spcBef>
                          <a:spcPts val="0"/>
                        </a:spcBef>
                        <a:spcAft>
                          <a:spcPts val="0"/>
                        </a:spcAft>
                      </a:pPr>
                      <a:r>
                        <a:rPr lang="en-GB" sz="1800" dirty="0">
                          <a:effectLst/>
                        </a:rPr>
                        <a:t>A2dele</a:t>
                      </a:r>
                      <a:r>
                        <a:rPr lang="en-GB" sz="1800" baseline="-25000" dirty="0">
                          <a:effectLst/>
                        </a:rPr>
                        <a:t>[5]</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extLst>
                  <a:ext uri="{0D108BD9-81ED-4DB2-BD59-A6C34878D82A}">
                    <a16:rowId xmlns:a16="http://schemas.microsoft.com/office/drawing/2014/main" val="3096834168"/>
                  </a:ext>
                </a:extLst>
              </a:tr>
              <a:tr h="513828">
                <a:tc vMerge="1">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rgbClr val="4BACC6"/>
                    </a:solidFill>
                  </a:tcPr>
                </a:tc>
                <a:tc>
                  <a:txBody>
                    <a:bodyPr/>
                    <a:lstStyle/>
                    <a:p>
                      <a:pPr marL="0" marR="0" algn="ctr">
                        <a:lnSpc>
                          <a:spcPct val="115000"/>
                        </a:lnSpc>
                        <a:spcBef>
                          <a:spcPts val="0"/>
                        </a:spcBef>
                        <a:spcAft>
                          <a:spcPts val="0"/>
                        </a:spcAft>
                      </a:pPr>
                      <a:r>
                        <a:rPr lang="en-GB" sz="1800" dirty="0" err="1">
                          <a:effectLst/>
                        </a:rPr>
                        <a:t>DeepRGB</a:t>
                      </a:r>
                      <a:r>
                        <a:rPr lang="en-GB" sz="1800" dirty="0">
                          <a:effectLst/>
                        </a:rPr>
                        <a:t>-D SOD</a:t>
                      </a:r>
                      <a:r>
                        <a:rPr lang="en-GB" sz="1800" baseline="-25000" dirty="0">
                          <a:effectLst/>
                        </a:rPr>
                        <a:t>[6]</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extLst>
                  <a:ext uri="{0D108BD9-81ED-4DB2-BD59-A6C34878D82A}">
                    <a16:rowId xmlns:a16="http://schemas.microsoft.com/office/drawing/2014/main" val="1860850637"/>
                  </a:ext>
                </a:extLst>
              </a:tr>
              <a:tr h="381000">
                <a:tc vMerge="1">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rgbClr val="4BACC6"/>
                    </a:solidFill>
                  </a:tcPr>
                </a:tc>
                <a:tc>
                  <a:txBody>
                    <a:bodyPr/>
                    <a:lstStyle/>
                    <a:p>
                      <a:pPr marL="0" marR="0" algn="ctr">
                        <a:lnSpc>
                          <a:spcPct val="115000"/>
                        </a:lnSpc>
                        <a:spcBef>
                          <a:spcPts val="0"/>
                        </a:spcBef>
                        <a:spcAft>
                          <a:spcPts val="0"/>
                        </a:spcAft>
                      </a:pPr>
                      <a:r>
                        <a:rPr lang="en-GB" sz="1800" dirty="0" err="1">
                          <a:effectLst/>
                        </a:rPr>
                        <a:t>DASNet</a:t>
                      </a:r>
                      <a:r>
                        <a:rPr lang="en-GB" sz="1800" baseline="-25000" dirty="0">
                          <a:effectLst/>
                        </a:rPr>
                        <a:t>[7] </a:t>
                      </a:r>
                      <a:endParaRPr lang="en-US" sz="1800" baseline="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tc>
                  <a:txBody>
                    <a:bodyPr/>
                    <a:lstStyle/>
                    <a:p>
                      <a:pPr marL="0" marR="0" algn="ctr">
                        <a:lnSpc>
                          <a:spcPct val="115000"/>
                        </a:lnSpc>
                        <a:spcBef>
                          <a:spcPts val="0"/>
                        </a:spcBef>
                        <a:spcAft>
                          <a:spcPts val="0"/>
                        </a:spcAft>
                      </a:pP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40000"/>
                        <a:lumOff val="60000"/>
                      </a:schemeClr>
                    </a:solidFill>
                  </a:tcPr>
                </a:tc>
                <a:extLst>
                  <a:ext uri="{0D108BD9-81ED-4DB2-BD59-A6C34878D82A}">
                    <a16:rowId xmlns:a16="http://schemas.microsoft.com/office/drawing/2014/main" val="1098021877"/>
                  </a:ext>
                </a:extLst>
              </a:tr>
              <a:tr h="437628">
                <a:tc vMerge="1">
                  <a:txBody>
                    <a:bodyPr/>
                    <a:lstStyle/>
                    <a:p>
                      <a:pPr marL="0" marR="0" algn="ctr">
                        <a:lnSpc>
                          <a:spcPct val="115000"/>
                        </a:lnSpc>
                        <a:spcBef>
                          <a:spcPts val="0"/>
                        </a:spcBef>
                        <a:spcAft>
                          <a:spcPts val="0"/>
                        </a:spcAft>
                      </a:pPr>
                      <a:endParaRPr lang="en-US" sz="1800" dirty="0">
                        <a:solidFill>
                          <a:schemeClr val="tx1"/>
                        </a:solidFill>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60000"/>
                        <a:lumOff val="4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ea typeface="맑은 고딕" panose="020B0503020000020004" pitchFamily="50" charset="-127"/>
                        </a:rPr>
                        <a:t>Ours (</a:t>
                      </a:r>
                      <a:r>
                        <a:rPr lang="en-US" sz="1800" b="1" i="1" dirty="0">
                          <a:solidFill>
                            <a:schemeClr val="tx1"/>
                          </a:solidFill>
                          <a:effectLst/>
                          <a:latin typeface="Times New Roman" panose="02020603050405020304" pitchFamily="18" charset="0"/>
                          <a:ea typeface="맑은 고딕" panose="020B0503020000020004" pitchFamily="50" charset="-127"/>
                        </a:rPr>
                        <a:t>PASNet</a:t>
                      </a:r>
                      <a:r>
                        <a:rPr lang="en-US" sz="1800" b="1" dirty="0">
                          <a:solidFill>
                            <a:schemeClr val="tx1"/>
                          </a:solidFill>
                          <a:effectLst/>
                          <a:latin typeface="Times New Roman" panose="02020603050405020304" pitchFamily="18" charset="0"/>
                          <a:ea typeface="맑은 고딕" panose="020B0503020000020004" pitchFamily="50" charset="-127"/>
                        </a:rPr>
                        <a:t>)</a:t>
                      </a: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60000"/>
                        <a:lumOff val="40000"/>
                      </a:schemeClr>
                    </a:solidFill>
                  </a:tcPr>
                </a:tc>
                <a:tc>
                  <a:txBody>
                    <a:bodyPr/>
                    <a:lstStyle/>
                    <a:p>
                      <a:pPr marL="0" marR="0" algn="ctr">
                        <a:lnSpc>
                          <a:spcPct val="115000"/>
                        </a:lnSpc>
                        <a:spcBef>
                          <a:spcPts val="0"/>
                        </a:spcBef>
                        <a:spcAft>
                          <a:spcPts val="0"/>
                        </a:spcAft>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60000"/>
                        <a:lumOff val="40000"/>
                      </a:schemeClr>
                    </a:solidFill>
                  </a:tcPr>
                </a:tc>
                <a:tc>
                  <a:txBody>
                    <a:bodyPr/>
                    <a:lstStyle/>
                    <a:p>
                      <a:pPr marL="0" marR="0" lvl="0" indent="0" algn="ctr" defTabSz="914384" rtl="0" eaLnBrk="1" fontAlgn="auto" latinLnBrk="0" hangingPunct="1">
                        <a:lnSpc>
                          <a:spcPct val="115000"/>
                        </a:lnSpc>
                        <a:spcBef>
                          <a:spcPts val="0"/>
                        </a:spcBef>
                        <a:spcAft>
                          <a:spcPts val="0"/>
                        </a:spcAft>
                        <a:buClrTx/>
                        <a:buSzTx/>
                        <a:buFontTx/>
                        <a:buNone/>
                        <a:tabLst/>
                        <a:defRPr/>
                      </a:pPr>
                      <a:r>
                        <a:rPr lang="en-US" sz="2000" dirty="0">
                          <a:effectLst/>
                          <a:latin typeface="Times New Roman" panose="02020603050405020304" pitchFamily="18" charset="0"/>
                          <a:ea typeface="맑은 고딕" panose="020B0503020000020004" pitchFamily="50" charset="-127"/>
                          <a:sym typeface="Wingdings" panose="05000000000000000000" pitchFamily="2" charset="2"/>
                        </a:rPr>
                        <a:t></a:t>
                      </a:r>
                      <a:endParaRPr lang="en-US" sz="2000" dirty="0">
                        <a:effectLst/>
                        <a:latin typeface="Times New Roman" panose="02020603050405020304" pitchFamily="18" charset="0"/>
                        <a:ea typeface="맑은 고딕" panose="020B0503020000020004" pitchFamily="50" charset="-127"/>
                      </a:endParaRPr>
                    </a:p>
                  </a:txBody>
                  <a:tcPr marL="17876" marR="17876" marT="0" marB="0" anchor="ctr">
                    <a:solidFill>
                      <a:schemeClr val="accent5">
                        <a:lumMod val="60000"/>
                        <a:lumOff val="40000"/>
                      </a:schemeClr>
                    </a:solidFill>
                  </a:tcPr>
                </a:tc>
                <a:extLst>
                  <a:ext uri="{0D108BD9-81ED-4DB2-BD59-A6C34878D82A}">
                    <a16:rowId xmlns:a16="http://schemas.microsoft.com/office/drawing/2014/main" val="3080499555"/>
                  </a:ext>
                </a:extLst>
              </a:tr>
            </a:tbl>
          </a:graphicData>
        </a:graphic>
      </p:graphicFrame>
      <p:sp>
        <p:nvSpPr>
          <p:cNvPr id="3" name="Rectangle: Rounded Corners 2">
            <a:extLst>
              <a:ext uri="{FF2B5EF4-FFF2-40B4-BE49-F238E27FC236}">
                <a16:creationId xmlns:a16="http://schemas.microsoft.com/office/drawing/2014/main" id="{A7A2294F-2051-3810-1A9F-F5DB016185EE}"/>
              </a:ext>
            </a:extLst>
          </p:cNvPr>
          <p:cNvSpPr/>
          <p:nvPr/>
        </p:nvSpPr>
        <p:spPr>
          <a:xfrm>
            <a:off x="533400" y="1628514"/>
            <a:ext cx="8077200" cy="1752600"/>
          </a:xfrm>
          <a:prstGeom prst="roundRect">
            <a:avLst>
              <a:gd name="adj" fmla="val 9353"/>
            </a:avLst>
          </a:prstGeom>
          <a:solidFill>
            <a:schemeClr val="accent6">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제목 1">
            <a:extLst>
              <a:ext uri="{FF2B5EF4-FFF2-40B4-BE49-F238E27FC236}">
                <a16:creationId xmlns:a16="http://schemas.microsoft.com/office/drawing/2014/main" id="{22801EC3-0F93-5B69-73FA-659749C84B42}"/>
              </a:ext>
            </a:extLst>
          </p:cNvPr>
          <p:cNvSpPr txBox="1">
            <a:spLocks/>
          </p:cNvSpPr>
          <p:nvPr/>
        </p:nvSpPr>
        <p:spPr>
          <a:xfrm>
            <a:off x="846746" y="5110667"/>
            <a:ext cx="7772400" cy="1619772"/>
          </a:xfrm>
          <a:prstGeom prst="rect">
            <a:avLst/>
          </a:prstGeom>
        </p:spPr>
        <p:txBody>
          <a:bodyPr vert="horz" wrap="none" lIns="91440" tIns="45720" rIns="91440" bIns="45720" rtlCol="0" anchor="ctr">
            <a:normAutofit lnSpcReduction="10000"/>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[1] Zhang, Jing et al. “</a:t>
            </a:r>
            <a:r>
              <a:rPr lang="en-US" sz="900" dirty="0" err="1">
                <a:latin typeface="Arial" panose="020B0604020202020204" pitchFamily="34" charset="0"/>
                <a:ea typeface="맑은 고딕" panose="020B0503020000020004" pitchFamily="50" charset="-127"/>
                <a:cs typeface="Arial" panose="020B0604020202020204" pitchFamily="34" charset="0"/>
              </a:rPr>
              <a:t>Uc</a:t>
            </a:r>
            <a:r>
              <a:rPr lang="en-US" sz="900" dirty="0">
                <a:latin typeface="Arial" panose="020B0604020202020204" pitchFamily="34" charset="0"/>
                <a:ea typeface="맑은 고딕" panose="020B0503020000020004" pitchFamily="50" charset="-127"/>
                <a:cs typeface="Arial" panose="020B0604020202020204" pitchFamily="34" charset="0"/>
              </a:rPr>
              <a:t>-net: Uncertainty inspired </a:t>
            </a:r>
            <a:r>
              <a:rPr lang="en-US" sz="900" dirty="0" err="1">
                <a:latin typeface="Arial" panose="020B0604020202020204" pitchFamily="34" charset="0"/>
                <a:ea typeface="맑은 고딕" panose="020B0503020000020004" pitchFamily="50" charset="-127"/>
                <a:cs typeface="Arial" panose="020B0604020202020204" pitchFamily="34" charset="0"/>
              </a:rPr>
              <a:t>rgb</a:t>
            </a:r>
            <a:r>
              <a:rPr lang="en-US" sz="900" dirty="0">
                <a:latin typeface="Arial" panose="020B0604020202020204" pitchFamily="34" charset="0"/>
                <a:ea typeface="맑은 고딕" panose="020B0503020000020004" pitchFamily="50" charset="-127"/>
                <a:cs typeface="Arial" panose="020B0604020202020204" pitchFamily="34" charset="0"/>
              </a:rPr>
              <a:t>-d saliency detection via conditional variational autoencoders” CVPR 2021.</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[2] Chen S, Fu Y. “Progressively guided alternate refinement network for RGB-D salient object detection” ECCV 2020.</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[3] Ji, Wei, et al. “Calibrated RGB-D salient object detection” CVPR 2021.</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[4] Fan, Deng-Ping, et al. “BBS-Net: RGB-D salient object detection with a bifurcated backbone strategy network” ECCV 2020.</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[5] Piao, </a:t>
            </a:r>
            <a:r>
              <a:rPr lang="en-US" sz="900" dirty="0" err="1">
                <a:latin typeface="Arial" panose="020B0604020202020204" pitchFamily="34" charset="0"/>
                <a:ea typeface="맑은 고딕" panose="020B0503020000020004" pitchFamily="50" charset="-127"/>
                <a:cs typeface="Arial" panose="020B0604020202020204" pitchFamily="34" charset="0"/>
              </a:rPr>
              <a:t>Yongri</a:t>
            </a:r>
            <a:r>
              <a:rPr lang="en-US" sz="900" dirty="0">
                <a:latin typeface="Arial" panose="020B0604020202020204" pitchFamily="34" charset="0"/>
                <a:ea typeface="맑은 고딕" panose="020B0503020000020004" pitchFamily="50" charset="-127"/>
                <a:cs typeface="Arial" panose="020B0604020202020204" pitchFamily="34" charset="0"/>
              </a:rPr>
              <a:t>, et al. “A2dele: Adaptive and attentive depth distiller for efficient RGB-D salient object detection” CVPR 2020.</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[6] Zhao, Jiawei, et al. "Is depth really necessary for salient object detection?“ ICM 2020.</a:t>
            </a:r>
          </a:p>
          <a:p>
            <a:pPr algn="just" fontAlgn="base">
              <a:lnSpc>
                <a:spcPct val="170000"/>
              </a:lnSpc>
              <a:spcAft>
                <a:spcPct val="0"/>
              </a:spcAft>
            </a:pPr>
            <a:r>
              <a:rPr lang="en-US" sz="900" dirty="0">
                <a:latin typeface="Arial" panose="020B0604020202020204" pitchFamily="34" charset="0"/>
                <a:ea typeface="맑은 고딕" panose="020B0503020000020004" pitchFamily="50" charset="-127"/>
                <a:cs typeface="Arial" panose="020B0604020202020204" pitchFamily="34" charset="0"/>
              </a:rPr>
              <a:t>[7] Zhang, Yuan-fang, et al. "Deep RGB-D saliency detection without depth." TMM 2021.</a:t>
            </a:r>
            <a:endParaRPr lang="en-US" sz="900" dirty="0">
              <a:latin typeface="Arial" panose="020B0604020202020204" pitchFamily="34" charset="0"/>
              <a:ea typeface="Yoon 윤고딕 540_TT" panose="020B0600000101010101" charset="-127"/>
              <a:cs typeface="Arial" pitchFamily="34" charset="0"/>
            </a:endParaRPr>
          </a:p>
        </p:txBody>
      </p:sp>
      <p:sp>
        <p:nvSpPr>
          <p:cNvPr id="6" name="Rectangle: Rounded Corners 5">
            <a:extLst>
              <a:ext uri="{FF2B5EF4-FFF2-40B4-BE49-F238E27FC236}">
                <a16:creationId xmlns:a16="http://schemas.microsoft.com/office/drawing/2014/main" id="{22734068-9E34-7036-5AF0-07B44CE5CBD2}"/>
              </a:ext>
            </a:extLst>
          </p:cNvPr>
          <p:cNvSpPr/>
          <p:nvPr/>
        </p:nvSpPr>
        <p:spPr>
          <a:xfrm>
            <a:off x="533400" y="3358067"/>
            <a:ext cx="8077200" cy="1752600"/>
          </a:xfrm>
          <a:prstGeom prst="roundRect">
            <a:avLst>
              <a:gd name="adj" fmla="val 9353"/>
            </a:avLst>
          </a:prstGeom>
          <a:solidFill>
            <a:schemeClr val="accent6">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66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1250" fill="hold"/>
                                        <p:tgtEl>
                                          <p:spTgt spid="3"/>
                                        </p:tgtEl>
                                        <p:attrNameLst>
                                          <p:attrName>style.color</p:attrName>
                                        </p:attrNameLst>
                                      </p:cBhvr>
                                      <p:to>
                                        <a:srgbClr val="D99694"/>
                                      </p:to>
                                    </p:animClr>
                                    <p:animClr clrSpc="rgb" dir="cw">
                                      <p:cBhvr>
                                        <p:cTn id="7" dur="1250" fill="hold"/>
                                        <p:tgtEl>
                                          <p:spTgt spid="3"/>
                                        </p:tgtEl>
                                        <p:attrNameLst>
                                          <p:attrName>fillcolor</p:attrName>
                                        </p:attrNameLst>
                                      </p:cBhvr>
                                      <p:to>
                                        <a:srgbClr val="D99694"/>
                                      </p:to>
                                    </p:animClr>
                                    <p:set>
                                      <p:cBhvr>
                                        <p:cTn id="8" dur="1250" fill="hold"/>
                                        <p:tgtEl>
                                          <p:spTgt spid="3"/>
                                        </p:tgtEl>
                                        <p:attrNameLst>
                                          <p:attrName>fill.type</p:attrName>
                                        </p:attrNameLst>
                                      </p:cBhvr>
                                      <p:to>
                                        <p:strVal val="solid"/>
                                      </p:to>
                                    </p:set>
                                    <p:set>
                                      <p:cBhvr>
                                        <p:cTn id="9" dur="1250" fill="hold"/>
                                        <p:tgtEl>
                                          <p:spTgt spid="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1250" fill="hold"/>
                                        <p:tgtEl>
                                          <p:spTgt spid="6"/>
                                        </p:tgtEl>
                                        <p:attrNameLst>
                                          <p:attrName>style.color</p:attrName>
                                        </p:attrNameLst>
                                      </p:cBhvr>
                                      <p:to>
                                        <a:schemeClr val="accent2"/>
                                      </p:to>
                                    </p:animClr>
                                    <p:animClr clrSpc="rgb" dir="cw">
                                      <p:cBhvr>
                                        <p:cTn id="14" dur="1250" fill="hold"/>
                                        <p:tgtEl>
                                          <p:spTgt spid="6"/>
                                        </p:tgtEl>
                                        <p:attrNameLst>
                                          <p:attrName>fillcolor</p:attrName>
                                        </p:attrNameLst>
                                      </p:cBhvr>
                                      <p:to>
                                        <a:schemeClr val="accent2"/>
                                      </p:to>
                                    </p:animClr>
                                    <p:set>
                                      <p:cBhvr>
                                        <p:cTn id="15" dur="1250" fill="hold"/>
                                        <p:tgtEl>
                                          <p:spTgt spid="6"/>
                                        </p:tgtEl>
                                        <p:attrNameLst>
                                          <p:attrName>fill.type</p:attrName>
                                        </p:attrNameLst>
                                      </p:cBhvr>
                                      <p:to>
                                        <p:strVal val="solid"/>
                                      </p:to>
                                    </p:set>
                                    <p:set>
                                      <p:cBhvr>
                                        <p:cTn id="16" dur="125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or: Elbow 7">
            <a:extLst>
              <a:ext uri="{FF2B5EF4-FFF2-40B4-BE49-F238E27FC236}">
                <a16:creationId xmlns:a16="http://schemas.microsoft.com/office/drawing/2014/main" id="{71FE7637-94D8-347A-B9CA-C560C34B17FB}"/>
              </a:ext>
            </a:extLst>
          </p:cNvPr>
          <p:cNvCxnSpPr>
            <a:cxnSpLocks/>
            <a:stCxn id="33" idx="0"/>
            <a:endCxn id="31" idx="0"/>
          </p:cNvCxnSpPr>
          <p:nvPr/>
        </p:nvCxnSpPr>
        <p:spPr>
          <a:xfrm rot="5400000" flipH="1" flipV="1">
            <a:off x="5431636" y="3155478"/>
            <a:ext cx="49518" cy="3216652"/>
          </a:xfrm>
          <a:prstGeom prst="bentConnector3">
            <a:avLst>
              <a:gd name="adj1" fmla="val 33782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AC324FB-E5CC-1331-1A05-F35580888592}"/>
              </a:ext>
            </a:extLst>
          </p:cNvPr>
          <p:cNvCxnSpPr>
            <a:cxnSpLocks/>
            <a:stCxn id="29" idx="2"/>
            <a:endCxn id="28" idx="4"/>
          </p:cNvCxnSpPr>
          <p:nvPr/>
        </p:nvCxnSpPr>
        <p:spPr>
          <a:xfrm rot="16200000" flipH="1">
            <a:off x="5405894" y="2652103"/>
            <a:ext cx="113021" cy="3210202"/>
          </a:xfrm>
          <a:prstGeom prst="bentConnector3">
            <a:avLst>
              <a:gd name="adj1" fmla="val 196025"/>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8D875ED-33FA-81AC-B206-6657C04411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945" y="3888352"/>
            <a:ext cx="907861" cy="907861"/>
          </a:xfrm>
          <a:prstGeom prst="rect">
            <a:avLst/>
          </a:prstGeom>
        </p:spPr>
      </p:pic>
      <p:pic>
        <p:nvPicPr>
          <p:cNvPr id="11" name="Picture 10" descr="A teapot on a counter&#10;&#10;Description automatically generated with medium confidence">
            <a:extLst>
              <a:ext uri="{FF2B5EF4-FFF2-40B4-BE49-F238E27FC236}">
                <a16:creationId xmlns:a16="http://schemas.microsoft.com/office/drawing/2014/main" id="{4014EB27-850C-6513-A7D7-2F6F22231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312" y="3968768"/>
            <a:ext cx="997737" cy="997737"/>
          </a:xfrm>
          <a:prstGeom prst="rect">
            <a:avLst/>
          </a:prstGeom>
        </p:spPr>
      </p:pic>
      <p:sp>
        <p:nvSpPr>
          <p:cNvPr id="12" name="Rectangle 11">
            <a:extLst>
              <a:ext uri="{FF2B5EF4-FFF2-40B4-BE49-F238E27FC236}">
                <a16:creationId xmlns:a16="http://schemas.microsoft.com/office/drawing/2014/main" id="{83E5C89C-C2A6-4B90-4D84-E02CA4DD46E0}"/>
              </a:ext>
            </a:extLst>
          </p:cNvPr>
          <p:cNvSpPr/>
          <p:nvPr/>
        </p:nvSpPr>
        <p:spPr>
          <a:xfrm>
            <a:off x="1864149" y="4647653"/>
            <a:ext cx="1052124" cy="701415"/>
          </a:xfrm>
          <a:prstGeom prst="rect">
            <a:avLst/>
          </a:prstGeom>
          <a:solidFill>
            <a:srgbClr val="FFFFB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Ƭ</a:t>
            </a:r>
            <a:r>
              <a:rPr lang="en-US" sz="2400" baseline="-25000" dirty="0">
                <a:solidFill>
                  <a:schemeClr val="tx1"/>
                </a:solidFill>
              </a:rPr>
              <a:t>CNN</a:t>
            </a:r>
          </a:p>
        </p:txBody>
      </p:sp>
      <p:sp>
        <p:nvSpPr>
          <p:cNvPr id="13" name="Rectangle 12">
            <a:extLst>
              <a:ext uri="{FF2B5EF4-FFF2-40B4-BE49-F238E27FC236}">
                <a16:creationId xmlns:a16="http://schemas.microsoft.com/office/drawing/2014/main" id="{214BE41F-AB16-A909-E314-D276F3E8465B}"/>
              </a:ext>
            </a:extLst>
          </p:cNvPr>
          <p:cNvSpPr/>
          <p:nvPr/>
        </p:nvSpPr>
        <p:spPr>
          <a:xfrm>
            <a:off x="1864151" y="3680083"/>
            <a:ext cx="1052122" cy="748912"/>
          </a:xfrm>
          <a:prstGeom prst="rect">
            <a:avLst/>
          </a:prstGeom>
          <a:solidFill>
            <a:srgbClr val="FEE090"/>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Ƭ</a:t>
            </a:r>
            <a:r>
              <a:rPr lang="en-US" sz="2400" baseline="-25000" dirty="0">
                <a:solidFill>
                  <a:schemeClr val="tx1"/>
                </a:solidFill>
              </a:rPr>
              <a:t>TRANS</a:t>
            </a:r>
            <a:endParaRPr lang="en-US" baseline="-25000" dirty="0">
              <a:solidFill>
                <a:schemeClr val="tx1"/>
              </a:solidFill>
            </a:endParaRPr>
          </a:p>
        </p:txBody>
      </p:sp>
      <p:sp>
        <p:nvSpPr>
          <p:cNvPr id="14" name="TextBox 13">
            <a:extLst>
              <a:ext uri="{FF2B5EF4-FFF2-40B4-BE49-F238E27FC236}">
                <a16:creationId xmlns:a16="http://schemas.microsoft.com/office/drawing/2014/main" id="{A7A19D47-689C-BE85-A1FF-532EE513569D}"/>
              </a:ext>
            </a:extLst>
          </p:cNvPr>
          <p:cNvSpPr txBox="1"/>
          <p:nvPr/>
        </p:nvSpPr>
        <p:spPr>
          <a:xfrm>
            <a:off x="575127" y="4869035"/>
            <a:ext cx="586790" cy="369332"/>
          </a:xfrm>
          <a:prstGeom prst="rect">
            <a:avLst/>
          </a:prstGeom>
          <a:noFill/>
        </p:spPr>
        <p:txBody>
          <a:bodyPr wrap="square" rtlCol="0">
            <a:spAutoFit/>
          </a:bodyPr>
          <a:lstStyle/>
          <a:p>
            <a:r>
              <a:rPr lang="en-US" dirty="0" err="1"/>
              <a:t>x</a:t>
            </a:r>
            <a:r>
              <a:rPr lang="en-US" baseline="-25000" dirty="0" err="1"/>
              <a:t>RGB</a:t>
            </a:r>
            <a:endParaRPr lang="en-US" baseline="-25000" dirty="0"/>
          </a:p>
        </p:txBody>
      </p:sp>
      <p:sp>
        <p:nvSpPr>
          <p:cNvPr id="15" name="Rectangle 14">
            <a:extLst>
              <a:ext uri="{FF2B5EF4-FFF2-40B4-BE49-F238E27FC236}">
                <a16:creationId xmlns:a16="http://schemas.microsoft.com/office/drawing/2014/main" id="{8440CD7A-FB22-AEF7-8422-527068366203}"/>
              </a:ext>
            </a:extLst>
          </p:cNvPr>
          <p:cNvSpPr/>
          <p:nvPr/>
        </p:nvSpPr>
        <p:spPr>
          <a:xfrm>
            <a:off x="3433780" y="3680086"/>
            <a:ext cx="200206" cy="157466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a:t>
            </a:r>
          </a:p>
        </p:txBody>
      </p:sp>
      <p:sp>
        <p:nvSpPr>
          <p:cNvPr id="16" name="Flowchart: Manual Operation 15">
            <a:extLst>
              <a:ext uri="{FF2B5EF4-FFF2-40B4-BE49-F238E27FC236}">
                <a16:creationId xmlns:a16="http://schemas.microsoft.com/office/drawing/2014/main" id="{B40E673A-18B4-0A2F-67CD-4AC505F13795}"/>
              </a:ext>
            </a:extLst>
          </p:cNvPr>
          <p:cNvSpPr/>
          <p:nvPr/>
        </p:nvSpPr>
        <p:spPr>
          <a:xfrm rot="5400000">
            <a:off x="6580195" y="3946003"/>
            <a:ext cx="2732602" cy="1110192"/>
          </a:xfrm>
          <a:prstGeom prst="flowChartManualOperation">
            <a:avLst/>
          </a:prstGeom>
          <a:solidFill>
            <a:srgbClr val="FDAE6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Connector: Elbow 16">
            <a:extLst>
              <a:ext uri="{FF2B5EF4-FFF2-40B4-BE49-F238E27FC236}">
                <a16:creationId xmlns:a16="http://schemas.microsoft.com/office/drawing/2014/main" id="{DF28635A-4C54-A0DF-BE5E-43966C037CAB}"/>
              </a:ext>
            </a:extLst>
          </p:cNvPr>
          <p:cNvCxnSpPr>
            <a:cxnSpLocks/>
            <a:stCxn id="60" idx="1"/>
            <a:endCxn id="19" idx="0"/>
          </p:cNvCxnSpPr>
          <p:nvPr/>
        </p:nvCxnSpPr>
        <p:spPr>
          <a:xfrm rot="16200000" flipH="1">
            <a:off x="3659906" y="301889"/>
            <a:ext cx="972000" cy="5843198"/>
          </a:xfrm>
          <a:prstGeom prst="bentConnector3">
            <a:avLst>
              <a:gd name="adj1" fmla="val 48027"/>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57D9810-A78A-6D28-7660-CE37D2D20B46}"/>
              </a:ext>
            </a:extLst>
          </p:cNvPr>
          <p:cNvSpPr/>
          <p:nvPr/>
        </p:nvSpPr>
        <p:spPr>
          <a:xfrm>
            <a:off x="5722386" y="5061030"/>
            <a:ext cx="968768" cy="179385"/>
          </a:xfrm>
          <a:prstGeom prst="rect">
            <a:avLst/>
          </a:prstGeom>
          <a:solidFill>
            <a:srgbClr val="74ADD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9" dirty="0">
                <a:solidFill>
                  <a:schemeClr val="tx1"/>
                </a:solidFill>
              </a:rPr>
              <a:t>f</a:t>
            </a:r>
            <a:r>
              <a:rPr lang="el-GR" sz="1099" baseline="-25000" dirty="0">
                <a:solidFill>
                  <a:schemeClr val="tx1"/>
                </a:solidFill>
              </a:rPr>
              <a:t>α</a:t>
            </a:r>
            <a:endParaRPr lang="en-US" sz="1099" baseline="-25000" dirty="0">
              <a:solidFill>
                <a:schemeClr val="tx1"/>
              </a:solidFill>
            </a:endParaRPr>
          </a:p>
        </p:txBody>
      </p:sp>
      <p:sp>
        <p:nvSpPr>
          <p:cNvPr id="19" name="Flowchart: Or 18">
            <a:extLst>
              <a:ext uri="{FF2B5EF4-FFF2-40B4-BE49-F238E27FC236}">
                <a16:creationId xmlns:a16="http://schemas.microsoft.com/office/drawing/2014/main" id="{49480023-7FAA-6A79-FA27-A83DB3A81807}"/>
              </a:ext>
            </a:extLst>
          </p:cNvPr>
          <p:cNvSpPr/>
          <p:nvPr/>
        </p:nvSpPr>
        <p:spPr>
          <a:xfrm>
            <a:off x="6990871" y="3709490"/>
            <a:ext cx="153268" cy="153268"/>
          </a:xfrm>
          <a:prstGeom prst="flowChartOr">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40526F-4562-94E1-B293-06870CD52D2F}"/>
              </a:ext>
            </a:extLst>
          </p:cNvPr>
          <p:cNvSpPr/>
          <p:nvPr/>
        </p:nvSpPr>
        <p:spPr>
          <a:xfrm>
            <a:off x="5715871" y="4716742"/>
            <a:ext cx="968768" cy="179385"/>
          </a:xfrm>
          <a:prstGeom prst="rect">
            <a:avLst/>
          </a:prstGeom>
          <a:solidFill>
            <a:srgbClr val="74ADD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9" dirty="0">
                <a:solidFill>
                  <a:schemeClr val="tx1"/>
                </a:solidFill>
              </a:rPr>
              <a:t>f</a:t>
            </a:r>
            <a:r>
              <a:rPr lang="el-GR" sz="1099" baseline="-25000" dirty="0">
                <a:solidFill>
                  <a:schemeClr val="tx1"/>
                </a:solidFill>
              </a:rPr>
              <a:t>β</a:t>
            </a:r>
            <a:endParaRPr lang="en-US" sz="1099" baseline="-25000" dirty="0">
              <a:solidFill>
                <a:schemeClr val="tx1"/>
              </a:solidFill>
            </a:endParaRPr>
          </a:p>
        </p:txBody>
      </p:sp>
      <p:sp>
        <p:nvSpPr>
          <p:cNvPr id="21" name="Rectangle 20">
            <a:extLst>
              <a:ext uri="{FF2B5EF4-FFF2-40B4-BE49-F238E27FC236}">
                <a16:creationId xmlns:a16="http://schemas.microsoft.com/office/drawing/2014/main" id="{DD664B50-4763-5877-1A60-1CD81087D283}"/>
              </a:ext>
            </a:extLst>
          </p:cNvPr>
          <p:cNvSpPr/>
          <p:nvPr/>
        </p:nvSpPr>
        <p:spPr>
          <a:xfrm>
            <a:off x="5722386" y="4114267"/>
            <a:ext cx="968768" cy="179385"/>
          </a:xfrm>
          <a:prstGeom prst="rect">
            <a:avLst/>
          </a:prstGeom>
          <a:solidFill>
            <a:srgbClr val="74ADD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9" dirty="0">
                <a:solidFill>
                  <a:schemeClr val="tx1"/>
                </a:solidFill>
              </a:rPr>
              <a:t>f</a:t>
            </a:r>
            <a:r>
              <a:rPr lang="el-GR" sz="1099" baseline="-25000" dirty="0">
                <a:solidFill>
                  <a:schemeClr val="tx1"/>
                </a:solidFill>
              </a:rPr>
              <a:t>γ</a:t>
            </a:r>
            <a:endParaRPr lang="en-US" sz="1099" baseline="-25000" dirty="0">
              <a:solidFill>
                <a:schemeClr val="tx1"/>
              </a:solidFill>
            </a:endParaRPr>
          </a:p>
        </p:txBody>
      </p:sp>
      <p:sp>
        <p:nvSpPr>
          <p:cNvPr id="22" name="Rectangle 21">
            <a:extLst>
              <a:ext uri="{FF2B5EF4-FFF2-40B4-BE49-F238E27FC236}">
                <a16:creationId xmlns:a16="http://schemas.microsoft.com/office/drawing/2014/main" id="{1F7825B2-DB17-DC26-DE19-D1ED3ACB7FD6}"/>
              </a:ext>
            </a:extLst>
          </p:cNvPr>
          <p:cNvSpPr/>
          <p:nvPr/>
        </p:nvSpPr>
        <p:spPr>
          <a:xfrm>
            <a:off x="5715871" y="3696091"/>
            <a:ext cx="968768" cy="179385"/>
          </a:xfrm>
          <a:prstGeom prst="rect">
            <a:avLst/>
          </a:prstGeom>
          <a:solidFill>
            <a:srgbClr val="74ADD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9" dirty="0">
                <a:solidFill>
                  <a:schemeClr val="tx1"/>
                </a:solidFill>
              </a:rPr>
              <a:t>f</a:t>
            </a:r>
            <a:r>
              <a:rPr lang="el-GR" sz="1099" baseline="-25000" dirty="0">
                <a:solidFill>
                  <a:schemeClr val="tx1"/>
                </a:solidFill>
              </a:rPr>
              <a:t>δ</a:t>
            </a:r>
            <a:endParaRPr lang="en-US" sz="1099" baseline="-25000" dirty="0">
              <a:solidFill>
                <a:schemeClr val="tx1"/>
              </a:solidFill>
            </a:endParaRPr>
          </a:p>
        </p:txBody>
      </p:sp>
      <p:sp>
        <p:nvSpPr>
          <p:cNvPr id="23" name="Flowchart: Manual Operation 22">
            <a:extLst>
              <a:ext uri="{FF2B5EF4-FFF2-40B4-BE49-F238E27FC236}">
                <a16:creationId xmlns:a16="http://schemas.microsoft.com/office/drawing/2014/main" id="{0E9E7ACD-836A-CE4E-C393-8D55282DB800}"/>
              </a:ext>
            </a:extLst>
          </p:cNvPr>
          <p:cNvSpPr/>
          <p:nvPr/>
        </p:nvSpPr>
        <p:spPr>
          <a:xfrm rot="5400000">
            <a:off x="6968556" y="4077207"/>
            <a:ext cx="1924862" cy="913288"/>
          </a:xfrm>
          <a:prstGeom prst="flowChartManualOperat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1F4D7E0-A20A-7A1D-10E6-AF3DCBCD62CE}"/>
              </a:ext>
            </a:extLst>
          </p:cNvPr>
          <p:cNvSpPr txBox="1"/>
          <p:nvPr/>
        </p:nvSpPr>
        <p:spPr>
          <a:xfrm>
            <a:off x="2947952" y="4795507"/>
            <a:ext cx="459488" cy="369332"/>
          </a:xfrm>
          <a:prstGeom prst="rect">
            <a:avLst/>
          </a:prstGeom>
          <a:noFill/>
        </p:spPr>
        <p:txBody>
          <a:bodyPr wrap="square" rtlCol="0">
            <a:spAutoFit/>
          </a:bodyPr>
          <a:lstStyle/>
          <a:p>
            <a:r>
              <a:rPr lang="en-US" dirty="0"/>
              <a:t>f</a:t>
            </a:r>
            <a:r>
              <a:rPr lang="el-GR" baseline="-25000" dirty="0"/>
              <a:t>α</a:t>
            </a:r>
            <a:endParaRPr lang="en-US" baseline="-25000" dirty="0"/>
          </a:p>
        </p:txBody>
      </p:sp>
      <p:sp>
        <p:nvSpPr>
          <p:cNvPr id="25" name="TextBox 24">
            <a:extLst>
              <a:ext uri="{FF2B5EF4-FFF2-40B4-BE49-F238E27FC236}">
                <a16:creationId xmlns:a16="http://schemas.microsoft.com/office/drawing/2014/main" id="{3056D853-BF1E-9E4B-8EA4-F07A47B58674}"/>
              </a:ext>
            </a:extLst>
          </p:cNvPr>
          <p:cNvSpPr txBox="1"/>
          <p:nvPr/>
        </p:nvSpPr>
        <p:spPr>
          <a:xfrm>
            <a:off x="2984785" y="3421625"/>
            <a:ext cx="416568" cy="369332"/>
          </a:xfrm>
          <a:prstGeom prst="rect">
            <a:avLst/>
          </a:prstGeom>
          <a:noFill/>
        </p:spPr>
        <p:txBody>
          <a:bodyPr wrap="square">
            <a:spAutoFit/>
          </a:bodyPr>
          <a:lstStyle/>
          <a:p>
            <a:r>
              <a:rPr lang="en-US" dirty="0"/>
              <a:t>f</a:t>
            </a:r>
            <a:r>
              <a:rPr lang="el-GR" baseline="-25000" dirty="0"/>
              <a:t>δ</a:t>
            </a:r>
            <a:endParaRPr lang="en-US" baseline="-25000" dirty="0"/>
          </a:p>
        </p:txBody>
      </p:sp>
      <p:sp>
        <p:nvSpPr>
          <p:cNvPr id="26" name="TextBox 25">
            <a:extLst>
              <a:ext uri="{FF2B5EF4-FFF2-40B4-BE49-F238E27FC236}">
                <a16:creationId xmlns:a16="http://schemas.microsoft.com/office/drawing/2014/main" id="{D9A45F87-39D6-7E4C-6F07-AF5978D83AA8}"/>
              </a:ext>
            </a:extLst>
          </p:cNvPr>
          <p:cNvSpPr txBox="1"/>
          <p:nvPr/>
        </p:nvSpPr>
        <p:spPr>
          <a:xfrm>
            <a:off x="2965897" y="3807888"/>
            <a:ext cx="363850" cy="369332"/>
          </a:xfrm>
          <a:prstGeom prst="rect">
            <a:avLst/>
          </a:prstGeom>
          <a:noFill/>
        </p:spPr>
        <p:txBody>
          <a:bodyPr wrap="square">
            <a:spAutoFit/>
          </a:bodyPr>
          <a:lstStyle/>
          <a:p>
            <a:r>
              <a:rPr lang="en-US" dirty="0"/>
              <a:t>f</a:t>
            </a:r>
            <a:r>
              <a:rPr lang="el-GR" baseline="-25000" dirty="0"/>
              <a:t>γ</a:t>
            </a:r>
            <a:endParaRPr lang="en-US" baseline="-25000" dirty="0"/>
          </a:p>
        </p:txBody>
      </p:sp>
      <p:sp>
        <p:nvSpPr>
          <p:cNvPr id="27" name="TextBox 26">
            <a:extLst>
              <a:ext uri="{FF2B5EF4-FFF2-40B4-BE49-F238E27FC236}">
                <a16:creationId xmlns:a16="http://schemas.microsoft.com/office/drawing/2014/main" id="{1464D108-69B5-3CB4-9855-104D59C3A02F}"/>
              </a:ext>
            </a:extLst>
          </p:cNvPr>
          <p:cNvSpPr txBox="1"/>
          <p:nvPr/>
        </p:nvSpPr>
        <p:spPr>
          <a:xfrm>
            <a:off x="2947961" y="4430978"/>
            <a:ext cx="436558" cy="369332"/>
          </a:xfrm>
          <a:prstGeom prst="rect">
            <a:avLst/>
          </a:prstGeom>
          <a:noFill/>
        </p:spPr>
        <p:txBody>
          <a:bodyPr wrap="square">
            <a:spAutoFit/>
          </a:bodyPr>
          <a:lstStyle/>
          <a:p>
            <a:r>
              <a:rPr lang="en-US" dirty="0"/>
              <a:t>f</a:t>
            </a:r>
            <a:r>
              <a:rPr lang="el-GR" baseline="-25000" dirty="0"/>
              <a:t>β</a:t>
            </a:r>
            <a:endParaRPr lang="en-US" baseline="-25000" dirty="0"/>
          </a:p>
        </p:txBody>
      </p:sp>
      <p:sp>
        <p:nvSpPr>
          <p:cNvPr id="28" name="Flowchart: Or 27">
            <a:extLst>
              <a:ext uri="{FF2B5EF4-FFF2-40B4-BE49-F238E27FC236}">
                <a16:creationId xmlns:a16="http://schemas.microsoft.com/office/drawing/2014/main" id="{0655BB6C-88CD-A7B6-98FA-F4AFBA29941A}"/>
              </a:ext>
            </a:extLst>
          </p:cNvPr>
          <p:cNvSpPr/>
          <p:nvPr/>
        </p:nvSpPr>
        <p:spPr>
          <a:xfrm>
            <a:off x="6990871" y="4160445"/>
            <a:ext cx="153268" cy="153268"/>
          </a:xfrm>
          <a:prstGeom prst="flowChartOr">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F6068CB-7077-E070-88CE-3EDF434FCFE0}"/>
              </a:ext>
            </a:extLst>
          </p:cNvPr>
          <p:cNvSpPr/>
          <p:nvPr/>
        </p:nvSpPr>
        <p:spPr>
          <a:xfrm>
            <a:off x="3709705" y="4073870"/>
            <a:ext cx="295196" cy="126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9426FF-F2FB-80F4-0F8E-F16DAAA370FF}"/>
              </a:ext>
            </a:extLst>
          </p:cNvPr>
          <p:cNvSpPr/>
          <p:nvPr/>
        </p:nvSpPr>
        <p:spPr>
          <a:xfrm>
            <a:off x="3700470" y="3766591"/>
            <a:ext cx="295196" cy="126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Or 30">
            <a:extLst>
              <a:ext uri="{FF2B5EF4-FFF2-40B4-BE49-F238E27FC236}">
                <a16:creationId xmlns:a16="http://schemas.microsoft.com/office/drawing/2014/main" id="{FCE56B67-8A55-AD84-5938-0C01F9C70064}"/>
              </a:ext>
            </a:extLst>
          </p:cNvPr>
          <p:cNvSpPr/>
          <p:nvPr/>
        </p:nvSpPr>
        <p:spPr>
          <a:xfrm>
            <a:off x="6988085" y="4739044"/>
            <a:ext cx="153268" cy="153268"/>
          </a:xfrm>
          <a:prstGeom prst="flowChartOr">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Or 31">
            <a:extLst>
              <a:ext uri="{FF2B5EF4-FFF2-40B4-BE49-F238E27FC236}">
                <a16:creationId xmlns:a16="http://schemas.microsoft.com/office/drawing/2014/main" id="{EF7291D1-1534-46ED-CC0C-6FFFA555EBFD}"/>
              </a:ext>
            </a:extLst>
          </p:cNvPr>
          <p:cNvSpPr/>
          <p:nvPr/>
        </p:nvSpPr>
        <p:spPr>
          <a:xfrm>
            <a:off x="6995001" y="5063484"/>
            <a:ext cx="153268" cy="153268"/>
          </a:xfrm>
          <a:prstGeom prst="flowChartOr">
            <a:avLst/>
          </a:prstGeom>
          <a:no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561BA6D-192D-7D4B-2754-7DB3F9B6FB65}"/>
              </a:ext>
            </a:extLst>
          </p:cNvPr>
          <p:cNvSpPr/>
          <p:nvPr/>
        </p:nvSpPr>
        <p:spPr>
          <a:xfrm>
            <a:off x="3700470" y="4788563"/>
            <a:ext cx="295196" cy="126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B88C53-6317-0702-9565-07C6EA59684D}"/>
              </a:ext>
            </a:extLst>
          </p:cNvPr>
          <p:cNvSpPr/>
          <p:nvPr/>
        </p:nvSpPr>
        <p:spPr>
          <a:xfrm>
            <a:off x="3700470" y="5030705"/>
            <a:ext cx="295196" cy="126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ctor: Elbow 35">
            <a:extLst>
              <a:ext uri="{FF2B5EF4-FFF2-40B4-BE49-F238E27FC236}">
                <a16:creationId xmlns:a16="http://schemas.microsoft.com/office/drawing/2014/main" id="{BA553A2F-C281-23CA-FD40-3C9D69D58AB0}"/>
              </a:ext>
            </a:extLst>
          </p:cNvPr>
          <p:cNvCxnSpPr>
            <a:cxnSpLocks/>
            <a:endCxn id="13" idx="1"/>
          </p:cNvCxnSpPr>
          <p:nvPr/>
        </p:nvCxnSpPr>
        <p:spPr>
          <a:xfrm flipV="1">
            <a:off x="1307169" y="4054539"/>
            <a:ext cx="556983" cy="406621"/>
          </a:xfrm>
          <a:prstGeom prst="bentConnector3">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7BE72E8-C56A-4698-0D5E-16C92BDE24C2}"/>
              </a:ext>
            </a:extLst>
          </p:cNvPr>
          <p:cNvCxnSpPr>
            <a:cxnSpLocks/>
            <a:endCxn id="12" idx="1"/>
          </p:cNvCxnSpPr>
          <p:nvPr/>
        </p:nvCxnSpPr>
        <p:spPr>
          <a:xfrm>
            <a:off x="1307169" y="4461158"/>
            <a:ext cx="556983" cy="537200"/>
          </a:xfrm>
          <a:prstGeom prst="bentConnector3">
            <a:avLst>
              <a:gd name="adj1" fmla="val 50000"/>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C9BE760-74F2-3AB4-7904-319C15CAFAA3}"/>
              </a:ext>
            </a:extLst>
          </p:cNvPr>
          <p:cNvGrpSpPr/>
          <p:nvPr/>
        </p:nvGrpSpPr>
        <p:grpSpPr>
          <a:xfrm>
            <a:off x="4282198" y="1380126"/>
            <a:ext cx="5655269" cy="1628000"/>
            <a:chOff x="5530706" y="884327"/>
            <a:chExt cx="5655269" cy="1628000"/>
          </a:xfrm>
        </p:grpSpPr>
        <p:sp>
          <p:nvSpPr>
            <p:cNvPr id="39" name="Rectangle: Rounded Corners 38">
              <a:extLst>
                <a:ext uri="{FF2B5EF4-FFF2-40B4-BE49-F238E27FC236}">
                  <a16:creationId xmlns:a16="http://schemas.microsoft.com/office/drawing/2014/main" id="{EB4D7AC7-E89F-A1B6-9C16-F970DCCFA283}"/>
                </a:ext>
              </a:extLst>
            </p:cNvPr>
            <p:cNvSpPr/>
            <p:nvPr/>
          </p:nvSpPr>
          <p:spPr>
            <a:xfrm>
              <a:off x="5530706" y="884327"/>
              <a:ext cx="5655269" cy="1628000"/>
            </a:xfrm>
            <a:prstGeom prst="roundRect">
              <a:avLst>
                <a:gd name="adj" fmla="val 10709"/>
              </a:avLst>
            </a:prstGeom>
            <a:solidFill>
              <a:schemeClr val="accent6">
                <a:lumMod val="40000"/>
                <a:lumOff val="60000"/>
                <a:alpha val="48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lowchart: Manual Operation 39">
              <a:extLst>
                <a:ext uri="{FF2B5EF4-FFF2-40B4-BE49-F238E27FC236}">
                  <a16:creationId xmlns:a16="http://schemas.microsoft.com/office/drawing/2014/main" id="{1B94590A-848D-8F1C-1DD6-3567C8F7A594}"/>
                </a:ext>
              </a:extLst>
            </p:cNvPr>
            <p:cNvSpPr/>
            <p:nvPr/>
          </p:nvSpPr>
          <p:spPr>
            <a:xfrm rot="16200000">
              <a:off x="8653720" y="1727767"/>
              <a:ext cx="365930" cy="324937"/>
            </a:xfrm>
            <a:prstGeom prst="flowChartManualOperat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0FC22992-2916-47B4-A0FF-59BAD22942A0}"/>
                </a:ext>
              </a:extLst>
            </p:cNvPr>
            <p:cNvSpPr/>
            <p:nvPr/>
          </p:nvSpPr>
          <p:spPr>
            <a:xfrm>
              <a:off x="5820272" y="1001025"/>
              <a:ext cx="381334" cy="289871"/>
            </a:xfrm>
            <a:prstGeom prst="triangle">
              <a:avLst/>
            </a:prstGeom>
            <a:solidFill>
              <a:srgbClr val="ABD9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83C0A5-768A-527D-D5B0-B8CB10566DEA}"/>
                </a:ext>
              </a:extLst>
            </p:cNvPr>
            <p:cNvSpPr txBox="1"/>
            <p:nvPr/>
          </p:nvSpPr>
          <p:spPr>
            <a:xfrm>
              <a:off x="6260106" y="990133"/>
              <a:ext cx="223974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Features Pyramid</a:t>
              </a:r>
            </a:p>
          </p:txBody>
        </p:sp>
        <p:sp>
          <p:nvSpPr>
            <p:cNvPr id="43" name="Rectangle 42">
              <a:extLst>
                <a:ext uri="{FF2B5EF4-FFF2-40B4-BE49-F238E27FC236}">
                  <a16:creationId xmlns:a16="http://schemas.microsoft.com/office/drawing/2014/main" id="{4303540B-6422-682D-98B3-3136D283DA5B}"/>
                </a:ext>
              </a:extLst>
            </p:cNvPr>
            <p:cNvSpPr/>
            <p:nvPr/>
          </p:nvSpPr>
          <p:spPr>
            <a:xfrm>
              <a:off x="8674216" y="986845"/>
              <a:ext cx="520364" cy="224860"/>
            </a:xfrm>
            <a:prstGeom prst="rect">
              <a:avLst/>
            </a:prstGeom>
            <a:solidFill>
              <a:srgbClr val="74ADD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TextBox 43">
              <a:extLst>
                <a:ext uri="{FF2B5EF4-FFF2-40B4-BE49-F238E27FC236}">
                  <a16:creationId xmlns:a16="http://schemas.microsoft.com/office/drawing/2014/main" id="{6B9B1479-AE0F-D0BA-E92D-8A364261FA6F}"/>
                </a:ext>
              </a:extLst>
            </p:cNvPr>
            <p:cNvSpPr txBox="1"/>
            <p:nvPr/>
          </p:nvSpPr>
          <p:spPr>
            <a:xfrm>
              <a:off x="9364120" y="933005"/>
              <a:ext cx="14836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Encoder Features</a:t>
              </a:r>
            </a:p>
          </p:txBody>
        </p:sp>
        <p:cxnSp>
          <p:nvCxnSpPr>
            <p:cNvPr id="45" name="Straight Connector 44">
              <a:extLst>
                <a:ext uri="{FF2B5EF4-FFF2-40B4-BE49-F238E27FC236}">
                  <a16:creationId xmlns:a16="http://schemas.microsoft.com/office/drawing/2014/main" id="{2FFF425D-024F-2CFE-04AA-BACB0BEB4EE5}"/>
                </a:ext>
              </a:extLst>
            </p:cNvPr>
            <p:cNvCxnSpPr>
              <a:cxnSpLocks/>
            </p:cNvCxnSpPr>
            <p:nvPr/>
          </p:nvCxnSpPr>
          <p:spPr>
            <a:xfrm>
              <a:off x="8561052" y="1030594"/>
              <a:ext cx="0" cy="13192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CA163FD-FC31-B72C-3FD3-6F8D232E699C}"/>
                </a:ext>
              </a:extLst>
            </p:cNvPr>
            <p:cNvSpPr/>
            <p:nvPr/>
          </p:nvSpPr>
          <p:spPr>
            <a:xfrm>
              <a:off x="5736126" y="1411967"/>
              <a:ext cx="538164" cy="231683"/>
            </a:xfrm>
            <a:prstGeom prst="rect">
              <a:avLst/>
            </a:prstGeom>
            <a:solidFill>
              <a:srgbClr val="FEE09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solidFill>
                  <a:schemeClr val="tx1"/>
                </a:solidFill>
              </a:endParaRPr>
            </a:p>
          </p:txBody>
        </p:sp>
        <p:sp>
          <p:nvSpPr>
            <p:cNvPr id="47" name="TextBox 46">
              <a:extLst>
                <a:ext uri="{FF2B5EF4-FFF2-40B4-BE49-F238E27FC236}">
                  <a16:creationId xmlns:a16="http://schemas.microsoft.com/office/drawing/2014/main" id="{B3A38117-7BCD-6E95-0CEA-FB78077ADDD7}"/>
                </a:ext>
              </a:extLst>
            </p:cNvPr>
            <p:cNvSpPr txBox="1"/>
            <p:nvPr/>
          </p:nvSpPr>
          <p:spPr>
            <a:xfrm>
              <a:off x="6260106" y="1356159"/>
              <a:ext cx="239821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Backbone Vision Transformer</a:t>
              </a:r>
            </a:p>
          </p:txBody>
        </p:sp>
        <p:sp>
          <p:nvSpPr>
            <p:cNvPr id="48" name="Rectangle 47">
              <a:extLst>
                <a:ext uri="{FF2B5EF4-FFF2-40B4-BE49-F238E27FC236}">
                  <a16:creationId xmlns:a16="http://schemas.microsoft.com/office/drawing/2014/main" id="{4189ED37-1F99-24AC-CD87-EC7E4CCDD864}"/>
                </a:ext>
              </a:extLst>
            </p:cNvPr>
            <p:cNvSpPr/>
            <p:nvPr/>
          </p:nvSpPr>
          <p:spPr>
            <a:xfrm>
              <a:off x="5736407" y="1763935"/>
              <a:ext cx="555412" cy="238474"/>
            </a:xfrm>
            <a:prstGeom prst="rect">
              <a:avLst/>
            </a:prstGeom>
            <a:solidFill>
              <a:srgbClr val="FFFFB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aseline="-25000" dirty="0">
                <a:solidFill>
                  <a:schemeClr val="tx1"/>
                </a:solidFill>
              </a:endParaRPr>
            </a:p>
          </p:txBody>
        </p:sp>
        <p:sp>
          <p:nvSpPr>
            <p:cNvPr id="49" name="TextBox 48">
              <a:extLst>
                <a:ext uri="{FF2B5EF4-FFF2-40B4-BE49-F238E27FC236}">
                  <a16:creationId xmlns:a16="http://schemas.microsoft.com/office/drawing/2014/main" id="{6039FA88-D570-9B7C-9270-9259AEA50D9C}"/>
                </a:ext>
              </a:extLst>
            </p:cNvPr>
            <p:cNvSpPr txBox="1"/>
            <p:nvPr/>
          </p:nvSpPr>
          <p:spPr>
            <a:xfrm>
              <a:off x="6260106" y="1712948"/>
              <a:ext cx="15368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Backbone CNN</a:t>
              </a:r>
            </a:p>
          </p:txBody>
        </p:sp>
        <p:sp>
          <p:nvSpPr>
            <p:cNvPr id="50" name="Rectangle 49">
              <a:extLst>
                <a:ext uri="{FF2B5EF4-FFF2-40B4-BE49-F238E27FC236}">
                  <a16:creationId xmlns:a16="http://schemas.microsoft.com/office/drawing/2014/main" id="{68638402-0FB8-5B61-7141-DCCB412BCF77}"/>
                </a:ext>
              </a:extLst>
            </p:cNvPr>
            <p:cNvSpPr/>
            <p:nvPr/>
          </p:nvSpPr>
          <p:spPr>
            <a:xfrm>
              <a:off x="8674216" y="1362106"/>
              <a:ext cx="520364" cy="23869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1" name="TextBox 50">
              <a:extLst>
                <a:ext uri="{FF2B5EF4-FFF2-40B4-BE49-F238E27FC236}">
                  <a16:creationId xmlns:a16="http://schemas.microsoft.com/office/drawing/2014/main" id="{078794A2-52E1-C83A-B0BC-1C65EAD27C7C}"/>
                </a:ext>
              </a:extLst>
            </p:cNvPr>
            <p:cNvSpPr txBox="1"/>
            <p:nvPr/>
          </p:nvSpPr>
          <p:spPr>
            <a:xfrm>
              <a:off x="9364120" y="1311961"/>
              <a:ext cx="168640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Convolutional Head</a:t>
              </a:r>
            </a:p>
          </p:txBody>
        </p:sp>
        <p:sp>
          <p:nvSpPr>
            <p:cNvPr id="52" name="Flowchart: Manual Operation 51">
              <a:extLst>
                <a:ext uri="{FF2B5EF4-FFF2-40B4-BE49-F238E27FC236}">
                  <a16:creationId xmlns:a16="http://schemas.microsoft.com/office/drawing/2014/main" id="{AC7CBBAB-20E2-9A68-56D8-2D0C68CABA1D}"/>
                </a:ext>
              </a:extLst>
            </p:cNvPr>
            <p:cNvSpPr/>
            <p:nvPr/>
          </p:nvSpPr>
          <p:spPr>
            <a:xfrm rot="5400000">
              <a:off x="8956884" y="1724193"/>
              <a:ext cx="365929" cy="321004"/>
            </a:xfrm>
            <a:prstGeom prst="flowChartManualOperat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54ED7798-DAE1-206E-EAF6-7A7CA77D364D}"/>
                </a:ext>
              </a:extLst>
            </p:cNvPr>
            <p:cNvSpPr txBox="1"/>
            <p:nvPr/>
          </p:nvSpPr>
          <p:spPr>
            <a:xfrm>
              <a:off x="9364120" y="1690917"/>
              <a:ext cx="14978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Encoder Decoder</a:t>
              </a:r>
            </a:p>
          </p:txBody>
        </p:sp>
        <p:sp>
          <p:nvSpPr>
            <p:cNvPr id="54" name="TextBox 53">
              <a:extLst>
                <a:ext uri="{FF2B5EF4-FFF2-40B4-BE49-F238E27FC236}">
                  <a16:creationId xmlns:a16="http://schemas.microsoft.com/office/drawing/2014/main" id="{0CA5DF35-7D52-7808-D943-74A4CADA6831}"/>
                </a:ext>
              </a:extLst>
            </p:cNvPr>
            <p:cNvSpPr txBox="1"/>
            <p:nvPr/>
          </p:nvSpPr>
          <p:spPr>
            <a:xfrm>
              <a:off x="6260106" y="2060499"/>
              <a:ext cx="15368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DASPP</a:t>
              </a:r>
            </a:p>
          </p:txBody>
        </p:sp>
        <p:sp>
          <p:nvSpPr>
            <p:cNvPr id="55" name="TextBox 54">
              <a:extLst>
                <a:ext uri="{FF2B5EF4-FFF2-40B4-BE49-F238E27FC236}">
                  <a16:creationId xmlns:a16="http://schemas.microsoft.com/office/drawing/2014/main" id="{5442205E-A2C4-B134-A74C-13154C630A51}"/>
                </a:ext>
              </a:extLst>
            </p:cNvPr>
            <p:cNvSpPr txBox="1"/>
            <p:nvPr/>
          </p:nvSpPr>
          <p:spPr>
            <a:xfrm>
              <a:off x="9364120" y="2097580"/>
              <a:ext cx="15368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MHSA</a:t>
              </a:r>
            </a:p>
          </p:txBody>
        </p:sp>
        <p:sp>
          <p:nvSpPr>
            <p:cNvPr id="56" name="Flowchart: Off-page Connector 55">
              <a:extLst>
                <a:ext uri="{FF2B5EF4-FFF2-40B4-BE49-F238E27FC236}">
                  <a16:creationId xmlns:a16="http://schemas.microsoft.com/office/drawing/2014/main" id="{990EC4DF-E607-16E3-C32A-5520A7EB2CD9}"/>
                </a:ext>
              </a:extLst>
            </p:cNvPr>
            <p:cNvSpPr/>
            <p:nvPr/>
          </p:nvSpPr>
          <p:spPr>
            <a:xfrm>
              <a:off x="8876008" y="2135610"/>
              <a:ext cx="196064" cy="252992"/>
            </a:xfrm>
            <a:prstGeom prst="flowChartOffpageConnector">
              <a:avLst/>
            </a:prstGeom>
            <a:solidFill>
              <a:srgbClr val="C7E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a:solidFill>
                  <a:schemeClr val="tx1"/>
                </a:solidFill>
              </a:endParaRPr>
            </a:p>
          </p:txBody>
        </p:sp>
        <p:sp>
          <p:nvSpPr>
            <p:cNvPr id="57" name="Flowchart: Off-page Connector 56">
              <a:extLst>
                <a:ext uri="{FF2B5EF4-FFF2-40B4-BE49-F238E27FC236}">
                  <a16:creationId xmlns:a16="http://schemas.microsoft.com/office/drawing/2014/main" id="{B39379CD-E6AC-8309-B71F-2E63F4D38564}"/>
                </a:ext>
              </a:extLst>
            </p:cNvPr>
            <p:cNvSpPr/>
            <p:nvPr/>
          </p:nvSpPr>
          <p:spPr>
            <a:xfrm>
              <a:off x="5919219" y="2097369"/>
              <a:ext cx="196064" cy="252992"/>
            </a:xfrm>
            <a:prstGeom prst="flowChartOffpageConnector">
              <a:avLst/>
            </a:prstGeom>
            <a:solidFill>
              <a:srgbClr val="359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a:solidFill>
                  <a:schemeClr val="tx1"/>
                </a:solidFill>
              </a:endParaRPr>
            </a:p>
          </p:txBody>
        </p:sp>
      </p:grpSp>
      <p:pic>
        <p:nvPicPr>
          <p:cNvPr id="58" name="Picture 57" descr="A white teapot on a white surface&#10;&#10;Description automatically generated with medium confidence">
            <a:extLst>
              <a:ext uri="{FF2B5EF4-FFF2-40B4-BE49-F238E27FC236}">
                <a16:creationId xmlns:a16="http://schemas.microsoft.com/office/drawing/2014/main" id="{8B68D7F8-5B48-BF98-8A19-30A759161B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2071" y="1754460"/>
            <a:ext cx="700171" cy="700171"/>
          </a:xfrm>
          <a:prstGeom prst="rect">
            <a:avLst/>
          </a:prstGeom>
        </p:spPr>
      </p:pic>
      <p:sp>
        <p:nvSpPr>
          <p:cNvPr id="59" name="Rectangle 58">
            <a:extLst>
              <a:ext uri="{FF2B5EF4-FFF2-40B4-BE49-F238E27FC236}">
                <a16:creationId xmlns:a16="http://schemas.microsoft.com/office/drawing/2014/main" id="{814F37B7-2780-1DD8-571E-095811E29ABC}"/>
              </a:ext>
            </a:extLst>
          </p:cNvPr>
          <p:cNvSpPr/>
          <p:nvPr/>
        </p:nvSpPr>
        <p:spPr>
          <a:xfrm>
            <a:off x="710070" y="1533927"/>
            <a:ext cx="2031475" cy="1136793"/>
          </a:xfrm>
          <a:prstGeom prst="rect">
            <a:avLst/>
          </a:prstGeom>
          <a:solidFill>
            <a:srgbClr val="FEE090"/>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60" name="Flowchart: Manual Operation 59">
            <a:extLst>
              <a:ext uri="{FF2B5EF4-FFF2-40B4-BE49-F238E27FC236}">
                <a16:creationId xmlns:a16="http://schemas.microsoft.com/office/drawing/2014/main" id="{C3495738-5770-8FBC-309D-87ECEA5A9304}"/>
              </a:ext>
            </a:extLst>
          </p:cNvPr>
          <p:cNvSpPr/>
          <p:nvPr/>
        </p:nvSpPr>
        <p:spPr>
          <a:xfrm rot="16200000">
            <a:off x="729402" y="1659264"/>
            <a:ext cx="989815" cy="886121"/>
          </a:xfrm>
          <a:prstGeom prst="flowChartManualOperat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nual Operation 60">
            <a:extLst>
              <a:ext uri="{FF2B5EF4-FFF2-40B4-BE49-F238E27FC236}">
                <a16:creationId xmlns:a16="http://schemas.microsoft.com/office/drawing/2014/main" id="{8E09C3FF-707B-D714-AD14-9A1126FE012E}"/>
              </a:ext>
            </a:extLst>
          </p:cNvPr>
          <p:cNvSpPr/>
          <p:nvPr/>
        </p:nvSpPr>
        <p:spPr>
          <a:xfrm rot="5400000">
            <a:off x="1731306" y="1659264"/>
            <a:ext cx="989815" cy="886121"/>
          </a:xfrm>
          <a:prstGeom prst="flowChartManualOperat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5b4</a:t>
            </a:r>
          </a:p>
        </p:txBody>
      </p:sp>
      <p:cxnSp>
        <p:nvCxnSpPr>
          <p:cNvPr id="62" name="Connector: Elbow 61">
            <a:extLst>
              <a:ext uri="{FF2B5EF4-FFF2-40B4-BE49-F238E27FC236}">
                <a16:creationId xmlns:a16="http://schemas.microsoft.com/office/drawing/2014/main" id="{1E5D3EB7-AF31-B531-77FA-C09F73713DF6}"/>
              </a:ext>
            </a:extLst>
          </p:cNvPr>
          <p:cNvCxnSpPr>
            <a:cxnSpLocks/>
            <a:stCxn id="61" idx="0"/>
            <a:endCxn id="58" idx="1"/>
          </p:cNvCxnSpPr>
          <p:nvPr/>
        </p:nvCxnSpPr>
        <p:spPr>
          <a:xfrm>
            <a:off x="2669275" y="2102327"/>
            <a:ext cx="522795" cy="2219"/>
          </a:xfrm>
          <a:prstGeom prst="bentConnector3">
            <a:avLst>
              <a:gd name="adj1" fmla="val 50000"/>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18E58C7-B855-9F2D-E12C-CFA1412DF273}"/>
              </a:ext>
            </a:extLst>
          </p:cNvPr>
          <p:cNvSpPr txBox="1"/>
          <p:nvPr/>
        </p:nvSpPr>
        <p:spPr>
          <a:xfrm>
            <a:off x="3249105" y="1386892"/>
            <a:ext cx="757981" cy="369332"/>
          </a:xfrm>
          <a:prstGeom prst="rect">
            <a:avLst/>
          </a:prstGeom>
          <a:noFill/>
        </p:spPr>
        <p:txBody>
          <a:bodyPr wrap="square" rtlCol="0">
            <a:spAutoFit/>
          </a:bodyPr>
          <a:lstStyle/>
          <a:p>
            <a:r>
              <a:rPr lang="en-US" dirty="0" err="1"/>
              <a:t>x</a:t>
            </a:r>
            <a:r>
              <a:rPr lang="en-US" baseline="-25000" dirty="0" err="1"/>
              <a:t>depth</a:t>
            </a:r>
            <a:endParaRPr lang="en-US" baseline="-25000" dirty="0"/>
          </a:p>
        </p:txBody>
      </p:sp>
      <p:sp>
        <p:nvSpPr>
          <p:cNvPr id="64" name="Rectangle 63">
            <a:extLst>
              <a:ext uri="{FF2B5EF4-FFF2-40B4-BE49-F238E27FC236}">
                <a16:creationId xmlns:a16="http://schemas.microsoft.com/office/drawing/2014/main" id="{38E4F0A9-9625-49F7-00BC-E5CA31DF29AD}"/>
              </a:ext>
            </a:extLst>
          </p:cNvPr>
          <p:cNvSpPr/>
          <p:nvPr/>
        </p:nvSpPr>
        <p:spPr>
          <a:xfrm>
            <a:off x="721410" y="2135362"/>
            <a:ext cx="295196" cy="349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07D2D9E3-5639-3DEB-CFEF-83F61A0D3CF6}"/>
              </a:ext>
            </a:extLst>
          </p:cNvPr>
          <p:cNvCxnSpPr>
            <a:cxnSpLocks/>
            <a:stCxn id="58" idx="2"/>
            <a:endCxn id="59" idx="1"/>
          </p:cNvCxnSpPr>
          <p:nvPr/>
        </p:nvCxnSpPr>
        <p:spPr>
          <a:xfrm rot="5400000" flipH="1">
            <a:off x="1949959" y="862434"/>
            <a:ext cx="352305" cy="2832087"/>
          </a:xfrm>
          <a:prstGeom prst="bentConnector4">
            <a:avLst>
              <a:gd name="adj1" fmla="val -120980"/>
              <a:gd name="adj2" fmla="val 106767"/>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F90C6458-87F5-DF47-FEF2-DC0D09152DCD}"/>
              </a:ext>
            </a:extLst>
          </p:cNvPr>
          <p:cNvSpPr/>
          <p:nvPr/>
        </p:nvSpPr>
        <p:spPr>
          <a:xfrm>
            <a:off x="312308" y="1395086"/>
            <a:ext cx="3731516" cy="1621678"/>
          </a:xfrm>
          <a:prstGeom prst="roundRect">
            <a:avLst>
              <a:gd name="adj" fmla="val 10709"/>
            </a:avLst>
          </a:prstGeom>
          <a:solidFill>
            <a:schemeClr val="bg1">
              <a:lumMod val="85000"/>
              <a:alpha val="36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7" name="Picture 66">
            <a:extLst>
              <a:ext uri="{FF2B5EF4-FFF2-40B4-BE49-F238E27FC236}">
                <a16:creationId xmlns:a16="http://schemas.microsoft.com/office/drawing/2014/main" id="{F4B0D164-5130-3411-A585-E469B95F9621}"/>
              </a:ext>
            </a:extLst>
          </p:cNvPr>
          <p:cNvPicPr>
            <a:picLocks noChangeAspect="1"/>
          </p:cNvPicPr>
          <p:nvPr/>
        </p:nvPicPr>
        <p:blipFill>
          <a:blip r:embed="rId6"/>
          <a:stretch>
            <a:fillRect/>
          </a:stretch>
        </p:blipFill>
        <p:spPr>
          <a:xfrm rot="10800000">
            <a:off x="4043827" y="3658885"/>
            <a:ext cx="1414395" cy="1621678"/>
          </a:xfrm>
          <a:prstGeom prst="rect">
            <a:avLst/>
          </a:prstGeom>
        </p:spPr>
      </p:pic>
      <p:cxnSp>
        <p:nvCxnSpPr>
          <p:cNvPr id="68" name="Connector: Elbow 67">
            <a:extLst>
              <a:ext uri="{FF2B5EF4-FFF2-40B4-BE49-F238E27FC236}">
                <a16:creationId xmlns:a16="http://schemas.microsoft.com/office/drawing/2014/main" id="{B663E2D8-D458-E421-28DC-90FD6A3D8FEF}"/>
              </a:ext>
            </a:extLst>
          </p:cNvPr>
          <p:cNvCxnSpPr>
            <a:cxnSpLocks/>
            <a:stCxn id="34" idx="2"/>
            <a:endCxn id="32" idx="4"/>
          </p:cNvCxnSpPr>
          <p:nvPr/>
        </p:nvCxnSpPr>
        <p:spPr>
          <a:xfrm rot="16200000" flipH="1">
            <a:off x="5430243" y="3575357"/>
            <a:ext cx="59223" cy="3223568"/>
          </a:xfrm>
          <a:prstGeom prst="bentConnector3">
            <a:avLst>
              <a:gd name="adj1" fmla="val 48599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785FFF1C-86BE-C648-A552-355B4AC43C3B}"/>
              </a:ext>
            </a:extLst>
          </p:cNvPr>
          <p:cNvCxnSpPr>
            <a:cxnSpLocks/>
            <a:stCxn id="30" idx="0"/>
          </p:cNvCxnSpPr>
          <p:nvPr/>
        </p:nvCxnSpPr>
        <p:spPr>
          <a:xfrm rot="5400000" flipH="1" flipV="1">
            <a:off x="5325156" y="2007654"/>
            <a:ext cx="281848" cy="323602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0B2EB6B-4B11-96A3-FC1A-D19356565BED}"/>
              </a:ext>
            </a:extLst>
          </p:cNvPr>
          <p:cNvCxnSpPr>
            <a:cxnSpLocks/>
          </p:cNvCxnSpPr>
          <p:nvPr/>
        </p:nvCxnSpPr>
        <p:spPr>
          <a:xfrm flipV="1">
            <a:off x="2906597" y="3776549"/>
            <a:ext cx="519349"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F0A717E-08A7-DC13-6814-199FB73C4972}"/>
              </a:ext>
            </a:extLst>
          </p:cNvPr>
          <p:cNvCxnSpPr>
            <a:cxnSpLocks/>
          </p:cNvCxnSpPr>
          <p:nvPr/>
        </p:nvCxnSpPr>
        <p:spPr>
          <a:xfrm>
            <a:off x="3622202" y="3783490"/>
            <a:ext cx="1080000" cy="11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5C175F8-22CD-706A-9BAD-71F83EF4D274}"/>
              </a:ext>
            </a:extLst>
          </p:cNvPr>
          <p:cNvCxnSpPr>
            <a:cxnSpLocks/>
          </p:cNvCxnSpPr>
          <p:nvPr/>
        </p:nvCxnSpPr>
        <p:spPr>
          <a:xfrm>
            <a:off x="4788056" y="3796089"/>
            <a:ext cx="936000" cy="11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D8FBF58-2748-F6F2-B00F-CC3899DED70E}"/>
              </a:ext>
            </a:extLst>
          </p:cNvPr>
          <p:cNvCxnSpPr>
            <a:cxnSpLocks/>
            <a:stCxn id="22" idx="3"/>
            <a:endCxn id="19" idx="2"/>
          </p:cNvCxnSpPr>
          <p:nvPr/>
        </p:nvCxnSpPr>
        <p:spPr>
          <a:xfrm>
            <a:off x="6684639" y="3785782"/>
            <a:ext cx="306232"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1740F0F-FB85-D4D0-3C0F-4D8DA8B081D2}"/>
              </a:ext>
            </a:extLst>
          </p:cNvPr>
          <p:cNvCxnSpPr>
            <a:cxnSpLocks/>
          </p:cNvCxnSpPr>
          <p:nvPr/>
        </p:nvCxnSpPr>
        <p:spPr>
          <a:xfrm>
            <a:off x="7141216" y="3787637"/>
            <a:ext cx="252000"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D9FA399-9FD3-9A14-0542-1EB78EC5F5EE}"/>
              </a:ext>
            </a:extLst>
          </p:cNvPr>
          <p:cNvCxnSpPr>
            <a:cxnSpLocks/>
          </p:cNvCxnSpPr>
          <p:nvPr/>
        </p:nvCxnSpPr>
        <p:spPr>
          <a:xfrm flipV="1">
            <a:off x="2911322" y="4199161"/>
            <a:ext cx="519349"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5AA4C2E-FB5B-912F-466C-FDE3FA10558E}"/>
              </a:ext>
            </a:extLst>
          </p:cNvPr>
          <p:cNvCxnSpPr>
            <a:cxnSpLocks/>
          </p:cNvCxnSpPr>
          <p:nvPr/>
        </p:nvCxnSpPr>
        <p:spPr>
          <a:xfrm>
            <a:off x="3643222" y="4194974"/>
            <a:ext cx="864000" cy="11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74D7453-1D76-D336-E819-7BD622F09C53}"/>
              </a:ext>
            </a:extLst>
          </p:cNvPr>
          <p:cNvCxnSpPr>
            <a:cxnSpLocks/>
            <a:endCxn id="21" idx="1"/>
          </p:cNvCxnSpPr>
          <p:nvPr/>
        </p:nvCxnSpPr>
        <p:spPr>
          <a:xfrm>
            <a:off x="4958530" y="4193019"/>
            <a:ext cx="763859" cy="109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683FA27-EAE0-3E40-7ECB-DD2247F1019B}"/>
              </a:ext>
            </a:extLst>
          </p:cNvPr>
          <p:cNvCxnSpPr>
            <a:cxnSpLocks/>
          </p:cNvCxnSpPr>
          <p:nvPr/>
        </p:nvCxnSpPr>
        <p:spPr>
          <a:xfrm>
            <a:off x="6679309" y="4219827"/>
            <a:ext cx="306232"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D50CEE0-CC92-F81A-E499-5798AE65421A}"/>
              </a:ext>
            </a:extLst>
          </p:cNvPr>
          <p:cNvCxnSpPr>
            <a:cxnSpLocks/>
          </p:cNvCxnSpPr>
          <p:nvPr/>
        </p:nvCxnSpPr>
        <p:spPr>
          <a:xfrm>
            <a:off x="7145914" y="4231790"/>
            <a:ext cx="252000"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D4D70FD-A220-645E-5297-AC8176E31952}"/>
              </a:ext>
            </a:extLst>
          </p:cNvPr>
          <p:cNvCxnSpPr>
            <a:cxnSpLocks/>
          </p:cNvCxnSpPr>
          <p:nvPr/>
        </p:nvCxnSpPr>
        <p:spPr>
          <a:xfrm>
            <a:off x="7147988" y="4810117"/>
            <a:ext cx="252000"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3A5D25C-CD38-FA6F-8588-ED0AD136F40A}"/>
              </a:ext>
            </a:extLst>
          </p:cNvPr>
          <p:cNvCxnSpPr>
            <a:cxnSpLocks/>
          </p:cNvCxnSpPr>
          <p:nvPr/>
        </p:nvCxnSpPr>
        <p:spPr>
          <a:xfrm>
            <a:off x="7152762" y="5138714"/>
            <a:ext cx="252000"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E03707B-50A4-FA61-5288-BAF760D670ED}"/>
              </a:ext>
            </a:extLst>
          </p:cNvPr>
          <p:cNvCxnSpPr>
            <a:cxnSpLocks/>
          </p:cNvCxnSpPr>
          <p:nvPr/>
        </p:nvCxnSpPr>
        <p:spPr>
          <a:xfrm>
            <a:off x="6693723" y="4806220"/>
            <a:ext cx="306232"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FEBEDAE-8CF7-F355-5AC7-E5437B82BAF3}"/>
              </a:ext>
            </a:extLst>
          </p:cNvPr>
          <p:cNvCxnSpPr>
            <a:cxnSpLocks/>
          </p:cNvCxnSpPr>
          <p:nvPr/>
        </p:nvCxnSpPr>
        <p:spPr>
          <a:xfrm>
            <a:off x="6679781" y="5152660"/>
            <a:ext cx="306232" cy="3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D464D22-6F46-5FA5-E374-BDF4B5E9AC9A}"/>
              </a:ext>
            </a:extLst>
          </p:cNvPr>
          <p:cNvCxnSpPr>
            <a:cxnSpLocks/>
          </p:cNvCxnSpPr>
          <p:nvPr/>
        </p:nvCxnSpPr>
        <p:spPr>
          <a:xfrm>
            <a:off x="3637099" y="4800313"/>
            <a:ext cx="636535" cy="98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FC39E8-E459-68EE-88B7-94298A31B127}"/>
              </a:ext>
            </a:extLst>
          </p:cNvPr>
          <p:cNvCxnSpPr>
            <a:cxnSpLocks/>
            <a:endCxn id="20" idx="1"/>
          </p:cNvCxnSpPr>
          <p:nvPr/>
        </p:nvCxnSpPr>
        <p:spPr>
          <a:xfrm>
            <a:off x="5242401" y="4800312"/>
            <a:ext cx="473472" cy="61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D50EF3A-9055-3D5C-A51D-F441C9A47545}"/>
              </a:ext>
            </a:extLst>
          </p:cNvPr>
          <p:cNvCxnSpPr>
            <a:cxnSpLocks/>
          </p:cNvCxnSpPr>
          <p:nvPr/>
        </p:nvCxnSpPr>
        <p:spPr>
          <a:xfrm flipV="1">
            <a:off x="2934047" y="4785978"/>
            <a:ext cx="519349"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7EBA38C-FA3B-6D7D-B501-B4E52530D1B9}"/>
              </a:ext>
            </a:extLst>
          </p:cNvPr>
          <p:cNvCxnSpPr>
            <a:cxnSpLocks/>
          </p:cNvCxnSpPr>
          <p:nvPr/>
        </p:nvCxnSpPr>
        <p:spPr>
          <a:xfrm flipV="1">
            <a:off x="2902086" y="5185012"/>
            <a:ext cx="519349"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66D4307-BE5B-4F85-44A5-B0DD2A2737F9}"/>
              </a:ext>
            </a:extLst>
          </p:cNvPr>
          <p:cNvCxnSpPr>
            <a:cxnSpLocks/>
          </p:cNvCxnSpPr>
          <p:nvPr/>
        </p:nvCxnSpPr>
        <p:spPr>
          <a:xfrm>
            <a:off x="3641825" y="5183947"/>
            <a:ext cx="46040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78F3A7A-4BF3-9665-95DA-38D57CB545A5}"/>
              </a:ext>
            </a:extLst>
          </p:cNvPr>
          <p:cNvCxnSpPr>
            <a:cxnSpLocks/>
          </p:cNvCxnSpPr>
          <p:nvPr/>
        </p:nvCxnSpPr>
        <p:spPr>
          <a:xfrm flipV="1">
            <a:off x="5418542" y="5150723"/>
            <a:ext cx="291153" cy="68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120C6D0-BBBA-1C8B-7EF6-4077CC7F5C19}"/>
              </a:ext>
            </a:extLst>
          </p:cNvPr>
          <p:cNvCxnSpPr>
            <a:cxnSpLocks/>
          </p:cNvCxnSpPr>
          <p:nvPr/>
        </p:nvCxnSpPr>
        <p:spPr>
          <a:xfrm>
            <a:off x="8505554" y="4430636"/>
            <a:ext cx="35427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160823E3-3C68-35D4-5A1B-A1F734EA5A15}"/>
              </a:ext>
            </a:extLst>
          </p:cNvPr>
          <p:cNvSpPr txBox="1"/>
          <p:nvPr/>
        </p:nvSpPr>
        <p:spPr>
          <a:xfrm>
            <a:off x="8894156" y="4781839"/>
            <a:ext cx="907860" cy="369332"/>
          </a:xfrm>
          <a:prstGeom prst="rect">
            <a:avLst/>
          </a:prstGeom>
          <a:noFill/>
        </p:spPr>
        <p:txBody>
          <a:bodyPr wrap="square" rtlCol="0">
            <a:spAutoFit/>
          </a:bodyPr>
          <a:lstStyle/>
          <a:p>
            <a:r>
              <a:rPr lang="en-US" dirty="0"/>
              <a:t>Output</a:t>
            </a:r>
            <a:endParaRPr lang="en-US" baseline="-25000" dirty="0"/>
          </a:p>
        </p:txBody>
      </p:sp>
      <p:sp>
        <p:nvSpPr>
          <p:cNvPr id="103" name="제목 1">
            <a:extLst>
              <a:ext uri="{FF2B5EF4-FFF2-40B4-BE49-F238E27FC236}">
                <a16:creationId xmlns:a16="http://schemas.microsoft.com/office/drawing/2014/main" id="{7E856593-5630-DD88-4E9D-317E46221818}"/>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i="1" dirty="0">
                <a:latin typeface="Arial" panose="020B0604020202020204" pitchFamily="34" charset="0"/>
                <a:ea typeface="맑은 고딕" panose="020B0503020000020004" pitchFamily="50" charset="-127"/>
                <a:cs typeface="Arial" panose="020B0604020202020204" pitchFamily="34" charset="0"/>
              </a:rPr>
              <a:t>PASNet</a:t>
            </a:r>
            <a:r>
              <a:rPr lang="en-US" sz="2800" b="1" dirty="0">
                <a:latin typeface="Arial" panose="020B0604020202020204" pitchFamily="34" charset="0"/>
                <a:ea typeface="맑은 고딕" panose="020B0503020000020004" pitchFamily="50" charset="-127"/>
                <a:cs typeface="Arial" panose="020B0604020202020204" pitchFamily="34" charset="0"/>
              </a:rPr>
              <a:t>: Pyramidal Attention for Saliency Detection</a:t>
            </a:r>
          </a:p>
        </p:txBody>
      </p:sp>
      <p:cxnSp>
        <p:nvCxnSpPr>
          <p:cNvPr id="35" name="Connector: Elbow 34">
            <a:extLst>
              <a:ext uri="{FF2B5EF4-FFF2-40B4-BE49-F238E27FC236}">
                <a16:creationId xmlns:a16="http://schemas.microsoft.com/office/drawing/2014/main" id="{E79397E1-0D17-3879-2E37-268545D86B1E}"/>
              </a:ext>
            </a:extLst>
          </p:cNvPr>
          <p:cNvCxnSpPr>
            <a:cxnSpLocks/>
            <a:stCxn id="11" idx="1"/>
            <a:endCxn id="59" idx="1"/>
          </p:cNvCxnSpPr>
          <p:nvPr/>
        </p:nvCxnSpPr>
        <p:spPr>
          <a:xfrm rot="10800000" flipH="1">
            <a:off x="312309" y="2102325"/>
            <a:ext cx="397758" cy="2365313"/>
          </a:xfrm>
          <a:prstGeom prst="bentConnector3">
            <a:avLst>
              <a:gd name="adj1" fmla="val -57472"/>
            </a:avLst>
          </a:prstGeom>
          <a:ln w="25400">
            <a:solidFill>
              <a:schemeClr val="bg2">
                <a:lumMod val="50000"/>
              </a:schemeClr>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75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750"/>
                                        <p:tgtEl>
                                          <p:spTgt spid="5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750"/>
                                        <p:tgtEl>
                                          <p:spTgt spid="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750"/>
                                        <p:tgtEl>
                                          <p:spTgt spid="61"/>
                                        </p:tgtEl>
                                      </p:cBhvr>
                                    </p:animEffect>
                                  </p:childTnLst>
                                </p:cTn>
                              </p:par>
                              <p:par>
                                <p:cTn id="26" presetID="22" presetClass="entr" presetSubtype="8"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75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left)">
                                      <p:cBhvr>
                                        <p:cTn id="31" dur="750"/>
                                        <p:tgtEl>
                                          <p:spTgt spid="63"/>
                                        </p:tgtEl>
                                      </p:cBhvr>
                                    </p:animEffect>
                                  </p:childTnLst>
                                </p:cTn>
                              </p:par>
                              <p:par>
                                <p:cTn id="32" presetID="22" presetClass="entr" presetSubtype="8" fill="hold" grpId="0" nodeType="withEffect" nodePh="1">
                                  <p:stCondLst>
                                    <p:cond delay="0"/>
                                  </p:stCondLst>
                                  <p:endCondLst>
                                    <p:cond evt="begin" delay="0">
                                      <p:tn val="32"/>
                                    </p:cond>
                                  </p:endCondLst>
                                  <p:childTnLst>
                                    <p:set>
                                      <p:cBhvr>
                                        <p:cTn id="33" dur="1" fill="hold">
                                          <p:stCondLst>
                                            <p:cond delay="0"/>
                                          </p:stCondLst>
                                        </p:cTn>
                                        <p:tgtEl>
                                          <p:spTgt spid="64"/>
                                        </p:tgtEl>
                                        <p:attrNameLst>
                                          <p:attrName>style.visibility</p:attrName>
                                        </p:attrNameLst>
                                      </p:cBhvr>
                                      <p:to>
                                        <p:strVal val="visible"/>
                                      </p:to>
                                    </p:set>
                                    <p:animEffect transition="in" filter="wipe(left)">
                                      <p:cBhvr>
                                        <p:cTn id="34" dur="750"/>
                                        <p:tgtEl>
                                          <p:spTgt spid="64"/>
                                        </p:tgtEl>
                                      </p:cBhvr>
                                    </p:animEffect>
                                  </p:childTnLst>
                                </p:cTn>
                              </p:par>
                              <p:par>
                                <p:cTn id="35" presetID="22" presetClass="entr" presetSubtype="8"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75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750"/>
                                        <p:tgtEl>
                                          <p:spTgt spid="66"/>
                                        </p:tgtEl>
                                      </p:cBhvr>
                                    </p:animEffect>
                                  </p:childTnLst>
                                </p:cTn>
                              </p:par>
                              <p:par>
                                <p:cTn id="41" presetID="22" presetClass="entr" presetSubtype="8"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22" presetClass="entr" presetSubtype="8"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750"/>
                                        <p:tgtEl>
                                          <p:spTgt spid="58"/>
                                        </p:tgtEl>
                                      </p:cBhvr>
                                    </p:animEffect>
                                  </p:childTnLst>
                                </p:cTn>
                              </p:par>
                              <p:par>
                                <p:cTn id="47" presetID="22" presetClass="entr" presetSubtype="8"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750"/>
                                        <p:tgtEl>
                                          <p:spTgt spid="17"/>
                                        </p:tgtEl>
                                      </p:cBhvr>
                                    </p:animEffect>
                                  </p:childTnLst>
                                </p:cTn>
                              </p:par>
                              <p:par>
                                <p:cTn id="50" presetID="22" presetClass="entr" presetSubtype="8"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750"/>
                                        <p:tgtEl>
                                          <p:spTgt spid="8"/>
                                        </p:tgtEl>
                                      </p:cBhvr>
                                    </p:animEffect>
                                  </p:childTnLst>
                                </p:cTn>
                              </p:par>
                              <p:par>
                                <p:cTn id="53" presetID="22" presetClass="entr" presetSubtype="8"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750"/>
                                        <p:tgtEl>
                                          <p:spTgt spid="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750"/>
                                        <p:tgtEl>
                                          <p:spTgt spid="1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75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75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750"/>
                                        <p:tgtEl>
                                          <p:spTgt spid="2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750"/>
                                        <p:tgtEl>
                                          <p:spTgt spid="2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750"/>
                                        <p:tgtEl>
                                          <p:spTgt spid="2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750"/>
                                        <p:tgtEl>
                                          <p:spTgt spid="24"/>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750"/>
                                        <p:tgtEl>
                                          <p:spTgt spid="2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750"/>
                                        <p:tgtEl>
                                          <p:spTgt spid="2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750"/>
                                        <p:tgtEl>
                                          <p:spTgt spid="2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left)">
                                      <p:cBhvr>
                                        <p:cTn id="88" dur="750"/>
                                        <p:tgtEl>
                                          <p:spTgt spid="28"/>
                                        </p:tgtEl>
                                      </p:cBhvr>
                                    </p:animEffect>
                                  </p:childTnLst>
                                </p:cTn>
                              </p:par>
                              <p:par>
                                <p:cTn id="89" presetID="22" presetClass="entr" presetSubtype="8" fill="hold" grpId="0" nodeType="withEffect" nodePh="1">
                                  <p:stCondLst>
                                    <p:cond delay="0"/>
                                  </p:stCondLst>
                                  <p:endCondLst>
                                    <p:cond evt="begin" delay="0">
                                      <p:tn val="89"/>
                                    </p:cond>
                                  </p:endCondLst>
                                  <p:childTnLst>
                                    <p:set>
                                      <p:cBhvr>
                                        <p:cTn id="90" dur="1" fill="hold">
                                          <p:stCondLst>
                                            <p:cond delay="0"/>
                                          </p:stCondLst>
                                        </p:cTn>
                                        <p:tgtEl>
                                          <p:spTgt spid="29"/>
                                        </p:tgtEl>
                                        <p:attrNameLst>
                                          <p:attrName>style.visibility</p:attrName>
                                        </p:attrNameLst>
                                      </p:cBhvr>
                                      <p:to>
                                        <p:strVal val="visible"/>
                                      </p:to>
                                    </p:set>
                                    <p:animEffect transition="in" filter="wipe(left)">
                                      <p:cBhvr>
                                        <p:cTn id="91" dur="750"/>
                                        <p:tgtEl>
                                          <p:spTgt spid="29"/>
                                        </p:tgtEl>
                                      </p:cBhvr>
                                    </p:animEffect>
                                  </p:childTnLst>
                                </p:cTn>
                              </p:par>
                              <p:par>
                                <p:cTn id="92" presetID="22" presetClass="entr" presetSubtype="8" fill="hold" grpId="0" nodeType="withEffect" nodePh="1">
                                  <p:stCondLst>
                                    <p:cond delay="0"/>
                                  </p:stCondLst>
                                  <p:endCondLst>
                                    <p:cond evt="begin" delay="0">
                                      <p:tn val="92"/>
                                    </p:cond>
                                  </p:endCondLst>
                                  <p:childTnLst>
                                    <p:set>
                                      <p:cBhvr>
                                        <p:cTn id="93" dur="1" fill="hold">
                                          <p:stCondLst>
                                            <p:cond delay="0"/>
                                          </p:stCondLst>
                                        </p:cTn>
                                        <p:tgtEl>
                                          <p:spTgt spid="30"/>
                                        </p:tgtEl>
                                        <p:attrNameLst>
                                          <p:attrName>style.visibility</p:attrName>
                                        </p:attrNameLst>
                                      </p:cBhvr>
                                      <p:to>
                                        <p:strVal val="visible"/>
                                      </p:to>
                                    </p:set>
                                    <p:animEffect transition="in" filter="wipe(left)">
                                      <p:cBhvr>
                                        <p:cTn id="94" dur="750"/>
                                        <p:tgtEl>
                                          <p:spTgt spid="30"/>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750"/>
                                        <p:tgtEl>
                                          <p:spTgt spid="3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750"/>
                                        <p:tgtEl>
                                          <p:spTgt spid="32"/>
                                        </p:tgtEl>
                                      </p:cBhvr>
                                    </p:animEffect>
                                  </p:childTnLst>
                                </p:cTn>
                              </p:par>
                              <p:par>
                                <p:cTn id="101" presetID="22" presetClass="entr" presetSubtype="8" fill="hold" grpId="0" nodeType="withEffect" nodePh="1">
                                  <p:stCondLst>
                                    <p:cond delay="0"/>
                                  </p:stCondLst>
                                  <p:endCondLst>
                                    <p:cond evt="begin" delay="0">
                                      <p:tn val="101"/>
                                    </p:cond>
                                  </p:endCondLst>
                                  <p:childTnLst>
                                    <p:set>
                                      <p:cBhvr>
                                        <p:cTn id="102" dur="1" fill="hold">
                                          <p:stCondLst>
                                            <p:cond delay="0"/>
                                          </p:stCondLst>
                                        </p:cTn>
                                        <p:tgtEl>
                                          <p:spTgt spid="33"/>
                                        </p:tgtEl>
                                        <p:attrNameLst>
                                          <p:attrName>style.visibility</p:attrName>
                                        </p:attrNameLst>
                                      </p:cBhvr>
                                      <p:to>
                                        <p:strVal val="visible"/>
                                      </p:to>
                                    </p:set>
                                    <p:animEffect transition="in" filter="wipe(left)">
                                      <p:cBhvr>
                                        <p:cTn id="103" dur="750"/>
                                        <p:tgtEl>
                                          <p:spTgt spid="33"/>
                                        </p:tgtEl>
                                      </p:cBhvr>
                                    </p:animEffect>
                                  </p:childTnLst>
                                </p:cTn>
                              </p:par>
                              <p:par>
                                <p:cTn id="104" presetID="22" presetClass="entr" presetSubtype="8" fill="hold" grpId="0" nodeType="withEffect" nodePh="1">
                                  <p:stCondLst>
                                    <p:cond delay="0"/>
                                  </p:stCondLst>
                                  <p:endCondLst>
                                    <p:cond evt="begin" delay="0">
                                      <p:tn val="104"/>
                                    </p:cond>
                                  </p:endCondLst>
                                  <p:childTnLst>
                                    <p:set>
                                      <p:cBhvr>
                                        <p:cTn id="105" dur="1" fill="hold">
                                          <p:stCondLst>
                                            <p:cond delay="0"/>
                                          </p:stCondLst>
                                        </p:cTn>
                                        <p:tgtEl>
                                          <p:spTgt spid="34"/>
                                        </p:tgtEl>
                                        <p:attrNameLst>
                                          <p:attrName>style.visibility</p:attrName>
                                        </p:attrNameLst>
                                      </p:cBhvr>
                                      <p:to>
                                        <p:strVal val="visible"/>
                                      </p:to>
                                    </p:set>
                                    <p:animEffect transition="in" filter="wipe(left)">
                                      <p:cBhvr>
                                        <p:cTn id="106" dur="750"/>
                                        <p:tgtEl>
                                          <p:spTgt spid="34"/>
                                        </p:tgtEl>
                                      </p:cBhvr>
                                    </p:animEffect>
                                  </p:childTnLst>
                                </p:cTn>
                              </p:par>
                              <p:par>
                                <p:cTn id="107" presetID="22" presetClass="entr" presetSubtype="8"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left)">
                                      <p:cBhvr>
                                        <p:cTn id="109" dur="750"/>
                                        <p:tgtEl>
                                          <p:spTgt spid="67"/>
                                        </p:tgtEl>
                                      </p:cBhvr>
                                    </p:animEffect>
                                  </p:childTnLst>
                                </p:cTn>
                              </p:par>
                              <p:par>
                                <p:cTn id="110" presetID="22" presetClass="entr" presetSubtype="8" fill="hold" nodeType="with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750"/>
                                        <p:tgtEl>
                                          <p:spTgt spid="68"/>
                                        </p:tgtEl>
                                      </p:cBhvr>
                                    </p:animEffect>
                                  </p:childTnLst>
                                </p:cTn>
                              </p:par>
                              <p:par>
                                <p:cTn id="113" presetID="22" presetClass="entr" presetSubtype="8"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wipe(left)">
                                      <p:cBhvr>
                                        <p:cTn id="115" dur="750"/>
                                        <p:tgtEl>
                                          <p:spTgt spid="69"/>
                                        </p:tgtEl>
                                      </p:cBhvr>
                                    </p:animEffect>
                                  </p:childTnLst>
                                </p:cTn>
                              </p:par>
                              <p:par>
                                <p:cTn id="116" presetID="22" presetClass="entr" presetSubtype="8" fill="hold" nodeType="with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wipe(left)">
                                      <p:cBhvr>
                                        <p:cTn id="118" dur="750"/>
                                        <p:tgtEl>
                                          <p:spTgt spid="70"/>
                                        </p:tgtEl>
                                      </p:cBhvr>
                                    </p:animEffect>
                                  </p:childTnLst>
                                </p:cTn>
                              </p:par>
                              <p:par>
                                <p:cTn id="119" presetID="22" presetClass="entr" presetSubtype="8" fill="hold" nodeType="withEffect">
                                  <p:stCondLst>
                                    <p:cond delay="0"/>
                                  </p:stCondLst>
                                  <p:childTnLst>
                                    <p:set>
                                      <p:cBhvr>
                                        <p:cTn id="120" dur="1" fill="hold">
                                          <p:stCondLst>
                                            <p:cond delay="0"/>
                                          </p:stCondLst>
                                        </p:cTn>
                                        <p:tgtEl>
                                          <p:spTgt spid="71"/>
                                        </p:tgtEl>
                                        <p:attrNameLst>
                                          <p:attrName>style.visibility</p:attrName>
                                        </p:attrNameLst>
                                      </p:cBhvr>
                                      <p:to>
                                        <p:strVal val="visible"/>
                                      </p:to>
                                    </p:set>
                                    <p:animEffect transition="in" filter="wipe(left)">
                                      <p:cBhvr>
                                        <p:cTn id="121" dur="750"/>
                                        <p:tgtEl>
                                          <p:spTgt spid="71"/>
                                        </p:tgtEl>
                                      </p:cBhvr>
                                    </p:animEffect>
                                  </p:childTnLst>
                                </p:cTn>
                              </p:par>
                              <p:par>
                                <p:cTn id="122" presetID="22" presetClass="entr" presetSubtype="8" fill="hold" nodeType="with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wipe(left)">
                                      <p:cBhvr>
                                        <p:cTn id="124" dur="750"/>
                                        <p:tgtEl>
                                          <p:spTgt spid="72"/>
                                        </p:tgtEl>
                                      </p:cBhvr>
                                    </p:animEffect>
                                  </p:childTnLst>
                                </p:cTn>
                              </p:par>
                              <p:par>
                                <p:cTn id="125" presetID="22" presetClass="entr" presetSubtype="8" fill="hold" nodeType="withEffect">
                                  <p:stCondLst>
                                    <p:cond delay="0"/>
                                  </p:stCondLst>
                                  <p:childTnLst>
                                    <p:set>
                                      <p:cBhvr>
                                        <p:cTn id="126" dur="1" fill="hold">
                                          <p:stCondLst>
                                            <p:cond delay="0"/>
                                          </p:stCondLst>
                                        </p:cTn>
                                        <p:tgtEl>
                                          <p:spTgt spid="73"/>
                                        </p:tgtEl>
                                        <p:attrNameLst>
                                          <p:attrName>style.visibility</p:attrName>
                                        </p:attrNameLst>
                                      </p:cBhvr>
                                      <p:to>
                                        <p:strVal val="visible"/>
                                      </p:to>
                                    </p:set>
                                    <p:animEffect transition="in" filter="wipe(left)">
                                      <p:cBhvr>
                                        <p:cTn id="127" dur="750"/>
                                        <p:tgtEl>
                                          <p:spTgt spid="73"/>
                                        </p:tgtEl>
                                      </p:cBhvr>
                                    </p:animEffect>
                                  </p:childTnLst>
                                </p:cTn>
                              </p:par>
                              <p:par>
                                <p:cTn id="128" presetID="22" presetClass="entr" presetSubtype="8" fill="hold" nodeType="withEffect">
                                  <p:stCondLst>
                                    <p:cond delay="0"/>
                                  </p:stCondLst>
                                  <p:childTnLst>
                                    <p:set>
                                      <p:cBhvr>
                                        <p:cTn id="129" dur="1" fill="hold">
                                          <p:stCondLst>
                                            <p:cond delay="0"/>
                                          </p:stCondLst>
                                        </p:cTn>
                                        <p:tgtEl>
                                          <p:spTgt spid="74"/>
                                        </p:tgtEl>
                                        <p:attrNameLst>
                                          <p:attrName>style.visibility</p:attrName>
                                        </p:attrNameLst>
                                      </p:cBhvr>
                                      <p:to>
                                        <p:strVal val="visible"/>
                                      </p:to>
                                    </p:set>
                                    <p:animEffect transition="in" filter="wipe(left)">
                                      <p:cBhvr>
                                        <p:cTn id="130" dur="750"/>
                                        <p:tgtEl>
                                          <p:spTgt spid="74"/>
                                        </p:tgtEl>
                                      </p:cBhvr>
                                    </p:animEffect>
                                  </p:childTnLst>
                                </p:cTn>
                              </p:par>
                              <p:par>
                                <p:cTn id="131" presetID="22" presetClass="entr" presetSubtype="8" fill="hold" nodeType="with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wipe(left)">
                                      <p:cBhvr>
                                        <p:cTn id="133" dur="750"/>
                                        <p:tgtEl>
                                          <p:spTgt spid="75"/>
                                        </p:tgtEl>
                                      </p:cBhvr>
                                    </p:animEffect>
                                  </p:childTnLst>
                                </p:cTn>
                              </p:par>
                              <p:par>
                                <p:cTn id="134" presetID="22" presetClass="entr" presetSubtype="8" fill="hold"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750"/>
                                        <p:tgtEl>
                                          <p:spTgt spid="76"/>
                                        </p:tgtEl>
                                      </p:cBhvr>
                                    </p:animEffect>
                                  </p:childTnLst>
                                </p:cTn>
                              </p:par>
                              <p:par>
                                <p:cTn id="137" presetID="22" presetClass="entr" presetSubtype="8" fill="hold" nodeType="with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wipe(left)">
                                      <p:cBhvr>
                                        <p:cTn id="139" dur="750"/>
                                        <p:tgtEl>
                                          <p:spTgt spid="77"/>
                                        </p:tgtEl>
                                      </p:cBhvr>
                                    </p:animEffect>
                                  </p:childTnLst>
                                </p:cTn>
                              </p:par>
                              <p:par>
                                <p:cTn id="140" presetID="22" presetClass="entr" presetSubtype="8" fill="hold" nodeType="with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wipe(left)">
                                      <p:cBhvr>
                                        <p:cTn id="142" dur="750"/>
                                        <p:tgtEl>
                                          <p:spTgt spid="78"/>
                                        </p:tgtEl>
                                      </p:cBhvr>
                                    </p:animEffect>
                                  </p:childTnLst>
                                </p:cTn>
                              </p:par>
                              <p:par>
                                <p:cTn id="143" presetID="22" presetClass="entr" presetSubtype="8"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animEffect transition="in" filter="wipe(left)">
                                      <p:cBhvr>
                                        <p:cTn id="145" dur="750"/>
                                        <p:tgtEl>
                                          <p:spTgt spid="79"/>
                                        </p:tgtEl>
                                      </p:cBhvr>
                                    </p:animEffect>
                                  </p:childTnLst>
                                </p:cTn>
                              </p:par>
                              <p:par>
                                <p:cTn id="146" presetID="22" presetClass="entr" presetSubtype="8" fill="hold" nodeType="with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wipe(left)">
                                      <p:cBhvr>
                                        <p:cTn id="148" dur="750"/>
                                        <p:tgtEl>
                                          <p:spTgt spid="80"/>
                                        </p:tgtEl>
                                      </p:cBhvr>
                                    </p:animEffect>
                                  </p:childTnLst>
                                </p:cTn>
                              </p:par>
                              <p:par>
                                <p:cTn id="149" presetID="22" presetClass="entr" presetSubtype="8" fill="hold" nodeType="withEffect">
                                  <p:stCondLst>
                                    <p:cond delay="0"/>
                                  </p:stCondLst>
                                  <p:childTnLst>
                                    <p:set>
                                      <p:cBhvr>
                                        <p:cTn id="150" dur="1" fill="hold">
                                          <p:stCondLst>
                                            <p:cond delay="0"/>
                                          </p:stCondLst>
                                        </p:cTn>
                                        <p:tgtEl>
                                          <p:spTgt spid="81"/>
                                        </p:tgtEl>
                                        <p:attrNameLst>
                                          <p:attrName>style.visibility</p:attrName>
                                        </p:attrNameLst>
                                      </p:cBhvr>
                                      <p:to>
                                        <p:strVal val="visible"/>
                                      </p:to>
                                    </p:set>
                                    <p:animEffect transition="in" filter="wipe(left)">
                                      <p:cBhvr>
                                        <p:cTn id="151" dur="750"/>
                                        <p:tgtEl>
                                          <p:spTgt spid="81"/>
                                        </p:tgtEl>
                                      </p:cBhvr>
                                    </p:animEffect>
                                  </p:childTnLst>
                                </p:cTn>
                              </p:par>
                              <p:par>
                                <p:cTn id="152" presetID="22" presetClass="entr" presetSubtype="8" fill="hold" nodeType="withEffect">
                                  <p:stCondLst>
                                    <p:cond delay="0"/>
                                  </p:stCondLst>
                                  <p:childTnLst>
                                    <p:set>
                                      <p:cBhvr>
                                        <p:cTn id="153" dur="1" fill="hold">
                                          <p:stCondLst>
                                            <p:cond delay="0"/>
                                          </p:stCondLst>
                                        </p:cTn>
                                        <p:tgtEl>
                                          <p:spTgt spid="82"/>
                                        </p:tgtEl>
                                        <p:attrNameLst>
                                          <p:attrName>style.visibility</p:attrName>
                                        </p:attrNameLst>
                                      </p:cBhvr>
                                      <p:to>
                                        <p:strVal val="visible"/>
                                      </p:to>
                                    </p:set>
                                    <p:animEffect transition="in" filter="wipe(left)">
                                      <p:cBhvr>
                                        <p:cTn id="154" dur="750"/>
                                        <p:tgtEl>
                                          <p:spTgt spid="82"/>
                                        </p:tgtEl>
                                      </p:cBhvr>
                                    </p:animEffect>
                                  </p:childTnLst>
                                </p:cTn>
                              </p:par>
                              <p:par>
                                <p:cTn id="155" presetID="22" presetClass="entr" presetSubtype="8"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750"/>
                                        <p:tgtEl>
                                          <p:spTgt spid="83"/>
                                        </p:tgtEl>
                                      </p:cBhvr>
                                    </p:animEffect>
                                  </p:childTnLst>
                                </p:cTn>
                              </p:par>
                              <p:par>
                                <p:cTn id="158" presetID="22" presetClass="entr" presetSubtype="8" fill="hold" nodeType="with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wipe(left)">
                                      <p:cBhvr>
                                        <p:cTn id="160" dur="750"/>
                                        <p:tgtEl>
                                          <p:spTgt spid="84"/>
                                        </p:tgtEl>
                                      </p:cBhvr>
                                    </p:animEffect>
                                  </p:childTnLst>
                                </p:cTn>
                              </p:par>
                              <p:par>
                                <p:cTn id="161" presetID="22" presetClass="entr" presetSubtype="8" fill="hold" nodeType="withEffect">
                                  <p:stCondLst>
                                    <p:cond delay="0"/>
                                  </p:stCondLst>
                                  <p:childTnLst>
                                    <p:set>
                                      <p:cBhvr>
                                        <p:cTn id="162" dur="1" fill="hold">
                                          <p:stCondLst>
                                            <p:cond delay="0"/>
                                          </p:stCondLst>
                                        </p:cTn>
                                        <p:tgtEl>
                                          <p:spTgt spid="85"/>
                                        </p:tgtEl>
                                        <p:attrNameLst>
                                          <p:attrName>style.visibility</p:attrName>
                                        </p:attrNameLst>
                                      </p:cBhvr>
                                      <p:to>
                                        <p:strVal val="visible"/>
                                      </p:to>
                                    </p:set>
                                    <p:animEffect transition="in" filter="wipe(left)">
                                      <p:cBhvr>
                                        <p:cTn id="163" dur="750"/>
                                        <p:tgtEl>
                                          <p:spTgt spid="85"/>
                                        </p:tgtEl>
                                      </p:cBhvr>
                                    </p:animEffect>
                                  </p:childTnLst>
                                </p:cTn>
                              </p:par>
                              <p:par>
                                <p:cTn id="164" presetID="22" presetClass="entr" presetSubtype="8" fill="hold" nodeType="withEffect">
                                  <p:stCondLst>
                                    <p:cond delay="0"/>
                                  </p:stCondLst>
                                  <p:childTnLst>
                                    <p:set>
                                      <p:cBhvr>
                                        <p:cTn id="165" dur="1" fill="hold">
                                          <p:stCondLst>
                                            <p:cond delay="0"/>
                                          </p:stCondLst>
                                        </p:cTn>
                                        <p:tgtEl>
                                          <p:spTgt spid="86"/>
                                        </p:tgtEl>
                                        <p:attrNameLst>
                                          <p:attrName>style.visibility</p:attrName>
                                        </p:attrNameLst>
                                      </p:cBhvr>
                                      <p:to>
                                        <p:strVal val="visible"/>
                                      </p:to>
                                    </p:set>
                                    <p:animEffect transition="in" filter="wipe(left)">
                                      <p:cBhvr>
                                        <p:cTn id="166" dur="750"/>
                                        <p:tgtEl>
                                          <p:spTgt spid="86"/>
                                        </p:tgtEl>
                                      </p:cBhvr>
                                    </p:animEffect>
                                  </p:childTnLst>
                                </p:cTn>
                              </p:par>
                              <p:par>
                                <p:cTn id="167" presetID="22" presetClass="entr" presetSubtype="8" fill="hold"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wipe(left)">
                                      <p:cBhvr>
                                        <p:cTn id="169" dur="750"/>
                                        <p:tgtEl>
                                          <p:spTgt spid="87"/>
                                        </p:tgtEl>
                                      </p:cBhvr>
                                    </p:animEffect>
                                  </p:childTnLst>
                                </p:cTn>
                              </p:par>
                              <p:par>
                                <p:cTn id="170" presetID="22" presetClass="entr" presetSubtype="8" fill="hold" nodeType="withEffect">
                                  <p:stCondLst>
                                    <p:cond delay="0"/>
                                  </p:stCondLst>
                                  <p:childTnLst>
                                    <p:set>
                                      <p:cBhvr>
                                        <p:cTn id="171" dur="1" fill="hold">
                                          <p:stCondLst>
                                            <p:cond delay="0"/>
                                          </p:stCondLst>
                                        </p:cTn>
                                        <p:tgtEl>
                                          <p:spTgt spid="88"/>
                                        </p:tgtEl>
                                        <p:attrNameLst>
                                          <p:attrName>style.visibility</p:attrName>
                                        </p:attrNameLst>
                                      </p:cBhvr>
                                      <p:to>
                                        <p:strVal val="visible"/>
                                      </p:to>
                                    </p:set>
                                    <p:animEffect transition="in" filter="wipe(left)">
                                      <p:cBhvr>
                                        <p:cTn id="172" dur="750"/>
                                        <p:tgtEl>
                                          <p:spTgt spid="88"/>
                                        </p:tgtEl>
                                      </p:cBhvr>
                                    </p:animEffect>
                                  </p:childTnLst>
                                </p:cTn>
                              </p:par>
                              <p:par>
                                <p:cTn id="173" presetID="22" presetClass="entr" presetSubtype="8" fill="hold" nodeType="withEffect">
                                  <p:stCondLst>
                                    <p:cond delay="0"/>
                                  </p:stCondLst>
                                  <p:childTnLst>
                                    <p:set>
                                      <p:cBhvr>
                                        <p:cTn id="174" dur="1" fill="hold">
                                          <p:stCondLst>
                                            <p:cond delay="0"/>
                                          </p:stCondLst>
                                        </p:cTn>
                                        <p:tgtEl>
                                          <p:spTgt spid="89"/>
                                        </p:tgtEl>
                                        <p:attrNameLst>
                                          <p:attrName>style.visibility</p:attrName>
                                        </p:attrNameLst>
                                      </p:cBhvr>
                                      <p:to>
                                        <p:strVal val="visible"/>
                                      </p:to>
                                    </p:set>
                                    <p:animEffect transition="in" filter="wipe(left)">
                                      <p:cBhvr>
                                        <p:cTn id="175" dur="750"/>
                                        <p:tgtEl>
                                          <p:spTgt spid="89"/>
                                        </p:tgtEl>
                                      </p:cBhvr>
                                    </p:animEffect>
                                  </p:childTnLst>
                                </p:cTn>
                              </p:par>
                              <p:par>
                                <p:cTn id="176" presetID="26" presetClass="emph" presetSubtype="0" fill="hold" nodeType="withEffect">
                                  <p:stCondLst>
                                    <p:cond delay="0"/>
                                  </p:stCondLst>
                                  <p:childTnLst>
                                    <p:animEffect transition="out" filter="fade">
                                      <p:cBhvr>
                                        <p:cTn id="177" dur="3000" tmFilter="0, 0; .2, .5; .8, .5; 1, 0"/>
                                        <p:tgtEl>
                                          <p:spTgt spid="17"/>
                                        </p:tgtEl>
                                      </p:cBhvr>
                                    </p:animEffect>
                                    <p:animScale>
                                      <p:cBhvr>
                                        <p:cTn id="178" dur="1500" autoRev="1" fill="hold"/>
                                        <p:tgtEl>
                                          <p:spTgt spid="17"/>
                                        </p:tgtEl>
                                      </p:cBhvr>
                                      <p:by x="105000" y="105000"/>
                                    </p:animScale>
                                  </p:childTnLst>
                                </p:cTn>
                              </p:par>
                            </p:childTnLst>
                          </p:cTn>
                        </p:par>
                      </p:childTnLst>
                    </p:cTn>
                  </p:par>
                  <p:par>
                    <p:cTn id="179" fill="hold">
                      <p:stCondLst>
                        <p:cond delay="indefinite"/>
                      </p:stCondLst>
                      <p:childTnLst>
                        <p:par>
                          <p:cTn id="180" fill="hold">
                            <p:stCondLst>
                              <p:cond delay="0"/>
                            </p:stCondLst>
                            <p:childTnLst>
                              <p:par>
                                <p:cTn id="181" presetID="2" presetClass="entr" presetSubtype="8" fill="hold" grpId="0" nodeType="clickEffect">
                                  <p:stCondLst>
                                    <p:cond delay="0"/>
                                  </p:stCondLst>
                                  <p:childTnLst>
                                    <p:set>
                                      <p:cBhvr>
                                        <p:cTn id="182" dur="1" fill="hold">
                                          <p:stCondLst>
                                            <p:cond delay="0"/>
                                          </p:stCondLst>
                                        </p:cTn>
                                        <p:tgtEl>
                                          <p:spTgt spid="16"/>
                                        </p:tgtEl>
                                        <p:attrNameLst>
                                          <p:attrName>style.visibility</p:attrName>
                                        </p:attrNameLst>
                                      </p:cBhvr>
                                      <p:to>
                                        <p:strVal val="visible"/>
                                      </p:to>
                                    </p:set>
                                    <p:anim calcmode="lin" valueType="num">
                                      <p:cBhvr additive="base">
                                        <p:cTn id="183" dur="500" fill="hold"/>
                                        <p:tgtEl>
                                          <p:spTgt spid="16"/>
                                        </p:tgtEl>
                                        <p:attrNameLst>
                                          <p:attrName>ppt_x</p:attrName>
                                        </p:attrNameLst>
                                      </p:cBhvr>
                                      <p:tavLst>
                                        <p:tav tm="0">
                                          <p:val>
                                            <p:strVal val="0-#ppt_w/2"/>
                                          </p:val>
                                        </p:tav>
                                        <p:tav tm="100000">
                                          <p:val>
                                            <p:strVal val="#ppt_x"/>
                                          </p:val>
                                        </p:tav>
                                      </p:tavLst>
                                    </p:anim>
                                    <p:anim calcmode="lin" valueType="num">
                                      <p:cBhvr additive="base">
                                        <p:cTn id="184" dur="500" fill="hold"/>
                                        <p:tgtEl>
                                          <p:spTgt spid="16"/>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23"/>
                                        </p:tgtEl>
                                        <p:attrNameLst>
                                          <p:attrName>style.visibility</p:attrName>
                                        </p:attrNameLst>
                                      </p:cBhvr>
                                      <p:to>
                                        <p:strVal val="visible"/>
                                      </p:to>
                                    </p:set>
                                    <p:anim calcmode="lin" valueType="num">
                                      <p:cBhvr additive="base">
                                        <p:cTn id="187" dur="500" fill="hold"/>
                                        <p:tgtEl>
                                          <p:spTgt spid="23"/>
                                        </p:tgtEl>
                                        <p:attrNameLst>
                                          <p:attrName>ppt_x</p:attrName>
                                        </p:attrNameLst>
                                      </p:cBhvr>
                                      <p:tavLst>
                                        <p:tav tm="0">
                                          <p:val>
                                            <p:strVal val="0-#ppt_w/2"/>
                                          </p:val>
                                        </p:tav>
                                        <p:tav tm="100000">
                                          <p:val>
                                            <p:strVal val="#ppt_x"/>
                                          </p:val>
                                        </p:tav>
                                      </p:tavLst>
                                    </p:anim>
                                    <p:anim calcmode="lin" valueType="num">
                                      <p:cBhvr additive="base">
                                        <p:cTn id="18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90"/>
                                        </p:tgtEl>
                                        <p:attrNameLst>
                                          <p:attrName>style.visibility</p:attrName>
                                        </p:attrNameLst>
                                      </p:cBhvr>
                                      <p:to>
                                        <p:strVal val="visible"/>
                                      </p:to>
                                    </p:set>
                                    <p:animEffect transition="in" filter="wipe(left)">
                                      <p:cBhvr>
                                        <p:cTn id="193" dur="500"/>
                                        <p:tgtEl>
                                          <p:spTgt spid="90"/>
                                        </p:tgtEl>
                                      </p:cBhvr>
                                    </p:animEffect>
                                  </p:childTnLst>
                                </p:cTn>
                              </p:par>
                              <p:par>
                                <p:cTn id="194" presetID="22" presetClass="entr" presetSubtype="8" fill="hold" nodeType="withEffect">
                                  <p:stCondLst>
                                    <p:cond delay="0"/>
                                  </p:stCondLst>
                                  <p:childTnLst>
                                    <p:set>
                                      <p:cBhvr>
                                        <p:cTn id="195" dur="1" fill="hold">
                                          <p:stCondLst>
                                            <p:cond delay="0"/>
                                          </p:stCondLst>
                                        </p:cTn>
                                        <p:tgtEl>
                                          <p:spTgt spid="10"/>
                                        </p:tgtEl>
                                        <p:attrNameLst>
                                          <p:attrName>style.visibility</p:attrName>
                                        </p:attrNameLst>
                                      </p:cBhvr>
                                      <p:to>
                                        <p:strVal val="visible"/>
                                      </p:to>
                                    </p:set>
                                    <p:animEffect transition="in" filter="wipe(left)">
                                      <p:cBhvr>
                                        <p:cTn id="196" dur="500"/>
                                        <p:tgtEl>
                                          <p:spTgt spid="10"/>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wipe(down)">
                                      <p:cBhvr>
                                        <p:cTn id="19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p:bldP spid="30" grpId="0"/>
      <p:bldP spid="31" grpId="0" animBg="1"/>
      <p:bldP spid="32" grpId="0" animBg="1"/>
      <p:bldP spid="33" grpId="0"/>
      <p:bldP spid="34" grpId="0"/>
      <p:bldP spid="59" grpId="0" animBg="1"/>
      <p:bldP spid="60" grpId="0" animBg="1"/>
      <p:bldP spid="61" grpId="0" animBg="1"/>
      <p:bldP spid="63" grpId="0"/>
      <p:bldP spid="64" grpId="0"/>
      <p:bldP spid="66"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3686859-E50E-7499-2D1D-C4729D5C48A0}"/>
              </a:ext>
            </a:extLst>
          </p:cNvPr>
          <p:cNvPicPr>
            <a:picLocks noChangeAspect="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28600" y="914400"/>
            <a:ext cx="2474260" cy="365760"/>
          </a:xfrm>
          <a:prstGeom prst="rect">
            <a:avLst/>
          </a:prstGeom>
        </p:spPr>
      </p:pic>
      <p:pic>
        <p:nvPicPr>
          <p:cNvPr id="8" name="Picture 7" descr="Text&#10;&#10;Description automatically generated">
            <a:extLst>
              <a:ext uri="{FF2B5EF4-FFF2-40B4-BE49-F238E27FC236}">
                <a16:creationId xmlns:a16="http://schemas.microsoft.com/office/drawing/2014/main" id="{BA5C5374-023D-65FE-CD80-E276AC5C28A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2052883"/>
            <a:ext cx="2057729" cy="365760"/>
          </a:xfrm>
          <a:prstGeom prst="rect">
            <a:avLst/>
          </a:prstGeom>
        </p:spPr>
      </p:pic>
      <p:pic>
        <p:nvPicPr>
          <p:cNvPr id="10" name="Picture 9">
            <a:extLst>
              <a:ext uri="{FF2B5EF4-FFF2-40B4-BE49-F238E27FC236}">
                <a16:creationId xmlns:a16="http://schemas.microsoft.com/office/drawing/2014/main" id="{533163F0-A2D3-420D-ACEE-893EF65EECA9}"/>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191366"/>
            <a:ext cx="3271743" cy="365760"/>
          </a:xfrm>
          <a:prstGeom prst="rect">
            <a:avLst/>
          </a:prstGeom>
        </p:spPr>
      </p:pic>
      <p:pic>
        <p:nvPicPr>
          <p:cNvPr id="12" name="Picture 11">
            <a:extLst>
              <a:ext uri="{FF2B5EF4-FFF2-40B4-BE49-F238E27FC236}">
                <a16:creationId xmlns:a16="http://schemas.microsoft.com/office/drawing/2014/main" id="{98CC83AB-FE09-F5B2-0228-F9926CEF1E7E}"/>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4329850"/>
            <a:ext cx="4281544" cy="365760"/>
          </a:xfrm>
          <a:prstGeom prst="rect">
            <a:avLst/>
          </a:prstGeom>
        </p:spPr>
      </p:pic>
      <p:sp>
        <p:nvSpPr>
          <p:cNvPr id="13" name="제목 1">
            <a:extLst>
              <a:ext uri="{FF2B5EF4-FFF2-40B4-BE49-F238E27FC236}">
                <a16:creationId xmlns:a16="http://schemas.microsoft.com/office/drawing/2014/main" id="{E7151F1C-6559-C9A8-CB7C-16E1BE3EF693}"/>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i="1" dirty="0">
                <a:latin typeface="Arial" panose="020B0604020202020204" pitchFamily="34" charset="0"/>
                <a:ea typeface="맑은 고딕" panose="020B0503020000020004" pitchFamily="50" charset="-127"/>
                <a:cs typeface="Arial" panose="020B0604020202020204" pitchFamily="34" charset="0"/>
              </a:rPr>
              <a:t>PASNet</a:t>
            </a:r>
            <a:r>
              <a:rPr lang="en-US" sz="2800" b="1" dirty="0">
                <a:latin typeface="Arial" panose="020B0604020202020204" pitchFamily="34" charset="0"/>
                <a:ea typeface="맑은 고딕" panose="020B0503020000020004" pitchFamily="50" charset="-127"/>
                <a:cs typeface="Arial" panose="020B0604020202020204" pitchFamily="34" charset="0"/>
              </a:rPr>
              <a:t>: Pyramidal Attention for Saliency Detection</a:t>
            </a:r>
          </a:p>
        </p:txBody>
      </p:sp>
      <p:sp>
        <p:nvSpPr>
          <p:cNvPr id="14" name="Right Brace 13">
            <a:extLst>
              <a:ext uri="{FF2B5EF4-FFF2-40B4-BE49-F238E27FC236}">
                <a16:creationId xmlns:a16="http://schemas.microsoft.com/office/drawing/2014/main" id="{A39EFEE7-10CD-F694-98F4-268A36F76018}"/>
              </a:ext>
            </a:extLst>
          </p:cNvPr>
          <p:cNvSpPr/>
          <p:nvPr/>
        </p:nvSpPr>
        <p:spPr>
          <a:xfrm>
            <a:off x="4654324" y="856247"/>
            <a:ext cx="609600" cy="3839363"/>
          </a:xfrm>
          <a:prstGeom prst="rightBrace">
            <a:avLst>
              <a:gd name="adj1" fmla="val 51791"/>
              <a:gd name="adj2" fmla="val 47289"/>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16" name="Picture 15" descr="Text, letter&#10;&#10;Description automatically generated">
            <a:extLst>
              <a:ext uri="{FF2B5EF4-FFF2-40B4-BE49-F238E27FC236}">
                <a16:creationId xmlns:a16="http://schemas.microsoft.com/office/drawing/2014/main" id="{8F469801-4D64-BFB4-CC54-25CE43F4AC8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917" y="2235763"/>
            <a:ext cx="4425723" cy="800102"/>
          </a:xfrm>
          <a:prstGeom prst="rect">
            <a:avLst/>
          </a:prstGeom>
        </p:spPr>
      </p:pic>
      <p:sp>
        <p:nvSpPr>
          <p:cNvPr id="27" name="Rectangle: Rounded Corners 26">
            <a:extLst>
              <a:ext uri="{FF2B5EF4-FFF2-40B4-BE49-F238E27FC236}">
                <a16:creationId xmlns:a16="http://schemas.microsoft.com/office/drawing/2014/main" id="{7485AC39-7ABC-0581-8736-E87ACFE12CAB}"/>
              </a:ext>
            </a:extLst>
          </p:cNvPr>
          <p:cNvSpPr/>
          <p:nvPr/>
        </p:nvSpPr>
        <p:spPr>
          <a:xfrm>
            <a:off x="3657600" y="5332478"/>
            <a:ext cx="5655269" cy="1420609"/>
          </a:xfrm>
          <a:prstGeom prst="roundRect">
            <a:avLst>
              <a:gd name="adj" fmla="val 10709"/>
            </a:avLst>
          </a:prstGeom>
          <a:solidFill>
            <a:schemeClr val="accent6">
              <a:lumMod val="40000"/>
              <a:lumOff val="60000"/>
              <a:alpha val="48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TextBox 27">
            <a:extLst>
              <a:ext uri="{FF2B5EF4-FFF2-40B4-BE49-F238E27FC236}">
                <a16:creationId xmlns:a16="http://schemas.microsoft.com/office/drawing/2014/main" id="{FAC039AA-8E66-BD51-100E-145EF850093F}"/>
              </a:ext>
            </a:extLst>
          </p:cNvPr>
          <p:cNvSpPr txBox="1"/>
          <p:nvPr/>
        </p:nvSpPr>
        <p:spPr>
          <a:xfrm>
            <a:off x="4352888" y="5358873"/>
            <a:ext cx="152186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Input RGB image</a:t>
            </a:r>
          </a:p>
        </p:txBody>
      </p:sp>
      <p:pic>
        <p:nvPicPr>
          <p:cNvPr id="30" name="Picture 29" descr="A picture containing shape&#10;&#10;Description automatically generated">
            <a:extLst>
              <a:ext uri="{FF2B5EF4-FFF2-40B4-BE49-F238E27FC236}">
                <a16:creationId xmlns:a16="http://schemas.microsoft.com/office/drawing/2014/main" id="{401B7DFD-6F7F-B2B3-81EC-DE1680195A2E}"/>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53662" y="5403244"/>
            <a:ext cx="503164" cy="219036"/>
          </a:xfrm>
          <a:prstGeom prst="rect">
            <a:avLst/>
          </a:prstGeom>
        </p:spPr>
      </p:pic>
      <p:pic>
        <p:nvPicPr>
          <p:cNvPr id="32" name="Picture 31">
            <a:extLst>
              <a:ext uri="{FF2B5EF4-FFF2-40B4-BE49-F238E27FC236}">
                <a16:creationId xmlns:a16="http://schemas.microsoft.com/office/drawing/2014/main" id="{B1D11E01-3007-7F55-8A32-ED914CAA132C}"/>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53662" y="5785766"/>
            <a:ext cx="503164" cy="219037"/>
          </a:xfrm>
          <a:prstGeom prst="rect">
            <a:avLst/>
          </a:prstGeom>
        </p:spPr>
      </p:pic>
      <p:sp>
        <p:nvSpPr>
          <p:cNvPr id="33" name="TextBox 32">
            <a:extLst>
              <a:ext uri="{FF2B5EF4-FFF2-40B4-BE49-F238E27FC236}">
                <a16:creationId xmlns:a16="http://schemas.microsoft.com/office/drawing/2014/main" id="{189E5DBD-D3B6-C6CD-07E6-738DC48FCE8C}"/>
              </a:ext>
            </a:extLst>
          </p:cNvPr>
          <p:cNvSpPr txBox="1"/>
          <p:nvPr/>
        </p:nvSpPr>
        <p:spPr>
          <a:xfrm>
            <a:off x="4352888" y="5741395"/>
            <a:ext cx="152186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CNN features</a:t>
            </a:r>
          </a:p>
        </p:txBody>
      </p:sp>
      <p:pic>
        <p:nvPicPr>
          <p:cNvPr id="35" name="Picture 34">
            <a:extLst>
              <a:ext uri="{FF2B5EF4-FFF2-40B4-BE49-F238E27FC236}">
                <a16:creationId xmlns:a16="http://schemas.microsoft.com/office/drawing/2014/main" id="{C2B56A99-9E9F-BB4D-29E9-51A6649AE6A8}"/>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53662" y="6103623"/>
            <a:ext cx="503164" cy="219036"/>
          </a:xfrm>
          <a:prstGeom prst="rect">
            <a:avLst/>
          </a:prstGeom>
        </p:spPr>
      </p:pic>
      <p:sp>
        <p:nvSpPr>
          <p:cNvPr id="36" name="TextBox 35">
            <a:extLst>
              <a:ext uri="{FF2B5EF4-FFF2-40B4-BE49-F238E27FC236}">
                <a16:creationId xmlns:a16="http://schemas.microsoft.com/office/drawing/2014/main" id="{F78E6AE5-7002-7848-752C-91D62A538A0D}"/>
              </a:ext>
            </a:extLst>
          </p:cNvPr>
          <p:cNvSpPr txBox="1"/>
          <p:nvPr/>
        </p:nvSpPr>
        <p:spPr>
          <a:xfrm>
            <a:off x="4352888" y="6064361"/>
            <a:ext cx="175345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Transformer features</a:t>
            </a:r>
          </a:p>
        </p:txBody>
      </p:sp>
      <p:pic>
        <p:nvPicPr>
          <p:cNvPr id="38" name="Picture 37">
            <a:extLst>
              <a:ext uri="{FF2B5EF4-FFF2-40B4-BE49-F238E27FC236}">
                <a16:creationId xmlns:a16="http://schemas.microsoft.com/office/drawing/2014/main" id="{391F629A-624C-497A-4236-4E5DA94A05A4}"/>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67112" y="6416796"/>
            <a:ext cx="276264" cy="238158"/>
          </a:xfrm>
          <a:prstGeom prst="rect">
            <a:avLst/>
          </a:prstGeom>
        </p:spPr>
      </p:pic>
      <p:sp>
        <p:nvSpPr>
          <p:cNvPr id="39" name="TextBox 38">
            <a:extLst>
              <a:ext uri="{FF2B5EF4-FFF2-40B4-BE49-F238E27FC236}">
                <a16:creationId xmlns:a16="http://schemas.microsoft.com/office/drawing/2014/main" id="{FDDEC6AC-E599-71F5-7E77-D710DE589971}"/>
              </a:ext>
            </a:extLst>
          </p:cNvPr>
          <p:cNvSpPr txBox="1"/>
          <p:nvPr/>
        </p:nvSpPr>
        <p:spPr>
          <a:xfrm>
            <a:off x="4352888" y="6381986"/>
            <a:ext cx="198205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Concatenation operation</a:t>
            </a:r>
          </a:p>
        </p:txBody>
      </p:sp>
      <p:pic>
        <p:nvPicPr>
          <p:cNvPr id="43" name="Picture 42">
            <a:extLst>
              <a:ext uri="{FF2B5EF4-FFF2-40B4-BE49-F238E27FC236}">
                <a16:creationId xmlns:a16="http://schemas.microsoft.com/office/drawing/2014/main" id="{1497D9DB-BDB9-72F2-5211-1B903C142C0D}"/>
              </a:ext>
            </a:extLst>
          </p:cNvPr>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3178" y="5403244"/>
            <a:ext cx="219106" cy="219035"/>
          </a:xfrm>
          <a:prstGeom prst="rect">
            <a:avLst/>
          </a:prstGeom>
        </p:spPr>
      </p:pic>
      <p:sp>
        <p:nvSpPr>
          <p:cNvPr id="44" name="TextBox 43">
            <a:extLst>
              <a:ext uri="{FF2B5EF4-FFF2-40B4-BE49-F238E27FC236}">
                <a16:creationId xmlns:a16="http://schemas.microsoft.com/office/drawing/2014/main" id="{88464409-06C3-44A5-744D-D2BE0C0117D4}"/>
              </a:ext>
            </a:extLst>
          </p:cNvPr>
          <p:cNvSpPr txBox="1"/>
          <p:nvPr/>
        </p:nvSpPr>
        <p:spPr>
          <a:xfrm>
            <a:off x="6949373" y="5354144"/>
            <a:ext cx="1809220" cy="307777"/>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Upsampling</a:t>
            </a:r>
            <a:r>
              <a:rPr lang="en-US" sz="1400" dirty="0">
                <a:latin typeface="Times New Roman" panose="02020603050405020304" pitchFamily="18" charset="0"/>
                <a:cs typeface="Times New Roman" panose="02020603050405020304" pitchFamily="18" charset="0"/>
              </a:rPr>
              <a:t> operation </a:t>
            </a:r>
          </a:p>
        </p:txBody>
      </p:sp>
      <p:pic>
        <p:nvPicPr>
          <p:cNvPr id="46" name="Picture 45">
            <a:extLst>
              <a:ext uri="{FF2B5EF4-FFF2-40B4-BE49-F238E27FC236}">
                <a16:creationId xmlns:a16="http://schemas.microsoft.com/office/drawing/2014/main" id="{D3873C39-64D4-22AA-DD06-62D5020C6F65}"/>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4066" y="5734986"/>
            <a:ext cx="218218" cy="219035"/>
          </a:xfrm>
          <a:prstGeom prst="rect">
            <a:avLst/>
          </a:prstGeom>
        </p:spPr>
      </p:pic>
      <p:sp>
        <p:nvSpPr>
          <p:cNvPr id="48" name="TextBox 47">
            <a:extLst>
              <a:ext uri="{FF2B5EF4-FFF2-40B4-BE49-F238E27FC236}">
                <a16:creationId xmlns:a16="http://schemas.microsoft.com/office/drawing/2014/main" id="{B2D72A09-B792-18FC-6AB4-3676D3166D98}"/>
              </a:ext>
            </a:extLst>
          </p:cNvPr>
          <p:cNvSpPr txBox="1"/>
          <p:nvPr/>
        </p:nvSpPr>
        <p:spPr>
          <a:xfrm>
            <a:off x="6949373" y="5690614"/>
            <a:ext cx="20860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Residual channel attention</a:t>
            </a:r>
          </a:p>
        </p:txBody>
      </p:sp>
      <p:pic>
        <p:nvPicPr>
          <p:cNvPr id="52" name="Picture 51">
            <a:extLst>
              <a:ext uri="{FF2B5EF4-FFF2-40B4-BE49-F238E27FC236}">
                <a16:creationId xmlns:a16="http://schemas.microsoft.com/office/drawing/2014/main" id="{40199222-12CE-6CAA-4735-6348B1C6D914}"/>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38888" y="6076946"/>
            <a:ext cx="218219" cy="219106"/>
          </a:xfrm>
          <a:prstGeom prst="rect">
            <a:avLst/>
          </a:prstGeom>
        </p:spPr>
      </p:pic>
      <p:sp>
        <p:nvSpPr>
          <p:cNvPr id="53" name="TextBox 52">
            <a:extLst>
              <a:ext uri="{FF2B5EF4-FFF2-40B4-BE49-F238E27FC236}">
                <a16:creationId xmlns:a16="http://schemas.microsoft.com/office/drawing/2014/main" id="{C9AC97DA-589C-9221-38A5-9A042E088445}"/>
              </a:ext>
            </a:extLst>
          </p:cNvPr>
          <p:cNvSpPr txBox="1"/>
          <p:nvPr/>
        </p:nvSpPr>
        <p:spPr>
          <a:xfrm>
            <a:off x="6949373" y="6004940"/>
            <a:ext cx="22803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Channel balance convolution</a:t>
            </a:r>
          </a:p>
        </p:txBody>
      </p:sp>
      <p:pic>
        <p:nvPicPr>
          <p:cNvPr id="57" name="Picture 56">
            <a:extLst>
              <a:ext uri="{FF2B5EF4-FFF2-40B4-BE49-F238E27FC236}">
                <a16:creationId xmlns:a16="http://schemas.microsoft.com/office/drawing/2014/main" id="{23958B20-27FD-7096-0E82-6A825E7D3CD8}"/>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3178" y="6401638"/>
            <a:ext cx="219106" cy="219035"/>
          </a:xfrm>
          <a:prstGeom prst="rect">
            <a:avLst/>
          </a:prstGeom>
        </p:spPr>
      </p:pic>
      <p:sp>
        <p:nvSpPr>
          <p:cNvPr id="58" name="TextBox 57">
            <a:extLst>
              <a:ext uri="{FF2B5EF4-FFF2-40B4-BE49-F238E27FC236}">
                <a16:creationId xmlns:a16="http://schemas.microsoft.com/office/drawing/2014/main" id="{053871CA-675B-DF3A-0C1E-8EAC13AC1217}"/>
              </a:ext>
            </a:extLst>
          </p:cNvPr>
          <p:cNvSpPr txBox="1"/>
          <p:nvPr/>
        </p:nvSpPr>
        <p:spPr>
          <a:xfrm>
            <a:off x="6949373" y="6347177"/>
            <a:ext cx="20860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Saliency map</a:t>
            </a:r>
          </a:p>
        </p:txBody>
      </p:sp>
    </p:spTree>
    <p:extLst>
      <p:ext uri="{BB962C8B-B14F-4D97-AF65-F5344CB8AC3E}">
        <p14:creationId xmlns:p14="http://schemas.microsoft.com/office/powerpoint/2010/main" val="229536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3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ou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E7151F1C-6559-C9A8-CB7C-16E1BE3EF693}"/>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i="1" dirty="0">
                <a:latin typeface="Arial" panose="020B0604020202020204" pitchFamily="34" charset="0"/>
                <a:ea typeface="맑은 고딕" panose="020B0503020000020004" pitchFamily="50" charset="-127"/>
                <a:cs typeface="Arial" panose="020B0604020202020204" pitchFamily="34" charset="0"/>
              </a:rPr>
              <a:t>PASNet</a:t>
            </a:r>
            <a:r>
              <a:rPr lang="en-US" sz="2800" b="1" dirty="0">
                <a:latin typeface="Arial" panose="020B0604020202020204" pitchFamily="34" charset="0"/>
                <a:ea typeface="맑은 고딕" panose="020B0503020000020004" pitchFamily="50" charset="-127"/>
                <a:cs typeface="Arial" panose="020B0604020202020204" pitchFamily="34" charset="0"/>
              </a:rPr>
              <a:t>: Pyramidal Attention for Saliency Detection</a:t>
            </a:r>
          </a:p>
        </p:txBody>
      </p:sp>
      <p:pic>
        <p:nvPicPr>
          <p:cNvPr id="20" name="Picture 19" descr="A picture containing weapon, gauge&#10;&#10;Description automatically generated">
            <a:extLst>
              <a:ext uri="{FF2B5EF4-FFF2-40B4-BE49-F238E27FC236}">
                <a16:creationId xmlns:a16="http://schemas.microsoft.com/office/drawing/2014/main" id="{3DEBD9AB-D513-A4EC-1E11-C879B9A2D7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054126"/>
            <a:ext cx="2197607" cy="365760"/>
          </a:xfrm>
          <a:prstGeom prst="rect">
            <a:avLst/>
          </a:prstGeom>
        </p:spPr>
      </p:pic>
      <p:pic>
        <p:nvPicPr>
          <p:cNvPr id="22" name="Picture 21">
            <a:extLst>
              <a:ext uri="{FF2B5EF4-FFF2-40B4-BE49-F238E27FC236}">
                <a16:creationId xmlns:a16="http://schemas.microsoft.com/office/drawing/2014/main" id="{15289196-024D-E408-9A33-FAEF05745D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440453"/>
            <a:ext cx="3037115" cy="365760"/>
          </a:xfrm>
          <a:prstGeom prst="rect">
            <a:avLst/>
          </a:prstGeom>
        </p:spPr>
      </p:pic>
      <p:pic>
        <p:nvPicPr>
          <p:cNvPr id="24" name="Picture 23">
            <a:extLst>
              <a:ext uri="{FF2B5EF4-FFF2-40B4-BE49-F238E27FC236}">
                <a16:creationId xmlns:a16="http://schemas.microsoft.com/office/drawing/2014/main" id="{DC7CD111-CCDF-7EBA-AC8D-5661460272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3361" y="1019733"/>
            <a:ext cx="3041469" cy="365760"/>
          </a:xfrm>
          <a:prstGeom prst="rect">
            <a:avLst/>
          </a:prstGeom>
        </p:spPr>
      </p:pic>
      <p:pic>
        <p:nvPicPr>
          <p:cNvPr id="26" name="Picture 25" descr="Diagram&#10;&#10;Description automatically generated">
            <a:extLst>
              <a:ext uri="{FF2B5EF4-FFF2-40B4-BE49-F238E27FC236}">
                <a16:creationId xmlns:a16="http://schemas.microsoft.com/office/drawing/2014/main" id="{B1A866A1-1EB7-6084-91A7-158B7D851F6A}"/>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13361" y="2440453"/>
            <a:ext cx="2941053" cy="365760"/>
          </a:xfrm>
          <a:prstGeom prst="rect">
            <a:avLst/>
          </a:prstGeom>
        </p:spPr>
      </p:pic>
      <p:sp>
        <p:nvSpPr>
          <p:cNvPr id="27" name="Rectangle: Rounded Corners 26">
            <a:extLst>
              <a:ext uri="{FF2B5EF4-FFF2-40B4-BE49-F238E27FC236}">
                <a16:creationId xmlns:a16="http://schemas.microsoft.com/office/drawing/2014/main" id="{7485AC39-7ABC-0581-8736-E87ACFE12CAB}"/>
              </a:ext>
            </a:extLst>
          </p:cNvPr>
          <p:cNvSpPr/>
          <p:nvPr/>
        </p:nvSpPr>
        <p:spPr>
          <a:xfrm>
            <a:off x="4343400" y="4724400"/>
            <a:ext cx="5655269" cy="1420609"/>
          </a:xfrm>
          <a:prstGeom prst="roundRect">
            <a:avLst>
              <a:gd name="adj" fmla="val 10709"/>
            </a:avLst>
          </a:prstGeom>
          <a:solidFill>
            <a:schemeClr val="accent6">
              <a:lumMod val="40000"/>
              <a:lumOff val="60000"/>
              <a:alpha val="48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TextBox 27">
            <a:extLst>
              <a:ext uri="{FF2B5EF4-FFF2-40B4-BE49-F238E27FC236}">
                <a16:creationId xmlns:a16="http://schemas.microsoft.com/office/drawing/2014/main" id="{FAC039AA-8E66-BD51-100E-145EF850093F}"/>
              </a:ext>
            </a:extLst>
          </p:cNvPr>
          <p:cNvSpPr txBox="1"/>
          <p:nvPr/>
        </p:nvSpPr>
        <p:spPr>
          <a:xfrm>
            <a:off x="5038688" y="4750795"/>
            <a:ext cx="152186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Input RGB image</a:t>
            </a:r>
          </a:p>
        </p:txBody>
      </p:sp>
      <p:pic>
        <p:nvPicPr>
          <p:cNvPr id="30" name="Picture 29" descr="A picture containing shape&#10;&#10;Description automatically generated">
            <a:extLst>
              <a:ext uri="{FF2B5EF4-FFF2-40B4-BE49-F238E27FC236}">
                <a16:creationId xmlns:a16="http://schemas.microsoft.com/office/drawing/2014/main" id="{401B7DFD-6F7F-B2B3-81EC-DE1680195A2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9462" y="4795166"/>
            <a:ext cx="503164" cy="219036"/>
          </a:xfrm>
          <a:prstGeom prst="rect">
            <a:avLst/>
          </a:prstGeom>
        </p:spPr>
      </p:pic>
      <p:pic>
        <p:nvPicPr>
          <p:cNvPr id="32" name="Picture 31">
            <a:extLst>
              <a:ext uri="{FF2B5EF4-FFF2-40B4-BE49-F238E27FC236}">
                <a16:creationId xmlns:a16="http://schemas.microsoft.com/office/drawing/2014/main" id="{B1D11E01-3007-7F55-8A32-ED914CAA132C}"/>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9462" y="5177688"/>
            <a:ext cx="503164" cy="219037"/>
          </a:xfrm>
          <a:prstGeom prst="rect">
            <a:avLst/>
          </a:prstGeom>
        </p:spPr>
      </p:pic>
      <p:sp>
        <p:nvSpPr>
          <p:cNvPr id="33" name="TextBox 32">
            <a:extLst>
              <a:ext uri="{FF2B5EF4-FFF2-40B4-BE49-F238E27FC236}">
                <a16:creationId xmlns:a16="http://schemas.microsoft.com/office/drawing/2014/main" id="{189E5DBD-D3B6-C6CD-07E6-738DC48FCE8C}"/>
              </a:ext>
            </a:extLst>
          </p:cNvPr>
          <p:cNvSpPr txBox="1"/>
          <p:nvPr/>
        </p:nvSpPr>
        <p:spPr>
          <a:xfrm>
            <a:off x="5038688" y="5133317"/>
            <a:ext cx="152186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CNN features</a:t>
            </a:r>
          </a:p>
        </p:txBody>
      </p:sp>
      <p:pic>
        <p:nvPicPr>
          <p:cNvPr id="35" name="Picture 34">
            <a:extLst>
              <a:ext uri="{FF2B5EF4-FFF2-40B4-BE49-F238E27FC236}">
                <a16:creationId xmlns:a16="http://schemas.microsoft.com/office/drawing/2014/main" id="{C2B56A99-9E9F-BB4D-29E9-51A6649AE6A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9462" y="5495545"/>
            <a:ext cx="503164" cy="219036"/>
          </a:xfrm>
          <a:prstGeom prst="rect">
            <a:avLst/>
          </a:prstGeom>
        </p:spPr>
      </p:pic>
      <p:sp>
        <p:nvSpPr>
          <p:cNvPr id="36" name="TextBox 35">
            <a:extLst>
              <a:ext uri="{FF2B5EF4-FFF2-40B4-BE49-F238E27FC236}">
                <a16:creationId xmlns:a16="http://schemas.microsoft.com/office/drawing/2014/main" id="{F78E6AE5-7002-7848-752C-91D62A538A0D}"/>
              </a:ext>
            </a:extLst>
          </p:cNvPr>
          <p:cNvSpPr txBox="1"/>
          <p:nvPr/>
        </p:nvSpPr>
        <p:spPr>
          <a:xfrm>
            <a:off x="5038688" y="5456283"/>
            <a:ext cx="175345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Transformer features</a:t>
            </a:r>
          </a:p>
        </p:txBody>
      </p:sp>
      <p:pic>
        <p:nvPicPr>
          <p:cNvPr id="38" name="Picture 37">
            <a:extLst>
              <a:ext uri="{FF2B5EF4-FFF2-40B4-BE49-F238E27FC236}">
                <a16:creationId xmlns:a16="http://schemas.microsoft.com/office/drawing/2014/main" id="{391F629A-624C-497A-4236-4E5DA94A05A4}"/>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52912" y="5808718"/>
            <a:ext cx="276264" cy="238158"/>
          </a:xfrm>
          <a:prstGeom prst="rect">
            <a:avLst/>
          </a:prstGeom>
        </p:spPr>
      </p:pic>
      <p:sp>
        <p:nvSpPr>
          <p:cNvPr id="39" name="TextBox 38">
            <a:extLst>
              <a:ext uri="{FF2B5EF4-FFF2-40B4-BE49-F238E27FC236}">
                <a16:creationId xmlns:a16="http://schemas.microsoft.com/office/drawing/2014/main" id="{FDDEC6AC-E599-71F5-7E77-D710DE589971}"/>
              </a:ext>
            </a:extLst>
          </p:cNvPr>
          <p:cNvSpPr txBox="1"/>
          <p:nvPr/>
        </p:nvSpPr>
        <p:spPr>
          <a:xfrm>
            <a:off x="5038688" y="5773908"/>
            <a:ext cx="198205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Concatenation operation</a:t>
            </a:r>
          </a:p>
        </p:txBody>
      </p:sp>
      <p:pic>
        <p:nvPicPr>
          <p:cNvPr id="43" name="Picture 42">
            <a:extLst>
              <a:ext uri="{FF2B5EF4-FFF2-40B4-BE49-F238E27FC236}">
                <a16:creationId xmlns:a16="http://schemas.microsoft.com/office/drawing/2014/main" id="{1497D9DB-BDB9-72F2-5211-1B903C142C0D}"/>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38978" y="4795166"/>
            <a:ext cx="219106" cy="219035"/>
          </a:xfrm>
          <a:prstGeom prst="rect">
            <a:avLst/>
          </a:prstGeom>
        </p:spPr>
      </p:pic>
      <p:sp>
        <p:nvSpPr>
          <p:cNvPr id="44" name="TextBox 43">
            <a:extLst>
              <a:ext uri="{FF2B5EF4-FFF2-40B4-BE49-F238E27FC236}">
                <a16:creationId xmlns:a16="http://schemas.microsoft.com/office/drawing/2014/main" id="{88464409-06C3-44A5-744D-D2BE0C0117D4}"/>
              </a:ext>
            </a:extLst>
          </p:cNvPr>
          <p:cNvSpPr txBox="1"/>
          <p:nvPr/>
        </p:nvSpPr>
        <p:spPr>
          <a:xfrm>
            <a:off x="7635173" y="4746066"/>
            <a:ext cx="1809220" cy="307777"/>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Upsampling</a:t>
            </a:r>
            <a:r>
              <a:rPr lang="en-US" sz="1400" dirty="0">
                <a:latin typeface="Times New Roman" panose="02020603050405020304" pitchFamily="18" charset="0"/>
                <a:cs typeface="Times New Roman" panose="02020603050405020304" pitchFamily="18" charset="0"/>
              </a:rPr>
              <a:t> operation </a:t>
            </a:r>
          </a:p>
        </p:txBody>
      </p:sp>
      <p:pic>
        <p:nvPicPr>
          <p:cNvPr id="46" name="Picture 45">
            <a:extLst>
              <a:ext uri="{FF2B5EF4-FFF2-40B4-BE49-F238E27FC236}">
                <a16:creationId xmlns:a16="http://schemas.microsoft.com/office/drawing/2014/main" id="{D3873C39-64D4-22AA-DD06-62D5020C6F65}"/>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39866" y="5126908"/>
            <a:ext cx="218218" cy="219035"/>
          </a:xfrm>
          <a:prstGeom prst="rect">
            <a:avLst/>
          </a:prstGeom>
        </p:spPr>
      </p:pic>
      <p:sp>
        <p:nvSpPr>
          <p:cNvPr id="48" name="TextBox 47">
            <a:extLst>
              <a:ext uri="{FF2B5EF4-FFF2-40B4-BE49-F238E27FC236}">
                <a16:creationId xmlns:a16="http://schemas.microsoft.com/office/drawing/2014/main" id="{B2D72A09-B792-18FC-6AB4-3676D3166D98}"/>
              </a:ext>
            </a:extLst>
          </p:cNvPr>
          <p:cNvSpPr txBox="1"/>
          <p:nvPr/>
        </p:nvSpPr>
        <p:spPr>
          <a:xfrm>
            <a:off x="7635173" y="5082536"/>
            <a:ext cx="20860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Residual channel attention</a:t>
            </a:r>
          </a:p>
        </p:txBody>
      </p:sp>
      <p:pic>
        <p:nvPicPr>
          <p:cNvPr id="52" name="Picture 51">
            <a:extLst>
              <a:ext uri="{FF2B5EF4-FFF2-40B4-BE49-F238E27FC236}">
                <a16:creationId xmlns:a16="http://schemas.microsoft.com/office/drawing/2014/main" id="{40199222-12CE-6CAA-4735-6348B1C6D914}"/>
              </a:ext>
            </a:extLst>
          </p:cNvPr>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24688" y="5468868"/>
            <a:ext cx="218219" cy="219106"/>
          </a:xfrm>
          <a:prstGeom prst="rect">
            <a:avLst/>
          </a:prstGeom>
        </p:spPr>
      </p:pic>
      <p:sp>
        <p:nvSpPr>
          <p:cNvPr id="53" name="TextBox 52">
            <a:extLst>
              <a:ext uri="{FF2B5EF4-FFF2-40B4-BE49-F238E27FC236}">
                <a16:creationId xmlns:a16="http://schemas.microsoft.com/office/drawing/2014/main" id="{C9AC97DA-589C-9221-38A5-9A042E088445}"/>
              </a:ext>
            </a:extLst>
          </p:cNvPr>
          <p:cNvSpPr txBox="1"/>
          <p:nvPr/>
        </p:nvSpPr>
        <p:spPr>
          <a:xfrm>
            <a:off x="7635173" y="5396862"/>
            <a:ext cx="22803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Channel balance convolution</a:t>
            </a:r>
          </a:p>
        </p:txBody>
      </p:sp>
      <p:pic>
        <p:nvPicPr>
          <p:cNvPr id="57" name="Picture 56">
            <a:extLst>
              <a:ext uri="{FF2B5EF4-FFF2-40B4-BE49-F238E27FC236}">
                <a16:creationId xmlns:a16="http://schemas.microsoft.com/office/drawing/2014/main" id="{23958B20-27FD-7096-0E82-6A825E7D3CD8}"/>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38978" y="5793560"/>
            <a:ext cx="219106" cy="219035"/>
          </a:xfrm>
          <a:prstGeom prst="rect">
            <a:avLst/>
          </a:prstGeom>
        </p:spPr>
      </p:pic>
      <p:sp>
        <p:nvSpPr>
          <p:cNvPr id="58" name="TextBox 57">
            <a:extLst>
              <a:ext uri="{FF2B5EF4-FFF2-40B4-BE49-F238E27FC236}">
                <a16:creationId xmlns:a16="http://schemas.microsoft.com/office/drawing/2014/main" id="{053871CA-675B-DF3A-0C1E-8EAC13AC1217}"/>
              </a:ext>
            </a:extLst>
          </p:cNvPr>
          <p:cNvSpPr txBox="1"/>
          <p:nvPr/>
        </p:nvSpPr>
        <p:spPr>
          <a:xfrm>
            <a:off x="7635173" y="5739099"/>
            <a:ext cx="20860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Saliency map</a:t>
            </a:r>
          </a:p>
        </p:txBody>
      </p:sp>
      <p:sp>
        <p:nvSpPr>
          <p:cNvPr id="37" name="Rectangle: Rounded Corners 36">
            <a:extLst>
              <a:ext uri="{FF2B5EF4-FFF2-40B4-BE49-F238E27FC236}">
                <a16:creationId xmlns:a16="http://schemas.microsoft.com/office/drawing/2014/main" id="{6DC4923D-0236-D33D-0756-6975FF8E5763}"/>
              </a:ext>
            </a:extLst>
          </p:cNvPr>
          <p:cNvSpPr/>
          <p:nvPr/>
        </p:nvSpPr>
        <p:spPr>
          <a:xfrm>
            <a:off x="4343400" y="2129961"/>
            <a:ext cx="3962400" cy="994239"/>
          </a:xfrm>
          <a:prstGeom prst="roundRect">
            <a:avLst>
              <a:gd name="adj" fmla="val 50000"/>
            </a:avLst>
          </a:prstGeom>
          <a:solidFill>
            <a:schemeClr val="accent6">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77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24" presetClass="emph" presetSubtype="0" fill="hold" grpId="0" nodeType="afterEffect">
                                  <p:stCondLst>
                                    <p:cond delay="0"/>
                                  </p:stCondLst>
                                  <p:childTnLst>
                                    <p:animClr clrSpc="hsl" dir="cw">
                                      <p:cBhvr override="childStyle">
                                        <p:cTn id="33" dur="1500" fill="hold"/>
                                        <p:tgtEl>
                                          <p:spTgt spid="37"/>
                                        </p:tgtEl>
                                        <p:attrNameLst>
                                          <p:attrName>style.color</p:attrName>
                                        </p:attrNameLst>
                                      </p:cBhvr>
                                      <p:by>
                                        <p:hsl h="0" s="-12549" l="-25098"/>
                                      </p:by>
                                    </p:animClr>
                                    <p:animClr clrSpc="hsl" dir="cw">
                                      <p:cBhvr>
                                        <p:cTn id="34" dur="1500" fill="hold"/>
                                        <p:tgtEl>
                                          <p:spTgt spid="37"/>
                                        </p:tgtEl>
                                        <p:attrNameLst>
                                          <p:attrName>fillcolor</p:attrName>
                                        </p:attrNameLst>
                                      </p:cBhvr>
                                      <p:by>
                                        <p:hsl h="0" s="-12549" l="-25098"/>
                                      </p:by>
                                    </p:animClr>
                                    <p:animClr clrSpc="hsl" dir="cw">
                                      <p:cBhvr>
                                        <p:cTn id="35" dur="1500" fill="hold"/>
                                        <p:tgtEl>
                                          <p:spTgt spid="37"/>
                                        </p:tgtEl>
                                        <p:attrNameLst>
                                          <p:attrName>stroke.color</p:attrName>
                                        </p:attrNameLst>
                                      </p:cBhvr>
                                      <p:by>
                                        <p:hsl h="0" s="-12549" l="-25098"/>
                                      </p:by>
                                    </p:animClr>
                                    <p:set>
                                      <p:cBhvr>
                                        <p:cTn id="36" dur="1500" fill="hold"/>
                                        <p:tgtEl>
                                          <p:spTgt spid="37"/>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1" nodeType="clickEffect">
                                  <p:stCondLst>
                                    <p:cond delay="0"/>
                                  </p:stCondLst>
                                  <p:childTnLst>
                                    <p:animEffect transition="out" filter="fade">
                                      <p:cBhvr>
                                        <p:cTn id="40" dur="4000" tmFilter="0, 0; .2, .5; .8, .5; 1, 0"/>
                                        <p:tgtEl>
                                          <p:spTgt spid="37"/>
                                        </p:tgtEl>
                                      </p:cBhvr>
                                    </p:animEffect>
                                    <p:animScale>
                                      <p:cBhvr>
                                        <p:cTn id="41" dur="20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C72C51-8527-4319-EC1E-57B71C8C43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797" y="1725018"/>
            <a:ext cx="4858394" cy="365760"/>
          </a:xfrm>
          <a:prstGeom prst="rect">
            <a:avLst/>
          </a:prstGeom>
        </p:spPr>
      </p:pic>
      <p:sp>
        <p:nvSpPr>
          <p:cNvPr id="13" name="Rectangle: Rounded Corners 12">
            <a:extLst>
              <a:ext uri="{FF2B5EF4-FFF2-40B4-BE49-F238E27FC236}">
                <a16:creationId xmlns:a16="http://schemas.microsoft.com/office/drawing/2014/main" id="{D9DCAF58-EA2F-8B5E-9F91-09609B4FDA9B}"/>
              </a:ext>
            </a:extLst>
          </p:cNvPr>
          <p:cNvSpPr/>
          <p:nvPr/>
        </p:nvSpPr>
        <p:spPr>
          <a:xfrm>
            <a:off x="7153274" y="3872007"/>
            <a:ext cx="2808403" cy="1708117"/>
          </a:xfrm>
          <a:prstGeom prst="roundRect">
            <a:avLst>
              <a:gd name="adj" fmla="val 10709"/>
            </a:avLst>
          </a:prstGeom>
          <a:solidFill>
            <a:schemeClr val="accent6">
              <a:lumMod val="40000"/>
              <a:lumOff val="60000"/>
              <a:alpha val="4800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5" name="Picture 14">
            <a:extLst>
              <a:ext uri="{FF2B5EF4-FFF2-40B4-BE49-F238E27FC236}">
                <a16:creationId xmlns:a16="http://schemas.microsoft.com/office/drawing/2014/main" id="{FF93F1EB-478D-151C-3030-57951CAE415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56291" y="4037672"/>
            <a:ext cx="220980" cy="219458"/>
          </a:xfrm>
          <a:prstGeom prst="rect">
            <a:avLst/>
          </a:prstGeom>
        </p:spPr>
      </p:pic>
      <p:sp>
        <p:nvSpPr>
          <p:cNvPr id="16" name="TextBox 15">
            <a:extLst>
              <a:ext uri="{FF2B5EF4-FFF2-40B4-BE49-F238E27FC236}">
                <a16:creationId xmlns:a16="http://schemas.microsoft.com/office/drawing/2014/main" id="{4E60867C-5507-F803-87A3-6C5CE493A86A}"/>
              </a:ext>
            </a:extLst>
          </p:cNvPr>
          <p:cNvSpPr txBox="1"/>
          <p:nvPr/>
        </p:nvSpPr>
        <p:spPr>
          <a:xfrm>
            <a:off x="7618094" y="3976533"/>
            <a:ext cx="9067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Constant</a:t>
            </a:r>
          </a:p>
        </p:txBody>
      </p:sp>
      <p:pic>
        <p:nvPicPr>
          <p:cNvPr id="18" name="Picture 17" descr="A picture containing text&#10;&#10;Description automatically generated">
            <a:extLst>
              <a:ext uri="{FF2B5EF4-FFF2-40B4-BE49-F238E27FC236}">
                <a16:creationId xmlns:a16="http://schemas.microsoft.com/office/drawing/2014/main" id="{0CF80256-0B58-46AD-E3A4-32FF6FD79784}"/>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97114" y="4388835"/>
            <a:ext cx="220980" cy="219458"/>
          </a:xfrm>
          <a:prstGeom prst="rect">
            <a:avLst/>
          </a:prstGeom>
        </p:spPr>
      </p:pic>
      <p:sp>
        <p:nvSpPr>
          <p:cNvPr id="19" name="TextBox 18">
            <a:extLst>
              <a:ext uri="{FF2B5EF4-FFF2-40B4-BE49-F238E27FC236}">
                <a16:creationId xmlns:a16="http://schemas.microsoft.com/office/drawing/2014/main" id="{B174D030-8803-3816-7F4A-26F6B1C9EDEC}"/>
              </a:ext>
            </a:extLst>
          </p:cNvPr>
          <p:cNvSpPr txBox="1"/>
          <p:nvPr/>
        </p:nvSpPr>
        <p:spPr>
          <a:xfrm>
            <a:off x="7618094" y="4354414"/>
            <a:ext cx="12115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Structure loss</a:t>
            </a:r>
          </a:p>
        </p:txBody>
      </p:sp>
      <p:pic>
        <p:nvPicPr>
          <p:cNvPr id="21" name="Picture 20" descr="A close-up of a logo&#10;&#10;Description automatically generated with medium confidence">
            <a:extLst>
              <a:ext uri="{FF2B5EF4-FFF2-40B4-BE49-F238E27FC236}">
                <a16:creationId xmlns:a16="http://schemas.microsoft.com/office/drawing/2014/main" id="{C664F6B2-A144-1A7E-A120-7A751D5B4C65}"/>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74790" y="4765072"/>
            <a:ext cx="220980" cy="219458"/>
          </a:xfrm>
          <a:prstGeom prst="rect">
            <a:avLst/>
          </a:prstGeom>
        </p:spPr>
      </p:pic>
      <p:sp>
        <p:nvSpPr>
          <p:cNvPr id="22" name="TextBox 21">
            <a:extLst>
              <a:ext uri="{FF2B5EF4-FFF2-40B4-BE49-F238E27FC236}">
                <a16:creationId xmlns:a16="http://schemas.microsoft.com/office/drawing/2014/main" id="{F4ED30C3-9A9B-8EC3-8760-EA5B23FC36D4}"/>
              </a:ext>
            </a:extLst>
          </p:cNvPr>
          <p:cNvSpPr txBox="1"/>
          <p:nvPr/>
        </p:nvSpPr>
        <p:spPr>
          <a:xfrm>
            <a:off x="7618093" y="4737321"/>
            <a:ext cx="14401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Regularization</a:t>
            </a:r>
          </a:p>
        </p:txBody>
      </p:sp>
      <p:sp>
        <p:nvSpPr>
          <p:cNvPr id="23" name="제목 1">
            <a:extLst>
              <a:ext uri="{FF2B5EF4-FFF2-40B4-BE49-F238E27FC236}">
                <a16:creationId xmlns:a16="http://schemas.microsoft.com/office/drawing/2014/main" id="{AC6593E6-7111-549F-DC71-CE13EA333435}"/>
              </a:ext>
            </a:extLst>
          </p:cNvPr>
          <p:cNvSpPr txBox="1">
            <a:spLocks/>
          </p:cNvSpPr>
          <p:nvPr/>
        </p:nvSpPr>
        <p:spPr>
          <a:xfrm>
            <a:off x="29308" y="18046"/>
            <a:ext cx="8962292" cy="838201"/>
          </a:xfrm>
          <a:prstGeom prst="rect">
            <a:avLst/>
          </a:prstGeom>
        </p:spPr>
        <p:txBody>
          <a:bodyPr vert="horz" wrap="none" lIns="91440" tIns="45720" rIns="91440" bIns="45720" rtlCol="0" anchor="ctr">
            <a:normAutofit/>
          </a:bodyPr>
          <a:lstStyle>
            <a:lvl1pPr marL="0" marR="0" indent="0" algn="ctr" defTabSz="914400" rtl="0" eaLnBrk="1" fontAlgn="auto" latinLnBrk="1" hangingPunct="1">
              <a:lnSpc>
                <a:spcPct val="100000"/>
              </a:lnSpc>
              <a:spcBef>
                <a:spcPct val="0"/>
              </a:spcBef>
              <a:spcAft>
                <a:spcPts val="0"/>
              </a:spcAft>
              <a:buClrTx/>
              <a:buSzTx/>
              <a:buFontTx/>
              <a:buNone/>
              <a:tabLst/>
              <a:defRPr lang="ko-KR" altLang="en-US" sz="3600" kern="1200" baseline="0" smtClean="0">
                <a:solidFill>
                  <a:schemeClr val="tx1"/>
                </a:solidFill>
                <a:latin typeface="+mj-lt"/>
                <a:ea typeface="+mj-ea"/>
                <a:cs typeface="+mj-cs"/>
              </a:defRPr>
            </a:lvl1pPr>
          </a:lstStyle>
          <a:p>
            <a:pPr algn="just" fontAlgn="base">
              <a:spcAft>
                <a:spcPct val="0"/>
              </a:spcAft>
            </a:pPr>
            <a:r>
              <a:rPr lang="en-US" sz="2800" b="1" dirty="0">
                <a:latin typeface="Arial" panose="020B0604020202020204" pitchFamily="34" charset="0"/>
                <a:ea typeface="맑은 고딕" panose="020B0503020000020004" pitchFamily="50" charset="-127"/>
                <a:cs typeface="Arial" panose="020B0604020202020204" pitchFamily="34" charset="0"/>
              </a:rPr>
              <a:t>Objective Function</a:t>
            </a:r>
          </a:p>
        </p:txBody>
      </p:sp>
      <p:sp>
        <p:nvSpPr>
          <p:cNvPr id="24" name="Rectangle: Rounded Corners 23">
            <a:extLst>
              <a:ext uri="{FF2B5EF4-FFF2-40B4-BE49-F238E27FC236}">
                <a16:creationId xmlns:a16="http://schemas.microsoft.com/office/drawing/2014/main" id="{8D1A832A-0B8B-A2E1-686A-05AF9B380B9C}"/>
              </a:ext>
            </a:extLst>
          </p:cNvPr>
          <p:cNvSpPr/>
          <p:nvPr/>
        </p:nvSpPr>
        <p:spPr>
          <a:xfrm>
            <a:off x="1503997" y="1540901"/>
            <a:ext cx="5562600" cy="723613"/>
          </a:xfrm>
          <a:prstGeom prst="roundRect">
            <a:avLst>
              <a:gd name="adj" fmla="val 9353"/>
            </a:avLst>
          </a:prstGeom>
          <a:solidFill>
            <a:schemeClr val="accent6">
              <a:lumMod val="20000"/>
              <a:lumOff val="80000"/>
              <a:alpha val="2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06FBA9E-AA4E-87DC-B6CA-ECD8CC3593E5}"/>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62059" y="5141309"/>
            <a:ext cx="256034" cy="219458"/>
          </a:xfrm>
          <a:prstGeom prst="rect">
            <a:avLst/>
          </a:prstGeom>
        </p:spPr>
      </p:pic>
      <p:sp>
        <p:nvSpPr>
          <p:cNvPr id="27" name="TextBox 26">
            <a:extLst>
              <a:ext uri="{FF2B5EF4-FFF2-40B4-BE49-F238E27FC236}">
                <a16:creationId xmlns:a16="http://schemas.microsoft.com/office/drawing/2014/main" id="{3FE83059-A6AA-5021-7612-6D55F22D7478}"/>
              </a:ext>
            </a:extLst>
          </p:cNvPr>
          <p:cNvSpPr txBox="1"/>
          <p:nvPr/>
        </p:nvSpPr>
        <p:spPr>
          <a:xfrm>
            <a:off x="7623415" y="5097356"/>
            <a:ext cx="22620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Edge-aware smoothness loss</a:t>
            </a:r>
          </a:p>
        </p:txBody>
      </p:sp>
      <p:cxnSp>
        <p:nvCxnSpPr>
          <p:cNvPr id="3" name="Straight Arrow Connector 2">
            <a:extLst>
              <a:ext uri="{FF2B5EF4-FFF2-40B4-BE49-F238E27FC236}">
                <a16:creationId xmlns:a16="http://schemas.microsoft.com/office/drawing/2014/main" id="{D52501A9-94AE-401C-A9CE-7EA2C51941C2}"/>
              </a:ext>
            </a:extLst>
          </p:cNvPr>
          <p:cNvCxnSpPr>
            <a:cxnSpLocks/>
            <a:endCxn id="30" idx="0"/>
          </p:cNvCxnSpPr>
          <p:nvPr/>
        </p:nvCxnSpPr>
        <p:spPr>
          <a:xfrm>
            <a:off x="3485197" y="2090778"/>
            <a:ext cx="0" cy="2008109"/>
          </a:xfrm>
          <a:prstGeom prst="straightConnector1">
            <a:avLst/>
          </a:prstGeom>
          <a:ln w="190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D14D3188-4AC0-134E-2B66-6CD527AEE5BF}"/>
              </a:ext>
            </a:extLst>
          </p:cNvPr>
          <p:cNvCxnSpPr>
            <a:cxnSpLocks/>
            <a:endCxn id="31" idx="0"/>
          </p:cNvCxnSpPr>
          <p:nvPr/>
        </p:nvCxnSpPr>
        <p:spPr>
          <a:xfrm>
            <a:off x="4411321" y="2146687"/>
            <a:ext cx="0" cy="1368332"/>
          </a:xfrm>
          <a:prstGeom prst="straightConnector1">
            <a:avLst/>
          </a:prstGeom>
          <a:ln w="190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6E5C625C-13DB-8619-EA51-F77C063D03CD}"/>
              </a:ext>
            </a:extLst>
          </p:cNvPr>
          <p:cNvSpPr txBox="1"/>
          <p:nvPr/>
        </p:nvSpPr>
        <p:spPr>
          <a:xfrm>
            <a:off x="2685097" y="4098887"/>
            <a:ext cx="1600200" cy="369332"/>
          </a:xfrm>
          <a:prstGeom prst="rect">
            <a:avLst/>
          </a:prstGeom>
          <a:noFill/>
        </p:spPr>
        <p:txBody>
          <a:bodyPr wrap="square" rtlCol="0">
            <a:spAutoFit/>
          </a:bodyPr>
          <a:lstStyle/>
          <a:p>
            <a:r>
              <a:rPr lang="en-US" dirty="0">
                <a:cs typeface="Times New Roman" panose="02020603050405020304" pitchFamily="18" charset="0"/>
              </a:rPr>
              <a:t>Structure loss</a:t>
            </a:r>
          </a:p>
        </p:txBody>
      </p:sp>
      <p:sp>
        <p:nvSpPr>
          <p:cNvPr id="31" name="TextBox 30">
            <a:extLst>
              <a:ext uri="{FF2B5EF4-FFF2-40B4-BE49-F238E27FC236}">
                <a16:creationId xmlns:a16="http://schemas.microsoft.com/office/drawing/2014/main" id="{40279F82-9191-C020-355A-33896525DD2B}"/>
              </a:ext>
            </a:extLst>
          </p:cNvPr>
          <p:cNvSpPr txBox="1"/>
          <p:nvPr/>
        </p:nvSpPr>
        <p:spPr>
          <a:xfrm>
            <a:off x="3789998" y="3515019"/>
            <a:ext cx="1242645" cy="369332"/>
          </a:xfrm>
          <a:prstGeom prst="rect">
            <a:avLst/>
          </a:prstGeom>
          <a:noFill/>
        </p:spPr>
        <p:txBody>
          <a:bodyPr wrap="square" rtlCol="0">
            <a:spAutoFit/>
          </a:bodyPr>
          <a:lstStyle/>
          <a:p>
            <a:r>
              <a:rPr lang="en-US" dirty="0">
                <a:cs typeface="Times New Roman" panose="02020603050405020304" pitchFamily="18" charset="0"/>
              </a:rPr>
              <a:t>SSIM Loss</a:t>
            </a:r>
          </a:p>
        </p:txBody>
      </p:sp>
      <p:cxnSp>
        <p:nvCxnSpPr>
          <p:cNvPr id="36" name="Straight Arrow Connector 35">
            <a:extLst>
              <a:ext uri="{FF2B5EF4-FFF2-40B4-BE49-F238E27FC236}">
                <a16:creationId xmlns:a16="http://schemas.microsoft.com/office/drawing/2014/main" id="{392DAC27-F910-AAB3-60AA-E265A0EFAB92}"/>
              </a:ext>
            </a:extLst>
          </p:cNvPr>
          <p:cNvCxnSpPr>
            <a:cxnSpLocks/>
          </p:cNvCxnSpPr>
          <p:nvPr/>
        </p:nvCxnSpPr>
        <p:spPr>
          <a:xfrm>
            <a:off x="5564384" y="2090778"/>
            <a:ext cx="0" cy="1082040"/>
          </a:xfrm>
          <a:prstGeom prst="straightConnector1">
            <a:avLst/>
          </a:prstGeom>
          <a:ln w="190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1E254085-5168-C3B5-B35C-D2FA02B72F2B}"/>
              </a:ext>
            </a:extLst>
          </p:cNvPr>
          <p:cNvSpPr txBox="1"/>
          <p:nvPr/>
        </p:nvSpPr>
        <p:spPr>
          <a:xfrm>
            <a:off x="4732866" y="3156617"/>
            <a:ext cx="1724130" cy="369332"/>
          </a:xfrm>
          <a:prstGeom prst="rect">
            <a:avLst/>
          </a:prstGeom>
          <a:noFill/>
        </p:spPr>
        <p:txBody>
          <a:bodyPr wrap="square" rtlCol="0">
            <a:spAutoFit/>
          </a:bodyPr>
          <a:lstStyle/>
          <a:p>
            <a:r>
              <a:rPr lang="en-US" dirty="0">
                <a:cs typeface="Times New Roman" panose="02020603050405020304" pitchFamily="18" charset="0"/>
              </a:rPr>
              <a:t>Regularization</a:t>
            </a:r>
          </a:p>
        </p:txBody>
      </p:sp>
      <p:cxnSp>
        <p:nvCxnSpPr>
          <p:cNvPr id="40" name="Straight Arrow Connector 39">
            <a:extLst>
              <a:ext uri="{FF2B5EF4-FFF2-40B4-BE49-F238E27FC236}">
                <a16:creationId xmlns:a16="http://schemas.microsoft.com/office/drawing/2014/main" id="{87B72330-16D0-F18E-DBDE-58D302ED2C9A}"/>
              </a:ext>
            </a:extLst>
          </p:cNvPr>
          <p:cNvCxnSpPr>
            <a:cxnSpLocks/>
          </p:cNvCxnSpPr>
          <p:nvPr/>
        </p:nvCxnSpPr>
        <p:spPr>
          <a:xfrm>
            <a:off x="6456997" y="2087206"/>
            <a:ext cx="0" cy="468392"/>
          </a:xfrm>
          <a:prstGeom prst="straightConnector1">
            <a:avLst/>
          </a:prstGeom>
          <a:ln w="190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FF7D75E1-BCB3-5962-824B-84DA0D3C5E20}"/>
              </a:ext>
            </a:extLst>
          </p:cNvPr>
          <p:cNvSpPr txBox="1"/>
          <p:nvPr/>
        </p:nvSpPr>
        <p:spPr>
          <a:xfrm>
            <a:off x="5630911" y="2453250"/>
            <a:ext cx="1652171" cy="646331"/>
          </a:xfrm>
          <a:prstGeom prst="rect">
            <a:avLst/>
          </a:prstGeom>
          <a:noFill/>
        </p:spPr>
        <p:txBody>
          <a:bodyPr wrap="square" rtlCol="0">
            <a:spAutoFit/>
          </a:bodyPr>
          <a:lstStyle/>
          <a:p>
            <a:pPr algn="ctr"/>
            <a:r>
              <a:rPr lang="en-US" dirty="0">
                <a:cs typeface="Times New Roman" panose="02020603050405020304" pitchFamily="18" charset="0"/>
              </a:rPr>
              <a:t>Edge-aware smoothness</a:t>
            </a:r>
          </a:p>
        </p:txBody>
      </p:sp>
    </p:spTree>
    <p:extLst>
      <p:ext uri="{BB962C8B-B14F-4D97-AF65-F5344CB8AC3E}">
        <p14:creationId xmlns:p14="http://schemas.microsoft.com/office/powerpoint/2010/main" val="275883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750" fill="hold"/>
                                        <p:tgtEl>
                                          <p:spTgt spid="24"/>
                                        </p:tgtEl>
                                        <p:attrNameLst>
                                          <p:attrName>style.color</p:attrName>
                                        </p:attrNameLst>
                                      </p:cBhvr>
                                      <p:to>
                                        <a:srgbClr val="D99694"/>
                                      </p:to>
                                    </p:animClr>
                                    <p:animClr clrSpc="rgb" dir="cw">
                                      <p:cBhvr>
                                        <p:cTn id="7" dur="750" fill="hold"/>
                                        <p:tgtEl>
                                          <p:spTgt spid="24"/>
                                        </p:tgtEl>
                                        <p:attrNameLst>
                                          <p:attrName>fillcolor</p:attrName>
                                        </p:attrNameLst>
                                      </p:cBhvr>
                                      <p:to>
                                        <a:srgbClr val="D99694"/>
                                      </p:to>
                                    </p:animClr>
                                    <p:set>
                                      <p:cBhvr>
                                        <p:cTn id="8" dur="750" fill="hold"/>
                                        <p:tgtEl>
                                          <p:spTgt spid="24"/>
                                        </p:tgtEl>
                                        <p:attrNameLst>
                                          <p:attrName>fill.type</p:attrName>
                                        </p:attrNameLst>
                                      </p:cBhvr>
                                      <p:to>
                                        <p:strVal val="solid"/>
                                      </p:to>
                                    </p:set>
                                    <p:set>
                                      <p:cBhvr>
                                        <p:cTn id="9" dur="750" fill="hold"/>
                                        <p:tgtEl>
                                          <p:spTgt spid="2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anim calcmode="lin" valueType="num">
                                      <p:cBhvr>
                                        <p:cTn id="39" dur="1000" fill="hold"/>
                                        <p:tgtEl>
                                          <p:spTgt spid="36"/>
                                        </p:tgtEl>
                                        <p:attrNameLst>
                                          <p:attrName>ppt_x</p:attrName>
                                        </p:attrNameLst>
                                      </p:cBhvr>
                                      <p:tavLst>
                                        <p:tav tm="0">
                                          <p:val>
                                            <p:strVal val="#ppt_x"/>
                                          </p:val>
                                        </p:tav>
                                        <p:tav tm="100000">
                                          <p:val>
                                            <p:strVal val="#ppt_x"/>
                                          </p:val>
                                        </p:tav>
                                      </p:tavLst>
                                    </p:anim>
                                    <p:anim calcmode="lin" valueType="num">
                                      <p:cBhvr>
                                        <p:cTn id="40" dur="1000" fill="hold"/>
                                        <p:tgtEl>
                                          <p:spTgt spid="36"/>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0"/>
                                        <p:tgtEl>
                                          <p:spTgt spid="38"/>
                                        </p:tgtEl>
                                      </p:cBhvr>
                                    </p:animEffect>
                                    <p:anim calcmode="lin" valueType="num">
                                      <p:cBhvr>
                                        <p:cTn id="44" dur="1000" fill="hold"/>
                                        <p:tgtEl>
                                          <p:spTgt spid="38"/>
                                        </p:tgtEl>
                                        <p:attrNameLst>
                                          <p:attrName>ppt_x</p:attrName>
                                        </p:attrNameLst>
                                      </p:cBhvr>
                                      <p:tavLst>
                                        <p:tav tm="0">
                                          <p:val>
                                            <p:strVal val="#ppt_x"/>
                                          </p:val>
                                        </p:tav>
                                        <p:tav tm="100000">
                                          <p:val>
                                            <p:strVal val="#ppt_x"/>
                                          </p:val>
                                        </p:tav>
                                      </p:tavLst>
                                    </p:anim>
                                    <p:anim calcmode="lin" valueType="num">
                                      <p:cBhvr>
                                        <p:cTn id="4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p:bldP spid="31" grpId="0"/>
      <p:bldP spid="38" grpId="0"/>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70883</TotalTime>
  <Words>1299</Words>
  <Application>Microsoft Office PowerPoint</Application>
  <PresentationFormat>Custom</PresentationFormat>
  <Paragraphs>204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Yoon 윤고딕 540_TT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dc:creator>
  <cp:lastModifiedBy>user02</cp:lastModifiedBy>
  <cp:revision>1234</cp:revision>
  <cp:lastPrinted>2018-12-03T14:29:12Z</cp:lastPrinted>
  <dcterms:created xsi:type="dcterms:W3CDTF">2006-08-16T00:00:00Z</dcterms:created>
  <dcterms:modified xsi:type="dcterms:W3CDTF">2022-07-20T05:17:25Z</dcterms:modified>
</cp:coreProperties>
</file>