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9" r:id="rId5"/>
    <p:sldId id="263" r:id="rId6"/>
    <p:sldId id="266" r:id="rId7"/>
    <p:sldId id="262" r:id="rId8"/>
    <p:sldId id="264" r:id="rId9"/>
    <p:sldId id="278" r:id="rId10"/>
    <p:sldId id="279" r:id="rId11"/>
    <p:sldId id="276" r:id="rId12"/>
    <p:sldId id="271" r:id="rId13"/>
    <p:sldId id="272" r:id="rId14"/>
    <p:sldId id="259" r:id="rId15"/>
    <p:sldId id="260" r:id="rId16"/>
    <p:sldId id="275" r:id="rId17"/>
    <p:sldId id="274" r:id="rId18"/>
    <p:sldId id="277" r:id="rId19"/>
  </p:sldIdLst>
  <p:sldSz cx="9144000" cy="6858000" type="screen4x3"/>
  <p:notesSz cx="7023100" cy="93091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5" autoAdjust="0"/>
    <p:restoredTop sz="76692" autoAdjust="0"/>
  </p:normalViewPr>
  <p:slideViewPr>
    <p:cSldViewPr>
      <p:cViewPr>
        <p:scale>
          <a:sx n="76" d="100"/>
          <a:sy n="76" d="100"/>
        </p:scale>
        <p:origin x="-2634" y="-732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340" y="-90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modules use the same virtual machine for the labs. The demonstration</a:t>
            </a:r>
            <a:r>
              <a:rPr lang="en-US" baseline="0" dirty="0" smtClean="0"/>
              <a:t> and lab files are located on the </a:t>
            </a:r>
            <a:r>
              <a:rPr lang="en-US" baseline="0" smtClean="0"/>
              <a:t>E:\ drive</a:t>
            </a:r>
            <a:r>
              <a:rPr lang="en-US" baseline="0" dirty="0" smtClean="0"/>
              <a:t>, in folders named Mod01, Mod02, and so on up </a:t>
            </a:r>
            <a:r>
              <a:rPr lang="en-US" baseline="0" smtClean="0"/>
              <a:t>to Mod13.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addition, each lab requires that the student run the MSL-TMG1 virtual machine. This virtual machine acts as a gateway, providing filtered access to the Internet. Students can start this virtual machine at the beginning of the first lab and leave it running until the end of the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in the information on this slide and provide your own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</a:t>
            </a:r>
          </a:p>
          <a:p>
            <a:r>
              <a:rPr lang="en-GB" dirty="0"/>
              <a:t>This training course </a:t>
            </a:r>
            <a:r>
              <a:rPr lang="en-GB" dirty="0" smtClean="0"/>
              <a:t>teaches developers </a:t>
            </a:r>
            <a:r>
              <a:rPr lang="en-GB" dirty="0"/>
              <a:t>the programming skills that are required for developers to create both Windows 8 client and </a:t>
            </a:r>
            <a:r>
              <a:rPr lang="en-GB" dirty="0" smtClean="0"/>
              <a:t>web applications by </a:t>
            </a:r>
            <a:r>
              <a:rPr lang="en-GB" dirty="0"/>
              <a:t>using the </a:t>
            </a:r>
            <a:r>
              <a:rPr lang="en-GB" dirty="0" smtClean="0"/>
              <a:t>Visual C</a:t>
            </a:r>
            <a:r>
              <a:rPr lang="en-GB" dirty="0"/>
              <a:t># language.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The developers targeted by this training are professional developers who have 3-6 months of experience creating software applications for a production environment and who have a basic understanding of Windows client application development. Students should have a minimum of the following experience: </a:t>
            </a:r>
            <a:endParaRPr lang="en-GB" dirty="0" smtClean="0"/>
          </a:p>
          <a:p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3 </a:t>
            </a:r>
            <a:r>
              <a:rPr lang="en-GB" dirty="0"/>
              <a:t>months of experience creating .NET </a:t>
            </a:r>
            <a:r>
              <a:rPr lang="en-GB" dirty="0" smtClean="0"/>
              <a:t>Framework applications</a:t>
            </a:r>
            <a:r>
              <a:rPr lang="en-GB" dirty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1 month of </a:t>
            </a:r>
            <a:r>
              <a:rPr lang="en-GB" dirty="0"/>
              <a:t>experience using Visual Studio 2010 or </a:t>
            </a:r>
            <a:r>
              <a:rPr lang="en-GB" dirty="0" smtClean="0"/>
              <a:t>Visual Studio 2012.</a:t>
            </a:r>
            <a:endParaRPr lang="en-GB" dirty="0"/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dirty="0"/>
              <a:t>This course is not designed for students who are new to programming; it is targeted at professional developers with at least one month of experience programming in an object-oriented </a:t>
            </a:r>
            <a:r>
              <a:rPr lang="en-GB" dirty="0" smtClean="0"/>
              <a:t>environment.</a:t>
            </a:r>
            <a:endParaRPr lang="en-GB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  <a:p>
            <a:r>
              <a:rPr lang="en-GB" sz="1400" b="1" dirty="0"/>
              <a:t>Course </a:t>
            </a:r>
            <a:r>
              <a:rPr lang="en-GB" sz="1400" b="1" dirty="0" smtClean="0"/>
              <a:t>Prerequisites</a:t>
            </a:r>
            <a:endParaRPr lang="en-GB" sz="1400" b="1" dirty="0"/>
          </a:p>
          <a:p>
            <a:r>
              <a:rPr lang="en-US" dirty="0"/>
              <a:t>This course is intended for experienced developers who already have programming experience in C, C++, JavaScript, Objective-C, Microsoft Visual Basic®, or Java and understand the concepts of object-oriented </a:t>
            </a:r>
            <a:r>
              <a:rPr lang="en-US" dirty="0" smtClean="0"/>
              <a:t>programming.</a:t>
            </a:r>
          </a:p>
          <a:p>
            <a:r>
              <a:rPr lang="en-GB" dirty="0"/>
              <a:t> 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&lt;More …&gt;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262063"/>
            <a:ext cx="5618480" cy="8348856"/>
          </a:xfrm>
        </p:spPr>
        <p:txBody>
          <a:bodyPr/>
          <a:lstStyle/>
          <a:p>
            <a:r>
              <a:rPr lang="en-GB" dirty="0" smtClean="0"/>
              <a:t>Additionally, developers attending this course should </a:t>
            </a:r>
            <a:r>
              <a:rPr lang="en-GB" dirty="0"/>
              <a:t>already have gained some limited experience using </a:t>
            </a:r>
            <a:r>
              <a:rPr lang="en-GB" dirty="0" smtClean="0"/>
              <a:t>Visual C</a:t>
            </a:r>
            <a:r>
              <a:rPr lang="en-GB" dirty="0"/>
              <a:t># to complete basic programming tasks. More specifically, students should have hands-on experience using </a:t>
            </a:r>
            <a:r>
              <a:rPr lang="en-GB" dirty="0" smtClean="0"/>
              <a:t>Visual C</a:t>
            </a:r>
            <a:r>
              <a:rPr lang="en-GB" dirty="0"/>
              <a:t># that demonstrates their understanding of the following: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name, declare, initialize and assign values to variables within an application.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use: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dirty="0" smtClean="0"/>
              <a:t>Arithmetic </a:t>
            </a:r>
            <a:r>
              <a:rPr lang="en-GB" dirty="0"/>
              <a:t>operators to perform arithmetic calculations involving one or more </a:t>
            </a:r>
            <a:r>
              <a:rPr lang="en-GB" dirty="0" smtClean="0"/>
              <a:t>variables.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GB" dirty="0" smtClean="0"/>
              <a:t>Relational </a:t>
            </a:r>
            <a:r>
              <a:rPr lang="en-GB" dirty="0"/>
              <a:t>operators to test the relationship between two variables or </a:t>
            </a:r>
            <a:r>
              <a:rPr lang="en-GB" dirty="0" smtClean="0"/>
              <a:t>expressions.</a:t>
            </a:r>
            <a:endParaRPr lang="en-GB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GB" dirty="0" smtClean="0"/>
              <a:t>Logical </a:t>
            </a:r>
            <a:r>
              <a:rPr lang="en-GB" dirty="0"/>
              <a:t>operators to combine expressions that contain relational operators.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create the code syntax for simple programming statements using </a:t>
            </a:r>
            <a:r>
              <a:rPr lang="en-GB" dirty="0" smtClean="0"/>
              <a:t>Visual C</a:t>
            </a:r>
            <a:r>
              <a:rPr lang="en-GB" dirty="0"/>
              <a:t># language keywords and recognize syntax errors </a:t>
            </a:r>
            <a:r>
              <a:rPr lang="en-GB" dirty="0" smtClean="0"/>
              <a:t>by using </a:t>
            </a:r>
            <a:r>
              <a:rPr lang="en-GB" dirty="0"/>
              <a:t>the Visual Studio IDE.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create a simple branching structure using an </a:t>
            </a:r>
            <a:r>
              <a:rPr lang="en-GB" dirty="0" smtClean="0"/>
              <a:t>if </a:t>
            </a:r>
            <a:r>
              <a:rPr lang="en-GB" dirty="0"/>
              <a:t>statement.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create a simple looping structure using a </a:t>
            </a:r>
            <a:r>
              <a:rPr lang="en-GB" dirty="0" smtClean="0"/>
              <a:t>for </a:t>
            </a:r>
            <a:r>
              <a:rPr lang="en-GB" dirty="0"/>
              <a:t>statement to iterate through a data array.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use the Visual Studio IDE to locate simple logic errors.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create a </a:t>
            </a:r>
            <a:r>
              <a:rPr lang="en-GB" dirty="0" smtClean="0"/>
              <a:t>method that </a:t>
            </a:r>
            <a:r>
              <a:rPr lang="en-GB" dirty="0"/>
              <a:t>accepts arguments </a:t>
            </a:r>
            <a:r>
              <a:rPr lang="en-GB" dirty="0" smtClean="0"/>
              <a:t>and </a:t>
            </a:r>
            <a:r>
              <a:rPr lang="en-GB" dirty="0"/>
              <a:t>returns a value of a specified type.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design and build a simple user interface </a:t>
            </a:r>
            <a:r>
              <a:rPr lang="en-GB" dirty="0" smtClean="0"/>
              <a:t>by using </a:t>
            </a:r>
            <a:r>
              <a:rPr lang="en-GB" dirty="0"/>
              <a:t>standard controls from the Visual Studio toolbox.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connect to a SQL Server database and the basics of how to retrieve and store data.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sort data in a loop.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How </a:t>
            </a:r>
            <a:r>
              <a:rPr lang="en-GB" dirty="0"/>
              <a:t>to recognize the classes and methods used in a program.</a:t>
            </a:r>
          </a:p>
          <a:p>
            <a:pPr marL="0" lvl="1"/>
            <a:endParaRPr lang="en-GB" dirty="0" smtClean="0"/>
          </a:p>
          <a:p>
            <a:pPr marL="0" lvl="1"/>
            <a:r>
              <a:rPr lang="en-GB" sz="1400" b="1" dirty="0" smtClean="0"/>
              <a:t>Course Objectives</a:t>
            </a:r>
            <a:endParaRPr lang="en-GB" dirty="0"/>
          </a:p>
          <a:p>
            <a:r>
              <a:rPr lang="en-GB" dirty="0"/>
              <a:t>After completing this course, students will be able to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Describe the core syntax and features of </a:t>
            </a:r>
            <a:r>
              <a:rPr lang="en-GB" dirty="0" smtClean="0"/>
              <a:t>Visual C#.</a:t>
            </a:r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</a:t>
            </a:r>
            <a:r>
              <a:rPr lang="en-GB" dirty="0" smtClean="0"/>
              <a:t>methods</a:t>
            </a:r>
            <a:r>
              <a:rPr lang="en-GB" dirty="0"/>
              <a:t>, </a:t>
            </a:r>
            <a:r>
              <a:rPr lang="en-GB" dirty="0" smtClean="0"/>
              <a:t>handle </a:t>
            </a:r>
            <a:r>
              <a:rPr lang="en-GB" dirty="0"/>
              <a:t>exceptions, and describe the monitoring requirements of large-scale applications</a:t>
            </a:r>
            <a:r>
              <a:rPr lang="en-GB" dirty="0" smtClean="0"/>
              <a:t>.</a:t>
            </a:r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Implement the basic structure and essential elements of a typical desktop application</a:t>
            </a:r>
            <a:r>
              <a:rPr lang="en-GB" dirty="0" smtClean="0"/>
              <a:t>.</a:t>
            </a:r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classes, define and implement interfaces, and create and use generic collections</a:t>
            </a:r>
            <a:r>
              <a:rPr lang="en-GB" dirty="0" smtClean="0"/>
              <a:t>.</a:t>
            </a:r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Use inheritance to create a class </a:t>
            </a:r>
            <a:r>
              <a:rPr lang="en-GB" dirty="0" smtClean="0"/>
              <a:t>hierarchy and to </a:t>
            </a:r>
            <a:r>
              <a:rPr lang="en-GB" dirty="0"/>
              <a:t>extend a .NET Framework </a:t>
            </a:r>
            <a:r>
              <a:rPr lang="en-GB" dirty="0" smtClean="0"/>
              <a:t>class.</a:t>
            </a:r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Read and write data by using file input/output and streams, and serialize and </a:t>
            </a:r>
            <a:r>
              <a:rPr lang="en-GB" dirty="0" err="1"/>
              <a:t>deserialize</a:t>
            </a:r>
            <a:r>
              <a:rPr lang="en-GB" dirty="0"/>
              <a:t> data in different formats</a:t>
            </a:r>
            <a:r>
              <a:rPr lang="en-GB" dirty="0" smtClean="0"/>
              <a:t>.</a:t>
            </a:r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Create and use an entity data model for accessing a database and use LINQ to query </a:t>
            </a:r>
            <a:r>
              <a:rPr lang="en-GB" dirty="0" smtClean="0"/>
              <a:t>data.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&lt;More …&gt;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406079"/>
            <a:ext cx="5618480" cy="8204840"/>
          </a:xfrm>
        </p:spPr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Access and query remote data by using the </a:t>
            </a:r>
            <a:r>
              <a:rPr lang="en-GB" dirty="0"/>
              <a:t>types in the </a:t>
            </a:r>
            <a:r>
              <a:rPr lang="en-GB" dirty="0" err="1"/>
              <a:t>System.Net</a:t>
            </a:r>
            <a:r>
              <a:rPr lang="en-GB" dirty="0"/>
              <a:t> namespace and WCF Data </a:t>
            </a:r>
            <a:r>
              <a:rPr lang="en-GB" dirty="0" smtClean="0"/>
              <a:t>Services.</a:t>
            </a:r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Build a graphical user interface by using XAML</a:t>
            </a:r>
            <a:r>
              <a:rPr lang="en-GB" dirty="0" smtClean="0"/>
              <a:t>.</a:t>
            </a:r>
            <a:endParaRPr lang="en-GB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Improve the throughput and response time of applications by using tasks and asynchronous operations.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Integrate unmanaged libraries and dynamic components into a </a:t>
            </a:r>
            <a:r>
              <a:rPr lang="en-GB" dirty="0" smtClean="0"/>
              <a:t>Visual C</a:t>
            </a:r>
            <a:r>
              <a:rPr lang="en-GB" dirty="0"/>
              <a:t># application.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Examine the metadata of types by using reflection, create and use custom attributes, generate code at runtime, and manage assembly versions.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/>
              <a:t>Encrypt and decrypt data by using symmetric and asymmetric encryption.</a:t>
            </a:r>
          </a:p>
          <a:p>
            <a:endParaRPr lang="en-GB" sz="1400" b="1" dirty="0" smtClean="0"/>
          </a:p>
          <a:p>
            <a:r>
              <a:rPr lang="en-GB" sz="1400" b="1" dirty="0" smtClean="0"/>
              <a:t>What </a:t>
            </a:r>
            <a:r>
              <a:rPr lang="en-GB" sz="1400" b="1" dirty="0"/>
              <a:t>You Can Expect</a:t>
            </a:r>
          </a:p>
          <a:p>
            <a:r>
              <a:rPr lang="en-GB" dirty="0" smtClean="0"/>
              <a:t>In this course, students </a:t>
            </a:r>
            <a:r>
              <a:rPr lang="en-GB" dirty="0"/>
              <a:t>review the basics of </a:t>
            </a:r>
            <a:r>
              <a:rPr lang="en-GB" dirty="0" smtClean="0"/>
              <a:t>Visual C</a:t>
            </a:r>
            <a:r>
              <a:rPr lang="en-GB" dirty="0"/>
              <a:t># program structure, language syntax, and implementation details, and then consolidate their knowledge throughout the week as they build an application that incorporates several features of the .NET Framework 4.5. </a:t>
            </a:r>
          </a:p>
          <a:p>
            <a:endParaRPr lang="en-GB" dirty="0"/>
          </a:p>
          <a:p>
            <a:r>
              <a:rPr lang="en-GB" dirty="0"/>
              <a:t>At the end of the course, students should leave the class with a solid knowledge of </a:t>
            </a:r>
            <a:r>
              <a:rPr lang="en-GB" dirty="0" smtClean="0"/>
              <a:t>Visual C</a:t>
            </a:r>
            <a:r>
              <a:rPr lang="en-GB" dirty="0"/>
              <a:t># and how to use it to develop .NET Framework 4.5 applications.</a:t>
            </a:r>
          </a:p>
          <a:p>
            <a:endParaRPr lang="en-GB" dirty="0"/>
          </a:p>
          <a:p>
            <a:r>
              <a:rPr lang="en-GB" dirty="0"/>
              <a:t>This course uses Visual Studio 2012, running on Windows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For courseware covering pre-release software:</a:t>
            </a:r>
          </a:p>
          <a:p>
            <a:endParaRPr lang="en-US" dirty="0" smtClean="0"/>
          </a:p>
          <a:p>
            <a:r>
              <a:rPr lang="en-US" dirty="0" smtClean="0"/>
              <a:t>The content of this course and its labs are based on a pre-release version of software. This course may not cover software features that are still in development, and software may be substantially changed prior to commercial release.</a:t>
            </a:r>
          </a:p>
          <a:p>
            <a:endParaRPr lang="en-US" dirty="0" smtClean="0"/>
          </a:p>
          <a:p>
            <a:r>
              <a:rPr lang="en-US" dirty="0" smtClean="0"/>
              <a:t>This course is provided as-is, to provide early insights and help students get a head start with new technologies. When the software is finalized for commercial release, the course will be updated with final graphics and a full editorial review. At</a:t>
            </a:r>
            <a:r>
              <a:rPr lang="en-US" baseline="0" dirty="0" smtClean="0"/>
              <a:t> this time, the s</a:t>
            </a:r>
            <a:r>
              <a:rPr lang="en-US" dirty="0" smtClean="0"/>
              <a:t>tudents can download an updated version of the course companion content at the Microsoft Learning site.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20483B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Programming </a:t>
            </a:r>
            <a:r>
              <a:rPr lang="en-GB"/>
              <a:t>in </a:t>
            </a:r>
            <a:r>
              <a:rPr lang="en-GB" smtClean="0"/>
              <a:t>C</a:t>
            </a:r>
            <a:r>
              <a:rPr lang="en-GB" dirty="0" smtClean="0"/>
              <a:t>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8: Accessing Remote Data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9: Designing the User Interface for a Graphical Application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10: Improving Application Performance and Responsiveness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11: Integrating with Unmanaged Code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12: Creating Reusable Types and Assemblies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13: Encrypting and Decrypting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20484A: </a:t>
            </a:r>
            <a:r>
              <a:rPr lang="en-GB" sz="2400" dirty="0"/>
              <a:t>Essentials of Developing Windows® Store Apps Using C#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20485A: </a:t>
            </a:r>
            <a:r>
              <a:rPr lang="en-GB" sz="2400" dirty="0"/>
              <a:t>Advanced Windows 8 Development using C#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See the full line of Microsoft Training and Certification resources at: </a:t>
            </a: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://www.microsoft.com/learning/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www.microsoft.com/learning/</a:t>
            </a:r>
          </a:p>
          <a:p>
            <a:r>
              <a:rPr lang="en-US" dirty="0" smtClean="0">
                <a:hlinkClick r:id="rId3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Labs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Your lab activities will be centered around the School of Fine Arts, a fictitious school for gifted children. You will build prototype and production versions of an application that enables teachers to enroll students in a class and to track students’ progress in the subjects that they study.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By working through the labs, you will learn how to create an interactive and scalable application by using Visual C# and the .NET Framework 4.5, with a rich user interface developed by using XAML.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To complete the labs, you will work in a virtual </a:t>
            </a:r>
            <a:br>
              <a:rPr lang="en-US" sz="2200" dirty="0" smtClean="0"/>
            </a:br>
            <a:r>
              <a:rPr lang="en-US" sz="2200" dirty="0" smtClean="0"/>
              <a:t>machine (VM) environment.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03632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Environment</a:t>
            </a:r>
            <a:endParaRPr 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99311"/>
              </p:ext>
            </p:extLst>
          </p:nvPr>
        </p:nvGraphicFramePr>
        <p:xfrm>
          <a:off x="457200" y="1219200"/>
          <a:ext cx="8153400" cy="165129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00400"/>
                <a:gridCol w="4953000"/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</a:tr>
              <a:tr h="577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20483-SEA-DEV11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Windows 8 Development Computer</a:t>
                      </a:r>
                    </a:p>
                  </a:txBody>
                  <a:tcPr marT="91421" marB="91421" anchor="ctr" horzOverflow="overflow"/>
                </a:tc>
              </a:tr>
              <a:tr h="557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MSL-TMG1</a:t>
                      </a: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Gateway computer for accessing the Internet</a:t>
                      </a:r>
                    </a:p>
                  </a:txBody>
                  <a:tcPr marT="91421" marB="91421" anchor="ctr" horzOverflow="overflow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14800"/>
            <a:ext cx="1164240" cy="20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Using Hyper-V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 smtClean="0"/>
              <a:t>In this demonstration, you will learn how to: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Open Hyper-V Manager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Navigate the various sections/panes within Hyper-V Manager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Virtual Machines, Snapshots, and Actions: Server-specific and VM-specific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Identify the VMs used in the labs for this course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Take a Snapshot and Apply a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Connect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Start and log on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Switch between full screen and window modes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Revert to the previous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Shut down a VM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When to use Shut Down or Turn off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Close Hyper-V Manager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89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 numCol="2" spcCol="4572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joining us today.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We’ve worked together with Microsoft Learning Partners and Microsoft IT Academies to bring you a world-class learning experience, including: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Certified Trainers + Instructors.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 Satisfaction Guarantee.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Our Partners offer a satisfaction guarantee and we hold them accountable for it. At the end of class, please complete an evaluation of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today’s experience. We value your feedback!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Benefits.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After training, consider pursuing a Microsoft Certification,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47" y="5867400"/>
            <a:ext cx="2193219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Instructor: </a:t>
            </a:r>
            <a:r>
              <a:rPr lang="en-US" dirty="0" smtClean="0"/>
              <a:t>&lt;Instructor Name&gt;</a:t>
            </a:r>
          </a:p>
          <a:p>
            <a:r>
              <a:rPr lang="en-US" dirty="0" smtClean="0"/>
              <a:t>&lt;Title or other credentials, e.g. Microsoft Certified Trainer&gt;</a:t>
            </a:r>
          </a:p>
          <a:p>
            <a:r>
              <a:rPr lang="en-US" dirty="0" smtClean="0"/>
              <a:t>&lt;Affiliation/Company&gt;</a:t>
            </a:r>
          </a:p>
          <a:p>
            <a:r>
              <a:rPr lang="en-US" dirty="0" smtClean="0"/>
              <a:t>&lt;A few words about my technical and professional experience&gt; </a:t>
            </a:r>
          </a:p>
        </p:txBody>
      </p:sp>
    </p:spTree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hours</a:t>
            </a:r>
          </a:p>
          <a:p>
            <a:r>
              <a:rPr lang="en-US" dirty="0" smtClean="0"/>
              <a:t>Building hours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Meals</a:t>
            </a:r>
          </a:p>
          <a:p>
            <a:r>
              <a:rPr lang="en-US" dirty="0" smtClean="0"/>
              <a:t>Phones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Recycling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r>
              <a:rPr lang="en-US" dirty="0" smtClean="0"/>
              <a:t>Course Prerequisites</a:t>
            </a:r>
          </a:p>
          <a:p>
            <a:r>
              <a:rPr lang="en-US" dirty="0" smtClean="0"/>
              <a:t>Course Objectives</a:t>
            </a:r>
          </a:p>
          <a:p>
            <a:r>
              <a:rPr lang="en-US" dirty="0" smtClean="0"/>
              <a:t>What You Can Expect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Hidden Slide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Do not delete this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2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Hidden Slide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Do not delete this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51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43200" y="2057400"/>
            <a:ext cx="4876800" cy="224786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2000" dirty="0" smtClean="0"/>
              <a:t>Organized by Modules</a:t>
            </a:r>
          </a:p>
          <a:p>
            <a:pPr marL="560070" indent="-285750"/>
            <a:r>
              <a:rPr lang="en-US" sz="2000" dirty="0" smtClean="0"/>
              <a:t>Includes Labs + Lab </a:t>
            </a:r>
            <a:r>
              <a:rPr lang="en-US" sz="2000" dirty="0"/>
              <a:t>Answer </a:t>
            </a:r>
            <a:r>
              <a:rPr lang="en-US" sz="2000" dirty="0" smtClean="0"/>
              <a:t>Keys</a:t>
            </a:r>
          </a:p>
          <a:p>
            <a:pPr marL="560070" indent="-285750"/>
            <a:r>
              <a:rPr lang="en-US" sz="2000" dirty="0" smtClean="0"/>
              <a:t>Module Reviews + Takeaways—great for on-the-job reference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Materials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Designed to optimize your classroom learning experience. </a:t>
            </a:r>
          </a:p>
          <a:p>
            <a:r>
              <a:rPr lang="en-US" sz="2000" dirty="0" smtClean="0"/>
              <a:t>And support you back on the job.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54583"/>
            <a:ext cx="1676400" cy="2150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4572000"/>
            <a:ext cx="685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NOTE</a:t>
            </a:r>
          </a:p>
          <a:p>
            <a:r>
              <a:rPr lang="en-US" sz="1400" dirty="0"/>
              <a:t>This is an early-to-market edition of </a:t>
            </a:r>
            <a:r>
              <a:rPr lang="en-US" sz="1400" dirty="0" smtClean="0"/>
              <a:t>the course</a:t>
            </a:r>
            <a:r>
              <a:rPr lang="en-US" sz="1400" dirty="0"/>
              <a:t>. </a:t>
            </a:r>
            <a:r>
              <a:rPr lang="en-US" sz="1400" dirty="0" smtClean="0"/>
              <a:t>Upon </a:t>
            </a:r>
            <a:r>
              <a:rPr lang="en-US" sz="1400" dirty="0"/>
              <a:t>release of the next edition, you will be able to access </a:t>
            </a:r>
            <a:r>
              <a:rPr lang="en-US" sz="1400" dirty="0" smtClean="0"/>
              <a:t>the digital </a:t>
            </a:r>
            <a:r>
              <a:rPr lang="en-US" sz="1400" dirty="0"/>
              <a:t>companion content at: </a:t>
            </a:r>
            <a:r>
              <a:rPr lang="en-US" sz="1400" b="1" dirty="0">
                <a:solidFill>
                  <a:srgbClr val="0070C0"/>
                </a:solidFill>
              </a:rPr>
              <a:t>microsoft.com/learning/</a:t>
            </a:r>
            <a:r>
              <a:rPr lang="en-US" sz="1400" b="1" dirty="0" err="1">
                <a:solidFill>
                  <a:srgbClr val="0070C0"/>
                </a:solidFill>
              </a:rPr>
              <a:t>companionmoc</a:t>
            </a:r>
            <a:endParaRPr lang="en-US" sz="14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1: Review of Visual C# Syntax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2: Creating Methods, Handling Exceptions, and Monitoring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3: Developing the Code for a Graphical Application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4: Creating Classes and Implementing Type-Safe Collections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</a:t>
            </a:r>
            <a:r>
              <a:rPr lang="en-US" sz="2400" dirty="0"/>
              <a:t>5</a:t>
            </a:r>
            <a:r>
              <a:rPr lang="en-US" sz="2400" dirty="0" smtClean="0"/>
              <a:t>: Creating a Class Hierarchy by Using Inheritance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6: Reading and Writing Local Data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7: Accessing a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9&quot;/&gt;&lt;/object&gt;&lt;object type=&quot;3&quot; unique_id=&quot;10004&quot;&gt;&lt;property id=&quot;20148&quot; value=&quot;5&quot;/&gt;&lt;property id=&quot;20300&quot; value=&quot;Slide 2 - &amp;quot;Welcome!&amp;quot;&quot;/&gt;&lt;property id=&quot;20307&quot; value=&quot;263&quot;/&gt;&lt;/object&gt;&lt;object type=&quot;3&quot; unique_id=&quot;10005&quot;&gt;&lt;property id=&quot;20148&quot; value=&quot;5&quot;/&gt;&lt;property id=&quot;20300&quot; value=&quot;Slide 3 - &amp;quot;Hello&amp;quot;&quot;/&gt;&lt;property id=&quot;20307&quot; value=&quot;266&quot;/&gt;&lt;/object&gt;&lt;object type=&quot;3&quot; unique_id=&quot;10006&quot;&gt;&lt;property id=&quot;20148&quot; value=&quot;5&quot;/&gt;&lt;property id=&quot;20300&quot; value=&quot;Slide 4 - &amp;quot;Facilities&amp;quot;&quot;/&gt;&lt;property id=&quot;20307&quot; value=&quot;262&quot;/&gt;&lt;/object&gt;&lt;object type=&quot;3&quot; unique_id=&quot;10007&quot;&gt;&lt;property id=&quot;20148&quot; value=&quot;5&quot;/&gt;&lt;property id=&quot;20300&quot; value=&quot;Slide 5 - &amp;quot;About This Course&amp;quot;&quot;/&gt;&lt;property id=&quot;20307&quot; value=&quot;264&quot;/&gt;&lt;/object&gt;&lt;object type=&quot;3&quot; unique_id=&quot;10008&quot;&gt;&lt;property id=&quot;20148&quot; value=&quot;5&quot;/&gt;&lt;property id=&quot;20300&quot; value=&quot;Slide 6 - &amp;quot;Hidden Slide&amp;quot;&quot;/&gt;&lt;property id=&quot;20307&quot; value=&quot;278&quot;/&gt;&lt;/object&gt;&lt;object type=&quot;3&quot; unique_id=&quot;10009&quot;&gt;&lt;property id=&quot;20148&quot; value=&quot;5&quot;/&gt;&lt;property id=&quot;20300&quot; value=&quot;Slide 7 - &amp;quot;Hidden Slide&amp;quot;&quot;/&gt;&lt;property id=&quot;20307&quot; value=&quot;279&quot;/&gt;&lt;/object&gt;&lt;object type=&quot;3&quot; unique_id=&quot;10010&quot;&gt;&lt;property id=&quot;20148&quot; value=&quot;5&quot;/&gt;&lt;property id=&quot;20300&quot; value=&quot;Slide 8 - &amp;quot;Your Course Materials&amp;quot;&quot;/&gt;&lt;property id=&quot;20307&quot; value=&quot;276&quot;/&gt;&lt;/object&gt;&lt;object type=&quot;3&quot; unique_id=&quot;10011&quot;&gt;&lt;property id=&quot;20148&quot; value=&quot;5&quot;/&gt;&lt;property id=&quot;20300&quot; value=&quot;Slide 9 - &amp;quot;Course Outline&amp;quot;&quot;/&gt;&lt;property id=&quot;20307&quot; value=&quot;271&quot;/&gt;&lt;/object&gt;&lt;object type=&quot;3&quot; unique_id=&quot;10012&quot;&gt;&lt;property id=&quot;20148&quot; value=&quot;5&quot;/&gt;&lt;property id=&quot;20300&quot; value=&quot;Slide 10 - &amp;quot;Course Outline (continued)&amp;quot;&quot;/&gt;&lt;property id=&quot;20307&quot; value=&quot;272&quot;/&gt;&lt;/object&gt;&lt;object type=&quot;3&quot; unique_id=&quot;10013&quot;&gt;&lt;property id=&quot;20148&quot; value=&quot;5&quot;/&gt;&lt;property id=&quot;20300&quot; value=&quot;Slide 11 - &amp;quot;Related Courses&amp;quot;&quot;/&gt;&lt;property id=&quot;20307&quot; value=&quot;259&quot;/&gt;&lt;/object&gt;&lt;object type=&quot;3&quot; unique_id=&quot;10014&quot;&gt;&lt;property id=&quot;20148&quot; value=&quot;5&quot;/&gt;&lt;property id=&quot;20300&quot; value=&quot;Slide 12 - &amp;quot;Microsoft Certification Program&amp;quot;&quot;/&gt;&lt;property id=&quot;20307&quot; value=&quot;260&quot;/&gt;&lt;/object&gt;&lt;object type=&quot;3&quot; unique_id=&quot;10015&quot;&gt;&lt;property id=&quot;20148&quot; value=&quot;5&quot;/&gt;&lt;property id=&quot;20300&quot; value=&quot;Slide 13 - &amp;quot;Preparing for the Labs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Virtual Machine Environment&amp;quot;&quot;/&gt;&lt;property id=&quot;20307&quot; value=&quot;274&quot;/&gt;&lt;/object&gt;&lt;object type=&quot;3&quot; unique_id=&quot;10017&quot;&gt;&lt;property id=&quot;20148&quot; value=&quot;5&quot;/&gt;&lt;property id=&quot;20300&quot; value=&quot;Slide 15 - &amp;quot;Demonstration: Using Hyper-V Manager&amp;quot;&quot;/&gt;&lt;property id=&quot;20307&quot; value=&quot;277&quot;/&gt;&lt;/object&gt;&lt;/object&gt;&lt;object type=&quot;8&quot; unique_id=&quot;10034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104AB67EA0840A5368495ED48DE27" ma:contentTypeVersion="0" ma:contentTypeDescription="Create a new document." ma:contentTypeScope="" ma:versionID="26623300cf3c9a1314ffde8268b9cf1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47E99D0-EB5B-490A-9F3A-614690962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F5AAB2B-289B-4A4A-91D1-6C05C68C70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8F5E6C-95F4-4526-9FF0-0DA8E7745FA9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870</TotalTime>
  <Words>1593</Words>
  <Application>Microsoft Office PowerPoint</Application>
  <PresentationFormat>On-screen Show (4:3)</PresentationFormat>
  <Paragraphs>198</Paragraphs>
  <Slides>15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 0 Template</vt:lpstr>
      <vt:lpstr>PowerPoint Presentation</vt:lpstr>
      <vt:lpstr>Welcome!</vt:lpstr>
      <vt:lpstr>Hello</vt:lpstr>
      <vt:lpstr>Facilities</vt:lpstr>
      <vt:lpstr>About This Course</vt:lpstr>
      <vt:lpstr>Hidden Slide</vt:lpstr>
      <vt:lpstr>Hidden Slide</vt:lpstr>
      <vt:lpstr>Your Course Materials</vt:lpstr>
      <vt:lpstr>Course Outline</vt:lpstr>
      <vt:lpstr>Course Outline (continued)</vt:lpstr>
      <vt:lpstr>Related Courses</vt:lpstr>
      <vt:lpstr>Microsoft Certification Program</vt:lpstr>
      <vt:lpstr>Preparing for the Labs</vt:lpstr>
      <vt:lpstr>Virtual Machine Environment</vt:lpstr>
      <vt:lpstr>Demonstration: Using Hyper-V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Lin</cp:lastModifiedBy>
  <cp:revision>35</cp:revision>
  <cp:lastPrinted>2012-08-28T00:39:50Z</cp:lastPrinted>
  <dcterms:created xsi:type="dcterms:W3CDTF">2012-09-10T15:00:36Z</dcterms:created>
  <dcterms:modified xsi:type="dcterms:W3CDTF">2012-12-20T10:53:23Z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0x010100396104AB67EA0840A5368495ED48DE27</vt:lpwstr>
  </property>
</Properties>
</file>