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82"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3" r:id="rId26"/>
    <p:sldId id="279" r:id="rId27"/>
    <p:sldId id="284" r:id="rId28"/>
    <p:sldId id="280" r:id="rId29"/>
    <p:sldId id="281" r:id="rId30"/>
    <p:sldId id="285" r:id="rId31"/>
  </p:sldIdLst>
  <p:sldSz cx="9144000" cy="6858000" type="screen4x3"/>
  <p:notesSz cx="6858000" cy="9144000"/>
  <p:embeddedFontLst>
    <p:embeddedFont>
      <p:font typeface="Segoe UI" pitchFamily="34" charset="0"/>
      <p:regular r:id="rId33"/>
      <p:bold r:id="rId34"/>
      <p:italic r:id="rId35"/>
      <p:boldItalic r:id="rId36"/>
    </p:embeddedFont>
    <p:embeddedFont>
      <p:font typeface="Segoe UI Light" pitchFamily="34" charset="0"/>
      <p:regular r:id="rId37"/>
    </p:embeddedFont>
    <p:embeddedFont>
      <p:font typeface="Lucida Sans Unicode" pitchFamily="34" charset="0"/>
      <p:regular r:id="rId38"/>
    </p:embeddedFont>
    <p:embeddedFont>
      <p:font typeface="Calibri" pitchFamily="34" charset="0"/>
      <p:regular r:id="rId39"/>
      <p:bold r:id="rId40"/>
      <p:italic r:id="rId41"/>
      <p:boldItalic r:id="rId42"/>
    </p:embeddedFont>
    <p:embeddedFont>
      <p:font typeface="Segoe Light" pitchFamily="34" charset="0"/>
      <p:regular r:id="rId43"/>
      <p:italic r:id="rId44"/>
    </p:embeddedFont>
    <p:embeddedFont>
      <p:font typeface="Verdana" pitchFamily="34" charset="0"/>
      <p:regular r:id="rId45"/>
      <p:bold r:id="rId46"/>
      <p:italic r:id="rId47"/>
      <p:boldItalic r:id="rId48"/>
    </p:embeddedFont>
  </p:embeddedFontLst>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860" y="-582"/>
      </p:cViewPr>
      <p:guideLst>
        <p:guide orient="horz" pos="2160"/>
        <p:guide pos="2880"/>
      </p:guideLst>
    </p:cSldViewPr>
  </p:slideViewPr>
  <p:notesTextViewPr>
    <p:cViewPr>
      <p:scale>
        <a:sx n="1" d="1"/>
        <a:sy n="1" d="1"/>
      </p:scale>
      <p:origin x="0" y="0"/>
    </p:cViewPr>
  </p:notesTextViewPr>
  <p:notesViewPr>
    <p:cSldViewPr>
      <p:cViewPr varScale="1">
        <p:scale>
          <a:sx n="101" d="100"/>
          <a:sy n="101" d="100"/>
        </p:scale>
        <p:origin x="-35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783242-FFBC-4257-8444-12DA1651261E}" type="datetimeFigureOut">
              <a:rPr lang="en-US" smtClean="0"/>
              <a:t>12/11/2012</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741B2B-E868-4738-A719-7E0346027B67}" type="slidenum">
              <a:rPr lang="en-US" smtClean="0"/>
              <a:t>‹#›</a:t>
            </a:fld>
            <a:endParaRPr lang="en-US" dirty="0"/>
          </a:p>
        </p:txBody>
      </p:sp>
    </p:spTree>
    <p:extLst>
      <p:ext uri="{BB962C8B-B14F-4D97-AF65-F5344CB8AC3E}">
        <p14:creationId xmlns:p14="http://schemas.microsoft.com/office/powerpoint/2010/main" val="2289194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B741B2B-E868-4738-A719-7E0346027B67}"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1664648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B741B2B-E868-4738-A719-7E0346027B67}"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3643348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overloaded methods enable you to provide different versions of a method.</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each overload will share the same method name, but must have a unique signature—the parameters they accept.</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Ensure students are aware that the method return type does not form part of the method’s signature. A student who does not know this might try to compile a class with overloads that differ only in the return type.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3131101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optional parameters were introduced into the Visual C# language as an alternative to method overloading because COM does not support method overloading.</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Point out that when defining optional parameters, you specify the default value alongside the parameter definition in the method signature.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Emphasize that you must define all mandatory parameters first. Similarly, when invoking a method with optional parameters, you must provide arguments for all mandatory parameters.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Do not be tempted to introduce named arguments in this topic, as they are discussed in detail in the following topic.</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3808666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that you can use named arguments to satisfy method parameters by name. Use the example on the slide and point out how the example satisfies the </a:t>
            </a:r>
            <a:r>
              <a:rPr lang="en-US" sz="1000" b="1" dirty="0">
                <a:latin typeface="Arial"/>
                <a:ea typeface="Calibri"/>
                <a:cs typeface="Times New Roman"/>
              </a:rPr>
              <a:t>serviceID</a:t>
            </a:r>
            <a:r>
              <a:rPr lang="en-US" sz="1000" dirty="0">
                <a:latin typeface="Arial"/>
                <a:ea typeface="Calibri"/>
                <a:cs typeface="Segoe UI"/>
              </a:rPr>
              <a:t> parameter by name.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2942163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you can use output parameters to return data from a method; this data is in addition to any data that might be returned by using a </a:t>
            </a:r>
            <a:r>
              <a:rPr lang="en-US" sz="1000" b="1" dirty="0">
                <a:latin typeface="Arial"/>
                <a:ea typeface="Calibri"/>
                <a:cs typeface="Times New Roman"/>
              </a:rPr>
              <a:t>return </a:t>
            </a:r>
            <a:r>
              <a:rPr lang="en-US" sz="1000" dirty="0">
                <a:latin typeface="Arial"/>
                <a:ea typeface="Calibri"/>
                <a:cs typeface="Segoe UI"/>
              </a:rPr>
              <a:t>statement.</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Use the code example on the slide to explain how to define an output parameter by prefixing the parameter with the </a:t>
            </a:r>
            <a:r>
              <a:rPr lang="en-US" sz="1000" b="1" dirty="0">
                <a:latin typeface="Arial"/>
                <a:ea typeface="Calibri"/>
                <a:cs typeface="Times New Roman"/>
              </a:rPr>
              <a:t>out</a:t>
            </a:r>
            <a:r>
              <a:rPr lang="en-US" sz="1000" dirty="0">
                <a:latin typeface="Arial"/>
                <a:ea typeface="Calibri"/>
                <a:cs typeface="Segoe UI"/>
              </a:rPr>
              <a:t> keyword.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3298761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r>
              <a:rPr lang="en-US" sz="1000" dirty="0">
                <a:latin typeface="Arial"/>
                <a:ea typeface="Calibri"/>
                <a:cs typeface="Segoe UI"/>
              </a:rPr>
              <a:t>This module explains the purpose of exceptions and how you can handle exceptions in applications.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2382773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Provide a brief overview of what an exception is and why they are actually a very useful feature of the .NET Framework.</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Describe some of the exception classes that the NET Framework provides.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1401432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the syntax of using a try/catch block.</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the importance of ordering catch blocks (most specific first).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3225459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the syntax for using a finally block. Explain that you can use a finally block with or without a catch block (try/finally OR try/catch/finally)</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the code you specify in a finally block will always run, regardless of whether an exception occurs.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74828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that you can use the </a:t>
            </a:r>
            <a:r>
              <a:rPr lang="en-US" sz="1000" b="1" dirty="0">
                <a:latin typeface="Arial"/>
                <a:ea typeface="Calibri"/>
                <a:cs typeface="Times New Roman"/>
              </a:rPr>
              <a:t>throw</a:t>
            </a:r>
            <a:r>
              <a:rPr lang="en-US" sz="1000" dirty="0">
                <a:latin typeface="Arial"/>
                <a:ea typeface="Calibri"/>
                <a:cs typeface="Segoe UI"/>
              </a:rPr>
              <a:t> keyword to raise a new exception or to rethrow an existing exception.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50515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This module introduces methods, how to handle exceptions, and how to implement logging and tracing.</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This module contains one demonstration in lesson one.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2426612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that this lesson introduces the concepts of logging and tracing.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1050194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Be prepared to explain the difference between Debug and Release builds if questions arise.</a:t>
            </a:r>
          </a:p>
        </p:txBody>
      </p:sp>
      <p:sp>
        <p:nvSpPr>
          <p:cNvPr id="4" name="Slide Number Placeholder 3"/>
          <p:cNvSpPr>
            <a:spLocks noGrp="1"/>
          </p:cNvSpPr>
          <p:nvPr>
            <p:ph type="sldNum" sz="quarter" idx="10"/>
          </p:nvPr>
        </p:nvSpPr>
        <p:spPr/>
        <p:txBody>
          <a:bodyPr/>
          <a:lstStyle/>
          <a:p>
            <a:fld id="{8B741B2B-E868-4738-A719-7E0346027B67}"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2274585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Mention that the additional reading link provides comprehensive information on every aspect of the Visual Studio Profiling Tools.</a:t>
            </a:r>
          </a:p>
        </p:txBody>
      </p:sp>
      <p:sp>
        <p:nvSpPr>
          <p:cNvPr id="4" name="Slide Number Placeholder 3"/>
          <p:cNvSpPr>
            <a:spLocks noGrp="1"/>
          </p:cNvSpPr>
          <p:nvPr>
            <p:ph type="sldNum" sz="quarter" idx="10"/>
          </p:nvPr>
        </p:nvSpPr>
        <p:spPr/>
        <p:txBody>
          <a:bodyPr/>
          <a:lstStyle/>
          <a:p>
            <a:fld id="{8B741B2B-E868-4738-A719-7E0346027B67}"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14084623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Mention that the </a:t>
            </a:r>
            <a:r>
              <a:rPr lang="en-US" sz="1000" b="1" dirty="0">
                <a:latin typeface="Arial"/>
                <a:ea typeface="Calibri"/>
                <a:cs typeface="Times New Roman"/>
              </a:rPr>
              <a:t>PerformanceCounter</a:t>
            </a:r>
            <a:r>
              <a:rPr lang="en-US" sz="1000" dirty="0">
                <a:latin typeface="Arial"/>
                <a:ea typeface="Calibri"/>
                <a:cs typeface="Times New Roman"/>
              </a:rPr>
              <a:t> and </a:t>
            </a:r>
            <a:r>
              <a:rPr lang="en-US" sz="1000" b="1" dirty="0">
                <a:latin typeface="Arial"/>
                <a:ea typeface="Calibri"/>
                <a:cs typeface="Times New Roman"/>
              </a:rPr>
              <a:t>PerformanceCounterCategory</a:t>
            </a:r>
            <a:r>
              <a:rPr lang="en-US" sz="1000" dirty="0">
                <a:latin typeface="Arial"/>
                <a:ea typeface="Calibri"/>
                <a:cs typeface="Times New Roman"/>
              </a:rPr>
              <a:t> classes are in the </a:t>
            </a:r>
            <a:r>
              <a:rPr lang="en-US" sz="1000" b="1" dirty="0">
                <a:latin typeface="Arial"/>
                <a:ea typeface="Calibri"/>
                <a:cs typeface="Times New Roman"/>
              </a:rPr>
              <a:t>System.Diagnostics</a:t>
            </a:r>
            <a:r>
              <a:rPr lang="en-US" sz="1000" dirty="0">
                <a:latin typeface="Arial"/>
                <a:ea typeface="Calibri"/>
                <a:cs typeface="Times New Roman"/>
              </a:rPr>
              <a:t> namespace, along with all the other classes you have discussed in this lesson. Mention that creating performance counter categories and performance counters require access to the registry.</a:t>
            </a:r>
          </a:p>
        </p:txBody>
      </p:sp>
      <p:sp>
        <p:nvSpPr>
          <p:cNvPr id="4" name="Slide Number Placeholder 3"/>
          <p:cNvSpPr>
            <a:spLocks noGrp="1"/>
          </p:cNvSpPr>
          <p:nvPr>
            <p:ph type="sldNum" sz="quarter" idx="10"/>
          </p:nvPr>
        </p:nvSpPr>
        <p:spPr/>
        <p:txBody>
          <a:bodyPr/>
          <a:lstStyle/>
          <a:p>
            <a:fld id="{8B741B2B-E868-4738-A719-7E0346027B67}"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218914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Open the </a:t>
            </a:r>
            <a:r>
              <a:rPr lang="en-US" sz="1000" b="1" dirty="0" smtClean="0">
                <a:effectLst/>
                <a:latin typeface="Arial"/>
                <a:ea typeface="Times New Roman"/>
                <a:cs typeface="Times New Roman"/>
              </a:rPr>
              <a:t>School.sln</a:t>
            </a:r>
            <a:r>
              <a:rPr lang="en-US" sz="1000" dirty="0" smtClean="0">
                <a:effectLst/>
                <a:latin typeface="Arial"/>
                <a:ea typeface="Times New Roman"/>
                <a:cs typeface="Segoe UI"/>
              </a:rPr>
              <a:t> solution from the E:\Mod02\Labfiles\Solution\Exercise 3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Open </a:t>
            </a:r>
            <a:r>
              <a:rPr lang="en-US" sz="1000" b="1" dirty="0" smtClean="0">
                <a:effectLst/>
                <a:latin typeface="Arial"/>
                <a:ea typeface="Times New Roman"/>
                <a:cs typeface="Times New Roman"/>
              </a:rPr>
              <a:t>MainWindow.xaml.cs</a:t>
            </a:r>
            <a:r>
              <a:rPr lang="en-US" sz="1000" dirty="0" smtClean="0">
                <a:effectLst/>
                <a:latin typeface="Arial"/>
                <a:ea typeface="Times New Roman"/>
                <a:cs typeface="Segoe UI"/>
              </a:rPr>
              <a:t> and locate the </a:t>
            </a:r>
            <a:r>
              <a:rPr lang="en-US" sz="1000" b="1" dirty="0" smtClean="0">
                <a:effectLst/>
                <a:latin typeface="Arial"/>
                <a:ea typeface="Times New Roman"/>
                <a:cs typeface="Times New Roman"/>
              </a:rPr>
              <a:t>studentsList_KeyDown</a:t>
            </a:r>
            <a:r>
              <a:rPr lang="en-US" sz="1000" dirty="0" smtClean="0">
                <a:effectLst/>
                <a:latin typeface="Arial"/>
                <a:ea typeface="Times New Roman"/>
                <a:cs typeface="Segoe UI"/>
              </a:rPr>
              <a:t> method.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Explain to students that in Exercise 1 they will refactor the code that they added to this method in Lab 1 into separate methods that can be called from multiple locations.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Show students the refactored code in the </a:t>
            </a:r>
            <a:r>
              <a:rPr lang="en-US" sz="1000" b="1" dirty="0" smtClean="0">
                <a:effectLst/>
                <a:latin typeface="Arial"/>
                <a:ea typeface="Times New Roman"/>
                <a:cs typeface="Times New Roman"/>
              </a:rPr>
              <a:t>editStudent</a:t>
            </a:r>
            <a:r>
              <a:rPr lang="en-US" sz="1000" dirty="0" smtClean="0">
                <a:solidFill>
                  <a:srgbClr val="000000"/>
                </a:solidFill>
                <a:effectLst/>
                <a:latin typeface="Arial"/>
                <a:ea typeface="Times New Roman"/>
                <a:cs typeface="Segoe UI"/>
              </a:rPr>
              <a:t>, </a:t>
            </a:r>
            <a:r>
              <a:rPr lang="en-US" sz="1000" b="1" dirty="0" smtClean="0">
                <a:effectLst/>
                <a:latin typeface="Arial"/>
                <a:ea typeface="Times New Roman"/>
                <a:cs typeface="Times New Roman"/>
              </a:rPr>
              <a:t>addNewStudent</a:t>
            </a:r>
            <a:r>
              <a:rPr lang="en-US" sz="1000" dirty="0" smtClean="0">
                <a:solidFill>
                  <a:srgbClr val="000000"/>
                </a:solidFill>
                <a:effectLst/>
                <a:latin typeface="Arial"/>
                <a:ea typeface="Times New Roman"/>
                <a:cs typeface="Segoe UI"/>
              </a:rPr>
              <a:t>, and </a:t>
            </a:r>
            <a:r>
              <a:rPr lang="en-US" sz="1000" b="1" dirty="0" smtClean="0">
                <a:effectLst/>
                <a:latin typeface="Arial"/>
                <a:ea typeface="Times New Roman"/>
                <a:cs typeface="Times New Roman"/>
              </a:rPr>
              <a:t>RemoveStudent</a:t>
            </a:r>
            <a:r>
              <a:rPr lang="en-US" sz="1000" dirty="0" smtClean="0">
                <a:solidFill>
                  <a:srgbClr val="000000"/>
                </a:solidFill>
                <a:effectLst/>
                <a:latin typeface="Arial"/>
                <a:ea typeface="Times New Roman"/>
                <a:cs typeface="Segoe UI"/>
              </a:rPr>
              <a:t> methods.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Show students the </a:t>
            </a:r>
            <a:r>
              <a:rPr lang="en-US" sz="1000" b="1" dirty="0" smtClean="0">
                <a:effectLst/>
                <a:latin typeface="Arial"/>
                <a:ea typeface="Times New Roman"/>
                <a:cs typeface="Times New Roman"/>
              </a:rPr>
              <a:t>studentsList_MouseDoubleClick</a:t>
            </a:r>
            <a:r>
              <a:rPr lang="en-US" sz="1000" dirty="0" smtClean="0">
                <a:solidFill>
                  <a:srgbClr val="000000"/>
                </a:solidFill>
                <a:effectLst/>
                <a:latin typeface="Arial"/>
                <a:ea typeface="Times New Roman"/>
                <a:cs typeface="Segoe UI"/>
              </a:rPr>
              <a:t> method and explain that the call to the </a:t>
            </a:r>
            <a:r>
              <a:rPr lang="en-US" sz="1000" b="1" dirty="0" smtClean="0">
                <a:effectLst/>
                <a:latin typeface="Arial"/>
                <a:ea typeface="Times New Roman"/>
                <a:cs typeface="Times New Roman"/>
              </a:rPr>
              <a:t>editStudent</a:t>
            </a:r>
            <a:r>
              <a:rPr lang="en-US" sz="1000" dirty="0" smtClean="0">
                <a:solidFill>
                  <a:srgbClr val="000000"/>
                </a:solidFill>
                <a:effectLst/>
                <a:latin typeface="Arial"/>
                <a:ea typeface="Times New Roman"/>
                <a:cs typeface="Segoe UI"/>
              </a:rPr>
              <a:t> method also uses the refactored code.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Open </a:t>
            </a:r>
            <a:r>
              <a:rPr lang="en-US" sz="1000" b="1" dirty="0" smtClean="0">
                <a:effectLst/>
                <a:latin typeface="Arial"/>
                <a:ea typeface="Times New Roman"/>
                <a:cs typeface="Times New Roman"/>
              </a:rPr>
              <a:t>StudentForm.xaml.cs</a:t>
            </a:r>
            <a:r>
              <a:rPr lang="en-US" sz="1000" dirty="0" smtClean="0">
                <a:solidFill>
                  <a:srgbClr val="000000"/>
                </a:solidFill>
                <a:effectLst/>
                <a:latin typeface="Arial"/>
                <a:ea typeface="Times New Roman"/>
                <a:cs typeface="Segoe UI"/>
              </a:rPr>
              <a:t> and locate the </a:t>
            </a:r>
            <a:r>
              <a:rPr lang="en-US" sz="1000" b="1" dirty="0" smtClean="0">
                <a:effectLst/>
                <a:latin typeface="Arial"/>
                <a:ea typeface="Times New Roman"/>
                <a:cs typeface="Times New Roman"/>
              </a:rPr>
              <a:t>ok_Click</a:t>
            </a:r>
            <a:r>
              <a:rPr lang="en-US" sz="1000" dirty="0" smtClean="0">
                <a:solidFill>
                  <a:srgbClr val="000000"/>
                </a:solidFill>
                <a:effectLst/>
                <a:latin typeface="Arial"/>
                <a:ea typeface="Times New Roman"/>
                <a:cs typeface="Segoe UI"/>
              </a:rPr>
              <a:t> method.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Explain to students that in Exercise 2 they will add code to this method to check that user input is valid before returning to the main form.</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Open </a:t>
            </a:r>
            <a:r>
              <a:rPr lang="en-US" sz="1000" b="1" dirty="0" smtClean="0">
                <a:effectLst/>
                <a:latin typeface="Arial"/>
                <a:ea typeface="Times New Roman"/>
                <a:cs typeface="Times New Roman"/>
              </a:rPr>
              <a:t>MainWindow.xaml.cs</a:t>
            </a:r>
            <a:r>
              <a:rPr lang="en-US" sz="1000" dirty="0" smtClean="0">
                <a:solidFill>
                  <a:srgbClr val="000000"/>
                </a:solidFill>
                <a:effectLst/>
                <a:latin typeface="Arial"/>
                <a:ea typeface="Times New Roman"/>
                <a:cs typeface="Segoe UI"/>
              </a:rPr>
              <a:t> and locate the </a:t>
            </a:r>
            <a:r>
              <a:rPr lang="en-US" sz="1000" b="1" dirty="0" smtClean="0">
                <a:effectLst/>
                <a:latin typeface="Arial"/>
                <a:ea typeface="Times New Roman"/>
                <a:cs typeface="Times New Roman"/>
              </a:rPr>
              <a:t>SaveChanges_Click</a:t>
            </a:r>
            <a:r>
              <a:rPr lang="en-US" sz="1000" dirty="0" smtClean="0">
                <a:solidFill>
                  <a:srgbClr val="000000"/>
                </a:solidFill>
                <a:effectLst/>
                <a:latin typeface="Arial"/>
                <a:ea typeface="Times New Roman"/>
                <a:cs typeface="Segoe UI"/>
              </a:rPr>
              <a:t> method.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Explain to students that in Exercise 3 they will add code to save the changes back to the database and handle any errors that might occur.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Run the application and double-click a student to edit their details. Point out to students that the </a:t>
            </a:r>
            <a:r>
              <a:rPr lang="en-US" sz="1000" b="1" dirty="0" smtClean="0">
                <a:effectLst/>
                <a:latin typeface="Arial"/>
                <a:ea typeface="Times New Roman"/>
                <a:cs typeface="Times New Roman"/>
              </a:rPr>
              <a:t>studentsList_MouseDoubleClick</a:t>
            </a:r>
            <a:r>
              <a:rPr lang="en-US" sz="1000" dirty="0" smtClean="0">
                <a:solidFill>
                  <a:srgbClr val="000000"/>
                </a:solidFill>
                <a:effectLst/>
                <a:latin typeface="Arial"/>
                <a:ea typeface="Times New Roman"/>
                <a:cs typeface="Segoe UI"/>
              </a:rPr>
              <a:t> method calls the refactored </a:t>
            </a:r>
            <a:r>
              <a:rPr lang="en-US" sz="1000" b="1" dirty="0" smtClean="0">
                <a:effectLst/>
                <a:latin typeface="Arial"/>
                <a:ea typeface="Times New Roman"/>
                <a:cs typeface="Times New Roman"/>
              </a:rPr>
              <a:t>editStudent</a:t>
            </a:r>
            <a:r>
              <a:rPr lang="en-US" sz="1000" dirty="0" smtClean="0">
                <a:solidFill>
                  <a:srgbClr val="000000"/>
                </a:solidFill>
                <a:effectLst/>
                <a:latin typeface="Arial"/>
                <a:ea typeface="Times New Roman"/>
                <a:cs typeface="Segoe UI"/>
              </a:rPr>
              <a:t> method.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Enter data that is not valid in one of the fields, and then show students the error message that appears.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Enter valid data, and then in the main window, click </a:t>
            </a:r>
            <a:r>
              <a:rPr lang="en-US" sz="1000" b="1" dirty="0" smtClean="0">
                <a:effectLst/>
                <a:latin typeface="Arial"/>
                <a:ea typeface="Times New Roman"/>
                <a:cs typeface="Times New Roman"/>
              </a:rPr>
              <a:t>Save Changes</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Close the application.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Run the application again and show that the changes they made have been saved to the database.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Close the application, and then close Visual Studio.</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9830819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995"/>
              </a:spcAft>
            </a:pPr>
            <a:r>
              <a:rPr lang="en-US" sz="1000" b="1" dirty="0">
                <a:latin typeface="Arial"/>
                <a:ea typeface="Calibri"/>
                <a:cs typeface="Times New Roman"/>
              </a:rPr>
              <a:t>Preparation </a:t>
            </a:r>
            <a:r>
              <a:rPr lang="en-US" sz="1000" b="1" dirty="0" smtClean="0">
                <a:latin typeface="Arial"/>
                <a:ea typeface="Calibri"/>
                <a:cs typeface="Times New Roman"/>
              </a:rPr>
              <a:t>Steps</a:t>
            </a:r>
            <a:endParaRPr lang="en-US" sz="1000" dirty="0" smtClean="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prstClr val="black"/>
                </a:solidFill>
                <a:latin typeface="Arial"/>
                <a:ea typeface="Times New Roman"/>
                <a:cs typeface="Times New Roman"/>
              </a:rPr>
              <a:t>Start </a:t>
            </a:r>
            <a:r>
              <a:rPr lang="en-US" sz="1000" dirty="0">
                <a:solidFill>
                  <a:prstClr val="black"/>
                </a:solidFill>
                <a:latin typeface="Arial"/>
                <a:ea typeface="Times New Roman"/>
                <a:cs typeface="Times New Roman"/>
              </a:rPr>
              <a:t>the MSL-TMG1 virtual machine if it is not already running.</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20483B-SEA-DEV11 virtual machine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Start File Explorer, navigate to the </a:t>
            </a:r>
            <a:r>
              <a:rPr lang="en-US" sz="1000" b="1" dirty="0">
                <a:solidFill>
                  <a:prstClr val="black"/>
                </a:solidFill>
                <a:latin typeface="Arial"/>
                <a:ea typeface="Times New Roman"/>
                <a:cs typeface="Times New Roman"/>
              </a:rPr>
              <a:t>E:\Mod02\Labfiles\Databases</a:t>
            </a:r>
            <a:r>
              <a:rPr lang="en-US" sz="1000" dirty="0">
                <a:solidFill>
                  <a:srgbClr val="000000"/>
                </a:solidFill>
                <a:latin typeface="Arial"/>
                <a:ea typeface="Times New Roman"/>
                <a:cs typeface="Times New Roman"/>
              </a:rPr>
              <a:t> folder, and then run </a:t>
            </a:r>
            <a:r>
              <a:rPr lang="en-US" sz="1000" b="1" dirty="0">
                <a:solidFill>
                  <a:prstClr val="black"/>
                </a:solidFill>
                <a:latin typeface="Arial"/>
                <a:ea typeface="Times New Roman"/>
                <a:cs typeface="Times New Roman"/>
              </a:rPr>
              <a:t>SetupSchoolDB.cmd</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Close File Explorer.</a:t>
            </a:r>
            <a:endParaRPr lang="en-US" dirty="0"/>
          </a:p>
        </p:txBody>
      </p:sp>
      <p:sp>
        <p:nvSpPr>
          <p:cNvPr id="4" name="Slide Number Placeholder 3"/>
          <p:cNvSpPr>
            <a:spLocks noGrp="1"/>
          </p:cNvSpPr>
          <p:nvPr>
            <p:ph type="sldNum" sz="quarter" idx="10"/>
          </p:nvPr>
        </p:nvSpPr>
        <p:spPr/>
        <p:txBody>
          <a:bodyPr/>
          <a:lstStyle/>
          <a:p>
            <a:fld id="{8B741B2B-E868-4738-A719-7E0346027B67}"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3182194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to students that they must complete the steps to set up the SchoolDB database even if they still have the database running from the previous lab. This is to ensure that the data is reset and in a known state.</a:t>
            </a:r>
          </a:p>
          <a:p>
            <a:pPr>
              <a:lnSpc>
                <a:spcPct val="115000"/>
              </a:lnSpc>
              <a:spcAft>
                <a:spcPts val="1000"/>
              </a:spcAft>
            </a:pPr>
            <a:r>
              <a:rPr lang="en-GB" sz="1000" dirty="0">
                <a:latin typeface="Arial"/>
                <a:ea typeface="Calibri"/>
                <a:cs typeface="Times New Roman"/>
              </a:rPr>
              <a:t>Exercise 1: Refactoring the Enrollment Code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refactor the existing code to avoid writing duplicate code.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application currently enables a user to edit a student’s details by pressing Enter, but you now want them to also be able to initiate the edit process by double-clicking on a student in the list. You will begin by creating a new method that contains the code for editing a student’s details. This will avoid duplicating and maintaining the code in both event handlers. You will then call the new method from both the </a:t>
            </a:r>
            <a:r>
              <a:rPr lang="en-US" sz="1000" b="1" dirty="0">
                <a:latin typeface="Arial"/>
                <a:ea typeface="Calibri"/>
                <a:cs typeface="Times New Roman"/>
              </a:rPr>
              <a:t>studentsList_MouseDoubleClick</a:t>
            </a:r>
            <a:r>
              <a:rPr lang="en-US" sz="1000" dirty="0">
                <a:latin typeface="Arial"/>
                <a:ea typeface="Calibri"/>
                <a:cs typeface="Segoe UI"/>
              </a:rPr>
              <a:t> and </a:t>
            </a:r>
            <a:r>
              <a:rPr lang="en-US" sz="1000" b="1" dirty="0">
                <a:latin typeface="Arial"/>
                <a:ea typeface="Calibri"/>
                <a:cs typeface="Times New Roman"/>
              </a:rPr>
              <a:t>StudentsList_Keydown</a:t>
            </a:r>
            <a:r>
              <a:rPr lang="en-US" sz="1000" dirty="0">
                <a:latin typeface="Arial"/>
                <a:ea typeface="Calibri"/>
                <a:cs typeface="Segoe UI"/>
              </a:rPr>
              <a:t> events. While doing this, you also decide to refactor the code for adding and deleting students into separate methods, so that it can be called from other parts of the application if the need arises. You will then run the application and verify that users can press Enter or double-click on a student to edit the student’s details, can press Insert to add a new student, and can press Delete to remove a student.</a:t>
            </a:r>
            <a:endParaRPr lang="en-US"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Exercise 2: Validating Student Information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write code that validates the information that a user enters for a student. </a:t>
            </a:r>
          </a:p>
          <a:p>
            <a:pPr>
              <a:lnSpc>
                <a:spcPct val="115000"/>
              </a:lnSpc>
              <a:spcAft>
                <a:spcPts val="1000"/>
              </a:spcAft>
            </a:pPr>
            <a:r>
              <a:rPr lang="en-US" sz="1000" dirty="0">
                <a:latin typeface="Arial"/>
                <a:ea typeface="Calibri"/>
                <a:cs typeface="Times New Roman"/>
              </a:rPr>
              <a:t>Up until this point, almost anything can be entered as student data, and fields can be left blank. This means, for example, that a student could be added to the student list with no last name or with an invalid date of birth.</a:t>
            </a:r>
          </a:p>
          <a:p>
            <a:pPr>
              <a:lnSpc>
                <a:spcPct val="115000"/>
              </a:lnSpc>
              <a:spcAft>
                <a:spcPts val="1000"/>
              </a:spcAft>
            </a:pPr>
            <a:r>
              <a:rPr lang="en-US" sz="1000" dirty="0">
                <a:latin typeface="Arial"/>
                <a:ea typeface="Calibri"/>
                <a:cs typeface="Times New Roman"/>
              </a:rPr>
              <a:t>You will write code to check that when adding or editing a student, the first name and last name fields for the student contain data. You will also write code to check that the date of birth entered is a valid date and that the student is at least five years old. Finally, you will run the application and test your validation code.</a:t>
            </a:r>
          </a:p>
          <a:p>
            <a:pPr>
              <a:lnSpc>
                <a:spcPct val="115000"/>
              </a:lnSpc>
              <a:spcAft>
                <a:spcPts val="1000"/>
              </a:spcAft>
            </a:pPr>
            <a:r>
              <a:rPr lang="en-GB" sz="1000" dirty="0">
                <a:latin typeface="Arial"/>
                <a:ea typeface="Calibri"/>
                <a:cs typeface="Times New Roman"/>
              </a:rPr>
              <a:t>Exercise 3: Saving Changes to the Class List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write code that saves changes in the student list to the database.</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Every time the user closes and opens the application, they are presented with the original student list as it existed when they first ran the application, regardless of any changes they may have made. You will write code to save changes back to the database when the user clicks the </a:t>
            </a:r>
            <a:r>
              <a:rPr lang="en-US" sz="1000" b="1" dirty="0">
                <a:latin typeface="Arial"/>
                <a:ea typeface="Calibri"/>
                <a:cs typeface="Times New Roman"/>
              </a:rPr>
              <a:t>Save Changes</a:t>
            </a:r>
            <a:r>
              <a:rPr lang="en-US" sz="1000" dirty="0">
                <a:solidFill>
                  <a:srgbClr val="000000"/>
                </a:solidFill>
                <a:latin typeface="Arial"/>
                <a:ea typeface="Calibri"/>
                <a:cs typeface="Segoe UI"/>
              </a:rPr>
              <a:t> button. You will </a:t>
            </a:r>
            <a:r>
              <a:rPr lang="en-US" sz="1000" dirty="0" smtClean="0">
                <a:solidFill>
                  <a:srgbClr val="000000"/>
                </a:solidFill>
                <a:latin typeface="Arial"/>
                <a:ea typeface="Calibri"/>
                <a:cs typeface="Segoe UI"/>
              </a:rPr>
              <a:t>then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0199958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r>
              <a:rPr lang="en-US" sz="1000" dirty="0">
                <a:solidFill>
                  <a:srgbClr val="000000"/>
                </a:solidFill>
                <a:latin typeface="Arial"/>
                <a:ea typeface="Calibri"/>
                <a:cs typeface="Segoe UI"/>
              </a:rPr>
              <a:t>add exception handling code to catch concurrency, update, and general exceptions, and handle the exceptions gracefully. Finally, you will run your application and verify that changes you make to student data are persisted between application sessions.</a:t>
            </a:r>
            <a:endParaRPr lang="en-US" dirty="0"/>
          </a:p>
        </p:txBody>
      </p:sp>
      <p:sp>
        <p:nvSpPr>
          <p:cNvPr id="4" name="Slide Number Placeholder 3"/>
          <p:cNvSpPr>
            <a:spLocks noGrp="1"/>
          </p:cNvSpPr>
          <p:nvPr>
            <p:ph type="sldNum" sz="quarter" idx="10"/>
          </p:nvPr>
        </p:nvSpPr>
        <p:spPr/>
        <p:txBody>
          <a:bodyPr/>
          <a:lstStyle/>
          <a:p>
            <a:fld id="{8B741B2B-E868-4738-A719-7E0346027B67}"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2908812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8B741B2B-E868-4738-A719-7E0346027B67}"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3840305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return type of a method forms part of a methods signature.(   )False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   )True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When using output parameters in a method signature, which one of the following statements is true?(   )Option 1: You cannot return data by using a return statement in a method that use output parameters.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2: You can only use the type object when defining an output parameter.</a:t>
            </a:r>
          </a:p>
          <a:p>
            <a:pPr>
              <a:lnSpc>
                <a:spcPct val="115000"/>
              </a:lnSpc>
              <a:spcAft>
                <a:spcPts val="1000"/>
              </a:spcAft>
            </a:pPr>
            <a:r>
              <a:rPr lang="en-US" sz="1000" dirty="0">
                <a:latin typeface="Arial"/>
                <a:ea typeface="Calibri"/>
                <a:cs typeface="Times New Roman"/>
              </a:rPr>
              <a:t>(   )Option 3: You must assign a value to an output parameter before the method returns.</a:t>
            </a:r>
          </a:p>
          <a:p>
            <a:pPr>
              <a:lnSpc>
                <a:spcPct val="115000"/>
              </a:lnSpc>
              <a:spcAft>
                <a:spcPts val="1000"/>
              </a:spcAft>
            </a:pPr>
            <a:r>
              <a:rPr lang="en-US" sz="1000" dirty="0">
                <a:latin typeface="Arial"/>
                <a:ea typeface="Calibri"/>
                <a:cs typeface="Times New Roman"/>
              </a:rPr>
              <a:t>(   )Option 4: You define an output parameter by using the output keyword.</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3: You must assign a value to an output parameter before the method returns.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 finally block enables you to run code in the event of an error occurring?(   )False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   )True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760773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This lesson introduces methods, and describes how to create, invoke, and debug them.</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This lesson does not mention static methods, which are discussed in module 4 of this course.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There is a demonstration in this lesson showing students how to create, invoke, and debug a method.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26634579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Times New Roman"/>
              </a:rPr>
              <a:t>(   )True</a:t>
            </a:r>
          </a:p>
          <a:p>
            <a:pPr lvl="0">
              <a:lnSpc>
                <a:spcPct val="115000"/>
              </a:lnSpc>
              <a:spcAft>
                <a:spcPts val="1000"/>
              </a:spcAft>
            </a:pPr>
            <a:r>
              <a:rPr lang="en-US" sz="1000" b="1" dirty="0">
                <a:solidFill>
                  <a:prstClr val="black"/>
                </a:solidFill>
                <a:latin typeface="Arial"/>
                <a:ea typeface="Calibri"/>
                <a:cs typeface="Times New Roman"/>
              </a:rPr>
              <a:t>Question</a:t>
            </a:r>
            <a:endParaRPr lang="en-US" sz="1000" dirty="0">
              <a:solidFill>
                <a:prstClr val="black"/>
              </a:solidFill>
              <a:latin typeface="Arial"/>
              <a:ea typeface="Calibri"/>
              <a:cs typeface="Times New Roman"/>
            </a:endParaRPr>
          </a:p>
          <a:p>
            <a:pPr lvl="0">
              <a:lnSpc>
                <a:spcPct val="115000"/>
              </a:lnSpc>
              <a:spcAft>
                <a:spcPts val="1000"/>
              </a:spcAft>
            </a:pPr>
            <a:r>
              <a:rPr lang="en-US" sz="1000" b="1" dirty="0">
                <a:solidFill>
                  <a:prstClr val="black"/>
                </a:solidFill>
                <a:latin typeface="Arial"/>
                <a:ea typeface="Calibri"/>
                <a:cs typeface="Times New Roman"/>
              </a:rPr>
              <a:t>Trace</a:t>
            </a:r>
            <a:r>
              <a:rPr lang="en-US" sz="1000" dirty="0">
                <a:solidFill>
                  <a:prstClr val="black"/>
                </a:solidFill>
                <a:latin typeface="Arial"/>
                <a:ea typeface="Calibri"/>
                <a:cs typeface="Segoe UI"/>
              </a:rPr>
              <a:t> statements are active in both </a:t>
            </a:r>
            <a:r>
              <a:rPr lang="en-US" sz="1000" b="1" dirty="0">
                <a:solidFill>
                  <a:prstClr val="black"/>
                </a:solidFill>
                <a:latin typeface="Arial"/>
                <a:ea typeface="Calibri"/>
                <a:cs typeface="Times New Roman"/>
              </a:rPr>
              <a:t>Debug</a:t>
            </a:r>
            <a:r>
              <a:rPr lang="en-US" sz="1000" dirty="0">
                <a:solidFill>
                  <a:prstClr val="black"/>
                </a:solidFill>
                <a:latin typeface="Arial"/>
                <a:ea typeface="Calibri"/>
                <a:cs typeface="Segoe UI"/>
              </a:rPr>
              <a:t> and </a:t>
            </a:r>
            <a:r>
              <a:rPr lang="en-US" sz="1000" b="1" dirty="0">
                <a:solidFill>
                  <a:prstClr val="black"/>
                </a:solidFill>
                <a:latin typeface="Arial"/>
                <a:ea typeface="Calibri"/>
                <a:cs typeface="Times New Roman"/>
              </a:rPr>
              <a:t>Release</a:t>
            </a:r>
            <a:r>
              <a:rPr lang="en-US" sz="1000" dirty="0">
                <a:solidFill>
                  <a:prstClr val="black"/>
                </a:solidFill>
                <a:latin typeface="Arial"/>
                <a:ea typeface="Calibri"/>
                <a:cs typeface="Segoe UI"/>
              </a:rPr>
              <a:t> mode builds.</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)False</a:t>
            </a:r>
          </a:p>
          <a:p>
            <a:pPr lvl="0">
              <a:lnSpc>
                <a:spcPct val="115000"/>
              </a:lnSpc>
              <a:spcAft>
                <a:spcPts val="1000"/>
              </a:spcAft>
            </a:pPr>
            <a:r>
              <a:rPr lang="en-US" sz="1000" dirty="0">
                <a:solidFill>
                  <a:prstClr val="black"/>
                </a:solidFill>
                <a:latin typeface="Arial"/>
                <a:ea typeface="Calibri"/>
                <a:cs typeface="Times New Roman"/>
              </a:rPr>
              <a:t>(   )True</a:t>
            </a:r>
          </a:p>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)False</a:t>
            </a:r>
          </a:p>
          <a:p>
            <a:pPr lvl="0">
              <a:lnSpc>
                <a:spcPct val="115000"/>
              </a:lnSpc>
              <a:spcAft>
                <a:spcPts val="1000"/>
              </a:spcAft>
            </a:pPr>
            <a:r>
              <a:rPr lang="en-US" sz="1000" dirty="0">
                <a:solidFill>
                  <a:prstClr val="black"/>
                </a:solidFill>
                <a:latin typeface="Arial"/>
                <a:ea typeface="Calibri"/>
                <a:cs typeface="Times New Roman"/>
              </a:rPr>
              <a:t>(√)True</a:t>
            </a:r>
            <a:endParaRPr lang="en-US" dirty="0"/>
          </a:p>
        </p:txBody>
      </p:sp>
      <p:sp>
        <p:nvSpPr>
          <p:cNvPr id="4" name="Slide Number Placeholder 3"/>
          <p:cNvSpPr>
            <a:spLocks noGrp="1"/>
          </p:cNvSpPr>
          <p:nvPr>
            <p:ph type="sldNum" sz="quarter" idx="10"/>
          </p:nvPr>
        </p:nvSpPr>
        <p:spPr/>
        <p:txBody>
          <a:bodyPr/>
          <a:lstStyle/>
          <a:p>
            <a:fld id="{8B741B2B-E868-4738-A719-7E0346027B67}"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377423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methods are a fundamental concept in object-orientated programming because they enable you to encapsulate and protect data.</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all desktop application have a method named </a:t>
            </a:r>
            <a:r>
              <a:rPr lang="en-US" sz="1000" b="1" dirty="0">
                <a:latin typeface="Arial"/>
                <a:ea typeface="Calibri"/>
                <a:cs typeface="Times New Roman"/>
              </a:rPr>
              <a:t>Main</a:t>
            </a:r>
            <a:r>
              <a:rPr lang="en-US" sz="1000" dirty="0">
                <a:latin typeface="Arial"/>
                <a:ea typeface="Calibri"/>
                <a:cs typeface="Segoe UI"/>
              </a:rPr>
              <a:t>. Don’t mention that it is a static method.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2149339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the two parts to a method, the signature and the body.</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Use the code example on the slide to explain how to create a method that does not return data, but does accept two parameters.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the purpose of the </a:t>
            </a:r>
            <a:r>
              <a:rPr lang="en-US" sz="1000" b="1" dirty="0">
                <a:latin typeface="Arial"/>
                <a:ea typeface="Calibri"/>
                <a:cs typeface="Times New Roman"/>
              </a:rPr>
              <a:t>ref</a:t>
            </a:r>
            <a:r>
              <a:rPr lang="en-US" sz="1000" dirty="0">
                <a:latin typeface="Arial"/>
                <a:ea typeface="Calibri"/>
                <a:cs typeface="Segoe UI"/>
              </a:rPr>
              <a:t> keyword and how you can use it when defining parameter.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2118811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that to invoke a method, you specify the method name and any parameters the method accepts. Use the example on the slide to explain this.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4200318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when debugging a method, you can use the step into, step over, and step out debug tools.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The following demonstration shows students how to use these tools when debugging a method.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1022274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Run the demonstration.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the MSL-TMG1 virtual machine if it is not already running.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dirty="0" smtClean="0">
                <a:effectLst/>
                <a:latin typeface="Arial"/>
                <a:ea typeface="Times New Roman"/>
                <a:cs typeface="Segoe UI"/>
              </a:rPr>
              <a:t>20483B-SEA-DEV11 virtual machine.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Log on to Windows 8 as </a:t>
            </a:r>
            <a:r>
              <a:rPr lang="en-US" sz="1000" b="1" dirty="0" smtClean="0">
                <a:effectLst/>
                <a:latin typeface="Arial"/>
                <a:ea typeface="Times New Roman"/>
                <a:cs typeface="Times New Roman"/>
              </a:rPr>
              <a:t>Student </a:t>
            </a:r>
            <a:r>
              <a:rPr lang="en-US" sz="1000" dirty="0" smtClean="0">
                <a:effectLst/>
                <a:latin typeface="Arial"/>
                <a:ea typeface="Times New Roman"/>
                <a:cs typeface="Segoe UI"/>
              </a:rPr>
              <a:t>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Segoe UI"/>
              </a:rPr>
              <a:t>. If necessary, click </a:t>
            </a:r>
            <a:r>
              <a:rPr lang="en-US" sz="1000" b="1" dirty="0" smtClean="0">
                <a:effectLst/>
                <a:latin typeface="Arial"/>
                <a:ea typeface="Times New Roman"/>
                <a:cs typeface="Times New Roman"/>
              </a:rPr>
              <a:t>Switch User</a:t>
            </a:r>
            <a:r>
              <a:rPr lang="en-US" sz="1000" dirty="0" smtClean="0">
                <a:effectLst/>
                <a:latin typeface="Arial"/>
                <a:ea typeface="Times New Roman"/>
                <a:cs typeface="Segoe UI"/>
              </a:rPr>
              <a:t> to display the list of users.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Switch to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window.</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Visual Studio, on the </a:t>
            </a:r>
            <a:r>
              <a:rPr lang="en-US" sz="1000" b="1" dirty="0" smtClean="0">
                <a:effectLst/>
                <a:latin typeface="Arial"/>
                <a:ea typeface="Times New Roman"/>
                <a:cs typeface="Times New Roman"/>
              </a:rPr>
              <a:t>File</a:t>
            </a:r>
            <a:r>
              <a:rPr lang="en-US" sz="1000" dirty="0" smtClean="0">
                <a:effectLst/>
                <a:latin typeface="Arial"/>
                <a:ea typeface="Times New Roman"/>
                <a:cs typeface="Segoe UI"/>
              </a:rPr>
              <a:t> menu, point to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Project/Solution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Open Project</a:t>
            </a:r>
            <a:r>
              <a:rPr lang="en-US" sz="1000" dirty="0" smtClean="0">
                <a:effectLst/>
                <a:latin typeface="Arial"/>
                <a:ea typeface="Times New Roman"/>
                <a:cs typeface="Segoe UI"/>
              </a:rPr>
              <a:t> dialog box, browse to the </a:t>
            </a:r>
            <a:r>
              <a:rPr lang="en-US" sz="1000" b="1" dirty="0" smtClean="0">
                <a:effectLst/>
                <a:latin typeface="Arial"/>
                <a:ea typeface="Times New Roman"/>
                <a:cs typeface="Times New Roman"/>
              </a:rPr>
              <a:t>E:\Mod02\Democode\Starter\FourthCoffee.MethodTestHarness</a:t>
            </a:r>
            <a:r>
              <a:rPr lang="en-US" sz="1000" dirty="0" smtClean="0">
                <a:effectLst/>
                <a:latin typeface="Arial"/>
                <a:ea typeface="Times New Roman"/>
                <a:cs typeface="Segoe UI"/>
              </a:rPr>
              <a:t> folder, click </a:t>
            </a:r>
            <a:r>
              <a:rPr lang="en-US" sz="1000" b="1" dirty="0" smtClean="0">
                <a:effectLst/>
                <a:latin typeface="Arial"/>
                <a:ea typeface="Times New Roman"/>
                <a:cs typeface="Times New Roman"/>
              </a:rPr>
              <a:t>FourthCoffee.MethodTestHarness.sln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Visual Studio, on the </a:t>
            </a:r>
            <a:r>
              <a:rPr lang="en-US" sz="1000" b="1" dirty="0" smtClean="0">
                <a:effectLst/>
                <a:latin typeface="Arial"/>
                <a:ea typeface="Times New Roman"/>
                <a:cs typeface="Times New Roman"/>
              </a:rPr>
              <a:t>View</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Task List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Task List</a:t>
            </a:r>
            <a:r>
              <a:rPr lang="en-US" sz="1000" dirty="0" smtClean="0">
                <a:effectLst/>
                <a:latin typeface="Arial"/>
                <a:ea typeface="Times New Roman"/>
                <a:cs typeface="Segoe UI"/>
              </a:rPr>
              <a:t> window, in the </a:t>
            </a:r>
            <a:r>
              <a:rPr lang="en-US" sz="1000" b="1" dirty="0" smtClean="0">
                <a:effectLst/>
                <a:latin typeface="Arial"/>
                <a:ea typeface="Times New Roman"/>
                <a:cs typeface="Times New Roman"/>
              </a:rPr>
              <a:t>Categories</a:t>
            </a:r>
            <a:r>
              <a:rPr lang="en-US" sz="1000" dirty="0" smtClean="0">
                <a:effectLst/>
                <a:latin typeface="Arial"/>
                <a:ea typeface="Times New Roman"/>
                <a:cs typeface="Segoe UI"/>
              </a:rPr>
              <a:t> list, click </a:t>
            </a:r>
            <a:r>
              <a:rPr lang="en-US" sz="1000" b="1" dirty="0" smtClean="0">
                <a:effectLst/>
                <a:latin typeface="Arial"/>
                <a:ea typeface="Times New Roman"/>
                <a:cs typeface="Times New Roman"/>
              </a:rPr>
              <a:t>Comments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Double-click the </a:t>
            </a:r>
            <a:r>
              <a:rPr lang="en-US" sz="1000" b="1" dirty="0" smtClean="0">
                <a:effectLst/>
                <a:latin typeface="Arial"/>
                <a:ea typeface="Times New Roman"/>
                <a:cs typeface="Times New Roman"/>
              </a:rPr>
              <a:t>TODO: 01: Define the Initialize method. </a:t>
            </a:r>
            <a:r>
              <a:rPr lang="en-US" sz="1000" dirty="0" smtClean="0">
                <a:solidFill>
                  <a:srgbClr val="000000"/>
                </a:solidFill>
                <a:effectLst/>
                <a:latin typeface="Arial"/>
                <a:ea typeface="Times New Roman"/>
                <a:cs typeface="Segoe UI"/>
              </a:rPr>
              <a:t>task.</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code editor, click in the blank line below the comment, and then type the following code:</a:t>
            </a:r>
            <a:endParaRPr lang="en-US" sz="1000" dirty="0" smtClean="0">
              <a:effectLst/>
              <a:latin typeface="Arial"/>
              <a:ea typeface="Times New Roman"/>
              <a:cs typeface="Times New Roman"/>
            </a:endParaRPr>
          </a:p>
          <a:p>
            <a:pPr marL="100330" marR="100330">
              <a:lnSpc>
                <a:spcPct val="115000"/>
              </a:lnSpc>
              <a:spcAft>
                <a:spcPts val="995"/>
              </a:spcAft>
            </a:pPr>
            <a:r>
              <a:rPr lang="en-US" sz="1000" dirty="0" smtClean="0">
                <a:effectLst/>
                <a:latin typeface="Arial"/>
                <a:ea typeface="Times New Roman"/>
                <a:cs typeface="Times New Roman"/>
              </a:rPr>
              <a:t>bool Initialize()</a:t>
            </a:r>
          </a:p>
          <a:p>
            <a:pPr marL="100330" marR="100330">
              <a:lnSpc>
                <a:spcPct val="115000"/>
              </a:lnSpc>
              <a:spcAft>
                <a:spcPts val="995"/>
              </a:spcAft>
            </a:pPr>
            <a:r>
              <a:rPr lang="en-US" sz="1000" dirty="0" smtClean="0">
                <a:effectLst/>
                <a:latin typeface="Arial"/>
                <a:ea typeface="Times New Roman"/>
                <a:cs typeface="Times New Roman"/>
              </a:rPr>
              <a:t>{</a:t>
            </a:r>
          </a:p>
          <a:p>
            <a:pPr marL="100330" marR="100330">
              <a:lnSpc>
                <a:spcPct val="115000"/>
              </a:lnSpc>
              <a:spcAft>
                <a:spcPts val="995"/>
              </a:spcAft>
            </a:pPr>
            <a:r>
              <a:rPr lang="en-US" sz="1000" dirty="0" smtClean="0">
                <a:effectLst/>
                <a:latin typeface="Arial"/>
                <a:ea typeface="Times New Roman"/>
                <a:cs typeface="Times New Roman"/>
              </a:rPr>
              <a:t>   var path = GetApplicationPath();</a:t>
            </a:r>
          </a:p>
          <a:p>
            <a:pPr marL="100330" marR="100330">
              <a:lnSpc>
                <a:spcPct val="115000"/>
              </a:lnSpc>
              <a:spcAft>
                <a:spcPts val="995"/>
              </a:spcAft>
            </a:pPr>
            <a:r>
              <a:rPr lang="en-US" sz="1000" dirty="0" smtClean="0">
                <a:effectLst/>
                <a:latin typeface="Arial"/>
                <a:ea typeface="Times New Roman"/>
                <a:cs typeface="Times New Roman"/>
              </a:rPr>
              <a:t>   return</a:t>
            </a:r>
          </a:p>
          <a:p>
            <a:pPr marL="100330" marR="100330">
              <a:lnSpc>
                <a:spcPct val="115000"/>
              </a:lnSpc>
              <a:spcAft>
                <a:spcPts val="995"/>
              </a:spcAft>
            </a:pPr>
            <a:r>
              <a:rPr lang="en-US" sz="1000" dirty="0" smtClean="0">
                <a:effectLst/>
                <a:latin typeface="Arial"/>
                <a:ea typeface="Times New Roman"/>
                <a:cs typeface="Times New Roman"/>
              </a:rPr>
              <a:t>      !string.IsNullOrEmpty(path);</a:t>
            </a:r>
          </a:p>
          <a:p>
            <a:pPr marL="100330" marR="100330">
              <a:lnSpc>
                <a:spcPct val="115000"/>
              </a:lnSpc>
              <a:spcAft>
                <a:spcPts val="995"/>
              </a:spcAft>
            </a:pPr>
            <a:r>
              <a:rPr lang="en-GB" sz="1000" dirty="0" smtClean="0">
                <a:effectLst/>
                <a:latin typeface="Arial"/>
                <a:ea typeface="Times New Roman"/>
                <a:cs typeface="Times New Roman"/>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794725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dirty="0" smtClean="0">
                <a:solidFill>
                  <a:srgbClr val="000000"/>
                </a:solidFill>
                <a:latin typeface="Arial"/>
                <a:ea typeface="Times New Roman"/>
                <a:cs typeface="Segoe UI"/>
              </a:rPr>
              <a:t>In </a:t>
            </a: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Task List</a:t>
            </a:r>
            <a:r>
              <a:rPr lang="en-US" sz="1000" dirty="0">
                <a:solidFill>
                  <a:srgbClr val="000000"/>
                </a:solidFill>
                <a:latin typeface="Arial"/>
                <a:ea typeface="Times New Roman"/>
                <a:cs typeface="Segoe UI"/>
              </a:rPr>
              <a:t> window, double-click the </a:t>
            </a:r>
            <a:r>
              <a:rPr lang="en-US" sz="1000" b="1" dirty="0">
                <a:solidFill>
                  <a:prstClr val="black"/>
                </a:solidFill>
                <a:latin typeface="Arial"/>
                <a:ea typeface="Times New Roman"/>
                <a:cs typeface="Times New Roman"/>
              </a:rPr>
              <a:t>TODO: 02: Invoke the Initialize method.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srgbClr val="000000"/>
                </a:solidFill>
                <a:latin typeface="Arial"/>
                <a:ea typeface="Times New Roman"/>
                <a:cs typeface="Segoe UI"/>
              </a:rPr>
              <a:t>In the code editor, click in the blank line below the comment, and then type the following code: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var isInitialized= Initialize();</a:t>
            </a: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Right-click the call to the </a:t>
            </a:r>
            <a:r>
              <a:rPr lang="en-US" sz="1000" b="1" dirty="0">
                <a:solidFill>
                  <a:prstClr val="black"/>
                </a:solidFill>
                <a:latin typeface="Arial"/>
                <a:ea typeface="Times New Roman"/>
                <a:cs typeface="Times New Roman"/>
              </a:rPr>
              <a:t>Initialize</a:t>
            </a:r>
            <a:r>
              <a:rPr lang="en-US" sz="1000" dirty="0">
                <a:solidFill>
                  <a:prstClr val="black"/>
                </a:solidFill>
                <a:latin typeface="Arial"/>
                <a:ea typeface="Times New Roman"/>
                <a:cs typeface="Segoe UI"/>
              </a:rPr>
              <a:t> method, point to </a:t>
            </a:r>
            <a:r>
              <a:rPr lang="en-US" sz="1000" b="1" dirty="0">
                <a:solidFill>
                  <a:prstClr val="black"/>
                </a:solidFill>
                <a:latin typeface="Arial"/>
                <a:ea typeface="Times New Roman"/>
                <a:cs typeface="Times New Roman"/>
              </a:rPr>
              <a:t>Breakpoint</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Insert</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Breakpoint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Build</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Build Solution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Press F11 to step into the </a:t>
            </a:r>
            <a:r>
              <a:rPr lang="en-US" sz="1000" b="1" dirty="0">
                <a:solidFill>
                  <a:prstClr val="black"/>
                </a:solidFill>
                <a:latin typeface="Arial"/>
                <a:ea typeface="Times New Roman"/>
                <a:cs typeface="Times New Roman"/>
              </a:rPr>
              <a:t>Initialize</a:t>
            </a:r>
            <a:r>
              <a:rPr lang="en-US" sz="1000" dirty="0">
                <a:solidFill>
                  <a:prstClr val="black"/>
                </a:solidFill>
                <a:latin typeface="Arial"/>
                <a:ea typeface="Times New Roman"/>
                <a:cs typeface="Segoe UI"/>
              </a:rPr>
              <a:t> method.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Press F10 to step to the </a:t>
            </a:r>
            <a:r>
              <a:rPr lang="en-US" sz="1000" b="1" dirty="0">
                <a:solidFill>
                  <a:prstClr val="black"/>
                </a:solidFill>
                <a:latin typeface="Arial"/>
                <a:ea typeface="Times New Roman"/>
                <a:cs typeface="Times New Roman"/>
              </a:rPr>
              <a:t>GetApplicationPath</a:t>
            </a:r>
            <a:r>
              <a:rPr lang="en-US" sz="1000" dirty="0">
                <a:solidFill>
                  <a:prstClr val="black"/>
                </a:solidFill>
                <a:latin typeface="Arial"/>
                <a:ea typeface="Times New Roman"/>
                <a:cs typeface="Segoe UI"/>
              </a:rPr>
              <a:t> method call.</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Press F10 to step over the </a:t>
            </a:r>
            <a:r>
              <a:rPr lang="en-US" sz="1000" b="1" dirty="0">
                <a:solidFill>
                  <a:prstClr val="black"/>
                </a:solidFill>
                <a:latin typeface="Arial"/>
                <a:ea typeface="Times New Roman"/>
                <a:cs typeface="Times New Roman"/>
              </a:rPr>
              <a:t>GetApplicationPath</a:t>
            </a:r>
            <a:r>
              <a:rPr lang="en-US" sz="1000" dirty="0">
                <a:solidFill>
                  <a:prstClr val="black"/>
                </a:solidFill>
                <a:latin typeface="Arial"/>
                <a:ea typeface="Times New Roman"/>
                <a:cs typeface="Segoe UI"/>
              </a:rPr>
              <a:t> method call.</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Press Shift+F11 to step out of the </a:t>
            </a:r>
            <a:r>
              <a:rPr lang="en-US" sz="1000" b="1" dirty="0">
                <a:solidFill>
                  <a:prstClr val="black"/>
                </a:solidFill>
                <a:latin typeface="Arial"/>
                <a:ea typeface="Times New Roman"/>
                <a:cs typeface="Times New Roman"/>
              </a:rPr>
              <a:t>Initialize</a:t>
            </a:r>
            <a:r>
              <a:rPr lang="en-US" sz="1000" dirty="0">
                <a:solidFill>
                  <a:prstClr val="black"/>
                </a:solidFill>
                <a:latin typeface="Arial"/>
                <a:ea typeface="Times New Roman"/>
                <a:cs typeface="Segoe UI"/>
              </a:rPr>
              <a:t> method.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Press F10 to step over the </a:t>
            </a:r>
            <a:r>
              <a:rPr lang="en-US" sz="1000" b="1" dirty="0">
                <a:solidFill>
                  <a:prstClr val="black"/>
                </a:solidFill>
                <a:latin typeface="Arial"/>
                <a:ea typeface="Times New Roman"/>
                <a:cs typeface="Times New Roman"/>
              </a:rPr>
              <a:t>Initialize</a:t>
            </a:r>
            <a:r>
              <a:rPr lang="en-US" sz="1000" dirty="0">
                <a:solidFill>
                  <a:prstClr val="black"/>
                </a:solidFill>
                <a:latin typeface="Arial"/>
                <a:ea typeface="Times New Roman"/>
                <a:cs typeface="Segoe UI"/>
              </a:rPr>
              <a:t> method call.</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Hover over the </a:t>
            </a:r>
            <a:r>
              <a:rPr lang="en-US" sz="1000" b="1" dirty="0">
                <a:solidFill>
                  <a:prstClr val="black"/>
                </a:solidFill>
                <a:latin typeface="Arial"/>
                <a:ea typeface="Times New Roman"/>
                <a:cs typeface="Times New Roman"/>
              </a:rPr>
              <a:t>isInitialized</a:t>
            </a:r>
            <a:r>
              <a:rPr lang="en-US" sz="1000" dirty="0">
                <a:solidFill>
                  <a:prstClr val="black"/>
                </a:solidFill>
                <a:latin typeface="Arial"/>
                <a:ea typeface="Times New Roman"/>
                <a:cs typeface="Segoe UI"/>
              </a:rPr>
              <a:t> variable, and verify that the value returned is </a:t>
            </a:r>
            <a:r>
              <a:rPr lang="en-US" sz="1000" b="1" dirty="0">
                <a:solidFill>
                  <a:prstClr val="black"/>
                </a:solidFill>
                <a:latin typeface="Arial"/>
                <a:ea typeface="Times New Roman"/>
                <a:cs typeface="Times New Roman"/>
              </a:rPr>
              <a:t>true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Stop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Close Solution</a:t>
            </a:r>
            <a:r>
              <a:rPr lang="en-US" sz="1000" dirty="0">
                <a:solidFill>
                  <a:prstClr val="black"/>
                </a:solidFill>
                <a:latin typeface="Arial"/>
                <a:ea typeface="Times New Roman"/>
                <a:cs typeface="Segoe UI"/>
              </a:rPr>
              <a:t>.</a:t>
            </a:r>
            <a:endParaRPr lang="en-US" dirty="0"/>
          </a:p>
        </p:txBody>
      </p:sp>
      <p:sp>
        <p:nvSpPr>
          <p:cNvPr id="4" name="Slide Number Placeholder 3"/>
          <p:cNvSpPr>
            <a:spLocks noGrp="1"/>
          </p:cNvSpPr>
          <p:nvPr>
            <p:ph type="sldNum" sz="quarter" idx="10"/>
          </p:nvPr>
        </p:nvSpPr>
        <p:spPr/>
        <p:txBody>
          <a:bodyPr/>
          <a:lstStyle/>
          <a:p>
            <a:fld id="{8B741B2B-E868-4738-A719-7E0346027B67}" type="slidenum">
              <a:rPr lang="en-US" smtClean="0"/>
              <a:t>9</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248424460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3405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016899"/>
            <a:ext cx="5732417" cy="340093"/>
          </a:xfrm>
        </p:spPr>
        <p:txBody>
          <a:bodyPr/>
          <a:lstStyle/>
          <a:p>
            <a:r>
              <a:rPr lang="en-US" sz="2600" smtClean="0"/>
              <a:t>Module </a:t>
            </a:r>
            <a:r>
              <a:rPr lang="en-US" sz="2600" smtClean="0"/>
              <a:t>2</a:t>
            </a:r>
            <a:endParaRPr lang="en-US" sz="2600" dirty="0"/>
          </a:p>
        </p:txBody>
      </p:sp>
      <p:sp>
        <p:nvSpPr>
          <p:cNvPr id="3" name="Subtitle 2"/>
          <p:cNvSpPr>
            <a:spLocks noGrp="1"/>
          </p:cNvSpPr>
          <p:nvPr>
            <p:ph type="subTitle" sz="quarter" idx="1"/>
          </p:nvPr>
        </p:nvSpPr>
        <p:spPr>
          <a:xfrm>
            <a:off x="3121297" y="3573016"/>
            <a:ext cx="5775960" cy="1103872"/>
          </a:xfrm>
        </p:spPr>
        <p:txBody>
          <a:bodyPr/>
          <a:lstStyle/>
          <a:p>
            <a:r>
              <a:rPr lang="en-GB" dirty="0" smtClean="0"/>
              <a:t>Creating Methods, Handling Exceptions, and Monitoring Applications
</a:t>
            </a:r>
            <a:endParaRPr lang="en-US" dirty="0"/>
          </a:p>
        </p:txBody>
      </p:sp>
    </p:spTree>
    <p:extLst>
      <p:ext uri="{BB962C8B-B14F-4D97-AF65-F5344CB8AC3E}">
        <p14:creationId xmlns:p14="http://schemas.microsoft.com/office/powerpoint/2010/main" val="4258114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Lesson 2: Creating Overloaded Methods and Using Optional and Output Parameters</a:t>
            </a:r>
            <a:endParaRPr lang="en-US" dirty="0"/>
          </a:p>
        </p:txBody>
      </p:sp>
      <p:sp>
        <p:nvSpPr>
          <p:cNvPr id="3" name="Text Placeholder 2"/>
          <p:cNvSpPr>
            <a:spLocks noGrp="1"/>
          </p:cNvSpPr>
          <p:nvPr>
            <p:ph type="body" idx="1"/>
          </p:nvPr>
        </p:nvSpPr>
        <p:spPr/>
        <p:txBody>
          <a:bodyPr/>
          <a:lstStyle/>
          <a:p>
            <a:r>
              <a:rPr lang="en-GB" dirty="0" smtClean="0"/>
              <a:t>Creating Overloaded Methods
Creating Methods that Use Optional Parameters
Calling a Method by Using Named Arguments
Creating Methods that Use Output Parameters</a:t>
            </a:r>
            <a:endParaRPr lang="en-US" dirty="0"/>
          </a:p>
        </p:txBody>
      </p:sp>
    </p:spTree>
    <p:extLst>
      <p:ext uri="{BB962C8B-B14F-4D97-AF65-F5344CB8AC3E}">
        <p14:creationId xmlns:p14="http://schemas.microsoft.com/office/powerpoint/2010/main" val="4231537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Overloaded Methods</a:t>
            </a:r>
            <a:endParaRPr lang="en-US" dirty="0"/>
          </a:p>
        </p:txBody>
      </p:sp>
      <p:sp>
        <p:nvSpPr>
          <p:cNvPr id="4" name="Content Placeholder 2"/>
          <p:cNvSpPr>
            <a:spLocks noGrp="1"/>
          </p:cNvSpPr>
          <p:nvPr/>
        </p:nvSpPr>
        <p:spPr bwMode="auto">
          <a:xfrm>
            <a:off x="458788" y="1021215"/>
            <a:ext cx="8119156" cy="1798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Overloaded methods share the same method name</a:t>
            </a:r>
          </a:p>
          <a:p>
            <a:r>
              <a:rPr lang="en-GB" dirty="0" smtClean="0"/>
              <a:t>Overloaded methods have a unique signature</a:t>
            </a:r>
            <a:endParaRPr lang="en-US" dirty="0" smtClean="0"/>
          </a:p>
        </p:txBody>
      </p:sp>
      <p:sp>
        <p:nvSpPr>
          <p:cNvPr id="5" name="TextBox 4"/>
          <p:cNvSpPr txBox="1"/>
          <p:nvPr/>
        </p:nvSpPr>
        <p:spPr>
          <a:xfrm>
            <a:off x="664698" y="2514600"/>
            <a:ext cx="7793502" cy="397031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void StopService()</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void StopService(string serviceName)</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void StopService(int serviceId)</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endParaRPr lang="en-US"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3700881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Methods that Use Optional Parameters</a:t>
            </a:r>
            <a:endParaRPr lang="en-US" dirty="0"/>
          </a:p>
        </p:txBody>
      </p:sp>
      <p:sp>
        <p:nvSpPr>
          <p:cNvPr id="4" name="Content Placeholder 2"/>
          <p:cNvSpPr>
            <a:spLocks noGrp="1"/>
          </p:cNvSpPr>
          <p:nvPr/>
        </p:nvSpPr>
        <p:spPr bwMode="auto">
          <a:xfrm>
            <a:off x="458788" y="1021215"/>
            <a:ext cx="8119156" cy="1798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Define all mandatory parameters first</a:t>
            </a:r>
          </a:p>
          <a:p>
            <a:endParaRPr lang="en-GB" dirty="0"/>
          </a:p>
          <a:p>
            <a:endParaRPr lang="en-GB" dirty="0" smtClean="0"/>
          </a:p>
          <a:p>
            <a:endParaRPr lang="en-GB" dirty="0"/>
          </a:p>
          <a:p>
            <a:endParaRPr lang="en-GB" dirty="0" smtClean="0"/>
          </a:p>
          <a:p>
            <a:endParaRPr lang="en-GB" sz="1100" dirty="0"/>
          </a:p>
          <a:p>
            <a:r>
              <a:rPr lang="en-GB" dirty="0" smtClean="0"/>
              <a:t>Satisfy parameters in sequence</a:t>
            </a:r>
          </a:p>
          <a:p>
            <a:pPr marL="0" indent="0">
              <a:buNone/>
            </a:pPr>
            <a:endParaRPr lang="en-US" dirty="0" smtClean="0"/>
          </a:p>
        </p:txBody>
      </p:sp>
      <p:sp>
        <p:nvSpPr>
          <p:cNvPr id="5" name="TextBox 4"/>
          <p:cNvSpPr txBox="1"/>
          <p:nvPr/>
        </p:nvSpPr>
        <p:spPr>
          <a:xfrm>
            <a:off x="664698" y="1600200"/>
            <a:ext cx="7793502" cy="2031325"/>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void StopService</a:t>
            </a:r>
            <a:r>
              <a:rPr lang="en-GB" b="0" dirty="0" smtClean="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bool </a:t>
            </a:r>
            <a:r>
              <a:rPr lang="en-GB" b="0" dirty="0">
                <a:latin typeface="Lucida Sans Unicode" pitchFamily="34" charset="0"/>
                <a:cs typeface="Lucida Sans Unicode" pitchFamily="34" charset="0"/>
              </a:rPr>
              <a:t>forceStop, </a:t>
            </a:r>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string </a:t>
            </a:r>
            <a:r>
              <a:rPr lang="en-GB" b="0" dirty="0">
                <a:latin typeface="Lucida Sans Unicode" pitchFamily="34" charset="0"/>
                <a:cs typeface="Lucida Sans Unicode" pitchFamily="34" charset="0"/>
              </a:rPr>
              <a:t>serviceName = null, </a:t>
            </a:r>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int </a:t>
            </a:r>
            <a:r>
              <a:rPr lang="en-GB" b="0" dirty="0">
                <a:latin typeface="Lucida Sans Unicode" pitchFamily="34" charset="0"/>
                <a:cs typeface="Lucida Sans Unicode" pitchFamily="34" charset="0"/>
              </a:rPr>
              <a:t>serviceId =1)</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endParaRPr lang="en-US" b="0" dirty="0" smtClean="0">
              <a:latin typeface="Lucida Sans Unicode" pitchFamily="34" charset="0"/>
              <a:cs typeface="Lucida Sans Unicode" pitchFamily="34" charset="0"/>
            </a:endParaRPr>
          </a:p>
        </p:txBody>
      </p:sp>
      <p:sp>
        <p:nvSpPr>
          <p:cNvPr id="6" name="TextBox 5"/>
          <p:cNvSpPr txBox="1"/>
          <p:nvPr/>
        </p:nvSpPr>
        <p:spPr>
          <a:xfrm>
            <a:off x="685800" y="4369475"/>
            <a:ext cx="7793502" cy="2308324"/>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forceStop = true;</a:t>
            </a:r>
          </a:p>
          <a:p>
            <a:r>
              <a:rPr lang="en-GB" b="0" dirty="0">
                <a:latin typeface="Lucida Sans Unicode" pitchFamily="34" charset="0"/>
                <a:cs typeface="Lucida Sans Unicode" pitchFamily="34" charset="0"/>
              </a:rPr>
              <a:t>StopService(forceStop</a:t>
            </a:r>
            <a:r>
              <a:rPr lang="en-GB" b="0" dirty="0" smtClean="0">
                <a:latin typeface="Lucida Sans Unicode" pitchFamily="34" charset="0"/>
                <a:cs typeface="Lucida Sans Unicode" pitchFamily="34" charset="0"/>
              </a:rPr>
              <a:t>);</a:t>
            </a:r>
          </a:p>
          <a:p>
            <a:endParaRPr lang="en-GB" b="0" dirty="0" smtClean="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 OR</a:t>
            </a:r>
          </a:p>
          <a:p>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forceStop = true;</a:t>
            </a:r>
          </a:p>
          <a:p>
            <a:r>
              <a:rPr lang="en-GB" b="0" dirty="0">
                <a:latin typeface="Lucida Sans Unicode" pitchFamily="34" charset="0"/>
                <a:cs typeface="Lucida Sans Unicode" pitchFamily="34" charset="0"/>
              </a:rPr>
              <a:t>var serviceName = "</a:t>
            </a:r>
            <a:r>
              <a:rPr lang="en-GB" b="0" dirty="0" smtClean="0">
                <a:latin typeface="Lucida Sans Unicode" pitchFamily="34" charset="0"/>
                <a:cs typeface="Lucida Sans Unicode" pitchFamily="34" charset="0"/>
              </a:rPr>
              <a:t>FourthCoffee.SalesService</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StopService(forceStop, serviceName);</a:t>
            </a:r>
            <a:endParaRPr lang="en-GB"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57043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ee7eedb2-b3a8-4f97-8cd3-6ae1c46515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Calling a Method by Using Named Arguments</a:t>
            </a:r>
            <a:endParaRPr lang="en-US" dirty="0"/>
          </a:p>
        </p:txBody>
      </p:sp>
      <p:sp>
        <p:nvSpPr>
          <p:cNvPr id="4" name="Content Placeholder 2"/>
          <p:cNvSpPr>
            <a:spLocks noGrp="1"/>
          </p:cNvSpPr>
          <p:nvPr/>
        </p:nvSpPr>
        <p:spPr bwMode="auto">
          <a:xfrm>
            <a:off x="458788" y="1021215"/>
            <a:ext cx="8119156" cy="1798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Specify </a:t>
            </a:r>
            <a:r>
              <a:rPr lang="en-GB" dirty="0"/>
              <a:t>parameters by </a:t>
            </a:r>
            <a:r>
              <a:rPr lang="en-GB" dirty="0" smtClean="0"/>
              <a:t>name</a:t>
            </a:r>
          </a:p>
          <a:p>
            <a:r>
              <a:rPr lang="en-GB" dirty="0" smtClean="0"/>
              <a:t>Supply </a:t>
            </a:r>
            <a:r>
              <a:rPr lang="en-GB" dirty="0"/>
              <a:t>arguments in a sequence that differs from </a:t>
            </a:r>
            <a:r>
              <a:rPr lang="en-GB" dirty="0" smtClean="0"/>
              <a:t>the method’s signature</a:t>
            </a:r>
          </a:p>
          <a:p>
            <a:r>
              <a:rPr lang="en-GB" dirty="0" smtClean="0"/>
              <a:t>Supply </a:t>
            </a:r>
            <a:r>
              <a:rPr lang="en-GB" dirty="0"/>
              <a:t>the parameter name and corresponding value separated by a colon</a:t>
            </a:r>
            <a:endParaRPr lang="en-US" dirty="0" smtClean="0"/>
          </a:p>
        </p:txBody>
      </p:sp>
      <p:sp>
        <p:nvSpPr>
          <p:cNvPr id="5" name="TextBox 4"/>
          <p:cNvSpPr txBox="1"/>
          <p:nvPr/>
        </p:nvSpPr>
        <p:spPr>
          <a:xfrm>
            <a:off x="664698" y="3461072"/>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StopService(true, </a:t>
            </a:r>
            <a:r>
              <a:rPr lang="en-GB" b="0" dirty="0" smtClean="0">
                <a:latin typeface="Lucida Sans Unicode" pitchFamily="34" charset="0"/>
                <a:cs typeface="Lucida Sans Unicode" pitchFamily="34" charset="0"/>
              </a:rPr>
              <a:t>serviceID: 1);</a:t>
            </a:r>
            <a:endParaRPr lang="en-US"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1402758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Methods that Use Output Parameters</a:t>
            </a:r>
            <a:endParaRPr lang="en-US" dirty="0"/>
          </a:p>
        </p:txBody>
      </p:sp>
      <p:sp>
        <p:nvSpPr>
          <p:cNvPr id="4" name="Content Placeholder 2"/>
          <p:cNvSpPr>
            <a:spLocks noGrp="1"/>
          </p:cNvSpPr>
          <p:nvPr/>
        </p:nvSpPr>
        <p:spPr bwMode="auto">
          <a:xfrm>
            <a:off x="458788" y="1021215"/>
            <a:ext cx="8119156" cy="1798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Use the </a:t>
            </a:r>
            <a:r>
              <a:rPr lang="en-GB" b="1" dirty="0" smtClean="0"/>
              <a:t>out </a:t>
            </a:r>
            <a:r>
              <a:rPr lang="en-GB" dirty="0" smtClean="0"/>
              <a:t>keyword to define an output parameter</a:t>
            </a:r>
          </a:p>
          <a:p>
            <a:endParaRPr lang="en-GB" b="1" dirty="0"/>
          </a:p>
          <a:p>
            <a:endParaRPr lang="en-GB" b="1" dirty="0" smtClean="0"/>
          </a:p>
          <a:p>
            <a:endParaRPr lang="en-GB" b="1" dirty="0"/>
          </a:p>
          <a:p>
            <a:r>
              <a:rPr lang="en-GB" dirty="0" smtClean="0"/>
              <a:t>Provide </a:t>
            </a:r>
            <a:r>
              <a:rPr lang="en-GB" dirty="0"/>
              <a:t>a variable for the corresponding argument when you call the method</a:t>
            </a:r>
            <a:endParaRPr lang="en-US" dirty="0" smtClean="0"/>
          </a:p>
        </p:txBody>
      </p:sp>
      <p:sp>
        <p:nvSpPr>
          <p:cNvPr id="5" name="TextBox 4"/>
          <p:cNvSpPr txBox="1"/>
          <p:nvPr/>
        </p:nvSpPr>
        <p:spPr>
          <a:xfrm>
            <a:off x="664698" y="2001083"/>
            <a:ext cx="7793502" cy="120032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bool IsServiceOnline(string serviceName, out string statusMessage)</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a:t>
            </a:r>
            <a:endParaRPr lang="en-US" b="0" dirty="0" smtClean="0">
              <a:latin typeface="Lucida Sans Unicode" pitchFamily="34" charset="0"/>
              <a:cs typeface="Lucida Sans Unicode" pitchFamily="34" charset="0"/>
            </a:endParaRPr>
          </a:p>
        </p:txBody>
      </p:sp>
      <p:sp>
        <p:nvSpPr>
          <p:cNvPr id="6" name="TextBox 5"/>
          <p:cNvSpPr txBox="1"/>
          <p:nvPr/>
        </p:nvSpPr>
        <p:spPr>
          <a:xfrm>
            <a:off x="685800" y="4514671"/>
            <a:ext cx="7793502" cy="120032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statusMessage = string.Empty;</a:t>
            </a:r>
          </a:p>
          <a:p>
            <a:r>
              <a:rPr lang="en-GB" b="0" dirty="0">
                <a:latin typeface="Lucida Sans Unicode" pitchFamily="34" charset="0"/>
                <a:cs typeface="Lucida Sans Unicode" pitchFamily="34" charset="0"/>
              </a:rPr>
              <a:t>var isServiceOnline = IsServiceOnline</a:t>
            </a:r>
            <a:r>
              <a:rPr lang="en-GB" b="0" dirty="0" smtClean="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a:t>
            </a:r>
            <a:r>
              <a:rPr lang="en-GB" b="0" dirty="0">
                <a:latin typeface="Lucida Sans Unicode" pitchFamily="34" charset="0"/>
                <a:cs typeface="Lucida Sans Unicode" pitchFamily="34" charset="0"/>
              </a:rPr>
              <a:t>FourthCoffee.SalesService", </a:t>
            </a:r>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out </a:t>
            </a:r>
            <a:r>
              <a:rPr lang="en-GB" b="0" dirty="0">
                <a:latin typeface="Lucida Sans Unicode" pitchFamily="34" charset="0"/>
                <a:cs typeface="Lucida Sans Unicode" pitchFamily="34" charset="0"/>
              </a:rPr>
              <a:t>statusMessage);</a:t>
            </a:r>
            <a:endParaRPr lang="en-US"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1779737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 Handling Exceptions</a:t>
            </a:r>
            <a:endParaRPr lang="en-US" dirty="0"/>
          </a:p>
        </p:txBody>
      </p:sp>
      <p:sp>
        <p:nvSpPr>
          <p:cNvPr id="3" name="Text Placeholder 2"/>
          <p:cNvSpPr>
            <a:spLocks noGrp="1"/>
          </p:cNvSpPr>
          <p:nvPr>
            <p:ph type="body" idx="1"/>
          </p:nvPr>
        </p:nvSpPr>
        <p:spPr/>
        <p:txBody>
          <a:bodyPr/>
          <a:lstStyle/>
          <a:p>
            <a:r>
              <a:rPr lang="en-GB" dirty="0" smtClean="0"/>
              <a:t>What Is an Exception?
Handling Exception by Using a Try/Catch Block
Using a Finally Block
Throwing Exceptions</a:t>
            </a:r>
            <a:endParaRPr lang="en-US" dirty="0"/>
          </a:p>
        </p:txBody>
      </p:sp>
    </p:spTree>
    <p:extLst>
      <p:ext uri="{BB962C8B-B14F-4D97-AF65-F5344CB8AC3E}">
        <p14:creationId xmlns:p14="http://schemas.microsoft.com/office/powerpoint/2010/main" val="1401745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Exception?</a:t>
            </a:r>
            <a:endParaRPr lang="en-US" dirty="0"/>
          </a:p>
        </p:txBody>
      </p:sp>
      <p:sp>
        <p:nvSpPr>
          <p:cNvPr id="4" name="Content Placeholder 2"/>
          <p:cNvSpPr>
            <a:spLocks noGrp="1"/>
          </p:cNvSpPr>
          <p:nvPr/>
        </p:nvSpPr>
        <p:spPr bwMode="auto">
          <a:xfrm>
            <a:off x="458788" y="1021215"/>
            <a:ext cx="8119156" cy="4998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An exception is an indication of an error or exceptional </a:t>
            </a:r>
            <a:r>
              <a:rPr lang="en-GB" dirty="0" smtClean="0"/>
              <a:t>condition</a:t>
            </a:r>
          </a:p>
          <a:p>
            <a:r>
              <a:rPr lang="en-GB" dirty="0" smtClean="0"/>
              <a:t>The .NET Framework provides many exception classes:</a:t>
            </a:r>
          </a:p>
          <a:p>
            <a:pPr lvl="1"/>
            <a:r>
              <a:rPr lang="en-GB" b="1" dirty="0"/>
              <a:t>Exception</a:t>
            </a:r>
            <a:r>
              <a:rPr lang="en-GB" dirty="0"/>
              <a:t>	</a:t>
            </a:r>
            <a:endParaRPr lang="en-GB" dirty="0" smtClean="0"/>
          </a:p>
          <a:p>
            <a:pPr lvl="1"/>
            <a:r>
              <a:rPr lang="en-GB" b="1" dirty="0"/>
              <a:t>SystemException</a:t>
            </a:r>
            <a:r>
              <a:rPr lang="en-GB" dirty="0"/>
              <a:t>	</a:t>
            </a:r>
            <a:endParaRPr lang="en-GB" dirty="0" smtClean="0"/>
          </a:p>
          <a:p>
            <a:pPr lvl="1"/>
            <a:r>
              <a:rPr lang="en-GB" b="1" dirty="0"/>
              <a:t>ApplicationException</a:t>
            </a:r>
            <a:r>
              <a:rPr lang="en-GB" dirty="0"/>
              <a:t>	</a:t>
            </a:r>
            <a:endParaRPr lang="en-GB" dirty="0" smtClean="0"/>
          </a:p>
          <a:p>
            <a:pPr lvl="1"/>
            <a:r>
              <a:rPr lang="en-GB" b="1" dirty="0"/>
              <a:t>NullReferenceException</a:t>
            </a:r>
            <a:r>
              <a:rPr lang="en-GB" dirty="0"/>
              <a:t>	</a:t>
            </a:r>
            <a:endParaRPr lang="en-GB" dirty="0" smtClean="0"/>
          </a:p>
          <a:p>
            <a:pPr lvl="1"/>
            <a:r>
              <a:rPr lang="en-GB" b="1" dirty="0"/>
              <a:t>FileNotFoundException</a:t>
            </a:r>
            <a:r>
              <a:rPr lang="en-GB" dirty="0"/>
              <a:t>	</a:t>
            </a:r>
            <a:endParaRPr lang="en-GB" dirty="0" smtClean="0"/>
          </a:p>
          <a:p>
            <a:pPr lvl="1"/>
            <a:r>
              <a:rPr lang="en-GB" b="1" dirty="0"/>
              <a:t>SerializationException</a:t>
            </a:r>
            <a:r>
              <a:rPr lang="en-GB" dirty="0"/>
              <a:t>	</a:t>
            </a:r>
            <a:endParaRPr lang="en-US" dirty="0" smtClean="0"/>
          </a:p>
        </p:txBody>
      </p:sp>
    </p:spTree>
    <p:extLst>
      <p:ext uri="{BB962C8B-B14F-4D97-AF65-F5344CB8AC3E}">
        <p14:creationId xmlns:p14="http://schemas.microsoft.com/office/powerpoint/2010/main" val="159453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Handling Exception by Using a Try/Catch Block</a:t>
            </a:r>
            <a:endParaRPr lang="en-US" dirty="0"/>
          </a:p>
        </p:txBody>
      </p:sp>
      <p:sp>
        <p:nvSpPr>
          <p:cNvPr id="4" name="Content Placeholder 2"/>
          <p:cNvSpPr>
            <a:spLocks noGrp="1"/>
          </p:cNvSpPr>
          <p:nvPr/>
        </p:nvSpPr>
        <p:spPr bwMode="auto">
          <a:xfrm>
            <a:off x="458788" y="1021215"/>
            <a:ext cx="8119156" cy="1798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Use try/catch blocks to handle exceptions</a:t>
            </a:r>
          </a:p>
          <a:p>
            <a:r>
              <a:rPr lang="en-GB" dirty="0" smtClean="0"/>
              <a:t>Use one or more catch blocks to catch different types of exceptions</a:t>
            </a:r>
          </a:p>
        </p:txBody>
      </p:sp>
      <p:sp>
        <p:nvSpPr>
          <p:cNvPr id="5" name="TextBox 5"/>
          <p:cNvSpPr txBox="1"/>
          <p:nvPr/>
        </p:nvSpPr>
        <p:spPr>
          <a:xfrm>
            <a:off x="685800" y="2564904"/>
            <a:ext cx="7793502" cy="313932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try</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catch (NullReferenceException ex)</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Catch all NullReferenceException exceptions.</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catch (Exception ex)</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Catch all </a:t>
            </a:r>
            <a:r>
              <a:rPr lang="en-GB" b="0" dirty="0" smtClean="0">
                <a:latin typeface="Lucida Sans Unicode" pitchFamily="34" charset="0"/>
                <a:cs typeface="Lucida Sans Unicode" pitchFamily="34" charset="0"/>
              </a:rPr>
              <a:t>other exceptions</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a:t>
            </a:r>
            <a:endParaRPr lang="en-US"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2203693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Finally Block</a:t>
            </a:r>
            <a:endParaRPr lang="en-US" dirty="0"/>
          </a:p>
        </p:txBody>
      </p:sp>
      <p:sp>
        <p:nvSpPr>
          <p:cNvPr id="4" name="Content Placeholder 2"/>
          <p:cNvSpPr>
            <a:spLocks noGrp="1"/>
          </p:cNvSpPr>
          <p:nvPr/>
        </p:nvSpPr>
        <p:spPr bwMode="auto">
          <a:xfrm>
            <a:off x="458788" y="1021215"/>
            <a:ext cx="8119156" cy="1798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Use a finally block to run code whether or not an exception has occurred</a:t>
            </a:r>
          </a:p>
        </p:txBody>
      </p:sp>
      <p:sp>
        <p:nvSpPr>
          <p:cNvPr id="5" name="TextBox 4"/>
          <p:cNvSpPr txBox="1"/>
          <p:nvPr/>
        </p:nvSpPr>
        <p:spPr>
          <a:xfrm>
            <a:off x="685800" y="2057400"/>
            <a:ext cx="7793502" cy="4247317"/>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try</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catch (NullReferenceException ex)</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Catch all NullReferenceException exceptions.</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catch (Exception ex)</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Catch all other exceptions.</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finally</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Code that always runs.</a:t>
            </a:r>
          </a:p>
          <a:p>
            <a:r>
              <a:rPr lang="en-GB" b="0" dirty="0">
                <a:latin typeface="Lucida Sans Unicode" pitchFamily="34" charset="0"/>
                <a:cs typeface="Lucida Sans Unicode" pitchFamily="34" charset="0"/>
              </a:rPr>
              <a:t>}</a:t>
            </a:r>
            <a:endParaRPr lang="en-US"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2696902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2994e42f-de4c-47e8-8638-499857ab508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Throwing Exceptions</a:t>
            </a:r>
            <a:endParaRPr lang="en-US" dirty="0"/>
          </a:p>
        </p:txBody>
      </p:sp>
      <p:sp>
        <p:nvSpPr>
          <p:cNvPr id="4" name="Content Placeholder 2"/>
          <p:cNvSpPr>
            <a:spLocks noGrp="1"/>
          </p:cNvSpPr>
          <p:nvPr/>
        </p:nvSpPr>
        <p:spPr bwMode="auto">
          <a:xfrm>
            <a:off x="458788" y="1021215"/>
            <a:ext cx="8119156" cy="1798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Use the </a:t>
            </a:r>
            <a:r>
              <a:rPr lang="en-GB" b="1" dirty="0" smtClean="0"/>
              <a:t>throw</a:t>
            </a:r>
            <a:r>
              <a:rPr lang="en-GB" dirty="0" smtClean="0"/>
              <a:t> keyword to throw a new exception</a:t>
            </a:r>
          </a:p>
          <a:p>
            <a:endParaRPr lang="en-GB" dirty="0" smtClean="0"/>
          </a:p>
          <a:p>
            <a:endParaRPr lang="en-GB" dirty="0"/>
          </a:p>
          <a:p>
            <a:r>
              <a:rPr lang="en-GB" dirty="0" smtClean="0"/>
              <a:t>Use </a:t>
            </a:r>
            <a:r>
              <a:rPr lang="en-GB" dirty="0"/>
              <a:t>the </a:t>
            </a:r>
            <a:r>
              <a:rPr lang="en-GB" b="1" dirty="0"/>
              <a:t>throw</a:t>
            </a:r>
            <a:r>
              <a:rPr lang="en-GB" dirty="0"/>
              <a:t> keyword to </a:t>
            </a:r>
            <a:r>
              <a:rPr lang="en-GB" dirty="0" smtClean="0"/>
              <a:t>rethrow an existing exception</a:t>
            </a:r>
            <a:endParaRPr lang="en-GB" dirty="0"/>
          </a:p>
        </p:txBody>
      </p:sp>
      <p:sp>
        <p:nvSpPr>
          <p:cNvPr id="5" name="TextBox 4"/>
          <p:cNvSpPr txBox="1"/>
          <p:nvPr/>
        </p:nvSpPr>
        <p:spPr>
          <a:xfrm>
            <a:off x="685800" y="3473762"/>
            <a:ext cx="7793502" cy="313932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try</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catch (NullReferenceException ex)</a:t>
            </a:r>
          </a:p>
          <a:p>
            <a:r>
              <a:rPr lang="en-GB" b="0" dirty="0">
                <a:latin typeface="Lucida Sans Unicode" pitchFamily="34" charset="0"/>
                <a:cs typeface="Lucida Sans Unicode" pitchFamily="34" charset="0"/>
              </a:rPr>
              <a:t>{</a:t>
            </a:r>
          </a:p>
          <a:p>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catch (Exception ex)</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throw;</a:t>
            </a:r>
          </a:p>
          <a:p>
            <a:r>
              <a:rPr lang="en-GB" b="0" dirty="0">
                <a:latin typeface="Lucida Sans Unicode" pitchFamily="34" charset="0"/>
                <a:cs typeface="Lucida Sans Unicode" pitchFamily="34" charset="0"/>
              </a:rPr>
              <a:t>}</a:t>
            </a:r>
            <a:endParaRPr lang="en-US" b="0" dirty="0" smtClean="0">
              <a:latin typeface="Lucida Sans Unicode" pitchFamily="34" charset="0"/>
              <a:cs typeface="Lucida Sans Unicode" pitchFamily="34" charset="0"/>
            </a:endParaRPr>
          </a:p>
        </p:txBody>
      </p:sp>
      <p:sp>
        <p:nvSpPr>
          <p:cNvPr id="6" name="TextBox 5"/>
          <p:cNvSpPr txBox="1"/>
          <p:nvPr/>
        </p:nvSpPr>
        <p:spPr>
          <a:xfrm>
            <a:off x="723897" y="1568708"/>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ex = </a:t>
            </a:r>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new </a:t>
            </a:r>
            <a:r>
              <a:rPr lang="en-GB" b="0" dirty="0">
                <a:latin typeface="Lucida Sans Unicode" pitchFamily="34" charset="0"/>
                <a:cs typeface="Lucida Sans Unicode" pitchFamily="34" charset="0"/>
              </a:rPr>
              <a:t>NullReferenceException("The 'Name' parameter is null.");</a:t>
            </a:r>
          </a:p>
          <a:p>
            <a:r>
              <a:rPr lang="en-GB" b="0" dirty="0">
                <a:latin typeface="Lucida Sans Unicode" pitchFamily="34" charset="0"/>
                <a:cs typeface="Lucida Sans Unicode" pitchFamily="34" charset="0"/>
              </a:rPr>
              <a:t>throw ex;</a:t>
            </a:r>
            <a:endParaRPr lang="en-US"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2923355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Creating and Invoking Methods
Creating Overloaded Methods and Using Optional and Output Parameters
Handling Exceptions
Monitoring Applications</a:t>
            </a:r>
            <a:endParaRPr lang="en-US" dirty="0"/>
          </a:p>
        </p:txBody>
      </p:sp>
    </p:spTree>
    <p:extLst>
      <p:ext uri="{BB962C8B-B14F-4D97-AF65-F5344CB8AC3E}">
        <p14:creationId xmlns:p14="http://schemas.microsoft.com/office/powerpoint/2010/main" val="2062663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eaa58444-2e67-4216-8eb2-5135e5887d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 Monitoring Applications</a:t>
            </a:r>
            <a:endParaRPr lang="en-US" dirty="0"/>
          </a:p>
        </p:txBody>
      </p:sp>
      <p:sp>
        <p:nvSpPr>
          <p:cNvPr id="3" name="Text Placeholder 2"/>
          <p:cNvSpPr>
            <a:spLocks noGrp="1"/>
          </p:cNvSpPr>
          <p:nvPr>
            <p:ph type="body" idx="1"/>
          </p:nvPr>
        </p:nvSpPr>
        <p:spPr/>
        <p:txBody>
          <a:bodyPr/>
          <a:lstStyle/>
          <a:p>
            <a:r>
              <a:rPr lang="en-GB" dirty="0" smtClean="0"/>
              <a:t>Using Logging and Tracing
Using Application Profiling
Using Performance Counters
Demonstration: Extending the Class Enrollment Application Functionality Lab</a:t>
            </a:r>
            <a:endParaRPr lang="en-US" dirty="0"/>
          </a:p>
        </p:txBody>
      </p:sp>
    </p:spTree>
    <p:extLst>
      <p:ext uri="{BB962C8B-B14F-4D97-AF65-F5344CB8AC3E}">
        <p14:creationId xmlns:p14="http://schemas.microsoft.com/office/powerpoint/2010/main" val="1529267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129ddeb6-7ea5-41d2-ab06-9444210c1cd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Logging and Tracing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i="1" dirty="0"/>
              <a:t>Logging</a:t>
            </a:r>
            <a:r>
              <a:rPr lang="en-GB" dirty="0"/>
              <a:t> provides information to users and administrators</a:t>
            </a:r>
          </a:p>
          <a:p>
            <a:pPr lvl="1"/>
            <a:r>
              <a:rPr lang="en-GB" dirty="0"/>
              <a:t>Windows event log</a:t>
            </a:r>
          </a:p>
          <a:p>
            <a:pPr lvl="1"/>
            <a:r>
              <a:rPr lang="en-GB" dirty="0"/>
              <a:t>Text files</a:t>
            </a:r>
          </a:p>
          <a:p>
            <a:pPr lvl="1"/>
            <a:r>
              <a:rPr lang="en-GB" dirty="0"/>
              <a:t>Custom logging destinations</a:t>
            </a:r>
          </a:p>
          <a:p>
            <a:pPr lvl="0"/>
            <a:r>
              <a:rPr lang="en-GB" i="1" dirty="0"/>
              <a:t>Tracing</a:t>
            </a:r>
            <a:r>
              <a:rPr lang="en-GB" dirty="0"/>
              <a:t> provides information to developers</a:t>
            </a:r>
          </a:p>
          <a:p>
            <a:pPr lvl="1"/>
            <a:r>
              <a:rPr lang="en-GB" dirty="0"/>
              <a:t>Visual Studio Output window</a:t>
            </a:r>
          </a:p>
          <a:p>
            <a:pPr lvl="1"/>
            <a:r>
              <a:rPr lang="en-GB" dirty="0"/>
              <a:t>Custom tracing destinations</a:t>
            </a:r>
          </a:p>
          <a:p>
            <a:endParaRPr lang="en-US" dirty="0"/>
          </a:p>
        </p:txBody>
      </p:sp>
    </p:spTree>
    <p:extLst>
      <p:ext uri="{BB962C8B-B14F-4D97-AF65-F5344CB8AC3E}">
        <p14:creationId xmlns:p14="http://schemas.microsoft.com/office/powerpoint/2010/main" val="3758511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072ee77b-1e30-418a-877b-6cd95ec3fc4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Application Profiling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dirty="0"/>
              <a:t>Create and run a </a:t>
            </a:r>
            <a:r>
              <a:rPr lang="en-GB" i="1" dirty="0"/>
              <a:t>performance session</a:t>
            </a:r>
            <a:endParaRPr lang="en-GB" dirty="0"/>
          </a:p>
          <a:p>
            <a:pPr lvl="0"/>
            <a:r>
              <a:rPr lang="en-GB" dirty="0"/>
              <a:t>Analyze the </a:t>
            </a:r>
            <a:r>
              <a:rPr lang="en-GB" i="1" dirty="0"/>
              <a:t>profiling report</a:t>
            </a:r>
            <a:endParaRPr lang="en-GB" dirty="0"/>
          </a:p>
          <a:p>
            <a:pPr lvl="0"/>
            <a:r>
              <a:rPr lang="en-GB" dirty="0"/>
              <a:t>Revise your code and repeat</a:t>
            </a:r>
          </a:p>
          <a:p>
            <a:endParaRPr lang="en-US" dirty="0"/>
          </a:p>
        </p:txBody>
      </p:sp>
    </p:spTree>
    <p:extLst>
      <p:ext uri="{BB962C8B-B14F-4D97-AF65-F5344CB8AC3E}">
        <p14:creationId xmlns:p14="http://schemas.microsoft.com/office/powerpoint/2010/main" val="3732351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6f6d1467-8681-4a99-8195-b8c1b8630e9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Performance Counters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dirty="0"/>
              <a:t>Create performance counters and categories in code or in Server Explorer</a:t>
            </a:r>
          </a:p>
          <a:p>
            <a:pPr lvl="0"/>
            <a:r>
              <a:rPr lang="en-GB" dirty="0"/>
              <a:t>Specify:</a:t>
            </a:r>
          </a:p>
          <a:p>
            <a:pPr lvl="1"/>
            <a:r>
              <a:rPr lang="en-GB" dirty="0"/>
              <a:t>A name</a:t>
            </a:r>
          </a:p>
          <a:p>
            <a:pPr lvl="1"/>
            <a:r>
              <a:rPr lang="en-GB" dirty="0"/>
              <a:t>Some help text</a:t>
            </a:r>
          </a:p>
          <a:p>
            <a:pPr lvl="1"/>
            <a:r>
              <a:rPr lang="en-GB" dirty="0"/>
              <a:t>The base performance counter type</a:t>
            </a:r>
          </a:p>
          <a:p>
            <a:pPr lvl="0"/>
            <a:r>
              <a:rPr lang="en-GB" dirty="0"/>
              <a:t>Update custom performance counters in code</a:t>
            </a:r>
          </a:p>
          <a:p>
            <a:pPr lvl="0"/>
            <a:r>
              <a:rPr lang="en-GB" dirty="0"/>
              <a:t>View performance counters in Performance Monitor (perfmon.exe)</a:t>
            </a:r>
          </a:p>
          <a:p>
            <a:endParaRPr lang="en-US" dirty="0"/>
          </a:p>
        </p:txBody>
      </p:sp>
    </p:spTree>
    <p:extLst>
      <p:ext uri="{BB962C8B-B14F-4D97-AF65-F5344CB8AC3E}">
        <p14:creationId xmlns:p14="http://schemas.microsoft.com/office/powerpoint/2010/main" val="3322625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978f6f96-4256-4534-b778-f2f8233ce17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Extending the Class Enrollment Application Functionality Lab</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learn about the tasks that you will perform in the lab for this module.</a:t>
            </a:r>
            <a:endParaRPr lang="en-US" dirty="0"/>
          </a:p>
        </p:txBody>
      </p:sp>
    </p:spTree>
    <p:extLst>
      <p:ext uri="{BB962C8B-B14F-4D97-AF65-F5344CB8AC3E}">
        <p14:creationId xmlns:p14="http://schemas.microsoft.com/office/powerpoint/2010/main" val="2865004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8772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Extending the Class Enrollment Application Functionality</a:t>
            </a:r>
            <a:endParaRPr lang="en-US" dirty="0"/>
          </a:p>
        </p:txBody>
      </p:sp>
      <p:sp>
        <p:nvSpPr>
          <p:cNvPr id="3" name="Text Placeholder 2"/>
          <p:cNvSpPr>
            <a:spLocks noGrp="1"/>
          </p:cNvSpPr>
          <p:nvPr>
            <p:ph type="body" idx="1"/>
          </p:nvPr>
        </p:nvSpPr>
        <p:spPr/>
        <p:txBody>
          <a:bodyPr/>
          <a:lstStyle/>
          <a:p>
            <a:r>
              <a:rPr lang="en-GB" dirty="0" smtClean="0"/>
              <a:t>Exercise 1: Refactoring the Enrollment Code
Exercise 2: Validating Student Information
Exercise 3: Saving Changes to the Class List</a:t>
            </a:r>
            <a:endParaRPr lang="en-US" dirty="0"/>
          </a:p>
        </p:txBody>
      </p:sp>
      <p:sp>
        <p:nvSpPr>
          <p:cNvPr id="4" name="TextBox 3"/>
          <p:cNvSpPr txBox="1"/>
          <p:nvPr/>
        </p:nvSpPr>
        <p:spPr>
          <a:xfrm>
            <a:off x="458788" y="4551511"/>
            <a:ext cx="2729658" cy="461665"/>
          </a:xfrm>
          <a:prstGeom prst="rect">
            <a:avLst/>
          </a:prstGeom>
          <a:noFill/>
        </p:spPr>
        <p:txBody>
          <a:bodyPr vert="horz" wrap="none" rtlCol="0">
            <a:spAutoFit/>
          </a:bodyPr>
          <a:lstStyle/>
          <a:p>
            <a:r>
              <a:rPr lang="en-US" sz="2400" dirty="0" smtClean="0">
                <a:latin typeface="Segoe UI"/>
              </a:rPr>
              <a:t>Logon Information</a:t>
            </a:r>
            <a:endParaRPr lang="en-US" sz="2400" dirty="0">
              <a:latin typeface="Segoe UI"/>
            </a:endParaRPr>
          </a:p>
        </p:txBody>
      </p:sp>
      <p:sp>
        <p:nvSpPr>
          <p:cNvPr id="5" name="TextBox 4"/>
          <p:cNvSpPr txBox="1"/>
          <p:nvPr/>
        </p:nvSpPr>
        <p:spPr>
          <a:xfrm>
            <a:off x="458788" y="4964975"/>
            <a:ext cx="7285071" cy="1200329"/>
          </a:xfrm>
          <a:prstGeom prst="rect">
            <a:avLst/>
          </a:prstGeom>
          <a:noFill/>
        </p:spPr>
        <p:txBody>
          <a:bodyPr vert="horz" wrap="none" rtlCol="0">
            <a:spAutoFit/>
          </a:bodyPr>
          <a:lstStyle/>
          <a:p>
            <a:pPr marL="457200" indent="-457200">
              <a:buClr>
                <a:srgbClr val="0070C0"/>
              </a:buClr>
              <a:buFont typeface="Arial" pitchFamily="34" charset="0"/>
              <a:buChar char="•"/>
            </a:pPr>
            <a:r>
              <a:rPr lang="en-US" sz="2400" dirty="0">
                <a:solidFill>
                  <a:srgbClr val="000000"/>
                </a:solidFill>
                <a:latin typeface="Segoe UI"/>
              </a:rPr>
              <a:t>Virtual Machine: 20483B-SEA-DEV11, MSL-TMG1</a:t>
            </a:r>
          </a:p>
          <a:p>
            <a:pPr marL="457200" indent="-457200">
              <a:buClr>
                <a:srgbClr val="0070C0"/>
              </a:buClr>
              <a:buFont typeface="Arial" pitchFamily="34" charset="0"/>
              <a:buChar char="•"/>
            </a:pPr>
            <a:r>
              <a:rPr lang="en-US" sz="2400" b="0" i="0" u="none" strike="noStrike" baseline="0" dirty="0" smtClean="0">
                <a:latin typeface="Segoe UI"/>
              </a:rPr>
              <a:t>User Name: Student</a:t>
            </a:r>
          </a:p>
          <a:p>
            <a:pPr marL="457200" indent="-457200">
              <a:buClr>
                <a:srgbClr val="0070C0"/>
              </a:buClr>
              <a:buFont typeface="Arial" pitchFamily="34" charset="0"/>
              <a:buChar char="•"/>
            </a:pPr>
            <a:r>
              <a:rPr lang="en-US" sz="2400" b="0" i="0" u="none" strike="noStrike" baseline="0" dirty="0" smtClean="0">
                <a:latin typeface="Segoe UI"/>
              </a:rPr>
              <a:t>Password: Pa$$w0rd</a:t>
            </a:r>
          </a:p>
        </p:txBody>
      </p:sp>
      <p:sp>
        <p:nvSpPr>
          <p:cNvPr id="6" name="TextBox 5"/>
          <p:cNvSpPr txBox="1"/>
          <p:nvPr/>
        </p:nvSpPr>
        <p:spPr>
          <a:xfrm>
            <a:off x="458788" y="6163356"/>
            <a:ext cx="3913187" cy="461665"/>
          </a:xfrm>
          <a:prstGeom prst="rect">
            <a:avLst/>
          </a:prstGeom>
          <a:noFill/>
        </p:spPr>
        <p:txBody>
          <a:bodyPr vert="horz" wrap="none" rtlCol="0">
            <a:spAutoFit/>
          </a:bodyPr>
          <a:lstStyle/>
          <a:p>
            <a:r>
              <a:rPr lang="en-US" sz="2400" dirty="0" smtClean="0">
                <a:latin typeface="Segoe UI"/>
              </a:rPr>
              <a:t>Estimated Time: 90 minutes</a:t>
            </a:r>
            <a:endParaRPr lang="en-US" sz="2400" dirty="0">
              <a:latin typeface="Segoe UI"/>
            </a:endParaRPr>
          </a:p>
        </p:txBody>
      </p:sp>
    </p:spTree>
    <p:extLst>
      <p:ext uri="{BB962C8B-B14F-4D97-AF65-F5344CB8AC3E}">
        <p14:creationId xmlns:p14="http://schemas.microsoft.com/office/powerpoint/2010/main" val="3161024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78608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3" name="Content Placeholder 2"/>
          <p:cNvSpPr>
            <a:spLocks noGrp="1"/>
          </p:cNvSpPr>
          <p:nvPr>
            <p:ph idx="1"/>
          </p:nvPr>
        </p:nvSpPr>
        <p:spPr/>
        <p:txBody>
          <a:bodyPr/>
          <a:lstStyle/>
          <a:p>
            <a:pPr>
              <a:lnSpc>
                <a:spcPct val="115000"/>
              </a:lnSpc>
              <a:spcAft>
                <a:spcPts val="1000"/>
              </a:spcAft>
            </a:pPr>
            <a:r>
              <a:rPr lang="en-US" dirty="0">
                <a:latin typeface="Segoe UI"/>
                <a:ea typeface="Times New Roman"/>
                <a:cs typeface="Segoe UI"/>
              </a:rPr>
              <a:t>You have been asked to refactor the code that you wrote in the lab exercises for module 1 into separate methods to avoid the duplication of code in the Class Enrollment Application</a:t>
            </a:r>
            <a:r>
              <a:rPr lang="en-US" dirty="0" smtClean="0">
                <a:latin typeface="Segoe UI"/>
                <a:ea typeface="Times New Roman"/>
                <a:cs typeface="Segoe UI"/>
              </a:rPr>
              <a:t>.</a:t>
            </a:r>
            <a:endParaRPr lang="en-US" dirty="0">
              <a:latin typeface="Segoe UI"/>
              <a:ea typeface="Times New Roman"/>
              <a:cs typeface="Times New Roman"/>
            </a:endParaRPr>
          </a:p>
          <a:p>
            <a:pPr>
              <a:lnSpc>
                <a:spcPct val="115000"/>
              </a:lnSpc>
              <a:spcAft>
                <a:spcPts val="1000"/>
              </a:spcAft>
            </a:pPr>
            <a:r>
              <a:rPr lang="en-US" dirty="0">
                <a:latin typeface="Segoe UI"/>
                <a:ea typeface="Times New Roman"/>
                <a:cs typeface="Segoe UI"/>
              </a:rPr>
              <a:t>Also, you have been asked to write code that validates the student information that the user enters and to enable the updated student information to be written back to the database, handling any errors that may occur.</a:t>
            </a:r>
            <a:endParaRPr lang="en-US" dirty="0">
              <a:latin typeface="Segoe UI"/>
              <a:ea typeface="Times New Roman"/>
              <a:cs typeface="Times New Roman"/>
            </a:endParaRPr>
          </a:p>
          <a:p>
            <a:pPr marL="0" indent="0">
              <a:buNone/>
            </a:pPr>
            <a:endParaRPr lang="en-US" dirty="0"/>
          </a:p>
        </p:txBody>
      </p:sp>
    </p:spTree>
    <p:extLst>
      <p:ext uri="{BB962C8B-B14F-4D97-AF65-F5344CB8AC3E}">
        <p14:creationId xmlns:p14="http://schemas.microsoft.com/office/powerpoint/2010/main" val="2416607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a:t>Review Question(s)</a:t>
            </a:r>
          </a:p>
          <a:p>
            <a:pPr marL="0" indent="0">
              <a:buNone/>
            </a:pPr>
            <a:endParaRPr lang="en-US" dirty="0"/>
          </a:p>
        </p:txBody>
      </p:sp>
    </p:spTree>
    <p:extLst>
      <p:ext uri="{BB962C8B-B14F-4D97-AF65-F5344CB8AC3E}">
        <p14:creationId xmlns:p14="http://schemas.microsoft.com/office/powerpoint/2010/main" val="20047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Creating and Invoking Methods</a:t>
            </a:r>
            <a:endParaRPr lang="en-US" dirty="0"/>
          </a:p>
        </p:txBody>
      </p:sp>
      <p:sp>
        <p:nvSpPr>
          <p:cNvPr id="3" name="Text Placeholder 2"/>
          <p:cNvSpPr>
            <a:spLocks noGrp="1"/>
          </p:cNvSpPr>
          <p:nvPr>
            <p:ph type="body" idx="1"/>
          </p:nvPr>
        </p:nvSpPr>
        <p:spPr/>
        <p:txBody>
          <a:bodyPr/>
          <a:lstStyle/>
          <a:p>
            <a:r>
              <a:rPr lang="en-GB" dirty="0" smtClean="0"/>
              <a:t>What Is a Method?
Creating Methods
Invoking Methods
Debugging Methods
Demonstration: Creating, Invoking, and Debugging Methods</a:t>
            </a:r>
            <a:endParaRPr lang="en-US" dirty="0"/>
          </a:p>
        </p:txBody>
      </p:sp>
    </p:spTree>
    <p:extLst>
      <p:ext uri="{BB962C8B-B14F-4D97-AF65-F5344CB8AC3E}">
        <p14:creationId xmlns:p14="http://schemas.microsoft.com/office/powerpoint/2010/main" val="5084832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0210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Method?</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Methods encapsulate operations that </a:t>
            </a:r>
            <a:r>
              <a:rPr lang="en-GB" dirty="0"/>
              <a:t>protect data</a:t>
            </a:r>
            <a:endParaRPr lang="en-US" dirty="0" smtClean="0"/>
          </a:p>
          <a:p>
            <a:r>
              <a:rPr lang="en-US" dirty="0" smtClean="0"/>
              <a:t>.NET Framework applications contain a </a:t>
            </a:r>
            <a:r>
              <a:rPr lang="en-US" b="1" dirty="0" smtClean="0"/>
              <a:t>Main</a:t>
            </a:r>
            <a:r>
              <a:rPr lang="en-US" dirty="0" smtClean="0"/>
              <a:t> entry point method</a:t>
            </a:r>
          </a:p>
          <a:p>
            <a:r>
              <a:rPr lang="en-US" dirty="0" smtClean="0"/>
              <a:t>The .NET Framework provides many methods in the base class library</a:t>
            </a:r>
            <a:endParaRPr lang="en-US" dirty="0"/>
          </a:p>
        </p:txBody>
      </p:sp>
    </p:spTree>
    <p:extLst>
      <p:ext uri="{BB962C8B-B14F-4D97-AF65-F5344CB8AC3E}">
        <p14:creationId xmlns:p14="http://schemas.microsoft.com/office/powerpoint/2010/main" val="3554438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Methods</a:t>
            </a:r>
            <a:endParaRPr lang="en-US" dirty="0"/>
          </a:p>
        </p:txBody>
      </p:sp>
      <p:sp>
        <p:nvSpPr>
          <p:cNvPr id="4" name="Content Placeholder 2"/>
          <p:cNvSpPr>
            <a:spLocks noGrp="1"/>
          </p:cNvSpPr>
          <p:nvPr/>
        </p:nvSpPr>
        <p:spPr bwMode="auto">
          <a:xfrm>
            <a:off x="458788" y="1021215"/>
            <a:ext cx="8119156" cy="2712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Methods comprise two elements:</a:t>
            </a:r>
          </a:p>
          <a:p>
            <a:pPr lvl="1"/>
            <a:r>
              <a:rPr lang="en-GB" dirty="0" smtClean="0"/>
              <a:t>Method specification (return type, name, parameters)</a:t>
            </a:r>
          </a:p>
          <a:p>
            <a:pPr lvl="1"/>
            <a:r>
              <a:rPr lang="en-GB" dirty="0" smtClean="0"/>
              <a:t>Method body </a:t>
            </a:r>
            <a:endParaRPr lang="en-US" dirty="0" smtClean="0"/>
          </a:p>
          <a:p>
            <a:r>
              <a:rPr lang="en-US" dirty="0" smtClean="0"/>
              <a:t>Use the </a:t>
            </a:r>
            <a:r>
              <a:rPr lang="en-US" b="1" dirty="0" smtClean="0"/>
              <a:t>ref</a:t>
            </a:r>
            <a:r>
              <a:rPr lang="en-US" dirty="0" smtClean="0"/>
              <a:t> keyword to pass parameter references</a:t>
            </a:r>
          </a:p>
          <a:p>
            <a:pPr marL="0" indent="0">
              <a:buNone/>
            </a:pPr>
            <a:endParaRPr lang="en-US" dirty="0" smtClean="0"/>
          </a:p>
        </p:txBody>
      </p:sp>
      <p:sp>
        <p:nvSpPr>
          <p:cNvPr id="5" name="TextBox 4"/>
          <p:cNvSpPr txBox="1"/>
          <p:nvPr/>
        </p:nvSpPr>
        <p:spPr>
          <a:xfrm>
            <a:off x="609600" y="3068960"/>
            <a:ext cx="7793502" cy="120032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void StartService(int upTime, bool shutdownAutomatically)</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Perform some processing here.</a:t>
            </a:r>
          </a:p>
          <a:p>
            <a:r>
              <a:rPr lang="en-GB" b="0" dirty="0">
                <a:latin typeface="Lucida Sans Unicode" pitchFamily="34" charset="0"/>
                <a:cs typeface="Lucida Sans Unicode" pitchFamily="34" charset="0"/>
              </a:rPr>
              <a:t>}</a:t>
            </a:r>
            <a:endParaRPr lang="en-US"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850891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Methods</a:t>
            </a:r>
            <a:endParaRPr lang="en-US" dirty="0"/>
          </a:p>
        </p:txBody>
      </p:sp>
      <p:sp>
        <p:nvSpPr>
          <p:cNvPr id="4" name="Content Placeholder 2"/>
          <p:cNvSpPr>
            <a:spLocks noGrp="1"/>
          </p:cNvSpPr>
          <p:nvPr/>
        </p:nvSpPr>
        <p:spPr bwMode="auto">
          <a:xfrm>
            <a:off x="458788" y="1021215"/>
            <a:ext cx="8119156" cy="1798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To call a </a:t>
            </a:r>
            <a:r>
              <a:rPr lang="en-GB" dirty="0" smtClean="0"/>
              <a:t>method specify:</a:t>
            </a:r>
          </a:p>
          <a:p>
            <a:pPr lvl="1"/>
            <a:r>
              <a:rPr lang="en-GB" dirty="0" smtClean="0"/>
              <a:t>Method name</a:t>
            </a:r>
          </a:p>
          <a:p>
            <a:pPr lvl="1"/>
            <a:r>
              <a:rPr lang="en-GB" dirty="0" smtClean="0"/>
              <a:t>Any </a:t>
            </a:r>
            <a:r>
              <a:rPr lang="en-GB" dirty="0"/>
              <a:t>arguments </a:t>
            </a:r>
            <a:r>
              <a:rPr lang="en-GB" dirty="0" smtClean="0"/>
              <a:t>to satisfy parameters </a:t>
            </a:r>
            <a:endParaRPr lang="en-US" dirty="0" smtClean="0"/>
          </a:p>
          <a:p>
            <a:pPr marL="0" indent="0">
              <a:buNone/>
            </a:pPr>
            <a:endParaRPr lang="en-US" dirty="0" smtClean="0"/>
          </a:p>
        </p:txBody>
      </p:sp>
      <p:sp>
        <p:nvSpPr>
          <p:cNvPr id="5" name="TextBox 4"/>
          <p:cNvSpPr txBox="1"/>
          <p:nvPr/>
        </p:nvSpPr>
        <p:spPr>
          <a:xfrm>
            <a:off x="609600" y="2571869"/>
            <a:ext cx="7793502" cy="2585323"/>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upTime = 2000;</a:t>
            </a:r>
          </a:p>
          <a:p>
            <a:r>
              <a:rPr lang="en-GB" b="0" dirty="0">
                <a:latin typeface="Lucida Sans Unicode" pitchFamily="34" charset="0"/>
                <a:cs typeface="Lucida Sans Unicode" pitchFamily="34" charset="0"/>
              </a:rPr>
              <a:t>var shutdownAutomatically = true;</a:t>
            </a:r>
          </a:p>
          <a:p>
            <a:r>
              <a:rPr lang="en-GB" b="0" dirty="0">
                <a:latin typeface="Lucida Sans Unicode" pitchFamily="34" charset="0"/>
                <a:cs typeface="Lucida Sans Unicode" pitchFamily="34" charset="0"/>
              </a:rPr>
              <a:t>StartService(upTime, shutdownAutomatically);        </a:t>
            </a:r>
          </a:p>
          <a:p>
            <a:endParaRPr lang="en-GB" b="0" dirty="0" smtClean="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 StartService method.</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void StartService(int upTime, bool shutdownAutomatically)</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Perform some processing here.</a:t>
            </a:r>
          </a:p>
          <a:p>
            <a:r>
              <a:rPr lang="en-GB" b="0" dirty="0">
                <a:latin typeface="Lucida Sans Unicode" pitchFamily="34" charset="0"/>
                <a:cs typeface="Lucida Sans Unicode" pitchFamily="34" charset="0"/>
              </a:rPr>
              <a:t>}</a:t>
            </a:r>
            <a:endParaRPr lang="en-US"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1239220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b89fd1c-0784-418b-a7d5-59592f3b8da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Methods</a:t>
            </a:r>
            <a:endParaRPr lang="en-US" dirty="0"/>
          </a:p>
        </p:txBody>
      </p:sp>
      <p:sp>
        <p:nvSpPr>
          <p:cNvPr id="4" name="Content Placeholder 2"/>
          <p:cNvSpPr>
            <a:spLocks noGrp="1"/>
          </p:cNvSpPr>
          <p:nvPr/>
        </p:nvSpPr>
        <p:spPr bwMode="auto">
          <a:xfrm>
            <a:off x="458788" y="1021215"/>
            <a:ext cx="8119156" cy="1798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Visual Studio provides </a:t>
            </a:r>
            <a:r>
              <a:rPr lang="en-US" dirty="0" smtClean="0"/>
              <a:t>debug </a:t>
            </a:r>
            <a:r>
              <a:rPr lang="en-US" dirty="0"/>
              <a:t>tools that enable you to step through </a:t>
            </a:r>
            <a:r>
              <a:rPr lang="en-US" dirty="0" smtClean="0"/>
              <a:t>code</a:t>
            </a:r>
            <a:endParaRPr lang="en-GB" dirty="0" smtClean="0"/>
          </a:p>
          <a:p>
            <a:r>
              <a:rPr lang="en-GB" dirty="0" smtClean="0"/>
              <a:t>When debugging methods you can:</a:t>
            </a:r>
          </a:p>
          <a:p>
            <a:pPr lvl="1"/>
            <a:r>
              <a:rPr lang="en-GB" dirty="0" smtClean="0"/>
              <a:t>Step into the method</a:t>
            </a:r>
          </a:p>
          <a:p>
            <a:pPr lvl="1"/>
            <a:r>
              <a:rPr lang="en-GB" dirty="0" smtClean="0"/>
              <a:t>Step over the method</a:t>
            </a:r>
          </a:p>
          <a:p>
            <a:pPr lvl="1"/>
            <a:r>
              <a:rPr lang="en-GB" dirty="0" smtClean="0"/>
              <a:t>Step out of the method</a:t>
            </a:r>
            <a:endParaRPr lang="en-US" dirty="0" smtClean="0"/>
          </a:p>
        </p:txBody>
      </p:sp>
    </p:spTree>
    <p:extLst>
      <p:ext uri="{BB962C8B-B14F-4D97-AF65-F5344CB8AC3E}">
        <p14:creationId xmlns:p14="http://schemas.microsoft.com/office/powerpoint/2010/main" val="395429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7dee02fd-2595-46d5-af4a-09c389fb0839">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Creating, Invoking, and Debugging Methods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create a method, invoke the method, and then </a:t>
            </a:r>
            <a:r>
              <a:rPr lang="en-US" dirty="0" smtClean="0"/>
              <a:t>debug </a:t>
            </a:r>
            <a:r>
              <a:rPr lang="en-US" dirty="0"/>
              <a:t>the </a:t>
            </a:r>
            <a:r>
              <a:rPr lang="en-US" dirty="0" smtClean="0"/>
              <a:t>method.</a:t>
            </a:r>
            <a:endParaRPr lang="en-GB" dirty="0"/>
          </a:p>
          <a:p>
            <a:endParaRPr lang="en-US" dirty="0"/>
          </a:p>
        </p:txBody>
      </p:sp>
    </p:spTree>
    <p:extLst>
      <p:ext uri="{BB962C8B-B14F-4D97-AF65-F5344CB8AC3E}">
        <p14:creationId xmlns:p14="http://schemas.microsoft.com/office/powerpoint/2010/main" val="360148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02538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Module 2&amp;quot;&quot;/&gt;&lt;property id=&quot;20307&quot; value=&quot;256&quot;/&gt;&lt;/object&gt;&lt;object type=&quot;3&quot; unique_id=&quot;10004&quot;&gt;&lt;property id=&quot;20148&quot; value=&quot;5&quot;/&gt;&lt;property id=&quot;20300&quot; value=&quot;Slide 2 - &amp;quot;Module Overview&amp;quot;&quot;/&gt;&lt;property id=&quot;20307&quot; value=&quot;257&quot;/&gt;&lt;/object&gt;&lt;object type=&quot;3&quot; unique_id=&quot;10005&quot;&gt;&lt;property id=&quot;20148&quot; value=&quot;5&quot;/&gt;&lt;property id=&quot;20300&quot; value=&quot;Slide 3 - &amp;quot;Lesson 1: Creating and Invoking Methods&amp;quot;&quot;/&gt;&lt;property id=&quot;20307&quot; value=&quot;258&quot;/&gt;&lt;/object&gt;&lt;object type=&quot;3&quot; unique_id=&quot;10006&quot;&gt;&lt;property id=&quot;20148&quot; value=&quot;5&quot;/&gt;&lt;property id=&quot;20300&quot; value=&quot;Slide 4 - &amp;quot;What Is a Method?&amp;quot;&quot;/&gt;&lt;property id=&quot;20307&quot; value=&quot;259&quot;/&gt;&lt;/object&gt;&lt;object type=&quot;3&quot; unique_id=&quot;10007&quot;&gt;&lt;property id=&quot;20148&quot; value=&quot;5&quot;/&gt;&lt;property id=&quot;20300&quot; value=&quot;Slide 5 - &amp;quot;Creating Methods&amp;quot;&quot;/&gt;&lt;property id=&quot;20307&quot; value=&quot;260&quot;/&gt;&lt;/object&gt;&lt;object type=&quot;3&quot; unique_id=&quot;10008&quot;&gt;&lt;property id=&quot;20148&quot; value=&quot;5&quot;/&gt;&lt;property id=&quot;20300&quot; value=&quot;Slide 6 - &amp;quot;Invoking Methods&amp;quot;&quot;/&gt;&lt;property id=&quot;20307&quot; value=&quot;261&quot;/&gt;&lt;/object&gt;&lt;object type=&quot;3&quot; unique_id=&quot;10009&quot;&gt;&lt;property id=&quot;20148&quot; value=&quot;5&quot;/&gt;&lt;property id=&quot;20300&quot; value=&quot;Slide 7 - &amp;quot;Debugging Methods&amp;quot;&quot;/&gt;&lt;property id=&quot;20307&quot; value=&quot;262&quot;/&gt;&lt;/object&gt;&lt;object type=&quot;3&quot; unique_id=&quot;10010&quot;&gt;&lt;property id=&quot;20148&quot; value=&quot;5&quot;/&gt;&lt;property id=&quot;20300&quot; value=&quot;Slide 8 - &amp;quot;Demonstration: Creating, Invoking, and Debugging Methods&amp;quot;&quot;/&gt;&lt;property id=&quot;20307&quot; value=&quot;263&quot;/&gt;&lt;/object&gt;&lt;object type=&quot;3&quot; unique_id=&quot;10011&quot;&gt;&lt;property id=&quot;20148&quot; value=&quot;5&quot;/&gt;&lt;property id=&quot;20300&quot; value=&quot;Slide 9 - &amp;quot;Text Continuation&amp;quot;&quot;/&gt;&lt;property id=&quot;20307&quot; value=&quot;282&quot;/&gt;&lt;/object&gt;&lt;object type=&quot;3&quot; unique_id=&quot;10012&quot;&gt;&lt;property id=&quot;20148&quot; value=&quot;5&quot;/&gt;&lt;property id=&quot;20300&quot; value=&quot;Slide 10 - &amp;quot;Lesson 2: Creating Overloaded Methods and Using Optional and Output Parameters&amp;quot;&quot;/&gt;&lt;property id=&quot;20307&quot; value=&quot;264&quot;/&gt;&lt;/object&gt;&lt;object type=&quot;3&quot; unique_id=&quot;10013&quot;&gt;&lt;property id=&quot;20148&quot; value=&quot;5&quot;/&gt;&lt;property id=&quot;20300&quot; value=&quot;Slide 11 - &amp;quot;Creating Overloaded Methods&amp;quot;&quot;/&gt;&lt;property id=&quot;20307&quot; value=&quot;265&quot;/&gt;&lt;/object&gt;&lt;object type=&quot;3&quot; unique_id=&quot;10014&quot;&gt;&lt;property id=&quot;20148&quot; value=&quot;5&quot;/&gt;&lt;property id=&quot;20300&quot; value=&quot;Slide 12 - &amp;quot;Creating Methods that Use Optional Parameters&amp;quot;&quot;/&gt;&lt;property id=&quot;20307&quot; value=&quot;266&quot;/&gt;&lt;/object&gt;&lt;object type=&quot;3&quot; unique_id=&quot;10015&quot;&gt;&lt;property id=&quot;20148&quot; value=&quot;5&quot;/&gt;&lt;property id=&quot;20300&quot; value=&quot;Slide 13 - &amp;quot;Calling a Method by Using Named Arguments&amp;quot;&quot;/&gt;&lt;property id=&quot;20307&quot; value=&quot;267&quot;/&gt;&lt;/object&gt;&lt;object type=&quot;3&quot; unique_id=&quot;10016&quot;&gt;&lt;property id=&quot;20148&quot; value=&quot;5&quot;/&gt;&lt;property id=&quot;20300&quot; value=&quot;Slide 14 - &amp;quot;Creating Methods that Use Output Parameters&amp;quot;&quot;/&gt;&lt;property id=&quot;20307&quot; value=&quot;268&quot;/&gt;&lt;/object&gt;&lt;object type=&quot;3&quot; unique_id=&quot;10017&quot;&gt;&lt;property id=&quot;20148&quot; value=&quot;5&quot;/&gt;&lt;property id=&quot;20300&quot; value=&quot;Slide 15 - &amp;quot;Lesson 3: Handling Exceptions&amp;quot;&quot;/&gt;&lt;property id=&quot;20307&quot; value=&quot;269&quot;/&gt;&lt;/object&gt;&lt;object type=&quot;3&quot; unique_id=&quot;10018&quot;&gt;&lt;property id=&quot;20148&quot; value=&quot;5&quot;/&gt;&lt;property id=&quot;20300&quot; value=&quot;Slide 16 - &amp;quot;What Is an Exception?&amp;quot;&quot;/&gt;&lt;property id=&quot;20307&quot; value=&quot;270&quot;/&gt;&lt;/object&gt;&lt;object type=&quot;3&quot; unique_id=&quot;10019&quot;&gt;&lt;property id=&quot;20148&quot; value=&quot;5&quot;/&gt;&lt;property id=&quot;20300&quot; value=&quot;Slide 17 - &amp;quot;Handling Exception by Using a Try/Catch Block&amp;quot;&quot;/&gt;&lt;property id=&quot;20307&quot; value=&quot;271&quot;/&gt;&lt;/object&gt;&lt;object type=&quot;3&quot; unique_id=&quot;10020&quot;&gt;&lt;property id=&quot;20148&quot; value=&quot;5&quot;/&gt;&lt;property id=&quot;20300&quot; value=&quot;Slide 18 - &amp;quot;Using a Finally Block&amp;quot;&quot;/&gt;&lt;property id=&quot;20307&quot; value=&quot;272&quot;/&gt;&lt;/object&gt;&lt;object type=&quot;3&quot; unique_id=&quot;10021&quot;&gt;&lt;property id=&quot;20148&quot; value=&quot;5&quot;/&gt;&lt;property id=&quot;20300&quot; value=&quot;Slide 19 - &amp;quot;Throwing Exceptions&amp;quot;&quot;/&gt;&lt;property id=&quot;20307&quot; value=&quot;273&quot;/&gt;&lt;/object&gt;&lt;object type=&quot;3&quot; unique_id=&quot;10022&quot;&gt;&lt;property id=&quot;20148&quot; value=&quot;5&quot;/&gt;&lt;property id=&quot;20300&quot; value=&quot;Slide 20 - &amp;quot;Lesson 4: Monitoring Applications&amp;quot;&quot;/&gt;&lt;property id=&quot;20307&quot; value=&quot;274&quot;/&gt;&lt;/object&gt;&lt;object type=&quot;3&quot; unique_id=&quot;10023&quot;&gt;&lt;property id=&quot;20148&quot; value=&quot;5&quot;/&gt;&lt;property id=&quot;20300&quot; value=&quot;Slide 21 - &amp;quot;Using Logging and Tracing&amp;quot;&quot;/&gt;&lt;property id=&quot;20307&quot; value=&quot;275&quot;/&gt;&lt;/object&gt;&lt;object type=&quot;3&quot; unique_id=&quot;10024&quot;&gt;&lt;property id=&quot;20148&quot; value=&quot;5&quot;/&gt;&lt;property id=&quot;20300&quot; value=&quot;Slide 22 - &amp;quot;Using Application Profiling&amp;quot;&quot;/&gt;&lt;property id=&quot;20307&quot; value=&quot;276&quot;/&gt;&lt;/object&gt;&lt;object type=&quot;3&quot; unique_id=&quot;10025&quot;&gt;&lt;property id=&quot;20148&quot; value=&quot;5&quot;/&gt;&lt;property id=&quot;20300&quot; value=&quot;Slide 23 - &amp;quot;Using Performance Counters&amp;quot;&quot;/&gt;&lt;property id=&quot;20307&quot; value=&quot;277&quot;/&gt;&lt;/object&gt;&lt;object type=&quot;3&quot; unique_id=&quot;10026&quot;&gt;&lt;property id=&quot;20148&quot; value=&quot;5&quot;/&gt;&lt;property id=&quot;20300&quot; value=&quot;Slide 24 - &amp;quot;Demonstration: Extending the Class Enrollment Application Functionality Lab&amp;quot;&quot;/&gt;&lt;property id=&quot;20307&quot; value=&quot;278&quot;/&gt;&lt;/object&gt;&lt;object type=&quot;3&quot; unique_id=&quot;10027&quot;&gt;&lt;property id=&quot;20148&quot; value=&quot;5&quot;/&gt;&lt;property id=&quot;20300&quot; value=&quot;Slide 25 - &amp;quot;Text Continuation&amp;quot;&quot;/&gt;&lt;property id=&quot;20307&quot; value=&quot;283&quot;/&gt;&lt;/object&gt;&lt;object type=&quot;3&quot; unique_id=&quot;10028&quot;&gt;&lt;property id=&quot;20148&quot; value=&quot;5&quot;/&gt;&lt;property id=&quot;20300&quot; value=&quot;Slide 26 - &amp;quot;Lab: Extending the Class Enrollment Application Functionality&amp;quot;&quot;/&gt;&lt;property id=&quot;20307&quot; value=&quot;279&quot;/&gt;&lt;/object&gt;&lt;object type=&quot;3&quot; unique_id=&quot;10029&quot;&gt;&lt;property id=&quot;20148&quot; value=&quot;5&quot;/&gt;&lt;property id=&quot;20300&quot; value=&quot;Slide 27 - &amp;quot;Text Continuation&amp;quot;&quot;/&gt;&lt;property id=&quot;20307&quot; value=&quot;284&quot;/&gt;&lt;/object&gt;&lt;object type=&quot;3&quot; unique_id=&quot;10030&quot;&gt;&lt;property id=&quot;20148&quot; value=&quot;5&quot;/&gt;&lt;property id=&quot;20300&quot; value=&quot;Slide 28 - &amp;quot;Lab Scenario&amp;quot;&quot;/&gt;&lt;property id=&quot;20307&quot; value=&quot;280&quot;/&gt;&lt;/object&gt;&lt;object type=&quot;3&quot; unique_id=&quot;10031&quot;&gt;&lt;property id=&quot;20148&quot; value=&quot;5&quot;/&gt;&lt;property id=&quot;20300&quot; value=&quot;Slide 29 - &amp;quot;Module Review and Takeaways&amp;quot;&quot;/&gt;&lt;property id=&quot;20307&quot; value=&quot;281&quot;/&gt;&lt;/object&gt;&lt;object type=&quot;3&quot; unique_id=&quot;10032&quot;&gt;&lt;property id=&quot;20148&quot; value=&quot;5&quot;/&gt;&lt;property id=&quot;20300&quot; value=&quot;Slide 30 - &amp;quot;Text Continuation&amp;quot;&quot;/&gt;&lt;property id=&quot;20307&quot; value=&quot;285&quot;/&gt;&lt;/object&gt;&lt;/object&gt;&lt;object type=&quot;8&quot; unique_id=&quot;10064&quot;&gt;&lt;/object&gt;&lt;/object&gt;&lt;/database&gt;"/>
  <p:tag name="SECTOMILLISECCONVERTED" val="1"/>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16</TotalTime>
  <Words>3412</Words>
  <Application>Microsoft Office PowerPoint</Application>
  <PresentationFormat>On-screen Show (4:3)</PresentationFormat>
  <Paragraphs>425</Paragraphs>
  <Slides>30</Slides>
  <Notes>30</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Segoe UI</vt:lpstr>
      <vt:lpstr>Segoe UI Light</vt:lpstr>
      <vt:lpstr>Lucida Sans Unicode</vt:lpstr>
      <vt:lpstr>Wingdings</vt:lpstr>
      <vt:lpstr>Calibri</vt:lpstr>
      <vt:lpstr>Times New Roman</vt:lpstr>
      <vt:lpstr>Segoe Light</vt:lpstr>
      <vt:lpstr>Verdana</vt:lpstr>
      <vt:lpstr>Presentation1</vt:lpstr>
      <vt:lpstr>Module 2</vt:lpstr>
      <vt:lpstr>Module Overview</vt:lpstr>
      <vt:lpstr>Lesson 1: Creating and Invoking Methods</vt:lpstr>
      <vt:lpstr>What Is a Method?</vt:lpstr>
      <vt:lpstr>Creating Methods</vt:lpstr>
      <vt:lpstr>Invoking Methods</vt:lpstr>
      <vt:lpstr>Debugging Methods</vt:lpstr>
      <vt:lpstr>Demonstration: Creating, Invoking, and Debugging Methods</vt:lpstr>
      <vt:lpstr>Text Continuation</vt:lpstr>
      <vt:lpstr>Lesson 2: Creating Overloaded Methods and Using Optional and Output Parameters</vt:lpstr>
      <vt:lpstr>Creating Overloaded Methods</vt:lpstr>
      <vt:lpstr>Creating Methods that Use Optional Parameters</vt:lpstr>
      <vt:lpstr>Calling a Method by Using Named Arguments</vt:lpstr>
      <vt:lpstr>Creating Methods that Use Output Parameters</vt:lpstr>
      <vt:lpstr>Lesson 3: Handling Exceptions</vt:lpstr>
      <vt:lpstr>What Is an Exception?</vt:lpstr>
      <vt:lpstr>Handling Exception by Using a Try/Catch Block</vt:lpstr>
      <vt:lpstr>Using a Finally Block</vt:lpstr>
      <vt:lpstr>Throwing Exceptions</vt:lpstr>
      <vt:lpstr>Lesson 4: Monitoring Applications</vt:lpstr>
      <vt:lpstr>Using Logging and Tracing</vt:lpstr>
      <vt:lpstr>Using Application Profiling</vt:lpstr>
      <vt:lpstr>Using Performance Counters</vt:lpstr>
      <vt:lpstr>Demonstration: Extending the Class Enrollment Application Functionality Lab</vt:lpstr>
      <vt:lpstr>Text Continuation</vt:lpstr>
      <vt:lpstr>Lab: Extending the Class Enrollment Application Functionality</vt:lpstr>
      <vt:lpstr>Text Continuation</vt:lpstr>
      <vt:lpstr>Lab Scenario</vt:lpstr>
      <vt:lpstr>Module Review and Takeaways</vt:lpstr>
      <vt:lpstr>Text Continuation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dc:title>
  <dc:creator>Vikkie Boyd</dc:creator>
  <cp:lastModifiedBy>Richard Strange</cp:lastModifiedBy>
  <cp:revision>4</cp:revision>
  <dcterms:created xsi:type="dcterms:W3CDTF">2012-12-05T14:30:55Z</dcterms:created>
  <dcterms:modified xsi:type="dcterms:W3CDTF">2012-12-11T16:16:11Z</dcterms:modified>
</cp:coreProperties>
</file>