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6"/>
  </p:notesMasterIdLst>
  <p:sldIdLst>
    <p:sldId id="256" r:id="rId2"/>
    <p:sldId id="257" r:id="rId3"/>
    <p:sldId id="258" r:id="rId4"/>
    <p:sldId id="259" r:id="rId5"/>
    <p:sldId id="260" r:id="rId6"/>
    <p:sldId id="261" r:id="rId7"/>
    <p:sldId id="262" r:id="rId8"/>
    <p:sldId id="263" r:id="rId9"/>
    <p:sldId id="285"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6" r:id="rId29"/>
    <p:sldId id="287" r:id="rId30"/>
    <p:sldId id="282" r:id="rId31"/>
    <p:sldId id="288" r:id="rId32"/>
    <p:sldId id="283" r:id="rId33"/>
    <p:sldId id="284" r:id="rId34"/>
    <p:sldId id="289" r:id="rId35"/>
  </p:sldIdLst>
  <p:sldSz cx="9144000" cy="6858000" type="screen4x3"/>
  <p:notesSz cx="6858000" cy="9144000"/>
  <p:embeddedFontLst>
    <p:embeddedFont>
      <p:font typeface="Segoe UI" pitchFamily="34" charset="0"/>
      <p:regular r:id="rId37"/>
      <p:bold r:id="rId38"/>
      <p:italic r:id="rId39"/>
      <p:boldItalic r:id="rId40"/>
    </p:embeddedFont>
    <p:embeddedFont>
      <p:font typeface="Segoe UI Light" pitchFamily="34" charset="0"/>
      <p:regular r:id="rId41"/>
    </p:embeddedFont>
    <p:embeddedFont>
      <p:font typeface="Segoe Light" pitchFamily="34" charset="0"/>
      <p:regular r:id="rId42"/>
      <p:italic r:id="rId43"/>
    </p:embeddedFont>
    <p:embeddedFont>
      <p:font typeface="Lucida Sans Unicode" pitchFamily="34" charset="0"/>
      <p:regular r:id="rId44"/>
    </p:embeddedFont>
    <p:embeddedFont>
      <p:font typeface="Calibri" pitchFamily="34" charset="0"/>
      <p:regular r:id="rId45"/>
      <p:bold r:id="rId46"/>
      <p:italic r:id="rId47"/>
      <p:boldItalic r:id="rId48"/>
    </p:embeddedFont>
    <p:embeddedFont>
      <p:font typeface="Verdana" pitchFamily="34" charset="0"/>
      <p:regular r:id="rId49"/>
      <p:bold r:id="rId50"/>
      <p:italic r:id="rId51"/>
      <p:boldItalic r:id="rId52"/>
    </p:embeddedFont>
  </p:embeddedFontLst>
  <p:custDataLst>
    <p:tags r:id="rId5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860" y="-582"/>
      </p:cViewPr>
      <p:guideLst>
        <p:guide orient="horz" pos="2160"/>
        <p:guide pos="2880"/>
      </p:guideLst>
    </p:cSldViewPr>
  </p:slideViewPr>
  <p:notesTextViewPr>
    <p:cViewPr>
      <p:scale>
        <a:sx n="1" d="1"/>
        <a:sy n="1" d="1"/>
      </p:scale>
      <p:origin x="0" y="0"/>
    </p:cViewPr>
  </p:notesTextViewPr>
  <p:notesViewPr>
    <p:cSldViewPr>
      <p:cViewPr varScale="1">
        <p:scale>
          <a:sx n="98" d="100"/>
          <a:sy n="98" d="100"/>
        </p:scale>
        <p:origin x="-351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4FA2ED-A5CF-420B-9BDF-95AA9C5CBCE9}" type="doc">
      <dgm:prSet loTypeId="urn:microsoft.com/office/officeart/2005/8/layout/vList5" loCatId="list" qsTypeId="urn:microsoft.com/office/officeart/2005/8/quickstyle/simple4" qsCatId="simple" csTypeId="urn:microsoft.com/office/officeart/2005/8/colors/accent2_3" csCatId="accent2" phldr="1"/>
      <dgm:spPr/>
      <dgm:t>
        <a:bodyPr/>
        <a:lstStyle/>
        <a:p>
          <a:endParaRPr lang="en-GB"/>
        </a:p>
      </dgm:t>
    </dgm:pt>
    <dgm:pt modelId="{486A5013-BDB3-4B5F-9052-7C2CF638FFC3}">
      <dgm:prSet phldrT="[Text]"/>
      <dgm:spPr/>
      <dgm:t>
        <a:bodyPr/>
        <a:lstStyle/>
        <a:p>
          <a:r>
            <a:rPr lang="en-GB" dirty="0" smtClean="0"/>
            <a:t>Arrange</a:t>
          </a:r>
          <a:endParaRPr lang="en-GB" dirty="0"/>
        </a:p>
      </dgm:t>
    </dgm:pt>
    <dgm:pt modelId="{205BF7E0-B011-44C8-A1AD-89FFF6CCCD87}" type="parTrans" cxnId="{E142E114-BF92-49C5-BCE4-D2AD88C61035}">
      <dgm:prSet/>
      <dgm:spPr/>
      <dgm:t>
        <a:bodyPr/>
        <a:lstStyle/>
        <a:p>
          <a:endParaRPr lang="en-GB"/>
        </a:p>
      </dgm:t>
    </dgm:pt>
    <dgm:pt modelId="{FCCFEFA7-B580-42C6-B6A6-120F651AE9ED}" type="sibTrans" cxnId="{E142E114-BF92-49C5-BCE4-D2AD88C61035}">
      <dgm:prSet/>
      <dgm:spPr/>
      <dgm:t>
        <a:bodyPr/>
        <a:lstStyle/>
        <a:p>
          <a:endParaRPr lang="en-GB"/>
        </a:p>
      </dgm:t>
    </dgm:pt>
    <dgm:pt modelId="{481E5D5B-ED7F-4117-99A4-52D2D71A4BF2}">
      <dgm:prSet phldrT="[Text]"/>
      <dgm:spPr/>
      <dgm:t>
        <a:bodyPr/>
        <a:lstStyle/>
        <a:p>
          <a:r>
            <a:rPr lang="en-GB" dirty="0" smtClean="0"/>
            <a:t>Create the conditions for the test</a:t>
          </a:r>
          <a:endParaRPr lang="en-GB" dirty="0"/>
        </a:p>
      </dgm:t>
    </dgm:pt>
    <dgm:pt modelId="{56AC7703-59E5-42B7-B517-71FD0F21381D}" type="parTrans" cxnId="{2AB830FD-A681-4464-BFB4-52927E3ADF21}">
      <dgm:prSet/>
      <dgm:spPr/>
      <dgm:t>
        <a:bodyPr/>
        <a:lstStyle/>
        <a:p>
          <a:endParaRPr lang="en-GB"/>
        </a:p>
      </dgm:t>
    </dgm:pt>
    <dgm:pt modelId="{F3A8940E-C2F3-49F0-98ED-B5AF3799715E}" type="sibTrans" cxnId="{2AB830FD-A681-4464-BFB4-52927E3ADF21}">
      <dgm:prSet/>
      <dgm:spPr/>
      <dgm:t>
        <a:bodyPr/>
        <a:lstStyle/>
        <a:p>
          <a:endParaRPr lang="en-GB"/>
        </a:p>
      </dgm:t>
    </dgm:pt>
    <dgm:pt modelId="{E27970DE-DC06-4352-9FE3-3FAC64CE433A}">
      <dgm:prSet phldrT="[Text]"/>
      <dgm:spPr/>
      <dgm:t>
        <a:bodyPr/>
        <a:lstStyle/>
        <a:p>
          <a:r>
            <a:rPr lang="en-GB" dirty="0" smtClean="0"/>
            <a:t>Configure any input values required</a:t>
          </a:r>
          <a:endParaRPr lang="en-GB" dirty="0"/>
        </a:p>
      </dgm:t>
    </dgm:pt>
    <dgm:pt modelId="{4FA4FCE6-536C-4083-B8E1-7F29ECA4931C}" type="parTrans" cxnId="{A06A65C3-E56B-463A-9DC5-3F5688124ED9}">
      <dgm:prSet/>
      <dgm:spPr/>
      <dgm:t>
        <a:bodyPr/>
        <a:lstStyle/>
        <a:p>
          <a:endParaRPr lang="en-GB"/>
        </a:p>
      </dgm:t>
    </dgm:pt>
    <dgm:pt modelId="{40E1F665-5AF0-45C0-AF48-42E4707E0520}" type="sibTrans" cxnId="{A06A65C3-E56B-463A-9DC5-3F5688124ED9}">
      <dgm:prSet/>
      <dgm:spPr/>
      <dgm:t>
        <a:bodyPr/>
        <a:lstStyle/>
        <a:p>
          <a:endParaRPr lang="en-GB"/>
        </a:p>
      </dgm:t>
    </dgm:pt>
    <dgm:pt modelId="{6B642CFC-3CBC-4717-81EF-9DE5F0B47B0C}">
      <dgm:prSet phldrT="[Text]"/>
      <dgm:spPr/>
      <dgm:t>
        <a:bodyPr/>
        <a:lstStyle/>
        <a:p>
          <a:r>
            <a:rPr lang="en-GB" dirty="0" smtClean="0"/>
            <a:t>Act</a:t>
          </a:r>
          <a:endParaRPr lang="en-GB" dirty="0"/>
        </a:p>
      </dgm:t>
    </dgm:pt>
    <dgm:pt modelId="{0A8692EB-4C7D-4C07-ADB5-DCB81BE01627}" type="parTrans" cxnId="{8B13BE4E-F88D-4952-93CF-9FF7715FDFDA}">
      <dgm:prSet/>
      <dgm:spPr/>
      <dgm:t>
        <a:bodyPr/>
        <a:lstStyle/>
        <a:p>
          <a:endParaRPr lang="en-GB"/>
        </a:p>
      </dgm:t>
    </dgm:pt>
    <dgm:pt modelId="{F1C238A1-38FF-4256-A419-9C63C9A36F41}" type="sibTrans" cxnId="{8B13BE4E-F88D-4952-93CF-9FF7715FDFDA}">
      <dgm:prSet/>
      <dgm:spPr/>
      <dgm:t>
        <a:bodyPr/>
        <a:lstStyle/>
        <a:p>
          <a:endParaRPr lang="en-GB"/>
        </a:p>
      </dgm:t>
    </dgm:pt>
    <dgm:pt modelId="{ACB08A19-A39B-4CE8-A032-2D2E0A7DF60F}">
      <dgm:prSet phldrT="[Text]"/>
      <dgm:spPr/>
      <dgm:t>
        <a:bodyPr/>
        <a:lstStyle/>
        <a:p>
          <a:r>
            <a:rPr lang="en-GB" dirty="0" smtClean="0"/>
            <a:t>Invoke the action that you want to test</a:t>
          </a:r>
          <a:endParaRPr lang="en-GB" dirty="0"/>
        </a:p>
      </dgm:t>
    </dgm:pt>
    <dgm:pt modelId="{1D785AA9-7D8E-458B-A953-10CEC6C3D73F}" type="parTrans" cxnId="{21B3297D-99DA-4226-B4C9-F3698225C334}">
      <dgm:prSet/>
      <dgm:spPr/>
      <dgm:t>
        <a:bodyPr/>
        <a:lstStyle/>
        <a:p>
          <a:endParaRPr lang="en-GB"/>
        </a:p>
      </dgm:t>
    </dgm:pt>
    <dgm:pt modelId="{B6DC3987-8DEA-40D9-986B-1F91B42FDE84}" type="sibTrans" cxnId="{21B3297D-99DA-4226-B4C9-F3698225C334}">
      <dgm:prSet/>
      <dgm:spPr/>
      <dgm:t>
        <a:bodyPr/>
        <a:lstStyle/>
        <a:p>
          <a:endParaRPr lang="en-GB"/>
        </a:p>
      </dgm:t>
    </dgm:pt>
    <dgm:pt modelId="{006828DC-ADE6-4295-8D08-3BE0D39E8AD5}">
      <dgm:prSet phldrT="[Text]"/>
      <dgm:spPr/>
      <dgm:t>
        <a:bodyPr/>
        <a:lstStyle/>
        <a:p>
          <a:r>
            <a:rPr lang="en-GB" dirty="0" smtClean="0"/>
            <a:t>Assert</a:t>
          </a:r>
          <a:endParaRPr lang="en-GB" dirty="0"/>
        </a:p>
      </dgm:t>
    </dgm:pt>
    <dgm:pt modelId="{8D29D705-547B-4F44-9606-7201AA93A361}" type="parTrans" cxnId="{ED9586C1-67E1-4C45-996E-47A565B33961}">
      <dgm:prSet/>
      <dgm:spPr/>
      <dgm:t>
        <a:bodyPr/>
        <a:lstStyle/>
        <a:p>
          <a:endParaRPr lang="en-GB"/>
        </a:p>
      </dgm:t>
    </dgm:pt>
    <dgm:pt modelId="{5C850851-48CE-4950-BDF7-94D184B90485}" type="sibTrans" cxnId="{ED9586C1-67E1-4C45-996E-47A565B33961}">
      <dgm:prSet/>
      <dgm:spPr/>
      <dgm:t>
        <a:bodyPr/>
        <a:lstStyle/>
        <a:p>
          <a:endParaRPr lang="en-GB"/>
        </a:p>
      </dgm:t>
    </dgm:pt>
    <dgm:pt modelId="{8B3A3D1B-8BD5-4DF0-8672-CF408EB8F4F9}">
      <dgm:prSet phldrT="[Text]"/>
      <dgm:spPr/>
      <dgm:t>
        <a:bodyPr/>
        <a:lstStyle/>
        <a:p>
          <a:r>
            <a:rPr lang="en-GB" dirty="0" smtClean="0"/>
            <a:t>Verify the results of the action</a:t>
          </a:r>
          <a:endParaRPr lang="en-GB" dirty="0"/>
        </a:p>
      </dgm:t>
    </dgm:pt>
    <dgm:pt modelId="{B66BE7CD-82AC-4F96-B7DC-62EC7CB843B6}" type="parTrans" cxnId="{C19A9E99-B202-4AD8-97E4-4228A17D985E}">
      <dgm:prSet/>
      <dgm:spPr/>
      <dgm:t>
        <a:bodyPr/>
        <a:lstStyle/>
        <a:p>
          <a:endParaRPr lang="en-GB"/>
        </a:p>
      </dgm:t>
    </dgm:pt>
    <dgm:pt modelId="{D4611FE2-8BFC-4BF6-A4FF-41E1C5BDC10B}" type="sibTrans" cxnId="{C19A9E99-B202-4AD8-97E4-4228A17D985E}">
      <dgm:prSet/>
      <dgm:spPr/>
      <dgm:t>
        <a:bodyPr/>
        <a:lstStyle/>
        <a:p>
          <a:endParaRPr lang="en-GB"/>
        </a:p>
      </dgm:t>
    </dgm:pt>
    <dgm:pt modelId="{D9BC4C36-3D7D-454E-AD9C-4141EC0B0A00}">
      <dgm:prSet phldrT="[Text]"/>
      <dgm:spPr/>
      <dgm:t>
        <a:bodyPr/>
        <a:lstStyle/>
        <a:p>
          <a:r>
            <a:rPr lang="en-GB" dirty="0" smtClean="0"/>
            <a:t>Fail the test if the results were not as expected</a:t>
          </a:r>
          <a:endParaRPr lang="en-GB" dirty="0"/>
        </a:p>
      </dgm:t>
    </dgm:pt>
    <dgm:pt modelId="{F893BB80-9D73-4F14-A776-792EF500B372}" type="parTrans" cxnId="{7827BE1E-67D8-4910-847C-2578A777AF77}">
      <dgm:prSet/>
      <dgm:spPr/>
      <dgm:t>
        <a:bodyPr/>
        <a:lstStyle/>
        <a:p>
          <a:endParaRPr lang="en-GB"/>
        </a:p>
      </dgm:t>
    </dgm:pt>
    <dgm:pt modelId="{78E00AC0-222B-436A-86C0-3BFC06325E8A}" type="sibTrans" cxnId="{7827BE1E-67D8-4910-847C-2578A777AF77}">
      <dgm:prSet/>
      <dgm:spPr/>
      <dgm:t>
        <a:bodyPr/>
        <a:lstStyle/>
        <a:p>
          <a:endParaRPr lang="en-GB"/>
        </a:p>
      </dgm:t>
    </dgm:pt>
    <dgm:pt modelId="{C48E9EE1-DBCE-4E38-8714-49101C3E66FB}" type="pres">
      <dgm:prSet presAssocID="{414FA2ED-A5CF-420B-9BDF-95AA9C5CBCE9}" presName="Name0" presStyleCnt="0">
        <dgm:presLayoutVars>
          <dgm:dir/>
          <dgm:animLvl val="lvl"/>
          <dgm:resizeHandles val="exact"/>
        </dgm:presLayoutVars>
      </dgm:prSet>
      <dgm:spPr/>
      <dgm:t>
        <a:bodyPr/>
        <a:lstStyle/>
        <a:p>
          <a:endParaRPr lang="en-GB"/>
        </a:p>
      </dgm:t>
    </dgm:pt>
    <dgm:pt modelId="{9BC6F964-5C3C-4B11-83F7-5E85690897B4}" type="pres">
      <dgm:prSet presAssocID="{486A5013-BDB3-4B5F-9052-7C2CF638FFC3}" presName="linNode" presStyleCnt="0"/>
      <dgm:spPr/>
      <dgm:t>
        <a:bodyPr/>
        <a:lstStyle/>
        <a:p>
          <a:endParaRPr lang="en-GB"/>
        </a:p>
      </dgm:t>
    </dgm:pt>
    <dgm:pt modelId="{7AADB493-5979-4256-B223-333514783AAF}" type="pres">
      <dgm:prSet presAssocID="{486A5013-BDB3-4B5F-9052-7C2CF638FFC3}" presName="parentText" presStyleLbl="node1" presStyleIdx="0" presStyleCnt="3">
        <dgm:presLayoutVars>
          <dgm:chMax val="1"/>
          <dgm:bulletEnabled val="1"/>
        </dgm:presLayoutVars>
      </dgm:prSet>
      <dgm:spPr/>
      <dgm:t>
        <a:bodyPr/>
        <a:lstStyle/>
        <a:p>
          <a:endParaRPr lang="en-GB"/>
        </a:p>
      </dgm:t>
    </dgm:pt>
    <dgm:pt modelId="{76F1D832-32FF-421F-BE76-43C8A6948026}" type="pres">
      <dgm:prSet presAssocID="{486A5013-BDB3-4B5F-9052-7C2CF638FFC3}" presName="descendantText" presStyleLbl="alignAccFollowNode1" presStyleIdx="0" presStyleCnt="3">
        <dgm:presLayoutVars>
          <dgm:bulletEnabled val="1"/>
        </dgm:presLayoutVars>
      </dgm:prSet>
      <dgm:spPr/>
      <dgm:t>
        <a:bodyPr/>
        <a:lstStyle/>
        <a:p>
          <a:endParaRPr lang="en-GB"/>
        </a:p>
      </dgm:t>
    </dgm:pt>
    <dgm:pt modelId="{B957CD2B-5C1B-4EC2-9A7D-0DC71FED2D72}" type="pres">
      <dgm:prSet presAssocID="{FCCFEFA7-B580-42C6-B6A6-120F651AE9ED}" presName="sp" presStyleCnt="0"/>
      <dgm:spPr/>
      <dgm:t>
        <a:bodyPr/>
        <a:lstStyle/>
        <a:p>
          <a:endParaRPr lang="en-GB"/>
        </a:p>
      </dgm:t>
    </dgm:pt>
    <dgm:pt modelId="{8E3DB399-D38E-42FA-AA97-8A70C0C1433B}" type="pres">
      <dgm:prSet presAssocID="{6B642CFC-3CBC-4717-81EF-9DE5F0B47B0C}" presName="linNode" presStyleCnt="0"/>
      <dgm:spPr/>
      <dgm:t>
        <a:bodyPr/>
        <a:lstStyle/>
        <a:p>
          <a:endParaRPr lang="en-GB"/>
        </a:p>
      </dgm:t>
    </dgm:pt>
    <dgm:pt modelId="{4F56E443-1B6C-4F13-BF01-62A28441109F}" type="pres">
      <dgm:prSet presAssocID="{6B642CFC-3CBC-4717-81EF-9DE5F0B47B0C}" presName="parentText" presStyleLbl="node1" presStyleIdx="1" presStyleCnt="3">
        <dgm:presLayoutVars>
          <dgm:chMax val="1"/>
          <dgm:bulletEnabled val="1"/>
        </dgm:presLayoutVars>
      </dgm:prSet>
      <dgm:spPr/>
      <dgm:t>
        <a:bodyPr/>
        <a:lstStyle/>
        <a:p>
          <a:endParaRPr lang="en-GB"/>
        </a:p>
      </dgm:t>
    </dgm:pt>
    <dgm:pt modelId="{A74B2159-7DAD-4AEB-AF0B-ED44DD0B09EC}" type="pres">
      <dgm:prSet presAssocID="{6B642CFC-3CBC-4717-81EF-9DE5F0B47B0C}" presName="descendantText" presStyleLbl="alignAccFollowNode1" presStyleIdx="1" presStyleCnt="3">
        <dgm:presLayoutVars>
          <dgm:bulletEnabled val="1"/>
        </dgm:presLayoutVars>
      </dgm:prSet>
      <dgm:spPr/>
      <dgm:t>
        <a:bodyPr/>
        <a:lstStyle/>
        <a:p>
          <a:endParaRPr lang="en-GB"/>
        </a:p>
      </dgm:t>
    </dgm:pt>
    <dgm:pt modelId="{A2F12552-918B-4CE8-855C-BD17172A368C}" type="pres">
      <dgm:prSet presAssocID="{F1C238A1-38FF-4256-A419-9C63C9A36F41}" presName="sp" presStyleCnt="0"/>
      <dgm:spPr/>
      <dgm:t>
        <a:bodyPr/>
        <a:lstStyle/>
        <a:p>
          <a:endParaRPr lang="en-GB"/>
        </a:p>
      </dgm:t>
    </dgm:pt>
    <dgm:pt modelId="{3C94295C-A7F5-4973-9F87-CE5600B7C290}" type="pres">
      <dgm:prSet presAssocID="{006828DC-ADE6-4295-8D08-3BE0D39E8AD5}" presName="linNode" presStyleCnt="0"/>
      <dgm:spPr/>
      <dgm:t>
        <a:bodyPr/>
        <a:lstStyle/>
        <a:p>
          <a:endParaRPr lang="en-GB"/>
        </a:p>
      </dgm:t>
    </dgm:pt>
    <dgm:pt modelId="{ABB06629-CB39-4DAA-AA3C-246032E05945}" type="pres">
      <dgm:prSet presAssocID="{006828DC-ADE6-4295-8D08-3BE0D39E8AD5}" presName="parentText" presStyleLbl="node1" presStyleIdx="2" presStyleCnt="3">
        <dgm:presLayoutVars>
          <dgm:chMax val="1"/>
          <dgm:bulletEnabled val="1"/>
        </dgm:presLayoutVars>
      </dgm:prSet>
      <dgm:spPr/>
      <dgm:t>
        <a:bodyPr/>
        <a:lstStyle/>
        <a:p>
          <a:endParaRPr lang="en-GB"/>
        </a:p>
      </dgm:t>
    </dgm:pt>
    <dgm:pt modelId="{A7AB60D5-1663-4119-B647-F3A16EF59F94}" type="pres">
      <dgm:prSet presAssocID="{006828DC-ADE6-4295-8D08-3BE0D39E8AD5}" presName="descendantText" presStyleLbl="alignAccFollowNode1" presStyleIdx="2" presStyleCnt="3">
        <dgm:presLayoutVars>
          <dgm:bulletEnabled val="1"/>
        </dgm:presLayoutVars>
      </dgm:prSet>
      <dgm:spPr/>
      <dgm:t>
        <a:bodyPr/>
        <a:lstStyle/>
        <a:p>
          <a:endParaRPr lang="en-GB"/>
        </a:p>
      </dgm:t>
    </dgm:pt>
  </dgm:ptLst>
  <dgm:cxnLst>
    <dgm:cxn modelId="{1BD2CD82-9F0E-4D9B-A024-C26C2220B124}" type="presOf" srcId="{486A5013-BDB3-4B5F-9052-7C2CF638FFC3}" destId="{7AADB493-5979-4256-B223-333514783AAF}" srcOrd="0" destOrd="0" presId="urn:microsoft.com/office/officeart/2005/8/layout/vList5"/>
    <dgm:cxn modelId="{ED9586C1-67E1-4C45-996E-47A565B33961}" srcId="{414FA2ED-A5CF-420B-9BDF-95AA9C5CBCE9}" destId="{006828DC-ADE6-4295-8D08-3BE0D39E8AD5}" srcOrd="2" destOrd="0" parTransId="{8D29D705-547B-4F44-9606-7201AA93A361}" sibTransId="{5C850851-48CE-4950-BDF7-94D184B90485}"/>
    <dgm:cxn modelId="{389762AE-30EA-4541-9630-37B1BBA98803}" type="presOf" srcId="{D9BC4C36-3D7D-454E-AD9C-4141EC0B0A00}" destId="{A7AB60D5-1663-4119-B647-F3A16EF59F94}" srcOrd="0" destOrd="1" presId="urn:microsoft.com/office/officeart/2005/8/layout/vList5"/>
    <dgm:cxn modelId="{7827BE1E-67D8-4910-847C-2578A777AF77}" srcId="{006828DC-ADE6-4295-8D08-3BE0D39E8AD5}" destId="{D9BC4C36-3D7D-454E-AD9C-4141EC0B0A00}" srcOrd="1" destOrd="0" parTransId="{F893BB80-9D73-4F14-A776-792EF500B372}" sibTransId="{78E00AC0-222B-436A-86C0-3BFC06325E8A}"/>
    <dgm:cxn modelId="{8361E68B-4745-4786-8DD7-FCE37577A147}" type="presOf" srcId="{E27970DE-DC06-4352-9FE3-3FAC64CE433A}" destId="{76F1D832-32FF-421F-BE76-43C8A6948026}" srcOrd="0" destOrd="1" presId="urn:microsoft.com/office/officeart/2005/8/layout/vList5"/>
    <dgm:cxn modelId="{E142E114-BF92-49C5-BCE4-D2AD88C61035}" srcId="{414FA2ED-A5CF-420B-9BDF-95AA9C5CBCE9}" destId="{486A5013-BDB3-4B5F-9052-7C2CF638FFC3}" srcOrd="0" destOrd="0" parTransId="{205BF7E0-B011-44C8-A1AD-89FFF6CCCD87}" sibTransId="{FCCFEFA7-B580-42C6-B6A6-120F651AE9ED}"/>
    <dgm:cxn modelId="{C9605E63-62DA-4371-BACD-FD41AA8FC94C}" type="presOf" srcId="{481E5D5B-ED7F-4117-99A4-52D2D71A4BF2}" destId="{76F1D832-32FF-421F-BE76-43C8A6948026}" srcOrd="0" destOrd="0" presId="urn:microsoft.com/office/officeart/2005/8/layout/vList5"/>
    <dgm:cxn modelId="{7E15DE37-B11B-4171-9DB8-E83847FBED83}" type="presOf" srcId="{6B642CFC-3CBC-4717-81EF-9DE5F0B47B0C}" destId="{4F56E443-1B6C-4F13-BF01-62A28441109F}" srcOrd="0" destOrd="0" presId="urn:microsoft.com/office/officeart/2005/8/layout/vList5"/>
    <dgm:cxn modelId="{21B3297D-99DA-4226-B4C9-F3698225C334}" srcId="{6B642CFC-3CBC-4717-81EF-9DE5F0B47B0C}" destId="{ACB08A19-A39B-4CE8-A032-2D2E0A7DF60F}" srcOrd="0" destOrd="0" parTransId="{1D785AA9-7D8E-458B-A953-10CEC6C3D73F}" sibTransId="{B6DC3987-8DEA-40D9-986B-1F91B42FDE84}"/>
    <dgm:cxn modelId="{92640FAF-1E52-42EE-AC64-C1B97B87E5CF}" type="presOf" srcId="{8B3A3D1B-8BD5-4DF0-8672-CF408EB8F4F9}" destId="{A7AB60D5-1663-4119-B647-F3A16EF59F94}" srcOrd="0" destOrd="0" presId="urn:microsoft.com/office/officeart/2005/8/layout/vList5"/>
    <dgm:cxn modelId="{B26D4D32-623E-4DDF-A7FF-943586438B9B}" type="presOf" srcId="{006828DC-ADE6-4295-8D08-3BE0D39E8AD5}" destId="{ABB06629-CB39-4DAA-AA3C-246032E05945}" srcOrd="0" destOrd="0" presId="urn:microsoft.com/office/officeart/2005/8/layout/vList5"/>
    <dgm:cxn modelId="{C19A9E99-B202-4AD8-97E4-4228A17D985E}" srcId="{006828DC-ADE6-4295-8D08-3BE0D39E8AD5}" destId="{8B3A3D1B-8BD5-4DF0-8672-CF408EB8F4F9}" srcOrd="0" destOrd="0" parTransId="{B66BE7CD-82AC-4F96-B7DC-62EC7CB843B6}" sibTransId="{D4611FE2-8BFC-4BF6-A4FF-41E1C5BDC10B}"/>
    <dgm:cxn modelId="{8B13BE4E-F88D-4952-93CF-9FF7715FDFDA}" srcId="{414FA2ED-A5CF-420B-9BDF-95AA9C5CBCE9}" destId="{6B642CFC-3CBC-4717-81EF-9DE5F0B47B0C}" srcOrd="1" destOrd="0" parTransId="{0A8692EB-4C7D-4C07-ADB5-DCB81BE01627}" sibTransId="{F1C238A1-38FF-4256-A419-9C63C9A36F41}"/>
    <dgm:cxn modelId="{045830C9-E83F-403B-B2C0-66C232D11304}" type="presOf" srcId="{ACB08A19-A39B-4CE8-A032-2D2E0A7DF60F}" destId="{A74B2159-7DAD-4AEB-AF0B-ED44DD0B09EC}" srcOrd="0" destOrd="0" presId="urn:microsoft.com/office/officeart/2005/8/layout/vList5"/>
    <dgm:cxn modelId="{A06A65C3-E56B-463A-9DC5-3F5688124ED9}" srcId="{486A5013-BDB3-4B5F-9052-7C2CF638FFC3}" destId="{E27970DE-DC06-4352-9FE3-3FAC64CE433A}" srcOrd="1" destOrd="0" parTransId="{4FA4FCE6-536C-4083-B8E1-7F29ECA4931C}" sibTransId="{40E1F665-5AF0-45C0-AF48-42E4707E0520}"/>
    <dgm:cxn modelId="{04B01F76-B1BB-460E-A4C6-AA156D664BBA}" type="presOf" srcId="{414FA2ED-A5CF-420B-9BDF-95AA9C5CBCE9}" destId="{C48E9EE1-DBCE-4E38-8714-49101C3E66FB}" srcOrd="0" destOrd="0" presId="urn:microsoft.com/office/officeart/2005/8/layout/vList5"/>
    <dgm:cxn modelId="{2AB830FD-A681-4464-BFB4-52927E3ADF21}" srcId="{486A5013-BDB3-4B5F-9052-7C2CF638FFC3}" destId="{481E5D5B-ED7F-4117-99A4-52D2D71A4BF2}" srcOrd="0" destOrd="0" parTransId="{56AC7703-59E5-42B7-B517-71FD0F21381D}" sibTransId="{F3A8940E-C2F3-49F0-98ED-B5AF3799715E}"/>
    <dgm:cxn modelId="{2EF8E9B8-6333-451A-BEC1-6AB03B09299C}" type="presParOf" srcId="{C48E9EE1-DBCE-4E38-8714-49101C3E66FB}" destId="{9BC6F964-5C3C-4B11-83F7-5E85690897B4}" srcOrd="0" destOrd="0" presId="urn:microsoft.com/office/officeart/2005/8/layout/vList5"/>
    <dgm:cxn modelId="{A6FA20F5-0347-4FD5-8123-02A20B7BDCA1}" type="presParOf" srcId="{9BC6F964-5C3C-4B11-83F7-5E85690897B4}" destId="{7AADB493-5979-4256-B223-333514783AAF}" srcOrd="0" destOrd="0" presId="urn:microsoft.com/office/officeart/2005/8/layout/vList5"/>
    <dgm:cxn modelId="{A3F2996F-B18F-4A89-A948-3E6B00A18C72}" type="presParOf" srcId="{9BC6F964-5C3C-4B11-83F7-5E85690897B4}" destId="{76F1D832-32FF-421F-BE76-43C8A6948026}" srcOrd="1" destOrd="0" presId="urn:microsoft.com/office/officeart/2005/8/layout/vList5"/>
    <dgm:cxn modelId="{E36C51BF-EC03-4052-926C-C0DA16E98BB8}" type="presParOf" srcId="{C48E9EE1-DBCE-4E38-8714-49101C3E66FB}" destId="{B957CD2B-5C1B-4EC2-9A7D-0DC71FED2D72}" srcOrd="1" destOrd="0" presId="urn:microsoft.com/office/officeart/2005/8/layout/vList5"/>
    <dgm:cxn modelId="{DD7ACA9A-81BD-4233-952C-004A3AC9F164}" type="presParOf" srcId="{C48E9EE1-DBCE-4E38-8714-49101C3E66FB}" destId="{8E3DB399-D38E-42FA-AA97-8A70C0C1433B}" srcOrd="2" destOrd="0" presId="urn:microsoft.com/office/officeart/2005/8/layout/vList5"/>
    <dgm:cxn modelId="{590388F7-629C-4AE3-9C07-754CF6D122FC}" type="presParOf" srcId="{8E3DB399-D38E-42FA-AA97-8A70C0C1433B}" destId="{4F56E443-1B6C-4F13-BF01-62A28441109F}" srcOrd="0" destOrd="0" presId="urn:microsoft.com/office/officeart/2005/8/layout/vList5"/>
    <dgm:cxn modelId="{C8E57FCA-8612-46A5-9907-4DE7CE5DE2A9}" type="presParOf" srcId="{8E3DB399-D38E-42FA-AA97-8A70C0C1433B}" destId="{A74B2159-7DAD-4AEB-AF0B-ED44DD0B09EC}" srcOrd="1" destOrd="0" presId="urn:microsoft.com/office/officeart/2005/8/layout/vList5"/>
    <dgm:cxn modelId="{F0CD9595-1290-4099-9C99-DCDD26A4F011}" type="presParOf" srcId="{C48E9EE1-DBCE-4E38-8714-49101C3E66FB}" destId="{A2F12552-918B-4CE8-855C-BD17172A368C}" srcOrd="3" destOrd="0" presId="urn:microsoft.com/office/officeart/2005/8/layout/vList5"/>
    <dgm:cxn modelId="{CA1EF49E-18C2-4948-A58B-96A4E0D9C664}" type="presParOf" srcId="{C48E9EE1-DBCE-4E38-8714-49101C3E66FB}" destId="{3C94295C-A7F5-4973-9F87-CE5600B7C290}" srcOrd="4" destOrd="0" presId="urn:microsoft.com/office/officeart/2005/8/layout/vList5"/>
    <dgm:cxn modelId="{EA645709-88C7-4042-AC35-366957CE0717}" type="presParOf" srcId="{3C94295C-A7F5-4973-9F87-CE5600B7C290}" destId="{ABB06629-CB39-4DAA-AA3C-246032E05945}" srcOrd="0" destOrd="0" presId="urn:microsoft.com/office/officeart/2005/8/layout/vList5"/>
    <dgm:cxn modelId="{7C6DF88C-89DB-4603-8B51-43501DC562B2}" type="presParOf" srcId="{3C94295C-A7F5-4973-9F87-CE5600B7C290}" destId="{A7AB60D5-1663-4119-B647-F3A16EF59F9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EC8F0C-00E0-4E26-96FA-3AA70D92CA2F}" type="datetimeFigureOut">
              <a:rPr lang="en-US" smtClean="0"/>
              <a:t>12/11/2012</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C22441-E696-4B83-859D-18C922476410}" type="slidenum">
              <a:rPr lang="en-US" smtClean="0"/>
              <a:t>‹#›</a:t>
            </a:fld>
            <a:endParaRPr lang="en-US" dirty="0"/>
          </a:p>
        </p:txBody>
      </p:sp>
    </p:spTree>
    <p:extLst>
      <p:ext uri="{BB962C8B-B14F-4D97-AF65-F5344CB8AC3E}">
        <p14:creationId xmlns:p14="http://schemas.microsoft.com/office/powerpoint/2010/main" val="1068630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9C22441-E696-4B83-859D-18C922476410}"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3950989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9C22441-E696-4B83-859D-18C922476410}"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3234514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9C22441-E696-4B83-859D-18C922476410}"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2168931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9C22441-E696-4B83-859D-18C922476410}"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2522607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9C22441-E696-4B83-859D-18C922476410}"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2513581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9C22441-E696-4B83-859D-18C922476410}"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3202872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When you introduce interface polymorphism, mention that polymorphism is one of the key pillars of object-oriented programming. Students will understand the broader implications when you cover class inheritance in the next module.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9C22441-E696-4B83-859D-18C922476410}"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4188717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Avoid discussing in detail the purpose of the interface examples at the start of the topic (</a:t>
            </a:r>
            <a:r>
              <a:rPr lang="en-US" sz="1000" b="1" dirty="0">
                <a:latin typeface="Arial"/>
                <a:ea typeface="Calibri"/>
                <a:cs typeface="Times New Roman"/>
              </a:rPr>
              <a:t>IDisposable</a:t>
            </a:r>
            <a:r>
              <a:rPr lang="en-US" sz="1000" dirty="0">
                <a:latin typeface="Arial"/>
                <a:ea typeface="Calibri"/>
                <a:cs typeface="Segoe UI"/>
              </a:rPr>
              <a:t>, </a:t>
            </a:r>
            <a:r>
              <a:rPr lang="en-US" sz="1000" b="1" dirty="0">
                <a:latin typeface="Arial"/>
                <a:ea typeface="Calibri"/>
                <a:cs typeface="Times New Roman"/>
              </a:rPr>
              <a:t>IComparable</a:t>
            </a:r>
            <a:r>
              <a:rPr lang="en-US" sz="1000" dirty="0">
                <a:latin typeface="Arial"/>
                <a:ea typeface="Calibri"/>
                <a:cs typeface="Segoe UI"/>
              </a:rPr>
              <a:t>, and so on). These are here purely to provide an example of why you might want to implement multiple interfaces. Specific interfaces are covered elsewhere in the course, where necessary.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9C22441-E696-4B83-859D-18C922476410}"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29578811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9C22441-E696-4B83-859D-18C922476410}"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431139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when implementing </a:t>
            </a:r>
            <a:r>
              <a:rPr lang="en-US" sz="1000" b="1" dirty="0">
                <a:latin typeface="Arial"/>
                <a:ea typeface="Calibri"/>
                <a:cs typeface="Times New Roman"/>
              </a:rPr>
              <a:t>IComparer</a:t>
            </a:r>
            <a:r>
              <a:rPr lang="en-US" sz="1000" dirty="0">
                <a:latin typeface="Arial"/>
                <a:ea typeface="Calibri"/>
                <a:cs typeface="Segoe UI"/>
              </a:rPr>
              <a:t>, it is best whenever possible to take advantage of built-in comparison methods. Because we are comparing string values in the </a:t>
            </a:r>
            <a:r>
              <a:rPr lang="en-US" sz="1000" b="1" dirty="0">
                <a:latin typeface="Arial"/>
                <a:ea typeface="Calibri"/>
                <a:cs typeface="Times New Roman"/>
              </a:rPr>
              <a:t>CoffeeRatingComparer</a:t>
            </a:r>
            <a:r>
              <a:rPr lang="en-US" sz="1000" dirty="0">
                <a:latin typeface="Arial"/>
                <a:ea typeface="Calibri"/>
                <a:cs typeface="Segoe UI"/>
              </a:rPr>
              <a:t> example, we can use the </a:t>
            </a:r>
            <a:r>
              <a:rPr lang="en-US" sz="1000" b="1" dirty="0">
                <a:latin typeface="Arial"/>
                <a:ea typeface="Calibri"/>
                <a:cs typeface="Times New Roman"/>
              </a:rPr>
              <a:t>String.CompareTo</a:t>
            </a:r>
            <a:r>
              <a:rPr lang="en-US" sz="1000" dirty="0">
                <a:latin typeface="Arial"/>
                <a:ea typeface="Calibri"/>
                <a:cs typeface="Segoe UI"/>
              </a:rPr>
              <a:t> method.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9C22441-E696-4B83-859D-18C922476410}"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3566480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9C22441-E696-4B83-859D-18C922476410}"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3577112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9C22441-E696-4B83-859D-18C922476410}"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18258852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9C22441-E696-4B83-859D-18C922476410}"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41401936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If you talk through the first code example, remind students that indexes are zero-based. In other words, </a:t>
            </a:r>
            <a:r>
              <a:rPr lang="en-US" sz="1000" b="1" dirty="0">
                <a:latin typeface="Arial"/>
                <a:ea typeface="Calibri"/>
                <a:cs typeface="Times New Roman"/>
              </a:rPr>
              <a:t>arrayList1[2]</a:t>
            </a:r>
            <a:r>
              <a:rPr lang="en-US" sz="1000" dirty="0">
                <a:solidFill>
                  <a:srgbClr val="000000"/>
                </a:solidFill>
                <a:latin typeface="Arial"/>
                <a:ea typeface="Calibri"/>
                <a:cs typeface="Segoe UI"/>
              </a:rPr>
              <a:t> refers to the third item in the </a:t>
            </a:r>
            <a:r>
              <a:rPr lang="en-US" sz="1000" b="1" dirty="0">
                <a:latin typeface="Arial"/>
                <a:ea typeface="Calibri"/>
                <a:cs typeface="Times New Roman"/>
              </a:rPr>
              <a:t>arrayList1</a:t>
            </a:r>
            <a:r>
              <a:rPr lang="en-US" sz="1000" dirty="0">
                <a:solidFill>
                  <a:srgbClr val="000000"/>
                </a:solidFill>
                <a:latin typeface="Arial"/>
                <a:ea typeface="Calibri"/>
                <a:cs typeface="Segoe UI"/>
              </a:rPr>
              <a:t> collection.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9C22441-E696-4B83-859D-18C922476410}"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42810771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9C22441-E696-4B83-859D-18C922476410}"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11195209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Remind the students that the .NET Framework includes various generic collection classes in the </a:t>
            </a:r>
            <a:r>
              <a:rPr lang="en-US" sz="1000" b="1" dirty="0">
                <a:latin typeface="Arial"/>
                <a:ea typeface="Calibri"/>
                <a:cs typeface="Times New Roman"/>
              </a:rPr>
              <a:t>System.Collections.Generic</a:t>
            </a:r>
            <a:r>
              <a:rPr lang="en-US" sz="1000" dirty="0">
                <a:latin typeface="Arial"/>
                <a:ea typeface="Calibri"/>
                <a:cs typeface="Segoe UI"/>
              </a:rPr>
              <a:t> namespace, and they should use these classes instead of non-generic collection classes whenver possible.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9C22441-E696-4B83-859D-18C922476410}"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14323887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Remind the students that they can find detailed information on all these classes at the MSDN website.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9C22441-E696-4B83-859D-18C922476410}"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634186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You may want to pre-empt comments by noting that in most cases you would use XML data structures, rather than a custom generic collection class, to represent tree data structures. However, XML data structures do not offer the specific advantages of generic collections such as type safety, no casting, and no boxing and unboxing.</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Times New Roman"/>
              </a:rPr>
              <a:t>If necessary, point out that implementing </a:t>
            </a:r>
            <a:r>
              <a:rPr lang="en-US" sz="1000" b="1" dirty="0">
                <a:latin typeface="Arial"/>
                <a:ea typeface="Calibri"/>
                <a:cs typeface="Times New Roman"/>
              </a:rPr>
              <a:t>IEnumerable</a:t>
            </a:r>
            <a:r>
              <a:rPr lang="en-US" sz="1000" dirty="0">
                <a:latin typeface="Arial"/>
                <a:ea typeface="Calibri"/>
                <a:cs typeface="Times New Roman"/>
              </a:rPr>
              <a:t> and creating enumerators is covered in more detail in the next topic.</a:t>
            </a:r>
          </a:p>
        </p:txBody>
      </p:sp>
      <p:sp>
        <p:nvSpPr>
          <p:cNvPr id="4" name="Slide Number Placeholder 3"/>
          <p:cNvSpPr>
            <a:spLocks noGrp="1"/>
          </p:cNvSpPr>
          <p:nvPr>
            <p:ph type="sldNum" sz="quarter" idx="10"/>
          </p:nvPr>
        </p:nvSpPr>
        <p:spPr/>
        <p:txBody>
          <a:bodyPr/>
          <a:lstStyle/>
          <a:p>
            <a:fld id="{A9C22441-E696-4B83-859D-18C922476410}"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4626895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Mention that if you do want to build a custom </a:t>
            </a:r>
            <a:r>
              <a:rPr lang="en-US" sz="1000" b="1" dirty="0">
                <a:latin typeface="Arial"/>
                <a:ea typeface="Calibri"/>
                <a:cs typeface="Times New Roman"/>
              </a:rPr>
              <a:t>IEnumerator&lt;T&gt;</a:t>
            </a:r>
            <a:r>
              <a:rPr lang="en-US" sz="1000" dirty="0">
                <a:latin typeface="Arial"/>
                <a:ea typeface="Calibri"/>
                <a:cs typeface="Segoe UI"/>
              </a:rPr>
              <a:t> implementation, it is common practice to nest the enumerator class within the collection class.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9C22441-E696-4B83-859D-18C922476410}"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3716787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Open the </a:t>
            </a:r>
            <a:r>
              <a:rPr lang="en-US" sz="1000" b="1" dirty="0" smtClean="0">
                <a:effectLst/>
                <a:latin typeface="Arial"/>
                <a:ea typeface="Times New Roman"/>
                <a:cs typeface="Times New Roman"/>
              </a:rPr>
              <a:t>GradesPrototype.sln</a:t>
            </a:r>
            <a:r>
              <a:rPr lang="en-US" sz="1000" dirty="0" smtClean="0">
                <a:effectLst/>
                <a:latin typeface="Arial"/>
                <a:ea typeface="Times New Roman"/>
                <a:cs typeface="Segoe UI"/>
              </a:rPr>
              <a:t> solution from the </a:t>
            </a:r>
            <a:r>
              <a:rPr lang="en-US" sz="1000" b="1" dirty="0" smtClean="0">
                <a:effectLst/>
                <a:latin typeface="Arial"/>
                <a:ea typeface="Times New Roman"/>
                <a:cs typeface="Times New Roman"/>
              </a:rPr>
              <a:t>E:\Mod04\Labfiles\Solution\Exercise 4</a:t>
            </a:r>
            <a:r>
              <a:rPr lang="en-US" sz="1000" dirty="0" smtClean="0">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Data</a:t>
            </a:r>
            <a:r>
              <a:rPr lang="en-US" sz="1000" dirty="0" smtClean="0">
                <a:effectLst/>
                <a:latin typeface="Arial"/>
                <a:ea typeface="Times New Roman"/>
                <a:cs typeface="Segoe UI"/>
              </a:rPr>
              <a:t> folder, open </a:t>
            </a:r>
            <a:r>
              <a:rPr lang="en-US" sz="1000" b="1" dirty="0" smtClean="0">
                <a:effectLst/>
                <a:latin typeface="Arial"/>
                <a:ea typeface="Times New Roman"/>
                <a:cs typeface="Times New Roman"/>
              </a:rPr>
              <a:t>Grade.cs</a:t>
            </a:r>
            <a:r>
              <a:rPr lang="en-US" sz="1000" dirty="0" smtClean="0">
                <a:effectLst/>
                <a:latin typeface="Arial"/>
                <a:ea typeface="Times New Roman"/>
                <a:cs typeface="Segoe UI"/>
              </a:rPr>
              <a:t> and explain to students that during Exercise 1 they will convert the structs that they created in the previous lab into the classes in this file.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Teacher</a:t>
            </a:r>
            <a:r>
              <a:rPr lang="en-US" sz="1000" dirty="0" smtClean="0">
                <a:effectLst/>
                <a:latin typeface="Arial"/>
                <a:ea typeface="Times New Roman"/>
                <a:cs typeface="Segoe UI"/>
              </a:rPr>
              <a:t> class, locate the </a:t>
            </a:r>
            <a:r>
              <a:rPr lang="en-US" sz="1000" b="1" dirty="0" smtClean="0">
                <a:effectLst/>
                <a:latin typeface="Arial"/>
                <a:ea typeface="Times New Roman"/>
                <a:cs typeface="Times New Roman"/>
              </a:rPr>
              <a:t>VerifyPassword</a:t>
            </a:r>
            <a:r>
              <a:rPr lang="en-US" sz="1000" dirty="0" smtClean="0">
                <a:effectLst/>
                <a:latin typeface="Arial"/>
                <a:ea typeface="Times New Roman"/>
                <a:cs typeface="Segoe UI"/>
              </a:rPr>
              <a:t> method and explain to students that they will add this method to both the </a:t>
            </a:r>
            <a:r>
              <a:rPr lang="en-US" sz="1000" b="1" dirty="0" smtClean="0">
                <a:effectLst/>
                <a:latin typeface="Arial"/>
                <a:ea typeface="Times New Roman"/>
                <a:cs typeface="Times New Roman"/>
              </a:rPr>
              <a:t>Teacher</a:t>
            </a:r>
            <a:r>
              <a:rPr lang="en-US" sz="1000" dirty="0" smtClean="0">
                <a:effectLst/>
                <a:latin typeface="Arial"/>
                <a:ea typeface="Times New Roman"/>
                <a:cs typeface="Segoe UI"/>
              </a:rPr>
              <a:t> and </a:t>
            </a:r>
            <a:r>
              <a:rPr lang="en-US" sz="1000" b="1" dirty="0" smtClean="0">
                <a:effectLst/>
                <a:latin typeface="Arial"/>
                <a:ea typeface="Times New Roman"/>
                <a:cs typeface="Times New Roman"/>
              </a:rPr>
              <a:t>Student</a:t>
            </a:r>
            <a:r>
              <a:rPr lang="en-US" sz="1000" dirty="0" smtClean="0">
                <a:effectLst/>
                <a:latin typeface="Arial"/>
                <a:ea typeface="Times New Roman"/>
                <a:cs typeface="Segoe UI"/>
              </a:rPr>
              <a:t> classes to compare the password that the user enters with the password for that user that is currently held in the </a:t>
            </a:r>
            <a:r>
              <a:rPr lang="en-US" sz="1000" b="1" dirty="0" smtClean="0">
                <a:effectLst/>
                <a:latin typeface="Arial"/>
                <a:ea typeface="Times New Roman"/>
                <a:cs typeface="Times New Roman"/>
              </a:rPr>
              <a:t>DataSource.cs</a:t>
            </a:r>
            <a:r>
              <a:rPr lang="en-US" sz="1000" dirty="0" smtClean="0">
                <a:effectLst/>
                <a:latin typeface="Arial"/>
                <a:ea typeface="Times New Roman"/>
                <a:cs typeface="Segoe UI"/>
              </a:rPr>
              <a:t> class.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Data</a:t>
            </a:r>
            <a:r>
              <a:rPr lang="en-US" sz="1000" dirty="0" smtClean="0">
                <a:effectLst/>
                <a:latin typeface="Arial"/>
                <a:ea typeface="Times New Roman"/>
                <a:cs typeface="Segoe UI"/>
              </a:rPr>
              <a:t> folder, open </a:t>
            </a:r>
            <a:r>
              <a:rPr lang="en-US" sz="1000" b="1" dirty="0" smtClean="0">
                <a:effectLst/>
                <a:latin typeface="Arial"/>
                <a:ea typeface="Times New Roman"/>
                <a:cs typeface="Times New Roman"/>
              </a:rPr>
              <a:t>DataSource.cs</a:t>
            </a:r>
            <a:r>
              <a:rPr lang="en-US" sz="1000" dirty="0" smtClean="0">
                <a:effectLst/>
                <a:latin typeface="Arial"/>
                <a:ea typeface="Times New Roman"/>
                <a:cs typeface="Segoe UI"/>
              </a:rPr>
              <a:t>, and expand the </a:t>
            </a:r>
            <a:r>
              <a:rPr lang="en-US" sz="1000" b="1" dirty="0" smtClean="0">
                <a:effectLst/>
                <a:latin typeface="Arial"/>
                <a:ea typeface="Times New Roman"/>
                <a:cs typeface="Times New Roman"/>
              </a:rPr>
              <a:t>Sample Data</a:t>
            </a:r>
            <a:r>
              <a:rPr lang="en-US" sz="1000" dirty="0" smtClean="0">
                <a:effectLst/>
                <a:latin typeface="Arial"/>
                <a:ea typeface="Times New Roman"/>
                <a:cs typeface="Segoe UI"/>
              </a:rPr>
              <a:t> region.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Locate the </a:t>
            </a:r>
            <a:r>
              <a:rPr lang="en-US" sz="1000" b="1" dirty="0" smtClean="0">
                <a:effectLst/>
                <a:latin typeface="Arial"/>
                <a:ea typeface="Times New Roman"/>
                <a:cs typeface="Times New Roman"/>
              </a:rPr>
              <a:t>Subjects</a:t>
            </a:r>
            <a:r>
              <a:rPr lang="en-US" sz="1000" dirty="0" smtClean="0">
                <a:effectLst/>
                <a:latin typeface="Arial"/>
                <a:ea typeface="Times New Roman"/>
                <a:cs typeface="Segoe UI"/>
              </a:rPr>
              <a:t> list definition and explain to students that during Exercise 2 they will create this list of valid subject names.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a:t>
            </a:r>
            <a:r>
              <a:rPr lang="en-US" sz="1000" b="1" dirty="0" smtClean="0">
                <a:effectLst/>
                <a:latin typeface="Arial"/>
                <a:ea typeface="Times New Roman"/>
                <a:cs typeface="Times New Roman"/>
              </a:rPr>
              <a:t>Grade.cs,</a:t>
            </a:r>
            <a:r>
              <a:rPr lang="en-US" sz="1000" dirty="0" smtClean="0">
                <a:effectLst/>
                <a:latin typeface="Arial"/>
                <a:ea typeface="Times New Roman"/>
                <a:cs typeface="Segoe UI"/>
              </a:rPr>
              <a:t> locate the </a:t>
            </a:r>
            <a:r>
              <a:rPr lang="en-US" sz="1000" b="1" dirty="0" smtClean="0">
                <a:effectLst/>
                <a:latin typeface="Arial"/>
                <a:ea typeface="Times New Roman"/>
                <a:cs typeface="Times New Roman"/>
              </a:rPr>
              <a:t>SubjectName</a:t>
            </a:r>
            <a:r>
              <a:rPr lang="en-US" sz="1000" dirty="0" smtClean="0">
                <a:effectLst/>
                <a:latin typeface="Arial"/>
                <a:ea typeface="Times New Roman"/>
                <a:cs typeface="Segoe UI"/>
              </a:rPr>
              <a:t> property of the </a:t>
            </a:r>
            <a:r>
              <a:rPr lang="en-US" sz="1000" b="1" dirty="0" smtClean="0">
                <a:effectLst/>
                <a:latin typeface="Arial"/>
                <a:ea typeface="Times New Roman"/>
                <a:cs typeface="Times New Roman"/>
              </a:rPr>
              <a:t>Grade</a:t>
            </a:r>
            <a:r>
              <a:rPr lang="en-US" sz="1000" dirty="0" smtClean="0">
                <a:effectLst/>
                <a:latin typeface="Arial"/>
                <a:ea typeface="Times New Roman"/>
                <a:cs typeface="Segoe UI"/>
              </a:rPr>
              <a:t> class, and then explain to students that this is where the subject that a user enters is checked against the list of valid subject names before being saved.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Explain that they will add similar validation code to ensure that the assessment date is not in the future, and that the grade is in the range A+ to 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a:t>
            </a:r>
            <a:r>
              <a:rPr lang="en-US" sz="1000" b="1" dirty="0" smtClean="0">
                <a:effectLst/>
                <a:latin typeface="Arial"/>
                <a:ea typeface="Times New Roman"/>
                <a:cs typeface="Times New Roman"/>
              </a:rPr>
              <a:t>Grade.cs</a:t>
            </a:r>
            <a:r>
              <a:rPr lang="en-US" sz="1000" dirty="0" smtClean="0">
                <a:effectLst/>
                <a:latin typeface="Arial"/>
                <a:ea typeface="Times New Roman"/>
                <a:cs typeface="Segoe UI"/>
              </a:rPr>
              <a:t>, locate the </a:t>
            </a:r>
            <a:r>
              <a:rPr lang="en-US" sz="1000" b="1" dirty="0" smtClean="0">
                <a:effectLst/>
                <a:latin typeface="Arial"/>
                <a:ea typeface="Times New Roman"/>
                <a:cs typeface="Times New Roman"/>
              </a:rPr>
              <a:t>Student</a:t>
            </a:r>
            <a:r>
              <a:rPr lang="en-US" sz="1000" dirty="0" smtClean="0">
                <a:effectLst/>
                <a:latin typeface="Arial"/>
                <a:ea typeface="Times New Roman"/>
                <a:cs typeface="Segoe UI"/>
              </a:rPr>
              <a:t> class definition, and explain to students that during Exercise 3 they will add code to implement the </a:t>
            </a:r>
            <a:r>
              <a:rPr lang="en-US" sz="1000" b="1" dirty="0" smtClean="0">
                <a:effectLst/>
                <a:latin typeface="Arial"/>
                <a:ea typeface="Times New Roman"/>
                <a:cs typeface="Times New Roman"/>
              </a:rPr>
              <a:t>IComparable&lt;Student&gt;</a:t>
            </a:r>
            <a:r>
              <a:rPr lang="en-US" sz="1000" dirty="0" smtClean="0">
                <a:effectLst/>
                <a:latin typeface="Arial"/>
                <a:ea typeface="Times New Roman"/>
                <a:cs typeface="Segoe UI"/>
              </a:rPr>
              <a:t> interface.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Locate the </a:t>
            </a:r>
            <a:r>
              <a:rPr lang="en-US" sz="1000" b="1" dirty="0" smtClean="0">
                <a:effectLst/>
                <a:latin typeface="Arial"/>
                <a:ea typeface="Times New Roman"/>
                <a:cs typeface="Times New Roman"/>
              </a:rPr>
              <a:t>CompareTo</a:t>
            </a:r>
            <a:r>
              <a:rPr lang="en-US" sz="1000" dirty="0" smtClean="0">
                <a:effectLst/>
                <a:latin typeface="Arial"/>
                <a:ea typeface="Times New Roman"/>
                <a:cs typeface="Segoe UI"/>
              </a:rPr>
              <a:t> method and explain to students that they will add this code to compare student names in order to display them in alphabetical order.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a:t>
            </a:r>
            <a:r>
              <a:rPr lang="en-US" sz="1000" b="1" dirty="0" smtClean="0">
                <a:effectLst/>
                <a:latin typeface="Arial"/>
                <a:ea typeface="Times New Roman"/>
                <a:cs typeface="Times New Roman"/>
              </a:rPr>
              <a:t>Grade.cs</a:t>
            </a:r>
            <a:r>
              <a:rPr lang="en-US" sz="1000" dirty="0" smtClean="0">
                <a:solidFill>
                  <a:srgbClr val="000000"/>
                </a:solidFill>
                <a:effectLst/>
                <a:latin typeface="Arial"/>
                <a:ea typeface="Times New Roman"/>
                <a:cs typeface="Segoe UI"/>
              </a:rPr>
              <a:t>, locate the </a:t>
            </a:r>
            <a:r>
              <a:rPr lang="en-US" sz="1000" b="1" dirty="0" smtClean="0">
                <a:effectLst/>
                <a:latin typeface="Arial"/>
                <a:ea typeface="Times New Roman"/>
                <a:cs typeface="Times New Roman"/>
              </a:rPr>
              <a:t>Teacher</a:t>
            </a:r>
            <a:r>
              <a:rPr lang="en-US" sz="1000" dirty="0" smtClean="0">
                <a:solidFill>
                  <a:srgbClr val="000000"/>
                </a:solidFill>
                <a:effectLst/>
                <a:latin typeface="Arial"/>
                <a:ea typeface="Times New Roman"/>
                <a:cs typeface="Segoe UI"/>
              </a:rPr>
              <a:t> class, and then locate the </a:t>
            </a:r>
            <a:r>
              <a:rPr lang="en-US" sz="1000" b="1" dirty="0" smtClean="0">
                <a:effectLst/>
                <a:latin typeface="Arial"/>
                <a:ea typeface="Times New Roman"/>
                <a:cs typeface="Times New Roman"/>
              </a:rPr>
              <a:t>EnrolInClass</a:t>
            </a:r>
            <a:r>
              <a:rPr lang="en-US" sz="1000" dirty="0" smtClean="0">
                <a:solidFill>
                  <a:srgbClr val="000000"/>
                </a:solidFill>
                <a:effectLst/>
                <a:latin typeface="Arial"/>
                <a:ea typeface="Times New Roman"/>
                <a:cs typeface="Segoe UI"/>
              </a:rPr>
              <a:t> method.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Explain to students that during Exercise 4 they will add this code to enroll a student in a particular teacher’s class.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Locate the </a:t>
            </a:r>
            <a:r>
              <a:rPr lang="en-US" sz="1000" b="1" dirty="0" smtClean="0">
                <a:effectLst/>
                <a:latin typeface="Arial"/>
                <a:ea typeface="Times New Roman"/>
                <a:cs typeface="Times New Roman"/>
              </a:rPr>
              <a:t>RemoveFromClass</a:t>
            </a:r>
            <a:r>
              <a:rPr lang="en-US" sz="1000" dirty="0" smtClean="0">
                <a:solidFill>
                  <a:srgbClr val="000000"/>
                </a:solidFill>
                <a:effectLst/>
                <a:latin typeface="Arial"/>
                <a:ea typeface="Times New Roman"/>
                <a:cs typeface="Segoe UI"/>
              </a:rPr>
              <a:t> method and explain to students that they will add this code to remove a student from the user’s class.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the </a:t>
            </a:r>
            <a:r>
              <a:rPr lang="en-US" sz="1000" b="1" dirty="0" smtClean="0">
                <a:effectLst/>
                <a:latin typeface="Arial"/>
                <a:ea typeface="Times New Roman"/>
                <a:cs typeface="Times New Roman"/>
              </a:rPr>
              <a:t>Controls</a:t>
            </a:r>
            <a:r>
              <a:rPr lang="en-US" sz="1000" dirty="0" smtClean="0">
                <a:solidFill>
                  <a:srgbClr val="000000"/>
                </a:solidFill>
                <a:effectLst/>
                <a:latin typeface="Arial"/>
                <a:ea typeface="Times New Roman"/>
                <a:cs typeface="Segoe UI"/>
              </a:rPr>
              <a:t> folder, open </a:t>
            </a:r>
            <a:r>
              <a:rPr lang="en-US" sz="1000" b="1" dirty="0" smtClean="0">
                <a:effectLst/>
                <a:latin typeface="Arial"/>
                <a:ea typeface="Times New Roman"/>
                <a:cs typeface="Times New Roman"/>
              </a:rPr>
              <a:t>GradeDialog.xaml</a:t>
            </a:r>
            <a:r>
              <a:rPr lang="en-US" sz="1000" dirty="0" smtClean="0">
                <a:solidFill>
                  <a:srgbClr val="000000"/>
                </a:solidFill>
                <a:effectLst/>
                <a:latin typeface="Arial"/>
                <a:ea typeface="Times New Roman"/>
                <a:cs typeface="Segoe UI"/>
              </a:rPr>
              <a:t>, and then explain to students that this dialog box is</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9C22441-E696-4B83-859D-18C922476410}"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0107538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dirty="0" smtClean="0">
                <a:solidFill>
                  <a:srgbClr val="000000"/>
                </a:solidFill>
                <a:latin typeface="Arial"/>
                <a:ea typeface="Times New Roman"/>
                <a:cs typeface="Segoe UI"/>
              </a:rPr>
              <a:t>	provided for them, but they will add code to take the data entered by the user and add it as a new grade for the student.</a:t>
            </a:r>
            <a:endParaRPr lang="en-US" sz="1000" dirty="0" smtClean="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smtClean="0">
                <a:solidFill>
                  <a:srgbClr val="000000"/>
                </a:solidFill>
                <a:latin typeface="Arial"/>
                <a:ea typeface="Times New Roman"/>
                <a:cs typeface="Segoe UI"/>
              </a:rPr>
              <a:t>In the </a:t>
            </a:r>
            <a:r>
              <a:rPr lang="en-US" sz="1000" b="1" dirty="0" smtClean="0">
                <a:solidFill>
                  <a:prstClr val="black"/>
                </a:solidFill>
                <a:latin typeface="Arial"/>
                <a:ea typeface="Times New Roman"/>
                <a:cs typeface="Times New Roman"/>
              </a:rPr>
              <a:t>Views</a:t>
            </a:r>
            <a:r>
              <a:rPr lang="en-US" sz="1000" dirty="0" smtClean="0">
                <a:solidFill>
                  <a:srgbClr val="000000"/>
                </a:solidFill>
                <a:latin typeface="Arial"/>
                <a:ea typeface="Times New Roman"/>
                <a:cs typeface="Segoe UI"/>
              </a:rPr>
              <a:t> folder, open </a:t>
            </a:r>
            <a:r>
              <a:rPr lang="en-US" sz="1000" b="1" dirty="0" smtClean="0">
                <a:solidFill>
                  <a:prstClr val="black"/>
                </a:solidFill>
                <a:latin typeface="Arial"/>
                <a:ea typeface="Times New Roman"/>
                <a:cs typeface="Times New Roman"/>
              </a:rPr>
              <a:t>StudentProfile.xaml.cs</a:t>
            </a:r>
            <a:r>
              <a:rPr lang="en-US" sz="1000" dirty="0" smtClean="0">
                <a:solidFill>
                  <a:srgbClr val="000000"/>
                </a:solidFill>
                <a:latin typeface="Arial"/>
                <a:ea typeface="Times New Roman"/>
                <a:cs typeface="Segoe UI"/>
              </a:rPr>
              <a:t>, locate the </a:t>
            </a:r>
            <a:r>
              <a:rPr lang="en-US" sz="1000" b="1" dirty="0" smtClean="0">
                <a:solidFill>
                  <a:prstClr val="black"/>
                </a:solidFill>
                <a:latin typeface="Arial"/>
                <a:ea typeface="Times New Roman"/>
                <a:cs typeface="Times New Roman"/>
              </a:rPr>
              <a:t>AddGrade_Click</a:t>
            </a:r>
            <a:r>
              <a:rPr lang="en-US" sz="1000" dirty="0" smtClean="0">
                <a:solidFill>
                  <a:srgbClr val="000000"/>
                </a:solidFill>
                <a:latin typeface="Arial"/>
                <a:ea typeface="Times New Roman"/>
                <a:cs typeface="Segoe UI"/>
              </a:rPr>
              <a:t> method, and explain to students that they will add this code to take the data that the user enters in the </a:t>
            </a:r>
            <a:r>
              <a:rPr lang="en-US" sz="1000" b="1" dirty="0" smtClean="0">
                <a:solidFill>
                  <a:prstClr val="black"/>
                </a:solidFill>
                <a:latin typeface="Arial"/>
                <a:ea typeface="Times New Roman"/>
                <a:cs typeface="Times New Roman"/>
              </a:rPr>
              <a:t>GradeDialog</a:t>
            </a:r>
            <a:r>
              <a:rPr lang="en-US" sz="1000" dirty="0" smtClean="0">
                <a:solidFill>
                  <a:srgbClr val="000000"/>
                </a:solidFill>
                <a:latin typeface="Arial"/>
                <a:ea typeface="Times New Roman"/>
                <a:cs typeface="Segoe UI"/>
              </a:rPr>
              <a:t> dialog box and save it to the student’s list of grades. Remind them that the data validation code that they add in Exercise 2 will validate the user input here.</a:t>
            </a:r>
            <a:endParaRPr lang="en-US" sz="1000" dirty="0" smtClean="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smtClean="0">
                <a:solidFill>
                  <a:srgbClr val="000000"/>
                </a:solidFill>
                <a:latin typeface="Arial"/>
                <a:ea typeface="Times New Roman"/>
                <a:cs typeface="Segoe UI"/>
              </a:rPr>
              <a:t>Run </a:t>
            </a:r>
            <a:r>
              <a:rPr lang="en-US" sz="1000" dirty="0">
                <a:solidFill>
                  <a:srgbClr val="000000"/>
                </a:solidFill>
                <a:latin typeface="Arial"/>
                <a:ea typeface="Times New Roman"/>
                <a:cs typeface="Segoe UI"/>
              </a:rPr>
              <a:t>the application and log on as </a:t>
            </a:r>
            <a:r>
              <a:rPr lang="en-US" sz="1000" b="1" dirty="0">
                <a:solidFill>
                  <a:prstClr val="black"/>
                </a:solidFill>
                <a:latin typeface="Arial"/>
                <a:ea typeface="Times New Roman"/>
                <a:cs typeface="Times New Roman"/>
              </a:rPr>
              <a:t>vallee</a:t>
            </a:r>
            <a:r>
              <a:rPr lang="en-US" sz="1000" dirty="0">
                <a:solidFill>
                  <a:srgbClr val="000000"/>
                </a:solidFill>
                <a:latin typeface="Arial"/>
                <a:ea typeface="Times New Roman"/>
                <a:cs typeface="Segoe UI"/>
              </a:rPr>
              <a:t> with a password of </a:t>
            </a:r>
            <a:r>
              <a:rPr lang="en-US" sz="1000" b="1" dirty="0">
                <a:solidFill>
                  <a:prstClr val="black"/>
                </a:solidFill>
                <a:latin typeface="Arial"/>
                <a:ea typeface="Times New Roman"/>
                <a:cs typeface="Times New Roman"/>
              </a:rPr>
              <a:t>password</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srgbClr val="000000"/>
                </a:solidFill>
                <a:latin typeface="Arial"/>
                <a:ea typeface="Times New Roman"/>
                <a:cs typeface="Segoe UI"/>
              </a:rPr>
              <a:t>Click </a:t>
            </a:r>
            <a:r>
              <a:rPr lang="en-US" sz="1000" b="1" dirty="0">
                <a:solidFill>
                  <a:prstClr val="black"/>
                </a:solidFill>
                <a:latin typeface="Arial"/>
                <a:ea typeface="Times New Roman"/>
                <a:cs typeface="Times New Roman"/>
              </a:rPr>
              <a:t>New Student</a:t>
            </a:r>
            <a:r>
              <a:rPr lang="en-US" sz="1000" dirty="0">
                <a:solidFill>
                  <a:srgbClr val="000000"/>
                </a:solidFill>
                <a:latin typeface="Arial"/>
                <a:ea typeface="Times New Roman"/>
                <a:cs typeface="Segoe UI"/>
              </a:rPr>
              <a:t> and add a student named </a:t>
            </a:r>
            <a:r>
              <a:rPr lang="en-US" sz="1000" b="1" dirty="0">
                <a:solidFill>
                  <a:prstClr val="black"/>
                </a:solidFill>
                <a:latin typeface="Arial"/>
                <a:ea typeface="Times New Roman"/>
                <a:cs typeface="Times New Roman"/>
              </a:rPr>
              <a:t>Darren Parker</a:t>
            </a:r>
            <a:r>
              <a:rPr lang="en-US" sz="1000" dirty="0">
                <a:solidFill>
                  <a:srgbClr val="000000"/>
                </a:solidFill>
                <a:latin typeface="Arial"/>
                <a:ea typeface="Times New Roman"/>
                <a:cs typeface="Segoe UI"/>
              </a:rPr>
              <a:t> with a password of </a:t>
            </a:r>
            <a:r>
              <a:rPr lang="en-US" sz="1000" b="1" dirty="0">
                <a:solidFill>
                  <a:prstClr val="black"/>
                </a:solidFill>
                <a:latin typeface="Arial"/>
                <a:ea typeface="Times New Roman"/>
                <a:cs typeface="Times New Roman"/>
              </a:rPr>
              <a:t>password</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srgbClr val="000000"/>
                </a:solidFill>
                <a:latin typeface="Arial"/>
                <a:ea typeface="Times New Roman"/>
                <a:cs typeface="Segoe UI"/>
              </a:rPr>
              <a:t>Point out that the student now exists in the data source, but is not yet a member of Class 3C.</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srgbClr val="000000"/>
                </a:solidFill>
                <a:latin typeface="Arial"/>
                <a:ea typeface="Times New Roman"/>
                <a:cs typeface="Segoe UI"/>
              </a:rPr>
              <a:t>Click </a:t>
            </a:r>
            <a:r>
              <a:rPr lang="en-US" sz="1000" b="1" dirty="0">
                <a:solidFill>
                  <a:prstClr val="black"/>
                </a:solidFill>
                <a:latin typeface="Arial"/>
                <a:ea typeface="Times New Roman"/>
                <a:cs typeface="Times New Roman"/>
              </a:rPr>
              <a:t>Enroll Student</a:t>
            </a:r>
            <a:r>
              <a:rPr lang="en-US" sz="1000" dirty="0">
                <a:solidFill>
                  <a:srgbClr val="000000"/>
                </a:solidFill>
                <a:latin typeface="Arial"/>
                <a:ea typeface="Times New Roman"/>
                <a:cs typeface="Segoe UI"/>
              </a:rPr>
              <a:t>, click </a:t>
            </a:r>
            <a:r>
              <a:rPr lang="en-US" sz="1000" b="1" dirty="0">
                <a:solidFill>
                  <a:prstClr val="black"/>
                </a:solidFill>
                <a:latin typeface="Arial"/>
                <a:ea typeface="Times New Roman"/>
                <a:cs typeface="Times New Roman"/>
              </a:rPr>
              <a:t>Darren Parker</a:t>
            </a:r>
            <a:r>
              <a:rPr lang="en-US" sz="1000" dirty="0">
                <a:solidFill>
                  <a:srgbClr val="000000"/>
                </a:solidFill>
                <a:latin typeface="Arial"/>
                <a:ea typeface="Times New Roman"/>
                <a:cs typeface="Segoe UI"/>
              </a:rPr>
              <a:t>, and then in the </a:t>
            </a:r>
            <a:r>
              <a:rPr lang="en-US" sz="1000" b="1" dirty="0">
                <a:solidFill>
                  <a:prstClr val="black"/>
                </a:solidFill>
                <a:latin typeface="Arial"/>
                <a:ea typeface="Times New Roman"/>
                <a:cs typeface="Times New Roman"/>
              </a:rPr>
              <a:t>Confirm</a:t>
            </a:r>
            <a:r>
              <a:rPr lang="en-US" sz="1000" dirty="0">
                <a:solidFill>
                  <a:srgbClr val="000000"/>
                </a:solidFill>
                <a:latin typeface="Arial"/>
                <a:ea typeface="Times New Roman"/>
                <a:cs typeface="Segoe UI"/>
              </a:rPr>
              <a:t> message box, click </a:t>
            </a:r>
            <a:r>
              <a:rPr lang="en-US" sz="1000" b="1" dirty="0">
                <a:solidFill>
                  <a:prstClr val="black"/>
                </a:solidFill>
                <a:latin typeface="Arial"/>
                <a:ea typeface="Times New Roman"/>
                <a:cs typeface="Times New Roman"/>
              </a:rPr>
              <a:t>Yes</a:t>
            </a:r>
            <a:r>
              <a:rPr lang="en-US" sz="1000" dirty="0">
                <a:solidFill>
                  <a:srgbClr val="000000"/>
                </a:solidFill>
                <a:latin typeface="Arial"/>
                <a:ea typeface="Times New Roman"/>
                <a:cs typeface="Segoe UI"/>
              </a:rPr>
              <a:t>, and then click </a:t>
            </a:r>
            <a:r>
              <a:rPr lang="en-US" sz="1000" b="1" dirty="0">
                <a:solidFill>
                  <a:prstClr val="black"/>
                </a:solidFill>
                <a:latin typeface="Arial"/>
                <a:ea typeface="Times New Roman"/>
                <a:cs typeface="Times New Roman"/>
              </a:rPr>
              <a:t>Close</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srgbClr val="000000"/>
                </a:solidFill>
                <a:latin typeface="Arial"/>
                <a:ea typeface="Times New Roman"/>
                <a:cs typeface="Segoe UI"/>
              </a:rPr>
              <a:t>Point out that the student now appears in the class list and is a member of this user’s class.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srgbClr val="000000"/>
                </a:solidFill>
                <a:latin typeface="Arial"/>
                <a:ea typeface="Times New Roman"/>
                <a:cs typeface="Segoe UI"/>
              </a:rPr>
              <a:t>Click </a:t>
            </a:r>
            <a:r>
              <a:rPr lang="en-US" sz="1000" b="1" dirty="0">
                <a:solidFill>
                  <a:prstClr val="black"/>
                </a:solidFill>
                <a:latin typeface="Arial"/>
                <a:ea typeface="Times New Roman"/>
                <a:cs typeface="Times New Roman"/>
              </a:rPr>
              <a:t>Darren Parker</a:t>
            </a:r>
            <a:r>
              <a:rPr lang="en-US" sz="1000" dirty="0">
                <a:solidFill>
                  <a:srgbClr val="000000"/>
                </a:solidFill>
                <a:latin typeface="Arial"/>
                <a:ea typeface="Times New Roman"/>
                <a:cs typeface="Segoe UI"/>
              </a:rPr>
              <a:t>, and then click </a:t>
            </a:r>
            <a:r>
              <a:rPr lang="en-US" sz="1000" b="1" dirty="0">
                <a:solidFill>
                  <a:prstClr val="black"/>
                </a:solidFill>
                <a:latin typeface="Arial"/>
                <a:ea typeface="Times New Roman"/>
                <a:cs typeface="Times New Roman"/>
              </a:rPr>
              <a:t>Add Grade</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srgbClr val="000000"/>
                </a:solidFill>
                <a:latin typeface="Arial"/>
                <a:ea typeface="Times New Roman"/>
                <a:cs typeface="Segoe UI"/>
              </a:rPr>
              <a:t>Enter an assessment value that is not valid, type a comment, and then click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srgbClr val="000000"/>
                </a:solidFill>
                <a:latin typeface="Arial"/>
                <a:ea typeface="Times New Roman"/>
                <a:cs typeface="Segoe UI"/>
              </a:rPr>
              <a:t>Point out that the data validation code catches the mistake, and then click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Assessment</a:t>
            </a:r>
            <a:r>
              <a:rPr lang="en-US" sz="1000" dirty="0">
                <a:solidFill>
                  <a:srgbClr val="000000"/>
                </a:solidFill>
                <a:latin typeface="Arial"/>
                <a:ea typeface="Times New Roman"/>
                <a:cs typeface="Segoe UI"/>
              </a:rPr>
              <a:t> box, type </a:t>
            </a:r>
            <a:r>
              <a:rPr lang="en-US" sz="1000" b="1" dirty="0">
                <a:solidFill>
                  <a:prstClr val="black"/>
                </a:solidFill>
                <a:latin typeface="Arial"/>
                <a:ea typeface="Times New Roman"/>
                <a:cs typeface="Times New Roman"/>
              </a:rPr>
              <a:t>A+</a:t>
            </a:r>
            <a:r>
              <a:rPr lang="en-US" sz="1000" dirty="0">
                <a:solidFill>
                  <a:srgbClr val="000000"/>
                </a:solidFill>
                <a:latin typeface="Arial"/>
                <a:ea typeface="Times New Roman"/>
                <a:cs typeface="Segoe UI"/>
              </a:rPr>
              <a:t>, and then click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srgbClr val="000000"/>
                </a:solidFill>
                <a:latin typeface="Arial"/>
                <a:ea typeface="Times New Roman"/>
                <a:cs typeface="Segoe UI"/>
              </a:rPr>
              <a:t>Point out that the grade has been added to the student.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srgbClr val="000000"/>
                </a:solidFill>
                <a:latin typeface="Arial"/>
                <a:ea typeface="Times New Roman"/>
                <a:cs typeface="Segoe UI"/>
              </a:rPr>
              <a:t>Click </a:t>
            </a:r>
            <a:r>
              <a:rPr lang="en-US" sz="1000" b="1" dirty="0">
                <a:solidFill>
                  <a:prstClr val="black"/>
                </a:solidFill>
                <a:latin typeface="Arial"/>
                <a:ea typeface="Times New Roman"/>
                <a:cs typeface="Times New Roman"/>
              </a:rPr>
              <a:t>Remove Student</a:t>
            </a:r>
            <a:r>
              <a:rPr lang="en-US" sz="1000" dirty="0">
                <a:solidFill>
                  <a:srgbClr val="000000"/>
                </a:solidFill>
                <a:latin typeface="Arial"/>
                <a:ea typeface="Times New Roman"/>
                <a:cs typeface="Segoe UI"/>
              </a:rPr>
              <a:t>, and then in the </a:t>
            </a:r>
            <a:r>
              <a:rPr lang="en-US" sz="1000" b="1" dirty="0">
                <a:solidFill>
                  <a:prstClr val="black"/>
                </a:solidFill>
                <a:latin typeface="Arial"/>
                <a:ea typeface="Times New Roman"/>
                <a:cs typeface="Times New Roman"/>
              </a:rPr>
              <a:t>Confirm</a:t>
            </a:r>
            <a:r>
              <a:rPr lang="en-US" sz="1000" dirty="0">
                <a:solidFill>
                  <a:srgbClr val="000000"/>
                </a:solidFill>
                <a:latin typeface="Arial"/>
                <a:ea typeface="Times New Roman"/>
                <a:cs typeface="Segoe UI"/>
              </a:rPr>
              <a:t> message box, click </a:t>
            </a:r>
            <a:r>
              <a:rPr lang="en-US" sz="1000" b="1" dirty="0">
                <a:solidFill>
                  <a:prstClr val="black"/>
                </a:solidFill>
                <a:latin typeface="Arial"/>
                <a:ea typeface="Times New Roman"/>
                <a:cs typeface="Times New Roman"/>
              </a:rPr>
              <a:t>Yes</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srgbClr val="000000"/>
                </a:solidFill>
                <a:latin typeface="Arial"/>
                <a:ea typeface="Times New Roman"/>
                <a:cs typeface="Segoe UI"/>
              </a:rPr>
              <a:t>Point out that Darren Parker no longer appears in this user’s class.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srgbClr val="000000"/>
                </a:solidFill>
                <a:latin typeface="Arial"/>
                <a:ea typeface="Times New Roman"/>
                <a:cs typeface="Segoe UI"/>
              </a:rPr>
              <a:t>Click </a:t>
            </a:r>
            <a:r>
              <a:rPr lang="en-US" sz="1000" b="1" dirty="0">
                <a:solidFill>
                  <a:prstClr val="black"/>
                </a:solidFill>
                <a:latin typeface="Arial"/>
                <a:ea typeface="Times New Roman"/>
                <a:cs typeface="Times New Roman"/>
              </a:rPr>
              <a:t>Enroll Student</a:t>
            </a:r>
            <a:r>
              <a:rPr lang="en-US" sz="1000" dirty="0">
                <a:solidFill>
                  <a:srgbClr val="000000"/>
                </a:solidFill>
                <a:latin typeface="Arial"/>
                <a:ea typeface="Times New Roman"/>
                <a:cs typeface="Segoe UI"/>
              </a:rPr>
              <a:t> and explain to students that even though Darren was removed from this user’s class, he still exists as a student and can be added later to a class.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srgbClr val="000000"/>
                </a:solidFill>
                <a:latin typeface="Arial"/>
                <a:ea typeface="Times New Roman"/>
                <a:cs typeface="Segoe UI"/>
              </a:rPr>
              <a:t>Click </a:t>
            </a:r>
            <a:r>
              <a:rPr lang="en-US" sz="1000" b="1" dirty="0">
                <a:solidFill>
                  <a:prstClr val="black"/>
                </a:solidFill>
                <a:latin typeface="Arial"/>
                <a:ea typeface="Times New Roman"/>
                <a:cs typeface="Times New Roman"/>
              </a:rPr>
              <a:t>Close</a:t>
            </a:r>
            <a:r>
              <a:rPr lang="en-US" sz="1000" dirty="0">
                <a:solidFill>
                  <a:srgbClr val="000000"/>
                </a:solidFill>
                <a:latin typeface="Arial"/>
                <a:ea typeface="Times New Roman"/>
                <a:cs typeface="Segoe UI"/>
              </a:rPr>
              <a:t>, click </a:t>
            </a:r>
            <a:r>
              <a:rPr lang="en-US" sz="1000" b="1" dirty="0">
                <a:solidFill>
                  <a:prstClr val="black"/>
                </a:solidFill>
                <a:latin typeface="Arial"/>
                <a:ea typeface="Times New Roman"/>
                <a:cs typeface="Times New Roman"/>
              </a:rPr>
              <a:t>Log off</a:t>
            </a:r>
            <a:r>
              <a:rPr lang="en-US" sz="1000" dirty="0">
                <a:solidFill>
                  <a:srgbClr val="000000"/>
                </a:solidFill>
                <a:latin typeface="Arial"/>
                <a:ea typeface="Times New Roman"/>
                <a:cs typeface="Segoe UI"/>
              </a:rPr>
              <a:t>, and then close the application.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srgbClr val="000000"/>
                </a:solidFill>
                <a:latin typeface="Arial"/>
                <a:ea typeface="Times New Roman"/>
                <a:cs typeface="Segoe UI"/>
              </a:rPr>
              <a:t>Close Visual Studio</a:t>
            </a:r>
            <a:r>
              <a:rPr lang="en-US" sz="1000" dirty="0" smtClean="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9C22441-E696-4B83-859D-18C922476410}" type="slidenum">
              <a:rPr lang="en-US" smtClean="0"/>
              <a:t>28</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1833646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b="1" dirty="0">
                <a:solidFill>
                  <a:prstClr val="black"/>
                </a:solidFill>
                <a:latin typeface="Arial"/>
                <a:ea typeface="Calibri"/>
                <a:cs typeface="Times New Roman"/>
              </a:rPr>
              <a:t>Preparation Steps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solidFill>
                  <a:prstClr val="black"/>
                </a:solidFill>
                <a:latin typeface="Arial"/>
                <a:ea typeface="Times New Roman"/>
                <a:cs typeface="Times New Roman"/>
              </a:rPr>
              <a:t>Start </a:t>
            </a:r>
            <a:r>
              <a:rPr lang="en-US" sz="1000" dirty="0">
                <a:solidFill>
                  <a:prstClr val="black"/>
                </a:solidFill>
                <a:latin typeface="Arial"/>
                <a:ea typeface="Times New Roman"/>
                <a:cs typeface="Times New Roman"/>
              </a:rPr>
              <a:t>the MSL-TMG1 virtual machine if it is not already running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Start the </a:t>
            </a:r>
            <a:r>
              <a:rPr lang="en-US" sz="1000" dirty="0">
                <a:solidFill>
                  <a:prstClr val="black"/>
                </a:solidFill>
                <a:latin typeface="Arial"/>
                <a:ea typeface="Times New Roman"/>
                <a:cs typeface="Times New Roman"/>
              </a:rPr>
              <a:t>20483B-SEA-DEV11 </a:t>
            </a:r>
            <a:r>
              <a:rPr lang="en-US" sz="1000" dirty="0">
                <a:solidFill>
                  <a:prstClr val="black"/>
                </a:solidFill>
                <a:latin typeface="Arial"/>
                <a:ea typeface="Times New Roman"/>
                <a:cs typeface="Segoe UI"/>
              </a:rPr>
              <a:t>virtual machine 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A9C22441-E696-4B83-859D-18C922476410}"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3865026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9C22441-E696-4B83-859D-18C922476410}"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30239069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Remind students that they can minimize the typing required in this lab by omitting the comments lines in their code. While this is not good programming practice in the real world, it can simplify the labs in the classroom environment.</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1: Implementing the Teacher, Student, and Grade Structs as Classes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convert the existing Teacher, Student, and Grade structs into classes. This will enable you to implement the additional functionality required for each class, such as adding constructors, properties, and methods. In the Teacher and Student classes, you will make the password property write-only, add the </a:t>
            </a:r>
            <a:r>
              <a:rPr lang="en-US" sz="1000" b="1" dirty="0">
                <a:latin typeface="Arial"/>
                <a:ea typeface="Calibri"/>
                <a:cs typeface="Times New Roman"/>
              </a:rPr>
              <a:t>VerifyPassword</a:t>
            </a:r>
            <a:r>
              <a:rPr lang="en-US" sz="1000" dirty="0">
                <a:latin typeface="Arial"/>
                <a:ea typeface="Calibri"/>
                <a:cs typeface="Segoe UI"/>
              </a:rPr>
              <a:t> method, and then define their respective constructors. You will also modify the </a:t>
            </a:r>
            <a:r>
              <a:rPr lang="en-US" sz="1000" b="1" dirty="0">
                <a:latin typeface="Arial"/>
                <a:ea typeface="Calibri"/>
                <a:cs typeface="Times New Roman"/>
              </a:rPr>
              <a:t>Logon_Click</a:t>
            </a:r>
            <a:r>
              <a:rPr lang="en-US" sz="1000" dirty="0">
                <a:latin typeface="Arial"/>
                <a:ea typeface="Calibri"/>
                <a:cs typeface="Segoe UI"/>
              </a:rPr>
              <a:t> method to use the </a:t>
            </a:r>
            <a:r>
              <a:rPr lang="en-US" sz="1000" b="1" dirty="0">
                <a:latin typeface="Arial"/>
                <a:ea typeface="Calibri"/>
                <a:cs typeface="Times New Roman"/>
              </a:rPr>
              <a:t>VerifyPassword</a:t>
            </a:r>
            <a:r>
              <a:rPr lang="en-US" sz="1000" dirty="0">
                <a:latin typeface="Arial"/>
                <a:ea typeface="Calibri"/>
                <a:cs typeface="Segoe UI"/>
              </a:rPr>
              <a:t> method to verify passwords when a user logs on. Finally, you will run the application and verify that it still functions correctly, allowing a student or a teacher to log 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There is i</a:t>
            </a:r>
            <a:r>
              <a:rPr lang="en-US" sz="1000" dirty="0">
                <a:latin typeface="Arial"/>
                <a:ea typeface="Calibri"/>
                <a:cs typeface="Times New Roman"/>
              </a:rPr>
              <a:t>ntentional duplication of code in some methods; this code is factored out into a common class in Lab 5.</a:t>
            </a:r>
          </a:p>
          <a:p>
            <a:pPr>
              <a:lnSpc>
                <a:spcPct val="115000"/>
              </a:lnSpc>
              <a:spcAft>
                <a:spcPts val="1000"/>
              </a:spcAft>
            </a:pPr>
            <a:r>
              <a:rPr lang="en-GB" sz="1000" dirty="0">
                <a:solidFill>
                  <a:srgbClr val="000000"/>
                </a:solidFill>
                <a:latin typeface="Arial"/>
                <a:ea typeface="Calibri"/>
                <a:cs typeface="Segoe UI"/>
              </a:rPr>
              <a:t>Exercise 2: Adding Data Validation to the Grade Class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define a public list of strings called </a:t>
            </a:r>
            <a:r>
              <a:rPr lang="en-US" sz="1000" b="1" dirty="0">
                <a:latin typeface="Arial"/>
                <a:ea typeface="Calibri"/>
                <a:cs typeface="Times New Roman"/>
              </a:rPr>
              <a:t>Subjects </a:t>
            </a:r>
            <a:r>
              <a:rPr lang="en-US" sz="1000" dirty="0">
                <a:latin typeface="Arial"/>
                <a:ea typeface="Calibri"/>
                <a:cs typeface="Segoe UI"/>
              </a:rPr>
              <a:t>to hold the names of each subject that can be assessed and then populate it with valid subject names. You will then add validation logic to the </a:t>
            </a:r>
            <a:r>
              <a:rPr lang="en-US" sz="1000" b="1" dirty="0">
                <a:latin typeface="Arial"/>
                <a:ea typeface="Calibri"/>
                <a:cs typeface="Times New Roman"/>
              </a:rPr>
              <a:t>Grade</a:t>
            </a:r>
            <a:r>
              <a:rPr lang="en-US" sz="1000" dirty="0">
                <a:latin typeface="Arial"/>
                <a:ea typeface="Calibri"/>
                <a:cs typeface="Segoe UI"/>
              </a:rPr>
              <a:t> class to ensure that the subject name appears in the list you created and that the assessment date and assessment grade contain allowed values. Finally, you will create a unit test project to verify that your validation code functions as expected.</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3: Displaying Students in Name Order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write code to display the students in alphabetical order of last name and then first name.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application currently displays students in no specific order when logged on as a teacher, but you now want them to be displayed in alphabetical order of last name and first name. To achieve this, you decide that the Student class should implement the </a:t>
            </a:r>
            <a:r>
              <a:rPr lang="en-US" sz="1000" b="1" dirty="0">
                <a:latin typeface="Arial"/>
                <a:ea typeface="Calibri"/>
                <a:cs typeface="Times New Roman"/>
              </a:rPr>
              <a:t>IComparable&lt;&gt;</a:t>
            </a:r>
            <a:r>
              <a:rPr lang="en-US" sz="1000" dirty="0">
                <a:latin typeface="Arial"/>
                <a:ea typeface="Calibri"/>
                <a:cs typeface="Segoe UI"/>
              </a:rPr>
              <a:t> interface to enable comparison of student data. You can then add code to the </a:t>
            </a:r>
            <a:r>
              <a:rPr lang="en-US" sz="1000" b="1" dirty="0">
                <a:latin typeface="Arial"/>
                <a:ea typeface="Calibri"/>
                <a:cs typeface="Times New Roman"/>
              </a:rPr>
              <a:t>CompareTo</a:t>
            </a:r>
            <a:r>
              <a:rPr lang="en-US" sz="1000" dirty="0">
                <a:latin typeface="Arial"/>
                <a:ea typeface="Calibri"/>
                <a:cs typeface="Segoe UI"/>
              </a:rPr>
              <a:t> method in the </a:t>
            </a:r>
            <a:r>
              <a:rPr lang="en-US" sz="1000" b="1" dirty="0">
                <a:latin typeface="Arial"/>
                <a:ea typeface="Calibri"/>
                <a:cs typeface="Times New Roman"/>
              </a:rPr>
              <a:t>Student</a:t>
            </a:r>
            <a:r>
              <a:rPr lang="en-US" sz="1000" dirty="0">
                <a:latin typeface="Arial"/>
                <a:ea typeface="Calibri"/>
                <a:cs typeface="Segoe UI"/>
              </a:rPr>
              <a:t> class, enabling students to be sorted based on their last name and first name. Currently, Students are stored in a non-type-safe </a:t>
            </a:r>
            <a:r>
              <a:rPr lang="en-US" sz="1000" b="1" dirty="0">
                <a:latin typeface="Arial"/>
                <a:ea typeface="Calibri"/>
                <a:cs typeface="Times New Roman"/>
              </a:rPr>
              <a:t>ArrayList </a:t>
            </a:r>
            <a:r>
              <a:rPr lang="en-US" sz="1000" dirty="0">
                <a:latin typeface="Arial"/>
                <a:ea typeface="Calibri"/>
                <a:cs typeface="Segoe UI"/>
              </a:rPr>
              <a:t>collection. You decide to modify this so they are stored in a type-safe </a:t>
            </a:r>
            <a:r>
              <a:rPr lang="en-US" sz="1000" b="1" dirty="0">
                <a:latin typeface="Arial"/>
                <a:ea typeface="Calibri"/>
                <a:cs typeface="Times New Roman"/>
              </a:rPr>
              <a:t>List</a:t>
            </a:r>
            <a:r>
              <a:rPr lang="en-US" sz="1000" dirty="0">
                <a:latin typeface="Arial"/>
                <a:ea typeface="Calibri"/>
                <a:cs typeface="Segoe UI"/>
              </a:rPr>
              <a:t> collection. Finally, you will sort the Students data and then run the application to verify that the students are retrieved </a:t>
            </a:r>
            <a:r>
              <a:rPr lang="en-US" sz="1000" dirty="0" smtClean="0">
                <a:latin typeface="Arial"/>
                <a:ea typeface="Calibri"/>
                <a:cs typeface="Segoe UI"/>
              </a:rPr>
              <a:t>and</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9C22441-E696-4B83-859D-18C922476410}"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6749734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Segoe UI"/>
              </a:rPr>
              <a:t>displayed in alphabetical order of their last name and first name.</a:t>
            </a:r>
            <a:endParaRPr lang="en-US" sz="1000" dirty="0">
              <a:solidFill>
                <a:prstClr val="black"/>
              </a:solidFill>
              <a:latin typeface="Arial"/>
              <a:ea typeface="Calibri"/>
              <a:cs typeface="Times New Roman"/>
            </a:endParaRPr>
          </a:p>
          <a:p>
            <a:pPr lvl="0">
              <a:lnSpc>
                <a:spcPct val="115000"/>
              </a:lnSpc>
              <a:spcAft>
                <a:spcPts val="1000"/>
              </a:spcAft>
            </a:pPr>
            <a:r>
              <a:rPr lang="en-GB" sz="1000" dirty="0">
                <a:solidFill>
                  <a:srgbClr val="000000"/>
                </a:solidFill>
                <a:latin typeface="Arial"/>
                <a:ea typeface="Calibri"/>
                <a:cs typeface="Segoe UI"/>
              </a:rPr>
              <a:t>Exercise 4: Enabling Teachers to Modify Class and Grade Data</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In this exercise, you will write code that enables a teacher to add a student and then enroll them in a class. This will be implemented as two separate steps, because a teacher may want to add a student before knowing which class they will be enrolled in. You will also enable a teacher to remove a student from a class. When adding or removing a student, you will display a prompt to confirm that the teacher wants to perform the action.</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To enroll a student in a class or remove them from a class, you modify the </a:t>
            </a:r>
            <a:r>
              <a:rPr lang="en-US" sz="1000" b="1" dirty="0">
                <a:solidFill>
                  <a:prstClr val="black"/>
                </a:solidFill>
                <a:latin typeface="Arial"/>
                <a:ea typeface="Calibri"/>
                <a:cs typeface="Times New Roman"/>
              </a:rPr>
              <a:t>TeacherID</a:t>
            </a:r>
            <a:r>
              <a:rPr lang="en-US" sz="1000" dirty="0">
                <a:solidFill>
                  <a:prstClr val="black"/>
                </a:solidFill>
                <a:latin typeface="Arial"/>
                <a:ea typeface="Calibri"/>
                <a:cs typeface="Segoe UI"/>
              </a:rPr>
              <a:t> property of that student. The application now includes the </a:t>
            </a:r>
            <a:r>
              <a:rPr lang="en-US" sz="1000" b="1" dirty="0">
                <a:solidFill>
                  <a:prstClr val="black"/>
                </a:solidFill>
                <a:latin typeface="Arial"/>
                <a:ea typeface="Calibri"/>
                <a:cs typeface="Times New Roman"/>
              </a:rPr>
              <a:t>AssignStudentDialog</a:t>
            </a:r>
            <a:r>
              <a:rPr lang="en-US" sz="1000" dirty="0">
                <a:solidFill>
                  <a:prstClr val="black"/>
                </a:solidFill>
                <a:latin typeface="Arial"/>
                <a:ea typeface="Calibri"/>
                <a:cs typeface="Segoe UI"/>
              </a:rPr>
              <a:t> window, which displays a list of students who are not assigned to a class. You need to add code to this window to assign a student to the teacher’s class and to update the list of students as appropriate. You also need to add code to remove a student from a class and to enable teachers to add grades to their students. After a student has been added to the database, that student will be able to log on to view their own grades.</a:t>
            </a:r>
            <a:endParaRPr lang="en-US" dirty="0"/>
          </a:p>
        </p:txBody>
      </p:sp>
      <p:sp>
        <p:nvSpPr>
          <p:cNvPr id="4" name="Slide Number Placeholder 3"/>
          <p:cNvSpPr>
            <a:spLocks noGrp="1"/>
          </p:cNvSpPr>
          <p:nvPr>
            <p:ph type="sldNum" sz="quarter" idx="10"/>
          </p:nvPr>
        </p:nvSpPr>
        <p:spPr/>
        <p:txBody>
          <a:bodyPr/>
          <a:lstStyle/>
          <a:p>
            <a:fld id="{A9C22441-E696-4B83-859D-18C922476410}" type="slidenum">
              <a:rPr lang="en-US" smtClean="0"/>
              <a:t>31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18224713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A9C22441-E696-4B83-859D-18C922476410}" type="slidenum">
              <a:rPr lang="en-US" smtClean="0"/>
              <a:t>32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1791814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Which of the following types is a reference type?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Boolean</a:t>
            </a:r>
          </a:p>
          <a:p>
            <a:pPr>
              <a:lnSpc>
                <a:spcPct val="115000"/>
              </a:lnSpc>
              <a:spcAft>
                <a:spcPts val="1000"/>
              </a:spcAft>
            </a:pPr>
            <a:r>
              <a:rPr lang="en-US" sz="1000" dirty="0">
                <a:latin typeface="Arial"/>
                <a:ea typeface="Calibri"/>
                <a:cs typeface="Times New Roman"/>
              </a:rPr>
              <a:t>(   )Option 2: Byte</a:t>
            </a:r>
          </a:p>
          <a:p>
            <a:pPr>
              <a:lnSpc>
                <a:spcPct val="115000"/>
              </a:lnSpc>
              <a:spcAft>
                <a:spcPts val="1000"/>
              </a:spcAft>
            </a:pPr>
            <a:r>
              <a:rPr lang="en-US" sz="1000" dirty="0">
                <a:latin typeface="Arial"/>
                <a:ea typeface="Calibri"/>
                <a:cs typeface="Times New Roman"/>
              </a:rPr>
              <a:t>(   )Option 3: Decimal</a:t>
            </a:r>
          </a:p>
          <a:p>
            <a:pPr>
              <a:lnSpc>
                <a:spcPct val="115000"/>
              </a:lnSpc>
              <a:spcAft>
                <a:spcPts val="1000"/>
              </a:spcAft>
            </a:pPr>
            <a:r>
              <a:rPr lang="en-US" sz="1000" dirty="0">
                <a:latin typeface="Arial"/>
                <a:ea typeface="Calibri"/>
                <a:cs typeface="Times New Roman"/>
              </a:rPr>
              <a:t>(   )Option 4: Int32</a:t>
            </a:r>
          </a:p>
          <a:p>
            <a:pPr>
              <a:lnSpc>
                <a:spcPct val="115000"/>
              </a:lnSpc>
              <a:spcAft>
                <a:spcPts val="1000"/>
              </a:spcAft>
            </a:pPr>
            <a:r>
              <a:rPr lang="en-US" sz="1000" dirty="0">
                <a:latin typeface="Arial"/>
                <a:ea typeface="Calibri"/>
                <a:cs typeface="Times New Roman"/>
              </a:rPr>
              <a:t>(   )Option 5: Object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5: Object</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Which of the following types of member CANNOT be included in an interface?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Events</a:t>
            </a:r>
          </a:p>
          <a:p>
            <a:pPr>
              <a:lnSpc>
                <a:spcPct val="115000"/>
              </a:lnSpc>
              <a:spcAft>
                <a:spcPts val="1000"/>
              </a:spcAft>
            </a:pPr>
            <a:r>
              <a:rPr lang="en-US" sz="1000" dirty="0">
                <a:latin typeface="Arial"/>
                <a:ea typeface="Calibri"/>
                <a:cs typeface="Times New Roman"/>
              </a:rPr>
              <a:t>(   )Option 2: Fields</a:t>
            </a:r>
          </a:p>
          <a:p>
            <a:pPr>
              <a:lnSpc>
                <a:spcPct val="115000"/>
              </a:lnSpc>
              <a:spcAft>
                <a:spcPts val="1000"/>
              </a:spcAft>
            </a:pPr>
            <a:r>
              <a:rPr lang="en-US" sz="1000" dirty="0">
                <a:latin typeface="Arial"/>
                <a:ea typeface="Calibri"/>
                <a:cs typeface="Times New Roman"/>
              </a:rPr>
              <a:t>(   )Option 3: Indexers</a:t>
            </a:r>
          </a:p>
          <a:p>
            <a:pPr>
              <a:lnSpc>
                <a:spcPct val="115000"/>
              </a:lnSpc>
              <a:spcAft>
                <a:spcPts val="1000"/>
              </a:spcAft>
            </a:pPr>
            <a:r>
              <a:rPr lang="en-US" sz="1000" dirty="0">
                <a:latin typeface="Arial"/>
                <a:ea typeface="Calibri"/>
                <a:cs typeface="Times New Roman"/>
              </a:rPr>
              <a:t>(   )Option 4: Methods</a:t>
            </a:r>
          </a:p>
          <a:p>
            <a:pPr>
              <a:lnSpc>
                <a:spcPct val="115000"/>
              </a:lnSpc>
              <a:spcAft>
                <a:spcPts val="1000"/>
              </a:spcAft>
            </a:pPr>
            <a:r>
              <a:rPr lang="en-US" sz="1000" dirty="0">
                <a:latin typeface="Arial"/>
                <a:ea typeface="Calibri"/>
                <a:cs typeface="Times New Roman"/>
              </a:rPr>
              <a:t>(   )Option 5: Properties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2: Fields</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want to create a custom generic class. The class will consist of a linear collection of values, and </a:t>
            </a:r>
            <a:r>
              <a:rPr lang="en-US" sz="1000" dirty="0" smtClean="0">
                <a:latin typeface="Arial"/>
                <a:ea typeface="Calibri"/>
                <a:cs typeface="Segoe UI"/>
              </a:rPr>
              <a:t>will</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9C22441-E696-4B83-859D-18C922476410}" type="slidenum">
              <a:rPr lang="en-US" smtClean="0"/>
              <a:t>33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1119527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Segoe UI"/>
              </a:rPr>
              <a:t>enable developers to queue items from either end of the collection. Which of the following should your class declaration resemble?</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   )Option 1: public class DoubleEndedQueue&lt;T&gt; : IEnumerable&lt;T&gt;</a:t>
            </a:r>
          </a:p>
          <a:p>
            <a:pPr lvl="0">
              <a:lnSpc>
                <a:spcPct val="115000"/>
              </a:lnSpc>
              <a:spcAft>
                <a:spcPts val="1000"/>
              </a:spcAft>
            </a:pPr>
            <a:r>
              <a:rPr lang="en-US" sz="1000" dirty="0">
                <a:solidFill>
                  <a:prstClr val="black"/>
                </a:solidFill>
                <a:latin typeface="Arial"/>
                <a:ea typeface="Calibri"/>
                <a:cs typeface="Times New Roman"/>
              </a:rPr>
              <a:t>(   )Option 2: public class DoubleEndedQueue&lt;T&gt; : ICollection&lt;T&gt;</a:t>
            </a:r>
          </a:p>
          <a:p>
            <a:pPr lvl="0">
              <a:lnSpc>
                <a:spcPct val="115000"/>
              </a:lnSpc>
              <a:spcAft>
                <a:spcPts val="1000"/>
              </a:spcAft>
            </a:pPr>
            <a:r>
              <a:rPr lang="en-US" sz="1000" dirty="0">
                <a:solidFill>
                  <a:prstClr val="black"/>
                </a:solidFill>
                <a:latin typeface="Arial"/>
                <a:ea typeface="Calibri"/>
                <a:cs typeface="Times New Roman"/>
              </a:rPr>
              <a:t>(   )Option 3: public class DoubleEndedQueue&lt;T&gt; : IList&lt;T&gt;</a:t>
            </a:r>
          </a:p>
          <a:p>
            <a:pPr lvl="0">
              <a:lnSpc>
                <a:spcPct val="115000"/>
              </a:lnSpc>
              <a:spcAft>
                <a:spcPts val="1000"/>
              </a:spcAft>
            </a:pPr>
            <a:r>
              <a:rPr lang="en-US" sz="1000" dirty="0">
                <a:solidFill>
                  <a:prstClr val="black"/>
                </a:solidFill>
                <a:latin typeface="Arial"/>
                <a:ea typeface="Calibri"/>
                <a:cs typeface="Times New Roman"/>
              </a:rPr>
              <a:t>(   )Option 4: public class DoubleEndedQueue&lt;T&gt; : IList&lt;T&gt;, IEnumerable&lt;T&gt;</a:t>
            </a:r>
          </a:p>
          <a:p>
            <a:pPr lvl="0">
              <a:lnSpc>
                <a:spcPct val="115000"/>
              </a:lnSpc>
              <a:spcAft>
                <a:spcPts val="1000"/>
              </a:spcAft>
            </a:pPr>
            <a:r>
              <a:rPr lang="en-US" sz="1000" dirty="0">
                <a:solidFill>
                  <a:prstClr val="black"/>
                </a:solidFill>
                <a:latin typeface="Arial"/>
                <a:ea typeface="Calibri"/>
                <a:cs typeface="Times New Roman"/>
              </a:rPr>
              <a:t>(   )Option 5: public class DoubleEndedQueue&lt;T&gt; : IDictionary&lt;TKey,TValue&gt;</a:t>
            </a:r>
          </a:p>
          <a:p>
            <a:pPr lvl="0">
              <a:lnSpc>
                <a:spcPct val="115000"/>
              </a:lnSpc>
              <a:spcAft>
                <a:spcPts val="1000"/>
              </a:spcAft>
            </a:pPr>
            <a:r>
              <a:rPr lang="en-US" sz="1000" b="1" dirty="0">
                <a:solidFill>
                  <a:prstClr val="black"/>
                </a:solidFill>
                <a:latin typeface="Arial"/>
                <a:ea typeface="Calibri"/>
                <a:cs typeface="Times New Roman"/>
              </a:rPr>
              <a:t>Answer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 Option 3: public class DoubleEndedQueue&lt;T&gt; : IList&lt;T&gt;</a:t>
            </a:r>
            <a:endParaRPr lang="en-US" dirty="0"/>
          </a:p>
        </p:txBody>
      </p:sp>
      <p:sp>
        <p:nvSpPr>
          <p:cNvPr id="4" name="Slide Number Placeholder 3"/>
          <p:cNvSpPr>
            <a:spLocks noGrp="1"/>
          </p:cNvSpPr>
          <p:nvPr>
            <p:ph type="sldNum" sz="quarter" idx="10"/>
          </p:nvPr>
        </p:nvSpPr>
        <p:spPr/>
        <p:txBody>
          <a:bodyPr/>
          <a:lstStyle/>
          <a:p>
            <a:fld id="{A9C22441-E696-4B83-859D-18C922476410}" type="slidenum">
              <a:rPr lang="en-US" smtClean="0"/>
              <a:t>34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737981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9C22441-E696-4B83-859D-18C922476410}"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1404436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When discussing type inference, mention that students will learn more about using the </a:t>
            </a:r>
            <a:r>
              <a:rPr lang="en-US" sz="1000" b="1" dirty="0">
                <a:latin typeface="Arial"/>
                <a:ea typeface="Calibri"/>
                <a:cs typeface="Times New Roman"/>
              </a:rPr>
              <a:t>var</a:t>
            </a:r>
            <a:r>
              <a:rPr lang="en-US" sz="1000" dirty="0">
                <a:latin typeface="Arial"/>
                <a:ea typeface="Calibri"/>
                <a:cs typeface="Times New Roman"/>
              </a:rPr>
              <a:t> keyword in the Word interop lesson later in the course.</a:t>
            </a:r>
          </a:p>
        </p:txBody>
      </p:sp>
      <p:sp>
        <p:nvSpPr>
          <p:cNvPr id="4" name="Slide Number Placeholder 3"/>
          <p:cNvSpPr>
            <a:spLocks noGrp="1"/>
          </p:cNvSpPr>
          <p:nvPr>
            <p:ph type="sldNum" sz="quarter" idx="10"/>
          </p:nvPr>
        </p:nvSpPr>
        <p:spPr/>
        <p:txBody>
          <a:bodyPr/>
          <a:lstStyle/>
          <a:p>
            <a:fld id="{A9C22441-E696-4B83-859D-18C922476410}"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3781143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Point out that </a:t>
            </a:r>
            <a:r>
              <a:rPr lang="en-US" sz="1000" b="1" dirty="0">
                <a:latin typeface="Arial"/>
                <a:ea typeface="Calibri"/>
                <a:cs typeface="Times New Roman"/>
              </a:rPr>
              <a:t>this.Age</a:t>
            </a:r>
            <a:r>
              <a:rPr lang="en-US" sz="1000" dirty="0">
                <a:latin typeface="Arial"/>
                <a:ea typeface="Calibri"/>
                <a:cs typeface="Segoe UI"/>
              </a:rPr>
              <a:t> is functionally equivalent to </a:t>
            </a:r>
            <a:r>
              <a:rPr lang="en-US" sz="1000" b="1" dirty="0">
                <a:latin typeface="Arial"/>
                <a:ea typeface="Calibri"/>
                <a:cs typeface="Times New Roman"/>
              </a:rPr>
              <a:t>Age</a:t>
            </a:r>
            <a:r>
              <a:rPr lang="en-US" sz="1000" dirty="0">
                <a:latin typeface="Arial"/>
                <a:ea typeface="Calibri"/>
                <a:cs typeface="Segoe UI"/>
              </a:rPr>
              <a:t> in the constructor examples. In this instance, the use of the </a:t>
            </a:r>
            <a:r>
              <a:rPr lang="en-US" sz="1000" b="1" dirty="0">
                <a:latin typeface="Arial"/>
                <a:ea typeface="Calibri"/>
                <a:cs typeface="Times New Roman"/>
              </a:rPr>
              <a:t>this</a:t>
            </a:r>
            <a:r>
              <a:rPr lang="en-US" sz="1000" dirty="0">
                <a:latin typeface="Arial"/>
                <a:ea typeface="Calibri"/>
                <a:cs typeface="Segoe UI"/>
              </a:rPr>
              <a:t> keyword simply adds clarity. The </a:t>
            </a:r>
            <a:r>
              <a:rPr lang="en-US" sz="1000" b="1" dirty="0">
                <a:latin typeface="Arial"/>
                <a:ea typeface="Calibri"/>
                <a:cs typeface="Times New Roman"/>
              </a:rPr>
              <a:t>this</a:t>
            </a:r>
            <a:r>
              <a:rPr lang="en-US" sz="1000" dirty="0">
                <a:latin typeface="Arial"/>
                <a:ea typeface="Calibri"/>
                <a:cs typeface="Segoe UI"/>
              </a:rPr>
              <a:t> keyword is also used when parameters or local variables clash by name with member variables.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9C22441-E696-4B83-859D-18C922476410}"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3185465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The topic content mentions generic collections. If necessary, point out that these are covered in more detail in the final lesson of this module.</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The advantages and disadvantages of reference types vs. value types will become clearer in the next module, when you cover the concepts of inheritance and polymorphism. For now, it should suffice to say that value types are suited to representing simple data entities, whereas reference types are suited to modeling more complex abstractions.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9C22441-E696-4B83-859D-18C922476410}"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2504112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Before you continue, make sure that all the students understand why the results are different for the struct and the class.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Demonstration Steps</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MSL-TMG1 virtual machine if it is not already running.</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20483B-SEA-DEV11 virtual machine.</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Log on to Windows 8 as </a:t>
            </a:r>
            <a:r>
              <a:rPr lang="en-US" sz="1000" b="1" dirty="0" smtClean="0">
                <a:effectLst/>
                <a:latin typeface="Arial"/>
                <a:ea typeface="Times New Roman"/>
                <a:cs typeface="Times New Roman"/>
              </a:rPr>
              <a:t>Student</a:t>
            </a:r>
            <a:r>
              <a:rPr lang="en-US" sz="1000" dirty="0" smtClean="0">
                <a:effectLst/>
                <a:latin typeface="Arial"/>
                <a:ea typeface="Times New Roman"/>
                <a:cs typeface="Times New Roman"/>
              </a:rPr>
              <a:t> 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 If necessary, click </a:t>
            </a:r>
            <a:r>
              <a:rPr lang="en-US" sz="1000" b="1" dirty="0" smtClean="0">
                <a:effectLst/>
                <a:latin typeface="Arial"/>
                <a:ea typeface="Times New Roman"/>
                <a:cs typeface="Times New Roman"/>
              </a:rPr>
              <a:t>Switch User</a:t>
            </a:r>
            <a:r>
              <a:rPr lang="en-US" sz="1000" dirty="0" smtClean="0">
                <a:effectLst/>
                <a:latin typeface="Arial"/>
                <a:ea typeface="Times New Roman"/>
                <a:cs typeface="Times New Roman"/>
              </a:rPr>
              <a:t> to display the list of users. </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Switch to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Times New Roman"/>
              </a:rPr>
              <a:t> window.</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Click </a:t>
            </a:r>
            <a:r>
              <a:rPr lang="en-US" sz="1000" b="1" dirty="0" smtClean="0">
                <a:effectLst/>
                <a:latin typeface="Arial"/>
                <a:ea typeface="Times New Roman"/>
                <a:cs typeface="Times New Roman"/>
              </a:rPr>
              <a:t>Visual Studio 2012</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Visual Studio, on the </a:t>
            </a:r>
            <a:r>
              <a:rPr lang="en-US" sz="1000" b="1" dirty="0" smtClean="0">
                <a:effectLst/>
                <a:latin typeface="Arial"/>
                <a:ea typeface="Times New Roman"/>
                <a:cs typeface="Times New Roman"/>
              </a:rPr>
              <a:t>File</a:t>
            </a:r>
            <a:r>
              <a:rPr lang="en-US" sz="1000" dirty="0" smtClean="0">
                <a:effectLst/>
                <a:latin typeface="Arial"/>
                <a:ea typeface="Times New Roman"/>
                <a:cs typeface="Times New Roman"/>
              </a:rPr>
              <a:t> menu, point to </a:t>
            </a:r>
            <a:r>
              <a:rPr lang="en-US" sz="1000" b="1" dirty="0" smtClean="0">
                <a:effectLst/>
                <a:latin typeface="Arial"/>
                <a:ea typeface="Times New Roman"/>
                <a:cs typeface="Times New Roman"/>
              </a:rPr>
              <a:t>New</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Project</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New Project</a:t>
            </a:r>
            <a:r>
              <a:rPr lang="en-US" sz="1000" dirty="0" smtClean="0">
                <a:effectLst/>
                <a:latin typeface="Arial"/>
                <a:ea typeface="Times New Roman"/>
                <a:cs typeface="Times New Roman"/>
              </a:rPr>
              <a:t> dialog box, in the </a:t>
            </a:r>
            <a:r>
              <a:rPr lang="en-US" sz="1000" b="1" dirty="0" smtClean="0">
                <a:effectLst/>
                <a:latin typeface="Arial"/>
                <a:ea typeface="Times New Roman"/>
                <a:cs typeface="Times New Roman"/>
              </a:rPr>
              <a:t>Templates</a:t>
            </a:r>
            <a:r>
              <a:rPr lang="en-US" sz="1000" dirty="0" smtClean="0">
                <a:effectLst/>
                <a:latin typeface="Arial"/>
                <a:ea typeface="Times New Roman"/>
                <a:cs typeface="Times New Roman"/>
              </a:rPr>
              <a:t> list, click </a:t>
            </a:r>
            <a:r>
              <a:rPr lang="en-US" sz="1000" b="1" dirty="0" smtClean="0">
                <a:effectLst/>
                <a:latin typeface="Arial"/>
                <a:ea typeface="Times New Roman"/>
                <a:cs typeface="Times New Roman"/>
              </a:rPr>
              <a:t>Visual C#</a:t>
            </a:r>
            <a:r>
              <a:rPr lang="en-US" sz="1000" dirty="0" smtClean="0">
                <a:effectLst/>
                <a:latin typeface="Arial"/>
                <a:ea typeface="Times New Roman"/>
                <a:cs typeface="Times New Roman"/>
              </a:rPr>
              <a:t>, and then in the </a:t>
            </a:r>
            <a:r>
              <a:rPr lang="en-US" sz="1000" b="1" dirty="0" smtClean="0">
                <a:effectLst/>
                <a:latin typeface="Arial"/>
                <a:ea typeface="Times New Roman"/>
                <a:cs typeface="Times New Roman"/>
              </a:rPr>
              <a:t>Project Type</a:t>
            </a:r>
            <a:r>
              <a:rPr lang="en-US" sz="1000" dirty="0" smtClean="0">
                <a:effectLst/>
                <a:latin typeface="Arial"/>
                <a:ea typeface="Times New Roman"/>
                <a:cs typeface="Times New Roman"/>
              </a:rPr>
              <a:t> list, click </a:t>
            </a:r>
            <a:r>
              <a:rPr lang="en-US" sz="1000" b="1" dirty="0" smtClean="0">
                <a:effectLst/>
                <a:latin typeface="Arial"/>
                <a:ea typeface="Times New Roman"/>
                <a:cs typeface="Times New Roman"/>
              </a:rPr>
              <a:t>Console Application</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Name</a:t>
            </a:r>
            <a:r>
              <a:rPr lang="en-US" sz="1000" dirty="0" smtClean="0">
                <a:effectLst/>
                <a:latin typeface="Arial"/>
                <a:ea typeface="Times New Roman"/>
                <a:cs typeface="Times New Roman"/>
              </a:rPr>
              <a:t> text box, type </a:t>
            </a:r>
            <a:r>
              <a:rPr lang="en-US" sz="1000" b="1" dirty="0" smtClean="0">
                <a:effectLst/>
                <a:latin typeface="Arial"/>
                <a:ea typeface="Times New Roman"/>
                <a:cs typeface="Times New Roman"/>
              </a:rPr>
              <a:t>ValuesAndReferences</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Location</a:t>
            </a:r>
            <a:r>
              <a:rPr lang="en-US" sz="1000" dirty="0" smtClean="0">
                <a:effectLst/>
                <a:latin typeface="Arial"/>
                <a:ea typeface="Times New Roman"/>
                <a:cs typeface="Times New Roman"/>
              </a:rPr>
              <a:t> text box, set the location to </a:t>
            </a:r>
            <a:r>
              <a:rPr lang="en-US" sz="1000" b="1" dirty="0" smtClean="0">
                <a:effectLst/>
                <a:latin typeface="Arial"/>
                <a:ea typeface="Times New Roman"/>
                <a:cs typeface="Times New Roman"/>
              </a:rPr>
              <a:t>E:\Mod04\Democode</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OK</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Within the </a:t>
            </a:r>
            <a:r>
              <a:rPr lang="en-US" sz="1000" b="1" dirty="0" smtClean="0">
                <a:effectLst/>
                <a:latin typeface="Arial"/>
                <a:ea typeface="Times New Roman"/>
                <a:cs typeface="Times New Roman"/>
              </a:rPr>
              <a:t>ValuesAndReferences</a:t>
            </a:r>
            <a:r>
              <a:rPr lang="en-US" sz="1000" dirty="0" smtClean="0">
                <a:effectLst/>
                <a:latin typeface="Arial"/>
                <a:ea typeface="Times New Roman"/>
                <a:cs typeface="Times New Roman"/>
              </a:rPr>
              <a:t> namespace, add the following code:</a:t>
            </a:r>
          </a:p>
          <a:p>
            <a:pPr marL="100330" marR="100330">
              <a:lnSpc>
                <a:spcPct val="115000"/>
              </a:lnSpc>
              <a:spcAft>
                <a:spcPts val="995"/>
              </a:spcAft>
            </a:pPr>
            <a:r>
              <a:rPr lang="en-US" sz="1000" dirty="0" smtClean="0">
                <a:effectLst/>
                <a:latin typeface="Arial"/>
                <a:ea typeface="Times New Roman"/>
                <a:cs typeface="Times New Roman"/>
              </a:rPr>
              <a:t>struct MyStruct</a:t>
            </a:r>
          </a:p>
          <a:p>
            <a:pPr marL="100330" marR="100330">
              <a:lnSpc>
                <a:spcPct val="115000"/>
              </a:lnSpc>
              <a:spcAft>
                <a:spcPts val="995"/>
              </a:spcAft>
            </a:pPr>
            <a:r>
              <a:rPr lang="en-US" sz="1000" dirty="0" smtClean="0">
                <a:effectLst/>
                <a:latin typeface="Arial"/>
                <a:ea typeface="Times New Roman"/>
                <a:cs typeface="Times New Roman"/>
              </a:rPr>
              <a:t>{</a:t>
            </a:r>
          </a:p>
          <a:p>
            <a:pPr marL="100330" marR="100330">
              <a:lnSpc>
                <a:spcPct val="115000"/>
              </a:lnSpc>
              <a:spcAft>
                <a:spcPts val="995"/>
              </a:spcAft>
            </a:pPr>
            <a:r>
              <a:rPr lang="en-US" sz="1000" dirty="0" smtClean="0">
                <a:effectLst/>
                <a:latin typeface="Arial"/>
                <a:ea typeface="Times New Roman"/>
                <a:cs typeface="Times New Roman"/>
              </a:rPr>
              <a:t>   public int Contents;</a:t>
            </a:r>
          </a:p>
          <a:p>
            <a:pPr marL="100330" marR="100330">
              <a:lnSpc>
                <a:spcPct val="115000"/>
              </a:lnSpc>
              <a:spcAft>
                <a:spcPts val="995"/>
              </a:spcAft>
            </a:pP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startAt="11"/>
            </a:pPr>
            <a:r>
              <a:rPr lang="en-US" sz="1000" dirty="0" smtClean="0">
                <a:effectLst/>
                <a:latin typeface="Arial"/>
                <a:ea typeface="Times New Roman"/>
                <a:cs typeface="Times New Roman"/>
              </a:rPr>
              <a:t>Immediately below the code you just added, add the following code:</a:t>
            </a:r>
          </a:p>
          <a:p>
            <a:pPr marL="100330" marR="100330">
              <a:lnSpc>
                <a:spcPct val="115000"/>
              </a:lnSpc>
              <a:spcAft>
                <a:spcPts val="995"/>
              </a:spcAft>
            </a:pPr>
            <a:r>
              <a:rPr lang="en-US" sz="1000" dirty="0" smtClean="0">
                <a:effectLst/>
                <a:latin typeface="Arial"/>
                <a:ea typeface="Times New Roman"/>
                <a:cs typeface="Times New Roman"/>
              </a:rPr>
              <a:t>class MyClass</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100330" marR="100330" lvl="0">
              <a:lnSpc>
                <a:spcPct val="115000"/>
              </a:lnSpc>
              <a:spcAft>
                <a:spcPts val="995"/>
              </a:spcAft>
            </a:pPr>
            <a:r>
              <a:rPr lang="en-US" sz="1000" dirty="0">
                <a:solidFill>
                  <a:prstClr val="black"/>
                </a:solidFill>
                <a:latin typeface="Arial"/>
                <a:ea typeface="Times New Roman"/>
                <a:cs typeface="Times New Roman"/>
              </a:rPr>
              <a:t>   public int Contents = 0;</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100330" marR="100330">
              <a:lnSpc>
                <a:spcPct val="115000"/>
              </a:lnSpc>
              <a:spcAft>
                <a:spcPts val="995"/>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9C22441-E696-4B83-859D-18C922476410}"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510696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2"/>
            </a:pPr>
            <a:r>
              <a:rPr lang="en-US" sz="1000" dirty="0" smtClean="0">
                <a:solidFill>
                  <a:prstClr val="black"/>
                </a:solidFill>
                <a:latin typeface="Arial"/>
                <a:ea typeface="Times New Roman"/>
                <a:cs typeface="Times New Roman"/>
              </a:rPr>
              <a:t>Within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Program</a:t>
            </a:r>
            <a:r>
              <a:rPr lang="en-US" sz="1000" dirty="0">
                <a:solidFill>
                  <a:prstClr val="black"/>
                </a:solidFill>
                <a:latin typeface="Arial"/>
                <a:ea typeface="Times New Roman"/>
                <a:cs typeface="Times New Roman"/>
              </a:rPr>
              <a:t> class, within the </a:t>
            </a:r>
            <a:r>
              <a:rPr lang="en-US" sz="1000" b="1" dirty="0">
                <a:solidFill>
                  <a:prstClr val="black"/>
                </a:solidFill>
                <a:latin typeface="Arial"/>
                <a:ea typeface="Times New Roman"/>
                <a:cs typeface="Times New Roman"/>
              </a:rPr>
              <a:t>Main</a:t>
            </a:r>
            <a:r>
              <a:rPr lang="en-US" sz="1000" dirty="0">
                <a:solidFill>
                  <a:prstClr val="black"/>
                </a:solidFill>
                <a:latin typeface="Arial"/>
                <a:ea typeface="Times New Roman"/>
                <a:cs typeface="Times New Roman"/>
              </a:rPr>
              <a:t> method, add the following code:</a:t>
            </a:r>
          </a:p>
          <a:p>
            <a:pPr marL="100330" marR="100330" lvl="0">
              <a:lnSpc>
                <a:spcPct val="115000"/>
              </a:lnSpc>
              <a:spcAft>
                <a:spcPts val="995"/>
              </a:spcAft>
            </a:pPr>
            <a:r>
              <a:rPr lang="en-US" sz="1000" dirty="0">
                <a:solidFill>
                  <a:prstClr val="black"/>
                </a:solidFill>
                <a:latin typeface="Arial"/>
                <a:ea typeface="Times New Roman"/>
                <a:cs typeface="Times New Roman"/>
              </a:rPr>
              <a:t>MyStruct struct1 = new MyStruct();</a:t>
            </a:r>
          </a:p>
          <a:p>
            <a:pPr marL="100330" marR="100330" lvl="0">
              <a:lnSpc>
                <a:spcPct val="115000"/>
              </a:lnSpc>
              <a:spcAft>
                <a:spcPts val="995"/>
              </a:spcAft>
            </a:pPr>
            <a:r>
              <a:rPr lang="en-US" sz="1000" dirty="0">
                <a:solidFill>
                  <a:prstClr val="black"/>
                </a:solidFill>
                <a:latin typeface="Arial"/>
                <a:ea typeface="Times New Roman"/>
                <a:cs typeface="Times New Roman"/>
              </a:rPr>
              <a:t>MyStruct struct2 = struct1;</a:t>
            </a:r>
          </a:p>
          <a:p>
            <a:pPr marL="100330" marR="100330" lvl="0">
              <a:lnSpc>
                <a:spcPct val="115000"/>
              </a:lnSpc>
              <a:spcAft>
                <a:spcPts val="995"/>
              </a:spcAft>
            </a:pPr>
            <a:r>
              <a:rPr lang="en-US" sz="1000" dirty="0">
                <a:solidFill>
                  <a:prstClr val="black"/>
                </a:solidFill>
                <a:latin typeface="Arial"/>
                <a:ea typeface="Times New Roman"/>
                <a:cs typeface="Times New Roman"/>
              </a:rPr>
              <a:t>struct2.Contents = 100;</a:t>
            </a:r>
          </a:p>
          <a:p>
            <a:pPr marL="100330" marR="100330" lvl="0">
              <a:lnSpc>
                <a:spcPct val="115000"/>
              </a:lnSpc>
              <a:spcAft>
                <a:spcPts val="995"/>
              </a:spcAft>
            </a:pPr>
            <a:r>
              <a:rPr lang="en-US" sz="1000" dirty="0">
                <a:solidFill>
                  <a:prstClr val="black"/>
                </a:solidFill>
                <a:latin typeface="Arial"/>
                <a:ea typeface="Times New Roman"/>
                <a:cs typeface="Times New Roman"/>
              </a:rPr>
              <a:t>MyClass class1 = new MyClass();</a:t>
            </a:r>
          </a:p>
          <a:p>
            <a:pPr marL="100330" marR="100330" lvl="0">
              <a:lnSpc>
                <a:spcPct val="115000"/>
              </a:lnSpc>
              <a:spcAft>
                <a:spcPts val="995"/>
              </a:spcAft>
            </a:pPr>
            <a:r>
              <a:rPr lang="en-US" sz="1000" dirty="0">
                <a:solidFill>
                  <a:prstClr val="black"/>
                </a:solidFill>
                <a:latin typeface="Arial"/>
                <a:ea typeface="Times New Roman"/>
                <a:cs typeface="Times New Roman"/>
              </a:rPr>
              <a:t>MyClass class2 = class1;</a:t>
            </a:r>
          </a:p>
          <a:p>
            <a:pPr marL="100330" marR="100330" lvl="0">
              <a:lnSpc>
                <a:spcPct val="115000"/>
              </a:lnSpc>
              <a:spcAft>
                <a:spcPts val="995"/>
              </a:spcAft>
            </a:pPr>
            <a:r>
              <a:rPr lang="en-US" sz="1000" dirty="0">
                <a:solidFill>
                  <a:prstClr val="black"/>
                </a:solidFill>
                <a:latin typeface="Arial"/>
                <a:ea typeface="Times New Roman"/>
                <a:cs typeface="Times New Roman"/>
              </a:rPr>
              <a:t>class2.Contents = 100;</a:t>
            </a:r>
          </a:p>
          <a:p>
            <a:pPr marL="100330" marR="100330" lvl="0">
              <a:lnSpc>
                <a:spcPct val="115000"/>
              </a:lnSpc>
              <a:spcAft>
                <a:spcPts val="995"/>
              </a:spcAft>
            </a:pPr>
            <a:r>
              <a:rPr lang="en-US" sz="1000" dirty="0">
                <a:solidFill>
                  <a:prstClr val="black"/>
                </a:solidFill>
                <a:latin typeface="Arial"/>
                <a:ea typeface="Times New Roman"/>
                <a:cs typeface="Times New Roman"/>
              </a:rPr>
              <a:t>Console.WriteLine("Value types: {0}, {1}", struct1.Contents, struct2.Contents);</a:t>
            </a:r>
          </a:p>
          <a:p>
            <a:pPr marL="100330" marR="100330" lvl="0">
              <a:lnSpc>
                <a:spcPct val="115000"/>
              </a:lnSpc>
              <a:spcAft>
                <a:spcPts val="995"/>
              </a:spcAft>
            </a:pPr>
            <a:r>
              <a:rPr lang="en-US" sz="1000" dirty="0">
                <a:solidFill>
                  <a:prstClr val="black"/>
                </a:solidFill>
                <a:latin typeface="Arial"/>
                <a:ea typeface="Times New Roman"/>
                <a:cs typeface="Times New Roman"/>
              </a:rPr>
              <a:t>Console.WriteLine("Reference types: {0}, {1}", class1.Contents, class2.Contents);</a:t>
            </a:r>
          </a:p>
          <a:p>
            <a:pPr marL="342900" lvl="0" indent="-342900">
              <a:lnSpc>
                <a:spcPct val="115000"/>
              </a:lnSpc>
              <a:spcAft>
                <a:spcPts val="995"/>
              </a:spcAft>
              <a:buFont typeface="+mj-lt"/>
              <a:buAutoNum type="arabicPeriod" startAt="13"/>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Times New Roman"/>
              </a:rPr>
              <a:t> menu, click </a:t>
            </a:r>
            <a:r>
              <a:rPr lang="en-US" sz="1000" b="1" dirty="0">
                <a:solidFill>
                  <a:prstClr val="black"/>
                </a:solidFill>
                <a:latin typeface="Arial"/>
                <a:ea typeface="Times New Roman"/>
                <a:cs typeface="Times New Roman"/>
              </a:rPr>
              <a:t>Start without Debugging</a:t>
            </a:r>
            <a:r>
              <a:rPr lang="en-US" sz="1000" dirty="0">
                <a:solidFill>
                  <a:prstClr val="black"/>
                </a:solidFill>
                <a:latin typeface="Arial"/>
                <a:ea typeface="Times New Roman"/>
                <a:cs typeface="Times New Roman"/>
              </a:rPr>
              <a:t>. The console window shows the following output:</a:t>
            </a:r>
          </a:p>
          <a:p>
            <a:pPr marL="100330" marR="100330" lvl="0">
              <a:lnSpc>
                <a:spcPct val="115000"/>
              </a:lnSpc>
              <a:spcAft>
                <a:spcPts val="995"/>
              </a:spcAft>
            </a:pPr>
            <a:r>
              <a:rPr lang="en-US" sz="1000" dirty="0">
                <a:solidFill>
                  <a:prstClr val="black"/>
                </a:solidFill>
                <a:latin typeface="Arial"/>
                <a:ea typeface="Times New Roman"/>
                <a:cs typeface="Times New Roman"/>
              </a:rPr>
              <a:t>Value types: 0, 100</a:t>
            </a:r>
          </a:p>
          <a:p>
            <a:pPr marL="100330" marR="100330" lvl="0">
              <a:lnSpc>
                <a:spcPct val="115000"/>
              </a:lnSpc>
              <a:spcAft>
                <a:spcPts val="995"/>
              </a:spcAft>
            </a:pPr>
            <a:r>
              <a:rPr lang="en-US" sz="1000" dirty="0">
                <a:solidFill>
                  <a:prstClr val="black"/>
                </a:solidFill>
                <a:latin typeface="Arial"/>
                <a:ea typeface="Times New Roman"/>
                <a:cs typeface="Times New Roman"/>
              </a:rPr>
              <a:t>Reference types: 100, 100</a:t>
            </a: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Times New Roman"/>
              </a:rPr>
              <a:t>Press Enter to close the console window.</a:t>
            </a: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Times New Roman"/>
              </a:rPr>
              <a:t>Close Visual Studio 2012.</a:t>
            </a:r>
            <a:endParaRPr lang="en-US" dirty="0"/>
          </a:p>
        </p:txBody>
      </p:sp>
      <p:sp>
        <p:nvSpPr>
          <p:cNvPr id="4" name="Slide Number Placeholder 3"/>
          <p:cNvSpPr>
            <a:spLocks noGrp="1"/>
          </p:cNvSpPr>
          <p:nvPr>
            <p:ph type="sldNum" sz="quarter" idx="10"/>
          </p:nvPr>
        </p:nvSpPr>
        <p:spPr/>
        <p:txBody>
          <a:bodyPr/>
          <a:lstStyle/>
          <a:p>
            <a:fld id="{A9C22441-E696-4B83-859D-18C922476410}" type="slidenum">
              <a:rPr lang="en-US" smtClean="0"/>
              <a:t>9</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95654366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54508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dirty="0" smtClean="0"/>
              <a:t>Module 4</a:t>
            </a:r>
            <a:endParaRPr lang="en-US" sz="2600" dirty="0"/>
          </a:p>
        </p:txBody>
      </p:sp>
      <p:sp>
        <p:nvSpPr>
          <p:cNvPr id="3" name="Subtitle 2"/>
          <p:cNvSpPr>
            <a:spLocks noGrp="1"/>
          </p:cNvSpPr>
          <p:nvPr>
            <p:ph type="subTitle" sz="quarter" idx="1"/>
          </p:nvPr>
        </p:nvSpPr>
        <p:spPr/>
        <p:txBody>
          <a:bodyPr/>
          <a:lstStyle/>
          <a:p>
            <a:r>
              <a:rPr lang="en-GB" dirty="0" smtClean="0"/>
              <a:t>Creating Classes and Implementing Type-Safe Collections
</a:t>
            </a:r>
            <a:endParaRPr lang="en-US" dirty="0"/>
          </a:p>
        </p:txBody>
      </p:sp>
    </p:spTree>
    <p:extLst>
      <p:ext uri="{BB962C8B-B14F-4D97-AF65-F5344CB8AC3E}">
        <p14:creationId xmlns:p14="http://schemas.microsoft.com/office/powerpoint/2010/main" val="1910062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08868129-98ae-4a19-b256-01f024b4053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Static Classes and Members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static keyword to create a static class</a:t>
            </a:r>
          </a:p>
          <a:p>
            <a:endParaRPr lang="en-US" dirty="0"/>
          </a:p>
          <a:p>
            <a:endParaRPr lang="en-US" dirty="0" smtClean="0"/>
          </a:p>
          <a:p>
            <a:endParaRPr lang="en-US" dirty="0" smtClean="0"/>
          </a:p>
          <a:p>
            <a:endParaRPr lang="en-US" dirty="0"/>
          </a:p>
          <a:p>
            <a:r>
              <a:rPr lang="en-US" dirty="0" smtClean="0"/>
              <a:t>Call members directly on the class name</a:t>
            </a:r>
          </a:p>
          <a:p>
            <a:endParaRPr lang="en-US" dirty="0"/>
          </a:p>
          <a:p>
            <a:endParaRPr lang="en-US" dirty="0" smtClean="0"/>
          </a:p>
          <a:p>
            <a:endParaRPr lang="en-US" dirty="0" smtClean="0"/>
          </a:p>
          <a:p>
            <a:r>
              <a:rPr lang="en-US" dirty="0" smtClean="0"/>
              <a:t>Add static members to non-static classes</a:t>
            </a:r>
            <a:endParaRPr lang="en-US" dirty="0"/>
          </a:p>
        </p:txBody>
      </p:sp>
      <p:sp>
        <p:nvSpPr>
          <p:cNvPr id="5" name="TextBox 3"/>
          <p:cNvSpPr txBox="1"/>
          <p:nvPr/>
        </p:nvSpPr>
        <p:spPr>
          <a:xfrm>
            <a:off x="685800" y="1650309"/>
            <a:ext cx="7620000" cy="156966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smtClean="0">
                <a:latin typeface="Lucida Sans Unicode" pitchFamily="34" charset="0"/>
                <a:cs typeface="Lucida Sans Unicode" pitchFamily="34" charset="0"/>
              </a:rPr>
              <a:t>public static class Conversions</a:t>
            </a:r>
          </a:p>
          <a:p>
            <a:r>
              <a:rPr lang="en-GB" sz="2400" b="0" dirty="0" smtClean="0">
                <a:latin typeface="Lucida Sans Unicode" pitchFamily="34" charset="0"/>
                <a:cs typeface="Lucida Sans Unicode" pitchFamily="34" charset="0"/>
              </a:rPr>
              <a:t>{</a:t>
            </a:r>
          </a:p>
          <a:p>
            <a:r>
              <a:rPr lang="en-GB" sz="2400" b="0" dirty="0">
                <a:latin typeface="Lucida Sans Unicode" pitchFamily="34" charset="0"/>
                <a:cs typeface="Lucida Sans Unicode" pitchFamily="34" charset="0"/>
              </a:rPr>
              <a:t> </a:t>
            </a:r>
            <a:r>
              <a:rPr lang="en-GB" sz="2400" b="0" dirty="0" smtClean="0">
                <a:latin typeface="Lucida Sans Unicode" pitchFamily="34" charset="0"/>
                <a:cs typeface="Lucida Sans Unicode" pitchFamily="34" charset="0"/>
              </a:rPr>
              <a:t>  // Static members go here.</a:t>
            </a:r>
          </a:p>
          <a:p>
            <a:r>
              <a:rPr lang="en-GB" sz="2400" b="0" dirty="0">
                <a:latin typeface="Lucida Sans Unicode" pitchFamily="34" charset="0"/>
                <a:cs typeface="Lucida Sans Unicode" pitchFamily="34" charset="0"/>
              </a:rPr>
              <a:t>}</a:t>
            </a:r>
          </a:p>
        </p:txBody>
      </p:sp>
      <p:sp>
        <p:nvSpPr>
          <p:cNvPr id="6" name="TextBox 4"/>
          <p:cNvSpPr txBox="1"/>
          <p:nvPr/>
        </p:nvSpPr>
        <p:spPr>
          <a:xfrm>
            <a:off x="685800" y="4198179"/>
            <a:ext cx="7620000" cy="120032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smtClean="0">
                <a:latin typeface="Lucida Sans Unicode" pitchFamily="34" charset="0"/>
                <a:cs typeface="Lucida Sans Unicode" pitchFamily="34" charset="0"/>
              </a:rPr>
              <a:t>double weightInKilos = 80;</a:t>
            </a:r>
          </a:p>
          <a:p>
            <a:r>
              <a:rPr lang="en-GB" sz="2400" b="0" dirty="0" smtClean="0">
                <a:latin typeface="Lucida Sans Unicode" pitchFamily="34" charset="0"/>
                <a:cs typeface="Lucida Sans Unicode" pitchFamily="34" charset="0"/>
              </a:rPr>
              <a:t>double weightInPounds = </a:t>
            </a:r>
          </a:p>
          <a:p>
            <a:r>
              <a:rPr lang="en-GB" sz="2400" b="0" dirty="0">
                <a:latin typeface="Lucida Sans Unicode" pitchFamily="34" charset="0"/>
                <a:cs typeface="Lucida Sans Unicode" pitchFamily="34" charset="0"/>
              </a:rPr>
              <a:t> </a:t>
            </a:r>
            <a:r>
              <a:rPr lang="en-GB" sz="2400" b="0" dirty="0" smtClean="0">
                <a:latin typeface="Lucida Sans Unicode" pitchFamily="34" charset="0"/>
                <a:cs typeface="Lucida Sans Unicode" pitchFamily="34" charset="0"/>
              </a:rPr>
              <a:t>  Conversions.KilosToPounds(weightInKilos);</a:t>
            </a:r>
            <a:endParaRPr lang="en-GB" sz="24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155633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fee5b2e1-3386-4eb4-96fa-2185abc869c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Classes</a:t>
            </a:r>
            <a:endParaRPr lang="en-US" dirty="0"/>
          </a:p>
        </p:txBody>
      </p:sp>
      <p:graphicFrame>
        <p:nvGraphicFramePr>
          <p:cNvPr id="4" name="Content Placeholder 1"/>
          <p:cNvGraphicFramePr>
            <a:graphicFrameLocks noGrp="1"/>
          </p:cNvGraphicFramePr>
          <p:nvPr/>
        </p:nvGraphicFramePr>
        <p:xfrm>
          <a:off x="458788" y="1020763"/>
          <a:ext cx="8118475" cy="514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23964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Defining and Implementing Interfaces</a:t>
            </a:r>
            <a:endParaRPr lang="en-US" dirty="0"/>
          </a:p>
        </p:txBody>
      </p:sp>
      <p:sp>
        <p:nvSpPr>
          <p:cNvPr id="3" name="Text Placeholder 2"/>
          <p:cNvSpPr>
            <a:spLocks noGrp="1"/>
          </p:cNvSpPr>
          <p:nvPr>
            <p:ph type="body" idx="1"/>
          </p:nvPr>
        </p:nvSpPr>
        <p:spPr/>
        <p:txBody>
          <a:bodyPr/>
          <a:lstStyle/>
          <a:p>
            <a:r>
              <a:rPr lang="en-GB" dirty="0" smtClean="0"/>
              <a:t>Introducing Interfaces
Defining Interfaces
Implementing Interfaces
Implementing Multiple Interfaces
Implementing the IComparable Interface
Implementing the IComparer Interface</a:t>
            </a:r>
            <a:endParaRPr lang="en-US" dirty="0"/>
          </a:p>
        </p:txBody>
      </p:sp>
    </p:spTree>
    <p:extLst>
      <p:ext uri="{BB962C8B-B14F-4D97-AF65-F5344CB8AC3E}">
        <p14:creationId xmlns:p14="http://schemas.microsoft.com/office/powerpoint/2010/main" val="1423166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Interfaces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Interfaces define a set of characteristics and behaviors</a:t>
            </a:r>
          </a:p>
          <a:p>
            <a:pPr lvl="1"/>
            <a:r>
              <a:rPr lang="en-US" dirty="0" smtClean="0"/>
              <a:t>Member signatures only</a:t>
            </a:r>
          </a:p>
          <a:p>
            <a:pPr lvl="1"/>
            <a:r>
              <a:rPr lang="en-US" dirty="0" smtClean="0"/>
              <a:t>No implementation details</a:t>
            </a:r>
          </a:p>
          <a:p>
            <a:pPr lvl="1"/>
            <a:r>
              <a:rPr lang="en-US" dirty="0" smtClean="0"/>
              <a:t>Cannot be instantiated</a:t>
            </a:r>
          </a:p>
          <a:p>
            <a:r>
              <a:rPr lang="en-US" dirty="0" smtClean="0"/>
              <a:t>Interfaces are implemented by classes or structs</a:t>
            </a:r>
          </a:p>
          <a:p>
            <a:pPr lvl="1"/>
            <a:r>
              <a:rPr lang="en-US" dirty="0" smtClean="0"/>
              <a:t>Implementing class or struct must implement every member</a:t>
            </a:r>
          </a:p>
          <a:p>
            <a:pPr lvl="1"/>
            <a:r>
              <a:rPr lang="en-US" dirty="0" smtClean="0"/>
              <a:t>Implementation details do not matter to consumers</a:t>
            </a:r>
          </a:p>
          <a:p>
            <a:pPr lvl="1"/>
            <a:r>
              <a:rPr lang="en-US" dirty="0" smtClean="0"/>
              <a:t>Member signatures must match definitions in interface</a:t>
            </a:r>
          </a:p>
          <a:p>
            <a:r>
              <a:rPr lang="en-US" dirty="0" smtClean="0"/>
              <a:t>By implementing an interface, a class or struct guarantees that it will provide certain functionality</a:t>
            </a:r>
            <a:endParaRPr lang="en-US" dirty="0"/>
          </a:p>
        </p:txBody>
      </p:sp>
    </p:spTree>
    <p:extLst>
      <p:ext uri="{BB962C8B-B14F-4D97-AF65-F5344CB8AC3E}">
        <p14:creationId xmlns:p14="http://schemas.microsoft.com/office/powerpoint/2010/main" val="1449792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Interfaces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a:t>
            </a:r>
            <a:r>
              <a:rPr lang="en-US" b="1" dirty="0" smtClean="0"/>
              <a:t>interface</a:t>
            </a:r>
            <a:r>
              <a:rPr lang="en-US" dirty="0" smtClean="0"/>
              <a:t> keyword</a:t>
            </a:r>
          </a:p>
          <a:p>
            <a:endParaRPr lang="en-US" dirty="0"/>
          </a:p>
          <a:p>
            <a:endParaRPr lang="en-US" dirty="0" smtClean="0"/>
          </a:p>
          <a:p>
            <a:endParaRPr lang="en-US" dirty="0" smtClean="0"/>
          </a:p>
          <a:p>
            <a:endParaRPr lang="en-US" dirty="0" smtClean="0"/>
          </a:p>
          <a:p>
            <a:r>
              <a:rPr lang="en-US" dirty="0" smtClean="0"/>
              <a:t>Specify an access modifier:</a:t>
            </a:r>
          </a:p>
          <a:p>
            <a:pPr lvl="1"/>
            <a:r>
              <a:rPr lang="en-US" dirty="0" smtClean="0"/>
              <a:t>public</a:t>
            </a:r>
          </a:p>
          <a:p>
            <a:pPr lvl="1"/>
            <a:r>
              <a:rPr lang="en-US" dirty="0" smtClean="0"/>
              <a:t>internal</a:t>
            </a:r>
          </a:p>
          <a:p>
            <a:r>
              <a:rPr lang="en-US" dirty="0" smtClean="0"/>
              <a:t>Add interface members:</a:t>
            </a:r>
          </a:p>
          <a:p>
            <a:pPr lvl="1"/>
            <a:r>
              <a:rPr lang="en-US" dirty="0" smtClean="0"/>
              <a:t>Methods, properties, events, and indexers</a:t>
            </a:r>
          </a:p>
          <a:p>
            <a:pPr lvl="1"/>
            <a:r>
              <a:rPr lang="en-US" dirty="0" smtClean="0"/>
              <a:t>Signatures only, no implementation details</a:t>
            </a:r>
          </a:p>
        </p:txBody>
      </p:sp>
      <p:sp>
        <p:nvSpPr>
          <p:cNvPr id="5" name="TextBox 3"/>
          <p:cNvSpPr txBox="1"/>
          <p:nvPr/>
        </p:nvSpPr>
        <p:spPr>
          <a:xfrm>
            <a:off x="660400" y="1676400"/>
            <a:ext cx="7620000" cy="156966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smtClean="0">
                <a:latin typeface="Lucida Sans Unicode" pitchFamily="34" charset="0"/>
                <a:cs typeface="Lucida Sans Unicode" pitchFamily="34" charset="0"/>
              </a:rPr>
              <a:t>public interface IBeverage</a:t>
            </a:r>
          </a:p>
          <a:p>
            <a:r>
              <a:rPr lang="en-GB" sz="2400" b="0" dirty="0" smtClean="0">
                <a:latin typeface="Lucida Sans Unicode" pitchFamily="34" charset="0"/>
                <a:cs typeface="Lucida Sans Unicode" pitchFamily="34" charset="0"/>
              </a:rPr>
              <a:t>{</a:t>
            </a:r>
          </a:p>
          <a:p>
            <a:r>
              <a:rPr lang="en-GB" sz="2400" b="0" dirty="0">
                <a:latin typeface="Lucida Sans Unicode" pitchFamily="34" charset="0"/>
                <a:cs typeface="Lucida Sans Unicode" pitchFamily="34" charset="0"/>
              </a:rPr>
              <a:t> </a:t>
            </a:r>
            <a:r>
              <a:rPr lang="en-GB" sz="2400" b="0" dirty="0" smtClean="0">
                <a:latin typeface="Lucida Sans Unicode" pitchFamily="34" charset="0"/>
                <a:cs typeface="Lucida Sans Unicode" pitchFamily="34" charset="0"/>
              </a:rPr>
              <a:t>  // Methods, properties, events, and indexers.</a:t>
            </a:r>
          </a:p>
          <a:p>
            <a:r>
              <a:rPr lang="en-GB" sz="2400" b="0" dirty="0">
                <a:latin typeface="Lucida Sans Unicode" pitchFamily="34" charset="0"/>
                <a:cs typeface="Lucida Sans Unicode" pitchFamily="34" charset="0"/>
              </a:rPr>
              <a:t>}</a:t>
            </a:r>
            <a:endParaRPr lang="en-GB" sz="2400" b="0" dirty="0" smtClean="0">
              <a:latin typeface="Lucida Sans Unicode" pitchFamily="34" charset="0"/>
              <a:cs typeface="Lucida Sans Unicode" pitchFamily="34" charset="0"/>
            </a:endParaRPr>
          </a:p>
        </p:txBody>
      </p:sp>
    </p:spTree>
    <p:extLst>
      <p:ext uri="{BB962C8B-B14F-4D97-AF65-F5344CB8AC3E}">
        <p14:creationId xmlns:p14="http://schemas.microsoft.com/office/powerpoint/2010/main" val="1182946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Interfaces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Add the name of the interface to the class declaration</a:t>
            </a:r>
          </a:p>
          <a:p>
            <a:endParaRPr lang="en-US" dirty="0"/>
          </a:p>
          <a:p>
            <a:endParaRPr lang="en-US" dirty="0" smtClean="0"/>
          </a:p>
          <a:p>
            <a:r>
              <a:rPr lang="en-US" dirty="0" smtClean="0"/>
              <a:t>Implement all interface members</a:t>
            </a:r>
          </a:p>
          <a:p>
            <a:r>
              <a:rPr lang="en-US" dirty="0" smtClean="0"/>
              <a:t>Use the interface type and the derived class type interchangeably</a:t>
            </a:r>
          </a:p>
          <a:p>
            <a:endParaRPr lang="en-US" dirty="0"/>
          </a:p>
        </p:txBody>
      </p:sp>
      <p:sp>
        <p:nvSpPr>
          <p:cNvPr id="5" name="TextBox 18"/>
          <p:cNvSpPr txBox="1"/>
          <p:nvPr/>
        </p:nvSpPr>
        <p:spPr>
          <a:xfrm>
            <a:off x="660400" y="2114490"/>
            <a:ext cx="7620000" cy="461665"/>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smtClean="0">
                <a:latin typeface="Lucida Sans Unicode" pitchFamily="34" charset="0"/>
                <a:cs typeface="Lucida Sans Unicode" pitchFamily="34" charset="0"/>
              </a:rPr>
              <a:t>public class Coffee : IBeverage</a:t>
            </a:r>
          </a:p>
        </p:txBody>
      </p:sp>
      <p:sp>
        <p:nvSpPr>
          <p:cNvPr id="6" name="TextBox 19"/>
          <p:cNvSpPr txBox="1"/>
          <p:nvPr/>
        </p:nvSpPr>
        <p:spPr>
          <a:xfrm>
            <a:off x="673100" y="4495800"/>
            <a:ext cx="7620000" cy="830997"/>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smtClean="0">
                <a:latin typeface="Lucida Sans Unicode" pitchFamily="34" charset="0"/>
                <a:cs typeface="Lucida Sans Unicode" pitchFamily="34" charset="0"/>
              </a:rPr>
              <a:t>Coffee coffee1 = new Coffee();</a:t>
            </a:r>
          </a:p>
          <a:p>
            <a:r>
              <a:rPr lang="en-GB" sz="2400" b="0" dirty="0" smtClean="0">
                <a:latin typeface="Lucida Sans Unicode" pitchFamily="34" charset="0"/>
                <a:cs typeface="Lucida Sans Unicode" pitchFamily="34" charset="0"/>
              </a:rPr>
              <a:t>IBeverage coffee2 = new Coffee();</a:t>
            </a:r>
          </a:p>
        </p:txBody>
      </p:sp>
      <p:sp>
        <p:nvSpPr>
          <p:cNvPr id="7" name="Rounded Rectangle 6"/>
          <p:cNvSpPr/>
          <p:nvPr/>
        </p:nvSpPr>
        <p:spPr bwMode="auto">
          <a:xfrm>
            <a:off x="1587500" y="5638800"/>
            <a:ext cx="5791200" cy="91440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Verdana" pitchFamily="34" charset="0"/>
              </a:rPr>
              <a:t>The </a:t>
            </a:r>
            <a:r>
              <a:rPr kumimoji="0" lang="en-GB" sz="1800" i="0" u="none" strike="noStrike" cap="none" normalizeH="0" baseline="0" dirty="0" smtClean="0">
                <a:ln>
                  <a:noFill/>
                </a:ln>
                <a:solidFill>
                  <a:schemeClr val="tx1"/>
                </a:solidFill>
                <a:effectLst/>
                <a:latin typeface="Verdana" pitchFamily="34" charset="0"/>
              </a:rPr>
              <a:t>coffee2</a:t>
            </a:r>
            <a:r>
              <a:rPr kumimoji="0" lang="en-GB" sz="1800" b="0" i="0" u="none" strike="noStrike" cap="none" normalizeH="0" baseline="0" dirty="0" smtClean="0">
                <a:ln>
                  <a:noFill/>
                </a:ln>
                <a:solidFill>
                  <a:schemeClr val="tx1"/>
                </a:solidFill>
                <a:effectLst/>
                <a:latin typeface="Verdana" pitchFamily="34" charset="0"/>
              </a:rPr>
              <a:t> variable will only expose members defined by the </a:t>
            </a:r>
            <a:r>
              <a:rPr kumimoji="0" lang="en-GB" sz="1800" i="0" u="none" strike="noStrike" cap="none" normalizeH="0" baseline="0" dirty="0" smtClean="0">
                <a:ln>
                  <a:noFill/>
                </a:ln>
                <a:solidFill>
                  <a:schemeClr val="tx1"/>
                </a:solidFill>
                <a:effectLst/>
                <a:latin typeface="Verdana" pitchFamily="34" charset="0"/>
              </a:rPr>
              <a:t>IBeverage</a:t>
            </a:r>
            <a:r>
              <a:rPr kumimoji="0" lang="en-GB" sz="1800" b="0" i="0" u="none" strike="noStrike" cap="none" normalizeH="0" baseline="0" dirty="0" smtClean="0">
                <a:ln>
                  <a:noFill/>
                </a:ln>
                <a:solidFill>
                  <a:schemeClr val="tx1"/>
                </a:solidFill>
                <a:effectLst/>
                <a:latin typeface="Verdana" pitchFamily="34" charset="0"/>
              </a:rPr>
              <a:t> interface</a:t>
            </a:r>
          </a:p>
        </p:txBody>
      </p:sp>
    </p:spTree>
    <p:extLst>
      <p:ext uri="{BB962C8B-B14F-4D97-AF65-F5344CB8AC3E}">
        <p14:creationId xmlns:p14="http://schemas.microsoft.com/office/powerpoint/2010/main" val="855346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620a72e6-1a23-4c00-b8aa-31baeb19aa3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Multiple Interfaces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Add the names of each interface to the class declaration</a:t>
            </a:r>
          </a:p>
          <a:p>
            <a:endParaRPr lang="en-US" dirty="0"/>
          </a:p>
          <a:p>
            <a:endParaRPr lang="en-US" dirty="0" smtClean="0"/>
          </a:p>
          <a:p>
            <a:r>
              <a:rPr lang="en-US" dirty="0" smtClean="0"/>
              <a:t>Implement every member of every interface</a:t>
            </a:r>
          </a:p>
          <a:p>
            <a:r>
              <a:rPr lang="en-US" dirty="0" smtClean="0"/>
              <a:t>Use explicit implementation if two interfaces have a member with the same name</a:t>
            </a:r>
            <a:endParaRPr lang="en-US" dirty="0"/>
          </a:p>
        </p:txBody>
      </p:sp>
      <p:sp>
        <p:nvSpPr>
          <p:cNvPr id="5" name="TextBox 3"/>
          <p:cNvSpPr txBox="1"/>
          <p:nvPr/>
        </p:nvSpPr>
        <p:spPr>
          <a:xfrm>
            <a:off x="660400" y="2114490"/>
            <a:ext cx="7620000" cy="461665"/>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smtClean="0">
                <a:latin typeface="Lucida Sans Unicode" pitchFamily="34" charset="0"/>
                <a:cs typeface="Lucida Sans Unicode" pitchFamily="34" charset="0"/>
              </a:rPr>
              <a:t>public class Coffee : IBeverage, IInventoryItem</a:t>
            </a:r>
          </a:p>
        </p:txBody>
      </p:sp>
      <p:sp>
        <p:nvSpPr>
          <p:cNvPr id="6" name="TextBox 4"/>
          <p:cNvSpPr txBox="1"/>
          <p:nvPr/>
        </p:nvSpPr>
        <p:spPr>
          <a:xfrm>
            <a:off x="660400" y="4475079"/>
            <a:ext cx="7620000" cy="2308324"/>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smtClean="0">
                <a:latin typeface="Lucida Sans Unicode" pitchFamily="34" charset="0"/>
                <a:cs typeface="Lucida Sans Unicode" pitchFamily="34" charset="0"/>
              </a:rPr>
              <a:t>// This is an implicit implementation.</a:t>
            </a:r>
          </a:p>
          <a:p>
            <a:r>
              <a:rPr lang="en-GB" sz="2400" b="0" dirty="0" smtClean="0">
                <a:latin typeface="Lucida Sans Unicode" pitchFamily="34" charset="0"/>
                <a:cs typeface="Lucida Sans Unicode" pitchFamily="34" charset="0"/>
              </a:rPr>
              <a:t>public bool IsFairTrade { get; set; }</a:t>
            </a:r>
          </a:p>
          <a:p>
            <a:endParaRPr lang="en-GB" sz="2400" b="0" dirty="0">
              <a:latin typeface="Lucida Sans Unicode" pitchFamily="34" charset="0"/>
              <a:cs typeface="Lucida Sans Unicode" pitchFamily="34" charset="0"/>
            </a:endParaRPr>
          </a:p>
          <a:p>
            <a:r>
              <a:rPr lang="en-GB" sz="2400" b="0" dirty="0" smtClean="0">
                <a:latin typeface="Lucida Sans Unicode" pitchFamily="34" charset="0"/>
                <a:cs typeface="Lucida Sans Unicode" pitchFamily="34" charset="0"/>
              </a:rPr>
              <a:t>//These are explicit implementations.</a:t>
            </a:r>
          </a:p>
          <a:p>
            <a:r>
              <a:rPr lang="en-GB" sz="2400" b="0" dirty="0" smtClean="0">
                <a:latin typeface="Lucida Sans Unicode" pitchFamily="34" charset="0"/>
                <a:cs typeface="Lucida Sans Unicode" pitchFamily="34" charset="0"/>
              </a:rPr>
              <a:t>public bool IInventoryItem.IsFairTrade { get; }</a:t>
            </a:r>
          </a:p>
          <a:p>
            <a:r>
              <a:rPr lang="en-GB" sz="2400" b="0" dirty="0" smtClean="0">
                <a:latin typeface="Lucida Sans Unicode" pitchFamily="34" charset="0"/>
                <a:cs typeface="Lucida Sans Unicode" pitchFamily="34" charset="0"/>
              </a:rPr>
              <a:t>public bool IBeverage.IsFairTrade { get; set; }</a:t>
            </a:r>
          </a:p>
        </p:txBody>
      </p:sp>
    </p:spTree>
    <p:extLst>
      <p:ext uri="{BB962C8B-B14F-4D97-AF65-F5344CB8AC3E}">
        <p14:creationId xmlns:p14="http://schemas.microsoft.com/office/powerpoint/2010/main" val="111780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68c0addb-c710-4543-bcf9-4da24592238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the IComparable Interface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If you want instances of your class to be sortable in collections, implement the </a:t>
            </a:r>
            <a:r>
              <a:rPr lang="en-US" b="1" dirty="0" smtClean="0"/>
              <a:t>IComparable</a:t>
            </a:r>
            <a:r>
              <a:rPr lang="en-US" dirty="0" smtClean="0"/>
              <a:t> interface</a:t>
            </a:r>
          </a:p>
          <a:p>
            <a:endParaRPr lang="en-US" dirty="0"/>
          </a:p>
          <a:p>
            <a:endParaRPr lang="en-US" dirty="0" smtClean="0"/>
          </a:p>
          <a:p>
            <a:endParaRPr lang="en-US" dirty="0"/>
          </a:p>
          <a:p>
            <a:endParaRPr lang="en-US" dirty="0" smtClean="0"/>
          </a:p>
          <a:p>
            <a:r>
              <a:rPr lang="en-US" dirty="0" smtClean="0"/>
              <a:t>The </a:t>
            </a:r>
            <a:r>
              <a:rPr lang="en-US" b="1" dirty="0" smtClean="0"/>
              <a:t>ArrayList.Sort</a:t>
            </a:r>
            <a:r>
              <a:rPr lang="en-US" dirty="0" smtClean="0"/>
              <a:t> method calls the </a:t>
            </a:r>
            <a:r>
              <a:rPr lang="en-US" b="1" dirty="0" smtClean="0"/>
              <a:t>IComparable.CompareTo</a:t>
            </a:r>
            <a:r>
              <a:rPr lang="en-US" dirty="0" smtClean="0"/>
              <a:t> method on collection members to sort items in a collection</a:t>
            </a:r>
            <a:endParaRPr lang="en-US" dirty="0"/>
          </a:p>
        </p:txBody>
      </p:sp>
      <p:sp>
        <p:nvSpPr>
          <p:cNvPr id="5" name="TextBox 3"/>
          <p:cNvSpPr txBox="1"/>
          <p:nvPr/>
        </p:nvSpPr>
        <p:spPr>
          <a:xfrm>
            <a:off x="660400" y="2525544"/>
            <a:ext cx="7620000" cy="156966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smtClean="0">
                <a:latin typeface="Lucida Sans Unicode" pitchFamily="34" charset="0"/>
                <a:cs typeface="Lucida Sans Unicode" pitchFamily="34" charset="0"/>
              </a:rPr>
              <a:t>public interface IComparable</a:t>
            </a:r>
          </a:p>
          <a:p>
            <a:r>
              <a:rPr lang="en-GB" sz="2400" b="0" dirty="0" smtClean="0">
                <a:latin typeface="Lucida Sans Unicode" pitchFamily="34" charset="0"/>
                <a:cs typeface="Lucida Sans Unicode" pitchFamily="34" charset="0"/>
              </a:rPr>
              <a:t>{</a:t>
            </a:r>
          </a:p>
          <a:p>
            <a:r>
              <a:rPr lang="en-GB" sz="2400" b="0" dirty="0">
                <a:latin typeface="Lucida Sans Unicode" pitchFamily="34" charset="0"/>
                <a:cs typeface="Lucida Sans Unicode" pitchFamily="34" charset="0"/>
              </a:rPr>
              <a:t> </a:t>
            </a:r>
            <a:r>
              <a:rPr lang="en-GB" sz="2400" b="0" dirty="0" smtClean="0">
                <a:latin typeface="Lucida Sans Unicode" pitchFamily="34" charset="0"/>
                <a:cs typeface="Lucida Sans Unicode" pitchFamily="34" charset="0"/>
              </a:rPr>
              <a:t>  int CompareTo(Object obj);</a:t>
            </a:r>
          </a:p>
          <a:p>
            <a:r>
              <a:rPr lang="en-GB" sz="2400" b="0" dirty="0">
                <a:latin typeface="Lucida Sans Unicode" pitchFamily="34" charset="0"/>
                <a:cs typeface="Lucida Sans Unicode" pitchFamily="34" charset="0"/>
              </a:rPr>
              <a:t>}</a:t>
            </a:r>
            <a:endParaRPr lang="en-GB" sz="2400" b="0" dirty="0" smtClean="0">
              <a:latin typeface="Lucida Sans Unicode" pitchFamily="34" charset="0"/>
              <a:cs typeface="Lucida Sans Unicode" pitchFamily="34" charset="0"/>
            </a:endParaRPr>
          </a:p>
        </p:txBody>
      </p:sp>
    </p:spTree>
    <p:extLst>
      <p:ext uri="{BB962C8B-B14F-4D97-AF65-F5344CB8AC3E}">
        <p14:creationId xmlns:p14="http://schemas.microsoft.com/office/powerpoint/2010/main" val="1470039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73cc14ee-0d12-4b25-9349-c80267507b4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the IComparer Interface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To sort collections by custom criteria, implement the </a:t>
            </a:r>
            <a:r>
              <a:rPr lang="en-US" b="1" dirty="0" smtClean="0"/>
              <a:t>IComparer</a:t>
            </a:r>
            <a:r>
              <a:rPr lang="en-US" dirty="0" smtClean="0"/>
              <a:t> interface</a:t>
            </a:r>
          </a:p>
          <a:p>
            <a:endParaRPr lang="en-US" dirty="0"/>
          </a:p>
          <a:p>
            <a:endParaRPr lang="en-US" dirty="0" smtClean="0"/>
          </a:p>
          <a:p>
            <a:endParaRPr lang="en-US" dirty="0"/>
          </a:p>
          <a:p>
            <a:endParaRPr lang="en-US" dirty="0" smtClean="0"/>
          </a:p>
          <a:p>
            <a:r>
              <a:rPr lang="en-US" dirty="0" smtClean="0"/>
              <a:t>To use an </a:t>
            </a:r>
            <a:r>
              <a:rPr lang="en-US" b="1" dirty="0" smtClean="0"/>
              <a:t>IComparer</a:t>
            </a:r>
            <a:r>
              <a:rPr lang="en-US" dirty="0" smtClean="0"/>
              <a:t> implementation to sort an </a:t>
            </a:r>
            <a:r>
              <a:rPr lang="en-US" b="1" dirty="0" smtClean="0"/>
              <a:t>ArrayList</a:t>
            </a:r>
            <a:r>
              <a:rPr lang="en-US" dirty="0" smtClean="0"/>
              <a:t>, pass an </a:t>
            </a:r>
            <a:r>
              <a:rPr lang="en-US" b="1" dirty="0" smtClean="0"/>
              <a:t>IComparer</a:t>
            </a:r>
            <a:r>
              <a:rPr lang="en-US" dirty="0" smtClean="0"/>
              <a:t> instance to the </a:t>
            </a:r>
            <a:r>
              <a:rPr lang="en-US" b="1" dirty="0" smtClean="0"/>
              <a:t>ArrayList.Sort</a:t>
            </a:r>
            <a:r>
              <a:rPr lang="en-US" dirty="0" smtClean="0"/>
              <a:t> method</a:t>
            </a:r>
            <a:endParaRPr lang="en-US" dirty="0"/>
          </a:p>
        </p:txBody>
      </p:sp>
      <p:sp>
        <p:nvSpPr>
          <p:cNvPr id="5" name="TextBox 3"/>
          <p:cNvSpPr txBox="1"/>
          <p:nvPr/>
        </p:nvSpPr>
        <p:spPr>
          <a:xfrm>
            <a:off x="660400" y="2229327"/>
            <a:ext cx="7620000" cy="156966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smtClean="0">
                <a:latin typeface="Lucida Sans Unicode" pitchFamily="34" charset="0"/>
                <a:cs typeface="Lucida Sans Unicode" pitchFamily="34" charset="0"/>
              </a:rPr>
              <a:t>public interface IComparer</a:t>
            </a:r>
          </a:p>
          <a:p>
            <a:r>
              <a:rPr lang="en-GB" sz="2400" b="0" dirty="0" smtClean="0">
                <a:latin typeface="Lucida Sans Unicode" pitchFamily="34" charset="0"/>
                <a:cs typeface="Lucida Sans Unicode" pitchFamily="34" charset="0"/>
              </a:rPr>
              <a:t>{</a:t>
            </a:r>
          </a:p>
          <a:p>
            <a:r>
              <a:rPr lang="en-GB" sz="2400" b="0" dirty="0">
                <a:latin typeface="Lucida Sans Unicode" pitchFamily="34" charset="0"/>
                <a:cs typeface="Lucida Sans Unicode" pitchFamily="34" charset="0"/>
              </a:rPr>
              <a:t> </a:t>
            </a:r>
            <a:r>
              <a:rPr lang="en-GB" sz="2400" b="0" dirty="0" smtClean="0">
                <a:latin typeface="Lucida Sans Unicode" pitchFamily="34" charset="0"/>
                <a:cs typeface="Lucida Sans Unicode" pitchFamily="34" charset="0"/>
              </a:rPr>
              <a:t>  int Compare(Object x, Object y);</a:t>
            </a:r>
          </a:p>
          <a:p>
            <a:r>
              <a:rPr lang="en-GB" sz="2400" b="0" dirty="0">
                <a:latin typeface="Lucida Sans Unicode" pitchFamily="34" charset="0"/>
                <a:cs typeface="Lucida Sans Unicode" pitchFamily="34" charset="0"/>
              </a:rPr>
              <a:t>}</a:t>
            </a:r>
            <a:endParaRPr lang="en-GB" sz="2400" b="0" dirty="0" smtClean="0">
              <a:latin typeface="Lucida Sans Unicode" pitchFamily="34" charset="0"/>
              <a:cs typeface="Lucida Sans Unicode" pitchFamily="34" charset="0"/>
            </a:endParaRPr>
          </a:p>
        </p:txBody>
      </p:sp>
      <p:sp>
        <p:nvSpPr>
          <p:cNvPr id="6" name="TextBox 4"/>
          <p:cNvSpPr txBox="1"/>
          <p:nvPr/>
        </p:nvSpPr>
        <p:spPr>
          <a:xfrm>
            <a:off x="660400" y="5534561"/>
            <a:ext cx="7620000" cy="120032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smtClean="0">
                <a:latin typeface="Lucida Sans Unicode" pitchFamily="34" charset="0"/>
                <a:cs typeface="Lucida Sans Unicode" pitchFamily="34" charset="0"/>
              </a:rPr>
              <a:t>ArrayList coffeeList = new ArrayList();</a:t>
            </a:r>
          </a:p>
          <a:p>
            <a:r>
              <a:rPr lang="en-GB" sz="2400" b="0" dirty="0" smtClean="0">
                <a:latin typeface="Lucida Sans Unicode" pitchFamily="34" charset="0"/>
                <a:cs typeface="Lucida Sans Unicode" pitchFamily="34" charset="0"/>
              </a:rPr>
              <a:t>// Add some items to the collection.</a:t>
            </a:r>
          </a:p>
          <a:p>
            <a:r>
              <a:rPr lang="en-GB" sz="2400" b="0" dirty="0" smtClean="0">
                <a:latin typeface="Lucida Sans Unicode" pitchFamily="34" charset="0"/>
                <a:cs typeface="Lucida Sans Unicode" pitchFamily="34" charset="0"/>
              </a:rPr>
              <a:t>coffeeList.Sort(new CoffeeRatingComparer());</a:t>
            </a:r>
          </a:p>
        </p:txBody>
      </p:sp>
    </p:spTree>
    <p:extLst>
      <p:ext uri="{BB962C8B-B14F-4D97-AF65-F5344CB8AC3E}">
        <p14:creationId xmlns:p14="http://schemas.microsoft.com/office/powerpoint/2010/main" val="4261704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 Implementing Type-Safe Collections</a:t>
            </a:r>
            <a:endParaRPr lang="en-US" dirty="0"/>
          </a:p>
        </p:txBody>
      </p:sp>
      <p:sp>
        <p:nvSpPr>
          <p:cNvPr id="3" name="Text Placeholder 2"/>
          <p:cNvSpPr>
            <a:spLocks noGrp="1"/>
          </p:cNvSpPr>
          <p:nvPr>
            <p:ph type="body" idx="1"/>
          </p:nvPr>
        </p:nvSpPr>
        <p:spPr/>
        <p:txBody>
          <a:bodyPr/>
          <a:lstStyle/>
          <a:p>
            <a:r>
              <a:rPr lang="en-GB" dirty="0" smtClean="0"/>
              <a:t>Introducing Generics
Advantages of Generics
Constraining Generics
Using Generic List Collections
Using Generic Dictionary Collections
Using Collection Interfaces
Creating Enumerable Collections
Demonstration: Adding Data Validation and Type-Safety to the Application Lab</a:t>
            </a:r>
            <a:endParaRPr lang="en-US" dirty="0"/>
          </a:p>
        </p:txBody>
      </p:sp>
    </p:spTree>
    <p:extLst>
      <p:ext uri="{BB962C8B-B14F-4D97-AF65-F5344CB8AC3E}">
        <p14:creationId xmlns:p14="http://schemas.microsoft.com/office/powerpoint/2010/main" val="128270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Creating Classes
Defining and Implementing Interfaces
Implementing Type-Safe Collections</a:t>
            </a:r>
            <a:endParaRPr lang="en-US" dirty="0"/>
          </a:p>
        </p:txBody>
      </p:sp>
    </p:spTree>
    <p:extLst>
      <p:ext uri="{BB962C8B-B14F-4D97-AF65-F5344CB8AC3E}">
        <p14:creationId xmlns:p14="http://schemas.microsoft.com/office/powerpoint/2010/main" val="1051289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Generics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Create classes and interfaces that include a type parameter</a:t>
            </a:r>
          </a:p>
          <a:p>
            <a:endParaRPr lang="en-US" dirty="0"/>
          </a:p>
          <a:p>
            <a:endParaRPr lang="en-US" dirty="0" smtClean="0"/>
          </a:p>
          <a:p>
            <a:endParaRPr lang="en-US" dirty="0"/>
          </a:p>
          <a:p>
            <a:endParaRPr lang="en-US" dirty="0" smtClean="0"/>
          </a:p>
          <a:p>
            <a:endParaRPr lang="en-US" dirty="0" smtClean="0"/>
          </a:p>
          <a:p>
            <a:r>
              <a:rPr lang="en-US" dirty="0" smtClean="0"/>
              <a:t>Specify the type argument when you instantiate the class</a:t>
            </a:r>
            <a:endParaRPr lang="en-US" dirty="0"/>
          </a:p>
        </p:txBody>
      </p:sp>
      <p:sp>
        <p:nvSpPr>
          <p:cNvPr id="5" name="TextBox 3"/>
          <p:cNvSpPr txBox="1"/>
          <p:nvPr/>
        </p:nvSpPr>
        <p:spPr>
          <a:xfrm>
            <a:off x="660400" y="5534561"/>
            <a:ext cx="7620000" cy="830997"/>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smtClean="0">
                <a:latin typeface="Lucida Sans Unicode" pitchFamily="34" charset="0"/>
                <a:cs typeface="Lucida Sans Unicode" pitchFamily="34" charset="0"/>
              </a:rPr>
              <a:t>CustomList&lt;Coffee&gt; coffees = </a:t>
            </a:r>
          </a:p>
          <a:p>
            <a:r>
              <a:rPr lang="en-GB" sz="2400" b="0" dirty="0">
                <a:latin typeface="Lucida Sans Unicode" pitchFamily="34" charset="0"/>
                <a:cs typeface="Lucida Sans Unicode" pitchFamily="34" charset="0"/>
              </a:rPr>
              <a:t> </a:t>
            </a:r>
            <a:r>
              <a:rPr lang="en-GB" sz="2400" b="0" dirty="0" smtClean="0">
                <a:latin typeface="Lucida Sans Unicode" pitchFamily="34" charset="0"/>
                <a:cs typeface="Lucida Sans Unicode" pitchFamily="34" charset="0"/>
              </a:rPr>
              <a:t>  new CustomList&lt;Coffee&gt;();</a:t>
            </a:r>
          </a:p>
        </p:txBody>
      </p:sp>
      <p:sp>
        <p:nvSpPr>
          <p:cNvPr id="6" name="TextBox 4"/>
          <p:cNvSpPr txBox="1"/>
          <p:nvPr/>
        </p:nvSpPr>
        <p:spPr>
          <a:xfrm>
            <a:off x="660400" y="2035076"/>
            <a:ext cx="7620000" cy="2308324"/>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smtClean="0">
                <a:latin typeface="Lucida Sans Unicode" pitchFamily="34" charset="0"/>
                <a:cs typeface="Lucida Sans Unicode" pitchFamily="34" charset="0"/>
              </a:rPr>
              <a:t>public class CustomList&lt;T&gt;</a:t>
            </a:r>
          </a:p>
          <a:p>
            <a:r>
              <a:rPr lang="en-GB" sz="2400" b="0" dirty="0" smtClean="0">
                <a:latin typeface="Lucida Sans Unicode" pitchFamily="34" charset="0"/>
                <a:cs typeface="Lucida Sans Unicode" pitchFamily="34" charset="0"/>
              </a:rPr>
              <a:t>{</a:t>
            </a:r>
          </a:p>
          <a:p>
            <a:r>
              <a:rPr lang="en-GB" sz="2400" b="0" dirty="0">
                <a:latin typeface="Lucida Sans Unicode" pitchFamily="34" charset="0"/>
                <a:cs typeface="Lucida Sans Unicode" pitchFamily="34" charset="0"/>
              </a:rPr>
              <a:t> </a:t>
            </a:r>
            <a:r>
              <a:rPr lang="en-GB" sz="2400" b="0" dirty="0" smtClean="0">
                <a:latin typeface="Lucida Sans Unicode" pitchFamily="34" charset="0"/>
                <a:cs typeface="Lucida Sans Unicode" pitchFamily="34" charset="0"/>
              </a:rPr>
              <a:t>  public T this[int index] { get; set; }</a:t>
            </a:r>
          </a:p>
          <a:p>
            <a:r>
              <a:rPr lang="en-GB" sz="2400" b="0" dirty="0">
                <a:latin typeface="Lucida Sans Unicode" pitchFamily="34" charset="0"/>
                <a:cs typeface="Lucida Sans Unicode" pitchFamily="34" charset="0"/>
              </a:rPr>
              <a:t> </a:t>
            </a:r>
            <a:r>
              <a:rPr lang="en-GB" sz="2400" b="0" dirty="0" smtClean="0">
                <a:latin typeface="Lucida Sans Unicode" pitchFamily="34" charset="0"/>
                <a:cs typeface="Lucida Sans Unicode" pitchFamily="34" charset="0"/>
              </a:rPr>
              <a:t>  public void Add(T item) { ... }</a:t>
            </a:r>
          </a:p>
          <a:p>
            <a:r>
              <a:rPr lang="en-GB" sz="2400" b="0" dirty="0">
                <a:latin typeface="Lucida Sans Unicode" pitchFamily="34" charset="0"/>
                <a:cs typeface="Lucida Sans Unicode" pitchFamily="34" charset="0"/>
              </a:rPr>
              <a:t> </a:t>
            </a:r>
            <a:r>
              <a:rPr lang="en-GB" sz="2400" b="0" dirty="0" smtClean="0">
                <a:latin typeface="Lucida Sans Unicode" pitchFamily="34" charset="0"/>
                <a:cs typeface="Lucida Sans Unicode" pitchFamily="34" charset="0"/>
              </a:rPr>
              <a:t>  public void Remove(T item) { ... }</a:t>
            </a:r>
          </a:p>
          <a:p>
            <a:r>
              <a:rPr lang="en-GB" sz="2400" b="0" dirty="0">
                <a:latin typeface="Lucida Sans Unicode" pitchFamily="34" charset="0"/>
                <a:cs typeface="Lucida Sans Unicode" pitchFamily="34" charset="0"/>
              </a:rPr>
              <a:t>}</a:t>
            </a:r>
            <a:endParaRPr lang="en-GB" sz="2400" b="0" dirty="0" smtClean="0">
              <a:latin typeface="Lucida Sans Unicode" pitchFamily="34" charset="0"/>
              <a:cs typeface="Lucida Sans Unicode" pitchFamily="34" charset="0"/>
            </a:endParaRPr>
          </a:p>
        </p:txBody>
      </p:sp>
    </p:spTree>
    <p:extLst>
      <p:ext uri="{BB962C8B-B14F-4D97-AF65-F5344CB8AC3E}">
        <p14:creationId xmlns:p14="http://schemas.microsoft.com/office/powerpoint/2010/main" val="1084608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Generics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Generic types offer three advantages over non-generic types:</a:t>
            </a:r>
          </a:p>
          <a:p>
            <a:r>
              <a:rPr lang="en-US" dirty="0" smtClean="0"/>
              <a:t>Type safety</a:t>
            </a:r>
          </a:p>
          <a:p>
            <a:r>
              <a:rPr lang="en-US" dirty="0" smtClean="0"/>
              <a:t>No casting</a:t>
            </a:r>
          </a:p>
          <a:p>
            <a:r>
              <a:rPr lang="en-US" dirty="0" smtClean="0"/>
              <a:t>No boxing and unboxing</a:t>
            </a:r>
            <a:endParaRPr lang="en-US" dirty="0"/>
          </a:p>
        </p:txBody>
      </p:sp>
    </p:spTree>
    <p:extLst>
      <p:ext uri="{BB962C8B-B14F-4D97-AF65-F5344CB8AC3E}">
        <p14:creationId xmlns:p14="http://schemas.microsoft.com/office/powerpoint/2010/main" val="1109546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Constraining Generics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You can constrain type parameters in six ways:</a:t>
            </a:r>
          </a:p>
          <a:p>
            <a:r>
              <a:rPr lang="en-US" dirty="0" smtClean="0"/>
              <a:t>where T : &lt;name of interface&gt;</a:t>
            </a:r>
          </a:p>
          <a:p>
            <a:r>
              <a:rPr lang="en-US" dirty="0" smtClean="0"/>
              <a:t>where T : &lt;name of base class&gt;</a:t>
            </a:r>
          </a:p>
          <a:p>
            <a:r>
              <a:rPr lang="en-US" dirty="0" smtClean="0"/>
              <a:t>where T : U</a:t>
            </a:r>
          </a:p>
          <a:p>
            <a:r>
              <a:rPr lang="en-US" dirty="0" smtClean="0"/>
              <a:t>where T : new()</a:t>
            </a:r>
          </a:p>
          <a:p>
            <a:r>
              <a:rPr lang="en-US" dirty="0" smtClean="0"/>
              <a:t>where T : struct</a:t>
            </a:r>
          </a:p>
          <a:p>
            <a:r>
              <a:rPr lang="en-US" dirty="0" smtClean="0"/>
              <a:t>where T : class</a:t>
            </a:r>
            <a:endParaRPr lang="en-US" dirty="0"/>
          </a:p>
        </p:txBody>
      </p:sp>
    </p:spTree>
    <p:extLst>
      <p:ext uri="{BB962C8B-B14F-4D97-AF65-F5344CB8AC3E}">
        <p14:creationId xmlns:p14="http://schemas.microsoft.com/office/powerpoint/2010/main" val="2079112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b31b7167-bda9-436a-9b36-9a0cdb2a6c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Generic List Collections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Generic list classes store collections of objects of type </a:t>
            </a:r>
            <a:r>
              <a:rPr lang="en-US" b="1" dirty="0" smtClean="0"/>
              <a:t>T</a:t>
            </a:r>
            <a:r>
              <a:rPr lang="en-US" dirty="0" smtClean="0"/>
              <a:t>:</a:t>
            </a:r>
          </a:p>
          <a:p>
            <a:r>
              <a:rPr lang="en-US" b="1" dirty="0" smtClean="0"/>
              <a:t>List&lt;T&gt;</a:t>
            </a:r>
            <a:r>
              <a:rPr lang="en-US" dirty="0" smtClean="0"/>
              <a:t> is a general purpose generic list</a:t>
            </a:r>
          </a:p>
          <a:p>
            <a:r>
              <a:rPr lang="en-US" b="1" dirty="0" smtClean="0"/>
              <a:t>LinkedList&lt;T&gt;</a:t>
            </a:r>
            <a:r>
              <a:rPr lang="en-US" dirty="0" smtClean="0"/>
              <a:t> is a generic list in which each item is linked to the previous item and the next item in the collection</a:t>
            </a:r>
          </a:p>
          <a:p>
            <a:r>
              <a:rPr lang="en-US" b="1" dirty="0" smtClean="0"/>
              <a:t>Stack&lt;T&gt;</a:t>
            </a:r>
            <a:r>
              <a:rPr lang="en-US" dirty="0" smtClean="0"/>
              <a:t> is a last in, first out collection</a:t>
            </a:r>
          </a:p>
          <a:p>
            <a:r>
              <a:rPr lang="en-US" b="1" dirty="0" smtClean="0"/>
              <a:t>Queue&lt;T&gt;</a:t>
            </a:r>
            <a:r>
              <a:rPr lang="en-US" dirty="0" smtClean="0"/>
              <a:t> is a first in, first out collection</a:t>
            </a:r>
          </a:p>
        </p:txBody>
      </p:sp>
    </p:spTree>
    <p:extLst>
      <p:ext uri="{BB962C8B-B14F-4D97-AF65-F5344CB8AC3E}">
        <p14:creationId xmlns:p14="http://schemas.microsoft.com/office/powerpoint/2010/main" val="3556429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20f5c594-1cb2-4b71-b0e7-5286cf2a8a5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Generic Dictionary Collections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Generic dictionary classes store key-value pairs</a:t>
            </a:r>
          </a:p>
          <a:p>
            <a:r>
              <a:rPr lang="en-US" dirty="0" smtClean="0"/>
              <a:t>Both the key and the value are strongly typed</a:t>
            </a:r>
          </a:p>
          <a:p>
            <a:r>
              <a:rPr lang="en-US" b="1" dirty="0" smtClean="0"/>
              <a:t>Dictionary&lt;TKey, TValue&gt;</a:t>
            </a:r>
            <a:r>
              <a:rPr lang="en-US" dirty="0" smtClean="0"/>
              <a:t> is a general purpose, generic dictionary class</a:t>
            </a:r>
          </a:p>
          <a:p>
            <a:r>
              <a:rPr lang="en-US" b="1" dirty="0" smtClean="0"/>
              <a:t>SortedList&lt;TKey, TValue&gt;</a:t>
            </a:r>
            <a:r>
              <a:rPr lang="en-US" dirty="0" smtClean="0"/>
              <a:t> and </a:t>
            </a:r>
            <a:r>
              <a:rPr lang="en-US" b="1" dirty="0" smtClean="0"/>
              <a:t>SortedDictionary&lt;TKey, TValue</a:t>
            </a:r>
            <a:r>
              <a:rPr lang="en-US" dirty="0" smtClean="0"/>
              <a:t>&gt; collections are sorted by key</a:t>
            </a:r>
            <a:endParaRPr lang="en-US" dirty="0"/>
          </a:p>
        </p:txBody>
      </p:sp>
    </p:spTree>
    <p:extLst>
      <p:ext uri="{BB962C8B-B14F-4D97-AF65-F5344CB8AC3E}">
        <p14:creationId xmlns:p14="http://schemas.microsoft.com/office/powerpoint/2010/main" val="911666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2f685e25-b2e2-4946-844f-98d757751e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Collection Interfaces</a:t>
            </a:r>
            <a:endParaRPr lang="en-US" dirty="0"/>
          </a:p>
        </p:txBody>
      </p:sp>
      <p:sp>
        <p:nvSpPr>
          <p:cNvPr id="4" name="Rounded Rectangle 3"/>
          <p:cNvSpPr/>
          <p:nvPr/>
        </p:nvSpPr>
        <p:spPr bwMode="auto">
          <a:xfrm>
            <a:off x="2876550" y="1346200"/>
            <a:ext cx="3416300" cy="5207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Verdana" pitchFamily="34" charset="0"/>
              </a:rPr>
              <a:t>IEnumerable</a:t>
            </a:r>
            <a:endParaRPr kumimoji="0" lang="en-GB" sz="1800" b="1" i="0" u="none" strike="noStrike" cap="none" normalizeH="0" baseline="0" dirty="0" smtClean="0">
              <a:ln>
                <a:noFill/>
              </a:ln>
              <a:solidFill>
                <a:schemeClr val="tx1"/>
              </a:solidFill>
              <a:effectLst/>
              <a:latin typeface="Verdana" pitchFamily="34" charset="0"/>
            </a:endParaRPr>
          </a:p>
        </p:txBody>
      </p:sp>
      <p:sp>
        <p:nvSpPr>
          <p:cNvPr id="5" name="Rounded Rectangle 4"/>
          <p:cNvSpPr/>
          <p:nvPr/>
        </p:nvSpPr>
        <p:spPr bwMode="auto">
          <a:xfrm>
            <a:off x="2876550" y="2636555"/>
            <a:ext cx="3416300" cy="5207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Verdana" pitchFamily="34" charset="0"/>
              </a:rPr>
              <a:t>IEnumerable&lt;T&gt;</a:t>
            </a:r>
          </a:p>
        </p:txBody>
      </p:sp>
      <p:sp>
        <p:nvSpPr>
          <p:cNvPr id="6" name="Rounded Rectangle 5"/>
          <p:cNvSpPr/>
          <p:nvPr/>
        </p:nvSpPr>
        <p:spPr bwMode="auto">
          <a:xfrm>
            <a:off x="4711701" y="5217264"/>
            <a:ext cx="3809999" cy="5207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Verdana" pitchFamily="34" charset="0"/>
              </a:rPr>
              <a:t>IDictionary&lt;TKey, TValue&gt;</a:t>
            </a:r>
          </a:p>
        </p:txBody>
      </p:sp>
      <p:sp>
        <p:nvSpPr>
          <p:cNvPr id="7" name="Rounded Rectangle 6"/>
          <p:cNvSpPr/>
          <p:nvPr/>
        </p:nvSpPr>
        <p:spPr bwMode="auto">
          <a:xfrm>
            <a:off x="2876550" y="3926910"/>
            <a:ext cx="3416300" cy="5207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Verdana" pitchFamily="34" charset="0"/>
              </a:rPr>
              <a:t>ICollection&lt;T&gt;</a:t>
            </a:r>
          </a:p>
        </p:txBody>
      </p:sp>
      <p:sp>
        <p:nvSpPr>
          <p:cNvPr id="8" name="Rounded Rectangle 7"/>
          <p:cNvSpPr/>
          <p:nvPr/>
        </p:nvSpPr>
        <p:spPr bwMode="auto">
          <a:xfrm>
            <a:off x="624732" y="5217264"/>
            <a:ext cx="3820268" cy="5207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Verdana" pitchFamily="34" charset="0"/>
              </a:rPr>
              <a:t>IList&lt;T&gt;</a:t>
            </a:r>
          </a:p>
        </p:txBody>
      </p:sp>
      <p:cxnSp>
        <p:nvCxnSpPr>
          <p:cNvPr id="9" name="Straight Arrow Connector 8"/>
          <p:cNvCxnSpPr/>
          <p:nvPr/>
        </p:nvCxnSpPr>
        <p:spPr bwMode="auto">
          <a:xfrm>
            <a:off x="4584700" y="1866900"/>
            <a:ext cx="0" cy="769655"/>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bwMode="auto">
          <a:xfrm>
            <a:off x="4584700" y="3157255"/>
            <a:ext cx="0" cy="769655"/>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11" name="Elbow Connector 10"/>
          <p:cNvCxnSpPr/>
          <p:nvPr/>
        </p:nvCxnSpPr>
        <p:spPr bwMode="auto">
          <a:xfrm rot="5400000">
            <a:off x="3174956" y="3807520"/>
            <a:ext cx="769654" cy="2049834"/>
          </a:xfrm>
          <a:prstGeom prst="bentConnector3">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12" name="Elbow Connector 11"/>
          <p:cNvCxnSpPr/>
          <p:nvPr/>
        </p:nvCxnSpPr>
        <p:spPr bwMode="auto">
          <a:xfrm rot="16200000" flipH="1">
            <a:off x="5215873" y="3816436"/>
            <a:ext cx="769654" cy="2032001"/>
          </a:xfrm>
          <a:prstGeom prst="bentConnector3">
            <a:avLst/>
          </a:prstGeom>
          <a:ln>
            <a:headEnd type="none" w="med" len="med"/>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65282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5fa81cd8-af06-4539-bf5c-d5a21666cb0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Enumerable Collections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Implement </a:t>
            </a:r>
            <a:r>
              <a:rPr lang="en-US" b="1" dirty="0" smtClean="0"/>
              <a:t>IEnumerable&lt;T&gt;</a:t>
            </a:r>
            <a:r>
              <a:rPr lang="en-US" dirty="0" smtClean="0"/>
              <a:t> to support enumeration (</a:t>
            </a:r>
            <a:r>
              <a:rPr lang="en-US" b="1" dirty="0" smtClean="0"/>
              <a:t>foreach</a:t>
            </a:r>
            <a:r>
              <a:rPr lang="en-US" dirty="0" smtClean="0"/>
              <a:t>)</a:t>
            </a:r>
          </a:p>
          <a:p>
            <a:r>
              <a:rPr lang="en-US" dirty="0" smtClean="0"/>
              <a:t>Implement the </a:t>
            </a:r>
            <a:r>
              <a:rPr lang="en-US" b="1" dirty="0" smtClean="0"/>
              <a:t>GetEnumerator</a:t>
            </a:r>
            <a:r>
              <a:rPr lang="en-US" dirty="0" smtClean="0"/>
              <a:t> method by either:</a:t>
            </a:r>
          </a:p>
          <a:p>
            <a:pPr lvl="1"/>
            <a:r>
              <a:rPr lang="en-US" dirty="0" smtClean="0"/>
              <a:t>Creating an </a:t>
            </a:r>
            <a:r>
              <a:rPr lang="en-US" b="1" dirty="0" smtClean="0"/>
              <a:t>IEnumerator&lt;T&gt;</a:t>
            </a:r>
            <a:r>
              <a:rPr lang="en-US" dirty="0" smtClean="0"/>
              <a:t> implementation</a:t>
            </a:r>
          </a:p>
          <a:p>
            <a:pPr lvl="1"/>
            <a:r>
              <a:rPr lang="en-US" dirty="0" smtClean="0"/>
              <a:t>Using an iterator</a:t>
            </a:r>
          </a:p>
          <a:p>
            <a:r>
              <a:rPr lang="en-US" dirty="0" smtClean="0"/>
              <a:t>Use the </a:t>
            </a:r>
            <a:r>
              <a:rPr lang="en-US" b="1" dirty="0" smtClean="0"/>
              <a:t>yield return </a:t>
            </a:r>
            <a:r>
              <a:rPr lang="en-US" dirty="0" smtClean="0"/>
              <a:t>statement to implement an iterator</a:t>
            </a:r>
            <a:endParaRPr lang="en-US" dirty="0"/>
          </a:p>
        </p:txBody>
      </p:sp>
    </p:spTree>
    <p:extLst>
      <p:ext uri="{BB962C8B-B14F-4D97-AF65-F5344CB8AC3E}">
        <p14:creationId xmlns:p14="http://schemas.microsoft.com/office/powerpoint/2010/main" val="1965103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feed9838-efe0-45c3-ba77-cdce0d617f2a">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Demonstration: Adding Data Validation and Type-Safety to the Application Lab</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learn about the tasks that you perform in the lab for this module.</a:t>
            </a:r>
            <a:endParaRPr lang="en-US" dirty="0"/>
          </a:p>
        </p:txBody>
      </p:sp>
    </p:spTree>
    <p:extLst>
      <p:ext uri="{BB962C8B-B14F-4D97-AF65-F5344CB8AC3E}">
        <p14:creationId xmlns:p14="http://schemas.microsoft.com/office/powerpoint/2010/main" val="4190908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7276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17012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1: Creating Classes</a:t>
            </a:r>
            <a:endParaRPr lang="en-US" dirty="0"/>
          </a:p>
        </p:txBody>
      </p:sp>
      <p:sp>
        <p:nvSpPr>
          <p:cNvPr id="3" name="Text Placeholder 2"/>
          <p:cNvSpPr>
            <a:spLocks noGrp="1"/>
          </p:cNvSpPr>
          <p:nvPr>
            <p:ph type="body" idx="1"/>
          </p:nvPr>
        </p:nvSpPr>
        <p:spPr/>
        <p:txBody>
          <a:bodyPr/>
          <a:lstStyle/>
          <a:p>
            <a:r>
              <a:rPr lang="en-GB" dirty="0" smtClean="0"/>
              <a:t>Creating Classes and Members
Instantiating Classes
Using Constructors
Reference Types and Value Types
Demonstration: Comparing Reference Types and Value Types
Creating Static Classes and Members
Testing Classes</a:t>
            </a:r>
            <a:endParaRPr lang="en-US" dirty="0"/>
          </a:p>
        </p:txBody>
      </p:sp>
    </p:spTree>
    <p:extLst>
      <p:ext uri="{BB962C8B-B14F-4D97-AF65-F5344CB8AC3E}">
        <p14:creationId xmlns:p14="http://schemas.microsoft.com/office/powerpoint/2010/main" val="289755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8246994e-8b52-4ed3-b7da-c5b268d3d4f8">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Lab: Adding Data Validation and Type-Safety to the Application</a:t>
            </a:r>
            <a:endParaRPr lang="en-US" dirty="0"/>
          </a:p>
        </p:txBody>
      </p:sp>
      <p:sp>
        <p:nvSpPr>
          <p:cNvPr id="3" name="Text Placeholder 2"/>
          <p:cNvSpPr>
            <a:spLocks noGrp="1"/>
          </p:cNvSpPr>
          <p:nvPr>
            <p:ph type="body" idx="1"/>
          </p:nvPr>
        </p:nvSpPr>
        <p:spPr/>
        <p:txBody>
          <a:bodyPr/>
          <a:lstStyle/>
          <a:p>
            <a:r>
              <a:rPr lang="en-GB" dirty="0" smtClean="0"/>
              <a:t>Exercise 1: Implementing the Teacher, Student, and Grade Structs as Classes
Exercise 2: Adding Data Validation to the Grade Class
Exercise 3: Displaying Students in Name Order
Exercise 4: Enabling Teachers to Modify Class and Grade Data</a:t>
            </a:r>
            <a:endParaRPr lang="en-US" dirty="0"/>
          </a:p>
        </p:txBody>
      </p:sp>
      <p:sp>
        <p:nvSpPr>
          <p:cNvPr id="4" name="TextBox 3"/>
          <p:cNvSpPr txBox="1"/>
          <p:nvPr/>
        </p:nvSpPr>
        <p:spPr>
          <a:xfrm>
            <a:off x="458788" y="4469050"/>
            <a:ext cx="2304926" cy="400110"/>
          </a:xfrm>
          <a:prstGeom prst="rect">
            <a:avLst/>
          </a:prstGeom>
          <a:noFill/>
        </p:spPr>
        <p:txBody>
          <a:bodyPr vert="horz" wrap="none" rtlCol="0">
            <a:spAutoFit/>
          </a:bodyPr>
          <a:lstStyle/>
          <a:p>
            <a:r>
              <a:rPr lang="en-US" sz="2000" dirty="0" smtClean="0">
                <a:latin typeface="Segoe UI"/>
              </a:rPr>
              <a:t>Logon Information</a:t>
            </a:r>
            <a:endParaRPr lang="en-US" sz="2000" dirty="0">
              <a:latin typeface="Segoe UI"/>
            </a:endParaRPr>
          </a:p>
        </p:txBody>
      </p:sp>
      <p:sp>
        <p:nvSpPr>
          <p:cNvPr id="5" name="TextBox 4"/>
          <p:cNvSpPr txBox="1"/>
          <p:nvPr/>
        </p:nvSpPr>
        <p:spPr>
          <a:xfrm>
            <a:off x="458788" y="4861609"/>
            <a:ext cx="6053901" cy="1015663"/>
          </a:xfrm>
          <a:prstGeom prst="rect">
            <a:avLst/>
          </a:prstGeom>
          <a:noFill/>
        </p:spPr>
        <p:txBody>
          <a:bodyPr vert="horz" wrap="none" rtlCol="0">
            <a:spAutoFit/>
          </a:bodyPr>
          <a:lstStyle/>
          <a:p>
            <a:pPr marL="342900" indent="-342900">
              <a:buClr>
                <a:srgbClr val="0070C0"/>
              </a:buClr>
              <a:buFont typeface="Arial" pitchFamily="34" charset="0"/>
              <a:buChar char="•"/>
            </a:pPr>
            <a:r>
              <a:rPr lang="en-US" sz="2000" dirty="0">
                <a:solidFill>
                  <a:srgbClr val="000000"/>
                </a:solidFill>
                <a:latin typeface="Segoe UI"/>
              </a:rPr>
              <a:t>Virtual Machine: 20483B-SEA-DEV11, MSL-TMG1</a:t>
            </a:r>
          </a:p>
          <a:p>
            <a:pPr marL="342900" indent="-342900">
              <a:buClr>
                <a:srgbClr val="0070C0"/>
              </a:buClr>
              <a:buFont typeface="Arial" pitchFamily="34" charset="0"/>
              <a:buChar char="•"/>
            </a:pPr>
            <a:r>
              <a:rPr lang="en-US" sz="2000" b="0" i="0" u="none" strike="noStrike" baseline="0" dirty="0" smtClean="0">
                <a:latin typeface="Segoe UI"/>
              </a:rPr>
              <a:t>User Name: Student</a:t>
            </a:r>
          </a:p>
          <a:p>
            <a:pPr marL="342900" indent="-342900">
              <a:buClr>
                <a:srgbClr val="0070C0"/>
              </a:buClr>
              <a:buFont typeface="Arial" pitchFamily="34" charset="0"/>
              <a:buChar char="•"/>
            </a:pPr>
            <a:r>
              <a:rPr lang="en-US" sz="2000" b="0" i="0" u="none" strike="noStrike" baseline="0" dirty="0" smtClean="0">
                <a:latin typeface="Segoe UI"/>
              </a:rPr>
              <a:t>Password: Pa$$w0rd</a:t>
            </a:r>
          </a:p>
        </p:txBody>
      </p:sp>
      <p:sp>
        <p:nvSpPr>
          <p:cNvPr id="6" name="TextBox 5"/>
          <p:cNvSpPr txBox="1"/>
          <p:nvPr/>
        </p:nvSpPr>
        <p:spPr>
          <a:xfrm>
            <a:off x="458788" y="6163356"/>
            <a:ext cx="3293722" cy="400110"/>
          </a:xfrm>
          <a:prstGeom prst="rect">
            <a:avLst/>
          </a:prstGeom>
          <a:noFill/>
        </p:spPr>
        <p:txBody>
          <a:bodyPr vert="horz" wrap="none" rtlCol="0">
            <a:spAutoFit/>
          </a:bodyPr>
          <a:lstStyle/>
          <a:p>
            <a:r>
              <a:rPr lang="en-US" sz="2000" dirty="0" smtClean="0">
                <a:latin typeface="Segoe UI"/>
              </a:rPr>
              <a:t>Estimated Time: 75 minutes</a:t>
            </a:r>
            <a:endParaRPr lang="en-US" sz="2000" dirty="0">
              <a:latin typeface="Segoe UI"/>
            </a:endParaRPr>
          </a:p>
        </p:txBody>
      </p:sp>
    </p:spTree>
    <p:extLst>
      <p:ext uri="{BB962C8B-B14F-4D97-AF65-F5344CB8AC3E}">
        <p14:creationId xmlns:p14="http://schemas.microsoft.com/office/powerpoint/2010/main" val="3988352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54968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name="Lab Scenario254463552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3" name="Content Placeholder 2"/>
          <p:cNvSpPr>
            <a:spLocks noGrp="1"/>
          </p:cNvSpPr>
          <p:nvPr>
            <p:ph idx="1"/>
          </p:nvPr>
        </p:nvSpPr>
        <p:spPr>
          <a:xfrm>
            <a:off x="458788" y="836712"/>
            <a:ext cx="8119156" cy="5147356"/>
          </a:xfrm>
        </p:spPr>
        <p:txBody>
          <a:bodyPr/>
          <a:lstStyle/>
          <a:p>
            <a:pPr>
              <a:lnSpc>
                <a:spcPct val="115000"/>
              </a:lnSpc>
              <a:spcAft>
                <a:spcPts val="1000"/>
              </a:spcAft>
            </a:pPr>
            <a:r>
              <a:rPr lang="en-US" sz="2000" dirty="0">
                <a:latin typeface="Segoe UI"/>
                <a:ea typeface="Times New Roman"/>
                <a:cs typeface="Segoe UI"/>
              </a:rPr>
              <a:t>Now that the user interface navigation features are working, you decide to replace the simple structs with classes to make your application more efficient and straightforward. </a:t>
            </a:r>
            <a:endParaRPr lang="en-US" sz="2000" dirty="0">
              <a:latin typeface="Segoe UI"/>
              <a:ea typeface="Times New Roman"/>
              <a:cs typeface="Times New Roman"/>
            </a:endParaRPr>
          </a:p>
          <a:p>
            <a:pPr>
              <a:lnSpc>
                <a:spcPct val="115000"/>
              </a:lnSpc>
              <a:spcAft>
                <a:spcPts val="1000"/>
              </a:spcAft>
            </a:pPr>
            <a:r>
              <a:rPr lang="en-US" sz="2000" dirty="0">
                <a:latin typeface="Segoe UI"/>
                <a:ea typeface="Times New Roman"/>
                <a:cs typeface="Segoe UI"/>
              </a:rPr>
              <a:t>You have also been asked to include validation logic in the application to ensure that when a user adds grades to a student, that the data is valid before it is written to the database. You decide to create a unit test project that will perform tests against the required validation for different grade scenarios.</a:t>
            </a:r>
            <a:endParaRPr lang="en-US" sz="2000" dirty="0">
              <a:latin typeface="Segoe UI"/>
              <a:ea typeface="Times New Roman"/>
              <a:cs typeface="Times New Roman"/>
            </a:endParaRPr>
          </a:p>
          <a:p>
            <a:pPr>
              <a:lnSpc>
                <a:spcPct val="115000"/>
              </a:lnSpc>
              <a:spcAft>
                <a:spcPts val="1000"/>
              </a:spcAft>
            </a:pPr>
            <a:r>
              <a:rPr lang="en-US" sz="2000" dirty="0">
                <a:latin typeface="Segoe UI"/>
                <a:ea typeface="Times New Roman"/>
                <a:cs typeface="Segoe UI"/>
              </a:rPr>
              <a:t>Teachers who have seen the application have expressed concern that the students in their classes are displayed in a random order. You decide to use the IComparable interface to enable them to be displayed in alphabetical order.</a:t>
            </a:r>
            <a:endParaRPr lang="en-US" sz="2000" dirty="0">
              <a:latin typeface="Segoe UI"/>
              <a:ea typeface="Times New Roman"/>
              <a:cs typeface="Times New Roman"/>
            </a:endParaRPr>
          </a:p>
          <a:p>
            <a:pPr>
              <a:lnSpc>
                <a:spcPct val="115000"/>
              </a:lnSpc>
              <a:spcAft>
                <a:spcPts val="1000"/>
              </a:spcAft>
            </a:pPr>
            <a:r>
              <a:rPr lang="en-US" sz="2000" dirty="0">
                <a:latin typeface="Segoe UI"/>
                <a:ea typeface="Times New Roman"/>
                <a:cs typeface="Segoe UI"/>
              </a:rPr>
              <a:t>Finally, you have been asked to add functionality to the application to enable teachers to add students to and remove students from a class, and to add student grades to the </a:t>
            </a:r>
            <a:r>
              <a:rPr lang="en-US" sz="2000" dirty="0" smtClean="0">
                <a:latin typeface="Segoe UI"/>
                <a:ea typeface="Times New Roman"/>
                <a:cs typeface="Segoe UI"/>
              </a:rPr>
              <a:t>database.</a:t>
            </a:r>
            <a:endParaRPr lang="en-US" sz="2000" dirty="0"/>
          </a:p>
        </p:txBody>
      </p:sp>
    </p:spTree>
    <p:extLst>
      <p:ext uri="{BB962C8B-B14F-4D97-AF65-F5344CB8AC3E}">
        <p14:creationId xmlns:p14="http://schemas.microsoft.com/office/powerpoint/2010/main" val="21787636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GB" dirty="0" smtClean="0"/>
              <a:t>Review Question(s)</a:t>
            </a:r>
            <a:endParaRPr lang="en-US" dirty="0"/>
          </a:p>
        </p:txBody>
      </p:sp>
    </p:spTree>
    <p:extLst>
      <p:ext uri="{BB962C8B-B14F-4D97-AF65-F5344CB8AC3E}">
        <p14:creationId xmlns:p14="http://schemas.microsoft.com/office/powerpoint/2010/main" val="1607225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1300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Classes and Members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a:t>
            </a:r>
            <a:r>
              <a:rPr lang="en-US" b="1" dirty="0" smtClean="0"/>
              <a:t>class</a:t>
            </a:r>
            <a:r>
              <a:rPr lang="en-US" dirty="0" smtClean="0"/>
              <a:t> keyword</a:t>
            </a:r>
          </a:p>
          <a:p>
            <a:endParaRPr lang="en-US" dirty="0"/>
          </a:p>
          <a:p>
            <a:endParaRPr lang="en-US" dirty="0" smtClean="0"/>
          </a:p>
          <a:p>
            <a:endParaRPr lang="en-US" dirty="0" smtClean="0"/>
          </a:p>
          <a:p>
            <a:endParaRPr lang="en-US" dirty="0" smtClean="0"/>
          </a:p>
          <a:p>
            <a:r>
              <a:rPr lang="en-US" dirty="0" smtClean="0"/>
              <a:t>Specify an access modifier:</a:t>
            </a:r>
          </a:p>
          <a:p>
            <a:pPr lvl="1"/>
            <a:r>
              <a:rPr lang="en-US" dirty="0" smtClean="0"/>
              <a:t>public</a:t>
            </a:r>
          </a:p>
          <a:p>
            <a:pPr lvl="1"/>
            <a:r>
              <a:rPr lang="en-US" dirty="0" smtClean="0"/>
              <a:t>internal</a:t>
            </a:r>
          </a:p>
          <a:p>
            <a:pPr lvl="1"/>
            <a:r>
              <a:rPr lang="en-US" dirty="0" smtClean="0"/>
              <a:t>private</a:t>
            </a:r>
          </a:p>
          <a:p>
            <a:r>
              <a:rPr lang="en-US" dirty="0" smtClean="0"/>
              <a:t>Add methods, fields, properties, and events</a:t>
            </a:r>
            <a:endParaRPr lang="en-US" dirty="0"/>
          </a:p>
        </p:txBody>
      </p:sp>
      <p:sp>
        <p:nvSpPr>
          <p:cNvPr id="5" name="TextBox 1"/>
          <p:cNvSpPr txBox="1"/>
          <p:nvPr/>
        </p:nvSpPr>
        <p:spPr>
          <a:xfrm>
            <a:off x="685800" y="1752599"/>
            <a:ext cx="7620000" cy="156966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smtClean="0">
                <a:latin typeface="Lucida Sans Unicode" pitchFamily="34" charset="0"/>
                <a:cs typeface="Lucida Sans Unicode" pitchFamily="34" charset="0"/>
              </a:rPr>
              <a:t>public class DrinksMachine</a:t>
            </a:r>
          </a:p>
          <a:p>
            <a:r>
              <a:rPr lang="en-GB" sz="2400" b="0" dirty="0" smtClean="0">
                <a:latin typeface="Lucida Sans Unicode" pitchFamily="34" charset="0"/>
                <a:cs typeface="Lucida Sans Unicode" pitchFamily="34" charset="0"/>
              </a:rPr>
              <a:t>{</a:t>
            </a:r>
          </a:p>
          <a:p>
            <a:r>
              <a:rPr lang="en-GB" sz="2400" b="0" dirty="0">
                <a:latin typeface="Lucida Sans Unicode" pitchFamily="34" charset="0"/>
                <a:cs typeface="Lucida Sans Unicode" pitchFamily="34" charset="0"/>
              </a:rPr>
              <a:t> </a:t>
            </a:r>
            <a:r>
              <a:rPr lang="en-GB" sz="2400" b="0" dirty="0" smtClean="0">
                <a:latin typeface="Lucida Sans Unicode" pitchFamily="34" charset="0"/>
                <a:cs typeface="Lucida Sans Unicode" pitchFamily="34" charset="0"/>
              </a:rPr>
              <a:t>  // Methods, fields, properties, and events.</a:t>
            </a:r>
          </a:p>
          <a:p>
            <a:r>
              <a:rPr lang="en-GB" sz="2400" b="0" dirty="0" smtClean="0">
                <a:latin typeface="Lucida Sans Unicode" pitchFamily="34" charset="0"/>
                <a:cs typeface="Lucida Sans Unicode" pitchFamily="34" charset="0"/>
              </a:rPr>
              <a:t>}</a:t>
            </a:r>
            <a:endParaRPr lang="en-GB" sz="24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446489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Instantiating Classes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To instantiate a class, use the </a:t>
            </a:r>
            <a:r>
              <a:rPr lang="en-US" b="1" dirty="0" smtClean="0"/>
              <a:t>new</a:t>
            </a:r>
            <a:r>
              <a:rPr lang="en-US" dirty="0" smtClean="0"/>
              <a:t> keyword</a:t>
            </a:r>
          </a:p>
          <a:p>
            <a:endParaRPr lang="en-US" dirty="0" smtClean="0"/>
          </a:p>
          <a:p>
            <a:endParaRPr lang="en-US" dirty="0"/>
          </a:p>
          <a:p>
            <a:r>
              <a:rPr lang="en-US" dirty="0" smtClean="0"/>
              <a:t>To infer the type of the new object, use the </a:t>
            </a:r>
            <a:r>
              <a:rPr lang="en-US" b="1" dirty="0" smtClean="0"/>
              <a:t>var</a:t>
            </a:r>
            <a:r>
              <a:rPr lang="en-US" dirty="0" smtClean="0"/>
              <a:t> keyword</a:t>
            </a:r>
          </a:p>
          <a:p>
            <a:endParaRPr lang="en-US" dirty="0" smtClean="0"/>
          </a:p>
          <a:p>
            <a:endParaRPr lang="en-US" dirty="0"/>
          </a:p>
          <a:p>
            <a:r>
              <a:rPr lang="en-US" dirty="0" smtClean="0"/>
              <a:t>To call members on the instance, use the dot notation</a:t>
            </a:r>
            <a:endParaRPr lang="en-US" dirty="0"/>
          </a:p>
        </p:txBody>
      </p:sp>
      <p:sp>
        <p:nvSpPr>
          <p:cNvPr id="5" name="TextBox 3"/>
          <p:cNvSpPr txBox="1"/>
          <p:nvPr/>
        </p:nvSpPr>
        <p:spPr>
          <a:xfrm>
            <a:off x="685800" y="1581090"/>
            <a:ext cx="7620000" cy="461665"/>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smtClean="0">
                <a:latin typeface="Lucida Sans Unicode" pitchFamily="34" charset="0"/>
                <a:cs typeface="Lucida Sans Unicode" pitchFamily="34" charset="0"/>
              </a:rPr>
              <a:t>DrinksMachine dm = new DrinksMachine();</a:t>
            </a:r>
            <a:endParaRPr lang="en-GB" sz="2400" b="0" dirty="0">
              <a:latin typeface="Lucida Sans Unicode" pitchFamily="34" charset="0"/>
              <a:cs typeface="Lucida Sans Unicode" pitchFamily="34" charset="0"/>
            </a:endParaRPr>
          </a:p>
        </p:txBody>
      </p:sp>
      <p:sp>
        <p:nvSpPr>
          <p:cNvPr id="6" name="TextBox 4"/>
          <p:cNvSpPr txBox="1"/>
          <p:nvPr/>
        </p:nvSpPr>
        <p:spPr>
          <a:xfrm>
            <a:off x="685800" y="3562290"/>
            <a:ext cx="7620000" cy="461665"/>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smtClean="0">
                <a:latin typeface="Lucida Sans Unicode" pitchFamily="34" charset="0"/>
                <a:cs typeface="Lucida Sans Unicode" pitchFamily="34" charset="0"/>
              </a:rPr>
              <a:t>var dm = new DrinksMachine();</a:t>
            </a:r>
            <a:endParaRPr lang="en-GB" sz="2400" b="0" dirty="0">
              <a:latin typeface="Lucida Sans Unicode" pitchFamily="34" charset="0"/>
              <a:cs typeface="Lucida Sans Unicode" pitchFamily="34" charset="0"/>
            </a:endParaRPr>
          </a:p>
        </p:txBody>
      </p:sp>
      <p:sp>
        <p:nvSpPr>
          <p:cNvPr id="7" name="TextBox 5"/>
          <p:cNvSpPr txBox="1"/>
          <p:nvPr/>
        </p:nvSpPr>
        <p:spPr>
          <a:xfrm>
            <a:off x="609600" y="5458361"/>
            <a:ext cx="7620000" cy="120032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smtClean="0">
                <a:latin typeface="Lucida Sans Unicode" pitchFamily="34" charset="0"/>
                <a:cs typeface="Lucida Sans Unicode" pitchFamily="34" charset="0"/>
              </a:rPr>
              <a:t>dm.Model = "BeanCrusher 3000";</a:t>
            </a:r>
          </a:p>
          <a:p>
            <a:r>
              <a:rPr lang="en-GB" sz="2400" b="0" dirty="0" smtClean="0">
                <a:latin typeface="Lucida Sans Unicode" pitchFamily="34" charset="0"/>
                <a:cs typeface="Lucida Sans Unicode" pitchFamily="34" charset="0"/>
              </a:rPr>
              <a:t>dm.Age = 2;</a:t>
            </a:r>
          </a:p>
          <a:p>
            <a:r>
              <a:rPr lang="en-GB" sz="2400" b="0" dirty="0" smtClean="0">
                <a:latin typeface="Lucida Sans Unicode" pitchFamily="34" charset="0"/>
                <a:cs typeface="Lucida Sans Unicode" pitchFamily="34" charset="0"/>
              </a:rPr>
              <a:t>dm.MakeEspresso();</a:t>
            </a:r>
            <a:endParaRPr lang="en-GB" sz="24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702830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Constructors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Constructors are a type of method:</a:t>
            </a:r>
          </a:p>
          <a:p>
            <a:pPr lvl="1"/>
            <a:r>
              <a:rPr lang="en-US" dirty="0" smtClean="0"/>
              <a:t>Share the name of the class</a:t>
            </a:r>
          </a:p>
          <a:p>
            <a:pPr lvl="1"/>
            <a:r>
              <a:rPr lang="en-US" dirty="0" smtClean="0"/>
              <a:t>Called when you instantiate a class</a:t>
            </a:r>
          </a:p>
          <a:p>
            <a:r>
              <a:rPr lang="en-US" dirty="0" smtClean="0"/>
              <a:t>A default constructor accepts no arguments</a:t>
            </a:r>
          </a:p>
          <a:p>
            <a:endParaRPr lang="en-US" dirty="0"/>
          </a:p>
          <a:p>
            <a:endParaRPr lang="en-US" dirty="0" smtClean="0"/>
          </a:p>
          <a:p>
            <a:endParaRPr lang="en-US" dirty="0"/>
          </a:p>
          <a:p>
            <a:endParaRPr lang="en-US" dirty="0" smtClean="0"/>
          </a:p>
          <a:p>
            <a:endParaRPr lang="en-US" dirty="0" smtClean="0"/>
          </a:p>
          <a:p>
            <a:r>
              <a:rPr lang="en-US" dirty="0" smtClean="0"/>
              <a:t>Classes can include multiple constructors</a:t>
            </a:r>
          </a:p>
          <a:p>
            <a:r>
              <a:rPr lang="en-US" dirty="0" smtClean="0"/>
              <a:t>Use constructors to initialize member variables</a:t>
            </a:r>
            <a:endParaRPr lang="en-US" dirty="0"/>
          </a:p>
        </p:txBody>
      </p:sp>
      <p:sp>
        <p:nvSpPr>
          <p:cNvPr id="5" name="TextBox 3"/>
          <p:cNvSpPr txBox="1"/>
          <p:nvPr/>
        </p:nvSpPr>
        <p:spPr>
          <a:xfrm>
            <a:off x="685800" y="3028890"/>
            <a:ext cx="7620000" cy="224676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public class DrinksMachine</a:t>
            </a:r>
          </a:p>
          <a:p>
            <a:r>
              <a:rPr lang="en-GB" sz="2000" b="0" dirty="0" smtClean="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public void DrinksMachine()</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 This is a default constructor.</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a:t>
            </a:r>
          </a:p>
          <a:p>
            <a:r>
              <a:rPr lang="en-GB" sz="20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2133483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927dd0a-f0d3-4e08-a90c-0ee516cec5c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 Types and Value Types</a:t>
            </a:r>
            <a:endParaRPr lang="en-US" dirty="0"/>
          </a:p>
        </p:txBody>
      </p:sp>
      <p:sp>
        <p:nvSpPr>
          <p:cNvPr id="4"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Value </a:t>
            </a:r>
            <a:r>
              <a:rPr lang="en-GB" dirty="0" smtClean="0"/>
              <a:t>types</a:t>
            </a:r>
            <a:endParaRPr lang="en-GB" dirty="0"/>
          </a:p>
          <a:p>
            <a:pPr lvl="1"/>
            <a:r>
              <a:rPr lang="en-GB" dirty="0" smtClean="0"/>
              <a:t>Contain data directly</a:t>
            </a:r>
          </a:p>
          <a:p>
            <a:endParaRPr lang="en-GB" dirty="0" smtClean="0"/>
          </a:p>
          <a:p>
            <a:endParaRPr lang="en-GB" dirty="0"/>
          </a:p>
          <a:p>
            <a:pPr lvl="1"/>
            <a:r>
              <a:rPr lang="en-GB" dirty="0" smtClean="0"/>
              <a:t>In this case, </a:t>
            </a:r>
            <a:r>
              <a:rPr lang="en-GB" b="1" dirty="0" smtClean="0"/>
              <a:t>First</a:t>
            </a:r>
            <a:r>
              <a:rPr lang="en-GB" dirty="0" smtClean="0"/>
              <a:t> and </a:t>
            </a:r>
            <a:r>
              <a:rPr lang="en-GB" b="1" dirty="0" smtClean="0"/>
              <a:t>Second</a:t>
            </a:r>
            <a:r>
              <a:rPr lang="en-GB" dirty="0" smtClean="0"/>
              <a:t> are two distinct items in memory</a:t>
            </a:r>
          </a:p>
          <a:p>
            <a:r>
              <a:rPr lang="en-GB" dirty="0"/>
              <a:t>Reference </a:t>
            </a:r>
            <a:r>
              <a:rPr lang="en-GB" dirty="0" smtClean="0"/>
              <a:t>types</a:t>
            </a:r>
            <a:endParaRPr lang="en-GB" dirty="0"/>
          </a:p>
          <a:p>
            <a:pPr lvl="1"/>
            <a:r>
              <a:rPr lang="en-GB" dirty="0" smtClean="0"/>
              <a:t>Point to an object in memory</a:t>
            </a:r>
          </a:p>
          <a:p>
            <a:endParaRPr lang="en-GB" dirty="0" smtClean="0"/>
          </a:p>
          <a:p>
            <a:endParaRPr lang="en-GB" dirty="0"/>
          </a:p>
          <a:p>
            <a:pPr lvl="1"/>
            <a:r>
              <a:rPr lang="en-GB" dirty="0" smtClean="0"/>
              <a:t>In this case, </a:t>
            </a:r>
            <a:r>
              <a:rPr lang="en-GB" b="1" dirty="0" smtClean="0"/>
              <a:t>First</a:t>
            </a:r>
            <a:r>
              <a:rPr lang="en-GB" dirty="0" smtClean="0"/>
              <a:t> and </a:t>
            </a:r>
            <a:r>
              <a:rPr lang="en-GB" b="1" dirty="0" smtClean="0"/>
              <a:t>Second</a:t>
            </a:r>
            <a:r>
              <a:rPr lang="en-GB" dirty="0" smtClean="0"/>
              <a:t> point to the same item in memory</a:t>
            </a:r>
            <a:endParaRPr lang="en-GB" dirty="0"/>
          </a:p>
        </p:txBody>
      </p:sp>
      <p:sp>
        <p:nvSpPr>
          <p:cNvPr id="5" name="TextBox 4"/>
          <p:cNvSpPr txBox="1"/>
          <p:nvPr/>
        </p:nvSpPr>
        <p:spPr>
          <a:xfrm>
            <a:off x="685800" y="1979164"/>
            <a:ext cx="7620000" cy="830997"/>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smtClean="0">
                <a:latin typeface="Lucida Sans Unicode" pitchFamily="34" charset="0"/>
                <a:cs typeface="Lucida Sans Unicode" pitchFamily="34" charset="0"/>
              </a:rPr>
              <a:t>int First = 100;</a:t>
            </a:r>
          </a:p>
          <a:p>
            <a:r>
              <a:rPr lang="en-GB" sz="2400" b="0" dirty="0" smtClean="0">
                <a:latin typeface="Lucida Sans Unicode" pitchFamily="34" charset="0"/>
                <a:cs typeface="Lucida Sans Unicode" pitchFamily="34" charset="0"/>
              </a:rPr>
              <a:t>int Second = First;</a:t>
            </a:r>
            <a:endParaRPr lang="en-GB" sz="2400" b="0" dirty="0">
              <a:latin typeface="Lucida Sans Unicode" pitchFamily="34" charset="0"/>
              <a:cs typeface="Lucida Sans Unicode" pitchFamily="34" charset="0"/>
            </a:endParaRPr>
          </a:p>
        </p:txBody>
      </p:sp>
      <p:sp>
        <p:nvSpPr>
          <p:cNvPr id="6" name="TextBox 5"/>
          <p:cNvSpPr txBox="1"/>
          <p:nvPr/>
        </p:nvSpPr>
        <p:spPr>
          <a:xfrm>
            <a:off x="685800" y="4777102"/>
            <a:ext cx="7620000" cy="830997"/>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smtClean="0">
                <a:latin typeface="Lucida Sans Unicode" pitchFamily="34" charset="0"/>
                <a:cs typeface="Lucida Sans Unicode" pitchFamily="34" charset="0"/>
              </a:rPr>
              <a:t>object First = new Object();</a:t>
            </a:r>
          </a:p>
          <a:p>
            <a:r>
              <a:rPr lang="en-GB" sz="2400" b="0" dirty="0" smtClean="0">
                <a:latin typeface="Lucida Sans Unicode" pitchFamily="34" charset="0"/>
                <a:cs typeface="Lucida Sans Unicode" pitchFamily="34" charset="0"/>
              </a:rPr>
              <a:t>object Second = First;</a:t>
            </a:r>
            <a:endParaRPr lang="en-GB" sz="24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850808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7a80f61a-0711-49b8-b249-ffe0027b2ede">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Demonstration: Comparing Reference Types and Value Types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learn how to:</a:t>
            </a:r>
          </a:p>
          <a:p>
            <a:r>
              <a:rPr lang="en-US" dirty="0" smtClean="0"/>
              <a:t>Create a value type to store an integer value</a:t>
            </a:r>
          </a:p>
          <a:p>
            <a:r>
              <a:rPr lang="en-US" dirty="0" smtClean="0"/>
              <a:t>Create a reference type to store an integer value</a:t>
            </a:r>
          </a:p>
          <a:p>
            <a:r>
              <a:rPr lang="en-US" dirty="0" smtClean="0"/>
              <a:t>Observe the differences in behavior when you copy the value type and the reference type</a:t>
            </a:r>
            <a:endParaRPr lang="en-US" dirty="0"/>
          </a:p>
        </p:txBody>
      </p:sp>
    </p:spTree>
    <p:extLst>
      <p:ext uri="{BB962C8B-B14F-4D97-AF65-F5344CB8AC3E}">
        <p14:creationId xmlns:p14="http://schemas.microsoft.com/office/powerpoint/2010/main" val="2549447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783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Module 4&amp;quot;&quot;/&gt;&lt;property id=&quot;20307&quot; value=&quot;256&quot;/&gt;&lt;/object&gt;&lt;object type=&quot;3&quot; unique_id=&quot;10004&quot;&gt;&lt;property id=&quot;20148&quot; value=&quot;5&quot;/&gt;&lt;property id=&quot;20300&quot; value=&quot;Slide 2 - &amp;quot;Module Overview&amp;quot;&quot;/&gt;&lt;property id=&quot;20307&quot; value=&quot;257&quot;/&gt;&lt;/object&gt;&lt;object type=&quot;3&quot; unique_id=&quot;10005&quot;&gt;&lt;property id=&quot;20148&quot; value=&quot;5&quot;/&gt;&lt;property id=&quot;20300&quot; value=&quot;Slide 3 - &amp;quot;Lesson 1: Creating Classes&amp;quot;&quot;/&gt;&lt;property id=&quot;20307&quot; value=&quot;258&quot;/&gt;&lt;/object&gt;&lt;object type=&quot;3&quot; unique_id=&quot;10006&quot;&gt;&lt;property id=&quot;20148&quot; value=&quot;5&quot;/&gt;&lt;property id=&quot;20300&quot; value=&quot;Slide 4 - &amp;quot;Creating Classes and Members&amp;quot;&quot;/&gt;&lt;property id=&quot;20307&quot; value=&quot;259&quot;/&gt;&lt;/object&gt;&lt;object type=&quot;3&quot; unique_id=&quot;10007&quot;&gt;&lt;property id=&quot;20148&quot; value=&quot;5&quot;/&gt;&lt;property id=&quot;20300&quot; value=&quot;Slide 5 - &amp;quot;Instantiating Classes&amp;quot;&quot;/&gt;&lt;property id=&quot;20307&quot; value=&quot;260&quot;/&gt;&lt;/object&gt;&lt;object type=&quot;3&quot; unique_id=&quot;10008&quot;&gt;&lt;property id=&quot;20148&quot; value=&quot;5&quot;/&gt;&lt;property id=&quot;20300&quot; value=&quot;Slide 6 - &amp;quot;Using Constructors&amp;quot;&quot;/&gt;&lt;property id=&quot;20307&quot; value=&quot;261&quot;/&gt;&lt;/object&gt;&lt;object type=&quot;3&quot; unique_id=&quot;10009&quot;&gt;&lt;property id=&quot;20148&quot; value=&quot;5&quot;/&gt;&lt;property id=&quot;20300&quot; value=&quot;Slide 7 - &amp;quot;Reference Types and Value Types&amp;quot;&quot;/&gt;&lt;property id=&quot;20307&quot; value=&quot;262&quot;/&gt;&lt;/object&gt;&lt;object type=&quot;3&quot; unique_id=&quot;10010&quot;&gt;&lt;property id=&quot;20148&quot; value=&quot;5&quot;/&gt;&lt;property id=&quot;20300&quot; value=&quot;Slide 8 - &amp;quot;Demonstration: Comparing Reference Types and Value Types&amp;quot;&quot;/&gt;&lt;property id=&quot;20307&quot; value=&quot;263&quot;/&gt;&lt;/object&gt;&lt;object type=&quot;3&quot; unique_id=&quot;10011&quot;&gt;&lt;property id=&quot;20148&quot; value=&quot;5&quot;/&gt;&lt;property id=&quot;20300&quot; value=&quot;Slide 9 - &amp;quot;Text Continuation&amp;quot;&quot;/&gt;&lt;property id=&quot;20307&quot; value=&quot;285&quot;/&gt;&lt;/object&gt;&lt;object type=&quot;3&quot; unique_id=&quot;10012&quot;&gt;&lt;property id=&quot;20148&quot; value=&quot;5&quot;/&gt;&lt;property id=&quot;20300&quot; value=&quot;Slide 10 - &amp;quot;Creating Static Classes and Members&amp;quot;&quot;/&gt;&lt;property id=&quot;20307&quot; value=&quot;264&quot;/&gt;&lt;/object&gt;&lt;object type=&quot;3&quot; unique_id=&quot;10013&quot;&gt;&lt;property id=&quot;20148&quot; value=&quot;5&quot;/&gt;&lt;property id=&quot;20300&quot; value=&quot;Slide 11 - &amp;quot;Testing Classes&amp;quot;&quot;/&gt;&lt;property id=&quot;20307&quot; value=&quot;265&quot;/&gt;&lt;/object&gt;&lt;object type=&quot;3&quot; unique_id=&quot;10014&quot;&gt;&lt;property id=&quot;20148&quot; value=&quot;5&quot;/&gt;&lt;property id=&quot;20300&quot; value=&quot;Slide 12 - &amp;quot;Lesson 2: Defining and Implementing Interfaces&amp;quot;&quot;/&gt;&lt;property id=&quot;20307&quot; value=&quot;266&quot;/&gt;&lt;/object&gt;&lt;object type=&quot;3&quot; unique_id=&quot;10015&quot;&gt;&lt;property id=&quot;20148&quot; value=&quot;5&quot;/&gt;&lt;property id=&quot;20300&quot; value=&quot;Slide 13 - &amp;quot;Introducing Interfaces&amp;quot;&quot;/&gt;&lt;property id=&quot;20307&quot; value=&quot;267&quot;/&gt;&lt;/object&gt;&lt;object type=&quot;3&quot; unique_id=&quot;10016&quot;&gt;&lt;property id=&quot;20148&quot; value=&quot;5&quot;/&gt;&lt;property id=&quot;20300&quot; value=&quot;Slide 14 - &amp;quot;Defining Interfaces&amp;quot;&quot;/&gt;&lt;property id=&quot;20307&quot; value=&quot;268&quot;/&gt;&lt;/object&gt;&lt;object type=&quot;3&quot; unique_id=&quot;10017&quot;&gt;&lt;property id=&quot;20148&quot; value=&quot;5&quot;/&gt;&lt;property id=&quot;20300&quot; value=&quot;Slide 15 - &amp;quot;Implementing Interfaces&amp;quot;&quot;/&gt;&lt;property id=&quot;20307&quot; value=&quot;269&quot;/&gt;&lt;/object&gt;&lt;object type=&quot;3&quot; unique_id=&quot;10018&quot;&gt;&lt;property id=&quot;20148&quot; value=&quot;5&quot;/&gt;&lt;property id=&quot;20300&quot; value=&quot;Slide 16 - &amp;quot;Implementing Multiple Interfaces&amp;quot;&quot;/&gt;&lt;property id=&quot;20307&quot; value=&quot;270&quot;/&gt;&lt;/object&gt;&lt;object type=&quot;3&quot; unique_id=&quot;10019&quot;&gt;&lt;property id=&quot;20148&quot; value=&quot;5&quot;/&gt;&lt;property id=&quot;20300&quot; value=&quot;Slide 17 - &amp;quot;Implementing the IComparable Interface&amp;quot;&quot;/&gt;&lt;property id=&quot;20307&quot; value=&quot;271&quot;/&gt;&lt;/object&gt;&lt;object type=&quot;3&quot; unique_id=&quot;10020&quot;&gt;&lt;property id=&quot;20148&quot; value=&quot;5&quot;/&gt;&lt;property id=&quot;20300&quot; value=&quot;Slide 18 - &amp;quot;Implementing the IComparer Interface&amp;quot;&quot;/&gt;&lt;property id=&quot;20307&quot; value=&quot;272&quot;/&gt;&lt;/object&gt;&lt;object type=&quot;3&quot; unique_id=&quot;10021&quot;&gt;&lt;property id=&quot;20148&quot; value=&quot;5&quot;/&gt;&lt;property id=&quot;20300&quot; value=&quot;Slide 19 - &amp;quot;Lesson 3: Implementing Type-Safe Collections&amp;quot;&quot;/&gt;&lt;property id=&quot;20307&quot; value=&quot;273&quot;/&gt;&lt;/object&gt;&lt;object type=&quot;3&quot; unique_id=&quot;10022&quot;&gt;&lt;property id=&quot;20148&quot; value=&quot;5&quot;/&gt;&lt;property id=&quot;20300&quot; value=&quot;Slide 20 - &amp;quot;Introducing Generics&amp;quot;&quot;/&gt;&lt;property id=&quot;20307&quot; value=&quot;274&quot;/&gt;&lt;/object&gt;&lt;object type=&quot;3&quot; unique_id=&quot;10023&quot;&gt;&lt;property id=&quot;20148&quot; value=&quot;5&quot;/&gt;&lt;property id=&quot;20300&quot; value=&quot;Slide 21 - &amp;quot;Advantages of Generics&amp;quot;&quot;/&gt;&lt;property id=&quot;20307&quot; value=&quot;275&quot;/&gt;&lt;/object&gt;&lt;object type=&quot;3&quot; unique_id=&quot;10024&quot;&gt;&lt;property id=&quot;20148&quot; value=&quot;5&quot;/&gt;&lt;property id=&quot;20300&quot; value=&quot;Slide 22 - &amp;quot;Constraining Generics&amp;quot;&quot;/&gt;&lt;property id=&quot;20307&quot; value=&quot;276&quot;/&gt;&lt;/object&gt;&lt;object type=&quot;3&quot; unique_id=&quot;10025&quot;&gt;&lt;property id=&quot;20148&quot; value=&quot;5&quot;/&gt;&lt;property id=&quot;20300&quot; value=&quot;Slide 23 - &amp;quot;Using Generic List Collections&amp;quot;&quot;/&gt;&lt;property id=&quot;20307&quot; value=&quot;277&quot;/&gt;&lt;/object&gt;&lt;object type=&quot;3&quot; unique_id=&quot;10026&quot;&gt;&lt;property id=&quot;20148&quot; value=&quot;5&quot;/&gt;&lt;property id=&quot;20300&quot; value=&quot;Slide 24 - &amp;quot;Using Generic Dictionary Collections&amp;quot;&quot;/&gt;&lt;property id=&quot;20307&quot; value=&quot;278&quot;/&gt;&lt;/object&gt;&lt;object type=&quot;3&quot; unique_id=&quot;10027&quot;&gt;&lt;property id=&quot;20148&quot; value=&quot;5&quot;/&gt;&lt;property id=&quot;20300&quot; value=&quot;Slide 25 - &amp;quot;Using Collection Interfaces&amp;quot;&quot;/&gt;&lt;property id=&quot;20307&quot; value=&quot;279&quot;/&gt;&lt;/object&gt;&lt;object type=&quot;3&quot; unique_id=&quot;10028&quot;&gt;&lt;property id=&quot;20148&quot; value=&quot;5&quot;/&gt;&lt;property id=&quot;20300&quot; value=&quot;Slide 26 - &amp;quot;Creating Enumerable Collections&amp;quot;&quot;/&gt;&lt;property id=&quot;20307&quot; value=&quot;280&quot;/&gt;&lt;/object&gt;&lt;object type=&quot;3&quot; unique_id=&quot;10029&quot;&gt;&lt;property id=&quot;20148&quot; value=&quot;5&quot;/&gt;&lt;property id=&quot;20300&quot; value=&quot;Slide 27 - &amp;quot;Demonstration: Adding Data Validation and Type-Safety to the Application Lab&amp;quot;&quot;/&gt;&lt;property id=&quot;20307&quot; value=&quot;281&quot;/&gt;&lt;/object&gt;&lt;object type=&quot;3&quot; unique_id=&quot;10030&quot;&gt;&lt;property id=&quot;20148&quot; value=&quot;5&quot;/&gt;&lt;property id=&quot;20300&quot; value=&quot;Slide 28 - &amp;quot;Text Continuation&amp;quot;&quot;/&gt;&lt;property id=&quot;20307&quot; value=&quot;286&quot;/&gt;&lt;/object&gt;&lt;object type=&quot;3&quot; unique_id=&quot;10031&quot;&gt;&lt;property id=&quot;20148&quot; value=&quot;5&quot;/&gt;&lt;property id=&quot;20300&quot; value=&quot;Slide 29 - &amp;quot;Text Continuation&amp;quot;&quot;/&gt;&lt;property id=&quot;20307&quot; value=&quot;287&quot;/&gt;&lt;/object&gt;&lt;object type=&quot;3&quot; unique_id=&quot;10032&quot;&gt;&lt;property id=&quot;20148&quot; value=&quot;5&quot;/&gt;&lt;property id=&quot;20300&quot; value=&quot;Slide 30 - &amp;quot;Lab: Adding Data Validation and Type-Safety to the Application&amp;quot;&quot;/&gt;&lt;property id=&quot;20307&quot; value=&quot;282&quot;/&gt;&lt;/object&gt;&lt;object type=&quot;3&quot; unique_id=&quot;10033&quot;&gt;&lt;property id=&quot;20148&quot; value=&quot;5&quot;/&gt;&lt;property id=&quot;20300&quot; value=&quot;Slide 31 - &amp;quot;Text Continuation&amp;quot;&quot;/&gt;&lt;property id=&quot;20307&quot; value=&quot;288&quot;/&gt;&lt;/object&gt;&lt;object type=&quot;3&quot; unique_id=&quot;10034&quot;&gt;&lt;property id=&quot;20148&quot; value=&quot;5&quot;/&gt;&lt;property id=&quot;20300&quot; value=&quot;Slide 32 - &amp;quot;Lab Scenario&amp;quot;&quot;/&gt;&lt;property id=&quot;20307&quot; value=&quot;283&quot;/&gt;&lt;/object&gt;&lt;object type=&quot;3&quot; unique_id=&quot;10035&quot;&gt;&lt;property id=&quot;20148&quot; value=&quot;5&quot;/&gt;&lt;property id=&quot;20300&quot; value=&quot;Slide 33 - &amp;quot;Module Review and Takeaways&amp;quot;&quot;/&gt;&lt;property id=&quot;20307&quot; value=&quot;284&quot;/&gt;&lt;/object&gt;&lt;object type=&quot;3&quot; unique_id=&quot;10036&quot;&gt;&lt;property id=&quot;20148&quot; value=&quot;5&quot;/&gt;&lt;property id=&quot;20300&quot; value=&quot;Slide 34 - &amp;quot;Text Continuation&amp;quot;&quot;/&gt;&lt;property id=&quot;20307&quot; value=&quot;289&quot;/&gt;&lt;/object&gt;&lt;/object&gt;&lt;object type=&quot;8&quot; unique_id=&quot;10072&quot;&gt;&lt;/object&gt;&lt;/object&gt;&lt;/database&gt;"/>
  <p:tag name="MMPROD_NEXTUNIQUEID" val="10009"/>
  <p:tag name="SECTOMILLISECCONVERTED" val="1"/>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21</TotalTime>
  <Words>3766</Words>
  <Application>Microsoft Office PowerPoint</Application>
  <PresentationFormat>On-screen Show (4:3)</PresentationFormat>
  <Paragraphs>494</Paragraphs>
  <Slides>34</Slides>
  <Notes>34</Notes>
  <HiddenSlides>5</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Segoe UI</vt:lpstr>
      <vt:lpstr>Segoe UI Light</vt:lpstr>
      <vt:lpstr>Segoe Light</vt:lpstr>
      <vt:lpstr>Lucida Sans Unicode</vt:lpstr>
      <vt:lpstr>Wingdings</vt:lpstr>
      <vt:lpstr>Calibri</vt:lpstr>
      <vt:lpstr>Times New Roman</vt:lpstr>
      <vt:lpstr>Verdana</vt:lpstr>
      <vt:lpstr>Presentation1</vt:lpstr>
      <vt:lpstr>Module 4</vt:lpstr>
      <vt:lpstr>Module Overview</vt:lpstr>
      <vt:lpstr>Lesson 1: Creating Classes</vt:lpstr>
      <vt:lpstr>Creating Classes and Members</vt:lpstr>
      <vt:lpstr>Instantiating Classes</vt:lpstr>
      <vt:lpstr>Using Constructors</vt:lpstr>
      <vt:lpstr>Reference Types and Value Types</vt:lpstr>
      <vt:lpstr>Demonstration: Comparing Reference Types and Value Types</vt:lpstr>
      <vt:lpstr>Text Continuation</vt:lpstr>
      <vt:lpstr>Creating Static Classes and Members</vt:lpstr>
      <vt:lpstr>Testing Classes</vt:lpstr>
      <vt:lpstr>Lesson 2: Defining and Implementing Interfaces</vt:lpstr>
      <vt:lpstr>Introducing Interfaces</vt:lpstr>
      <vt:lpstr>Defining Interfaces</vt:lpstr>
      <vt:lpstr>Implementing Interfaces</vt:lpstr>
      <vt:lpstr>Implementing Multiple Interfaces</vt:lpstr>
      <vt:lpstr>Implementing the IComparable Interface</vt:lpstr>
      <vt:lpstr>Implementing the IComparer Interface</vt:lpstr>
      <vt:lpstr>Lesson 3: Implementing Type-Safe Collections</vt:lpstr>
      <vt:lpstr>Introducing Generics</vt:lpstr>
      <vt:lpstr>Advantages of Generics</vt:lpstr>
      <vt:lpstr>Constraining Generics</vt:lpstr>
      <vt:lpstr>Using Generic List Collections</vt:lpstr>
      <vt:lpstr>Using Generic Dictionary Collections</vt:lpstr>
      <vt:lpstr>Using Collection Interfaces</vt:lpstr>
      <vt:lpstr>Creating Enumerable Collections</vt:lpstr>
      <vt:lpstr>Demonstration: Adding Data Validation and Type-Safety to the Application Lab</vt:lpstr>
      <vt:lpstr>Text Continuation</vt:lpstr>
      <vt:lpstr>Text Continuation</vt:lpstr>
      <vt:lpstr>Lab: Adding Data Validation and Type-Safety to the Application</vt:lpstr>
      <vt:lpstr>Text Continuation</vt:lpstr>
      <vt:lpstr>Lab Scenario</vt:lpstr>
      <vt:lpstr>Module Review and Takeaways</vt:lpstr>
      <vt:lpstr>Text Continuation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Module4</dc:title>
  <dc:creator>Vikkie Boyd</dc:creator>
  <cp:lastModifiedBy>Richard Strange</cp:lastModifiedBy>
  <cp:revision>5</cp:revision>
  <dcterms:created xsi:type="dcterms:W3CDTF">2012-12-05T14:33:12Z</dcterms:created>
  <dcterms:modified xsi:type="dcterms:W3CDTF">2012-12-11T16:16:34Z</dcterms:modified>
</cp:coreProperties>
</file>