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75" r:id="rId8"/>
    <p:sldId id="262" r:id="rId9"/>
    <p:sldId id="263" r:id="rId10"/>
    <p:sldId id="264" r:id="rId11"/>
    <p:sldId id="276" r:id="rId12"/>
    <p:sldId id="265" r:id="rId13"/>
    <p:sldId id="266" r:id="rId14"/>
    <p:sldId id="267" r:id="rId15"/>
    <p:sldId id="268" r:id="rId16"/>
    <p:sldId id="269" r:id="rId17"/>
    <p:sldId id="270" r:id="rId18"/>
    <p:sldId id="271" r:id="rId19"/>
    <p:sldId id="277" r:id="rId20"/>
    <p:sldId id="272" r:id="rId21"/>
    <p:sldId id="278" r:id="rId22"/>
    <p:sldId id="273" r:id="rId23"/>
    <p:sldId id="274" r:id="rId24"/>
  </p:sldIdLst>
  <p:sldSz cx="9144000" cy="6858000" type="screen4x3"/>
  <p:notesSz cx="6858000" cy="9144000"/>
  <p:embeddedFontLst>
    <p:embeddedFont>
      <p:font typeface="Segoe Light" pitchFamily="34" charset="0"/>
      <p:regular r:id="rId26"/>
      <p:italic r:id="rId27"/>
    </p:embeddedFont>
    <p:embeddedFont>
      <p:font typeface="Segoe UI Light" pitchFamily="34" charset="0"/>
      <p:regular r:id="rId28"/>
    </p:embeddedFont>
    <p:embeddedFont>
      <p:font typeface="Segoe UI" pitchFamily="34" charset="0"/>
      <p:regular r:id="rId29"/>
      <p:bold r:id="rId30"/>
      <p:italic r:id="rId31"/>
      <p:boldItalic r:id="rId32"/>
    </p:embeddedFont>
    <p:embeddedFont>
      <p:font typeface="Lucida Sans Unicode" pitchFamily="34" charset="0"/>
      <p:regular r:id="rId33"/>
    </p:embeddedFont>
    <p:embeddedFont>
      <p:font typeface="Calibri" pitchFamily="34" charset="0"/>
      <p:regular r:id="rId34"/>
      <p:bold r:id="rId35"/>
      <p:italic r:id="rId36"/>
      <p:boldItalic r:id="rId37"/>
    </p:embeddedFont>
    <p:embeddedFont>
      <p:font typeface="Verdana" pitchFamily="34" charset="0"/>
      <p:regular r:id="rId38"/>
      <p:bold r:id="rId39"/>
      <p:italic r:id="rId40"/>
      <p:boldItalic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860" y="-582"/>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80EF7-1489-417A-8D9E-08388474D06F}" type="datetimeFigureOut">
              <a:rPr lang="en-US" smtClean="0"/>
              <a:t>12/11/2012</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D84931-BA3D-4F45-BBC7-720AC109E882}" type="slidenum">
              <a:rPr lang="en-US" smtClean="0"/>
              <a:t>‹#›</a:t>
            </a:fld>
            <a:endParaRPr lang="en-US" dirty="0"/>
          </a:p>
        </p:txBody>
      </p:sp>
    </p:spTree>
    <p:extLst>
      <p:ext uri="{BB962C8B-B14F-4D97-AF65-F5344CB8AC3E}">
        <p14:creationId xmlns:p14="http://schemas.microsoft.com/office/powerpoint/2010/main" val="410728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73108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No preparation steps required.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20483B-SEA-DEV11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Windows 8 as </a:t>
            </a:r>
            <a:r>
              <a:rPr lang="en-US" sz="1000" b="1" dirty="0" smtClean="0">
                <a:effectLst/>
                <a:latin typeface="Arial"/>
                <a:ea typeface="Times New Roman"/>
                <a:cs typeface="Times New Roman"/>
              </a:rPr>
              <a:t>Student</a:t>
            </a:r>
            <a:r>
              <a:rPr lang="en-US" sz="1000" dirty="0" smtClean="0">
                <a:effectLst/>
                <a:latin typeface="Arial"/>
                <a:ea typeface="Times New Roman"/>
                <a:cs typeface="Times New Roman"/>
              </a:rPr>
              <a:t> with the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 If necessary, click </a:t>
            </a:r>
            <a:r>
              <a:rPr lang="en-US" sz="1000" b="1" dirty="0" smtClean="0">
                <a:effectLst/>
                <a:latin typeface="Arial"/>
                <a:ea typeface="Times New Roman"/>
                <a:cs typeface="Times New Roman"/>
              </a:rPr>
              <a:t>Switch User</a:t>
            </a:r>
            <a:r>
              <a:rPr lang="en-US" sz="1000" dirty="0" smtClean="0">
                <a:effectLst/>
                <a:latin typeface="Arial"/>
                <a:ea typeface="Times New Roman"/>
                <a:cs typeface="Times New Roman"/>
              </a:rPr>
              <a:t> to display the list of users.</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Switch to the Windows 8 </a:t>
            </a:r>
            <a:r>
              <a:rPr lang="en-US" sz="1000" b="1" dirty="0" smtClean="0">
                <a:effectLst/>
                <a:latin typeface="Arial"/>
                <a:ea typeface="Times New Roman"/>
                <a:cs typeface="Times New Roman"/>
              </a:rPr>
              <a:t>Start</a:t>
            </a:r>
            <a:r>
              <a:rPr lang="en-US" sz="1000" dirty="0" smtClean="0">
                <a:effectLst/>
                <a:latin typeface="Arial"/>
                <a:ea typeface="Times New Roman"/>
                <a:cs typeface="Times New Roman"/>
              </a:rPr>
              <a:t> menu.</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Visual Studio, on the </a:t>
            </a:r>
            <a:r>
              <a:rPr lang="en-US" sz="1000" b="1" dirty="0" smtClean="0">
                <a:effectLst/>
                <a:latin typeface="Arial"/>
                <a:ea typeface="Times New Roman"/>
                <a:cs typeface="Times New Roman"/>
              </a:rPr>
              <a:t>File</a:t>
            </a:r>
            <a:r>
              <a:rPr lang="en-US" sz="1000" dirty="0" smtClean="0">
                <a:effectLst/>
                <a:latin typeface="Arial"/>
                <a:ea typeface="Times New Roman"/>
                <a:cs typeface="Times New Roman"/>
              </a:rPr>
              <a:t> menu, point to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Project/Solution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Open Project</a:t>
            </a:r>
            <a:r>
              <a:rPr lang="en-US" sz="1000" dirty="0" smtClean="0">
                <a:effectLst/>
                <a:latin typeface="Arial"/>
                <a:ea typeface="Times New Roman"/>
                <a:cs typeface="Times New Roman"/>
              </a:rPr>
              <a:t> dialog box, browse to </a:t>
            </a:r>
            <a:r>
              <a:rPr lang="en-US" sz="1000" b="1" dirty="0" smtClean="0">
                <a:effectLst/>
                <a:latin typeface="Arial"/>
                <a:ea typeface="Times New Roman"/>
                <a:cs typeface="Times New Roman"/>
              </a:rPr>
              <a:t>E:\Mod05\Democode</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BaseConstructors.sln</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Open</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double-click </a:t>
            </a:r>
            <a:r>
              <a:rPr lang="en-US" sz="1000" b="1" dirty="0" smtClean="0">
                <a:effectLst/>
                <a:latin typeface="Arial"/>
                <a:ea typeface="Times New Roman"/>
                <a:cs typeface="Times New Roman"/>
              </a:rPr>
              <a:t>Beverage.cs</a:t>
            </a:r>
            <a:r>
              <a:rPr lang="en-US" sz="1000" dirty="0" smtClean="0">
                <a:effectLst/>
                <a:latin typeface="Arial"/>
                <a:ea typeface="Times New Roman"/>
                <a:cs typeface="Times New Roman"/>
              </a:rPr>
              <a:t> and review the contents of the class.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Note that the </a:t>
            </a:r>
            <a:r>
              <a:rPr lang="en-US" sz="1000" b="1" dirty="0" smtClean="0">
                <a:effectLst/>
                <a:latin typeface="Arial"/>
                <a:ea typeface="Times New Roman"/>
                <a:cs typeface="Times New Roman"/>
              </a:rPr>
              <a:t>Beverage</a:t>
            </a:r>
            <a:r>
              <a:rPr lang="en-US" sz="1000" dirty="0" smtClean="0">
                <a:effectLst/>
                <a:latin typeface="Arial"/>
                <a:ea typeface="Times New Roman"/>
                <a:cs typeface="Times New Roman"/>
              </a:rPr>
              <a:t> class contains a default constructor and an alternative constructor.</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double-click </a:t>
            </a:r>
            <a:r>
              <a:rPr lang="en-US" sz="1000" b="1" dirty="0" smtClean="0">
                <a:effectLst/>
                <a:latin typeface="Arial"/>
                <a:ea typeface="Times New Roman"/>
                <a:cs typeface="Times New Roman"/>
              </a:rPr>
              <a:t>Coffee.cs</a:t>
            </a:r>
            <a:r>
              <a:rPr lang="en-US" sz="1000" dirty="0" smtClean="0">
                <a:effectLst/>
                <a:latin typeface="Arial"/>
                <a:ea typeface="Times New Roman"/>
                <a:cs typeface="Times New Roman"/>
              </a:rPr>
              <a:t> and review the contents of the class.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Note that the </a:t>
            </a:r>
            <a:r>
              <a:rPr lang="en-US" sz="1000" b="1" dirty="0" smtClean="0">
                <a:effectLst/>
                <a:latin typeface="Arial"/>
                <a:ea typeface="Times New Roman"/>
                <a:cs typeface="Times New Roman"/>
              </a:rPr>
              <a:t>Coffee</a:t>
            </a:r>
            <a:r>
              <a:rPr lang="en-US" sz="1000" dirty="0" smtClean="0">
                <a:effectLst/>
                <a:latin typeface="Arial"/>
                <a:ea typeface="Times New Roman"/>
                <a:cs typeface="Times New Roman"/>
              </a:rPr>
              <a:t> class inherits from the </a:t>
            </a:r>
            <a:r>
              <a:rPr lang="en-US" sz="1000" b="1" dirty="0" smtClean="0">
                <a:effectLst/>
                <a:latin typeface="Arial"/>
                <a:ea typeface="Times New Roman"/>
                <a:cs typeface="Times New Roman"/>
              </a:rPr>
              <a:t>Beverage</a:t>
            </a:r>
            <a:r>
              <a:rPr lang="en-US" sz="1000" dirty="0" smtClean="0">
                <a:effectLst/>
                <a:latin typeface="Arial"/>
                <a:ea typeface="Times New Roman"/>
                <a:cs typeface="Times New Roman"/>
              </a:rPr>
              <a:t> class.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Note that the </a:t>
            </a:r>
            <a:r>
              <a:rPr lang="en-US" sz="1000" b="1" dirty="0" smtClean="0">
                <a:effectLst/>
                <a:latin typeface="Arial"/>
                <a:ea typeface="Times New Roman"/>
                <a:cs typeface="Times New Roman"/>
              </a:rPr>
              <a:t>Coffee</a:t>
            </a:r>
            <a:r>
              <a:rPr lang="en-US" sz="1000" dirty="0" smtClean="0">
                <a:effectLst/>
                <a:latin typeface="Arial"/>
                <a:ea typeface="Times New Roman"/>
                <a:cs typeface="Times New Roman"/>
              </a:rPr>
              <a:t> class contains a default constructor and an alternative constructor.</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Note that the alternative constructor explicitly calls the alternative constructor in the base class.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Solution Explorer, double-click </a:t>
            </a:r>
            <a:r>
              <a:rPr lang="en-US" sz="1000" b="1" dirty="0" smtClean="0">
                <a:effectLst/>
                <a:latin typeface="Arial"/>
                <a:ea typeface="Times New Roman"/>
                <a:cs typeface="Times New Roman"/>
              </a:rPr>
              <a:t>Program.cs</a:t>
            </a:r>
            <a:r>
              <a:rPr lang="en-US" sz="1000" dirty="0" smtClean="0">
                <a:effectLst/>
                <a:latin typeface="Arial"/>
                <a:ea typeface="Times New Roman"/>
                <a:cs typeface="Times New Roman"/>
              </a:rPr>
              <a:t> and review the contents of the class.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Note that the </a:t>
            </a:r>
            <a:r>
              <a:rPr lang="en-US" sz="1000" b="1" dirty="0" smtClean="0">
                <a:effectLst/>
                <a:latin typeface="Arial"/>
                <a:ea typeface="Times New Roman"/>
                <a:cs typeface="Times New Roman"/>
              </a:rPr>
              <a:t>Program</a:t>
            </a:r>
            <a:r>
              <a:rPr lang="en-US" sz="1000" dirty="0" smtClean="0">
                <a:effectLst/>
                <a:latin typeface="Arial"/>
                <a:ea typeface="Times New Roman"/>
                <a:cs typeface="Times New Roman"/>
              </a:rPr>
              <a:t> class creates two instances of the </a:t>
            </a:r>
            <a:r>
              <a:rPr lang="en-US" sz="1000" b="1" dirty="0" smtClean="0">
                <a:effectLst/>
                <a:latin typeface="Arial"/>
                <a:ea typeface="Times New Roman"/>
                <a:cs typeface="Times New Roman"/>
              </a:rPr>
              <a:t>Coffee</a:t>
            </a:r>
            <a:r>
              <a:rPr lang="en-US" sz="1000" dirty="0" smtClean="0">
                <a:effectLst/>
                <a:latin typeface="Arial"/>
                <a:ea typeface="Times New Roman"/>
                <a:cs typeface="Times New Roman"/>
              </a:rPr>
              <a:t> type: one by using the default constructor, and one by using the alternative constructor.</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437763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click </a:t>
            </a:r>
            <a:r>
              <a:rPr lang="en-US" sz="1000" b="1" dirty="0">
                <a:solidFill>
                  <a:prstClr val="black"/>
                </a:solidFill>
                <a:latin typeface="Arial"/>
                <a:ea typeface="Times New Roman"/>
                <a:cs typeface="Times New Roman"/>
              </a:rPr>
              <a:t>Rebuild Solution</a:t>
            </a:r>
            <a:r>
              <a:rPr lang="en-US" sz="1000" dirty="0">
                <a:solidFill>
                  <a:prstClr val="black"/>
                </a:solidFill>
                <a:latin typeface="Arial"/>
                <a:ea typeface="Times New Roman"/>
                <a:cs typeface="Times New Roman"/>
              </a:rPr>
              <a:t>.</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twice so that the first line of executable code in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is highlighted.</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default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Note that the debugger steps into the default constructor for the </a:t>
            </a:r>
            <a:r>
              <a:rPr lang="en-US" sz="1000" b="1" dirty="0">
                <a:solidFill>
                  <a:prstClr val="black"/>
                </a:solidFill>
                <a:latin typeface="Arial"/>
                <a:ea typeface="Times New Roman"/>
                <a:cs typeface="Times New Roman"/>
              </a:rPr>
              <a:t>Beverage</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Point out that derived class constructors implicitly call the default base class constructor unless you specify an alternative base class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six times, until the debugger returns to the default constructor for the </a:t>
            </a:r>
            <a:r>
              <a:rPr lang="en-US" sz="1000" b="1" dirty="0">
                <a:solidFill>
                  <a:prstClr val="black"/>
                </a:solidFill>
                <a:latin typeface="Arial"/>
                <a:ea typeface="Times New Roman"/>
                <a:cs typeface="Times New Roman"/>
              </a:rPr>
              <a:t>Coffee</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Point out that the base class constructor logic is executed before the derived class constructor logic.</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Press F11 six times, until the debugger returns to the </a:t>
            </a:r>
            <a:r>
              <a:rPr lang="en-US" sz="1000" b="1" dirty="0">
                <a:solidFill>
                  <a:prstClr val="black"/>
                </a:solidFill>
                <a:latin typeface="Arial"/>
                <a:ea typeface="Times New Roman"/>
                <a:cs typeface="Times New Roman"/>
              </a:rPr>
              <a:t>Program</a:t>
            </a:r>
            <a:r>
              <a:rPr lang="en-US" sz="1000" dirty="0">
                <a:solidFill>
                  <a:srgbClr val="000000"/>
                </a:solidFill>
                <a:latin typeface="Arial"/>
                <a:ea typeface="Times New Roman"/>
                <a:cs typeface="Segoe UI"/>
              </a:rPr>
              <a:t> class.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The second executable line of code in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 should be highlighted.</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alternative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Note that the debugger steps into the alternative constructor for the </a:t>
            </a:r>
            <a:r>
              <a:rPr lang="en-US" sz="1000" b="1" dirty="0">
                <a:solidFill>
                  <a:prstClr val="black"/>
                </a:solidFill>
                <a:latin typeface="Arial"/>
                <a:ea typeface="Times New Roman"/>
                <a:cs typeface="Times New Roman"/>
              </a:rPr>
              <a:t>Beverage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Hover over the </a:t>
            </a:r>
            <a:r>
              <a:rPr lang="en-US" sz="1000" b="1" dirty="0">
                <a:solidFill>
                  <a:prstClr val="black"/>
                </a:solidFill>
                <a:latin typeface="Arial"/>
                <a:ea typeface="Times New Roman"/>
                <a:cs typeface="Times New Roman"/>
              </a:rPr>
              <a:t>Beverage</a:t>
            </a:r>
            <a:r>
              <a:rPr lang="en-US" sz="1000" dirty="0">
                <a:solidFill>
                  <a:prstClr val="black"/>
                </a:solidFill>
                <a:latin typeface="Arial"/>
                <a:ea typeface="Times New Roman"/>
                <a:cs typeface="Times New Roman"/>
              </a:rPr>
              <a:t> constructor parameters, and point out that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constructor has passed argument values to this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six times, until the debugger returns to the alternative constructor for the </a:t>
            </a:r>
            <a:r>
              <a:rPr lang="en-US" sz="1000" b="1" dirty="0">
                <a:solidFill>
                  <a:prstClr val="black"/>
                </a:solidFill>
                <a:latin typeface="Arial"/>
                <a:ea typeface="Times New Roman"/>
                <a:cs typeface="Times New Roman"/>
              </a:rPr>
              <a:t>Coffee</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F11 six times, until the debugger returns to the </a:t>
            </a:r>
            <a:r>
              <a:rPr lang="en-US" sz="1000" b="1" dirty="0">
                <a:solidFill>
                  <a:prstClr val="black"/>
                </a:solidFill>
                <a:latin typeface="Arial"/>
                <a:ea typeface="Times New Roman"/>
                <a:cs typeface="Times New Roman"/>
              </a:rPr>
              <a:t>Program</a:t>
            </a:r>
            <a:r>
              <a:rPr lang="en-US" sz="1000" dirty="0">
                <a:solidFill>
                  <a:prstClr val="black"/>
                </a:solidFill>
                <a:latin typeface="Arial"/>
                <a:ea typeface="Times New Roman"/>
                <a:cs typeface="Times New Roman"/>
              </a:rPr>
              <a:t> class.</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F5 to run the remainder of the application.</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When the console window appears, point out that it makes no difference to consumers of the class whether variables were set by the derived class constructor or the base class constructor.</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Press Enter to close the console window.</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prstClr val="black"/>
                </a:solidFill>
                <a:latin typeface="Arial"/>
                <a:ea typeface="Times New Roman"/>
                <a:cs typeface="Times New Roman"/>
              </a:rPr>
              <a:t>Close Visual Studio.</a:t>
            </a:r>
            <a:r>
              <a:rPr lang="en-US" sz="1000" dirty="0">
                <a:solidFill>
                  <a:srgbClr val="000000"/>
                </a:solidFill>
                <a:latin typeface="Arial"/>
                <a:ea typeface="Times New Roman"/>
                <a:cs typeface="Segoe UI"/>
              </a:rPr>
              <a:t> </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972230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74303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7380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15000"/>
              </a:lnSpc>
              <a:spcAft>
                <a:spcPts val="1000"/>
              </a:spcAft>
              <a:buFont typeface="Arial" pitchFamily="34" charset="0"/>
              <a:buChar char="•"/>
            </a:pPr>
            <a:r>
              <a:rPr lang="en-US" sz="1000" dirty="0">
                <a:latin typeface="Arial"/>
                <a:ea typeface="Calibri"/>
                <a:cs typeface="Segoe UI"/>
              </a:rPr>
              <a:t>Ensure that students are clear on why they would want to create custom exceptions. Essentially, custom classes enable you to take specific action within a </a:t>
            </a:r>
            <a:r>
              <a:rPr lang="en-US" sz="1000" b="1" dirty="0">
                <a:latin typeface="Arial"/>
                <a:ea typeface="Calibri"/>
                <a:cs typeface="Times New Roman"/>
              </a:rPr>
              <a:t>catch</a:t>
            </a:r>
            <a:r>
              <a:rPr lang="en-US" sz="1000" dirty="0">
                <a:latin typeface="Arial"/>
                <a:ea typeface="Calibri"/>
                <a:cs typeface="Segoe UI"/>
              </a:rPr>
              <a:t> block when the exception is thrown.</a:t>
            </a:r>
            <a:endParaRPr lang="en-US" sz="1000" dirty="0">
              <a:latin typeface="Arial"/>
              <a:ea typeface="Calibri"/>
              <a:cs typeface="Times New Roman"/>
            </a:endParaRPr>
          </a:p>
          <a:p>
            <a:pPr marL="171450" indent="-171450">
              <a:lnSpc>
                <a:spcPct val="115000"/>
              </a:lnSpc>
              <a:spcAft>
                <a:spcPts val="1000"/>
              </a:spcAft>
              <a:buFont typeface="Arial" pitchFamily="34" charset="0"/>
              <a:buChar char="•"/>
            </a:pPr>
            <a:r>
              <a:rPr lang="en-US" sz="1000" dirty="0">
                <a:latin typeface="Arial"/>
                <a:ea typeface="Calibri"/>
                <a:cs typeface="Segoe UI"/>
              </a:rPr>
              <a:t>Explain that because all exceptions derive from </a:t>
            </a:r>
            <a:r>
              <a:rPr lang="en-US" sz="1000" b="1" dirty="0">
                <a:latin typeface="Arial"/>
                <a:ea typeface="Calibri"/>
                <a:cs typeface="Times New Roman"/>
              </a:rPr>
              <a:t>System.Exception</a:t>
            </a:r>
            <a:r>
              <a:rPr lang="en-US" sz="1000" dirty="0">
                <a:latin typeface="Arial"/>
                <a:ea typeface="Calibri"/>
                <a:cs typeface="Segoe UI"/>
              </a:rPr>
              <a:t>, a </a:t>
            </a:r>
            <a:r>
              <a:rPr lang="en-US" sz="1000" b="1" dirty="0">
                <a:latin typeface="Arial"/>
                <a:ea typeface="Calibri"/>
                <a:cs typeface="Times New Roman"/>
              </a:rPr>
              <a:t>catch</a:t>
            </a:r>
            <a:r>
              <a:rPr lang="en-US" sz="1000" dirty="0">
                <a:latin typeface="Arial"/>
                <a:ea typeface="Calibri"/>
                <a:cs typeface="Segoe UI"/>
              </a:rPr>
              <a:t> block that catches exceptions of type </a:t>
            </a:r>
            <a:r>
              <a:rPr lang="en-US" sz="1000" b="1" dirty="0">
                <a:latin typeface="Arial"/>
                <a:ea typeface="Calibri"/>
                <a:cs typeface="Times New Roman"/>
              </a:rPr>
              <a:t>Exception</a:t>
            </a:r>
            <a:r>
              <a:rPr lang="en-US" sz="1000" dirty="0">
                <a:latin typeface="Arial"/>
                <a:ea typeface="Calibri"/>
                <a:cs typeface="Segoe UI"/>
              </a:rPr>
              <a:t> will catch all exceptions. This is why you should catch more specific exceptions first.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506450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345347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Make sure that the students are clear on the key point: for each type parameter in the base type, you must </a:t>
            </a:r>
            <a:r>
              <a:rPr lang="en-US" sz="1000" i="1" dirty="0">
                <a:latin typeface="Arial"/>
                <a:ea typeface="Calibri"/>
                <a:cs typeface="Times New Roman"/>
              </a:rPr>
              <a:t>either</a:t>
            </a:r>
            <a:r>
              <a:rPr lang="en-US" sz="1000" dirty="0">
                <a:latin typeface="Arial"/>
                <a:ea typeface="Calibri"/>
                <a:cs typeface="Segoe UI"/>
              </a:rPr>
              <a:t> provide a type argument </a:t>
            </a:r>
            <a:r>
              <a:rPr lang="en-US" sz="1000" i="1" dirty="0">
                <a:latin typeface="Arial"/>
                <a:ea typeface="Calibri"/>
                <a:cs typeface="Times New Roman"/>
              </a:rPr>
              <a:t>or</a:t>
            </a:r>
            <a:r>
              <a:rPr lang="en-US" sz="1000" dirty="0">
                <a:latin typeface="Arial"/>
                <a:ea typeface="Calibri"/>
                <a:cs typeface="Segoe UI"/>
              </a:rPr>
              <a:t> add a matching type parameter to your class declaration.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656869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010941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Open the </a:t>
            </a:r>
            <a:r>
              <a:rPr lang="en-US" sz="1000" b="1" dirty="0" smtClean="0">
                <a:effectLst/>
                <a:latin typeface="Arial"/>
                <a:ea typeface="Times New Roman"/>
                <a:cs typeface="Times New Roman"/>
              </a:rPr>
              <a:t>GradesPrototype.sln</a:t>
            </a:r>
            <a:r>
              <a:rPr lang="en-US" sz="1000" dirty="0" smtClean="0">
                <a:effectLst/>
                <a:latin typeface="Arial"/>
                <a:ea typeface="Times New Roman"/>
                <a:cs typeface="Segoe UI"/>
              </a:rPr>
              <a:t> solution from the </a:t>
            </a:r>
            <a:r>
              <a:rPr lang="en-US" sz="1000" b="1" dirty="0" smtClean="0">
                <a:effectLst/>
                <a:latin typeface="Arial"/>
                <a:ea typeface="Times New Roman"/>
                <a:cs typeface="Times New Roman"/>
              </a:rPr>
              <a:t>E:\Mod05\Labfiles\Solution\Exercise 3</a:t>
            </a:r>
            <a:r>
              <a:rPr lang="en-US" sz="1000" dirty="0" smtClean="0">
                <a:effectLst/>
                <a:latin typeface="Arial"/>
                <a:ea typeface="Times New Roman"/>
                <a:cs typeface="Segoe UI"/>
              </a:rPr>
              <a:t> folder.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Data</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Grade.cs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User</a:t>
            </a:r>
            <a:r>
              <a:rPr lang="en-US" sz="1000" dirty="0" smtClean="0">
                <a:effectLst/>
                <a:latin typeface="Arial"/>
                <a:ea typeface="Times New Roman"/>
                <a:cs typeface="Segoe UI"/>
              </a:rPr>
              <a:t>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1 they will add this class and add the </a:t>
            </a:r>
            <a:r>
              <a:rPr lang="en-US" sz="1000" b="1" dirty="0" smtClean="0">
                <a:effectLst/>
                <a:latin typeface="Arial"/>
                <a:ea typeface="Times New Roman"/>
                <a:cs typeface="Times New Roman"/>
              </a:rPr>
              <a:t>UserName</a:t>
            </a:r>
            <a:r>
              <a:rPr lang="en-US" sz="1000" dirty="0" smtClean="0">
                <a:effectLst/>
                <a:latin typeface="Arial"/>
                <a:ea typeface="Times New Roman"/>
                <a:cs typeface="Segoe UI"/>
              </a:rPr>
              <a:t> and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 properties and the </a:t>
            </a:r>
            <a:r>
              <a:rPr lang="en-US" sz="1000" b="1" dirty="0" smtClean="0">
                <a:effectLst/>
                <a:latin typeface="Arial"/>
                <a:ea typeface="Times New Roman"/>
                <a:cs typeface="Times New Roman"/>
              </a:rPr>
              <a:t>VerifyPassword</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class and explain to students that during Exercise 1 they will modify this class to inherit from the new </a:t>
            </a:r>
            <a:r>
              <a:rPr lang="en-US" sz="1000" b="1" dirty="0" smtClean="0">
                <a:effectLst/>
                <a:latin typeface="Arial"/>
                <a:ea typeface="Times New Roman"/>
                <a:cs typeface="Times New Roman"/>
              </a:rPr>
              <a:t>User</a:t>
            </a:r>
            <a:r>
              <a:rPr lang="en-US" sz="1000" dirty="0" smtClean="0">
                <a:effectLst/>
                <a:latin typeface="Arial"/>
                <a:ea typeface="Times New Roman"/>
                <a:cs typeface="Segoe UI"/>
              </a:rPr>
              <a:t> class and to use the member implementations that it provides.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User</a:t>
            </a:r>
            <a:r>
              <a:rPr lang="en-US" sz="1000" dirty="0" smtClean="0">
                <a:effectLst/>
                <a:latin typeface="Arial"/>
                <a:ea typeface="Times New Roman"/>
                <a:cs typeface="Segoe UI"/>
              </a:rPr>
              <a:t> class again and explain to students that during Exercise 2 they will add the abstract </a:t>
            </a:r>
            <a:r>
              <a:rPr lang="en-US" sz="1000" b="1" dirty="0" smtClean="0">
                <a:effectLst/>
                <a:latin typeface="Arial"/>
                <a:ea typeface="Times New Roman"/>
                <a:cs typeface="Times New Roman"/>
              </a:rPr>
              <a:t>SetPassword</a:t>
            </a:r>
            <a:r>
              <a:rPr lang="en-US" sz="1000" dirty="0" smtClean="0">
                <a:effectLst/>
                <a:latin typeface="Arial"/>
                <a:ea typeface="Times New Roman"/>
                <a:cs typeface="Segoe UI"/>
              </a:rPr>
              <a:t> method and use it from the set accessor of the </a:t>
            </a:r>
            <a:r>
              <a:rPr lang="en-US" sz="1000" b="1" dirty="0" smtClean="0">
                <a:effectLst/>
                <a:latin typeface="Arial"/>
                <a:ea typeface="Times New Roman"/>
                <a:cs typeface="Times New Roman"/>
              </a:rPr>
              <a:t>Password</a:t>
            </a:r>
            <a:r>
              <a:rPr lang="en-US" sz="1000" dirty="0" smtClean="0">
                <a:effectLst/>
                <a:latin typeface="Arial"/>
                <a:ea typeface="Times New Roman"/>
                <a:cs typeface="Segoe UI"/>
              </a:rPr>
              <a:t> property.</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Student</a:t>
            </a:r>
            <a:r>
              <a:rPr lang="en-US" sz="1000" dirty="0" smtClean="0">
                <a:effectLst/>
                <a:latin typeface="Arial"/>
                <a:ea typeface="Times New Roman"/>
                <a:cs typeface="Segoe UI"/>
              </a:rPr>
              <a:t> class, locate the </a:t>
            </a:r>
            <a:r>
              <a:rPr lang="en-US" sz="1000" b="1" dirty="0" smtClean="0">
                <a:effectLst/>
                <a:latin typeface="Arial"/>
                <a:ea typeface="Times New Roman"/>
                <a:cs typeface="Times New Roman"/>
              </a:rPr>
              <a:t>SetPassword</a:t>
            </a:r>
            <a:r>
              <a:rPr lang="en-US" sz="1000" dirty="0" smtClean="0">
                <a:effectLst/>
                <a:latin typeface="Arial"/>
                <a:ea typeface="Times New Roman"/>
                <a:cs typeface="Segoe UI"/>
              </a:rPr>
              <a:t> property and explain to students that they will add code here to override the abstract property in the </a:t>
            </a:r>
            <a:r>
              <a:rPr lang="en-US" sz="1000" b="1" dirty="0" smtClean="0">
                <a:effectLst/>
                <a:latin typeface="Arial"/>
                <a:ea typeface="Times New Roman"/>
                <a:cs typeface="Times New Roman"/>
              </a:rPr>
              <a:t>User</a:t>
            </a:r>
            <a:r>
              <a:rPr lang="en-US" sz="1000" dirty="0" smtClean="0">
                <a:effectLst/>
                <a:latin typeface="Arial"/>
                <a:ea typeface="Times New Roman"/>
                <a:cs typeface="Segoe UI"/>
              </a:rPr>
              <a:t> class to ensure that student passwords are at least six characters long.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Teacher</a:t>
            </a:r>
            <a:r>
              <a:rPr lang="en-US" sz="1000" dirty="0" smtClean="0">
                <a:effectLst/>
                <a:latin typeface="Arial"/>
                <a:ea typeface="Times New Roman"/>
                <a:cs typeface="Segoe UI"/>
              </a:rPr>
              <a:t> class, locate the </a:t>
            </a:r>
            <a:r>
              <a:rPr lang="en-US" sz="1000" b="1" dirty="0" smtClean="0">
                <a:effectLst/>
                <a:latin typeface="Arial"/>
                <a:ea typeface="Times New Roman"/>
                <a:cs typeface="Times New Roman"/>
              </a:rPr>
              <a:t>SetPassword</a:t>
            </a:r>
            <a:r>
              <a:rPr lang="en-US" sz="1000" dirty="0" smtClean="0">
                <a:effectLst/>
                <a:latin typeface="Arial"/>
                <a:ea typeface="Times New Roman"/>
                <a:cs typeface="Segoe UI"/>
              </a:rPr>
              <a:t> property and explain to students that they will add code here to override the abstract property in the User class to ensure that teacher passwords contain at least two numeric characters and are at least eight characters long.</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Controls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ChangePasswordDialog.xaml.cs</a:t>
            </a:r>
            <a:r>
              <a:rPr lang="en-US" sz="1000" dirty="0" smtClean="0">
                <a:effectLst/>
                <a:latin typeface="Arial"/>
                <a:ea typeface="Times New Roman"/>
                <a:cs typeface="Segoe UI"/>
              </a:rPr>
              <a:t>, and locate the </a:t>
            </a:r>
            <a:r>
              <a:rPr lang="en-US" sz="1000" b="1" dirty="0" smtClean="0">
                <a:effectLst/>
                <a:latin typeface="Arial"/>
                <a:ea typeface="Times New Roman"/>
                <a:cs typeface="Times New Roman"/>
              </a:rPr>
              <a:t>ok_Click</a:t>
            </a:r>
            <a:r>
              <a:rPr lang="en-US" sz="1000" dirty="0" smtClean="0">
                <a:effectLst/>
                <a:latin typeface="Arial"/>
                <a:ea typeface="Times New Roman"/>
                <a:cs typeface="Segoe UI"/>
              </a:rPr>
              <a:t> method.</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2 they will add this code call the appropriate implementation of the </a:t>
            </a:r>
            <a:r>
              <a:rPr lang="en-US" sz="1000" b="1" dirty="0" smtClean="0">
                <a:effectLst/>
                <a:latin typeface="Arial"/>
                <a:ea typeface="Times New Roman"/>
                <a:cs typeface="Times New Roman"/>
              </a:rPr>
              <a:t>SetPassword</a:t>
            </a:r>
            <a:r>
              <a:rPr lang="en-US" sz="1000" dirty="0" smtClean="0">
                <a:effectLst/>
                <a:latin typeface="Arial"/>
                <a:ea typeface="Times New Roman"/>
                <a:cs typeface="Segoe UI"/>
              </a:rPr>
              <a:t> method according to the role of current user.</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the </a:t>
            </a:r>
            <a:r>
              <a:rPr lang="en-US" sz="1000" b="1" dirty="0" smtClean="0">
                <a:effectLst/>
                <a:latin typeface="Arial"/>
                <a:ea typeface="Times New Roman"/>
                <a:cs typeface="Times New Roman"/>
              </a:rPr>
              <a:t>Services</a:t>
            </a:r>
            <a:r>
              <a:rPr lang="en-US" sz="1000" dirty="0" smtClean="0">
                <a:effectLst/>
                <a:latin typeface="Arial"/>
                <a:ea typeface="Times New Roman"/>
                <a:cs typeface="Segoe UI"/>
              </a:rPr>
              <a:t> folder, open </a:t>
            </a:r>
            <a:r>
              <a:rPr lang="en-US" sz="1000" b="1" dirty="0" smtClean="0">
                <a:effectLst/>
                <a:latin typeface="Arial"/>
                <a:ea typeface="Times New Roman"/>
                <a:cs typeface="Times New Roman"/>
              </a:rPr>
              <a:t>ClassFullException.cs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Explain to students that during Exercise 3 they will add </a:t>
            </a:r>
            <a:r>
              <a:rPr lang="en-US" sz="1000" b="1" dirty="0" smtClean="0">
                <a:effectLst/>
                <a:latin typeface="Arial"/>
                <a:ea typeface="Times New Roman"/>
                <a:cs typeface="Times New Roman"/>
              </a:rPr>
              <a:t>ClassName</a:t>
            </a:r>
            <a:r>
              <a:rPr lang="en-US" sz="1000" dirty="0" smtClean="0">
                <a:effectLst/>
                <a:latin typeface="Arial"/>
                <a:ea typeface="Times New Roman"/>
                <a:cs typeface="Segoe UI"/>
              </a:rPr>
              <a:t> property and custom constructors to this class.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In </a:t>
            </a:r>
            <a:r>
              <a:rPr lang="en-US" sz="1000" b="1" dirty="0" smtClean="0">
                <a:effectLst/>
                <a:latin typeface="Arial"/>
                <a:ea typeface="Times New Roman"/>
                <a:cs typeface="Times New Roman"/>
              </a:rPr>
              <a:t>Grade.cs</a:t>
            </a:r>
            <a:r>
              <a:rPr lang="en-US" sz="1000" dirty="0" smtClean="0">
                <a:effectLst/>
                <a:latin typeface="Arial"/>
                <a:ea typeface="Times New Roman"/>
                <a:cs typeface="Segoe UI"/>
              </a:rPr>
              <a:t>, locate the </a:t>
            </a:r>
            <a:r>
              <a:rPr lang="en-US" sz="1000" b="1" dirty="0" smtClean="0">
                <a:effectLst/>
                <a:latin typeface="Arial"/>
                <a:ea typeface="Times New Roman"/>
                <a:cs typeface="Times New Roman"/>
              </a:rPr>
              <a:t>Teacher</a:t>
            </a:r>
            <a:r>
              <a:rPr lang="en-US" sz="1000" dirty="0" smtClean="0">
                <a:effectLst/>
                <a:latin typeface="Arial"/>
                <a:ea typeface="Times New Roman"/>
                <a:cs typeface="Segoe UI"/>
              </a:rPr>
              <a:t> class and explain to students that they will use the </a:t>
            </a:r>
            <a:r>
              <a:rPr lang="en-US" sz="1000" b="1" dirty="0" smtClean="0">
                <a:effectLst/>
                <a:latin typeface="Arial"/>
                <a:ea typeface="Times New Roman"/>
                <a:cs typeface="Times New Roman"/>
              </a:rPr>
              <a:t>MAX_CLASS_SIZE</a:t>
            </a:r>
            <a:r>
              <a:rPr lang="en-US" sz="1000" dirty="0" smtClean="0">
                <a:effectLst/>
                <a:latin typeface="Arial"/>
                <a:ea typeface="Times New Roman"/>
                <a:cs typeface="Segoe UI"/>
              </a:rPr>
              <a:t> constant to define the maximum number of students that may be enrolled in a class.</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Locate the </a:t>
            </a:r>
            <a:r>
              <a:rPr lang="en-US" sz="1000" b="1" dirty="0" smtClean="0">
                <a:effectLst/>
                <a:latin typeface="Arial"/>
                <a:ea typeface="Times New Roman"/>
                <a:cs typeface="Times New Roman"/>
              </a:rPr>
              <a:t>EnrollInClass</a:t>
            </a:r>
            <a:r>
              <a:rPr lang="en-US" sz="1000" dirty="0" smtClean="0">
                <a:effectLst/>
                <a:latin typeface="Arial"/>
                <a:ea typeface="Times New Roman"/>
                <a:cs typeface="Segoe UI"/>
              </a:rPr>
              <a:t> method and explain to students that during Exercise 3 they will add code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23413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smtClean="0">
                <a:solidFill>
                  <a:prstClr val="black"/>
                </a:solidFill>
                <a:latin typeface="Arial"/>
                <a:ea typeface="Times New Roman"/>
                <a:cs typeface="Segoe UI"/>
              </a:rPr>
              <a:t>	here </a:t>
            </a:r>
            <a:r>
              <a:rPr lang="en-US" sz="1000" dirty="0">
                <a:solidFill>
                  <a:prstClr val="black"/>
                </a:solidFill>
                <a:latin typeface="Arial"/>
                <a:ea typeface="Times New Roman"/>
                <a:cs typeface="Segoe UI"/>
              </a:rPr>
              <a:t>to throw the </a:t>
            </a:r>
            <a:r>
              <a:rPr lang="en-US" sz="1000" b="1" dirty="0">
                <a:solidFill>
                  <a:prstClr val="black"/>
                </a:solidFill>
                <a:latin typeface="Arial"/>
                <a:ea typeface="Times New Roman"/>
                <a:cs typeface="Times New Roman"/>
              </a:rPr>
              <a:t>ClassFullException</a:t>
            </a:r>
            <a:r>
              <a:rPr lang="en-US" sz="1000" dirty="0">
                <a:solidFill>
                  <a:prstClr val="black"/>
                </a:solidFill>
                <a:latin typeface="Arial"/>
                <a:ea typeface="Times New Roman"/>
                <a:cs typeface="Segoe UI"/>
              </a:rPr>
              <a:t> if the user attempts to add too many students to a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Run the application and log on as </a:t>
            </a:r>
            <a:r>
              <a:rPr lang="en-US" sz="1000" b="1" dirty="0">
                <a:solidFill>
                  <a:prstClr val="black"/>
                </a:solidFill>
                <a:latin typeface="Arial"/>
                <a:ea typeface="Times New Roman"/>
                <a:cs typeface="Times New Roman"/>
              </a:rPr>
              <a:t>vallee</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password99</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the application correctly displays the students in Esther Valle’s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Attempt to change the password to </a:t>
            </a:r>
            <a:r>
              <a:rPr lang="en-US" sz="1000" b="1" dirty="0">
                <a:solidFill>
                  <a:prstClr val="black"/>
                </a:solidFill>
                <a:latin typeface="Arial"/>
                <a:ea typeface="Times New Roman"/>
                <a:cs typeface="Times New Roman"/>
              </a:rPr>
              <a:t>password1</a:t>
            </a:r>
            <a:r>
              <a:rPr lang="en-US" sz="1000" dirty="0">
                <a:solidFill>
                  <a:prstClr val="black"/>
                </a:solidFill>
                <a:latin typeface="Arial"/>
                <a:ea typeface="Times New Roman"/>
                <a:cs typeface="Segoe UI"/>
              </a:rPr>
              <a:t> (a password that is not valid), and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Change the password to </a:t>
            </a:r>
            <a:r>
              <a:rPr lang="en-US" sz="1000" b="1" dirty="0">
                <a:solidFill>
                  <a:prstClr val="black"/>
                </a:solidFill>
                <a:latin typeface="Arial"/>
                <a:ea typeface="Times New Roman"/>
                <a:cs typeface="Times New Roman"/>
              </a:rPr>
              <a:t>password101</a:t>
            </a:r>
            <a:r>
              <a:rPr lang="en-US" sz="1000" dirty="0">
                <a:solidFill>
                  <a:prstClr val="black"/>
                </a:solidFill>
                <a:latin typeface="Arial"/>
                <a:ea typeface="Times New Roman"/>
                <a:cs typeface="Segoe UI"/>
              </a:rPr>
              <a:t> (a valid password), and point out that the password is successfully changed.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Times New Roman"/>
              </a:rPr>
              <a:t>Create four new students.</a:t>
            </a: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Try to enroll all four students in the class. When enrolling the fourth student,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Log off, and then log on as </a:t>
            </a:r>
            <a:r>
              <a:rPr lang="en-US" sz="1000" b="1" dirty="0">
                <a:solidFill>
                  <a:prstClr val="black"/>
                </a:solidFill>
                <a:latin typeface="Arial"/>
                <a:ea typeface="Times New Roman"/>
                <a:cs typeface="Times New Roman"/>
              </a:rPr>
              <a:t>liuk</a:t>
            </a:r>
            <a:r>
              <a:rPr lang="en-US" sz="1000" dirty="0">
                <a:solidFill>
                  <a:prstClr val="black"/>
                </a:solidFill>
                <a:latin typeface="Arial"/>
                <a:ea typeface="Times New Roman"/>
                <a:cs typeface="Segoe UI"/>
              </a:rPr>
              <a:t> with a password of </a:t>
            </a:r>
            <a:r>
              <a:rPr lang="en-US" sz="1000" b="1" dirty="0">
                <a:solidFill>
                  <a:prstClr val="black"/>
                </a:solidFill>
                <a:latin typeface="Arial"/>
                <a:ea typeface="Times New Roman"/>
                <a:cs typeface="Times New Roman"/>
              </a:rPr>
              <a:t>password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Point out that the application correctly displays the student’s grade report.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Attempt to change the password to </a:t>
            </a:r>
            <a:r>
              <a:rPr lang="en-US" sz="1000" b="1" dirty="0">
                <a:solidFill>
                  <a:prstClr val="black"/>
                </a:solidFill>
                <a:latin typeface="Arial"/>
                <a:ea typeface="Times New Roman"/>
                <a:cs typeface="Times New Roman"/>
              </a:rPr>
              <a:t>pass</a:t>
            </a:r>
            <a:r>
              <a:rPr lang="en-US" sz="1000" dirty="0">
                <a:solidFill>
                  <a:prstClr val="black"/>
                </a:solidFill>
                <a:latin typeface="Arial"/>
                <a:ea typeface="Times New Roman"/>
                <a:cs typeface="Segoe UI"/>
              </a:rPr>
              <a:t> (a password that is not valid), and point out the error message that is displayed.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Change the password to </a:t>
            </a:r>
            <a:r>
              <a:rPr lang="en-US" sz="1000" b="1" dirty="0">
                <a:solidFill>
                  <a:prstClr val="black"/>
                </a:solidFill>
                <a:latin typeface="Arial"/>
                <a:ea typeface="Times New Roman"/>
                <a:cs typeface="Times New Roman"/>
              </a:rPr>
              <a:t>passwd</a:t>
            </a:r>
            <a:r>
              <a:rPr lang="en-US" sz="1000" dirty="0">
                <a:solidFill>
                  <a:prstClr val="black"/>
                </a:solidFill>
                <a:latin typeface="Arial"/>
                <a:ea typeface="Times New Roman"/>
                <a:cs typeface="Segoe UI"/>
              </a:rPr>
              <a:t> (a valid password) and point out that the password is successfully changed.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Close the application, and then close Visual Studio.</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20483B-SEA-DEV11 </a:t>
            </a:r>
            <a:r>
              <a:rPr lang="en-US" sz="1000" dirty="0">
                <a:solidFill>
                  <a:prstClr val="black"/>
                </a:solidFill>
                <a:latin typeface="Arial"/>
                <a:ea typeface="Times New Roman"/>
                <a:cs typeface="Segoe UI"/>
              </a:rPr>
              <a:t>virtual machine 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70242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239159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This lab provides students with their first exposure to inheritance. While this is a relatively simple idea, the concept of polymorphism by using an abstract method may require students to think more carefully.</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1: Creating and Inheriting from the User Base Class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an abstract base class called </a:t>
            </a:r>
            <a:r>
              <a:rPr lang="en-US" sz="1000" b="1" dirty="0">
                <a:latin typeface="Arial"/>
                <a:ea typeface="Calibri"/>
                <a:cs typeface="Times New Roman"/>
              </a:rPr>
              <a:t>User</a:t>
            </a:r>
            <a:r>
              <a:rPr lang="en-US" sz="1000" dirty="0">
                <a:latin typeface="Arial"/>
                <a:ea typeface="Calibri"/>
                <a:cs typeface="Segoe UI"/>
              </a:rPr>
              <a:t> that contains the </a:t>
            </a:r>
            <a:r>
              <a:rPr lang="en-US" sz="1000" b="1" dirty="0">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a:latin typeface="Arial"/>
                <a:ea typeface="Calibri"/>
                <a:cs typeface="Times New Roman"/>
              </a:rPr>
              <a:t>VerifyPassword</a:t>
            </a:r>
            <a:r>
              <a:rPr lang="en-US" sz="1000" dirty="0">
                <a:latin typeface="Arial"/>
                <a:ea typeface="Calibri"/>
                <a:cs typeface="Segoe UI"/>
              </a:rPr>
              <a:t> method that is common to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modify the definitions of the </a:t>
            </a:r>
            <a:r>
              <a:rPr lang="en-US" sz="1000" b="1" dirty="0">
                <a:latin typeface="Arial"/>
                <a:ea typeface="Calibri"/>
                <a:cs typeface="Times New Roman"/>
              </a:rPr>
              <a:t>Student</a:t>
            </a:r>
            <a:r>
              <a:rPr lang="en-US" sz="1000" dirty="0">
                <a:latin typeface="Arial"/>
                <a:ea typeface="Calibri"/>
                <a:cs typeface="Segoe UI"/>
              </a:rPr>
              <a:t> and </a:t>
            </a:r>
            <a:r>
              <a:rPr lang="en-US" sz="1000" b="1" dirty="0">
                <a:latin typeface="Arial"/>
                <a:ea typeface="Calibri"/>
                <a:cs typeface="Times New Roman"/>
              </a:rPr>
              <a:t>Teacher</a:t>
            </a:r>
            <a:r>
              <a:rPr lang="en-US" sz="1000" dirty="0">
                <a:latin typeface="Arial"/>
                <a:ea typeface="Calibri"/>
                <a:cs typeface="Segoe UI"/>
              </a:rPr>
              <a:t> classes to inherit from the </a:t>
            </a:r>
            <a:r>
              <a:rPr lang="en-US" sz="1000" b="1" dirty="0">
                <a:latin typeface="Arial"/>
                <a:ea typeface="Calibri"/>
                <a:cs typeface="Times New Roman"/>
              </a:rPr>
              <a:t>User</a:t>
            </a:r>
            <a:r>
              <a:rPr lang="en-US" sz="1000" dirty="0">
                <a:latin typeface="Arial"/>
                <a:ea typeface="Calibri"/>
                <a:cs typeface="Segoe UI"/>
              </a:rPr>
              <a:t> class, and remove the </a:t>
            </a:r>
            <a:r>
              <a:rPr lang="en-US" sz="1000" b="1" dirty="0">
                <a:latin typeface="Arial"/>
                <a:ea typeface="Calibri"/>
                <a:cs typeface="Times New Roman"/>
              </a:rPr>
              <a:t>UserName</a:t>
            </a:r>
            <a:r>
              <a:rPr lang="en-US" sz="1000" dirty="0">
                <a:latin typeface="Arial"/>
                <a:ea typeface="Calibri"/>
                <a:cs typeface="Segoe UI"/>
              </a:rPr>
              <a:t> and </a:t>
            </a:r>
            <a:r>
              <a:rPr lang="en-US" sz="1000" b="1" dirty="0">
                <a:latin typeface="Arial"/>
                <a:ea typeface="Calibri"/>
                <a:cs typeface="Times New Roman"/>
              </a:rPr>
              <a:t>Password</a:t>
            </a:r>
            <a:r>
              <a:rPr lang="en-US" sz="1000" dirty="0">
                <a:latin typeface="Arial"/>
                <a:ea typeface="Calibri"/>
                <a:cs typeface="Segoe UI"/>
              </a:rPr>
              <a:t> properties and the </a:t>
            </a:r>
            <a:r>
              <a:rPr lang="en-US" sz="1000" b="1" dirty="0">
                <a:latin typeface="Arial"/>
                <a:ea typeface="Calibri"/>
                <a:cs typeface="Times New Roman"/>
              </a:rPr>
              <a:t>VerifyPassword</a:t>
            </a:r>
            <a:r>
              <a:rPr lang="en-US" sz="1000" dirty="0">
                <a:latin typeface="Arial"/>
                <a:ea typeface="Calibri"/>
                <a:cs typeface="Segoe UI"/>
              </a:rPr>
              <a:t> method from these classes. Finally, you will build and run the application without making any other changes to the application, and then verify that it still works correctly.</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Segoe UI"/>
              </a:rPr>
              <a:t>Exercise 2: Implementing Password Complexity by Using an Abstract Method</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add an abstract method called </a:t>
            </a:r>
            <a:r>
              <a:rPr lang="en-US" sz="1000" b="1" dirty="0">
                <a:latin typeface="Arial"/>
                <a:ea typeface="Calibri"/>
                <a:cs typeface="Times New Roman"/>
              </a:rPr>
              <a:t>SetPassword</a:t>
            </a:r>
            <a:r>
              <a:rPr lang="en-US" sz="1000" dirty="0">
                <a:latin typeface="Arial"/>
                <a:ea typeface="Calibri"/>
                <a:cs typeface="Segoe UI"/>
              </a:rPr>
              <a:t> to the </a:t>
            </a:r>
            <a:r>
              <a:rPr lang="en-US" sz="1000" b="1" dirty="0">
                <a:latin typeface="Arial"/>
                <a:ea typeface="Calibri"/>
                <a:cs typeface="Times New Roman"/>
              </a:rPr>
              <a:t>User</a:t>
            </a:r>
            <a:r>
              <a:rPr lang="en-US" sz="1000" dirty="0">
                <a:latin typeface="Arial"/>
                <a:ea typeface="Calibri"/>
                <a:cs typeface="Segoe UI"/>
              </a:rPr>
              <a:t> class. In the </a:t>
            </a:r>
            <a:r>
              <a:rPr lang="en-US" sz="1000" b="1" dirty="0">
                <a:latin typeface="Arial"/>
                <a:ea typeface="Calibri"/>
                <a:cs typeface="Times New Roman"/>
              </a:rPr>
              <a:t>Teacher</a:t>
            </a:r>
            <a:r>
              <a:rPr lang="en-US" sz="1000" dirty="0">
                <a:latin typeface="Arial"/>
                <a:ea typeface="Calibri"/>
                <a:cs typeface="Segoe UI"/>
              </a:rPr>
              <a:t> and </a:t>
            </a:r>
            <a:r>
              <a:rPr lang="en-US" sz="1000" b="1" dirty="0">
                <a:latin typeface="Arial"/>
                <a:ea typeface="Calibri"/>
                <a:cs typeface="Times New Roman"/>
              </a:rPr>
              <a:t>Student</a:t>
            </a:r>
            <a:r>
              <a:rPr lang="en-US" sz="1000" dirty="0">
                <a:latin typeface="Arial"/>
                <a:ea typeface="Calibri"/>
                <a:cs typeface="Segoe UI"/>
              </a:rPr>
              <a:t> classes you will implement the </a:t>
            </a:r>
            <a:r>
              <a:rPr lang="en-US" sz="1000" b="1" dirty="0">
                <a:latin typeface="Arial"/>
                <a:ea typeface="Calibri"/>
                <a:cs typeface="Times New Roman"/>
              </a:rPr>
              <a:t>SetPassword</a:t>
            </a:r>
            <a:r>
              <a:rPr lang="en-US" sz="1000" dirty="0">
                <a:latin typeface="Arial"/>
                <a:ea typeface="Calibri"/>
                <a:cs typeface="Segoe UI"/>
              </a:rPr>
              <a:t> method. This method will set the password for the user (either a teacher or a student). The </a:t>
            </a:r>
            <a:r>
              <a:rPr lang="en-US" sz="1000" b="1" dirty="0">
                <a:latin typeface="Arial"/>
                <a:ea typeface="Calibri"/>
                <a:cs typeface="Times New Roman"/>
              </a:rPr>
              <a:t>SetPassword</a:t>
            </a:r>
            <a:r>
              <a:rPr lang="en-US" sz="1000" dirty="0">
                <a:latin typeface="Arial"/>
                <a:ea typeface="Calibri"/>
                <a:cs typeface="Segoe UI"/>
              </a:rPr>
              <a:t> method for a teacher will check that the password is at least eight characters long and contains at least two numeric characters. The </a:t>
            </a:r>
            <a:r>
              <a:rPr lang="en-US" sz="1000" b="1" dirty="0">
                <a:latin typeface="Arial"/>
                <a:ea typeface="Calibri"/>
                <a:cs typeface="Times New Roman"/>
              </a:rPr>
              <a:t>SetPassword</a:t>
            </a:r>
            <a:r>
              <a:rPr lang="en-US" sz="1000" dirty="0">
                <a:latin typeface="Arial"/>
                <a:ea typeface="Calibri"/>
                <a:cs typeface="Segoe UI"/>
              </a:rPr>
              <a:t> method for a student will check that the password is at least six characters long. If the password meets these requirements, it is set and the method will return true, otherwise it will return false. You will then modify the set accessor of the </a:t>
            </a:r>
            <a:r>
              <a:rPr lang="en-US" sz="1000" b="1" dirty="0">
                <a:latin typeface="Arial"/>
                <a:ea typeface="Calibri"/>
                <a:cs typeface="Times New Roman"/>
              </a:rPr>
              <a:t>Password</a:t>
            </a:r>
            <a:r>
              <a:rPr lang="en-US" sz="1000" dirty="0">
                <a:latin typeface="Arial"/>
                <a:ea typeface="Calibri"/>
                <a:cs typeface="Segoe UI"/>
              </a:rPr>
              <a:t> property in the </a:t>
            </a:r>
            <a:r>
              <a:rPr lang="en-US" sz="1000" b="1" dirty="0">
                <a:latin typeface="Arial"/>
                <a:ea typeface="Calibri"/>
                <a:cs typeface="Times New Roman"/>
              </a:rPr>
              <a:t>User</a:t>
            </a:r>
            <a:r>
              <a:rPr lang="en-US" sz="1000" dirty="0">
                <a:latin typeface="Arial"/>
                <a:ea typeface="Calibri"/>
                <a:cs typeface="Segoe UI"/>
              </a:rPr>
              <a:t> class to call the </a:t>
            </a:r>
            <a:r>
              <a:rPr lang="en-US" sz="1000" b="1" dirty="0">
                <a:latin typeface="Arial"/>
                <a:ea typeface="Calibri"/>
                <a:cs typeface="Times New Roman"/>
              </a:rPr>
              <a:t>SetPassword</a:t>
            </a:r>
            <a:r>
              <a:rPr lang="en-US" sz="1000" dirty="0">
                <a:latin typeface="Arial"/>
                <a:ea typeface="Calibri"/>
                <a:cs typeface="Segoe UI"/>
              </a:rPr>
              <a:t> method to change the user's password. Next, you will integrate this feature into the user interface of the application to enable a user to change their password. Finally, you will build and run the application to test the password functionality.</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Exercise 3: Creating the ClassFullException Custom Exception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 create a new custom exception class called </a:t>
            </a:r>
            <a:r>
              <a:rPr lang="en-US" sz="1000" b="1" dirty="0">
                <a:latin typeface="Arial"/>
                <a:ea typeface="Calibri"/>
                <a:cs typeface="Times New Roman"/>
              </a:rPr>
              <a:t>ClassFullException</a:t>
            </a:r>
            <a:r>
              <a:rPr lang="en-US" sz="1000" dirty="0">
                <a:latin typeface="Arial"/>
                <a:ea typeface="Calibri"/>
                <a:cs typeface="Segoe UI"/>
              </a:rPr>
              <a:t>. You will modify the </a:t>
            </a:r>
            <a:r>
              <a:rPr lang="en-US" sz="1000" b="1" dirty="0">
                <a:latin typeface="Arial"/>
                <a:ea typeface="Calibri"/>
                <a:cs typeface="Times New Roman"/>
              </a:rPr>
              <a:t>EnrollInClass</a:t>
            </a:r>
            <a:r>
              <a:rPr lang="en-US" sz="1000" dirty="0">
                <a:latin typeface="Arial"/>
                <a:ea typeface="Calibri"/>
                <a:cs typeface="Segoe UI"/>
              </a:rPr>
              <a:t> method of the </a:t>
            </a:r>
            <a:r>
              <a:rPr lang="en-US" sz="1000" b="1" dirty="0">
                <a:latin typeface="Arial"/>
                <a:ea typeface="Calibri"/>
                <a:cs typeface="Times New Roman"/>
              </a:rPr>
              <a:t>Teacher</a:t>
            </a:r>
            <a:r>
              <a:rPr lang="en-US" sz="1000" dirty="0">
                <a:latin typeface="Arial"/>
                <a:ea typeface="Calibri"/>
                <a:cs typeface="Segoe UI"/>
              </a:rPr>
              <a:t> class to raise this exception if too many students are added to a teacher's class. You will update the application to catch this exception, and then you will build and run </a:t>
            </a:r>
            <a:r>
              <a:rPr lang="en-US" sz="1000" dirty="0" smtClean="0">
                <a:latin typeface="Arial"/>
                <a:ea typeface="Calibri"/>
                <a:cs typeface="Segoe UI"/>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256446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application to test this feature.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The starter code provided for the </a:t>
            </a:r>
            <a:r>
              <a:rPr lang="en-US" sz="1000" b="1" dirty="0">
                <a:solidFill>
                  <a:prstClr val="black"/>
                </a:solidFill>
                <a:latin typeface="Arial"/>
                <a:ea typeface="Calibri"/>
                <a:cs typeface="Times New Roman"/>
              </a:rPr>
              <a:t>ClassFullException</a:t>
            </a:r>
            <a:r>
              <a:rPr lang="en-US" sz="1000" dirty="0">
                <a:solidFill>
                  <a:prstClr val="black"/>
                </a:solidFill>
                <a:latin typeface="Arial"/>
                <a:ea typeface="Calibri"/>
                <a:cs typeface="Segoe UI"/>
              </a:rPr>
              <a:t> class includes code to deserialize a custom exception. This is a requirement of exception classes that include state information, but the details are outside the scope of this lab. The code is hidden in a collapsed region, but if students ask about it, inform them that serialization and deserialization are described in module 6.</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Also note that although this example is used as a lab exercise, developers would be unlikely to use a custom exception for an error that can be handled as simply as this one.</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85271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431630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of the following types of method </a:t>
            </a:r>
            <a:r>
              <a:rPr lang="en-US" sz="1000" i="1" dirty="0">
                <a:latin typeface="Arial"/>
                <a:ea typeface="Calibri"/>
                <a:cs typeface="Times New Roman"/>
              </a:rPr>
              <a:t>must</a:t>
            </a:r>
            <a:r>
              <a:rPr lang="en-US" sz="1000" dirty="0">
                <a:latin typeface="Arial"/>
                <a:ea typeface="Calibri"/>
                <a:cs typeface="Segoe UI"/>
              </a:rPr>
              <a:t> you implement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dirty="0">
                <a:latin typeface="Arial"/>
                <a:ea typeface="Calibri"/>
                <a:cs typeface="Times New Roman"/>
              </a:rPr>
              <a:t>(   )Option 2: Protected methods.</a:t>
            </a:r>
          </a:p>
          <a:p>
            <a:pPr>
              <a:lnSpc>
                <a:spcPct val="115000"/>
              </a:lnSpc>
              <a:spcAft>
                <a:spcPts val="1000"/>
              </a:spcAft>
            </a:pPr>
            <a:r>
              <a:rPr lang="en-US" sz="1000" dirty="0">
                <a:latin typeface="Arial"/>
                <a:ea typeface="Calibri"/>
                <a:cs typeface="Times New Roman"/>
              </a:rPr>
              <a:t>(   )Option 3: Public methods.</a:t>
            </a:r>
          </a:p>
          <a:p>
            <a:pPr>
              <a:lnSpc>
                <a:spcPct val="115000"/>
              </a:lnSpc>
              <a:spcAft>
                <a:spcPts val="1000"/>
              </a:spcAft>
            </a:pPr>
            <a:r>
              <a:rPr lang="en-US" sz="1000" dirty="0">
                <a:latin typeface="Arial"/>
                <a:ea typeface="Calibri"/>
                <a:cs typeface="Times New Roman"/>
              </a:rPr>
              <a:t>(   )Option 4: Static methods.</a:t>
            </a:r>
          </a:p>
          <a:p>
            <a:pPr>
              <a:lnSpc>
                <a:spcPct val="115000"/>
              </a:lnSpc>
              <a:spcAft>
                <a:spcPts val="1000"/>
              </a:spcAft>
            </a:pPr>
            <a:r>
              <a:rPr lang="en-US" sz="1000" dirty="0">
                <a:latin typeface="Arial"/>
                <a:ea typeface="Calibri"/>
                <a:cs typeface="Times New Roman"/>
              </a:rPr>
              <a:t>(   )Option 5: Virtual methods.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Abstract methods.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want to create an extension method for the </a:t>
            </a:r>
            <a:r>
              <a:rPr lang="en-US" sz="1000" b="1" dirty="0">
                <a:latin typeface="Arial"/>
                <a:ea typeface="Calibri"/>
                <a:cs typeface="Times New Roman"/>
              </a:rPr>
              <a:t>String</a:t>
            </a:r>
            <a:r>
              <a:rPr lang="en-US" sz="1000" dirty="0">
                <a:latin typeface="Arial"/>
                <a:ea typeface="Calibri"/>
                <a:cs typeface="Segoe UI"/>
              </a:rPr>
              <a:t> class. You create a static method within a static class. How do you indicate that your method extends the </a:t>
            </a:r>
            <a:r>
              <a:rPr lang="en-US" sz="1000" b="1" dirty="0">
                <a:latin typeface="Arial"/>
                <a:ea typeface="Calibri"/>
                <a:cs typeface="Times New Roman"/>
              </a:rPr>
              <a:t>String</a:t>
            </a:r>
            <a:r>
              <a:rPr lang="en-US" sz="1000" dirty="0">
                <a:latin typeface="Arial"/>
                <a:ea typeface="Calibri"/>
                <a:cs typeface="Segoe UI"/>
              </a:rPr>
              <a:t> type?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The return type of the method must be a String.</a:t>
            </a:r>
          </a:p>
          <a:p>
            <a:pPr>
              <a:lnSpc>
                <a:spcPct val="115000"/>
              </a:lnSpc>
              <a:spcAft>
                <a:spcPts val="1000"/>
              </a:spcAft>
            </a:pPr>
            <a:r>
              <a:rPr lang="en-US" sz="1000" dirty="0">
                <a:latin typeface="Arial"/>
                <a:ea typeface="Calibri"/>
                <a:cs typeface="Times New Roman"/>
              </a:rPr>
              <a:t>(   )Option 2: The first parameter of the method must be a String.</a:t>
            </a:r>
          </a:p>
          <a:p>
            <a:pPr>
              <a:lnSpc>
                <a:spcPct val="115000"/>
              </a:lnSpc>
              <a:spcAft>
                <a:spcPts val="1000"/>
              </a:spcAft>
            </a:pPr>
            <a:r>
              <a:rPr lang="en-US" sz="1000" dirty="0">
                <a:latin typeface="Arial"/>
                <a:ea typeface="Calibri"/>
                <a:cs typeface="Times New Roman"/>
              </a:rPr>
              <a:t>(   )Option 3: The class must inherit from the String class.</a:t>
            </a:r>
          </a:p>
          <a:p>
            <a:pPr>
              <a:lnSpc>
                <a:spcPct val="115000"/>
              </a:lnSpc>
              <a:spcAft>
                <a:spcPts val="1000"/>
              </a:spcAft>
            </a:pPr>
            <a:r>
              <a:rPr lang="en-US" sz="1000" dirty="0">
                <a:latin typeface="Arial"/>
                <a:ea typeface="Calibri"/>
                <a:cs typeface="Times New Roman"/>
              </a:rPr>
              <a:t>(   )Option 4: The method declaration must include String as a type argument.</a:t>
            </a:r>
          </a:p>
          <a:p>
            <a:pPr>
              <a:lnSpc>
                <a:spcPct val="115000"/>
              </a:lnSpc>
              <a:spcAft>
                <a:spcPts val="1000"/>
              </a:spcAft>
            </a:pPr>
            <a:r>
              <a:rPr lang="en-US" sz="1000" dirty="0">
                <a:latin typeface="Arial"/>
                <a:ea typeface="Calibri"/>
                <a:cs typeface="Times New Roman"/>
              </a:rPr>
              <a:t>(   )Option 5: The method declaration must be preceded by String.</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The first parameter of the method must be a String.</a:t>
            </a:r>
          </a:p>
        </p:txBody>
      </p:sp>
      <p:sp>
        <p:nvSpPr>
          <p:cNvPr id="4" name="Slide Number Placeholder 3"/>
          <p:cNvSpPr>
            <a:spLocks noGrp="1"/>
          </p:cNvSpPr>
          <p:nvPr>
            <p:ph type="sldNum" sz="quarter" idx="10"/>
          </p:nvPr>
        </p:nvSpPr>
        <p:spPr/>
        <p:txBody>
          <a:bodyPr/>
          <a:lstStyle/>
          <a:p>
            <a:fld id="{CCD84931-BA3D-4F45-BBC7-720AC109E88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2587997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82154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Don’t spend too long on the code examples in this topic, as these concepts are all explained in more detail later in this lesson.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671755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that a sealed class can inherit from a base class. The </a:t>
            </a:r>
            <a:r>
              <a:rPr lang="en-US" sz="1000" b="1" dirty="0">
                <a:latin typeface="Arial"/>
                <a:ea typeface="Calibri"/>
                <a:cs typeface="Times New Roman"/>
              </a:rPr>
              <a:t>sealed</a:t>
            </a:r>
            <a:r>
              <a:rPr lang="en-US" sz="1000" dirty="0">
                <a:latin typeface="Arial"/>
                <a:ea typeface="Calibri"/>
                <a:cs typeface="Segoe UI"/>
              </a:rPr>
              <a:t> keyword just prevents any further inheritance.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50353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When you discuss virtual members, mention that the next topic covers how to override virtual members in derived classes.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need to clarify the difference between the access modifiers, consider the following example: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private int ServingTemperature1;</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int ServingTemperature2;</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protected internal int ServingTemperature3;</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internal int ServingTemperature4;</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   public int ServingTemperature5;</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public class Coffee : Beverage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ServingTemperature1 is not accessible within the Coffee class. You cannot use it as a private field within the Coffee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ServingTemperature2 is accessible within the Coffee class, but it is not accessible to consumers of the Coffee class. In other words, it is effectively a private field in the Coffee class.</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ServingTemperature3 is accessible to any code within the current assembly. In other words, consumers of the Coffee class within the current assembly can read and write to this field.</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dirty="0" smtClean="0">
                <a:solidFill>
                  <a:srgbClr val="000000"/>
                </a:solidFill>
                <a:effectLst/>
                <a:latin typeface="Arial"/>
                <a:ea typeface="Times New Roman"/>
                <a:cs typeface="Segoe UI"/>
              </a:rPr>
              <a:t>ServingTemperature4 is accessible to any code within the current assembly, and is also available to derived classes in other assemblies. In other words, if the Coffee class is in a different assembly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75379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than the Beverage class, the ServingTemperature4 field is still accessible within the Coffee class.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latin typeface="Arial"/>
                <a:ea typeface="Times New Roman"/>
                <a:cs typeface="Segoe UI"/>
              </a:rPr>
              <a:t>ServingTemperature5 is universally accessible.</a:t>
            </a:r>
            <a:endParaRPr lang="en-US" dirty="0"/>
          </a:p>
        </p:txBody>
      </p:sp>
      <p:sp>
        <p:nvSpPr>
          <p:cNvPr id="4" name="Slide Number Placeholder 3"/>
          <p:cNvSpPr>
            <a:spLocks noGrp="1"/>
          </p:cNvSpPr>
          <p:nvPr>
            <p:ph type="sldNum" sz="quarter" idx="10"/>
          </p:nvPr>
        </p:nvSpPr>
        <p:spPr/>
        <p:txBody>
          <a:bodyPr/>
          <a:lstStyle/>
          <a:p>
            <a:fld id="{CCD84931-BA3D-4F45-BBC7-720AC109E88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3981030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Advise the students to use the </a:t>
            </a:r>
            <a:r>
              <a:rPr lang="en-US" sz="1000" b="1" dirty="0">
                <a:latin typeface="Arial"/>
                <a:ea typeface="Calibri"/>
                <a:cs typeface="Times New Roman"/>
              </a:rPr>
              <a:t>override</a:t>
            </a:r>
            <a:r>
              <a:rPr lang="en-US" sz="1000" dirty="0">
                <a:latin typeface="Arial"/>
                <a:ea typeface="Calibri"/>
                <a:cs typeface="Segoe UI"/>
              </a:rPr>
              <a:t> keyword, rather than the </a:t>
            </a:r>
            <a:r>
              <a:rPr lang="en-US" sz="1000" b="1" dirty="0">
                <a:latin typeface="Arial"/>
                <a:ea typeface="Calibri"/>
                <a:cs typeface="Times New Roman"/>
              </a:rPr>
              <a:t>new</a:t>
            </a:r>
            <a:r>
              <a:rPr lang="en-US" sz="1000" dirty="0">
                <a:latin typeface="Arial"/>
                <a:ea typeface="Calibri"/>
                <a:cs typeface="Segoe UI"/>
              </a:rPr>
              <a:t> keyword, unless they specifically require the differences in compiler behavior offered by the </a:t>
            </a:r>
            <a:r>
              <a:rPr lang="en-US" sz="1000" b="1" dirty="0">
                <a:latin typeface="Arial"/>
                <a:ea typeface="Calibri"/>
                <a:cs typeface="Times New Roman"/>
              </a:rPr>
              <a:t>new</a:t>
            </a:r>
            <a:r>
              <a:rPr lang="en-US" sz="1000" dirty="0">
                <a:latin typeface="Arial"/>
                <a:ea typeface="Calibri"/>
                <a:cs typeface="Segoe UI"/>
              </a:rPr>
              <a:t> keyword.</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CD84931-BA3D-4F45-BBC7-720AC109E88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249117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CD84931-BA3D-4F45-BBC7-720AC109E88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20483B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5: Creating a Class Hierarchy by Using Inheritance</a:t>
            </a:r>
            <a:endParaRPr lang="en-US" sz="1200" b="1" dirty="0">
              <a:solidFill>
                <a:srgbClr val="336699"/>
              </a:solidFill>
              <a:latin typeface="Arial"/>
            </a:endParaRPr>
          </a:p>
        </p:txBody>
      </p:sp>
    </p:spTree>
    <p:extLst>
      <p:ext uri="{BB962C8B-B14F-4D97-AF65-F5344CB8AC3E}">
        <p14:creationId xmlns:p14="http://schemas.microsoft.com/office/powerpoint/2010/main" val="18902424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401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5</a:t>
            </a:r>
            <a:endParaRPr lang="en-US" sz="2600" dirty="0"/>
          </a:p>
        </p:txBody>
      </p:sp>
      <p:sp>
        <p:nvSpPr>
          <p:cNvPr id="3" name="Subtitle 2"/>
          <p:cNvSpPr>
            <a:spLocks noGrp="1"/>
          </p:cNvSpPr>
          <p:nvPr>
            <p:ph type="subTitle" sz="quarter" idx="1"/>
          </p:nvPr>
        </p:nvSpPr>
        <p:spPr/>
        <p:txBody>
          <a:bodyPr/>
          <a:lstStyle/>
          <a:p>
            <a:r>
              <a:rPr lang="en-GB" dirty="0" smtClean="0"/>
              <a:t>Creating a Class Hierarchy by Using Inheritance
</a:t>
            </a:r>
            <a:endParaRPr lang="en-US" dirty="0"/>
          </a:p>
        </p:txBody>
      </p:sp>
    </p:spTree>
    <p:extLst>
      <p:ext uri="{BB962C8B-B14F-4D97-AF65-F5344CB8AC3E}">
        <p14:creationId xmlns:p14="http://schemas.microsoft.com/office/powerpoint/2010/main" val="34667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22fcb3e1-216a-40fb-bf51-ef3068b727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Calling Base Class Constructors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how to:</a:t>
            </a:r>
          </a:p>
          <a:p>
            <a:r>
              <a:rPr lang="en-US" dirty="0" smtClean="0"/>
              <a:t>Create a derived class constructor that calls a default base class constructor implicitly</a:t>
            </a:r>
          </a:p>
          <a:p>
            <a:r>
              <a:rPr lang="en-US" dirty="0" smtClean="0"/>
              <a:t>Create a derived class constructor that calls a specific base class constructor explicitly</a:t>
            </a:r>
          </a:p>
          <a:p>
            <a:r>
              <a:rPr lang="en-US" dirty="0" smtClean="0"/>
              <a:t>Observe the order of constructor execution as a derived class is instantiated</a:t>
            </a:r>
            <a:endParaRPr lang="en-US" dirty="0"/>
          </a:p>
        </p:txBody>
      </p:sp>
    </p:spTree>
    <p:extLst>
      <p:ext uri="{BB962C8B-B14F-4D97-AF65-F5344CB8AC3E}">
        <p14:creationId xmlns:p14="http://schemas.microsoft.com/office/powerpoint/2010/main" val="421562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313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Extending .NET Framework Classes</a:t>
            </a:r>
            <a:endParaRPr lang="en-US" dirty="0"/>
          </a:p>
        </p:txBody>
      </p:sp>
      <p:sp>
        <p:nvSpPr>
          <p:cNvPr id="3" name="Text Placeholder 2"/>
          <p:cNvSpPr>
            <a:spLocks noGrp="1"/>
          </p:cNvSpPr>
          <p:nvPr>
            <p:ph type="body" idx="1"/>
          </p:nvPr>
        </p:nvSpPr>
        <p:spPr/>
        <p:txBody>
          <a:bodyPr/>
          <a:lstStyle/>
          <a:p>
            <a:r>
              <a:rPr lang="en-GB" dirty="0" smtClean="0"/>
              <a:t>Inheriting from .NET Framework Classes
Creating Custom Exceptions
Throwing and Catching Custom Exceptions
Inheriting from Generic Types
Creating Extension Methods
Demonstration: Refactoring Common Functionality into the User Class Lab</a:t>
            </a:r>
            <a:endParaRPr lang="en-US" dirty="0"/>
          </a:p>
        </p:txBody>
      </p:sp>
    </p:spTree>
    <p:extLst>
      <p:ext uri="{BB962C8B-B14F-4D97-AF65-F5344CB8AC3E}">
        <p14:creationId xmlns:p14="http://schemas.microsoft.com/office/powerpoint/2010/main" val="5466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Inheriting from .NET Framework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Inherit from .NET Framework classes to:</a:t>
            </a:r>
          </a:p>
          <a:p>
            <a:pPr lvl="1"/>
            <a:r>
              <a:rPr lang="en-US" dirty="0" smtClean="0"/>
              <a:t>Reduce development time</a:t>
            </a:r>
          </a:p>
          <a:p>
            <a:pPr lvl="1"/>
            <a:r>
              <a:rPr lang="en-US" dirty="0" smtClean="0"/>
              <a:t>Standardize functionality</a:t>
            </a:r>
          </a:p>
          <a:p>
            <a:r>
              <a:rPr lang="en-US" dirty="0" smtClean="0"/>
              <a:t>Inherit from any .NET Framework type that is not </a:t>
            </a:r>
            <a:r>
              <a:rPr lang="en-US" b="1" dirty="0" smtClean="0"/>
              <a:t>sealed</a:t>
            </a:r>
            <a:r>
              <a:rPr lang="en-US" dirty="0" smtClean="0"/>
              <a:t> or </a:t>
            </a:r>
            <a:r>
              <a:rPr lang="en-US" b="1" dirty="0" smtClean="0"/>
              <a:t>static</a:t>
            </a:r>
          </a:p>
          <a:p>
            <a:r>
              <a:rPr lang="en-US" dirty="0" smtClean="0"/>
              <a:t>Override any base class members that are marked as </a:t>
            </a:r>
            <a:r>
              <a:rPr lang="en-US" b="1" dirty="0" smtClean="0"/>
              <a:t>virtual</a:t>
            </a:r>
          </a:p>
          <a:p>
            <a:r>
              <a:rPr lang="en-US" dirty="0" smtClean="0"/>
              <a:t>Implement any base class members that are marked as </a:t>
            </a:r>
            <a:r>
              <a:rPr lang="en-US" b="1" dirty="0" smtClean="0"/>
              <a:t>abstract</a:t>
            </a:r>
            <a:endParaRPr lang="en-US" b="1" dirty="0"/>
          </a:p>
        </p:txBody>
      </p:sp>
    </p:spTree>
    <p:extLst>
      <p:ext uri="{BB962C8B-B14F-4D97-AF65-F5344CB8AC3E}">
        <p14:creationId xmlns:p14="http://schemas.microsoft.com/office/powerpoint/2010/main" val="193768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To create a custom exception type:</a:t>
            </a:r>
          </a:p>
          <a:p>
            <a:pPr marL="514350" indent="-514350">
              <a:buClrTx/>
              <a:buFont typeface="+mj-lt"/>
              <a:buAutoNum type="arabicPeriod"/>
            </a:pPr>
            <a:r>
              <a:rPr lang="en-US" dirty="0" smtClean="0"/>
              <a:t>Inherit from the </a:t>
            </a:r>
            <a:r>
              <a:rPr lang="en-US" b="1" dirty="0" smtClean="0"/>
              <a:t>System.Exception</a:t>
            </a:r>
            <a:r>
              <a:rPr lang="en-US" dirty="0" smtClean="0"/>
              <a:t> class</a:t>
            </a:r>
          </a:p>
          <a:p>
            <a:pPr marL="514350" indent="-514350">
              <a:buClrTx/>
              <a:buFont typeface="+mj-lt"/>
              <a:buAutoNum type="arabicPeriod"/>
            </a:pPr>
            <a:r>
              <a:rPr lang="en-US" dirty="0" smtClean="0"/>
              <a:t>Implement three standard constructors:</a:t>
            </a:r>
          </a:p>
          <a:p>
            <a:pPr lvl="1"/>
            <a:r>
              <a:rPr lang="en-US" dirty="0" smtClean="0"/>
              <a:t>base()</a:t>
            </a:r>
          </a:p>
          <a:p>
            <a:pPr lvl="1"/>
            <a:r>
              <a:rPr lang="en-US" dirty="0" smtClean="0"/>
              <a:t>base(string message)</a:t>
            </a:r>
          </a:p>
          <a:p>
            <a:pPr lvl="1"/>
            <a:r>
              <a:rPr lang="en-US" dirty="0" smtClean="0"/>
              <a:t>base(string message, Exception inner)</a:t>
            </a:r>
          </a:p>
          <a:p>
            <a:pPr marL="514350" indent="-514350">
              <a:buClrTx/>
              <a:buFont typeface="+mj-lt"/>
              <a:buAutoNum type="arabicPeriod"/>
            </a:pPr>
            <a:r>
              <a:rPr lang="en-US" dirty="0" smtClean="0"/>
              <a:t>Add additional members if required</a:t>
            </a:r>
          </a:p>
          <a:p>
            <a:endParaRPr lang="en-US" dirty="0"/>
          </a:p>
        </p:txBody>
      </p:sp>
    </p:spTree>
    <p:extLst>
      <p:ext uri="{BB962C8B-B14F-4D97-AF65-F5344CB8AC3E}">
        <p14:creationId xmlns:p14="http://schemas.microsoft.com/office/powerpoint/2010/main" val="31924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50fd9ff-4800-450f-89b9-d58f487151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Throwing and Catching Custom Exceptions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throw</a:t>
            </a:r>
            <a:r>
              <a:rPr lang="en-US" dirty="0" smtClean="0"/>
              <a:t> keyword to throw a custom exception</a:t>
            </a:r>
          </a:p>
          <a:p>
            <a:endParaRPr lang="en-US" dirty="0"/>
          </a:p>
          <a:p>
            <a:endParaRPr lang="en-US" dirty="0" smtClean="0"/>
          </a:p>
          <a:p>
            <a:r>
              <a:rPr lang="en-US" dirty="0" smtClean="0"/>
              <a:t>Use a try/catch block to catch the exception</a:t>
            </a:r>
            <a:endParaRPr lang="en-US" dirty="0"/>
          </a:p>
        </p:txBody>
      </p:sp>
      <p:sp>
        <p:nvSpPr>
          <p:cNvPr id="5" name="TextBox 3"/>
          <p:cNvSpPr txBox="1"/>
          <p:nvPr/>
        </p:nvSpPr>
        <p:spPr>
          <a:xfrm>
            <a:off x="685800" y="2089593"/>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throw new LoyaltyCardNotFoundException(); </a:t>
            </a:r>
            <a:endParaRPr lang="en-GB" sz="2000" b="0" dirty="0">
              <a:latin typeface="Lucida Sans Unicode" pitchFamily="34" charset="0"/>
              <a:cs typeface="Lucida Sans Unicode" pitchFamily="34" charset="0"/>
            </a:endParaRPr>
          </a:p>
        </p:txBody>
      </p:sp>
      <p:sp>
        <p:nvSpPr>
          <p:cNvPr id="6" name="TextBox 4"/>
          <p:cNvSpPr txBox="1"/>
          <p:nvPr/>
        </p:nvSpPr>
        <p:spPr>
          <a:xfrm>
            <a:off x="685800" y="3709406"/>
            <a:ext cx="7793502" cy="255454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try</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Perform the operation that could cause the exception.</a:t>
            </a:r>
          </a:p>
          <a:p>
            <a:r>
              <a:rPr lang="en-GB" sz="2000" b="0" dirty="0" smtClean="0">
                <a:latin typeface="Lucida Sans Unicode" pitchFamily="34" charset="0"/>
                <a:cs typeface="Lucida Sans Unicode" pitchFamily="34" charset="0"/>
              </a:rPr>
              <a:t>}</a:t>
            </a:r>
          </a:p>
          <a:p>
            <a:r>
              <a:rPr lang="en-GB" sz="2000" b="0" dirty="0" smtClean="0">
                <a:latin typeface="Lucida Sans Unicode" pitchFamily="34" charset="0"/>
                <a:cs typeface="Lucida Sans Unicode" pitchFamily="34" charset="0"/>
              </a:rPr>
              <a:t>catch(LoyaltyCardNotFoundException ex)</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Use the exception variable, ex, to get more information.</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225308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fad5cb9-c6c6-42c7-8cf5-230c0698b9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Inheriting from Generic Types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For each base type parameter, you must either:</a:t>
            </a:r>
          </a:p>
          <a:p>
            <a:r>
              <a:rPr lang="en-US" dirty="0" smtClean="0"/>
              <a:t>Provide a type argument in your class declaration</a:t>
            </a:r>
          </a:p>
          <a:p>
            <a:endParaRPr lang="en-US" dirty="0"/>
          </a:p>
          <a:p>
            <a:endParaRPr lang="en-US" dirty="0" smtClean="0"/>
          </a:p>
          <a:p>
            <a:r>
              <a:rPr lang="en-US" dirty="0" smtClean="0"/>
              <a:t>Include a matching type parameter in your class declaration</a:t>
            </a:r>
            <a:endParaRPr lang="en-US" dirty="0"/>
          </a:p>
        </p:txBody>
      </p:sp>
      <p:sp>
        <p:nvSpPr>
          <p:cNvPr id="5" name="TextBox 3"/>
          <p:cNvSpPr txBox="1"/>
          <p:nvPr/>
        </p:nvSpPr>
        <p:spPr>
          <a:xfrm>
            <a:off x="585592" y="2189802"/>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class CustomList : List&lt;int&gt;</a:t>
            </a:r>
            <a:endParaRPr lang="en-GB" sz="2000" b="0" dirty="0">
              <a:latin typeface="Lucida Sans Unicode" pitchFamily="34" charset="0"/>
              <a:cs typeface="Lucida Sans Unicode" pitchFamily="34" charset="0"/>
            </a:endParaRPr>
          </a:p>
        </p:txBody>
      </p:sp>
      <p:sp>
        <p:nvSpPr>
          <p:cNvPr id="6" name="TextBox 4"/>
          <p:cNvSpPr txBox="1"/>
          <p:nvPr/>
        </p:nvSpPr>
        <p:spPr>
          <a:xfrm>
            <a:off x="585592" y="412089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class CustomList&lt;T&gt; : List&lt;T&gt;</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19322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Extension Methods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Create a static method in a static class</a:t>
            </a:r>
          </a:p>
          <a:p>
            <a:r>
              <a:rPr lang="en-US" dirty="0" smtClean="0"/>
              <a:t>Use the first parameter to indicate the type you want to extend</a:t>
            </a:r>
          </a:p>
          <a:p>
            <a:r>
              <a:rPr lang="en-US" dirty="0" smtClean="0"/>
              <a:t>Precede the first parameter with the </a:t>
            </a:r>
            <a:r>
              <a:rPr lang="en-US" b="1" dirty="0" smtClean="0"/>
              <a:t>this</a:t>
            </a:r>
            <a:r>
              <a:rPr lang="en-US" dirty="0" smtClean="0"/>
              <a:t> keyword</a:t>
            </a:r>
          </a:p>
          <a:p>
            <a:endParaRPr lang="en-US" dirty="0" smtClean="0"/>
          </a:p>
          <a:p>
            <a:endParaRPr lang="en-US" dirty="0" smtClean="0"/>
          </a:p>
          <a:p>
            <a:r>
              <a:rPr lang="en-US" dirty="0" smtClean="0"/>
              <a:t>Call the method like a regular instance method</a:t>
            </a:r>
          </a:p>
          <a:p>
            <a:endParaRPr lang="en-US" dirty="0"/>
          </a:p>
        </p:txBody>
      </p:sp>
      <p:sp>
        <p:nvSpPr>
          <p:cNvPr id="5" name="TextBox 3"/>
          <p:cNvSpPr txBox="1"/>
          <p:nvPr/>
        </p:nvSpPr>
        <p:spPr>
          <a:xfrm>
            <a:off x="685800" y="30288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static bool ContainsNumbers(this string s) {...} </a:t>
            </a:r>
            <a:endParaRPr lang="en-GB" sz="2000" b="0" dirty="0">
              <a:latin typeface="Lucida Sans Unicode" pitchFamily="34" charset="0"/>
              <a:cs typeface="Lucida Sans Unicode" pitchFamily="34" charset="0"/>
            </a:endParaRPr>
          </a:p>
        </p:txBody>
      </p:sp>
      <p:sp>
        <p:nvSpPr>
          <p:cNvPr id="6" name="TextBox 4"/>
          <p:cNvSpPr txBox="1"/>
          <p:nvPr/>
        </p:nvSpPr>
        <p:spPr>
          <a:xfrm>
            <a:off x="685800" y="4572000"/>
            <a:ext cx="7793502"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string text = </a:t>
            </a:r>
            <a:r>
              <a:rPr lang="en-GB" sz="2000" b="0" dirty="0">
                <a:latin typeface="Lucida Sans Unicode" pitchFamily="34" charset="0"/>
                <a:cs typeface="Lucida Sans Unicode" pitchFamily="34" charset="0"/>
              </a:rPr>
              <a:t>"</a:t>
            </a:r>
            <a:r>
              <a:rPr lang="en-GB" sz="2000" b="0" dirty="0" smtClean="0">
                <a:latin typeface="Lucida Sans Unicode" pitchFamily="34" charset="0"/>
                <a:cs typeface="Lucida Sans Unicode" pitchFamily="34" charset="0"/>
              </a:rPr>
              <a:t>Text with </a:t>
            </a:r>
            <a:r>
              <a:rPr lang="en-GB" sz="2000" b="0" dirty="0">
                <a:latin typeface="Lucida Sans Unicode" pitchFamily="34" charset="0"/>
                <a:cs typeface="Lucida Sans Unicode" pitchFamily="34" charset="0"/>
              </a:rPr>
              <a:t>numb3r5 ";</a:t>
            </a:r>
            <a:endParaRPr lang="en-GB" sz="2000" b="0" dirty="0" smtClean="0">
              <a:latin typeface="Lucida Sans Unicode" pitchFamily="34" charset="0"/>
              <a:cs typeface="Lucida Sans Unicode" pitchFamily="34" charset="0"/>
            </a:endParaRPr>
          </a:p>
          <a:p>
            <a:r>
              <a:rPr lang="en-GB" sz="2000" b="0" dirty="0" smtClean="0">
                <a:latin typeface="Lucida Sans Unicode" pitchFamily="34" charset="0"/>
                <a:cs typeface="Lucida Sans Unicode" pitchFamily="34" charset="0"/>
              </a:rPr>
              <a:t>if(text.ContainsNumbers)</a:t>
            </a:r>
          </a:p>
          <a:p>
            <a:r>
              <a:rPr lang="en-GB" sz="2000" b="0" dirty="0" smtClean="0">
                <a:latin typeface="Lucida Sans Unicode" pitchFamily="34" charset="0"/>
                <a:cs typeface="Lucida Sans Unicode" pitchFamily="34" charset="0"/>
              </a:rPr>
              <a:t>{</a:t>
            </a:r>
          </a:p>
          <a:p>
            <a:r>
              <a:rPr lang="en-GB" sz="2000" b="0" dirty="0">
                <a:latin typeface="Lucida Sans Unicode" pitchFamily="34" charset="0"/>
                <a:cs typeface="Lucida Sans Unicode" pitchFamily="34" charset="0"/>
              </a:rPr>
              <a:t> </a:t>
            </a:r>
            <a:r>
              <a:rPr lang="en-GB" sz="2000" b="0" dirty="0" smtClean="0">
                <a:latin typeface="Lucida Sans Unicode" pitchFamily="34" charset="0"/>
                <a:cs typeface="Lucida Sans Unicode" pitchFamily="34" charset="0"/>
              </a:rPr>
              <a:t>  // Do something.</a:t>
            </a:r>
          </a:p>
          <a:p>
            <a:r>
              <a:rPr lang="en-GB" sz="2000" b="0" dirty="0">
                <a:latin typeface="Lucida Sans Unicode" pitchFamily="34" charset="0"/>
                <a:cs typeface="Lucida Sans Unicode" pitchFamily="34" charset="0"/>
              </a:rPr>
              <a:t>}</a:t>
            </a:r>
          </a:p>
        </p:txBody>
      </p:sp>
    </p:spTree>
    <p:extLst>
      <p:ext uri="{BB962C8B-B14F-4D97-AF65-F5344CB8AC3E}">
        <p14:creationId xmlns:p14="http://schemas.microsoft.com/office/powerpoint/2010/main" val="166648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95fd63e7-1fc4-4d49-99db-98b57c05fc3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Demonstration: Refactoring Common Functionality into the User Class Lab</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learn about the tasks that you will perform in the lab for this module.</a:t>
            </a:r>
            <a:endParaRPr lang="en-US" dirty="0"/>
          </a:p>
        </p:txBody>
      </p:sp>
    </p:spTree>
    <p:extLst>
      <p:ext uri="{BB962C8B-B14F-4D97-AF65-F5344CB8AC3E}">
        <p14:creationId xmlns:p14="http://schemas.microsoft.com/office/powerpoint/2010/main" val="357414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6014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Creating Class Hierarchies
Extending .NET Framework Classes</a:t>
            </a:r>
            <a:endParaRPr lang="en-US" dirty="0"/>
          </a:p>
        </p:txBody>
      </p:sp>
    </p:spTree>
    <p:extLst>
      <p:ext uri="{BB962C8B-B14F-4D97-AF65-F5344CB8AC3E}">
        <p14:creationId xmlns:p14="http://schemas.microsoft.com/office/powerpoint/2010/main" val="343264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90b2a1-a843-4922-9ed7-ab08ea6791b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Lab: Refactoring Common Functionality into the User Class</a:t>
            </a:r>
            <a:endParaRPr lang="en-US" dirty="0"/>
          </a:p>
        </p:txBody>
      </p:sp>
      <p:sp>
        <p:nvSpPr>
          <p:cNvPr id="3" name="Text Placeholder 2"/>
          <p:cNvSpPr>
            <a:spLocks noGrp="1"/>
          </p:cNvSpPr>
          <p:nvPr>
            <p:ph type="body" idx="1"/>
          </p:nvPr>
        </p:nvSpPr>
        <p:spPr/>
        <p:txBody>
          <a:bodyPr/>
          <a:lstStyle/>
          <a:p>
            <a:r>
              <a:rPr lang="en-GB" dirty="0" smtClean="0"/>
              <a:t>Exercise 1: Creating and Inheriting from the User Base Class
Exercise 2: Implementing Password Complexity by Using an Abstract Method
Exercise 3: Creating the ClassFullException Custom Exception</a:t>
            </a:r>
            <a:endParaRPr lang="en-US" dirty="0"/>
          </a:p>
        </p:txBody>
      </p:sp>
      <p:sp>
        <p:nvSpPr>
          <p:cNvPr id="4" name="TextBox 3"/>
          <p:cNvSpPr txBox="1"/>
          <p:nvPr/>
        </p:nvSpPr>
        <p:spPr>
          <a:xfrm>
            <a:off x="323528" y="4397042"/>
            <a:ext cx="2304926" cy="400110"/>
          </a:xfrm>
          <a:prstGeom prst="rect">
            <a:avLst/>
          </a:prstGeom>
          <a:noFill/>
        </p:spPr>
        <p:txBody>
          <a:bodyPr vert="horz" wrap="none" rtlCol="0">
            <a:spAutoFit/>
          </a:bodyPr>
          <a:lstStyle/>
          <a:p>
            <a:r>
              <a:rPr lang="en-US" sz="2000" dirty="0" smtClean="0">
                <a:latin typeface="Segoe UI"/>
              </a:rPr>
              <a:t>Logon Information</a:t>
            </a:r>
            <a:endParaRPr lang="en-US" sz="2000" dirty="0">
              <a:latin typeface="Segoe UI"/>
            </a:endParaRPr>
          </a:p>
        </p:txBody>
      </p:sp>
      <p:sp>
        <p:nvSpPr>
          <p:cNvPr id="5" name="TextBox 4"/>
          <p:cNvSpPr txBox="1"/>
          <p:nvPr/>
        </p:nvSpPr>
        <p:spPr>
          <a:xfrm>
            <a:off x="395536" y="4789601"/>
            <a:ext cx="6053901" cy="1015663"/>
          </a:xfrm>
          <a:prstGeom prst="rect">
            <a:avLst/>
          </a:prstGeom>
          <a:noFill/>
        </p:spPr>
        <p:txBody>
          <a:bodyPr vert="horz" wrap="none" rtlCol="0">
            <a:spAutoFit/>
          </a:bodyPr>
          <a:lstStyle/>
          <a:p>
            <a:pPr marL="342900" indent="-342900">
              <a:buClr>
                <a:srgbClr val="0070C0"/>
              </a:buClr>
              <a:buFont typeface="Arial" pitchFamily="34" charset="0"/>
              <a:buChar char="•"/>
            </a:pPr>
            <a:r>
              <a:rPr lang="en-US" sz="2000" b="0" i="0" u="none" strike="noStrike" baseline="0" dirty="0" smtClean="0">
                <a:latin typeface="Segoe UI"/>
              </a:rPr>
              <a:t>Virtual Machine: 20483B-SEA-DEV11, MSL</a:t>
            </a:r>
            <a:r>
              <a:rPr lang="en-US" sz="2000" dirty="0">
                <a:solidFill>
                  <a:srgbClr val="000000"/>
                </a:solidFill>
                <a:latin typeface="Segoe UI"/>
              </a:rPr>
              <a:t>-TMG1</a:t>
            </a:r>
          </a:p>
          <a:p>
            <a:pPr marL="342900" indent="-342900">
              <a:buClr>
                <a:srgbClr val="0070C0"/>
              </a:buClr>
              <a:buFont typeface="Arial" pitchFamily="34" charset="0"/>
              <a:buChar char="•"/>
            </a:pPr>
            <a:r>
              <a:rPr lang="en-US" sz="2000" b="0" i="0" u="none" strike="noStrike" baseline="0" dirty="0" smtClean="0">
                <a:latin typeface="Segoe UI"/>
              </a:rPr>
              <a:t>User Name: Student</a:t>
            </a:r>
            <a:endParaRPr lang="en-US" sz="2000" dirty="0">
              <a:solidFill>
                <a:srgbClr val="000000"/>
              </a:solidFill>
              <a:latin typeface="Segoe UI"/>
            </a:endParaRPr>
          </a:p>
          <a:p>
            <a:pPr marL="342900" indent="-342900">
              <a:buClr>
                <a:srgbClr val="0070C0"/>
              </a:buClr>
              <a:buFont typeface="Arial" pitchFamily="34" charset="0"/>
              <a:buChar char="•"/>
            </a:pPr>
            <a:r>
              <a:rPr lang="en-US" sz="2000" b="0" i="0" u="none" strike="noStrike" baseline="0" dirty="0" smtClean="0">
                <a:latin typeface="Segoe UI"/>
              </a:rPr>
              <a:t>Password: Pa$$w0rd</a:t>
            </a:r>
            <a:endParaRPr lang="en-US" sz="2000" dirty="0">
              <a:solidFill>
                <a:srgbClr val="000000"/>
              </a:solidFill>
              <a:latin typeface="Segoe UI"/>
            </a:endParaRPr>
          </a:p>
        </p:txBody>
      </p:sp>
      <p:sp>
        <p:nvSpPr>
          <p:cNvPr id="6" name="TextBox 5"/>
          <p:cNvSpPr txBox="1"/>
          <p:nvPr/>
        </p:nvSpPr>
        <p:spPr>
          <a:xfrm>
            <a:off x="458788" y="6163356"/>
            <a:ext cx="3293722" cy="400110"/>
          </a:xfrm>
          <a:prstGeom prst="rect">
            <a:avLst/>
          </a:prstGeom>
          <a:noFill/>
        </p:spPr>
        <p:txBody>
          <a:bodyPr vert="horz" wrap="none" rtlCol="0">
            <a:spAutoFit/>
          </a:bodyPr>
          <a:lstStyle/>
          <a:p>
            <a:r>
              <a:rPr lang="en-US" sz="2000" dirty="0" smtClean="0">
                <a:latin typeface="Segoe UI"/>
              </a:rPr>
              <a:t>Estimated Time: 60 minutes</a:t>
            </a:r>
            <a:endParaRPr lang="en-US" sz="2000" dirty="0">
              <a:latin typeface="Segoe UI"/>
            </a:endParaRPr>
          </a:p>
        </p:txBody>
      </p:sp>
    </p:spTree>
    <p:extLst>
      <p:ext uri="{BB962C8B-B14F-4D97-AF65-F5344CB8AC3E}">
        <p14:creationId xmlns:p14="http://schemas.microsoft.com/office/powerpoint/2010/main" val="243676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3480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Lab Scenario34130233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Content Placeholder 2"/>
          <p:cNvSpPr>
            <a:spLocks noGrp="1"/>
          </p:cNvSpPr>
          <p:nvPr>
            <p:ph idx="1"/>
          </p:nvPr>
        </p:nvSpPr>
        <p:spPr>
          <a:xfrm>
            <a:off x="458788" y="980728"/>
            <a:ext cx="8119156" cy="5147356"/>
          </a:xfrm>
        </p:spPr>
        <p:txBody>
          <a:bodyPr/>
          <a:lstStyle/>
          <a:p>
            <a:pPr>
              <a:lnSpc>
                <a:spcPct val="115000"/>
              </a:lnSpc>
              <a:spcAft>
                <a:spcPts val="1000"/>
              </a:spcAft>
            </a:pPr>
            <a:r>
              <a:rPr lang="en-US" sz="2000" dirty="0">
                <a:latin typeface="Segoe UI"/>
                <a:ea typeface="Times New Roman"/>
                <a:cs typeface="Segoe UI"/>
              </a:rPr>
              <a:t>You have noticed that the Student and Teacher classes in the Grades application contain some duplicated functionality. To make the application more maintainable, you decide to refactor this common functionality to remove the duplication. </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You are also concerned about security. Teachers and students all require a password, but it is important to maintain confidentiality and at the same time ensure that students (who are children) do not have to remember long and complex passwords. You decide to implement different password policies for teachers and students; teachers' passwords must be stronger and more difficult to guess than student passwords</a:t>
            </a:r>
            <a:r>
              <a:rPr lang="en-US" sz="2000" dirty="0" smtClean="0">
                <a:latin typeface="Segoe UI"/>
                <a:ea typeface="Times New Roman"/>
                <a:cs typeface="Segoe UI"/>
              </a:rPr>
              <a:t>.</a:t>
            </a:r>
            <a:endParaRPr lang="en-US" sz="2000" dirty="0">
              <a:latin typeface="Segoe UI"/>
              <a:ea typeface="Times New Roman"/>
              <a:cs typeface="Times New Roman"/>
            </a:endParaRPr>
          </a:p>
          <a:p>
            <a:pPr>
              <a:lnSpc>
                <a:spcPct val="115000"/>
              </a:lnSpc>
              <a:spcAft>
                <a:spcPts val="1000"/>
              </a:spcAft>
            </a:pPr>
            <a:r>
              <a:rPr lang="en-US" sz="2000" dirty="0">
                <a:latin typeface="Segoe UI"/>
                <a:ea typeface="Times New Roman"/>
                <a:cs typeface="Segoe UI"/>
              </a:rPr>
              <a:t>Also, you have been asked to update the application to limit the number of students that can be added to a class. You decide to add code that throws a custom exception if a user tries to enroll a student in a class that is already at capacity. </a:t>
            </a:r>
            <a:endParaRPr lang="en-US" sz="2000" dirty="0">
              <a:latin typeface="Segoe UI"/>
              <a:ea typeface="Times New Roman"/>
              <a:cs typeface="Times New Roman"/>
            </a:endParaRPr>
          </a:p>
          <a:p>
            <a:pPr marL="0" indent="0">
              <a:buNone/>
            </a:pPr>
            <a:endParaRPr lang="en-US" dirty="0"/>
          </a:p>
        </p:txBody>
      </p:sp>
    </p:spTree>
    <p:extLst>
      <p:ext uri="{BB962C8B-B14F-4D97-AF65-F5344CB8AC3E}">
        <p14:creationId xmlns:p14="http://schemas.microsoft.com/office/powerpoint/2010/main" val="425047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GB" dirty="0" smtClean="0"/>
              <a:t>Review Question(s)</a:t>
            </a:r>
            <a:endParaRPr lang="en-US" dirty="0"/>
          </a:p>
        </p:txBody>
      </p:sp>
    </p:spTree>
    <p:extLst>
      <p:ext uri="{BB962C8B-B14F-4D97-AF65-F5344CB8AC3E}">
        <p14:creationId xmlns:p14="http://schemas.microsoft.com/office/powerpoint/2010/main" val="146302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Creating Class Hierarchies</a:t>
            </a:r>
            <a:endParaRPr lang="en-US" dirty="0"/>
          </a:p>
        </p:txBody>
      </p:sp>
      <p:sp>
        <p:nvSpPr>
          <p:cNvPr id="3" name="Text Placeholder 2"/>
          <p:cNvSpPr>
            <a:spLocks noGrp="1"/>
          </p:cNvSpPr>
          <p:nvPr>
            <p:ph type="body" idx="1"/>
          </p:nvPr>
        </p:nvSpPr>
        <p:spPr/>
        <p:txBody>
          <a:bodyPr/>
          <a:lstStyle/>
          <a:p>
            <a:r>
              <a:rPr lang="en-GB" dirty="0" smtClean="0"/>
              <a:t>What Is Inheritance?
Creating Base Classes
Creating Base Class Members
Inheriting from a Base Class
Calling Base Class Constructors and Members
Demonstration: Calling Base Class Constructors</a:t>
            </a:r>
            <a:endParaRPr lang="en-US" dirty="0"/>
          </a:p>
        </p:txBody>
      </p:sp>
    </p:spTree>
    <p:extLst>
      <p:ext uri="{BB962C8B-B14F-4D97-AF65-F5344CB8AC3E}">
        <p14:creationId xmlns:p14="http://schemas.microsoft.com/office/powerpoint/2010/main" val="37637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Inheritance?</a:t>
            </a:r>
            <a:endParaRPr lang="en-US" dirty="0"/>
          </a:p>
        </p:txBody>
      </p:sp>
      <p:sp>
        <p:nvSpPr>
          <p:cNvPr id="4" name="Up-Down Arrow 3"/>
          <p:cNvSpPr/>
          <p:nvPr/>
        </p:nvSpPr>
        <p:spPr bwMode="auto">
          <a:xfrm>
            <a:off x="5257800" y="1066800"/>
            <a:ext cx="990600" cy="4114800"/>
          </a:xfrm>
          <a:prstGeom prst="up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5" name="Down Arrow 4"/>
          <p:cNvSpPr/>
          <p:nvPr/>
        </p:nvSpPr>
        <p:spPr bwMode="auto">
          <a:xfrm>
            <a:off x="2127142" y="1905000"/>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6" name="Down Arrow 5"/>
          <p:cNvSpPr/>
          <p:nvPr/>
        </p:nvSpPr>
        <p:spPr bwMode="auto">
          <a:xfrm>
            <a:off x="2127142" y="3554924"/>
            <a:ext cx="838200" cy="8001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ounded Rectangle 6"/>
          <p:cNvSpPr/>
          <p:nvPr/>
        </p:nvSpPr>
        <p:spPr bwMode="auto">
          <a:xfrm>
            <a:off x="984142" y="10668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Beverage</a:t>
            </a:r>
          </a:p>
        </p:txBody>
      </p:sp>
      <p:sp>
        <p:nvSpPr>
          <p:cNvPr id="8" name="Rounded Rectangle 7"/>
          <p:cNvSpPr/>
          <p:nvPr/>
        </p:nvSpPr>
        <p:spPr bwMode="auto">
          <a:xfrm>
            <a:off x="984142" y="27051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Coffee : Beverage</a:t>
            </a:r>
          </a:p>
        </p:txBody>
      </p:sp>
      <p:sp>
        <p:nvSpPr>
          <p:cNvPr id="9" name="Rounded Rectangle 8"/>
          <p:cNvSpPr/>
          <p:nvPr/>
        </p:nvSpPr>
        <p:spPr bwMode="auto">
          <a:xfrm>
            <a:off x="984142" y="4343400"/>
            <a:ext cx="3124200" cy="8382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Espresso : Coffee</a:t>
            </a:r>
          </a:p>
        </p:txBody>
      </p:sp>
      <p:sp>
        <p:nvSpPr>
          <p:cNvPr id="10" name="TextBox 25"/>
          <p:cNvSpPr txBox="1"/>
          <p:nvPr/>
        </p:nvSpPr>
        <p:spPr>
          <a:xfrm>
            <a:off x="6477000" y="1066800"/>
            <a:ext cx="25146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More generalized</a:t>
            </a:r>
            <a:endParaRPr lang="en-GB" b="0" dirty="0">
              <a:latin typeface="Segoe UI" pitchFamily="34" charset="0"/>
              <a:ea typeface="Segoe UI" pitchFamily="34" charset="0"/>
              <a:cs typeface="Segoe UI" pitchFamily="34" charset="0"/>
            </a:endParaRPr>
          </a:p>
        </p:txBody>
      </p:sp>
      <p:sp>
        <p:nvSpPr>
          <p:cNvPr id="11" name="TextBox 26"/>
          <p:cNvSpPr txBox="1"/>
          <p:nvPr/>
        </p:nvSpPr>
        <p:spPr>
          <a:xfrm>
            <a:off x="6482166" y="4812268"/>
            <a:ext cx="25146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More specialized</a:t>
            </a:r>
            <a:endParaRPr lang="en-GB" b="0" dirty="0">
              <a:latin typeface="Segoe UI" pitchFamily="34" charset="0"/>
              <a:ea typeface="Segoe UI" pitchFamily="34" charset="0"/>
              <a:cs typeface="Segoe UI" pitchFamily="34" charset="0"/>
            </a:endParaRPr>
          </a:p>
        </p:txBody>
      </p:sp>
      <p:sp>
        <p:nvSpPr>
          <p:cNvPr id="12" name="TextBox 27"/>
          <p:cNvSpPr txBox="1"/>
          <p:nvPr/>
        </p:nvSpPr>
        <p:spPr>
          <a:xfrm>
            <a:off x="2965342" y="2120384"/>
            <a:ext cx="2057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inherits</a:t>
            </a:r>
            <a:endParaRPr lang="en-GB" b="0" dirty="0">
              <a:latin typeface="Segoe UI" pitchFamily="34" charset="0"/>
              <a:ea typeface="Segoe UI" pitchFamily="34" charset="0"/>
              <a:cs typeface="Segoe UI" pitchFamily="34" charset="0"/>
            </a:endParaRPr>
          </a:p>
        </p:txBody>
      </p:sp>
      <p:sp>
        <p:nvSpPr>
          <p:cNvPr id="13" name="TextBox 28"/>
          <p:cNvSpPr txBox="1"/>
          <p:nvPr/>
        </p:nvSpPr>
        <p:spPr>
          <a:xfrm>
            <a:off x="2965342" y="3770308"/>
            <a:ext cx="20574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inherits</a:t>
            </a:r>
            <a:endParaRPr lang="en-GB" b="0" dirty="0">
              <a:latin typeface="Segoe UI" pitchFamily="34" charset="0"/>
              <a:ea typeface="Segoe UI" pitchFamily="34" charset="0"/>
              <a:cs typeface="Segoe UI" pitchFamily="34" charset="0"/>
            </a:endParaRPr>
          </a:p>
        </p:txBody>
      </p:sp>
      <p:sp>
        <p:nvSpPr>
          <p:cNvPr id="14" name="TextBox 1"/>
          <p:cNvSpPr txBox="1"/>
          <p:nvPr/>
        </p:nvSpPr>
        <p:spPr>
          <a:xfrm>
            <a:off x="304800" y="5505271"/>
            <a:ext cx="8534400" cy="9233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The diagram shows a class hierarchy where a class named </a:t>
            </a:r>
            <a:r>
              <a:rPr lang="en-GB" dirty="0" smtClean="0">
                <a:latin typeface="Segoe UI" pitchFamily="34" charset="0"/>
                <a:ea typeface="Segoe UI" pitchFamily="34" charset="0"/>
                <a:cs typeface="Segoe UI" pitchFamily="34" charset="0"/>
              </a:rPr>
              <a:t>Espresso</a:t>
            </a:r>
            <a:r>
              <a:rPr lang="en-GB" b="0" dirty="0" smtClean="0">
                <a:latin typeface="Segoe UI" pitchFamily="34" charset="0"/>
                <a:ea typeface="Segoe UI" pitchFamily="34" charset="0"/>
                <a:cs typeface="Segoe UI" pitchFamily="34" charset="0"/>
              </a:rPr>
              <a:t> inherits from a class named </a:t>
            </a:r>
            <a:r>
              <a:rPr lang="en-GB" dirty="0" smtClean="0">
                <a:latin typeface="Segoe UI" pitchFamily="34" charset="0"/>
                <a:ea typeface="Segoe UI" pitchFamily="34" charset="0"/>
                <a:cs typeface="Segoe UI" pitchFamily="34" charset="0"/>
              </a:rPr>
              <a:t>Coffee</a:t>
            </a:r>
            <a:r>
              <a:rPr lang="en-GB" b="0" dirty="0" smtClean="0">
                <a:latin typeface="Segoe UI" pitchFamily="34" charset="0"/>
                <a:ea typeface="Segoe UI" pitchFamily="34" charset="0"/>
                <a:cs typeface="Segoe UI" pitchFamily="34" charset="0"/>
              </a:rPr>
              <a:t>, which in turn inherits from a class named </a:t>
            </a:r>
            <a:r>
              <a:rPr lang="en-GB" dirty="0" smtClean="0">
                <a:latin typeface="Segoe UI" pitchFamily="34" charset="0"/>
                <a:ea typeface="Segoe UI" pitchFamily="34" charset="0"/>
                <a:cs typeface="Segoe UI" pitchFamily="34" charset="0"/>
              </a:rPr>
              <a:t>Beverage</a:t>
            </a:r>
            <a:r>
              <a:rPr lang="en-GB" b="0" dirty="0" smtClean="0">
                <a:latin typeface="Segoe UI" pitchFamily="34" charset="0"/>
                <a:ea typeface="Segoe UI" pitchFamily="34" charset="0"/>
                <a:cs typeface="Segoe UI" pitchFamily="34" charset="0"/>
              </a:rPr>
              <a:t>. The inherited classes are increasingly specialized instances of the base class.</a:t>
            </a:r>
            <a:endParaRPr lang="en-GB"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6265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Base Classes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b="1" dirty="0" smtClean="0"/>
              <a:t>abstract</a:t>
            </a:r>
            <a:r>
              <a:rPr lang="en-US" dirty="0" smtClean="0"/>
              <a:t> keyword to create a base class that cannot be instantiated</a:t>
            </a:r>
          </a:p>
          <a:p>
            <a:endParaRPr lang="en-US" dirty="0" smtClean="0"/>
          </a:p>
          <a:p>
            <a:pPr lvl="1"/>
            <a:endParaRPr lang="en-US" dirty="0" smtClean="0"/>
          </a:p>
          <a:p>
            <a:pPr lvl="1"/>
            <a:r>
              <a:rPr lang="en-US" dirty="0" smtClean="0"/>
              <a:t>Create a class that derives from the abstract class</a:t>
            </a:r>
          </a:p>
          <a:p>
            <a:pPr lvl="1"/>
            <a:r>
              <a:rPr lang="en-US" dirty="0" smtClean="0"/>
              <a:t>Implement any abstract members</a:t>
            </a:r>
          </a:p>
          <a:p>
            <a:r>
              <a:rPr lang="en-US" dirty="0" smtClean="0"/>
              <a:t>Use the </a:t>
            </a:r>
            <a:r>
              <a:rPr lang="en-US" b="1" dirty="0" smtClean="0"/>
              <a:t>sealed</a:t>
            </a:r>
            <a:r>
              <a:rPr lang="en-US" dirty="0" smtClean="0"/>
              <a:t> keyword to create a class that cannot be inherited</a:t>
            </a:r>
          </a:p>
          <a:p>
            <a:pPr lvl="1"/>
            <a:endParaRPr lang="en-US" dirty="0"/>
          </a:p>
        </p:txBody>
      </p:sp>
      <p:sp>
        <p:nvSpPr>
          <p:cNvPr id="5" name="TextBox 3"/>
          <p:cNvSpPr txBox="1"/>
          <p:nvPr/>
        </p:nvSpPr>
        <p:spPr>
          <a:xfrm>
            <a:off x="675249" y="211449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abstract class Beverage</a:t>
            </a:r>
            <a:endParaRPr lang="en-GB" sz="2000" b="0" dirty="0">
              <a:latin typeface="Lucida Sans Unicode" pitchFamily="34" charset="0"/>
              <a:cs typeface="Lucida Sans Unicode" pitchFamily="34" charset="0"/>
            </a:endParaRPr>
          </a:p>
        </p:txBody>
      </p:sp>
      <p:sp>
        <p:nvSpPr>
          <p:cNvPr id="6" name="TextBox 4"/>
          <p:cNvSpPr txBox="1"/>
          <p:nvPr/>
        </p:nvSpPr>
        <p:spPr>
          <a:xfrm>
            <a:off x="675249" y="48768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sealed class Tea : Beverage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287569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511d405-64c5-4531-be4e-2e18c44e8c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Base Class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the </a:t>
            </a:r>
            <a:r>
              <a:rPr lang="en-US" b="1" dirty="0"/>
              <a:t>virtual</a:t>
            </a:r>
            <a:r>
              <a:rPr lang="en-US" dirty="0"/>
              <a:t> keyword to create members that you can override in derived </a:t>
            </a:r>
            <a:r>
              <a:rPr lang="en-US" dirty="0" smtClean="0"/>
              <a:t>classes</a:t>
            </a:r>
          </a:p>
          <a:p>
            <a:endParaRPr lang="en-US" dirty="0"/>
          </a:p>
          <a:p>
            <a:endParaRPr lang="en-US" dirty="0"/>
          </a:p>
          <a:p>
            <a:r>
              <a:rPr lang="en-US" dirty="0"/>
              <a:t>Use the </a:t>
            </a:r>
            <a:r>
              <a:rPr lang="en-US" b="1" dirty="0"/>
              <a:t>protected</a:t>
            </a:r>
            <a:r>
              <a:rPr lang="en-US" dirty="0"/>
              <a:t> access modifier to make members available to derived types</a:t>
            </a:r>
          </a:p>
          <a:p>
            <a:endParaRPr lang="en-US" dirty="0"/>
          </a:p>
        </p:txBody>
      </p:sp>
      <p:sp>
        <p:nvSpPr>
          <p:cNvPr id="5" name="TextBox 3"/>
          <p:cNvSpPr txBox="1"/>
          <p:nvPr/>
        </p:nvSpPr>
        <p:spPr>
          <a:xfrm>
            <a:off x="675249" y="2118996"/>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virtual int GetServingTemperature()</a:t>
            </a:r>
            <a:endParaRPr lang="en-GB" sz="2000" b="0" dirty="0">
              <a:latin typeface="Lucida Sans Unicode" pitchFamily="34" charset="0"/>
              <a:cs typeface="Lucida Sans Unicode" pitchFamily="34" charset="0"/>
            </a:endParaRPr>
          </a:p>
        </p:txBody>
      </p:sp>
      <p:sp>
        <p:nvSpPr>
          <p:cNvPr id="6" name="TextBox 4"/>
          <p:cNvSpPr txBox="1"/>
          <p:nvPr/>
        </p:nvSpPr>
        <p:spPr>
          <a:xfrm>
            <a:off x="675249" y="4068665"/>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protected int servingTemperature;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8269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Text Continuation</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3728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Inheriting from a Base Class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inherit from a base class, add the name of the base class to the class declaration</a:t>
            </a:r>
          </a:p>
          <a:p>
            <a:endParaRPr lang="en-US" dirty="0"/>
          </a:p>
          <a:p>
            <a:r>
              <a:rPr lang="en-US" dirty="0" smtClean="0"/>
              <a:t>To override virtual base class members, use the </a:t>
            </a:r>
            <a:r>
              <a:rPr lang="en-US" b="1" dirty="0" smtClean="0"/>
              <a:t>override</a:t>
            </a:r>
            <a:r>
              <a:rPr lang="en-US" dirty="0" smtClean="0"/>
              <a:t> keyword</a:t>
            </a:r>
          </a:p>
          <a:p>
            <a:endParaRPr lang="en-US" dirty="0" smtClean="0"/>
          </a:p>
          <a:p>
            <a:r>
              <a:rPr lang="en-US" dirty="0" smtClean="0"/>
              <a:t>To prevent classes further down the class hierarchy from overriding your override methods, use the </a:t>
            </a:r>
            <a:r>
              <a:rPr lang="en-US" b="1" dirty="0" smtClean="0"/>
              <a:t>sealed</a:t>
            </a:r>
            <a:r>
              <a:rPr lang="en-US" dirty="0" smtClean="0"/>
              <a:t> keyword</a:t>
            </a:r>
            <a:endParaRPr lang="en-US" dirty="0"/>
          </a:p>
        </p:txBody>
      </p:sp>
      <p:sp>
        <p:nvSpPr>
          <p:cNvPr id="5" name="TextBox 3"/>
          <p:cNvSpPr txBox="1"/>
          <p:nvPr/>
        </p:nvSpPr>
        <p:spPr>
          <a:xfrm>
            <a:off x="675249" y="19928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class Coffee : Beverage</a:t>
            </a:r>
            <a:endParaRPr lang="en-GB" sz="2000" b="0" dirty="0">
              <a:latin typeface="Lucida Sans Unicode" pitchFamily="34" charset="0"/>
              <a:cs typeface="Lucida Sans Unicode" pitchFamily="34" charset="0"/>
            </a:endParaRPr>
          </a:p>
        </p:txBody>
      </p:sp>
      <p:sp>
        <p:nvSpPr>
          <p:cNvPr id="6" name="TextBox 4"/>
          <p:cNvSpPr txBox="1"/>
          <p:nvPr/>
        </p:nvSpPr>
        <p:spPr>
          <a:xfrm>
            <a:off x="685800" y="3429000"/>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override int GetServingTemperature()</a:t>
            </a:r>
            <a:endParaRPr lang="en-GB" sz="2000" b="0" dirty="0">
              <a:latin typeface="Lucida Sans Unicode" pitchFamily="34" charset="0"/>
              <a:cs typeface="Lucida Sans Unicode" pitchFamily="34" charset="0"/>
            </a:endParaRPr>
          </a:p>
        </p:txBody>
      </p:sp>
      <p:sp>
        <p:nvSpPr>
          <p:cNvPr id="7" name="TextBox 5"/>
          <p:cNvSpPr txBox="1"/>
          <p:nvPr/>
        </p:nvSpPr>
        <p:spPr>
          <a:xfrm>
            <a:off x="685800" y="5269468"/>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sealed public override int GetServingTemperature()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0302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7c46e9c-ffaf-40a6-8edb-047bba1e3e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Calling Base Class Constructors and Members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To call a base class constructor from a derived class, add the base constructor to your constructor declaration</a:t>
            </a:r>
          </a:p>
          <a:p>
            <a:endParaRPr lang="en-US" dirty="0" smtClean="0"/>
          </a:p>
          <a:p>
            <a:endParaRPr lang="en-US" dirty="0" smtClean="0"/>
          </a:p>
          <a:p>
            <a:pPr lvl="1"/>
            <a:r>
              <a:rPr lang="en-US" dirty="0" smtClean="0"/>
              <a:t>Pass parameter names to the base constructor as arguments</a:t>
            </a:r>
          </a:p>
          <a:p>
            <a:pPr lvl="1"/>
            <a:r>
              <a:rPr lang="en-US" dirty="0" smtClean="0"/>
              <a:t>Do not use the base keyword within the constructor body</a:t>
            </a:r>
          </a:p>
          <a:p>
            <a:r>
              <a:rPr lang="en-US" dirty="0" smtClean="0"/>
              <a:t>To call base class methods from a derived class, use the base keyword like an instance variable</a:t>
            </a:r>
          </a:p>
          <a:p>
            <a:endParaRPr lang="en-US" dirty="0"/>
          </a:p>
        </p:txBody>
      </p:sp>
      <p:sp>
        <p:nvSpPr>
          <p:cNvPr id="5" name="TextBox 3"/>
          <p:cNvSpPr txBox="1"/>
          <p:nvPr/>
        </p:nvSpPr>
        <p:spPr>
          <a:xfrm>
            <a:off x="685800" y="2450205"/>
            <a:ext cx="7793502"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public Coffee(string name, bool isFairT</a:t>
            </a:r>
            <a:r>
              <a:rPr lang="en-GB" sz="2000" b="0" dirty="0">
                <a:latin typeface="Lucida Sans Unicode" pitchFamily="34" charset="0"/>
                <a:cs typeface="Lucida Sans Unicode" pitchFamily="34" charset="0"/>
              </a:rPr>
              <a:t>r</a:t>
            </a:r>
            <a:r>
              <a:rPr lang="en-GB" sz="2000" b="0" dirty="0" smtClean="0">
                <a:latin typeface="Lucida Sans Unicode" pitchFamily="34" charset="0"/>
                <a:cs typeface="Lucida Sans Unicode" pitchFamily="34" charset="0"/>
              </a:rPr>
              <a:t>ade, int temp)</a:t>
            </a:r>
          </a:p>
          <a:p>
            <a:r>
              <a:rPr lang="en-GB" sz="2000" b="0" dirty="0" smtClean="0">
                <a:latin typeface="Lucida Sans Unicode" pitchFamily="34" charset="0"/>
                <a:cs typeface="Lucida Sans Unicode" pitchFamily="34" charset="0"/>
              </a:rPr>
              <a:t>   : base(name, isFairTrade, servingTemp)              </a:t>
            </a:r>
            <a:endParaRPr lang="en-GB" sz="2000" b="0" dirty="0">
              <a:latin typeface="Lucida Sans Unicode" pitchFamily="34" charset="0"/>
              <a:cs typeface="Lucida Sans Unicode" pitchFamily="34" charset="0"/>
            </a:endParaRPr>
          </a:p>
        </p:txBody>
      </p:sp>
      <p:sp>
        <p:nvSpPr>
          <p:cNvPr id="6" name="TextBox 4"/>
          <p:cNvSpPr txBox="1"/>
          <p:nvPr/>
        </p:nvSpPr>
        <p:spPr>
          <a:xfrm>
            <a:off x="683652" y="6002661"/>
            <a:ext cx="7793502"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2000" b="0" dirty="0" smtClean="0">
                <a:latin typeface="Lucida Sans Unicode" pitchFamily="34" charset="0"/>
                <a:cs typeface="Lucida Sans Unicode" pitchFamily="34" charset="0"/>
              </a:rPr>
              <a:t>base.GetServingTemperature();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02547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Module 5&amp;quot;&quot;/&gt;&lt;property id=&quot;20307&quot; value=&quot;256&quot;/&gt;&lt;/object&gt;&lt;object type=&quot;3&quot; unique_id=&quot;10004&quot;&gt;&lt;property id=&quot;20148&quot; value=&quot;5&quot;/&gt;&lt;property id=&quot;20300&quot; value=&quot;Slide 2 - &amp;quot;Module Overview&amp;quot;&quot;/&gt;&lt;property id=&quot;20307&quot; value=&quot;257&quot;/&gt;&lt;/object&gt;&lt;object type=&quot;3&quot; unique_id=&quot;10005&quot;&gt;&lt;property id=&quot;20148&quot; value=&quot;5&quot;/&gt;&lt;property id=&quot;20300&quot; value=&quot;Slide 3 - &amp;quot;Lesson 1: Creating Class Hierarchies&amp;quot;&quot;/&gt;&lt;property id=&quot;20307&quot; value=&quot;258&quot;/&gt;&lt;/object&gt;&lt;object type=&quot;3&quot; unique_id=&quot;10006&quot;&gt;&lt;property id=&quot;20148&quot; value=&quot;5&quot;/&gt;&lt;property id=&quot;20300&quot; value=&quot;Slide 4 - &amp;quot;What Is Inheritance?&amp;quot;&quot;/&gt;&lt;property id=&quot;20307&quot; value=&quot;259&quot;/&gt;&lt;/object&gt;&lt;object type=&quot;3&quot; unique_id=&quot;10007&quot;&gt;&lt;property id=&quot;20148&quot; value=&quot;5&quot;/&gt;&lt;property id=&quot;20300&quot; value=&quot;Slide 5 - &amp;quot;Creating Base Classes&amp;quot;&quot;/&gt;&lt;property id=&quot;20307&quot; value=&quot;260&quot;/&gt;&lt;/object&gt;&lt;object type=&quot;3&quot; unique_id=&quot;10008&quot;&gt;&lt;property id=&quot;20148&quot; value=&quot;5&quot;/&gt;&lt;property id=&quot;20300&quot; value=&quot;Slide 6 - &amp;quot;Creating Base Class Members&amp;quot;&quot;/&gt;&lt;property id=&quot;20307&quot; value=&quot;261&quot;/&gt;&lt;/object&gt;&lt;object type=&quot;3&quot; unique_id=&quot;10009&quot;&gt;&lt;property id=&quot;20148&quot; value=&quot;5&quot;/&gt;&lt;property id=&quot;20300&quot; value=&quot;Slide 7 - &amp;quot;Text Continuation&amp;quot;&quot;/&gt;&lt;property id=&quot;20307&quot; value=&quot;275&quot;/&gt;&lt;/object&gt;&lt;object type=&quot;3&quot; unique_id=&quot;10010&quot;&gt;&lt;property id=&quot;20148&quot; value=&quot;5&quot;/&gt;&lt;property id=&quot;20300&quot; value=&quot;Slide 8 - &amp;quot;Inheriting from a Base Class&amp;quot;&quot;/&gt;&lt;property id=&quot;20307&quot; value=&quot;262&quot;/&gt;&lt;/object&gt;&lt;object type=&quot;3&quot; unique_id=&quot;10011&quot;&gt;&lt;property id=&quot;20148&quot; value=&quot;5&quot;/&gt;&lt;property id=&quot;20300&quot; value=&quot;Slide 9 - &amp;quot;Calling Base Class Constructors and Members&amp;quot;&quot;/&gt;&lt;property id=&quot;20307&quot; value=&quot;263&quot;/&gt;&lt;/object&gt;&lt;object type=&quot;3&quot; unique_id=&quot;10012&quot;&gt;&lt;property id=&quot;20148&quot; value=&quot;5&quot;/&gt;&lt;property id=&quot;20300&quot; value=&quot;Slide 10 - &amp;quot;Demonstration: Calling Base Class Constructors&amp;quot;&quot;/&gt;&lt;property id=&quot;20307&quot; value=&quot;264&quot;/&gt;&lt;/object&gt;&lt;object type=&quot;3&quot; unique_id=&quot;10013&quot;&gt;&lt;property id=&quot;20148&quot; value=&quot;5&quot;/&gt;&lt;property id=&quot;20300&quot; value=&quot;Slide 11 - &amp;quot;Text Continuation&amp;quot;&quot;/&gt;&lt;property id=&quot;20307&quot; value=&quot;276&quot;/&gt;&lt;/object&gt;&lt;object type=&quot;3&quot; unique_id=&quot;10014&quot;&gt;&lt;property id=&quot;20148&quot; value=&quot;5&quot;/&gt;&lt;property id=&quot;20300&quot; value=&quot;Slide 12 - &amp;quot;Lesson 2: Extending .NET Framework Classes&amp;quot;&quot;/&gt;&lt;property id=&quot;20307&quot; value=&quot;265&quot;/&gt;&lt;/object&gt;&lt;object type=&quot;3&quot; unique_id=&quot;10015&quot;&gt;&lt;property id=&quot;20148&quot; value=&quot;5&quot;/&gt;&lt;property id=&quot;20300&quot; value=&quot;Slide 13 - &amp;quot;Inheriting from .NET Framework Classes&amp;quot;&quot;/&gt;&lt;property id=&quot;20307&quot; value=&quot;266&quot;/&gt;&lt;/object&gt;&lt;object type=&quot;3&quot; unique_id=&quot;10016&quot;&gt;&lt;property id=&quot;20148&quot; value=&quot;5&quot;/&gt;&lt;property id=&quot;20300&quot; value=&quot;Slide 14 - &amp;quot;Creating Custom Exceptions&amp;quot;&quot;/&gt;&lt;property id=&quot;20307&quot; value=&quot;267&quot;/&gt;&lt;/object&gt;&lt;object type=&quot;3&quot; unique_id=&quot;10017&quot;&gt;&lt;property id=&quot;20148&quot; value=&quot;5&quot;/&gt;&lt;property id=&quot;20300&quot; value=&quot;Slide 15 - &amp;quot;Throwing and Catching Custom Exceptions&amp;quot;&quot;/&gt;&lt;property id=&quot;20307&quot; value=&quot;268&quot;/&gt;&lt;/object&gt;&lt;object type=&quot;3&quot; unique_id=&quot;10018&quot;&gt;&lt;property id=&quot;20148&quot; value=&quot;5&quot;/&gt;&lt;property id=&quot;20300&quot; value=&quot;Slide 16 - &amp;quot;Inheriting from Generic Types&amp;quot;&quot;/&gt;&lt;property id=&quot;20307&quot; value=&quot;269&quot;/&gt;&lt;/object&gt;&lt;object type=&quot;3&quot; unique_id=&quot;10019&quot;&gt;&lt;property id=&quot;20148&quot; value=&quot;5&quot;/&gt;&lt;property id=&quot;20300&quot; value=&quot;Slide 17 - &amp;quot;Creating Extension Methods&amp;quot;&quot;/&gt;&lt;property id=&quot;20307&quot; value=&quot;270&quot;/&gt;&lt;/object&gt;&lt;object type=&quot;3&quot; unique_id=&quot;10020&quot;&gt;&lt;property id=&quot;20148&quot; value=&quot;5&quot;/&gt;&lt;property id=&quot;20300&quot; value=&quot;Slide 18 - &amp;quot;Demonstration: Refactoring Common Functionality into the User Class Lab&amp;quot;&quot;/&gt;&lt;property id=&quot;20307&quot; value=&quot;271&quot;/&gt;&lt;/object&gt;&lt;object type=&quot;3&quot; unique_id=&quot;10021&quot;&gt;&lt;property id=&quot;20148&quot; value=&quot;5&quot;/&gt;&lt;property id=&quot;20300&quot; value=&quot;Slide 19 - &amp;quot;Text Continuation&amp;quot;&quot;/&gt;&lt;property id=&quot;20307&quot; value=&quot;277&quot;/&gt;&lt;/object&gt;&lt;object type=&quot;3&quot; unique_id=&quot;10022&quot;&gt;&lt;property id=&quot;20148&quot; value=&quot;5&quot;/&gt;&lt;property id=&quot;20300&quot; value=&quot;Slide 20 - &amp;quot;Lab: Refactoring Common Functionality into the User Class&amp;quot;&quot;/&gt;&lt;property id=&quot;20307&quot; value=&quot;272&quot;/&gt;&lt;/object&gt;&lt;object type=&quot;3&quot; unique_id=&quot;10023&quot;&gt;&lt;property id=&quot;20148&quot; value=&quot;5&quot;/&gt;&lt;property id=&quot;20300&quot; value=&quot;Slide 21 - &amp;quot;Text Continuation&amp;quot;&quot;/&gt;&lt;property id=&quot;20307&quot; value=&quot;278&quot;/&gt;&lt;/object&gt;&lt;object type=&quot;3&quot; unique_id=&quot;10024&quot;&gt;&lt;property id=&quot;20148&quot; value=&quot;5&quot;/&gt;&lt;property id=&quot;20300&quot; value=&quot;Slide 22 - &amp;quot;Lab Scenario&amp;quot;&quot;/&gt;&lt;property id=&quot;20307&quot; value=&quot;273&quot;/&gt;&lt;/object&gt;&lt;object type=&quot;3&quot; unique_id=&quot;10025&quot;&gt;&lt;property id=&quot;20148&quot; value=&quot;5&quot;/&gt;&lt;property id=&quot;20300&quot; value=&quot;Slide 23 - &amp;quot;Module Review and Takeaways&amp;quot;&quot;/&gt;&lt;property id=&quot;20307&quot; value=&quot;274&quot;/&gt;&lt;/object&gt;&lt;/object&gt;&lt;object type=&quot;8&quot; unique_id=&quot;10050&quot;&gt;&lt;/object&gt;&lt;/object&gt;&lt;/database&gt;"/>
  <p:tag name="MMPROD_NEXTUNIQUEID" val="10009"/>
  <p:tag name="SECTOMILLISECCONVERTED" val="1"/>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17</TotalTime>
  <Words>3193</Words>
  <Application>Microsoft Office PowerPoint</Application>
  <PresentationFormat>On-screen Show (4:3)</PresentationFormat>
  <Paragraphs>329</Paragraphs>
  <Slides>23</Slides>
  <Notes>23</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Segoe Light</vt:lpstr>
      <vt:lpstr>Segoe UI Light</vt:lpstr>
      <vt:lpstr>Symbol</vt:lpstr>
      <vt:lpstr>Segoe UI</vt:lpstr>
      <vt:lpstr>Lucida Sans Unicode</vt:lpstr>
      <vt:lpstr>Wingdings</vt:lpstr>
      <vt:lpstr>Calibri</vt:lpstr>
      <vt:lpstr>Times New Roman</vt:lpstr>
      <vt:lpstr>Verdana</vt:lpstr>
      <vt:lpstr>Presentation1</vt:lpstr>
      <vt:lpstr>Module 5</vt:lpstr>
      <vt:lpstr>Module Overview</vt:lpstr>
      <vt:lpstr>Lesson 1: Creating Class Hierarchies</vt:lpstr>
      <vt:lpstr>What Is Inheritance?</vt:lpstr>
      <vt:lpstr>Creating Base Classes</vt:lpstr>
      <vt:lpstr>Creating Base Class Members</vt:lpstr>
      <vt:lpstr>Text Continuation</vt:lpstr>
      <vt:lpstr>Inheriting from a Base Class</vt:lpstr>
      <vt:lpstr>Calling Base Class Constructors and Members</vt:lpstr>
      <vt:lpstr>Demonstration: Calling Base Class Constructors</vt:lpstr>
      <vt:lpstr>Text Continuation</vt:lpstr>
      <vt:lpstr>Lesson 2: Extending .NET Framework Classes</vt:lpstr>
      <vt:lpstr>Inheriting from .NET Framework Classes</vt:lpstr>
      <vt:lpstr>Creating Custom Exceptions</vt:lpstr>
      <vt:lpstr>Throwing and Catching Custom Exceptions</vt:lpstr>
      <vt:lpstr>Inheriting from Generic Types</vt:lpstr>
      <vt:lpstr>Creating Extension Methods</vt:lpstr>
      <vt:lpstr>Demonstration: Refactoring Common Functionality into the User Class Lab</vt:lpstr>
      <vt:lpstr>Text Continuation</vt:lpstr>
      <vt:lpstr>Lab: Refactoring Common Functionality into the User Class</vt:lpstr>
      <vt:lpstr>Text Continuation</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Vikkie Boyd</dc:creator>
  <cp:lastModifiedBy>Richard Strange</cp:lastModifiedBy>
  <cp:revision>4</cp:revision>
  <dcterms:created xsi:type="dcterms:W3CDTF">2012-12-05T14:34:23Z</dcterms:created>
  <dcterms:modified xsi:type="dcterms:W3CDTF">2012-12-11T16:16:48Z</dcterms:modified>
</cp:coreProperties>
</file>