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3"/>
  </p:notesMasterIdLst>
  <p:sldIdLst>
    <p:sldId id="256" r:id="rId2"/>
    <p:sldId id="257" r:id="rId3"/>
    <p:sldId id="258" r:id="rId4"/>
    <p:sldId id="259" r:id="rId5"/>
    <p:sldId id="260" r:id="rId6"/>
    <p:sldId id="261" r:id="rId7"/>
    <p:sldId id="262" r:id="rId8"/>
    <p:sldId id="263" r:id="rId9"/>
    <p:sldId id="281" r:id="rId10"/>
    <p:sldId id="282" r:id="rId11"/>
    <p:sldId id="264" r:id="rId12"/>
    <p:sldId id="265" r:id="rId13"/>
    <p:sldId id="266" r:id="rId14"/>
    <p:sldId id="267" r:id="rId15"/>
    <p:sldId id="268" r:id="rId16"/>
    <p:sldId id="269" r:id="rId17"/>
    <p:sldId id="270" r:id="rId18"/>
    <p:sldId id="271" r:id="rId19"/>
    <p:sldId id="283" r:id="rId20"/>
    <p:sldId id="284" r:id="rId21"/>
    <p:sldId id="272" r:id="rId22"/>
    <p:sldId id="273" r:id="rId23"/>
    <p:sldId id="274" r:id="rId24"/>
    <p:sldId id="275" r:id="rId25"/>
    <p:sldId id="276" r:id="rId26"/>
    <p:sldId id="277" r:id="rId27"/>
    <p:sldId id="278" r:id="rId28"/>
    <p:sldId id="285" r:id="rId29"/>
    <p:sldId id="279" r:id="rId30"/>
    <p:sldId id="280" r:id="rId31"/>
    <p:sldId id="286" r:id="rId32"/>
  </p:sldIdLst>
  <p:sldSz cx="9144000" cy="6858000" type="screen4x3"/>
  <p:notesSz cx="6858000" cy="9144000"/>
  <p:embeddedFontLst>
    <p:embeddedFont>
      <p:font typeface="Verdana" pitchFamily="34" charset="0"/>
      <p:regular r:id="rId34"/>
      <p:bold r:id="rId35"/>
      <p:italic r:id="rId36"/>
      <p:boldItalic r:id="rId37"/>
    </p:embeddedFont>
    <p:embeddedFont>
      <p:font typeface="Calibri" pitchFamily="34" charset="0"/>
      <p:regular r:id="rId38"/>
      <p:bold r:id="rId39"/>
      <p:italic r:id="rId40"/>
      <p:boldItalic r:id="rId41"/>
    </p:embeddedFont>
    <p:embeddedFont>
      <p:font typeface="Lucida Sans Unicode" pitchFamily="34" charset="0"/>
      <p:regular r:id="rId42"/>
    </p:embeddedFont>
    <p:embeddedFont>
      <p:font typeface="Lucida Sans Typewriter" pitchFamily="49" charset="0"/>
      <p:regular r:id="rId43"/>
      <p:bold r:id="rId44"/>
      <p:italic r:id="rId45"/>
      <p:boldItalic r:id="rId46"/>
    </p:embeddedFont>
    <p:embeddedFont>
      <p:font typeface="Segoe Light" pitchFamily="34" charset="0"/>
      <p:regular r:id="rId47"/>
      <p:italic r:id="rId48"/>
    </p:embeddedFont>
    <p:embeddedFont>
      <p:font typeface="Segoe UI Light" pitchFamily="34" charset="0"/>
      <p:regular r:id="rId49"/>
    </p:embeddedFont>
    <p:embeddedFont>
      <p:font typeface="Segoe UI" pitchFamily="34" charset="0"/>
      <p:regular r:id="rId50"/>
      <p:bold r:id="rId51"/>
      <p:italic r:id="rId52"/>
      <p:boldItalic r:id="rId53"/>
    </p:embeddedFont>
  </p:embeddedFontLst>
  <p:custDataLst>
    <p:tags r:id="rId5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860" y="-582"/>
      </p:cViewPr>
      <p:guideLst>
        <p:guide orient="horz" pos="2160"/>
        <p:guide pos="2880"/>
      </p:guideLst>
    </p:cSldViewPr>
  </p:slideViewPr>
  <p:notesTextViewPr>
    <p:cViewPr>
      <p:scale>
        <a:sx n="1" d="1"/>
        <a:sy n="1" d="1"/>
      </p:scale>
      <p:origin x="0" y="0"/>
    </p:cViewPr>
  </p:notesTextViewPr>
  <p:notesViewPr>
    <p:cSldViewPr>
      <p:cViewPr>
        <p:scale>
          <a:sx n="60" d="100"/>
          <a:sy n="60" d="100"/>
        </p:scale>
        <p:origin x="-2394" y="2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font" Target="fonts/font20.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8.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A43E9C-2BFD-483A-88A5-FC29456E84C3}" type="datetimeFigureOut">
              <a:rPr lang="en-US" smtClean="0"/>
              <a:t>12/11/2012</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CB97BA-FE33-4003-9187-81FFC637A210}" type="slidenum">
              <a:rPr lang="en-US" smtClean="0"/>
              <a:t>‹#›</a:t>
            </a:fld>
            <a:endParaRPr lang="en-US" dirty="0"/>
          </a:p>
        </p:txBody>
      </p:sp>
    </p:spTree>
    <p:extLst>
      <p:ext uri="{BB962C8B-B14F-4D97-AF65-F5344CB8AC3E}">
        <p14:creationId xmlns:p14="http://schemas.microsoft.com/office/powerpoint/2010/main" val="3716573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CCCB97BA-FE33-4003-9187-81FFC637A210}"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Reading and Writing Local Data</a:t>
            </a:r>
            <a:endParaRPr lang="en-US" sz="1200" b="1" dirty="0">
              <a:solidFill>
                <a:srgbClr val="336699"/>
              </a:solidFill>
              <a:latin typeface="Arial"/>
            </a:endParaRPr>
          </a:p>
        </p:txBody>
      </p:sp>
    </p:spTree>
    <p:extLst>
      <p:ext uri="{BB962C8B-B14F-4D97-AF65-F5344CB8AC3E}">
        <p14:creationId xmlns:p14="http://schemas.microsoft.com/office/powerpoint/2010/main" val="13300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b="1" dirty="0" smtClean="0">
                <a:solidFill>
                  <a:prstClr val="black"/>
                </a:solidFill>
                <a:latin typeface="Arial"/>
                <a:ea typeface="Times New Roman"/>
                <a:cs typeface="Times New Roman"/>
              </a:rPr>
              <a:t>	combined </a:t>
            </a:r>
            <a:r>
              <a:rPr lang="en-US" sz="1000" b="1" dirty="0">
                <a:solidFill>
                  <a:prstClr val="black"/>
                </a:solidFill>
                <a:latin typeface="Arial"/>
                <a:ea typeface="Times New Roman"/>
                <a:cs typeface="Times New Roman"/>
              </a:rPr>
              <a:t>log file. </a:t>
            </a:r>
            <a:r>
              <a:rPr lang="en-US" sz="1000" dirty="0">
                <a:solidFill>
                  <a:srgbClr val="000000"/>
                </a:solidFill>
                <a:latin typeface="Arial"/>
                <a:ea typeface="Times New Roman"/>
                <a:cs typeface="Segoe UI"/>
              </a:rPr>
              <a:t>task.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7"/>
            </a:pPr>
            <a:r>
              <a:rPr lang="en-US" sz="1000" dirty="0">
                <a:solidFill>
                  <a:srgbClr val="000000"/>
                </a:solidFill>
                <a:latin typeface="Arial"/>
                <a:ea typeface="Times New Roman"/>
                <a:cs typeface="Segoe UI"/>
              </a:rPr>
              <a:t>In the code editor, click in the blank line below the comment, and then type the following code:</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smtClean="0">
                <a:solidFill>
                  <a:prstClr val="black"/>
                </a:solidFill>
                <a:latin typeface="Arial"/>
                <a:ea typeface="Times New Roman"/>
                <a:cs typeface="Times New Roman"/>
              </a:rPr>
              <a:t> File.AppendAllLines(combinedLogPath</a:t>
            </a:r>
            <a:r>
              <a:rPr lang="en-US" sz="1000" dirty="0">
                <a:solidFill>
                  <a:prstClr val="black"/>
                </a:solidFill>
                <a:latin typeface="Arial"/>
                <a:ea typeface="Times New Roman"/>
                <a:cs typeface="Times New Roman"/>
              </a:rPr>
              <a:t>, logContent);</a:t>
            </a:r>
          </a:p>
          <a:p>
            <a:pPr marL="342900" lvl="0" indent="-342900">
              <a:lnSpc>
                <a:spcPct val="115000"/>
              </a:lnSpc>
              <a:spcAft>
                <a:spcPts val="995"/>
              </a:spcAft>
              <a:buFont typeface="+mj-lt"/>
              <a:buAutoNum type="arabicPeriod" startAt="28"/>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Build</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Build Solution</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8"/>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Start Without Debugging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8"/>
            </a:pPr>
            <a:r>
              <a:rPr lang="en-US" sz="1000" dirty="0">
                <a:solidFill>
                  <a:srgbClr val="000000"/>
                </a:solidFill>
                <a:latin typeface="Arial"/>
                <a:ea typeface="Times New Roman"/>
                <a:cs typeface="Segoe UI"/>
              </a:rPr>
              <a:t>In the </a:t>
            </a:r>
            <a:r>
              <a:rPr lang="en-US" sz="1000" b="1" dirty="0">
                <a:solidFill>
                  <a:prstClr val="black"/>
                </a:solidFill>
                <a:latin typeface="Arial"/>
                <a:ea typeface="Times New Roman"/>
                <a:cs typeface="Times New Roman"/>
              </a:rPr>
              <a:t>Command Prompt</a:t>
            </a:r>
            <a:r>
              <a:rPr lang="en-US" sz="1000" dirty="0">
                <a:solidFill>
                  <a:srgbClr val="000000"/>
                </a:solidFill>
                <a:latin typeface="Arial"/>
                <a:ea typeface="Times New Roman"/>
                <a:cs typeface="Segoe UI"/>
              </a:rPr>
              <a:t> window, when prompted to press any key to continue, press Enter.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8"/>
            </a:pPr>
            <a:r>
              <a:rPr lang="en-US" sz="1000" dirty="0">
                <a:solidFill>
                  <a:prstClr val="black"/>
                </a:solidFill>
                <a:latin typeface="Arial"/>
                <a:ea typeface="Times New Roman"/>
                <a:cs typeface="Segoe UI"/>
              </a:rPr>
              <a:t>Open File Explorer and browse to the </a:t>
            </a:r>
            <a:r>
              <a:rPr lang="en-US" sz="1000" b="1" dirty="0">
                <a:solidFill>
                  <a:prstClr val="black"/>
                </a:solidFill>
                <a:latin typeface="Arial"/>
                <a:ea typeface="Times New Roman"/>
                <a:cs typeface="Times New Roman"/>
              </a:rPr>
              <a:t>E:\Mod06\Democode\Data\Logs</a:t>
            </a:r>
            <a:r>
              <a:rPr lang="en-US" sz="1000" dirty="0">
                <a:solidFill>
                  <a:prstClr val="black"/>
                </a:solidFill>
                <a:latin typeface="Arial"/>
                <a:ea typeface="Times New Roman"/>
                <a:cs typeface="Segoe UI"/>
              </a:rPr>
              <a:t> folder.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8"/>
            </a:pPr>
            <a:r>
              <a:rPr lang="en-US" sz="1000" dirty="0">
                <a:solidFill>
                  <a:prstClr val="black"/>
                </a:solidFill>
                <a:latin typeface="Arial"/>
                <a:ea typeface="Times New Roman"/>
                <a:cs typeface="Segoe UI"/>
              </a:rPr>
              <a:t>Double-click </a:t>
            </a:r>
            <a:r>
              <a:rPr lang="en-US" sz="1000" b="1" dirty="0">
                <a:solidFill>
                  <a:prstClr val="black"/>
                </a:solidFill>
                <a:latin typeface="Arial"/>
                <a:ea typeface="Times New Roman"/>
                <a:cs typeface="Times New Roman"/>
              </a:rPr>
              <a:t>CombinedLog.txt</a:t>
            </a:r>
            <a:r>
              <a:rPr lang="en-US" sz="1000" dirty="0">
                <a:solidFill>
                  <a:prstClr val="black"/>
                </a:solidFill>
                <a:latin typeface="Arial"/>
                <a:ea typeface="Times New Roman"/>
                <a:cs typeface="Segoe UI"/>
              </a:rPr>
              <a:t>, </a:t>
            </a:r>
            <a:r>
              <a:rPr lang="en-US" sz="1000" dirty="0">
                <a:solidFill>
                  <a:srgbClr val="000000"/>
                </a:solidFill>
                <a:latin typeface="Arial"/>
                <a:ea typeface="Times New Roman"/>
                <a:cs typeface="Segoe UI"/>
              </a:rPr>
              <a:t>verify that the </a:t>
            </a:r>
            <a:r>
              <a:rPr lang="en-US" sz="1000" dirty="0">
                <a:solidFill>
                  <a:prstClr val="black"/>
                </a:solidFill>
                <a:latin typeface="Arial"/>
                <a:ea typeface="Times New Roman"/>
                <a:cs typeface="Segoe UI"/>
              </a:rPr>
              <a:t>file contains a heading, and then verify the contents of each log file.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8"/>
            </a:pPr>
            <a:r>
              <a:rPr lang="en-US" sz="1000" dirty="0">
                <a:solidFill>
                  <a:prstClr val="black"/>
                </a:solidFill>
                <a:latin typeface="Arial"/>
                <a:ea typeface="Times New Roman"/>
                <a:cs typeface="Segoe UI"/>
              </a:rPr>
              <a:t>Close Notepad, close File Explorer, and then close Visual Studio.</a:t>
            </a:r>
            <a:endParaRPr lang="en-US" dirty="0"/>
          </a:p>
        </p:txBody>
      </p:sp>
      <p:sp>
        <p:nvSpPr>
          <p:cNvPr id="4" name="Slide Number Placeholder 3"/>
          <p:cNvSpPr>
            <a:spLocks noGrp="1"/>
          </p:cNvSpPr>
          <p:nvPr>
            <p:ph type="sldNum" sz="quarter" idx="10"/>
          </p:nvPr>
        </p:nvSpPr>
        <p:spPr/>
        <p:txBody>
          <a:bodyPr/>
          <a:lstStyle/>
          <a:p>
            <a:fld id="{CCCB97BA-FE33-4003-9187-81FFC637A210}" type="slidenum">
              <a:rPr lang="en-US" smtClean="0"/>
              <a:t>10</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Reading and Writing Local Data</a:t>
            </a:r>
            <a:endParaRPr lang="en-US" sz="1200" b="1" dirty="0">
              <a:solidFill>
                <a:srgbClr val="336699"/>
              </a:solidFill>
              <a:latin typeface="Arial"/>
            </a:endParaRPr>
          </a:p>
        </p:txBody>
      </p:sp>
    </p:spTree>
    <p:extLst>
      <p:ext uri="{BB962C8B-B14F-4D97-AF65-F5344CB8AC3E}">
        <p14:creationId xmlns:p14="http://schemas.microsoft.com/office/powerpoint/2010/main" val="2274412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a:t>
            </a:r>
            <a:r>
              <a:rPr lang="en-US" sz="1000" dirty="0">
                <a:latin typeface="Arial"/>
                <a:ea typeface="Calibri"/>
                <a:cs typeface="Times New Roman"/>
              </a:rPr>
              <a:t>he .NET Framework provides several classes that you can use to serialize and deserialize data.</a:t>
            </a:r>
            <a:r>
              <a:rPr lang="en-US" sz="1000" dirty="0">
                <a:solidFill>
                  <a:srgbClr val="000000"/>
                </a:solidFill>
                <a:latin typeface="Arial"/>
                <a:ea typeface="Calibri"/>
                <a:cs typeface="Segoe UI"/>
              </a:rPr>
              <a:t> </a:t>
            </a:r>
            <a:r>
              <a:rPr lang="en-US" sz="1000" dirty="0">
                <a:latin typeface="Arial"/>
                <a:ea typeface="Calibri"/>
                <a:cs typeface="Times New Roman"/>
              </a:rPr>
              <a:t>Explain that this lesson focus on classes that enable you to serialize to binary, XML, and JSON. If you want to serialize data to a custom format, you can create your own formatter by implementing the </a:t>
            </a:r>
            <a:r>
              <a:rPr lang="en-US" sz="1000" b="1" dirty="0">
                <a:latin typeface="Arial"/>
                <a:ea typeface="Calibri"/>
                <a:cs typeface="Times New Roman"/>
              </a:rPr>
              <a:t>IFormatter </a:t>
            </a:r>
            <a:r>
              <a:rPr lang="en-US" sz="1000" dirty="0">
                <a:latin typeface="Arial"/>
                <a:ea typeface="Calibri"/>
                <a:cs typeface="Times New Roman"/>
              </a:rPr>
              <a:t>interface.</a:t>
            </a:r>
            <a:r>
              <a:rPr lang="en-US" sz="1000" dirty="0">
                <a:latin typeface="Arial"/>
                <a:ea typeface="Calibri"/>
                <a:cs typeface="Segoe UI"/>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CCB97BA-FE33-4003-9187-81FFC637A210}"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Reading and Writing Local Data</a:t>
            </a:r>
            <a:endParaRPr lang="en-US" sz="1200" b="1" dirty="0">
              <a:solidFill>
                <a:srgbClr val="336699"/>
              </a:solidFill>
              <a:latin typeface="Arial"/>
            </a:endParaRPr>
          </a:p>
        </p:txBody>
      </p:sp>
    </p:spTree>
    <p:extLst>
      <p:ext uri="{BB962C8B-B14F-4D97-AF65-F5344CB8AC3E}">
        <p14:creationId xmlns:p14="http://schemas.microsoft.com/office/powerpoint/2010/main" val="1760508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Explain that .NET supports three serialization formats: binary, XML, JSON. Discuss the advantages and disadvantages of each format as detailed in the student notes.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CCB97BA-FE33-4003-9187-81FFC637A210}"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Reading and Writing Local Data</a:t>
            </a:r>
            <a:endParaRPr lang="en-US" sz="1200" b="1" dirty="0">
              <a:solidFill>
                <a:srgbClr val="336699"/>
              </a:solidFill>
              <a:latin typeface="Arial"/>
            </a:endParaRPr>
          </a:p>
        </p:txBody>
      </p:sp>
    </p:spTree>
    <p:extLst>
      <p:ext uri="{BB962C8B-B14F-4D97-AF65-F5344CB8AC3E}">
        <p14:creationId xmlns:p14="http://schemas.microsoft.com/office/powerpoint/2010/main" val="2153940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Times New Roman"/>
              </a:rPr>
              <a:t>T</a:t>
            </a:r>
            <a:r>
              <a:rPr lang="en-US" sz="1000" dirty="0">
                <a:latin typeface="Arial"/>
                <a:ea typeface="Calibri"/>
                <a:cs typeface="Segoe UI"/>
              </a:rPr>
              <a:t>he .NET Framework provides the </a:t>
            </a:r>
            <a:r>
              <a:rPr lang="en-US" sz="1000" b="1" dirty="0">
                <a:latin typeface="Arial"/>
                <a:ea typeface="Calibri"/>
                <a:cs typeface="Times New Roman"/>
              </a:rPr>
              <a:t>System</a:t>
            </a:r>
            <a:r>
              <a:rPr lang="en-US" sz="1000" dirty="0">
                <a:latin typeface="Arial"/>
                <a:ea typeface="Calibri"/>
                <a:cs typeface="Segoe UI"/>
              </a:rPr>
              <a:t> and </a:t>
            </a:r>
            <a:r>
              <a:rPr lang="en-US" sz="1000" b="1" dirty="0">
                <a:latin typeface="Arial"/>
                <a:ea typeface="Calibri"/>
                <a:cs typeface="Times New Roman"/>
              </a:rPr>
              <a:t>System.Runtime.Serialization</a:t>
            </a:r>
            <a:r>
              <a:rPr lang="en-US" sz="1000" dirty="0">
                <a:latin typeface="Arial"/>
                <a:ea typeface="Calibri"/>
                <a:cs typeface="Segoe UI"/>
              </a:rPr>
              <a:t> namespaces, which provide classes to enable serialization support. </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Explain that to create your own serializable type, you need to do the following:</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Define a default constructor.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Decorate the class with the </a:t>
            </a:r>
            <a:r>
              <a:rPr lang="en-US" sz="1000" b="1" dirty="0" smtClean="0">
                <a:effectLst/>
                <a:latin typeface="Arial"/>
                <a:ea typeface="Times New Roman"/>
                <a:cs typeface="Times New Roman"/>
              </a:rPr>
              <a:t>Serializable</a:t>
            </a:r>
            <a:r>
              <a:rPr lang="en-US" sz="1000" dirty="0" smtClean="0">
                <a:effectLst/>
                <a:latin typeface="Arial"/>
                <a:ea typeface="Times New Roman"/>
                <a:cs typeface="Segoe UI"/>
              </a:rPr>
              <a:t> attribute.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Implement the </a:t>
            </a:r>
            <a:r>
              <a:rPr lang="en-US" sz="1000" b="1" dirty="0" smtClean="0">
                <a:effectLst/>
                <a:latin typeface="Arial"/>
                <a:ea typeface="Times New Roman"/>
                <a:cs typeface="Times New Roman"/>
              </a:rPr>
              <a:t>ISerializable</a:t>
            </a:r>
            <a:r>
              <a:rPr lang="en-US" sz="1000" dirty="0" smtClean="0">
                <a:effectLst/>
                <a:latin typeface="Arial"/>
                <a:ea typeface="Times New Roman"/>
                <a:cs typeface="Segoe UI"/>
              </a:rPr>
              <a:t> interface.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Define a deserialization constructor.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Define the public members that you want to serialize. </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CCCB97BA-FE33-4003-9187-81FFC637A210}"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Reading and Writing Local Data</a:t>
            </a:r>
            <a:endParaRPr lang="en-US" sz="1200" b="1" dirty="0">
              <a:solidFill>
                <a:srgbClr val="336699"/>
              </a:solidFill>
              <a:latin typeface="Arial"/>
            </a:endParaRPr>
          </a:p>
        </p:txBody>
      </p:sp>
    </p:spTree>
    <p:extLst>
      <p:ext uri="{BB962C8B-B14F-4D97-AF65-F5344CB8AC3E}">
        <p14:creationId xmlns:p14="http://schemas.microsoft.com/office/powerpoint/2010/main" val="32005369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smtClean="0">
                <a:latin typeface="Arial"/>
                <a:ea typeface="Calibri"/>
                <a:cs typeface="Times New Roman"/>
              </a:rPr>
              <a:t>To </a:t>
            </a:r>
            <a:r>
              <a:rPr lang="en-US" sz="1000" dirty="0">
                <a:latin typeface="Arial"/>
                <a:ea typeface="Calibri"/>
                <a:cs typeface="Times New Roman"/>
              </a:rPr>
              <a:t>serialize your data to binary, you can use the </a:t>
            </a:r>
            <a:r>
              <a:rPr lang="en-US" sz="1000" b="1" dirty="0">
                <a:latin typeface="Arial"/>
                <a:ea typeface="Calibri"/>
                <a:cs typeface="Times New Roman"/>
              </a:rPr>
              <a:t>BinaryFormatter</a:t>
            </a:r>
            <a:r>
              <a:rPr lang="en-US" sz="1000" dirty="0">
                <a:latin typeface="Arial"/>
                <a:ea typeface="Calibri"/>
                <a:cs typeface="Times New Roman"/>
              </a:rPr>
              <a:t> class. The </a:t>
            </a:r>
            <a:r>
              <a:rPr lang="en-US" sz="1000" b="1" dirty="0">
                <a:latin typeface="Arial"/>
                <a:ea typeface="Calibri"/>
                <a:cs typeface="Times New Roman"/>
              </a:rPr>
              <a:t>BinaryFormatter</a:t>
            </a:r>
            <a:r>
              <a:rPr lang="en-US" sz="1000" dirty="0">
                <a:latin typeface="Arial"/>
                <a:ea typeface="Calibri"/>
                <a:cs typeface="Times New Roman"/>
              </a:rPr>
              <a:t> class implements the </a:t>
            </a:r>
            <a:r>
              <a:rPr lang="en-US" sz="1000" b="1" dirty="0">
                <a:latin typeface="Arial"/>
                <a:ea typeface="Calibri"/>
                <a:cs typeface="Times New Roman"/>
              </a:rPr>
              <a:t>IFormatter</a:t>
            </a:r>
            <a:r>
              <a:rPr lang="en-US" sz="1000" dirty="0">
                <a:latin typeface="Arial"/>
                <a:ea typeface="Calibri"/>
                <a:cs typeface="Times New Roman"/>
              </a:rPr>
              <a:t> interface.</a:t>
            </a:r>
          </a:p>
        </p:txBody>
      </p:sp>
      <p:sp>
        <p:nvSpPr>
          <p:cNvPr id="4" name="Slide Number Placeholder 3"/>
          <p:cNvSpPr>
            <a:spLocks noGrp="1"/>
          </p:cNvSpPr>
          <p:nvPr>
            <p:ph type="sldNum" sz="quarter" idx="10"/>
          </p:nvPr>
        </p:nvSpPr>
        <p:spPr/>
        <p:txBody>
          <a:bodyPr/>
          <a:lstStyle/>
          <a:p>
            <a:fld id="{CCCB97BA-FE33-4003-9187-81FFC637A210}"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Reading and Writing Local Data</a:t>
            </a:r>
            <a:endParaRPr lang="en-US" sz="1200" b="1" dirty="0">
              <a:solidFill>
                <a:srgbClr val="336699"/>
              </a:solidFill>
              <a:latin typeface="Arial"/>
            </a:endParaRPr>
          </a:p>
        </p:txBody>
      </p:sp>
    </p:spTree>
    <p:extLst>
      <p:ext uri="{BB962C8B-B14F-4D97-AF65-F5344CB8AC3E}">
        <p14:creationId xmlns:p14="http://schemas.microsoft.com/office/powerpoint/2010/main" val="4165407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To serialize your data to XML, you can use the </a:t>
            </a:r>
            <a:r>
              <a:rPr lang="en-US" sz="1000" b="1" dirty="0">
                <a:latin typeface="Arial"/>
                <a:ea typeface="Calibri"/>
                <a:cs typeface="Times New Roman"/>
              </a:rPr>
              <a:t>SoapFormatter</a:t>
            </a:r>
            <a:r>
              <a:rPr lang="en-US" sz="1000" dirty="0">
                <a:latin typeface="Arial"/>
                <a:ea typeface="Calibri"/>
                <a:cs typeface="Times New Roman"/>
              </a:rPr>
              <a:t> class. The </a:t>
            </a:r>
            <a:r>
              <a:rPr lang="en-US" sz="1000" b="1" dirty="0">
                <a:latin typeface="Arial"/>
                <a:ea typeface="Calibri"/>
                <a:cs typeface="Times New Roman"/>
              </a:rPr>
              <a:t>SoapFormatter</a:t>
            </a:r>
            <a:r>
              <a:rPr lang="en-US" sz="1000" dirty="0">
                <a:latin typeface="Arial"/>
                <a:ea typeface="Calibri"/>
                <a:cs typeface="Times New Roman"/>
              </a:rPr>
              <a:t> class implements the </a:t>
            </a:r>
            <a:r>
              <a:rPr lang="en-US" sz="1000" b="1" dirty="0">
                <a:latin typeface="Arial"/>
                <a:ea typeface="Calibri"/>
                <a:cs typeface="Times New Roman"/>
              </a:rPr>
              <a:t>IFormatter</a:t>
            </a:r>
            <a:r>
              <a:rPr lang="en-US" sz="1000" dirty="0">
                <a:latin typeface="Arial"/>
                <a:ea typeface="Calibri"/>
                <a:cs typeface="Times New Roman"/>
              </a:rPr>
              <a:t> interface, so the usage pattern is the same as the </a:t>
            </a:r>
            <a:r>
              <a:rPr lang="en-US" sz="1000" b="1" dirty="0">
                <a:latin typeface="Arial"/>
                <a:ea typeface="Calibri"/>
                <a:cs typeface="Times New Roman"/>
              </a:rPr>
              <a:t>BinaryFormatter</a:t>
            </a:r>
            <a:r>
              <a:rPr lang="en-US" sz="1000" dirty="0">
                <a:latin typeface="Arial"/>
                <a:ea typeface="Calibri"/>
                <a:cs typeface="Times New Roman"/>
              </a:rPr>
              <a:t> class.</a:t>
            </a:r>
          </a:p>
        </p:txBody>
      </p:sp>
      <p:sp>
        <p:nvSpPr>
          <p:cNvPr id="4" name="Slide Number Placeholder 3"/>
          <p:cNvSpPr>
            <a:spLocks noGrp="1"/>
          </p:cNvSpPr>
          <p:nvPr>
            <p:ph type="sldNum" sz="quarter" idx="10"/>
          </p:nvPr>
        </p:nvSpPr>
        <p:spPr/>
        <p:txBody>
          <a:bodyPr/>
          <a:lstStyle/>
          <a:p>
            <a:fld id="{CCCB97BA-FE33-4003-9187-81FFC637A210}"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Reading and Writing Local Data</a:t>
            </a:r>
            <a:endParaRPr lang="en-US" sz="1200" b="1" dirty="0">
              <a:solidFill>
                <a:srgbClr val="336699"/>
              </a:solidFill>
              <a:latin typeface="Arial"/>
            </a:endParaRPr>
          </a:p>
        </p:txBody>
      </p:sp>
    </p:spTree>
    <p:extLst>
      <p:ext uri="{BB962C8B-B14F-4D97-AF65-F5344CB8AC3E}">
        <p14:creationId xmlns:p14="http://schemas.microsoft.com/office/powerpoint/2010/main" val="12578996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You can serialize your data to JSON by using the </a:t>
            </a:r>
            <a:r>
              <a:rPr lang="en-US" sz="1000" b="1" dirty="0">
                <a:latin typeface="Arial"/>
                <a:ea typeface="Calibri"/>
                <a:cs typeface="Times New Roman"/>
              </a:rPr>
              <a:t>DataContractJsonSerializer</a:t>
            </a:r>
            <a:r>
              <a:rPr lang="en-US" sz="1000" dirty="0">
                <a:latin typeface="Arial"/>
                <a:ea typeface="Calibri"/>
                <a:cs typeface="Segoe UI"/>
              </a:rPr>
              <a:t> class.</a:t>
            </a:r>
            <a:r>
              <a:rPr lang="en-US" sz="1000" dirty="0">
                <a:latin typeface="Arial"/>
                <a:ea typeface="Calibri"/>
                <a:cs typeface="Times New Roman"/>
              </a:rPr>
              <a:t> The </a:t>
            </a:r>
            <a:r>
              <a:rPr lang="en-US" sz="1000" b="1" dirty="0">
                <a:latin typeface="Arial"/>
                <a:ea typeface="Calibri"/>
                <a:cs typeface="Times New Roman"/>
              </a:rPr>
              <a:t>DataContractJsonSerializer</a:t>
            </a:r>
            <a:r>
              <a:rPr lang="en-US" sz="1000" dirty="0">
                <a:latin typeface="Arial"/>
                <a:ea typeface="Calibri"/>
                <a:cs typeface="Segoe UI"/>
              </a:rPr>
              <a:t> class is derived from the </a:t>
            </a:r>
            <a:r>
              <a:rPr lang="en-US" sz="1000" b="1" dirty="0">
                <a:latin typeface="Arial"/>
                <a:ea typeface="Calibri"/>
                <a:cs typeface="Times New Roman"/>
              </a:rPr>
              <a:t>XmlObjectSerializer</a:t>
            </a:r>
            <a:r>
              <a:rPr lang="en-US" sz="1000" dirty="0">
                <a:latin typeface="Arial"/>
                <a:ea typeface="Calibri"/>
                <a:cs typeface="Segoe UI"/>
              </a:rPr>
              <a:t> class, and not an implementation of the </a:t>
            </a:r>
            <a:r>
              <a:rPr lang="en-US" sz="1000" b="1" dirty="0">
                <a:latin typeface="Arial"/>
                <a:ea typeface="Calibri"/>
                <a:cs typeface="Times New Roman"/>
              </a:rPr>
              <a:t>IFormatter</a:t>
            </a:r>
            <a:r>
              <a:rPr lang="en-US" sz="1000" dirty="0">
                <a:latin typeface="Arial"/>
                <a:ea typeface="Calibri"/>
                <a:cs typeface="Segoe UI"/>
              </a:rPr>
              <a:t> interface. For that reason, its usage pattern is different to the </a:t>
            </a:r>
            <a:r>
              <a:rPr lang="en-US" sz="1000" b="1" dirty="0">
                <a:latin typeface="Arial"/>
                <a:ea typeface="Calibri"/>
                <a:cs typeface="Times New Roman"/>
              </a:rPr>
              <a:t>BinaryFormatter</a:t>
            </a:r>
            <a:r>
              <a:rPr lang="en-US" sz="1000" dirty="0">
                <a:latin typeface="Arial"/>
                <a:ea typeface="Calibri"/>
                <a:cs typeface="Segoe UI"/>
              </a:rPr>
              <a:t> and </a:t>
            </a:r>
            <a:r>
              <a:rPr lang="en-US" sz="1000" b="1" dirty="0">
                <a:latin typeface="Arial"/>
                <a:ea typeface="Calibri"/>
                <a:cs typeface="Times New Roman"/>
              </a:rPr>
              <a:t>SoapFormatter</a:t>
            </a:r>
            <a:r>
              <a:rPr lang="en-US" sz="1000" dirty="0">
                <a:latin typeface="Arial"/>
                <a:ea typeface="Calibri"/>
                <a:cs typeface="Segoe UI"/>
              </a:rPr>
              <a:t> classes.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CCB97BA-FE33-4003-9187-81FFC637A210}"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Reading and Writing Local Data</a:t>
            </a:r>
            <a:endParaRPr lang="en-US" sz="1200" b="1" dirty="0">
              <a:solidFill>
                <a:srgbClr val="336699"/>
              </a:solidFill>
              <a:latin typeface="Arial"/>
            </a:endParaRPr>
          </a:p>
        </p:txBody>
      </p:sp>
    </p:spTree>
    <p:extLst>
      <p:ext uri="{BB962C8B-B14F-4D97-AF65-F5344CB8AC3E}">
        <p14:creationId xmlns:p14="http://schemas.microsoft.com/office/powerpoint/2010/main" val="31878155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Times New Roman"/>
              </a:rPr>
              <a:t>You may want to serialize your data into a format such as csv, or ini.</a:t>
            </a:r>
            <a:r>
              <a:rPr lang="en-US" sz="1000" dirty="0">
                <a:latin typeface="Arial"/>
                <a:ea typeface="Times New Roman"/>
                <a:cs typeface="Times New Roman"/>
              </a:rPr>
              <a:t> Y</a:t>
            </a:r>
            <a:r>
              <a:rPr lang="en-US" sz="1000" dirty="0">
                <a:latin typeface="Arial"/>
                <a:ea typeface="Calibri"/>
                <a:cs typeface="Times New Roman"/>
              </a:rPr>
              <a:t>ou can create your own custom serializer by implementing the </a:t>
            </a:r>
            <a:r>
              <a:rPr lang="en-US" sz="1000" b="1" dirty="0">
                <a:latin typeface="Arial"/>
                <a:ea typeface="Calibri"/>
                <a:cs typeface="Times New Roman"/>
              </a:rPr>
              <a:t>IFormatter</a:t>
            </a:r>
            <a:r>
              <a:rPr lang="en-US" sz="1000" dirty="0">
                <a:latin typeface="Arial"/>
                <a:ea typeface="Calibri"/>
                <a:cs typeface="Segoe UI"/>
              </a:rPr>
              <a:t> interface in the </a:t>
            </a:r>
            <a:r>
              <a:rPr lang="en-US" sz="1000" b="1" dirty="0">
                <a:latin typeface="Arial"/>
                <a:ea typeface="Calibri"/>
                <a:cs typeface="Times New Roman"/>
              </a:rPr>
              <a:t>System.Runtime.Serialization</a:t>
            </a:r>
            <a:r>
              <a:rPr lang="en-US" sz="1000" dirty="0">
                <a:latin typeface="Arial"/>
                <a:ea typeface="Calibri"/>
                <a:cs typeface="Segoe UI"/>
              </a:rPr>
              <a:t> namespace. </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To create your own formatter, you need to perform the following:</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Create a class that implements the </a:t>
            </a:r>
            <a:r>
              <a:rPr lang="en-US" sz="1000" b="1" dirty="0" smtClean="0">
                <a:effectLst/>
                <a:latin typeface="Arial"/>
                <a:ea typeface="Times New Roman"/>
                <a:cs typeface="Times New Roman"/>
              </a:rPr>
              <a:t>IFormatter</a:t>
            </a:r>
            <a:r>
              <a:rPr lang="en-US" sz="1000" dirty="0" smtClean="0">
                <a:effectLst/>
                <a:latin typeface="Arial"/>
                <a:ea typeface="Times New Roman"/>
                <a:cs typeface="Segoe UI"/>
              </a:rPr>
              <a:t> interface.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Create implementations for the </a:t>
            </a:r>
            <a:r>
              <a:rPr lang="en-US" sz="1000" b="1" dirty="0" smtClean="0">
                <a:effectLst/>
                <a:latin typeface="Arial"/>
                <a:ea typeface="Times New Roman"/>
                <a:cs typeface="Times New Roman"/>
              </a:rPr>
              <a:t>SurrogateSelector</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Binder</a:t>
            </a:r>
            <a:r>
              <a:rPr lang="en-US" sz="1000" dirty="0" smtClean="0">
                <a:effectLst/>
                <a:latin typeface="Arial"/>
                <a:ea typeface="Times New Roman"/>
                <a:cs typeface="Segoe UI"/>
              </a:rPr>
              <a:t>, and </a:t>
            </a:r>
            <a:r>
              <a:rPr lang="en-US" sz="1000" b="1" dirty="0" smtClean="0">
                <a:effectLst/>
                <a:latin typeface="Arial"/>
                <a:ea typeface="Times New Roman"/>
                <a:cs typeface="Times New Roman"/>
              </a:rPr>
              <a:t>Context</a:t>
            </a:r>
            <a:r>
              <a:rPr lang="en-US" sz="1000" dirty="0" smtClean="0">
                <a:effectLst/>
                <a:latin typeface="Arial"/>
                <a:ea typeface="Times New Roman"/>
                <a:cs typeface="Segoe UI"/>
              </a:rPr>
              <a:t> properties.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Create implementations for the </a:t>
            </a:r>
            <a:r>
              <a:rPr lang="en-US" sz="1000" b="1" dirty="0" smtClean="0">
                <a:effectLst/>
                <a:latin typeface="Arial"/>
                <a:ea typeface="Times New Roman"/>
                <a:cs typeface="Times New Roman"/>
              </a:rPr>
              <a:t>Deserialize</a:t>
            </a:r>
            <a:r>
              <a:rPr lang="en-US" sz="1000" dirty="0" smtClean="0">
                <a:effectLst/>
                <a:latin typeface="Arial"/>
                <a:ea typeface="Times New Roman"/>
                <a:cs typeface="Segoe UI"/>
              </a:rPr>
              <a:t> and </a:t>
            </a:r>
            <a:r>
              <a:rPr lang="en-US" sz="1000" b="1" dirty="0" smtClean="0">
                <a:effectLst/>
                <a:latin typeface="Arial"/>
                <a:ea typeface="Times New Roman"/>
                <a:cs typeface="Times New Roman"/>
              </a:rPr>
              <a:t>Serialize</a:t>
            </a:r>
            <a:r>
              <a:rPr lang="en-US" sz="1000" dirty="0" smtClean="0">
                <a:effectLst/>
                <a:latin typeface="Arial"/>
                <a:ea typeface="Times New Roman"/>
                <a:cs typeface="Segoe UI"/>
              </a:rPr>
              <a:t> methods.</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CCCB97BA-FE33-4003-9187-81FFC637A210}"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Reading and Writing Local Data</a:t>
            </a:r>
            <a:endParaRPr lang="en-US" sz="1200" b="1" dirty="0">
              <a:solidFill>
                <a:srgbClr val="336699"/>
              </a:solidFill>
              <a:latin typeface="Arial"/>
            </a:endParaRPr>
          </a:p>
        </p:txBody>
      </p:sp>
    </p:spTree>
    <p:extLst>
      <p:ext uri="{BB962C8B-B14F-4D97-AF65-F5344CB8AC3E}">
        <p14:creationId xmlns:p14="http://schemas.microsoft.com/office/powerpoint/2010/main" val="15137854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Run the demonstration.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Demonstration Steps</a:t>
            </a: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Switch to the Windows 8 </a:t>
            </a:r>
            <a:r>
              <a:rPr lang="en-US" sz="1000" b="1" dirty="0" smtClean="0">
                <a:effectLst/>
                <a:latin typeface="Arial"/>
                <a:ea typeface="Times New Roman"/>
                <a:cs typeface="Times New Roman"/>
              </a:rPr>
              <a:t>Start</a:t>
            </a:r>
            <a:r>
              <a:rPr lang="en-US" sz="1000" dirty="0" smtClean="0">
                <a:effectLst/>
                <a:latin typeface="Arial"/>
                <a:ea typeface="Times New Roman"/>
                <a:cs typeface="Segoe UI"/>
              </a:rPr>
              <a:t> window.</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Click </a:t>
            </a:r>
            <a:r>
              <a:rPr lang="en-US" sz="1000" b="1" dirty="0" smtClean="0">
                <a:effectLst/>
                <a:latin typeface="Arial"/>
                <a:ea typeface="Times New Roman"/>
                <a:cs typeface="Times New Roman"/>
              </a:rPr>
              <a:t>Visual Studio 2012</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Visual Studio, on the </a:t>
            </a:r>
            <a:r>
              <a:rPr lang="en-US" sz="1000" b="1" dirty="0" smtClean="0">
                <a:effectLst/>
                <a:latin typeface="Arial"/>
                <a:ea typeface="Times New Roman"/>
                <a:cs typeface="Times New Roman"/>
              </a:rPr>
              <a:t>File</a:t>
            </a:r>
            <a:r>
              <a:rPr lang="en-US" sz="1000" dirty="0" smtClean="0">
                <a:effectLst/>
                <a:latin typeface="Arial"/>
                <a:ea typeface="Times New Roman"/>
                <a:cs typeface="Segoe UI"/>
              </a:rPr>
              <a:t> menu, point to </a:t>
            </a:r>
            <a:r>
              <a:rPr lang="en-US" sz="1000" b="1" dirty="0" smtClean="0">
                <a:effectLst/>
                <a:latin typeface="Arial"/>
                <a:ea typeface="Times New Roman"/>
                <a:cs typeface="Times New Roman"/>
              </a:rPr>
              <a:t>Open</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Project/Solution</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Open Project</a:t>
            </a:r>
            <a:r>
              <a:rPr lang="en-US" sz="1000" dirty="0" smtClean="0">
                <a:effectLst/>
                <a:latin typeface="Arial"/>
                <a:ea typeface="Times New Roman"/>
                <a:cs typeface="Segoe UI"/>
              </a:rPr>
              <a:t> dialog box, browse to </a:t>
            </a:r>
            <a:r>
              <a:rPr lang="en-US" sz="1000" b="1" dirty="0" smtClean="0">
                <a:effectLst/>
                <a:latin typeface="Arial"/>
                <a:ea typeface="Times New Roman"/>
                <a:cs typeface="Times New Roman"/>
              </a:rPr>
              <a:t>E:\Mod06\Democode\Starter\FourthCoffee.ExceptionLogger</a:t>
            </a:r>
            <a:r>
              <a:rPr lang="en-US" sz="1000" dirty="0" smtClean="0">
                <a:effectLst/>
                <a:latin typeface="Arial"/>
                <a:ea typeface="Times New Roman"/>
                <a:cs typeface="Segoe UI"/>
              </a:rPr>
              <a:t>, click </a:t>
            </a:r>
            <a:r>
              <a:rPr lang="en-US" sz="1000" b="1" dirty="0" smtClean="0">
                <a:effectLst/>
                <a:latin typeface="Arial"/>
                <a:ea typeface="Times New Roman"/>
                <a:cs typeface="Times New Roman"/>
              </a:rPr>
              <a:t>FourthCoffee.ExceptionLogger.sln</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Open</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Visual Studio, on the </a:t>
            </a:r>
            <a:r>
              <a:rPr lang="en-US" sz="1000" b="1" dirty="0" smtClean="0">
                <a:effectLst/>
                <a:latin typeface="Arial"/>
                <a:ea typeface="Times New Roman"/>
                <a:cs typeface="Times New Roman"/>
              </a:rPr>
              <a:t>View</a:t>
            </a:r>
            <a:r>
              <a:rPr lang="en-US" sz="1000" dirty="0" smtClean="0">
                <a:effectLst/>
                <a:latin typeface="Arial"/>
                <a:ea typeface="Times New Roman"/>
                <a:cs typeface="Segoe UI"/>
              </a:rPr>
              <a:t> menu, click </a:t>
            </a:r>
            <a:r>
              <a:rPr lang="en-US" sz="1000" b="1" dirty="0" smtClean="0">
                <a:effectLst/>
                <a:latin typeface="Arial"/>
                <a:ea typeface="Times New Roman"/>
                <a:cs typeface="Times New Roman"/>
              </a:rPr>
              <a:t>Task List</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Task List</a:t>
            </a:r>
            <a:r>
              <a:rPr lang="en-US" sz="1000" dirty="0" smtClean="0">
                <a:effectLst/>
                <a:latin typeface="Arial"/>
                <a:ea typeface="Times New Roman"/>
                <a:cs typeface="Segoe UI"/>
              </a:rPr>
              <a:t> window, in the </a:t>
            </a:r>
            <a:r>
              <a:rPr lang="en-US" sz="1000" b="1" dirty="0" smtClean="0">
                <a:effectLst/>
                <a:latin typeface="Arial"/>
                <a:ea typeface="Times New Roman"/>
                <a:cs typeface="Times New Roman"/>
              </a:rPr>
              <a:t>Categories</a:t>
            </a:r>
            <a:r>
              <a:rPr lang="en-US" sz="1000" dirty="0" smtClean="0">
                <a:effectLst/>
                <a:latin typeface="Arial"/>
                <a:ea typeface="Times New Roman"/>
                <a:cs typeface="Segoe UI"/>
              </a:rPr>
              <a:t> list, click </a:t>
            </a:r>
            <a:r>
              <a:rPr lang="en-US" sz="1000" b="1" dirty="0" smtClean="0">
                <a:effectLst/>
                <a:latin typeface="Arial"/>
                <a:ea typeface="Times New Roman"/>
                <a:cs typeface="Times New Roman"/>
              </a:rPr>
              <a:t>Comments</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Double-click the </a:t>
            </a:r>
            <a:r>
              <a:rPr lang="en-US" sz="1000" b="1" dirty="0" smtClean="0">
                <a:effectLst/>
                <a:latin typeface="Arial"/>
                <a:ea typeface="Times New Roman"/>
                <a:cs typeface="Times New Roman"/>
              </a:rPr>
              <a:t>TODO: 01: Decorate the type with the Serializable attribute. </a:t>
            </a:r>
            <a:r>
              <a:rPr lang="en-US" sz="1000" dirty="0" smtClean="0">
                <a:solidFill>
                  <a:srgbClr val="000000"/>
                </a:solidFill>
                <a:effectLst/>
                <a:latin typeface="Arial"/>
                <a:ea typeface="Times New Roman"/>
                <a:cs typeface="Segoe UI"/>
              </a:rPr>
              <a:t>task.</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the code editor, click in the blank line below the comment, and then type the following code:</a:t>
            </a:r>
            <a:endParaRPr lang="en-US" sz="1000" dirty="0" smtClean="0">
              <a:effectLst/>
              <a:latin typeface="Arial"/>
              <a:ea typeface="Times New Roman"/>
              <a:cs typeface="Times New Roman"/>
            </a:endParaRPr>
          </a:p>
          <a:p>
            <a:pPr marL="100330" marR="100330">
              <a:lnSpc>
                <a:spcPct val="115000"/>
              </a:lnSpc>
              <a:spcAft>
                <a:spcPts val="995"/>
              </a:spcAft>
            </a:pPr>
            <a:r>
              <a:rPr lang="en-US" sz="1000" dirty="0" smtClean="0">
                <a:effectLst/>
                <a:latin typeface="Arial"/>
                <a:ea typeface="Times New Roman"/>
                <a:cs typeface="Times New Roman"/>
              </a:rPr>
              <a:t>[Serializable]</a:t>
            </a:r>
          </a:p>
          <a:p>
            <a:pPr marL="342900" lvl="0" indent="-342900">
              <a:lnSpc>
                <a:spcPct val="115000"/>
              </a:lnSpc>
              <a:spcAft>
                <a:spcPts val="995"/>
              </a:spcAft>
              <a:buFont typeface="+mj-lt"/>
              <a:buAutoNum type="arabicPeriod" startAt="9"/>
            </a:pPr>
            <a:r>
              <a:rPr lang="en-US" sz="1000" dirty="0" smtClean="0">
                <a:solidFill>
                  <a:srgbClr val="000000"/>
                </a:solidFill>
                <a:effectLst/>
                <a:latin typeface="Arial"/>
                <a:ea typeface="Times New Roman"/>
                <a:cs typeface="Segoe UI"/>
              </a:rPr>
              <a:t>In the </a:t>
            </a:r>
            <a:r>
              <a:rPr lang="en-US" sz="1000" b="1" dirty="0" smtClean="0">
                <a:effectLst/>
                <a:latin typeface="Arial"/>
                <a:ea typeface="Times New Roman"/>
                <a:cs typeface="Times New Roman"/>
              </a:rPr>
              <a:t>Task List</a:t>
            </a:r>
            <a:r>
              <a:rPr lang="en-US" sz="1000" dirty="0" smtClean="0">
                <a:solidFill>
                  <a:srgbClr val="000000"/>
                </a:solidFill>
                <a:effectLst/>
                <a:latin typeface="Arial"/>
                <a:ea typeface="Times New Roman"/>
                <a:cs typeface="Segoe UI"/>
              </a:rPr>
              <a:t> window, double-click the </a:t>
            </a:r>
            <a:r>
              <a:rPr lang="en-US" sz="1000" b="1" dirty="0" smtClean="0">
                <a:effectLst/>
                <a:latin typeface="Arial"/>
                <a:ea typeface="Times New Roman"/>
                <a:cs typeface="Times New Roman"/>
              </a:rPr>
              <a:t>TODO: 02: Implement the ISerializable interface. </a:t>
            </a:r>
            <a:r>
              <a:rPr lang="en-US" sz="1000" dirty="0" smtClean="0">
                <a:solidFill>
                  <a:srgbClr val="000000"/>
                </a:solidFill>
                <a:effectLst/>
                <a:latin typeface="Arial"/>
                <a:ea typeface="Times New Roman"/>
                <a:cs typeface="Segoe UI"/>
              </a:rPr>
              <a:t>task.</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dirty="0" smtClean="0">
                <a:solidFill>
                  <a:srgbClr val="000000"/>
                </a:solidFill>
                <a:effectLst/>
                <a:latin typeface="Arial"/>
                <a:ea typeface="Times New Roman"/>
                <a:cs typeface="Segoe UI"/>
              </a:rPr>
              <a:t>In the code editor, click in the blank line below the comment, and then type the following code:</a:t>
            </a:r>
            <a:endParaRPr lang="en-US" sz="1000" dirty="0" smtClean="0">
              <a:effectLst/>
              <a:latin typeface="Arial"/>
              <a:ea typeface="Times New Roman"/>
              <a:cs typeface="Times New Roman"/>
            </a:endParaRPr>
          </a:p>
          <a:p>
            <a:pPr marL="100330" marR="100330">
              <a:lnSpc>
                <a:spcPct val="115000"/>
              </a:lnSpc>
              <a:spcAft>
                <a:spcPts val="995"/>
              </a:spcAft>
            </a:pPr>
            <a:r>
              <a:rPr lang="en-US" sz="1000" dirty="0" smtClean="0">
                <a:solidFill>
                  <a:srgbClr val="000000"/>
                </a:solidFill>
                <a:effectLst/>
                <a:latin typeface="Arial"/>
                <a:ea typeface="Times New Roman"/>
                <a:cs typeface="Segoe UI"/>
              </a:rPr>
              <a:t>: ISerializable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11"/>
            </a:pPr>
            <a:r>
              <a:rPr lang="en-US" sz="1000" dirty="0" smtClean="0">
                <a:solidFill>
                  <a:srgbClr val="000000"/>
                </a:solidFill>
                <a:effectLst/>
                <a:latin typeface="Arial"/>
                <a:ea typeface="Times New Roman"/>
                <a:cs typeface="Segoe UI"/>
              </a:rPr>
              <a:t>Right-click the text </a:t>
            </a:r>
            <a:r>
              <a:rPr lang="en-US" sz="1000" b="1" dirty="0" smtClean="0">
                <a:effectLst/>
                <a:latin typeface="Arial"/>
                <a:ea typeface="Times New Roman"/>
                <a:cs typeface="Times New Roman"/>
              </a:rPr>
              <a:t>ISerializable</a:t>
            </a:r>
            <a:r>
              <a:rPr lang="en-US" sz="1000" dirty="0" smtClean="0">
                <a:solidFill>
                  <a:srgbClr val="000000"/>
                </a:solidFill>
                <a:effectLst/>
                <a:latin typeface="Arial"/>
                <a:ea typeface="Times New Roman"/>
                <a:cs typeface="Segoe UI"/>
              </a:rPr>
              <a:t>,</a:t>
            </a:r>
            <a:r>
              <a:rPr lang="en-US" sz="1000" b="1" dirty="0" smtClean="0">
                <a:effectLst/>
                <a:latin typeface="Arial"/>
                <a:ea typeface="Times New Roman"/>
                <a:cs typeface="Times New Roman"/>
              </a:rPr>
              <a:t> </a:t>
            </a:r>
            <a:r>
              <a:rPr lang="en-US" sz="1000" dirty="0" smtClean="0">
                <a:solidFill>
                  <a:srgbClr val="000000"/>
                </a:solidFill>
                <a:effectLst/>
                <a:latin typeface="Arial"/>
                <a:ea typeface="Times New Roman"/>
                <a:cs typeface="Segoe UI"/>
              </a:rPr>
              <a:t>point to </a:t>
            </a:r>
            <a:r>
              <a:rPr lang="en-US" sz="1000" b="1" dirty="0" smtClean="0">
                <a:effectLst/>
                <a:latin typeface="Arial"/>
                <a:ea typeface="Times New Roman"/>
                <a:cs typeface="Times New Roman"/>
              </a:rPr>
              <a:t>Implement Interface</a:t>
            </a:r>
            <a:r>
              <a:rPr lang="en-US" sz="1000" dirty="0" smtClean="0">
                <a:solidFill>
                  <a:srgbClr val="000000"/>
                </a:solidFill>
                <a:effectLst/>
                <a:latin typeface="Arial"/>
                <a:ea typeface="Times New Roman"/>
                <a:cs typeface="Segoe UI"/>
              </a:rPr>
              <a:t>, and then click </a:t>
            </a:r>
            <a:r>
              <a:rPr lang="en-US" sz="1000" b="1" dirty="0" smtClean="0">
                <a:effectLst/>
                <a:latin typeface="Arial"/>
                <a:ea typeface="Times New Roman"/>
                <a:cs typeface="Times New Roman"/>
              </a:rPr>
              <a:t>Implement Interface</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11"/>
            </a:pPr>
            <a:r>
              <a:rPr lang="en-US" sz="1000" dirty="0" smtClean="0">
                <a:solidFill>
                  <a:srgbClr val="000000"/>
                </a:solidFill>
                <a:effectLst/>
                <a:latin typeface="Arial"/>
                <a:ea typeface="Times New Roman"/>
                <a:cs typeface="Segoe UI"/>
              </a:rPr>
              <a:t>In the </a:t>
            </a:r>
            <a:r>
              <a:rPr lang="en-US" sz="1000" b="1" dirty="0" smtClean="0">
                <a:effectLst/>
                <a:latin typeface="Arial"/>
                <a:ea typeface="Times New Roman"/>
                <a:cs typeface="Times New Roman"/>
              </a:rPr>
              <a:t>GetObjectData</a:t>
            </a:r>
            <a:r>
              <a:rPr lang="en-US" sz="1000" dirty="0" smtClean="0">
                <a:solidFill>
                  <a:srgbClr val="000000"/>
                </a:solidFill>
                <a:effectLst/>
                <a:latin typeface="Arial"/>
                <a:ea typeface="Times New Roman"/>
                <a:cs typeface="Segoe UI"/>
              </a:rPr>
              <a:t> method, replace the existing code to throw a new </a:t>
            </a:r>
            <a:r>
              <a:rPr lang="en-US" sz="1000" b="1" dirty="0" smtClean="0">
                <a:effectLst/>
                <a:latin typeface="Arial"/>
                <a:ea typeface="Times New Roman"/>
                <a:cs typeface="Times New Roman"/>
              </a:rPr>
              <a:t>NotImplementedException</a:t>
            </a:r>
            <a:r>
              <a:rPr lang="en-US" sz="1000" dirty="0" smtClean="0">
                <a:solidFill>
                  <a:srgbClr val="000000"/>
                </a:solidFill>
                <a:effectLst/>
                <a:latin typeface="Arial"/>
                <a:ea typeface="Times New Roman"/>
                <a:cs typeface="Segoe UI"/>
              </a:rPr>
              <a:t> object with the following code:</a:t>
            </a:r>
            <a:endParaRPr lang="en-US" sz="1000" dirty="0" smtClean="0">
              <a:effectLst/>
              <a:latin typeface="Arial"/>
              <a:ea typeface="Times New Roman"/>
              <a:cs typeface="Times New Roman"/>
            </a:endParaRPr>
          </a:p>
          <a:p>
            <a:pPr marL="100330" marR="100330">
              <a:lnSpc>
                <a:spcPct val="115000"/>
              </a:lnSpc>
              <a:spcAft>
                <a:spcPts val="995"/>
              </a:spcAft>
            </a:pPr>
            <a:r>
              <a:rPr lang="en-US" sz="1000" dirty="0" smtClean="0">
                <a:effectLst/>
                <a:latin typeface="Arial"/>
                <a:ea typeface="Times New Roman"/>
                <a:cs typeface="Times New Roman"/>
              </a:rPr>
              <a:t>info.AddValue("Title", this.Title);</a:t>
            </a:r>
          </a:p>
          <a:p>
            <a:pPr marL="100330" marR="100330">
              <a:lnSpc>
                <a:spcPct val="115000"/>
              </a:lnSpc>
              <a:spcAft>
                <a:spcPts val="995"/>
              </a:spcAft>
            </a:pPr>
            <a:r>
              <a:rPr lang="en-US" sz="1000" dirty="0" smtClean="0">
                <a:effectLst/>
                <a:latin typeface="Arial"/>
                <a:ea typeface="Times New Roman"/>
                <a:cs typeface="Times New Roman"/>
              </a:rPr>
              <a:t>info.AddValue("Details", this.Details);</a:t>
            </a:r>
          </a:p>
          <a:p>
            <a:pPr lvl="0">
              <a:lnSpc>
                <a:spcPct val="115000"/>
              </a:lnSpc>
              <a:spcAft>
                <a:spcPts val="995"/>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CCCB97BA-FE33-4003-9187-81FFC637A210}"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Reading and Writing Local Data</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8733005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3"/>
            </a:pPr>
            <a:r>
              <a:rPr lang="en-US" sz="1000" dirty="0">
                <a:solidFill>
                  <a:srgbClr val="000000"/>
                </a:solidFill>
                <a:latin typeface="Arial"/>
                <a:ea typeface="Times New Roman"/>
                <a:cs typeface="Segoe UI"/>
              </a:rPr>
              <a:t>In the </a:t>
            </a:r>
            <a:r>
              <a:rPr lang="en-US" sz="1000" b="1" dirty="0">
                <a:solidFill>
                  <a:prstClr val="black"/>
                </a:solidFill>
                <a:latin typeface="Arial"/>
                <a:ea typeface="Times New Roman"/>
                <a:cs typeface="Times New Roman"/>
              </a:rPr>
              <a:t>Task List</a:t>
            </a:r>
            <a:r>
              <a:rPr lang="en-US" sz="1000" dirty="0">
                <a:solidFill>
                  <a:srgbClr val="000000"/>
                </a:solidFill>
                <a:latin typeface="Arial"/>
                <a:ea typeface="Times New Roman"/>
                <a:cs typeface="Segoe UI"/>
              </a:rPr>
              <a:t> window, double-click the </a:t>
            </a:r>
            <a:r>
              <a:rPr lang="en-US" sz="1000" b="1" dirty="0">
                <a:solidFill>
                  <a:prstClr val="black"/>
                </a:solidFill>
                <a:latin typeface="Arial"/>
                <a:ea typeface="Times New Roman"/>
                <a:cs typeface="Times New Roman"/>
              </a:rPr>
              <a:t>TODO: 03: Add a deserialization constructor. </a:t>
            </a:r>
            <a:r>
              <a:rPr lang="en-US" sz="1000" dirty="0">
                <a:solidFill>
                  <a:srgbClr val="000000"/>
                </a:solidFill>
                <a:latin typeface="Arial"/>
                <a:ea typeface="Times New Roman"/>
                <a:cs typeface="Segoe UI"/>
              </a:rPr>
              <a:t>task.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3"/>
            </a:pPr>
            <a:r>
              <a:rPr lang="en-US" sz="1000" dirty="0">
                <a:solidFill>
                  <a:srgbClr val="000000"/>
                </a:solidFill>
                <a:latin typeface="Arial"/>
                <a:ea typeface="Times New Roman"/>
                <a:cs typeface="Segoe UI"/>
              </a:rPr>
              <a:t>In the code editor, click in the blank line below the comment, and then type the following code:</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public ExceptionEntry(</a:t>
            </a:r>
          </a:p>
          <a:p>
            <a:pPr marL="100330" marR="100330" lvl="0">
              <a:lnSpc>
                <a:spcPct val="115000"/>
              </a:lnSpc>
              <a:spcAft>
                <a:spcPts val="995"/>
              </a:spcAft>
            </a:pPr>
            <a:r>
              <a:rPr lang="en-US" sz="1000" dirty="0">
                <a:solidFill>
                  <a:prstClr val="black"/>
                </a:solidFill>
                <a:latin typeface="Arial"/>
                <a:ea typeface="Times New Roman"/>
                <a:cs typeface="Times New Roman"/>
              </a:rPr>
              <a:t>   SerializationInfo info, </a:t>
            </a:r>
          </a:p>
          <a:p>
            <a:pPr marL="100330" marR="100330" lvl="0">
              <a:lnSpc>
                <a:spcPct val="115000"/>
              </a:lnSpc>
              <a:spcAft>
                <a:spcPts val="995"/>
              </a:spcAft>
            </a:pPr>
            <a:r>
              <a:rPr lang="en-US" sz="1000" dirty="0">
                <a:solidFill>
                  <a:prstClr val="black"/>
                </a:solidFill>
                <a:latin typeface="Arial"/>
                <a:ea typeface="Times New Roman"/>
                <a:cs typeface="Times New Roman"/>
              </a:rPr>
              <a:t>   StreamingContext context)</a:t>
            </a:r>
          </a:p>
          <a:p>
            <a:pPr marL="100330" marR="100330" lvl="0">
              <a:lnSpc>
                <a:spcPct val="115000"/>
              </a:lnSpc>
              <a:spcAft>
                <a:spcPts val="995"/>
              </a:spcAft>
            </a:pPr>
            <a:r>
              <a:rPr lang="en-US" sz="1000" dirty="0">
                <a:solidFill>
                  <a:prstClr val="black"/>
                </a:solidFill>
                <a:latin typeface="Arial"/>
                <a:ea typeface="Times New Roman"/>
                <a:cs typeface="Times New Roman"/>
              </a:rPr>
              <a:t>   {</a:t>
            </a:r>
          </a:p>
          <a:p>
            <a:pPr marL="100330" marR="100330" lvl="0">
              <a:lnSpc>
                <a:spcPct val="115000"/>
              </a:lnSpc>
              <a:spcAft>
                <a:spcPts val="995"/>
              </a:spcAft>
            </a:pPr>
            <a:r>
              <a:rPr lang="en-US" sz="1000" dirty="0">
                <a:solidFill>
                  <a:prstClr val="black"/>
                </a:solidFill>
                <a:latin typeface="Arial"/>
                <a:ea typeface="Times New Roman"/>
                <a:cs typeface="Times New Roman"/>
              </a:rPr>
              <a:t>      this.Title = info.GetString("Title");</a:t>
            </a:r>
          </a:p>
          <a:p>
            <a:pPr marL="100330" marR="100330" lvl="0">
              <a:lnSpc>
                <a:spcPct val="115000"/>
              </a:lnSpc>
              <a:spcAft>
                <a:spcPts val="995"/>
              </a:spcAft>
            </a:pPr>
            <a:r>
              <a:rPr lang="en-US" sz="1000" dirty="0">
                <a:solidFill>
                  <a:prstClr val="black"/>
                </a:solidFill>
                <a:latin typeface="Arial"/>
                <a:ea typeface="Times New Roman"/>
                <a:cs typeface="Times New Roman"/>
              </a:rPr>
              <a:t>      this.Details = info.GetString("Details");</a:t>
            </a:r>
          </a:p>
          <a:p>
            <a:pPr marL="100330" marR="100330" lvl="0">
              <a:lnSpc>
                <a:spcPct val="115000"/>
              </a:lnSpc>
              <a:spcAft>
                <a:spcPts val="995"/>
              </a:spcAft>
            </a:pP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AutoNum type="arabicPeriod" startAt="15"/>
            </a:pPr>
            <a:r>
              <a:rPr lang="en-US" sz="1000" dirty="0">
                <a:solidFill>
                  <a:srgbClr val="000000"/>
                </a:solidFill>
                <a:latin typeface="Arial"/>
                <a:ea typeface="Times New Roman"/>
                <a:cs typeface="Segoe UI"/>
              </a:rPr>
              <a:t>In the </a:t>
            </a:r>
            <a:r>
              <a:rPr lang="en-US" sz="1000" b="1" dirty="0">
                <a:solidFill>
                  <a:prstClr val="black"/>
                </a:solidFill>
                <a:latin typeface="Arial"/>
                <a:ea typeface="Times New Roman"/>
                <a:cs typeface="Times New Roman"/>
              </a:rPr>
              <a:t>Task List</a:t>
            </a:r>
            <a:r>
              <a:rPr lang="en-US" sz="1000" dirty="0">
                <a:solidFill>
                  <a:srgbClr val="000000"/>
                </a:solidFill>
                <a:latin typeface="Arial"/>
                <a:ea typeface="Times New Roman"/>
                <a:cs typeface="Segoe UI"/>
              </a:rPr>
              <a:t> window, double-click the </a:t>
            </a:r>
            <a:r>
              <a:rPr lang="en-US" sz="1000" b="1" dirty="0">
                <a:solidFill>
                  <a:prstClr val="black"/>
                </a:solidFill>
                <a:latin typeface="Arial"/>
                <a:ea typeface="Times New Roman"/>
                <a:cs typeface="Times New Roman"/>
              </a:rPr>
              <a:t>TODO: 04: Create a SoapFormatter object and serialize the entry object. </a:t>
            </a:r>
            <a:r>
              <a:rPr lang="en-US" sz="1000" dirty="0">
                <a:solidFill>
                  <a:srgbClr val="000000"/>
                </a:solidFill>
                <a:latin typeface="Arial"/>
                <a:ea typeface="Times New Roman"/>
                <a:cs typeface="Segoe UI"/>
              </a:rPr>
              <a:t>task.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srgbClr val="000000"/>
                </a:solidFill>
                <a:latin typeface="Arial"/>
                <a:ea typeface="Times New Roman"/>
                <a:cs typeface="Segoe UI"/>
              </a:rPr>
              <a:t>In the code editor, click in the blank line below the comment, and then type the following code:</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var formatter = new SoapFormatter();</a:t>
            </a:r>
          </a:p>
          <a:p>
            <a:pPr marL="100330" marR="100330" lvl="0">
              <a:lnSpc>
                <a:spcPct val="115000"/>
              </a:lnSpc>
              <a:spcAft>
                <a:spcPts val="995"/>
              </a:spcAft>
            </a:pPr>
            <a:r>
              <a:rPr lang="en-US" sz="1000" dirty="0">
                <a:solidFill>
                  <a:prstClr val="black"/>
                </a:solidFill>
                <a:latin typeface="Arial"/>
                <a:ea typeface="Times New Roman"/>
                <a:cs typeface="Times New Roman"/>
              </a:rPr>
              <a:t>formatter.Serialize(stream, entry);</a:t>
            </a:r>
          </a:p>
          <a:p>
            <a:pPr marL="342900" lvl="0" indent="-342900">
              <a:lnSpc>
                <a:spcPct val="115000"/>
              </a:lnSpc>
              <a:spcAft>
                <a:spcPts val="995"/>
              </a:spcAft>
              <a:buFont typeface="+mj-lt"/>
              <a:buAutoNum type="arabicPeriod" startAt="17"/>
            </a:pPr>
            <a:r>
              <a:rPr lang="en-US" sz="1000" dirty="0">
                <a:solidFill>
                  <a:srgbClr val="000000"/>
                </a:solidFill>
                <a:latin typeface="Arial"/>
                <a:ea typeface="Times New Roman"/>
                <a:cs typeface="Segoe UI"/>
              </a:rPr>
              <a:t>In the </a:t>
            </a:r>
            <a:r>
              <a:rPr lang="en-US" sz="1000" b="1" dirty="0">
                <a:solidFill>
                  <a:prstClr val="black"/>
                </a:solidFill>
                <a:latin typeface="Arial"/>
                <a:ea typeface="Times New Roman"/>
                <a:cs typeface="Times New Roman"/>
              </a:rPr>
              <a:t>Task List</a:t>
            </a:r>
            <a:r>
              <a:rPr lang="en-US" sz="1000" dirty="0">
                <a:solidFill>
                  <a:srgbClr val="000000"/>
                </a:solidFill>
                <a:latin typeface="Arial"/>
                <a:ea typeface="Times New Roman"/>
                <a:cs typeface="Segoe UI"/>
              </a:rPr>
              <a:t> window, double-click the </a:t>
            </a:r>
            <a:r>
              <a:rPr lang="en-US" sz="1000" b="1" dirty="0">
                <a:solidFill>
                  <a:prstClr val="black"/>
                </a:solidFill>
                <a:latin typeface="Arial"/>
                <a:ea typeface="Times New Roman"/>
                <a:cs typeface="Times New Roman"/>
              </a:rPr>
              <a:t>TODO: 05: Create a SoapFormatter object and deserialize the stream to the entry object. </a:t>
            </a:r>
            <a:r>
              <a:rPr lang="en-US" sz="1000" dirty="0">
                <a:solidFill>
                  <a:srgbClr val="000000"/>
                </a:solidFill>
                <a:latin typeface="Arial"/>
                <a:ea typeface="Times New Roman"/>
                <a:cs typeface="Segoe UI"/>
              </a:rPr>
              <a:t>task.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7"/>
            </a:pPr>
            <a:r>
              <a:rPr lang="en-US" sz="1000" dirty="0">
                <a:solidFill>
                  <a:srgbClr val="000000"/>
                </a:solidFill>
                <a:latin typeface="Arial"/>
                <a:ea typeface="Times New Roman"/>
                <a:cs typeface="Segoe UI"/>
              </a:rPr>
              <a:t>In the code editor, click in the blank line below the comment, and then type the following code:</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var formatter = new SoapFormatter();</a:t>
            </a:r>
          </a:p>
          <a:p>
            <a:pPr marL="100330" marR="100330" lvl="0">
              <a:lnSpc>
                <a:spcPct val="115000"/>
              </a:lnSpc>
              <a:spcAft>
                <a:spcPts val="995"/>
              </a:spcAft>
            </a:pPr>
            <a:r>
              <a:rPr lang="en-US" sz="1000" dirty="0">
                <a:solidFill>
                  <a:prstClr val="black"/>
                </a:solidFill>
                <a:latin typeface="Arial"/>
                <a:ea typeface="Times New Roman"/>
                <a:cs typeface="Times New Roman"/>
              </a:rPr>
              <a:t>entry = formatter.Deserialize(stream) as ExceptionEntry;</a:t>
            </a:r>
          </a:p>
          <a:p>
            <a:pPr marL="342900" lvl="0" indent="-342900">
              <a:lnSpc>
                <a:spcPct val="115000"/>
              </a:lnSpc>
              <a:spcAft>
                <a:spcPts val="995"/>
              </a:spcAft>
              <a:buFont typeface="+mj-lt"/>
              <a:buAutoNum type="arabicPeriod" startAt="19"/>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Build</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Build Solution</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9"/>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Start Without Debugging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CCCB97BA-FE33-4003-9187-81FFC637A210}" type="slidenum">
              <a:rPr lang="en-US" smtClean="0"/>
              <a:t>19</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Reading and Writing Local Data</a:t>
            </a:r>
            <a:endParaRPr lang="en-US" sz="1200" b="1" dirty="0">
              <a:solidFill>
                <a:srgbClr val="336699"/>
              </a:solidFill>
              <a:latin typeface="Arial"/>
            </a:endParaRPr>
          </a:p>
        </p:txBody>
      </p:sp>
    </p:spTree>
    <p:extLst>
      <p:ext uri="{BB962C8B-B14F-4D97-AF65-F5344CB8AC3E}">
        <p14:creationId xmlns:p14="http://schemas.microsoft.com/office/powerpoint/2010/main" val="1417428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Discuss the importance for applications to read and write data to the local file system. Use the example of a Windows service, which does not have a user interface, but still requires the ability to log information for someone or some other system to consume.</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Discuss that for some I/O operations, atomic techniques will suffice. For example, reading small files into memory or getting a list of files from a directory. Alternatively, to manipulate large files, you would typically use streams, which provide the benefit of not having the entire file in memory at any given moment. </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Describe how applications can use serialization/deserialization to persist and read objects from files, typically in binary, Extensible Markup Language (XML), or JavaScript Object Notation (JSON) format.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CCB97BA-FE33-4003-9187-81FFC637A210}"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Reading and Writing Local Data</a:t>
            </a:r>
            <a:endParaRPr lang="en-US" sz="1200" b="1" dirty="0">
              <a:solidFill>
                <a:srgbClr val="336699"/>
              </a:solidFill>
              <a:latin typeface="Arial"/>
            </a:endParaRPr>
          </a:p>
        </p:txBody>
      </p:sp>
    </p:spTree>
    <p:extLst>
      <p:ext uri="{BB962C8B-B14F-4D97-AF65-F5344CB8AC3E}">
        <p14:creationId xmlns:p14="http://schemas.microsoft.com/office/powerpoint/2010/main" val="12925625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21"/>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Exception Logger</a:t>
            </a:r>
            <a:r>
              <a:rPr lang="en-US" sz="1000" dirty="0">
                <a:solidFill>
                  <a:prstClr val="black"/>
                </a:solidFill>
                <a:latin typeface="Arial"/>
                <a:ea typeface="Times New Roman"/>
                <a:cs typeface="Segoe UI"/>
              </a:rPr>
              <a:t> window, create a new exception entry by using the following information, and then click </a:t>
            </a:r>
            <a:r>
              <a:rPr lang="en-US" sz="1000" b="1" dirty="0">
                <a:solidFill>
                  <a:prstClr val="black"/>
                </a:solidFill>
                <a:latin typeface="Arial"/>
                <a:ea typeface="Times New Roman"/>
                <a:cs typeface="Times New Roman"/>
              </a:rPr>
              <a:t>Save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mj-lt"/>
              <a:buAutoNum type="alphaLcPeriod"/>
            </a:pPr>
            <a:r>
              <a:rPr lang="en-US" sz="1000" b="1" dirty="0">
                <a:solidFill>
                  <a:prstClr val="black"/>
                </a:solidFill>
                <a:latin typeface="Arial"/>
                <a:ea typeface="Times New Roman"/>
                <a:cs typeface="Times New Roman"/>
              </a:rPr>
              <a:t>Title:</a:t>
            </a:r>
            <a:r>
              <a:rPr lang="en-US" sz="1000" dirty="0">
                <a:solidFill>
                  <a:prstClr val="black"/>
                </a:solidFill>
                <a:latin typeface="Arial"/>
                <a:ea typeface="Times New Roman"/>
                <a:cs typeface="Segoe UI"/>
              </a:rPr>
              <a:t> Critical database error</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mj-lt"/>
              <a:buAutoNum type="alphaLcPeriod"/>
            </a:pPr>
            <a:r>
              <a:rPr lang="en-US" sz="1000" b="1" dirty="0">
                <a:solidFill>
                  <a:prstClr val="black"/>
                </a:solidFill>
                <a:latin typeface="Arial"/>
                <a:ea typeface="Times New Roman"/>
                <a:cs typeface="Times New Roman"/>
              </a:rPr>
              <a:t>Details:</a:t>
            </a:r>
            <a:r>
              <a:rPr lang="en-US" sz="1000" dirty="0">
                <a:solidFill>
                  <a:prstClr val="black"/>
                </a:solidFill>
                <a:latin typeface="Arial"/>
                <a:ea typeface="Times New Roman"/>
                <a:cs typeface="Segoe UI"/>
              </a:rPr>
              <a:t> Could not find database server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1"/>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Save Successful</a:t>
            </a:r>
            <a:r>
              <a:rPr lang="en-US" sz="1000" dirty="0">
                <a:solidFill>
                  <a:prstClr val="black"/>
                </a:solidFill>
                <a:latin typeface="Arial"/>
                <a:ea typeface="Times New Roman"/>
                <a:cs typeface="Segoe UI"/>
              </a:rPr>
              <a:t> message box,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 The exception entry has now been serialized.</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1"/>
            </a:pPr>
            <a:r>
              <a:rPr lang="en-US" sz="1000" dirty="0">
                <a:solidFill>
                  <a:prstClr val="black"/>
                </a:solidFill>
                <a:latin typeface="Arial"/>
                <a:ea typeface="Times New Roman"/>
                <a:cs typeface="Segoe UI"/>
              </a:rPr>
              <a:t>Close the Exception Logger application.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1"/>
            </a:pPr>
            <a:r>
              <a:rPr lang="en-US" sz="1000" dirty="0">
                <a:solidFill>
                  <a:prstClr val="black"/>
                </a:solidFill>
                <a:latin typeface="Arial"/>
                <a:ea typeface="Times New Roman"/>
                <a:cs typeface="Segoe UI"/>
              </a:rPr>
              <a:t>Open File Explorer and browse to the </a:t>
            </a:r>
            <a:r>
              <a:rPr lang="en-US" sz="1000" b="1" dirty="0">
                <a:solidFill>
                  <a:prstClr val="black"/>
                </a:solidFill>
                <a:latin typeface="Arial"/>
                <a:ea typeface="Times New Roman"/>
                <a:cs typeface="Times New Roman"/>
              </a:rPr>
              <a:t>E:\Mod06\Democode\Data\Exceptions</a:t>
            </a:r>
            <a:r>
              <a:rPr lang="en-US" sz="1000" dirty="0">
                <a:solidFill>
                  <a:prstClr val="black"/>
                </a:solidFill>
                <a:latin typeface="Arial"/>
                <a:ea typeface="Times New Roman"/>
                <a:cs typeface="Segoe UI"/>
              </a:rPr>
              <a:t> folder.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1"/>
            </a:pPr>
            <a:r>
              <a:rPr lang="en-US" sz="1000" dirty="0">
                <a:solidFill>
                  <a:srgbClr val="000000"/>
                </a:solidFill>
                <a:latin typeface="Arial"/>
                <a:ea typeface="Times New Roman"/>
                <a:cs typeface="Segoe UI"/>
              </a:rPr>
              <a:t>In the </a:t>
            </a:r>
            <a:r>
              <a:rPr lang="en-US" sz="1000" dirty="0">
                <a:solidFill>
                  <a:prstClr val="black"/>
                </a:solidFill>
                <a:latin typeface="Arial"/>
                <a:ea typeface="Times New Roman"/>
                <a:cs typeface="Segoe UI"/>
              </a:rPr>
              <a:t>E:\Mod06\Democode\Data\Exceptions folder, double-click the Exception_&lt;</a:t>
            </a:r>
            <a:r>
              <a:rPr lang="en-US" sz="1000" i="1" dirty="0">
                <a:solidFill>
                  <a:prstClr val="black"/>
                </a:solidFill>
                <a:latin typeface="Arial"/>
                <a:ea typeface="Times New Roman"/>
                <a:cs typeface="Times New Roman"/>
              </a:rPr>
              <a:t>date and time</a:t>
            </a:r>
            <a:r>
              <a:rPr lang="en-US" sz="1000" dirty="0">
                <a:solidFill>
                  <a:prstClr val="black"/>
                </a:solidFill>
                <a:latin typeface="Arial"/>
                <a:ea typeface="Times New Roman"/>
                <a:cs typeface="Segoe UI"/>
              </a:rPr>
              <a:t>&gt;.txt file. </a:t>
            </a:r>
            <a:r>
              <a:rPr lang="en-US" sz="1000" dirty="0">
                <a:solidFill>
                  <a:srgbClr val="000000"/>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1"/>
            </a:pPr>
            <a:r>
              <a:rPr lang="en-US" sz="1000" dirty="0">
                <a:solidFill>
                  <a:prstClr val="black"/>
                </a:solidFill>
                <a:latin typeface="Arial"/>
                <a:ea typeface="Times New Roman"/>
                <a:cs typeface="Segoe UI"/>
              </a:rPr>
              <a:t>In Notepad, find the </a:t>
            </a:r>
            <a:r>
              <a:rPr lang="en-US" sz="1000" b="1" dirty="0">
                <a:solidFill>
                  <a:prstClr val="black"/>
                </a:solidFill>
                <a:latin typeface="Arial"/>
                <a:ea typeface="Times New Roman"/>
                <a:cs typeface="Times New Roman"/>
              </a:rPr>
              <a:t>Title</a:t>
            </a:r>
            <a:r>
              <a:rPr lang="en-US" sz="1000" dirty="0">
                <a:solidFill>
                  <a:prstClr val="black"/>
                </a:solidFill>
                <a:latin typeface="Arial"/>
                <a:ea typeface="Times New Roman"/>
                <a:cs typeface="Segoe UI"/>
              </a:rPr>
              <a:t> and </a:t>
            </a:r>
            <a:r>
              <a:rPr lang="en-US" sz="1000" b="1" dirty="0">
                <a:solidFill>
                  <a:prstClr val="black"/>
                </a:solidFill>
                <a:latin typeface="Arial"/>
                <a:ea typeface="Times New Roman"/>
                <a:cs typeface="Times New Roman"/>
              </a:rPr>
              <a:t>Details</a:t>
            </a:r>
            <a:r>
              <a:rPr lang="en-US" sz="1000" dirty="0">
                <a:solidFill>
                  <a:prstClr val="black"/>
                </a:solidFill>
                <a:latin typeface="Arial"/>
                <a:ea typeface="Times New Roman"/>
                <a:cs typeface="Segoe UI"/>
              </a:rPr>
              <a:t> XML elements.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1"/>
            </a:pPr>
            <a:r>
              <a:rPr lang="en-US" sz="1000" dirty="0">
                <a:solidFill>
                  <a:prstClr val="black"/>
                </a:solidFill>
                <a:latin typeface="Arial"/>
                <a:ea typeface="Times New Roman"/>
                <a:cs typeface="Segoe UI"/>
              </a:rPr>
              <a:t>Switch to Visual Studio, and on 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Start Without Debugging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1"/>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Exception Logger</a:t>
            </a:r>
            <a:r>
              <a:rPr lang="en-US" sz="1000" dirty="0">
                <a:solidFill>
                  <a:prstClr val="black"/>
                </a:solidFill>
                <a:latin typeface="Arial"/>
                <a:ea typeface="Times New Roman"/>
                <a:cs typeface="Segoe UI"/>
              </a:rPr>
              <a:t> window, in the </a:t>
            </a:r>
            <a:r>
              <a:rPr lang="en-US" sz="1000" b="1" dirty="0">
                <a:solidFill>
                  <a:prstClr val="black"/>
                </a:solidFill>
                <a:latin typeface="Arial"/>
                <a:ea typeface="Times New Roman"/>
                <a:cs typeface="Times New Roman"/>
              </a:rPr>
              <a:t>File</a:t>
            </a:r>
            <a:r>
              <a:rPr lang="en-US" sz="1000" dirty="0">
                <a:solidFill>
                  <a:prstClr val="black"/>
                </a:solidFill>
                <a:latin typeface="Arial"/>
                <a:ea typeface="Times New Roman"/>
                <a:cs typeface="Segoe UI"/>
              </a:rPr>
              <a:t> list, click </a:t>
            </a:r>
            <a:r>
              <a:rPr lang="en-US" sz="1000" b="1" dirty="0">
                <a:solidFill>
                  <a:prstClr val="black"/>
                </a:solidFill>
                <a:latin typeface="Arial"/>
                <a:ea typeface="Times New Roman"/>
                <a:cs typeface="Times New Roman"/>
              </a:rPr>
              <a:t>E:\Mod06\Democode\Data\Exceptions\Exception</a:t>
            </a:r>
            <a:r>
              <a:rPr lang="en-US" sz="1000" dirty="0">
                <a:solidFill>
                  <a:prstClr val="black"/>
                </a:solidFill>
                <a:latin typeface="Arial"/>
                <a:ea typeface="Times New Roman"/>
                <a:cs typeface="Segoe UI"/>
              </a:rPr>
              <a:t>_&lt;</a:t>
            </a:r>
            <a:r>
              <a:rPr lang="en-US" sz="1000" i="1" dirty="0">
                <a:solidFill>
                  <a:prstClr val="black"/>
                </a:solidFill>
                <a:latin typeface="Arial"/>
                <a:ea typeface="Times New Roman"/>
                <a:cs typeface="Times New Roman"/>
              </a:rPr>
              <a:t>date and time</a:t>
            </a:r>
            <a:r>
              <a:rPr lang="en-US" sz="1000" dirty="0">
                <a:solidFill>
                  <a:prstClr val="black"/>
                </a:solidFill>
                <a:latin typeface="Arial"/>
                <a:ea typeface="Times New Roman"/>
                <a:cs typeface="Segoe UI"/>
              </a:rPr>
              <a:t>&gt;.txt, and then click </a:t>
            </a:r>
            <a:r>
              <a:rPr lang="en-US" sz="1000" b="1" dirty="0">
                <a:solidFill>
                  <a:prstClr val="black"/>
                </a:solidFill>
                <a:latin typeface="Arial"/>
                <a:ea typeface="Times New Roman"/>
                <a:cs typeface="Times New Roman"/>
              </a:rPr>
              <a:t>Load</a:t>
            </a:r>
            <a:r>
              <a:rPr lang="en-US" sz="1000" dirty="0">
                <a:solidFill>
                  <a:prstClr val="black"/>
                </a:solidFill>
                <a:latin typeface="Arial"/>
                <a:ea typeface="Times New Roman"/>
                <a:cs typeface="Segoe UI"/>
              </a:rPr>
              <a:t>. The </a:t>
            </a:r>
            <a:r>
              <a:rPr lang="en-US" sz="1000" b="1" dirty="0">
                <a:solidFill>
                  <a:prstClr val="black"/>
                </a:solidFill>
                <a:latin typeface="Arial"/>
                <a:ea typeface="Times New Roman"/>
                <a:cs typeface="Times New Roman"/>
              </a:rPr>
              <a:t>ExceptionEntry</a:t>
            </a:r>
            <a:r>
              <a:rPr lang="en-US" sz="1000" dirty="0">
                <a:solidFill>
                  <a:prstClr val="black"/>
                </a:solidFill>
                <a:latin typeface="Arial"/>
                <a:ea typeface="Times New Roman"/>
                <a:cs typeface="Segoe UI"/>
              </a:rPr>
              <a:t> object has now been deserialized.</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1"/>
            </a:pPr>
            <a:r>
              <a:rPr lang="en-US" sz="1000" dirty="0">
                <a:solidFill>
                  <a:prstClr val="black"/>
                </a:solidFill>
                <a:latin typeface="Arial"/>
                <a:ea typeface="Times New Roman"/>
                <a:cs typeface="Segoe UI"/>
              </a:rPr>
              <a:t>Close the application, close Visual Studio, and then close File Explorer.</a:t>
            </a:r>
            <a:endParaRPr lang="en-US" dirty="0"/>
          </a:p>
        </p:txBody>
      </p:sp>
      <p:sp>
        <p:nvSpPr>
          <p:cNvPr id="4" name="Slide Number Placeholder 3"/>
          <p:cNvSpPr>
            <a:spLocks noGrp="1"/>
          </p:cNvSpPr>
          <p:nvPr>
            <p:ph type="sldNum" sz="quarter" idx="10"/>
          </p:nvPr>
        </p:nvSpPr>
        <p:spPr/>
        <p:txBody>
          <a:bodyPr/>
          <a:lstStyle/>
          <a:p>
            <a:fld id="{CCCB97BA-FE33-4003-9187-81FFC637A210}" type="slidenum">
              <a:rPr lang="en-US" smtClean="0"/>
              <a:t>20</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Reading and Writing Local Data</a:t>
            </a:r>
            <a:endParaRPr lang="en-US" sz="1200" b="1" dirty="0">
              <a:solidFill>
                <a:srgbClr val="336699"/>
              </a:solidFill>
              <a:latin typeface="Arial"/>
            </a:endParaRPr>
          </a:p>
        </p:txBody>
      </p:sp>
    </p:spTree>
    <p:extLst>
      <p:ext uri="{BB962C8B-B14F-4D97-AF65-F5344CB8AC3E}">
        <p14:creationId xmlns:p14="http://schemas.microsoft.com/office/powerpoint/2010/main" val="34059951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R</a:t>
            </a:r>
            <a:r>
              <a:rPr lang="en-US" sz="1000" dirty="0">
                <a:latin typeface="Arial"/>
                <a:ea typeface="Calibri"/>
                <a:cs typeface="Times New Roman"/>
              </a:rPr>
              <a:t>eading and writing data in single atomic operations is acceptable when processing small files. However, when you are working with large amounts of data, such operations are inefficient and can consume too much memory and processor time. The </a:t>
            </a:r>
            <a:r>
              <a:rPr lang="en-US" sz="1000" b="1" dirty="0">
                <a:latin typeface="Arial"/>
                <a:ea typeface="Calibri"/>
                <a:cs typeface="Times New Roman"/>
              </a:rPr>
              <a:t>System.IO</a:t>
            </a:r>
            <a:r>
              <a:rPr lang="en-US" sz="1000" dirty="0">
                <a:latin typeface="Arial"/>
                <a:ea typeface="Calibri"/>
                <a:cs typeface="Times New Roman"/>
              </a:rPr>
              <a:t> namespace includes many classes than enable you to stream data.</a:t>
            </a:r>
          </a:p>
        </p:txBody>
      </p:sp>
      <p:sp>
        <p:nvSpPr>
          <p:cNvPr id="4" name="Slide Number Placeholder 3"/>
          <p:cNvSpPr>
            <a:spLocks noGrp="1"/>
          </p:cNvSpPr>
          <p:nvPr>
            <p:ph type="sldNum" sz="quarter" idx="10"/>
          </p:nvPr>
        </p:nvSpPr>
        <p:spPr/>
        <p:txBody>
          <a:bodyPr/>
          <a:lstStyle/>
          <a:p>
            <a:fld id="{CCCB97BA-FE33-4003-9187-81FFC637A210}"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Reading and Writing Local Data</a:t>
            </a:r>
            <a:endParaRPr lang="en-US" sz="1200" b="1" dirty="0">
              <a:solidFill>
                <a:srgbClr val="336699"/>
              </a:solidFill>
              <a:latin typeface="Arial"/>
            </a:endParaRPr>
          </a:p>
        </p:txBody>
      </p:sp>
    </p:spTree>
    <p:extLst>
      <p:ext uri="{BB962C8B-B14F-4D97-AF65-F5344CB8AC3E}">
        <p14:creationId xmlns:p14="http://schemas.microsoft.com/office/powerpoint/2010/main" val="34396681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Streams enable you to read and write data in small, manageable chunks. T</a:t>
            </a:r>
            <a:r>
              <a:rPr lang="en-US" sz="1000" dirty="0">
                <a:solidFill>
                  <a:srgbClr val="000000"/>
                </a:solidFill>
                <a:latin typeface="Arial"/>
                <a:ea typeface="Calibri"/>
                <a:cs typeface="Segoe UI"/>
              </a:rPr>
              <a:t>he .NET Framework provides the </a:t>
            </a:r>
            <a:r>
              <a:rPr lang="en-US" sz="1000" b="1" dirty="0">
                <a:latin typeface="Arial"/>
                <a:ea typeface="Calibri"/>
                <a:cs typeface="Times New Roman"/>
              </a:rPr>
              <a:t>Stream</a:t>
            </a:r>
            <a:r>
              <a:rPr lang="en-US" sz="1000" dirty="0">
                <a:solidFill>
                  <a:srgbClr val="000000"/>
                </a:solidFill>
                <a:latin typeface="Arial"/>
                <a:ea typeface="Calibri"/>
                <a:cs typeface="Segoe UI"/>
              </a:rPr>
              <a:t> base class in the </a:t>
            </a:r>
            <a:r>
              <a:rPr lang="en-US" sz="1000" b="1" dirty="0">
                <a:latin typeface="Arial"/>
                <a:ea typeface="Calibri"/>
                <a:cs typeface="Times New Roman"/>
              </a:rPr>
              <a:t>System.IO</a:t>
            </a:r>
            <a:r>
              <a:rPr lang="en-US" sz="1000" dirty="0">
                <a:solidFill>
                  <a:srgbClr val="000000"/>
                </a:solidFill>
                <a:latin typeface="Arial"/>
                <a:ea typeface="Calibri"/>
                <a:cs typeface="Segoe UI"/>
              </a:rPr>
              <a:t> namespace. There are several streams classes that inherit from the </a:t>
            </a:r>
            <a:r>
              <a:rPr lang="en-US" sz="1000" b="1" dirty="0">
                <a:latin typeface="Arial"/>
                <a:ea typeface="Calibri"/>
                <a:cs typeface="Times New Roman"/>
              </a:rPr>
              <a:t>Stream</a:t>
            </a:r>
            <a:r>
              <a:rPr lang="en-US" sz="1000" dirty="0">
                <a:solidFill>
                  <a:srgbClr val="000000"/>
                </a:solidFill>
                <a:latin typeface="Arial"/>
                <a:ea typeface="Calibri"/>
                <a:cs typeface="Segoe UI"/>
              </a:rPr>
              <a:t> class, which provide streaming capabilities for different data types and storage mechanisms.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CCB97BA-FE33-4003-9187-81FFC637A210}"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Reading and Writing Local Data</a:t>
            </a:r>
            <a:endParaRPr lang="en-US" sz="1200" b="1" dirty="0">
              <a:solidFill>
                <a:srgbClr val="336699"/>
              </a:solidFill>
              <a:latin typeface="Arial"/>
            </a:endParaRPr>
          </a:p>
        </p:txBody>
      </p:sp>
    </p:spTree>
    <p:extLst>
      <p:ext uri="{BB962C8B-B14F-4D97-AF65-F5344CB8AC3E}">
        <p14:creationId xmlns:p14="http://schemas.microsoft.com/office/powerpoint/2010/main" val="28116587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The .NET Framework provides many stream classes that enable you to read and write different types of data to and from different data sources.</a:t>
            </a:r>
          </a:p>
          <a:p>
            <a:pPr>
              <a:lnSpc>
                <a:spcPct val="115000"/>
              </a:lnSpc>
              <a:spcAft>
                <a:spcPts val="1000"/>
              </a:spcAft>
            </a:pPr>
            <a:r>
              <a:rPr lang="en-US" sz="1000" dirty="0">
                <a:latin typeface="Arial"/>
                <a:ea typeface="Calibri"/>
                <a:cs typeface="Times New Roman"/>
              </a:rPr>
              <a:t>Explain that the following classes enable you to access data stored in different data sources:</a:t>
            </a: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Segoe UI"/>
              </a:rPr>
              <a:t>The </a:t>
            </a:r>
            <a:r>
              <a:rPr lang="en-US" sz="1000" b="1" dirty="0" smtClean="0">
                <a:effectLst/>
                <a:latin typeface="Arial"/>
                <a:ea typeface="Times New Roman"/>
                <a:cs typeface="Times New Roman"/>
              </a:rPr>
              <a:t>FileStream</a:t>
            </a:r>
            <a:r>
              <a:rPr lang="en-US" sz="1000" dirty="0" smtClean="0">
                <a:solidFill>
                  <a:srgbClr val="000000"/>
                </a:solidFill>
                <a:effectLst/>
                <a:latin typeface="Arial"/>
                <a:ea typeface="Times New Roman"/>
                <a:cs typeface="Segoe UI"/>
              </a:rPr>
              <a:t> class</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Segoe UI"/>
              </a:rPr>
              <a:t>The </a:t>
            </a:r>
            <a:r>
              <a:rPr lang="en-US" sz="1000" b="1" dirty="0" smtClean="0">
                <a:effectLst/>
                <a:latin typeface="Arial"/>
                <a:ea typeface="Times New Roman"/>
                <a:cs typeface="Times New Roman"/>
              </a:rPr>
              <a:t>MemoryStream</a:t>
            </a:r>
            <a:r>
              <a:rPr lang="en-US" sz="1000" dirty="0" smtClean="0">
                <a:solidFill>
                  <a:srgbClr val="000000"/>
                </a:solidFill>
                <a:effectLst/>
                <a:latin typeface="Arial"/>
                <a:ea typeface="Times New Roman"/>
                <a:cs typeface="Segoe UI"/>
              </a:rPr>
              <a:t> class</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Segoe UI"/>
              </a:rPr>
              <a:t>The </a:t>
            </a:r>
            <a:r>
              <a:rPr lang="en-US" sz="1000" b="1" dirty="0" smtClean="0">
                <a:effectLst/>
                <a:latin typeface="Arial"/>
                <a:ea typeface="Times New Roman"/>
                <a:cs typeface="Times New Roman"/>
              </a:rPr>
              <a:t>NetworkStream</a:t>
            </a:r>
            <a:r>
              <a:rPr lang="en-US" sz="1000" dirty="0" smtClean="0">
                <a:solidFill>
                  <a:srgbClr val="000000"/>
                </a:solidFill>
                <a:effectLst/>
                <a:latin typeface="Arial"/>
                <a:ea typeface="Times New Roman"/>
                <a:cs typeface="Segoe UI"/>
              </a:rPr>
              <a:t> class</a:t>
            </a:r>
            <a:endParaRPr lang="en-US" sz="1000" dirty="0" smtClean="0">
              <a:effectLst/>
              <a:latin typeface="Arial"/>
              <a:ea typeface="Times New Roman"/>
              <a:cs typeface="Times New Roman"/>
            </a:endParaRPr>
          </a:p>
          <a:p>
            <a:pPr>
              <a:lnSpc>
                <a:spcPct val="115000"/>
              </a:lnSpc>
              <a:spcAft>
                <a:spcPts val="995"/>
              </a:spcAft>
            </a:pPr>
            <a:r>
              <a:rPr lang="en-US" sz="1000" dirty="0">
                <a:latin typeface="Arial"/>
                <a:ea typeface="Calibri"/>
                <a:cs typeface="Times New Roman"/>
              </a:rPr>
              <a:t>Explain that the following classes enable you to read and write data to and from different data source stream:</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a:t>
            </a:r>
            <a:r>
              <a:rPr lang="en-US" sz="1000" b="1" dirty="0" smtClean="0">
                <a:effectLst/>
                <a:latin typeface="Arial"/>
                <a:ea typeface="Times New Roman"/>
                <a:cs typeface="Times New Roman"/>
              </a:rPr>
              <a:t>StreamReader</a:t>
            </a:r>
            <a:r>
              <a:rPr lang="en-US" sz="1000" dirty="0" smtClean="0">
                <a:effectLst/>
                <a:latin typeface="Arial"/>
                <a:ea typeface="Times New Roman"/>
                <a:cs typeface="Times New Roman"/>
              </a:rPr>
              <a:t> class</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a:t>
            </a:r>
            <a:r>
              <a:rPr lang="en-US" sz="1000" b="1" dirty="0" smtClean="0">
                <a:effectLst/>
                <a:latin typeface="Arial"/>
                <a:ea typeface="Times New Roman"/>
                <a:cs typeface="Times New Roman"/>
              </a:rPr>
              <a:t>StreamWriter</a:t>
            </a:r>
            <a:r>
              <a:rPr lang="en-US" sz="1000" dirty="0" smtClean="0">
                <a:effectLst/>
                <a:latin typeface="Arial"/>
                <a:ea typeface="Times New Roman"/>
                <a:cs typeface="Times New Roman"/>
              </a:rPr>
              <a:t> class</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a:t>
            </a:r>
            <a:r>
              <a:rPr lang="en-US" sz="1000" b="1" dirty="0" smtClean="0">
                <a:effectLst/>
                <a:latin typeface="Arial"/>
                <a:ea typeface="Times New Roman"/>
                <a:cs typeface="Times New Roman"/>
              </a:rPr>
              <a:t>BinaryReader</a:t>
            </a:r>
            <a:r>
              <a:rPr lang="en-US" sz="1000" dirty="0" smtClean="0">
                <a:effectLst/>
                <a:latin typeface="Arial"/>
                <a:ea typeface="Times New Roman"/>
                <a:cs typeface="Times New Roman"/>
              </a:rPr>
              <a:t> class</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a:t>
            </a:r>
            <a:r>
              <a:rPr lang="en-US" sz="1000" b="1" dirty="0" smtClean="0">
                <a:effectLst/>
                <a:latin typeface="Arial"/>
                <a:ea typeface="Times New Roman"/>
                <a:cs typeface="Times New Roman"/>
              </a:rPr>
              <a:t>BinaryWriter</a:t>
            </a:r>
            <a:r>
              <a:rPr lang="en-US" sz="1000" dirty="0" smtClean="0">
                <a:effectLst/>
                <a:latin typeface="Arial"/>
                <a:ea typeface="Times New Roman"/>
                <a:cs typeface="Times New Roman"/>
              </a:rPr>
              <a:t> class</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CCCB97BA-FE33-4003-9187-81FFC637A210}"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Reading and Writing Local Data</a:t>
            </a:r>
            <a:endParaRPr lang="en-US" sz="1200" b="1" dirty="0">
              <a:solidFill>
                <a:srgbClr val="336699"/>
              </a:solidFill>
              <a:latin typeface="Arial"/>
            </a:endParaRPr>
          </a:p>
        </p:txBody>
      </p:sp>
    </p:spTree>
    <p:extLst>
      <p:ext uri="{BB962C8B-B14F-4D97-AF65-F5344CB8AC3E}">
        <p14:creationId xmlns:p14="http://schemas.microsoft.com/office/powerpoint/2010/main" val="12783791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M</a:t>
            </a:r>
            <a:r>
              <a:rPr lang="en-US" sz="1000" dirty="0">
                <a:latin typeface="Arial"/>
                <a:ea typeface="Calibri"/>
                <a:cs typeface="Segoe UI"/>
              </a:rPr>
              <a:t>any applications store data in raw binary form because writing binary is fast, it takes up less space on disk, and because it is not human readable. You can take advantage of using the binary format in your .NET Framework applications by using the </a:t>
            </a:r>
            <a:r>
              <a:rPr lang="en-US" sz="1000" b="1" dirty="0">
                <a:latin typeface="Arial"/>
                <a:ea typeface="Calibri"/>
                <a:cs typeface="Times New Roman"/>
              </a:rPr>
              <a:t>BinaryReader</a:t>
            </a:r>
            <a:r>
              <a:rPr lang="en-US" sz="1000" dirty="0">
                <a:latin typeface="Arial"/>
                <a:ea typeface="Calibri"/>
                <a:cs typeface="Segoe UI"/>
              </a:rPr>
              <a:t> and </a:t>
            </a:r>
            <a:r>
              <a:rPr lang="en-US" sz="1000" b="1" dirty="0">
                <a:latin typeface="Arial"/>
                <a:ea typeface="Calibri"/>
                <a:cs typeface="Times New Roman"/>
              </a:rPr>
              <a:t>BinaryWriter</a:t>
            </a:r>
            <a:r>
              <a:rPr lang="en-US" sz="1000" dirty="0">
                <a:latin typeface="Arial"/>
                <a:ea typeface="Calibri"/>
                <a:cs typeface="Segoe UI"/>
              </a:rPr>
              <a:t> classes.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Describe some of the following </a:t>
            </a:r>
            <a:r>
              <a:rPr lang="en-US" sz="1000" b="1" dirty="0">
                <a:latin typeface="Arial"/>
                <a:ea typeface="Calibri"/>
                <a:cs typeface="Times New Roman"/>
              </a:rPr>
              <a:t>BinaryReader</a:t>
            </a:r>
            <a:r>
              <a:rPr lang="en-US" sz="1000" dirty="0">
                <a:latin typeface="Arial"/>
                <a:ea typeface="Calibri"/>
                <a:cs typeface="Segoe UI"/>
              </a:rPr>
              <a:t> members:</a:t>
            </a:r>
            <a:endParaRPr lang="en-US" sz="1000" dirty="0">
              <a:latin typeface="Arial"/>
              <a:ea typeface="Calibri"/>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The </a:t>
            </a:r>
            <a:r>
              <a:rPr lang="en-US" sz="1000" b="1" dirty="0" smtClean="0">
                <a:effectLst/>
                <a:latin typeface="Arial"/>
                <a:ea typeface="Times New Roman"/>
                <a:cs typeface="Times New Roman"/>
              </a:rPr>
              <a:t>BaseStream</a:t>
            </a:r>
            <a:r>
              <a:rPr lang="en-US" sz="1000" dirty="0" smtClean="0">
                <a:effectLst/>
                <a:latin typeface="Arial"/>
                <a:ea typeface="Times New Roman"/>
                <a:cs typeface="Segoe UI"/>
              </a:rPr>
              <a:t> property. </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The </a:t>
            </a:r>
            <a:r>
              <a:rPr lang="en-US" sz="1000" b="1" dirty="0" smtClean="0">
                <a:effectLst/>
                <a:latin typeface="Arial"/>
                <a:ea typeface="Times New Roman"/>
                <a:cs typeface="Times New Roman"/>
              </a:rPr>
              <a:t>Close</a:t>
            </a:r>
            <a:r>
              <a:rPr lang="en-US" sz="1000" dirty="0" smtClean="0">
                <a:effectLst/>
                <a:latin typeface="Arial"/>
                <a:ea typeface="Times New Roman"/>
                <a:cs typeface="Segoe UI"/>
              </a:rPr>
              <a:t> method. </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a:t>
            </a:r>
            <a:r>
              <a:rPr lang="en-US" sz="1000" b="1" dirty="0" smtClean="0">
                <a:effectLst/>
                <a:latin typeface="Arial"/>
                <a:ea typeface="Times New Roman"/>
                <a:cs typeface="Times New Roman"/>
              </a:rPr>
              <a:t>Read</a:t>
            </a:r>
            <a:r>
              <a:rPr lang="en-US" sz="1000" dirty="0" smtClean="0">
                <a:effectLst/>
                <a:latin typeface="Arial"/>
                <a:ea typeface="Times New Roman"/>
                <a:cs typeface="Times New Roman"/>
              </a:rPr>
              <a:t> method. </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a:t>
            </a:r>
            <a:r>
              <a:rPr lang="en-US" sz="1000" b="1" dirty="0" smtClean="0">
                <a:effectLst/>
                <a:latin typeface="Arial"/>
                <a:ea typeface="Times New Roman"/>
                <a:cs typeface="Times New Roman"/>
              </a:rPr>
              <a:t>ReadByte</a:t>
            </a:r>
            <a:r>
              <a:rPr lang="en-US" sz="1000" dirty="0" smtClean="0">
                <a:effectLst/>
                <a:latin typeface="Arial"/>
                <a:ea typeface="Times New Roman"/>
                <a:cs typeface="Times New Roman"/>
              </a:rPr>
              <a:t> method. </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a:t>
            </a:r>
            <a:r>
              <a:rPr lang="en-US" sz="1000" b="1" dirty="0" smtClean="0">
                <a:effectLst/>
                <a:latin typeface="Arial"/>
                <a:ea typeface="Times New Roman"/>
                <a:cs typeface="Times New Roman"/>
              </a:rPr>
              <a:t>ReadBytes</a:t>
            </a:r>
            <a:r>
              <a:rPr lang="en-US" sz="1000" dirty="0" smtClean="0">
                <a:effectLst/>
                <a:latin typeface="Arial"/>
                <a:ea typeface="Times New Roman"/>
                <a:cs typeface="Times New Roman"/>
              </a:rPr>
              <a:t> method. </a:t>
            </a:r>
          </a:p>
          <a:p>
            <a:pPr>
              <a:lnSpc>
                <a:spcPct val="115000"/>
              </a:lnSpc>
              <a:spcAft>
                <a:spcPts val="995"/>
              </a:spcAft>
            </a:pPr>
            <a:r>
              <a:rPr lang="en-US" sz="1000" dirty="0">
                <a:latin typeface="Arial"/>
                <a:ea typeface="Calibri"/>
                <a:cs typeface="Segoe UI"/>
              </a:rPr>
              <a:t>Describe some of the following </a:t>
            </a:r>
            <a:r>
              <a:rPr lang="en-US" sz="1000" b="1" dirty="0">
                <a:latin typeface="Arial"/>
                <a:ea typeface="Calibri"/>
                <a:cs typeface="Times New Roman"/>
              </a:rPr>
              <a:t>BinaryWriter </a:t>
            </a:r>
            <a:r>
              <a:rPr lang="en-US" sz="1000" dirty="0">
                <a:latin typeface="Arial"/>
                <a:ea typeface="Calibri"/>
                <a:cs typeface="Segoe UI"/>
              </a:rPr>
              <a:t>members:</a:t>
            </a:r>
            <a:endParaRPr lang="en-US" sz="1000" dirty="0">
              <a:latin typeface="Arial"/>
              <a:ea typeface="Calibri"/>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The </a:t>
            </a:r>
            <a:r>
              <a:rPr lang="en-US" sz="1000" b="1" dirty="0" smtClean="0">
                <a:effectLst/>
                <a:latin typeface="Arial"/>
                <a:ea typeface="Times New Roman"/>
                <a:cs typeface="Times New Roman"/>
              </a:rPr>
              <a:t>BaseStream</a:t>
            </a:r>
            <a:r>
              <a:rPr lang="en-US" sz="1000" dirty="0" smtClean="0">
                <a:effectLst/>
                <a:latin typeface="Arial"/>
                <a:ea typeface="Times New Roman"/>
                <a:cs typeface="Segoe UI"/>
              </a:rPr>
              <a:t> property. </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The </a:t>
            </a:r>
            <a:r>
              <a:rPr lang="en-US" sz="1000" b="1" dirty="0" smtClean="0">
                <a:effectLst/>
                <a:latin typeface="Arial"/>
                <a:ea typeface="Times New Roman"/>
                <a:cs typeface="Times New Roman"/>
              </a:rPr>
              <a:t>Close</a:t>
            </a:r>
            <a:r>
              <a:rPr lang="en-US" sz="1000" dirty="0" smtClean="0">
                <a:effectLst/>
                <a:latin typeface="Arial"/>
                <a:ea typeface="Times New Roman"/>
                <a:cs typeface="Segoe UI"/>
              </a:rPr>
              <a:t> method. </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a:t>
            </a:r>
            <a:r>
              <a:rPr lang="en-US" sz="1000" b="1" dirty="0" smtClean="0">
                <a:effectLst/>
                <a:latin typeface="Arial"/>
                <a:ea typeface="Times New Roman"/>
                <a:cs typeface="Times New Roman"/>
              </a:rPr>
              <a:t>Flush</a:t>
            </a:r>
            <a:r>
              <a:rPr lang="en-US" sz="1000" dirty="0" smtClean="0">
                <a:effectLst/>
                <a:latin typeface="Arial"/>
                <a:ea typeface="Times New Roman"/>
                <a:cs typeface="Times New Roman"/>
              </a:rPr>
              <a:t> method. </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a:t>
            </a:r>
            <a:r>
              <a:rPr lang="en-US" sz="1000" b="1" dirty="0" smtClean="0">
                <a:effectLst/>
                <a:latin typeface="Arial"/>
                <a:ea typeface="Times New Roman"/>
                <a:cs typeface="Times New Roman"/>
              </a:rPr>
              <a:t>Seek</a:t>
            </a:r>
            <a:r>
              <a:rPr lang="en-US" sz="1000" dirty="0" smtClean="0">
                <a:effectLst/>
                <a:latin typeface="Arial"/>
                <a:ea typeface="Times New Roman"/>
                <a:cs typeface="Times New Roman"/>
              </a:rPr>
              <a:t> method. </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a:t>
            </a:r>
            <a:r>
              <a:rPr lang="en-US" sz="1000" b="1" dirty="0" smtClean="0">
                <a:effectLst/>
                <a:latin typeface="Arial"/>
                <a:ea typeface="Times New Roman"/>
                <a:cs typeface="Times New Roman"/>
              </a:rPr>
              <a:t>Write</a:t>
            </a:r>
            <a:r>
              <a:rPr lang="en-US" sz="1000" dirty="0" smtClean="0">
                <a:effectLst/>
                <a:latin typeface="Arial"/>
                <a:ea typeface="Times New Roman"/>
                <a:cs typeface="Times New Roman"/>
              </a:rPr>
              <a:t> method. </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CCCB97BA-FE33-4003-9187-81FFC637A210}"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Reading and Writing Local Data</a:t>
            </a:r>
            <a:endParaRPr lang="en-US" sz="1200" b="1" dirty="0">
              <a:solidFill>
                <a:srgbClr val="336699"/>
              </a:solidFill>
              <a:latin typeface="Arial"/>
            </a:endParaRPr>
          </a:p>
        </p:txBody>
      </p:sp>
    </p:spTree>
    <p:extLst>
      <p:ext uri="{BB962C8B-B14F-4D97-AF65-F5344CB8AC3E}">
        <p14:creationId xmlns:p14="http://schemas.microsoft.com/office/powerpoint/2010/main" val="28670808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M</a:t>
            </a:r>
            <a:r>
              <a:rPr lang="en-US" sz="1000" dirty="0">
                <a:latin typeface="Arial"/>
                <a:ea typeface="Calibri"/>
                <a:cs typeface="Segoe UI"/>
              </a:rPr>
              <a:t>any applications store data as text, so that it is human readable and easier to process. The downside to this is that it takes up more space on disk. Explain that you use the </a:t>
            </a:r>
            <a:r>
              <a:rPr lang="en-US" sz="1000" b="1" dirty="0">
                <a:latin typeface="Arial"/>
                <a:ea typeface="Calibri"/>
                <a:cs typeface="Times New Roman"/>
              </a:rPr>
              <a:t>StreamReader</a:t>
            </a:r>
            <a:r>
              <a:rPr lang="en-US" sz="1000" dirty="0">
                <a:latin typeface="Arial"/>
                <a:ea typeface="Calibri"/>
                <a:cs typeface="Segoe UI"/>
              </a:rPr>
              <a:t> and </a:t>
            </a:r>
            <a:r>
              <a:rPr lang="en-US" sz="1000" b="1" dirty="0">
                <a:latin typeface="Arial"/>
                <a:ea typeface="Calibri"/>
                <a:cs typeface="Times New Roman"/>
              </a:rPr>
              <a:t>StreamWriter</a:t>
            </a:r>
            <a:r>
              <a:rPr lang="en-US" sz="1000" dirty="0">
                <a:latin typeface="Arial"/>
                <a:ea typeface="Calibri"/>
                <a:cs typeface="Segoe UI"/>
              </a:rPr>
              <a:t> classes to read and write text.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Describe some of the following </a:t>
            </a:r>
            <a:r>
              <a:rPr lang="en-US" sz="1000" b="1" dirty="0">
                <a:latin typeface="Arial"/>
                <a:ea typeface="Calibri"/>
                <a:cs typeface="Times New Roman"/>
              </a:rPr>
              <a:t>StreamReader</a:t>
            </a:r>
            <a:r>
              <a:rPr lang="en-US" sz="1000" dirty="0">
                <a:latin typeface="Arial"/>
                <a:ea typeface="Calibri"/>
                <a:cs typeface="Segoe UI"/>
              </a:rPr>
              <a:t> members:</a:t>
            </a:r>
            <a:endParaRPr lang="en-US" sz="1000" dirty="0">
              <a:latin typeface="Arial"/>
              <a:ea typeface="Calibri"/>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The </a:t>
            </a:r>
            <a:r>
              <a:rPr lang="en-US" sz="1000" b="1" dirty="0" smtClean="0">
                <a:effectLst/>
                <a:latin typeface="Arial"/>
                <a:ea typeface="Times New Roman"/>
                <a:cs typeface="Times New Roman"/>
              </a:rPr>
              <a:t>Close</a:t>
            </a:r>
            <a:r>
              <a:rPr lang="en-US" sz="1000" dirty="0" smtClean="0">
                <a:effectLst/>
                <a:latin typeface="Arial"/>
                <a:ea typeface="Times New Roman"/>
                <a:cs typeface="Segoe UI"/>
              </a:rPr>
              <a:t> method. </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The </a:t>
            </a:r>
            <a:r>
              <a:rPr lang="en-US" sz="1000" b="1" dirty="0" smtClean="0">
                <a:effectLst/>
                <a:latin typeface="Arial"/>
                <a:ea typeface="Times New Roman"/>
                <a:cs typeface="Times New Roman"/>
              </a:rPr>
              <a:t>EndOfStream</a:t>
            </a:r>
            <a:r>
              <a:rPr lang="en-US" sz="1000" dirty="0" smtClean="0">
                <a:effectLst/>
                <a:latin typeface="Arial"/>
                <a:ea typeface="Times New Roman"/>
                <a:cs typeface="Segoe UI"/>
              </a:rPr>
              <a:t> property. </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a:t>
            </a:r>
            <a:r>
              <a:rPr lang="en-US" sz="1000" b="1" dirty="0" smtClean="0">
                <a:effectLst/>
                <a:latin typeface="Arial"/>
                <a:ea typeface="Times New Roman"/>
                <a:cs typeface="Times New Roman"/>
              </a:rPr>
              <a:t>Peek</a:t>
            </a:r>
            <a:r>
              <a:rPr lang="en-US" sz="1000" dirty="0" smtClean="0">
                <a:effectLst/>
                <a:latin typeface="Arial"/>
                <a:ea typeface="Times New Roman"/>
                <a:cs typeface="Times New Roman"/>
              </a:rPr>
              <a:t> method.</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a:t>
            </a:r>
            <a:r>
              <a:rPr lang="en-US" sz="1000" b="1" dirty="0" smtClean="0">
                <a:effectLst/>
                <a:latin typeface="Arial"/>
                <a:ea typeface="Times New Roman"/>
                <a:cs typeface="Times New Roman"/>
              </a:rPr>
              <a:t>Read</a:t>
            </a:r>
            <a:r>
              <a:rPr lang="en-US" sz="1000" dirty="0" smtClean="0">
                <a:effectLst/>
                <a:latin typeface="Arial"/>
                <a:ea typeface="Times New Roman"/>
                <a:cs typeface="Times New Roman"/>
              </a:rPr>
              <a:t> method. </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a:t>
            </a:r>
            <a:r>
              <a:rPr lang="en-US" sz="1000" b="1" dirty="0" smtClean="0">
                <a:effectLst/>
                <a:latin typeface="Arial"/>
                <a:ea typeface="Times New Roman"/>
                <a:cs typeface="Times New Roman"/>
              </a:rPr>
              <a:t>ReadBlock</a:t>
            </a:r>
            <a:r>
              <a:rPr lang="en-US" sz="1000" dirty="0" smtClean="0">
                <a:effectLst/>
                <a:latin typeface="Arial"/>
                <a:ea typeface="Times New Roman"/>
                <a:cs typeface="Times New Roman"/>
              </a:rPr>
              <a:t> method. </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a:t>
            </a:r>
            <a:r>
              <a:rPr lang="en-US" sz="1000" b="1" dirty="0" smtClean="0">
                <a:effectLst/>
                <a:latin typeface="Arial"/>
                <a:ea typeface="Times New Roman"/>
                <a:cs typeface="Times New Roman"/>
              </a:rPr>
              <a:t>ReadLine</a:t>
            </a:r>
            <a:r>
              <a:rPr lang="en-US" sz="1000" dirty="0" smtClean="0">
                <a:effectLst/>
                <a:latin typeface="Arial"/>
                <a:ea typeface="Times New Roman"/>
                <a:cs typeface="Times New Roman"/>
              </a:rPr>
              <a:t> method. </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a:t>
            </a:r>
            <a:r>
              <a:rPr lang="en-US" sz="1000" b="1" dirty="0" smtClean="0">
                <a:effectLst/>
                <a:latin typeface="Arial"/>
                <a:ea typeface="Times New Roman"/>
                <a:cs typeface="Times New Roman"/>
              </a:rPr>
              <a:t>ReadToEnd</a:t>
            </a:r>
            <a:r>
              <a:rPr lang="en-US" sz="1000" dirty="0" smtClean="0">
                <a:effectLst/>
                <a:latin typeface="Arial"/>
                <a:ea typeface="Times New Roman"/>
                <a:cs typeface="Times New Roman"/>
              </a:rPr>
              <a:t> method.</a:t>
            </a:r>
          </a:p>
          <a:p>
            <a:pPr>
              <a:lnSpc>
                <a:spcPct val="115000"/>
              </a:lnSpc>
              <a:spcAft>
                <a:spcPts val="995"/>
              </a:spcAft>
            </a:pPr>
            <a:r>
              <a:rPr lang="en-US" sz="1000" dirty="0">
                <a:latin typeface="Arial"/>
                <a:ea typeface="Calibri"/>
                <a:cs typeface="Segoe UI"/>
              </a:rPr>
              <a:t>Describe some of the following </a:t>
            </a:r>
            <a:r>
              <a:rPr lang="en-US" sz="1000" b="1" dirty="0">
                <a:latin typeface="Arial"/>
                <a:ea typeface="Calibri"/>
                <a:cs typeface="Times New Roman"/>
              </a:rPr>
              <a:t>StreamWriter </a:t>
            </a:r>
            <a:r>
              <a:rPr lang="en-US" sz="1000" dirty="0">
                <a:latin typeface="Arial"/>
                <a:ea typeface="Calibri"/>
                <a:cs typeface="Segoe UI"/>
              </a:rPr>
              <a:t>methods:</a:t>
            </a:r>
            <a:endParaRPr lang="en-US" sz="1000" dirty="0">
              <a:latin typeface="Arial"/>
              <a:ea typeface="Calibri"/>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The </a:t>
            </a:r>
            <a:r>
              <a:rPr lang="en-US" sz="1000" b="1" dirty="0" smtClean="0">
                <a:effectLst/>
                <a:latin typeface="Arial"/>
                <a:ea typeface="Times New Roman"/>
                <a:cs typeface="Times New Roman"/>
              </a:rPr>
              <a:t>AutoFlush</a:t>
            </a:r>
            <a:r>
              <a:rPr lang="en-US" sz="1000" dirty="0" smtClean="0">
                <a:effectLst/>
                <a:latin typeface="Arial"/>
                <a:ea typeface="Times New Roman"/>
                <a:cs typeface="Segoe UI"/>
              </a:rPr>
              <a:t> method. </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The </a:t>
            </a:r>
            <a:r>
              <a:rPr lang="en-US" sz="1000" b="1" dirty="0" smtClean="0">
                <a:effectLst/>
                <a:latin typeface="Arial"/>
                <a:ea typeface="Times New Roman"/>
                <a:cs typeface="Times New Roman"/>
              </a:rPr>
              <a:t>Close</a:t>
            </a:r>
            <a:r>
              <a:rPr lang="en-US" sz="1000" dirty="0" smtClean="0">
                <a:effectLst/>
                <a:latin typeface="Arial"/>
                <a:ea typeface="Times New Roman"/>
                <a:cs typeface="Segoe UI"/>
              </a:rPr>
              <a:t> method. </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a:t>
            </a:r>
            <a:r>
              <a:rPr lang="en-US" sz="1000" b="1" dirty="0" smtClean="0">
                <a:effectLst/>
                <a:latin typeface="Arial"/>
                <a:ea typeface="Times New Roman"/>
                <a:cs typeface="Times New Roman"/>
              </a:rPr>
              <a:t>Flush</a:t>
            </a:r>
            <a:r>
              <a:rPr lang="en-US" sz="1000" dirty="0" smtClean="0">
                <a:effectLst/>
                <a:latin typeface="Arial"/>
                <a:ea typeface="Times New Roman"/>
                <a:cs typeface="Times New Roman"/>
              </a:rPr>
              <a:t> method. </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a:t>
            </a:r>
            <a:r>
              <a:rPr lang="en-US" sz="1000" b="1" dirty="0" smtClean="0">
                <a:effectLst/>
                <a:latin typeface="Arial"/>
                <a:ea typeface="Times New Roman"/>
                <a:cs typeface="Times New Roman"/>
              </a:rPr>
              <a:t>NewLine </a:t>
            </a:r>
            <a:r>
              <a:rPr lang="en-US" sz="1000" dirty="0" smtClean="0">
                <a:effectLst/>
                <a:latin typeface="Arial"/>
                <a:ea typeface="Times New Roman"/>
                <a:cs typeface="Times New Roman"/>
              </a:rPr>
              <a:t>method.</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a:t>
            </a:r>
            <a:r>
              <a:rPr lang="en-US" sz="1000" b="1" dirty="0" smtClean="0">
                <a:effectLst/>
                <a:latin typeface="Arial"/>
                <a:ea typeface="Times New Roman"/>
                <a:cs typeface="Times New Roman"/>
              </a:rPr>
              <a:t>Write</a:t>
            </a:r>
            <a:r>
              <a:rPr lang="en-US" sz="1000" dirty="0" smtClean="0">
                <a:effectLst/>
                <a:latin typeface="Arial"/>
                <a:ea typeface="Times New Roman"/>
                <a:cs typeface="Times New Roman"/>
              </a:rPr>
              <a:t> method. </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a:t>
            </a:r>
            <a:r>
              <a:rPr lang="en-US" sz="1000" b="1" dirty="0" smtClean="0">
                <a:effectLst/>
                <a:latin typeface="Arial"/>
                <a:ea typeface="Times New Roman"/>
                <a:cs typeface="Times New Roman"/>
              </a:rPr>
              <a:t>WriteLine</a:t>
            </a:r>
            <a:r>
              <a:rPr lang="en-US" sz="1000" dirty="0" smtClean="0">
                <a:effectLst/>
                <a:latin typeface="Arial"/>
                <a:ea typeface="Times New Roman"/>
                <a:cs typeface="Times New Roman"/>
              </a:rPr>
              <a:t> method. </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CCCB97BA-FE33-4003-9187-81FFC637A210}"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Reading and Writing Local Data</a:t>
            </a:r>
            <a:endParaRPr lang="en-US" sz="1200" b="1" dirty="0">
              <a:solidFill>
                <a:srgbClr val="336699"/>
              </a:solidFill>
              <a:latin typeface="Arial"/>
            </a:endParaRPr>
          </a:p>
        </p:txBody>
      </p:sp>
    </p:spTree>
    <p:extLst>
      <p:ext uri="{BB962C8B-B14F-4D97-AF65-F5344CB8AC3E}">
        <p14:creationId xmlns:p14="http://schemas.microsoft.com/office/powerpoint/2010/main" val="20861637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 </a:t>
            </a:r>
            <a:r>
              <a:rPr lang="en-US" sz="1000" dirty="0" smtClean="0">
                <a:effectLst/>
                <a:latin typeface="Arial"/>
                <a:ea typeface="Times New Roman"/>
                <a:cs typeface="Segoe UI"/>
              </a:rPr>
              <a:t>Open the </a:t>
            </a:r>
            <a:r>
              <a:rPr lang="en-US" sz="1000" b="1" dirty="0" smtClean="0">
                <a:effectLst/>
                <a:latin typeface="Arial"/>
                <a:ea typeface="Times New Roman"/>
                <a:cs typeface="Times New Roman"/>
              </a:rPr>
              <a:t>GradesPrototype.sln</a:t>
            </a:r>
            <a:r>
              <a:rPr lang="en-US" sz="1000" dirty="0" smtClean="0">
                <a:effectLst/>
                <a:latin typeface="Arial"/>
                <a:ea typeface="Times New Roman"/>
                <a:cs typeface="Segoe UI"/>
              </a:rPr>
              <a:t> solution from the </a:t>
            </a:r>
            <a:r>
              <a:rPr lang="en-US" sz="1000" b="1" dirty="0" smtClean="0">
                <a:effectLst/>
                <a:latin typeface="Arial"/>
                <a:ea typeface="Times New Roman"/>
                <a:cs typeface="Times New Roman"/>
              </a:rPr>
              <a:t>E:\Mod06\Labfiles\Solution\Exercise 3</a:t>
            </a:r>
            <a:r>
              <a:rPr lang="en-US" sz="1000" dirty="0" smtClean="0">
                <a:effectLst/>
                <a:latin typeface="Arial"/>
                <a:ea typeface="Times New Roman"/>
                <a:cs typeface="Segoe UI"/>
              </a:rPr>
              <a:t> folder.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Views</a:t>
            </a:r>
            <a:r>
              <a:rPr lang="en-US" sz="1000" dirty="0" smtClean="0">
                <a:effectLst/>
                <a:latin typeface="Arial"/>
                <a:ea typeface="Times New Roman"/>
                <a:cs typeface="Segoe UI"/>
              </a:rPr>
              <a:t> folder, open </a:t>
            </a:r>
            <a:r>
              <a:rPr lang="en-US" sz="1000" b="1" dirty="0" smtClean="0">
                <a:effectLst/>
                <a:latin typeface="Arial"/>
                <a:ea typeface="Times New Roman"/>
                <a:cs typeface="Times New Roman"/>
              </a:rPr>
              <a:t>StudentProfile.xaml</a:t>
            </a:r>
            <a:r>
              <a:rPr lang="en-US" sz="1000" dirty="0" smtClean="0">
                <a:effectLst/>
                <a:latin typeface="Arial"/>
                <a:ea typeface="Times New Roman"/>
                <a:cs typeface="Segoe UI"/>
              </a:rPr>
              <a:t> and point out that the user interface has been updated to include a </a:t>
            </a:r>
            <a:r>
              <a:rPr lang="en-US" sz="1000" b="1" dirty="0" smtClean="0">
                <a:effectLst/>
                <a:latin typeface="Arial"/>
                <a:ea typeface="Times New Roman"/>
                <a:cs typeface="Times New Roman"/>
              </a:rPr>
              <a:t>Save Report</a:t>
            </a:r>
            <a:r>
              <a:rPr lang="en-US" sz="1000" dirty="0" smtClean="0">
                <a:effectLst/>
                <a:latin typeface="Arial"/>
                <a:ea typeface="Times New Roman"/>
                <a:cs typeface="Segoe UI"/>
              </a:rPr>
              <a:t> button.</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Views</a:t>
            </a:r>
            <a:r>
              <a:rPr lang="en-US" sz="1000" dirty="0" smtClean="0">
                <a:effectLst/>
                <a:latin typeface="Arial"/>
                <a:ea typeface="Times New Roman"/>
                <a:cs typeface="Segoe UI"/>
              </a:rPr>
              <a:t> folder, open </a:t>
            </a:r>
            <a:r>
              <a:rPr lang="en-US" sz="1000" b="1" dirty="0" smtClean="0">
                <a:effectLst/>
                <a:latin typeface="Arial"/>
                <a:ea typeface="Times New Roman"/>
                <a:cs typeface="Times New Roman"/>
              </a:rPr>
              <a:t>StudentProfile.xaml.cs</a:t>
            </a:r>
            <a:r>
              <a:rPr lang="en-US" sz="1000" dirty="0" smtClean="0">
                <a:effectLst/>
                <a:latin typeface="Arial"/>
                <a:ea typeface="Times New Roman"/>
                <a:cs typeface="Segoe UI"/>
              </a:rPr>
              <a:t>, and locate the </a:t>
            </a:r>
            <a:r>
              <a:rPr lang="en-US" sz="1000" b="1" dirty="0" smtClean="0">
                <a:effectLst/>
                <a:latin typeface="Arial"/>
                <a:ea typeface="Times New Roman"/>
                <a:cs typeface="Times New Roman"/>
              </a:rPr>
              <a:t>SaveReport_Click</a:t>
            </a:r>
            <a:r>
              <a:rPr lang="en-US" sz="1000" dirty="0" smtClean="0">
                <a:effectLst/>
                <a:latin typeface="Arial"/>
                <a:ea typeface="Times New Roman"/>
                <a:cs typeface="Segoe UI"/>
              </a:rPr>
              <a:t> method.</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Explain to students that during the lab they will add the code in this method to prompt the user for a filename to save the report as, and to call methods to generate, preview, and save the report.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a:t>
            </a:r>
            <a:r>
              <a:rPr lang="en-US" sz="1000" b="1" dirty="0" smtClean="0">
                <a:effectLst/>
                <a:latin typeface="Arial"/>
                <a:ea typeface="Times New Roman"/>
                <a:cs typeface="Times New Roman"/>
              </a:rPr>
              <a:t>StudentProfile.xaml.cs</a:t>
            </a:r>
            <a:r>
              <a:rPr lang="en-US" sz="1000" dirty="0" smtClean="0">
                <a:effectLst/>
                <a:latin typeface="Arial"/>
                <a:ea typeface="Times New Roman"/>
                <a:cs typeface="Segoe UI"/>
              </a:rPr>
              <a:t>, locate the </a:t>
            </a:r>
            <a:r>
              <a:rPr lang="en-US" sz="1000" b="1" dirty="0" smtClean="0">
                <a:effectLst/>
                <a:latin typeface="Arial"/>
                <a:ea typeface="Times New Roman"/>
                <a:cs typeface="Times New Roman"/>
              </a:rPr>
              <a:t>FormatAsXMLStream</a:t>
            </a:r>
            <a:r>
              <a:rPr lang="en-US" sz="1000" dirty="0" smtClean="0">
                <a:effectLst/>
                <a:latin typeface="Arial"/>
                <a:ea typeface="Times New Roman"/>
                <a:cs typeface="Segoe UI"/>
              </a:rPr>
              <a:t> method.</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Explain to students that during Exercise 1 they will add the code in this method to generate an XML document in a </a:t>
            </a:r>
            <a:r>
              <a:rPr lang="en-US" sz="1000" b="1" dirty="0" smtClean="0">
                <a:effectLst/>
                <a:latin typeface="Arial"/>
                <a:ea typeface="Times New Roman"/>
                <a:cs typeface="Times New Roman"/>
              </a:rPr>
              <a:t>MemoryStream</a:t>
            </a:r>
            <a:r>
              <a:rPr lang="en-US" sz="1000" dirty="0" smtClean="0">
                <a:effectLst/>
                <a:latin typeface="Arial"/>
                <a:ea typeface="Times New Roman"/>
                <a:cs typeface="Segoe UI"/>
              </a:rPr>
              <a:t> object.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a:t>
            </a:r>
            <a:r>
              <a:rPr lang="en-US" sz="1000" b="1" dirty="0" smtClean="0">
                <a:effectLst/>
                <a:latin typeface="Arial"/>
                <a:ea typeface="Times New Roman"/>
                <a:cs typeface="Times New Roman"/>
              </a:rPr>
              <a:t>StudentProfile.xaml.cs</a:t>
            </a:r>
            <a:r>
              <a:rPr lang="en-US" sz="1000" dirty="0" smtClean="0">
                <a:effectLst/>
                <a:latin typeface="Arial"/>
                <a:ea typeface="Times New Roman"/>
                <a:cs typeface="Segoe UI"/>
              </a:rPr>
              <a:t>, locate the </a:t>
            </a:r>
            <a:r>
              <a:rPr lang="en-US" sz="1000" b="1" dirty="0" smtClean="0">
                <a:effectLst/>
                <a:latin typeface="Arial"/>
                <a:ea typeface="Times New Roman"/>
                <a:cs typeface="Times New Roman"/>
              </a:rPr>
              <a:t>FormatXMLData</a:t>
            </a:r>
            <a:r>
              <a:rPr lang="en-US" sz="1000" dirty="0" smtClean="0">
                <a:effectLst/>
                <a:latin typeface="Arial"/>
                <a:ea typeface="Times New Roman"/>
                <a:cs typeface="Segoe UI"/>
              </a:rPr>
              <a:t> method.</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Explain to students that during Exercise 2 they will add the code in this method to format the XML data as a string and display it to the user.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Run the application, and log on as </a:t>
            </a:r>
            <a:r>
              <a:rPr lang="en-US" sz="1000" b="1" dirty="0" smtClean="0">
                <a:effectLst/>
                <a:latin typeface="Arial"/>
                <a:ea typeface="Times New Roman"/>
                <a:cs typeface="Times New Roman"/>
              </a:rPr>
              <a:t>vallee</a:t>
            </a:r>
            <a:r>
              <a:rPr lang="en-US" sz="1000" dirty="0" smtClean="0">
                <a:effectLst/>
                <a:latin typeface="Arial"/>
                <a:ea typeface="Times New Roman"/>
                <a:cs typeface="Segoe UI"/>
              </a:rPr>
              <a:t> with a password of </a:t>
            </a:r>
            <a:r>
              <a:rPr lang="en-US" sz="1000" b="1" dirty="0" smtClean="0">
                <a:effectLst/>
                <a:latin typeface="Arial"/>
                <a:ea typeface="Times New Roman"/>
                <a:cs typeface="Times New Roman"/>
              </a:rPr>
              <a:t>password99</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View </a:t>
            </a:r>
            <a:r>
              <a:rPr lang="en-US" sz="1000" b="1" dirty="0" smtClean="0">
                <a:effectLst/>
                <a:latin typeface="Arial"/>
                <a:ea typeface="Times New Roman"/>
                <a:cs typeface="Times New Roman"/>
              </a:rPr>
              <a:t>Kevin Liu’s</a:t>
            </a:r>
            <a:r>
              <a:rPr lang="en-US" sz="1000" dirty="0" smtClean="0">
                <a:effectLst/>
                <a:latin typeface="Arial"/>
                <a:ea typeface="Times New Roman"/>
                <a:cs typeface="Times New Roman"/>
              </a:rPr>
              <a:t> report card and then click </a:t>
            </a:r>
            <a:r>
              <a:rPr lang="en-US" sz="1000" b="1" dirty="0" smtClean="0">
                <a:effectLst/>
                <a:latin typeface="Arial"/>
                <a:ea typeface="Times New Roman"/>
                <a:cs typeface="Times New Roman"/>
              </a:rPr>
              <a:t>Save Report</a:t>
            </a:r>
            <a:r>
              <a:rPr lang="en-US" sz="1000" dirty="0" smtClean="0">
                <a:effectLst/>
                <a:latin typeface="Arial"/>
                <a:ea typeface="Times New Roman"/>
                <a:cs typeface="Times New Roman"/>
              </a:rPr>
              <a:t> to generate the XML document.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Specify to save the file in the Documents folder by using the default name.</a:t>
            </a: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Review the XML data displayed in the message box, and then confirm that you want to save the file.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Close the application, and then close Visual Studio.</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Open the saved report in Internet Explorer and review the content.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Close Internet Explorer.</a:t>
            </a:r>
            <a:endParaRPr lang="en-US" sz="1000" dirty="0" smtClean="0">
              <a:effectLst/>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MSL-TMG1 virtual machine if it is not already running.</a:t>
            </a: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the 20483B-SEA-DEV11 virtual machine and log on as </a:t>
            </a:r>
            <a:r>
              <a:rPr lang="en-US" sz="1000" b="1" dirty="0" smtClean="0">
                <a:effectLst/>
                <a:latin typeface="Arial"/>
                <a:ea typeface="Times New Roman"/>
                <a:cs typeface="Times New Roman"/>
              </a:rPr>
              <a:t>Student</a:t>
            </a:r>
            <a:r>
              <a:rPr lang="en-US" sz="1000" dirty="0" smtClean="0">
                <a:effectLst/>
                <a:latin typeface="Arial"/>
                <a:ea typeface="Times New Roman"/>
                <a:cs typeface="Segoe UI"/>
              </a:rPr>
              <a:t> 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Segoe UI"/>
              </a:rPr>
              <a:t>.</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CCCB97BA-FE33-4003-9187-81FFC637A210}"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Reading and Writing Local Data</a:t>
            </a:r>
            <a:endParaRPr lang="en-US" sz="1200" b="1" dirty="0">
              <a:solidFill>
                <a:srgbClr val="336699"/>
              </a:solidFill>
              <a:latin typeface="Arial"/>
            </a:endParaRPr>
          </a:p>
        </p:txBody>
      </p:sp>
    </p:spTree>
    <p:extLst>
      <p:ext uri="{BB962C8B-B14F-4D97-AF65-F5344CB8AC3E}">
        <p14:creationId xmlns:p14="http://schemas.microsoft.com/office/powerpoint/2010/main" val="4958123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In exercise 1, students write code in the </a:t>
            </a:r>
            <a:r>
              <a:rPr lang="en-US" sz="1000" b="1" dirty="0">
                <a:latin typeface="Arial"/>
                <a:ea typeface="Calibri"/>
                <a:cs typeface="Times New Roman"/>
              </a:rPr>
              <a:t>SaveReport_Click</a:t>
            </a:r>
            <a:r>
              <a:rPr lang="en-US" sz="1000" dirty="0">
                <a:latin typeface="Arial"/>
                <a:ea typeface="Calibri"/>
                <a:cs typeface="Segoe UI"/>
              </a:rPr>
              <a:t> method; however, they don’t write the actual saving functionality until exercise 3. Be aware that some students might not notice this and expect their file to be saved on disk at the end of exercise 1.</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Point out to students that they can minimize the typing required in this lab by omitting the comments lines in their code. While this is not good programming practice in the real world, it can simplify the labs in the classroom environment.</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1: Serializing Data for the Grades Report as XML</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write code that runs when the user clicks the </a:t>
            </a:r>
            <a:r>
              <a:rPr lang="en-US" sz="1000" b="1" dirty="0">
                <a:latin typeface="Arial"/>
                <a:ea typeface="Calibri"/>
                <a:cs typeface="Times New Roman"/>
              </a:rPr>
              <a:t>Save Report</a:t>
            </a:r>
            <a:r>
              <a:rPr lang="en-US" sz="1000" dirty="0">
                <a:latin typeface="Arial"/>
                <a:ea typeface="Calibri"/>
                <a:cs typeface="Segoe UI"/>
              </a:rPr>
              <a:t> button on the </a:t>
            </a:r>
            <a:r>
              <a:rPr lang="en-US" sz="1000" b="1" dirty="0">
                <a:latin typeface="Arial"/>
                <a:ea typeface="Calibri"/>
                <a:cs typeface="Times New Roman"/>
              </a:rPr>
              <a:t>Student Profile</a:t>
            </a:r>
            <a:r>
              <a:rPr lang="en-US" sz="1000" dirty="0">
                <a:latin typeface="Arial"/>
                <a:ea typeface="Calibri"/>
                <a:cs typeface="Segoe UI"/>
              </a:rPr>
              <a:t> view. You will enable a user to specify where to save the Grade Report, and to serialize the grades data so it is ready to save to a file.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use the </a:t>
            </a:r>
            <a:r>
              <a:rPr lang="en-US" sz="1000" b="1" dirty="0">
                <a:latin typeface="Arial"/>
                <a:ea typeface="Calibri"/>
                <a:cs typeface="Times New Roman"/>
              </a:rPr>
              <a:t>SaveFileDialog</a:t>
            </a:r>
            <a:r>
              <a:rPr lang="en-US" sz="1000" dirty="0">
                <a:latin typeface="Arial"/>
                <a:ea typeface="Calibri"/>
                <a:cs typeface="Segoe UI"/>
              </a:rPr>
              <a:t> object to ask the user for the file name and location where they want to save the file. You will extract the grade data from the application data source and store it in a list of Grade objects.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then write the </a:t>
            </a:r>
            <a:r>
              <a:rPr lang="en-US" sz="1000" b="1" dirty="0">
                <a:latin typeface="Arial"/>
                <a:ea typeface="Calibri"/>
                <a:cs typeface="Times New Roman"/>
              </a:rPr>
              <a:t>FormatAsXMLStream</a:t>
            </a:r>
            <a:r>
              <a:rPr lang="en-US" sz="1000" dirty="0">
                <a:latin typeface="Arial"/>
                <a:ea typeface="Calibri"/>
                <a:cs typeface="Segoe UI"/>
              </a:rPr>
              <a:t> method. This method will use an </a:t>
            </a:r>
            <a:r>
              <a:rPr lang="en-US" sz="1000" b="1" dirty="0">
                <a:latin typeface="Arial"/>
                <a:ea typeface="Calibri"/>
                <a:cs typeface="Times New Roman"/>
              </a:rPr>
              <a:t>XmlWriter</a:t>
            </a:r>
            <a:r>
              <a:rPr lang="en-US" sz="1000" dirty="0">
                <a:latin typeface="Arial"/>
                <a:ea typeface="Calibri"/>
                <a:cs typeface="Segoe UI"/>
              </a:rPr>
              <a:t> object to create an XML document and populate it with grade information from the list of Grade objects. Finally, you will d</a:t>
            </a:r>
            <a:r>
              <a:rPr lang="en-US" sz="1000" dirty="0">
                <a:solidFill>
                  <a:srgbClr val="000000"/>
                </a:solidFill>
                <a:latin typeface="Arial"/>
                <a:ea typeface="Calibri"/>
                <a:cs typeface="Segoe UI"/>
              </a:rPr>
              <a:t>ebug the application and view the data held in the memory stream.</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2: Previewing the Grades Report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write code to display a preview of the report to the user before saving it.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First, you will add code to the </a:t>
            </a:r>
            <a:r>
              <a:rPr lang="en-US" sz="1000" b="1" dirty="0">
                <a:latin typeface="Arial"/>
                <a:ea typeface="Calibri"/>
                <a:cs typeface="Times New Roman"/>
              </a:rPr>
              <a:t>SaveReport_Click</a:t>
            </a:r>
            <a:r>
              <a:rPr lang="en-US" sz="1000" dirty="0">
                <a:latin typeface="Arial"/>
                <a:ea typeface="Calibri"/>
                <a:cs typeface="Segoe UI"/>
              </a:rPr>
              <a:t> method to display the XML document to the user in a message box. To display the document, you need to build a string representation of the XML document that is stored in the </a:t>
            </a:r>
            <a:r>
              <a:rPr lang="en-US" sz="1000" b="1" dirty="0">
                <a:latin typeface="Arial"/>
                <a:ea typeface="Calibri"/>
                <a:cs typeface="Times New Roman"/>
              </a:rPr>
              <a:t>MemoryStream</a:t>
            </a:r>
            <a:r>
              <a:rPr lang="en-US" sz="1000" dirty="0">
                <a:latin typeface="Arial"/>
                <a:ea typeface="Calibri"/>
                <a:cs typeface="Segoe UI"/>
              </a:rPr>
              <a:t> object. </a:t>
            </a:r>
            <a:r>
              <a:rPr lang="en-US" sz="1000" dirty="0">
                <a:solidFill>
                  <a:srgbClr val="000000"/>
                </a:solidFill>
                <a:latin typeface="Arial"/>
                <a:ea typeface="Calibri"/>
                <a:cs typeface="Segoe UI"/>
              </a:rPr>
              <a:t>Finally, you will verify that your code functions as expected by running the application and previewing the contents of a report.</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Exercise 3: Persisting the Serialized Grade Data to a File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write the grade data to a file on the local disk.</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begin by modifying the existing preview dialog box to ask the user if they wish to save the file. If they wish to save the file, you will use a </a:t>
            </a:r>
            <a:r>
              <a:rPr lang="en-US" sz="1000" b="1" dirty="0">
                <a:latin typeface="Arial"/>
                <a:ea typeface="Calibri"/>
                <a:cs typeface="Times New Roman"/>
              </a:rPr>
              <a:t>FileStream</a:t>
            </a:r>
            <a:r>
              <a:rPr lang="en-US" sz="1000" dirty="0">
                <a:latin typeface="Arial"/>
                <a:ea typeface="Calibri"/>
                <a:cs typeface="Segoe UI"/>
              </a:rPr>
              <a:t> object to copy the data from the </a:t>
            </a:r>
            <a:r>
              <a:rPr lang="en-US" sz="1000" b="1" dirty="0">
                <a:latin typeface="Arial"/>
                <a:ea typeface="Calibri"/>
                <a:cs typeface="Times New Roman"/>
              </a:rPr>
              <a:t>MemoryStream</a:t>
            </a:r>
            <a:r>
              <a:rPr lang="en-US" sz="1000" dirty="0">
                <a:latin typeface="Arial"/>
                <a:ea typeface="Calibri"/>
                <a:cs typeface="Segoe UI"/>
              </a:rPr>
              <a:t> to </a:t>
            </a:r>
            <a:r>
              <a:rPr lang="en-US" sz="1000" dirty="0" smtClean="0">
                <a:latin typeface="Arial"/>
                <a:ea typeface="Calibri"/>
                <a:cs typeface="Segoe UI"/>
              </a:rPr>
              <a:t>a</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CCB97BA-FE33-4003-9187-81FFC637A210}"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Reading and Writing Local Data</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3864477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r>
              <a:rPr lang="en-US" sz="1000" dirty="0">
                <a:solidFill>
                  <a:prstClr val="black"/>
                </a:solidFill>
                <a:latin typeface="Arial"/>
                <a:ea typeface="Calibri"/>
                <a:cs typeface="Segoe UI"/>
              </a:rPr>
              <a:t>physical file. Then you will run the application, generate and save a report, and then verify that the report has been saved in the correct location in the correct format.</a:t>
            </a:r>
            <a:endParaRPr lang="en-US" dirty="0"/>
          </a:p>
        </p:txBody>
      </p:sp>
      <p:sp>
        <p:nvSpPr>
          <p:cNvPr id="4" name="Slide Number Placeholder 3"/>
          <p:cNvSpPr>
            <a:spLocks noGrp="1"/>
          </p:cNvSpPr>
          <p:nvPr>
            <p:ph type="sldNum" sz="quarter" idx="10"/>
          </p:nvPr>
        </p:nvSpPr>
        <p:spPr/>
        <p:txBody>
          <a:bodyPr/>
          <a:lstStyle/>
          <a:p>
            <a:fld id="{CCCB97BA-FE33-4003-9187-81FFC637A210}"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Reading and Writing Local Data</a:t>
            </a:r>
            <a:endParaRPr lang="en-US" sz="1200" b="1" dirty="0">
              <a:solidFill>
                <a:srgbClr val="336699"/>
              </a:solidFill>
              <a:latin typeface="Arial"/>
            </a:endParaRPr>
          </a:p>
        </p:txBody>
      </p:sp>
    </p:spTree>
    <p:extLst>
      <p:ext uri="{BB962C8B-B14F-4D97-AF65-F5344CB8AC3E}">
        <p14:creationId xmlns:p14="http://schemas.microsoft.com/office/powerpoint/2010/main" val="37865139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CCCB97BA-FE33-4003-9187-81FFC637A210}" type="slidenum">
              <a:rPr lang="en-US" smtClean="0"/>
              <a:t>29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Reading and Writing Local Data</a:t>
            </a:r>
            <a:endParaRPr lang="en-US" sz="1200" b="1" dirty="0">
              <a:solidFill>
                <a:srgbClr val="336699"/>
              </a:solidFill>
              <a:latin typeface="Arial"/>
            </a:endParaRPr>
          </a:p>
        </p:txBody>
      </p:sp>
    </p:spTree>
    <p:extLst>
      <p:ext uri="{BB962C8B-B14F-4D97-AF65-F5344CB8AC3E}">
        <p14:creationId xmlns:p14="http://schemas.microsoft.com/office/powerpoint/2010/main" val="115592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The .NET Framework provides several classes that you can use to interact with files, directories, and paths. These classes include the following: </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a:t>
            </a:r>
            <a:r>
              <a:rPr lang="en-US" sz="1000" b="1" dirty="0" smtClean="0">
                <a:effectLst/>
                <a:latin typeface="Arial"/>
                <a:ea typeface="Times New Roman"/>
                <a:cs typeface="Times New Roman"/>
              </a:rPr>
              <a:t>File</a:t>
            </a:r>
            <a:r>
              <a:rPr lang="en-US" sz="1000" dirty="0" smtClean="0">
                <a:effectLst/>
                <a:latin typeface="Arial"/>
                <a:ea typeface="Times New Roman"/>
                <a:cs typeface="Times New Roman"/>
              </a:rPr>
              <a:t> class.</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a:t>
            </a:r>
            <a:r>
              <a:rPr lang="en-US" sz="1000" b="1" dirty="0" smtClean="0">
                <a:effectLst/>
                <a:latin typeface="Arial"/>
                <a:ea typeface="Times New Roman"/>
                <a:cs typeface="Times New Roman"/>
              </a:rPr>
              <a:t>FileInfo</a:t>
            </a:r>
            <a:r>
              <a:rPr lang="en-US" sz="1000" dirty="0" smtClean="0">
                <a:effectLst/>
                <a:latin typeface="Arial"/>
                <a:ea typeface="Times New Roman"/>
                <a:cs typeface="Times New Roman"/>
              </a:rPr>
              <a:t> class.</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a:t>
            </a:r>
            <a:r>
              <a:rPr lang="en-US" sz="1000" b="1" dirty="0" smtClean="0">
                <a:effectLst/>
                <a:latin typeface="Arial"/>
                <a:ea typeface="Times New Roman"/>
                <a:cs typeface="Times New Roman"/>
              </a:rPr>
              <a:t>Directory</a:t>
            </a:r>
            <a:r>
              <a:rPr lang="en-US" sz="1000" dirty="0" smtClean="0">
                <a:effectLst/>
                <a:latin typeface="Arial"/>
                <a:ea typeface="Times New Roman"/>
                <a:cs typeface="Times New Roman"/>
              </a:rPr>
              <a:t> class.</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a:t>
            </a:r>
            <a:r>
              <a:rPr lang="en-US" sz="1000" b="1" dirty="0" smtClean="0">
                <a:effectLst/>
                <a:latin typeface="Arial"/>
                <a:ea typeface="Times New Roman"/>
                <a:cs typeface="Times New Roman"/>
              </a:rPr>
              <a:t>DirectoryInfo</a:t>
            </a:r>
            <a:r>
              <a:rPr lang="en-US" sz="1000" dirty="0" smtClean="0">
                <a:effectLst/>
                <a:latin typeface="Arial"/>
                <a:ea typeface="Times New Roman"/>
                <a:cs typeface="Times New Roman"/>
              </a:rPr>
              <a:t> class.</a:t>
            </a: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Segoe UI"/>
              </a:rPr>
              <a:t>The </a:t>
            </a:r>
            <a:r>
              <a:rPr lang="en-US" sz="1000" b="1" dirty="0" smtClean="0">
                <a:effectLst/>
                <a:latin typeface="Arial"/>
                <a:ea typeface="Times New Roman"/>
                <a:cs typeface="Times New Roman"/>
              </a:rPr>
              <a:t>Path</a:t>
            </a:r>
            <a:r>
              <a:rPr lang="en-US" sz="1000" dirty="0" smtClean="0">
                <a:solidFill>
                  <a:srgbClr val="000000"/>
                </a:solidFill>
                <a:effectLst/>
                <a:latin typeface="Arial"/>
                <a:ea typeface="Times New Roman"/>
                <a:cs typeface="Segoe UI"/>
              </a:rPr>
              <a:t> class.</a:t>
            </a:r>
            <a:r>
              <a:rPr lang="en-US" sz="1000" dirty="0" smtClean="0">
                <a:effectLst/>
                <a:latin typeface="Arial"/>
                <a:ea typeface="Times New Roman"/>
                <a:cs typeface="Segoe UI"/>
              </a:rPr>
              <a:t> </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CCCB97BA-FE33-4003-9187-81FFC637A210}"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Reading and Writing Local Data</a:t>
            </a:r>
            <a:endParaRPr lang="en-US" sz="1200" b="1" dirty="0">
              <a:solidFill>
                <a:srgbClr val="336699"/>
              </a:solidFill>
              <a:latin typeface="Arial"/>
            </a:endParaRPr>
          </a:p>
        </p:txBody>
      </p:sp>
    </p:spTree>
    <p:extLst>
      <p:ext uri="{BB962C8B-B14F-4D97-AF65-F5344CB8AC3E}">
        <p14:creationId xmlns:p14="http://schemas.microsoft.com/office/powerpoint/2010/main" val="34397766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are a developer working on the Fourth Coffee Windows Presentation Foundation (WPF) client application. You have been asked to store some settings in a plain text file in the user’s temporary folder on the file system. Briefly explain which classes and methods you could use to achieve this.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a:t>
            </a:r>
            <a:r>
              <a:rPr lang="en-US" sz="1000" dirty="0">
                <a:solidFill>
                  <a:srgbClr val="000000"/>
                </a:solidFill>
                <a:latin typeface="Arial"/>
                <a:ea typeface="Calibri"/>
                <a:cs typeface="Segoe UI"/>
              </a:rPr>
              <a:t>he </a:t>
            </a:r>
            <a:r>
              <a:rPr lang="en-US" sz="1000" b="1" dirty="0">
                <a:latin typeface="Arial"/>
                <a:ea typeface="Calibri"/>
                <a:cs typeface="Times New Roman"/>
              </a:rPr>
              <a:t>Path.GetTempPath()</a:t>
            </a:r>
            <a:r>
              <a:rPr lang="en-US" sz="1000" dirty="0">
                <a:solidFill>
                  <a:srgbClr val="000000"/>
                </a:solidFill>
                <a:latin typeface="Arial"/>
                <a:ea typeface="Calibri"/>
                <a:cs typeface="Segoe UI"/>
              </a:rPr>
              <a:t>, </a:t>
            </a:r>
            <a:r>
              <a:rPr lang="en-US" sz="1000" b="1" dirty="0">
                <a:latin typeface="Arial"/>
                <a:ea typeface="Calibri"/>
                <a:cs typeface="Times New Roman"/>
              </a:rPr>
              <a:t>Directory.Exists(…)</a:t>
            </a:r>
            <a:r>
              <a:rPr lang="en-US" sz="1000" dirty="0">
                <a:solidFill>
                  <a:srgbClr val="000000"/>
                </a:solidFill>
                <a:latin typeface="Arial"/>
                <a:ea typeface="Calibri"/>
                <a:cs typeface="Segoe UI"/>
              </a:rPr>
              <a:t>, </a:t>
            </a:r>
            <a:r>
              <a:rPr lang="en-US" sz="1000" b="1" dirty="0">
                <a:latin typeface="Arial"/>
                <a:ea typeface="Calibri"/>
                <a:cs typeface="Times New Roman"/>
              </a:rPr>
              <a:t>Directory.CreateDirectory()</a:t>
            </a:r>
            <a:r>
              <a:rPr lang="en-US" sz="1000" dirty="0">
                <a:solidFill>
                  <a:srgbClr val="000000"/>
                </a:solidFill>
                <a:latin typeface="Arial"/>
                <a:ea typeface="Calibri"/>
                <a:cs typeface="Segoe UI"/>
              </a:rPr>
              <a:t>, </a:t>
            </a:r>
            <a:r>
              <a:rPr lang="en-US" sz="1000" b="1" dirty="0">
                <a:latin typeface="Arial"/>
                <a:ea typeface="Calibri"/>
                <a:cs typeface="Times New Roman"/>
              </a:rPr>
              <a:t>File.WriteAllLines(…)</a:t>
            </a:r>
            <a:r>
              <a:rPr lang="en-US" sz="1000" dirty="0">
                <a:solidFill>
                  <a:srgbClr val="000000"/>
                </a:solidFill>
                <a:latin typeface="Arial"/>
                <a:ea typeface="Calibri"/>
                <a:cs typeface="Segoe UI"/>
              </a:rPr>
              <a:t>, and </a:t>
            </a:r>
            <a:r>
              <a:rPr lang="en-US" sz="1000" b="1" dirty="0">
                <a:latin typeface="Arial"/>
                <a:ea typeface="Calibri"/>
                <a:cs typeface="Times New Roman"/>
              </a:rPr>
              <a:t>File.ReadAllLines(…) </a:t>
            </a:r>
            <a:r>
              <a:rPr lang="en-US" sz="1000" dirty="0">
                <a:solidFill>
                  <a:srgbClr val="000000"/>
                </a:solidFill>
                <a:latin typeface="Arial"/>
                <a:ea typeface="Calibri"/>
                <a:cs typeface="Segoe UI"/>
              </a:rPr>
              <a:t>methods.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tabLst>
                <a:tab pos="588645" algn="l"/>
              </a:tabLst>
            </a:pPr>
            <a:r>
              <a:rPr lang="en-US" sz="1000" dirty="0">
                <a:latin typeface="Arial"/>
                <a:ea typeface="Calibri"/>
                <a:cs typeface="Segoe UI"/>
              </a:rPr>
              <a:t>You are a developer working for Fourth Coffee. A bug has been raised and you have been asked to investigate. To help reproduce the error, you have decided to add some logic to persist the state of the application to disk, when the application encounters the error. All the types in the application are serializable, and it would be advantageous if the persisted state was human readable. What approach will you take?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a:t>
            </a:r>
            <a:r>
              <a:rPr lang="en-US" sz="1000" b="1" dirty="0">
                <a:latin typeface="Arial"/>
                <a:ea typeface="Calibri"/>
                <a:cs typeface="Times New Roman"/>
              </a:rPr>
              <a:t>SoapFormatter</a:t>
            </a:r>
            <a:r>
              <a:rPr lang="en-US" sz="1000" dirty="0">
                <a:latin typeface="Arial"/>
                <a:ea typeface="Calibri"/>
                <a:cs typeface="Segoe UI"/>
              </a:rPr>
              <a:t> class. </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are a developer working for Fourth Coffee. You have been asked to write some code to process a 100 GB video file. Your code needs to transfer the file from one location on disk, to another location on disk, without reading the entire file into memory. Which classes would you use to read and write the file?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The MemoryStream, BinaryReader and BinaryWriter classes.</a:t>
            </a:r>
          </a:p>
          <a:p>
            <a:pPr>
              <a:lnSpc>
                <a:spcPct val="115000"/>
              </a:lnSpc>
              <a:spcAft>
                <a:spcPts val="1000"/>
              </a:spcAft>
            </a:pPr>
            <a:r>
              <a:rPr lang="en-US" sz="1000" dirty="0">
                <a:latin typeface="Arial"/>
                <a:ea typeface="Calibri"/>
                <a:cs typeface="Times New Roman"/>
              </a:rPr>
              <a:t>(   )Option 2: The FileStream, BinaryReader and BinaryWriter classes.</a:t>
            </a:r>
          </a:p>
          <a:p>
            <a:pPr>
              <a:lnSpc>
                <a:spcPct val="115000"/>
              </a:lnSpc>
              <a:spcAft>
                <a:spcPts val="1000"/>
              </a:spcAft>
            </a:pPr>
            <a:r>
              <a:rPr lang="en-US" sz="1000" dirty="0">
                <a:latin typeface="Arial"/>
                <a:ea typeface="Calibri"/>
                <a:cs typeface="Times New Roman"/>
              </a:rPr>
              <a:t>(   )Option 3: The BinaryReader and BinaryWriter classes.</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CCB97BA-FE33-4003-9187-81FFC637A210}" type="slidenum">
              <a:rPr lang="en-US" smtClean="0"/>
              <a:t>30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Reading and Writing Local Data</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7058514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prstClr val="black"/>
                </a:solidFill>
                <a:latin typeface="Arial"/>
                <a:ea typeface="Calibri"/>
                <a:cs typeface="Times New Roman"/>
              </a:rPr>
              <a:t>(   )Option 4: The FileStream, StreamReader and StreamWriter classes.</a:t>
            </a:r>
          </a:p>
          <a:p>
            <a:pPr lvl="0">
              <a:lnSpc>
                <a:spcPct val="115000"/>
              </a:lnSpc>
              <a:spcAft>
                <a:spcPts val="1000"/>
              </a:spcAft>
            </a:pPr>
            <a:r>
              <a:rPr lang="en-US" sz="1000" dirty="0">
                <a:solidFill>
                  <a:prstClr val="black"/>
                </a:solidFill>
                <a:latin typeface="Arial"/>
                <a:ea typeface="Calibri"/>
                <a:cs typeface="Times New Roman"/>
              </a:rPr>
              <a:t>(   )Option 5: The MemoryStream, StreamReader and StreamWriter classes.</a:t>
            </a:r>
          </a:p>
          <a:p>
            <a:pPr lvl="0">
              <a:lnSpc>
                <a:spcPct val="115000"/>
              </a:lnSpc>
              <a:spcAft>
                <a:spcPts val="1000"/>
              </a:spcAft>
            </a:pPr>
            <a:r>
              <a:rPr lang="en-US" sz="1000" b="1" dirty="0">
                <a:solidFill>
                  <a:prstClr val="black"/>
                </a:solidFill>
                <a:latin typeface="Arial"/>
                <a:ea typeface="Calibri"/>
                <a:cs typeface="Times New Roman"/>
              </a:rPr>
              <a:t>Answer</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 Option 2: The FileStream, BinaryReader and BinaryWriter classes.</a:t>
            </a:r>
            <a:endParaRPr lang="en-US" dirty="0"/>
          </a:p>
        </p:txBody>
      </p:sp>
      <p:sp>
        <p:nvSpPr>
          <p:cNvPr id="4" name="Slide Number Placeholder 3"/>
          <p:cNvSpPr>
            <a:spLocks noGrp="1"/>
          </p:cNvSpPr>
          <p:nvPr>
            <p:ph type="sldNum" sz="quarter" idx="10"/>
          </p:nvPr>
        </p:nvSpPr>
        <p:spPr/>
        <p:txBody>
          <a:bodyPr/>
          <a:lstStyle/>
          <a:p>
            <a:fld id="{CCCB97BA-FE33-4003-9187-81FFC637A210}" type="slidenum">
              <a:rPr lang="en-US" smtClean="0"/>
              <a:t>31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Reading and Writing Local Data</a:t>
            </a:r>
            <a:endParaRPr lang="en-US" sz="1200" b="1" dirty="0">
              <a:solidFill>
                <a:srgbClr val="336699"/>
              </a:solidFill>
              <a:latin typeface="Arial"/>
            </a:endParaRPr>
          </a:p>
        </p:txBody>
      </p:sp>
    </p:spTree>
    <p:extLst>
      <p:ext uri="{BB962C8B-B14F-4D97-AF65-F5344CB8AC3E}">
        <p14:creationId xmlns:p14="http://schemas.microsoft.com/office/powerpoint/2010/main" val="3711574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smtClean="0">
                <a:latin typeface="Arial"/>
                <a:ea typeface="Calibri"/>
                <a:cs typeface="Times New Roman"/>
              </a:rPr>
              <a:t>The </a:t>
            </a:r>
            <a:r>
              <a:rPr lang="en-US" sz="1000" b="1" dirty="0">
                <a:latin typeface="Arial"/>
                <a:ea typeface="Calibri"/>
                <a:cs typeface="Times New Roman"/>
              </a:rPr>
              <a:t>File</a:t>
            </a:r>
            <a:r>
              <a:rPr lang="en-US" sz="1000" dirty="0">
                <a:latin typeface="Arial"/>
                <a:ea typeface="Calibri"/>
                <a:cs typeface="Times New Roman"/>
              </a:rPr>
              <a:t> class provides various static methods that enable you to perform atomic read and write operations.</a:t>
            </a:r>
            <a:r>
              <a:rPr lang="en-US" sz="1000" dirty="0">
                <a:latin typeface="Arial"/>
                <a:ea typeface="Times New Roman"/>
                <a:cs typeface="Times New Roman"/>
              </a:rPr>
              <a:t> The methods are</a:t>
            </a:r>
            <a:r>
              <a:rPr lang="en-US" sz="1000" dirty="0">
                <a:latin typeface="Arial"/>
                <a:ea typeface="Calibri"/>
                <a:cs typeface="Times New Roman"/>
              </a:rPr>
              <a:t> atomic because they wrap several low-level functions into a single, convenient method call.</a:t>
            </a:r>
          </a:p>
          <a:p>
            <a:pPr>
              <a:lnSpc>
                <a:spcPct val="115000"/>
              </a:lnSpc>
              <a:spcAft>
                <a:spcPts val="1000"/>
              </a:spcAft>
            </a:pPr>
            <a:r>
              <a:rPr lang="en-US" sz="1000" dirty="0">
                <a:latin typeface="Arial"/>
                <a:ea typeface="Calibri"/>
                <a:cs typeface="Times New Roman"/>
              </a:rPr>
              <a:t>Provide a brief description of the </a:t>
            </a:r>
            <a:r>
              <a:rPr lang="en-US" sz="1000" b="1" dirty="0">
                <a:latin typeface="Arial"/>
                <a:ea typeface="Calibri"/>
                <a:cs typeface="Times New Roman"/>
              </a:rPr>
              <a:t>ReadAllText</a:t>
            </a:r>
            <a:r>
              <a:rPr lang="en-US" sz="1000" dirty="0">
                <a:latin typeface="Arial"/>
                <a:ea typeface="Calibri"/>
                <a:cs typeface="Times New Roman"/>
              </a:rPr>
              <a:t>, </a:t>
            </a:r>
            <a:r>
              <a:rPr lang="en-US" sz="1000" b="1" dirty="0">
                <a:latin typeface="Arial"/>
                <a:ea typeface="Calibri"/>
                <a:cs typeface="Times New Roman"/>
              </a:rPr>
              <a:t>ReadAllLines</a:t>
            </a:r>
            <a:r>
              <a:rPr lang="en-US" sz="1000" dirty="0">
                <a:latin typeface="Arial"/>
                <a:ea typeface="Calibri"/>
                <a:cs typeface="Times New Roman"/>
              </a:rPr>
              <a:t>, and </a:t>
            </a:r>
            <a:r>
              <a:rPr lang="en-US" sz="1000" b="1" dirty="0">
                <a:latin typeface="Arial"/>
                <a:ea typeface="Calibri"/>
                <a:cs typeface="Times New Roman"/>
              </a:rPr>
              <a:t>ReadAllByte </a:t>
            </a:r>
            <a:r>
              <a:rPr lang="en-US" sz="1000" dirty="0">
                <a:latin typeface="Arial"/>
                <a:ea typeface="Calibri"/>
                <a:cs typeface="Times New Roman"/>
              </a:rPr>
              <a:t>methods.</a:t>
            </a:r>
          </a:p>
          <a:p>
            <a:pPr>
              <a:lnSpc>
                <a:spcPct val="115000"/>
              </a:lnSpc>
              <a:spcAft>
                <a:spcPts val="1000"/>
              </a:spcAft>
            </a:pPr>
            <a:r>
              <a:rPr lang="en-US" sz="1000" dirty="0">
                <a:latin typeface="Arial"/>
                <a:ea typeface="Calibri"/>
                <a:cs typeface="Times New Roman"/>
              </a:rPr>
              <a:t>Explain that the write methods provide the following two options:</a:t>
            </a:r>
          </a:p>
          <a:p>
            <a:pPr marL="342900" lvl="0" indent="-342900">
              <a:lnSpc>
                <a:spcPct val="115000"/>
              </a:lnSpc>
              <a:spcAft>
                <a:spcPts val="995"/>
              </a:spcAft>
              <a:buFont typeface="Symbol"/>
              <a:buChar char=""/>
            </a:pPr>
            <a:r>
              <a:rPr lang="en-US" sz="1000" b="1" dirty="0" smtClean="0">
                <a:effectLst/>
                <a:latin typeface="Arial"/>
                <a:ea typeface="Times New Roman"/>
                <a:cs typeface="Times New Roman"/>
              </a:rPr>
              <a:t>Write</a:t>
            </a:r>
            <a:r>
              <a:rPr lang="en-US" sz="1000" i="1" dirty="0" smtClean="0">
                <a:effectLst/>
                <a:latin typeface="Arial"/>
                <a:ea typeface="Times New Roman"/>
                <a:cs typeface="Times New Roman"/>
              </a:rPr>
              <a:t>xxx</a:t>
            </a:r>
            <a:r>
              <a:rPr lang="en-US" sz="1000" dirty="0" smtClean="0">
                <a:effectLst/>
                <a:latin typeface="Arial"/>
                <a:ea typeface="Times New Roman"/>
                <a:cs typeface="Times New Roman"/>
              </a:rPr>
              <a:t> methods that will either create a new file or overwrite an existing file. Briefly describe the </a:t>
            </a:r>
            <a:r>
              <a:rPr lang="en-US" sz="1000" b="1" dirty="0" smtClean="0">
                <a:effectLst/>
                <a:latin typeface="Arial"/>
                <a:ea typeface="Times New Roman"/>
                <a:cs typeface="Times New Roman"/>
              </a:rPr>
              <a:t>WriteAllText</a:t>
            </a: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WriteAllLines</a:t>
            </a:r>
            <a:r>
              <a:rPr lang="en-US" sz="1000" dirty="0" smtClean="0">
                <a:effectLst/>
                <a:latin typeface="Arial"/>
                <a:ea typeface="Times New Roman"/>
                <a:cs typeface="Times New Roman"/>
              </a:rPr>
              <a:t>, and </a:t>
            </a:r>
            <a:r>
              <a:rPr lang="en-US" sz="1000" b="1" dirty="0" smtClean="0">
                <a:effectLst/>
                <a:latin typeface="Arial"/>
                <a:ea typeface="Times New Roman"/>
                <a:cs typeface="Times New Roman"/>
              </a:rPr>
              <a:t>WriteAllBytes</a:t>
            </a:r>
            <a:r>
              <a:rPr lang="en-US" sz="1000" dirty="0" smtClean="0">
                <a:effectLst/>
                <a:latin typeface="Arial"/>
                <a:ea typeface="Times New Roman"/>
                <a:cs typeface="Times New Roman"/>
              </a:rPr>
              <a:t> methods.</a:t>
            </a:r>
          </a:p>
          <a:p>
            <a:pPr marL="342900" lvl="0" indent="-342900">
              <a:lnSpc>
                <a:spcPct val="115000"/>
              </a:lnSpc>
              <a:spcAft>
                <a:spcPts val="995"/>
              </a:spcAft>
              <a:buFont typeface="Symbol"/>
              <a:buChar char=""/>
            </a:pPr>
            <a:r>
              <a:rPr lang="en-US" sz="1000" b="1" dirty="0" smtClean="0">
                <a:effectLst/>
                <a:latin typeface="Arial"/>
                <a:ea typeface="Times New Roman"/>
                <a:cs typeface="Times New Roman"/>
              </a:rPr>
              <a:t>Append</a:t>
            </a:r>
            <a:r>
              <a:rPr lang="en-US" sz="1000" i="1" dirty="0" smtClean="0">
                <a:effectLst/>
                <a:latin typeface="Arial"/>
                <a:ea typeface="Times New Roman"/>
                <a:cs typeface="Times New Roman"/>
              </a:rPr>
              <a:t>xxx</a:t>
            </a:r>
            <a:r>
              <a:rPr lang="en-US" sz="1000" dirty="0" smtClean="0">
                <a:effectLst/>
                <a:latin typeface="Arial"/>
                <a:ea typeface="Times New Roman"/>
                <a:cs typeface="Times New Roman"/>
              </a:rPr>
              <a:t> methods that will either create a new file, or append the new data to the end of an existing file. Briefly describe the </a:t>
            </a:r>
            <a:r>
              <a:rPr lang="en-US" sz="1000" b="1" dirty="0" smtClean="0">
                <a:effectLst/>
                <a:latin typeface="Arial"/>
                <a:ea typeface="Times New Roman"/>
                <a:cs typeface="Times New Roman"/>
              </a:rPr>
              <a:t>AppendAllText</a:t>
            </a:r>
            <a:r>
              <a:rPr lang="en-US" sz="1000" dirty="0" smtClean="0">
                <a:effectLst/>
                <a:latin typeface="Arial"/>
                <a:ea typeface="Times New Roman"/>
                <a:cs typeface="Times New Roman"/>
              </a:rPr>
              <a:t>, and </a:t>
            </a:r>
            <a:r>
              <a:rPr lang="en-US" sz="1000" b="1" dirty="0" smtClean="0">
                <a:effectLst/>
                <a:latin typeface="Arial"/>
                <a:ea typeface="Times New Roman"/>
                <a:cs typeface="Times New Roman"/>
              </a:rPr>
              <a:t>AppendAllLines</a:t>
            </a:r>
            <a:r>
              <a:rPr lang="en-US" sz="1000" dirty="0" smtClean="0">
                <a:effectLst/>
                <a:latin typeface="Arial"/>
                <a:ea typeface="Times New Roman"/>
                <a:cs typeface="Times New Roman"/>
              </a:rPr>
              <a:t> methods.</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CCCB97BA-FE33-4003-9187-81FFC637A210}"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Reading and Writing Local Data</a:t>
            </a:r>
            <a:endParaRPr lang="en-US" sz="1200" b="1" dirty="0">
              <a:solidFill>
                <a:srgbClr val="336699"/>
              </a:solidFill>
              <a:latin typeface="Arial"/>
            </a:endParaRPr>
          </a:p>
        </p:txBody>
      </p:sp>
    </p:spTree>
    <p:extLst>
      <p:ext uri="{BB962C8B-B14F-4D97-AF65-F5344CB8AC3E}">
        <p14:creationId xmlns:p14="http://schemas.microsoft.com/office/powerpoint/2010/main" val="3781186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Times New Roman"/>
              </a:rPr>
              <a:t>Explain that, as well as reading from and writing to files, it is common requirement for applications to need to manipulate files on the file system. Give the example of an application that copies a file to a temporary location on disk before performing additional processing.</a:t>
            </a:r>
          </a:p>
          <a:p>
            <a:pPr marL="171450" indent="-171450">
              <a:lnSpc>
                <a:spcPct val="115000"/>
              </a:lnSpc>
              <a:spcAft>
                <a:spcPts val="1000"/>
              </a:spcAft>
              <a:buFont typeface="Arial" pitchFamily="34" charset="0"/>
              <a:buChar char="•"/>
            </a:pPr>
            <a:r>
              <a:rPr lang="en-US" sz="1000" dirty="0">
                <a:latin typeface="Arial"/>
                <a:ea typeface="Calibri"/>
                <a:cs typeface="Times New Roman"/>
              </a:rPr>
              <a:t>Explain that the </a:t>
            </a:r>
            <a:r>
              <a:rPr lang="en-US" sz="1000" b="1" dirty="0">
                <a:latin typeface="Arial"/>
                <a:ea typeface="Calibri"/>
                <a:cs typeface="Times New Roman"/>
              </a:rPr>
              <a:t>File</a:t>
            </a:r>
            <a:r>
              <a:rPr lang="en-US" sz="1000" dirty="0">
                <a:latin typeface="Arial"/>
                <a:ea typeface="Calibri"/>
                <a:cs typeface="Times New Roman"/>
              </a:rPr>
              <a:t> class provides static methods that enable you to directly manipulate files, without requiring you to instantiate any objects in your code. Alternatively, you can use the instance members provided by the </a:t>
            </a:r>
            <a:r>
              <a:rPr lang="en-US" sz="1000" b="1" dirty="0">
                <a:latin typeface="Arial"/>
                <a:ea typeface="Calibri"/>
                <a:cs typeface="Times New Roman"/>
              </a:rPr>
              <a:t>FileInfo</a:t>
            </a:r>
            <a:r>
              <a:rPr lang="en-US" sz="1000" dirty="0">
                <a:latin typeface="Arial"/>
                <a:ea typeface="Calibri"/>
                <a:cs typeface="Times New Roman"/>
              </a:rPr>
              <a:t> class, which act as a wrapper for the file on disk.</a:t>
            </a:r>
          </a:p>
        </p:txBody>
      </p:sp>
      <p:sp>
        <p:nvSpPr>
          <p:cNvPr id="4" name="Slide Number Placeholder 3"/>
          <p:cNvSpPr>
            <a:spLocks noGrp="1"/>
          </p:cNvSpPr>
          <p:nvPr>
            <p:ph type="sldNum" sz="quarter" idx="10"/>
          </p:nvPr>
        </p:nvSpPr>
        <p:spPr/>
        <p:txBody>
          <a:bodyPr/>
          <a:lstStyle/>
          <a:p>
            <a:fld id="{CCCB97BA-FE33-4003-9187-81FFC637A210}"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Reading and Writing Local Data</a:t>
            </a:r>
            <a:endParaRPr lang="en-US" sz="1200" b="1" dirty="0">
              <a:solidFill>
                <a:srgbClr val="336699"/>
              </a:solidFill>
              <a:latin typeface="Arial"/>
            </a:endParaRPr>
          </a:p>
        </p:txBody>
      </p:sp>
    </p:spTree>
    <p:extLst>
      <p:ext uri="{BB962C8B-B14F-4D97-AF65-F5344CB8AC3E}">
        <p14:creationId xmlns:p14="http://schemas.microsoft.com/office/powerpoint/2010/main" val="2548043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A</a:t>
            </a:r>
            <a:r>
              <a:rPr lang="en-US" sz="1000" dirty="0">
                <a:latin typeface="Arial"/>
                <a:ea typeface="Calibri"/>
                <a:cs typeface="Times New Roman"/>
              </a:rPr>
              <a:t>pplications typically need to manipulate directories. Give the example of a system that creates a working directory structure on startup to cache settings during operation, and then on shutdown deletes any resources the application created.</a:t>
            </a:r>
          </a:p>
          <a:p>
            <a:pPr marL="171450" indent="-171450">
              <a:lnSpc>
                <a:spcPct val="115000"/>
              </a:lnSpc>
              <a:spcAft>
                <a:spcPts val="1000"/>
              </a:spcAft>
              <a:buFont typeface="Arial" pitchFamily="34" charset="0"/>
              <a:buChar char="•"/>
            </a:pPr>
            <a:r>
              <a:rPr lang="en-US" sz="1000" dirty="0">
                <a:latin typeface="Arial"/>
                <a:ea typeface="Calibri"/>
                <a:cs typeface="Times New Roman"/>
              </a:rPr>
              <a:t>The </a:t>
            </a:r>
            <a:r>
              <a:rPr lang="en-US" sz="1000" b="1" dirty="0">
                <a:latin typeface="Arial"/>
                <a:ea typeface="Calibri"/>
                <a:cs typeface="Times New Roman"/>
              </a:rPr>
              <a:t>Directory</a:t>
            </a:r>
            <a:r>
              <a:rPr lang="en-US" sz="1000" dirty="0">
                <a:latin typeface="Arial"/>
                <a:ea typeface="Calibri"/>
                <a:cs typeface="Times New Roman"/>
              </a:rPr>
              <a:t> class provides various static methods that enable you to directly manipulate directories, without requiring you to instantiate any objects in your code.</a:t>
            </a:r>
            <a:r>
              <a:rPr lang="en-US" sz="1000" dirty="0">
                <a:latin typeface="Arial"/>
                <a:ea typeface="Times New Roman"/>
                <a:cs typeface="Times New Roman"/>
              </a:rPr>
              <a:t> A</a:t>
            </a:r>
            <a:r>
              <a:rPr lang="en-US" sz="1000" dirty="0">
                <a:latin typeface="Arial"/>
                <a:ea typeface="Calibri"/>
                <a:cs typeface="Times New Roman"/>
              </a:rPr>
              <a:t>lternatively, you can use the various instance members provided by the </a:t>
            </a:r>
            <a:r>
              <a:rPr lang="en-US" sz="1000" b="1" dirty="0">
                <a:latin typeface="Arial"/>
                <a:ea typeface="Calibri"/>
                <a:cs typeface="Times New Roman"/>
              </a:rPr>
              <a:t>DirectoryInfo</a:t>
            </a:r>
            <a:r>
              <a:rPr lang="en-US" sz="1000" dirty="0">
                <a:latin typeface="Arial"/>
                <a:ea typeface="Calibri"/>
                <a:cs typeface="Times New Roman"/>
              </a:rPr>
              <a:t> class, which acts as a wrapper for the directory on disk.</a:t>
            </a:r>
          </a:p>
        </p:txBody>
      </p:sp>
      <p:sp>
        <p:nvSpPr>
          <p:cNvPr id="4" name="Slide Number Placeholder 3"/>
          <p:cNvSpPr>
            <a:spLocks noGrp="1"/>
          </p:cNvSpPr>
          <p:nvPr>
            <p:ph type="sldNum" sz="quarter" idx="10"/>
          </p:nvPr>
        </p:nvSpPr>
        <p:spPr/>
        <p:txBody>
          <a:bodyPr/>
          <a:lstStyle/>
          <a:p>
            <a:fld id="{CCCB97BA-FE33-4003-9187-81FFC637A210}"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Reading and Writing Local Data</a:t>
            </a:r>
            <a:endParaRPr lang="en-US" sz="1200" b="1" dirty="0">
              <a:solidFill>
                <a:srgbClr val="336699"/>
              </a:solidFill>
              <a:latin typeface="Arial"/>
            </a:endParaRPr>
          </a:p>
        </p:txBody>
      </p:sp>
    </p:spTree>
    <p:extLst>
      <p:ext uri="{BB962C8B-B14F-4D97-AF65-F5344CB8AC3E}">
        <p14:creationId xmlns:p14="http://schemas.microsoft.com/office/powerpoint/2010/main" val="1724324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Times New Roman"/>
              </a:rPr>
              <a:t>The </a:t>
            </a:r>
            <a:r>
              <a:rPr lang="en-US" sz="1000" b="1" dirty="0">
                <a:latin typeface="Arial"/>
                <a:ea typeface="Calibri"/>
                <a:cs typeface="Times New Roman"/>
              </a:rPr>
              <a:t>Path </a:t>
            </a:r>
            <a:r>
              <a:rPr lang="en-US" sz="1000" dirty="0">
                <a:latin typeface="Arial"/>
                <a:ea typeface="Calibri"/>
                <a:cs typeface="Times New Roman"/>
              </a:rPr>
              <a:t>class encapsulates a variety of utility type I/O functions that are very useful when working with the file system.</a:t>
            </a:r>
          </a:p>
          <a:p>
            <a:pPr marL="171450" indent="-171450">
              <a:lnSpc>
                <a:spcPct val="115000"/>
              </a:lnSpc>
              <a:spcAft>
                <a:spcPts val="1000"/>
              </a:spcAft>
              <a:buFont typeface="Arial" pitchFamily="34" charset="0"/>
              <a:buChar char="•"/>
            </a:pPr>
            <a:r>
              <a:rPr lang="en-US" sz="1000" dirty="0">
                <a:latin typeface="Arial"/>
                <a:ea typeface="Calibri"/>
                <a:cs typeface="Times New Roman"/>
              </a:rPr>
              <a:t>Explain that by using these types of utility classes, students will write less code, save time, and be able to concentrate on more complex I/O functionality. To demonstrate this point, use the example of manually creating a temporary directory versus using the static </a:t>
            </a:r>
            <a:r>
              <a:rPr lang="en-US" sz="1000" b="1" dirty="0">
                <a:latin typeface="Arial"/>
                <a:ea typeface="Calibri"/>
                <a:cs typeface="Times New Roman"/>
              </a:rPr>
              <a:t>GetTempPath</a:t>
            </a:r>
            <a:r>
              <a:rPr lang="en-US" sz="1000" dirty="0">
                <a:latin typeface="Arial"/>
                <a:ea typeface="Calibri"/>
                <a:cs typeface="Times New Roman"/>
              </a:rPr>
              <a:t> method.</a:t>
            </a:r>
          </a:p>
          <a:p>
            <a:pPr marL="171450" indent="-171450">
              <a:lnSpc>
                <a:spcPct val="115000"/>
              </a:lnSpc>
              <a:spcAft>
                <a:spcPts val="1000"/>
              </a:spcAft>
              <a:buFont typeface="Arial" pitchFamily="34" charset="0"/>
              <a:buChar char="•"/>
            </a:pPr>
            <a:r>
              <a:rPr lang="en-US" sz="1000" dirty="0">
                <a:latin typeface="Arial"/>
                <a:ea typeface="Calibri"/>
                <a:cs typeface="Times New Roman"/>
              </a:rPr>
              <a:t>Point students to the Path Class page at http://go.microsoft.com/fwlink/?LinkID=267805</a:t>
            </a:r>
            <a:r>
              <a:rPr lang="en-US" sz="1000" dirty="0">
                <a:latin typeface="Arial"/>
                <a:ea typeface="Calibri"/>
                <a:cs typeface="Segoe UI"/>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CCB97BA-FE33-4003-9187-81FFC637A210}"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Reading and Writing Local Data</a:t>
            </a:r>
            <a:endParaRPr lang="en-US" sz="1200" b="1" dirty="0">
              <a:solidFill>
                <a:srgbClr val="336699"/>
              </a:solidFill>
              <a:latin typeface="Arial"/>
            </a:endParaRPr>
          </a:p>
        </p:txBody>
      </p:sp>
    </p:spTree>
    <p:extLst>
      <p:ext uri="{BB962C8B-B14F-4D97-AF65-F5344CB8AC3E}">
        <p14:creationId xmlns:p14="http://schemas.microsoft.com/office/powerpoint/2010/main" val="269666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Run the demonstration.Demonstration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MSL-TMG1 virtual machine if it is not already running.</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a:t>
            </a:r>
            <a:r>
              <a:rPr lang="en-US" sz="1000" dirty="0" smtClean="0">
                <a:effectLst/>
                <a:latin typeface="Arial"/>
                <a:ea typeface="Times New Roman"/>
                <a:cs typeface="Segoe UI"/>
              </a:rPr>
              <a:t>20483B-SEA-DEV11 virtual machine.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Log on to Windows 8 as </a:t>
            </a:r>
            <a:r>
              <a:rPr lang="en-US" sz="1000" b="1" dirty="0" smtClean="0">
                <a:effectLst/>
                <a:latin typeface="Arial"/>
                <a:ea typeface="Times New Roman"/>
                <a:cs typeface="Times New Roman"/>
              </a:rPr>
              <a:t>Student </a:t>
            </a:r>
            <a:r>
              <a:rPr lang="en-US" sz="1000" dirty="0" smtClean="0">
                <a:effectLst/>
                <a:latin typeface="Arial"/>
                <a:ea typeface="Times New Roman"/>
                <a:cs typeface="Segoe UI"/>
              </a:rPr>
              <a:t>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Segoe UI"/>
              </a:rPr>
              <a:t>. If necessary, click </a:t>
            </a:r>
            <a:r>
              <a:rPr lang="en-US" sz="1000" b="1" dirty="0" smtClean="0">
                <a:effectLst/>
                <a:latin typeface="Arial"/>
                <a:ea typeface="Times New Roman"/>
                <a:cs typeface="Times New Roman"/>
              </a:rPr>
              <a:t>Switch User</a:t>
            </a:r>
            <a:r>
              <a:rPr lang="en-US" sz="1000" dirty="0" smtClean="0">
                <a:effectLst/>
                <a:latin typeface="Arial"/>
                <a:ea typeface="Times New Roman"/>
                <a:cs typeface="Segoe UI"/>
              </a:rPr>
              <a:t> to display the list of users.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Switch to the Windows 8 </a:t>
            </a:r>
            <a:r>
              <a:rPr lang="en-US" sz="1000" b="1" dirty="0" smtClean="0">
                <a:effectLst/>
                <a:latin typeface="Arial"/>
                <a:ea typeface="Times New Roman"/>
                <a:cs typeface="Times New Roman"/>
              </a:rPr>
              <a:t>Start</a:t>
            </a:r>
            <a:r>
              <a:rPr lang="en-US" sz="1000" dirty="0" smtClean="0">
                <a:effectLst/>
                <a:latin typeface="Arial"/>
                <a:ea typeface="Times New Roman"/>
                <a:cs typeface="Segoe UI"/>
              </a:rPr>
              <a:t> window.</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Open File Explorer and browse to the </a:t>
            </a:r>
            <a:r>
              <a:rPr lang="en-US" sz="1000" b="1" dirty="0" smtClean="0">
                <a:effectLst/>
                <a:latin typeface="Arial"/>
                <a:ea typeface="Times New Roman"/>
                <a:cs typeface="Times New Roman"/>
              </a:rPr>
              <a:t>E:\Mod06\Democode\Data\Logs</a:t>
            </a:r>
            <a:r>
              <a:rPr lang="en-US" sz="1000" dirty="0" smtClean="0">
                <a:effectLst/>
                <a:latin typeface="Arial"/>
                <a:ea typeface="Times New Roman"/>
                <a:cs typeface="Segoe UI"/>
              </a:rPr>
              <a:t> folder.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the </a:t>
            </a:r>
            <a:r>
              <a:rPr lang="en-US" sz="1000" dirty="0" smtClean="0">
                <a:effectLst/>
                <a:latin typeface="Arial"/>
                <a:ea typeface="Times New Roman"/>
                <a:cs typeface="Segoe UI"/>
              </a:rPr>
              <a:t>E:\Mod06\Democode\Data\Logs folder, double-click each of the text files, and view the contents in Notepad.</a:t>
            </a:r>
            <a:r>
              <a:rPr lang="en-US" sz="1000" dirty="0" smtClean="0">
                <a:solidFill>
                  <a:srgbClr val="000000"/>
                </a:solidFill>
                <a:effectLst/>
                <a:latin typeface="Arial"/>
                <a:ea typeface="Times New Roman"/>
                <a:cs typeface="Segoe UI"/>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Close NotePad.</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Switch to the Windows 8 </a:t>
            </a:r>
            <a:r>
              <a:rPr lang="en-US" sz="1000" b="1" dirty="0" smtClean="0">
                <a:effectLst/>
                <a:latin typeface="Arial"/>
                <a:ea typeface="Times New Roman"/>
                <a:cs typeface="Times New Roman"/>
              </a:rPr>
              <a:t>Start</a:t>
            </a:r>
            <a:r>
              <a:rPr lang="en-US" sz="1000" dirty="0" smtClean="0">
                <a:effectLst/>
                <a:latin typeface="Arial"/>
                <a:ea typeface="Times New Roman"/>
                <a:cs typeface="Segoe UI"/>
              </a:rPr>
              <a:t> window.</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Click </a:t>
            </a:r>
            <a:r>
              <a:rPr lang="en-US" sz="1000" b="1" dirty="0" smtClean="0">
                <a:effectLst/>
                <a:latin typeface="Arial"/>
                <a:ea typeface="Times New Roman"/>
                <a:cs typeface="Times New Roman"/>
              </a:rPr>
              <a:t>Visual Studio 2012</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Visual Studio, on the </a:t>
            </a:r>
            <a:r>
              <a:rPr lang="en-US" sz="1000" b="1" dirty="0" smtClean="0">
                <a:effectLst/>
                <a:latin typeface="Arial"/>
                <a:ea typeface="Times New Roman"/>
                <a:cs typeface="Times New Roman"/>
              </a:rPr>
              <a:t>File</a:t>
            </a:r>
            <a:r>
              <a:rPr lang="en-US" sz="1000" dirty="0" smtClean="0">
                <a:effectLst/>
                <a:latin typeface="Arial"/>
                <a:ea typeface="Times New Roman"/>
                <a:cs typeface="Segoe UI"/>
              </a:rPr>
              <a:t> menu, point to </a:t>
            </a:r>
            <a:r>
              <a:rPr lang="en-US" sz="1000" b="1" dirty="0" smtClean="0">
                <a:effectLst/>
                <a:latin typeface="Arial"/>
                <a:ea typeface="Times New Roman"/>
                <a:cs typeface="Times New Roman"/>
              </a:rPr>
              <a:t>Open</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Project/Solution</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Open Project</a:t>
            </a:r>
            <a:r>
              <a:rPr lang="en-US" sz="1000" dirty="0" smtClean="0">
                <a:effectLst/>
                <a:latin typeface="Arial"/>
                <a:ea typeface="Times New Roman"/>
                <a:cs typeface="Segoe UI"/>
              </a:rPr>
              <a:t> dialog box, browse to </a:t>
            </a:r>
            <a:r>
              <a:rPr lang="en-US" sz="1000" b="1" dirty="0" smtClean="0">
                <a:effectLst/>
                <a:latin typeface="Arial"/>
                <a:ea typeface="Times New Roman"/>
                <a:cs typeface="Times New Roman"/>
              </a:rPr>
              <a:t>E:\Mod06\Democode\Starter\FourthCoffee.LogProcessor</a:t>
            </a:r>
            <a:r>
              <a:rPr lang="en-US" sz="1000" dirty="0" smtClean="0">
                <a:effectLst/>
                <a:latin typeface="Arial"/>
                <a:ea typeface="Times New Roman"/>
                <a:cs typeface="Segoe UI"/>
              </a:rPr>
              <a:t> folder, click </a:t>
            </a:r>
            <a:r>
              <a:rPr lang="en-US" sz="1000" b="1" dirty="0" smtClean="0">
                <a:effectLst/>
                <a:latin typeface="Arial"/>
                <a:ea typeface="Times New Roman"/>
                <a:cs typeface="Times New Roman"/>
              </a:rPr>
              <a:t>FourthCoffee.LogProcessor.sln</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Open</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Visual Studio, on the </a:t>
            </a:r>
            <a:r>
              <a:rPr lang="en-US" sz="1000" b="1" dirty="0" smtClean="0">
                <a:effectLst/>
                <a:latin typeface="Arial"/>
                <a:ea typeface="Times New Roman"/>
                <a:cs typeface="Times New Roman"/>
              </a:rPr>
              <a:t>View</a:t>
            </a:r>
            <a:r>
              <a:rPr lang="en-US" sz="1000" dirty="0" smtClean="0">
                <a:effectLst/>
                <a:latin typeface="Arial"/>
                <a:ea typeface="Times New Roman"/>
                <a:cs typeface="Segoe UI"/>
              </a:rPr>
              <a:t> menu, click </a:t>
            </a:r>
            <a:r>
              <a:rPr lang="en-US" sz="1000" b="1" dirty="0" smtClean="0">
                <a:effectLst/>
                <a:latin typeface="Arial"/>
                <a:ea typeface="Times New Roman"/>
                <a:cs typeface="Times New Roman"/>
              </a:rPr>
              <a:t>Task List</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Task List</a:t>
            </a:r>
            <a:r>
              <a:rPr lang="en-US" sz="1000" dirty="0" smtClean="0">
                <a:effectLst/>
                <a:latin typeface="Arial"/>
                <a:ea typeface="Times New Roman"/>
                <a:cs typeface="Segoe UI"/>
              </a:rPr>
              <a:t> window, in the </a:t>
            </a:r>
            <a:r>
              <a:rPr lang="en-US" sz="1000" b="1" dirty="0" smtClean="0">
                <a:effectLst/>
                <a:latin typeface="Arial"/>
                <a:ea typeface="Times New Roman"/>
                <a:cs typeface="Times New Roman"/>
              </a:rPr>
              <a:t>Categories</a:t>
            </a:r>
            <a:r>
              <a:rPr lang="en-US" sz="1000" dirty="0" smtClean="0">
                <a:effectLst/>
                <a:latin typeface="Arial"/>
                <a:ea typeface="Times New Roman"/>
                <a:cs typeface="Segoe UI"/>
              </a:rPr>
              <a:t> list, click </a:t>
            </a:r>
            <a:r>
              <a:rPr lang="en-US" sz="1000" b="1" dirty="0" smtClean="0">
                <a:effectLst/>
                <a:latin typeface="Arial"/>
                <a:ea typeface="Times New Roman"/>
                <a:cs typeface="Times New Roman"/>
              </a:rPr>
              <a:t>Comments</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Double-click the </a:t>
            </a:r>
            <a:r>
              <a:rPr lang="en-US" sz="1000" b="1" dirty="0" smtClean="0">
                <a:effectLst/>
                <a:latin typeface="Arial"/>
                <a:ea typeface="Times New Roman"/>
                <a:cs typeface="Times New Roman"/>
              </a:rPr>
              <a:t>TODO: 01: Ensure log file directory exists. </a:t>
            </a:r>
            <a:r>
              <a:rPr lang="en-US" sz="1000" dirty="0" smtClean="0">
                <a:solidFill>
                  <a:srgbClr val="000000"/>
                </a:solidFill>
                <a:effectLst/>
                <a:latin typeface="Arial"/>
                <a:ea typeface="Times New Roman"/>
                <a:cs typeface="Segoe UI"/>
              </a:rPr>
              <a:t>task.</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the code editor, click in the blank line below the comment, and then type the following code:</a:t>
            </a:r>
            <a:endParaRPr lang="en-US" sz="1000" dirty="0" smtClean="0">
              <a:effectLst/>
              <a:latin typeface="Arial"/>
              <a:ea typeface="Times New Roman"/>
              <a:cs typeface="Times New Roman"/>
            </a:endParaRPr>
          </a:p>
          <a:p>
            <a:pPr marL="100330" marR="100330">
              <a:lnSpc>
                <a:spcPct val="115000"/>
              </a:lnSpc>
              <a:spcAft>
                <a:spcPts val="995"/>
              </a:spcAft>
            </a:pPr>
            <a:r>
              <a:rPr lang="en-US" sz="1000" dirty="0" smtClean="0">
                <a:effectLst/>
                <a:latin typeface="Arial"/>
                <a:ea typeface="Times New Roman"/>
                <a:cs typeface="Times New Roman"/>
              </a:rPr>
              <a:t>if (!Directory.Exists(logDirectoryRoot))</a:t>
            </a:r>
          </a:p>
          <a:p>
            <a:pPr marL="100330" marR="100330">
              <a:lnSpc>
                <a:spcPct val="115000"/>
              </a:lnSpc>
              <a:spcAft>
                <a:spcPts val="995"/>
              </a:spcAft>
            </a:pPr>
            <a:r>
              <a:rPr lang="en-US" sz="1000" dirty="0" smtClean="0">
                <a:effectLst/>
                <a:latin typeface="Arial"/>
                <a:ea typeface="Times New Roman"/>
                <a:cs typeface="Times New Roman"/>
              </a:rPr>
              <a:t>   throw new DirectoryNotFoundException();</a:t>
            </a:r>
          </a:p>
          <a:p>
            <a:pPr marL="342900" lvl="0" indent="-342900">
              <a:lnSpc>
                <a:spcPct val="115000"/>
              </a:lnSpc>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CCCB97BA-FE33-4003-9187-81FFC637A210}"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Reading and Writing Local Data</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398843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6"/>
            </a:pPr>
            <a:r>
              <a:rPr lang="en-US" sz="1000" dirty="0">
                <a:solidFill>
                  <a:srgbClr val="000000"/>
                </a:solidFill>
                <a:latin typeface="Arial"/>
                <a:ea typeface="Times New Roman"/>
                <a:cs typeface="Segoe UI"/>
              </a:rPr>
              <a:t>In the </a:t>
            </a:r>
            <a:r>
              <a:rPr lang="en-US" sz="1000" b="1" dirty="0">
                <a:solidFill>
                  <a:prstClr val="black"/>
                </a:solidFill>
                <a:latin typeface="Arial"/>
                <a:ea typeface="Times New Roman"/>
                <a:cs typeface="Times New Roman"/>
              </a:rPr>
              <a:t>Task List</a:t>
            </a:r>
            <a:r>
              <a:rPr lang="en-US" sz="1000" dirty="0">
                <a:solidFill>
                  <a:srgbClr val="000000"/>
                </a:solidFill>
                <a:latin typeface="Arial"/>
                <a:ea typeface="Times New Roman"/>
                <a:cs typeface="Segoe UI"/>
              </a:rPr>
              <a:t> window, double-click the </a:t>
            </a:r>
            <a:r>
              <a:rPr lang="en-US" sz="1000" b="1" dirty="0">
                <a:solidFill>
                  <a:prstClr val="black"/>
                </a:solidFill>
                <a:latin typeface="Arial"/>
                <a:ea typeface="Times New Roman"/>
                <a:cs typeface="Times New Roman"/>
              </a:rPr>
              <a:t>TODO: 02: Get all log file paths. </a:t>
            </a:r>
            <a:r>
              <a:rPr lang="en-US" sz="1000" dirty="0">
                <a:solidFill>
                  <a:srgbClr val="000000"/>
                </a:solidFill>
                <a:latin typeface="Arial"/>
                <a:ea typeface="Times New Roman"/>
                <a:cs typeface="Segoe UI"/>
              </a:rPr>
              <a:t>task.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srgbClr val="000000"/>
                </a:solidFill>
                <a:latin typeface="Arial"/>
                <a:ea typeface="Times New Roman"/>
                <a:cs typeface="Segoe UI"/>
              </a:rPr>
              <a:t>In the code editor, click in the blank line below the comment, and then type the following code:</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return Directory.GetFiles(this._logDirectoryPath,   "*.txt");       </a:t>
            </a:r>
          </a:p>
          <a:p>
            <a:pPr marL="342900" lvl="0" indent="-342900">
              <a:lnSpc>
                <a:spcPct val="115000"/>
              </a:lnSpc>
              <a:spcAft>
                <a:spcPts val="995"/>
              </a:spcAft>
              <a:buFont typeface="+mj-lt"/>
              <a:buAutoNum type="arabicPeriod" startAt="18"/>
            </a:pPr>
            <a:r>
              <a:rPr lang="en-US" sz="1000" dirty="0">
                <a:solidFill>
                  <a:srgbClr val="000000"/>
                </a:solidFill>
                <a:latin typeface="Arial"/>
                <a:ea typeface="Times New Roman"/>
                <a:cs typeface="Segoe UI"/>
              </a:rPr>
              <a:t>In the </a:t>
            </a:r>
            <a:r>
              <a:rPr lang="en-US" sz="1000" b="1" dirty="0">
                <a:solidFill>
                  <a:prstClr val="black"/>
                </a:solidFill>
                <a:latin typeface="Arial"/>
                <a:ea typeface="Times New Roman"/>
                <a:cs typeface="Times New Roman"/>
              </a:rPr>
              <a:t>Task List</a:t>
            </a:r>
            <a:r>
              <a:rPr lang="en-US" sz="1000" dirty="0">
                <a:solidFill>
                  <a:srgbClr val="000000"/>
                </a:solidFill>
                <a:latin typeface="Arial"/>
                <a:ea typeface="Times New Roman"/>
                <a:cs typeface="Segoe UI"/>
              </a:rPr>
              <a:t> window, double-click the </a:t>
            </a:r>
            <a:r>
              <a:rPr lang="en-US" sz="1000" b="1" dirty="0">
                <a:solidFill>
                  <a:prstClr val="black"/>
                </a:solidFill>
                <a:latin typeface="Arial"/>
                <a:ea typeface="Times New Roman"/>
                <a:cs typeface="Times New Roman"/>
              </a:rPr>
              <a:t>TODO: 03: Check for existing combined log file and delete if it already exists. </a:t>
            </a:r>
            <a:r>
              <a:rPr lang="en-US" sz="1000" dirty="0">
                <a:solidFill>
                  <a:srgbClr val="000000"/>
                </a:solidFill>
                <a:latin typeface="Arial"/>
                <a:ea typeface="Times New Roman"/>
                <a:cs typeface="Segoe UI"/>
              </a:rPr>
              <a:t>task.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8"/>
            </a:pPr>
            <a:r>
              <a:rPr lang="en-US" sz="1000" dirty="0">
                <a:solidFill>
                  <a:srgbClr val="000000"/>
                </a:solidFill>
                <a:latin typeface="Arial"/>
                <a:ea typeface="Times New Roman"/>
                <a:cs typeface="Segoe UI"/>
              </a:rPr>
              <a:t>In the code editor, click in the blank line below the comment, and then type the following code:</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if (File.Exists(combinedLogPath))</a:t>
            </a:r>
          </a:p>
          <a:p>
            <a:pPr marL="100330" marR="100330" lvl="0">
              <a:lnSpc>
                <a:spcPct val="115000"/>
              </a:lnSpc>
              <a:spcAft>
                <a:spcPts val="995"/>
              </a:spcAft>
            </a:pPr>
            <a:r>
              <a:rPr lang="en-US" sz="1000" dirty="0">
                <a:solidFill>
                  <a:prstClr val="black"/>
                </a:solidFill>
                <a:latin typeface="Arial"/>
                <a:ea typeface="Times New Roman"/>
                <a:cs typeface="Times New Roman"/>
              </a:rPr>
              <a:t>   File.Delete(combinedLogPath);</a:t>
            </a:r>
          </a:p>
          <a:p>
            <a:pPr marL="342900" lvl="0" indent="-342900">
              <a:lnSpc>
                <a:spcPct val="115000"/>
              </a:lnSpc>
              <a:spcAft>
                <a:spcPts val="995"/>
              </a:spcAft>
              <a:buFont typeface="+mj-lt"/>
              <a:buAutoNum type="arabicPeriod" startAt="20"/>
            </a:pPr>
            <a:r>
              <a:rPr lang="en-US" sz="1000" dirty="0">
                <a:solidFill>
                  <a:srgbClr val="000000"/>
                </a:solidFill>
                <a:latin typeface="Arial"/>
                <a:ea typeface="Times New Roman"/>
                <a:cs typeface="Segoe UI"/>
              </a:rPr>
              <a:t>In the </a:t>
            </a:r>
            <a:r>
              <a:rPr lang="en-US" sz="1000" b="1" dirty="0">
                <a:solidFill>
                  <a:prstClr val="black"/>
                </a:solidFill>
                <a:latin typeface="Arial"/>
                <a:ea typeface="Times New Roman"/>
                <a:cs typeface="Times New Roman"/>
              </a:rPr>
              <a:t>Task List</a:t>
            </a:r>
            <a:r>
              <a:rPr lang="en-US" sz="1000" dirty="0">
                <a:solidFill>
                  <a:srgbClr val="000000"/>
                </a:solidFill>
                <a:latin typeface="Arial"/>
                <a:ea typeface="Times New Roman"/>
                <a:cs typeface="Segoe UI"/>
              </a:rPr>
              <a:t> window, double-click the </a:t>
            </a:r>
            <a:r>
              <a:rPr lang="en-US" sz="1000" b="1" dirty="0">
                <a:solidFill>
                  <a:prstClr val="black"/>
                </a:solidFill>
                <a:latin typeface="Arial"/>
                <a:ea typeface="Times New Roman"/>
                <a:cs typeface="Times New Roman"/>
              </a:rPr>
              <a:t>TODO: 04: Write the heading to the combined log file. </a:t>
            </a:r>
            <a:r>
              <a:rPr lang="en-US" sz="1000" dirty="0">
                <a:solidFill>
                  <a:srgbClr val="000000"/>
                </a:solidFill>
                <a:latin typeface="Arial"/>
                <a:ea typeface="Times New Roman"/>
                <a:cs typeface="Segoe UI"/>
              </a:rPr>
              <a:t>task.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0"/>
            </a:pPr>
            <a:r>
              <a:rPr lang="en-US" sz="1000" dirty="0">
                <a:solidFill>
                  <a:srgbClr val="000000"/>
                </a:solidFill>
                <a:latin typeface="Arial"/>
                <a:ea typeface="Times New Roman"/>
                <a:cs typeface="Segoe UI"/>
              </a:rPr>
              <a:t>In the code editor, click in the blank line below the comment, and then type the following code:</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File.AppendAllLines(combinedLogPath, heading);</a:t>
            </a:r>
          </a:p>
          <a:p>
            <a:pPr marL="342900" lvl="0" indent="-342900">
              <a:lnSpc>
                <a:spcPct val="115000"/>
              </a:lnSpc>
              <a:spcAft>
                <a:spcPts val="995"/>
              </a:spcAft>
              <a:buFont typeface="+mj-lt"/>
              <a:buAutoNum type="arabicPeriod" startAt="22"/>
            </a:pPr>
            <a:r>
              <a:rPr lang="en-US" sz="1000" dirty="0">
                <a:solidFill>
                  <a:srgbClr val="000000"/>
                </a:solidFill>
                <a:latin typeface="Arial"/>
                <a:ea typeface="Times New Roman"/>
                <a:cs typeface="Segoe UI"/>
              </a:rPr>
              <a:t>In the </a:t>
            </a:r>
            <a:r>
              <a:rPr lang="en-US" sz="1000" b="1" dirty="0">
                <a:solidFill>
                  <a:prstClr val="black"/>
                </a:solidFill>
                <a:latin typeface="Arial"/>
                <a:ea typeface="Times New Roman"/>
                <a:cs typeface="Times New Roman"/>
              </a:rPr>
              <a:t>Task List</a:t>
            </a:r>
            <a:r>
              <a:rPr lang="en-US" sz="1000" dirty="0">
                <a:solidFill>
                  <a:srgbClr val="000000"/>
                </a:solidFill>
                <a:latin typeface="Arial"/>
                <a:ea typeface="Times New Roman"/>
                <a:cs typeface="Segoe UI"/>
              </a:rPr>
              <a:t> window, double-click the </a:t>
            </a:r>
            <a:r>
              <a:rPr lang="en-US" sz="1000" b="1" dirty="0">
                <a:solidFill>
                  <a:prstClr val="black"/>
                </a:solidFill>
                <a:latin typeface="Arial"/>
                <a:ea typeface="Times New Roman"/>
                <a:cs typeface="Times New Roman"/>
              </a:rPr>
              <a:t>TODO: 05: Get the log file name without the file extension. </a:t>
            </a:r>
            <a:r>
              <a:rPr lang="en-US" sz="1000" dirty="0">
                <a:solidFill>
                  <a:srgbClr val="000000"/>
                </a:solidFill>
                <a:latin typeface="Arial"/>
                <a:ea typeface="Times New Roman"/>
                <a:cs typeface="Segoe UI"/>
              </a:rPr>
              <a:t>task.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2"/>
            </a:pPr>
            <a:r>
              <a:rPr lang="en-US" sz="1000" dirty="0">
                <a:solidFill>
                  <a:srgbClr val="000000"/>
                </a:solidFill>
                <a:latin typeface="Arial"/>
                <a:ea typeface="Times New Roman"/>
                <a:cs typeface="Segoe UI"/>
              </a:rPr>
              <a:t>In the code editor, click in the blank line below the comment, and then type the following code:</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var logName = </a:t>
            </a:r>
          </a:p>
          <a:p>
            <a:pPr marL="100330" marR="100330" lvl="0">
              <a:lnSpc>
                <a:spcPct val="115000"/>
              </a:lnSpc>
              <a:spcAft>
                <a:spcPts val="995"/>
              </a:spcAft>
            </a:pPr>
            <a:r>
              <a:rPr lang="en-US" sz="1000" dirty="0">
                <a:solidFill>
                  <a:prstClr val="black"/>
                </a:solidFill>
                <a:latin typeface="Arial"/>
                <a:ea typeface="Times New Roman"/>
                <a:cs typeface="Times New Roman"/>
              </a:rPr>
              <a:t>   Path.GetFileNameWithoutExtension(logPath);</a:t>
            </a:r>
          </a:p>
          <a:p>
            <a:pPr marL="342900" lvl="0" indent="-342900">
              <a:lnSpc>
                <a:spcPct val="115000"/>
              </a:lnSpc>
              <a:spcAft>
                <a:spcPts val="995"/>
              </a:spcAft>
              <a:buFont typeface="+mj-lt"/>
              <a:buAutoNum type="arabicPeriod" startAt="24"/>
            </a:pPr>
            <a:r>
              <a:rPr lang="en-US" sz="1000" dirty="0">
                <a:solidFill>
                  <a:srgbClr val="000000"/>
                </a:solidFill>
                <a:latin typeface="Arial"/>
                <a:ea typeface="Times New Roman"/>
                <a:cs typeface="Segoe UI"/>
              </a:rPr>
              <a:t>In the </a:t>
            </a:r>
            <a:r>
              <a:rPr lang="en-US" sz="1000" b="1" dirty="0">
                <a:solidFill>
                  <a:prstClr val="black"/>
                </a:solidFill>
                <a:latin typeface="Arial"/>
                <a:ea typeface="Times New Roman"/>
                <a:cs typeface="Times New Roman"/>
              </a:rPr>
              <a:t>Task List</a:t>
            </a:r>
            <a:r>
              <a:rPr lang="en-US" sz="1000" dirty="0">
                <a:solidFill>
                  <a:srgbClr val="000000"/>
                </a:solidFill>
                <a:latin typeface="Arial"/>
                <a:ea typeface="Times New Roman"/>
                <a:cs typeface="Segoe UI"/>
              </a:rPr>
              <a:t> window, double-click the </a:t>
            </a:r>
            <a:r>
              <a:rPr lang="en-US" sz="1000" b="1" dirty="0">
                <a:solidFill>
                  <a:prstClr val="black"/>
                </a:solidFill>
                <a:latin typeface="Arial"/>
                <a:ea typeface="Times New Roman"/>
                <a:cs typeface="Times New Roman"/>
              </a:rPr>
              <a:t>TODO: Task 06: Read the contents of the existing log file. </a:t>
            </a:r>
            <a:r>
              <a:rPr lang="en-US" sz="1000" dirty="0">
                <a:solidFill>
                  <a:srgbClr val="000000"/>
                </a:solidFill>
                <a:latin typeface="Arial"/>
                <a:ea typeface="Times New Roman"/>
                <a:cs typeface="Segoe UI"/>
              </a:rPr>
              <a:t>task.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4"/>
            </a:pPr>
            <a:r>
              <a:rPr lang="en-US" sz="1000" dirty="0">
                <a:solidFill>
                  <a:srgbClr val="000000"/>
                </a:solidFill>
                <a:latin typeface="Arial"/>
                <a:ea typeface="Times New Roman"/>
                <a:cs typeface="Segoe UI"/>
              </a:rPr>
              <a:t>In the code editor, click in the blank line below the comment, and then type the following code:</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var logText = File.ReadAllText(logPath);</a:t>
            </a:r>
          </a:p>
          <a:p>
            <a:pPr marL="342900" lvl="0" indent="-342900">
              <a:lnSpc>
                <a:spcPct val="115000"/>
              </a:lnSpc>
              <a:spcAft>
                <a:spcPts val="995"/>
              </a:spcAft>
              <a:buFont typeface="+mj-lt"/>
              <a:buAutoNum type="arabicPeriod" startAt="26"/>
            </a:pPr>
            <a:r>
              <a:rPr lang="en-US" sz="1000" dirty="0">
                <a:solidFill>
                  <a:srgbClr val="000000"/>
                </a:solidFill>
                <a:latin typeface="Arial"/>
                <a:ea typeface="Times New Roman"/>
                <a:cs typeface="Segoe UI"/>
              </a:rPr>
              <a:t>In the </a:t>
            </a:r>
            <a:r>
              <a:rPr lang="en-US" sz="1000" b="1" dirty="0">
                <a:solidFill>
                  <a:prstClr val="black"/>
                </a:solidFill>
                <a:latin typeface="Arial"/>
                <a:ea typeface="Times New Roman"/>
                <a:cs typeface="Times New Roman"/>
              </a:rPr>
              <a:t>Task List</a:t>
            </a:r>
            <a:r>
              <a:rPr lang="en-US" sz="1000" dirty="0">
                <a:solidFill>
                  <a:srgbClr val="000000"/>
                </a:solidFill>
                <a:latin typeface="Arial"/>
                <a:ea typeface="Times New Roman"/>
                <a:cs typeface="Segoe UI"/>
              </a:rPr>
              <a:t> window, double-click the </a:t>
            </a:r>
            <a:r>
              <a:rPr lang="en-US" sz="1000" b="1" dirty="0">
                <a:solidFill>
                  <a:prstClr val="black"/>
                </a:solidFill>
                <a:latin typeface="Arial"/>
                <a:ea typeface="Times New Roman"/>
                <a:cs typeface="Times New Roman"/>
              </a:rPr>
              <a:t>TODO: Task 07: Write the log file contents to the </a:t>
            </a:r>
            <a:endParaRPr lang="en-US" dirty="0"/>
          </a:p>
        </p:txBody>
      </p:sp>
      <p:sp>
        <p:nvSpPr>
          <p:cNvPr id="4" name="Slide Number Placeholder 3"/>
          <p:cNvSpPr>
            <a:spLocks noGrp="1"/>
          </p:cNvSpPr>
          <p:nvPr>
            <p:ph type="sldNum" sz="quarter" idx="10"/>
          </p:nvPr>
        </p:nvSpPr>
        <p:spPr/>
        <p:txBody>
          <a:bodyPr/>
          <a:lstStyle/>
          <a:p>
            <a:fld id="{CCCB97BA-FE33-4003-9187-81FFC637A210}" type="slidenum">
              <a:rPr lang="en-US" smtClean="0"/>
              <a:t>9</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Reading and Writing Local Data</a:t>
            </a:r>
            <a:endParaRPr lang="en-US" sz="1200" b="1" dirty="0">
              <a:solidFill>
                <a:srgbClr val="336699"/>
              </a:solidFill>
              <a:latin typeface="Arial"/>
            </a:endParaRPr>
          </a:p>
        </p:txBody>
      </p:sp>
    </p:spTree>
    <p:extLst>
      <p:ext uri="{BB962C8B-B14F-4D97-AF65-F5344CB8AC3E}">
        <p14:creationId xmlns:p14="http://schemas.microsoft.com/office/powerpoint/2010/main" val="91876841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31016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32071" y="3169492"/>
            <a:ext cx="5732417" cy="340093"/>
          </a:xfrm>
        </p:spPr>
        <p:txBody>
          <a:bodyPr/>
          <a:lstStyle/>
          <a:p>
            <a:r>
              <a:rPr lang="en-US" sz="2600" smtClean="0"/>
              <a:t>Module </a:t>
            </a:r>
            <a:r>
              <a:rPr lang="en-US" sz="2600" smtClean="0"/>
              <a:t>6</a:t>
            </a:r>
            <a:endParaRPr lang="en-US" sz="2600" dirty="0"/>
          </a:p>
        </p:txBody>
      </p:sp>
      <p:sp>
        <p:nvSpPr>
          <p:cNvPr id="3" name="Subtitle 2"/>
          <p:cNvSpPr>
            <a:spLocks noGrp="1"/>
          </p:cNvSpPr>
          <p:nvPr>
            <p:ph type="subTitle" sz="quarter" idx="1"/>
          </p:nvPr>
        </p:nvSpPr>
        <p:spPr/>
        <p:txBody>
          <a:bodyPr/>
          <a:lstStyle/>
          <a:p>
            <a:r>
              <a:rPr lang="en-GB" dirty="0" smtClean="0"/>
              <a:t>Reading and Writing Local Data
</a:t>
            </a:r>
            <a:endParaRPr lang="en-US" dirty="0"/>
          </a:p>
        </p:txBody>
      </p:sp>
    </p:spTree>
    <p:extLst>
      <p:ext uri="{BB962C8B-B14F-4D97-AF65-F5344CB8AC3E}">
        <p14:creationId xmlns:p14="http://schemas.microsoft.com/office/powerpoint/2010/main" val="2152176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75682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Serializing and Deserializing Data</a:t>
            </a:r>
            <a:endParaRPr lang="en-US" dirty="0"/>
          </a:p>
        </p:txBody>
      </p:sp>
      <p:sp>
        <p:nvSpPr>
          <p:cNvPr id="3" name="Text Placeholder 2"/>
          <p:cNvSpPr>
            <a:spLocks noGrp="1"/>
          </p:cNvSpPr>
          <p:nvPr>
            <p:ph type="body" idx="1"/>
          </p:nvPr>
        </p:nvSpPr>
        <p:spPr/>
        <p:txBody>
          <a:bodyPr/>
          <a:lstStyle/>
          <a:p>
            <a:r>
              <a:rPr lang="en-GB" dirty="0" smtClean="0"/>
              <a:t>What Is Serialization?
Creating a Serializable Type
Serializing Objects as Binary
Serializing Objects as XML
Serializing Objects as JSON
Creating a Custom Serializer
Demonstration: Serializing to XML</a:t>
            </a:r>
            <a:endParaRPr lang="en-US" dirty="0"/>
          </a:p>
        </p:txBody>
      </p:sp>
    </p:spTree>
    <p:extLst>
      <p:ext uri="{BB962C8B-B14F-4D97-AF65-F5344CB8AC3E}">
        <p14:creationId xmlns:p14="http://schemas.microsoft.com/office/powerpoint/2010/main" val="1274095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Serialization?</a:t>
            </a:r>
            <a:endParaRPr lang="en-US" dirty="0"/>
          </a:p>
        </p:txBody>
      </p:sp>
      <p:sp>
        <p:nvSpPr>
          <p:cNvPr id="4" name="Content Placeholder 2"/>
          <p:cNvSpPr>
            <a:spLocks noGrp="1"/>
          </p:cNvSpPr>
          <p:nvPr/>
        </p:nvSpPr>
        <p:spPr bwMode="auto">
          <a:xfrm>
            <a:off x="458788" y="992188"/>
            <a:ext cx="7751762" cy="55610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Binary</a:t>
            </a:r>
          </a:p>
          <a:p>
            <a:endParaRPr lang="en-US" dirty="0" smtClean="0"/>
          </a:p>
          <a:p>
            <a:pPr marL="0" indent="0">
              <a:buNone/>
            </a:pPr>
            <a:endParaRPr lang="en-US" dirty="0" smtClean="0"/>
          </a:p>
          <a:p>
            <a:r>
              <a:rPr lang="en-US" dirty="0" smtClean="0"/>
              <a:t>XML</a:t>
            </a:r>
          </a:p>
          <a:p>
            <a:endParaRPr lang="en-US" dirty="0"/>
          </a:p>
          <a:p>
            <a:endParaRPr lang="en-US" dirty="0" smtClean="0"/>
          </a:p>
          <a:p>
            <a:pPr marL="0" indent="0">
              <a:buNone/>
            </a:pPr>
            <a:endParaRPr lang="en-US" dirty="0" smtClean="0"/>
          </a:p>
          <a:p>
            <a:pPr marL="0" indent="0">
              <a:buNone/>
            </a:pPr>
            <a:endParaRPr lang="en-US" sz="1000" dirty="0" smtClean="0"/>
          </a:p>
          <a:p>
            <a:r>
              <a:rPr lang="en-US" dirty="0" smtClean="0"/>
              <a:t>JSON</a:t>
            </a:r>
          </a:p>
          <a:p>
            <a:endParaRPr lang="en-US" dirty="0"/>
          </a:p>
        </p:txBody>
      </p:sp>
      <p:sp>
        <p:nvSpPr>
          <p:cNvPr id="5" name="TextBox 6"/>
          <p:cNvSpPr txBox="1"/>
          <p:nvPr/>
        </p:nvSpPr>
        <p:spPr>
          <a:xfrm>
            <a:off x="675249" y="1524000"/>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latin typeface="Lucida Sans Typewriter" pitchFamily="49" charset="0"/>
                <a:cs typeface="Lucida Sans Unicode" pitchFamily="34" charset="0"/>
              </a:rPr>
              <a:t>1010101010101111101011010101011010111111101010110110001</a:t>
            </a:r>
            <a:endParaRPr lang="en-GB" b="0" dirty="0">
              <a:latin typeface="Lucida Sans Typewriter" pitchFamily="49" charset="0"/>
              <a:cs typeface="Lucida Sans Unicode" pitchFamily="34" charset="0"/>
            </a:endParaRPr>
          </a:p>
        </p:txBody>
      </p:sp>
      <p:sp>
        <p:nvSpPr>
          <p:cNvPr id="6" name="TextBox 6"/>
          <p:cNvSpPr txBox="1"/>
          <p:nvPr/>
        </p:nvSpPr>
        <p:spPr>
          <a:xfrm>
            <a:off x="685800" y="2971800"/>
            <a:ext cx="7793502" cy="1477328"/>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&lt;SOAP-ENV:Envelope ...&gt;</a:t>
            </a:r>
          </a:p>
          <a:p>
            <a:r>
              <a:rPr lang="en-GB" b="0" dirty="0">
                <a:latin typeface="Lucida Sans Unicode" pitchFamily="34" charset="0"/>
                <a:cs typeface="Lucida Sans Unicode" pitchFamily="34" charset="0"/>
              </a:rPr>
              <a:t>   &lt;SOAP-ENV:Body&gt;</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&lt;/SOAP-ENV:Body&gt;</a:t>
            </a:r>
          </a:p>
          <a:p>
            <a:r>
              <a:rPr lang="en-GB" b="0" dirty="0">
                <a:latin typeface="Lucida Sans Unicode" pitchFamily="34" charset="0"/>
                <a:cs typeface="Lucida Sans Unicode" pitchFamily="34" charset="0"/>
              </a:rPr>
              <a:t>&lt;/SOAP-ENV:Envelope&gt; </a:t>
            </a:r>
          </a:p>
        </p:txBody>
      </p:sp>
      <p:sp>
        <p:nvSpPr>
          <p:cNvPr id="7" name="TextBox 6"/>
          <p:cNvSpPr txBox="1"/>
          <p:nvPr/>
        </p:nvSpPr>
        <p:spPr>
          <a:xfrm>
            <a:off x="685800" y="5257800"/>
            <a:ext cx="7793502" cy="1200329"/>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"ConfigName":"FourthCoffee_Default",</a:t>
            </a:r>
          </a:p>
          <a:p>
            <a:r>
              <a:rPr lang="en-GB" b="0" dirty="0">
                <a:latin typeface="Lucida Sans Unicode" pitchFamily="34" charset="0"/>
                <a:cs typeface="Lucida Sans Unicode" pitchFamily="34" charset="0"/>
              </a:rPr>
              <a:t>   "DatabaseHostName":"</a:t>
            </a:r>
            <a:r>
              <a:rPr lang="en-GB" b="0" dirty="0" smtClean="0">
                <a:latin typeface="Lucida Sans Unicode" pitchFamily="34" charset="0"/>
                <a:cs typeface="Lucida Sans Unicode" pitchFamily="34" charset="0"/>
              </a:rPr>
              <a:t>database209.fourthcoffee.com"</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p>
        </p:txBody>
      </p:sp>
    </p:spTree>
    <p:extLst>
      <p:ext uri="{BB962C8B-B14F-4D97-AF65-F5344CB8AC3E}">
        <p14:creationId xmlns:p14="http://schemas.microsoft.com/office/powerpoint/2010/main" val="163208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Serializable Type</a:t>
            </a:r>
            <a:endParaRPr lang="en-US" dirty="0"/>
          </a:p>
        </p:txBody>
      </p:sp>
      <p:sp>
        <p:nvSpPr>
          <p:cNvPr id="4" name="TextBox 6"/>
          <p:cNvSpPr txBox="1"/>
          <p:nvPr/>
        </p:nvSpPr>
        <p:spPr>
          <a:xfrm>
            <a:off x="718284" y="1800285"/>
            <a:ext cx="7793502" cy="4524315"/>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[Serializable]</a:t>
            </a:r>
          </a:p>
          <a:p>
            <a:r>
              <a:rPr lang="en-GB" b="0" dirty="0">
                <a:latin typeface="Lucida Sans Unicode" pitchFamily="34" charset="0"/>
                <a:cs typeface="Lucida Sans Unicode" pitchFamily="34" charset="0"/>
              </a:rPr>
              <a:t>public class ServiceConfiguration : ISerializable</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public ServiceConfiguration(</a:t>
            </a:r>
          </a:p>
          <a:p>
            <a:r>
              <a:rPr lang="en-GB" b="0" dirty="0">
                <a:latin typeface="Lucida Sans Unicode" pitchFamily="34" charset="0"/>
                <a:cs typeface="Lucida Sans Unicode" pitchFamily="34" charset="0"/>
              </a:rPr>
              <a:t>      SerializationInfo info, StreamingContext ctxt)</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 </a:t>
            </a:r>
          </a:p>
          <a:p>
            <a:r>
              <a:rPr lang="en-GB" b="0" dirty="0">
                <a:latin typeface="Lucida Sans Unicode" pitchFamily="34" charset="0"/>
                <a:cs typeface="Lucida Sans Unicode" pitchFamily="34" charset="0"/>
              </a:rPr>
              <a:t>   }</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public void GetObjectData(</a:t>
            </a:r>
          </a:p>
          <a:p>
            <a:r>
              <a:rPr lang="en-GB" b="0" dirty="0">
                <a:latin typeface="Lucida Sans Unicode" pitchFamily="34" charset="0"/>
                <a:cs typeface="Lucida Sans Unicode" pitchFamily="34" charset="0"/>
              </a:rPr>
              <a:t>      SerializationInfo info, StreamingContext context)</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a:t>
            </a:r>
          </a:p>
        </p:txBody>
      </p:sp>
      <p:sp>
        <p:nvSpPr>
          <p:cNvPr id="5" name="Content Placeholder 2"/>
          <p:cNvSpPr>
            <a:spLocks noGrp="1"/>
          </p:cNvSpPr>
          <p:nvPr/>
        </p:nvSpPr>
        <p:spPr bwMode="auto">
          <a:xfrm>
            <a:off x="675249" y="992188"/>
            <a:ext cx="7751762" cy="9785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Implement the </a:t>
            </a:r>
            <a:r>
              <a:rPr lang="en-GB" b="1" dirty="0"/>
              <a:t>ISerializable </a:t>
            </a:r>
            <a:r>
              <a:rPr lang="en-GB" dirty="0"/>
              <a:t>interface</a:t>
            </a:r>
          </a:p>
        </p:txBody>
      </p:sp>
    </p:spTree>
    <p:extLst>
      <p:ext uri="{BB962C8B-B14F-4D97-AF65-F5344CB8AC3E}">
        <p14:creationId xmlns:p14="http://schemas.microsoft.com/office/powerpoint/2010/main" val="1126032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Serializing Objects as Binary</a:t>
            </a:r>
            <a:endParaRPr lang="en-US" dirty="0"/>
          </a:p>
        </p:txBody>
      </p:sp>
      <p:sp>
        <p:nvSpPr>
          <p:cNvPr id="4" name="TextBox 6"/>
          <p:cNvSpPr txBox="1"/>
          <p:nvPr/>
        </p:nvSpPr>
        <p:spPr>
          <a:xfrm>
            <a:off x="675249" y="1828800"/>
            <a:ext cx="7793502" cy="1477328"/>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ServiceConfiguration config = ServiceConfiguration.Default;</a:t>
            </a:r>
          </a:p>
          <a:p>
            <a:r>
              <a:rPr lang="en-GB" b="0" dirty="0">
                <a:latin typeface="Lucida Sans Unicode" pitchFamily="34" charset="0"/>
                <a:cs typeface="Lucida Sans Unicode" pitchFamily="34" charset="0"/>
              </a:rPr>
              <a:t>IFormatter formatter = new </a:t>
            </a:r>
            <a:r>
              <a:rPr lang="en-GB" dirty="0">
                <a:latin typeface="Lucida Sans Unicode" pitchFamily="34" charset="0"/>
                <a:cs typeface="Lucida Sans Unicode" pitchFamily="34" charset="0"/>
              </a:rPr>
              <a:t>BinaryFormatter</a:t>
            </a:r>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FileStream buffer = File.Create("C:\\fourthcoffee\\config.txt");</a:t>
            </a:r>
          </a:p>
          <a:p>
            <a:r>
              <a:rPr lang="en-GB" b="0" dirty="0">
                <a:latin typeface="Lucida Sans Unicode" pitchFamily="34" charset="0"/>
                <a:cs typeface="Lucida Sans Unicode" pitchFamily="34" charset="0"/>
              </a:rPr>
              <a:t>formatter.Serialize(buffer, config);</a:t>
            </a:r>
          </a:p>
          <a:p>
            <a:r>
              <a:rPr lang="en-GB" b="0" dirty="0">
                <a:latin typeface="Lucida Sans Unicode" pitchFamily="34" charset="0"/>
                <a:cs typeface="Lucida Sans Unicode" pitchFamily="34" charset="0"/>
              </a:rPr>
              <a:t>buffer.Close();</a:t>
            </a:r>
            <a:endParaRPr lang="en-GB" dirty="0">
              <a:latin typeface="Lucida Sans Unicode" pitchFamily="34" charset="0"/>
              <a:cs typeface="Lucida Sans Unicode" pitchFamily="34" charset="0"/>
            </a:endParaRPr>
          </a:p>
        </p:txBody>
      </p:sp>
      <p:sp>
        <p:nvSpPr>
          <p:cNvPr id="5" name="TextBox 6"/>
          <p:cNvSpPr txBox="1"/>
          <p:nvPr/>
        </p:nvSpPr>
        <p:spPr>
          <a:xfrm>
            <a:off x="685800" y="4343400"/>
            <a:ext cx="7793502" cy="1477328"/>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IFormatter formatter = new </a:t>
            </a:r>
            <a:r>
              <a:rPr lang="en-GB" dirty="0">
                <a:latin typeface="Lucida Sans Unicode" pitchFamily="34" charset="0"/>
                <a:cs typeface="Lucida Sans Unicode" pitchFamily="34" charset="0"/>
              </a:rPr>
              <a:t>BinaryFormatter</a:t>
            </a:r>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FileStream buffer = File.OpenRead("C:\\fourthcoffee\\config.txt");</a:t>
            </a:r>
          </a:p>
          <a:p>
            <a:r>
              <a:rPr lang="en-GB" b="0" dirty="0">
                <a:latin typeface="Lucida Sans Unicode" pitchFamily="34" charset="0"/>
                <a:cs typeface="Lucida Sans Unicode" pitchFamily="34" charset="0"/>
              </a:rPr>
              <a:t>ServiceConfiguration config </a:t>
            </a:r>
          </a:p>
          <a:p>
            <a:r>
              <a:rPr lang="en-GB" b="0" dirty="0">
                <a:latin typeface="Lucida Sans Unicode" pitchFamily="34" charset="0"/>
                <a:cs typeface="Lucida Sans Unicode" pitchFamily="34" charset="0"/>
              </a:rPr>
              <a:t>   = formatter.Deserialize(buffer) as ServiceConfiguration;</a:t>
            </a:r>
          </a:p>
          <a:p>
            <a:r>
              <a:rPr lang="en-GB" b="0" dirty="0">
                <a:latin typeface="Lucida Sans Unicode" pitchFamily="34" charset="0"/>
                <a:cs typeface="Lucida Sans Unicode" pitchFamily="34" charset="0"/>
              </a:rPr>
              <a:t>buffer.Close();</a:t>
            </a:r>
          </a:p>
        </p:txBody>
      </p:sp>
      <p:sp>
        <p:nvSpPr>
          <p:cNvPr id="6" name="Content Placeholder 2"/>
          <p:cNvSpPr>
            <a:spLocks noGrp="1"/>
          </p:cNvSpPr>
          <p:nvPr/>
        </p:nvSpPr>
        <p:spPr bwMode="auto">
          <a:xfrm>
            <a:off x="458788" y="1296988"/>
            <a:ext cx="7751762" cy="37322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Serialize </a:t>
            </a:r>
            <a:r>
              <a:rPr lang="en-GB" dirty="0" smtClean="0"/>
              <a:t>as binary</a:t>
            </a:r>
            <a:endParaRPr lang="en-GB" dirty="0"/>
          </a:p>
          <a:p>
            <a:endParaRPr lang="en-US" dirty="0" smtClean="0"/>
          </a:p>
          <a:p>
            <a:pPr marL="0" indent="0">
              <a:buNone/>
            </a:pPr>
            <a:endParaRPr lang="en-US" dirty="0" smtClean="0"/>
          </a:p>
          <a:p>
            <a:pPr marL="0" indent="0">
              <a:buNone/>
            </a:pPr>
            <a:endParaRPr lang="en-US" dirty="0"/>
          </a:p>
          <a:p>
            <a:pPr marL="0" indent="0">
              <a:buNone/>
            </a:pPr>
            <a:endParaRPr lang="en-US" dirty="0" smtClean="0"/>
          </a:p>
          <a:p>
            <a:r>
              <a:rPr lang="en-US" dirty="0" smtClean="0"/>
              <a:t>Deserialize from binary</a:t>
            </a:r>
            <a:endParaRPr lang="en-US" dirty="0"/>
          </a:p>
        </p:txBody>
      </p:sp>
    </p:spTree>
    <p:extLst>
      <p:ext uri="{BB962C8B-B14F-4D97-AF65-F5344CB8AC3E}">
        <p14:creationId xmlns:p14="http://schemas.microsoft.com/office/powerpoint/2010/main" val="3840889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2fadf8e2-8e7b-4bee-9ad7-ae9e1d99a6e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Serializing Objects as XML</a:t>
            </a:r>
            <a:endParaRPr lang="en-US" dirty="0"/>
          </a:p>
        </p:txBody>
      </p:sp>
      <p:sp>
        <p:nvSpPr>
          <p:cNvPr id="4" name="TextBox 6"/>
          <p:cNvSpPr txBox="1"/>
          <p:nvPr/>
        </p:nvSpPr>
        <p:spPr>
          <a:xfrm>
            <a:off x="675249" y="1828800"/>
            <a:ext cx="7793502" cy="1477328"/>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ServiceConfiguration config = ServiceConfiguration.Default;</a:t>
            </a:r>
          </a:p>
          <a:p>
            <a:r>
              <a:rPr lang="en-GB" b="0" dirty="0">
                <a:latin typeface="Lucida Sans Unicode" pitchFamily="34" charset="0"/>
                <a:cs typeface="Lucida Sans Unicode" pitchFamily="34" charset="0"/>
              </a:rPr>
              <a:t>IFormatter formatter = new </a:t>
            </a:r>
            <a:r>
              <a:rPr lang="en-GB" dirty="0">
                <a:latin typeface="Lucida Sans Unicode" pitchFamily="34" charset="0"/>
                <a:cs typeface="Lucida Sans Unicode" pitchFamily="34" charset="0"/>
              </a:rPr>
              <a:t>SoapFormatter</a:t>
            </a:r>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FileStream buffer = File.Create("C:\\fourthcoffee\\config.xml");</a:t>
            </a:r>
          </a:p>
          <a:p>
            <a:r>
              <a:rPr lang="en-GB" b="0" dirty="0">
                <a:latin typeface="Lucida Sans Unicode" pitchFamily="34" charset="0"/>
                <a:cs typeface="Lucida Sans Unicode" pitchFamily="34" charset="0"/>
              </a:rPr>
              <a:t>formatter.Serialize(buffer, config);</a:t>
            </a:r>
          </a:p>
          <a:p>
            <a:r>
              <a:rPr lang="en-GB" b="0" dirty="0">
                <a:latin typeface="Lucida Sans Unicode" pitchFamily="34" charset="0"/>
                <a:cs typeface="Lucida Sans Unicode" pitchFamily="34" charset="0"/>
              </a:rPr>
              <a:t>buffer.Close</a:t>
            </a:r>
            <a:r>
              <a:rPr lang="en-GB" b="0" dirty="0" smtClean="0">
                <a:latin typeface="Lucida Sans Unicode" pitchFamily="34" charset="0"/>
                <a:cs typeface="Lucida Sans Unicode" pitchFamily="34" charset="0"/>
              </a:rPr>
              <a:t>();</a:t>
            </a:r>
            <a:endParaRPr lang="en-GB" dirty="0">
              <a:latin typeface="Lucida Sans Unicode" pitchFamily="34" charset="0"/>
              <a:cs typeface="Lucida Sans Unicode" pitchFamily="34" charset="0"/>
            </a:endParaRPr>
          </a:p>
        </p:txBody>
      </p:sp>
      <p:sp>
        <p:nvSpPr>
          <p:cNvPr id="5" name="TextBox 6"/>
          <p:cNvSpPr txBox="1"/>
          <p:nvPr/>
        </p:nvSpPr>
        <p:spPr>
          <a:xfrm>
            <a:off x="685800" y="4343400"/>
            <a:ext cx="7793502" cy="1477328"/>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IFormatter formatter = new </a:t>
            </a:r>
            <a:r>
              <a:rPr lang="en-GB" dirty="0">
                <a:latin typeface="Lucida Sans Unicode" pitchFamily="34" charset="0"/>
                <a:cs typeface="Lucida Sans Unicode" pitchFamily="34" charset="0"/>
              </a:rPr>
              <a:t>SoapFormatter</a:t>
            </a:r>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FileStream buffer = File.OpenRead("C:\\fourthcoffee\\config.xml");</a:t>
            </a:r>
          </a:p>
          <a:p>
            <a:r>
              <a:rPr lang="en-GB" b="0" dirty="0">
                <a:latin typeface="Lucida Sans Unicode" pitchFamily="34" charset="0"/>
                <a:cs typeface="Lucida Sans Unicode" pitchFamily="34" charset="0"/>
              </a:rPr>
              <a:t>ServiceConfiguration config </a:t>
            </a:r>
          </a:p>
          <a:p>
            <a:r>
              <a:rPr lang="en-GB" b="0" dirty="0">
                <a:latin typeface="Lucida Sans Unicode" pitchFamily="34" charset="0"/>
                <a:cs typeface="Lucida Sans Unicode" pitchFamily="34" charset="0"/>
              </a:rPr>
              <a:t>   = formatter.Deserialize(buffer) as ServiceConfiguration;</a:t>
            </a:r>
          </a:p>
          <a:p>
            <a:r>
              <a:rPr lang="en-GB" b="0" dirty="0">
                <a:latin typeface="Lucida Sans Unicode" pitchFamily="34" charset="0"/>
                <a:cs typeface="Lucida Sans Unicode" pitchFamily="34" charset="0"/>
              </a:rPr>
              <a:t>buffer.Close();</a:t>
            </a:r>
          </a:p>
        </p:txBody>
      </p:sp>
      <p:sp>
        <p:nvSpPr>
          <p:cNvPr id="6" name="Content Placeholder 2"/>
          <p:cNvSpPr>
            <a:spLocks noGrp="1"/>
          </p:cNvSpPr>
          <p:nvPr/>
        </p:nvSpPr>
        <p:spPr bwMode="auto">
          <a:xfrm>
            <a:off x="458788" y="1296988"/>
            <a:ext cx="7751762" cy="37322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Serialize </a:t>
            </a:r>
            <a:r>
              <a:rPr lang="en-GB" dirty="0" smtClean="0"/>
              <a:t>as XML</a:t>
            </a:r>
            <a:endParaRPr lang="en-GB" dirty="0"/>
          </a:p>
          <a:p>
            <a:endParaRPr lang="en-US" dirty="0" smtClean="0"/>
          </a:p>
          <a:p>
            <a:pPr marL="0" indent="0">
              <a:buNone/>
            </a:pPr>
            <a:endParaRPr lang="en-US" dirty="0" smtClean="0"/>
          </a:p>
          <a:p>
            <a:pPr marL="0" indent="0">
              <a:buNone/>
            </a:pPr>
            <a:endParaRPr lang="en-US" dirty="0"/>
          </a:p>
          <a:p>
            <a:pPr marL="0" indent="0">
              <a:buNone/>
            </a:pPr>
            <a:endParaRPr lang="en-US" dirty="0" smtClean="0"/>
          </a:p>
          <a:p>
            <a:r>
              <a:rPr lang="en-US" dirty="0" smtClean="0"/>
              <a:t>Deserialize from XML</a:t>
            </a:r>
            <a:endParaRPr lang="en-US" dirty="0"/>
          </a:p>
        </p:txBody>
      </p:sp>
    </p:spTree>
    <p:extLst>
      <p:ext uri="{BB962C8B-B14F-4D97-AF65-F5344CB8AC3E}">
        <p14:creationId xmlns:p14="http://schemas.microsoft.com/office/powerpoint/2010/main" val="3448211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94e13961-2291-4314-9c92-8a5561d90bc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Serializing Objects as JSON</a:t>
            </a:r>
            <a:endParaRPr lang="en-US" dirty="0"/>
          </a:p>
        </p:txBody>
      </p:sp>
      <p:sp>
        <p:nvSpPr>
          <p:cNvPr id="4" name="TextBox 6"/>
          <p:cNvSpPr txBox="1"/>
          <p:nvPr/>
        </p:nvSpPr>
        <p:spPr>
          <a:xfrm>
            <a:off x="675249" y="1534878"/>
            <a:ext cx="7793502" cy="1754326"/>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ServiceConfiguration config = ServiceConfiguration.Default;</a:t>
            </a:r>
          </a:p>
          <a:p>
            <a:r>
              <a:rPr lang="en-GB" b="0" dirty="0">
                <a:latin typeface="Lucida Sans Unicode" pitchFamily="34" charset="0"/>
                <a:cs typeface="Lucida Sans Unicode" pitchFamily="34" charset="0"/>
              </a:rPr>
              <a:t>DataContractJsonSerializer jsonSerializer </a:t>
            </a:r>
          </a:p>
          <a:p>
            <a:r>
              <a:rPr lang="en-GB" b="0" dirty="0">
                <a:latin typeface="Lucida Sans Unicode" pitchFamily="34" charset="0"/>
                <a:cs typeface="Lucida Sans Unicode" pitchFamily="34" charset="0"/>
              </a:rPr>
              <a:t>   = new </a:t>
            </a:r>
            <a:r>
              <a:rPr lang="en-GB" dirty="0">
                <a:latin typeface="Lucida Sans Unicode" pitchFamily="34" charset="0"/>
                <a:cs typeface="Lucida Sans Unicode" pitchFamily="34" charset="0"/>
              </a:rPr>
              <a:t>DataContractJsonSerializer(config.GetType());</a:t>
            </a:r>
          </a:p>
          <a:p>
            <a:r>
              <a:rPr lang="en-GB" b="0" dirty="0">
                <a:latin typeface="Lucida Sans Unicode" pitchFamily="34" charset="0"/>
                <a:cs typeface="Lucida Sans Unicode" pitchFamily="34" charset="0"/>
              </a:rPr>
              <a:t>FileStream buffer = File.Create("C:\\fourthcoffee\\config.txt");</a:t>
            </a:r>
          </a:p>
          <a:p>
            <a:r>
              <a:rPr lang="en-GB" b="0" dirty="0">
                <a:latin typeface="Lucida Sans Unicode" pitchFamily="34" charset="0"/>
                <a:cs typeface="Lucida Sans Unicode" pitchFamily="34" charset="0"/>
              </a:rPr>
              <a:t>jsonSerializer.WriteObject(buffer, config);</a:t>
            </a:r>
          </a:p>
          <a:p>
            <a:r>
              <a:rPr lang="en-GB" b="0" dirty="0">
                <a:latin typeface="Lucida Sans Unicode" pitchFamily="34" charset="0"/>
                <a:cs typeface="Lucida Sans Unicode" pitchFamily="34" charset="0"/>
              </a:rPr>
              <a:t>buffer.Close</a:t>
            </a:r>
            <a:r>
              <a:rPr lang="en-GB" b="0" dirty="0" smtClean="0">
                <a:latin typeface="Lucida Sans Unicode" pitchFamily="34" charset="0"/>
                <a:cs typeface="Lucida Sans Unicode" pitchFamily="34" charset="0"/>
              </a:rPr>
              <a:t>();</a:t>
            </a:r>
            <a:endParaRPr lang="en-GB" dirty="0">
              <a:latin typeface="Lucida Sans Unicode" pitchFamily="34" charset="0"/>
              <a:cs typeface="Lucida Sans Unicode" pitchFamily="34" charset="0"/>
            </a:endParaRPr>
          </a:p>
        </p:txBody>
      </p:sp>
      <p:sp>
        <p:nvSpPr>
          <p:cNvPr id="5" name="TextBox 6"/>
          <p:cNvSpPr txBox="1"/>
          <p:nvPr/>
        </p:nvSpPr>
        <p:spPr>
          <a:xfrm>
            <a:off x="685800" y="4049478"/>
            <a:ext cx="7793502" cy="2031325"/>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DataContractJsonSerializer jsonSerializer </a:t>
            </a:r>
            <a:r>
              <a:rPr lang="en-GB" b="0" dirty="0" smtClean="0">
                <a:latin typeface="Lucida Sans Unicode" pitchFamily="34" charset="0"/>
                <a:cs typeface="Lucida Sans Unicode" pitchFamily="34" charset="0"/>
              </a:rPr>
              <a:t>= </a:t>
            </a:r>
            <a:r>
              <a:rPr lang="en-GB" b="0" dirty="0">
                <a:latin typeface="Lucida Sans Unicode" pitchFamily="34" charset="0"/>
                <a:cs typeface="Lucida Sans Unicode" pitchFamily="34" charset="0"/>
              </a:rPr>
              <a:t>new </a:t>
            </a:r>
            <a:r>
              <a:rPr lang="en-GB" b="0" dirty="0" smtClean="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a:t>
            </a:r>
            <a:r>
              <a:rPr lang="en-GB" dirty="0" smtClean="0">
                <a:latin typeface="Lucida Sans Unicode" pitchFamily="34" charset="0"/>
                <a:cs typeface="Lucida Sans Unicode" pitchFamily="34" charset="0"/>
              </a:rPr>
              <a:t>DataContractJsonSerializer(</a:t>
            </a:r>
          </a:p>
          <a:p>
            <a:r>
              <a:rPr lang="en-GB" dirty="0" smtClean="0">
                <a:latin typeface="Lucida Sans Unicode" pitchFamily="34" charset="0"/>
                <a:cs typeface="Lucida Sans Unicode" pitchFamily="34" charset="0"/>
              </a:rPr>
              <a:t>      typeof(ServiceConfiguration</a:t>
            </a:r>
            <a:r>
              <a:rPr lang="en-GB"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FileStream buffer = File.OpenRead("C:\\fourthcoffee\\config.txt");</a:t>
            </a:r>
          </a:p>
          <a:p>
            <a:r>
              <a:rPr lang="en-GB" b="0" dirty="0">
                <a:latin typeface="Lucida Sans Unicode" pitchFamily="34" charset="0"/>
                <a:cs typeface="Lucida Sans Unicode" pitchFamily="34" charset="0"/>
              </a:rPr>
              <a:t>ServiceConfiguration config = jsonSerializer.ReadObject(buffer) </a:t>
            </a:r>
            <a:endParaRPr lang="en-GB" b="0" dirty="0" smtClean="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as </a:t>
            </a:r>
            <a:r>
              <a:rPr lang="en-GB" b="0" dirty="0">
                <a:latin typeface="Lucida Sans Unicode" pitchFamily="34" charset="0"/>
                <a:cs typeface="Lucida Sans Unicode" pitchFamily="34" charset="0"/>
              </a:rPr>
              <a:t>ServiceConfiguration;</a:t>
            </a:r>
          </a:p>
          <a:p>
            <a:r>
              <a:rPr lang="en-GB" b="0" dirty="0">
                <a:latin typeface="Lucida Sans Unicode" pitchFamily="34" charset="0"/>
                <a:cs typeface="Lucida Sans Unicode" pitchFamily="34" charset="0"/>
              </a:rPr>
              <a:t>buffer.Close();</a:t>
            </a:r>
          </a:p>
        </p:txBody>
      </p:sp>
      <p:sp>
        <p:nvSpPr>
          <p:cNvPr id="6" name="Content Placeholder 2"/>
          <p:cNvSpPr>
            <a:spLocks noGrp="1"/>
          </p:cNvSpPr>
          <p:nvPr/>
        </p:nvSpPr>
        <p:spPr bwMode="auto">
          <a:xfrm>
            <a:off x="458788" y="1003066"/>
            <a:ext cx="7751762" cy="30464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Serialize </a:t>
            </a:r>
            <a:r>
              <a:rPr lang="en-GB" dirty="0" smtClean="0"/>
              <a:t>as JSON</a:t>
            </a:r>
            <a:endParaRPr lang="en-GB" dirty="0"/>
          </a:p>
          <a:p>
            <a:endParaRPr lang="en-US" dirty="0" smtClean="0"/>
          </a:p>
          <a:p>
            <a:pPr marL="0" indent="0">
              <a:buNone/>
            </a:pPr>
            <a:endParaRPr lang="en-US" dirty="0" smtClean="0"/>
          </a:p>
          <a:p>
            <a:pPr marL="0" indent="0">
              <a:buNone/>
            </a:pPr>
            <a:endParaRPr lang="en-US" dirty="0"/>
          </a:p>
          <a:p>
            <a:pPr marL="0" indent="0">
              <a:buNone/>
            </a:pPr>
            <a:endParaRPr lang="en-US" dirty="0" smtClean="0"/>
          </a:p>
          <a:p>
            <a:r>
              <a:rPr lang="en-US" dirty="0" smtClean="0"/>
              <a:t>Deserialize from JSON</a:t>
            </a:r>
            <a:endParaRPr lang="en-US" dirty="0"/>
          </a:p>
        </p:txBody>
      </p:sp>
    </p:spTree>
    <p:extLst>
      <p:ext uri="{BB962C8B-B14F-4D97-AF65-F5344CB8AC3E}">
        <p14:creationId xmlns:p14="http://schemas.microsoft.com/office/powerpoint/2010/main" val="1219942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4c9fbe09-f8ac-4ec1-9511-4ae12a28b5b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Custom Serializer</a:t>
            </a:r>
            <a:endParaRPr lang="en-US" dirty="0"/>
          </a:p>
        </p:txBody>
      </p:sp>
      <p:sp>
        <p:nvSpPr>
          <p:cNvPr id="4" name="TextBox 6"/>
          <p:cNvSpPr txBox="1"/>
          <p:nvPr/>
        </p:nvSpPr>
        <p:spPr>
          <a:xfrm>
            <a:off x="718284" y="1800285"/>
            <a:ext cx="7793502" cy="4524315"/>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class IniFormatter : IFormatter</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public ISurrogateSelector SurrogateSelector { get; set; }</a:t>
            </a:r>
          </a:p>
          <a:p>
            <a:r>
              <a:rPr lang="en-GB" b="0" dirty="0">
                <a:latin typeface="Lucida Sans Unicode" pitchFamily="34" charset="0"/>
                <a:cs typeface="Lucida Sans Unicode" pitchFamily="34" charset="0"/>
              </a:rPr>
              <a:t>   public SerializationBinder Binder { get; set; }</a:t>
            </a:r>
          </a:p>
          <a:p>
            <a:r>
              <a:rPr lang="en-GB" b="0" dirty="0">
                <a:latin typeface="Lucida Sans Unicode" pitchFamily="34" charset="0"/>
                <a:cs typeface="Lucida Sans Unicode" pitchFamily="34" charset="0"/>
              </a:rPr>
              <a:t>   public StreamingContext Context { get; set; }</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public object Deserialize(Stream serializationStream)</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public void Serialize(Stream serializationStream, object graph)</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a:t>
            </a:r>
          </a:p>
        </p:txBody>
      </p:sp>
      <p:sp>
        <p:nvSpPr>
          <p:cNvPr id="5" name="Content Placeholder 2"/>
          <p:cNvSpPr>
            <a:spLocks noGrp="1"/>
          </p:cNvSpPr>
          <p:nvPr/>
        </p:nvSpPr>
        <p:spPr bwMode="auto">
          <a:xfrm>
            <a:off x="675249" y="992188"/>
            <a:ext cx="7751762" cy="9785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Implement the </a:t>
            </a:r>
            <a:r>
              <a:rPr lang="en-GB" b="1" dirty="0"/>
              <a:t>IFormatter</a:t>
            </a:r>
            <a:r>
              <a:rPr lang="en-GB" dirty="0"/>
              <a:t> interface</a:t>
            </a:r>
          </a:p>
        </p:txBody>
      </p:sp>
    </p:spTree>
    <p:extLst>
      <p:ext uri="{BB962C8B-B14F-4D97-AF65-F5344CB8AC3E}">
        <p14:creationId xmlns:p14="http://schemas.microsoft.com/office/powerpoint/2010/main" val="3704413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ad22fa7b-ba27-47b3-9e59-37742565edd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Serializing to XML</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serialize and deserialize a custom type to XML by using the </a:t>
            </a:r>
            <a:r>
              <a:rPr lang="en-US" b="1" dirty="0"/>
              <a:t>SoapFormatter</a:t>
            </a:r>
            <a:r>
              <a:rPr lang="en-US" dirty="0"/>
              <a:t> </a:t>
            </a:r>
            <a:r>
              <a:rPr lang="en-US" dirty="0" smtClean="0"/>
              <a:t>class.</a:t>
            </a:r>
            <a:endParaRPr lang="en-GB" dirty="0"/>
          </a:p>
          <a:p>
            <a:pPr marL="0" indent="0">
              <a:buNone/>
            </a:pPr>
            <a:endParaRPr lang="en-US" dirty="0"/>
          </a:p>
        </p:txBody>
      </p:sp>
    </p:spTree>
    <p:extLst>
      <p:ext uri="{BB962C8B-B14F-4D97-AF65-F5344CB8AC3E}">
        <p14:creationId xmlns:p14="http://schemas.microsoft.com/office/powerpoint/2010/main" val="1796709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78175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Reading and Writing Files
Serializing and Deserializing Data
Performing I/O by Using Streams</a:t>
            </a:r>
            <a:endParaRPr lang="en-US" dirty="0"/>
          </a:p>
        </p:txBody>
      </p:sp>
    </p:spTree>
    <p:extLst>
      <p:ext uri="{BB962C8B-B14F-4D97-AF65-F5344CB8AC3E}">
        <p14:creationId xmlns:p14="http://schemas.microsoft.com/office/powerpoint/2010/main" val="26021976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2686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Performing I/O by Using Streams</a:t>
            </a:r>
            <a:endParaRPr lang="en-US" dirty="0"/>
          </a:p>
        </p:txBody>
      </p:sp>
      <p:sp>
        <p:nvSpPr>
          <p:cNvPr id="3" name="Text Placeholder 2"/>
          <p:cNvSpPr>
            <a:spLocks noGrp="1"/>
          </p:cNvSpPr>
          <p:nvPr>
            <p:ph type="body" idx="1"/>
          </p:nvPr>
        </p:nvSpPr>
        <p:spPr/>
        <p:txBody>
          <a:bodyPr/>
          <a:lstStyle/>
          <a:p>
            <a:r>
              <a:rPr lang="en-GB" dirty="0" smtClean="0"/>
              <a:t>What are Streams?
Types of Streams in the .NET Framework
Reading and Writing Binary Data by Using Streams
Reading and Writing Text Data by Using Streams
Demonstration: Generating the Grades Report Lab</a:t>
            </a:r>
            <a:endParaRPr lang="en-US" dirty="0"/>
          </a:p>
        </p:txBody>
      </p:sp>
    </p:spTree>
    <p:extLst>
      <p:ext uri="{BB962C8B-B14F-4D97-AF65-F5344CB8AC3E}">
        <p14:creationId xmlns:p14="http://schemas.microsoft.com/office/powerpoint/2010/main" val="263784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Streams?</a:t>
            </a:r>
            <a:endParaRPr lang="en-US" dirty="0"/>
          </a:p>
        </p:txBody>
      </p:sp>
      <p:sp>
        <p:nvSpPr>
          <p:cNvPr id="4" name="Content Placeholder 2"/>
          <p:cNvSpPr>
            <a:spLocks noGrp="1"/>
          </p:cNvSpPr>
          <p:nvPr/>
        </p:nvSpPr>
        <p:spPr bwMode="auto">
          <a:xfrm>
            <a:off x="458788" y="1066800"/>
            <a:ext cx="7751762" cy="55610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a:t>
            </a:r>
            <a:r>
              <a:rPr lang="en-US" b="1" dirty="0" smtClean="0"/>
              <a:t>System.IO </a:t>
            </a:r>
            <a:r>
              <a:rPr lang="en-US" b="1" dirty="0"/>
              <a:t>namespace </a:t>
            </a:r>
            <a:r>
              <a:rPr lang="en-US" dirty="0"/>
              <a:t>contains </a:t>
            </a:r>
            <a:r>
              <a:rPr lang="en-US" dirty="0" smtClean="0"/>
              <a:t>a number of stream classes, including:</a:t>
            </a:r>
          </a:p>
          <a:p>
            <a:pPr lvl="1"/>
            <a:r>
              <a:rPr lang="en-US" dirty="0" smtClean="0"/>
              <a:t>The abstract </a:t>
            </a:r>
            <a:r>
              <a:rPr lang="en-US" b="1" dirty="0" smtClean="0"/>
              <a:t>Stream</a:t>
            </a:r>
            <a:r>
              <a:rPr lang="en-US" dirty="0" smtClean="0"/>
              <a:t> base class</a:t>
            </a:r>
          </a:p>
          <a:p>
            <a:pPr lvl="1"/>
            <a:r>
              <a:rPr lang="en-US" dirty="0" smtClean="0"/>
              <a:t>The </a:t>
            </a:r>
            <a:r>
              <a:rPr lang="en-US" b="1" dirty="0" smtClean="0"/>
              <a:t>FileStream</a:t>
            </a:r>
            <a:r>
              <a:rPr lang="en-US" dirty="0" smtClean="0"/>
              <a:t> class</a:t>
            </a:r>
          </a:p>
          <a:p>
            <a:pPr lvl="1"/>
            <a:r>
              <a:rPr lang="en-US" dirty="0" smtClean="0"/>
              <a:t>The </a:t>
            </a:r>
            <a:r>
              <a:rPr lang="en-US" b="1" dirty="0" smtClean="0"/>
              <a:t>MemoryStream</a:t>
            </a:r>
            <a:r>
              <a:rPr lang="en-US" dirty="0" smtClean="0"/>
              <a:t> class</a:t>
            </a:r>
          </a:p>
          <a:p>
            <a:pPr marL="0" indent="0">
              <a:buNone/>
            </a:pPr>
            <a:endParaRPr lang="en-US" dirty="0" smtClean="0"/>
          </a:p>
          <a:p>
            <a:r>
              <a:rPr lang="en-US" dirty="0" smtClean="0"/>
              <a:t>Typical stream operations include:</a:t>
            </a:r>
            <a:endParaRPr lang="en-US" dirty="0"/>
          </a:p>
          <a:p>
            <a:pPr lvl="1"/>
            <a:r>
              <a:rPr lang="en-US" dirty="0" smtClean="0"/>
              <a:t>Reading chunks of data from a stream</a:t>
            </a:r>
          </a:p>
          <a:p>
            <a:pPr lvl="1"/>
            <a:r>
              <a:rPr lang="en-US" dirty="0" smtClean="0"/>
              <a:t>Writing chunks of data to a stream </a:t>
            </a:r>
          </a:p>
          <a:p>
            <a:pPr lvl="1"/>
            <a:r>
              <a:rPr lang="en-US" dirty="0" smtClean="0"/>
              <a:t>Querying the position of the stream</a:t>
            </a:r>
            <a:endParaRPr lang="en-US" b="1" dirty="0" smtClean="0"/>
          </a:p>
        </p:txBody>
      </p:sp>
    </p:spTree>
    <p:extLst>
      <p:ext uri="{BB962C8B-B14F-4D97-AF65-F5344CB8AC3E}">
        <p14:creationId xmlns:p14="http://schemas.microsoft.com/office/powerpoint/2010/main" val="914060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Streams in the .NET Framework</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20236627"/>
              </p:ext>
            </p:extLst>
          </p:nvPr>
        </p:nvGraphicFramePr>
        <p:xfrm>
          <a:off x="304800" y="1981200"/>
          <a:ext cx="8561439" cy="1478280"/>
        </p:xfrm>
        <a:graphic>
          <a:graphicData uri="http://schemas.openxmlformats.org/drawingml/2006/table">
            <a:tbl>
              <a:tblPr firstRow="1" bandRow="1">
                <a:tableStyleId>{21E4AEA4-8DFA-4A89-87EB-49C32662AFE0}</a:tableStyleId>
              </a:tblPr>
              <a:tblGrid>
                <a:gridCol w="2313039"/>
                <a:gridCol w="6248400"/>
              </a:tblGrid>
              <a:tr h="0">
                <a:tc>
                  <a:txBody>
                    <a:bodyPr/>
                    <a:lstStyle/>
                    <a:p>
                      <a:r>
                        <a:rPr lang="en-GB" dirty="0" smtClean="0"/>
                        <a:t>Class</a:t>
                      </a:r>
                      <a:endParaRPr lang="en-GB" dirty="0"/>
                    </a:p>
                  </a:txBody>
                  <a:tcPr/>
                </a:tc>
                <a:tc>
                  <a:txBody>
                    <a:bodyPr/>
                    <a:lstStyle/>
                    <a:p>
                      <a:r>
                        <a:rPr lang="en-GB" dirty="0" smtClean="0"/>
                        <a:t>Description</a:t>
                      </a:r>
                      <a:endParaRPr lang="en-GB" dirty="0"/>
                    </a:p>
                  </a:txBody>
                  <a:tcPr/>
                </a:tc>
              </a:tr>
              <a:tr h="370840">
                <a:tc>
                  <a:txBody>
                    <a:bodyPr/>
                    <a:lstStyle/>
                    <a:p>
                      <a:r>
                        <a:rPr lang="en-GB" b="1" dirty="0" smtClean="0"/>
                        <a:t>FileStream</a:t>
                      </a:r>
                      <a:endParaRPr lang="en-GB" b="1" dirty="0"/>
                    </a:p>
                  </a:txBody>
                  <a:tcPr/>
                </a:tc>
                <a:tc>
                  <a:txBody>
                    <a:bodyPr/>
                    <a:lstStyle/>
                    <a:p>
                      <a:r>
                        <a:rPr lang="en-GB" dirty="0" smtClean="0"/>
                        <a:t>Exposes a stream to a</a:t>
                      </a:r>
                      <a:r>
                        <a:rPr lang="en-GB" baseline="0" dirty="0" smtClean="0"/>
                        <a:t> file on the file system.</a:t>
                      </a:r>
                      <a:endParaRPr lang="en-GB" dirty="0"/>
                    </a:p>
                  </a:txBody>
                  <a:tcPr/>
                </a:tc>
              </a:tr>
              <a:tr h="370840">
                <a:tc>
                  <a:txBody>
                    <a:bodyPr/>
                    <a:lstStyle/>
                    <a:p>
                      <a:r>
                        <a:rPr lang="en-GB" b="1" dirty="0" smtClean="0"/>
                        <a:t>MemoryStream</a:t>
                      </a:r>
                      <a:endParaRPr lang="en-GB"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Exposes a stream to a</a:t>
                      </a:r>
                      <a:r>
                        <a:rPr lang="en-GB" baseline="0" dirty="0" smtClean="0"/>
                        <a:t> memory location.</a:t>
                      </a:r>
                      <a:endParaRPr lang="en-GB" dirty="0"/>
                    </a:p>
                  </a:txBody>
                  <a:tcPr/>
                </a:tc>
              </a:tr>
              <a:tr h="370840">
                <a:tc>
                  <a:txBody>
                    <a:bodyPr/>
                    <a:lstStyle/>
                    <a:p>
                      <a:r>
                        <a:rPr lang="en-GB" b="1" dirty="0" smtClean="0"/>
                        <a:t>NetworkStream</a:t>
                      </a:r>
                      <a:endParaRPr lang="en-GB"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Exposes a stream to a</a:t>
                      </a:r>
                      <a:r>
                        <a:rPr lang="en-GB" baseline="0" dirty="0" smtClean="0"/>
                        <a:t> network location.</a:t>
                      </a:r>
                      <a:endParaRPr lang="en-GB" dirty="0" smtClean="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712866031"/>
              </p:ext>
            </p:extLst>
          </p:nvPr>
        </p:nvGraphicFramePr>
        <p:xfrm>
          <a:off x="304800" y="4704080"/>
          <a:ext cx="8561439" cy="1849120"/>
        </p:xfrm>
        <a:graphic>
          <a:graphicData uri="http://schemas.openxmlformats.org/drawingml/2006/table">
            <a:tbl>
              <a:tblPr firstRow="1" bandRow="1">
                <a:tableStyleId>{21E4AEA4-8DFA-4A89-87EB-49C32662AFE0}</a:tableStyleId>
              </a:tblPr>
              <a:tblGrid>
                <a:gridCol w="2313039"/>
                <a:gridCol w="6248400"/>
              </a:tblGrid>
              <a:tr h="137160">
                <a:tc>
                  <a:txBody>
                    <a:bodyPr/>
                    <a:lstStyle/>
                    <a:p>
                      <a:r>
                        <a:rPr lang="en-GB" dirty="0" smtClean="0"/>
                        <a:t>Class</a:t>
                      </a:r>
                      <a:endParaRPr lang="en-GB" dirty="0"/>
                    </a:p>
                  </a:txBody>
                  <a:tcPr/>
                </a:tc>
                <a:tc>
                  <a:txBody>
                    <a:bodyPr/>
                    <a:lstStyle/>
                    <a:p>
                      <a:r>
                        <a:rPr lang="en-GB" dirty="0" smtClean="0"/>
                        <a:t>Description</a:t>
                      </a:r>
                      <a:endParaRPr lang="en-GB" dirty="0"/>
                    </a:p>
                  </a:txBody>
                  <a:tcPr/>
                </a:tc>
              </a:tr>
              <a:tr h="370840">
                <a:tc>
                  <a:txBody>
                    <a:bodyPr/>
                    <a:lstStyle/>
                    <a:p>
                      <a:r>
                        <a:rPr lang="en-GB" b="1" dirty="0" smtClean="0"/>
                        <a:t>StreamReader</a:t>
                      </a:r>
                      <a:endParaRPr lang="en-GB" b="1" dirty="0"/>
                    </a:p>
                  </a:txBody>
                  <a:tcPr/>
                </a:tc>
                <a:tc>
                  <a:txBody>
                    <a:bodyPr/>
                    <a:lstStyle/>
                    <a:p>
                      <a:r>
                        <a:rPr lang="en-GB" dirty="0" smtClean="0"/>
                        <a:t>Read</a:t>
                      </a:r>
                      <a:r>
                        <a:rPr lang="en-GB" baseline="0" dirty="0" smtClean="0"/>
                        <a:t> textual data from a source stream.</a:t>
                      </a:r>
                      <a:endParaRPr lang="en-GB" dirty="0"/>
                    </a:p>
                  </a:txBody>
                  <a:tcPr/>
                </a:tc>
              </a:tr>
              <a:tr h="370840">
                <a:tc>
                  <a:txBody>
                    <a:bodyPr/>
                    <a:lstStyle/>
                    <a:p>
                      <a:r>
                        <a:rPr lang="en-GB" b="1" dirty="0" smtClean="0"/>
                        <a:t>StreamWriter</a:t>
                      </a:r>
                      <a:endParaRPr lang="en-GB"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Write </a:t>
                      </a:r>
                      <a:r>
                        <a:rPr lang="en-GB" baseline="0" dirty="0" smtClean="0"/>
                        <a:t>textual data to a source stream.</a:t>
                      </a:r>
                      <a:endParaRPr lang="en-GB" dirty="0"/>
                    </a:p>
                  </a:txBody>
                  <a:tcPr/>
                </a:tc>
              </a:tr>
              <a:tr h="370840">
                <a:tc>
                  <a:txBody>
                    <a:bodyPr/>
                    <a:lstStyle/>
                    <a:p>
                      <a:r>
                        <a:rPr lang="en-GB" b="1" dirty="0" smtClean="0"/>
                        <a:t>BinaryReader</a:t>
                      </a:r>
                      <a:endParaRPr lang="en-GB"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Read</a:t>
                      </a:r>
                      <a:r>
                        <a:rPr lang="en-GB" baseline="0" dirty="0" smtClean="0"/>
                        <a:t> binary data from a source stream.</a:t>
                      </a:r>
                      <a:endParaRPr lang="en-GB" dirty="0"/>
                    </a:p>
                  </a:txBody>
                  <a:tcPr/>
                </a:tc>
              </a:tr>
              <a:tr h="370840">
                <a:tc>
                  <a:txBody>
                    <a:bodyPr/>
                    <a:lstStyle/>
                    <a:p>
                      <a:r>
                        <a:rPr lang="en-GB" b="1" dirty="0" smtClean="0"/>
                        <a:t>BinaryWriter</a:t>
                      </a:r>
                      <a:endParaRPr lang="en-GB"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Write binary data</a:t>
                      </a:r>
                      <a:r>
                        <a:rPr lang="en-GB" baseline="0" dirty="0" smtClean="0"/>
                        <a:t> to a source stream.</a:t>
                      </a:r>
                      <a:endParaRPr lang="en-GB" dirty="0"/>
                    </a:p>
                  </a:txBody>
                  <a:tcPr/>
                </a:tc>
              </a:tr>
            </a:tbl>
          </a:graphicData>
        </a:graphic>
      </p:graphicFrame>
      <p:sp>
        <p:nvSpPr>
          <p:cNvPr id="6" name="Content Placeholder 2"/>
          <p:cNvSpPr>
            <a:spLocks noGrp="1"/>
          </p:cNvSpPr>
          <p:nvPr/>
        </p:nvSpPr>
        <p:spPr bwMode="auto">
          <a:xfrm>
            <a:off x="458788" y="990600"/>
            <a:ext cx="7751762" cy="55610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Classes that enable access to data sources include:</a:t>
            </a:r>
          </a:p>
          <a:p>
            <a:endParaRPr lang="en-US" b="1" dirty="0"/>
          </a:p>
          <a:p>
            <a:endParaRPr lang="en-US" b="1" dirty="0" smtClean="0"/>
          </a:p>
          <a:p>
            <a:endParaRPr lang="en-US" b="1" dirty="0"/>
          </a:p>
          <a:p>
            <a:endParaRPr lang="en-US" sz="1050" b="1" dirty="0" smtClean="0"/>
          </a:p>
          <a:p>
            <a:r>
              <a:rPr lang="en-US" dirty="0" smtClean="0"/>
              <a:t>Classes that </a:t>
            </a:r>
            <a:r>
              <a:rPr lang="en-US" dirty="0"/>
              <a:t>enable </a:t>
            </a:r>
            <a:r>
              <a:rPr lang="en-US" dirty="0" smtClean="0"/>
              <a:t>reading and writing to and from data source streams </a:t>
            </a:r>
            <a:r>
              <a:rPr lang="en-US" dirty="0"/>
              <a:t>include:</a:t>
            </a:r>
            <a:endParaRPr lang="en-US" b="1" dirty="0"/>
          </a:p>
          <a:p>
            <a:endParaRPr lang="en-US" b="1" dirty="0" smtClean="0"/>
          </a:p>
        </p:txBody>
      </p:sp>
    </p:spTree>
    <p:extLst>
      <p:ext uri="{BB962C8B-B14F-4D97-AF65-F5344CB8AC3E}">
        <p14:creationId xmlns:p14="http://schemas.microsoft.com/office/powerpoint/2010/main" val="1127978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74037742-8b7a-4a15-9e48-a35b98fc21c4">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Reading and Writing Binary Data by Using Streams</a:t>
            </a:r>
            <a:endParaRPr lang="en-US" dirty="0"/>
          </a:p>
        </p:txBody>
      </p:sp>
      <p:sp>
        <p:nvSpPr>
          <p:cNvPr id="4" name="TextBox 6"/>
          <p:cNvSpPr txBox="1"/>
          <p:nvPr/>
        </p:nvSpPr>
        <p:spPr>
          <a:xfrm>
            <a:off x="718284" y="2168146"/>
            <a:ext cx="7793502" cy="341632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string filePath = “C:\\fourthcoffee\\applicationdata\\settings.txt";</a:t>
            </a:r>
          </a:p>
          <a:p>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Underlying stream to file on the file system.</a:t>
            </a:r>
          </a:p>
          <a:p>
            <a:r>
              <a:rPr lang="en-US" b="0" dirty="0">
                <a:latin typeface="Lucida Sans Unicode" pitchFamily="34" charset="0"/>
                <a:cs typeface="Lucida Sans Unicode" pitchFamily="34" charset="0"/>
              </a:rPr>
              <a:t>FileStream file = new FileStream(filePath);</a:t>
            </a:r>
            <a:endParaRPr lang="en-GB" b="0" dirty="0">
              <a:latin typeface="Lucida Sans Unicode" pitchFamily="34" charset="0"/>
              <a:cs typeface="Lucida Sans Unicode" pitchFamily="34" charset="0"/>
            </a:endParaRPr>
          </a:p>
          <a:p>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dirty="0">
                <a:latin typeface="Lucida Sans Unicode" pitchFamily="34" charset="0"/>
                <a:cs typeface="Lucida Sans Unicode" pitchFamily="34" charset="0"/>
              </a:rPr>
              <a:t>BinaryReader</a:t>
            </a:r>
            <a:r>
              <a:rPr lang="en-US" b="0" dirty="0">
                <a:latin typeface="Lucida Sans Unicode" pitchFamily="34" charset="0"/>
                <a:cs typeface="Lucida Sans Unicode" pitchFamily="34" charset="0"/>
              </a:rPr>
              <a:t> object exposes read operations on the underlying </a:t>
            </a:r>
          </a:p>
          <a:p>
            <a:r>
              <a:rPr lang="en-US" b="0" dirty="0">
                <a:latin typeface="Lucida Sans Unicode" pitchFamily="34" charset="0"/>
                <a:cs typeface="Lucida Sans Unicode" pitchFamily="34" charset="0"/>
              </a:rPr>
              <a:t>// </a:t>
            </a:r>
            <a:r>
              <a:rPr lang="en-US" dirty="0">
                <a:latin typeface="Lucida Sans Unicode" pitchFamily="34" charset="0"/>
                <a:cs typeface="Lucida Sans Unicode" pitchFamily="34" charset="0"/>
              </a:rPr>
              <a:t>FileStream</a:t>
            </a:r>
            <a:r>
              <a:rPr lang="en-US" b="0" dirty="0">
                <a:latin typeface="Lucida Sans Unicode" pitchFamily="34" charset="0"/>
                <a:cs typeface="Lucida Sans Unicode" pitchFamily="34" charset="0"/>
              </a:rPr>
              <a:t> object.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BinaryReader reader = new BinaryReader(file);</a:t>
            </a:r>
            <a:endParaRPr lang="en-GB" b="0" dirty="0">
              <a:latin typeface="Lucida Sans Unicode" pitchFamily="34" charset="0"/>
              <a:cs typeface="Lucida Sans Unicode" pitchFamily="34" charset="0"/>
            </a:endParaRPr>
          </a:p>
          <a:p>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dirty="0">
                <a:latin typeface="Lucida Sans Unicode" pitchFamily="34" charset="0"/>
                <a:cs typeface="Lucida Sans Unicode" pitchFamily="34" charset="0"/>
              </a:rPr>
              <a:t>BinaryWriter</a:t>
            </a:r>
            <a:r>
              <a:rPr lang="en-US" b="0" dirty="0">
                <a:latin typeface="Lucida Sans Unicode" pitchFamily="34" charset="0"/>
                <a:cs typeface="Lucida Sans Unicode" pitchFamily="34" charset="0"/>
              </a:rPr>
              <a:t> object exposes write operations on the underlying </a:t>
            </a:r>
          </a:p>
          <a:p>
            <a:r>
              <a:rPr lang="en-US" b="0" dirty="0">
                <a:latin typeface="Lucida Sans Unicode" pitchFamily="34" charset="0"/>
                <a:cs typeface="Lucida Sans Unicode" pitchFamily="34" charset="0"/>
              </a:rPr>
              <a:t>// </a:t>
            </a:r>
            <a:r>
              <a:rPr lang="en-US" dirty="0">
                <a:latin typeface="Lucida Sans Unicode" pitchFamily="34" charset="0"/>
                <a:cs typeface="Lucida Sans Unicode" pitchFamily="34" charset="0"/>
              </a:rPr>
              <a:t>FileStream</a:t>
            </a:r>
            <a:r>
              <a:rPr lang="en-US" b="0" dirty="0">
                <a:latin typeface="Lucida Sans Unicode" pitchFamily="34" charset="0"/>
                <a:cs typeface="Lucida Sans Unicode" pitchFamily="34" charset="0"/>
              </a:rPr>
              <a:t> object.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BinaryWriter writer = new BinaryWriter(file);</a:t>
            </a:r>
            <a:endParaRPr lang="en-GB" b="0" i="1" dirty="0">
              <a:latin typeface="Lucida Sans Unicode" pitchFamily="34" charset="0"/>
              <a:cs typeface="Lucida Sans Unicode" pitchFamily="34" charset="0"/>
            </a:endParaRPr>
          </a:p>
        </p:txBody>
      </p:sp>
      <p:sp>
        <p:nvSpPr>
          <p:cNvPr id="5" name="Content Placeholder 2"/>
          <p:cNvSpPr>
            <a:spLocks noGrp="1"/>
          </p:cNvSpPr>
          <p:nvPr/>
        </p:nvSpPr>
        <p:spPr bwMode="auto">
          <a:xfrm>
            <a:off x="675249" y="992188"/>
            <a:ext cx="7751762" cy="9785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You can use the </a:t>
            </a:r>
            <a:r>
              <a:rPr lang="en-GB" b="1" dirty="0"/>
              <a:t>BinaryReader</a:t>
            </a:r>
            <a:r>
              <a:rPr lang="en-GB" dirty="0"/>
              <a:t> and </a:t>
            </a:r>
            <a:r>
              <a:rPr lang="en-GB" b="1" dirty="0"/>
              <a:t>BinaryWriter</a:t>
            </a:r>
            <a:r>
              <a:rPr lang="en-GB" dirty="0"/>
              <a:t> classes to </a:t>
            </a:r>
            <a:r>
              <a:rPr lang="en-GB" dirty="0" smtClean="0"/>
              <a:t>stream </a:t>
            </a:r>
            <a:r>
              <a:rPr lang="en-GB" dirty="0"/>
              <a:t>binary </a:t>
            </a:r>
            <a:r>
              <a:rPr lang="en-GB" dirty="0" smtClean="0"/>
              <a:t>data</a:t>
            </a:r>
            <a:endParaRPr lang="en-GB" dirty="0"/>
          </a:p>
        </p:txBody>
      </p:sp>
    </p:spTree>
    <p:extLst>
      <p:ext uri="{BB962C8B-B14F-4D97-AF65-F5344CB8AC3E}">
        <p14:creationId xmlns:p14="http://schemas.microsoft.com/office/powerpoint/2010/main" val="2431332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Reading and Writing Text Data by Using Streams</a:t>
            </a:r>
            <a:endParaRPr lang="en-US" dirty="0"/>
          </a:p>
        </p:txBody>
      </p:sp>
      <p:sp>
        <p:nvSpPr>
          <p:cNvPr id="4" name="TextBox 6"/>
          <p:cNvSpPr txBox="1"/>
          <p:nvPr/>
        </p:nvSpPr>
        <p:spPr>
          <a:xfrm>
            <a:off x="718284" y="2168146"/>
            <a:ext cx="7793502" cy="341632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string filePath = “C:\\fourthcoffee\\applicationdata\\settings.txt";</a:t>
            </a:r>
          </a:p>
          <a:p>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Underlying stream to file on the file system.</a:t>
            </a:r>
          </a:p>
          <a:p>
            <a:r>
              <a:rPr lang="en-US" b="0" dirty="0">
                <a:latin typeface="Lucida Sans Unicode" pitchFamily="34" charset="0"/>
                <a:cs typeface="Lucida Sans Unicode" pitchFamily="34" charset="0"/>
              </a:rPr>
              <a:t>FileStream file = new FileStream(filePath);</a:t>
            </a:r>
            <a:endParaRPr lang="en-GB" b="0" dirty="0">
              <a:latin typeface="Lucida Sans Unicode" pitchFamily="34" charset="0"/>
              <a:cs typeface="Lucida Sans Unicode" pitchFamily="34" charset="0"/>
            </a:endParaRPr>
          </a:p>
          <a:p>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dirty="0">
                <a:latin typeface="Lucida Sans Unicode" pitchFamily="34" charset="0"/>
                <a:cs typeface="Lucida Sans Unicode" pitchFamily="34" charset="0"/>
              </a:rPr>
              <a:t>StreamReader</a:t>
            </a:r>
            <a:r>
              <a:rPr lang="en-US" b="0" dirty="0">
                <a:latin typeface="Lucida Sans Unicode" pitchFamily="34" charset="0"/>
                <a:cs typeface="Lucida Sans Unicode" pitchFamily="34" charset="0"/>
              </a:rPr>
              <a:t> object exposes read operations on the underlying </a:t>
            </a:r>
          </a:p>
          <a:p>
            <a:r>
              <a:rPr lang="en-US" b="0" dirty="0">
                <a:latin typeface="Lucida Sans Unicode" pitchFamily="34" charset="0"/>
                <a:cs typeface="Lucida Sans Unicode" pitchFamily="34" charset="0"/>
              </a:rPr>
              <a:t>// </a:t>
            </a:r>
            <a:r>
              <a:rPr lang="en-US" dirty="0">
                <a:latin typeface="Lucida Sans Unicode" pitchFamily="34" charset="0"/>
                <a:cs typeface="Lucida Sans Unicode" pitchFamily="34" charset="0"/>
              </a:rPr>
              <a:t>FileStream</a:t>
            </a:r>
            <a:r>
              <a:rPr lang="en-US" b="0" dirty="0">
                <a:latin typeface="Lucida Sans Unicode" pitchFamily="34" charset="0"/>
                <a:cs typeface="Lucida Sans Unicode" pitchFamily="34" charset="0"/>
              </a:rPr>
              <a:t> object.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StreamReader reader = new StreamReader(file);</a:t>
            </a:r>
            <a:endParaRPr lang="en-GB" b="0" dirty="0">
              <a:latin typeface="Lucida Sans Unicode" pitchFamily="34" charset="0"/>
              <a:cs typeface="Lucida Sans Unicode" pitchFamily="34" charset="0"/>
            </a:endParaRPr>
          </a:p>
          <a:p>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dirty="0">
                <a:latin typeface="Lucida Sans Unicode" pitchFamily="34" charset="0"/>
                <a:cs typeface="Lucida Sans Unicode" pitchFamily="34" charset="0"/>
              </a:rPr>
              <a:t>StreamWriter</a:t>
            </a:r>
            <a:r>
              <a:rPr lang="en-US" b="0" dirty="0">
                <a:latin typeface="Lucida Sans Unicode" pitchFamily="34" charset="0"/>
                <a:cs typeface="Lucida Sans Unicode" pitchFamily="34" charset="0"/>
              </a:rPr>
              <a:t> object exposes write operations on the underlying </a:t>
            </a:r>
          </a:p>
          <a:p>
            <a:r>
              <a:rPr lang="en-US" b="0" dirty="0">
                <a:latin typeface="Lucida Sans Unicode" pitchFamily="34" charset="0"/>
                <a:cs typeface="Lucida Sans Unicode" pitchFamily="34" charset="0"/>
              </a:rPr>
              <a:t>// </a:t>
            </a:r>
            <a:r>
              <a:rPr lang="en-US" dirty="0">
                <a:latin typeface="Lucida Sans Unicode" pitchFamily="34" charset="0"/>
                <a:cs typeface="Lucida Sans Unicode" pitchFamily="34" charset="0"/>
              </a:rPr>
              <a:t>FileStream</a:t>
            </a:r>
            <a:r>
              <a:rPr lang="en-US" b="0" dirty="0">
                <a:latin typeface="Lucida Sans Unicode" pitchFamily="34" charset="0"/>
                <a:cs typeface="Lucida Sans Unicode" pitchFamily="34" charset="0"/>
              </a:rPr>
              <a:t> object.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StreamWriter writer = new StreamWriter(file);</a:t>
            </a:r>
            <a:endParaRPr lang="en-GB" b="0" i="1" dirty="0">
              <a:latin typeface="Lucida Sans Unicode" pitchFamily="34" charset="0"/>
              <a:cs typeface="Lucida Sans Unicode" pitchFamily="34" charset="0"/>
            </a:endParaRPr>
          </a:p>
        </p:txBody>
      </p:sp>
      <p:sp>
        <p:nvSpPr>
          <p:cNvPr id="5" name="Content Placeholder 2"/>
          <p:cNvSpPr>
            <a:spLocks noGrp="1"/>
          </p:cNvSpPr>
          <p:nvPr/>
        </p:nvSpPr>
        <p:spPr bwMode="auto">
          <a:xfrm>
            <a:off x="675249" y="992188"/>
            <a:ext cx="7751762" cy="9785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You can use the </a:t>
            </a:r>
            <a:r>
              <a:rPr lang="en-GB" b="1" dirty="0"/>
              <a:t>StreamReader</a:t>
            </a:r>
            <a:r>
              <a:rPr lang="en-GB" dirty="0"/>
              <a:t> and </a:t>
            </a:r>
            <a:r>
              <a:rPr lang="en-GB" b="1" dirty="0"/>
              <a:t>StreamWriter</a:t>
            </a:r>
            <a:r>
              <a:rPr lang="en-GB" dirty="0"/>
              <a:t> classes to </a:t>
            </a:r>
            <a:r>
              <a:rPr lang="en-GB" dirty="0" smtClean="0"/>
              <a:t>stream </a:t>
            </a:r>
            <a:r>
              <a:rPr lang="en-GB" dirty="0"/>
              <a:t>plain </a:t>
            </a:r>
            <a:r>
              <a:rPr lang="en-GB" dirty="0" smtClean="0"/>
              <a:t>text</a:t>
            </a:r>
            <a:endParaRPr lang="en-GB" dirty="0"/>
          </a:p>
        </p:txBody>
      </p:sp>
    </p:spTree>
    <p:extLst>
      <p:ext uri="{BB962C8B-B14F-4D97-AF65-F5344CB8AC3E}">
        <p14:creationId xmlns:p14="http://schemas.microsoft.com/office/powerpoint/2010/main" val="2569074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7c694161-bd0e-4ceb-9af4-9914f00b855b">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smtClean="0"/>
              <a:t>Demonstration: Generating the Grades Report Lab</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learn about the tasks that you will perform in the lab for this module.</a:t>
            </a:r>
            <a:endParaRPr lang="en-US" dirty="0"/>
          </a:p>
        </p:txBody>
      </p:sp>
    </p:spTree>
    <p:extLst>
      <p:ext uri="{BB962C8B-B14F-4D97-AF65-F5344CB8AC3E}">
        <p14:creationId xmlns:p14="http://schemas.microsoft.com/office/powerpoint/2010/main" val="36287209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Generating the Grades Report</a:t>
            </a:r>
            <a:endParaRPr lang="en-US" dirty="0"/>
          </a:p>
        </p:txBody>
      </p:sp>
      <p:sp>
        <p:nvSpPr>
          <p:cNvPr id="3" name="Text Placeholder 2"/>
          <p:cNvSpPr>
            <a:spLocks noGrp="1"/>
          </p:cNvSpPr>
          <p:nvPr>
            <p:ph type="body" idx="1"/>
          </p:nvPr>
        </p:nvSpPr>
        <p:spPr/>
        <p:txBody>
          <a:bodyPr/>
          <a:lstStyle/>
          <a:p>
            <a:r>
              <a:rPr lang="en-GB" dirty="0" smtClean="0"/>
              <a:t>Exercise 1: Serializing Data for the Grades Report as XML
Exercise 2: Previewing the Grades Report
Exercise 3: Persisting the Serialized Grade Data to a File</a:t>
            </a:r>
            <a:endParaRPr lang="en-US" dirty="0"/>
          </a:p>
        </p:txBody>
      </p:sp>
      <p:sp>
        <p:nvSpPr>
          <p:cNvPr id="4" name="TextBox 3"/>
          <p:cNvSpPr txBox="1"/>
          <p:nvPr/>
        </p:nvSpPr>
        <p:spPr>
          <a:xfrm>
            <a:off x="458788" y="3831431"/>
            <a:ext cx="2729658" cy="461665"/>
          </a:xfrm>
          <a:prstGeom prst="rect">
            <a:avLst/>
          </a:prstGeom>
          <a:noFill/>
        </p:spPr>
        <p:txBody>
          <a:bodyPr vert="horz" wrap="none" rtlCol="0">
            <a:spAutoFit/>
          </a:bodyPr>
          <a:lstStyle/>
          <a:p>
            <a:r>
              <a:rPr lang="en-US" sz="2400" dirty="0" smtClean="0">
                <a:latin typeface="Segoe UI"/>
              </a:rPr>
              <a:t>Logon Information</a:t>
            </a:r>
            <a:endParaRPr lang="en-US" sz="2400" dirty="0">
              <a:latin typeface="Segoe UI"/>
            </a:endParaRPr>
          </a:p>
        </p:txBody>
      </p:sp>
      <p:sp>
        <p:nvSpPr>
          <p:cNvPr id="5" name="TextBox 4"/>
          <p:cNvSpPr txBox="1"/>
          <p:nvPr/>
        </p:nvSpPr>
        <p:spPr>
          <a:xfrm>
            <a:off x="458788" y="4244895"/>
            <a:ext cx="7169655" cy="1200329"/>
          </a:xfrm>
          <a:prstGeom prst="rect">
            <a:avLst/>
          </a:prstGeom>
          <a:noFill/>
        </p:spPr>
        <p:txBody>
          <a:bodyPr vert="horz" wrap="none" rtlCol="0">
            <a:spAutoFit/>
          </a:bodyPr>
          <a:lstStyle/>
          <a:p>
            <a:pPr marL="342900" indent="-342900">
              <a:buClr>
                <a:srgbClr val="0070C0"/>
              </a:buClr>
              <a:buFont typeface="Arial" pitchFamily="34" charset="0"/>
              <a:buChar char="•"/>
            </a:pPr>
            <a:r>
              <a:rPr lang="en-US" sz="2400" b="0" i="0" u="none" strike="noStrike" baseline="0" dirty="0" smtClean="0">
                <a:latin typeface="Segoe UI"/>
              </a:rPr>
              <a:t>Virtual Machine: 20483B-SEA-DEV11, MSL-TMG1</a:t>
            </a:r>
          </a:p>
          <a:p>
            <a:pPr marL="342900" indent="-342900">
              <a:buClr>
                <a:srgbClr val="0070C0"/>
              </a:buClr>
              <a:buFont typeface="Arial" pitchFamily="34" charset="0"/>
              <a:buChar char="•"/>
            </a:pPr>
            <a:r>
              <a:rPr lang="en-US" sz="2400" b="0" i="0" u="none" strike="noStrike" baseline="0" dirty="0" smtClean="0">
                <a:latin typeface="Segoe UI"/>
              </a:rPr>
              <a:t>User Name : Student</a:t>
            </a:r>
          </a:p>
          <a:p>
            <a:pPr marL="342900" indent="-342900">
              <a:buClr>
                <a:srgbClr val="0070C0"/>
              </a:buClr>
              <a:buFont typeface="Arial" pitchFamily="34" charset="0"/>
              <a:buChar char="•"/>
            </a:pPr>
            <a:r>
              <a:rPr lang="en-US" sz="2400" b="0" i="0" u="none" strike="noStrike" baseline="0" dirty="0" smtClean="0">
                <a:latin typeface="Segoe UI"/>
              </a:rPr>
              <a:t>Password: Pa$$w0rd</a:t>
            </a:r>
            <a:endParaRPr lang="en-US" sz="2400" dirty="0">
              <a:solidFill>
                <a:srgbClr val="000000"/>
              </a:solidFill>
              <a:latin typeface="Segoe UI"/>
            </a:endParaRPr>
          </a:p>
        </p:txBody>
      </p:sp>
      <p:sp>
        <p:nvSpPr>
          <p:cNvPr id="6" name="TextBox 5"/>
          <p:cNvSpPr txBox="1"/>
          <p:nvPr/>
        </p:nvSpPr>
        <p:spPr>
          <a:xfrm>
            <a:off x="458788" y="6163356"/>
            <a:ext cx="3913187" cy="461665"/>
          </a:xfrm>
          <a:prstGeom prst="rect">
            <a:avLst/>
          </a:prstGeom>
          <a:noFill/>
        </p:spPr>
        <p:txBody>
          <a:bodyPr vert="horz" wrap="none" rtlCol="0">
            <a:spAutoFit/>
          </a:bodyPr>
          <a:lstStyle/>
          <a:p>
            <a:r>
              <a:rPr lang="en-US" sz="2400" dirty="0" smtClean="0">
                <a:latin typeface="Segoe UI"/>
              </a:rPr>
              <a:t>Estimated Time: 60 minutes</a:t>
            </a:r>
            <a:endParaRPr lang="en-US" sz="2400" dirty="0">
              <a:latin typeface="Segoe UI"/>
            </a:endParaRPr>
          </a:p>
        </p:txBody>
      </p:sp>
    </p:spTree>
    <p:extLst>
      <p:ext uri="{BB962C8B-B14F-4D97-AF65-F5344CB8AC3E}">
        <p14:creationId xmlns:p14="http://schemas.microsoft.com/office/powerpoint/2010/main" val="918800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63622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1021215"/>
            <a:ext cx="8119156" cy="3878434"/>
          </a:xfrm>
          <a:prstGeom prst="rect">
            <a:avLst/>
          </a:prstGeom>
          <a:noFill/>
        </p:spPr>
        <p:txBody>
          <a:bodyPr vert="horz" wrap="square" rtlCol="0">
            <a:spAutoFit/>
          </a:bodyPr>
          <a:lstStyle/>
          <a:p>
            <a:pPr>
              <a:lnSpc>
                <a:spcPct val="115000"/>
              </a:lnSpc>
              <a:spcAft>
                <a:spcPts val="1000"/>
              </a:spcAft>
            </a:pPr>
            <a:r>
              <a:rPr lang="en-US" sz="2400" dirty="0" smtClean="0">
                <a:effectLst/>
                <a:latin typeface="Segoe UI"/>
                <a:ea typeface="Times New Roman"/>
                <a:cs typeface="Segoe UI"/>
              </a:rPr>
              <a:t>You have been asked to upgrade the Grades Prototype application to enable users to save a student’s grades as an XML file on the local disk. The user should be able to click a new button on the StudentProfile view that asks the user where they would like to save the file, displays a preview of the data to the user, and asks the user to confirm that they wish to save the file to disk. If they do, the application should save the grade data in XML format in the location that the user specified.</a:t>
            </a:r>
            <a:endParaRPr lang="en-US" sz="2400" dirty="0">
              <a:effectLst/>
              <a:latin typeface="Segoe UI"/>
              <a:ea typeface="Times New Roman"/>
              <a:cs typeface="Times New Roman"/>
            </a:endParaRPr>
          </a:p>
        </p:txBody>
      </p:sp>
    </p:spTree>
    <p:extLst>
      <p:ext uri="{BB962C8B-B14F-4D97-AF65-F5344CB8AC3E}">
        <p14:creationId xmlns:p14="http://schemas.microsoft.com/office/powerpoint/2010/main" val="384481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Reading and Writing Files</a:t>
            </a:r>
            <a:endParaRPr lang="en-US" dirty="0"/>
          </a:p>
        </p:txBody>
      </p:sp>
      <p:sp>
        <p:nvSpPr>
          <p:cNvPr id="3" name="Text Placeholder 2"/>
          <p:cNvSpPr>
            <a:spLocks noGrp="1"/>
          </p:cNvSpPr>
          <p:nvPr>
            <p:ph type="body" idx="1"/>
          </p:nvPr>
        </p:nvSpPr>
        <p:spPr/>
        <p:txBody>
          <a:bodyPr/>
          <a:lstStyle/>
          <a:p>
            <a:r>
              <a:rPr lang="en-GB" dirty="0" smtClean="0"/>
              <a:t>Reading and Writing Data by Using the File Class
Manipulating Files
Manipulating Directories
Manipulating File and Directory Paths
Demonstration: Manipulating Files, Directories, and Paths</a:t>
            </a:r>
            <a:endParaRPr lang="en-US" dirty="0"/>
          </a:p>
        </p:txBody>
      </p:sp>
    </p:spTree>
    <p:extLst>
      <p:ext uri="{BB962C8B-B14F-4D97-AF65-F5344CB8AC3E}">
        <p14:creationId xmlns:p14="http://schemas.microsoft.com/office/powerpoint/2010/main" val="7665904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US" dirty="0" smtClean="0"/>
              <a:t>Review Question(s)</a:t>
            </a:r>
            <a:endParaRPr lang="en-US" dirty="0"/>
          </a:p>
        </p:txBody>
      </p:sp>
    </p:spTree>
    <p:extLst>
      <p:ext uri="{BB962C8B-B14F-4D97-AF65-F5344CB8AC3E}">
        <p14:creationId xmlns:p14="http://schemas.microsoft.com/office/powerpoint/2010/main" val="18901208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07897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Reading and Writing Data by Using the File Class</a:t>
            </a:r>
            <a:endParaRPr lang="en-US" dirty="0"/>
          </a:p>
        </p:txBody>
      </p:sp>
      <p:sp>
        <p:nvSpPr>
          <p:cNvPr id="4" name="Content Placeholder 2"/>
          <p:cNvSpPr>
            <a:spLocks noGrp="1"/>
          </p:cNvSpPr>
          <p:nvPr/>
        </p:nvSpPr>
        <p:spPr bwMode="auto">
          <a:xfrm>
            <a:off x="458788" y="992188"/>
            <a:ext cx="7751762" cy="55610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a:t>
            </a:r>
            <a:r>
              <a:rPr lang="en-US" b="1" dirty="0" smtClean="0"/>
              <a:t>System.IO </a:t>
            </a:r>
            <a:r>
              <a:rPr lang="en-US" b="1" dirty="0"/>
              <a:t>namespace </a:t>
            </a:r>
            <a:r>
              <a:rPr lang="en-US" dirty="0"/>
              <a:t>contains classes for manipulating files and </a:t>
            </a:r>
            <a:r>
              <a:rPr lang="en-US" dirty="0" smtClean="0"/>
              <a:t>directories</a:t>
            </a:r>
          </a:p>
          <a:p>
            <a:pPr marL="0" indent="0">
              <a:buNone/>
            </a:pPr>
            <a:endParaRPr lang="en-US" dirty="0" smtClean="0"/>
          </a:p>
          <a:p>
            <a:r>
              <a:rPr lang="en-US" dirty="0" smtClean="0"/>
              <a:t>The </a:t>
            </a:r>
            <a:r>
              <a:rPr lang="en-US" b="1" dirty="0"/>
              <a:t>File</a:t>
            </a:r>
            <a:r>
              <a:rPr lang="en-US" dirty="0"/>
              <a:t> class contains atomic read </a:t>
            </a:r>
            <a:r>
              <a:rPr lang="en-US" dirty="0" smtClean="0"/>
              <a:t>methods, including:</a:t>
            </a:r>
            <a:endParaRPr lang="en-US" dirty="0"/>
          </a:p>
          <a:p>
            <a:pPr lvl="1"/>
            <a:r>
              <a:rPr lang="en-US" b="1" dirty="0"/>
              <a:t>ReadAllText(...)</a:t>
            </a:r>
          </a:p>
          <a:p>
            <a:pPr lvl="1"/>
            <a:r>
              <a:rPr lang="en-US" b="1" dirty="0"/>
              <a:t>ReadAllLines</a:t>
            </a:r>
            <a:r>
              <a:rPr lang="en-US" b="1" dirty="0" smtClean="0"/>
              <a:t>(...)</a:t>
            </a:r>
          </a:p>
          <a:p>
            <a:pPr marL="0" indent="0">
              <a:buNone/>
            </a:pPr>
            <a:endParaRPr lang="en-US" b="1" dirty="0" smtClean="0"/>
          </a:p>
          <a:p>
            <a:r>
              <a:rPr lang="en-US" dirty="0" smtClean="0"/>
              <a:t>The </a:t>
            </a:r>
            <a:r>
              <a:rPr lang="en-US" b="1" dirty="0"/>
              <a:t>File</a:t>
            </a:r>
            <a:r>
              <a:rPr lang="en-US" dirty="0"/>
              <a:t> class contains atomic write </a:t>
            </a:r>
            <a:r>
              <a:rPr lang="en-US" dirty="0" smtClean="0"/>
              <a:t>methods, including:</a:t>
            </a:r>
            <a:endParaRPr lang="en-US" dirty="0"/>
          </a:p>
          <a:p>
            <a:pPr lvl="1"/>
            <a:r>
              <a:rPr lang="en-US" b="1" dirty="0"/>
              <a:t>WriteAllText(...)</a:t>
            </a:r>
          </a:p>
          <a:p>
            <a:pPr lvl="1"/>
            <a:r>
              <a:rPr lang="en-US" b="1" dirty="0"/>
              <a:t>AppendAllText</a:t>
            </a:r>
            <a:r>
              <a:rPr lang="en-US" b="1" dirty="0" smtClean="0"/>
              <a:t>(...)</a:t>
            </a:r>
            <a:endParaRPr lang="en-US" dirty="0" smtClean="0"/>
          </a:p>
        </p:txBody>
      </p:sp>
    </p:spTree>
    <p:extLst>
      <p:ext uri="{BB962C8B-B14F-4D97-AF65-F5344CB8AC3E}">
        <p14:creationId xmlns:p14="http://schemas.microsoft.com/office/powerpoint/2010/main" val="3459696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Manipulating Files</a:t>
            </a:r>
            <a:endParaRPr lang="en-US" dirty="0"/>
          </a:p>
        </p:txBody>
      </p:sp>
      <p:sp>
        <p:nvSpPr>
          <p:cNvPr id="4" name="TextBox 6"/>
          <p:cNvSpPr txBox="1"/>
          <p:nvPr/>
        </p:nvSpPr>
        <p:spPr>
          <a:xfrm>
            <a:off x="675249" y="1752600"/>
            <a:ext cx="7793502" cy="92333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File.Delete(...);</a:t>
            </a:r>
          </a:p>
          <a:p>
            <a:r>
              <a:rPr lang="en-GB" b="0" dirty="0">
                <a:latin typeface="Lucida Sans Unicode" pitchFamily="34" charset="0"/>
                <a:cs typeface="Lucida Sans Unicode" pitchFamily="34" charset="0"/>
              </a:rPr>
              <a:t>bool exists = File.Exists(...);</a:t>
            </a:r>
          </a:p>
          <a:p>
            <a:r>
              <a:rPr lang="en-GB" b="0" dirty="0">
                <a:latin typeface="Lucida Sans Unicode" pitchFamily="34" charset="0"/>
                <a:cs typeface="Lucida Sans Unicode" pitchFamily="34" charset="0"/>
              </a:rPr>
              <a:t>DateTime createdOn = File.GetCreationTime(…);</a:t>
            </a:r>
          </a:p>
        </p:txBody>
      </p:sp>
      <p:sp>
        <p:nvSpPr>
          <p:cNvPr id="5" name="TextBox 6"/>
          <p:cNvSpPr txBox="1"/>
          <p:nvPr/>
        </p:nvSpPr>
        <p:spPr>
          <a:xfrm>
            <a:off x="685800" y="4343400"/>
            <a:ext cx="7793502" cy="1477328"/>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FileInfo file = new FileInfo(...);</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string name = file.DirectoryName;</a:t>
            </a:r>
          </a:p>
          <a:p>
            <a:r>
              <a:rPr lang="en-GB" b="0" dirty="0">
                <a:latin typeface="Lucida Sans Unicode" pitchFamily="34" charset="0"/>
                <a:cs typeface="Lucida Sans Unicode" pitchFamily="34" charset="0"/>
              </a:rPr>
              <a:t>bool exists = file.Exists;</a:t>
            </a:r>
          </a:p>
          <a:p>
            <a:r>
              <a:rPr lang="en-GB" b="0" dirty="0">
                <a:latin typeface="Lucida Sans Unicode" pitchFamily="34" charset="0"/>
                <a:cs typeface="Lucida Sans Unicode" pitchFamily="34" charset="0"/>
              </a:rPr>
              <a:t>file.Delete();</a:t>
            </a:r>
          </a:p>
        </p:txBody>
      </p:sp>
      <p:sp>
        <p:nvSpPr>
          <p:cNvPr id="6" name="Content Placeholder 2"/>
          <p:cNvSpPr>
            <a:spLocks noGrp="1"/>
          </p:cNvSpPr>
          <p:nvPr/>
        </p:nvSpPr>
        <p:spPr bwMode="auto">
          <a:xfrm>
            <a:off x="458788" y="992188"/>
            <a:ext cx="7751762" cy="55610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a:t>
            </a:r>
            <a:r>
              <a:rPr lang="en-US" b="1" dirty="0"/>
              <a:t>File</a:t>
            </a:r>
            <a:r>
              <a:rPr lang="en-US" dirty="0"/>
              <a:t> class provides static </a:t>
            </a:r>
            <a:r>
              <a:rPr lang="en-US" dirty="0" smtClean="0"/>
              <a:t>members</a:t>
            </a:r>
          </a:p>
          <a:p>
            <a:endParaRPr lang="en-US" dirty="0" smtClean="0"/>
          </a:p>
          <a:p>
            <a:endParaRPr lang="en-US" dirty="0" smtClean="0"/>
          </a:p>
          <a:p>
            <a:endParaRPr lang="en-US" dirty="0" smtClean="0"/>
          </a:p>
          <a:p>
            <a:endParaRPr lang="en-US" dirty="0" smtClean="0"/>
          </a:p>
          <a:p>
            <a:r>
              <a:rPr lang="en-US" dirty="0" smtClean="0"/>
              <a:t>The </a:t>
            </a:r>
            <a:r>
              <a:rPr lang="en-US" b="1" dirty="0" smtClean="0"/>
              <a:t>FileInfo</a:t>
            </a:r>
            <a:r>
              <a:rPr lang="en-US" dirty="0" smtClean="0"/>
              <a:t> class provides instance members</a:t>
            </a:r>
          </a:p>
          <a:p>
            <a:endParaRPr lang="en-US" dirty="0"/>
          </a:p>
        </p:txBody>
      </p:sp>
    </p:spTree>
    <p:extLst>
      <p:ext uri="{BB962C8B-B14F-4D97-AF65-F5344CB8AC3E}">
        <p14:creationId xmlns:p14="http://schemas.microsoft.com/office/powerpoint/2010/main" val="430508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Manipulating Directories</a:t>
            </a:r>
            <a:endParaRPr lang="en-US" dirty="0"/>
          </a:p>
        </p:txBody>
      </p:sp>
      <p:sp>
        <p:nvSpPr>
          <p:cNvPr id="4" name="Content Placeholder 2"/>
          <p:cNvSpPr>
            <a:spLocks noGrp="1"/>
          </p:cNvSpPr>
          <p:nvPr/>
        </p:nvSpPr>
        <p:spPr bwMode="auto">
          <a:xfrm>
            <a:off x="458788" y="992188"/>
            <a:ext cx="7751762" cy="38846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a:t>
            </a:r>
            <a:r>
              <a:rPr lang="en-US" b="1" dirty="0" smtClean="0"/>
              <a:t>Directory </a:t>
            </a:r>
            <a:r>
              <a:rPr lang="en-US" dirty="0" smtClean="0"/>
              <a:t>class </a:t>
            </a:r>
            <a:r>
              <a:rPr lang="en-US" dirty="0"/>
              <a:t>provides static </a:t>
            </a:r>
            <a:r>
              <a:rPr lang="en-US" dirty="0" smtClean="0"/>
              <a:t>members</a:t>
            </a:r>
          </a:p>
          <a:p>
            <a:endParaRPr lang="en-US" dirty="0" smtClean="0"/>
          </a:p>
          <a:p>
            <a:endParaRPr lang="en-US" dirty="0" smtClean="0"/>
          </a:p>
          <a:p>
            <a:endParaRPr lang="en-US" dirty="0" smtClean="0"/>
          </a:p>
          <a:p>
            <a:endParaRPr lang="en-US" dirty="0" smtClean="0"/>
          </a:p>
          <a:p>
            <a:r>
              <a:rPr lang="en-US" dirty="0" smtClean="0"/>
              <a:t>The </a:t>
            </a:r>
            <a:r>
              <a:rPr lang="en-US" b="1" dirty="0" smtClean="0"/>
              <a:t>DirectoryInfo</a:t>
            </a:r>
            <a:r>
              <a:rPr lang="en-US" dirty="0" smtClean="0"/>
              <a:t> class provides instance members</a:t>
            </a:r>
          </a:p>
          <a:p>
            <a:endParaRPr lang="en-US" dirty="0"/>
          </a:p>
        </p:txBody>
      </p:sp>
      <p:sp>
        <p:nvSpPr>
          <p:cNvPr id="5" name="TextBox 6"/>
          <p:cNvSpPr txBox="1"/>
          <p:nvPr/>
        </p:nvSpPr>
        <p:spPr>
          <a:xfrm>
            <a:off x="675249" y="1752600"/>
            <a:ext cx="7793502" cy="92333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Directory.Delete(</a:t>
            </a:r>
            <a:r>
              <a:rPr lang="en-US" b="0" dirty="0">
                <a:latin typeface="Lucida Sans Unicode" pitchFamily="34" charset="0"/>
                <a:cs typeface="Lucida Sans Unicode" pitchFamily="34" charset="0"/>
              </a:rPr>
              <a:t>...</a:t>
            </a:r>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bool exists = Directory.Exists(</a:t>
            </a:r>
            <a:r>
              <a:rPr lang="en-US" b="0" dirty="0">
                <a:latin typeface="Lucida Sans Unicode" pitchFamily="34" charset="0"/>
                <a:cs typeface="Lucida Sans Unicode" pitchFamily="34" charset="0"/>
              </a:rPr>
              <a:t>...</a:t>
            </a:r>
            <a:r>
              <a:rPr lang="en-GB" b="0" dirty="0">
                <a:latin typeface="Lucida Sans Unicode" pitchFamily="34" charset="0"/>
                <a:cs typeface="Lucida Sans Unicode" pitchFamily="34" charset="0"/>
              </a:rPr>
              <a:t>);</a:t>
            </a:r>
          </a:p>
          <a:p>
            <a:r>
              <a:rPr lang="en-GB" b="0" dirty="0" smtClean="0">
                <a:latin typeface="Lucida Sans Unicode" pitchFamily="34" charset="0"/>
                <a:cs typeface="Lucida Sans Unicode" pitchFamily="34" charset="0"/>
              </a:rPr>
              <a:t>string[] </a:t>
            </a:r>
            <a:r>
              <a:rPr lang="en-GB" b="0" dirty="0">
                <a:latin typeface="Lucida Sans Unicode" pitchFamily="34" charset="0"/>
                <a:cs typeface="Lucida Sans Unicode" pitchFamily="34" charset="0"/>
              </a:rPr>
              <a:t>files = Directory.GetFiles</a:t>
            </a:r>
            <a:r>
              <a:rPr lang="en-GB"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
        <p:nvSpPr>
          <p:cNvPr id="6" name="TextBox 6"/>
          <p:cNvSpPr txBox="1"/>
          <p:nvPr/>
        </p:nvSpPr>
        <p:spPr>
          <a:xfrm>
            <a:off x="685800" y="4618672"/>
            <a:ext cx="7793502" cy="1477328"/>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DirectoryInfo directory = new DirectoryInfo(...);</a:t>
            </a:r>
          </a:p>
          <a:p>
            <a:r>
              <a:rPr lang="en-US" b="0" dirty="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string path = directory.FullName;</a:t>
            </a:r>
          </a:p>
          <a:p>
            <a:r>
              <a:rPr lang="en-US" b="0" dirty="0">
                <a:latin typeface="Lucida Sans Unicode" pitchFamily="34" charset="0"/>
                <a:cs typeface="Lucida Sans Unicode" pitchFamily="34" charset="0"/>
              </a:rPr>
              <a:t>bool exists = directory.Exists;</a:t>
            </a:r>
          </a:p>
          <a:p>
            <a:r>
              <a:rPr lang="en-US" b="0" dirty="0">
                <a:latin typeface="Lucida Sans Unicode" pitchFamily="34" charset="0"/>
                <a:cs typeface="Lucida Sans Unicode" pitchFamily="34" charset="0"/>
              </a:rPr>
              <a:t>FileInfo[] files = directory.GetFiles();</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046386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bb3d939a-2b49-4592-8dfc-0e621db07a3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Manipulating File and Directory Paths</a:t>
            </a:r>
            <a:endParaRPr lang="en-US" dirty="0"/>
          </a:p>
        </p:txBody>
      </p:sp>
      <p:sp>
        <p:nvSpPr>
          <p:cNvPr id="4" name="TextBox 6"/>
          <p:cNvSpPr txBox="1"/>
          <p:nvPr/>
        </p:nvSpPr>
        <p:spPr>
          <a:xfrm>
            <a:off x="718284" y="2004856"/>
            <a:ext cx="7793502" cy="4247317"/>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string settingsPath  = "..could be anything here..";</a:t>
            </a:r>
          </a:p>
          <a:p>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Check to see if path has an extension.</a:t>
            </a:r>
          </a:p>
          <a:p>
            <a:r>
              <a:rPr lang="en-US" b="0" dirty="0">
                <a:latin typeface="Lucida Sans Unicode" pitchFamily="34" charset="0"/>
                <a:cs typeface="Lucida Sans Unicode" pitchFamily="34" charset="0"/>
              </a:rPr>
              <a:t>bool hasExtension = Path.HasExtension(settingsPath);</a:t>
            </a:r>
          </a:p>
          <a:p>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Get the extension from the path.</a:t>
            </a:r>
          </a:p>
          <a:p>
            <a:r>
              <a:rPr lang="en-US" b="0" dirty="0">
                <a:latin typeface="Lucida Sans Unicode" pitchFamily="34" charset="0"/>
                <a:cs typeface="Lucida Sans Unicode" pitchFamily="34" charset="0"/>
              </a:rPr>
              <a:t>string pathExt = Path.GetExtension(settingsPath);</a:t>
            </a:r>
          </a:p>
          <a:p>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p>
          <a:p>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Get path to temp file.</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string tempPath = Path.GetTempFileName();</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Returns C:\</a:t>
            </a:r>
            <a:r>
              <a:rPr lang="en-US" b="0" dirty="0" smtClean="0">
                <a:latin typeface="Lucida Sans Unicode" pitchFamily="34" charset="0"/>
                <a:cs typeface="Lucida Sans Unicode" pitchFamily="34" charset="0"/>
              </a:rPr>
              <a:t>Users\LeonidsP\AppData\Local\Temp\ABC.tmp</a:t>
            </a:r>
            <a:endParaRPr lang="en-GB" b="0" dirty="0">
              <a:latin typeface="Lucida Sans Unicode" pitchFamily="34" charset="0"/>
              <a:cs typeface="Lucida Sans Unicode" pitchFamily="34" charset="0"/>
            </a:endParaRPr>
          </a:p>
        </p:txBody>
      </p:sp>
      <p:sp>
        <p:nvSpPr>
          <p:cNvPr id="5" name="Content Placeholder 2"/>
          <p:cNvSpPr>
            <a:spLocks noGrp="1"/>
          </p:cNvSpPr>
          <p:nvPr/>
        </p:nvSpPr>
        <p:spPr bwMode="auto">
          <a:xfrm>
            <a:off x="675249" y="992188"/>
            <a:ext cx="7751762" cy="9785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smtClean="0"/>
              <a:t>The </a:t>
            </a:r>
            <a:r>
              <a:rPr lang="en-GB" b="1" dirty="0"/>
              <a:t>Path</a:t>
            </a:r>
            <a:r>
              <a:rPr lang="en-GB" dirty="0"/>
              <a:t> class </a:t>
            </a:r>
            <a:r>
              <a:rPr lang="en-US" dirty="0"/>
              <a:t>encapsulates file system utility </a:t>
            </a:r>
            <a:r>
              <a:rPr lang="en-US" dirty="0" smtClean="0"/>
              <a:t>functions</a:t>
            </a:r>
            <a:endParaRPr lang="en-US" dirty="0"/>
          </a:p>
        </p:txBody>
      </p:sp>
    </p:spTree>
    <p:extLst>
      <p:ext uri="{BB962C8B-B14F-4D97-AF65-F5344CB8AC3E}">
        <p14:creationId xmlns:p14="http://schemas.microsoft.com/office/powerpoint/2010/main" val="1349217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5fd59ff-769f-4921-ae72-c9d8e08ea71f">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smtClean="0"/>
              <a:t>Demonstration: Manipulating Files, Directories, and Paths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In this demonstration, you will use the </a:t>
            </a:r>
            <a:r>
              <a:rPr lang="en-GB" b="1" dirty="0"/>
              <a:t>File</a:t>
            </a:r>
            <a:r>
              <a:rPr lang="en-GB" dirty="0"/>
              <a:t>, </a:t>
            </a:r>
            <a:r>
              <a:rPr lang="en-GB" b="1" dirty="0"/>
              <a:t>Directory</a:t>
            </a:r>
            <a:r>
              <a:rPr lang="en-GB" dirty="0"/>
              <a:t>, and </a:t>
            </a:r>
            <a:r>
              <a:rPr lang="en-GB" b="1" dirty="0"/>
              <a:t>Path</a:t>
            </a:r>
            <a:r>
              <a:rPr lang="en-GB" dirty="0"/>
              <a:t> classes </a:t>
            </a:r>
            <a:r>
              <a:rPr lang="en-GB" dirty="0" smtClean="0"/>
              <a:t>to build </a:t>
            </a:r>
            <a:r>
              <a:rPr lang="en-GB" dirty="0"/>
              <a:t>a utility that combines </a:t>
            </a:r>
            <a:r>
              <a:rPr lang="en-GB" dirty="0" smtClean="0"/>
              <a:t>multiple files </a:t>
            </a:r>
            <a:r>
              <a:rPr lang="en-GB" dirty="0"/>
              <a:t>into a </a:t>
            </a:r>
            <a:r>
              <a:rPr lang="en-GB" dirty="0" smtClean="0"/>
              <a:t>single file.</a:t>
            </a:r>
            <a:endParaRPr lang="en-US" dirty="0"/>
          </a:p>
        </p:txBody>
      </p:sp>
    </p:spTree>
    <p:extLst>
      <p:ext uri="{BB962C8B-B14F-4D97-AF65-F5344CB8AC3E}">
        <p14:creationId xmlns:p14="http://schemas.microsoft.com/office/powerpoint/2010/main" val="664911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2328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Module 6&amp;quot;&quot;/&gt;&lt;property id=&quot;20307&quot; value=&quot;256&quot;/&gt;&lt;/object&gt;&lt;object type=&quot;3&quot; unique_id=&quot;10004&quot;&gt;&lt;property id=&quot;20148&quot; value=&quot;5&quot;/&gt;&lt;property id=&quot;20300&quot; value=&quot;Slide 2 - &amp;quot;Module Overview&amp;quot;&quot;/&gt;&lt;property id=&quot;20307&quot; value=&quot;257&quot;/&gt;&lt;/object&gt;&lt;object type=&quot;3&quot; unique_id=&quot;10005&quot;&gt;&lt;property id=&quot;20148&quot; value=&quot;5&quot;/&gt;&lt;property id=&quot;20300&quot; value=&quot;Slide 3 - &amp;quot;Lesson 1: Reading and Writing Files&amp;quot;&quot;/&gt;&lt;property id=&quot;20307&quot; value=&quot;258&quot;/&gt;&lt;/object&gt;&lt;object type=&quot;3&quot; unique_id=&quot;10006&quot;&gt;&lt;property id=&quot;20148&quot; value=&quot;5&quot;/&gt;&lt;property id=&quot;20300&quot; value=&quot;Slide 4 - &amp;quot;Reading and Writing Data by Using the File Class&amp;quot;&quot;/&gt;&lt;property id=&quot;20307&quot; value=&quot;259&quot;/&gt;&lt;/object&gt;&lt;object type=&quot;3&quot; unique_id=&quot;10007&quot;&gt;&lt;property id=&quot;20148&quot; value=&quot;5&quot;/&gt;&lt;property id=&quot;20300&quot; value=&quot;Slide 5 - &amp;quot;Manipulating Files&amp;quot;&quot;/&gt;&lt;property id=&quot;20307&quot; value=&quot;260&quot;/&gt;&lt;/object&gt;&lt;object type=&quot;3&quot; unique_id=&quot;10008&quot;&gt;&lt;property id=&quot;20148&quot; value=&quot;5&quot;/&gt;&lt;property id=&quot;20300&quot; value=&quot;Slide 6 - &amp;quot;Manipulating Directories&amp;quot;&quot;/&gt;&lt;property id=&quot;20307&quot; value=&quot;261&quot;/&gt;&lt;/object&gt;&lt;object type=&quot;3&quot; unique_id=&quot;10009&quot;&gt;&lt;property id=&quot;20148&quot; value=&quot;5&quot;/&gt;&lt;property id=&quot;20300&quot; value=&quot;Slide 7 - &amp;quot;Manipulating File and Directory Paths&amp;quot;&quot;/&gt;&lt;property id=&quot;20307&quot; value=&quot;262&quot;/&gt;&lt;/object&gt;&lt;object type=&quot;3&quot; unique_id=&quot;10010&quot;&gt;&lt;property id=&quot;20148&quot; value=&quot;5&quot;/&gt;&lt;property id=&quot;20300&quot; value=&quot;Slide 8 - &amp;quot;Demonstration: Manipulating Files, Directories, and Paths&amp;quot;&quot;/&gt;&lt;property id=&quot;20307&quot; value=&quot;263&quot;/&gt;&lt;/object&gt;&lt;object type=&quot;3&quot; unique_id=&quot;10011&quot;&gt;&lt;property id=&quot;20148&quot; value=&quot;5&quot;/&gt;&lt;property id=&quot;20300&quot; value=&quot;Slide 9 - &amp;quot;Text Continuation&amp;quot;&quot;/&gt;&lt;property id=&quot;20307&quot; value=&quot;281&quot;/&gt;&lt;/object&gt;&lt;object type=&quot;3&quot; unique_id=&quot;10012&quot;&gt;&lt;property id=&quot;20148&quot; value=&quot;5&quot;/&gt;&lt;property id=&quot;20300&quot; value=&quot;Slide 10 - &amp;quot;Text Continuation&amp;quot;&quot;/&gt;&lt;property id=&quot;20307&quot; value=&quot;282&quot;/&gt;&lt;/object&gt;&lt;object type=&quot;3&quot; unique_id=&quot;10013&quot;&gt;&lt;property id=&quot;20148&quot; value=&quot;5&quot;/&gt;&lt;property id=&quot;20300&quot; value=&quot;Slide 11 - &amp;quot;Lesson 2: Serializing and Deserializing Data&amp;quot;&quot;/&gt;&lt;property id=&quot;20307&quot; value=&quot;264&quot;/&gt;&lt;/object&gt;&lt;object type=&quot;3&quot; unique_id=&quot;10014&quot;&gt;&lt;property id=&quot;20148&quot; value=&quot;5&quot;/&gt;&lt;property id=&quot;20300&quot; value=&quot;Slide 12 - &amp;quot;What Is Serialization?&amp;quot;&quot;/&gt;&lt;property id=&quot;20307&quot; value=&quot;265&quot;/&gt;&lt;/object&gt;&lt;object type=&quot;3&quot; unique_id=&quot;10015&quot;&gt;&lt;property id=&quot;20148&quot; value=&quot;5&quot;/&gt;&lt;property id=&quot;20300&quot; value=&quot;Slide 13 - &amp;quot;Creating a Serializable Type&amp;quot;&quot;/&gt;&lt;property id=&quot;20307&quot; value=&quot;266&quot;/&gt;&lt;/object&gt;&lt;object type=&quot;3&quot; unique_id=&quot;10016&quot;&gt;&lt;property id=&quot;20148&quot; value=&quot;5&quot;/&gt;&lt;property id=&quot;20300&quot; value=&quot;Slide 14 - &amp;quot;Serializing Objects as Binary&amp;quot;&quot;/&gt;&lt;property id=&quot;20307&quot; value=&quot;267&quot;/&gt;&lt;/object&gt;&lt;object type=&quot;3&quot; unique_id=&quot;10017&quot;&gt;&lt;property id=&quot;20148&quot; value=&quot;5&quot;/&gt;&lt;property id=&quot;20300&quot; value=&quot;Slide 15 - &amp;quot;Serializing Objects as XML&amp;quot;&quot;/&gt;&lt;property id=&quot;20307&quot; value=&quot;268&quot;/&gt;&lt;/object&gt;&lt;object type=&quot;3&quot; unique_id=&quot;10018&quot;&gt;&lt;property id=&quot;20148&quot; value=&quot;5&quot;/&gt;&lt;property id=&quot;20300&quot; value=&quot;Slide 16 - &amp;quot;Serializing Objects as JSON&amp;quot;&quot;/&gt;&lt;property id=&quot;20307&quot; value=&quot;269&quot;/&gt;&lt;/object&gt;&lt;object type=&quot;3&quot; unique_id=&quot;10019&quot;&gt;&lt;property id=&quot;20148&quot; value=&quot;5&quot;/&gt;&lt;property id=&quot;20300&quot; value=&quot;Slide 17 - &amp;quot;Creating a Custom Serializer&amp;quot;&quot;/&gt;&lt;property id=&quot;20307&quot; value=&quot;270&quot;/&gt;&lt;/object&gt;&lt;object type=&quot;3&quot; unique_id=&quot;10020&quot;&gt;&lt;property id=&quot;20148&quot; value=&quot;5&quot;/&gt;&lt;property id=&quot;20300&quot; value=&quot;Slide 18 - &amp;quot;Demonstration: Serializing to XML&amp;quot;&quot;/&gt;&lt;property id=&quot;20307&quot; value=&quot;271&quot;/&gt;&lt;/object&gt;&lt;object type=&quot;3&quot; unique_id=&quot;10021&quot;&gt;&lt;property id=&quot;20148&quot; value=&quot;5&quot;/&gt;&lt;property id=&quot;20300&quot; value=&quot;Slide 19 - &amp;quot;Text Continuation&amp;quot;&quot;/&gt;&lt;property id=&quot;20307&quot; value=&quot;283&quot;/&gt;&lt;/object&gt;&lt;object type=&quot;3&quot; unique_id=&quot;10022&quot;&gt;&lt;property id=&quot;20148&quot; value=&quot;5&quot;/&gt;&lt;property id=&quot;20300&quot; value=&quot;Slide 20 - &amp;quot;Text Continuation&amp;quot;&quot;/&gt;&lt;property id=&quot;20307&quot; value=&quot;284&quot;/&gt;&lt;/object&gt;&lt;object type=&quot;3&quot; unique_id=&quot;10023&quot;&gt;&lt;property id=&quot;20148&quot; value=&quot;5&quot;/&gt;&lt;property id=&quot;20300&quot; value=&quot;Slide 21 - &amp;quot;Lesson 3: Performing I/O by Using Streams&amp;quot;&quot;/&gt;&lt;property id=&quot;20307&quot; value=&quot;272&quot;/&gt;&lt;/object&gt;&lt;object type=&quot;3&quot; unique_id=&quot;10024&quot;&gt;&lt;property id=&quot;20148&quot; value=&quot;5&quot;/&gt;&lt;property id=&quot;20300&quot; value=&quot;Slide 22 - &amp;quot;What are Streams?&amp;quot;&quot;/&gt;&lt;property id=&quot;20307&quot; value=&quot;273&quot;/&gt;&lt;/object&gt;&lt;object type=&quot;3&quot; unique_id=&quot;10025&quot;&gt;&lt;property id=&quot;20148&quot; value=&quot;5&quot;/&gt;&lt;property id=&quot;20300&quot; value=&quot;Slide 23 - &amp;quot;Types of Streams in the .NET Framework&amp;quot;&quot;/&gt;&lt;property id=&quot;20307&quot; value=&quot;274&quot;/&gt;&lt;/object&gt;&lt;object type=&quot;3&quot; unique_id=&quot;10026&quot;&gt;&lt;property id=&quot;20148&quot; value=&quot;5&quot;/&gt;&lt;property id=&quot;20300&quot; value=&quot;Slide 24 - &amp;quot;Reading and Writing Binary Data by Using Streams&amp;quot;&quot;/&gt;&lt;property id=&quot;20307&quot; value=&quot;275&quot;/&gt;&lt;/object&gt;&lt;object type=&quot;3&quot; unique_id=&quot;10027&quot;&gt;&lt;property id=&quot;20148&quot; value=&quot;5&quot;/&gt;&lt;property id=&quot;20300&quot; value=&quot;Slide 25 - &amp;quot;Reading and Writing Text Data by Using Streams&amp;quot;&quot;/&gt;&lt;property id=&quot;20307&quot; value=&quot;276&quot;/&gt;&lt;/object&gt;&lt;object type=&quot;3&quot; unique_id=&quot;10028&quot;&gt;&lt;property id=&quot;20148&quot; value=&quot;5&quot;/&gt;&lt;property id=&quot;20300&quot; value=&quot;Slide 26 - &amp;quot;Demonstration: Generating the Grades Report Lab&amp;quot;&quot;/&gt;&lt;property id=&quot;20307&quot; value=&quot;277&quot;/&gt;&lt;/object&gt;&lt;object type=&quot;3&quot; unique_id=&quot;10029&quot;&gt;&lt;property id=&quot;20148&quot; value=&quot;5&quot;/&gt;&lt;property id=&quot;20300&quot; value=&quot;Slide 27 - &amp;quot;Lab: Generating the Grades Report&amp;quot;&quot;/&gt;&lt;property id=&quot;20307&quot; value=&quot;278&quot;/&gt;&lt;/object&gt;&lt;object type=&quot;3&quot; unique_id=&quot;10030&quot;&gt;&lt;property id=&quot;20148&quot; value=&quot;5&quot;/&gt;&lt;property id=&quot;20300&quot; value=&quot;Slide 28 - &amp;quot;Text Continuation&amp;quot;&quot;/&gt;&lt;property id=&quot;20307&quot; value=&quot;285&quot;/&gt;&lt;/object&gt;&lt;object type=&quot;3&quot; unique_id=&quot;10031&quot;&gt;&lt;property id=&quot;20148&quot; value=&quot;5&quot;/&gt;&lt;property id=&quot;20300&quot; value=&quot;Slide 29 - &amp;quot;Lab Scenario&amp;quot;&quot;/&gt;&lt;property id=&quot;20307&quot; value=&quot;279&quot;/&gt;&lt;/object&gt;&lt;object type=&quot;3&quot; unique_id=&quot;10032&quot;&gt;&lt;property id=&quot;20148&quot; value=&quot;5&quot;/&gt;&lt;property id=&quot;20300&quot; value=&quot;Slide 30 - &amp;quot;Module Review and Takeaways&amp;quot;&quot;/&gt;&lt;property id=&quot;20307&quot; value=&quot;280&quot;/&gt;&lt;/object&gt;&lt;object type=&quot;3&quot; unique_id=&quot;10033&quot;&gt;&lt;property id=&quot;20148&quot; value=&quot;5&quot;/&gt;&lt;property id=&quot;20300&quot; value=&quot;Slide 31 - &amp;quot;Text Continuation&amp;quot;&quot;/&gt;&lt;property id=&quot;20307&quot; value=&quot;286&quot;/&gt;&lt;/object&gt;&lt;/object&gt;&lt;object type=&quot;8&quot; unique_id=&quot;10066&quot;&gt;&lt;/object&gt;&lt;/object&gt;&lt;/database&gt;"/>
  <p:tag name="SECTOMILLISECCONVERTED" val="1"/>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1120</TotalTime>
  <Words>5003</Words>
  <Application>Microsoft Office PowerPoint</Application>
  <PresentationFormat>On-screen Show (4:3)</PresentationFormat>
  <Paragraphs>584</Paragraphs>
  <Slides>31</Slides>
  <Notes>31</Notes>
  <HiddenSlides>6</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Arial</vt:lpstr>
      <vt:lpstr>Verdana</vt:lpstr>
      <vt:lpstr>Symbol</vt:lpstr>
      <vt:lpstr>Calibri</vt:lpstr>
      <vt:lpstr>Lucida Sans Unicode</vt:lpstr>
      <vt:lpstr>Wingdings</vt:lpstr>
      <vt:lpstr>Lucida Sans Typewriter</vt:lpstr>
      <vt:lpstr>Segoe Light</vt:lpstr>
      <vt:lpstr>Segoe UI Light</vt:lpstr>
      <vt:lpstr>Segoe UI</vt:lpstr>
      <vt:lpstr>Times New Roman</vt:lpstr>
      <vt:lpstr>Presentation1</vt:lpstr>
      <vt:lpstr>Module 6</vt:lpstr>
      <vt:lpstr>Module Overview</vt:lpstr>
      <vt:lpstr>Lesson 1: Reading and Writing Files</vt:lpstr>
      <vt:lpstr>Reading and Writing Data by Using the File Class</vt:lpstr>
      <vt:lpstr>Manipulating Files</vt:lpstr>
      <vt:lpstr>Manipulating Directories</vt:lpstr>
      <vt:lpstr>Manipulating File and Directory Paths</vt:lpstr>
      <vt:lpstr>Demonstration: Manipulating Files, Directories, and Paths</vt:lpstr>
      <vt:lpstr>Text Continuation</vt:lpstr>
      <vt:lpstr>Text Continuation</vt:lpstr>
      <vt:lpstr>Lesson 2: Serializing and Deserializing Data</vt:lpstr>
      <vt:lpstr>What Is Serialization?</vt:lpstr>
      <vt:lpstr>Creating a Serializable Type</vt:lpstr>
      <vt:lpstr>Serializing Objects as Binary</vt:lpstr>
      <vt:lpstr>Serializing Objects as XML</vt:lpstr>
      <vt:lpstr>Serializing Objects as JSON</vt:lpstr>
      <vt:lpstr>Creating a Custom Serializer</vt:lpstr>
      <vt:lpstr>Demonstration: Serializing to XML</vt:lpstr>
      <vt:lpstr>Text Continuation</vt:lpstr>
      <vt:lpstr>Text Continuation</vt:lpstr>
      <vt:lpstr>Lesson 3: Performing I/O by Using Streams</vt:lpstr>
      <vt:lpstr>What are Streams?</vt:lpstr>
      <vt:lpstr>Types of Streams in the .NET Framework</vt:lpstr>
      <vt:lpstr>Reading and Writing Binary Data by Using Streams</vt:lpstr>
      <vt:lpstr>Reading and Writing Text Data by Using Streams</vt:lpstr>
      <vt:lpstr>Demonstration: Generating the Grades Report Lab</vt:lpstr>
      <vt:lpstr>Lab: Generating the Grades Report</vt:lpstr>
      <vt:lpstr>Text Continuation</vt:lpstr>
      <vt:lpstr>Lab Scenario</vt:lpstr>
      <vt:lpstr>Module Review and Takeaways</vt:lpstr>
      <vt:lpstr>Text Continuation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Module06</dc:title>
  <dc:creator>Vikkie Boyd</dc:creator>
  <cp:lastModifiedBy>Richard Strange</cp:lastModifiedBy>
  <cp:revision>5</cp:revision>
  <dcterms:created xsi:type="dcterms:W3CDTF">2012-12-05T14:35:54Z</dcterms:created>
  <dcterms:modified xsi:type="dcterms:W3CDTF">2012-12-11T16:16:59Z</dcterms:modified>
</cp:coreProperties>
</file>