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75" r:id="rId8"/>
    <p:sldId id="276" r:id="rId9"/>
    <p:sldId id="262" r:id="rId10"/>
    <p:sldId id="263" r:id="rId11"/>
    <p:sldId id="264" r:id="rId12"/>
    <p:sldId id="277" r:id="rId13"/>
    <p:sldId id="265" r:id="rId14"/>
    <p:sldId id="266" r:id="rId15"/>
    <p:sldId id="267" r:id="rId16"/>
    <p:sldId id="278" r:id="rId17"/>
    <p:sldId id="268" r:id="rId18"/>
    <p:sldId id="269" r:id="rId19"/>
    <p:sldId id="279" r:id="rId20"/>
    <p:sldId id="270" r:id="rId21"/>
    <p:sldId id="271" r:id="rId22"/>
    <p:sldId id="280" r:id="rId23"/>
    <p:sldId id="281" r:id="rId24"/>
    <p:sldId id="272" r:id="rId25"/>
    <p:sldId id="273" r:id="rId26"/>
    <p:sldId id="274" r:id="rId27"/>
  </p:sldIdLst>
  <p:sldSz cx="9144000" cy="6858000" type="screen4x3"/>
  <p:notesSz cx="6858000" cy="9144000"/>
  <p:embeddedFontLst>
    <p:embeddedFont>
      <p:font typeface="Segoe UI" pitchFamily="34" charset="0"/>
      <p:regular r:id="rId29"/>
      <p:bold r:id="rId30"/>
      <p:italic r:id="rId31"/>
      <p:boldItalic r:id="rId32"/>
    </p:embeddedFont>
    <p:embeddedFont>
      <p:font typeface="Segoe UI Light" pitchFamily="34" charset="0"/>
      <p:regular r:id="rId33"/>
    </p:embeddedFont>
    <p:embeddedFont>
      <p:font typeface="Lucida Sans Unicode" pitchFamily="34" charset="0"/>
      <p:regular r:id="rId34"/>
    </p:embeddedFont>
    <p:embeddedFont>
      <p:font typeface="Calibri" pitchFamily="34" charset="0"/>
      <p:regular r:id="rId35"/>
      <p:bold r:id="rId36"/>
      <p:italic r:id="rId37"/>
      <p:boldItalic r:id="rId38"/>
    </p:embeddedFont>
    <p:embeddedFont>
      <p:font typeface="Segoe Light" pitchFamily="34" charset="0"/>
      <p:regular r:id="rId39"/>
      <p:italic r:id="rId40"/>
    </p:embeddedFont>
    <p:embeddedFont>
      <p:font typeface="Verdana" pitchFamily="3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4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A31D20-8B51-44A8-823A-EBB9C1DDE5B3}"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791367-F4D5-4BC5-BEA8-424DD30EA805}" type="slidenum">
              <a:rPr lang="en-US" smtClean="0"/>
              <a:t>‹#›</a:t>
            </a:fld>
            <a:endParaRPr lang="en-US" dirty="0"/>
          </a:p>
        </p:txBody>
      </p:sp>
    </p:spTree>
    <p:extLst>
      <p:ext uri="{BB962C8B-B14F-4D97-AF65-F5344CB8AC3E}">
        <p14:creationId xmlns:p14="http://schemas.microsoft.com/office/powerpoint/2010/main" val="245694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F791367-F4D5-4BC5-BEA8-424DD30EA80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4125646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the code that the wizard generated in the previous demonstration to show students the </a:t>
            </a:r>
            <a:r>
              <a:rPr lang="en-US" sz="1000" b="1" dirty="0">
                <a:latin typeface="Arial"/>
                <a:ea typeface="Calibri"/>
                <a:cs typeface="Times New Roman"/>
              </a:rPr>
              <a:t>FourthCoffeeEntities</a:t>
            </a:r>
            <a:r>
              <a:rPr lang="en-US" sz="1000" dirty="0">
                <a:latin typeface="Arial"/>
                <a:ea typeface="Calibri"/>
                <a:cs typeface="Segoe UI"/>
              </a:rPr>
              <a:t> partial class.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130167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you must have completed the steps to set up the FourthCoffeeDB database in the previous demonstration, Creating an Entity Data Model.</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a:t>
            </a:r>
            <a:r>
              <a:rPr lang="en-US" sz="1000" dirty="0" smtClean="0">
                <a:effectLst/>
                <a:latin typeface="Arial"/>
                <a:ea typeface="Times New Roman"/>
                <a:cs typeface="Times New Roman"/>
              </a:rPr>
              <a:t>®</a:t>
            </a:r>
            <a:r>
              <a:rPr lang="en-US" sz="1000" dirty="0" smtClean="0">
                <a:effectLst/>
                <a:latin typeface="Arial"/>
                <a:ea typeface="Times New Roman"/>
                <a:cs typeface="Segoe UI"/>
              </a:rPr>
              <a:t>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E:\Mod07\Democode\Demo2\FourthCoffee.Employees</a:t>
            </a:r>
            <a:r>
              <a:rPr lang="en-US" sz="1000" dirty="0" smtClean="0">
                <a:effectLst/>
                <a:latin typeface="Arial"/>
                <a:ea typeface="Times New Roman"/>
                <a:cs typeface="Times New Roman"/>
              </a:rPr>
              <a:t> folder</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FourthCoffee.Employees.sln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a:t>
            </a:r>
            <a:r>
              <a:rPr lang="en-US" sz="1000" b="1" dirty="0" smtClean="0">
                <a:effectLst/>
                <a:latin typeface="Arial"/>
                <a:ea typeface="Times New Roman"/>
                <a:cs typeface="Times New Roman"/>
              </a:rPr>
              <a:t>FourthCoffee.Employees</a:t>
            </a:r>
            <a:r>
              <a:rPr lang="en-US" sz="1000" dirty="0" smtClean="0">
                <a:effectLst/>
                <a:latin typeface="Arial"/>
                <a:ea typeface="Times New Roman"/>
                <a:cs typeface="Segoe UI"/>
              </a:rPr>
              <a:t>, and then double-click </a:t>
            </a:r>
            <a:r>
              <a:rPr lang="en-US" sz="1000" b="1" dirty="0" smtClean="0">
                <a:effectLst/>
                <a:latin typeface="Arial"/>
                <a:ea typeface="Times New Roman"/>
                <a:cs typeface="Times New Roman"/>
              </a:rPr>
              <a:t>Program.cs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definition of the </a:t>
            </a:r>
            <a:r>
              <a:rPr lang="en-US" sz="1000" b="1" dirty="0" smtClean="0">
                <a:effectLst/>
                <a:latin typeface="Arial"/>
                <a:ea typeface="Times New Roman"/>
                <a:cs typeface="Times New Roman"/>
              </a:rPr>
              <a:t>DBContext</a:t>
            </a:r>
            <a:r>
              <a:rPr lang="en-US" sz="1000" dirty="0" smtClean="0">
                <a:effectLst/>
                <a:latin typeface="Arial"/>
                <a:ea typeface="Times New Roman"/>
                <a:cs typeface="Segoe UI"/>
              </a:rPr>
              <a:t> variable.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in the </a:t>
            </a:r>
            <a:r>
              <a:rPr lang="en-US" sz="1000" b="1" dirty="0" smtClean="0">
                <a:effectLst/>
                <a:latin typeface="Arial"/>
                <a:ea typeface="Times New Roman"/>
                <a:cs typeface="Times New Roman"/>
              </a:rPr>
              <a:t>PrintEmployeesList</a:t>
            </a:r>
            <a:r>
              <a:rPr lang="en-US" sz="1000" dirty="0" smtClean="0">
                <a:effectLst/>
                <a:latin typeface="Arial"/>
                <a:ea typeface="Times New Roman"/>
                <a:cs typeface="Segoe UI"/>
              </a:rPr>
              <a:t> method that uses the </a:t>
            </a:r>
            <a:r>
              <a:rPr lang="en-US" sz="1000" b="1" dirty="0" smtClean="0">
                <a:effectLst/>
                <a:latin typeface="Arial"/>
                <a:ea typeface="Times New Roman"/>
                <a:cs typeface="Times New Roman"/>
              </a:rPr>
              <a:t>DBContext</a:t>
            </a:r>
            <a:r>
              <a:rPr lang="en-US" sz="1000" dirty="0" smtClean="0">
                <a:effectLst/>
                <a:latin typeface="Arial"/>
                <a:ea typeface="Times New Roman"/>
                <a:cs typeface="Segoe UI"/>
              </a:rPr>
              <a:t> variable to access the data in the EDM.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in the </a:t>
            </a:r>
            <a:r>
              <a:rPr lang="en-US" sz="1000" b="1" dirty="0" smtClean="0">
                <a:effectLst/>
                <a:latin typeface="Arial"/>
                <a:ea typeface="Times New Roman"/>
                <a:cs typeface="Times New Roman"/>
              </a:rPr>
              <a:t>Main</a:t>
            </a:r>
            <a:r>
              <a:rPr lang="en-US" sz="1000" dirty="0" smtClean="0">
                <a:effectLst/>
                <a:latin typeface="Arial"/>
                <a:ea typeface="Times New Roman"/>
                <a:cs typeface="Segoe UI"/>
              </a:rPr>
              <a:t> method that uses the </a:t>
            </a:r>
            <a:r>
              <a:rPr lang="en-US" sz="1000" b="1" dirty="0" smtClean="0">
                <a:effectLst/>
                <a:latin typeface="Arial"/>
                <a:ea typeface="Times New Roman"/>
                <a:cs typeface="Times New Roman"/>
              </a:rPr>
              <a:t>First</a:t>
            </a:r>
            <a:r>
              <a:rPr lang="en-US" sz="1000" dirty="0" smtClean="0">
                <a:effectLst/>
                <a:latin typeface="Arial"/>
                <a:ea typeface="Times New Roman"/>
                <a:cs typeface="Segoe UI"/>
              </a:rPr>
              <a:t> extension method to retrieve an employee and then modifies that employee’s </a:t>
            </a:r>
            <a:r>
              <a:rPr lang="en-US" sz="1000" b="1" dirty="0" smtClean="0">
                <a:effectLst/>
                <a:latin typeface="Arial"/>
                <a:ea typeface="Times New Roman"/>
                <a:cs typeface="Times New Roman"/>
              </a:rPr>
              <a:t>LastName</a:t>
            </a:r>
            <a:r>
              <a:rPr lang="en-US" sz="1000" dirty="0" smtClean="0">
                <a:effectLst/>
                <a:latin typeface="Arial"/>
                <a:ea typeface="Times New Roman"/>
                <a:cs typeface="Segoe UI"/>
              </a:rPr>
              <a:t> property.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solidFill>
                  <a:srgbClr val="000000"/>
                </a:solidFill>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Verify that the employees list is displayed, and then press Enter.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Verify that the employee named “Diane Prescott” is now named “Diane Forsyth,” and then press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78515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Segoe UI"/>
              </a:rPr>
              <a:t>	Enter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Press Enter to close the application.</a:t>
            </a:r>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62957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learned about Language-Integrated Query (LINQ) in Module 3 of this course. Therefore, this lesson covers the more advanced features of LINQ.</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84583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much time explaining the code examples in the student notes because they are all included in the following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64429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you must have completed the steps to set up the FourthCoffeeDB database in the earlier demonstration, Creating an Entity Data Model.</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this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E:\Mod07\Democode\Demo3\FourthCoffee.Employees</a:t>
            </a:r>
            <a:r>
              <a:rPr lang="en-US" sz="1000" dirty="0" smtClean="0">
                <a:effectLst/>
                <a:latin typeface="Arial"/>
                <a:ea typeface="Times New Roman"/>
                <a:cs typeface="Times New Roman"/>
              </a:rPr>
              <a:t> folder</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FourthCoffee.Employees.sln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a:t>
            </a:r>
            <a:r>
              <a:rPr lang="en-US" sz="1000" b="1" dirty="0" smtClean="0">
                <a:effectLst/>
                <a:latin typeface="Arial"/>
                <a:ea typeface="Times New Roman"/>
                <a:cs typeface="Times New Roman"/>
              </a:rPr>
              <a:t>FourthCoffee.Employees</a:t>
            </a:r>
            <a:r>
              <a:rPr lang="en-US" sz="1000" dirty="0" smtClean="0">
                <a:effectLst/>
                <a:latin typeface="Arial"/>
                <a:ea typeface="Times New Roman"/>
                <a:cs typeface="Segoe UI"/>
              </a:rPr>
              <a:t>, and then double-click </a:t>
            </a:r>
            <a:r>
              <a:rPr lang="en-US" sz="1000" b="1" dirty="0" smtClean="0">
                <a:effectLst/>
                <a:latin typeface="Arial"/>
                <a:ea typeface="Times New Roman"/>
                <a:cs typeface="Times New Roman"/>
              </a:rPr>
              <a:t>Program.cs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LINQ code in each of the methods.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Build 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console window, review the output of the </a:t>
            </a:r>
            <a:r>
              <a:rPr lang="en-US" sz="1000" b="1" dirty="0" smtClean="0">
                <a:effectLst/>
                <a:latin typeface="Arial"/>
                <a:ea typeface="Times New Roman"/>
                <a:cs typeface="Times New Roman"/>
              </a:rPr>
              <a:t>QueryingData</a:t>
            </a:r>
            <a:r>
              <a:rPr lang="en-US" sz="1000" dirty="0" smtClean="0">
                <a:effectLst/>
                <a:latin typeface="Arial"/>
                <a:ea typeface="Times New Roman"/>
                <a:cs typeface="Segoe UI"/>
              </a:rPr>
              <a:t> method, and then press Enter.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Repeat step 12 for each of the following methods:</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effectLst/>
                <a:latin typeface="Arial"/>
                <a:ea typeface="Times New Roman"/>
                <a:cs typeface="Times New Roman"/>
              </a:rPr>
              <a:t>FilteringDataByRow</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effectLst/>
                <a:latin typeface="Arial"/>
                <a:ea typeface="Times New Roman"/>
                <a:cs typeface="Times New Roman"/>
              </a:rPr>
              <a:t>FilteringDataByColumn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21686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Enter to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 Solution</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1135156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much time explaining the code examples in the student notes because they are all included in the following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60535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you must have completed the steps to set up the FourthCoffeeDB database in the earlier demonstration, Creating an Entity Data Model.</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E:\Mod07\Democode\Demo4\FourthCoffee.Employees</a:t>
            </a:r>
            <a:r>
              <a:rPr lang="en-US" sz="1000" dirty="0" smtClean="0">
                <a:effectLst/>
                <a:latin typeface="Arial"/>
                <a:ea typeface="Times New Roman"/>
                <a:cs typeface="Times New Roman"/>
              </a:rPr>
              <a:t> folder</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FourthCoffee.Employees.sln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a:t>
            </a:r>
            <a:r>
              <a:rPr lang="en-US" sz="1000" b="1" dirty="0" smtClean="0">
                <a:effectLst/>
                <a:latin typeface="Arial"/>
                <a:ea typeface="Times New Roman"/>
                <a:cs typeface="Times New Roman"/>
              </a:rPr>
              <a:t>FourthCoffee.Employees</a:t>
            </a:r>
            <a:r>
              <a:rPr lang="en-US" sz="1000" dirty="0" smtClean="0">
                <a:effectLst/>
                <a:latin typeface="Arial"/>
                <a:ea typeface="Times New Roman"/>
                <a:cs typeface="Segoe UI"/>
              </a:rPr>
              <a:t>, and then double-click </a:t>
            </a:r>
            <a:r>
              <a:rPr lang="en-US" sz="1000" b="1" dirty="0" smtClean="0">
                <a:effectLst/>
                <a:latin typeface="Arial"/>
                <a:ea typeface="Times New Roman"/>
                <a:cs typeface="Times New Roman"/>
              </a:rPr>
              <a:t>Program.cs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LINQ code in each of the methods.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Build</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Build 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console window, review the output of the </a:t>
            </a:r>
            <a:r>
              <a:rPr lang="en-US" sz="1000" b="1" dirty="0" smtClean="0">
                <a:effectLst/>
                <a:latin typeface="Arial"/>
                <a:ea typeface="Times New Roman"/>
                <a:cs typeface="Times New Roman"/>
              </a:rPr>
              <a:t>UsingAnonymousTypes</a:t>
            </a:r>
            <a:r>
              <a:rPr lang="en-US" sz="1000" dirty="0" smtClean="0">
                <a:effectLst/>
                <a:latin typeface="Arial"/>
                <a:ea typeface="Times New Roman"/>
                <a:cs typeface="Segoe UI"/>
              </a:rPr>
              <a:t> method, and then press Enter.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Repeat step 12 for each of the following methods:</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b="1" dirty="0" smtClean="0">
                <a:effectLst/>
                <a:latin typeface="Arial"/>
                <a:ea typeface="Times New Roman"/>
                <a:cs typeface="Times New Roman"/>
              </a:rPr>
              <a:t>GroupingData</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688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2"/>
            </a:pPr>
            <a:r>
              <a:rPr lang="en-US" sz="1000" b="1" dirty="0">
                <a:solidFill>
                  <a:prstClr val="black"/>
                </a:solidFill>
                <a:latin typeface="Arial"/>
                <a:ea typeface="Times New Roman"/>
                <a:cs typeface="Times New Roman"/>
              </a:rPr>
              <a:t>AggregatingData</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2"/>
            </a:pPr>
            <a:r>
              <a:rPr lang="en-US" sz="1000" b="1" dirty="0">
                <a:solidFill>
                  <a:prstClr val="black"/>
                </a:solidFill>
                <a:latin typeface="Arial"/>
                <a:ea typeface="Times New Roman"/>
                <a:cs typeface="Times New Roman"/>
              </a:rPr>
              <a:t>NavigatingData</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Press Enter to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 Solution</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75765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F791367-F4D5-4BC5-BEA8-424DD30EA80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611004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F791367-F4D5-4BC5-BEA8-424DD30EA80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99525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GradesPrototype.sln solution from the E:\Mod07\Labfiles\Solution\Exercise 3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Server Explorer, expand the </a:t>
            </a:r>
            <a:r>
              <a:rPr lang="en-US" sz="1000" b="1" dirty="0" smtClean="0">
                <a:effectLst/>
                <a:latin typeface="Arial"/>
                <a:ea typeface="Times New Roman"/>
                <a:cs typeface="Times New Roman"/>
              </a:rPr>
              <a:t>sea-dev11</a:t>
            </a:r>
            <a:r>
              <a:rPr lang="en-US" sz="1000" dirty="0" smtClean="0">
                <a:effectLst/>
                <a:latin typeface="Arial"/>
                <a:ea typeface="Times New Roman"/>
                <a:cs typeface="Segoe UI"/>
              </a:rPr>
              <a:t> data connection and then expand </a:t>
            </a:r>
            <a:r>
              <a:rPr lang="en-US" sz="1000" b="1" dirty="0" smtClean="0">
                <a:effectLst/>
                <a:latin typeface="Arial"/>
                <a:ea typeface="Times New Roman"/>
                <a:cs typeface="Times New Roman"/>
              </a:rPr>
              <a:t>Tables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they will be using this database for the labs from this point onwards and show them the data in the following tables: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Students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Teachers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Grades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Subjects</a:t>
            </a:r>
            <a:endParaRPr lang="en-US" sz="1000" dirty="0" smtClean="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smtClean="0">
                <a:effectLst/>
                <a:latin typeface="Arial"/>
                <a:ea typeface="Times New Roman"/>
                <a:cs typeface="Segoe UI"/>
              </a:rPr>
              <a:t>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Set the GradesPrototype project to be the startup project.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In the Grades.DataModel folder, open GradesModel.edmx.</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Explain to students that during Exercise 1, they will generate this model from an existing database.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Briefly describe the entities and relationships that are shown in the diagram.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In the GradesPrototype project, in the Views folder, open StudentProfile.xaml.cs, and then locate the </a:t>
            </a:r>
            <a:r>
              <a:rPr lang="en-US" sz="1000" b="1" dirty="0" smtClean="0">
                <a:effectLst/>
                <a:latin typeface="Arial"/>
                <a:ea typeface="Times New Roman"/>
                <a:cs typeface="Times New Roman"/>
              </a:rPr>
              <a:t>Refresh</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Explain to students that during Exercise 2, they will add code to find all of the grades for the current student and display them in the </a:t>
            </a:r>
            <a:r>
              <a:rPr lang="en-US" sz="1000" b="1" dirty="0" smtClean="0">
                <a:effectLst/>
                <a:latin typeface="Arial"/>
                <a:ea typeface="Times New Roman"/>
                <a:cs typeface="Times New Roman"/>
              </a:rPr>
              <a:t>studentGrades ItemsControl</a:t>
            </a:r>
            <a:r>
              <a:rPr lang="en-US" sz="1000" dirty="0" smtClean="0">
                <a:effectLst/>
                <a:latin typeface="Arial"/>
                <a:ea typeface="Times New Roman"/>
                <a:cs typeface="Segoe UI"/>
              </a:rPr>
              <a:t> control.</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Convert</a:t>
            </a:r>
            <a:r>
              <a:rPr lang="en-US" sz="1000" dirty="0" smtClean="0">
                <a:effectLst/>
                <a:latin typeface="Arial"/>
                <a:ea typeface="Times New Roman"/>
                <a:cs typeface="Segoe UI"/>
              </a:rPr>
              <a:t> method in the </a:t>
            </a:r>
            <a:r>
              <a:rPr lang="en-US" sz="1000" b="1" dirty="0" smtClean="0">
                <a:effectLst/>
                <a:latin typeface="Arial"/>
                <a:ea typeface="Times New Roman"/>
                <a:cs typeface="Times New Roman"/>
              </a:rPr>
              <a:t>SubjectConverter</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Explain to students that during Exercise 2, they will add this code to convert the subject ID that is stored in the grade assigned to a student in the database into a subject name.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AddGrade_Click</a:t>
            </a:r>
            <a:r>
              <a:rPr lang="en-US" sz="1000" dirty="0" smtClean="0">
                <a:effectLst/>
                <a:latin typeface="Arial"/>
                <a:ea typeface="Times New Roman"/>
                <a:cs typeface="Segoe UI"/>
              </a:rPr>
              <a:t> method in the </a:t>
            </a:r>
            <a:r>
              <a:rPr lang="en-US" sz="1000" b="1" dirty="0" smtClean="0">
                <a:effectLst/>
                <a:latin typeface="Arial"/>
                <a:ea typeface="Times New Roman"/>
                <a:cs typeface="Times New Roman"/>
              </a:rPr>
              <a:t>StudentProfile</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Segoe UI"/>
              </a:rPr>
              <a:t>Explain to students that they will also add code to ask the user for grade data and then save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248872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information </a:t>
            </a:r>
            <a:r>
              <a:rPr lang="en-US" sz="1000" dirty="0">
                <a:solidFill>
                  <a:prstClr val="black"/>
                </a:solidFill>
                <a:latin typeface="Arial"/>
                <a:ea typeface="Times New Roman"/>
                <a:cs typeface="Segoe UI"/>
              </a:rPr>
              <a:t>in the database and display it in the UI.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Grades.DataModel project, open </a:t>
            </a:r>
            <a:r>
              <a:rPr lang="en-US" sz="1000" b="1" dirty="0">
                <a:solidFill>
                  <a:prstClr val="black"/>
                </a:solidFill>
                <a:latin typeface="Arial"/>
                <a:ea typeface="Times New Roman"/>
                <a:cs typeface="Times New Roman"/>
              </a:rPr>
              <a:t>customTeacher.cs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to students that during Exercise 3, they will create this partial class and add validation code to the </a:t>
            </a:r>
            <a:r>
              <a:rPr lang="en-US" sz="1000" b="1" dirty="0">
                <a:solidFill>
                  <a:prstClr val="black"/>
                </a:solidFill>
                <a:latin typeface="Arial"/>
                <a:ea typeface="Times New Roman"/>
                <a:cs typeface="Times New Roman"/>
              </a:rPr>
              <a:t>EnrollInClass</a:t>
            </a:r>
            <a:r>
              <a:rPr lang="en-US" sz="1000" dirty="0">
                <a:solidFill>
                  <a:prstClr val="black"/>
                </a:solidFill>
                <a:latin typeface="Arial"/>
                <a:ea typeface="Times New Roman"/>
                <a:cs typeface="Segoe UI"/>
              </a:rPr>
              <a:t> method to check that there is space in the class before enrolling a student.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Grades.DataModel project, open </a:t>
            </a:r>
            <a:r>
              <a:rPr lang="en-US" sz="1000" b="1" dirty="0">
                <a:solidFill>
                  <a:prstClr val="black"/>
                </a:solidFill>
                <a:latin typeface="Arial"/>
                <a:ea typeface="Times New Roman"/>
                <a:cs typeface="Times New Roman"/>
              </a:rPr>
              <a:t>customGrade.cs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to students that they will also create the grade partial class and add validation code to check the date and assessment grade that a user enters before storing it in the database.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Run the application, and then log on as </a:t>
            </a:r>
            <a:r>
              <a:rPr lang="en-US" sz="1000" b="1" dirty="0">
                <a:solidFill>
                  <a:prstClr val="black"/>
                </a:solidFill>
                <a:latin typeface="Arial"/>
                <a:ea typeface="Times New Roman"/>
                <a:cs typeface="Times New Roman"/>
              </a:rPr>
              <a:t>vallee </a:t>
            </a:r>
            <a:r>
              <a:rPr lang="en-US" sz="1000" dirty="0">
                <a:solidFill>
                  <a:prstClr val="black"/>
                </a:solidFill>
                <a:latin typeface="Arial"/>
                <a:ea typeface="Times New Roman"/>
                <a:cs typeface="Times New Roman"/>
              </a:rPr>
              <a:t>with a password of</a:t>
            </a:r>
            <a:r>
              <a:rPr lang="en-US" sz="1000" b="1" dirty="0">
                <a:solidFill>
                  <a:prstClr val="black"/>
                </a:solidFill>
                <a:latin typeface="Arial"/>
                <a:ea typeface="Times New Roman"/>
                <a:cs typeface="Times New Roman"/>
              </a:rPr>
              <a:t> password99</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Attempt to enroll a new student into the class, and then verify that an error message is displayed explaining that the class is already full.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Kevin Liu</a:t>
            </a:r>
            <a:r>
              <a:rPr lang="en-US" sz="1000" dirty="0">
                <a:solidFill>
                  <a:prstClr val="black"/>
                </a:solidFill>
                <a:latin typeface="Arial"/>
                <a:ea typeface="Times New Roman"/>
                <a:cs typeface="Segoe UI"/>
              </a:rPr>
              <a:t>, and then add a new grade for him by using the following information: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Date: </a:t>
            </a:r>
            <a:r>
              <a:rPr lang="en-US" sz="1000" b="1" dirty="0">
                <a:solidFill>
                  <a:prstClr val="black"/>
                </a:solidFill>
                <a:latin typeface="Arial"/>
                <a:ea typeface="Times New Roman"/>
                <a:cs typeface="Times New Roman"/>
              </a:rPr>
              <a:t>tomorrow’s date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Subject: </a:t>
            </a:r>
            <a:r>
              <a:rPr lang="en-US" sz="1000" b="1" dirty="0">
                <a:solidFill>
                  <a:prstClr val="black"/>
                </a:solidFill>
                <a:latin typeface="Arial"/>
                <a:ea typeface="Times New Roman"/>
                <a:cs typeface="Times New Roman"/>
              </a:rPr>
              <a:t>Math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Assessment: </a:t>
            </a:r>
            <a:r>
              <a:rPr lang="en-US" sz="1000" b="1" dirty="0">
                <a:solidFill>
                  <a:prstClr val="black"/>
                </a:solidFill>
                <a:latin typeface="Arial"/>
                <a:ea typeface="Times New Roman"/>
                <a:cs typeface="Times New Roman"/>
              </a:rPr>
              <a:t>F+</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Comments: </a:t>
            </a:r>
            <a:r>
              <a:rPr lang="en-US" sz="1000" b="1" dirty="0">
                <a:solidFill>
                  <a:prstClr val="black"/>
                </a:solidFill>
                <a:latin typeface="Arial"/>
                <a:ea typeface="Times New Roman"/>
                <a:cs typeface="Times New Roman"/>
              </a:rPr>
              <a:t>Well done!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an error message is displayed explaining that the assessment date must be on or before the current date.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Modify the new grade date by using the following information: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Date: </a:t>
            </a:r>
            <a:r>
              <a:rPr lang="en-US" sz="1000" b="1" dirty="0">
                <a:solidFill>
                  <a:prstClr val="black"/>
                </a:solidFill>
                <a:latin typeface="Arial"/>
                <a:ea typeface="Times New Roman"/>
                <a:cs typeface="Times New Roman"/>
              </a:rPr>
              <a:t>8/19/2012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Subject: </a:t>
            </a:r>
            <a:r>
              <a:rPr lang="en-US" sz="1000" b="1" dirty="0">
                <a:solidFill>
                  <a:prstClr val="black"/>
                </a:solidFill>
                <a:latin typeface="Arial"/>
                <a:ea typeface="Times New Roman"/>
                <a:cs typeface="Times New Roman"/>
              </a:rPr>
              <a:t>Math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Assessment: </a:t>
            </a:r>
            <a:r>
              <a:rPr lang="en-US" sz="1000" b="1" dirty="0">
                <a:solidFill>
                  <a:prstClr val="black"/>
                </a:solidFill>
                <a:latin typeface="Arial"/>
                <a:ea typeface="Times New Roman"/>
                <a:cs typeface="Times New Roman"/>
              </a:rPr>
              <a:t>F+</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Comments: </a:t>
            </a:r>
            <a:r>
              <a:rPr lang="en-US" sz="1000" b="1" dirty="0">
                <a:solidFill>
                  <a:prstClr val="black"/>
                </a:solidFill>
                <a:latin typeface="Arial"/>
                <a:ea typeface="Times New Roman"/>
                <a:cs typeface="Times New Roman"/>
              </a:rPr>
              <a:t>Well done!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547384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Point </a:t>
            </a:r>
            <a:r>
              <a:rPr lang="en-US" sz="1000" dirty="0">
                <a:solidFill>
                  <a:prstClr val="black"/>
                </a:solidFill>
                <a:latin typeface="Arial"/>
                <a:ea typeface="Times New Roman"/>
                <a:cs typeface="Segoe UI"/>
              </a:rPr>
              <a:t>out that an error message is displayed explaining that the assessment grade must be in the range A+ to 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Modify the new grade date by using the following information: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Date: </a:t>
            </a:r>
            <a:r>
              <a:rPr lang="en-US" sz="1000" b="1" dirty="0">
                <a:solidFill>
                  <a:prstClr val="black"/>
                </a:solidFill>
                <a:latin typeface="Arial"/>
                <a:ea typeface="Times New Roman"/>
                <a:cs typeface="Times New Roman"/>
              </a:rPr>
              <a:t>8/19/2012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Subject: </a:t>
            </a:r>
            <a:r>
              <a:rPr lang="en-US" sz="1000" b="1" dirty="0">
                <a:solidFill>
                  <a:prstClr val="black"/>
                </a:solidFill>
                <a:latin typeface="Arial"/>
                <a:ea typeface="Times New Roman"/>
                <a:cs typeface="Times New Roman"/>
              </a:rPr>
              <a:t>Math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Assessment: </a:t>
            </a:r>
            <a:r>
              <a:rPr lang="en-US" sz="1000" b="1" dirty="0">
                <a:solidFill>
                  <a:prstClr val="black"/>
                </a:solidFill>
                <a:latin typeface="Arial"/>
                <a:ea typeface="Times New Roman"/>
                <a:cs typeface="Times New Roman"/>
              </a:rPr>
              <a:t>A+</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Comments: </a:t>
            </a:r>
            <a:r>
              <a:rPr lang="en-US" sz="1000" b="1" dirty="0">
                <a:solidFill>
                  <a:prstClr val="black"/>
                </a:solidFill>
                <a:latin typeface="Arial"/>
                <a:ea typeface="Times New Roman"/>
                <a:cs typeface="Times New Roman"/>
              </a:rPr>
              <a:t>Well done!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Point out that the new grade is added to the list, and then close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E:\Mod07\Labfiles\Databases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srgbClr val="000000"/>
                </a:solidFill>
                <a:latin typeface="Arial"/>
                <a:ea typeface="Times New Roman"/>
                <a:cs typeface="Times New Roman"/>
              </a:rPr>
              <a:t>Open Visual Studio and then on the </a:t>
            </a:r>
            <a:r>
              <a:rPr lang="en-US" sz="1000" b="1" dirty="0">
                <a:solidFill>
                  <a:prstClr val="black"/>
                </a:solidFill>
                <a:latin typeface="Arial"/>
                <a:ea typeface="Times New Roman"/>
                <a:cs typeface="Times New Roman"/>
              </a:rPr>
              <a:t>View</a:t>
            </a:r>
            <a:r>
              <a:rPr lang="en-US" sz="1000" dirty="0">
                <a:solidFill>
                  <a:srgbClr val="000000"/>
                </a:solidFill>
                <a:latin typeface="Arial"/>
                <a:ea typeface="Times New Roman"/>
                <a:cs typeface="Times New Roman"/>
              </a:rPr>
              <a:t> menu, click </a:t>
            </a:r>
            <a:r>
              <a:rPr lang="en-US" sz="1000" b="1" dirty="0">
                <a:solidFill>
                  <a:prstClr val="black"/>
                </a:solidFill>
                <a:latin typeface="Arial"/>
                <a:ea typeface="Times New Roman"/>
                <a:cs typeface="Times New Roman"/>
              </a:rPr>
              <a:t>Server Explorer</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a:pPr>
            <a:r>
              <a:rPr lang="en-US" sz="1000" dirty="0">
                <a:solidFill>
                  <a:srgbClr val="000000"/>
                </a:solidFill>
                <a:latin typeface="Arial"/>
                <a:ea typeface="Times New Roman"/>
                <a:cs typeface="Times New Roman"/>
              </a:rPr>
              <a:t>Add a Data Connection to the </a:t>
            </a:r>
            <a:r>
              <a:rPr lang="en-US" sz="1000" b="1" dirty="0">
                <a:solidFill>
                  <a:prstClr val="black"/>
                </a:solidFill>
                <a:latin typeface="Arial"/>
                <a:ea typeface="Times New Roman"/>
                <a:cs typeface="Times New Roman"/>
              </a:rPr>
              <a:t>SchoolGradesDB</a:t>
            </a:r>
            <a:r>
              <a:rPr lang="en-US" sz="1000" dirty="0">
                <a:solidFill>
                  <a:prstClr val="black"/>
                </a:solidFill>
                <a:latin typeface="Arial"/>
                <a:ea typeface="Times New Roman"/>
                <a:cs typeface="Segoe UI"/>
              </a:rPr>
              <a:t> database on the </a:t>
            </a:r>
            <a:r>
              <a:rPr lang="en-US" sz="1000" b="1" dirty="0">
                <a:solidFill>
                  <a:prstClr val="black"/>
                </a:solidFill>
                <a:latin typeface="Arial"/>
                <a:ea typeface="Times New Roman"/>
                <a:cs typeface="Times New Roman"/>
              </a:rPr>
              <a:t>(localdb)\v11.0</a:t>
            </a:r>
            <a:r>
              <a:rPr lang="en-US" sz="1000" dirty="0">
                <a:solidFill>
                  <a:prstClr val="black"/>
                </a:solidFill>
                <a:latin typeface="Arial"/>
                <a:ea typeface="Times New Roman"/>
                <a:cs typeface="Segoe UI"/>
              </a:rPr>
              <a:t> instance of SQL Server.</a:t>
            </a:r>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4145249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an Entity Data Model from The School of Fine Arts Database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the Entity Data Model Wizard to generate an EDM from the </a:t>
            </a:r>
            <a:r>
              <a:rPr lang="en-US" sz="1000" b="1" dirty="0">
                <a:latin typeface="Arial"/>
                <a:ea typeface="Calibri"/>
                <a:cs typeface="Times New Roman"/>
              </a:rPr>
              <a:t>SchoolGradesDB</a:t>
            </a:r>
            <a:r>
              <a:rPr lang="en-US" sz="1000" dirty="0">
                <a:latin typeface="Arial"/>
                <a:ea typeface="Calibri"/>
                <a:cs typeface="Segoe UI"/>
              </a:rPr>
              <a:t> SQL Server database and then review the model and the code that the wizard generates.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Updating Student and Grade Data by Using the Entity Framework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functionality to the prototype application to display the grades for a user. The grade information in the database stores the subject ID for a grade, so you will add code to the application to convert this to the subject name for display purposes. You will also add code to display the </a:t>
            </a:r>
            <a:r>
              <a:rPr lang="en-US" sz="1000" b="1" dirty="0">
                <a:latin typeface="Arial"/>
                <a:ea typeface="Calibri"/>
                <a:cs typeface="Times New Roman"/>
              </a:rPr>
              <a:t>Add Grade</a:t>
            </a:r>
            <a:r>
              <a:rPr lang="en-US" sz="1000" dirty="0">
                <a:latin typeface="Arial"/>
                <a:ea typeface="Calibri"/>
                <a:cs typeface="Segoe UI"/>
              </a:rPr>
              <a:t> view to the user and then use the information that the user enters to add a grade for the current student. Finally, you will run the application and verify that the grade display and grade-adding functionality works as expected.</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Extending the Entity Data Model to Validate Data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application to validate data that the user enters.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add code to check whether a class is full before enrolling a student and throw an exception if it is. Then you will add validation code to check that a user enters a valid date and assessment grade when adding a grade to a student. Finally, you will run the application and verify that the data validation works as expected.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515427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1388205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advantages does LINQ provide over traditional ways of querying data?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LINQ provides compile-time syntax-checking and type-checking and IntelliSense support in Visual Studio.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Fourth Coffee wants you to add custom functionality to an existing EDM in its Coffee Sales application. You need to write a method for adding a new product to the application. In which of the following locations should you write your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In the relevant generated class in the EDM project.</a:t>
            </a:r>
          </a:p>
          <a:p>
            <a:pPr>
              <a:lnSpc>
                <a:spcPct val="115000"/>
              </a:lnSpc>
              <a:spcAft>
                <a:spcPts val="1000"/>
              </a:spcAft>
            </a:pPr>
            <a:r>
              <a:rPr lang="en-US" sz="1000" dirty="0">
                <a:latin typeface="Arial"/>
                <a:ea typeface="Calibri"/>
                <a:cs typeface="Times New Roman"/>
              </a:rPr>
              <a:t>(   )Option 2: In a partial class in the EDM project.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In a partial class in the EDM project.</a:t>
            </a:r>
          </a:p>
        </p:txBody>
      </p:sp>
      <p:sp>
        <p:nvSpPr>
          <p:cNvPr id="4" name="Slide Number Placeholder 3"/>
          <p:cNvSpPr>
            <a:spLocks noGrp="1"/>
          </p:cNvSpPr>
          <p:nvPr>
            <p:ph type="sldNum" sz="quarter" idx="10"/>
          </p:nvPr>
        </p:nvSpPr>
        <p:spPr/>
        <p:txBody>
          <a:bodyPr/>
          <a:lstStyle/>
          <a:p>
            <a:fld id="{5F791367-F4D5-4BC5-BEA8-424DD30EA80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64638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F791367-F4D5-4BC5-BEA8-424DD30EA80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33375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is designed to give students a brief overview of the ADO.NET Entity Framework, so do not go into a great level of detail. The salient points are expanded upon later in the module.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175795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worry about trying to describe all of the features of the tools during this topic, because students will see them in action in the following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260299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Provide only a brief overview of the code that the wizard has generated because it will be discussed further in the next topic.</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a:t>
            </a:r>
            <a:r>
              <a:rPr lang="en-US" sz="1000" dirty="0" smtClean="0">
                <a:effectLst/>
                <a:latin typeface="Arial"/>
                <a:ea typeface="Times New Roman"/>
                <a:cs typeface="Segoe UI"/>
              </a:rPr>
              <a:t>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a:t>
            </a:r>
            <a:r>
              <a:rPr lang="en-US" sz="1000" dirty="0" smtClean="0">
                <a:effectLst/>
                <a:latin typeface="Arial"/>
                <a:ea typeface="Times New Roman"/>
                <a:cs typeface="Times New Roman"/>
              </a:rPr>
              <a:t>®</a:t>
            </a:r>
            <a:r>
              <a:rPr lang="en-US" sz="1000" dirty="0" smtClean="0">
                <a:effectLst/>
                <a:latin typeface="Arial"/>
                <a:ea typeface="Times New Roman"/>
                <a:cs typeface="Segoe UI"/>
              </a:rPr>
              <a:t>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Segoe UI"/>
              </a:rPr>
              <a:t> to display the list of users.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 and then type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Apps</a:t>
            </a:r>
            <a:r>
              <a:rPr lang="en-US" sz="1000" dirty="0" smtClean="0">
                <a:effectLst/>
                <a:latin typeface="Arial"/>
                <a:ea typeface="Times New Roman"/>
                <a:cs typeface="Segoe UI"/>
              </a:rPr>
              <a:t> list, click </a:t>
            </a:r>
            <a:r>
              <a:rPr lang="en-US" sz="1000" b="1" dirty="0" smtClean="0">
                <a:effectLst/>
                <a:latin typeface="Arial"/>
                <a:ea typeface="Times New Roman"/>
                <a:cs typeface="Times New Roman"/>
              </a:rPr>
              <a:t>File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Navigate to the </a:t>
            </a:r>
            <a:r>
              <a:rPr lang="en-US" sz="1000" b="1" dirty="0" smtClean="0">
                <a:effectLst/>
                <a:latin typeface="Arial"/>
                <a:ea typeface="Times New Roman"/>
                <a:cs typeface="Times New Roman"/>
              </a:rPr>
              <a:t>E:\Mod07\Democode\Databases</a:t>
            </a:r>
            <a:r>
              <a:rPr lang="en-US" sz="1000" dirty="0" smtClean="0">
                <a:solidFill>
                  <a:srgbClr val="000000"/>
                </a:solidFill>
                <a:effectLst/>
                <a:latin typeface="Arial"/>
                <a:ea typeface="Times New Roman"/>
                <a:cs typeface="Times New Roman"/>
              </a:rPr>
              <a:t> folder, and then double-click </a:t>
            </a:r>
            <a:r>
              <a:rPr lang="en-US" sz="1000" b="1" dirty="0" smtClean="0">
                <a:effectLst/>
                <a:latin typeface="Arial"/>
                <a:ea typeface="Times New Roman"/>
                <a:cs typeface="Times New Roman"/>
              </a:rPr>
              <a:t>SetupFourthCoffeeDB.cmd</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Close File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File</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E:\Mod07\Democode\Databases</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FourthCoffee.sql</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SQL</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Transact-SQL Editor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Execute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Connect to Server</a:t>
            </a:r>
            <a:r>
              <a:rPr lang="en-US" sz="1000" dirty="0" smtClean="0">
                <a:effectLst/>
                <a:latin typeface="Arial"/>
                <a:ea typeface="Times New Roman"/>
                <a:cs typeface="Segoe UI"/>
              </a:rPr>
              <a:t> dialog box, in the </a:t>
            </a:r>
            <a:r>
              <a:rPr lang="en-US" sz="1000" b="1" dirty="0" smtClean="0">
                <a:effectLst/>
                <a:latin typeface="Arial"/>
                <a:ea typeface="Times New Roman"/>
                <a:cs typeface="Times New Roman"/>
              </a:rPr>
              <a:t>Server name</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(localdb)\v11.0</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Connect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If the query times out, in the </a:t>
            </a:r>
            <a:r>
              <a:rPr lang="en-US" sz="1000" b="1" dirty="0">
                <a:latin typeface="Arial"/>
                <a:ea typeface="Calibri"/>
                <a:cs typeface="Times New Roman"/>
              </a:rPr>
              <a:t>Connect to Server</a:t>
            </a:r>
            <a:r>
              <a:rPr lang="en-US" sz="1000" dirty="0">
                <a:latin typeface="Arial"/>
                <a:ea typeface="Calibri"/>
                <a:cs typeface="Segoe UI"/>
              </a:rPr>
              <a:t> dialog box, click </a:t>
            </a:r>
            <a:r>
              <a:rPr lang="en-US" sz="1000" b="1" dirty="0">
                <a:latin typeface="Arial"/>
                <a:ea typeface="Calibri"/>
                <a:cs typeface="Times New Roman"/>
              </a:rPr>
              <a:t>OK</a:t>
            </a:r>
            <a:r>
              <a:rPr lang="en-US" sz="1000" dirty="0">
                <a:latin typeface="Arial"/>
                <a:ea typeface="Calibri"/>
                <a:cs typeface="Segoe UI"/>
              </a:rPr>
              <a:t>, and then in the </a:t>
            </a:r>
            <a:r>
              <a:rPr lang="en-US" sz="1000" b="1" dirty="0">
                <a:latin typeface="Arial"/>
                <a:ea typeface="Calibri"/>
                <a:cs typeface="Times New Roman"/>
              </a:rPr>
              <a:t>Connect to Server</a:t>
            </a:r>
            <a:r>
              <a:rPr lang="en-US" sz="1000" dirty="0">
                <a:latin typeface="Arial"/>
                <a:ea typeface="Calibri"/>
                <a:cs typeface="Segoe UI"/>
              </a:rPr>
              <a:t> dialog box, click </a:t>
            </a:r>
            <a:r>
              <a:rPr lang="en-US" sz="1000" b="1" dirty="0">
                <a:latin typeface="Arial"/>
                <a:ea typeface="Calibri"/>
                <a:cs typeface="Times New Roman"/>
              </a:rPr>
              <a:t>Connect</a:t>
            </a:r>
            <a:r>
              <a:rPr lang="en-US" sz="1000" dirty="0">
                <a:latin typeface="Arial"/>
                <a:ea typeface="Calibri"/>
                <a:cs typeface="Segoe UI"/>
              </a:rPr>
              <a:t>.</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14"/>
            </a:pPr>
            <a:r>
              <a:rPr lang="en-US" sz="1000" dirty="0" smtClean="0">
                <a:effectLst/>
                <a:latin typeface="Arial"/>
                <a:ea typeface="Times New Roman"/>
                <a:cs typeface="Segoe UI"/>
              </a:rPr>
              <a:t>When the query has completed,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Close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14"/>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186075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point to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Project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New Project</a:t>
            </a:r>
            <a:r>
              <a:rPr lang="en-US" sz="1000" dirty="0">
                <a:solidFill>
                  <a:srgbClr val="000000"/>
                </a:solidFill>
                <a:latin typeface="Arial"/>
                <a:ea typeface="Times New Roman"/>
                <a:cs typeface="Segoe UI"/>
              </a:rPr>
              <a:t> dialog box, expand </a:t>
            </a:r>
            <a:r>
              <a:rPr lang="en-US" sz="1000" b="1" dirty="0">
                <a:solidFill>
                  <a:prstClr val="black"/>
                </a:solidFill>
                <a:latin typeface="Arial"/>
                <a:ea typeface="Times New Roman"/>
                <a:cs typeface="Times New Roman"/>
              </a:rPr>
              <a:t>Templates</a:t>
            </a:r>
            <a:r>
              <a:rPr lang="en-US" sz="1000" dirty="0">
                <a:solidFill>
                  <a:srgbClr val="000000"/>
                </a:solidFill>
                <a:latin typeface="Arial"/>
                <a:ea typeface="Times New Roman"/>
                <a:cs typeface="Segoe UI"/>
              </a:rPr>
              <a:t>, click </a:t>
            </a:r>
            <a:r>
              <a:rPr lang="en-US" sz="1000" b="1" dirty="0">
                <a:solidFill>
                  <a:prstClr val="black"/>
                </a:solidFill>
                <a:latin typeface="Arial"/>
                <a:ea typeface="Times New Roman"/>
                <a:cs typeface="Times New Roman"/>
              </a:rPr>
              <a:t>Visual C#</a:t>
            </a:r>
            <a:r>
              <a:rPr lang="en-US" sz="1000" dirty="0">
                <a:solidFill>
                  <a:srgbClr val="000000"/>
                </a:solidFill>
                <a:latin typeface="Arial"/>
                <a:ea typeface="Times New Roman"/>
                <a:cs typeface="Segoe UI"/>
              </a:rPr>
              <a:t>, and then in the </a:t>
            </a:r>
            <a:r>
              <a:rPr lang="en-US" sz="1000" b="1" dirty="0">
                <a:solidFill>
                  <a:prstClr val="black"/>
                </a:solidFill>
                <a:latin typeface="Arial"/>
                <a:ea typeface="Times New Roman"/>
                <a:cs typeface="Times New Roman"/>
              </a:rPr>
              <a:t>Template</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Console Application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FourthCoffee.Employees</a:t>
            </a:r>
            <a:r>
              <a:rPr lang="en-US" sz="1000" dirty="0">
                <a:solidFill>
                  <a:srgbClr val="000000"/>
                </a:solidFill>
                <a:latin typeface="Arial"/>
                <a:ea typeface="Times New Roman"/>
                <a:cs typeface="Segoe UI"/>
              </a:rPr>
              <a:t>, in the </a:t>
            </a:r>
            <a:r>
              <a:rPr lang="en-US" sz="1000" b="1" dirty="0">
                <a:solidFill>
                  <a:prstClr val="black"/>
                </a:solidFill>
                <a:latin typeface="Arial"/>
                <a:ea typeface="Times New Roman"/>
                <a:cs typeface="Times New Roman"/>
              </a:rPr>
              <a:t>Location</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E:\Mod07\Democode\Demo1\Starter</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 In Solution Explorer, right-click </a:t>
            </a:r>
            <a:r>
              <a:rPr lang="en-US" sz="1000" b="1" dirty="0">
                <a:solidFill>
                  <a:prstClr val="black"/>
                </a:solidFill>
                <a:latin typeface="Arial"/>
                <a:ea typeface="Times New Roman"/>
                <a:cs typeface="Times New Roman"/>
              </a:rPr>
              <a:t>FourthCoffee.Employees</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 Item</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New Item – FourthCoffee.Employees </a:t>
            </a:r>
            <a:r>
              <a:rPr lang="en-US" sz="1000" dirty="0">
                <a:solidFill>
                  <a:prstClr val="black"/>
                </a:solidFill>
                <a:latin typeface="Arial"/>
                <a:ea typeface="Times New Roman"/>
                <a:cs typeface="Segoe UI"/>
              </a:rPr>
              <a:t>dialog box, click </a:t>
            </a:r>
            <a:r>
              <a:rPr lang="en-US" sz="1000" b="1" dirty="0">
                <a:solidFill>
                  <a:prstClr val="black"/>
                </a:solidFill>
                <a:latin typeface="Arial"/>
                <a:ea typeface="Times New Roman"/>
                <a:cs typeface="Times New Roman"/>
              </a:rPr>
              <a:t>ADO.NET Entity Data Model</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Name </a:t>
            </a:r>
            <a:r>
              <a:rPr lang="en-US" sz="1000" dirty="0">
                <a:solidFill>
                  <a:prstClr val="black"/>
                </a:solidFill>
                <a:latin typeface="Arial"/>
                <a:ea typeface="Times New Roman"/>
                <a:cs typeface="Segoe UI"/>
              </a:rPr>
              <a:t>box, type </a:t>
            </a:r>
            <a:r>
              <a:rPr lang="en-US" sz="1000" b="1" dirty="0">
                <a:solidFill>
                  <a:prstClr val="black"/>
                </a:solidFill>
                <a:latin typeface="Arial"/>
                <a:ea typeface="Times New Roman"/>
                <a:cs typeface="Times New Roman"/>
              </a:rPr>
              <a:t>FourthCoffeeEmployeesModel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Entity Data Model Wizard, on the </a:t>
            </a:r>
            <a:r>
              <a:rPr lang="en-US" sz="1000" b="1" dirty="0">
                <a:solidFill>
                  <a:prstClr val="black"/>
                </a:solidFill>
                <a:latin typeface="Arial"/>
                <a:ea typeface="Times New Roman"/>
                <a:cs typeface="Times New Roman"/>
              </a:rPr>
              <a:t>Choose Model Contents</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Generate from database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Choose Your Data Connection </a:t>
            </a:r>
            <a:r>
              <a:rPr lang="en-US" sz="1000" dirty="0">
                <a:solidFill>
                  <a:prstClr val="black"/>
                </a:solidFill>
                <a:latin typeface="Arial"/>
                <a:ea typeface="Times New Roman"/>
                <a:cs typeface="Segoe UI"/>
              </a:rPr>
              <a:t>page, click </a:t>
            </a:r>
            <a:r>
              <a:rPr lang="en-US" sz="1000" b="1" dirty="0">
                <a:solidFill>
                  <a:prstClr val="black"/>
                </a:solidFill>
                <a:latin typeface="Arial"/>
                <a:ea typeface="Times New Roman"/>
                <a:cs typeface="Times New Roman"/>
              </a:rPr>
              <a:t>New Connection</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Choose Data Source</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Data source</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Microsoft SQL Server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Continue</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Connection Properties </a:t>
            </a:r>
            <a:r>
              <a:rPr lang="en-US" sz="1000" dirty="0">
                <a:solidFill>
                  <a:prstClr val="black"/>
                </a:solidFill>
                <a:latin typeface="Arial"/>
                <a:ea typeface="Times New Roman"/>
                <a:cs typeface="Segoe UI"/>
              </a:rPr>
              <a:t>dialog box, in the </a:t>
            </a:r>
            <a:r>
              <a:rPr lang="en-US" sz="1000" b="1" dirty="0">
                <a:solidFill>
                  <a:prstClr val="black"/>
                </a:solidFill>
                <a:latin typeface="Arial"/>
                <a:ea typeface="Times New Roman"/>
                <a:cs typeface="Times New Roman"/>
              </a:rPr>
              <a:t>Server name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(localdb)\v11.0</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Select or enter a database name</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FourthCoffee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Entity Data Model Wizard, on the </a:t>
            </a:r>
            <a:r>
              <a:rPr lang="en-US" sz="1000" b="1" dirty="0">
                <a:solidFill>
                  <a:prstClr val="black"/>
                </a:solidFill>
                <a:latin typeface="Arial"/>
                <a:ea typeface="Times New Roman"/>
                <a:cs typeface="Times New Roman"/>
              </a:rPr>
              <a:t>Choose Your Data Connection</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Choose Your Database Objects and Settings</a:t>
            </a:r>
            <a:r>
              <a:rPr lang="en-US" sz="1000" dirty="0">
                <a:solidFill>
                  <a:prstClr val="black"/>
                </a:solidFill>
                <a:latin typeface="Arial"/>
                <a:ea typeface="Times New Roman"/>
                <a:cs typeface="Segoe UI"/>
              </a:rPr>
              <a:t> page, expand </a:t>
            </a:r>
            <a:r>
              <a:rPr lang="en-US" sz="1000" b="1" dirty="0">
                <a:solidFill>
                  <a:prstClr val="black"/>
                </a:solidFill>
                <a:latin typeface="Arial"/>
                <a:ea typeface="Times New Roman"/>
                <a:cs typeface="Times New Roman"/>
              </a:rPr>
              <a:t>Tables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dbo</a:t>
            </a:r>
            <a:r>
              <a:rPr lang="en-US" sz="1000" dirty="0">
                <a:solidFill>
                  <a:prstClr val="black"/>
                </a:solidFill>
                <a:latin typeface="Arial"/>
                <a:ea typeface="Times New Roman"/>
                <a:cs typeface="Segoe UI"/>
              </a:rPr>
              <a:t>, select </a:t>
            </a:r>
            <a:r>
              <a:rPr lang="en-US" sz="1000" b="1" dirty="0">
                <a:solidFill>
                  <a:prstClr val="black"/>
                </a:solidFill>
                <a:latin typeface="Arial"/>
                <a:ea typeface="Times New Roman"/>
                <a:cs typeface="Times New Roman"/>
              </a:rPr>
              <a:t>Branches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Employees</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JobTitles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Security Warning</a:t>
            </a:r>
            <a:r>
              <a:rPr lang="en-US" sz="1000" dirty="0">
                <a:solidFill>
                  <a:prstClr val="black"/>
                </a:solidFill>
                <a:latin typeface="Arial"/>
                <a:ea typeface="Times New Roman"/>
                <a:cs typeface="Segoe UI"/>
              </a:rPr>
              <a:t> dialog box, select </a:t>
            </a:r>
            <a:r>
              <a:rPr lang="en-US" sz="1000" b="1" dirty="0">
                <a:solidFill>
                  <a:prstClr val="black"/>
                </a:solidFill>
                <a:latin typeface="Arial"/>
                <a:ea typeface="Times New Roman"/>
                <a:cs typeface="Times New Roman"/>
              </a:rPr>
              <a:t>Do not show this message again</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Review the three entities that have been generated and the associations between them.</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Right-click the designer surface, and then click </a:t>
            </a:r>
            <a:r>
              <a:rPr lang="en-US" sz="1000" b="1" dirty="0">
                <a:solidFill>
                  <a:prstClr val="black"/>
                </a:solidFill>
                <a:latin typeface="Arial"/>
                <a:ea typeface="Times New Roman"/>
                <a:cs typeface="Times New Roman"/>
              </a:rPr>
              <a:t>Mapping Details</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Designer pane, click </a:t>
            </a:r>
            <a:r>
              <a:rPr lang="en-US" sz="1000" b="1" dirty="0">
                <a:solidFill>
                  <a:prstClr val="black"/>
                </a:solidFill>
                <a:latin typeface="Arial"/>
                <a:ea typeface="Times New Roman"/>
                <a:cs typeface="Times New Roman"/>
              </a:rPr>
              <a:t>Employee</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102706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In the Mapping Details pane, review the mappings between the entity and the data source.</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FourthCoffeeEmployeesModel.edmx</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FourthCoffeeEmployeesModel.Context.tt</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FourthCoffeeEmployeesModel.Context.cs</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In the code editor, review the code in the </a:t>
            </a:r>
            <a:r>
              <a:rPr lang="en-US" sz="1000" b="1" dirty="0">
                <a:solidFill>
                  <a:prstClr val="black"/>
                </a:solidFill>
                <a:latin typeface="Arial"/>
                <a:ea typeface="Times New Roman"/>
                <a:cs typeface="Times New Roman"/>
              </a:rPr>
              <a:t>FourthCoffeeEntities</a:t>
            </a:r>
            <a:r>
              <a:rPr lang="en-US" sz="1000" dirty="0">
                <a:solidFill>
                  <a:prstClr val="black"/>
                </a:solidFill>
                <a:latin typeface="Arial"/>
                <a:ea typeface="Times New Roman"/>
                <a:cs typeface="Segoe UI"/>
              </a:rPr>
              <a:t> partial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FourthCoffeeEmployeesModel.tt</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Employee.cs</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Review the </a:t>
            </a:r>
            <a:r>
              <a:rPr lang="en-US" sz="1000" b="1" dirty="0">
                <a:solidFill>
                  <a:prstClr val="black"/>
                </a:solidFill>
                <a:latin typeface="Arial"/>
                <a:ea typeface="Times New Roman"/>
                <a:cs typeface="Times New Roman"/>
              </a:rPr>
              <a:t>Employee</a:t>
            </a:r>
            <a:r>
              <a:rPr lang="en-US" sz="1000" dirty="0">
                <a:solidFill>
                  <a:prstClr val="black"/>
                </a:solidFill>
                <a:latin typeface="Arial"/>
                <a:ea typeface="Times New Roman"/>
                <a:cs typeface="Segoe UI"/>
              </a:rPr>
              <a:t> partial class and the properties that have been generated.</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Segoe UI"/>
              </a:rPr>
              <a:t>Leave the solution open so that you can refer to it in the following topics.</a:t>
            </a:r>
            <a:r>
              <a:rPr lang="en-US" sz="1000" dirty="0">
                <a:solidFill>
                  <a:srgbClr val="000000"/>
                </a:solidFill>
                <a:latin typeface="Arial"/>
                <a:ea typeface="Times New Roman"/>
                <a:cs typeface="Segoe UI"/>
              </a:rPr>
              <a:t> </a:t>
            </a:r>
            <a:endParaRPr lang="en-US" dirty="0"/>
          </a:p>
        </p:txBody>
      </p:sp>
      <p:sp>
        <p:nvSpPr>
          <p:cNvPr id="4" name="Slide Number Placeholder 3"/>
          <p:cNvSpPr>
            <a:spLocks noGrp="1"/>
          </p:cNvSpPr>
          <p:nvPr>
            <p:ph type="sldNum" sz="quarter" idx="10"/>
          </p:nvPr>
        </p:nvSpPr>
        <p:spPr/>
        <p:txBody>
          <a:bodyPr/>
          <a:lstStyle/>
          <a:p>
            <a:fld id="{5F791367-F4D5-4BC5-BEA8-424DD30EA80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577900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smtClean="0">
                <a:latin typeface="Arial"/>
                <a:ea typeface="Calibri"/>
                <a:cs typeface="Segoe UI"/>
              </a:rPr>
              <a:t>Use </a:t>
            </a:r>
            <a:r>
              <a:rPr lang="en-US" sz="1000" dirty="0">
                <a:latin typeface="Arial"/>
                <a:ea typeface="Calibri"/>
                <a:cs typeface="Segoe UI"/>
              </a:rPr>
              <a:t>the code that the wizard generated in the previous demonstration to describe the auto-generated classes to students.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you could add a partial class or a partial method to the model as shown in the code examples in the student notes.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F791367-F4D5-4BC5-BEA8-424DD30EA80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7: Accessing a Database</a:t>
            </a:r>
            <a:endParaRPr lang="en-US" sz="1200" b="1" dirty="0">
              <a:solidFill>
                <a:srgbClr val="336699"/>
              </a:solidFill>
              <a:latin typeface="Arial"/>
            </a:endParaRPr>
          </a:p>
        </p:txBody>
      </p:sp>
    </p:spTree>
    <p:extLst>
      <p:ext uri="{BB962C8B-B14F-4D97-AF65-F5344CB8AC3E}">
        <p14:creationId xmlns:p14="http://schemas.microsoft.com/office/powerpoint/2010/main" val="38124777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272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7</a:t>
            </a:r>
            <a:endParaRPr lang="en-US" sz="2600" dirty="0"/>
          </a:p>
        </p:txBody>
      </p:sp>
      <p:sp>
        <p:nvSpPr>
          <p:cNvPr id="3" name="Subtitle 2"/>
          <p:cNvSpPr>
            <a:spLocks noGrp="1"/>
          </p:cNvSpPr>
          <p:nvPr>
            <p:ph type="subTitle" sz="quarter" idx="1"/>
          </p:nvPr>
        </p:nvSpPr>
        <p:spPr/>
        <p:txBody>
          <a:bodyPr/>
          <a:lstStyle/>
          <a:p>
            <a:r>
              <a:rPr lang="en-US" dirty="0" smtClean="0"/>
              <a:t>Accessing a Database
</a:t>
            </a:r>
            <a:endParaRPr lang="en-US" dirty="0"/>
          </a:p>
        </p:txBody>
      </p:sp>
    </p:spTree>
    <p:extLst>
      <p:ext uri="{BB962C8B-B14F-4D97-AF65-F5344CB8AC3E}">
        <p14:creationId xmlns:p14="http://schemas.microsoft.com/office/powerpoint/2010/main" val="236884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061f91b-4049-474d-b8e8-fbdebeadcd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Modifying Data by Using the Entity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Reading data</a:t>
            </a:r>
          </a:p>
          <a:p>
            <a:endParaRPr lang="en-US" dirty="0"/>
          </a:p>
          <a:p>
            <a:endParaRPr lang="en-US" dirty="0" smtClean="0"/>
          </a:p>
          <a:p>
            <a:endParaRPr lang="en-US" dirty="0"/>
          </a:p>
          <a:p>
            <a:endParaRPr lang="en-US" dirty="0" smtClean="0"/>
          </a:p>
          <a:p>
            <a:endParaRPr lang="en-US" dirty="0"/>
          </a:p>
          <a:p>
            <a:r>
              <a:rPr lang="en-US" dirty="0" smtClean="0"/>
              <a:t>Modifying data</a:t>
            </a:r>
            <a:endParaRPr lang="en-US" dirty="0"/>
          </a:p>
        </p:txBody>
      </p:sp>
      <p:sp>
        <p:nvSpPr>
          <p:cNvPr id="5" name="TextBox 3"/>
          <p:cNvSpPr txBox="1"/>
          <p:nvPr/>
        </p:nvSpPr>
        <p:spPr>
          <a:xfrm>
            <a:off x="675249" y="1552120"/>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FourthCoffeeEntities </a:t>
            </a:r>
            <a:r>
              <a:rPr lang="en-US" b="0" dirty="0">
                <a:latin typeface="Lucida Sans Unicode" pitchFamily="34" charset="0"/>
                <a:cs typeface="Lucida Sans Unicode" pitchFamily="34" charset="0"/>
              </a:rPr>
              <a:t>DBContext = new FourthCoffeeEntities();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Print a list of employees.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(FourthCoffee.Employees.Employee emp in DBContext.Employees)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Console.WriteLine("{0} {1}", emp.FirstName, emp.LastName);</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
        <p:nvSpPr>
          <p:cNvPr id="6" name="TextBox 4"/>
          <p:cNvSpPr txBox="1"/>
          <p:nvPr/>
        </p:nvSpPr>
        <p:spPr>
          <a:xfrm>
            <a:off x="675249" y="4586085"/>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emp = DBContext.Employees.First(e =&gt; e.LastName == "Prescott");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(emp != null)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emp.LastName = "Forsyth";</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DBContext.SaveChanges</a:t>
            </a:r>
            <a:r>
              <a:rPr lang="en-US" b="0" dirty="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p>
        </p:txBody>
      </p:sp>
    </p:spTree>
    <p:extLst>
      <p:ext uri="{BB962C8B-B14F-4D97-AF65-F5344CB8AC3E}">
        <p14:creationId xmlns:p14="http://schemas.microsoft.com/office/powerpoint/2010/main" val="387728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84211ed-afc0-4bd4-befc-eb8999afdc6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Reading and Modifying Data in an EDM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use the </a:t>
            </a:r>
            <a:r>
              <a:rPr lang="en-US" b="1" dirty="0" smtClean="0"/>
              <a:t>ObjectSet(TEntity) </a:t>
            </a:r>
            <a:r>
              <a:rPr lang="en-US" dirty="0" smtClean="0"/>
              <a:t>class to read and modify data in an EDM.</a:t>
            </a:r>
            <a:endParaRPr lang="en-US" dirty="0"/>
          </a:p>
        </p:txBody>
      </p:sp>
    </p:spTree>
    <p:extLst>
      <p:ext uri="{BB962C8B-B14F-4D97-AF65-F5344CB8AC3E}">
        <p14:creationId xmlns:p14="http://schemas.microsoft.com/office/powerpoint/2010/main" val="404631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869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Querying Data by Using LINQ</a:t>
            </a:r>
            <a:endParaRPr lang="en-US" dirty="0"/>
          </a:p>
        </p:txBody>
      </p:sp>
      <p:sp>
        <p:nvSpPr>
          <p:cNvPr id="3" name="Text Placeholder 2"/>
          <p:cNvSpPr>
            <a:spLocks noGrp="1"/>
          </p:cNvSpPr>
          <p:nvPr>
            <p:ph type="body" idx="1"/>
          </p:nvPr>
        </p:nvSpPr>
        <p:spPr/>
        <p:txBody>
          <a:bodyPr/>
          <a:lstStyle/>
          <a:p>
            <a:r>
              <a:rPr lang="en-US" dirty="0" smtClean="0"/>
              <a:t>Querying Data
Demonstration: Querying Data
Querying Data by Using Anonymous Types
Demonstration: Querying Data by Using Anonymous Types
Forcing Query Execution
Demonstration: Retrieving and Modifying Grade Data Lab</a:t>
            </a:r>
            <a:endParaRPr lang="en-US" dirty="0"/>
          </a:p>
        </p:txBody>
      </p:sp>
    </p:spTree>
    <p:extLst>
      <p:ext uri="{BB962C8B-B14F-4D97-AF65-F5344CB8AC3E}">
        <p14:creationId xmlns:p14="http://schemas.microsoft.com/office/powerpoint/2010/main" val="203530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Data</a:t>
            </a:r>
            <a:endParaRPr lang="en-US" dirty="0"/>
          </a:p>
        </p:txBody>
      </p:sp>
      <p:sp>
        <p:nvSpPr>
          <p:cNvPr id="3" name="Content Placeholder 2"/>
          <p:cNvSpPr>
            <a:spLocks noGrp="1"/>
          </p:cNvSpPr>
          <p:nvPr>
            <p:ph idx="1"/>
          </p:nvPr>
        </p:nvSpPr>
        <p:spPr/>
        <p:txBody>
          <a:bodyPr/>
          <a:lstStyle/>
          <a:p>
            <a:r>
              <a:rPr lang="en-US" dirty="0"/>
              <a:t>Use LINQ to query a range of data sources, including:</a:t>
            </a:r>
          </a:p>
          <a:p>
            <a:pPr lvl="1"/>
            <a:r>
              <a:rPr lang="en-US" dirty="0"/>
              <a:t>.NET Framework collections</a:t>
            </a:r>
          </a:p>
          <a:p>
            <a:pPr lvl="1"/>
            <a:r>
              <a:rPr lang="en-US" dirty="0"/>
              <a:t>SQL Server databases</a:t>
            </a:r>
          </a:p>
          <a:p>
            <a:pPr lvl="1"/>
            <a:r>
              <a:rPr lang="en-US" dirty="0"/>
              <a:t>ADO.NET data sets</a:t>
            </a:r>
          </a:p>
          <a:p>
            <a:pPr lvl="1"/>
            <a:r>
              <a:rPr lang="en-US" dirty="0"/>
              <a:t>XML documents</a:t>
            </a:r>
          </a:p>
          <a:p>
            <a:r>
              <a:rPr lang="en-US" dirty="0"/>
              <a:t>Use LINQ to:</a:t>
            </a:r>
          </a:p>
          <a:p>
            <a:pPr lvl="1"/>
            <a:r>
              <a:rPr lang="en-US" dirty="0"/>
              <a:t>Select data</a:t>
            </a:r>
          </a:p>
          <a:p>
            <a:pPr lvl="1"/>
            <a:r>
              <a:rPr lang="en-US" dirty="0"/>
              <a:t>Filter data by row</a:t>
            </a:r>
          </a:p>
          <a:p>
            <a:pPr lvl="1"/>
            <a:r>
              <a:rPr lang="en-US" dirty="0"/>
              <a:t>Filter data by column</a:t>
            </a:r>
          </a:p>
          <a:p>
            <a:endParaRPr lang="en-US" dirty="0"/>
          </a:p>
        </p:txBody>
      </p:sp>
    </p:spTree>
    <p:extLst>
      <p:ext uri="{BB962C8B-B14F-4D97-AF65-F5344CB8AC3E}">
        <p14:creationId xmlns:p14="http://schemas.microsoft.com/office/powerpoint/2010/main" val="322241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162658-49a4-4674-a8e7-8e7e29b9e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Querying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use LINQ to Entities to query data.</a:t>
            </a:r>
            <a:endParaRPr lang="en-US" dirty="0"/>
          </a:p>
        </p:txBody>
      </p:sp>
    </p:spTree>
    <p:extLst>
      <p:ext uri="{BB962C8B-B14F-4D97-AF65-F5344CB8AC3E}">
        <p14:creationId xmlns:p14="http://schemas.microsoft.com/office/powerpoint/2010/main" val="200466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536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Data by Using Anonymous Types</a:t>
            </a:r>
            <a:endParaRPr lang="en-US" dirty="0"/>
          </a:p>
        </p:txBody>
      </p:sp>
      <p:sp>
        <p:nvSpPr>
          <p:cNvPr id="3" name="Content Placeholder 2"/>
          <p:cNvSpPr>
            <a:spLocks noGrp="1"/>
          </p:cNvSpPr>
          <p:nvPr>
            <p:ph idx="1"/>
          </p:nvPr>
        </p:nvSpPr>
        <p:spPr/>
        <p:txBody>
          <a:bodyPr/>
          <a:lstStyle/>
          <a:p>
            <a:r>
              <a:rPr lang="en-US" dirty="0"/>
              <a:t>Use LINQ and anonymous types to:</a:t>
            </a:r>
          </a:p>
          <a:p>
            <a:pPr lvl="1"/>
            <a:r>
              <a:rPr lang="en-US" dirty="0"/>
              <a:t>Filter data by column</a:t>
            </a:r>
          </a:p>
          <a:p>
            <a:pPr lvl="1"/>
            <a:r>
              <a:rPr lang="en-US" dirty="0"/>
              <a:t>Group data</a:t>
            </a:r>
          </a:p>
          <a:p>
            <a:pPr lvl="1"/>
            <a:r>
              <a:rPr lang="en-US" dirty="0"/>
              <a:t>Aggregate data</a:t>
            </a:r>
          </a:p>
          <a:p>
            <a:pPr lvl="1"/>
            <a:r>
              <a:rPr lang="en-US" dirty="0"/>
              <a:t>Navigate data</a:t>
            </a:r>
          </a:p>
          <a:p>
            <a:endParaRPr lang="en-US" dirty="0"/>
          </a:p>
        </p:txBody>
      </p:sp>
    </p:spTree>
    <p:extLst>
      <p:ext uri="{BB962C8B-B14F-4D97-AF65-F5344CB8AC3E}">
        <p14:creationId xmlns:p14="http://schemas.microsoft.com/office/powerpoint/2010/main" val="1975687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46e3fe8-1cdf-4712-91e2-8f65dfd2619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Querying Data by Using Anonymous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use LINQ to Entities to query data by using anonymous types.</a:t>
            </a:r>
            <a:endParaRPr lang="en-US" dirty="0"/>
          </a:p>
        </p:txBody>
      </p:sp>
    </p:spTree>
    <p:extLst>
      <p:ext uri="{BB962C8B-B14F-4D97-AF65-F5344CB8AC3E}">
        <p14:creationId xmlns:p14="http://schemas.microsoft.com/office/powerpoint/2010/main" val="242248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13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and Using Entity Data Models
Querying Data by Using LINQ</a:t>
            </a:r>
            <a:endParaRPr lang="en-US" dirty="0"/>
          </a:p>
        </p:txBody>
      </p:sp>
    </p:spTree>
    <p:extLst>
      <p:ext uri="{BB962C8B-B14F-4D97-AF65-F5344CB8AC3E}">
        <p14:creationId xmlns:p14="http://schemas.microsoft.com/office/powerpoint/2010/main" val="353222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Query Execution</a:t>
            </a:r>
            <a:endParaRPr lang="en-US" dirty="0"/>
          </a:p>
        </p:txBody>
      </p:sp>
      <p:sp>
        <p:nvSpPr>
          <p:cNvPr id="3" name="Content Placeholder 2"/>
          <p:cNvSpPr>
            <a:spLocks noGrp="1"/>
          </p:cNvSpPr>
          <p:nvPr>
            <p:ph idx="1"/>
          </p:nvPr>
        </p:nvSpPr>
        <p:spPr/>
        <p:txBody>
          <a:bodyPr/>
          <a:lstStyle/>
          <a:p>
            <a:r>
              <a:rPr lang="en-US" dirty="0"/>
              <a:t>Deferred query execution</a:t>
            </a:r>
            <a:r>
              <a:rPr lang="en-US" dirty="0">
                <a:latin typeface="Arial"/>
                <a:cs typeface="Arial"/>
              </a:rPr>
              <a:t>—</a:t>
            </a:r>
            <a:r>
              <a:rPr lang="en-US" dirty="0"/>
              <a:t>default behavior for most queries</a:t>
            </a:r>
          </a:p>
          <a:p>
            <a:r>
              <a:rPr lang="en-US" dirty="0"/>
              <a:t>Immediate query execution</a:t>
            </a:r>
            <a:r>
              <a:rPr lang="en-US" dirty="0">
                <a:latin typeface="Arial"/>
                <a:cs typeface="Arial"/>
              </a:rPr>
              <a:t>—</a:t>
            </a:r>
            <a:r>
              <a:rPr lang="en-US" dirty="0"/>
              <a:t>default behavior for queries that return a singleton value</a:t>
            </a:r>
          </a:p>
          <a:p>
            <a:r>
              <a:rPr lang="en-US" dirty="0"/>
              <a:t>Forced query execution</a:t>
            </a:r>
            <a:r>
              <a:rPr lang="en-US" dirty="0">
                <a:latin typeface="Arial"/>
                <a:cs typeface="Arial"/>
              </a:rPr>
              <a:t>—</a:t>
            </a:r>
            <a:r>
              <a:rPr lang="en-US" dirty="0"/>
              <a:t>overrides deferred query execution:</a:t>
            </a:r>
          </a:p>
          <a:p>
            <a:pPr lvl="1"/>
            <a:r>
              <a:rPr lang="en-US" b="1" dirty="0"/>
              <a:t>ToArray</a:t>
            </a:r>
          </a:p>
          <a:p>
            <a:pPr lvl="1"/>
            <a:r>
              <a:rPr lang="en-US" b="1" dirty="0"/>
              <a:t>ToDictionary</a:t>
            </a:r>
          </a:p>
          <a:p>
            <a:pPr lvl="1"/>
            <a:r>
              <a:rPr lang="en-US" b="1" dirty="0"/>
              <a:t>ToList</a:t>
            </a:r>
          </a:p>
          <a:p>
            <a:endParaRPr lang="en-US" dirty="0"/>
          </a:p>
        </p:txBody>
      </p:sp>
      <p:sp>
        <p:nvSpPr>
          <p:cNvPr id="5" name="TextBox 3"/>
          <p:cNvSpPr txBox="1"/>
          <p:nvPr/>
        </p:nvSpPr>
        <p:spPr>
          <a:xfrm>
            <a:off x="675249" y="52292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IList&lt;Employee&gt; emp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(from e in FCEntities.Employees</a:t>
            </a:r>
          </a:p>
          <a:p>
            <a:r>
              <a:rPr lang="en-US" b="0" dirty="0" smtClean="0">
                <a:latin typeface="Lucida Sans Unicode" pitchFamily="34" charset="0"/>
                <a:cs typeface="Lucida Sans Unicode" pitchFamily="34" charset="0"/>
              </a:rPr>
              <a:t>                                      orderby e.LastName</a:t>
            </a:r>
          </a:p>
          <a:p>
            <a:r>
              <a:rPr lang="en-US" b="0" dirty="0" smtClean="0">
                <a:latin typeface="Lucida Sans Unicode" pitchFamily="34" charset="0"/>
                <a:cs typeface="Lucida Sans Unicode" pitchFamily="34" charset="0"/>
              </a:rPr>
              <a:t>                                      select e).ToList();</a:t>
            </a:r>
          </a:p>
        </p:txBody>
      </p:sp>
    </p:spTree>
    <p:extLst>
      <p:ext uri="{BB962C8B-B14F-4D97-AF65-F5344CB8AC3E}">
        <p14:creationId xmlns:p14="http://schemas.microsoft.com/office/powerpoint/2010/main" val="74750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a120887-0e84-4543-8e5b-131e827be6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Retrieving and Modifying Grade Data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81516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7355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6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Retrieving and Modifying Grade Data</a:t>
            </a:r>
            <a:endParaRPr lang="en-US" dirty="0"/>
          </a:p>
        </p:txBody>
      </p:sp>
      <p:sp>
        <p:nvSpPr>
          <p:cNvPr id="3" name="Text Placeholder 2"/>
          <p:cNvSpPr>
            <a:spLocks noGrp="1"/>
          </p:cNvSpPr>
          <p:nvPr>
            <p:ph type="body" idx="1"/>
          </p:nvPr>
        </p:nvSpPr>
        <p:spPr/>
        <p:txBody>
          <a:bodyPr/>
          <a:lstStyle/>
          <a:p>
            <a:r>
              <a:rPr lang="en-GB" dirty="0" smtClean="0"/>
              <a:t>Exercise 1: Creating an Entity Data Model from The School of Fine Arts Database
Exercise 2: Updating Student and Grade Data by Using the Entity Framework
Exercise 3: Extending the Entity Data Model to Validate Data</a:t>
            </a:r>
            <a:endParaRPr lang="en-US" dirty="0"/>
          </a:p>
        </p:txBody>
      </p:sp>
      <p:sp>
        <p:nvSpPr>
          <p:cNvPr id="4" name="TextBox 3"/>
          <p:cNvSpPr txBox="1"/>
          <p:nvPr/>
        </p:nvSpPr>
        <p:spPr>
          <a:xfrm>
            <a:off x="458788" y="4119463"/>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532927"/>
            <a:ext cx="725461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smtClean="0">
                <a:latin typeface="Segoe UI"/>
              </a:rPr>
              <a:t>Virtual Machine :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75 minutes</a:t>
            </a:r>
            <a:endParaRPr lang="en-US" sz="2400" dirty="0">
              <a:latin typeface="Segoe UI"/>
            </a:endParaRPr>
          </a:p>
        </p:txBody>
      </p:sp>
    </p:spTree>
    <p:extLst>
      <p:ext uri="{BB962C8B-B14F-4D97-AF65-F5344CB8AC3E}">
        <p14:creationId xmlns:p14="http://schemas.microsoft.com/office/powerpoint/2010/main" val="67409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705601"/>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You have been asked to upgrade the prototype application to use an existing SQL Server database. You begin by working with a database that is stored on your local machine and decide to use the Entity Data Model Wizard to generate an EDM to access the data. You will need to update the data access code for the Grades section of the application, to display grades that are assigned to a student and to enable users to assign new grades. You also decide to incorporate validation logic into the EDM to ensure that students cannot be assigned to a full class and that the data that users enter when they assign new grades conforms to the required values.</a:t>
            </a:r>
            <a:endParaRPr lang="en-US" sz="2400" dirty="0" smtClean="0">
              <a:effectLst/>
              <a:latin typeface="Segoe UI"/>
              <a:ea typeface="Times New Roman"/>
              <a:cs typeface="Times New Roman"/>
            </a:endParaRPr>
          </a:p>
          <a:p>
            <a:pPr>
              <a:lnSpc>
                <a:spcPct val="115000"/>
              </a:lnSpc>
              <a:spcAft>
                <a:spcPts val="1000"/>
              </a:spcAft>
            </a:pPr>
            <a:r>
              <a:rPr lang="en-US" sz="2400" dirty="0">
                <a:solidFill>
                  <a:srgbClr val="000000"/>
                </a:solidFill>
                <a:latin typeface="Segoe UI"/>
                <a:ea typeface="Times New Roman"/>
                <a:cs typeface="Segoe UI"/>
              </a:rPr>
              <a:t> </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20575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37386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and Using Entity Data Models</a:t>
            </a:r>
            <a:endParaRPr lang="en-US" dirty="0"/>
          </a:p>
        </p:txBody>
      </p:sp>
      <p:sp>
        <p:nvSpPr>
          <p:cNvPr id="3" name="Text Placeholder 2"/>
          <p:cNvSpPr>
            <a:spLocks noGrp="1"/>
          </p:cNvSpPr>
          <p:nvPr>
            <p:ph type="body" idx="1"/>
          </p:nvPr>
        </p:nvSpPr>
        <p:spPr/>
        <p:txBody>
          <a:bodyPr/>
          <a:lstStyle/>
          <a:p>
            <a:r>
              <a:rPr lang="en-GB" dirty="0" smtClean="0"/>
              <a:t>Introduction to the ADO.NET Entity Framework
Using the ADO.NET Entity Data Model Tools
Demonstration: Creating an Entity Data Model
Customizing Generated Classes
Reading and Modifying Data by Using the Entity Framework
Demonstration: Reading and Modifying Data in an EDM</a:t>
            </a:r>
            <a:endParaRPr lang="en-US" dirty="0"/>
          </a:p>
        </p:txBody>
      </p:sp>
    </p:spTree>
    <p:extLst>
      <p:ext uri="{BB962C8B-B14F-4D97-AF65-F5344CB8AC3E}">
        <p14:creationId xmlns:p14="http://schemas.microsoft.com/office/powerpoint/2010/main" val="189081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the ADO.NET Entity Framework</a:t>
            </a:r>
            <a:endParaRPr lang="en-US" dirty="0"/>
          </a:p>
        </p:txBody>
      </p:sp>
      <p:sp>
        <p:nvSpPr>
          <p:cNvPr id="3" name="Content Placeholder 2"/>
          <p:cNvSpPr>
            <a:spLocks noGrp="1"/>
          </p:cNvSpPr>
          <p:nvPr>
            <p:ph idx="1"/>
          </p:nvPr>
        </p:nvSpPr>
        <p:spPr/>
        <p:txBody>
          <a:bodyPr/>
          <a:lstStyle/>
          <a:p>
            <a:r>
              <a:rPr lang="en-US" dirty="0"/>
              <a:t>The ADO.NET Entity Framework provides:</a:t>
            </a:r>
          </a:p>
          <a:p>
            <a:pPr lvl="1"/>
            <a:r>
              <a:rPr lang="en-US" dirty="0"/>
              <a:t>EDMs</a:t>
            </a:r>
          </a:p>
          <a:p>
            <a:pPr lvl="1"/>
            <a:r>
              <a:rPr lang="en-US" dirty="0"/>
              <a:t>Entity SQL</a:t>
            </a:r>
          </a:p>
          <a:p>
            <a:pPr lvl="1"/>
            <a:r>
              <a:rPr lang="en-US" dirty="0"/>
              <a:t>Object Services</a:t>
            </a:r>
          </a:p>
          <a:p>
            <a:r>
              <a:rPr lang="en-US" dirty="0"/>
              <a:t>The ADO.NET Entity Framework supports:</a:t>
            </a:r>
          </a:p>
          <a:p>
            <a:pPr lvl="1"/>
            <a:r>
              <a:rPr lang="en-US" dirty="0"/>
              <a:t>Writing code against a conceptual model</a:t>
            </a:r>
          </a:p>
          <a:p>
            <a:pPr lvl="1"/>
            <a:r>
              <a:rPr lang="en-US" dirty="0"/>
              <a:t>Easy updating of applications to a different data source</a:t>
            </a:r>
          </a:p>
          <a:p>
            <a:pPr lvl="1"/>
            <a:r>
              <a:rPr lang="en-US" dirty="0"/>
              <a:t>Writing code that is independent from the storage system</a:t>
            </a:r>
          </a:p>
          <a:p>
            <a:pPr lvl="1"/>
            <a:r>
              <a:rPr lang="en-US" dirty="0"/>
              <a:t>Writing data access code that supports compile-time type-checking and syntax-checking</a:t>
            </a:r>
          </a:p>
          <a:p>
            <a:endParaRPr lang="en-US" dirty="0"/>
          </a:p>
        </p:txBody>
      </p:sp>
    </p:spTree>
    <p:extLst>
      <p:ext uri="{BB962C8B-B14F-4D97-AF65-F5344CB8AC3E}">
        <p14:creationId xmlns:p14="http://schemas.microsoft.com/office/powerpoint/2010/main" val="199718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ADO.NET Entity Data Model Tools</a:t>
            </a:r>
            <a:endParaRPr lang="en-US" dirty="0"/>
          </a:p>
        </p:txBody>
      </p:sp>
      <p:sp>
        <p:nvSpPr>
          <p:cNvPr id="3" name="Content Placeholder 2"/>
          <p:cNvSpPr>
            <a:spLocks noGrp="1"/>
          </p:cNvSpPr>
          <p:nvPr>
            <p:ph idx="1"/>
          </p:nvPr>
        </p:nvSpPr>
        <p:spPr/>
        <p:txBody>
          <a:bodyPr/>
          <a:lstStyle/>
          <a:p>
            <a:r>
              <a:rPr lang="en-US" dirty="0"/>
              <a:t>Tools support:</a:t>
            </a:r>
          </a:p>
          <a:p>
            <a:pPr lvl="1"/>
            <a:r>
              <a:rPr lang="en-US" dirty="0"/>
              <a:t>Database-first design by using the Entity Data Model Wizard</a:t>
            </a:r>
          </a:p>
          <a:p>
            <a:pPr lvl="1"/>
            <a:r>
              <a:rPr lang="en-US" dirty="0"/>
              <a:t>Code-first design by using the Generate Database Wizard</a:t>
            </a:r>
          </a:p>
          <a:p>
            <a:r>
              <a:rPr lang="en-US" dirty="0"/>
              <a:t>They also provide:</a:t>
            </a:r>
          </a:p>
          <a:p>
            <a:pPr lvl="1"/>
            <a:r>
              <a:rPr lang="en-US" dirty="0"/>
              <a:t>Designer pane for viewing, updating, and deleting entities and their relationships</a:t>
            </a:r>
          </a:p>
          <a:p>
            <a:pPr lvl="1"/>
            <a:r>
              <a:rPr lang="en-US" dirty="0"/>
              <a:t>Update Model Wizard for updating a model with changes that are made to the data source</a:t>
            </a:r>
          </a:p>
          <a:p>
            <a:pPr lvl="1"/>
            <a:r>
              <a:rPr lang="en-US" dirty="0"/>
              <a:t>Mapping Details pane for viewing, updating, and deleting mappings</a:t>
            </a:r>
          </a:p>
          <a:p>
            <a:endParaRPr lang="en-US" dirty="0"/>
          </a:p>
        </p:txBody>
      </p:sp>
    </p:spTree>
    <p:extLst>
      <p:ext uri="{BB962C8B-B14F-4D97-AF65-F5344CB8AC3E}">
        <p14:creationId xmlns:p14="http://schemas.microsoft.com/office/powerpoint/2010/main" val="164961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8785a63-3519-4186-925c-e859d3e3a8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 Entity Data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use the Entity Data Wizard to generate an EDM for an existing database.</a:t>
            </a:r>
            <a:endParaRPr lang="en-US" dirty="0"/>
          </a:p>
        </p:txBody>
      </p:sp>
    </p:spTree>
    <p:extLst>
      <p:ext uri="{BB962C8B-B14F-4D97-AF65-F5344CB8AC3E}">
        <p14:creationId xmlns:p14="http://schemas.microsoft.com/office/powerpoint/2010/main" val="77035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0166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9462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c06bd304-ec61-48a7-8885-772940ddfc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Generated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Do not modify the automatically generated classes in a model</a:t>
            </a:r>
          </a:p>
          <a:p>
            <a:r>
              <a:rPr lang="en-US" dirty="0" smtClean="0"/>
              <a:t>Use partial classes and partial methods to add business functionality to the generated classes</a:t>
            </a:r>
          </a:p>
          <a:p>
            <a:endParaRPr lang="en-US" dirty="0"/>
          </a:p>
        </p:txBody>
      </p:sp>
      <p:sp>
        <p:nvSpPr>
          <p:cNvPr id="5" name="TextBox 3"/>
          <p:cNvSpPr txBox="1"/>
          <p:nvPr/>
        </p:nvSpPr>
        <p:spPr>
          <a:xfrm>
            <a:off x="675249" y="322221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latin typeface="Lucida Sans Unicode" pitchFamily="34" charset="0"/>
                <a:cs typeface="Lucida Sans Unicode" pitchFamily="34" charset="0"/>
              </a:rPr>
              <a:t>public </a:t>
            </a:r>
            <a:r>
              <a:rPr lang="en-US" b="0" dirty="0">
                <a:latin typeface="Lucida Sans Unicode" pitchFamily="34" charset="0"/>
                <a:cs typeface="Lucida Sans Unicode" pitchFamily="34" charset="0"/>
              </a:rPr>
              <a:t>partial class Employee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partial void OnDateOfBirthChanging(DateTime? value)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(GetAge() &lt; 16)</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throw new Exception("Employees must be 16 or over");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19968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7&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and Using Entity Data Models&amp;quot;&quot;/&gt;&lt;property id=&quot;20307&quot; value=&quot;258&quot;/&gt;&lt;/object&gt;&lt;object type=&quot;3&quot; unique_id=&quot;10006&quot;&gt;&lt;property id=&quot;20148&quot; value=&quot;5&quot;/&gt;&lt;property id=&quot;20300&quot; value=&quot;Slide 4 - &amp;quot;Introduction to the ADO.NET Entity Framework&amp;quot;&quot;/&gt;&lt;property id=&quot;20307&quot; value=&quot;259&quot;/&gt;&lt;/object&gt;&lt;object type=&quot;3&quot; unique_id=&quot;10007&quot;&gt;&lt;property id=&quot;20148&quot; value=&quot;5&quot;/&gt;&lt;property id=&quot;20300&quot; value=&quot;Slide 5 - &amp;quot;Using the ADO.NET Entity Data Model Tools&amp;quot;&quot;/&gt;&lt;property id=&quot;20307&quot; value=&quot;260&quot;/&gt;&lt;/object&gt;&lt;object type=&quot;3&quot; unique_id=&quot;10008&quot;&gt;&lt;property id=&quot;20148&quot; value=&quot;5&quot;/&gt;&lt;property id=&quot;20300&quot; value=&quot;Slide 6 - &amp;quot;Demonstration: Creating an Entity Data Model&amp;quot;&quot;/&gt;&lt;property id=&quot;20307&quot; value=&quot;261&quot;/&gt;&lt;/object&gt;&lt;object type=&quot;3&quot; unique_id=&quot;10009&quot;&gt;&lt;property id=&quot;20148&quot; value=&quot;5&quot;/&gt;&lt;property id=&quot;20300&quot; value=&quot;Slide 7 - &amp;quot;Text Continuation&amp;quot;&quot;/&gt;&lt;property id=&quot;20307&quot; value=&quot;275&quot;/&gt;&lt;/object&gt;&lt;object type=&quot;3&quot; unique_id=&quot;10010&quot;&gt;&lt;property id=&quot;20148&quot; value=&quot;5&quot;/&gt;&lt;property id=&quot;20300&quot; value=&quot;Slide 8 - &amp;quot;Text Continuation&amp;quot;&quot;/&gt;&lt;property id=&quot;20307&quot; value=&quot;276&quot;/&gt;&lt;/object&gt;&lt;object type=&quot;3&quot; unique_id=&quot;10011&quot;&gt;&lt;property id=&quot;20148&quot; value=&quot;5&quot;/&gt;&lt;property id=&quot;20300&quot; value=&quot;Slide 9 - &amp;quot;Customizing Generated Classes&amp;quot;&quot;/&gt;&lt;property id=&quot;20307&quot; value=&quot;262&quot;/&gt;&lt;/object&gt;&lt;object type=&quot;3&quot; unique_id=&quot;10012&quot;&gt;&lt;property id=&quot;20148&quot; value=&quot;5&quot;/&gt;&lt;property id=&quot;20300&quot; value=&quot;Slide 10 - &amp;quot;Reading and Modifying Data by Using the Entity Framework&amp;quot;&quot;/&gt;&lt;property id=&quot;20307&quot; value=&quot;263&quot;/&gt;&lt;/object&gt;&lt;object type=&quot;3&quot; unique_id=&quot;10013&quot;&gt;&lt;property id=&quot;20148&quot; value=&quot;5&quot;/&gt;&lt;property id=&quot;20300&quot; value=&quot;Slide 11 - &amp;quot;Demonstration: Reading and Modifying Data in an EDM&amp;quot;&quot;/&gt;&lt;property id=&quot;20307&quot; value=&quot;264&quot;/&gt;&lt;/object&gt;&lt;object type=&quot;3&quot; unique_id=&quot;10014&quot;&gt;&lt;property id=&quot;20148&quot; value=&quot;5&quot;/&gt;&lt;property id=&quot;20300&quot; value=&quot;Slide 12 - &amp;quot;Text Continuation&amp;quot;&quot;/&gt;&lt;property id=&quot;20307&quot; value=&quot;277&quot;/&gt;&lt;/object&gt;&lt;object type=&quot;3&quot; unique_id=&quot;10015&quot;&gt;&lt;property id=&quot;20148&quot; value=&quot;5&quot;/&gt;&lt;property id=&quot;20300&quot; value=&quot;Slide 13 - &amp;quot;Lesson 2: Querying Data by Using LINQ&amp;quot;&quot;/&gt;&lt;property id=&quot;20307&quot; value=&quot;265&quot;/&gt;&lt;/object&gt;&lt;object type=&quot;3&quot; unique_id=&quot;10016&quot;&gt;&lt;property id=&quot;20148&quot; value=&quot;5&quot;/&gt;&lt;property id=&quot;20300&quot; value=&quot;Slide 14 - &amp;quot;Querying Data&amp;quot;&quot;/&gt;&lt;property id=&quot;20307&quot; value=&quot;266&quot;/&gt;&lt;/object&gt;&lt;object type=&quot;3&quot; unique_id=&quot;10017&quot;&gt;&lt;property id=&quot;20148&quot; value=&quot;5&quot;/&gt;&lt;property id=&quot;20300&quot; value=&quot;Slide 15 - &amp;quot;Demonstration: Querying Data&amp;quot;&quot;/&gt;&lt;property id=&quot;20307&quot; value=&quot;267&quot;/&gt;&lt;/object&gt;&lt;object type=&quot;3&quot; unique_id=&quot;10018&quot;&gt;&lt;property id=&quot;20148&quot; value=&quot;5&quot;/&gt;&lt;property id=&quot;20300&quot; value=&quot;Slide 16 - &amp;quot;Text Continuation&amp;quot;&quot;/&gt;&lt;property id=&quot;20307&quot; value=&quot;278&quot;/&gt;&lt;/object&gt;&lt;object type=&quot;3&quot; unique_id=&quot;10019&quot;&gt;&lt;property id=&quot;20148&quot; value=&quot;5&quot;/&gt;&lt;property id=&quot;20300&quot; value=&quot;Slide 17 - &amp;quot;Querying Data by Using Anonymous Types&amp;quot;&quot;/&gt;&lt;property id=&quot;20307&quot; value=&quot;268&quot;/&gt;&lt;/object&gt;&lt;object type=&quot;3&quot; unique_id=&quot;10020&quot;&gt;&lt;property id=&quot;20148&quot; value=&quot;5&quot;/&gt;&lt;property id=&quot;20300&quot; value=&quot;Slide 18 - &amp;quot;Demonstration: Querying Data by Using Anonymous Types&amp;quot;&quot;/&gt;&lt;property id=&quot;20307&quot; value=&quot;269&quot;/&gt;&lt;/object&gt;&lt;object type=&quot;3&quot; unique_id=&quot;10021&quot;&gt;&lt;property id=&quot;20148&quot; value=&quot;5&quot;/&gt;&lt;property id=&quot;20300&quot; value=&quot;Slide 19 - &amp;quot;Text Continuation&amp;quot;&quot;/&gt;&lt;property id=&quot;20307&quot; value=&quot;279&quot;/&gt;&lt;/object&gt;&lt;object type=&quot;3&quot; unique_id=&quot;10022&quot;&gt;&lt;property id=&quot;20148&quot; value=&quot;5&quot;/&gt;&lt;property id=&quot;20300&quot; value=&quot;Slide 20 - &amp;quot;Forcing Query Execution&amp;quot;&quot;/&gt;&lt;property id=&quot;20307&quot; value=&quot;270&quot;/&gt;&lt;/object&gt;&lt;object type=&quot;3&quot; unique_id=&quot;10023&quot;&gt;&lt;property id=&quot;20148&quot; value=&quot;5&quot;/&gt;&lt;property id=&quot;20300&quot; value=&quot;Slide 21 - &amp;quot;Demonstration: Retrieving and Modifying Grade Data Lab&amp;quot;&quot;/&gt;&lt;property id=&quot;20307&quot; value=&quot;271&quot;/&gt;&lt;/object&gt;&lt;object type=&quot;3&quot; unique_id=&quot;10024&quot;&gt;&lt;property id=&quot;20148&quot; value=&quot;5&quot;/&gt;&lt;property id=&quot;20300&quot; value=&quot;Slide 22 - &amp;quot;Text Continuation&amp;quot;&quot;/&gt;&lt;property id=&quot;20307&quot; value=&quot;280&quot;/&gt;&lt;/object&gt;&lt;object type=&quot;3&quot; unique_id=&quot;10025&quot;&gt;&lt;property id=&quot;20148&quot; value=&quot;5&quot;/&gt;&lt;property id=&quot;20300&quot; value=&quot;Slide 23 - &amp;quot;Text Continuation&amp;quot;&quot;/&gt;&lt;property id=&quot;20307&quot; value=&quot;281&quot;/&gt;&lt;/object&gt;&lt;object type=&quot;3&quot; unique_id=&quot;10026&quot;&gt;&lt;property id=&quot;20148&quot; value=&quot;5&quot;/&gt;&lt;property id=&quot;20300&quot; value=&quot;Slide 24 - &amp;quot;Lab: Retrieving and Modifying Grade Data&amp;quot;&quot;/&gt;&lt;property id=&quot;20307&quot; value=&quot;272&quot;/&gt;&lt;/object&gt;&lt;object type=&quot;3&quot; unique_id=&quot;10027&quot;&gt;&lt;property id=&quot;20148&quot; value=&quot;5&quot;/&gt;&lt;property id=&quot;20300&quot; value=&quot;Slide 25 - &amp;quot;Lab Scenario&amp;quot;&quot;/&gt;&lt;property id=&quot;20307&quot; value=&quot;273&quot;/&gt;&lt;/object&gt;&lt;object type=&quot;3&quot; unique_id=&quot;10028&quot;&gt;&lt;property id=&quot;20148&quot; value=&quot;5&quot;/&gt;&lt;property id=&quot;20300&quot; value=&quot;Slide 26 - &amp;quot;Module Review and Takeaways&amp;quot;&quot;/&gt;&lt;property id=&quot;20307&quot; value=&quot;274&quot;/&gt;&lt;/object&gt;&lt;/object&gt;&lt;object type=&quot;8&quot; unique_id=&quot;10056&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TotalTime>
  <Words>3166</Words>
  <Application>Microsoft Office PowerPoint</Application>
  <PresentationFormat>On-screen Show (4:3)</PresentationFormat>
  <Paragraphs>382</Paragraphs>
  <Slides>26</Slides>
  <Notes>26</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Segoe UI</vt:lpstr>
      <vt:lpstr>Segoe UI Light</vt:lpstr>
      <vt:lpstr>Lucida Sans Unicode</vt:lpstr>
      <vt:lpstr>Wingdings</vt:lpstr>
      <vt:lpstr>Calibri</vt:lpstr>
      <vt:lpstr>Times New Roman</vt:lpstr>
      <vt:lpstr>Segoe Light</vt:lpstr>
      <vt:lpstr>Verdana</vt:lpstr>
      <vt:lpstr>Presentation1</vt:lpstr>
      <vt:lpstr>Module 7</vt:lpstr>
      <vt:lpstr>Module Overview</vt:lpstr>
      <vt:lpstr>Lesson 1: Creating and Using Entity Data Models</vt:lpstr>
      <vt:lpstr>Introduction to the ADO.NET Entity Framework</vt:lpstr>
      <vt:lpstr>Using the ADO.NET Entity Data Model Tools</vt:lpstr>
      <vt:lpstr>Demonstration: Creating an Entity Data Model</vt:lpstr>
      <vt:lpstr>Text Continuation</vt:lpstr>
      <vt:lpstr>Text Continuation</vt:lpstr>
      <vt:lpstr>Customizing Generated Classes</vt:lpstr>
      <vt:lpstr>Reading and Modifying Data by Using the Entity Framework</vt:lpstr>
      <vt:lpstr>Demonstration: Reading and Modifying Data in an EDM</vt:lpstr>
      <vt:lpstr>Text Continuation</vt:lpstr>
      <vt:lpstr>Lesson 2: Querying Data by Using LINQ</vt:lpstr>
      <vt:lpstr>Querying Data</vt:lpstr>
      <vt:lpstr>Demonstration: Querying Data</vt:lpstr>
      <vt:lpstr>Text Continuation</vt:lpstr>
      <vt:lpstr>Querying Data by Using Anonymous Types</vt:lpstr>
      <vt:lpstr>Demonstration: Querying Data by Using Anonymous Types</vt:lpstr>
      <vt:lpstr>Text Continuation</vt:lpstr>
      <vt:lpstr>Forcing Query Execution</vt:lpstr>
      <vt:lpstr>Demonstration: Retrieving and Modifying Grade Data Lab</vt:lpstr>
      <vt:lpstr>Text Continuation</vt:lpstr>
      <vt:lpstr>Text Continuation</vt:lpstr>
      <vt:lpstr>Lab: Retrieving and Modifying Grade Data</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Vikkie Boyd</dc:creator>
  <cp:lastModifiedBy>Richard Strange</cp:lastModifiedBy>
  <cp:revision>5</cp:revision>
  <dcterms:created xsi:type="dcterms:W3CDTF">2012-12-05T14:37:15Z</dcterms:created>
  <dcterms:modified xsi:type="dcterms:W3CDTF">2012-12-11T16:17:09Z</dcterms:modified>
</cp:coreProperties>
</file>