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76" r:id="rId11"/>
    <p:sldId id="277" r:id="rId12"/>
    <p:sldId id="278" r:id="rId13"/>
    <p:sldId id="265" r:id="rId14"/>
    <p:sldId id="266" r:id="rId15"/>
    <p:sldId id="267" r:id="rId16"/>
    <p:sldId id="268" r:id="rId17"/>
    <p:sldId id="269" r:id="rId18"/>
    <p:sldId id="270" r:id="rId19"/>
    <p:sldId id="271" r:id="rId20"/>
    <p:sldId id="272" r:id="rId21"/>
    <p:sldId id="279" r:id="rId22"/>
    <p:sldId id="273" r:id="rId23"/>
    <p:sldId id="280" r:id="rId24"/>
    <p:sldId id="274" r:id="rId25"/>
    <p:sldId id="275" r:id="rId26"/>
    <p:sldId id="281" r:id="rId27"/>
  </p:sldIdLst>
  <p:sldSz cx="9144000" cy="6858000" type="screen4x3"/>
  <p:notesSz cx="6858000" cy="9144000"/>
  <p:embeddedFontLst>
    <p:embeddedFont>
      <p:font typeface="Verdana" pitchFamily="34" charset="0"/>
      <p:regular r:id="rId29"/>
      <p:bold r:id="rId30"/>
      <p:italic r:id="rId31"/>
      <p:boldItalic r:id="rId32"/>
    </p:embeddedFont>
    <p:embeddedFont>
      <p:font typeface="Calibri" pitchFamily="34" charset="0"/>
      <p:regular r:id="rId33"/>
      <p:bold r:id="rId34"/>
      <p:italic r:id="rId35"/>
      <p:boldItalic r:id="rId36"/>
    </p:embeddedFont>
    <p:embeddedFont>
      <p:font typeface="Lucida Sans Unicode" pitchFamily="34" charset="0"/>
      <p:regular r:id="rId37"/>
    </p:embeddedFont>
    <p:embeddedFont>
      <p:font typeface="SimSun" pitchFamily="2" charset="-122"/>
      <p:regular r:id="rId38"/>
    </p:embeddedFont>
    <p:embeddedFont>
      <p:font typeface="Segoe Light" pitchFamily="34" charset="0"/>
      <p:regular r:id="rId39"/>
      <p:italic r:id="rId40"/>
    </p:embeddedFont>
    <p:embeddedFont>
      <p:font typeface="Segoe UI Light" pitchFamily="34" charset="0"/>
      <p:regular r:id="rId41"/>
    </p:embeddedFont>
    <p:embeddedFont>
      <p:font typeface="Segoe UI" pitchFamily="34" charset="0"/>
      <p:regular r:id="rId42"/>
      <p:bold r:id="rId43"/>
      <p:italic r:id="rId44"/>
      <p:boldItalic r:id="rId45"/>
    </p:embeddedFont>
  </p:embeddedFontLst>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860" y="-582"/>
      </p:cViewPr>
      <p:guideLst>
        <p:guide orient="horz" pos="2160"/>
        <p:guide pos="2880"/>
      </p:guideLst>
    </p:cSldViewPr>
  </p:slideViewPr>
  <p:notesTextViewPr>
    <p:cViewPr>
      <p:scale>
        <a:sx n="1" d="1"/>
        <a:sy n="1" d="1"/>
      </p:scale>
      <p:origin x="0" y="0"/>
    </p:cViewPr>
  </p:notesTextViewPr>
  <p:notesViewPr>
    <p:cSldViewPr>
      <p:cViewPr>
        <p:scale>
          <a:sx n="70" d="100"/>
          <a:sy n="70" d="100"/>
        </p:scale>
        <p:origin x="-21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EEEE6C-5D14-4F72-8166-22552F926227}" type="datetimeFigureOut">
              <a:rPr lang="en-US" smtClean="0"/>
              <a:t>12/11/2012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DEDFDD-CD52-4E8F-9EC6-905DBC0145F5}" type="slidenum">
              <a:rPr lang="en-US" smtClean="0"/>
              <a:t>‹#›</a:t>
            </a:fld>
            <a:endParaRPr lang="en-US" dirty="0"/>
          </a:p>
        </p:txBody>
      </p:sp>
    </p:spTree>
    <p:extLst>
      <p:ext uri="{BB962C8B-B14F-4D97-AF65-F5344CB8AC3E}">
        <p14:creationId xmlns:p14="http://schemas.microsoft.com/office/powerpoint/2010/main" val="169857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7DEDFDD-CD52-4E8F-9EC6-905DBC0145F5}"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1180723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prstClr val="black"/>
                </a:solidFill>
                <a:latin typeface="Arial"/>
                <a:ea typeface="Times New Roman"/>
                <a:cs typeface="Segoe UI"/>
              </a:rPr>
              <a:t> window, in the </a:t>
            </a:r>
            <a:r>
              <a:rPr lang="en-US" sz="1000" b="1" dirty="0">
                <a:solidFill>
                  <a:prstClr val="black"/>
                </a:solidFill>
                <a:latin typeface="Arial"/>
                <a:ea typeface="Times New Roman"/>
                <a:cs typeface="Times New Roman"/>
              </a:rPr>
              <a:t>Categories</a:t>
            </a:r>
            <a:r>
              <a:rPr lang="en-US" sz="1000" dirty="0">
                <a:solidFill>
                  <a:prstClr val="black"/>
                </a:solidFill>
                <a:latin typeface="Arial"/>
                <a:ea typeface="Times New Roman"/>
                <a:cs typeface="Segoe UI"/>
              </a:rPr>
              <a:t> list, click </a:t>
            </a:r>
            <a:r>
              <a:rPr lang="en-US" sz="1000" b="1" dirty="0">
                <a:solidFill>
                  <a:prstClr val="black"/>
                </a:solidFill>
                <a:latin typeface="Arial"/>
                <a:ea typeface="Times New Roman"/>
                <a:cs typeface="Times New Roman"/>
              </a:rPr>
              <a:t>Comments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01: Bring the System.Net namespace into scope.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using System.Net;</a:t>
            </a: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02: Declare a global object to encapsulate an HTTP request.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HttpWebRequest _request;</a:t>
            </a:r>
          </a:p>
          <a:p>
            <a:pPr marL="342900" lvl="0" indent="-342900">
              <a:lnSpc>
                <a:spcPct val="115000"/>
              </a:lnSpc>
              <a:spcAft>
                <a:spcPts val="995"/>
              </a:spcAft>
              <a:buFont typeface="+mj-lt"/>
              <a:buAutoNum type="arabicPeriod" startAt="17"/>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03: Instantiate the _request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this._request = WebRequest.Create(</a:t>
            </a:r>
          </a:p>
          <a:p>
            <a:pPr marL="100330" marR="100330" lvl="0">
              <a:lnSpc>
                <a:spcPct val="115000"/>
              </a:lnSpc>
              <a:spcAft>
                <a:spcPts val="995"/>
              </a:spcAft>
            </a:pPr>
            <a:r>
              <a:rPr lang="en-US" sz="1000" dirty="0">
                <a:solidFill>
                  <a:prstClr val="black"/>
                </a:solidFill>
                <a:latin typeface="Arial"/>
                <a:ea typeface="Times New Roman"/>
                <a:cs typeface="Times New Roman"/>
              </a:rPr>
              <a:t>   this._serviceUri.AbsoluteUri) as </a:t>
            </a:r>
          </a:p>
          <a:p>
            <a:pPr marL="100330" marR="100330" lvl="0">
              <a:lnSpc>
                <a:spcPct val="115000"/>
              </a:lnSpc>
              <a:spcAft>
                <a:spcPts val="995"/>
              </a:spcAft>
            </a:pPr>
            <a:r>
              <a:rPr lang="en-US" sz="1000" dirty="0">
                <a:solidFill>
                  <a:prstClr val="black"/>
                </a:solidFill>
                <a:latin typeface="Arial"/>
                <a:ea typeface="Times New Roman"/>
                <a:cs typeface="Times New Roman"/>
              </a:rPr>
              <a:t>   HttpWebRequest;</a:t>
            </a:r>
          </a:p>
          <a:p>
            <a:pPr marL="342900" lvl="0" indent="-342900">
              <a:lnSpc>
                <a:spcPct val="115000"/>
              </a:lnSpc>
              <a:spcAft>
                <a:spcPts val="995"/>
              </a:spcAft>
              <a:buFont typeface="+mj-lt"/>
              <a:buAutoNum type="arabicPeriod" startAt="19"/>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04: Configure the request to send JSON data.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9"/>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this._request.Method = "POST";</a:t>
            </a:r>
          </a:p>
          <a:p>
            <a:pPr marL="100330" marR="100330" lvl="0">
              <a:lnSpc>
                <a:spcPct val="115000"/>
              </a:lnSpc>
              <a:spcAft>
                <a:spcPts val="995"/>
              </a:spcAft>
            </a:pPr>
            <a:r>
              <a:rPr lang="en-US" sz="1000" dirty="0">
                <a:solidFill>
                  <a:prstClr val="black"/>
                </a:solidFill>
                <a:latin typeface="Arial"/>
                <a:ea typeface="Times New Roman"/>
                <a:cs typeface="Times New Roman"/>
              </a:rPr>
              <a:t>this._request.ContentType = "application/json";</a:t>
            </a:r>
          </a:p>
          <a:p>
            <a:pPr marL="100330" marR="100330" lvl="0">
              <a:lnSpc>
                <a:spcPct val="115000"/>
              </a:lnSpc>
              <a:spcAft>
                <a:spcPts val="995"/>
              </a:spcAft>
            </a:pPr>
            <a:r>
              <a:rPr lang="en-US" sz="1000" dirty="0">
                <a:solidFill>
                  <a:prstClr val="black"/>
                </a:solidFill>
                <a:latin typeface="Arial"/>
                <a:ea typeface="Times New Roman"/>
                <a:cs typeface="Times New Roman"/>
              </a:rPr>
              <a:t>this._request.ContentLength = rawData.Length;</a:t>
            </a:r>
          </a:p>
          <a:p>
            <a:pPr marL="342900" lvl="0" indent="-342900">
              <a:lnSpc>
                <a:spcPct val="115000"/>
              </a:lnSpc>
              <a:spcAft>
                <a:spcPts val="995"/>
              </a:spcAft>
              <a:buFont typeface="+mj-lt"/>
              <a:buAutoNum type="arabicPeriod" startAt="21"/>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05: Write data to the request stream.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dataStream = this._request.GetRequestStream();</a:t>
            </a:r>
          </a:p>
        </p:txBody>
      </p:sp>
      <p:sp>
        <p:nvSpPr>
          <p:cNvPr id="4" name="Slide Number Placeholder 3"/>
          <p:cNvSpPr>
            <a:spLocks noGrp="1"/>
          </p:cNvSpPr>
          <p:nvPr>
            <p:ph type="sldNum" sz="quarter" idx="10"/>
          </p:nvPr>
        </p:nvSpPr>
        <p:spPr/>
        <p:txBody>
          <a:bodyPr/>
          <a:lstStyle/>
          <a:p>
            <a:fld id="{D7DEDFDD-CD52-4E8F-9EC6-905DBC0145F5}" type="slidenum">
              <a:rPr lang="en-US" smtClean="0"/>
              <a:t>10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3289055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dataStream.Write(data, 0, data.Length);</a:t>
            </a:r>
          </a:p>
          <a:p>
            <a:pPr marL="100330" marR="100330" lvl="0">
              <a:lnSpc>
                <a:spcPct val="115000"/>
              </a:lnSpc>
              <a:spcAft>
                <a:spcPts val="995"/>
              </a:spcAft>
            </a:pPr>
            <a:r>
              <a:rPr lang="en-US" sz="1000" dirty="0">
                <a:solidFill>
                  <a:prstClr val="black"/>
                </a:solidFill>
                <a:latin typeface="Arial"/>
                <a:ea typeface="Times New Roman"/>
                <a:cs typeface="Times New Roman"/>
              </a:rPr>
              <a:t>dataStream.Close();</a:t>
            </a:r>
          </a:p>
          <a:p>
            <a:pPr marL="342900" lvl="0" indent="-342900">
              <a:lnSpc>
                <a:spcPct val="115000"/>
              </a:lnSpc>
              <a:spcAft>
                <a:spcPts val="995"/>
              </a:spcAft>
              <a:buFont typeface="+mj-lt"/>
              <a:buAutoNum type="arabicPeriod" startAt="23"/>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06: Create an HttpWebResponse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3"/>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response = this._request.GetResponse() </a:t>
            </a:r>
          </a:p>
          <a:p>
            <a:pPr marL="100330" marR="100330" lvl="0">
              <a:lnSpc>
                <a:spcPct val="115000"/>
              </a:lnSpc>
              <a:spcAft>
                <a:spcPts val="995"/>
              </a:spcAft>
            </a:pPr>
            <a:r>
              <a:rPr lang="en-US" sz="1000" dirty="0">
                <a:solidFill>
                  <a:prstClr val="black"/>
                </a:solidFill>
                <a:latin typeface="Arial"/>
                <a:ea typeface="Times New Roman"/>
                <a:cs typeface="Times New Roman"/>
              </a:rPr>
              <a:t>   as HttpWebResponse;</a:t>
            </a:r>
          </a:p>
          <a:p>
            <a:pPr marL="342900" lvl="0" indent="-342900">
              <a:lnSpc>
                <a:spcPct val="115000"/>
              </a:lnSpc>
              <a:spcAft>
                <a:spcPts val="995"/>
              </a:spcAft>
              <a:buFont typeface="+mj-lt"/>
              <a:buAutoNum type="arabicPeriod" startAt="25"/>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07: Check to see if the response contains any data.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5"/>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if (response.ContentLength == 0)</a:t>
            </a:r>
          </a:p>
          <a:p>
            <a:pPr marL="100330" marR="100330" lvl="0">
              <a:lnSpc>
                <a:spcPct val="115000"/>
              </a:lnSpc>
              <a:spcAft>
                <a:spcPts val="995"/>
              </a:spcAft>
            </a:pPr>
            <a:r>
              <a:rPr lang="en-US" sz="1000" dirty="0">
                <a:solidFill>
                  <a:prstClr val="black"/>
                </a:solidFill>
                <a:latin typeface="Arial"/>
                <a:ea typeface="Times New Roman"/>
                <a:cs typeface="Times New Roman"/>
              </a:rPr>
              <a:t>   return null;</a:t>
            </a:r>
          </a:p>
          <a:p>
            <a:pPr marL="342900" lvl="0" indent="-342900">
              <a:lnSpc>
                <a:spcPct val="115000"/>
              </a:lnSpc>
              <a:spcAft>
                <a:spcPts val="995"/>
              </a:spcAft>
              <a:buFont typeface="+mj-lt"/>
              <a:buAutoNum type="arabicPeriod" startAt="27"/>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08: Read and process the response data.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7"/>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stream = new StreamReader(response.GetResponseStream());</a:t>
            </a:r>
          </a:p>
          <a:p>
            <a:pPr marL="100330" marR="100330" lvl="0">
              <a:lnSpc>
                <a:spcPct val="115000"/>
              </a:lnSpc>
              <a:spcAft>
                <a:spcPts val="995"/>
              </a:spcAft>
            </a:pPr>
            <a:r>
              <a:rPr lang="en-US" sz="1000" dirty="0">
                <a:solidFill>
                  <a:prstClr val="black"/>
                </a:solidFill>
                <a:latin typeface="Arial"/>
                <a:ea typeface="Times New Roman"/>
                <a:cs typeface="Times New Roman"/>
              </a:rPr>
              <a:t>var result = SalesPerson.FromJson(stream.BaseStream);</a:t>
            </a:r>
          </a:p>
          <a:p>
            <a:pPr marL="100330" marR="100330" lvl="0">
              <a:lnSpc>
                <a:spcPct val="115000"/>
              </a:lnSpc>
              <a:spcAft>
                <a:spcPts val="995"/>
              </a:spcAft>
            </a:pPr>
            <a:r>
              <a:rPr lang="en-US" sz="1000" dirty="0">
                <a:solidFill>
                  <a:prstClr val="black"/>
                </a:solidFill>
                <a:latin typeface="Arial"/>
                <a:ea typeface="Times New Roman"/>
                <a:cs typeface="Times New Roman"/>
              </a:rPr>
              <a:t>stream.Close();</a:t>
            </a:r>
          </a:p>
          <a:p>
            <a:pPr marL="342900" lvl="0" indent="-342900">
              <a:lnSpc>
                <a:spcPct val="115000"/>
              </a:lnSpc>
              <a:spcAft>
                <a:spcPts val="995"/>
              </a:spcAft>
              <a:buFont typeface="+mj-lt"/>
              <a:buAutoNum type="arabicPeriod" startAt="29"/>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9"/>
            </a:pPr>
            <a:r>
              <a:rPr lang="en-US" sz="1000" dirty="0">
                <a:solidFill>
                  <a:prstClr val="black"/>
                </a:solidFill>
                <a:latin typeface="Arial"/>
                <a:ea typeface="Times New Roman"/>
                <a:cs typeface="Segoe UI"/>
              </a:rPr>
              <a:t>In Solution Explorer, right-click </a:t>
            </a:r>
            <a:r>
              <a:rPr lang="en-US" sz="1000" b="1" dirty="0">
                <a:solidFill>
                  <a:prstClr val="black"/>
                </a:solidFill>
                <a:latin typeface="Arial"/>
                <a:ea typeface="Times New Roman"/>
                <a:cs typeface="Times New Roman"/>
              </a:rPr>
              <a:t>Fourth Coffee Contact Finder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Set as StartUp Project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9"/>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9"/>
            </a:pPr>
            <a:r>
              <a:rPr lang="en-US" sz="1000" dirty="0">
                <a:solidFill>
                  <a:prstClr val="black"/>
                </a:solidFill>
                <a:latin typeface="Arial"/>
                <a:ea typeface="Times New Roman"/>
                <a:cs typeface="Segoe UI"/>
              </a:rPr>
              <a:t>In the Fourth Coffee Contract Finder application, in the </a:t>
            </a:r>
            <a:r>
              <a:rPr lang="en-US" sz="1000" b="1" dirty="0">
                <a:solidFill>
                  <a:prstClr val="black"/>
                </a:solidFill>
                <a:latin typeface="Arial"/>
                <a:ea typeface="Times New Roman"/>
                <a:cs typeface="Times New Roman"/>
              </a:rPr>
              <a:t>Search</a:t>
            </a:r>
            <a:r>
              <a:rPr lang="en-US" sz="1000" dirty="0">
                <a:solidFill>
                  <a:prstClr val="black"/>
                </a:solidFill>
                <a:latin typeface="Arial"/>
                <a:ea typeface="Times New Roman"/>
                <a:cs typeface="Segoe UI"/>
              </a:rPr>
              <a:t> box, type </a:t>
            </a:r>
            <a:r>
              <a:rPr lang="en-US" sz="1000" b="1" dirty="0">
                <a:solidFill>
                  <a:prstClr val="black"/>
                </a:solidFill>
                <a:latin typeface="Arial"/>
                <a:ea typeface="Times New Roman"/>
                <a:cs typeface="Times New Roman"/>
              </a:rPr>
              <a:t>jesper@fourthcoffee.com</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GO</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1142321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3"/>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Search Successful </a:t>
            </a:r>
            <a:r>
              <a:rPr lang="en-US" sz="1000" dirty="0">
                <a:solidFill>
                  <a:prstClr val="black"/>
                </a:solidFill>
                <a:latin typeface="Arial"/>
                <a:ea typeface="Times New Roman"/>
                <a:cs typeface="Segoe UI"/>
              </a:rPr>
              <a:t>dialog box,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3"/>
            </a:pPr>
            <a:r>
              <a:rPr lang="en-US" sz="1000" dirty="0">
                <a:solidFill>
                  <a:prstClr val="black"/>
                </a:solidFill>
                <a:latin typeface="Arial"/>
                <a:ea typeface="Times New Roman"/>
                <a:cs typeface="Segoe UI"/>
              </a:rPr>
              <a:t>Verify that the details for Jesper Herp are displayed.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3"/>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Stop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3"/>
            </a:pPr>
            <a:r>
              <a:rPr lang="en-US" sz="1000" dirty="0">
                <a:solidFill>
                  <a:prstClr val="black"/>
                </a:solidFill>
                <a:latin typeface="Arial"/>
                <a:ea typeface="Times New Roman"/>
                <a:cs typeface="Segoe UI"/>
              </a:rPr>
              <a:t>Close Visual Studio.</a:t>
            </a:r>
            <a:endParaRPr lang="en-US" dirty="0"/>
          </a:p>
        </p:txBody>
      </p:sp>
      <p:sp>
        <p:nvSpPr>
          <p:cNvPr id="4" name="Slide Number Placeholder 3"/>
          <p:cNvSpPr>
            <a:spLocks noGrp="1"/>
          </p:cNvSpPr>
          <p:nvPr>
            <p:ph type="sldNum" sz="quarter" idx="10"/>
          </p:nvPr>
        </p:nvSpPr>
        <p:spPr/>
        <p:txBody>
          <a:bodyPr/>
          <a:lstStyle/>
          <a:p>
            <a:fld id="{D7DEDFDD-CD52-4E8F-9EC6-905DBC0145F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1895181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this lesson describes how you can expose an EDM over the web by using WCF Data Services.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 lab exercises use WCF Data Services.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150152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Emphasize that Representational State Transfer (REST) is an architectural model rather than a prescribed way of building web services; a REST web service can be implemented by using almost any web-enabled set of technologies. The key point is that data is associated with a URI, and REST provides a hierarchical model for organizing these URIs. The actual scheme and structure of these URIs is the choice of the organization that is implementing the web service.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WCF Data Services enables you to access your resources over a REST application programming interface (API) and supports the standard HTTP verbs: GET, PUT, POST, and DELETE.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2156447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to create a WCF Data Service, you need to use the generic </a:t>
            </a:r>
            <a:r>
              <a:rPr lang="en-US" sz="1000" b="1" dirty="0">
                <a:latin typeface="Arial"/>
                <a:ea typeface="Calibri"/>
                <a:cs typeface="Times New Roman"/>
              </a:rPr>
              <a:t>DataService</a:t>
            </a:r>
            <a:r>
              <a:rPr lang="en-US" sz="1000" dirty="0">
                <a:latin typeface="Arial"/>
                <a:ea typeface="Calibri"/>
                <a:cs typeface="Segoe UI"/>
              </a:rPr>
              <a:t> class in the </a:t>
            </a:r>
            <a:r>
              <a:rPr lang="en-US" sz="1000" b="1" dirty="0">
                <a:latin typeface="Arial"/>
                <a:ea typeface="Calibri"/>
                <a:cs typeface="Times New Roman"/>
              </a:rPr>
              <a:t>System.Data.Services</a:t>
            </a:r>
            <a:r>
              <a:rPr lang="en-US" sz="1000" dirty="0">
                <a:latin typeface="Arial"/>
                <a:ea typeface="Calibri"/>
                <a:cs typeface="Segoe UI"/>
              </a:rPr>
              <a:t> namespace.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the example on the slide creates a </a:t>
            </a:r>
            <a:r>
              <a:rPr lang="en-US" sz="1000" b="1" dirty="0">
                <a:latin typeface="Arial"/>
                <a:ea typeface="Calibri"/>
                <a:cs typeface="Times New Roman"/>
              </a:rPr>
              <a:t>DataService</a:t>
            </a:r>
            <a:r>
              <a:rPr lang="en-US" sz="1000" dirty="0">
                <a:latin typeface="Arial"/>
                <a:ea typeface="Calibri"/>
                <a:cs typeface="Segoe UI"/>
              </a:rPr>
              <a:t> class for the </a:t>
            </a:r>
            <a:r>
              <a:rPr lang="en-US" sz="1000" b="1" dirty="0">
                <a:latin typeface="Arial"/>
                <a:ea typeface="Calibri"/>
                <a:cs typeface="Times New Roman"/>
              </a:rPr>
              <a:t>FourthCoffee</a:t>
            </a:r>
            <a:r>
              <a:rPr lang="en-US" sz="1000" dirty="0">
                <a:latin typeface="Arial"/>
                <a:ea typeface="Calibri"/>
                <a:cs typeface="Segoe UI"/>
              </a:rPr>
              <a:t> entity data model (EDM). The SalesPersons URI retrieves an entity set containing all of the SalesPerson objects from the EDM.</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161879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by default, when you define a WCF Data Service, no entities are exposed. Point out that you must use the </a:t>
            </a:r>
            <a:r>
              <a:rPr lang="en-US" sz="1000" b="1" dirty="0">
                <a:latin typeface="Arial"/>
                <a:ea typeface="Calibri"/>
                <a:cs typeface="Times New Roman"/>
              </a:rPr>
              <a:t>SetEntitySetAccessRule</a:t>
            </a:r>
            <a:r>
              <a:rPr lang="en-US" sz="1000" dirty="0">
                <a:latin typeface="Arial"/>
                <a:ea typeface="Calibri"/>
                <a:cs typeface="Segoe UI"/>
              </a:rPr>
              <a:t> method.</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the * value means all entities. Instead, you can replace this with the name of the entity if you want to set access rules for a particular entity.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2805251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you can expose methods through a WCF Data Service. You might want to do this if you want to perform some custom logic and processing based on the results of a stored procedure.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code example on the slide, pointing out that you need to configure access to the method by using the </a:t>
            </a:r>
            <a:r>
              <a:rPr lang="en-US" sz="1000" b="1" dirty="0" smtClean="0">
                <a:latin typeface="Arial"/>
                <a:ea typeface="Calibri"/>
                <a:cs typeface="Times New Roman"/>
              </a:rPr>
              <a:t>SetServiceOperationAccessRule</a:t>
            </a:r>
            <a:r>
              <a:rPr lang="en-US" sz="1000" dirty="0">
                <a:latin typeface="Arial"/>
                <a:ea typeface="Calibri"/>
                <a:cs typeface="Segoe UI"/>
              </a:rPr>
              <a:t> </a:t>
            </a:r>
            <a:r>
              <a:rPr lang="en-US" sz="1000" dirty="0" smtClean="0">
                <a:latin typeface="Arial"/>
                <a:ea typeface="Calibri"/>
                <a:cs typeface="Segoe UI"/>
              </a:rPr>
              <a:t>method</a:t>
            </a:r>
            <a:r>
              <a:rPr lang="en-US" sz="1000" dirty="0">
                <a:latin typeface="Arial"/>
                <a:ea typeface="Calibri"/>
                <a:cs typeface="Segoe UI"/>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549790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smtClean="0">
                <a:latin typeface="Arial"/>
                <a:ea typeface="Calibri"/>
                <a:cs typeface="Segoe UI"/>
              </a:rPr>
              <a:t>Explain </a:t>
            </a:r>
            <a:r>
              <a:rPr lang="en-US" sz="1000" dirty="0">
                <a:latin typeface="Arial"/>
                <a:ea typeface="Calibri"/>
                <a:cs typeface="Segoe UI"/>
              </a:rPr>
              <a:t>that a client library is just a proxy that enables you to interface with the WCF Data Service.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to create a client library, you can use the </a:t>
            </a:r>
            <a:r>
              <a:rPr lang="en-US" sz="1000" b="1" dirty="0">
                <a:latin typeface="Arial"/>
                <a:ea typeface="Calibri"/>
                <a:cs typeface="Times New Roman"/>
              </a:rPr>
              <a:t>Add Service Reference</a:t>
            </a:r>
            <a:r>
              <a:rPr lang="en-US" sz="1000" dirty="0">
                <a:latin typeface="Arial"/>
                <a:ea typeface="Calibri"/>
                <a:cs typeface="Segoe UI"/>
              </a:rPr>
              <a:t> feature in Visual Studio or use the DataSvcUtil command-line tool.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1483026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you can use the WCF Data Service context to load and modify entities in the same way you would with a local EDM, with the exception of the </a:t>
            </a:r>
            <a:r>
              <a:rPr lang="en-US" sz="1000" b="1" dirty="0">
                <a:latin typeface="Arial"/>
                <a:ea typeface="Calibri"/>
                <a:cs typeface="Times New Roman"/>
              </a:rPr>
              <a:t>UpdateObject</a:t>
            </a:r>
            <a:r>
              <a:rPr lang="en-US" sz="1000" dirty="0">
                <a:latin typeface="Arial"/>
                <a:ea typeface="Calibri"/>
                <a:cs typeface="Segoe UI"/>
              </a:rPr>
              <a:t> method, which you must use when modifying existing entities.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for entity collection, you get an </a:t>
            </a:r>
            <a:r>
              <a:rPr lang="en-US" sz="1000" b="1" dirty="0">
                <a:latin typeface="Arial"/>
                <a:ea typeface="Calibri"/>
                <a:cs typeface="Times New Roman"/>
              </a:rPr>
              <a:t>AddTo</a:t>
            </a:r>
            <a:r>
              <a:rPr lang="en-US" sz="1000" i="1" dirty="0">
                <a:latin typeface="Arial"/>
                <a:ea typeface="Calibri"/>
                <a:cs typeface="Times New Roman"/>
              </a:rPr>
              <a:t>XXXX</a:t>
            </a:r>
            <a:r>
              <a:rPr lang="en-US" sz="1000" dirty="0">
                <a:latin typeface="Arial"/>
                <a:ea typeface="Calibri"/>
                <a:cs typeface="Segoe UI"/>
              </a:rPr>
              <a:t> method, for example, for the </a:t>
            </a:r>
            <a:r>
              <a:rPr lang="en-US" sz="1000" b="1" dirty="0">
                <a:latin typeface="Arial"/>
                <a:ea typeface="Calibri"/>
                <a:cs typeface="Times New Roman"/>
              </a:rPr>
              <a:t>SalesPerson</a:t>
            </a:r>
            <a:r>
              <a:rPr lang="en-US" sz="1000" dirty="0">
                <a:latin typeface="Arial"/>
                <a:ea typeface="Calibri"/>
                <a:cs typeface="Segoe UI"/>
              </a:rPr>
              <a:t> entity, you get an </a:t>
            </a:r>
            <a:r>
              <a:rPr lang="en-US" sz="1000" b="1" dirty="0">
                <a:latin typeface="Arial"/>
                <a:ea typeface="Calibri"/>
                <a:cs typeface="Times New Roman"/>
              </a:rPr>
              <a:t>AddToSalesPersons</a:t>
            </a:r>
            <a:r>
              <a:rPr lang="en-US" sz="1000" dirty="0">
                <a:latin typeface="Arial"/>
                <a:ea typeface="Calibri"/>
                <a:cs typeface="Segoe UI"/>
              </a:rPr>
              <a:t> method.</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the difference between eager and explicit loading of entities.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You could sketch the model on the board to help students understand the relationships between entities in the examples.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2241771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module shows two approaches to connecting to and manipulating data over the web:</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Working with web services and other remote data sources, such as File Transfer Protocol (FTP) sites, by using the low-level request and response classes. This should give students a feel for how the communication between applications and remote data sources consists of request and response messages.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Working with entities in an EDM that are exposed through a Windows® Communication Foundation (WCF) Data Service. Highlight the fact that the WCF Data Service Framework abstracts the low-level details of creating requests and reading responses.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1599905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the GradesPrototype.sln solution from the E:\Mod08\Labfiles\Solution\Exercise 3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Solution Explorer, right-click </a:t>
            </a:r>
            <a:r>
              <a:rPr lang="en-US" sz="1000" b="1" dirty="0" smtClean="0">
                <a:effectLst/>
                <a:latin typeface="Arial"/>
                <a:ea typeface="Times New Roman"/>
                <a:cs typeface="Times New Roman"/>
              </a:rPr>
              <a:t>Solution ‘GradesPrototype’</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Properties</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a:t>
            </a:r>
            <a:r>
              <a:rPr lang="en-US" sz="1000" b="1" dirty="0" smtClean="0">
                <a:effectLst/>
                <a:latin typeface="Arial"/>
                <a:ea typeface="Times New Roman"/>
                <a:cs typeface="Times New Roman"/>
              </a:rPr>
              <a:t>Startup Project</a:t>
            </a:r>
            <a:r>
              <a:rPr lang="en-US" sz="1000" dirty="0" smtClean="0">
                <a:solidFill>
                  <a:srgbClr val="000000"/>
                </a:solidFill>
                <a:effectLst/>
                <a:latin typeface="Arial"/>
                <a:ea typeface="Times New Roman"/>
                <a:cs typeface="Times New Roman"/>
              </a:rPr>
              <a:t> page, click </a:t>
            </a:r>
            <a:r>
              <a:rPr lang="en-US" sz="1000" b="1" dirty="0" smtClean="0">
                <a:effectLst/>
                <a:latin typeface="Arial"/>
                <a:ea typeface="Times New Roman"/>
                <a:cs typeface="Times New Roman"/>
              </a:rPr>
              <a:t>Multiple startup projects</a:t>
            </a:r>
            <a:r>
              <a:rPr lang="en-US" sz="1000" dirty="0" smtClean="0">
                <a:solidFill>
                  <a:srgbClr val="000000"/>
                </a:solidFill>
                <a:effectLst/>
                <a:latin typeface="Arial"/>
                <a:ea typeface="Times New Roman"/>
                <a:cs typeface="Times New Roman"/>
              </a:rPr>
              <a:t>. Set </a:t>
            </a:r>
            <a:r>
              <a:rPr lang="en-US" sz="1000" b="1" dirty="0" smtClean="0">
                <a:effectLst/>
                <a:latin typeface="Arial"/>
                <a:ea typeface="Times New Roman"/>
                <a:cs typeface="Times New Roman"/>
              </a:rPr>
              <a:t>Grades.Web</a:t>
            </a:r>
            <a:r>
              <a:rPr lang="en-US" sz="1000" dirty="0" smtClean="0">
                <a:solidFill>
                  <a:srgbClr val="000000"/>
                </a:solidFill>
                <a:effectLst/>
                <a:latin typeface="Arial"/>
                <a:ea typeface="Times New Roman"/>
                <a:cs typeface="Times New Roman"/>
              </a:rPr>
              <a:t> and </a:t>
            </a:r>
            <a:r>
              <a:rPr lang="en-US" sz="1000" b="1" dirty="0" smtClean="0">
                <a:effectLst/>
                <a:latin typeface="Arial"/>
                <a:ea typeface="Times New Roman"/>
                <a:cs typeface="Times New Roman"/>
              </a:rPr>
              <a:t>GradesPrototype</a:t>
            </a:r>
            <a:r>
              <a:rPr lang="en-US" sz="1000" dirty="0" smtClean="0">
                <a:solidFill>
                  <a:srgbClr val="000000"/>
                </a:solidFill>
                <a:effectLst/>
                <a:latin typeface="Arial"/>
                <a:ea typeface="Times New Roman"/>
                <a:cs typeface="Times New Roman"/>
              </a:rPr>
              <a:t> to </a:t>
            </a:r>
            <a:r>
              <a:rPr lang="en-US" sz="1000" b="1" dirty="0" smtClean="0">
                <a:effectLst/>
                <a:latin typeface="Arial"/>
                <a:ea typeface="Times New Roman"/>
                <a:cs typeface="Times New Roman"/>
              </a:rPr>
              <a:t>Start without debugging</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Rebuild the solution.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View the properties of the Grades.Web project and show the </a:t>
            </a:r>
            <a:r>
              <a:rPr lang="en-US" sz="1000" b="1" dirty="0" smtClean="0">
                <a:effectLst/>
                <a:latin typeface="Arial"/>
                <a:ea typeface="Times New Roman"/>
                <a:cs typeface="Times New Roman"/>
              </a:rPr>
              <a:t>Web</a:t>
            </a:r>
            <a:r>
              <a:rPr lang="en-US" sz="1000" dirty="0" smtClean="0">
                <a:solidFill>
                  <a:srgbClr val="000000"/>
                </a:solidFill>
                <a:effectLst/>
                <a:latin typeface="Arial"/>
                <a:ea typeface="Times New Roman"/>
                <a:cs typeface="Segoe UI"/>
              </a:rPr>
              <a:t> tab. Explain to students that during Exercise 1, they will add this project to the solution and configure it as a data service.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Grades.Web</a:t>
            </a:r>
            <a:r>
              <a:rPr lang="en-US" sz="1000" dirty="0" smtClean="0">
                <a:solidFill>
                  <a:srgbClr val="000000"/>
                </a:solidFill>
                <a:effectLst/>
                <a:latin typeface="Arial"/>
                <a:ea typeface="Times New Roman"/>
                <a:cs typeface="Segoe UI"/>
              </a:rPr>
              <a:t> project, in the </a:t>
            </a:r>
            <a:r>
              <a:rPr lang="en-US" sz="1000" b="1" dirty="0" smtClean="0">
                <a:effectLst/>
                <a:latin typeface="Arial"/>
                <a:ea typeface="Times New Roman"/>
                <a:cs typeface="Times New Roman"/>
              </a:rPr>
              <a:t>Services</a:t>
            </a:r>
            <a:r>
              <a:rPr lang="en-US" sz="1000" dirty="0" smtClean="0">
                <a:solidFill>
                  <a:srgbClr val="000000"/>
                </a:solidFill>
                <a:effectLst/>
                <a:latin typeface="Arial"/>
                <a:ea typeface="Times New Roman"/>
                <a:cs typeface="Segoe UI"/>
              </a:rPr>
              <a:t> folder, open </a:t>
            </a:r>
            <a:r>
              <a:rPr lang="en-US" sz="1000" b="1" dirty="0" smtClean="0">
                <a:effectLst/>
                <a:latin typeface="Arial"/>
                <a:ea typeface="Times New Roman"/>
                <a:cs typeface="Times New Roman"/>
              </a:rPr>
              <a:t>GradesWebDataService.svc</a:t>
            </a:r>
            <a:r>
              <a:rPr lang="en-US" sz="1000" dirty="0" smtClean="0">
                <a:solidFill>
                  <a:srgbClr val="000000"/>
                </a:solidFill>
                <a:effectLst/>
                <a:latin typeface="Arial"/>
                <a:ea typeface="Times New Roman"/>
                <a:cs typeface="Segoe UI"/>
              </a:rPr>
              <a:t>, and then explain to students that during Exercise 1, they will set rules to indicate which entity sets and service operations are visible and add a new service operation to the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Solution Explorer, in the </a:t>
            </a:r>
            <a:r>
              <a:rPr lang="en-US" sz="1000" b="1" dirty="0" smtClean="0">
                <a:effectLst/>
                <a:latin typeface="Arial"/>
                <a:ea typeface="Times New Roman"/>
                <a:cs typeface="Times New Roman"/>
              </a:rPr>
              <a:t>GradesPrototype</a:t>
            </a:r>
            <a:r>
              <a:rPr lang="en-US" sz="1000" dirty="0" smtClean="0">
                <a:solidFill>
                  <a:srgbClr val="000000"/>
                </a:solidFill>
                <a:effectLst/>
                <a:latin typeface="Arial"/>
                <a:ea typeface="Times New Roman"/>
                <a:cs typeface="Segoe UI"/>
              </a:rPr>
              <a:t> project, view the </a:t>
            </a:r>
            <a:r>
              <a:rPr lang="en-US" sz="1000" b="1" dirty="0" smtClean="0">
                <a:effectLst/>
                <a:latin typeface="Arial"/>
                <a:ea typeface="Times New Roman"/>
                <a:cs typeface="Times New Roman"/>
              </a:rPr>
              <a:t>Service References</a:t>
            </a:r>
            <a:r>
              <a:rPr lang="en-US" sz="1000" dirty="0" smtClean="0">
                <a:solidFill>
                  <a:srgbClr val="000000"/>
                </a:solidFill>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to students that in Exercise 2, they will add a service reference to the data service so that data is retrieved from the data service, not directly from the data source.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Solution Explorer, in the </a:t>
            </a:r>
            <a:r>
              <a:rPr lang="en-US" sz="1000" b="1" dirty="0" smtClean="0">
                <a:effectLst/>
                <a:latin typeface="Arial"/>
                <a:ea typeface="Times New Roman"/>
                <a:cs typeface="Times New Roman"/>
              </a:rPr>
              <a:t>GradesPrototype</a:t>
            </a:r>
            <a:r>
              <a:rPr lang="en-US" sz="1000" dirty="0" smtClean="0">
                <a:solidFill>
                  <a:srgbClr val="000000"/>
                </a:solidFill>
                <a:effectLst/>
                <a:latin typeface="Arial"/>
                <a:ea typeface="Times New Roman"/>
                <a:cs typeface="Segoe UI"/>
              </a:rPr>
              <a:t> project, view the </a:t>
            </a:r>
            <a:r>
              <a:rPr lang="en-US" sz="1000" b="1" dirty="0" smtClean="0">
                <a:effectLst/>
                <a:latin typeface="Arial"/>
                <a:ea typeface="Times New Roman"/>
                <a:cs typeface="Times New Roman"/>
              </a:rPr>
              <a:t>DataModel</a:t>
            </a:r>
            <a:r>
              <a:rPr lang="en-US" sz="1000" dirty="0" smtClean="0">
                <a:solidFill>
                  <a:srgbClr val="000000"/>
                </a:solidFill>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to students that in Exercise 2, they will copy the partial classes from the original EDM into the client application because the partial types that are contained in them are not propagated by WCF Data Services.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GradesPrototype</a:t>
            </a:r>
            <a:r>
              <a:rPr lang="en-US" sz="1000" dirty="0" smtClean="0">
                <a:solidFill>
                  <a:srgbClr val="000000"/>
                </a:solidFill>
                <a:effectLst/>
                <a:latin typeface="Arial"/>
                <a:ea typeface="Times New Roman"/>
                <a:cs typeface="Segoe UI"/>
              </a:rPr>
              <a:t> project, in the </a:t>
            </a:r>
            <a:r>
              <a:rPr lang="en-US" sz="1000" b="1" dirty="0" smtClean="0">
                <a:effectLst/>
                <a:latin typeface="Arial"/>
                <a:ea typeface="Times New Roman"/>
                <a:cs typeface="Times New Roman"/>
              </a:rPr>
              <a:t>Services</a:t>
            </a:r>
            <a:r>
              <a:rPr lang="en-US" sz="1000" dirty="0" smtClean="0">
                <a:solidFill>
                  <a:srgbClr val="000000"/>
                </a:solidFill>
                <a:effectLst/>
                <a:latin typeface="Arial"/>
                <a:ea typeface="Times New Roman"/>
                <a:cs typeface="Segoe UI"/>
              </a:rPr>
              <a:t> folder, in </a:t>
            </a:r>
            <a:r>
              <a:rPr lang="en-US" sz="1000" b="1" dirty="0" smtClean="0">
                <a:effectLst/>
                <a:latin typeface="Arial"/>
                <a:ea typeface="Times New Roman"/>
                <a:cs typeface="Times New Roman"/>
              </a:rPr>
              <a:t>SessionContext.cs</a:t>
            </a:r>
            <a:r>
              <a:rPr lang="en-US" sz="1000" dirty="0" smtClean="0">
                <a:solidFill>
                  <a:srgbClr val="000000"/>
                </a:solidFill>
                <a:effectLst/>
                <a:latin typeface="Arial"/>
                <a:ea typeface="Times New Roman"/>
                <a:cs typeface="Segoe UI"/>
              </a:rPr>
              <a:t>, locate the </a:t>
            </a:r>
            <a:r>
              <a:rPr lang="en-US" sz="1000" b="1" dirty="0" smtClean="0">
                <a:effectLst/>
                <a:latin typeface="Arial"/>
                <a:ea typeface="Times New Roman"/>
                <a:cs typeface="Times New Roman"/>
              </a:rPr>
              <a:t>DBContext</a:t>
            </a:r>
            <a:r>
              <a:rPr lang="en-US" sz="1000" dirty="0" smtClean="0">
                <a:solidFill>
                  <a:srgbClr val="000000"/>
                </a:solidFill>
                <a:effectLst/>
                <a:latin typeface="Arial"/>
                <a:ea typeface="Times New Roman"/>
                <a:cs typeface="Segoe UI"/>
              </a:rPr>
              <a:t> declaration.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to students that in Exercise 2, they will specify the URL of the GradesWebDataService data service here.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Views</a:t>
            </a:r>
            <a:r>
              <a:rPr lang="en-US" sz="1000" dirty="0" smtClean="0">
                <a:solidFill>
                  <a:srgbClr val="000000"/>
                </a:solidFill>
                <a:effectLst/>
                <a:latin typeface="Arial"/>
                <a:ea typeface="Times New Roman"/>
                <a:cs typeface="Segoe UI"/>
              </a:rPr>
              <a:t> folder, in </a:t>
            </a:r>
            <a:r>
              <a:rPr lang="en-US" sz="1000" b="1" dirty="0" smtClean="0">
                <a:effectLst/>
                <a:latin typeface="Arial"/>
                <a:ea typeface="Times New Roman"/>
                <a:cs typeface="Times New Roman"/>
              </a:rPr>
              <a:t>StudentsPage.xaml.cs</a:t>
            </a:r>
            <a:r>
              <a:rPr lang="en-US" sz="1000" dirty="0" smtClean="0">
                <a:solidFill>
                  <a:srgbClr val="000000"/>
                </a:solidFill>
                <a:effectLst/>
                <a:latin typeface="Arial"/>
                <a:ea typeface="Times New Roman"/>
                <a:cs typeface="Segoe UI"/>
              </a:rPr>
              <a:t>, locate the </a:t>
            </a:r>
            <a:r>
              <a:rPr lang="en-US" sz="1000" b="1" dirty="0" smtClean="0">
                <a:effectLst/>
                <a:latin typeface="Arial"/>
                <a:ea typeface="Times New Roman"/>
                <a:cs typeface="Times New Roman"/>
              </a:rPr>
              <a:t>Refresh</a:t>
            </a:r>
            <a:r>
              <a:rPr lang="en-US" sz="1000" dirty="0" smtClean="0">
                <a:solidFill>
                  <a:srgbClr val="000000"/>
                </a:solidFill>
                <a:effectLst/>
                <a:latin typeface="Arial"/>
                <a:ea typeface="Times New Roman"/>
                <a:cs typeface="Segoe UI"/>
              </a:rPr>
              <a:t> method, and then explain to students that in Exercise 2, they will use eager loading to load related data.</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Controls</a:t>
            </a:r>
            <a:r>
              <a:rPr lang="en-US" sz="1000" dirty="0" smtClean="0">
                <a:solidFill>
                  <a:srgbClr val="000000"/>
                </a:solidFill>
                <a:effectLst/>
                <a:latin typeface="Arial"/>
                <a:ea typeface="Times New Roman"/>
                <a:cs typeface="Segoe UI"/>
              </a:rPr>
              <a:t> folder, in </a:t>
            </a:r>
            <a:r>
              <a:rPr lang="en-US" sz="1000" b="1" dirty="0" smtClean="0">
                <a:effectLst/>
                <a:latin typeface="Arial"/>
                <a:ea typeface="Times New Roman"/>
                <a:cs typeface="Times New Roman"/>
              </a:rPr>
              <a:t>AssignStudentDialog.xaml.cs</a:t>
            </a:r>
            <a:r>
              <a:rPr lang="en-US" sz="1000" dirty="0" smtClean="0">
                <a:solidFill>
                  <a:srgbClr val="000000"/>
                </a:solidFill>
                <a:effectLst/>
                <a:latin typeface="Arial"/>
                <a:ea typeface="Times New Roman"/>
                <a:cs typeface="Segoe UI"/>
              </a:rPr>
              <a:t>, locate the </a:t>
            </a:r>
            <a:r>
              <a:rPr lang="en-US" sz="1000" b="1" dirty="0" smtClean="0">
                <a:effectLst/>
                <a:latin typeface="Arial"/>
                <a:ea typeface="Times New Roman"/>
                <a:cs typeface="Times New Roman"/>
              </a:rPr>
              <a:t>Student_Click</a:t>
            </a:r>
            <a:r>
              <a:rPr lang="en-US" sz="1000" dirty="0" smtClean="0">
                <a:solidFill>
                  <a:srgbClr val="000000"/>
                </a:solidFill>
                <a:effectLst/>
                <a:latin typeface="Arial"/>
                <a:ea typeface="Times New Roman"/>
                <a:cs typeface="Segoe UI"/>
              </a:rPr>
              <a:t> method, and</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844784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srgbClr val="000000"/>
                </a:solidFill>
                <a:latin typeface="Arial"/>
                <a:ea typeface="Times New Roman"/>
                <a:cs typeface="Segoe UI"/>
              </a:rPr>
              <a:t>	then </a:t>
            </a:r>
            <a:r>
              <a:rPr lang="en-US" sz="1000" dirty="0">
                <a:solidFill>
                  <a:srgbClr val="000000"/>
                </a:solidFill>
                <a:latin typeface="Arial"/>
                <a:ea typeface="Times New Roman"/>
                <a:cs typeface="Segoe UI"/>
              </a:rPr>
              <a:t>explain to students that in Exercise 2, they will add code to the application to detect when student data has been changed.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In </a:t>
            </a:r>
            <a:r>
              <a:rPr lang="en-US" sz="1000" b="1" dirty="0">
                <a:solidFill>
                  <a:prstClr val="black"/>
                </a:solidFill>
                <a:latin typeface="Arial"/>
                <a:ea typeface="Times New Roman"/>
                <a:cs typeface="Times New Roman"/>
              </a:rPr>
              <a:t>StudentsPage.xaml.cs</a:t>
            </a:r>
            <a:r>
              <a:rPr lang="en-US" sz="1000" dirty="0">
                <a:solidFill>
                  <a:srgbClr val="000000"/>
                </a:solidFill>
                <a:latin typeface="Arial"/>
                <a:ea typeface="Times New Roman"/>
                <a:cs typeface="Segoe UI"/>
              </a:rPr>
              <a:t>, locate the </a:t>
            </a:r>
            <a:r>
              <a:rPr lang="en-US" sz="1000" b="1" dirty="0">
                <a:solidFill>
                  <a:prstClr val="black"/>
                </a:solidFill>
                <a:latin typeface="Arial"/>
                <a:ea typeface="Times New Roman"/>
                <a:cs typeface="Times New Roman"/>
              </a:rPr>
              <a:t>ImageNameConverter</a:t>
            </a:r>
            <a:r>
              <a:rPr lang="en-US" sz="1000" dirty="0">
                <a:solidFill>
                  <a:srgbClr val="000000"/>
                </a:solidFill>
                <a:latin typeface="Arial"/>
                <a:ea typeface="Times New Roman"/>
                <a:cs typeface="Segoe UI"/>
              </a:rPr>
              <a:t> class, and then explain to students that in Exercise 3, they will create this class and implement the </a:t>
            </a:r>
            <a:r>
              <a:rPr lang="en-US" sz="1000" b="1" dirty="0">
                <a:solidFill>
                  <a:prstClr val="black"/>
                </a:solidFill>
                <a:latin typeface="Arial"/>
                <a:ea typeface="Times New Roman"/>
                <a:cs typeface="Times New Roman"/>
              </a:rPr>
              <a:t>IValueConverter</a:t>
            </a:r>
            <a:r>
              <a:rPr lang="en-US" sz="1000" dirty="0">
                <a:solidFill>
                  <a:srgbClr val="000000"/>
                </a:solidFill>
                <a:latin typeface="Arial"/>
                <a:ea typeface="Times New Roman"/>
                <a:cs typeface="Segoe UI"/>
              </a:rPr>
              <a:t> interface.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In </a:t>
            </a:r>
            <a:r>
              <a:rPr lang="en-US" sz="1000" b="1" dirty="0">
                <a:solidFill>
                  <a:prstClr val="black"/>
                </a:solidFill>
                <a:latin typeface="Arial"/>
                <a:ea typeface="Times New Roman"/>
                <a:cs typeface="Times New Roman"/>
              </a:rPr>
              <a:t>StudentsPage.xaml</a:t>
            </a:r>
            <a:r>
              <a:rPr lang="en-US" sz="1000" dirty="0">
                <a:solidFill>
                  <a:srgbClr val="000000"/>
                </a:solidFill>
                <a:latin typeface="Arial"/>
                <a:ea typeface="Times New Roman"/>
                <a:cs typeface="Segoe UI"/>
              </a:rPr>
              <a:t>, point out the </a:t>
            </a:r>
            <a:r>
              <a:rPr lang="en-US" sz="1000" b="1" dirty="0">
                <a:solidFill>
                  <a:prstClr val="black"/>
                </a:solidFill>
                <a:latin typeface="Arial"/>
                <a:ea typeface="Times New Roman"/>
                <a:cs typeface="Times New Roman"/>
              </a:rPr>
              <a:t>UserControl.Resources</a:t>
            </a:r>
            <a:r>
              <a:rPr lang="en-US" sz="1000" dirty="0">
                <a:solidFill>
                  <a:srgbClr val="000000"/>
                </a:solidFill>
                <a:latin typeface="Arial"/>
                <a:ea typeface="Times New Roman"/>
                <a:cs typeface="Segoe UI"/>
              </a:rPr>
              <a:t> element and the </a:t>
            </a:r>
            <a:r>
              <a:rPr lang="en-US" sz="1000" b="1" dirty="0">
                <a:solidFill>
                  <a:prstClr val="black"/>
                </a:solidFill>
                <a:latin typeface="Arial"/>
                <a:ea typeface="Times New Roman"/>
                <a:cs typeface="Times New Roman"/>
              </a:rPr>
              <a:t>Image</a:t>
            </a:r>
            <a:r>
              <a:rPr lang="en-US" sz="1000" dirty="0">
                <a:solidFill>
                  <a:srgbClr val="000000"/>
                </a:solidFill>
                <a:latin typeface="Arial"/>
                <a:ea typeface="Times New Roman"/>
                <a:cs typeface="Segoe UI"/>
              </a:rPr>
              <a:t> element, and then explain to students that in Exercise 3, they will bind </a:t>
            </a:r>
            <a:r>
              <a:rPr lang="en-US" sz="1000" b="1" dirty="0">
                <a:solidFill>
                  <a:prstClr val="black"/>
                </a:solidFill>
                <a:latin typeface="Arial"/>
                <a:ea typeface="Times New Roman"/>
                <a:cs typeface="Times New Roman"/>
              </a:rPr>
              <a:t>Image</a:t>
            </a:r>
            <a:r>
              <a:rPr lang="en-US" sz="1000" dirty="0">
                <a:solidFill>
                  <a:srgbClr val="000000"/>
                </a:solidFill>
                <a:latin typeface="Arial"/>
                <a:ea typeface="Times New Roman"/>
                <a:cs typeface="Segoe UI"/>
              </a:rPr>
              <a:t> controls to the images of students to display them in the UI.</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Run the application, log on as </a:t>
            </a:r>
            <a:r>
              <a:rPr lang="en-US" sz="1000" b="1" dirty="0">
                <a:solidFill>
                  <a:prstClr val="black"/>
                </a:solidFill>
                <a:latin typeface="Arial"/>
                <a:ea typeface="Times New Roman"/>
                <a:cs typeface="Times New Roman"/>
              </a:rPr>
              <a:t>vallee</a:t>
            </a:r>
            <a:r>
              <a:rPr lang="en-US" sz="1000" dirty="0">
                <a:solidFill>
                  <a:srgbClr val="000000"/>
                </a:solidFill>
                <a:latin typeface="Arial"/>
                <a:ea typeface="Times New Roman"/>
                <a:cs typeface="Segoe UI"/>
              </a:rPr>
              <a:t> with a password of </a:t>
            </a:r>
            <a:r>
              <a:rPr lang="en-US" sz="1000" b="1" dirty="0">
                <a:solidFill>
                  <a:prstClr val="black"/>
                </a:solidFill>
                <a:latin typeface="Arial"/>
                <a:ea typeface="Times New Roman"/>
                <a:cs typeface="Times New Roman"/>
              </a:rPr>
              <a:t>password99</a:t>
            </a:r>
            <a:r>
              <a:rPr lang="en-US" sz="1000" dirty="0">
                <a:solidFill>
                  <a:srgbClr val="000000"/>
                </a:solidFill>
                <a:latin typeface="Arial"/>
                <a:ea typeface="Times New Roman"/>
                <a:cs typeface="Segoe UI"/>
              </a:rPr>
              <a:t>, and then point out to students that the students list now includes images.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View a student’s profile and point out that this also includes an image.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Remove a student from the class and then enroll that student again to show images in the </a:t>
            </a:r>
            <a:r>
              <a:rPr lang="en-US" sz="1000" b="1" dirty="0">
                <a:solidFill>
                  <a:prstClr val="black"/>
                </a:solidFill>
                <a:latin typeface="Arial"/>
                <a:ea typeface="Times New Roman"/>
                <a:cs typeface="Times New Roman"/>
              </a:rPr>
              <a:t>Assign Student</a:t>
            </a:r>
            <a:r>
              <a:rPr lang="en-US" sz="1000" dirty="0">
                <a:solidFill>
                  <a:srgbClr val="000000"/>
                </a:solidFill>
                <a:latin typeface="Arial"/>
                <a:ea typeface="Times New Roman"/>
                <a:cs typeface="Segoe UI"/>
              </a:rPr>
              <a:t> dialog box and for new students who are added to a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Log off</a:t>
            </a:r>
            <a:r>
              <a:rPr lang="en-US" sz="1000" dirty="0">
                <a:solidFill>
                  <a:srgbClr val="000000"/>
                </a:solidFill>
                <a:latin typeface="Arial"/>
                <a:ea typeface="Times New Roman"/>
                <a:cs typeface="Segoe UI"/>
              </a:rPr>
              <a:t>, and then close the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Close Visual Studio.</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the MSL-TMG1 virtual machine if it is not already running</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20483B-SEA-DEV11 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File Explorer, navigate to the </a:t>
            </a:r>
            <a:r>
              <a:rPr lang="en-US" sz="1000" b="1" dirty="0">
                <a:solidFill>
                  <a:prstClr val="black"/>
                </a:solidFill>
                <a:latin typeface="Arial"/>
                <a:ea typeface="Times New Roman"/>
                <a:cs typeface="Times New Roman"/>
              </a:rPr>
              <a:t>E:\Mod08\Labfiles\Databases</a:t>
            </a:r>
            <a:r>
              <a:rPr lang="en-US" sz="1000" dirty="0">
                <a:solidFill>
                  <a:srgbClr val="000000"/>
                </a:solidFill>
                <a:latin typeface="Arial"/>
                <a:ea typeface="Times New Roman"/>
                <a:cs typeface="Times New Roman"/>
              </a:rPr>
              <a:t> folder, and then run </a:t>
            </a:r>
            <a:r>
              <a:rPr lang="en-US" sz="1000" b="1" dirty="0">
                <a:solidFill>
                  <a:prstClr val="black"/>
                </a:solidFill>
                <a:latin typeface="Arial"/>
                <a:ea typeface="Times New Roman"/>
                <a:cs typeface="Times New Roman"/>
              </a:rPr>
              <a:t>SetupSchoolGradesDB.cmd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File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Open Visual Studio and then on the </a:t>
            </a:r>
            <a:r>
              <a:rPr lang="en-US" sz="1000" b="1" dirty="0">
                <a:solidFill>
                  <a:prstClr val="black"/>
                </a:solidFill>
                <a:latin typeface="Arial"/>
                <a:ea typeface="Times New Roman"/>
                <a:cs typeface="Times New Roman"/>
              </a:rPr>
              <a:t>View</a:t>
            </a:r>
            <a:r>
              <a:rPr lang="en-US" sz="1000" dirty="0">
                <a:solidFill>
                  <a:srgbClr val="000000"/>
                </a:solidFill>
                <a:latin typeface="Arial"/>
                <a:ea typeface="Times New Roman"/>
                <a:cs typeface="Times New Roman"/>
              </a:rPr>
              <a:t> menu, click </a:t>
            </a:r>
            <a:r>
              <a:rPr lang="en-US" sz="1000" b="1" dirty="0">
                <a:solidFill>
                  <a:prstClr val="black"/>
                </a:solidFill>
                <a:latin typeface="Arial"/>
                <a:ea typeface="Times New Roman"/>
                <a:cs typeface="Times New Roman"/>
              </a:rPr>
              <a:t>Server Explorer</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Add a Data Connection to the </a:t>
            </a:r>
            <a:r>
              <a:rPr lang="en-US" sz="1000" b="1" dirty="0">
                <a:solidFill>
                  <a:prstClr val="black"/>
                </a:solidFill>
                <a:latin typeface="Arial"/>
                <a:ea typeface="Times New Roman"/>
                <a:cs typeface="Times New Roman"/>
              </a:rPr>
              <a:t>SchoolGradesDB</a:t>
            </a:r>
            <a:r>
              <a:rPr lang="en-US" sz="1000" dirty="0">
                <a:solidFill>
                  <a:prstClr val="black"/>
                </a:solidFill>
                <a:latin typeface="Arial"/>
                <a:ea typeface="Times New Roman"/>
                <a:cs typeface="Segoe UI"/>
              </a:rPr>
              <a:t> database on the </a:t>
            </a:r>
            <a:r>
              <a:rPr lang="en-US" sz="1000" b="1" dirty="0">
                <a:solidFill>
                  <a:prstClr val="black"/>
                </a:solidFill>
                <a:latin typeface="Arial"/>
                <a:ea typeface="Times New Roman"/>
                <a:cs typeface="Times New Roman"/>
              </a:rPr>
              <a:t>(localdb)\v11.0</a:t>
            </a:r>
            <a:r>
              <a:rPr lang="en-US" sz="1000" dirty="0">
                <a:solidFill>
                  <a:prstClr val="black"/>
                </a:solidFill>
                <a:latin typeface="Arial"/>
                <a:ea typeface="Times New Roman"/>
                <a:cs typeface="Segoe UI"/>
              </a:rPr>
              <a:t> instance of SQL Server.</a:t>
            </a:r>
            <a:endParaRPr lang="en-US" dirty="0"/>
          </a:p>
        </p:txBody>
      </p:sp>
      <p:sp>
        <p:nvSpPr>
          <p:cNvPr id="4" name="Slide Number Placeholder 3"/>
          <p:cNvSpPr>
            <a:spLocks noGrp="1"/>
          </p:cNvSpPr>
          <p:nvPr>
            <p:ph type="sldNum" sz="quarter" idx="10"/>
          </p:nvPr>
        </p:nvSpPr>
        <p:spPr/>
        <p:txBody>
          <a:bodyPr/>
          <a:lstStyle/>
          <a:p>
            <a:fld id="{D7DEDFDD-CD52-4E8F-9EC6-905DBC0145F5}" type="slidenum">
              <a:rPr lang="en-US" smtClean="0"/>
              <a:t>21</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1595267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Point out to students that Exercise 3 is optional and that you may stop the lab when they have all completed Exercise 2.</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Creating a WCF Data Service for the SchoolGrades Database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WCF Data Service for the </a:t>
            </a:r>
            <a:r>
              <a:rPr lang="en-US" sz="1000" b="1" dirty="0">
                <a:latin typeface="Arial"/>
                <a:ea typeface="Calibri"/>
                <a:cs typeface="Times New Roman"/>
              </a:rPr>
              <a:t>SchoolGrades</a:t>
            </a:r>
            <a:r>
              <a:rPr lang="en-US" sz="1000" dirty="0">
                <a:latin typeface="Arial"/>
                <a:ea typeface="Calibri"/>
                <a:cs typeface="Segoe UI"/>
              </a:rPr>
              <a:t> database so that the client application can connect to the database over the web.</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add a new ASP.NET Web Application project to the solution and configure it for the client application. You will then expose the entities in the EDM from a data service in the new project. Next, you will specify the data context for the data service and configure access rights to the entities that it exposes. Finally, you will add an operation to the data service that returns all of the students in a specified class.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Instructor Note: Point out to students that they must complete the steps to set up the SchoolGradesDB database even if they still have the database running from the previous lab. This is to ensure that the data is reset and in a known state.</a:t>
            </a:r>
          </a:p>
          <a:p>
            <a:pPr>
              <a:lnSpc>
                <a:spcPct val="115000"/>
              </a:lnSpc>
              <a:spcAft>
                <a:spcPts val="1000"/>
              </a:spcAft>
            </a:pPr>
            <a:r>
              <a:rPr lang="en-GB" sz="1000" dirty="0">
                <a:solidFill>
                  <a:srgbClr val="000000"/>
                </a:solidFill>
                <a:latin typeface="Arial"/>
                <a:ea typeface="Calibri"/>
                <a:cs typeface="Segoe UI"/>
              </a:rPr>
              <a:t>Exercise 2: Integrating the Data Service into the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integrate the WCF Data Service into the Grades Prototype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add a service reference in the GradesPrototype project that references the running WCF Data Service. You will then modify the code that accesses the local EDM to use the WCF Data Service instead. Next, you will modify the code that saves changes back to the database to do so through the data service. Finally, you will test the application to verify that it runs the same as if the data was being called locally.</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3: Retrieving Student Photographs Over the Web (If Time Permits)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code that displays student images by retrieving the image from across the web. You will modify the </a:t>
            </a:r>
            <a:r>
              <a:rPr lang="en-US" sz="1000" b="1" dirty="0">
                <a:latin typeface="Arial"/>
                <a:ea typeface="Calibri"/>
                <a:cs typeface="Times New Roman"/>
              </a:rPr>
              <a:t>StudentsPage</a:t>
            </a:r>
            <a:r>
              <a:rPr lang="en-US" sz="1000" dirty="0">
                <a:latin typeface="Arial"/>
                <a:ea typeface="Calibri"/>
                <a:cs typeface="Segoe UI"/>
              </a:rPr>
              <a:t> window (that displays the list of students in a class), the </a:t>
            </a:r>
            <a:r>
              <a:rPr lang="en-US" sz="1000" b="1" dirty="0">
                <a:latin typeface="Arial"/>
                <a:ea typeface="Calibri"/>
                <a:cs typeface="Times New Roman"/>
              </a:rPr>
              <a:t>StudentProfile</a:t>
            </a:r>
            <a:r>
              <a:rPr lang="en-US" sz="1000" dirty="0">
                <a:latin typeface="Arial"/>
                <a:ea typeface="Calibri"/>
                <a:cs typeface="Segoe UI"/>
              </a:rPr>
              <a:t> window (that displays the details for an individual student), and the </a:t>
            </a:r>
            <a:r>
              <a:rPr lang="en-US" sz="1000" b="1" dirty="0">
                <a:latin typeface="Arial"/>
                <a:ea typeface="Calibri"/>
                <a:cs typeface="Times New Roman"/>
              </a:rPr>
              <a:t>AssignStudentDialog</a:t>
            </a:r>
            <a:r>
              <a:rPr lang="en-US" sz="1000" dirty="0">
                <a:latin typeface="Arial"/>
                <a:ea typeface="Calibri"/>
                <a:cs typeface="Segoe UI"/>
              </a:rPr>
              <a:t> window (that displays a list of unassigned students) to include the student photographs. The data for each student contains an </a:t>
            </a:r>
            <a:r>
              <a:rPr lang="en-US" sz="1000" b="1" dirty="0">
                <a:latin typeface="Arial"/>
                <a:ea typeface="Calibri"/>
                <a:cs typeface="Times New Roman"/>
              </a:rPr>
              <a:t>ImageName</a:t>
            </a:r>
            <a:r>
              <a:rPr lang="en-US" sz="1000" dirty="0">
                <a:latin typeface="Arial"/>
                <a:ea typeface="Calibri"/>
                <a:cs typeface="Segoe UI"/>
              </a:rPr>
              <a:t> property that specifies the filename of the photograph for the student </a:t>
            </a:r>
            <a:r>
              <a:rPr lang="en-US" sz="1000" dirty="0" smtClean="0">
                <a:latin typeface="Arial"/>
                <a:ea typeface="Calibri"/>
                <a:cs typeface="Segoe UI"/>
              </a:rPr>
              <a:t>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081586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solidFill>
                  <a:prstClr val="black"/>
                </a:solidFill>
                <a:latin typeface="Arial"/>
                <a:ea typeface="Calibri"/>
                <a:cs typeface="Segoe UI"/>
              </a:rPr>
              <a:t>the web server. These files are located in the </a:t>
            </a:r>
            <a:r>
              <a:rPr lang="en-US" sz="1000" b="1" dirty="0">
                <a:solidFill>
                  <a:prstClr val="black"/>
                </a:solidFill>
                <a:latin typeface="Arial"/>
                <a:ea typeface="Calibri"/>
                <a:cs typeface="Times New Roman"/>
              </a:rPr>
              <a:t>Images\Portraits</a:t>
            </a:r>
            <a:r>
              <a:rPr lang="en-US" sz="1000" dirty="0">
                <a:solidFill>
                  <a:prstClr val="black"/>
                </a:solidFill>
                <a:latin typeface="Arial"/>
                <a:ea typeface="Calibri"/>
                <a:cs typeface="Segoe UI"/>
              </a:rPr>
              <a:t> folder on the same web server that hosts the data service (in the Web.Grades project.) You will build a value converter class that generates the URL of an image from the </a:t>
            </a:r>
            <a:r>
              <a:rPr lang="en-US" sz="1000" b="1" dirty="0">
                <a:solidFill>
                  <a:prstClr val="black"/>
                </a:solidFill>
                <a:latin typeface="Arial"/>
                <a:ea typeface="Calibri"/>
                <a:cs typeface="Times New Roman"/>
              </a:rPr>
              <a:t>ImageName</a:t>
            </a:r>
            <a:r>
              <a:rPr lang="en-US" sz="1000" dirty="0">
                <a:solidFill>
                  <a:prstClr val="black"/>
                </a:solidFill>
                <a:latin typeface="Arial"/>
                <a:ea typeface="Calibri"/>
                <a:cs typeface="Segoe UI"/>
              </a:rPr>
              <a:t> property and then use an </a:t>
            </a:r>
            <a:r>
              <a:rPr lang="en-US" sz="1000" b="1" dirty="0">
                <a:solidFill>
                  <a:prstClr val="black"/>
                </a:solidFill>
                <a:latin typeface="Arial"/>
                <a:ea typeface="Calibri"/>
                <a:cs typeface="Times New Roman"/>
              </a:rPr>
              <a:t>Image</a:t>
            </a:r>
            <a:r>
              <a:rPr lang="en-US" sz="1000" dirty="0">
                <a:solidFill>
                  <a:prstClr val="black"/>
                </a:solidFill>
                <a:latin typeface="Arial"/>
                <a:ea typeface="Calibri"/>
                <a:cs typeface="Segoe UI"/>
              </a:rPr>
              <a:t> control to use the URL to fetch and render the image in each of the specified windows. Finally, you will run the application to verify that the images appear.</a:t>
            </a:r>
            <a:endParaRPr lang="en-US" dirty="0"/>
          </a:p>
        </p:txBody>
      </p:sp>
      <p:sp>
        <p:nvSpPr>
          <p:cNvPr id="4" name="Slide Number Placeholder 3"/>
          <p:cNvSpPr>
            <a:spLocks noGrp="1"/>
          </p:cNvSpPr>
          <p:nvPr>
            <p:ph type="sldNum" sz="quarter" idx="10"/>
          </p:nvPr>
        </p:nvSpPr>
        <p:spPr/>
        <p:txBody>
          <a:bodyPr/>
          <a:lstStyle/>
          <a:p>
            <a:fld id="{D7DEDFDD-CD52-4E8F-9EC6-905DBC0145F5}"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1972560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D7DEDFDD-CD52-4E8F-9EC6-905DBC0145F5}"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3541418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correctly describes how to access data that is provided in an HTTP response?(   )Option 1: Invoke the GetResponseStream static method on the HttpWebResponse class.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Read the ContentLength instance property on the HttpWebResponse object.</a:t>
            </a:r>
          </a:p>
          <a:p>
            <a:pPr>
              <a:lnSpc>
                <a:spcPct val="115000"/>
              </a:lnSpc>
              <a:spcAft>
                <a:spcPts val="1000"/>
              </a:spcAft>
            </a:pPr>
            <a:r>
              <a:rPr lang="en-US" sz="1000" dirty="0">
                <a:latin typeface="Arial"/>
                <a:ea typeface="Calibri"/>
                <a:cs typeface="Times New Roman"/>
              </a:rPr>
              <a:t>(   )Option 3: Invoke the GetRequestStream instance method on the HttpWebResponse object.</a:t>
            </a:r>
          </a:p>
          <a:p>
            <a:pPr>
              <a:lnSpc>
                <a:spcPct val="115000"/>
              </a:lnSpc>
              <a:spcAft>
                <a:spcPts val="1000"/>
              </a:spcAft>
            </a:pPr>
            <a:r>
              <a:rPr lang="en-US" sz="1000" dirty="0">
                <a:latin typeface="Arial"/>
                <a:ea typeface="Calibri"/>
                <a:cs typeface="Times New Roman"/>
              </a:rPr>
              <a:t>(   )Option 4: Invoke the GetResponseStream instance method on the HttpWebResponse object.</a:t>
            </a:r>
          </a:p>
          <a:p>
            <a:pPr>
              <a:lnSpc>
                <a:spcPct val="115000"/>
              </a:lnSpc>
              <a:spcAft>
                <a:spcPts val="1000"/>
              </a:spcAft>
            </a:pPr>
            <a:r>
              <a:rPr lang="en-US" sz="1000" dirty="0">
                <a:latin typeface="Arial"/>
                <a:ea typeface="Calibri"/>
                <a:cs typeface="Times New Roman"/>
              </a:rPr>
              <a:t>(   )Option 5: Invoke the GetResponseStream instance method on the HttpWebRequest object.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Invoke the GetResponseStream instance method on the HttpWebResponse object.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When you create a WCF Data Service to provide remote access to an EDM, how do you specify which entity sets the data service should make available to client applications?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Do nothing. All entity sets in the EDM are automatically available to client applications.</a:t>
            </a:r>
          </a:p>
          <a:p>
            <a:pPr>
              <a:lnSpc>
                <a:spcPct val="115000"/>
              </a:lnSpc>
              <a:spcAft>
                <a:spcPts val="1000"/>
              </a:spcAft>
            </a:pPr>
            <a:r>
              <a:rPr lang="en-US" sz="1000" dirty="0">
                <a:latin typeface="Arial"/>
                <a:ea typeface="Calibri"/>
                <a:cs typeface="Times New Roman"/>
              </a:rPr>
              <a:t>(   )Option 2: In the InitializeService method of the data service, use the SetEntityAccessRule method of the DataServiceConfiguration object to specify which entity sets should be made available to client applications.</a:t>
            </a:r>
          </a:p>
          <a:p>
            <a:pPr>
              <a:lnSpc>
                <a:spcPct val="115000"/>
              </a:lnSpc>
              <a:spcAft>
                <a:spcPts val="1000"/>
              </a:spcAft>
            </a:pPr>
            <a:r>
              <a:rPr lang="en-US" sz="1000" dirty="0">
                <a:latin typeface="Arial"/>
                <a:ea typeface="Calibri"/>
                <a:cs typeface="Times New Roman"/>
              </a:rPr>
              <a:t>(   )Option 3: Create a certificate for each client that can connect to the service. Configure the service to only allow authenticated clients to connect and retrieve data.</a:t>
            </a:r>
          </a:p>
          <a:p>
            <a:pPr>
              <a:lnSpc>
                <a:spcPct val="115000"/>
              </a:lnSpc>
              <a:spcAft>
                <a:spcPts val="1000"/>
              </a:spcAft>
            </a:pPr>
            <a:r>
              <a:rPr lang="en-US" sz="1000" dirty="0">
                <a:latin typeface="Arial"/>
                <a:ea typeface="Calibri"/>
                <a:cs typeface="Times New Roman"/>
              </a:rPr>
              <a:t>(   )Option 4: Define a data contract for each entity set.</a:t>
            </a:r>
          </a:p>
          <a:p>
            <a:pPr>
              <a:lnSpc>
                <a:spcPct val="115000"/>
              </a:lnSpc>
              <a:spcAft>
                <a:spcPts val="1000"/>
              </a:spcAft>
            </a:pPr>
            <a:r>
              <a:rPr lang="en-US" sz="1000" dirty="0">
                <a:latin typeface="Arial"/>
                <a:ea typeface="Calibri"/>
                <a:cs typeface="Times New Roman"/>
              </a:rPr>
              <a:t>(   )Option 5: Configure the service to enable HTTP GET requests for each entity set.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In the InitializeService method of the data service, use the SetEntityAccessRule method </a:t>
            </a:r>
            <a:r>
              <a:rPr lang="en-US" sz="1000" dirty="0" smtClean="0">
                <a:latin typeface="Arial"/>
                <a:ea typeface="Calibri"/>
                <a:cs typeface="Times New Roman"/>
              </a:rPr>
              <a:t>of</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6828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solidFill>
                  <a:prstClr val="black"/>
                </a:solidFill>
                <a:latin typeface="Arial"/>
                <a:ea typeface="Calibri"/>
                <a:cs typeface="Times New Roman"/>
              </a:rPr>
              <a:t>the DataServiceConfiguration object to specify which entity sets should be made available to client applications.</a:t>
            </a:r>
            <a:endParaRPr lang="en-US" dirty="0"/>
          </a:p>
        </p:txBody>
      </p:sp>
      <p:sp>
        <p:nvSpPr>
          <p:cNvPr id="4" name="Slide Number Placeholder 3"/>
          <p:cNvSpPr>
            <a:spLocks noGrp="1"/>
          </p:cNvSpPr>
          <p:nvPr>
            <p:ph type="sldNum" sz="quarter" idx="10"/>
          </p:nvPr>
        </p:nvSpPr>
        <p:spPr/>
        <p:txBody>
          <a:bodyPr/>
          <a:lstStyle/>
          <a:p>
            <a:fld id="{D7DEDFDD-CD52-4E8F-9EC6-905DBC0145F5}"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2853350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smtClean="0">
                <a:latin typeface="Arial"/>
                <a:ea typeface="Calibri"/>
                <a:cs typeface="Segoe UI"/>
              </a:rPr>
              <a:t>Explain </a:t>
            </a:r>
            <a:r>
              <a:rPr lang="en-US" sz="1000" dirty="0">
                <a:latin typeface="Arial"/>
                <a:ea typeface="Calibri"/>
                <a:cs typeface="Segoe UI"/>
              </a:rPr>
              <a:t>that this lesson shows how the Microsoft</a:t>
            </a:r>
            <a:r>
              <a:rPr lang="en-US" sz="1000" dirty="0" smtClean="0">
                <a:effectLst/>
                <a:latin typeface="Arial"/>
                <a:ea typeface="Calibri"/>
                <a:cs typeface="Times New Roman"/>
              </a:rPr>
              <a:t>®</a:t>
            </a:r>
            <a:r>
              <a:rPr lang="en-US" sz="1000" dirty="0">
                <a:latin typeface="Arial"/>
                <a:ea typeface="Calibri"/>
                <a:cs typeface="Segoe UI"/>
              </a:rPr>
              <a:t> .NET Framework uses the request and response pattern to access resources over the web.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lesson concentrates on the client-side—requesting data and handling the response. It does not show how to build a web service.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There is one demonstration at the end of this lesson that shows how to use the </a:t>
            </a:r>
            <a:r>
              <a:rPr lang="en-US" sz="1000" b="1" dirty="0">
                <a:latin typeface="Arial"/>
                <a:ea typeface="Calibri"/>
                <a:cs typeface="Times New Roman"/>
              </a:rPr>
              <a:t>HttpWebRequest</a:t>
            </a:r>
            <a:r>
              <a:rPr lang="en-US" sz="1000" dirty="0">
                <a:latin typeface="Arial"/>
                <a:ea typeface="Calibri"/>
                <a:cs typeface="Segoe UI"/>
              </a:rPr>
              <a:t> and </a:t>
            </a:r>
            <a:r>
              <a:rPr lang="en-US" sz="1000" b="1" dirty="0">
                <a:latin typeface="Arial"/>
                <a:ea typeface="Calibri"/>
                <a:cs typeface="Times New Roman"/>
              </a:rPr>
              <a:t>HttpWebResponse</a:t>
            </a:r>
            <a:r>
              <a:rPr lang="en-US" sz="1000" dirty="0">
                <a:latin typeface="Arial"/>
                <a:ea typeface="Calibri"/>
                <a:cs typeface="Segoe UI"/>
              </a:rPr>
              <a:t> classes.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2386016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Briefly explain the request and response pattern—you request something from a remote data source and then it sends a </a:t>
            </a:r>
            <a:r>
              <a:rPr lang="en-US" sz="1000" dirty="0" smtClean="0">
                <a:latin typeface="Arial"/>
                <a:ea typeface="Calibri"/>
                <a:cs typeface="Segoe UI"/>
              </a:rPr>
              <a:t>response.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smtClean="0">
                <a:latin typeface="Arial"/>
                <a:ea typeface="Calibri"/>
                <a:cs typeface="Segoe UI"/>
              </a:rPr>
              <a:t>Explain </a:t>
            </a:r>
            <a:r>
              <a:rPr lang="en-US" sz="1000" dirty="0">
                <a:latin typeface="Arial"/>
                <a:ea typeface="Calibri"/>
                <a:cs typeface="Segoe UI"/>
              </a:rPr>
              <a:t>that the .NET Framework provides several request and response classes (HTTP, FTP, file) that you can use to connect to a variety of data sources.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3803597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to students that web services can expose strongly typed composite objects.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Briefly explain the code example on the slide, and point out that you use the </a:t>
            </a:r>
            <a:r>
              <a:rPr lang="en-US" sz="1000" b="1" dirty="0">
                <a:latin typeface="Arial"/>
                <a:ea typeface="Calibri"/>
                <a:cs typeface="Times New Roman"/>
              </a:rPr>
              <a:t>DataContract</a:t>
            </a:r>
            <a:r>
              <a:rPr lang="en-US" sz="1000" dirty="0">
                <a:latin typeface="Arial"/>
                <a:ea typeface="Calibri"/>
                <a:cs typeface="Segoe UI"/>
              </a:rPr>
              <a:t> attribute to decorate the type and the </a:t>
            </a:r>
            <a:r>
              <a:rPr lang="en-US" sz="1000" b="1" dirty="0">
                <a:latin typeface="Arial"/>
                <a:ea typeface="Calibri"/>
                <a:cs typeface="Times New Roman"/>
              </a:rPr>
              <a:t>DataMember</a:t>
            </a:r>
            <a:r>
              <a:rPr lang="en-US" sz="1000" dirty="0">
                <a:latin typeface="Arial"/>
                <a:ea typeface="Calibri"/>
                <a:cs typeface="Segoe UI"/>
              </a:rPr>
              <a:t> attribute to decorate the type members.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3282065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the process of creating a request and response object. Walk the students through the code example on the slide.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regardless of the request and response classes that you use, the same pattern applies.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that when you implement logic that calls a remote service, you should have code in place to handle any exceptions that could arise. Emphasize that when consuming services, you can never be sure that the service is online and ready to respond to your request.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281249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to students that remote data sources are often secured to protect data and help to prevent unauthorized users from using the remote data source.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Explain the three approaches on the slide:</a:t>
            </a:r>
            <a:endParaRPr lang="en-US" sz="1000" dirty="0">
              <a:latin typeface="Arial"/>
              <a:ea typeface="Calibri"/>
              <a:cs typeface="Times New Roman"/>
            </a:endParaRPr>
          </a:p>
          <a:p>
            <a:pPr marL="342900" lvl="0" indent="-342900">
              <a:lnSpc>
                <a:spcPct val="115000"/>
              </a:lnSpc>
              <a:spcAft>
                <a:spcPts val="995"/>
              </a:spcAft>
              <a:buFont typeface="Arial" pitchFamily="34" charset="0"/>
              <a:buChar char="•"/>
            </a:pPr>
            <a:r>
              <a:rPr lang="en-US" sz="1000" dirty="0" smtClean="0">
                <a:solidFill>
                  <a:srgbClr val="000000"/>
                </a:solidFill>
                <a:effectLst/>
                <a:latin typeface="Arial"/>
                <a:ea typeface="Times New Roman"/>
                <a:cs typeface="Segoe UI"/>
              </a:rPr>
              <a:t>Pass custom credentials.</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solidFill>
                  <a:srgbClr val="000000"/>
                </a:solidFill>
                <a:effectLst/>
                <a:latin typeface="Arial"/>
                <a:ea typeface="Times New Roman"/>
                <a:cs typeface="Segoe UI"/>
              </a:rPr>
              <a:t>Pass the credentials that the user logged on with. </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solidFill>
                  <a:srgbClr val="000000"/>
                </a:solidFill>
                <a:effectLst/>
                <a:latin typeface="Arial"/>
                <a:ea typeface="Times New Roman"/>
                <a:cs typeface="Segoe UI"/>
              </a:rPr>
              <a:t>Pass an X509 certificate.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1606767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Point out the </a:t>
            </a:r>
            <a:r>
              <a:rPr lang="en-US" sz="1000" b="1" dirty="0">
                <a:latin typeface="Arial"/>
                <a:ea typeface="Calibri"/>
                <a:cs typeface="Times New Roman"/>
              </a:rPr>
              <a:t>GetRequestStream</a:t>
            </a:r>
            <a:r>
              <a:rPr lang="en-US" sz="1000" dirty="0">
                <a:latin typeface="Arial"/>
                <a:ea typeface="Calibri"/>
                <a:cs typeface="Segoe UI"/>
              </a:rPr>
              <a:t> and </a:t>
            </a:r>
            <a:r>
              <a:rPr lang="en-US" sz="1000" b="1" dirty="0">
                <a:latin typeface="Arial"/>
                <a:ea typeface="Calibri"/>
                <a:cs typeface="Times New Roman"/>
              </a:rPr>
              <a:t>GetResponseStream</a:t>
            </a:r>
            <a:r>
              <a:rPr lang="en-US" sz="1000" dirty="0">
                <a:latin typeface="Arial"/>
                <a:ea typeface="Calibri"/>
                <a:cs typeface="Segoe UI"/>
              </a:rPr>
              <a:t> methods that you can use to send and receive data.</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Walk students through the example on the slide that shows how to send a JavaScript Object Notation (JSON) string to a web service.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Tree>
    <p:extLst>
      <p:ext uri="{BB962C8B-B14F-4D97-AF65-F5344CB8AC3E}">
        <p14:creationId xmlns:p14="http://schemas.microsoft.com/office/powerpoint/2010/main" val="4293859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If you are short of time, you can open the Fourth Coffee Contact Finder.sln solution in the E:\Mod08\Democode\Solution\Fourth Coffee Contact Finder folder.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must run the solution with debugging enabled; otherwise, Microsoft Visual Studio</a:t>
            </a:r>
            <a:r>
              <a:rPr lang="en-US" sz="1000" dirty="0" smtClean="0">
                <a:effectLst/>
                <a:latin typeface="Arial"/>
                <a:ea typeface="Calibri"/>
                <a:cs typeface="Times New Roman"/>
              </a:rPr>
              <a:t>®</a:t>
            </a:r>
            <a:r>
              <a:rPr lang="en-US" sz="1000" dirty="0">
                <a:latin typeface="Arial"/>
                <a:ea typeface="Calibri"/>
                <a:cs typeface="Segoe UI"/>
              </a:rPr>
              <a:t> will not start the local web server that hosts the FourthCoffee.DataService project.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dirty="0" smtClean="0">
                <a:effectLst/>
                <a:latin typeface="Arial"/>
                <a:ea typeface="Times New Roman"/>
                <a:cs typeface="Segoe UI"/>
              </a:rPr>
              <a:t>20483B-SEA-DEV11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Segoe UI"/>
              </a:rPr>
              <a:t> to display the list of 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a:t>
            </a:r>
            <a:r>
              <a:rPr lang="en-US" sz="1000" b="1" dirty="0" smtClean="0">
                <a:effectLst/>
                <a:latin typeface="Arial"/>
                <a:ea typeface="Times New Roman"/>
                <a:cs typeface="Times New Roman"/>
              </a:rPr>
              <a:t>E:\Mod08\Democode\Starter\Fourth Coffee Contact Finder</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Fourth Coffee Contact Finder.sln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FourthCoffee.DataService</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ISalesService.cs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review the signature of the </a:t>
            </a:r>
            <a:r>
              <a:rPr lang="en-US" sz="1000" b="1" dirty="0" smtClean="0">
                <a:effectLst/>
                <a:latin typeface="Arial"/>
                <a:ea typeface="Times New Roman"/>
                <a:cs typeface="Times New Roman"/>
              </a:rPr>
              <a:t>GetSalesPerson</a:t>
            </a:r>
            <a:r>
              <a:rPr lang="en-US" sz="1000" dirty="0" smtClean="0">
                <a:effectLst/>
                <a:latin typeface="Arial"/>
                <a:ea typeface="Times New Roman"/>
                <a:cs typeface="Segoe UI"/>
              </a:rPr>
              <a:t> operation, which accepts an email address in the form of a JSON string and returns a </a:t>
            </a:r>
            <a:r>
              <a:rPr lang="en-US" sz="1000" b="1" dirty="0" smtClean="0">
                <a:effectLst/>
                <a:latin typeface="Arial"/>
                <a:ea typeface="Times New Roman"/>
                <a:cs typeface="Times New Roman"/>
              </a:rPr>
              <a:t>SalesPerson</a:t>
            </a:r>
            <a:r>
              <a:rPr lang="en-US" sz="1000" dirty="0" smtClean="0">
                <a:effectLst/>
                <a:latin typeface="Arial"/>
                <a:ea typeface="Times New Roman"/>
                <a:cs typeface="Segoe UI"/>
              </a:rPr>
              <a:t> object.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FourthCoffee.Infrastructure</a:t>
            </a:r>
            <a:r>
              <a:rPr lang="en-US" sz="1000" dirty="0" smtClean="0">
                <a:effectLst/>
                <a:latin typeface="Arial"/>
                <a:ea typeface="Times New Roman"/>
                <a:cs typeface="Segoe UI"/>
              </a:rPr>
              <a:t> project, expand the </a:t>
            </a:r>
            <a:r>
              <a:rPr lang="en-US" sz="1000" b="1" dirty="0" smtClean="0">
                <a:effectLst/>
                <a:latin typeface="Arial"/>
                <a:ea typeface="Times New Roman"/>
                <a:cs typeface="Times New Roman"/>
              </a:rPr>
              <a:t>Models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SalesPerson.cs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review the </a:t>
            </a:r>
            <a:r>
              <a:rPr lang="en-US" sz="1000" b="1" dirty="0" smtClean="0">
                <a:effectLst/>
                <a:latin typeface="Arial"/>
                <a:ea typeface="Times New Roman"/>
                <a:cs typeface="Times New Roman"/>
              </a:rPr>
              <a:t>DataContract</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DataMember</a:t>
            </a:r>
            <a:r>
              <a:rPr lang="en-US" sz="1000" dirty="0" smtClean="0">
                <a:effectLst/>
                <a:latin typeface="Arial"/>
                <a:ea typeface="Times New Roman"/>
                <a:cs typeface="Segoe UI"/>
              </a:rPr>
              <a:t> attributes that decorate the type and type members.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Microsoft Visual Studio</a:t>
            </a:r>
            <a:r>
              <a:rPr lang="en-US" sz="1000" dirty="0" smtClean="0">
                <a:effectLst/>
                <a:latin typeface="Arial"/>
                <a:ea typeface="Times New Roman"/>
                <a:cs typeface="Times New Roman"/>
              </a:rPr>
              <a:t>®</a:t>
            </a:r>
            <a:r>
              <a:rPr lang="en-US" sz="1000" dirty="0" smtClean="0">
                <a:effectLst/>
                <a:latin typeface="Arial"/>
                <a:ea typeface="Times New Roman"/>
                <a:cs typeface="Segoe UI"/>
              </a:rPr>
              <a:t>, on the </a:t>
            </a:r>
            <a:r>
              <a:rPr lang="en-US" sz="1000" b="1" dirty="0" smtClean="0">
                <a:effectLst/>
                <a:latin typeface="Arial"/>
                <a:ea typeface="Times New Roman"/>
                <a:cs typeface="Times New Roman"/>
              </a:rPr>
              <a:t>View</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7DEDFDD-CD52-4E8F-9EC6-905DBC0145F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08: Accessing Remote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8771455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4515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smtClean="0"/>
              <a:t>Module </a:t>
            </a:r>
            <a:r>
              <a:rPr lang="en-US" sz="2600" smtClean="0"/>
              <a:t>8</a:t>
            </a:r>
            <a:endParaRPr lang="en-US" sz="2600" dirty="0"/>
          </a:p>
        </p:txBody>
      </p:sp>
      <p:sp>
        <p:nvSpPr>
          <p:cNvPr id="3" name="Subtitle 2"/>
          <p:cNvSpPr>
            <a:spLocks noGrp="1"/>
          </p:cNvSpPr>
          <p:nvPr>
            <p:ph type="subTitle" sz="quarter" idx="1"/>
          </p:nvPr>
        </p:nvSpPr>
        <p:spPr/>
        <p:txBody>
          <a:bodyPr/>
          <a:lstStyle/>
          <a:p>
            <a:r>
              <a:rPr lang="en-US" dirty="0" smtClean="0"/>
              <a:t>Accessing Remote Data
</a:t>
            </a:r>
            <a:endParaRPr lang="en-US" dirty="0"/>
          </a:p>
        </p:txBody>
      </p:sp>
    </p:spTree>
    <p:extLst>
      <p:ext uri="{BB962C8B-B14F-4D97-AF65-F5344CB8AC3E}">
        <p14:creationId xmlns:p14="http://schemas.microsoft.com/office/powerpoint/2010/main" val="1046089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5572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7770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1596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Accessing Data in the Cloud</a:t>
            </a:r>
            <a:endParaRPr lang="en-US" dirty="0"/>
          </a:p>
        </p:txBody>
      </p:sp>
      <p:sp>
        <p:nvSpPr>
          <p:cNvPr id="3" name="Text Placeholder 2"/>
          <p:cNvSpPr>
            <a:spLocks noGrp="1"/>
          </p:cNvSpPr>
          <p:nvPr>
            <p:ph type="body" idx="1"/>
          </p:nvPr>
        </p:nvSpPr>
        <p:spPr/>
        <p:txBody>
          <a:bodyPr/>
          <a:lstStyle/>
          <a:p>
            <a:r>
              <a:rPr lang="en-US" dirty="0" smtClean="0"/>
              <a:t>What Is WCF Data Services?
Defining a WCF Data Service
Exposing a Data Model by Using WCF Data Services
Exposing Web Methods by Using WCF Data Services
Referencing a WCF Data Source
Retrieving and Updating Data in a WCF Data Service
Demonstration: Retrieving and Modifying Grade Data in the Cloud Lab</a:t>
            </a:r>
            <a:endParaRPr lang="en-US" dirty="0"/>
          </a:p>
        </p:txBody>
      </p:sp>
    </p:spTree>
    <p:extLst>
      <p:ext uri="{BB962C8B-B14F-4D97-AF65-F5344CB8AC3E}">
        <p14:creationId xmlns:p14="http://schemas.microsoft.com/office/powerpoint/2010/main" val="802032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WCF Data Services?</a:t>
            </a:r>
            <a:endParaRPr lang="en-US" dirty="0"/>
          </a:p>
        </p:txBody>
      </p:sp>
      <p:sp>
        <p:nvSpPr>
          <p:cNvPr id="4" name="Content Placeholder 2"/>
          <p:cNvSpPr>
            <a:spLocks noGrp="1"/>
          </p:cNvSpPr>
          <p:nvPr/>
        </p:nvSpPr>
        <p:spPr bwMode="auto">
          <a:xfrm>
            <a:off x="458788" y="1066800"/>
            <a:ext cx="8119156" cy="3124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WCF </a:t>
            </a:r>
            <a:r>
              <a:rPr lang="en-US" dirty="0"/>
              <a:t>Data </a:t>
            </a:r>
            <a:r>
              <a:rPr lang="en-US" dirty="0" smtClean="0"/>
              <a:t>Services:</a:t>
            </a:r>
          </a:p>
          <a:p>
            <a:pPr lvl="1"/>
            <a:r>
              <a:rPr lang="en-US" dirty="0" smtClean="0"/>
              <a:t>Enables you to create </a:t>
            </a:r>
            <a:r>
              <a:rPr lang="en-US" dirty="0"/>
              <a:t>highly flexible data </a:t>
            </a:r>
            <a:r>
              <a:rPr lang="en-US" dirty="0" smtClean="0"/>
              <a:t>services</a:t>
            </a:r>
          </a:p>
          <a:p>
            <a:pPr lvl="1"/>
            <a:r>
              <a:rPr lang="en-US" dirty="0" smtClean="0"/>
              <a:t>Uses the REST model for data access</a:t>
            </a:r>
          </a:p>
          <a:p>
            <a:pPr lvl="1"/>
            <a:endParaRPr lang="en-US" dirty="0"/>
          </a:p>
          <a:p>
            <a:pPr lvl="1"/>
            <a:endParaRPr lang="en-US" dirty="0" smtClean="0"/>
          </a:p>
          <a:p>
            <a:pPr lvl="1"/>
            <a:endParaRPr lang="en-US" dirty="0" smtClean="0"/>
          </a:p>
          <a:p>
            <a:pPr lvl="1"/>
            <a:r>
              <a:rPr lang="en-US" dirty="0" smtClean="0"/>
              <a:t>Enables you to query and modify data by using URIs with </a:t>
            </a:r>
            <a:r>
              <a:rPr lang="en-US" dirty="0"/>
              <a:t>standard HTTP </a:t>
            </a:r>
            <a:r>
              <a:rPr lang="en-US" dirty="0" smtClean="0"/>
              <a:t>verbs: </a:t>
            </a:r>
            <a:r>
              <a:rPr lang="en-US" dirty="0"/>
              <a:t>GET, PUT, POST, and </a:t>
            </a:r>
            <a:r>
              <a:rPr lang="en-US" dirty="0" smtClean="0"/>
              <a:t>DELETE</a:t>
            </a:r>
          </a:p>
        </p:txBody>
      </p:sp>
      <p:sp>
        <p:nvSpPr>
          <p:cNvPr id="5" name="TextBox 13"/>
          <p:cNvSpPr txBox="1"/>
          <p:nvPr/>
        </p:nvSpPr>
        <p:spPr>
          <a:xfrm>
            <a:off x="533400" y="2590800"/>
            <a:ext cx="7924800"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http</a:t>
            </a:r>
            <a:r>
              <a:rPr lang="en-US" b="0" dirty="0" smtClean="0">
                <a:latin typeface="Lucida Sans Unicode" pitchFamily="34" charset="0"/>
                <a:cs typeface="Lucida Sans Unicode" pitchFamily="34" charset="0"/>
              </a:rPr>
              <a:t>://FourthCoffee.com/SalesService.svc/SalesPersons</a:t>
            </a:r>
          </a:p>
          <a:p>
            <a:r>
              <a:rPr lang="en-US" b="0" dirty="0">
                <a:latin typeface="Lucida Sans Unicode" pitchFamily="34" charset="0"/>
                <a:cs typeface="Lucida Sans Unicode" pitchFamily="34" charset="0"/>
              </a:rPr>
              <a:t>http://</a:t>
            </a:r>
            <a:r>
              <a:rPr lang="en-US" b="0" dirty="0" smtClean="0">
                <a:latin typeface="Lucida Sans Unicode" pitchFamily="34" charset="0"/>
                <a:cs typeface="Lucida Sans Unicode" pitchFamily="34" charset="0"/>
              </a:rPr>
              <a:t>FourthCoffee.com/SalesService.svc/SalesPersons/99</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http://</a:t>
            </a:r>
            <a:r>
              <a:rPr lang="en-US" b="0" dirty="0" smtClean="0">
                <a:latin typeface="Lucida Sans Unicode" pitchFamily="34" charset="0"/>
                <a:cs typeface="Lucida Sans Unicode" pitchFamily="34" charset="0"/>
              </a:rPr>
              <a:t>FourthCoffee.com/SalesService.svc/SalesPersons?top=10</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316442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a WCF Data Service</a:t>
            </a:r>
            <a:endParaRPr lang="en-US" dirty="0"/>
          </a:p>
        </p:txBody>
      </p:sp>
      <p:sp>
        <p:nvSpPr>
          <p:cNvPr id="4" name="Rounded Rectangle 3"/>
          <p:cNvSpPr/>
          <p:nvPr/>
        </p:nvSpPr>
        <p:spPr bwMode="auto">
          <a:xfrm>
            <a:off x="990600" y="5181600"/>
            <a:ext cx="7010400" cy="1447800"/>
          </a:xfrm>
          <a:prstGeom prst="roundRect">
            <a:avLst/>
          </a:prstGeom>
          <a:solidFill>
            <a:schemeClr val="accent6">
              <a:lumMod val="60000"/>
              <a:lumOff val="4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5" name="Content Placeholder 2"/>
          <p:cNvSpPr>
            <a:spLocks noGrp="1"/>
          </p:cNvSpPr>
          <p:nvPr/>
        </p:nvSpPr>
        <p:spPr bwMode="auto">
          <a:xfrm>
            <a:off x="458788" y="1066800"/>
            <a:ext cx="8119156" cy="5181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WCF Data Services is based </a:t>
            </a:r>
            <a:r>
              <a:rPr lang="en-GB" dirty="0" smtClean="0"/>
              <a:t>on </a:t>
            </a:r>
            <a:r>
              <a:rPr lang="en-GB" dirty="0"/>
              <a:t>the </a:t>
            </a:r>
            <a:r>
              <a:rPr lang="en-GB" b="1" dirty="0"/>
              <a:t>System.Data.Services.DataService</a:t>
            </a:r>
            <a:r>
              <a:rPr lang="en-GB" dirty="0"/>
              <a:t> generic </a:t>
            </a:r>
            <a:r>
              <a:rPr lang="en-GB" dirty="0" smtClean="0"/>
              <a:t>class</a:t>
            </a:r>
          </a:p>
          <a:p>
            <a:endParaRPr lang="en-GB" dirty="0"/>
          </a:p>
          <a:p>
            <a:endParaRPr lang="en-GB" dirty="0" smtClean="0"/>
          </a:p>
          <a:p>
            <a:endParaRPr lang="en-GB" dirty="0" smtClean="0"/>
          </a:p>
          <a:p>
            <a:r>
              <a:rPr lang="en-GB" dirty="0" smtClean="0"/>
              <a:t>URIs are mapped to entity sets by a data service:</a:t>
            </a:r>
          </a:p>
          <a:p>
            <a:pPr marL="0" indent="0">
              <a:buNone/>
            </a:pPr>
            <a:endParaRPr lang="en-GB" dirty="0"/>
          </a:p>
          <a:p>
            <a:pPr marL="0" indent="0">
              <a:buNone/>
            </a:pPr>
            <a:endParaRPr lang="en-GB" dirty="0"/>
          </a:p>
          <a:p>
            <a:pPr marL="0" indent="0">
              <a:buNone/>
            </a:pPr>
            <a:endParaRPr lang="en-US" dirty="0" smtClean="0"/>
          </a:p>
        </p:txBody>
      </p:sp>
      <p:sp>
        <p:nvSpPr>
          <p:cNvPr id="6" name="TextBox 4"/>
          <p:cNvSpPr txBox="1"/>
          <p:nvPr/>
        </p:nvSpPr>
        <p:spPr>
          <a:xfrm>
            <a:off x="533400" y="2152471"/>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public class FourthCoffeeDataService : DataService&lt;FourthCoffee&gt;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7" name="TextBox 7"/>
          <p:cNvSpPr txBox="1"/>
          <p:nvPr/>
        </p:nvSpPr>
        <p:spPr>
          <a:xfrm>
            <a:off x="609600" y="4114800"/>
            <a:ext cx="7924800"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http://FourthCoffee.com/SalesService.svc/SalesPersons</a:t>
            </a:r>
            <a:endParaRPr lang="en-GB" b="0" dirty="0">
              <a:latin typeface="Lucida Sans Unicode" pitchFamily="34" charset="0"/>
              <a:cs typeface="Lucida Sans Unicode" pitchFamily="34" charset="0"/>
            </a:endParaRPr>
          </a:p>
        </p:txBody>
      </p:sp>
      <p:sp>
        <p:nvSpPr>
          <p:cNvPr id="8" name="Rounded Rectangle 7"/>
          <p:cNvSpPr/>
          <p:nvPr/>
        </p:nvSpPr>
        <p:spPr bwMode="auto">
          <a:xfrm>
            <a:off x="1295400" y="5486400"/>
            <a:ext cx="1295400" cy="914400"/>
          </a:xfrm>
          <a:prstGeom prst="roundRect">
            <a:avLst/>
          </a:prstGeom>
          <a:solidFill>
            <a:srgbClr val="E4CD9A"/>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Sales</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Person</a:t>
            </a:r>
            <a:r>
              <a:rPr kumimoji="0" lang="en-GB" sz="1600" b="0" i="0" u="none" strike="noStrike" cap="none" normalizeH="0" dirty="0" smtClean="0">
                <a:ln>
                  <a:noFill/>
                </a:ln>
                <a:solidFill>
                  <a:schemeClr val="tx1"/>
                </a:solidFill>
                <a:effectLst/>
                <a:latin typeface="Verdana" pitchFamily="34" charset="0"/>
              </a:rPr>
              <a:t> 1</a:t>
            </a:r>
            <a:endParaRPr kumimoji="0" lang="en-GB" sz="1600" b="0" i="0" u="none" strike="noStrike" cap="none" normalizeH="0" baseline="0" dirty="0" smtClean="0">
              <a:ln>
                <a:noFill/>
              </a:ln>
              <a:solidFill>
                <a:schemeClr val="tx1"/>
              </a:solidFill>
              <a:effectLst/>
              <a:latin typeface="Verdana" pitchFamily="34" charset="0"/>
            </a:endParaRPr>
          </a:p>
        </p:txBody>
      </p:sp>
      <p:sp>
        <p:nvSpPr>
          <p:cNvPr id="9" name="Rounded Rectangle 8"/>
          <p:cNvSpPr/>
          <p:nvPr/>
        </p:nvSpPr>
        <p:spPr bwMode="auto">
          <a:xfrm>
            <a:off x="2968171" y="5486400"/>
            <a:ext cx="1295400" cy="9144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Sales</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Person 2</a:t>
            </a:r>
          </a:p>
        </p:txBody>
      </p:sp>
      <p:sp>
        <p:nvSpPr>
          <p:cNvPr id="10" name="Rounded Rectangle 9"/>
          <p:cNvSpPr/>
          <p:nvPr/>
        </p:nvSpPr>
        <p:spPr bwMode="auto">
          <a:xfrm>
            <a:off x="4640942" y="5486400"/>
            <a:ext cx="1295400" cy="914400"/>
          </a:xfrm>
          <a:prstGeom prst="roundRect">
            <a:avLst/>
          </a:prstGeom>
          <a:solidFill>
            <a:schemeClr val="bg2">
              <a:lumMod val="40000"/>
              <a:lumOff val="6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Sales</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Person</a:t>
            </a:r>
            <a:r>
              <a:rPr kumimoji="0" lang="en-GB" sz="1600" b="0" i="0" u="none" strike="noStrike" cap="none" normalizeH="0" dirty="0" smtClean="0">
                <a:ln>
                  <a:noFill/>
                </a:ln>
                <a:solidFill>
                  <a:schemeClr val="tx1"/>
                </a:solidFill>
                <a:effectLst/>
                <a:latin typeface="Verdana" pitchFamily="34" charset="0"/>
              </a:rPr>
              <a:t> 3</a:t>
            </a:r>
            <a:endParaRPr kumimoji="0" lang="en-GB" sz="1600" b="0" i="0" u="none" strike="noStrike" cap="none" normalizeH="0" baseline="0" dirty="0" smtClean="0">
              <a:ln>
                <a:noFill/>
              </a:ln>
              <a:solidFill>
                <a:schemeClr val="tx1"/>
              </a:solidFill>
              <a:effectLst/>
              <a:latin typeface="Verdana" pitchFamily="34" charset="0"/>
            </a:endParaRPr>
          </a:p>
        </p:txBody>
      </p:sp>
      <p:sp>
        <p:nvSpPr>
          <p:cNvPr id="11" name="Rounded Rectangle 10"/>
          <p:cNvSpPr/>
          <p:nvPr/>
        </p:nvSpPr>
        <p:spPr bwMode="auto">
          <a:xfrm>
            <a:off x="6313714" y="5486400"/>
            <a:ext cx="1295400" cy="914400"/>
          </a:xfrm>
          <a:prstGeom prst="roundRect">
            <a:avLst/>
          </a:prstGeom>
          <a:solidFill>
            <a:schemeClr val="accent1">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Sales</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Person 4</a:t>
            </a:r>
          </a:p>
        </p:txBody>
      </p:sp>
      <p:cxnSp>
        <p:nvCxnSpPr>
          <p:cNvPr id="12" name="Straight Arrow Connector 11"/>
          <p:cNvCxnSpPr/>
          <p:nvPr/>
        </p:nvCxnSpPr>
        <p:spPr bwMode="auto">
          <a:xfrm>
            <a:off x="3886200" y="4484132"/>
            <a:ext cx="0" cy="697468"/>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a:outerShdw dist="35921" dir="2700000" algn="ctr" rotWithShape="0">
              <a:srgbClr val="AFAFAF"/>
            </a:outerShdw>
          </a:effectLst>
        </p:spPr>
      </p:cxnSp>
    </p:spTree>
    <p:extLst>
      <p:ext uri="{BB962C8B-B14F-4D97-AF65-F5344CB8AC3E}">
        <p14:creationId xmlns:p14="http://schemas.microsoft.com/office/powerpoint/2010/main" val="842171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10e4b8c-1c14-445f-81bb-78a3be79c11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Exposing a Data Model by Using WCF Data Services</a:t>
            </a:r>
            <a:endParaRPr lang="en-US" dirty="0"/>
          </a:p>
        </p:txBody>
      </p:sp>
      <p:sp>
        <p:nvSpPr>
          <p:cNvPr id="4" name="Content Placeholder 2"/>
          <p:cNvSpPr>
            <a:spLocks noGrp="1"/>
          </p:cNvSpPr>
          <p:nvPr/>
        </p:nvSpPr>
        <p:spPr bwMode="auto">
          <a:xfrm>
            <a:off x="458788" y="1066800"/>
            <a:ext cx="8119156" cy="5181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Configure the access rules on the WCF Data Service</a:t>
            </a:r>
          </a:p>
          <a:p>
            <a:pPr marL="0" indent="0">
              <a:buNone/>
            </a:pPr>
            <a:r>
              <a:rPr lang="en-GB" dirty="0" smtClean="0"/>
              <a:t>by </a:t>
            </a:r>
            <a:r>
              <a:rPr lang="en-GB" dirty="0"/>
              <a:t>using the </a:t>
            </a:r>
            <a:r>
              <a:rPr lang="en-GB" b="1" dirty="0" smtClean="0"/>
              <a:t>SetEntitySetAccessRule</a:t>
            </a:r>
            <a:r>
              <a:rPr lang="en-GB" dirty="0" smtClean="0"/>
              <a:t> method</a:t>
            </a:r>
          </a:p>
          <a:p>
            <a:pPr marL="0" indent="0">
              <a:buNone/>
            </a:pPr>
            <a:endParaRPr lang="en-GB" dirty="0"/>
          </a:p>
          <a:p>
            <a:pPr marL="0" indent="0">
              <a:buNone/>
            </a:pPr>
            <a:endParaRPr lang="en-GB" dirty="0"/>
          </a:p>
          <a:p>
            <a:pPr marL="0" indent="0">
              <a:buNone/>
            </a:pPr>
            <a:endParaRPr lang="en-US" dirty="0" smtClean="0"/>
          </a:p>
        </p:txBody>
      </p:sp>
      <p:sp>
        <p:nvSpPr>
          <p:cNvPr id="5" name="TextBox 4"/>
          <p:cNvSpPr txBox="1"/>
          <p:nvPr/>
        </p:nvSpPr>
        <p:spPr>
          <a:xfrm>
            <a:off x="609600" y="2631835"/>
            <a:ext cx="7793502" cy="2308324"/>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public class FourthCoffeeDataService : </a:t>
            </a:r>
            <a:r>
              <a:rPr lang="en-US" b="0" dirty="0" smtClean="0">
                <a:latin typeface="Lucida Sans Unicode" pitchFamily="34" charset="0"/>
                <a:cs typeface="Lucida Sans Unicode" pitchFamily="34" charset="0"/>
              </a:rPr>
              <a:t>DataService&lt;FourthCoffee</a:t>
            </a:r>
            <a:r>
              <a:rPr lang="en-US" b="0" dirty="0">
                <a:latin typeface="Lucida Sans Unicode" pitchFamily="34" charset="0"/>
                <a:cs typeface="Lucida Sans Unicode" pitchFamily="34" charset="0"/>
              </a:rPr>
              <a:t>&gt;</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public </a:t>
            </a:r>
            <a:r>
              <a:rPr lang="en-US" b="0" dirty="0">
                <a:latin typeface="Lucida Sans Unicode" pitchFamily="34" charset="0"/>
                <a:cs typeface="Lucida Sans Unicode" pitchFamily="34" charset="0"/>
              </a:rPr>
              <a:t>static void InitializeService</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DataServiceConfiguration </a:t>
            </a:r>
            <a:r>
              <a:rPr lang="en-US" b="0" dirty="0">
                <a:latin typeface="Lucida Sans Unicode" pitchFamily="34" charset="0"/>
                <a:cs typeface="Lucida Sans Unicode" pitchFamily="34" charset="0"/>
              </a:rPr>
              <a:t>config)</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config.SetEntitySetAccessRule</a:t>
            </a:r>
            <a:r>
              <a:rPr lang="en-US" b="0" dirty="0">
                <a:latin typeface="Lucida Sans Unicode" pitchFamily="34" charset="0"/>
                <a:cs typeface="Lucida Sans Unicode" pitchFamily="34" charset="0"/>
              </a:rPr>
              <a:t>("*", EntitySetRights.All);</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285600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a275fe6-7b70-4869-bdcd-5fcf948a190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Exposing Web Methods by Using WCF Data Services</a:t>
            </a:r>
            <a:endParaRPr lang="en-US" dirty="0"/>
          </a:p>
        </p:txBody>
      </p:sp>
      <p:sp>
        <p:nvSpPr>
          <p:cNvPr id="4" name="Content Placeholder 2"/>
          <p:cNvSpPr>
            <a:spLocks noGrp="1"/>
          </p:cNvSpPr>
          <p:nvPr/>
        </p:nvSpPr>
        <p:spPr bwMode="auto">
          <a:xfrm>
            <a:off x="458788" y="1036820"/>
            <a:ext cx="8119156" cy="13616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Expose operations by using the </a:t>
            </a:r>
            <a:r>
              <a:rPr lang="en-GB" b="1" dirty="0" smtClean="0"/>
              <a:t>WebGet</a:t>
            </a:r>
            <a:r>
              <a:rPr lang="en-GB" dirty="0" smtClean="0"/>
              <a:t> and </a:t>
            </a:r>
            <a:r>
              <a:rPr lang="en-GB" b="1" dirty="0" smtClean="0"/>
              <a:t>WebInvoke</a:t>
            </a:r>
            <a:r>
              <a:rPr lang="en-GB" dirty="0" smtClean="0"/>
              <a:t> attributes</a:t>
            </a:r>
          </a:p>
          <a:p>
            <a:pPr marL="0" indent="0">
              <a:buNone/>
            </a:pPr>
            <a:endParaRPr lang="en-US" dirty="0" smtClean="0"/>
          </a:p>
        </p:txBody>
      </p:sp>
      <p:sp>
        <p:nvSpPr>
          <p:cNvPr id="5" name="TextBox 4"/>
          <p:cNvSpPr txBox="1"/>
          <p:nvPr/>
        </p:nvSpPr>
        <p:spPr>
          <a:xfrm>
            <a:off x="489679" y="2157707"/>
            <a:ext cx="8069705" cy="4247317"/>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public class FourthCoffeeDataService : DataService&lt;FourthCoffee&gt;</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public static void </a:t>
            </a:r>
            <a:r>
              <a:rPr lang="en-US" b="0" dirty="0" smtClean="0">
                <a:latin typeface="Lucida Sans Unicode" pitchFamily="34" charset="0"/>
                <a:cs typeface="Lucida Sans Unicode" pitchFamily="34" charset="0"/>
              </a:rPr>
              <a:t>InitializeService(DataServiceConfiguration config</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p>
          <a:p>
            <a:r>
              <a:rPr lang="en-US" b="0" dirty="0" smtClean="0">
                <a:latin typeface="Lucida Sans Unicode" pitchFamily="34" charset="0"/>
                <a:cs typeface="Lucida Sans Unicode" pitchFamily="34" charset="0"/>
              </a:rPr>
              <a:t>       config.SetServiceOperationAccessRule</a:t>
            </a:r>
            <a:r>
              <a:rPr lang="en-US" b="0" dirty="0">
                <a:latin typeface="Lucida Sans Unicode" pitchFamily="34" charset="0"/>
                <a:cs typeface="Lucida Sans Unicode" pitchFamily="34" charset="0"/>
              </a:rPr>
              <a:t>("SalesPersonByEmail", </a:t>
            </a:r>
          </a:p>
          <a:p>
            <a:r>
              <a:rPr lang="en-US" b="0" dirty="0">
                <a:latin typeface="Lucida Sans Unicode" pitchFamily="34" charset="0"/>
                <a:cs typeface="Lucida Sans Unicode" pitchFamily="34" charset="0"/>
              </a:rPr>
              <a:t>            ServiceOperationRights.ReadMultiple);        </a:t>
            </a:r>
          </a:p>
          <a:p>
            <a:r>
              <a:rPr lang="en-US" b="0" dirty="0">
                <a:latin typeface="Lucida Sans Unicode" pitchFamily="34" charset="0"/>
                <a:cs typeface="Lucida Sans Unicode" pitchFamily="34" charset="0"/>
              </a:rPr>
              <a:t>    }</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r>
              <a:rPr lang="en-US" b="0" dirty="0">
                <a:latin typeface="Lucida Sans Unicode" pitchFamily="34" charset="0"/>
                <a:cs typeface="Lucida Sans Unicode" pitchFamily="34" charset="0"/>
              </a:rPr>
              <a:t>WebGet]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r>
              <a:rPr lang="en-US" b="0" dirty="0">
                <a:latin typeface="Lucida Sans Unicode" pitchFamily="34" charset="0"/>
                <a:cs typeface="Lucida Sans Unicode" pitchFamily="34" charset="0"/>
              </a:rPr>
              <a:t>SingleResult]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public SalesPerson SalesPersonByEmail(string </a:t>
            </a:r>
            <a:r>
              <a:rPr lang="en-US" b="0" dirty="0">
                <a:latin typeface="Lucida Sans Unicode" pitchFamily="34" charset="0"/>
                <a:cs typeface="Lucida Sans Unicode" pitchFamily="34" charset="0"/>
              </a:rPr>
              <a:t>emailAddress)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389925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91ffb47-5f70-4917-a447-5722ba019d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Referencing a WCF Data Source</a:t>
            </a:r>
            <a:endParaRPr lang="en-US" dirty="0"/>
          </a:p>
        </p:txBody>
      </p:sp>
      <p:sp>
        <p:nvSpPr>
          <p:cNvPr id="4" name="Content Placeholder 2"/>
          <p:cNvSpPr>
            <a:spLocks noGrp="1"/>
          </p:cNvSpPr>
          <p:nvPr/>
        </p:nvSpPr>
        <p:spPr bwMode="auto">
          <a:xfrm>
            <a:off x="458788" y="1036820"/>
            <a:ext cx="8119156" cy="53789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C</a:t>
            </a:r>
            <a:r>
              <a:rPr lang="en-GB" dirty="0" smtClean="0"/>
              <a:t>lient libraries:</a:t>
            </a:r>
          </a:p>
          <a:p>
            <a:r>
              <a:rPr lang="en-GB" dirty="0" smtClean="0"/>
              <a:t>Are derived from the </a:t>
            </a:r>
            <a:r>
              <a:rPr lang="en-GB" b="1" dirty="0"/>
              <a:t>DataServiceContext</a:t>
            </a:r>
            <a:r>
              <a:rPr lang="en-GB" dirty="0"/>
              <a:t> </a:t>
            </a:r>
            <a:r>
              <a:rPr lang="en-GB" dirty="0" smtClean="0"/>
              <a:t> class</a:t>
            </a:r>
          </a:p>
          <a:p>
            <a:r>
              <a:rPr lang="en-GB" dirty="0" smtClean="0"/>
              <a:t>Expose entities that the </a:t>
            </a:r>
            <a:r>
              <a:rPr lang="en-GB" b="1" dirty="0" smtClean="0"/>
              <a:t>DataServiceQuery</a:t>
            </a:r>
            <a:r>
              <a:rPr lang="en-GB" dirty="0" smtClean="0"/>
              <a:t> </a:t>
            </a:r>
            <a:r>
              <a:rPr lang="en-GB" dirty="0"/>
              <a:t>collection </a:t>
            </a:r>
            <a:r>
              <a:rPr lang="en-GB" dirty="0" smtClean="0"/>
              <a:t>contains</a:t>
            </a:r>
          </a:p>
          <a:p>
            <a:endParaRPr lang="en-GB" dirty="0"/>
          </a:p>
          <a:p>
            <a:pPr marL="0" indent="0">
              <a:buNone/>
            </a:pPr>
            <a:r>
              <a:rPr lang="en-GB" dirty="0" smtClean="0"/>
              <a:t>Create a client library by using:</a:t>
            </a:r>
          </a:p>
          <a:p>
            <a:r>
              <a:rPr lang="en-GB" dirty="0" smtClean="0"/>
              <a:t>The </a:t>
            </a:r>
            <a:r>
              <a:rPr lang="en-GB" b="1" dirty="0" smtClean="0"/>
              <a:t>Add Service Reference </a:t>
            </a:r>
            <a:r>
              <a:rPr lang="en-GB" dirty="0" smtClean="0"/>
              <a:t>function in Visual Studio</a:t>
            </a:r>
          </a:p>
          <a:p>
            <a:r>
              <a:rPr lang="en-GB" dirty="0" smtClean="0"/>
              <a:t>The </a:t>
            </a:r>
            <a:r>
              <a:rPr lang="en-GB" b="1" dirty="0" smtClean="0"/>
              <a:t>DataSvcUtil</a:t>
            </a:r>
            <a:r>
              <a:rPr lang="en-GB" dirty="0" smtClean="0"/>
              <a:t> command line utility</a:t>
            </a:r>
          </a:p>
          <a:p>
            <a:endParaRPr lang="en-GB" dirty="0" smtClean="0"/>
          </a:p>
          <a:p>
            <a:endParaRPr lang="en-GB" dirty="0" smtClean="0"/>
          </a:p>
          <a:p>
            <a:pPr marL="0" indent="0">
              <a:buNone/>
            </a:pPr>
            <a:endParaRPr lang="en-US" dirty="0" smtClean="0"/>
          </a:p>
        </p:txBody>
      </p:sp>
    </p:spTree>
    <p:extLst>
      <p:ext uri="{BB962C8B-B14F-4D97-AF65-F5344CB8AC3E}">
        <p14:creationId xmlns:p14="http://schemas.microsoft.com/office/powerpoint/2010/main" val="306274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Retrieving and Updating Data in a WCF Data Service</a:t>
            </a:r>
            <a:endParaRPr lang="en-US" dirty="0"/>
          </a:p>
        </p:txBody>
      </p:sp>
      <p:sp>
        <p:nvSpPr>
          <p:cNvPr id="4" name="Content Placeholder 2"/>
          <p:cNvSpPr>
            <a:spLocks noGrp="1"/>
          </p:cNvSpPr>
          <p:nvPr/>
        </p:nvSpPr>
        <p:spPr bwMode="auto">
          <a:xfrm>
            <a:off x="458788" y="1052736"/>
            <a:ext cx="8119156" cy="4876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Retrieve entities:</a:t>
            </a:r>
          </a:p>
          <a:p>
            <a:pPr lvl="1"/>
            <a:r>
              <a:rPr lang="en-GB" dirty="0" smtClean="0"/>
              <a:t>Use the properties that are exposed by the context</a:t>
            </a:r>
            <a:endParaRPr lang="en-GB" dirty="0"/>
          </a:p>
          <a:p>
            <a:pPr lvl="1"/>
            <a:r>
              <a:rPr lang="en-GB" dirty="0" smtClean="0"/>
              <a:t>Invoke custom service operations</a:t>
            </a:r>
          </a:p>
          <a:p>
            <a:pPr lvl="1"/>
            <a:r>
              <a:rPr lang="en-GB" dirty="0" smtClean="0"/>
              <a:t>Use eager or explicit loading to get related entities</a:t>
            </a:r>
          </a:p>
          <a:p>
            <a:pPr marL="288925" lvl="1" indent="0">
              <a:buNone/>
            </a:pPr>
            <a:endParaRPr lang="en-GB" dirty="0" smtClean="0"/>
          </a:p>
          <a:p>
            <a:r>
              <a:rPr lang="en-GB" dirty="0" smtClean="0"/>
              <a:t>Modify entities:</a:t>
            </a:r>
          </a:p>
          <a:p>
            <a:pPr lvl="1"/>
            <a:r>
              <a:rPr lang="en-GB" dirty="0" smtClean="0"/>
              <a:t>Use the </a:t>
            </a:r>
            <a:r>
              <a:rPr lang="en-GB" b="1" dirty="0" smtClean="0"/>
              <a:t>AddTo</a:t>
            </a:r>
            <a:r>
              <a:rPr lang="en-GB" i="1" dirty="0" smtClean="0"/>
              <a:t>XXXX</a:t>
            </a:r>
            <a:r>
              <a:rPr lang="en-GB" dirty="0" smtClean="0"/>
              <a:t> method to add a new entity</a:t>
            </a:r>
          </a:p>
          <a:p>
            <a:pPr lvl="1"/>
            <a:r>
              <a:rPr lang="en-GB" dirty="0" smtClean="0"/>
              <a:t>Use the </a:t>
            </a:r>
            <a:r>
              <a:rPr lang="en-GB" b="1" dirty="0" smtClean="0"/>
              <a:t>DeleteObject</a:t>
            </a:r>
            <a:r>
              <a:rPr lang="en-GB" dirty="0" smtClean="0"/>
              <a:t> method to remove an existing entity</a:t>
            </a:r>
          </a:p>
          <a:p>
            <a:pPr lvl="1"/>
            <a:r>
              <a:rPr lang="en-GB" dirty="0" smtClean="0"/>
              <a:t>Use the </a:t>
            </a:r>
            <a:r>
              <a:rPr lang="en-GB" b="1" dirty="0" smtClean="0"/>
              <a:t>UpdateObject</a:t>
            </a:r>
            <a:r>
              <a:rPr lang="en-GB" dirty="0" smtClean="0"/>
              <a:t> method to modify an existing entity</a:t>
            </a:r>
          </a:p>
          <a:p>
            <a:pPr marL="0" indent="0">
              <a:buNone/>
            </a:pPr>
            <a:endParaRPr lang="en-GB" dirty="0" smtClean="0"/>
          </a:p>
          <a:p>
            <a:pPr marL="0" indent="0">
              <a:buNone/>
            </a:pPr>
            <a:endParaRPr lang="en-US" dirty="0" smtClean="0"/>
          </a:p>
        </p:txBody>
      </p:sp>
    </p:spTree>
    <p:extLst>
      <p:ext uri="{BB962C8B-B14F-4D97-AF65-F5344CB8AC3E}">
        <p14:creationId xmlns:p14="http://schemas.microsoft.com/office/powerpoint/2010/main" val="212762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Accessing Data Across the Web
Accessing Data in the Cloud</a:t>
            </a:r>
            <a:endParaRPr lang="en-US" dirty="0"/>
          </a:p>
        </p:txBody>
      </p:sp>
    </p:spTree>
    <p:extLst>
      <p:ext uri="{BB962C8B-B14F-4D97-AF65-F5344CB8AC3E}">
        <p14:creationId xmlns:p14="http://schemas.microsoft.com/office/powerpoint/2010/main" val="2006105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f0e4524b-7b83-4e21-b5a5-0dae40e640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Retrieving and Modifying Grade Data in the Cloud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1304118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5525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Retrieving and Modifying Grade Data in the Cloud</a:t>
            </a:r>
            <a:endParaRPr lang="en-US" dirty="0"/>
          </a:p>
        </p:txBody>
      </p:sp>
      <p:sp>
        <p:nvSpPr>
          <p:cNvPr id="3" name="Text Placeholder 2"/>
          <p:cNvSpPr>
            <a:spLocks noGrp="1"/>
          </p:cNvSpPr>
          <p:nvPr>
            <p:ph type="body" idx="1"/>
          </p:nvPr>
        </p:nvSpPr>
        <p:spPr/>
        <p:txBody>
          <a:bodyPr/>
          <a:lstStyle/>
          <a:p>
            <a:r>
              <a:rPr lang="en-GB" dirty="0" smtClean="0"/>
              <a:t>Exercise 1: Creating a WCF Data Service for the SchoolGrades Database
Exercise 2: Integrating the Data Service into the Application
Exercise 3: Retrieving Student Photographs Over the Web (If Time Permits)</a:t>
            </a:r>
            <a:endParaRPr lang="en-US" dirty="0"/>
          </a:p>
        </p:txBody>
      </p:sp>
      <p:sp>
        <p:nvSpPr>
          <p:cNvPr id="4" name="TextBox 3"/>
          <p:cNvSpPr txBox="1"/>
          <p:nvPr/>
        </p:nvSpPr>
        <p:spPr>
          <a:xfrm>
            <a:off x="458788" y="4119463"/>
            <a:ext cx="2729658" cy="461665"/>
          </a:xfrm>
          <a:prstGeom prst="rect">
            <a:avLst/>
          </a:prstGeom>
          <a:noFill/>
        </p:spPr>
        <p:txBody>
          <a:bodyPr vert="horz" wrap="none" rtlCol="0">
            <a:spAutoFit/>
          </a:bodyPr>
          <a:lstStyle/>
          <a:p>
            <a:r>
              <a:rPr lang="en-US" sz="2400" dirty="0" smtClean="0">
                <a:latin typeface="Segoe UI"/>
              </a:rPr>
              <a:t>Logon Information</a:t>
            </a:r>
            <a:endParaRPr lang="en-US" sz="2400" dirty="0">
              <a:latin typeface="Segoe UI"/>
            </a:endParaRPr>
          </a:p>
        </p:txBody>
      </p:sp>
      <p:sp>
        <p:nvSpPr>
          <p:cNvPr id="5" name="TextBox 4"/>
          <p:cNvSpPr txBox="1"/>
          <p:nvPr/>
        </p:nvSpPr>
        <p:spPr>
          <a:xfrm>
            <a:off x="458788" y="4532927"/>
            <a:ext cx="7169655" cy="1200329"/>
          </a:xfrm>
          <a:prstGeom prst="rect">
            <a:avLst/>
          </a:prstGeom>
          <a:noFill/>
        </p:spPr>
        <p:txBody>
          <a:bodyPr vert="horz" wrap="none" rtlCol="0">
            <a:spAutoFit/>
          </a:bodyPr>
          <a:lstStyle/>
          <a:p>
            <a:pPr marL="342900" indent="-342900">
              <a:buClr>
                <a:srgbClr val="0070C0"/>
              </a:buClr>
              <a:buFont typeface="Arial" pitchFamily="34" charset="0"/>
              <a:buChar char="•"/>
            </a:pPr>
            <a:r>
              <a:rPr lang="en-US" sz="2400" dirty="0">
                <a:solidFill>
                  <a:srgbClr val="000000"/>
                </a:solidFill>
                <a:latin typeface="Segoe UI"/>
              </a:rPr>
              <a:t>Virtual Machine: 20483B-SEA-DEV11, MSL-TMG1</a:t>
            </a:r>
          </a:p>
          <a:p>
            <a:pPr marL="342900" indent="-342900">
              <a:buClr>
                <a:srgbClr val="0070C0"/>
              </a:buClr>
              <a:buFont typeface="Arial" pitchFamily="34" charset="0"/>
              <a:buChar char="•"/>
            </a:pPr>
            <a:r>
              <a:rPr lang="en-US" sz="2400" b="0" i="0" u="none" strike="noStrike" baseline="0" dirty="0" smtClean="0">
                <a:latin typeface="Segoe UI"/>
              </a:rPr>
              <a:t>User Name: Student</a:t>
            </a:r>
          </a:p>
          <a:p>
            <a:pPr marL="342900" indent="-342900">
              <a:buClr>
                <a:srgbClr val="0070C0"/>
              </a:buClr>
              <a:buFont typeface="Arial" pitchFamily="34" charset="0"/>
              <a:buChar char="•"/>
            </a:pPr>
            <a:r>
              <a:rPr lang="en-US" sz="2400" b="0" i="0" u="none" strike="noStrike" baseline="0" dirty="0" smtClean="0">
                <a:latin typeface="Segoe UI"/>
              </a:rPr>
              <a:t>Password: Pa$$w0rd</a:t>
            </a:r>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smtClean="0">
                <a:latin typeface="Segoe UI"/>
              </a:rPr>
              <a:t>Estimated Time: 60 minutes</a:t>
            </a:r>
            <a:endParaRPr lang="en-US" sz="2400" dirty="0">
              <a:latin typeface="Segoe UI"/>
            </a:endParaRPr>
          </a:p>
        </p:txBody>
      </p:sp>
    </p:spTree>
    <p:extLst>
      <p:ext uri="{BB962C8B-B14F-4D97-AF65-F5344CB8AC3E}">
        <p14:creationId xmlns:p14="http://schemas.microsoft.com/office/powerpoint/2010/main" val="2266156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3478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a:xfrm>
            <a:off x="458788" y="908720"/>
            <a:ext cx="8119156" cy="5147356"/>
          </a:xfrm>
        </p:spPr>
        <p:txBody>
          <a:bodyPr/>
          <a:lstStyle/>
          <a:p>
            <a:pPr marL="457200" indent="-457200">
              <a:lnSpc>
                <a:spcPct val="115000"/>
              </a:lnSpc>
              <a:spcAft>
                <a:spcPts val="1000"/>
              </a:spcAft>
            </a:pPr>
            <a:r>
              <a:rPr lang="en-US" dirty="0">
                <a:latin typeface="Segoe UI"/>
                <a:ea typeface="SimSun"/>
                <a:cs typeface="Segoe UI"/>
              </a:rPr>
              <a:t>Currently, the application retrieves data from a local database. However, you have decided to store the data in the cloud and must configure the application so that it can retrieve data across the web.</a:t>
            </a:r>
            <a:endParaRPr lang="en-US" dirty="0">
              <a:latin typeface="Segoe UI"/>
              <a:ea typeface="SimSun"/>
              <a:cs typeface="Times New Roman"/>
            </a:endParaRPr>
          </a:p>
          <a:p>
            <a:pPr marL="457200" indent="-457200">
              <a:lnSpc>
                <a:spcPct val="115000"/>
              </a:lnSpc>
              <a:spcAft>
                <a:spcPts val="1000"/>
              </a:spcAft>
            </a:pPr>
            <a:r>
              <a:rPr lang="en-US" dirty="0">
                <a:latin typeface="Segoe UI"/>
                <a:ea typeface="SimSun"/>
                <a:cs typeface="Segoe UI"/>
              </a:rPr>
              <a:t>You must create a WCF Data Service for the </a:t>
            </a:r>
            <a:r>
              <a:rPr lang="en-US" b="1" dirty="0">
                <a:latin typeface="Segoe UI"/>
                <a:ea typeface="SimSun"/>
                <a:cs typeface="Times New Roman"/>
              </a:rPr>
              <a:t>SchoolGrades</a:t>
            </a:r>
            <a:r>
              <a:rPr lang="en-US" dirty="0">
                <a:latin typeface="Segoe UI"/>
                <a:ea typeface="SimSun"/>
                <a:cs typeface="Segoe UI"/>
              </a:rPr>
              <a:t> database that will be integrated into the application to enable access to the data.</a:t>
            </a:r>
            <a:endParaRPr lang="en-US" dirty="0">
              <a:latin typeface="Segoe UI"/>
              <a:ea typeface="SimSun"/>
              <a:cs typeface="Times New Roman"/>
            </a:endParaRPr>
          </a:p>
          <a:p>
            <a:pPr marL="457200" indent="-457200">
              <a:lnSpc>
                <a:spcPct val="115000"/>
              </a:lnSpc>
              <a:spcAft>
                <a:spcPts val="1000"/>
              </a:spcAft>
            </a:pPr>
            <a:r>
              <a:rPr lang="en-US" dirty="0">
                <a:latin typeface="Segoe UI"/>
                <a:ea typeface="SimSun"/>
                <a:cs typeface="Segoe UI"/>
              </a:rPr>
              <a:t>Finally, you have been asked to write code that displays student images by retrieving them from across the web.</a:t>
            </a:r>
            <a:endParaRPr lang="en-US" dirty="0">
              <a:latin typeface="Segoe UI"/>
              <a:ea typeface="SimSun"/>
              <a:cs typeface="Times New Roman"/>
            </a:endParaRPr>
          </a:p>
          <a:p>
            <a:endParaRPr lang="en-US" b="1" dirty="0"/>
          </a:p>
        </p:txBody>
      </p:sp>
    </p:spTree>
    <p:extLst>
      <p:ext uri="{BB962C8B-B14F-4D97-AF65-F5344CB8AC3E}">
        <p14:creationId xmlns:p14="http://schemas.microsoft.com/office/powerpoint/2010/main" val="704930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GB" dirty="0" smtClean="0"/>
              <a:t>Review Question(s)</a:t>
            </a:r>
            <a:endParaRPr lang="en-US" dirty="0"/>
          </a:p>
        </p:txBody>
      </p:sp>
    </p:spTree>
    <p:extLst>
      <p:ext uri="{BB962C8B-B14F-4D97-AF65-F5344CB8AC3E}">
        <p14:creationId xmlns:p14="http://schemas.microsoft.com/office/powerpoint/2010/main" val="2126974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8155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Accessing Data Across the Web</a:t>
            </a:r>
            <a:endParaRPr lang="en-US" dirty="0"/>
          </a:p>
        </p:txBody>
      </p:sp>
      <p:sp>
        <p:nvSpPr>
          <p:cNvPr id="3" name="Text Placeholder 2"/>
          <p:cNvSpPr>
            <a:spLocks noGrp="1"/>
          </p:cNvSpPr>
          <p:nvPr>
            <p:ph type="body" idx="1"/>
          </p:nvPr>
        </p:nvSpPr>
        <p:spPr/>
        <p:txBody>
          <a:bodyPr/>
          <a:lstStyle/>
          <a:p>
            <a:r>
              <a:rPr lang="en-GB" dirty="0" smtClean="0"/>
              <a:t>Overview of Web Connectivity in the .NET Framework
Defining a Data Contract
Creating a Request and Processing a Response
Authenticating a Web Request
Sending and Receiving Data
Demonstration: Consuming a Web Service</a:t>
            </a:r>
            <a:endParaRPr lang="en-US" dirty="0"/>
          </a:p>
        </p:txBody>
      </p:sp>
    </p:spTree>
    <p:extLst>
      <p:ext uri="{BB962C8B-B14F-4D97-AF65-F5344CB8AC3E}">
        <p14:creationId xmlns:p14="http://schemas.microsoft.com/office/powerpoint/2010/main" val="101022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Overview of Web Connectivity in the .NET Framework</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request and response pattern</a:t>
            </a:r>
          </a:p>
          <a:p>
            <a:r>
              <a:rPr lang="en-US" dirty="0" smtClean="0"/>
              <a:t>Use the classes in the </a:t>
            </a:r>
            <a:r>
              <a:rPr lang="en-US" b="1" dirty="0"/>
              <a:t>System.Net</a:t>
            </a:r>
            <a:r>
              <a:rPr lang="en-US" dirty="0"/>
              <a:t> </a:t>
            </a:r>
            <a:r>
              <a:rPr lang="en-US" dirty="0" smtClean="0"/>
              <a:t>namespace:</a:t>
            </a:r>
          </a:p>
          <a:p>
            <a:pPr lvl="1"/>
            <a:r>
              <a:rPr lang="en-US" b="1" dirty="0" smtClean="0"/>
              <a:t>WebRequest</a:t>
            </a:r>
            <a:r>
              <a:rPr lang="en-US" dirty="0" smtClean="0"/>
              <a:t> (abstract base class)</a:t>
            </a:r>
            <a:endParaRPr lang="en-US" dirty="0"/>
          </a:p>
          <a:p>
            <a:pPr lvl="1"/>
            <a:r>
              <a:rPr lang="en-US" b="1" dirty="0" smtClean="0"/>
              <a:t>WebResponse</a:t>
            </a:r>
            <a:r>
              <a:rPr lang="en-US" dirty="0"/>
              <a:t> (abstract base class)</a:t>
            </a:r>
          </a:p>
          <a:p>
            <a:pPr lvl="1"/>
            <a:r>
              <a:rPr lang="en-US" b="1" dirty="0" smtClean="0"/>
              <a:t>HttpWebRequest</a:t>
            </a:r>
          </a:p>
          <a:p>
            <a:pPr lvl="1"/>
            <a:r>
              <a:rPr lang="en-US" b="1" dirty="0" smtClean="0"/>
              <a:t>HttpWebResponse</a:t>
            </a:r>
          </a:p>
          <a:p>
            <a:pPr lvl="1"/>
            <a:r>
              <a:rPr lang="en-US" b="1" dirty="0" smtClean="0"/>
              <a:t>FtpWebRequest</a:t>
            </a:r>
            <a:r>
              <a:rPr lang="en-US" dirty="0" smtClean="0"/>
              <a:t>	</a:t>
            </a:r>
          </a:p>
          <a:p>
            <a:pPr lvl="1"/>
            <a:r>
              <a:rPr lang="en-US" b="1" dirty="0" smtClean="0"/>
              <a:t>FtpWebResponse</a:t>
            </a:r>
            <a:r>
              <a:rPr lang="en-US" dirty="0" smtClean="0"/>
              <a:t>	</a:t>
            </a:r>
          </a:p>
          <a:p>
            <a:pPr lvl="1"/>
            <a:r>
              <a:rPr lang="en-US" b="1" dirty="0" smtClean="0"/>
              <a:t>FileWebRequest</a:t>
            </a:r>
          </a:p>
          <a:p>
            <a:pPr lvl="1"/>
            <a:r>
              <a:rPr lang="en-US" b="1" dirty="0" smtClean="0"/>
              <a:t>FileWebResponse</a:t>
            </a:r>
          </a:p>
          <a:p>
            <a:pPr lvl="1"/>
            <a:endParaRPr lang="en-US" dirty="0" smtClean="0"/>
          </a:p>
          <a:p>
            <a:endParaRPr lang="en-US" dirty="0"/>
          </a:p>
          <a:p>
            <a:endParaRPr lang="en-US" dirty="0"/>
          </a:p>
        </p:txBody>
      </p:sp>
    </p:spTree>
    <p:extLst>
      <p:ext uri="{BB962C8B-B14F-4D97-AF65-F5344CB8AC3E}">
        <p14:creationId xmlns:p14="http://schemas.microsoft.com/office/powerpoint/2010/main" val="312080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d9205854-1b63-4833-b51d-bb366ab8c1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Data Contract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Use the </a:t>
            </a:r>
            <a:r>
              <a:rPr lang="en-US" b="1" dirty="0" smtClean="0"/>
              <a:t>DataContract</a:t>
            </a:r>
            <a:r>
              <a:rPr lang="en-US" dirty="0" smtClean="0"/>
              <a:t> and </a:t>
            </a:r>
            <a:r>
              <a:rPr lang="en-US" b="1" dirty="0" smtClean="0"/>
              <a:t>DataMember</a:t>
            </a:r>
            <a:r>
              <a:rPr lang="en-US" dirty="0" smtClean="0"/>
              <a:t> attributes to expose types from a </a:t>
            </a:r>
            <a:r>
              <a:rPr lang="en-US" dirty="0"/>
              <a:t>w</a:t>
            </a:r>
            <a:r>
              <a:rPr lang="en-US" dirty="0" smtClean="0"/>
              <a:t>eb service</a:t>
            </a:r>
          </a:p>
          <a:p>
            <a:endParaRPr lang="en-US" dirty="0"/>
          </a:p>
          <a:p>
            <a:endParaRPr lang="en-US" dirty="0"/>
          </a:p>
        </p:txBody>
      </p:sp>
      <p:sp>
        <p:nvSpPr>
          <p:cNvPr id="5" name="TextBox 3"/>
          <p:cNvSpPr txBox="1"/>
          <p:nvPr/>
        </p:nvSpPr>
        <p:spPr>
          <a:xfrm>
            <a:off x="675249" y="2157340"/>
            <a:ext cx="7793502" cy="4247317"/>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[DataContract()]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public class SalesPerson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[DataMember()]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public string FirstName { get; set;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[DataMember()]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public string </a:t>
            </a:r>
            <a:r>
              <a:rPr lang="en-US" b="0" dirty="0" smtClean="0">
                <a:latin typeface="Lucida Sans Unicode" pitchFamily="34" charset="0"/>
                <a:cs typeface="Lucida Sans Unicode" pitchFamily="34" charset="0"/>
              </a:rPr>
              <a:t>LastName </a:t>
            </a:r>
            <a:r>
              <a:rPr lang="en-US" b="0" dirty="0">
                <a:latin typeface="Lucida Sans Unicode" pitchFamily="34" charset="0"/>
                <a:cs typeface="Lucida Sans Unicode" pitchFamily="34" charset="0"/>
              </a:rPr>
              <a:t>{ get; set;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[DataMember()]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public string Area { get; set;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[DataMember()]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public string EmailAddress { get; set;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85335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61f94c1-552a-4347-b7f9-6cf6363801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Request and Processing a Response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Get a URI</a:t>
            </a:r>
          </a:p>
          <a:p>
            <a:endParaRPr lang="en-US" dirty="0"/>
          </a:p>
          <a:p>
            <a:endParaRPr lang="en-US" dirty="0" smtClean="0"/>
          </a:p>
          <a:p>
            <a:r>
              <a:rPr lang="en-US" dirty="0" smtClean="0"/>
              <a:t>Create a request object</a:t>
            </a:r>
            <a:endParaRPr lang="en-US" dirty="0"/>
          </a:p>
          <a:p>
            <a:endParaRPr lang="en-US" dirty="0" smtClean="0"/>
          </a:p>
          <a:p>
            <a:r>
              <a:rPr lang="en-US" dirty="0" smtClean="0"/>
              <a:t>Get a response object from the request object</a:t>
            </a:r>
          </a:p>
          <a:p>
            <a:endParaRPr lang="en-US" dirty="0"/>
          </a:p>
          <a:p>
            <a:r>
              <a:rPr lang="en-US" dirty="0" smtClean="0"/>
              <a:t>Read the properties in the response object</a:t>
            </a:r>
          </a:p>
          <a:p>
            <a:endParaRPr lang="en-US" dirty="0"/>
          </a:p>
        </p:txBody>
      </p:sp>
      <p:sp>
        <p:nvSpPr>
          <p:cNvPr id="5" name="TextBox 4"/>
          <p:cNvSpPr txBox="1"/>
          <p:nvPr/>
        </p:nvSpPr>
        <p:spPr>
          <a:xfrm>
            <a:off x="675249" y="1643996"/>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uri = </a:t>
            </a:r>
            <a:r>
              <a:rPr lang="en-US" b="0" dirty="0" smtClean="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http://sales.fourthcoffee.com/SalesService.svc/GetSalesPerson</a:t>
            </a:r>
            <a:r>
              <a:rPr lang="en-US" b="0" dirty="0" smtClean="0">
                <a:latin typeface="Lucida Sans Unicode" pitchFamily="34" charset="0"/>
                <a:cs typeface="Lucida Sans Unicode" pitchFamily="34" charset="0"/>
              </a:rPr>
              <a:t>";</a:t>
            </a:r>
          </a:p>
        </p:txBody>
      </p:sp>
      <p:sp>
        <p:nvSpPr>
          <p:cNvPr id="6" name="TextBox 5"/>
          <p:cNvSpPr txBox="1"/>
          <p:nvPr/>
        </p:nvSpPr>
        <p:spPr>
          <a:xfrm>
            <a:off x="680688" y="3086387"/>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request = WebRequest.Create(uri) as HttpWebRequest;</a:t>
            </a:r>
            <a:endParaRPr lang="en-US" b="0" dirty="0" smtClean="0">
              <a:latin typeface="Lucida Sans Unicode" pitchFamily="34" charset="0"/>
              <a:cs typeface="Lucida Sans Unicode" pitchFamily="34" charset="0"/>
            </a:endParaRPr>
          </a:p>
        </p:txBody>
      </p:sp>
      <p:sp>
        <p:nvSpPr>
          <p:cNvPr id="7" name="TextBox 6"/>
          <p:cNvSpPr txBox="1"/>
          <p:nvPr/>
        </p:nvSpPr>
        <p:spPr>
          <a:xfrm>
            <a:off x="686127" y="4120553"/>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pt-BR" b="0" dirty="0">
                <a:latin typeface="Lucida Sans Unicode" pitchFamily="34" charset="0"/>
                <a:cs typeface="Lucida Sans Unicode" pitchFamily="34" charset="0"/>
              </a:rPr>
              <a:t>var response = request.GetResponse() as HttpWebResponse;</a:t>
            </a:r>
            <a:endParaRPr lang="en-US" b="0" dirty="0" smtClean="0">
              <a:latin typeface="Lucida Sans Unicode" pitchFamily="34" charset="0"/>
              <a:cs typeface="Lucida Sans Unicode" pitchFamily="34" charset="0"/>
            </a:endParaRPr>
          </a:p>
        </p:txBody>
      </p:sp>
      <p:sp>
        <p:nvSpPr>
          <p:cNvPr id="8" name="TextBox 7"/>
          <p:cNvSpPr txBox="1"/>
          <p:nvPr/>
        </p:nvSpPr>
        <p:spPr>
          <a:xfrm>
            <a:off x="724224" y="5154719"/>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status = response.StatusCode; </a:t>
            </a:r>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Returns OK if </a:t>
            </a:r>
            <a:r>
              <a:rPr lang="en-GB" b="0" dirty="0" smtClean="0">
                <a:latin typeface="Lucida Sans Unicode" pitchFamily="34" charset="0"/>
                <a:cs typeface="Lucida Sans Unicode" pitchFamily="34" charset="0"/>
              </a:rPr>
              <a:t>a </a:t>
            </a:r>
            <a:r>
              <a:rPr lang="en-GB" b="0" dirty="0">
                <a:latin typeface="Lucida Sans Unicode" pitchFamily="34" charset="0"/>
                <a:cs typeface="Lucida Sans Unicode" pitchFamily="34" charset="0"/>
              </a:rPr>
              <a:t>response </a:t>
            </a:r>
            <a:r>
              <a:rPr lang="en-GB" b="0" dirty="0" smtClean="0">
                <a:latin typeface="Lucida Sans Unicode" pitchFamily="34" charset="0"/>
                <a:cs typeface="Lucida Sans Unicode" pitchFamily="34" charset="0"/>
              </a:rPr>
              <a:t>is </a:t>
            </a:r>
            <a:r>
              <a:rPr lang="en-GB" b="0" dirty="0">
                <a:latin typeface="Lucida Sans Unicode" pitchFamily="34" charset="0"/>
                <a:cs typeface="Lucida Sans Unicode" pitchFamily="34" charset="0"/>
              </a:rPr>
              <a:t>received.</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286486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167b1e2-ed6f-459c-93b6-1d23cefe06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Authenticating a Web Request</a:t>
            </a:r>
            <a:endParaRPr lang="en-US" dirty="0"/>
          </a:p>
        </p:txBody>
      </p:sp>
      <p:sp>
        <p:nvSpPr>
          <p:cNvPr id="4" name="Content Placeholder 2"/>
          <p:cNvSpPr>
            <a:spLocks noGrp="1"/>
          </p:cNvSpPr>
          <p:nvPr/>
        </p:nvSpPr>
        <p:spPr bwMode="auto">
          <a:xfrm>
            <a:off x="458788" y="1280697"/>
            <a:ext cx="8119156" cy="4956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the request object</a:t>
            </a:r>
          </a:p>
          <a:p>
            <a:endParaRPr lang="en-US" dirty="0"/>
          </a:p>
          <a:p>
            <a:endParaRPr lang="en-US" dirty="0" smtClean="0"/>
          </a:p>
          <a:p>
            <a:pPr lvl="1"/>
            <a:r>
              <a:rPr lang="en-US" dirty="0" smtClean="0"/>
              <a:t>Use the </a:t>
            </a:r>
            <a:r>
              <a:rPr lang="en-US" b="1" dirty="0" smtClean="0"/>
              <a:t>NetworkCredential</a:t>
            </a:r>
            <a:r>
              <a:rPr lang="en-US" dirty="0" smtClean="0"/>
              <a:t> class</a:t>
            </a:r>
          </a:p>
          <a:p>
            <a:endParaRPr lang="en-US" dirty="0"/>
          </a:p>
          <a:p>
            <a:endParaRPr lang="en-US" dirty="0" smtClean="0"/>
          </a:p>
          <a:p>
            <a:pPr lvl="1"/>
            <a:r>
              <a:rPr lang="en-US" dirty="0"/>
              <a:t>Use the </a:t>
            </a:r>
            <a:r>
              <a:rPr lang="en-US" b="1" dirty="0"/>
              <a:t>CredentialCache</a:t>
            </a:r>
            <a:r>
              <a:rPr lang="en-US" dirty="0"/>
              <a:t> </a:t>
            </a:r>
            <a:r>
              <a:rPr lang="en-US" dirty="0" smtClean="0"/>
              <a:t>class</a:t>
            </a:r>
          </a:p>
          <a:p>
            <a:endParaRPr lang="en-US" dirty="0"/>
          </a:p>
          <a:p>
            <a:pPr lvl="1"/>
            <a:r>
              <a:rPr lang="en-US" dirty="0" smtClean="0"/>
              <a:t>Use the </a:t>
            </a:r>
            <a:r>
              <a:rPr lang="en-US" b="1" dirty="0" smtClean="0"/>
              <a:t>X509Certificate2</a:t>
            </a:r>
            <a:r>
              <a:rPr lang="en-US" dirty="0" smtClean="0"/>
              <a:t> class</a:t>
            </a:r>
            <a:endParaRPr lang="en-US" dirty="0"/>
          </a:p>
        </p:txBody>
      </p:sp>
      <p:sp>
        <p:nvSpPr>
          <p:cNvPr id="5" name="TextBox 4"/>
          <p:cNvSpPr txBox="1"/>
          <p:nvPr/>
        </p:nvSpPr>
        <p:spPr>
          <a:xfrm>
            <a:off x="691905" y="1746197"/>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uri = </a:t>
            </a:r>
            <a:r>
              <a:rPr lang="en-US" b="0" dirty="0" smtClean="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http://sales.fourthcoffee.com/SalesService.svc/GetSalesPerson</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var request = WebRequest.Create(uri) as HttpWebRequest</a:t>
            </a:r>
            <a:r>
              <a:rPr lang="en-US" b="0" dirty="0" smtClean="0">
                <a:latin typeface="Lucida Sans Unicode" pitchFamily="34" charset="0"/>
                <a:cs typeface="Lucida Sans Unicode" pitchFamily="34" charset="0"/>
              </a:rPr>
              <a:t>;</a:t>
            </a:r>
          </a:p>
        </p:txBody>
      </p:sp>
      <p:sp>
        <p:nvSpPr>
          <p:cNvPr id="6" name="TextBox 5"/>
          <p:cNvSpPr txBox="1"/>
          <p:nvPr/>
        </p:nvSpPr>
        <p:spPr>
          <a:xfrm>
            <a:off x="680688" y="3223531"/>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username = "jespera";</a:t>
            </a:r>
          </a:p>
          <a:p>
            <a:r>
              <a:rPr lang="en-US" b="0" dirty="0">
                <a:latin typeface="Lucida Sans Unicode" pitchFamily="34" charset="0"/>
                <a:cs typeface="Lucida Sans Unicode" pitchFamily="34" charset="0"/>
              </a:rPr>
              <a:t>var password = "Pa$$w0rd</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request.Credentials = new NetworkCredential(username, password); </a:t>
            </a:r>
            <a:endParaRPr lang="en-US" b="0" dirty="0" smtClean="0">
              <a:latin typeface="Lucida Sans Unicode" pitchFamily="34" charset="0"/>
              <a:cs typeface="Lucida Sans Unicode" pitchFamily="34" charset="0"/>
            </a:endParaRPr>
          </a:p>
        </p:txBody>
      </p:sp>
      <p:sp>
        <p:nvSpPr>
          <p:cNvPr id="7" name="TextBox 6"/>
          <p:cNvSpPr txBox="1"/>
          <p:nvPr/>
        </p:nvSpPr>
        <p:spPr>
          <a:xfrm>
            <a:off x="686127" y="4664442"/>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pt-BR" b="0" dirty="0">
                <a:latin typeface="Lucida Sans Unicode" pitchFamily="34" charset="0"/>
                <a:cs typeface="Lucida Sans Unicode" pitchFamily="34" charset="0"/>
              </a:rPr>
              <a:t>request.Credentials = CredentialCache.DefaultCredentials; </a:t>
            </a:r>
            <a:endParaRPr lang="en-US" b="0" dirty="0" smtClean="0">
              <a:latin typeface="Lucida Sans Unicode" pitchFamily="34" charset="0"/>
              <a:cs typeface="Lucida Sans Unicode" pitchFamily="34" charset="0"/>
            </a:endParaRPr>
          </a:p>
        </p:txBody>
      </p:sp>
      <p:sp>
        <p:nvSpPr>
          <p:cNvPr id="8" name="TextBox 7"/>
          <p:cNvSpPr txBox="1"/>
          <p:nvPr/>
        </p:nvSpPr>
        <p:spPr>
          <a:xfrm>
            <a:off x="724224" y="5649325"/>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certificate = </a:t>
            </a:r>
            <a:r>
              <a:rPr lang="en-GB" b="0" dirty="0" smtClean="0">
                <a:latin typeface="Lucida Sans Unicode" pitchFamily="34" charset="0"/>
                <a:cs typeface="Lucida Sans Unicode" pitchFamily="34" charset="0"/>
              </a:rPr>
              <a:t>FourthCoffeeCertificateServices.GetCertificate</a:t>
            </a:r>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request.ClientCertificates.Add(certificate</a:t>
            </a:r>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27240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and Receiving Data</a:t>
            </a:r>
            <a:endParaRPr lang="en-US" dirty="0"/>
          </a:p>
        </p:txBody>
      </p:sp>
      <p:sp>
        <p:nvSpPr>
          <p:cNvPr id="4" name="Content Placeholder 2"/>
          <p:cNvSpPr>
            <a:spLocks noGrp="1"/>
          </p:cNvSpPr>
          <p:nvPr/>
        </p:nvSpPr>
        <p:spPr bwMode="auto">
          <a:xfrm>
            <a:off x="458788" y="939602"/>
            <a:ext cx="8119156" cy="3860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Send data</a:t>
            </a:r>
          </a:p>
          <a:p>
            <a:endParaRPr lang="en-US" dirty="0"/>
          </a:p>
          <a:p>
            <a:endParaRPr lang="en-US" dirty="0" smtClean="0"/>
          </a:p>
          <a:p>
            <a:endParaRPr lang="en-US" dirty="0"/>
          </a:p>
          <a:p>
            <a:endParaRPr lang="en-US" dirty="0" smtClean="0"/>
          </a:p>
          <a:p>
            <a:endParaRPr lang="en-US" dirty="0"/>
          </a:p>
          <a:p>
            <a:endParaRPr lang="en-US" dirty="0" smtClean="0"/>
          </a:p>
          <a:p>
            <a:endParaRPr lang="en-US" sz="1800" dirty="0"/>
          </a:p>
          <a:p>
            <a:r>
              <a:rPr lang="en-US" dirty="0" smtClean="0"/>
              <a:t>Process the response</a:t>
            </a:r>
          </a:p>
          <a:p>
            <a:endParaRPr lang="en-US" dirty="0"/>
          </a:p>
        </p:txBody>
      </p:sp>
      <p:sp>
        <p:nvSpPr>
          <p:cNvPr id="5" name="TextBox 5"/>
          <p:cNvSpPr txBox="1"/>
          <p:nvPr/>
        </p:nvSpPr>
        <p:spPr>
          <a:xfrm>
            <a:off x="680688" y="1371600"/>
            <a:ext cx="8158512" cy="31393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uri =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http://</a:t>
            </a:r>
            <a:r>
              <a:rPr lang="en-US" b="0" dirty="0" smtClean="0">
                <a:latin typeface="Lucida Sans Unicode" pitchFamily="34" charset="0"/>
                <a:cs typeface="Lucida Sans Unicode" pitchFamily="34" charset="0"/>
              </a:rPr>
              <a:t>sales.fourthcoffee.com/SalesService.svc/GetSalesPerson</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var rawData = </a:t>
            </a:r>
            <a:r>
              <a:rPr lang="en-US" b="0" dirty="0" smtClean="0">
                <a:latin typeface="Lucida Sans Unicode" pitchFamily="34" charset="0"/>
                <a:cs typeface="Lucida Sans Unicode" pitchFamily="34" charset="0"/>
              </a:rPr>
              <a:t>Encoding.Default.GetBytes(</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emailAddress\":\"jespera@fourthcoffee.com\"}");       </a:t>
            </a:r>
          </a:p>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request = WebRequest.Create(uri) as HttpWebRequest;</a:t>
            </a:r>
          </a:p>
          <a:p>
            <a:r>
              <a:rPr lang="en-US" b="0" dirty="0" smtClean="0">
                <a:latin typeface="Lucida Sans Unicode" pitchFamily="34" charset="0"/>
                <a:cs typeface="Lucida Sans Unicode" pitchFamily="34" charset="0"/>
              </a:rPr>
              <a:t>request.Method </a:t>
            </a:r>
            <a:r>
              <a:rPr lang="en-US" b="0" dirty="0">
                <a:latin typeface="Lucida Sans Unicode" pitchFamily="34" charset="0"/>
                <a:cs typeface="Lucida Sans Unicode" pitchFamily="34" charset="0"/>
              </a:rPr>
              <a:t>= "POST";</a:t>
            </a:r>
          </a:p>
          <a:p>
            <a:r>
              <a:rPr lang="en-US" b="0" dirty="0">
                <a:latin typeface="Lucida Sans Unicode" pitchFamily="34" charset="0"/>
                <a:cs typeface="Lucida Sans Unicode" pitchFamily="34" charset="0"/>
              </a:rPr>
              <a:t>request.ContentType = "application/json"; </a:t>
            </a:r>
          </a:p>
          <a:p>
            <a:r>
              <a:rPr lang="en-US" b="0" dirty="0">
                <a:latin typeface="Lucida Sans Unicode" pitchFamily="34" charset="0"/>
                <a:cs typeface="Lucida Sans Unicode" pitchFamily="34" charset="0"/>
              </a:rPr>
              <a:t>request.ContentLength = rawData.Length;</a:t>
            </a:r>
          </a:p>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dataStream = request.GetRequestStream();</a:t>
            </a:r>
          </a:p>
          <a:p>
            <a:r>
              <a:rPr lang="en-US" b="0" dirty="0">
                <a:latin typeface="Lucida Sans Unicode" pitchFamily="34" charset="0"/>
                <a:cs typeface="Lucida Sans Unicode" pitchFamily="34" charset="0"/>
              </a:rPr>
              <a:t>dataStream.Write(rawData, 0, rawData.Length);</a:t>
            </a:r>
          </a:p>
          <a:p>
            <a:r>
              <a:rPr lang="en-US" b="0" dirty="0">
                <a:latin typeface="Lucida Sans Unicode" pitchFamily="34" charset="0"/>
                <a:cs typeface="Lucida Sans Unicode" pitchFamily="34" charset="0"/>
              </a:rPr>
              <a:t>dataStream.Close();</a:t>
            </a:r>
          </a:p>
        </p:txBody>
      </p:sp>
      <p:sp>
        <p:nvSpPr>
          <p:cNvPr id="6" name="TextBox 8"/>
          <p:cNvSpPr txBox="1"/>
          <p:nvPr/>
        </p:nvSpPr>
        <p:spPr>
          <a:xfrm>
            <a:off x="680688" y="5257800"/>
            <a:ext cx="815851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response = request.GetResponse() as HttpWebResponse;</a:t>
            </a:r>
          </a:p>
          <a:p>
            <a:r>
              <a:rPr lang="en-GB" b="0" dirty="0">
                <a:latin typeface="Lucida Sans Unicode" pitchFamily="34" charset="0"/>
                <a:cs typeface="Lucida Sans Unicode" pitchFamily="34" charset="0"/>
              </a:rPr>
              <a:t>var stream = new StreamReader(response.GetResponseStream());</a:t>
            </a:r>
          </a:p>
          <a:p>
            <a:r>
              <a:rPr lang="en-GB" b="0" dirty="0">
                <a:latin typeface="Lucida Sans Unicode" pitchFamily="34" charset="0"/>
                <a:cs typeface="Lucida Sans Unicode" pitchFamily="34" charset="0"/>
              </a:rPr>
              <a:t>// Code to process the stream.</a:t>
            </a:r>
          </a:p>
          <a:p>
            <a:r>
              <a:rPr lang="en-GB" b="0" dirty="0">
                <a:latin typeface="Lucida Sans Unicode" pitchFamily="34" charset="0"/>
                <a:cs typeface="Lucida Sans Unicode" pitchFamily="34" charset="0"/>
              </a:rPr>
              <a:t>stream.Close();</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555870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8d1d4bff-b6a0-48f5-8c8f-579798a4bf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Consuming a Web Service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use the </a:t>
            </a:r>
            <a:r>
              <a:rPr lang="en-US" b="1" dirty="0"/>
              <a:t>HttpWebRequest</a:t>
            </a:r>
            <a:r>
              <a:rPr lang="en-US" dirty="0"/>
              <a:t> and </a:t>
            </a:r>
            <a:r>
              <a:rPr lang="en-US" b="1" dirty="0"/>
              <a:t>HttpWebResponse</a:t>
            </a:r>
            <a:r>
              <a:rPr lang="en-US" dirty="0"/>
              <a:t> classes to consume a web service over </a:t>
            </a:r>
            <a:r>
              <a:rPr lang="en-US" dirty="0" smtClean="0"/>
              <a:t>HTTP.</a:t>
            </a:r>
            <a:endParaRPr lang="en-GB" dirty="0"/>
          </a:p>
          <a:p>
            <a:pPr marL="0" indent="0">
              <a:buNone/>
            </a:pPr>
            <a:endParaRPr lang="en-US" dirty="0"/>
          </a:p>
        </p:txBody>
      </p:sp>
    </p:spTree>
    <p:extLst>
      <p:ext uri="{BB962C8B-B14F-4D97-AF65-F5344CB8AC3E}">
        <p14:creationId xmlns:p14="http://schemas.microsoft.com/office/powerpoint/2010/main" val="38171117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8&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Accessing Data Across the Web&amp;quot;&quot;/&gt;&lt;property id=&quot;20307&quot; value=&quot;258&quot;/&gt;&lt;/object&gt;&lt;object type=&quot;3&quot; unique_id=&quot;10006&quot;&gt;&lt;property id=&quot;20148&quot; value=&quot;5&quot;/&gt;&lt;property id=&quot;20300&quot; value=&quot;Slide 4 - &amp;quot;Overview of Web Connectivity in the .NET Framework&amp;quot;&quot;/&gt;&lt;property id=&quot;20307&quot; value=&quot;259&quot;/&gt;&lt;/object&gt;&lt;object type=&quot;3&quot; unique_id=&quot;10007&quot;&gt;&lt;property id=&quot;20148&quot; value=&quot;5&quot;/&gt;&lt;property id=&quot;20300&quot; value=&quot;Slide 5 - &amp;quot;Defining a Data Contract&amp;quot;&quot;/&gt;&lt;property id=&quot;20307&quot; value=&quot;260&quot;/&gt;&lt;/object&gt;&lt;object type=&quot;3&quot; unique_id=&quot;10008&quot;&gt;&lt;property id=&quot;20148&quot; value=&quot;5&quot;/&gt;&lt;property id=&quot;20300&quot; value=&quot;Slide 6 - &amp;quot;Creating a Request and Processing a Response&amp;quot;&quot;/&gt;&lt;property id=&quot;20307&quot; value=&quot;261&quot;/&gt;&lt;/object&gt;&lt;object type=&quot;3&quot; unique_id=&quot;10009&quot;&gt;&lt;property id=&quot;20148&quot; value=&quot;5&quot;/&gt;&lt;property id=&quot;20300&quot; value=&quot;Slide 7 - &amp;quot;Authenticating a Web Request&amp;quot;&quot;/&gt;&lt;property id=&quot;20307&quot; value=&quot;262&quot;/&gt;&lt;/object&gt;&lt;object type=&quot;3&quot; unique_id=&quot;10010&quot;&gt;&lt;property id=&quot;20148&quot; value=&quot;5&quot;/&gt;&lt;property id=&quot;20300&quot; value=&quot;Slide 8 - &amp;quot;Sending and Receiving Data&amp;quot;&quot;/&gt;&lt;property id=&quot;20307&quot; value=&quot;263&quot;/&gt;&lt;/object&gt;&lt;object type=&quot;3&quot; unique_id=&quot;10011&quot;&gt;&lt;property id=&quot;20148&quot; value=&quot;5&quot;/&gt;&lt;property id=&quot;20300&quot; value=&quot;Slide 9 - &amp;quot;Demonstration: Consuming a Web Service&amp;quot;&quot;/&gt;&lt;property id=&quot;20307&quot; value=&quot;264&quot;/&gt;&lt;/object&gt;&lt;object type=&quot;3&quot; unique_id=&quot;10012&quot;&gt;&lt;property id=&quot;20148&quot; value=&quot;5&quot;/&gt;&lt;property id=&quot;20300&quot; value=&quot;Slide 10 - &amp;quot;Text Continuation&amp;quot;&quot;/&gt;&lt;property id=&quot;20307&quot; value=&quot;276&quot;/&gt;&lt;/object&gt;&lt;object type=&quot;3&quot; unique_id=&quot;10013&quot;&gt;&lt;property id=&quot;20148&quot; value=&quot;5&quot;/&gt;&lt;property id=&quot;20300&quot; value=&quot;Slide 11 - &amp;quot;Text Continuation&amp;quot;&quot;/&gt;&lt;property id=&quot;20307&quot; value=&quot;277&quot;/&gt;&lt;/object&gt;&lt;object type=&quot;3&quot; unique_id=&quot;10014&quot;&gt;&lt;property id=&quot;20148&quot; value=&quot;5&quot;/&gt;&lt;property id=&quot;20300&quot; value=&quot;Slide 12 - &amp;quot;Text Continuation&amp;quot;&quot;/&gt;&lt;property id=&quot;20307&quot; value=&quot;278&quot;/&gt;&lt;/object&gt;&lt;object type=&quot;3&quot; unique_id=&quot;10015&quot;&gt;&lt;property id=&quot;20148&quot; value=&quot;5&quot;/&gt;&lt;property id=&quot;20300&quot; value=&quot;Slide 13 - &amp;quot;Lesson 2: Accessing Data in the Cloud&amp;quot;&quot;/&gt;&lt;property id=&quot;20307&quot; value=&quot;265&quot;/&gt;&lt;/object&gt;&lt;object type=&quot;3&quot; unique_id=&quot;10016&quot;&gt;&lt;property id=&quot;20148&quot; value=&quot;5&quot;/&gt;&lt;property id=&quot;20300&quot; value=&quot;Slide 14 - &amp;quot;What Is WCF Data Services?&amp;quot;&quot;/&gt;&lt;property id=&quot;20307&quot; value=&quot;266&quot;/&gt;&lt;/object&gt;&lt;object type=&quot;3&quot; unique_id=&quot;10017&quot;&gt;&lt;property id=&quot;20148&quot; value=&quot;5&quot;/&gt;&lt;property id=&quot;20300&quot; value=&quot;Slide 15 - &amp;quot;Defining a WCF Data Service&amp;quot;&quot;/&gt;&lt;property id=&quot;20307&quot; value=&quot;267&quot;/&gt;&lt;/object&gt;&lt;object type=&quot;3&quot; unique_id=&quot;10018&quot;&gt;&lt;property id=&quot;20148&quot; value=&quot;5&quot;/&gt;&lt;property id=&quot;20300&quot; value=&quot;Slide 16 - &amp;quot;Exposing a Data Model by Using WCF Data Services&amp;quot;&quot;/&gt;&lt;property id=&quot;20307&quot; value=&quot;268&quot;/&gt;&lt;/object&gt;&lt;object type=&quot;3&quot; unique_id=&quot;10019&quot;&gt;&lt;property id=&quot;20148&quot; value=&quot;5&quot;/&gt;&lt;property id=&quot;20300&quot; value=&quot;Slide 17 - &amp;quot;Exposing Web Methods by Using WCF Data Services&amp;quot;&quot;/&gt;&lt;property id=&quot;20307&quot; value=&quot;269&quot;/&gt;&lt;/object&gt;&lt;object type=&quot;3&quot; unique_id=&quot;10020&quot;&gt;&lt;property id=&quot;20148&quot; value=&quot;5&quot;/&gt;&lt;property id=&quot;20300&quot; value=&quot;Slide 18 - &amp;quot;Referencing a WCF Data Source&amp;quot;&quot;/&gt;&lt;property id=&quot;20307&quot; value=&quot;270&quot;/&gt;&lt;/object&gt;&lt;object type=&quot;3&quot; unique_id=&quot;10021&quot;&gt;&lt;property id=&quot;20148&quot; value=&quot;5&quot;/&gt;&lt;property id=&quot;20300&quot; value=&quot;Slide 19 - &amp;quot;Retrieving and Updating Data in a WCF Data Service&amp;quot;&quot;/&gt;&lt;property id=&quot;20307&quot; value=&quot;271&quot;/&gt;&lt;/object&gt;&lt;object type=&quot;3&quot; unique_id=&quot;10022&quot;&gt;&lt;property id=&quot;20148&quot; value=&quot;5&quot;/&gt;&lt;property id=&quot;20300&quot; value=&quot;Slide 20 - &amp;quot;Demonstration: Retrieving and Modifying Grade Data in the Cloud Lab&amp;quot;&quot;/&gt;&lt;property id=&quot;20307&quot; value=&quot;272&quot;/&gt;&lt;/object&gt;&lt;object type=&quot;3&quot; unique_id=&quot;10023&quot;&gt;&lt;property id=&quot;20148&quot; value=&quot;5&quot;/&gt;&lt;property id=&quot;20300&quot; value=&quot;Slide 21 - &amp;quot;Text Continuation&amp;quot;&quot;/&gt;&lt;property id=&quot;20307&quot; value=&quot;279&quot;/&gt;&lt;/object&gt;&lt;object type=&quot;3&quot; unique_id=&quot;10024&quot;&gt;&lt;property id=&quot;20148&quot; value=&quot;5&quot;/&gt;&lt;property id=&quot;20300&quot; value=&quot;Slide 22 - &amp;quot;Lab: Retrieving and Modifying Grade Data in the Cloud&amp;quot;&quot;/&gt;&lt;property id=&quot;20307&quot; value=&quot;273&quot;/&gt;&lt;/object&gt;&lt;object type=&quot;3&quot; unique_id=&quot;10025&quot;&gt;&lt;property id=&quot;20148&quot; value=&quot;5&quot;/&gt;&lt;property id=&quot;20300&quot; value=&quot;Slide 23 - &amp;quot;Text Continuation&amp;quot;&quot;/&gt;&lt;property id=&quot;20307&quot; value=&quot;280&quot;/&gt;&lt;/object&gt;&lt;object type=&quot;3&quot; unique_id=&quot;10026&quot;&gt;&lt;property id=&quot;20148&quot; value=&quot;5&quot;/&gt;&lt;property id=&quot;20300&quot; value=&quot;Slide 24 - &amp;quot;Lab Scenario&amp;quot;&quot;/&gt;&lt;property id=&quot;20307&quot; value=&quot;274&quot;/&gt;&lt;/object&gt;&lt;object type=&quot;3&quot; unique_id=&quot;10027&quot;&gt;&lt;property id=&quot;20148&quot; value=&quot;5&quot;/&gt;&lt;property id=&quot;20300&quot; value=&quot;Slide 25 - &amp;quot;Module Review and Takeaways&amp;quot;&quot;/&gt;&lt;property id=&quot;20307&quot; value=&quot;275&quot;/&gt;&lt;/object&gt;&lt;object type=&quot;3&quot; unique_id=&quot;10028&quot;&gt;&lt;property id=&quot;20148&quot; value=&quot;5&quot;/&gt;&lt;property id=&quot;20300&quot; value=&quot;Slide 26 - &amp;quot;Text Continuation&amp;quot;&quot;/&gt;&lt;property id=&quot;20307&quot; value=&quot;281&quot;/&gt;&lt;/object&gt;&lt;/object&gt;&lt;object type=&quot;8&quot; unique_id=&quot;10056&quot;&gt;&lt;/object&gt;&lt;/object&gt;&lt;/database&gt;"/>
  <p:tag name="SECTOMILLISECCONVERTED" val="1"/>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16</TotalTime>
  <Words>3991</Words>
  <Application>Microsoft Office PowerPoint</Application>
  <PresentationFormat>On-screen Show (4:3)</PresentationFormat>
  <Paragraphs>436</Paragraphs>
  <Slides>26</Slides>
  <Notes>26</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Verdana</vt:lpstr>
      <vt:lpstr>Symbol</vt:lpstr>
      <vt:lpstr>Calibri</vt:lpstr>
      <vt:lpstr>Lucida Sans Unicode</vt:lpstr>
      <vt:lpstr>Wingdings</vt:lpstr>
      <vt:lpstr>SimSun</vt:lpstr>
      <vt:lpstr>Segoe Light</vt:lpstr>
      <vt:lpstr>Segoe UI Light</vt:lpstr>
      <vt:lpstr>Segoe UI</vt:lpstr>
      <vt:lpstr>Times New Roman</vt:lpstr>
      <vt:lpstr>Presentation1</vt:lpstr>
      <vt:lpstr>Module 8</vt:lpstr>
      <vt:lpstr>Module Overview</vt:lpstr>
      <vt:lpstr>Lesson 1: Accessing Data Across the Web</vt:lpstr>
      <vt:lpstr>Overview of Web Connectivity in the .NET Framework</vt:lpstr>
      <vt:lpstr>Defining a Data Contract</vt:lpstr>
      <vt:lpstr>Creating a Request and Processing a Response</vt:lpstr>
      <vt:lpstr>Authenticating a Web Request</vt:lpstr>
      <vt:lpstr>Sending and Receiving Data</vt:lpstr>
      <vt:lpstr>Demonstration: Consuming a Web Service</vt:lpstr>
      <vt:lpstr>Text Continuation</vt:lpstr>
      <vt:lpstr>Text Continuation</vt:lpstr>
      <vt:lpstr>Text Continuation</vt:lpstr>
      <vt:lpstr>Lesson 2: Accessing Data in the Cloud</vt:lpstr>
      <vt:lpstr>What Is WCF Data Services?</vt:lpstr>
      <vt:lpstr>Defining a WCF Data Service</vt:lpstr>
      <vt:lpstr>Exposing a Data Model by Using WCF Data Services</vt:lpstr>
      <vt:lpstr>Exposing Web Methods by Using WCF Data Services</vt:lpstr>
      <vt:lpstr>Referencing a WCF Data Source</vt:lpstr>
      <vt:lpstr>Retrieving and Updating Data in a WCF Data Service</vt:lpstr>
      <vt:lpstr>Demonstration: Retrieving and Modifying Grade Data in the Cloud Lab</vt:lpstr>
      <vt:lpstr>Text Continuation</vt:lpstr>
      <vt:lpstr>Lab: Retrieving and Modifying Grade Data in the Cloud</vt:lpstr>
      <vt:lpstr>Text Continuation</vt:lpstr>
      <vt:lpstr>Lab Scenario</vt:lpstr>
      <vt:lpstr>Module Review and Takeaways</vt:lpstr>
      <vt:lpstr>Text Continuation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Module08</dc:title>
  <dc:creator>Vikkie Boyd</dc:creator>
  <cp:lastModifiedBy>Richard Strange</cp:lastModifiedBy>
  <cp:revision>4</cp:revision>
  <dcterms:created xsi:type="dcterms:W3CDTF">2012-12-05T14:41:13Z</dcterms:created>
  <dcterms:modified xsi:type="dcterms:W3CDTF">2012-12-11T16:17:23Z</dcterms:modified>
</cp:coreProperties>
</file>