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81" r:id="rId11"/>
    <p:sldId id="282"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83" r:id="rId26"/>
    <p:sldId id="278" r:id="rId27"/>
    <p:sldId id="284" r:id="rId28"/>
    <p:sldId id="279" r:id="rId29"/>
    <p:sldId id="280" r:id="rId30"/>
    <p:sldId id="285" r:id="rId31"/>
  </p:sldIdLst>
  <p:sldSz cx="9144000" cy="6858000" type="screen4x3"/>
  <p:notesSz cx="6858000" cy="9144000"/>
  <p:embeddedFontLst>
    <p:embeddedFont>
      <p:font typeface="Segoe UI" pitchFamily="34" charset="0"/>
      <p:regular r:id="rId33"/>
      <p:bold r:id="rId34"/>
      <p:italic r:id="rId35"/>
      <p:boldItalic r:id="rId36"/>
    </p:embeddedFont>
    <p:embeddedFont>
      <p:font typeface="Segoe UI Light" pitchFamily="34" charset="0"/>
      <p:regular r:id="rId37"/>
    </p:embeddedFont>
    <p:embeddedFont>
      <p:font typeface="Segoe Light" pitchFamily="34" charset="0"/>
      <p:regular r:id="rId38"/>
      <p:italic r:id="rId39"/>
    </p:embeddedFont>
    <p:embeddedFont>
      <p:font typeface="Lucida Sans Unicode" pitchFamily="34" charset="0"/>
      <p:regular r:id="rId40"/>
    </p:embeddedFont>
    <p:embeddedFont>
      <p:font typeface="Mangal" pitchFamily="18" charset="0"/>
      <p:regular r:id="rId41"/>
      <p:bold r:id="rId42"/>
    </p:embeddedFont>
    <p:embeddedFont>
      <p:font typeface="SimSun" pitchFamily="2" charset="-122"/>
      <p:regular r:id="rId43"/>
    </p:embeddedFont>
    <p:embeddedFont>
      <p:font typeface="Calibri" pitchFamily="34" charset="0"/>
      <p:regular r:id="rId44"/>
      <p:bold r:id="rId45"/>
      <p:italic r:id="rId46"/>
      <p:boldItalic r:id="rId47"/>
    </p:embeddedFont>
    <p:embeddedFont>
      <p:font typeface="Verdana" pitchFamily="34" charset="0"/>
      <p:regular r:id="rId48"/>
      <p:bold r:id="rId49"/>
      <p:italic r:id="rId50"/>
      <p:boldItalic r:id="rId51"/>
    </p:embeddedFont>
  </p:embeddedFontLst>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860" y="-582"/>
      </p:cViewPr>
      <p:guideLst>
        <p:guide orient="horz" pos="2160"/>
        <p:guide pos="2880"/>
      </p:guideLst>
    </p:cSldViewPr>
  </p:slideViewPr>
  <p:notesTextViewPr>
    <p:cViewPr>
      <p:scale>
        <a:sx n="1" d="1"/>
        <a:sy n="1" d="1"/>
      </p:scale>
      <p:origin x="0" y="0"/>
    </p:cViewPr>
  </p:notesTextViewPr>
  <p:notesViewPr>
    <p:cSldViewPr>
      <p:cViewPr>
        <p:scale>
          <a:sx n="60" d="100"/>
          <a:sy n="60" d="100"/>
        </p:scale>
        <p:origin x="-2394" y="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3488E-38A4-47E7-A16A-810CD11F81DB}" type="datetimeFigureOut">
              <a:rPr lang="en-US" smtClean="0"/>
              <a:t>12/11/2012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6FACD1-3E45-4787-A1EA-5A60D3A41D25}" type="slidenum">
              <a:rPr lang="en-US" smtClean="0"/>
              <a:t>‹#›</a:t>
            </a:fld>
            <a:endParaRPr lang="en-US" dirty="0"/>
          </a:p>
        </p:txBody>
      </p:sp>
    </p:spTree>
    <p:extLst>
      <p:ext uri="{BB962C8B-B14F-4D97-AF65-F5344CB8AC3E}">
        <p14:creationId xmlns:p14="http://schemas.microsoft.com/office/powerpoint/2010/main" val="3293586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184469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b="1" dirty="0" smtClean="0">
                <a:solidFill>
                  <a:prstClr val="black"/>
                </a:solidFill>
                <a:latin typeface="Arial"/>
                <a:ea typeface="Times New Roman"/>
                <a:cs typeface="Times New Roman"/>
              </a:rPr>
              <a:t>	Coffee </a:t>
            </a:r>
            <a:r>
              <a:rPr lang="en-US" sz="1000" b="1" dirty="0">
                <a:solidFill>
                  <a:prstClr val="black"/>
                </a:solidFill>
                <a:latin typeface="Arial"/>
                <a:ea typeface="Times New Roman"/>
                <a:cs typeface="Times New Roman"/>
              </a:rPr>
              <a:t>Here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srgbClr val="000000"/>
                </a:solidFill>
                <a:latin typeface="Arial"/>
                <a:ea typeface="Times New Roman"/>
                <a:cs typeface="Segoe UI"/>
              </a:rPr>
              <a:t>Add the following markup between the opening and closing </a:t>
            </a:r>
            <a:r>
              <a:rPr lang="en-US" sz="1000" b="1" dirty="0">
                <a:solidFill>
                  <a:prstClr val="black"/>
                </a:solidFill>
                <a:latin typeface="Arial"/>
                <a:ea typeface="Times New Roman"/>
                <a:cs typeface="Times New Roman"/>
              </a:rPr>
              <a:t>Grid</a:t>
            </a:r>
            <a:r>
              <a:rPr lang="en-US" sz="1000" dirty="0">
                <a:solidFill>
                  <a:srgbClr val="000000"/>
                </a:solidFill>
                <a:latin typeface="Arial"/>
                <a:ea typeface="Times New Roman"/>
                <a:cs typeface="Segoe UI"/>
              </a:rPr>
              <a:t> tags:</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&lt;Grid.RowDefinitions&gt;</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   &lt;RowDefinition Height="Auto" /&gt;</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   &lt;RowDefinition Height="*" /&gt;</a:t>
            </a: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&lt;/Grid.RowDefinitions&gt;</a:t>
            </a: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Open the </a:t>
            </a:r>
            <a:r>
              <a:rPr lang="en-US" sz="1000" b="1" dirty="0">
                <a:solidFill>
                  <a:prstClr val="black"/>
                </a:solidFill>
                <a:latin typeface="Arial"/>
                <a:ea typeface="Times New Roman"/>
                <a:cs typeface="Times New Roman"/>
              </a:rPr>
              <a:t>Toolbox </a:t>
            </a:r>
            <a:r>
              <a:rPr lang="en-US" sz="1000" dirty="0">
                <a:solidFill>
                  <a:srgbClr val="000000"/>
                </a:solidFill>
                <a:latin typeface="Arial"/>
                <a:ea typeface="Times New Roman"/>
                <a:cs typeface="Segoe UI"/>
              </a:rPr>
              <a:t>pane, expand </a:t>
            </a:r>
            <a:r>
              <a:rPr lang="en-US" sz="1000" b="1" dirty="0">
                <a:solidFill>
                  <a:prstClr val="black"/>
                </a:solidFill>
                <a:latin typeface="Arial"/>
                <a:ea typeface="Times New Roman"/>
                <a:cs typeface="Times New Roman"/>
              </a:rPr>
              <a:t>Common WPF Controls</a:t>
            </a:r>
            <a:r>
              <a:rPr lang="en-US" sz="1000" dirty="0">
                <a:solidFill>
                  <a:srgbClr val="000000"/>
                </a:solidFill>
                <a:latin typeface="Arial"/>
                <a:ea typeface="Times New Roman"/>
                <a:cs typeface="Segoe UI"/>
              </a:rPr>
              <a:t>, and then double-click </a:t>
            </a:r>
            <a:r>
              <a:rPr lang="en-US" sz="1000" b="1" dirty="0">
                <a:solidFill>
                  <a:prstClr val="black"/>
                </a:solidFill>
                <a:latin typeface="Arial"/>
                <a:ea typeface="Times New Roman"/>
                <a:cs typeface="Times New Roman"/>
              </a:rPr>
              <a:t>Button</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On the design surface, drag the button towards the top of the screen until a message displays </a:t>
            </a:r>
            <a:r>
              <a:rPr lang="en-US" sz="1000" b="1" dirty="0">
                <a:solidFill>
                  <a:prstClr val="black"/>
                </a:solidFill>
                <a:latin typeface="Arial"/>
                <a:ea typeface="Times New Roman"/>
                <a:cs typeface="Times New Roman"/>
              </a:rPr>
              <a:t>Press Tab to place inside row 0</a:t>
            </a:r>
            <a:r>
              <a:rPr lang="en-US" sz="1000" dirty="0">
                <a:solidFill>
                  <a:srgbClr val="000000"/>
                </a:solidFill>
                <a:latin typeface="Arial"/>
                <a:ea typeface="Times New Roman"/>
                <a:cs typeface="Segoe UI"/>
              </a:rPr>
              <a:t>. Press </a:t>
            </a:r>
            <a:r>
              <a:rPr lang="en-US" sz="1000" b="1" dirty="0">
                <a:solidFill>
                  <a:prstClr val="black"/>
                </a:solidFill>
                <a:latin typeface="Arial"/>
                <a:ea typeface="Times New Roman"/>
                <a:cs typeface="Times New Roman"/>
              </a:rPr>
              <a:t>Tab</a:t>
            </a:r>
            <a:r>
              <a:rPr lang="en-US" sz="1000" dirty="0">
                <a:solidFill>
                  <a:srgbClr val="000000"/>
                </a:solidFill>
                <a:latin typeface="Arial"/>
                <a:ea typeface="Times New Roman"/>
                <a:cs typeface="Segoe UI"/>
              </a:rPr>
              <a:t>, and then release the button.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In the XAML pane, in the </a:t>
            </a:r>
            <a:r>
              <a:rPr lang="en-US" sz="1000" b="1" dirty="0">
                <a:solidFill>
                  <a:prstClr val="black"/>
                </a:solidFill>
                <a:latin typeface="Arial"/>
                <a:ea typeface="Times New Roman"/>
                <a:cs typeface="Times New Roman"/>
              </a:rPr>
              <a:t>Button</a:t>
            </a:r>
            <a:r>
              <a:rPr lang="en-US" sz="1000" dirty="0">
                <a:solidFill>
                  <a:srgbClr val="000000"/>
                </a:solidFill>
                <a:latin typeface="Arial"/>
                <a:ea typeface="Times New Roman"/>
                <a:cs typeface="Segoe UI"/>
              </a:rPr>
              <a:t> element, change the value of the </a:t>
            </a:r>
            <a:r>
              <a:rPr lang="en-US" sz="1000" b="1" dirty="0">
                <a:solidFill>
                  <a:prstClr val="black"/>
                </a:solidFill>
                <a:latin typeface="Arial"/>
                <a:ea typeface="Times New Roman"/>
                <a:cs typeface="Times New Roman"/>
              </a:rPr>
              <a:t>Content</a:t>
            </a:r>
            <a:r>
              <a:rPr lang="en-US" sz="1000" dirty="0">
                <a:solidFill>
                  <a:srgbClr val="000000"/>
                </a:solidFill>
                <a:latin typeface="Arial"/>
                <a:ea typeface="Times New Roman"/>
                <a:cs typeface="Segoe UI"/>
              </a:rPr>
              <a:t> attribute to </a:t>
            </a:r>
            <a:r>
              <a:rPr lang="en-US" sz="1000" b="1" dirty="0">
                <a:solidFill>
                  <a:prstClr val="black"/>
                </a:solidFill>
                <a:latin typeface="Arial"/>
                <a:ea typeface="Times New Roman"/>
                <a:cs typeface="Times New Roman"/>
              </a:rPr>
              <a:t>Make Me a Coffee!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Change the value of the </a:t>
            </a:r>
            <a:r>
              <a:rPr lang="en-US" sz="1000" b="1" dirty="0">
                <a:solidFill>
                  <a:prstClr val="black"/>
                </a:solidFill>
                <a:latin typeface="Arial"/>
                <a:ea typeface="Times New Roman"/>
                <a:cs typeface="Times New Roman"/>
              </a:rPr>
              <a:t>HorizontalAlignment</a:t>
            </a:r>
            <a:r>
              <a:rPr lang="en-US" sz="1000" dirty="0">
                <a:solidFill>
                  <a:srgbClr val="000000"/>
                </a:solidFill>
                <a:latin typeface="Arial"/>
                <a:ea typeface="Times New Roman"/>
                <a:cs typeface="Segoe UI"/>
              </a:rPr>
              <a:t> attribute to </a:t>
            </a:r>
            <a:r>
              <a:rPr lang="en-US" sz="1000" b="1" dirty="0">
                <a:solidFill>
                  <a:prstClr val="black"/>
                </a:solidFill>
                <a:latin typeface="Arial"/>
                <a:ea typeface="Times New Roman"/>
                <a:cs typeface="Times New Roman"/>
              </a:rPr>
              <a:t>Center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Change the value of the </a:t>
            </a:r>
            <a:r>
              <a:rPr lang="en-US" sz="1000" b="1" dirty="0">
                <a:solidFill>
                  <a:prstClr val="black"/>
                </a:solidFill>
                <a:latin typeface="Arial"/>
                <a:ea typeface="Times New Roman"/>
                <a:cs typeface="Times New Roman"/>
              </a:rPr>
              <a:t>Width</a:t>
            </a:r>
            <a:r>
              <a:rPr lang="en-US" sz="1000" dirty="0">
                <a:solidFill>
                  <a:srgbClr val="000000"/>
                </a:solidFill>
                <a:latin typeface="Arial"/>
                <a:ea typeface="Times New Roman"/>
                <a:cs typeface="Segoe UI"/>
              </a:rPr>
              <a:t> attribute to </a:t>
            </a:r>
            <a:r>
              <a:rPr lang="en-US" sz="1000" b="1" dirty="0">
                <a:solidFill>
                  <a:prstClr val="black"/>
                </a:solidFill>
                <a:latin typeface="Arial"/>
                <a:ea typeface="Times New Roman"/>
                <a:cs typeface="Times New Roman"/>
              </a:rPr>
              <a:t>Auto</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Properties</a:t>
            </a:r>
            <a:r>
              <a:rPr lang="en-US" sz="1000" dirty="0">
                <a:solidFill>
                  <a:srgbClr val="000000"/>
                </a:solidFill>
                <a:latin typeface="Arial"/>
                <a:ea typeface="Times New Roman"/>
                <a:cs typeface="Segoe UI"/>
              </a:rPr>
              <a:t> window, ensure the button is selected, and then in the </a:t>
            </a:r>
            <a:r>
              <a:rPr lang="en-US" sz="1000" b="1" dirty="0">
                <a:solidFill>
                  <a:prstClr val="black"/>
                </a:solidFill>
                <a:latin typeface="Arial"/>
                <a:ea typeface="Times New Roman"/>
                <a:cs typeface="Times New Roman"/>
              </a:rPr>
              <a:t>Name</a:t>
            </a:r>
            <a:r>
              <a:rPr lang="en-US" sz="1000" dirty="0">
                <a:solidFill>
                  <a:srgbClr val="000000"/>
                </a:solidFill>
                <a:latin typeface="Arial"/>
                <a:ea typeface="Times New Roman"/>
                <a:cs typeface="Segoe UI"/>
              </a:rPr>
              <a:t> box, type </a:t>
            </a:r>
            <a:r>
              <a:rPr lang="en-US" sz="1000" b="1" dirty="0">
                <a:solidFill>
                  <a:prstClr val="black"/>
                </a:solidFill>
                <a:latin typeface="Arial"/>
                <a:ea typeface="Times New Roman"/>
                <a:cs typeface="Times New Roman"/>
              </a:rPr>
              <a:t>btnGetCoffee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Toolbox</a:t>
            </a:r>
            <a:r>
              <a:rPr lang="en-US" sz="1000" dirty="0">
                <a:solidFill>
                  <a:srgbClr val="000000"/>
                </a:solidFill>
                <a:latin typeface="Arial"/>
                <a:ea typeface="Times New Roman"/>
                <a:cs typeface="Segoe UI"/>
              </a:rPr>
              <a:t> pane, double-click </a:t>
            </a:r>
            <a:r>
              <a:rPr lang="en-US" sz="1000" b="1" dirty="0">
                <a:solidFill>
                  <a:prstClr val="black"/>
                </a:solidFill>
                <a:latin typeface="Arial"/>
                <a:ea typeface="Times New Roman"/>
                <a:cs typeface="Times New Roman"/>
              </a:rPr>
              <a:t>Label</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On the design surface, drag the label to anywhere in the lower row of the </a:t>
            </a:r>
            <a:r>
              <a:rPr lang="en-US" sz="1000" b="1" dirty="0">
                <a:solidFill>
                  <a:prstClr val="black"/>
                </a:solidFill>
                <a:latin typeface="Arial"/>
                <a:ea typeface="Times New Roman"/>
                <a:cs typeface="Times New Roman"/>
              </a:rPr>
              <a:t>Grid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In the XAML pane, in the </a:t>
            </a:r>
            <a:r>
              <a:rPr lang="en-US" sz="1000" b="1" dirty="0">
                <a:solidFill>
                  <a:prstClr val="black"/>
                </a:solidFill>
                <a:latin typeface="Arial"/>
                <a:ea typeface="Times New Roman"/>
                <a:cs typeface="Times New Roman"/>
              </a:rPr>
              <a:t>Label</a:t>
            </a:r>
            <a:r>
              <a:rPr lang="en-US" sz="1000" dirty="0">
                <a:solidFill>
                  <a:srgbClr val="000000"/>
                </a:solidFill>
                <a:latin typeface="Arial"/>
                <a:ea typeface="Times New Roman"/>
                <a:cs typeface="Segoe UI"/>
              </a:rPr>
              <a:t> element, change the value of the </a:t>
            </a:r>
            <a:r>
              <a:rPr lang="en-US" sz="1000" b="1" dirty="0">
                <a:solidFill>
                  <a:prstClr val="black"/>
                </a:solidFill>
                <a:latin typeface="Arial"/>
                <a:ea typeface="Times New Roman"/>
                <a:cs typeface="Times New Roman"/>
              </a:rPr>
              <a:t>Content</a:t>
            </a:r>
            <a:r>
              <a:rPr lang="en-US" sz="1000" dirty="0">
                <a:solidFill>
                  <a:srgbClr val="000000"/>
                </a:solidFill>
                <a:latin typeface="Arial"/>
                <a:ea typeface="Times New Roman"/>
                <a:cs typeface="Segoe UI"/>
              </a:rPr>
              <a:t> attribute to an empty string.</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Change the value of the </a:t>
            </a:r>
            <a:r>
              <a:rPr lang="en-US" sz="1000" b="1" dirty="0">
                <a:solidFill>
                  <a:prstClr val="black"/>
                </a:solidFill>
                <a:latin typeface="Arial"/>
                <a:ea typeface="Times New Roman"/>
                <a:cs typeface="Times New Roman"/>
              </a:rPr>
              <a:t>HorizontalAlignment</a:t>
            </a:r>
            <a:r>
              <a:rPr lang="en-US" sz="1000" dirty="0">
                <a:solidFill>
                  <a:srgbClr val="000000"/>
                </a:solidFill>
                <a:latin typeface="Arial"/>
                <a:ea typeface="Times New Roman"/>
                <a:cs typeface="Segoe UI"/>
              </a:rPr>
              <a:t> attribute to </a:t>
            </a:r>
            <a:r>
              <a:rPr lang="en-US" sz="1000" b="1" dirty="0">
                <a:solidFill>
                  <a:prstClr val="black"/>
                </a:solidFill>
                <a:latin typeface="Arial"/>
                <a:ea typeface="Times New Roman"/>
                <a:cs typeface="Times New Roman"/>
              </a:rPr>
              <a:t>Center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Properties</a:t>
            </a:r>
            <a:r>
              <a:rPr lang="en-US" sz="1000" dirty="0">
                <a:solidFill>
                  <a:srgbClr val="000000"/>
                </a:solidFill>
                <a:latin typeface="Arial"/>
                <a:ea typeface="Times New Roman"/>
                <a:cs typeface="Segoe UI"/>
              </a:rPr>
              <a:t> window, ensure the label is selected, and then in the </a:t>
            </a:r>
            <a:r>
              <a:rPr lang="en-US" sz="1000" b="1" dirty="0">
                <a:solidFill>
                  <a:prstClr val="black"/>
                </a:solidFill>
                <a:latin typeface="Arial"/>
                <a:ea typeface="Times New Roman"/>
                <a:cs typeface="Times New Roman"/>
              </a:rPr>
              <a:t>Name</a:t>
            </a:r>
            <a:r>
              <a:rPr lang="en-US" sz="1000" dirty="0">
                <a:solidFill>
                  <a:srgbClr val="000000"/>
                </a:solidFill>
                <a:latin typeface="Arial"/>
                <a:ea typeface="Times New Roman"/>
                <a:cs typeface="Segoe UI"/>
              </a:rPr>
              <a:t> text box, type </a:t>
            </a:r>
            <a:r>
              <a:rPr lang="en-US" sz="1000" b="1" dirty="0">
                <a:solidFill>
                  <a:prstClr val="black"/>
                </a:solidFill>
                <a:latin typeface="Arial"/>
                <a:ea typeface="Times New Roman"/>
                <a:cs typeface="Times New Roman"/>
              </a:rPr>
              <a:t>lblResult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10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528011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3"/>
            </a:pPr>
            <a:r>
              <a:rPr lang="en-US" sz="1000" dirty="0">
                <a:solidFill>
                  <a:srgbClr val="000000"/>
                </a:solidFill>
                <a:latin typeface="Arial"/>
                <a:ea typeface="Times New Roman"/>
                <a:cs typeface="Segoe UI"/>
              </a:rPr>
              <a:t>On the design surface, double-click </a:t>
            </a:r>
            <a:r>
              <a:rPr lang="en-US" sz="1000" b="1" dirty="0">
                <a:solidFill>
                  <a:prstClr val="black"/>
                </a:solidFill>
                <a:latin typeface="Arial"/>
                <a:ea typeface="Times New Roman"/>
                <a:cs typeface="Times New Roman"/>
              </a:rPr>
              <a:t>Make Me a Coffee!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3"/>
            </a:pPr>
            <a:r>
              <a:rPr lang="en-US" sz="1000" dirty="0">
                <a:solidFill>
                  <a:srgbClr val="000000"/>
                </a:solidFill>
                <a:latin typeface="Arial"/>
                <a:ea typeface="Times New Roman"/>
                <a:cs typeface="Segoe UI"/>
              </a:rPr>
              <a:t>Notice that Visual Studio automatically creates an event handler method and switches to the code-behind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3"/>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btnGetCoffee_Click</a:t>
            </a:r>
            <a:r>
              <a:rPr lang="en-US" sz="1000" dirty="0">
                <a:solidFill>
                  <a:srgbClr val="000000"/>
                </a:solidFill>
                <a:latin typeface="Arial"/>
                <a:ea typeface="Times New Roman"/>
                <a:cs typeface="Segoe UI"/>
              </a:rPr>
              <a:t> method, add the following code:</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lblResult.Content = "Your coffee is on its way.";</a:t>
            </a:r>
          </a:p>
          <a:p>
            <a:pPr marL="342900" lvl="0" indent="-342900">
              <a:lnSpc>
                <a:spcPct val="115000"/>
              </a:lnSpc>
              <a:spcAft>
                <a:spcPts val="995"/>
              </a:spcAft>
              <a:buFont typeface="+mj-lt"/>
              <a:buAutoNum type="arabicPeriod" startAt="26"/>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6"/>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Order Your Coffee Here</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Make Me a Coffee!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6"/>
            </a:pPr>
            <a:r>
              <a:rPr lang="en-US" sz="1000" dirty="0">
                <a:solidFill>
                  <a:prstClr val="black"/>
                </a:solidFill>
                <a:latin typeface="Arial"/>
                <a:ea typeface="Times New Roman"/>
                <a:cs typeface="Times New Roman"/>
              </a:rPr>
              <a:t>Notice that the label displays a message.</a:t>
            </a:r>
          </a:p>
          <a:p>
            <a:pPr marL="342900" lvl="0" indent="-342900">
              <a:lnSpc>
                <a:spcPct val="115000"/>
              </a:lnSpc>
              <a:spcAft>
                <a:spcPts val="995"/>
              </a:spcAft>
              <a:buFont typeface="+mj-lt"/>
              <a:buAutoNum type="arabicPeriod" startAt="26"/>
            </a:pPr>
            <a:r>
              <a:rPr lang="en-US" sz="1000" dirty="0">
                <a:solidFill>
                  <a:prstClr val="black"/>
                </a:solidFill>
                <a:latin typeface="Arial"/>
                <a:ea typeface="Times New Roman"/>
                <a:cs typeface="Times New Roman"/>
              </a:rPr>
              <a:t>Close the </a:t>
            </a:r>
            <a:r>
              <a:rPr lang="en-US" sz="1000" b="1" dirty="0">
                <a:solidFill>
                  <a:prstClr val="black"/>
                </a:solidFill>
                <a:latin typeface="Arial"/>
                <a:ea typeface="Times New Roman"/>
                <a:cs typeface="Times New Roman"/>
              </a:rPr>
              <a:t>Order Your Coffee Here</a:t>
            </a:r>
            <a:r>
              <a:rPr lang="en-US" sz="1000" dirty="0">
                <a:solidFill>
                  <a:prstClr val="black"/>
                </a:solidFill>
                <a:latin typeface="Arial"/>
                <a:ea typeface="Times New Roman"/>
                <a:cs typeface="Times New Roman"/>
              </a:rPr>
              <a:t> window, and then close Visual Studio.</a:t>
            </a:r>
            <a:endParaRPr lang="en-US" dirty="0"/>
          </a:p>
        </p:txBody>
      </p:sp>
      <p:sp>
        <p:nvSpPr>
          <p:cNvPr id="4" name="Slide Number Placeholder 3"/>
          <p:cNvSpPr>
            <a:spLocks noGrp="1"/>
          </p:cNvSpPr>
          <p:nvPr>
            <p:ph type="sldNum" sz="quarter" idx="10"/>
          </p:nvPr>
        </p:nvSpPr>
        <p:spPr/>
        <p:txBody>
          <a:bodyPr/>
          <a:lstStyle/>
          <a:p>
            <a:fld id="{4C6FACD1-3E45-4787-A1EA-5A60D3A41D25}"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20937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Point out that Visual Studio includes a template for WPF user controls. This automatically creates the top-level element, the code-behind file, and the class constructor.</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Point out that the class inherits from the </a:t>
            </a:r>
            <a:r>
              <a:rPr lang="en-US" sz="1000" b="1" dirty="0">
                <a:latin typeface="Arial"/>
                <a:ea typeface="Calibri"/>
                <a:cs typeface="Times New Roman"/>
              </a:rPr>
              <a:t>UserControl</a:t>
            </a:r>
            <a:r>
              <a:rPr lang="en-US" sz="1000" dirty="0">
                <a:latin typeface="Arial"/>
                <a:ea typeface="Calibri"/>
                <a:cs typeface="Segoe UI"/>
              </a:rPr>
              <a:t> class. This base class, together with the (automatically added) </a:t>
            </a:r>
            <a:r>
              <a:rPr lang="en-US" sz="1000" b="1" dirty="0">
                <a:latin typeface="Arial"/>
                <a:ea typeface="Calibri"/>
                <a:cs typeface="Times New Roman"/>
              </a:rPr>
              <a:t>InitializeComponent</a:t>
            </a:r>
            <a:r>
              <a:rPr lang="en-US" sz="1000" dirty="0">
                <a:latin typeface="Arial"/>
                <a:ea typeface="Calibri"/>
                <a:cs typeface="Segoe UI"/>
              </a:rPr>
              <a:t> method call in the default constructor, enables WPF to render your user control.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680032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9148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When you reach the code example, mention that creating static resources is explained in the next topic. When you cover the </a:t>
            </a:r>
            <a:r>
              <a:rPr lang="en-US" sz="1000" b="1" dirty="0">
                <a:latin typeface="Arial"/>
                <a:ea typeface="Calibri"/>
                <a:cs typeface="Times New Roman"/>
              </a:rPr>
              <a:t>Mode</a:t>
            </a:r>
            <a:r>
              <a:rPr lang="en-US" sz="1000" dirty="0">
                <a:latin typeface="Arial"/>
                <a:ea typeface="Calibri"/>
                <a:cs typeface="Segoe UI"/>
              </a:rPr>
              <a:t> options, mention that </a:t>
            </a:r>
            <a:r>
              <a:rPr lang="en-US" sz="1000" b="1" dirty="0">
                <a:latin typeface="Arial"/>
                <a:ea typeface="Calibri"/>
                <a:cs typeface="Times New Roman"/>
              </a:rPr>
              <a:t>DataContext</a:t>
            </a:r>
            <a:r>
              <a:rPr lang="en-US" sz="1000" dirty="0">
                <a:latin typeface="Arial"/>
                <a:ea typeface="Calibri"/>
                <a:cs typeface="Segoe UI"/>
              </a:rPr>
              <a:t> is explained later in the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4129425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527255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75182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topic has potential to engender lengthy discussion, but due to time constraints you should try to keep to the main points described in the notes and refer students who require more information to the additional reading links. Subjects such as the </a:t>
            </a:r>
            <a:r>
              <a:rPr lang="en-US" sz="1000" b="1" dirty="0">
                <a:latin typeface="Arial"/>
                <a:ea typeface="Calibri"/>
                <a:cs typeface="Times New Roman"/>
              </a:rPr>
              <a:t>INotifyPropertyChanged</a:t>
            </a:r>
            <a:r>
              <a:rPr lang="en-US" sz="1000" dirty="0">
                <a:latin typeface="Arial"/>
                <a:ea typeface="Calibri"/>
                <a:cs typeface="Segoe UI"/>
              </a:rPr>
              <a:t> interface and the </a:t>
            </a:r>
            <a:r>
              <a:rPr lang="en-US" sz="1000" b="1" dirty="0">
                <a:latin typeface="Arial"/>
                <a:ea typeface="Calibri"/>
                <a:cs typeface="Times New Roman"/>
              </a:rPr>
              <a:t>ObservableCollection&lt;T&gt;</a:t>
            </a:r>
            <a:r>
              <a:rPr lang="en-US" sz="1000" dirty="0">
                <a:latin typeface="Arial"/>
                <a:ea typeface="Calibri"/>
                <a:cs typeface="Segoe UI"/>
              </a:rPr>
              <a:t> class are key to building Windows Store applications, and these items are covered in more detail in course 20484A.</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When you discuss the </a:t>
            </a:r>
            <a:r>
              <a:rPr lang="en-US" sz="1000" b="1" dirty="0">
                <a:latin typeface="Arial"/>
                <a:ea typeface="Calibri"/>
                <a:cs typeface="Times New Roman"/>
              </a:rPr>
              <a:t>DisplayMemberPath</a:t>
            </a:r>
            <a:r>
              <a:rPr lang="en-US" sz="1000" dirty="0">
                <a:latin typeface="Arial"/>
                <a:ea typeface="Calibri"/>
                <a:cs typeface="Segoe UI"/>
              </a:rPr>
              <a:t> property, mention that it's not the only approach. You can also create a </a:t>
            </a:r>
            <a:r>
              <a:rPr lang="en-US" sz="1000" b="1" dirty="0">
                <a:latin typeface="Arial"/>
                <a:ea typeface="Calibri"/>
                <a:cs typeface="Times New Roman"/>
              </a:rPr>
              <a:t>DataTemplate</a:t>
            </a:r>
            <a:r>
              <a:rPr lang="en-US" sz="1000" dirty="0">
                <a:latin typeface="Arial"/>
                <a:ea typeface="Calibri"/>
                <a:cs typeface="Segoe UI"/>
              </a:rPr>
              <a:t> to provide more control over how collection members are rendered. This is covered in the next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10500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you can also create reusable data templates as resources. The next lesson covers creating reusable resources in more detail.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194820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034428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module introduces students to XAML. It covers a lot of ground, but there is insufficient time to go into depth on many of the aspects of XAML. Avoid going into more detail than the basic coverage provided in this module, but make sure that students have sufficient information to complete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943061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707920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if you want to apply styles to multiple different types of controls, you can target parent types such as the </a:t>
            </a:r>
            <a:r>
              <a:rPr lang="en-US" sz="1000" b="1" dirty="0">
                <a:latin typeface="Arial"/>
                <a:ea typeface="Calibri"/>
                <a:cs typeface="Times New Roman"/>
              </a:rPr>
              <a:t>Control</a:t>
            </a:r>
            <a:r>
              <a:rPr lang="en-US" sz="1000" dirty="0">
                <a:latin typeface="Arial"/>
                <a:ea typeface="Calibri"/>
                <a:cs typeface="Segoe UI"/>
              </a:rPr>
              <a:t> type. Emphasize that if you don't set an </a:t>
            </a:r>
            <a:r>
              <a:rPr lang="en-US" sz="1000" b="1" dirty="0">
                <a:latin typeface="Arial"/>
                <a:ea typeface="Calibri"/>
                <a:cs typeface="Times New Roman"/>
              </a:rPr>
              <a:t>x:Key</a:t>
            </a:r>
            <a:r>
              <a:rPr lang="en-US" sz="1000" dirty="0">
                <a:latin typeface="Arial"/>
                <a:ea typeface="Calibri"/>
                <a:cs typeface="Segoe UI"/>
              </a:rPr>
              <a:t>, the style will be applied to every control of the specified type.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069682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278041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9742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Open the </a:t>
            </a:r>
            <a:r>
              <a:rPr lang="en-US" sz="1000" b="1" dirty="0" smtClean="0">
                <a:effectLst/>
                <a:latin typeface="Arial"/>
                <a:ea typeface="Times New Roman"/>
                <a:cs typeface="Times New Roman"/>
              </a:rPr>
              <a:t>Grades.sln</a:t>
            </a:r>
            <a:r>
              <a:rPr lang="en-US" sz="1000" dirty="0" smtClean="0">
                <a:solidFill>
                  <a:srgbClr val="000000"/>
                </a:solidFill>
                <a:effectLst/>
                <a:latin typeface="Arial"/>
                <a:ea typeface="Times New Roman"/>
                <a:cs typeface="Times New Roman"/>
              </a:rPr>
              <a:t> solution from the </a:t>
            </a:r>
            <a:r>
              <a:rPr lang="en-US" sz="1000" b="1" dirty="0" smtClean="0">
                <a:effectLst/>
                <a:latin typeface="Arial"/>
                <a:ea typeface="Times New Roman"/>
                <a:cs typeface="Times New Roman"/>
              </a:rPr>
              <a:t>E:\Mod09\Labfiles\Solution\Exercise 3</a:t>
            </a:r>
            <a:r>
              <a:rPr lang="en-US" sz="1000" dirty="0" smtClean="0">
                <a:solidFill>
                  <a:srgbClr val="000000"/>
                </a:solidFill>
                <a:effectLst/>
                <a:latin typeface="Arial"/>
                <a:ea typeface="Times New Roman"/>
                <a:cs typeface="Times New Roman"/>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Solution Explorer, right-click </a:t>
            </a:r>
            <a:r>
              <a:rPr lang="en-US" sz="1000" b="1" dirty="0" smtClean="0">
                <a:effectLst/>
                <a:latin typeface="Arial"/>
                <a:ea typeface="Times New Roman"/>
                <a:cs typeface="Times New Roman"/>
              </a:rPr>
              <a:t>Solutions ‘Grades’</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Properties</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On the </a:t>
            </a:r>
            <a:r>
              <a:rPr lang="en-US" sz="1000" b="1" dirty="0" smtClean="0">
                <a:effectLst/>
                <a:latin typeface="Arial"/>
                <a:ea typeface="Times New Roman"/>
                <a:cs typeface="Times New Roman"/>
              </a:rPr>
              <a:t>Startup Project</a:t>
            </a:r>
            <a:r>
              <a:rPr lang="en-US" sz="1000" dirty="0" smtClean="0">
                <a:solidFill>
                  <a:srgbClr val="000000"/>
                </a:solidFill>
                <a:effectLst/>
                <a:latin typeface="Arial"/>
                <a:ea typeface="Times New Roman"/>
                <a:cs typeface="Times New Roman"/>
              </a:rPr>
              <a:t> page, click </a:t>
            </a:r>
            <a:r>
              <a:rPr lang="en-US" sz="1000" b="1" dirty="0" smtClean="0">
                <a:effectLst/>
                <a:latin typeface="Arial"/>
                <a:ea typeface="Times New Roman"/>
                <a:cs typeface="Times New Roman"/>
              </a:rPr>
              <a:t>Multiple startup projects</a:t>
            </a:r>
            <a:r>
              <a:rPr lang="en-US" sz="1000" dirty="0" smtClean="0">
                <a:solidFill>
                  <a:srgbClr val="000000"/>
                </a:solidFill>
                <a:effectLst/>
                <a:latin typeface="Arial"/>
                <a:ea typeface="Times New Roman"/>
                <a:cs typeface="Times New Roman"/>
              </a:rPr>
              <a:t>. Set </a:t>
            </a:r>
            <a:r>
              <a:rPr lang="en-US" sz="1000" b="1" dirty="0" smtClean="0">
                <a:effectLst/>
                <a:latin typeface="Arial"/>
                <a:ea typeface="Times New Roman"/>
                <a:cs typeface="Times New Roman"/>
              </a:rPr>
              <a:t>Grades.Web</a:t>
            </a:r>
            <a:r>
              <a:rPr lang="en-US" sz="1000" dirty="0" smtClean="0">
                <a:solidFill>
                  <a:srgbClr val="000000"/>
                </a:solidFill>
                <a:effectLst/>
                <a:latin typeface="Arial"/>
                <a:ea typeface="Times New Roman"/>
                <a:cs typeface="Times New Roman"/>
              </a:rPr>
              <a:t> and </a:t>
            </a:r>
            <a:r>
              <a:rPr lang="en-US" sz="1000" b="1" dirty="0" smtClean="0">
                <a:effectLst/>
                <a:latin typeface="Arial"/>
                <a:ea typeface="Times New Roman"/>
                <a:cs typeface="Times New Roman"/>
              </a:rPr>
              <a:t>Grades.WPF</a:t>
            </a:r>
            <a:r>
              <a:rPr lang="en-US" sz="1000" dirty="0" smtClean="0">
                <a:solidFill>
                  <a:srgbClr val="000000"/>
                </a:solidFill>
                <a:effectLst/>
                <a:latin typeface="Arial"/>
                <a:ea typeface="Times New Roman"/>
                <a:cs typeface="Times New Roman"/>
              </a:rPr>
              <a:t> to </a:t>
            </a:r>
            <a:r>
              <a:rPr lang="en-US" sz="1000" b="1" dirty="0" smtClean="0">
                <a:effectLst/>
                <a:latin typeface="Arial"/>
                <a:ea typeface="Times New Roman"/>
                <a:cs typeface="Times New Roman"/>
              </a:rPr>
              <a:t>Start without debugging</a:t>
            </a:r>
            <a:r>
              <a:rPr lang="en-US" sz="1000" dirty="0" smtClean="0">
                <a:solidFill>
                  <a:srgbClr val="000000"/>
                </a:solidFill>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solidFill>
                  <a:srgbClr val="000000"/>
                </a:solidFill>
                <a:effectLst/>
                <a:latin typeface="Arial"/>
                <a:ea typeface="Times New Roman"/>
                <a:cs typeface="Times New Roman"/>
              </a:rPr>
              <a:t>. Explain to students that they will have to perform this step whenever they open lab starter files because the startup project information is stored in the .suo user options file for a solution which is not included in the Allfiles for this course.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Build the solution.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effectLst/>
                <a:latin typeface="Arial"/>
                <a:ea typeface="Times New Roman"/>
                <a:cs typeface="Times New Roman"/>
              </a:rPr>
              <a:t>Grades.WPF</a:t>
            </a:r>
            <a:r>
              <a:rPr lang="en-US" sz="1000" dirty="0" smtClean="0">
                <a:solidFill>
                  <a:srgbClr val="000000"/>
                </a:solidFill>
                <a:effectLst/>
                <a:latin typeface="Arial"/>
                <a:ea typeface="Times New Roman"/>
                <a:cs typeface="Times New Roman"/>
              </a:rPr>
              <a:t> project, in the </a:t>
            </a:r>
            <a:r>
              <a:rPr lang="en-US" sz="1000" b="1" dirty="0" smtClean="0">
                <a:effectLst/>
                <a:latin typeface="Arial"/>
                <a:ea typeface="Times New Roman"/>
                <a:cs typeface="Times New Roman"/>
              </a:rPr>
              <a:t>Controls</a:t>
            </a:r>
            <a:r>
              <a:rPr lang="en-US" sz="1000" dirty="0" smtClean="0">
                <a:solidFill>
                  <a:srgbClr val="000000"/>
                </a:solidFill>
                <a:effectLst/>
                <a:latin typeface="Arial"/>
                <a:ea typeface="Times New Roman"/>
                <a:cs typeface="Times New Roman"/>
              </a:rPr>
              <a:t> folder, open </a:t>
            </a:r>
            <a:r>
              <a:rPr lang="en-US" sz="1000" b="1" dirty="0" smtClean="0">
                <a:effectLst/>
                <a:latin typeface="Arial"/>
                <a:ea typeface="Times New Roman"/>
                <a:cs typeface="Times New Roman"/>
              </a:rPr>
              <a:t>StudentPhoto.xaml</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Review the XAML markup and explain to students that in Exercise 1 of the lab, they will create a </a:t>
            </a:r>
            <a:r>
              <a:rPr lang="en-US" sz="1000" b="1" dirty="0" smtClean="0">
                <a:effectLst/>
                <a:latin typeface="Arial"/>
                <a:ea typeface="Times New Roman"/>
                <a:cs typeface="Times New Roman"/>
              </a:rPr>
              <a:t>StudentPhoto</a:t>
            </a:r>
            <a:r>
              <a:rPr lang="en-US" sz="1000" dirty="0" smtClean="0">
                <a:solidFill>
                  <a:srgbClr val="000000"/>
                </a:solidFill>
                <a:effectLst/>
                <a:latin typeface="Arial"/>
                <a:ea typeface="Times New Roman"/>
                <a:cs typeface="Times New Roman"/>
              </a:rPr>
              <a:t> user control and add code to use it in the application.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effectLst/>
                <a:latin typeface="Arial"/>
                <a:ea typeface="Times New Roman"/>
                <a:cs typeface="Times New Roman"/>
              </a:rPr>
              <a:t>Views</a:t>
            </a:r>
            <a:r>
              <a:rPr lang="en-US" sz="1000" dirty="0" smtClean="0">
                <a:solidFill>
                  <a:srgbClr val="000000"/>
                </a:solidFill>
                <a:effectLst/>
                <a:latin typeface="Arial"/>
                <a:ea typeface="Times New Roman"/>
                <a:cs typeface="Times New Roman"/>
              </a:rPr>
              <a:t> folder, open </a:t>
            </a:r>
            <a:r>
              <a:rPr lang="en-US" sz="1000" b="1" dirty="0" smtClean="0">
                <a:effectLst/>
                <a:latin typeface="Arial"/>
                <a:ea typeface="Times New Roman"/>
                <a:cs typeface="Times New Roman"/>
              </a:rPr>
              <a:t>StudentsPage.xaml</a:t>
            </a:r>
            <a:r>
              <a:rPr lang="en-US" sz="1000" dirty="0" smtClean="0">
                <a:solidFill>
                  <a:srgbClr val="000000"/>
                </a:solidFill>
                <a:effectLst/>
                <a:latin typeface="Arial"/>
                <a:ea typeface="Times New Roman"/>
                <a:cs typeface="Times New Roman"/>
              </a:rPr>
              <a:t> and explain to students that they will create the </a:t>
            </a:r>
            <a:r>
              <a:rPr lang="en-US" sz="1000" b="1" dirty="0" smtClean="0">
                <a:effectLst/>
                <a:latin typeface="Arial"/>
                <a:ea typeface="Times New Roman"/>
                <a:cs typeface="Times New Roman"/>
              </a:rPr>
              <a:t>ItemsControl</a:t>
            </a:r>
            <a:r>
              <a:rPr lang="en-US" sz="1000" dirty="0" smtClean="0">
                <a:solidFill>
                  <a:srgbClr val="000000"/>
                </a:solidFill>
                <a:effectLst/>
                <a:latin typeface="Arial"/>
                <a:ea typeface="Times New Roman"/>
                <a:cs typeface="Times New Roman"/>
              </a:rPr>
              <a:t> and </a:t>
            </a:r>
            <a:r>
              <a:rPr lang="en-US" sz="1000" b="1" dirty="0" smtClean="0">
                <a:effectLst/>
                <a:latin typeface="Arial"/>
                <a:ea typeface="Times New Roman"/>
                <a:cs typeface="Times New Roman"/>
              </a:rPr>
              <a:t>DataTemplate</a:t>
            </a:r>
            <a:r>
              <a:rPr lang="en-US" sz="1000" dirty="0" smtClean="0">
                <a:solidFill>
                  <a:srgbClr val="000000"/>
                </a:solidFill>
                <a:effectLst/>
                <a:latin typeface="Arial"/>
                <a:ea typeface="Times New Roman"/>
                <a:cs typeface="Times New Roman"/>
              </a:rPr>
              <a:t> elements in this file to host the </a:t>
            </a:r>
            <a:r>
              <a:rPr lang="en-US" sz="1000" b="1" dirty="0" smtClean="0">
                <a:effectLst/>
                <a:latin typeface="Arial"/>
                <a:ea typeface="Times New Roman"/>
                <a:cs typeface="Times New Roman"/>
              </a:rPr>
              <a:t>StudentPhoto</a:t>
            </a:r>
            <a:r>
              <a:rPr lang="en-US" sz="1000" dirty="0" smtClean="0">
                <a:solidFill>
                  <a:srgbClr val="000000"/>
                </a:solidFill>
                <a:effectLst/>
                <a:latin typeface="Arial"/>
                <a:ea typeface="Times New Roman"/>
                <a:cs typeface="Times New Roman"/>
              </a:rPr>
              <a:t> control and the remove 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a:t>
            </a:r>
            <a:r>
              <a:rPr lang="en-US" sz="1000" b="1" dirty="0" smtClean="0">
                <a:effectLst/>
                <a:latin typeface="Arial"/>
                <a:ea typeface="Times New Roman"/>
                <a:cs typeface="Times New Roman"/>
              </a:rPr>
              <a:t>StudentsPage.xaml.cs</a:t>
            </a:r>
            <a:r>
              <a:rPr lang="en-US" sz="1000" dirty="0" smtClean="0">
                <a:effectLst/>
                <a:latin typeface="Arial"/>
                <a:ea typeface="Times New Roman"/>
                <a:cs typeface="Segoe UI"/>
              </a:rPr>
              <a:t> and locate the </a:t>
            </a:r>
            <a:r>
              <a:rPr lang="en-US" sz="1000" b="1" dirty="0" smtClean="0">
                <a:effectLst/>
                <a:latin typeface="Arial"/>
                <a:ea typeface="Times New Roman"/>
                <a:cs typeface="Times New Roman"/>
              </a:rPr>
              <a:t>Student_Click</a:t>
            </a:r>
            <a:r>
              <a:rPr lang="en-US" sz="1000" dirty="0" smtClean="0">
                <a:effectLst/>
                <a:latin typeface="Arial"/>
                <a:ea typeface="Times New Roman"/>
                <a:cs typeface="Segoe UI"/>
              </a:rPr>
              <a:t> event.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to students that they will add this code to raise the </a:t>
            </a:r>
            <a:r>
              <a:rPr lang="en-US" sz="1000" b="1" dirty="0" smtClean="0">
                <a:effectLst/>
                <a:latin typeface="Arial"/>
                <a:ea typeface="Times New Roman"/>
                <a:cs typeface="Times New Roman"/>
              </a:rPr>
              <a:t>StudentSelected</a:t>
            </a:r>
            <a:r>
              <a:rPr lang="en-US" sz="1000" dirty="0" smtClean="0">
                <a:effectLst/>
                <a:latin typeface="Arial"/>
                <a:ea typeface="Times New Roman"/>
                <a:cs typeface="Segoe UI"/>
              </a:rPr>
              <a:t> event when a user clicks a photograph.</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Views</a:t>
            </a:r>
            <a:r>
              <a:rPr lang="en-US" sz="1000" dirty="0" smtClean="0">
                <a:effectLst/>
                <a:latin typeface="Arial"/>
                <a:ea typeface="Times New Roman"/>
                <a:cs typeface="Segoe UI"/>
              </a:rPr>
              <a:t> folder, open </a:t>
            </a:r>
            <a:r>
              <a:rPr lang="en-US" sz="1000" b="1" dirty="0" smtClean="0">
                <a:effectLst/>
                <a:latin typeface="Arial"/>
                <a:ea typeface="Times New Roman"/>
                <a:cs typeface="Times New Roman"/>
              </a:rPr>
              <a:t>StudentProfile.xaml</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Locate the </a:t>
            </a:r>
            <a:r>
              <a:rPr lang="en-US" sz="1000" b="1" dirty="0" smtClean="0">
                <a:effectLst/>
                <a:latin typeface="Arial"/>
                <a:ea typeface="Times New Roman"/>
                <a:cs typeface="Times New Roman"/>
              </a:rPr>
              <a:t>StudentPhoto</a:t>
            </a:r>
            <a:r>
              <a:rPr lang="en-US" sz="1000" dirty="0" smtClean="0">
                <a:effectLst/>
                <a:latin typeface="Arial"/>
                <a:ea typeface="Times New Roman"/>
                <a:cs typeface="Segoe UI"/>
              </a:rPr>
              <a:t> element and explain to students that they will add the user control to this view.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a:t>
            </a:r>
            <a:r>
              <a:rPr lang="en-US" sz="1000" b="1" dirty="0" smtClean="0">
                <a:effectLst/>
                <a:latin typeface="Arial"/>
                <a:ea typeface="Times New Roman"/>
                <a:cs typeface="Times New Roman"/>
              </a:rPr>
              <a:t>LogonPage.xaml</a:t>
            </a:r>
            <a:r>
              <a:rPr lang="en-US" sz="1000" dirty="0" smtClean="0">
                <a:effectLst/>
                <a:latin typeface="Arial"/>
                <a:ea typeface="Times New Roman"/>
                <a:cs typeface="Segoe UI"/>
              </a:rPr>
              <a:t> and explain to students that in Exercise 2 they will define two styles: one for the username box and one for the password box. Also show students the markup where the style is applied to a control.</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Themes</a:t>
            </a:r>
            <a:r>
              <a:rPr lang="en-US" sz="1000" dirty="0" smtClean="0">
                <a:effectLst/>
                <a:latin typeface="Arial"/>
                <a:ea typeface="Times New Roman"/>
                <a:cs typeface="Segoe UI"/>
              </a:rPr>
              <a:t> folder, open </a:t>
            </a:r>
            <a:r>
              <a:rPr lang="en-US" sz="1000" b="1" dirty="0" smtClean="0">
                <a:effectLst/>
                <a:latin typeface="Arial"/>
                <a:ea typeface="Times New Roman"/>
                <a:cs typeface="Times New Roman"/>
              </a:rPr>
              <a:t>Generic.xaml</a:t>
            </a:r>
            <a:r>
              <a:rPr lang="en-US" sz="1000" dirty="0" smtClean="0">
                <a:effectLst/>
                <a:latin typeface="Arial"/>
                <a:ea typeface="Times New Roman"/>
                <a:cs typeface="Segoe UI"/>
              </a:rPr>
              <a:t>. Explain to students that here they will define properties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67911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for </a:t>
            </a:r>
            <a:r>
              <a:rPr lang="en-US" sz="1000" dirty="0">
                <a:solidFill>
                  <a:prstClr val="black"/>
                </a:solidFill>
                <a:latin typeface="Arial"/>
                <a:ea typeface="Times New Roman"/>
                <a:cs typeface="Segoe UI"/>
              </a:rPr>
              <a:t>labels and text throughout the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Run the application and point out the styling of the labels and text boxes on the Log on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Log on as </a:t>
            </a:r>
            <a:r>
              <a:rPr lang="en-US" sz="1000" b="1" dirty="0">
                <a:solidFill>
                  <a:prstClr val="black"/>
                </a:solidFill>
                <a:latin typeface="Arial"/>
                <a:ea typeface="Times New Roman"/>
                <a:cs typeface="Times New Roman"/>
              </a:rPr>
              <a:t>vallee</a:t>
            </a:r>
            <a:r>
              <a:rPr lang="en-US" sz="1000" dirty="0">
                <a:solidFill>
                  <a:prstClr val="black"/>
                </a:solidFill>
                <a:latin typeface="Arial"/>
                <a:ea typeface="Times New Roman"/>
                <a:cs typeface="Segoe UI"/>
              </a:rPr>
              <a:t> with a password of </a:t>
            </a:r>
            <a:r>
              <a:rPr lang="en-US" sz="1000" b="1" dirty="0">
                <a:solidFill>
                  <a:prstClr val="black"/>
                </a:solidFill>
                <a:latin typeface="Arial"/>
                <a:ea typeface="Times New Roman"/>
                <a:cs typeface="Times New Roman"/>
              </a:rPr>
              <a:t>password99</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Hover over one of the students in the student list and point out that the photograph animates.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Hover over a remove button and point out that the photograph dims.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Log off, and then log on as </a:t>
            </a:r>
            <a:r>
              <a:rPr lang="en-US" sz="1000" b="1" dirty="0">
                <a:solidFill>
                  <a:prstClr val="black"/>
                </a:solidFill>
                <a:latin typeface="Arial"/>
                <a:ea typeface="Times New Roman"/>
                <a:cs typeface="Times New Roman"/>
              </a:rPr>
              <a:t>liyale</a:t>
            </a:r>
            <a:r>
              <a:rPr lang="en-US" sz="1000" dirty="0">
                <a:solidFill>
                  <a:prstClr val="black"/>
                </a:solidFill>
                <a:latin typeface="Arial"/>
                <a:ea typeface="Times New Roman"/>
                <a:cs typeface="Segoe UI"/>
              </a:rPr>
              <a:t> with a password of </a:t>
            </a:r>
            <a:r>
              <a:rPr lang="en-US" sz="1000" b="1" dirty="0">
                <a:solidFill>
                  <a:prstClr val="black"/>
                </a:solidFill>
                <a:latin typeface="Arial"/>
                <a:ea typeface="Times New Roman"/>
                <a:cs typeface="Times New Roman"/>
              </a:rPr>
              <a:t>password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Explain that parents can now use the application and review the grades of all of their children.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Click each child’s name in turn and then log off.</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Close the application, and then close Visual Studio.</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20483B-SEA-DEV11 </a:t>
            </a:r>
            <a:r>
              <a:rPr lang="en-US" sz="1000" dirty="0">
                <a:solidFill>
                  <a:prstClr val="black"/>
                </a:solidFill>
                <a:latin typeface="Arial"/>
                <a:ea typeface="Times New Roman"/>
                <a:cs typeface="Segoe UI"/>
              </a:rPr>
              <a:t>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File Explorer, navigate to the </a:t>
            </a:r>
            <a:r>
              <a:rPr lang="en-US" sz="1000" b="1" dirty="0">
                <a:solidFill>
                  <a:prstClr val="black"/>
                </a:solidFill>
                <a:latin typeface="Arial"/>
                <a:ea typeface="Times New Roman"/>
                <a:cs typeface="Times New Roman"/>
              </a:rPr>
              <a:t>E:\Mod09\Labfiles\Databases</a:t>
            </a:r>
            <a:r>
              <a:rPr lang="en-US" sz="1000" dirty="0">
                <a:solidFill>
                  <a:srgbClr val="000000"/>
                </a:solidFill>
                <a:latin typeface="Arial"/>
                <a:ea typeface="Times New Roman"/>
                <a:cs typeface="Times New Roman"/>
              </a:rPr>
              <a:t> folder, and then run </a:t>
            </a:r>
            <a:r>
              <a:rPr lang="en-US" sz="1000" b="1" dirty="0">
                <a:solidFill>
                  <a:prstClr val="black"/>
                </a:solidFill>
                <a:latin typeface="Arial"/>
                <a:ea typeface="Times New Roman"/>
                <a:cs typeface="Times New Roman"/>
              </a:rPr>
              <a:t>SetupSchoolGradesDB.cmd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File Explorer.</a:t>
            </a:r>
            <a:endParaRPr lang="en-US" dirty="0"/>
          </a:p>
        </p:txBody>
      </p:sp>
      <p:sp>
        <p:nvSpPr>
          <p:cNvPr id="4" name="Slide Number Placeholder 3"/>
          <p:cNvSpPr>
            <a:spLocks noGrp="1"/>
          </p:cNvSpPr>
          <p:nvPr>
            <p:ph type="sldNum" sz="quarter" idx="10"/>
          </p:nvPr>
        </p:nvSpPr>
        <p:spPr/>
        <p:txBody>
          <a:bodyPr/>
          <a:lstStyle/>
          <a:p>
            <a:fld id="{4C6FACD1-3E45-4787-A1EA-5A60D3A41D25}" type="slidenum">
              <a:rPr lang="en-US" smtClean="0"/>
              <a:t>25</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937711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Be prepared to offer support to students throughout this lab. If students have had little exposure to either XML or XAML, they will need guiding through the exercises to ensure that they successfully complete them.</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Point out to students that they must complete the steps to set up the SchoolGradesDB database even if they still have the database running from an earlier lab. This is to ensure that the data is reset and in a known state.</a:t>
            </a:r>
          </a:p>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Point out to students that Exercise 3 is optional and that you may stop the lab when they have all completed Exercise 2.</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Exercise 1: Customizing the Appearance of Student Photographs</a:t>
            </a:r>
          </a:p>
          <a:p>
            <a:pPr>
              <a:lnSpc>
                <a:spcPct val="115000"/>
              </a:lnSpc>
              <a:spcAft>
                <a:spcPts val="1000"/>
              </a:spcAft>
            </a:pPr>
            <a:r>
              <a:rPr lang="en-US" sz="1000" dirty="0">
                <a:latin typeface="Arial"/>
                <a:ea typeface="Calibri"/>
                <a:cs typeface="Segoe UI"/>
              </a:rPr>
              <a:t>In this exercise, you will customize the appearance of student photographs in the production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begin by creating a </a:t>
            </a:r>
            <a:r>
              <a:rPr lang="en-US" sz="1000" b="1" dirty="0">
                <a:latin typeface="Arial"/>
                <a:ea typeface="Calibri"/>
                <a:cs typeface="Times New Roman"/>
              </a:rPr>
              <a:t>StudentPhoto</a:t>
            </a:r>
            <a:r>
              <a:rPr lang="en-US" sz="1000" dirty="0">
                <a:latin typeface="Arial"/>
                <a:ea typeface="Calibri"/>
                <a:cs typeface="Segoe UI"/>
              </a:rPr>
              <a:t> user control that will host the photographs on the various pages in the UI. Then you will lay out the user controls and write code to raise the </a:t>
            </a:r>
            <a:r>
              <a:rPr lang="en-US" sz="1000" b="1" dirty="0">
                <a:latin typeface="Arial"/>
                <a:ea typeface="Calibri"/>
                <a:cs typeface="Times New Roman"/>
              </a:rPr>
              <a:t>Student_Click</a:t>
            </a:r>
            <a:r>
              <a:rPr lang="en-US" sz="1000" dirty="0">
                <a:latin typeface="Arial"/>
                <a:ea typeface="Calibri"/>
                <a:cs typeface="Segoe UI"/>
              </a:rPr>
              <a:t> method when a user clicks a student photograph.</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Next, you will add a remove button with a red X to the user control that users can click to remove a student from a class. When a user hovers over the button, the opacity of the button and the photograph will change.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Finally, you will run the application to verify that the student’s image is displayed correctly on the </a:t>
            </a:r>
            <a:r>
              <a:rPr lang="en-US" sz="1000" b="1" dirty="0">
                <a:latin typeface="Arial"/>
                <a:ea typeface="Calibri"/>
                <a:cs typeface="Times New Roman"/>
              </a:rPr>
              <a:t>StudentsPage</a:t>
            </a:r>
            <a:r>
              <a:rPr lang="en-US" sz="1000" dirty="0">
                <a:latin typeface="Arial"/>
                <a:ea typeface="Calibri"/>
                <a:cs typeface="Segoe UI"/>
              </a:rPr>
              <a:t> view.</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Exercise 2: Styling the Logon View </a:t>
            </a:r>
          </a:p>
          <a:p>
            <a:pPr>
              <a:lnSpc>
                <a:spcPct val="115000"/>
              </a:lnSpc>
              <a:spcAft>
                <a:spcPts val="1000"/>
              </a:spcAft>
            </a:pPr>
            <a:r>
              <a:rPr lang="en-US" sz="1000" dirty="0">
                <a:latin typeface="Arial"/>
                <a:ea typeface="Calibri"/>
                <a:cs typeface="Segoe UI"/>
              </a:rPr>
              <a:t>In this exercise, you will update the </a:t>
            </a:r>
            <a:r>
              <a:rPr lang="en-US" sz="1000" b="1" dirty="0">
                <a:latin typeface="Arial"/>
                <a:ea typeface="Calibri"/>
                <a:cs typeface="Times New Roman"/>
              </a:rPr>
              <a:t>LogonPage</a:t>
            </a:r>
            <a:r>
              <a:rPr lang="en-US" sz="1000" dirty="0">
                <a:latin typeface="Arial"/>
                <a:ea typeface="Calibri"/>
                <a:cs typeface="Segoe UI"/>
              </a:rPr>
              <a:t> control to have the same look and feel as the rest of the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define styles for the username and password text boxes on the </a:t>
            </a:r>
            <a:r>
              <a:rPr lang="en-US" sz="1000" b="1" dirty="0">
                <a:latin typeface="Arial"/>
                <a:ea typeface="Calibri"/>
                <a:cs typeface="Times New Roman"/>
              </a:rPr>
              <a:t>LogonPage</a:t>
            </a:r>
            <a:r>
              <a:rPr lang="en-US" sz="1000" dirty="0">
                <a:latin typeface="Arial"/>
                <a:ea typeface="Calibri"/>
                <a:cs typeface="Segoe UI"/>
              </a:rPr>
              <a:t> of the application. You will use the </a:t>
            </a:r>
            <a:r>
              <a:rPr lang="en-US" sz="1000" b="1" dirty="0">
                <a:latin typeface="Arial"/>
                <a:ea typeface="Calibri"/>
                <a:cs typeface="Times New Roman"/>
              </a:rPr>
              <a:t>Style</a:t>
            </a:r>
            <a:r>
              <a:rPr lang="en-US" sz="1000" dirty="0">
                <a:latin typeface="Arial"/>
                <a:ea typeface="Calibri"/>
                <a:cs typeface="Segoe UI"/>
              </a:rPr>
              <a:t> property of each control to apply the styles that you have defined. </a:t>
            </a:r>
            <a:r>
              <a:rPr lang="en-US" sz="1000" dirty="0" smtClean="0">
                <a:latin typeface="Arial"/>
                <a:ea typeface="Calibri"/>
                <a:cs typeface="Segoe UI"/>
              </a:rPr>
              <a:t>Then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875789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you will define some global styles for use across the entire application. You will define a style for labels and a style for text. Finally, you will run the application to verify that the styling of the text elements has changed throughout the application.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Exercise 3: Animating the StudentPhoto Control (If Time Permits)</a:t>
            </a:r>
          </a:p>
          <a:p>
            <a:pPr lvl="0">
              <a:lnSpc>
                <a:spcPct val="115000"/>
              </a:lnSpc>
              <a:spcAft>
                <a:spcPts val="1000"/>
              </a:spcAft>
            </a:pPr>
            <a:r>
              <a:rPr lang="en-US" sz="1000" dirty="0">
                <a:solidFill>
                  <a:prstClr val="black"/>
                </a:solidFill>
                <a:latin typeface="Arial"/>
                <a:ea typeface="Calibri"/>
                <a:cs typeface="Segoe UI"/>
              </a:rPr>
              <a:t>In this exercise, you will update the </a:t>
            </a:r>
            <a:r>
              <a:rPr lang="en-US" sz="1000" b="1" dirty="0">
                <a:solidFill>
                  <a:prstClr val="black"/>
                </a:solidFill>
                <a:latin typeface="Arial"/>
                <a:ea typeface="Calibri"/>
                <a:cs typeface="Times New Roman"/>
              </a:rPr>
              <a:t>StudentPhoto</a:t>
            </a:r>
            <a:r>
              <a:rPr lang="en-US" sz="1000" dirty="0">
                <a:solidFill>
                  <a:prstClr val="black"/>
                </a:solidFill>
                <a:latin typeface="Arial"/>
                <a:ea typeface="Calibri"/>
                <a:cs typeface="Segoe UI"/>
              </a:rPr>
              <a:t> control to animate when a user hovers over it.</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First you will define an animation for the </a:t>
            </a:r>
            <a:r>
              <a:rPr lang="en-US" sz="1000" b="1" dirty="0">
                <a:solidFill>
                  <a:prstClr val="black"/>
                </a:solidFill>
                <a:latin typeface="Arial"/>
                <a:ea typeface="Calibri"/>
                <a:cs typeface="Times New Roman"/>
              </a:rPr>
              <a:t>StudentPhoto</a:t>
            </a:r>
            <a:r>
              <a:rPr lang="en-US" sz="1000" dirty="0">
                <a:solidFill>
                  <a:prstClr val="black"/>
                </a:solidFill>
                <a:latin typeface="Arial"/>
                <a:ea typeface="Calibri"/>
                <a:cs typeface="Segoe UI"/>
              </a:rPr>
              <a:t> control, which will cause a student’s photograph to pulse when a user hovers over it. You will then add event handlers for this animation and apply the animation to the control. Finally, you will run the application to verify that the animation executes correctly.</a:t>
            </a:r>
            <a:endParaRPr lang="en-US" dirty="0"/>
          </a:p>
        </p:txBody>
      </p:sp>
      <p:sp>
        <p:nvSpPr>
          <p:cNvPr id="4" name="Slide Number Placeholder 3"/>
          <p:cNvSpPr>
            <a:spLocks noGrp="1"/>
          </p:cNvSpPr>
          <p:nvPr>
            <p:ph type="sldNum" sz="quarter" idx="10"/>
          </p:nvPr>
        </p:nvSpPr>
        <p:spPr/>
        <p:txBody>
          <a:bodyPr/>
          <a:lstStyle/>
          <a:p>
            <a:fld id="{4C6FACD1-3E45-4787-A1EA-5A60D3A41D25}"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228820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4C6FACD1-3E45-4787-A1EA-5A60D3A41D25}"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667926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use rows and columns to lay out a UI. Which container control should you use?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The Canvas control.</a:t>
            </a:r>
          </a:p>
          <a:p>
            <a:pPr>
              <a:lnSpc>
                <a:spcPct val="115000"/>
              </a:lnSpc>
              <a:spcAft>
                <a:spcPts val="1000"/>
              </a:spcAft>
            </a:pPr>
            <a:r>
              <a:rPr lang="en-US" sz="1000" dirty="0">
                <a:latin typeface="Arial"/>
                <a:ea typeface="Calibri"/>
                <a:cs typeface="Times New Roman"/>
              </a:rPr>
              <a:t>(   )Option 2: The DockPanel control.</a:t>
            </a:r>
          </a:p>
          <a:p>
            <a:pPr>
              <a:lnSpc>
                <a:spcPct val="115000"/>
              </a:lnSpc>
              <a:spcAft>
                <a:spcPts val="1000"/>
              </a:spcAft>
            </a:pPr>
            <a:r>
              <a:rPr lang="en-US" sz="1000" dirty="0">
                <a:latin typeface="Arial"/>
                <a:ea typeface="Calibri"/>
                <a:cs typeface="Times New Roman"/>
              </a:rPr>
              <a:t>(   )Option 3: The Grid control.</a:t>
            </a:r>
          </a:p>
          <a:p>
            <a:pPr>
              <a:lnSpc>
                <a:spcPct val="115000"/>
              </a:lnSpc>
              <a:spcAft>
                <a:spcPts val="1000"/>
              </a:spcAft>
            </a:pPr>
            <a:r>
              <a:rPr lang="en-US" sz="1000" dirty="0">
                <a:latin typeface="Arial"/>
                <a:ea typeface="Calibri"/>
                <a:cs typeface="Times New Roman"/>
              </a:rPr>
              <a:t>(   )Option 4: The StackPanel control.</a:t>
            </a:r>
          </a:p>
          <a:p>
            <a:pPr>
              <a:lnSpc>
                <a:spcPct val="115000"/>
              </a:lnSpc>
              <a:spcAft>
                <a:spcPts val="1000"/>
              </a:spcAft>
            </a:pPr>
            <a:r>
              <a:rPr lang="en-US" sz="1000" dirty="0">
                <a:latin typeface="Arial"/>
                <a:ea typeface="Calibri"/>
                <a:cs typeface="Times New Roman"/>
              </a:rPr>
              <a:t>(   )Option 5: The WrapPanel control.</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The Grid control.</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are creating an application that enables users to place orders for coffees. The application should allow users to select the drink they want from a list. Each list item should display the name of the coffee, the description, the price, and an image of the coffee. How should you proceed?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Create a ListBox control. Add child controls to the ListBox control to represent each field.</a:t>
            </a:r>
          </a:p>
          <a:p>
            <a:pPr>
              <a:lnSpc>
                <a:spcPct val="115000"/>
              </a:lnSpc>
              <a:spcAft>
                <a:spcPts val="1000"/>
              </a:spcAft>
            </a:pPr>
            <a:r>
              <a:rPr lang="en-US" sz="1000" dirty="0">
                <a:latin typeface="Arial"/>
                <a:ea typeface="Calibri"/>
                <a:cs typeface="Times New Roman"/>
              </a:rPr>
              <a:t>(   )Option 2: Create a ListBox control. Use a DataTemplate to specify how each field is displayed within a list item.</a:t>
            </a:r>
          </a:p>
          <a:p>
            <a:pPr>
              <a:lnSpc>
                <a:spcPct val="115000"/>
              </a:lnSpc>
              <a:spcAft>
                <a:spcPts val="1000"/>
              </a:spcAft>
            </a:pPr>
            <a:r>
              <a:rPr lang="en-US" sz="1000" dirty="0">
                <a:latin typeface="Arial"/>
                <a:ea typeface="Calibri"/>
                <a:cs typeface="Times New Roman"/>
              </a:rPr>
              <a:t>(   )Option 3: Create a ListBox control. Create a custom control that inherits from ListBoxItem, and use this custom control to specify how each field is displayed.</a:t>
            </a:r>
          </a:p>
          <a:p>
            <a:pPr>
              <a:lnSpc>
                <a:spcPct val="115000"/>
              </a:lnSpc>
              <a:spcAft>
                <a:spcPts val="1000"/>
              </a:spcAft>
            </a:pPr>
            <a:r>
              <a:rPr lang="en-US" sz="1000" dirty="0">
                <a:latin typeface="Arial"/>
                <a:ea typeface="Calibri"/>
                <a:cs typeface="Times New Roman"/>
              </a:rPr>
              <a:t>(   )Option 4: Create a ListBox control. Use the DisplayMemberPath property to specify the fields you want to display in each list item.</a:t>
            </a:r>
          </a:p>
          <a:p>
            <a:pPr>
              <a:lnSpc>
                <a:spcPct val="115000"/>
              </a:lnSpc>
              <a:spcAft>
                <a:spcPts val="1000"/>
              </a:spcAft>
            </a:pPr>
            <a:r>
              <a:rPr lang="en-US" sz="1000" dirty="0">
                <a:latin typeface="Arial"/>
                <a:ea typeface="Calibri"/>
                <a:cs typeface="Times New Roman"/>
              </a:rPr>
              <a:t>(   )Option 5: Create a ListBox control. Use a Style to specify how each field is displayed within a list item.</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888281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6FACD1-3E45-4787-A1EA-5A60D3A41D25}"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984861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 Option 2: Create a ListBox control. Use a DataTemplate to specify how each field is displayed within a list item.</a:t>
            </a:r>
          </a:p>
          <a:p>
            <a:pPr lvl="0">
              <a:lnSpc>
                <a:spcPct val="115000"/>
              </a:lnSpc>
              <a:spcAft>
                <a:spcPts val="1000"/>
              </a:spcAft>
            </a:pPr>
            <a:r>
              <a:rPr lang="en-US" sz="1000" b="1" dirty="0">
                <a:solidFill>
                  <a:prstClr val="black"/>
                </a:solidFill>
                <a:latin typeface="Arial"/>
                <a:ea typeface="Calibri"/>
                <a:cs typeface="Times New Roman"/>
              </a:rPr>
              <a:t>Question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You want to apply a highlighting effect to selected items in a ListBox. How should you proceed?</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1: Create a Style element and set the TargetType attribute to ListBox. Use a Setter element to apply the highlighting effect.</a:t>
            </a:r>
          </a:p>
          <a:p>
            <a:pPr lvl="0">
              <a:lnSpc>
                <a:spcPct val="115000"/>
              </a:lnSpc>
              <a:spcAft>
                <a:spcPts val="1000"/>
              </a:spcAft>
            </a:pPr>
            <a:r>
              <a:rPr lang="en-US" sz="1000" dirty="0">
                <a:solidFill>
                  <a:prstClr val="black"/>
                </a:solidFill>
                <a:latin typeface="Arial"/>
                <a:ea typeface="Calibri"/>
                <a:cs typeface="Times New Roman"/>
              </a:rPr>
              <a:t>(   )Option 2: Create a Style element and set the TargetType attribute to ListBox. Use a Trigger element to apply the highlighting effect when a list box item is selected.</a:t>
            </a:r>
          </a:p>
          <a:p>
            <a:pPr lvl="0">
              <a:lnSpc>
                <a:spcPct val="115000"/>
              </a:lnSpc>
              <a:spcAft>
                <a:spcPts val="1000"/>
              </a:spcAft>
            </a:pPr>
            <a:r>
              <a:rPr lang="en-US" sz="1000" dirty="0">
                <a:solidFill>
                  <a:prstClr val="black"/>
                </a:solidFill>
                <a:latin typeface="Arial"/>
                <a:ea typeface="Calibri"/>
                <a:cs typeface="Times New Roman"/>
              </a:rPr>
              <a:t>(   )Option 3: Create a Style element and set the TargetType attribute to ListBox. Use an EventTrigger element to apply the highlighting effect when a list box item is selected.</a:t>
            </a:r>
          </a:p>
          <a:p>
            <a:pPr lvl="0">
              <a:lnSpc>
                <a:spcPct val="115000"/>
              </a:lnSpc>
              <a:spcAft>
                <a:spcPts val="1000"/>
              </a:spcAft>
            </a:pPr>
            <a:r>
              <a:rPr lang="en-US" sz="1000" dirty="0">
                <a:solidFill>
                  <a:prstClr val="black"/>
                </a:solidFill>
                <a:latin typeface="Arial"/>
                <a:ea typeface="Calibri"/>
                <a:cs typeface="Times New Roman"/>
              </a:rPr>
              <a:t>(   )Option 4: Create a Style element and set the TargetType attribute to ListBox. Use a Storyboard element to apply the highlighting effect when a list box item is selected.</a:t>
            </a:r>
          </a:p>
          <a:p>
            <a:pPr lvl="0">
              <a:lnSpc>
                <a:spcPct val="115000"/>
              </a:lnSpc>
              <a:spcAft>
                <a:spcPts val="1000"/>
              </a:spcAft>
            </a:pPr>
            <a:r>
              <a:rPr lang="en-US" sz="1000" dirty="0">
                <a:solidFill>
                  <a:prstClr val="black"/>
                </a:solidFill>
                <a:latin typeface="Arial"/>
                <a:ea typeface="Calibri"/>
                <a:cs typeface="Times New Roman"/>
              </a:rPr>
              <a:t>(   )Option 5: Create a Style element and set the TargetType attribute to ListBox. Use a DoubleAnimation element to apply the highlighting effect when a list box item is selected.</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2: Create a Style element and set the TargetType attribute to ListBox. Use a Trigger element to apply the highlighting effect when a list box item is selected.</a:t>
            </a:r>
            <a:endParaRPr lang="en-US" dirty="0"/>
          </a:p>
        </p:txBody>
      </p:sp>
      <p:sp>
        <p:nvSpPr>
          <p:cNvPr id="4" name="Slide Number Placeholder 3"/>
          <p:cNvSpPr>
            <a:spLocks noGrp="1"/>
          </p:cNvSpPr>
          <p:nvPr>
            <p:ph type="sldNum" sz="quarter" idx="10"/>
          </p:nvPr>
        </p:nvSpPr>
        <p:spPr/>
        <p:txBody>
          <a:bodyPr/>
          <a:lstStyle/>
          <a:p>
            <a:fld id="{4C6FACD1-3E45-4787-A1EA-5A60D3A41D25}" type="slidenum">
              <a:rPr lang="en-US" smtClean="0"/>
              <a:t>30</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6289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to students that Visual Studio integrates with Expression Blend to enable graphic designers to create user interfaces and developers to write the code behind. This method of working is becoming increasingly popular in larger software houses; however it is still important that developers understand the XAML code that generates the UI and are able to work with it for their own requirements.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564419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topic only lists the most basic controls available for building a XAML UI. Most of these controls are self-explanatory, and students should be familiar with the concepts that these controls implement.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The controls shown on the slide are </a:t>
            </a:r>
            <a:r>
              <a:rPr lang="en-US" sz="1000" b="1" dirty="0">
                <a:latin typeface="Arial"/>
                <a:ea typeface="Calibri"/>
                <a:cs typeface="Times New Roman"/>
              </a:rPr>
              <a:t>Label</a:t>
            </a:r>
            <a:r>
              <a:rPr lang="en-US" sz="1000" dirty="0">
                <a:latin typeface="Arial"/>
                <a:ea typeface="Calibri"/>
                <a:cs typeface="Segoe UI"/>
              </a:rPr>
              <a:t>, </a:t>
            </a:r>
            <a:r>
              <a:rPr lang="en-US" sz="1000" b="1" dirty="0">
                <a:latin typeface="Arial"/>
                <a:ea typeface="Calibri"/>
                <a:cs typeface="Times New Roman"/>
              </a:rPr>
              <a:t>ComboBox</a:t>
            </a:r>
            <a:r>
              <a:rPr lang="en-US" sz="1000" dirty="0">
                <a:latin typeface="Arial"/>
                <a:ea typeface="Calibri"/>
                <a:cs typeface="Segoe UI"/>
              </a:rPr>
              <a:t>, </a:t>
            </a:r>
            <a:r>
              <a:rPr lang="en-US" sz="1000" b="1" dirty="0">
                <a:latin typeface="Arial"/>
                <a:ea typeface="Calibri"/>
                <a:cs typeface="Times New Roman"/>
              </a:rPr>
              <a:t>RadioButton</a:t>
            </a:r>
            <a:r>
              <a:rPr lang="en-US" sz="1000" dirty="0">
                <a:latin typeface="Arial"/>
                <a:ea typeface="Calibri"/>
                <a:cs typeface="Segoe UI"/>
              </a:rPr>
              <a:t>, </a:t>
            </a:r>
            <a:r>
              <a:rPr lang="en-US" sz="1000" b="1" dirty="0">
                <a:latin typeface="Arial"/>
                <a:ea typeface="Calibri"/>
                <a:cs typeface="Times New Roman"/>
              </a:rPr>
              <a:t>CheckBox</a:t>
            </a:r>
            <a:r>
              <a:rPr lang="en-US" sz="1000" dirty="0">
                <a:latin typeface="Arial"/>
                <a:ea typeface="Calibri"/>
                <a:cs typeface="Segoe UI"/>
              </a:rPr>
              <a:t>, </a:t>
            </a:r>
            <a:r>
              <a:rPr lang="en-US" sz="1000" b="1" dirty="0">
                <a:latin typeface="Arial"/>
                <a:ea typeface="Calibri"/>
                <a:cs typeface="Times New Roman"/>
              </a:rPr>
              <a:t>TextBlock</a:t>
            </a:r>
            <a:r>
              <a:rPr lang="en-US" sz="1000" dirty="0">
                <a:latin typeface="Arial"/>
                <a:ea typeface="Calibri"/>
                <a:cs typeface="Segoe UI"/>
              </a:rPr>
              <a:t>, and </a:t>
            </a:r>
            <a:r>
              <a:rPr lang="en-US" sz="1000" b="1" dirty="0">
                <a:latin typeface="Arial"/>
                <a:ea typeface="Calibri"/>
                <a:cs typeface="Times New Roman"/>
              </a:rPr>
              <a:t>Button</a:t>
            </a:r>
            <a:r>
              <a:rPr lang="en-US" sz="1000" dirty="0">
                <a:latin typeface="Arial"/>
                <a:ea typeface="Calibri"/>
                <a:cs typeface="Segoe UI"/>
              </a:rPr>
              <a: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If time allows, mention that there are numerous other controls available, such as </a:t>
            </a:r>
            <a:r>
              <a:rPr lang="en-US" sz="1000" b="1" dirty="0">
                <a:latin typeface="Arial"/>
                <a:ea typeface="Calibri"/>
                <a:cs typeface="Times New Roman"/>
              </a:rPr>
              <a:t>ProgressBar</a:t>
            </a:r>
            <a:r>
              <a:rPr lang="en-US" sz="1000" dirty="0">
                <a:latin typeface="Arial"/>
                <a:ea typeface="Calibri"/>
                <a:cs typeface="Segoe UI"/>
              </a:rPr>
              <a:t>, </a:t>
            </a:r>
            <a:r>
              <a:rPr lang="en-US" sz="1000" b="1" dirty="0">
                <a:latin typeface="Arial"/>
                <a:ea typeface="Calibri"/>
                <a:cs typeface="Times New Roman"/>
              </a:rPr>
              <a:t>Slider</a:t>
            </a:r>
            <a:r>
              <a:rPr lang="en-US" sz="1000" dirty="0">
                <a:latin typeface="Arial"/>
                <a:ea typeface="Calibri"/>
                <a:cs typeface="Segoe UI"/>
              </a:rPr>
              <a:t>, </a:t>
            </a:r>
            <a:r>
              <a:rPr lang="en-US" sz="1000" b="1" dirty="0">
                <a:latin typeface="Arial"/>
                <a:ea typeface="Calibri"/>
                <a:cs typeface="Times New Roman"/>
              </a:rPr>
              <a:t>DatePicker</a:t>
            </a:r>
            <a:r>
              <a:rPr lang="en-US" sz="1000" dirty="0">
                <a:latin typeface="Arial"/>
                <a:ea typeface="Calibri"/>
                <a:cs typeface="Segoe UI"/>
              </a:rPr>
              <a:t>, </a:t>
            </a:r>
            <a:r>
              <a:rPr lang="en-US" sz="1000" b="1" dirty="0">
                <a:latin typeface="Arial"/>
                <a:ea typeface="Calibri"/>
                <a:cs typeface="Times New Roman"/>
              </a:rPr>
              <a:t>DataGrid</a:t>
            </a:r>
            <a:r>
              <a:rPr lang="en-US" sz="1000" dirty="0">
                <a:latin typeface="Arial"/>
                <a:ea typeface="Calibri"/>
                <a:cs typeface="Segoe UI"/>
              </a:rPr>
              <a:t>, </a:t>
            </a:r>
            <a:r>
              <a:rPr lang="en-US" sz="1000" b="1" dirty="0">
                <a:latin typeface="Arial"/>
                <a:ea typeface="Calibri"/>
                <a:cs typeface="Times New Roman"/>
              </a:rPr>
              <a:t>Toolbar</a:t>
            </a:r>
            <a:r>
              <a:rPr lang="en-US" sz="1000" dirty="0">
                <a:latin typeface="Arial"/>
                <a:ea typeface="Calibri"/>
                <a:cs typeface="Segoe UI"/>
              </a:rPr>
              <a:t>, </a:t>
            </a:r>
            <a:r>
              <a:rPr lang="en-US" sz="1000" b="1" dirty="0">
                <a:latin typeface="Arial"/>
                <a:ea typeface="Calibri"/>
                <a:cs typeface="Times New Roman"/>
              </a:rPr>
              <a:t>TreeViewer</a:t>
            </a:r>
            <a:r>
              <a:rPr lang="en-US" sz="1000" dirty="0">
                <a:latin typeface="Arial"/>
                <a:ea typeface="Calibri"/>
                <a:cs typeface="Segoe UI"/>
              </a:rPr>
              <a:t>, and </a:t>
            </a:r>
            <a:r>
              <a:rPr lang="en-US" sz="1000" b="1" dirty="0">
                <a:latin typeface="Arial"/>
                <a:ea typeface="Calibri"/>
                <a:cs typeface="Times New Roman"/>
              </a:rPr>
              <a:t>WebBrowser</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594321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Don't go into too much detail about </a:t>
            </a:r>
            <a:r>
              <a:rPr lang="en-US" sz="1000" b="1" dirty="0">
                <a:latin typeface="Arial"/>
                <a:ea typeface="Calibri"/>
                <a:cs typeface="Times New Roman"/>
              </a:rPr>
              <a:t>LinearGradientBrush</a:t>
            </a:r>
            <a:r>
              <a:rPr lang="en-US" sz="1000" dirty="0">
                <a:latin typeface="Arial"/>
                <a:ea typeface="Calibri"/>
                <a:cs typeface="Segoe UI"/>
              </a:rPr>
              <a:t>, </a:t>
            </a:r>
            <a:r>
              <a:rPr lang="en-US" sz="1000" b="1" dirty="0">
                <a:latin typeface="Arial"/>
                <a:ea typeface="Calibri"/>
                <a:cs typeface="Times New Roman"/>
              </a:rPr>
              <a:t>GradientStop</a:t>
            </a:r>
            <a:r>
              <a:rPr lang="en-US" sz="1000" dirty="0">
                <a:latin typeface="Arial"/>
                <a:ea typeface="Calibri"/>
                <a:cs typeface="Segoe UI"/>
              </a:rPr>
              <a:t>, etc. These are covered in the final lesson in this module. In this topic, we are just using them to illustrate property element syntax.</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151600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Note that the </a:t>
            </a:r>
            <a:r>
              <a:rPr lang="en-US" sz="1000" b="1" dirty="0">
                <a:latin typeface="Arial"/>
                <a:ea typeface="Calibri"/>
                <a:cs typeface="Times New Roman"/>
              </a:rPr>
              <a:t>Name</a:t>
            </a:r>
            <a:r>
              <a:rPr lang="en-US" sz="1000" dirty="0">
                <a:latin typeface="Arial"/>
                <a:ea typeface="Calibri"/>
                <a:cs typeface="Segoe UI"/>
              </a:rPr>
              <a:t> properties have an </a:t>
            </a:r>
            <a:r>
              <a:rPr lang="en-US" sz="1000" b="1" dirty="0">
                <a:latin typeface="Arial"/>
                <a:ea typeface="Calibri"/>
                <a:cs typeface="Times New Roman"/>
              </a:rPr>
              <a:t>x</a:t>
            </a:r>
            <a:r>
              <a:rPr lang="en-US" sz="1000" dirty="0">
                <a:latin typeface="Arial"/>
                <a:ea typeface="Calibri"/>
                <a:cs typeface="Segoe UI"/>
              </a:rPr>
              <a:t> prefix (such as. </a:t>
            </a:r>
            <a:r>
              <a:rPr lang="en-US" sz="1000" b="1" dirty="0">
                <a:latin typeface="Arial"/>
                <a:ea typeface="Calibri"/>
                <a:cs typeface="Times New Roman"/>
              </a:rPr>
              <a:t>x:Name</a:t>
            </a:r>
            <a:r>
              <a:rPr lang="en-US" sz="1000" dirty="0">
                <a:latin typeface="Arial"/>
                <a:ea typeface="Calibri"/>
                <a:cs typeface="Segoe UI"/>
              </a:rPr>
              <a:t>), and explain that this just indicates the XML namespace that defines the </a:t>
            </a:r>
            <a:r>
              <a:rPr lang="en-US" sz="1000" b="1" dirty="0">
                <a:latin typeface="Arial"/>
                <a:ea typeface="Calibri"/>
                <a:cs typeface="Times New Roman"/>
              </a:rPr>
              <a:t>Name</a:t>
            </a:r>
            <a:r>
              <a:rPr lang="en-US" sz="1000" dirty="0">
                <a:latin typeface="Arial"/>
                <a:ea typeface="Calibri"/>
                <a:cs typeface="Segoe UI"/>
              </a:rPr>
              <a:t> property. The </a:t>
            </a:r>
            <a:r>
              <a:rPr lang="en-US" sz="1000" b="1" dirty="0">
                <a:latin typeface="Arial"/>
                <a:ea typeface="Calibri"/>
                <a:cs typeface="Times New Roman"/>
              </a:rPr>
              <a:t>x</a:t>
            </a:r>
            <a:r>
              <a:rPr lang="en-US" sz="1000" dirty="0">
                <a:latin typeface="Arial"/>
                <a:ea typeface="Calibri"/>
                <a:cs typeface="Segoe UI"/>
              </a:rPr>
              <a:t> prefix maps to the http://schemas.microsoft.com/winfx/2006/xaml namespace, which is the namespace that supports XAML language constructs. Visual Studio automatically adds the prefix when you wire up the event handler.</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the event-bubbling mechanism used by routed events in WPF.</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39161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Ensure that students understand the difference between numerical units, auto, and star ratios for width and height.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986196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main purpose of this demonstration is to show the tools for adding controls to a window and laying them out, rather than how to define an event handler for a control (students have been doing this since the start of the course). If time allows, describe and show some of the other common controls available in the Toolbox.</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It is highly recommended that you perform this demonstration to ensure that students are able to complete the lab. If students are not familiar with XML syntax, make sure that you explain how the nesting of control elements places controls inside the grid. Point out to students that even though they can use drag and drop of controls to create a user interface, they will generally need to manually edit the XAML code to customize the appearance to meet their needs.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the MSL-TMG1 virtual machine if it is not already running.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20483B-SEA-DEV11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Log on to Windows 8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Segoe UI"/>
              </a:rPr>
              <a:t>If necessary, click </a:t>
            </a:r>
            <a:r>
              <a:rPr lang="en-US" sz="1000" b="1" dirty="0">
                <a:latin typeface="Arial"/>
                <a:ea typeface="Calibri"/>
                <a:cs typeface="Times New Roman"/>
              </a:rPr>
              <a:t>Switch User</a:t>
            </a:r>
            <a:r>
              <a:rPr lang="en-US" sz="1000" dirty="0">
                <a:latin typeface="Arial"/>
                <a:ea typeface="Calibri"/>
                <a:cs typeface="Segoe UI"/>
              </a:rPr>
              <a:t> to display the list of users.</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Times New Roman"/>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 window.</a:t>
            </a: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Times New Roman"/>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Times New Roman"/>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 menu, point to </a:t>
            </a:r>
            <a:r>
              <a:rPr lang="en-US" sz="1000" b="1" dirty="0" smtClean="0">
                <a:effectLst/>
                <a:latin typeface="Arial"/>
                <a:ea typeface="Times New Roman"/>
                <a:cs typeface="Times New Roman"/>
              </a:rPr>
              <a:t>New</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Project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New Project</a:t>
            </a:r>
            <a:r>
              <a:rPr lang="en-US" sz="1000" dirty="0" smtClean="0">
                <a:effectLst/>
                <a:latin typeface="Arial"/>
                <a:ea typeface="Times New Roman"/>
                <a:cs typeface="Times New Roman"/>
              </a:rPr>
              <a:t> dialog box, in the </a:t>
            </a:r>
            <a:r>
              <a:rPr lang="en-US" sz="1000" b="1" dirty="0" smtClean="0">
                <a:effectLst/>
                <a:latin typeface="Arial"/>
                <a:ea typeface="Times New Roman"/>
                <a:cs typeface="Times New Roman"/>
              </a:rPr>
              <a:t>Templates</a:t>
            </a:r>
            <a:r>
              <a:rPr lang="en-US" sz="1000" dirty="0" smtClean="0">
                <a:effectLst/>
                <a:latin typeface="Arial"/>
                <a:ea typeface="Times New Roman"/>
                <a:cs typeface="Times New Roman"/>
              </a:rPr>
              <a:t> list, click </a:t>
            </a:r>
            <a:r>
              <a:rPr lang="en-US" sz="1000" b="1" dirty="0" smtClean="0">
                <a:effectLst/>
                <a:latin typeface="Arial"/>
                <a:ea typeface="Times New Roman"/>
                <a:cs typeface="Times New Roman"/>
              </a:rPr>
              <a:t>Visual C#</a:t>
            </a:r>
            <a:r>
              <a:rPr lang="en-US" sz="1000" dirty="0" smtClean="0">
                <a:effectLst/>
                <a:latin typeface="Arial"/>
                <a:ea typeface="Times New Roman"/>
                <a:cs typeface="Times New Roman"/>
              </a:rPr>
              <a:t>, and then in the </a:t>
            </a:r>
            <a:r>
              <a:rPr lang="en-US" sz="1000" b="1" dirty="0" smtClean="0">
                <a:effectLst/>
                <a:latin typeface="Arial"/>
                <a:ea typeface="Times New Roman"/>
                <a:cs typeface="Times New Roman"/>
              </a:rPr>
              <a:t>Project Type</a:t>
            </a:r>
            <a:r>
              <a:rPr lang="en-US" sz="1000" dirty="0" smtClean="0">
                <a:effectLst/>
                <a:latin typeface="Arial"/>
                <a:ea typeface="Times New Roman"/>
                <a:cs typeface="Times New Roman"/>
              </a:rPr>
              <a:t> list, click </a:t>
            </a:r>
            <a:r>
              <a:rPr lang="en-US" sz="1000" b="1" dirty="0" smtClean="0">
                <a:effectLst/>
                <a:latin typeface="Arial"/>
                <a:ea typeface="Times New Roman"/>
                <a:cs typeface="Times New Roman"/>
              </a:rPr>
              <a:t>WPF Application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Name</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DesignView</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4"/>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Location</a:t>
            </a:r>
            <a:r>
              <a:rPr lang="en-US" sz="1000" dirty="0" smtClean="0">
                <a:effectLst/>
                <a:latin typeface="Arial"/>
                <a:ea typeface="Times New Roman"/>
                <a:cs typeface="Times New Roman"/>
              </a:rPr>
              <a:t> text box, set the location to </a:t>
            </a:r>
            <a:r>
              <a:rPr lang="en-US" sz="1000" b="1" dirty="0" smtClean="0">
                <a:effectLst/>
                <a:latin typeface="Arial"/>
                <a:ea typeface="Times New Roman"/>
                <a:cs typeface="Times New Roman"/>
              </a:rPr>
              <a:t>E:\Mod09\Democode</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4"/>
            </a:pPr>
            <a:r>
              <a:rPr lang="en-US" sz="1000" dirty="0" smtClean="0">
                <a:solidFill>
                  <a:srgbClr val="000000"/>
                </a:solidFill>
                <a:effectLst/>
                <a:latin typeface="Arial"/>
                <a:ea typeface="Times New Roman"/>
                <a:cs typeface="Segoe UI"/>
              </a:rPr>
              <a:t>In the XAML pane, in the </a:t>
            </a:r>
            <a:r>
              <a:rPr lang="en-US" sz="1000" b="1" dirty="0" smtClean="0">
                <a:effectLst/>
                <a:latin typeface="Arial"/>
                <a:ea typeface="Times New Roman"/>
                <a:cs typeface="Times New Roman"/>
              </a:rPr>
              <a:t>Window</a:t>
            </a:r>
            <a:r>
              <a:rPr lang="en-US" sz="1000" dirty="0" smtClean="0">
                <a:solidFill>
                  <a:srgbClr val="000000"/>
                </a:solidFill>
                <a:effectLst/>
                <a:latin typeface="Arial"/>
                <a:ea typeface="Times New Roman"/>
                <a:cs typeface="Segoe UI"/>
              </a:rPr>
              <a:t> element, change the value of the </a:t>
            </a:r>
            <a:r>
              <a:rPr lang="en-US" sz="1000" b="1" dirty="0" smtClean="0">
                <a:effectLst/>
                <a:latin typeface="Arial"/>
                <a:ea typeface="Times New Roman"/>
                <a:cs typeface="Times New Roman"/>
              </a:rPr>
              <a:t>Title</a:t>
            </a:r>
            <a:r>
              <a:rPr lang="en-US" sz="1000" dirty="0" smtClean="0">
                <a:solidFill>
                  <a:srgbClr val="000000"/>
                </a:solidFill>
                <a:effectLst/>
                <a:latin typeface="Arial"/>
                <a:ea typeface="Times New Roman"/>
                <a:cs typeface="Segoe UI"/>
              </a:rPr>
              <a:t> attribute to </a:t>
            </a:r>
            <a:r>
              <a:rPr lang="en-US" sz="1000" b="1" dirty="0" smtClean="0">
                <a:effectLst/>
                <a:latin typeface="Arial"/>
                <a:ea typeface="Times New Roman"/>
                <a:cs typeface="Times New Roman"/>
              </a:rPr>
              <a:t>Order Your</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6FACD1-3E45-4787-A1EA-5A60D3A41D25}"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9: Designing the User Interface for a Graphical Application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12738147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724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9</a:t>
            </a:r>
            <a:endParaRPr lang="en-US" sz="2600" dirty="0"/>
          </a:p>
        </p:txBody>
      </p:sp>
      <p:sp>
        <p:nvSpPr>
          <p:cNvPr id="3" name="Subtitle 2"/>
          <p:cNvSpPr>
            <a:spLocks noGrp="1"/>
          </p:cNvSpPr>
          <p:nvPr>
            <p:ph type="subTitle" sz="quarter" idx="1"/>
          </p:nvPr>
        </p:nvSpPr>
        <p:spPr/>
        <p:txBody>
          <a:bodyPr/>
          <a:lstStyle/>
          <a:p>
            <a:r>
              <a:rPr lang="en-GB" dirty="0" smtClean="0"/>
              <a:t>Designing the User Interface for a Graphical Application
</a:t>
            </a:r>
            <a:endParaRPr lang="en-US" dirty="0"/>
          </a:p>
        </p:txBody>
      </p:sp>
    </p:spTree>
    <p:extLst>
      <p:ext uri="{BB962C8B-B14F-4D97-AF65-F5344CB8AC3E}">
        <p14:creationId xmlns:p14="http://schemas.microsoft.com/office/powerpoint/2010/main" val="187997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1234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468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5a28553a-9d44-4a90-bf38-54c80c5f45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User Controls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create a user control:</a:t>
            </a:r>
          </a:p>
          <a:p>
            <a:r>
              <a:rPr lang="en-US" dirty="0" smtClean="0"/>
              <a:t>Define the control in XAML</a:t>
            </a:r>
          </a:p>
          <a:p>
            <a:r>
              <a:rPr lang="en-US" dirty="0" smtClean="0"/>
              <a:t>Expose properties and events in the code-behind class</a:t>
            </a:r>
          </a:p>
          <a:p>
            <a:pPr marL="0" indent="0">
              <a:buNone/>
            </a:pPr>
            <a:r>
              <a:rPr lang="en-US" dirty="0" smtClean="0"/>
              <a:t>To use a user control:</a:t>
            </a:r>
          </a:p>
          <a:p>
            <a:r>
              <a:rPr lang="en-US" dirty="0" smtClean="0"/>
              <a:t>Add an XML namespace prefix for the assembly and namespace</a:t>
            </a:r>
          </a:p>
          <a:p>
            <a:r>
              <a:rPr lang="en-US" dirty="0" smtClean="0"/>
              <a:t>Use the control like a standard XAML control</a:t>
            </a:r>
            <a:endParaRPr lang="en-US" dirty="0"/>
          </a:p>
        </p:txBody>
      </p:sp>
    </p:spTree>
    <p:extLst>
      <p:ext uri="{BB962C8B-B14F-4D97-AF65-F5344CB8AC3E}">
        <p14:creationId xmlns:p14="http://schemas.microsoft.com/office/powerpoint/2010/main" val="3769208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Binding Controls to Data</a:t>
            </a:r>
            <a:endParaRPr lang="en-US" dirty="0"/>
          </a:p>
        </p:txBody>
      </p:sp>
      <p:sp>
        <p:nvSpPr>
          <p:cNvPr id="3" name="Text Placeholder 2"/>
          <p:cNvSpPr>
            <a:spLocks noGrp="1"/>
          </p:cNvSpPr>
          <p:nvPr>
            <p:ph type="body" idx="1"/>
          </p:nvPr>
        </p:nvSpPr>
        <p:spPr/>
        <p:txBody>
          <a:bodyPr/>
          <a:lstStyle/>
          <a:p>
            <a:r>
              <a:rPr lang="en-GB" dirty="0" smtClean="0"/>
              <a:t>Intoduction to Data Binding
Binding Controls to Data in XAML
Binding Controls to Data in Code
Binding Controls to Collections
Creating Data Templates</a:t>
            </a:r>
            <a:endParaRPr lang="en-US" dirty="0"/>
          </a:p>
        </p:txBody>
      </p:sp>
    </p:spTree>
    <p:extLst>
      <p:ext uri="{BB962C8B-B14F-4D97-AF65-F5344CB8AC3E}">
        <p14:creationId xmlns:p14="http://schemas.microsoft.com/office/powerpoint/2010/main" val="3357325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Data Binding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Data binding has three components:</a:t>
            </a:r>
          </a:p>
          <a:p>
            <a:pPr lvl="1"/>
            <a:r>
              <a:rPr lang="en-US" dirty="0"/>
              <a:t>B</a:t>
            </a:r>
            <a:r>
              <a:rPr lang="en-US" dirty="0" smtClean="0"/>
              <a:t>inding source</a:t>
            </a:r>
          </a:p>
          <a:p>
            <a:pPr lvl="1"/>
            <a:r>
              <a:rPr lang="en-US" dirty="0" smtClean="0"/>
              <a:t>Binding target</a:t>
            </a:r>
          </a:p>
          <a:p>
            <a:pPr lvl="1"/>
            <a:r>
              <a:rPr lang="en-US" dirty="0" smtClean="0"/>
              <a:t>Binding object</a:t>
            </a:r>
          </a:p>
          <a:p>
            <a:pPr lvl="1"/>
            <a:endParaRPr lang="en-US" dirty="0" smtClean="0"/>
          </a:p>
          <a:p>
            <a:r>
              <a:rPr lang="en-US" dirty="0" smtClean="0"/>
              <a:t>A data binding can be bidirectional or unidirectional:</a:t>
            </a:r>
          </a:p>
          <a:p>
            <a:pPr lvl="1"/>
            <a:r>
              <a:rPr lang="en-US" dirty="0" smtClean="0"/>
              <a:t>TwoWay</a:t>
            </a:r>
          </a:p>
          <a:p>
            <a:pPr lvl="1"/>
            <a:r>
              <a:rPr lang="en-US" dirty="0" smtClean="0"/>
              <a:t>OneWay</a:t>
            </a:r>
          </a:p>
          <a:p>
            <a:pPr lvl="1"/>
            <a:r>
              <a:rPr lang="en-US" dirty="0" smtClean="0"/>
              <a:t>OneTime</a:t>
            </a:r>
          </a:p>
          <a:p>
            <a:pPr lvl="1"/>
            <a:r>
              <a:rPr lang="en-US" dirty="0" smtClean="0"/>
              <a:t>OneWayToSource</a:t>
            </a:r>
          </a:p>
          <a:p>
            <a:pPr lvl="1"/>
            <a:r>
              <a:rPr lang="en-US" dirty="0" smtClean="0"/>
              <a:t>Default</a:t>
            </a:r>
          </a:p>
          <a:p>
            <a:pPr lvl="1"/>
            <a:endParaRPr lang="en-US" dirty="0" smtClean="0"/>
          </a:p>
          <a:p>
            <a:endParaRPr lang="en-US" dirty="0"/>
          </a:p>
          <a:p>
            <a:endParaRPr lang="en-US" dirty="0"/>
          </a:p>
        </p:txBody>
      </p:sp>
    </p:spTree>
    <p:extLst>
      <p:ext uri="{BB962C8B-B14F-4D97-AF65-F5344CB8AC3E}">
        <p14:creationId xmlns:p14="http://schemas.microsoft.com/office/powerpoint/2010/main" val="4220829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Binding Controls to Data in XAML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 binding expression to identify the source object and the source property</a:t>
            </a:r>
          </a:p>
          <a:p>
            <a:endParaRPr lang="en-US" dirty="0"/>
          </a:p>
          <a:p>
            <a:endParaRPr lang="en-US" dirty="0" smtClean="0"/>
          </a:p>
          <a:p>
            <a:endParaRPr lang="en-US" dirty="0" smtClean="0"/>
          </a:p>
          <a:p>
            <a:r>
              <a:rPr lang="en-US" dirty="0" smtClean="0"/>
              <a:t>Specify the data context on a parent control</a:t>
            </a:r>
            <a:endParaRPr lang="en-US" dirty="0"/>
          </a:p>
        </p:txBody>
      </p:sp>
      <p:sp>
        <p:nvSpPr>
          <p:cNvPr id="5" name="TextBox 3"/>
          <p:cNvSpPr txBox="1"/>
          <p:nvPr/>
        </p:nvSpPr>
        <p:spPr>
          <a:xfrm>
            <a:off x="685800" y="2057400"/>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&lt;TextBlock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Text</a:t>
            </a:r>
            <a:r>
              <a:rPr lang="en-GB" sz="2000" b="0" dirty="0">
                <a:latin typeface="Lucida Sans Unicode" pitchFamily="34" charset="0"/>
                <a:cs typeface="Lucida Sans Unicode" pitchFamily="34" charset="0"/>
              </a:rPr>
              <a:t>="{Binding Source={StaticResource coffee1},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Path=Bean</a:t>
            </a:r>
            <a:r>
              <a:rPr lang="en-GB" sz="2000" b="0" dirty="0">
                <a:latin typeface="Lucida Sans Unicode" pitchFamily="34" charset="0"/>
                <a:cs typeface="Lucida Sans Unicode" pitchFamily="34" charset="0"/>
              </a:rPr>
              <a:t>}" /&gt;</a:t>
            </a:r>
          </a:p>
        </p:txBody>
      </p:sp>
      <p:sp>
        <p:nvSpPr>
          <p:cNvPr id="6" name="TextBox 4"/>
          <p:cNvSpPr txBox="1"/>
          <p:nvPr/>
        </p:nvSpPr>
        <p:spPr>
          <a:xfrm>
            <a:off x="685800" y="4089737"/>
            <a:ext cx="7620000" cy="224676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&lt;StackPanel&gt;</a:t>
            </a:r>
          </a:p>
          <a:p>
            <a:r>
              <a:rPr lang="en-GB" sz="2000" b="0" dirty="0">
                <a:latin typeface="Lucida Sans Unicode" pitchFamily="34" charset="0"/>
                <a:cs typeface="Lucida Sans Unicode" pitchFamily="34" charset="0"/>
              </a:rPr>
              <a:t>   &lt;StackPanel.DataContext&gt;</a:t>
            </a:r>
          </a:p>
          <a:p>
            <a:r>
              <a:rPr lang="en-GB" sz="2000" b="0" dirty="0">
                <a:latin typeface="Lucida Sans Unicode" pitchFamily="34" charset="0"/>
                <a:cs typeface="Lucida Sans Unicode" pitchFamily="34" charset="0"/>
              </a:rPr>
              <a:t>      &lt;Binding Source="{StaticResource coffee1}" /&gt;</a:t>
            </a:r>
          </a:p>
          <a:p>
            <a:r>
              <a:rPr lang="en-GB" sz="2000" b="0" dirty="0">
                <a:latin typeface="Lucida Sans Unicode" pitchFamily="34" charset="0"/>
                <a:cs typeface="Lucida Sans Unicode" pitchFamily="34" charset="0"/>
              </a:rPr>
              <a:t>   &lt;/StackPanel.DataContext&gt;</a:t>
            </a:r>
          </a:p>
          <a:p>
            <a:r>
              <a:rPr lang="en-GB" sz="2000" b="0" dirty="0">
                <a:latin typeface="Lucida Sans Unicode" pitchFamily="34" charset="0"/>
                <a:cs typeface="Lucida Sans Unicode" pitchFamily="34" charset="0"/>
              </a:rPr>
              <a:t>   &lt;TextBlock Text="{Binding Path=Name}" /&gt;</a:t>
            </a:r>
          </a:p>
          <a:p>
            <a:r>
              <a:rPr lang="en-GB" sz="2000" b="0" dirty="0" smtClean="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&lt;/StackPanel</a:t>
            </a:r>
            <a:r>
              <a:rPr lang="en-GB"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521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c06b943-f0d0-4605-aae4-823f57ef18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Binding Controls to Data in 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data binding entirely in code</a:t>
            </a:r>
          </a:p>
          <a:p>
            <a:r>
              <a:rPr lang="en-US" dirty="0" smtClean="0"/>
              <a:t>Create </a:t>
            </a:r>
            <a:r>
              <a:rPr lang="en-US" b="1" dirty="0" smtClean="0"/>
              <a:t>Path</a:t>
            </a:r>
            <a:r>
              <a:rPr lang="en-US" dirty="0" smtClean="0"/>
              <a:t> bindings in XAML and set the </a:t>
            </a:r>
            <a:r>
              <a:rPr lang="en-US" b="1" dirty="0" smtClean="0"/>
              <a:t>DataContext</a:t>
            </a:r>
            <a:r>
              <a:rPr lang="en-US" dirty="0" smtClean="0"/>
              <a:t> in code</a:t>
            </a:r>
            <a:endParaRPr lang="en-US" dirty="0"/>
          </a:p>
        </p:txBody>
      </p:sp>
      <p:sp>
        <p:nvSpPr>
          <p:cNvPr id="5" name="TextBox 3"/>
          <p:cNvSpPr txBox="1"/>
          <p:nvPr/>
        </p:nvSpPr>
        <p:spPr>
          <a:xfrm>
            <a:off x="685800" y="2670875"/>
            <a:ext cx="7620000" cy="193899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&lt;StackPanel x:Name="stackCoffee"&gt;</a:t>
            </a:r>
          </a:p>
          <a:p>
            <a:r>
              <a:rPr lang="en-GB" sz="2000" b="0" dirty="0">
                <a:latin typeface="Lucida Sans Unicode" pitchFamily="34" charset="0"/>
                <a:cs typeface="Lucida Sans Unicode" pitchFamily="34" charset="0"/>
              </a:rPr>
              <a:t>   &lt;TextBlock Text="{Binding Path=Name}" /&gt;</a:t>
            </a:r>
          </a:p>
          <a:p>
            <a:r>
              <a:rPr lang="en-GB" sz="2000" b="0" dirty="0">
                <a:latin typeface="Lucida Sans Unicode" pitchFamily="34" charset="0"/>
                <a:cs typeface="Lucida Sans Unicode" pitchFamily="34" charset="0"/>
              </a:rPr>
              <a:t>   &lt;TextBlock Text="{Binding Path=Bean}" /&gt;</a:t>
            </a:r>
          </a:p>
          <a:p>
            <a:r>
              <a:rPr lang="en-GB" sz="2000" b="0" dirty="0">
                <a:latin typeface="Lucida Sans Unicode" pitchFamily="34" charset="0"/>
                <a:cs typeface="Lucida Sans Unicode" pitchFamily="34" charset="0"/>
              </a:rPr>
              <a:t>   &lt;TextBlock Text="{Binding Path=CountryOfOrigin}" /&gt;</a:t>
            </a:r>
          </a:p>
          <a:p>
            <a:r>
              <a:rPr lang="en-GB" sz="2000" b="0" dirty="0">
                <a:latin typeface="Lucida Sans Unicode" pitchFamily="34" charset="0"/>
                <a:cs typeface="Lucida Sans Unicode" pitchFamily="34" charset="0"/>
              </a:rPr>
              <a:t>   &lt;TextBlock Text="{Binding Path=Strength}" /&gt;</a:t>
            </a:r>
          </a:p>
          <a:p>
            <a:r>
              <a:rPr lang="en-GB" sz="2000" b="0" dirty="0">
                <a:latin typeface="Lucida Sans Unicode" pitchFamily="34" charset="0"/>
                <a:cs typeface="Lucida Sans Unicode" pitchFamily="34" charset="0"/>
              </a:rPr>
              <a:t>&lt;/StackPanel</a:t>
            </a:r>
            <a:r>
              <a:rPr lang="en-GB"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p:txBody>
      </p:sp>
      <p:sp>
        <p:nvSpPr>
          <p:cNvPr id="6" name="TextBox 4"/>
          <p:cNvSpPr txBox="1"/>
          <p:nvPr/>
        </p:nvSpPr>
        <p:spPr>
          <a:xfrm>
            <a:off x="676150" y="4953075"/>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stackCoffee.DataContext = coffee1;</a:t>
            </a:r>
          </a:p>
        </p:txBody>
      </p:sp>
    </p:spTree>
    <p:extLst>
      <p:ext uri="{BB962C8B-B14F-4D97-AF65-F5344CB8AC3E}">
        <p14:creationId xmlns:p14="http://schemas.microsoft.com/office/powerpoint/2010/main" val="4180632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45ddf16-aeab-4c48-ada5-2c7d6d814f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Controls to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Set the </a:t>
            </a:r>
            <a:r>
              <a:rPr lang="en-US" b="1" dirty="0" smtClean="0"/>
              <a:t>ItemsSource</a:t>
            </a:r>
            <a:r>
              <a:rPr lang="en-US" dirty="0" smtClean="0"/>
              <a:t> property to bind to an </a:t>
            </a:r>
            <a:r>
              <a:rPr lang="en-US" b="1" dirty="0" smtClean="0"/>
              <a:t>IEnumerable</a:t>
            </a:r>
            <a:r>
              <a:rPr lang="en-US" dirty="0" smtClean="0"/>
              <a:t> collection</a:t>
            </a:r>
          </a:p>
          <a:p>
            <a:endParaRPr lang="en-US" dirty="0"/>
          </a:p>
          <a:p>
            <a:endParaRPr lang="en-US" dirty="0" smtClean="0"/>
          </a:p>
          <a:p>
            <a:r>
              <a:rPr lang="en-US" dirty="0" smtClean="0"/>
              <a:t>Use the </a:t>
            </a:r>
            <a:r>
              <a:rPr lang="en-US" b="1" dirty="0" smtClean="0"/>
              <a:t>DisplayMemberPath</a:t>
            </a:r>
            <a:r>
              <a:rPr lang="en-US" dirty="0" smtClean="0"/>
              <a:t> property to specify the source field to display</a:t>
            </a:r>
            <a:endParaRPr lang="en-US" dirty="0"/>
          </a:p>
        </p:txBody>
      </p:sp>
      <p:sp>
        <p:nvSpPr>
          <p:cNvPr id="5" name="TextBox 3"/>
          <p:cNvSpPr txBox="1"/>
          <p:nvPr/>
        </p:nvSpPr>
        <p:spPr>
          <a:xfrm>
            <a:off x="676150" y="214035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lstCoffees.ItemsSource = coffees;</a:t>
            </a:r>
          </a:p>
        </p:txBody>
      </p:sp>
      <p:sp>
        <p:nvSpPr>
          <p:cNvPr id="6" name="TextBox 4"/>
          <p:cNvSpPr txBox="1"/>
          <p:nvPr/>
        </p:nvSpPr>
        <p:spPr>
          <a:xfrm>
            <a:off x="678075" y="4047535"/>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&lt;ListBox x:Name="lstCoffees"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DisplayMemberPath</a:t>
            </a:r>
            <a:r>
              <a:rPr lang="en-GB" sz="2000" b="0" dirty="0">
                <a:latin typeface="Lucida Sans Unicode" pitchFamily="34" charset="0"/>
                <a:cs typeface="Lucida Sans Unicode" pitchFamily="34" charset="0"/>
              </a:rPr>
              <a:t>="Name" /&gt;</a:t>
            </a:r>
          </a:p>
        </p:txBody>
      </p:sp>
    </p:spTree>
    <p:extLst>
      <p:ext uri="{BB962C8B-B14F-4D97-AF65-F5344CB8AC3E}">
        <p14:creationId xmlns:p14="http://schemas.microsoft.com/office/powerpoint/2010/main" val="30636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da6485cc-25b4-44b1-990b-a04d42f0268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Data Templates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Specify how each item in a collection should be displayed</a:t>
            </a:r>
            <a:endParaRPr lang="en-US" dirty="0"/>
          </a:p>
        </p:txBody>
      </p:sp>
      <p:sp>
        <p:nvSpPr>
          <p:cNvPr id="5" name="TextBox 3"/>
          <p:cNvSpPr txBox="1"/>
          <p:nvPr/>
        </p:nvSpPr>
        <p:spPr>
          <a:xfrm>
            <a:off x="678075" y="2091360"/>
            <a:ext cx="7620000" cy="440120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&lt;DataTemplate&gt;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Grid</a:t>
            </a:r>
            <a:r>
              <a:rPr lang="en-GB" sz="2000" b="0" dirty="0" smtClean="0">
                <a:latin typeface="Lucida Sans Unicode" pitchFamily="34" charset="0"/>
                <a:cs typeface="Lucida Sans Unicode" pitchFamily="34" charset="0"/>
              </a:rPr>
              <a:t>&gt;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TextBlock Text="{Binding Path=Name}" Grid.Row="0"</a:t>
            </a:r>
          </a:p>
          <a:p>
            <a:r>
              <a:rPr lang="en-GB" sz="2000" b="0" dirty="0">
                <a:latin typeface="Lucida Sans Unicode" pitchFamily="34" charset="0"/>
                <a:cs typeface="Lucida Sans Unicode" pitchFamily="34" charset="0"/>
              </a:rPr>
              <a:t>                    FontSize="22" Background="Black"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Foreground</a:t>
            </a:r>
            <a:r>
              <a:rPr lang="en-GB" sz="2000" b="0" dirty="0">
                <a:latin typeface="Lucida Sans Unicode" pitchFamily="34" charset="0"/>
                <a:cs typeface="Lucida Sans Unicode" pitchFamily="34" charset="0"/>
              </a:rPr>
              <a:t>="White" /&gt;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TextBlock Text="{Binding Path=Bean}"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Grid.Row</a:t>
            </a:r>
            <a:r>
              <a:rPr lang="en-GB" sz="2000" b="0" dirty="0">
                <a:latin typeface="Lucida Sans Unicode" pitchFamily="34" charset="0"/>
                <a:cs typeface="Lucida Sans Unicode" pitchFamily="34" charset="0"/>
              </a:rPr>
              <a:t>="1" /&gt;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TextBlock Text="{Binding Path=CountryOfOrigin}"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Grid.Row</a:t>
            </a:r>
            <a:r>
              <a:rPr lang="en-GB" sz="2000" b="0" dirty="0">
                <a:latin typeface="Lucida Sans Unicode" pitchFamily="34" charset="0"/>
                <a:cs typeface="Lucida Sans Unicode" pitchFamily="34" charset="0"/>
              </a:rPr>
              <a:t>="2" /&gt;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TextBlock Text="{Binding Path=Strength}"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Grid.Row</a:t>
            </a:r>
            <a:r>
              <a:rPr lang="en-GB" sz="2000" b="0" dirty="0">
                <a:latin typeface="Lucida Sans Unicode" pitchFamily="34" charset="0"/>
                <a:cs typeface="Lucida Sans Unicode" pitchFamily="34" charset="0"/>
              </a:rPr>
              <a:t>="3" /&gt;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Grid&gt;</a:t>
            </a:r>
          </a:p>
          <a:p>
            <a:r>
              <a:rPr lang="en-GB" sz="2000" b="0" dirty="0" smtClean="0">
                <a:latin typeface="Lucida Sans Unicode" pitchFamily="34" charset="0"/>
                <a:cs typeface="Lucida Sans Unicode" pitchFamily="34" charset="0"/>
              </a:rPr>
              <a:t>&lt;/</a:t>
            </a:r>
            <a:r>
              <a:rPr lang="en-GB" sz="2000" b="0" dirty="0">
                <a:latin typeface="Lucida Sans Unicode" pitchFamily="34" charset="0"/>
                <a:cs typeface="Lucida Sans Unicode" pitchFamily="34" charset="0"/>
              </a:rPr>
              <a:t>DataTemplate&gt;</a:t>
            </a:r>
          </a:p>
        </p:txBody>
      </p:sp>
    </p:spTree>
    <p:extLst>
      <p:ext uri="{BB962C8B-B14F-4D97-AF65-F5344CB8AC3E}">
        <p14:creationId xmlns:p14="http://schemas.microsoft.com/office/powerpoint/2010/main" val="1065769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Styling a UI</a:t>
            </a:r>
            <a:endParaRPr lang="en-US" dirty="0"/>
          </a:p>
        </p:txBody>
      </p:sp>
      <p:sp>
        <p:nvSpPr>
          <p:cNvPr id="3" name="Text Placeholder 2"/>
          <p:cNvSpPr>
            <a:spLocks noGrp="1"/>
          </p:cNvSpPr>
          <p:nvPr>
            <p:ph type="body" idx="1"/>
          </p:nvPr>
        </p:nvSpPr>
        <p:spPr/>
        <p:txBody>
          <a:bodyPr/>
          <a:lstStyle/>
          <a:p>
            <a:r>
              <a:rPr lang="en-GB" dirty="0" smtClean="0"/>
              <a:t>Creating Reusable Resources in XAML
Defining Styles as Resources
Using Property Triggers
Creating Dynamic Transformations
Demonstration: Customizing Student Photographs and Styling the Application Lab</a:t>
            </a:r>
            <a:endParaRPr lang="en-US" dirty="0"/>
          </a:p>
        </p:txBody>
      </p:sp>
    </p:spTree>
    <p:extLst>
      <p:ext uri="{BB962C8B-B14F-4D97-AF65-F5344CB8AC3E}">
        <p14:creationId xmlns:p14="http://schemas.microsoft.com/office/powerpoint/2010/main" val="849156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Using XAML to Design a User Interface
Binding Controls to Data
Styling a UI</a:t>
            </a:r>
            <a:endParaRPr lang="en-US" dirty="0"/>
          </a:p>
        </p:txBody>
      </p:sp>
    </p:spTree>
    <p:extLst>
      <p:ext uri="{BB962C8B-B14F-4D97-AF65-F5344CB8AC3E}">
        <p14:creationId xmlns:p14="http://schemas.microsoft.com/office/powerpoint/2010/main" val="2340651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Reusable Resources in XAML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Define resources in a </a:t>
            </a:r>
            <a:r>
              <a:rPr lang="en-US" b="1" dirty="0" smtClean="0"/>
              <a:t>Resources</a:t>
            </a:r>
            <a:r>
              <a:rPr lang="en-US" dirty="0" smtClean="0"/>
              <a:t> collection</a:t>
            </a:r>
          </a:p>
          <a:p>
            <a:r>
              <a:rPr lang="en-US" dirty="0" smtClean="0"/>
              <a:t>Add an </a:t>
            </a:r>
            <a:r>
              <a:rPr lang="en-US" b="1" dirty="0" smtClean="0"/>
              <a:t>x:Key</a:t>
            </a:r>
            <a:r>
              <a:rPr lang="en-US" dirty="0" smtClean="0"/>
              <a:t> to uniquely identify the resource</a:t>
            </a:r>
          </a:p>
          <a:p>
            <a:endParaRPr lang="en-US" dirty="0"/>
          </a:p>
          <a:p>
            <a:endParaRPr lang="en-US" dirty="0" smtClean="0"/>
          </a:p>
          <a:p>
            <a:endParaRPr lang="en-US" dirty="0"/>
          </a:p>
          <a:p>
            <a:r>
              <a:rPr lang="en-US" dirty="0" smtClean="0"/>
              <a:t>Reference the resource in property values</a:t>
            </a:r>
          </a:p>
          <a:p>
            <a:endParaRPr lang="en-US" dirty="0"/>
          </a:p>
          <a:p>
            <a:endParaRPr lang="en-US" dirty="0" smtClean="0"/>
          </a:p>
          <a:p>
            <a:r>
              <a:rPr lang="en-US" dirty="0" smtClean="0"/>
              <a:t>Use a resource dictionary to manage large collections of resources</a:t>
            </a:r>
          </a:p>
        </p:txBody>
      </p:sp>
      <p:sp>
        <p:nvSpPr>
          <p:cNvPr id="5" name="TextBox 3"/>
          <p:cNvSpPr txBox="1"/>
          <p:nvPr/>
        </p:nvSpPr>
        <p:spPr>
          <a:xfrm>
            <a:off x="678075" y="2105561"/>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&lt;Window.Resources&gt;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SolidColorBrush x:Key="MyBrush" Color="Coral" /&gt;</a:t>
            </a:r>
          </a:p>
          <a:p>
            <a:r>
              <a:rPr lang="en-GB" sz="2000" b="0" dirty="0" smtClean="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&lt;/</a:t>
            </a:r>
            <a:r>
              <a:rPr lang="en-GB" sz="2000" b="0" dirty="0">
                <a:latin typeface="Lucida Sans Unicode" pitchFamily="34" charset="0"/>
                <a:cs typeface="Lucida Sans Unicode" pitchFamily="34" charset="0"/>
              </a:rPr>
              <a:t>Window.Resources&gt;</a:t>
            </a:r>
          </a:p>
        </p:txBody>
      </p:sp>
      <p:sp>
        <p:nvSpPr>
          <p:cNvPr id="6" name="TextBox 4"/>
          <p:cNvSpPr txBox="1"/>
          <p:nvPr/>
        </p:nvSpPr>
        <p:spPr>
          <a:xfrm>
            <a:off x="685800" y="4092714"/>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&lt;TextBlock Text="Foreground"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Foreground</a:t>
            </a:r>
            <a:r>
              <a:rPr lang="en-GB" sz="2000" b="0" dirty="0">
                <a:latin typeface="Lucida Sans Unicode" pitchFamily="34" charset="0"/>
                <a:cs typeface="Lucida Sans Unicode" pitchFamily="34" charset="0"/>
              </a:rPr>
              <a:t>="{StaticResource MyBrush}" /&gt;</a:t>
            </a:r>
          </a:p>
        </p:txBody>
      </p:sp>
    </p:spTree>
    <p:extLst>
      <p:ext uri="{BB962C8B-B14F-4D97-AF65-F5344CB8AC3E}">
        <p14:creationId xmlns:p14="http://schemas.microsoft.com/office/powerpoint/2010/main" val="1079800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Styles as Resources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Identify the target control type</a:t>
            </a:r>
          </a:p>
          <a:p>
            <a:r>
              <a:rPr lang="en-US" dirty="0" smtClean="0"/>
              <a:t>Provide an </a:t>
            </a:r>
            <a:r>
              <a:rPr lang="en-US" b="1" dirty="0" smtClean="0"/>
              <a:t>x:Key</a:t>
            </a:r>
            <a:r>
              <a:rPr lang="en-US" dirty="0" smtClean="0"/>
              <a:t> value if required</a:t>
            </a:r>
          </a:p>
          <a:p>
            <a:r>
              <a:rPr lang="en-US" dirty="0" smtClean="0"/>
              <a:t>Use </a:t>
            </a:r>
            <a:r>
              <a:rPr lang="en-US" b="1" dirty="0" smtClean="0"/>
              <a:t>Setter</a:t>
            </a:r>
            <a:r>
              <a:rPr lang="en-US" dirty="0" smtClean="0"/>
              <a:t> elements to specify property values</a:t>
            </a:r>
          </a:p>
          <a:p>
            <a:endParaRPr lang="en-US" dirty="0"/>
          </a:p>
          <a:p>
            <a:endParaRPr lang="en-US" dirty="0" smtClean="0"/>
          </a:p>
          <a:p>
            <a:endParaRPr lang="en-US" dirty="0"/>
          </a:p>
          <a:p>
            <a:endParaRPr lang="en-US" dirty="0" smtClean="0"/>
          </a:p>
          <a:p>
            <a:endParaRPr lang="en-US" dirty="0"/>
          </a:p>
          <a:p>
            <a:r>
              <a:rPr lang="en-US" dirty="0" smtClean="0"/>
              <a:t>Reference the style as a static resource</a:t>
            </a:r>
          </a:p>
          <a:p>
            <a:endParaRPr lang="en-US" dirty="0"/>
          </a:p>
        </p:txBody>
      </p:sp>
      <p:sp>
        <p:nvSpPr>
          <p:cNvPr id="5" name="TextBox 3"/>
          <p:cNvSpPr txBox="1"/>
          <p:nvPr/>
        </p:nvSpPr>
        <p:spPr>
          <a:xfrm>
            <a:off x="678075" y="2819400"/>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&lt;Style TargetType="TextBlock" x:Key="BlockStyle1"&gt;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Setter Property="FontSize" Value="20" /&gt;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Setter Property="Background" Value="Black" </a:t>
            </a:r>
            <a:r>
              <a:rPr lang="en-GB" sz="2000" b="0" dirty="0" smtClean="0">
                <a:latin typeface="Lucida Sans Unicode" pitchFamily="34" charset="0"/>
                <a:cs typeface="Lucida Sans Unicode" pitchFamily="34" charset="0"/>
              </a:rPr>
              <a:t>/&gt;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a:t>
            </a:r>
          </a:p>
          <a:p>
            <a:r>
              <a:rPr lang="en-GB" sz="2000" b="0" dirty="0" smtClean="0">
                <a:latin typeface="Lucida Sans Unicode" pitchFamily="34" charset="0"/>
                <a:cs typeface="Lucida Sans Unicode" pitchFamily="34" charset="0"/>
              </a:rPr>
              <a:t>&lt;/Style&gt;</a:t>
            </a:r>
            <a:endParaRPr lang="en-GB" sz="2000" b="0" dirty="0">
              <a:latin typeface="Lucida Sans Unicode" pitchFamily="34" charset="0"/>
              <a:cs typeface="Lucida Sans Unicode" pitchFamily="34" charset="0"/>
            </a:endParaRPr>
          </a:p>
        </p:txBody>
      </p:sp>
      <p:sp>
        <p:nvSpPr>
          <p:cNvPr id="6" name="TextBox 4"/>
          <p:cNvSpPr txBox="1"/>
          <p:nvPr/>
        </p:nvSpPr>
        <p:spPr>
          <a:xfrm>
            <a:off x="685800" y="563880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&lt;TextBlock Text="Drink More Coffee"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Style</a:t>
            </a:r>
            <a:r>
              <a:rPr lang="en-GB" sz="2000" b="0" dirty="0">
                <a:latin typeface="Lucida Sans Unicode" pitchFamily="34" charset="0"/>
                <a:cs typeface="Lucida Sans Unicode" pitchFamily="34" charset="0"/>
              </a:rPr>
              <a:t>="{StaticResource BlockStyle1}" </a:t>
            </a:r>
            <a:r>
              <a:rPr lang="en-GB"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634901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da5a387-f9b3-4bb8-a535-9fc1c05952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Property Triggers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Use triggers to apply style properties based on conditions:</a:t>
            </a:r>
          </a:p>
          <a:p>
            <a:r>
              <a:rPr lang="en-US" dirty="0" smtClean="0"/>
              <a:t>Use the </a:t>
            </a:r>
            <a:r>
              <a:rPr lang="en-US" b="1" dirty="0" smtClean="0"/>
              <a:t>Trigger </a:t>
            </a:r>
            <a:r>
              <a:rPr lang="en-US" dirty="0" smtClean="0"/>
              <a:t>element to identify the condition</a:t>
            </a:r>
          </a:p>
          <a:p>
            <a:r>
              <a:rPr lang="en-US" dirty="0" smtClean="0"/>
              <a:t>Use </a:t>
            </a:r>
            <a:r>
              <a:rPr lang="en-US" b="1" dirty="0" smtClean="0"/>
              <a:t>Setter</a:t>
            </a:r>
            <a:r>
              <a:rPr lang="en-US" dirty="0" smtClean="0"/>
              <a:t> elements apply the conditional changes</a:t>
            </a:r>
            <a:endParaRPr lang="en-US" dirty="0"/>
          </a:p>
        </p:txBody>
      </p:sp>
      <p:sp>
        <p:nvSpPr>
          <p:cNvPr id="5" name="TextBox 3"/>
          <p:cNvSpPr txBox="1"/>
          <p:nvPr/>
        </p:nvSpPr>
        <p:spPr>
          <a:xfrm>
            <a:off x="678075" y="3515085"/>
            <a:ext cx="7620000" cy="224676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&lt;Style TargetType="Button"&gt;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Style.Triggers&gt;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Trigger Property="IsMouseOver" Value="True"&gt;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Setter Property="FontWeight" Value="Bold" /&gt;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Trigger&gt;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Style.Triggers&gt;</a:t>
            </a:r>
          </a:p>
          <a:p>
            <a:r>
              <a:rPr lang="en-GB" sz="2000" b="0" dirty="0" smtClean="0">
                <a:latin typeface="Lucida Sans Unicode" pitchFamily="34" charset="0"/>
                <a:cs typeface="Lucida Sans Unicode" pitchFamily="34" charset="0"/>
              </a:rPr>
              <a:t>&lt;/</a:t>
            </a:r>
            <a:r>
              <a:rPr lang="en-GB" sz="2000" b="0" dirty="0">
                <a:latin typeface="Lucida Sans Unicode" pitchFamily="34" charset="0"/>
                <a:cs typeface="Lucida Sans Unicode" pitchFamily="34" charset="0"/>
              </a:rPr>
              <a:t>Style&gt;</a:t>
            </a:r>
          </a:p>
        </p:txBody>
      </p:sp>
    </p:spTree>
    <p:extLst>
      <p:ext uri="{BB962C8B-B14F-4D97-AF65-F5344CB8AC3E}">
        <p14:creationId xmlns:p14="http://schemas.microsoft.com/office/powerpoint/2010/main" val="372511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Dynamic Transformations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an </a:t>
            </a:r>
            <a:r>
              <a:rPr lang="en-US" b="1" dirty="0" smtClean="0"/>
              <a:t>EventTrigger</a:t>
            </a:r>
            <a:r>
              <a:rPr lang="en-US" dirty="0" smtClean="0"/>
              <a:t> to identify the event that starts the animation</a:t>
            </a:r>
          </a:p>
          <a:p>
            <a:r>
              <a:rPr lang="en-US" dirty="0" smtClean="0"/>
              <a:t>Use a </a:t>
            </a:r>
            <a:r>
              <a:rPr lang="en-US" b="1" dirty="0" smtClean="0"/>
              <a:t>Storyboard</a:t>
            </a:r>
            <a:r>
              <a:rPr lang="en-US" dirty="0" smtClean="0"/>
              <a:t> to identify the properties that should change</a:t>
            </a:r>
          </a:p>
          <a:p>
            <a:r>
              <a:rPr lang="en-US" dirty="0" smtClean="0"/>
              <a:t>Use a </a:t>
            </a:r>
            <a:r>
              <a:rPr lang="en-US" b="1" dirty="0" smtClean="0"/>
              <a:t>DoubleAnimation</a:t>
            </a:r>
            <a:r>
              <a:rPr lang="en-US" dirty="0" smtClean="0"/>
              <a:t> to define the changes</a:t>
            </a:r>
            <a:endParaRPr lang="en-US" dirty="0"/>
          </a:p>
        </p:txBody>
      </p:sp>
      <p:sp>
        <p:nvSpPr>
          <p:cNvPr id="5" name="TextBox 3"/>
          <p:cNvSpPr txBox="1"/>
          <p:nvPr/>
        </p:nvSpPr>
        <p:spPr>
          <a:xfrm>
            <a:off x="678075" y="3538478"/>
            <a:ext cx="7620000" cy="286232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&lt;EventTrigger RoutedEvent="Image.MouseDown"&gt;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BeginStoryboard&gt;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Storyboard&gt;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DoubleAnimation </a:t>
            </a:r>
            <a:endParaRPr lang="en-GB" sz="2000" b="0" dirty="0" smtClean="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Storyboard.TargetProperty</a:t>
            </a:r>
            <a:r>
              <a:rPr lang="en-GB" sz="2000" b="0" dirty="0">
                <a:latin typeface="Lucida Sans Unicode" pitchFamily="34" charset="0"/>
                <a:cs typeface="Lucida Sans Unicode" pitchFamily="34" charset="0"/>
              </a:rPr>
              <a:t>="Height"</a:t>
            </a:r>
          </a:p>
          <a:p>
            <a:r>
              <a:rPr lang="en-GB" sz="2000" b="0" dirty="0" smtClean="0">
                <a:latin typeface="Lucida Sans Unicode" pitchFamily="34" charset="0"/>
                <a:cs typeface="Lucida Sans Unicode" pitchFamily="34" charset="0"/>
              </a:rPr>
              <a:t>               From</a:t>
            </a:r>
            <a:r>
              <a:rPr lang="en-GB" sz="2000" b="0" dirty="0">
                <a:latin typeface="Lucida Sans Unicode" pitchFamily="34" charset="0"/>
                <a:cs typeface="Lucida Sans Unicode" pitchFamily="34" charset="0"/>
              </a:rPr>
              <a:t>="200" To="300" Duration="0:0:2" /&gt;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Storyboard&gt;</a:t>
            </a: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BeginStoryboard&gt;</a:t>
            </a:r>
          </a:p>
          <a:p>
            <a:r>
              <a:rPr lang="en-GB" sz="2000" b="0" dirty="0" smtClean="0">
                <a:latin typeface="Lucida Sans Unicode" pitchFamily="34" charset="0"/>
                <a:cs typeface="Lucida Sans Unicode" pitchFamily="34" charset="0"/>
              </a:rPr>
              <a:t>&lt;/</a:t>
            </a:r>
            <a:r>
              <a:rPr lang="en-GB" sz="2000" b="0" dirty="0">
                <a:latin typeface="Lucida Sans Unicode" pitchFamily="34" charset="0"/>
                <a:cs typeface="Lucida Sans Unicode" pitchFamily="34" charset="0"/>
              </a:rPr>
              <a:t>EventTrigger&gt;</a:t>
            </a:r>
          </a:p>
        </p:txBody>
      </p:sp>
    </p:spTree>
    <p:extLst>
      <p:ext uri="{BB962C8B-B14F-4D97-AF65-F5344CB8AC3E}">
        <p14:creationId xmlns:p14="http://schemas.microsoft.com/office/powerpoint/2010/main" val="4236668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97d0677-3eb3-45ed-8f08-c62f9b38ca8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792145" cy="740664"/>
          </a:xfrm>
        </p:spPr>
        <p:txBody>
          <a:bodyPr/>
          <a:lstStyle/>
          <a:p>
            <a:r>
              <a:rPr lang="en-GB" dirty="0" smtClean="0"/>
              <a:t>Demonstration: Customizing Student Photographs and Styling the Application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556854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0388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dc8d1c12-5be7-4f35-9416-e04d0d815c5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Customizing Student Photographs and Styling the Application</a:t>
            </a:r>
            <a:endParaRPr lang="en-US" dirty="0"/>
          </a:p>
        </p:txBody>
      </p:sp>
      <p:sp>
        <p:nvSpPr>
          <p:cNvPr id="3" name="Text Placeholder 2"/>
          <p:cNvSpPr>
            <a:spLocks noGrp="1"/>
          </p:cNvSpPr>
          <p:nvPr>
            <p:ph type="body" idx="1"/>
          </p:nvPr>
        </p:nvSpPr>
        <p:spPr/>
        <p:txBody>
          <a:bodyPr/>
          <a:lstStyle/>
          <a:p>
            <a:r>
              <a:rPr lang="en-GB" dirty="0" smtClean="0"/>
              <a:t>Exercise 1: Customizing the Appearance of Student Photographs
Exercise 2: Styling the Logon View
Exercise 3: Animating the StudentPhoto Control (If Time Permits)</a:t>
            </a:r>
            <a:endParaRPr lang="en-US" dirty="0"/>
          </a:p>
        </p:txBody>
      </p:sp>
      <p:sp>
        <p:nvSpPr>
          <p:cNvPr id="4" name="TextBox 3"/>
          <p:cNvSpPr txBox="1"/>
          <p:nvPr/>
        </p:nvSpPr>
        <p:spPr>
          <a:xfrm>
            <a:off x="458788" y="3975447"/>
            <a:ext cx="2729658" cy="461665"/>
          </a:xfrm>
          <a:prstGeom prst="rect">
            <a:avLst/>
          </a:prstGeom>
          <a:noFill/>
        </p:spPr>
        <p:txBody>
          <a:bodyPr vert="horz" wrap="none" rtlCol="0">
            <a:spAutoFit/>
          </a:bodyPr>
          <a:lstStyle/>
          <a:p>
            <a:r>
              <a:rPr lang="en-US" sz="2400" dirty="0" smtClean="0">
                <a:latin typeface="Segoe UI"/>
              </a:rPr>
              <a:t>Logon Information</a:t>
            </a:r>
            <a:endParaRPr lang="en-US" sz="2400" dirty="0">
              <a:latin typeface="Segoe UI"/>
            </a:endParaRPr>
          </a:p>
        </p:txBody>
      </p:sp>
      <p:sp>
        <p:nvSpPr>
          <p:cNvPr id="5" name="TextBox 4"/>
          <p:cNvSpPr txBox="1"/>
          <p:nvPr/>
        </p:nvSpPr>
        <p:spPr>
          <a:xfrm>
            <a:off x="458788" y="4388911"/>
            <a:ext cx="7169655" cy="1200329"/>
          </a:xfrm>
          <a:prstGeom prst="rect">
            <a:avLst/>
          </a:prstGeom>
          <a:noFill/>
        </p:spPr>
        <p:txBody>
          <a:bodyPr vert="horz" wrap="none" rtlCol="0">
            <a:spAutoFit/>
          </a:bodyPr>
          <a:lstStyle/>
          <a:p>
            <a:pPr marL="342900" indent="-342900">
              <a:buClr>
                <a:srgbClr val="0070C0"/>
              </a:buClr>
              <a:buFont typeface="Arial" pitchFamily="34" charset="0"/>
              <a:buChar char="•"/>
            </a:pPr>
            <a:r>
              <a:rPr lang="en-US" sz="2400" dirty="0">
                <a:solidFill>
                  <a:srgbClr val="000000"/>
                </a:solidFill>
                <a:latin typeface="Segoe UI"/>
              </a:rPr>
              <a:t>Virtual Machine: 20483B-SEA-DEV11, MSL-TMG1</a:t>
            </a:r>
          </a:p>
          <a:p>
            <a:pPr marL="342900" indent="-342900">
              <a:buClr>
                <a:srgbClr val="0070C0"/>
              </a:buClr>
              <a:buFont typeface="Arial" pitchFamily="34" charset="0"/>
              <a:buChar char="•"/>
            </a:pPr>
            <a:r>
              <a:rPr lang="en-US" sz="2400" b="0" i="0" u="none" strike="noStrike" baseline="0" dirty="0" smtClean="0">
                <a:latin typeface="Segoe UI"/>
              </a:rPr>
              <a:t>User Name: Student</a:t>
            </a:r>
          </a:p>
          <a:p>
            <a:pPr marL="342900" indent="-342900">
              <a:buClr>
                <a:srgbClr val="0070C0"/>
              </a:buClr>
              <a:buFont typeface="Arial" pitchFamily="34" charset="0"/>
              <a:buChar char="•"/>
            </a:pPr>
            <a:r>
              <a:rPr lang="en-US" sz="2400" b="0" i="0" u="none" strike="noStrike" baseline="0" dirty="0" smtClean="0">
                <a:latin typeface="Segoe UI"/>
              </a:rPr>
              <a:t>Password: Pa$$w0rd</a:t>
            </a:r>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smtClean="0">
                <a:latin typeface="Segoe UI"/>
              </a:rPr>
              <a:t>Estimated Time: 90 minutes</a:t>
            </a:r>
            <a:endParaRPr lang="en-US" sz="2400" dirty="0">
              <a:latin typeface="Segoe UI"/>
            </a:endParaRPr>
          </a:p>
        </p:txBody>
      </p:sp>
    </p:spTree>
    <p:extLst>
      <p:ext uri="{BB962C8B-B14F-4D97-AF65-F5344CB8AC3E}">
        <p14:creationId xmlns:p14="http://schemas.microsoft.com/office/powerpoint/2010/main" val="4280473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6733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Lab Scenario31664952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Content Placeholder 2"/>
          <p:cNvSpPr>
            <a:spLocks noGrp="1"/>
          </p:cNvSpPr>
          <p:nvPr>
            <p:ph idx="1"/>
          </p:nvPr>
        </p:nvSpPr>
        <p:spPr/>
        <p:txBody>
          <a:bodyPr/>
          <a:lstStyle/>
          <a:p>
            <a:pPr>
              <a:lnSpc>
                <a:spcPct val="115000"/>
              </a:lnSpc>
              <a:spcAft>
                <a:spcPts val="1000"/>
              </a:spcAft>
            </a:pPr>
            <a:r>
              <a:rPr lang="en-US" sz="2400" dirty="0">
                <a:latin typeface="Segoe UI"/>
                <a:ea typeface="SimSun"/>
                <a:cs typeface="Segoe UI"/>
              </a:rPr>
              <a:t>Now that you and The School of Fine Arts are happy with the basic functionality of the application, you need to improve the appearance of the interface to give the user a nicer experience through the use of animations and a consistent look and feel.</a:t>
            </a:r>
            <a:endParaRPr lang="en-US" sz="2400" dirty="0">
              <a:latin typeface="Segoe UI"/>
              <a:ea typeface="SimSun"/>
              <a:cs typeface="Mangal"/>
            </a:endParaRPr>
          </a:p>
          <a:p>
            <a:pPr>
              <a:lnSpc>
                <a:spcPct val="115000"/>
              </a:lnSpc>
              <a:spcAft>
                <a:spcPts val="1000"/>
              </a:spcAft>
            </a:pPr>
            <a:r>
              <a:rPr lang="en-US" sz="2400" dirty="0">
                <a:latin typeface="Segoe UI"/>
                <a:ea typeface="SimSun"/>
                <a:cs typeface="Segoe UI"/>
              </a:rPr>
              <a:t>You decide to create a </a:t>
            </a:r>
            <a:r>
              <a:rPr lang="en-US" sz="2400" b="1" dirty="0">
                <a:latin typeface="Segoe UI"/>
                <a:ea typeface="SimSun"/>
                <a:cs typeface="Mangal"/>
              </a:rPr>
              <a:t>StudentPhoto</a:t>
            </a:r>
            <a:r>
              <a:rPr lang="en-US" sz="2400" dirty="0">
                <a:latin typeface="Segoe UI"/>
                <a:ea typeface="SimSun"/>
                <a:cs typeface="Segoe UI"/>
              </a:rPr>
              <a:t> control that will enable you to display photographs of students in the student list and other views. You also decide to create a fluid method for a teacher to remove a student from their class. Finally, you want to update the look of the various views, keeping their look consistent across the application.</a:t>
            </a:r>
            <a:endParaRPr lang="en-US" sz="2400" dirty="0">
              <a:latin typeface="Segoe UI"/>
              <a:ea typeface="SimSun"/>
              <a:cs typeface="Mangal"/>
            </a:endParaRPr>
          </a:p>
          <a:p>
            <a:pPr marL="0" indent="0">
              <a:buNone/>
            </a:pPr>
            <a:endParaRPr lang="en-US" dirty="0"/>
          </a:p>
        </p:txBody>
      </p:sp>
    </p:spTree>
    <p:extLst>
      <p:ext uri="{BB962C8B-B14F-4D97-AF65-F5344CB8AC3E}">
        <p14:creationId xmlns:p14="http://schemas.microsoft.com/office/powerpoint/2010/main" val="720768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GB" dirty="0" smtClean="0"/>
              <a:t>Review Question(s)</a:t>
            </a:r>
            <a:endParaRPr lang="en-US" dirty="0"/>
          </a:p>
        </p:txBody>
      </p:sp>
    </p:spTree>
    <p:extLst>
      <p:ext uri="{BB962C8B-B14F-4D97-AF65-F5344CB8AC3E}">
        <p14:creationId xmlns:p14="http://schemas.microsoft.com/office/powerpoint/2010/main" val="684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Using XAML to Design a User Interface</a:t>
            </a:r>
            <a:endParaRPr lang="en-US" dirty="0"/>
          </a:p>
        </p:txBody>
      </p:sp>
      <p:sp>
        <p:nvSpPr>
          <p:cNvPr id="3" name="Text Placeholder 2"/>
          <p:cNvSpPr>
            <a:spLocks noGrp="1"/>
          </p:cNvSpPr>
          <p:nvPr>
            <p:ph type="body" idx="1"/>
          </p:nvPr>
        </p:nvSpPr>
        <p:spPr/>
        <p:txBody>
          <a:bodyPr/>
          <a:lstStyle/>
          <a:p>
            <a:r>
              <a:rPr lang="en-GB" dirty="0" smtClean="0"/>
              <a:t>Introducing XAML
Common Controls
Setting Control Properties
Handling Events
Using Layout Controls
Demonstration: Using Design View to Create a XAML UI
Creating User Controls</a:t>
            </a:r>
            <a:endParaRPr lang="en-US" dirty="0"/>
          </a:p>
        </p:txBody>
      </p:sp>
    </p:spTree>
    <p:extLst>
      <p:ext uri="{BB962C8B-B14F-4D97-AF65-F5344CB8AC3E}">
        <p14:creationId xmlns:p14="http://schemas.microsoft.com/office/powerpoint/2010/main" val="1269503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9253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XAML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XML elements to create controls</a:t>
            </a:r>
          </a:p>
          <a:p>
            <a:r>
              <a:rPr lang="en-US" dirty="0" smtClean="0"/>
              <a:t>Use attributes to set control properties</a:t>
            </a:r>
          </a:p>
          <a:p>
            <a:r>
              <a:rPr lang="en-US" dirty="0" smtClean="0"/>
              <a:t>Create hierarchies to represent parent controls and child controls</a:t>
            </a:r>
          </a:p>
          <a:p>
            <a:endParaRPr lang="en-US" dirty="0" smtClean="0"/>
          </a:p>
          <a:p>
            <a:endParaRPr lang="en-US" dirty="0" smtClean="0"/>
          </a:p>
        </p:txBody>
      </p:sp>
    </p:spTree>
    <p:extLst>
      <p:ext uri="{BB962C8B-B14F-4D97-AF65-F5344CB8AC3E}">
        <p14:creationId xmlns:p14="http://schemas.microsoft.com/office/powerpoint/2010/main" val="378019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c6a67697-40ce-4408-b28d-fb884777e8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Controls</a:t>
            </a:r>
            <a:endParaRPr lang="en-US" dirty="0"/>
          </a:p>
        </p:txBody>
      </p:sp>
      <p:pic>
        <p:nvPicPr>
          <p:cNvPr id="4" name="Picture 3" descr="C:\Work In Progress\Microsoft\M3072 and M3073\3072\Modules and Labs\Images\Contro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46" y="2619346"/>
            <a:ext cx="8093693" cy="419974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nvSpPr>
        <p:spPr bwMode="auto">
          <a:xfrm>
            <a:off x="422338" y="1070025"/>
            <a:ext cx="392431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Button</a:t>
            </a:r>
          </a:p>
          <a:p>
            <a:r>
              <a:rPr lang="en-US" dirty="0" smtClean="0"/>
              <a:t>Checkbox</a:t>
            </a:r>
          </a:p>
          <a:p>
            <a:r>
              <a:rPr lang="en-US" dirty="0" smtClean="0"/>
              <a:t>ComboBox</a:t>
            </a:r>
          </a:p>
        </p:txBody>
      </p:sp>
      <p:sp>
        <p:nvSpPr>
          <p:cNvPr id="6" name="Content Placeholder 2"/>
          <p:cNvSpPr txBox="1">
            <a:spLocks/>
          </p:cNvSpPr>
          <p:nvPr/>
        </p:nvSpPr>
        <p:spPr bwMode="auto">
          <a:xfrm>
            <a:off x="6464803" y="1070025"/>
            <a:ext cx="392431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rgbClr val="0070C0"/>
              </a:buClr>
              <a:buFont typeface="Arial" pitchFamily="34" charset="0"/>
              <a:buChar char="•"/>
            </a:pPr>
            <a:r>
              <a:rPr lang="en-US" sz="2800" b="0" dirty="0" smtClean="0">
                <a:latin typeface="Segoe UI" pitchFamily="34" charset="0"/>
                <a:ea typeface="Segoe UI" pitchFamily="34" charset="0"/>
                <a:cs typeface="Segoe UI" pitchFamily="34" charset="0"/>
              </a:rPr>
              <a:t>TabControl</a:t>
            </a:r>
          </a:p>
          <a:p>
            <a:pPr marL="285750" indent="-285750">
              <a:buClr>
                <a:srgbClr val="0070C0"/>
              </a:buClr>
              <a:buFont typeface="Arial" pitchFamily="34" charset="0"/>
              <a:buChar char="•"/>
            </a:pPr>
            <a:r>
              <a:rPr lang="en-US" sz="2800" b="0" dirty="0" smtClean="0">
                <a:latin typeface="Segoe UI" pitchFamily="34" charset="0"/>
                <a:ea typeface="Segoe UI" pitchFamily="34" charset="0"/>
                <a:cs typeface="Segoe UI" pitchFamily="34" charset="0"/>
              </a:rPr>
              <a:t>TextBlock</a:t>
            </a:r>
          </a:p>
          <a:p>
            <a:pPr marL="285750" indent="-285750">
              <a:buClr>
                <a:srgbClr val="0070C0"/>
              </a:buClr>
              <a:buFont typeface="Arial" pitchFamily="34" charset="0"/>
              <a:buChar char="•"/>
            </a:pPr>
            <a:r>
              <a:rPr lang="en-US" sz="2800" b="0" dirty="0" smtClean="0">
                <a:latin typeface="Segoe UI" pitchFamily="34" charset="0"/>
                <a:ea typeface="Segoe UI" pitchFamily="34" charset="0"/>
                <a:cs typeface="Segoe UI" pitchFamily="34" charset="0"/>
              </a:rPr>
              <a:t>TextBox</a:t>
            </a:r>
            <a:endParaRPr lang="en-US" sz="2800" b="0" dirty="0">
              <a:latin typeface="Segoe UI" pitchFamily="34" charset="0"/>
              <a:ea typeface="Segoe UI" pitchFamily="34" charset="0"/>
              <a:cs typeface="Segoe UI" pitchFamily="34" charset="0"/>
            </a:endParaRPr>
          </a:p>
        </p:txBody>
      </p:sp>
      <p:sp>
        <p:nvSpPr>
          <p:cNvPr id="7" name="Content Placeholder 2"/>
          <p:cNvSpPr txBox="1">
            <a:spLocks/>
          </p:cNvSpPr>
          <p:nvPr/>
        </p:nvSpPr>
        <p:spPr bwMode="auto">
          <a:xfrm>
            <a:off x="3443571" y="1070025"/>
            <a:ext cx="392431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rgbClr val="0070C0"/>
              </a:buClr>
              <a:buFont typeface="Arial" pitchFamily="34" charset="0"/>
              <a:buChar char="•"/>
            </a:pPr>
            <a:r>
              <a:rPr lang="en-US" sz="2800" b="0" dirty="0" smtClean="0">
                <a:latin typeface="Segoe UI" pitchFamily="34" charset="0"/>
                <a:ea typeface="Segoe UI" pitchFamily="34" charset="0"/>
                <a:cs typeface="Segoe UI" pitchFamily="34" charset="0"/>
              </a:rPr>
              <a:t>Label</a:t>
            </a:r>
          </a:p>
          <a:p>
            <a:pPr marL="285750" indent="-285750">
              <a:buClr>
                <a:srgbClr val="0070C0"/>
              </a:buClr>
              <a:buFont typeface="Arial" pitchFamily="34" charset="0"/>
              <a:buChar char="•"/>
            </a:pPr>
            <a:r>
              <a:rPr lang="en-US" sz="2800" b="0" dirty="0" smtClean="0">
                <a:latin typeface="Segoe UI" pitchFamily="34" charset="0"/>
                <a:ea typeface="Segoe UI" pitchFamily="34" charset="0"/>
                <a:cs typeface="Segoe UI" pitchFamily="34" charset="0"/>
              </a:rPr>
              <a:t>ListBox</a:t>
            </a:r>
          </a:p>
          <a:p>
            <a:pPr marL="285750" indent="-285750">
              <a:buClr>
                <a:srgbClr val="0070C0"/>
              </a:buClr>
              <a:buFont typeface="Arial" pitchFamily="34" charset="0"/>
              <a:buChar char="•"/>
            </a:pPr>
            <a:r>
              <a:rPr lang="en-US" sz="2800" b="0" dirty="0">
                <a:latin typeface="Segoe UI" pitchFamily="34" charset="0"/>
                <a:ea typeface="Segoe UI" pitchFamily="34" charset="0"/>
                <a:cs typeface="Segoe UI" pitchFamily="34" charset="0"/>
              </a:rPr>
              <a:t>RadioButton</a:t>
            </a:r>
          </a:p>
          <a:p>
            <a:pPr marL="0" indent="0">
              <a:buNone/>
            </a:pPr>
            <a:endParaRPr lang="en-US" sz="2800" b="0" dirty="0" smtClean="0"/>
          </a:p>
        </p:txBody>
      </p:sp>
    </p:spTree>
    <p:extLst>
      <p:ext uri="{BB962C8B-B14F-4D97-AF65-F5344CB8AC3E}">
        <p14:creationId xmlns:p14="http://schemas.microsoft.com/office/powerpoint/2010/main" val="579534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Control Properties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attribute syntax to define simple property values</a:t>
            </a:r>
          </a:p>
          <a:p>
            <a:endParaRPr lang="en-US" dirty="0"/>
          </a:p>
          <a:p>
            <a:endParaRPr lang="en-US" dirty="0" smtClean="0"/>
          </a:p>
          <a:p>
            <a:r>
              <a:rPr lang="en-US" dirty="0" smtClean="0"/>
              <a:t>Use property element syntax to define complex property values</a:t>
            </a:r>
            <a:endParaRPr lang="en-US" dirty="0"/>
          </a:p>
        </p:txBody>
      </p:sp>
      <p:sp>
        <p:nvSpPr>
          <p:cNvPr id="5" name="TextBox 3"/>
          <p:cNvSpPr txBox="1"/>
          <p:nvPr/>
        </p:nvSpPr>
        <p:spPr>
          <a:xfrm>
            <a:off x="685800" y="20574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&lt;Button Content</a:t>
            </a:r>
            <a:r>
              <a:rPr lang="en-GB" sz="2000" b="0" dirty="0" smtClean="0">
                <a:latin typeface="Lucida Sans Unicode" pitchFamily="34" charset="0"/>
                <a:cs typeface="Lucida Sans Unicode" pitchFamily="34" charset="0"/>
              </a:rPr>
              <a:t>=“Click Me" Background="Yellow" /&gt;</a:t>
            </a:r>
            <a:endParaRPr lang="en-GB" sz="2000" b="0" dirty="0">
              <a:latin typeface="Lucida Sans Unicode" pitchFamily="34" charset="0"/>
              <a:cs typeface="Lucida Sans Unicode" pitchFamily="34" charset="0"/>
            </a:endParaRPr>
          </a:p>
        </p:txBody>
      </p:sp>
      <p:sp>
        <p:nvSpPr>
          <p:cNvPr id="6" name="TextBox 4"/>
          <p:cNvSpPr txBox="1"/>
          <p:nvPr/>
        </p:nvSpPr>
        <p:spPr>
          <a:xfrm>
            <a:off x="685800" y="3919478"/>
            <a:ext cx="7620000" cy="286232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&lt;Button Content</a:t>
            </a:r>
            <a:r>
              <a:rPr lang="en-GB" sz="2000" b="0" dirty="0" smtClean="0">
                <a:latin typeface="Lucida Sans Unicode" pitchFamily="34" charset="0"/>
                <a:cs typeface="Lucida Sans Unicode" pitchFamily="34" charset="0"/>
              </a:rPr>
              <a:t>=“Click Me"</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&lt;</a:t>
            </a:r>
            <a:r>
              <a:rPr lang="en-GB" sz="2000" b="0" dirty="0">
                <a:latin typeface="Lucida Sans Unicode" pitchFamily="34" charset="0"/>
                <a:cs typeface="Lucida Sans Unicode" pitchFamily="34" charset="0"/>
              </a:rPr>
              <a:t>Button.Background&gt;</a:t>
            </a:r>
          </a:p>
          <a:p>
            <a:r>
              <a:rPr lang="en-GB" sz="2000" b="0" dirty="0">
                <a:latin typeface="Lucida Sans Unicode" pitchFamily="34" charset="0"/>
                <a:cs typeface="Lucida Sans Unicode" pitchFamily="34" charset="0"/>
              </a:rPr>
              <a:t>      &lt;LinearGradientBrush StartPoint="0.5, 0.5" </a:t>
            </a:r>
            <a:r>
              <a:rPr lang="en-GB" sz="2000" b="0" dirty="0" smtClean="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EndPoint</a:t>
            </a:r>
            <a:r>
              <a:rPr lang="en-GB" sz="2000" b="0" dirty="0">
                <a:latin typeface="Lucida Sans Unicode" pitchFamily="34" charset="0"/>
                <a:cs typeface="Lucida Sans Unicode" pitchFamily="34" charset="0"/>
              </a:rPr>
              <a:t>="1.5, 1.5</a:t>
            </a:r>
            <a:r>
              <a:rPr lang="en-GB"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         &lt;GradientStop Color="AliceBlue" Offset="0" /&gt;</a:t>
            </a:r>
          </a:p>
          <a:p>
            <a:r>
              <a:rPr lang="en-GB" sz="2000" b="0" dirty="0">
                <a:latin typeface="Lucida Sans Unicode" pitchFamily="34" charset="0"/>
                <a:cs typeface="Lucida Sans Unicode" pitchFamily="34" charset="0"/>
              </a:rPr>
              <a:t>         &lt;GradientStop Color="Aqua" Offset="0.5" /&gt;</a:t>
            </a:r>
          </a:p>
          <a:p>
            <a:r>
              <a:rPr lang="en-GB" sz="2000" b="0" dirty="0">
                <a:latin typeface="Lucida Sans Unicode" pitchFamily="34" charset="0"/>
                <a:cs typeface="Lucida Sans Unicode" pitchFamily="34" charset="0"/>
              </a:rPr>
              <a:t>      &lt;/LinearGradientBrush&gt;</a:t>
            </a:r>
          </a:p>
          <a:p>
            <a:r>
              <a:rPr lang="en-GB" sz="2000" b="0" dirty="0">
                <a:latin typeface="Lucida Sans Unicode" pitchFamily="34" charset="0"/>
                <a:cs typeface="Lucida Sans Unicode" pitchFamily="34" charset="0"/>
              </a:rPr>
              <a:t>   &lt;/Button.Background&gt;</a:t>
            </a:r>
          </a:p>
          <a:p>
            <a:r>
              <a:rPr lang="en-GB" sz="2000" b="0" dirty="0" smtClean="0">
                <a:latin typeface="Lucida Sans Unicode" pitchFamily="34" charset="0"/>
                <a:cs typeface="Lucida Sans Unicode" pitchFamily="34" charset="0"/>
              </a:rPr>
              <a:t>&lt;/</a:t>
            </a:r>
            <a:r>
              <a:rPr lang="en-GB" sz="2000" b="0" dirty="0">
                <a:latin typeface="Lucida Sans Unicode" pitchFamily="34" charset="0"/>
                <a:cs typeface="Lucida Sans Unicode" pitchFamily="34" charset="0"/>
              </a:rPr>
              <a:t>Button&gt;</a:t>
            </a:r>
          </a:p>
        </p:txBody>
      </p:sp>
    </p:spTree>
    <p:extLst>
      <p:ext uri="{BB962C8B-B14F-4D97-AF65-F5344CB8AC3E}">
        <p14:creationId xmlns:p14="http://schemas.microsoft.com/office/powerpoint/2010/main" val="296516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Specify the event handler method in XAML</a:t>
            </a:r>
          </a:p>
          <a:p>
            <a:endParaRPr lang="en-US" dirty="0"/>
          </a:p>
          <a:p>
            <a:endParaRPr lang="en-US" dirty="0" smtClean="0"/>
          </a:p>
          <a:p>
            <a:endParaRPr lang="en-US" dirty="0" smtClean="0"/>
          </a:p>
          <a:p>
            <a:r>
              <a:rPr lang="en-US" dirty="0" smtClean="0"/>
              <a:t>Handle the event in the code-behind class</a:t>
            </a:r>
          </a:p>
          <a:p>
            <a:endParaRPr lang="en-US" dirty="0"/>
          </a:p>
          <a:p>
            <a:endParaRPr lang="en-US" dirty="0" smtClean="0"/>
          </a:p>
          <a:p>
            <a:endParaRPr lang="en-US" dirty="0"/>
          </a:p>
          <a:p>
            <a:endParaRPr lang="en-US" dirty="0" smtClean="0"/>
          </a:p>
          <a:p>
            <a:r>
              <a:rPr lang="en-US" dirty="0" smtClean="0"/>
              <a:t>Events are bubbled to parent controls</a:t>
            </a:r>
            <a:endParaRPr lang="en-US" dirty="0"/>
          </a:p>
        </p:txBody>
      </p:sp>
      <p:sp>
        <p:nvSpPr>
          <p:cNvPr id="5" name="TextBox 3"/>
          <p:cNvSpPr txBox="1"/>
          <p:nvPr/>
        </p:nvSpPr>
        <p:spPr>
          <a:xfrm>
            <a:off x="685800" y="1676400"/>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&lt;Button x:Name="btnMakeCoffee" </a:t>
            </a:r>
          </a:p>
          <a:p>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Content="Make Me a Coffee!" </a:t>
            </a:r>
          </a:p>
          <a:p>
            <a:r>
              <a:rPr lang="en-GB" sz="2000" b="0" dirty="0">
                <a:latin typeface="Lucida Sans Unicode" pitchFamily="34" charset="0"/>
                <a:cs typeface="Lucida Sans Unicode" pitchFamily="34" charset="0"/>
              </a:rPr>
              <a:t>              Click="btnMakeCoffee_Click" /&gt;</a:t>
            </a:r>
          </a:p>
        </p:txBody>
      </p:sp>
      <p:sp>
        <p:nvSpPr>
          <p:cNvPr id="6" name="TextBox 4"/>
          <p:cNvSpPr txBox="1"/>
          <p:nvPr/>
        </p:nvSpPr>
        <p:spPr>
          <a:xfrm>
            <a:off x="685800" y="3708737"/>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private void btnMakeCoffee_Click(object sender, </a:t>
            </a:r>
            <a:r>
              <a:rPr lang="en-GB" sz="2000" b="0" dirty="0" smtClean="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RoutedEventArgs </a:t>
            </a:r>
            <a:r>
              <a:rPr lang="en-GB" sz="2000" b="0" dirty="0">
                <a:latin typeface="Lucida Sans Unicode" pitchFamily="34" charset="0"/>
                <a:cs typeface="Lucida Sans Unicode" pitchFamily="34" charset="0"/>
              </a:rPr>
              <a:t>e)</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lblResult.Content = "Your coffee is on its way.";</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0756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29ff3ca-5992-4cc7-955e-3d853866cf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Layout Controls</a:t>
            </a:r>
            <a:endParaRPr lang="en-US" dirty="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Canvas</a:t>
            </a:r>
          </a:p>
          <a:p>
            <a:r>
              <a:rPr lang="en-GB" dirty="0" smtClean="0"/>
              <a:t>DockPanel</a:t>
            </a:r>
          </a:p>
          <a:p>
            <a:r>
              <a:rPr lang="en-GB" dirty="0" smtClean="0"/>
              <a:t>Grid</a:t>
            </a:r>
          </a:p>
          <a:p>
            <a:r>
              <a:rPr lang="en-GB" dirty="0" smtClean="0"/>
              <a:t>StackPanel</a:t>
            </a:r>
          </a:p>
          <a:p>
            <a:r>
              <a:rPr lang="en-GB" dirty="0" smtClean="0"/>
              <a:t>VirtualizingStackPanel</a:t>
            </a:r>
          </a:p>
          <a:p>
            <a:r>
              <a:rPr lang="en-GB" dirty="0" smtClean="0"/>
              <a:t>WrapPanel</a:t>
            </a:r>
            <a:endParaRPr lang="en-GB" dirty="0"/>
          </a:p>
        </p:txBody>
      </p:sp>
    </p:spTree>
    <p:extLst>
      <p:ext uri="{BB962C8B-B14F-4D97-AF65-F5344CB8AC3E}">
        <p14:creationId xmlns:p14="http://schemas.microsoft.com/office/powerpoint/2010/main" val="47862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78be1f12-8629-4f97-af4f-b81b7a2c0af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Using Design View to Create a XAML UI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how to:</a:t>
            </a:r>
          </a:p>
          <a:p>
            <a:r>
              <a:rPr lang="en-US" dirty="0" smtClean="0"/>
              <a:t>Add controls to the design surface in Visual Studio</a:t>
            </a:r>
          </a:p>
          <a:p>
            <a:r>
              <a:rPr lang="en-US" dirty="0" smtClean="0"/>
              <a:t>Edit controls by using designer tools</a:t>
            </a:r>
          </a:p>
          <a:p>
            <a:r>
              <a:rPr lang="en-US" dirty="0" smtClean="0"/>
              <a:t>Edit controls by editing XAML directly</a:t>
            </a:r>
          </a:p>
          <a:p>
            <a:r>
              <a:rPr lang="en-US" dirty="0" smtClean="0"/>
              <a:t>Use Visual Studio tools to create event handlers</a:t>
            </a:r>
          </a:p>
          <a:p>
            <a:endParaRPr lang="en-US" dirty="0"/>
          </a:p>
        </p:txBody>
      </p:sp>
    </p:spTree>
    <p:extLst>
      <p:ext uri="{BB962C8B-B14F-4D97-AF65-F5344CB8AC3E}">
        <p14:creationId xmlns:p14="http://schemas.microsoft.com/office/powerpoint/2010/main" val="42120269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9&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Using XAML to Design a User Interface&amp;quot;&quot;/&gt;&lt;property id=&quot;20307&quot; value=&quot;258&quot;/&gt;&lt;/object&gt;&lt;object type=&quot;3&quot; unique_id=&quot;10006&quot;&gt;&lt;property id=&quot;20148&quot; value=&quot;5&quot;/&gt;&lt;property id=&quot;20300&quot; value=&quot;Slide 4 - &amp;quot;Introducing XAML&amp;quot;&quot;/&gt;&lt;property id=&quot;20307&quot; value=&quot;259&quot;/&gt;&lt;/object&gt;&lt;object type=&quot;3&quot; unique_id=&quot;10007&quot;&gt;&lt;property id=&quot;20148&quot; value=&quot;5&quot;/&gt;&lt;property id=&quot;20300&quot; value=&quot;Slide 5 - &amp;quot;Common Controls&amp;quot;&quot;/&gt;&lt;property id=&quot;20307&quot; value=&quot;260&quot;/&gt;&lt;/object&gt;&lt;object type=&quot;3&quot; unique_id=&quot;10008&quot;&gt;&lt;property id=&quot;20148&quot; value=&quot;5&quot;/&gt;&lt;property id=&quot;20300&quot; value=&quot;Slide 6 - &amp;quot;Setting Control Properties&amp;quot;&quot;/&gt;&lt;property id=&quot;20307&quot; value=&quot;261&quot;/&gt;&lt;/object&gt;&lt;object type=&quot;3&quot; unique_id=&quot;10009&quot;&gt;&lt;property id=&quot;20148&quot; value=&quot;5&quot;/&gt;&lt;property id=&quot;20300&quot; value=&quot;Slide 7 - &amp;quot;Handling Events&amp;quot;&quot;/&gt;&lt;property id=&quot;20307&quot; value=&quot;262&quot;/&gt;&lt;/object&gt;&lt;object type=&quot;3&quot; unique_id=&quot;10010&quot;&gt;&lt;property id=&quot;20148&quot; value=&quot;5&quot;/&gt;&lt;property id=&quot;20300&quot; value=&quot;Slide 8 - &amp;quot;Using Layout Controls&amp;quot;&quot;/&gt;&lt;property id=&quot;20307&quot; value=&quot;263&quot;/&gt;&lt;/object&gt;&lt;object type=&quot;3&quot; unique_id=&quot;10011&quot;&gt;&lt;property id=&quot;20148&quot; value=&quot;5&quot;/&gt;&lt;property id=&quot;20300&quot; value=&quot;Slide 9 - &amp;quot;Demonstration: Using Design View to Create a XAML UI&amp;quot;&quot;/&gt;&lt;property id=&quot;20307&quot; value=&quot;264&quot;/&gt;&lt;/object&gt;&lt;object type=&quot;3&quot; unique_id=&quot;10012&quot;&gt;&lt;property id=&quot;20148&quot; value=&quot;5&quot;/&gt;&lt;property id=&quot;20300&quot; value=&quot;Slide 10 - &amp;quot;Text Continuation&amp;quot;&quot;/&gt;&lt;property id=&quot;20307&quot; value=&quot;281&quot;/&gt;&lt;/object&gt;&lt;object type=&quot;3&quot; unique_id=&quot;10013&quot;&gt;&lt;property id=&quot;20148&quot; value=&quot;5&quot;/&gt;&lt;property id=&quot;20300&quot; value=&quot;Slide 11 - &amp;quot;Text Continuation&amp;quot;&quot;/&gt;&lt;property id=&quot;20307&quot; value=&quot;282&quot;/&gt;&lt;/object&gt;&lt;object type=&quot;3&quot; unique_id=&quot;10014&quot;&gt;&lt;property id=&quot;20148&quot; value=&quot;5&quot;/&gt;&lt;property id=&quot;20300&quot; value=&quot;Slide 12 - &amp;quot;Creating User Controls&amp;quot;&quot;/&gt;&lt;property id=&quot;20307&quot; value=&quot;265&quot;/&gt;&lt;/object&gt;&lt;object type=&quot;3&quot; unique_id=&quot;10015&quot;&gt;&lt;property id=&quot;20148&quot; value=&quot;5&quot;/&gt;&lt;property id=&quot;20300&quot; value=&quot;Slide 13 - &amp;quot;Lesson 2: Binding Controls to Data&amp;quot;&quot;/&gt;&lt;property id=&quot;20307&quot; value=&quot;266&quot;/&gt;&lt;/object&gt;&lt;object type=&quot;3&quot; unique_id=&quot;10016&quot;&gt;&lt;property id=&quot;20148&quot; value=&quot;5&quot;/&gt;&lt;property id=&quot;20300&quot; value=&quot;Slide 14 - &amp;quot;Introduction to Data Binding&amp;quot;&quot;/&gt;&lt;property id=&quot;20307&quot; value=&quot;267&quot;/&gt;&lt;/object&gt;&lt;object type=&quot;3&quot; unique_id=&quot;10017&quot;&gt;&lt;property id=&quot;20148&quot; value=&quot;5&quot;/&gt;&lt;property id=&quot;20300&quot; value=&quot;Slide 15 - &amp;quot;Binding Controls to Data in XAML&amp;quot;&quot;/&gt;&lt;property id=&quot;20307&quot; value=&quot;268&quot;/&gt;&lt;/object&gt;&lt;object type=&quot;3&quot; unique_id=&quot;10018&quot;&gt;&lt;property id=&quot;20148&quot; value=&quot;5&quot;/&gt;&lt;property id=&quot;20300&quot; value=&quot;Slide 16 - &amp;quot;Binding Controls to Data in Code&amp;quot;&quot;/&gt;&lt;property id=&quot;20307&quot; value=&quot;269&quot;/&gt;&lt;/object&gt;&lt;object type=&quot;3&quot; unique_id=&quot;10019&quot;&gt;&lt;property id=&quot;20148&quot; value=&quot;5&quot;/&gt;&lt;property id=&quot;20300&quot; value=&quot;Slide 17 - &amp;quot;Binding Controls to Collections&amp;quot;&quot;/&gt;&lt;property id=&quot;20307&quot; value=&quot;270&quot;/&gt;&lt;/object&gt;&lt;object type=&quot;3&quot; unique_id=&quot;10020&quot;&gt;&lt;property id=&quot;20148&quot; value=&quot;5&quot;/&gt;&lt;property id=&quot;20300&quot; value=&quot;Slide 18 - &amp;quot;Creating Data Templates&amp;quot;&quot;/&gt;&lt;property id=&quot;20307&quot; value=&quot;271&quot;/&gt;&lt;/object&gt;&lt;object type=&quot;3&quot; unique_id=&quot;10021&quot;&gt;&lt;property id=&quot;20148&quot; value=&quot;5&quot;/&gt;&lt;property id=&quot;20300&quot; value=&quot;Slide 19 - &amp;quot;Lesson 3: Styling a UI&amp;quot;&quot;/&gt;&lt;property id=&quot;20307&quot; value=&quot;272&quot;/&gt;&lt;/object&gt;&lt;object type=&quot;3&quot; unique_id=&quot;10022&quot;&gt;&lt;property id=&quot;20148&quot; value=&quot;5&quot;/&gt;&lt;property id=&quot;20300&quot; value=&quot;Slide 20 - &amp;quot;Creating Reusable Resources in XAML&amp;quot;&quot;/&gt;&lt;property id=&quot;20307&quot; value=&quot;273&quot;/&gt;&lt;/object&gt;&lt;object type=&quot;3&quot; unique_id=&quot;10023&quot;&gt;&lt;property id=&quot;20148&quot; value=&quot;5&quot;/&gt;&lt;property id=&quot;20300&quot; value=&quot;Slide 21 - &amp;quot;Defining Styles as Resources&amp;quot;&quot;/&gt;&lt;property id=&quot;20307&quot; value=&quot;274&quot;/&gt;&lt;/object&gt;&lt;object type=&quot;3&quot; unique_id=&quot;10024&quot;&gt;&lt;property id=&quot;20148&quot; value=&quot;5&quot;/&gt;&lt;property id=&quot;20300&quot; value=&quot;Slide 22 - &amp;quot;Using Property Triggers&amp;quot;&quot;/&gt;&lt;property id=&quot;20307&quot; value=&quot;275&quot;/&gt;&lt;/object&gt;&lt;object type=&quot;3&quot; unique_id=&quot;10025&quot;&gt;&lt;property id=&quot;20148&quot; value=&quot;5&quot;/&gt;&lt;property id=&quot;20300&quot; value=&quot;Slide 23 - &amp;quot;Creating Dynamic Transformations&amp;quot;&quot;/&gt;&lt;property id=&quot;20307&quot; value=&quot;276&quot;/&gt;&lt;/object&gt;&lt;object type=&quot;3&quot; unique_id=&quot;10026&quot;&gt;&lt;property id=&quot;20148&quot; value=&quot;5&quot;/&gt;&lt;property id=&quot;20300&quot; value=&quot;Slide 24 - &amp;quot;Demonstration: Customizing Student Photographs and Styling the Application Lab&amp;quot;&quot;/&gt;&lt;property id=&quot;20307&quot; value=&quot;277&quot;/&gt;&lt;/object&gt;&lt;object type=&quot;3&quot; unique_id=&quot;10027&quot;&gt;&lt;property id=&quot;20148&quot; value=&quot;5&quot;/&gt;&lt;property id=&quot;20300&quot; value=&quot;Slide 25 - &amp;quot;Text Continuation&amp;quot;&quot;/&gt;&lt;property id=&quot;20307&quot; value=&quot;283&quot;/&gt;&lt;/object&gt;&lt;object type=&quot;3&quot; unique_id=&quot;10028&quot;&gt;&lt;property id=&quot;20148&quot; value=&quot;5&quot;/&gt;&lt;property id=&quot;20300&quot; value=&quot;Slide 26 - &amp;quot;Lab: Customizing Student Photographs and Styling the Application&amp;quot;&quot;/&gt;&lt;property id=&quot;20307&quot; value=&quot;278&quot;/&gt;&lt;/object&gt;&lt;object type=&quot;3&quot; unique_id=&quot;10029&quot;&gt;&lt;property id=&quot;20148&quot; value=&quot;5&quot;/&gt;&lt;property id=&quot;20300&quot; value=&quot;Slide 27 - &amp;quot;Text Continuation&amp;quot;&quot;/&gt;&lt;property id=&quot;20307&quot; value=&quot;284&quot;/&gt;&lt;/object&gt;&lt;object type=&quot;3&quot; unique_id=&quot;10030&quot;&gt;&lt;property id=&quot;20148&quot; value=&quot;5&quot;/&gt;&lt;property id=&quot;20300&quot; value=&quot;Slide 28 - &amp;quot;Lab Scenario&amp;quot;&quot;/&gt;&lt;property id=&quot;20307&quot; value=&quot;279&quot;/&gt;&lt;/object&gt;&lt;object type=&quot;3&quot; unique_id=&quot;10031&quot;&gt;&lt;property id=&quot;20148&quot; value=&quot;5&quot;/&gt;&lt;property id=&quot;20300&quot; value=&quot;Slide 29 - &amp;quot;Module Review and Takeaways&amp;quot;&quot;/&gt;&lt;property id=&quot;20307&quot; value=&quot;280&quot;/&gt;&lt;/object&gt;&lt;object type=&quot;3&quot; unique_id=&quot;10032&quot;&gt;&lt;property id=&quot;20148&quot; value=&quot;5&quot;/&gt;&lt;property id=&quot;20300&quot; value=&quot;Slide 30 - &amp;quot;Text Continuation&amp;quot;&quot;/&gt;&lt;property id=&quot;20307&quot; value=&quot;285&quot;/&gt;&lt;/object&gt;&lt;/object&gt;&lt;object type=&quot;8&quot; unique_id=&quot;10064&quot;&gt;&lt;/object&gt;&lt;/object&gt;&lt;/database&gt;"/>
  <p:tag name="MMPROD_NEXTUNIQUEID" val="10009"/>
  <p:tag name="SECTOMILLISECCONVERTED" val="1"/>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38</TotalTime>
  <Words>3904</Words>
  <Application>Microsoft Office PowerPoint</Application>
  <PresentationFormat>On-screen Show (4:3)</PresentationFormat>
  <Paragraphs>447</Paragraphs>
  <Slides>30</Slides>
  <Notes>30</Notes>
  <HiddenSlides>5</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Segoe UI</vt:lpstr>
      <vt:lpstr>Segoe UI Light</vt:lpstr>
      <vt:lpstr>Segoe Light</vt:lpstr>
      <vt:lpstr>Lucida Sans Unicode</vt:lpstr>
      <vt:lpstr>Mangal</vt:lpstr>
      <vt:lpstr>SimSun</vt:lpstr>
      <vt:lpstr>Wingdings</vt:lpstr>
      <vt:lpstr>Calibri</vt:lpstr>
      <vt:lpstr>Times New Roman</vt:lpstr>
      <vt:lpstr>Verdana</vt:lpstr>
      <vt:lpstr>Presentation1</vt:lpstr>
      <vt:lpstr>Module 9</vt:lpstr>
      <vt:lpstr>Module Overview</vt:lpstr>
      <vt:lpstr>Lesson 1: Using XAML to Design a User Interface</vt:lpstr>
      <vt:lpstr>Introducing XAML</vt:lpstr>
      <vt:lpstr>Common Controls</vt:lpstr>
      <vt:lpstr>Setting Control Properties</vt:lpstr>
      <vt:lpstr>Handling Events</vt:lpstr>
      <vt:lpstr>Using Layout Controls</vt:lpstr>
      <vt:lpstr>Demonstration: Using Design View to Create a XAML UI</vt:lpstr>
      <vt:lpstr>Text Continuation</vt:lpstr>
      <vt:lpstr>Text Continuation</vt:lpstr>
      <vt:lpstr>Creating User Controls</vt:lpstr>
      <vt:lpstr>Lesson 2: Binding Controls to Data</vt:lpstr>
      <vt:lpstr>Introduction to Data Binding</vt:lpstr>
      <vt:lpstr>Binding Controls to Data in XAML</vt:lpstr>
      <vt:lpstr>Binding Controls to Data in Code</vt:lpstr>
      <vt:lpstr>Binding Controls to Collections</vt:lpstr>
      <vt:lpstr>Creating Data Templates</vt:lpstr>
      <vt:lpstr>Lesson 3: Styling a UI</vt:lpstr>
      <vt:lpstr>Creating Reusable Resources in XAML</vt:lpstr>
      <vt:lpstr>Defining Styles as Resources</vt:lpstr>
      <vt:lpstr>Using Property Triggers</vt:lpstr>
      <vt:lpstr>Creating Dynamic Transformations</vt:lpstr>
      <vt:lpstr>Demonstration: Customizing Student Photographs and Styling the Application Lab</vt:lpstr>
      <vt:lpstr>Text Continuation</vt:lpstr>
      <vt:lpstr>Lab: Customizing Student Photographs and Styling the Application</vt:lpstr>
      <vt:lpstr>Text Continuation</vt:lpstr>
      <vt:lpstr>Lab Scenario</vt:lpstr>
      <vt:lpstr>Module Review and Takeaways</vt:lpstr>
      <vt:lpstr>Text Continuation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Module9</dc:title>
  <dc:creator>Vikkie Boyd</dc:creator>
  <cp:lastModifiedBy>Richard Strange</cp:lastModifiedBy>
  <cp:revision>5</cp:revision>
  <dcterms:created xsi:type="dcterms:W3CDTF">2012-12-05T14:44:07Z</dcterms:created>
  <dcterms:modified xsi:type="dcterms:W3CDTF">2012-12-11T16:17:34Z</dcterms:modified>
</cp:coreProperties>
</file>