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3" r:id="rId19"/>
    <p:sldId id="273" r:id="rId20"/>
    <p:sldId id="274" r:id="rId21"/>
    <p:sldId id="275" r:id="rId22"/>
    <p:sldId id="276" r:id="rId23"/>
    <p:sldId id="284" r:id="rId24"/>
    <p:sldId id="277" r:id="rId25"/>
    <p:sldId id="278" r:id="rId26"/>
    <p:sldId id="279" r:id="rId27"/>
    <p:sldId id="285" r:id="rId28"/>
    <p:sldId id="286" r:id="rId29"/>
    <p:sldId id="280" r:id="rId30"/>
    <p:sldId id="281" r:id="rId31"/>
    <p:sldId id="282" r:id="rId32"/>
    <p:sldId id="287" r:id="rId33"/>
  </p:sldIdLst>
  <p:sldSz cx="9144000" cy="6858000" type="screen4x3"/>
  <p:notesSz cx="6858000" cy="9144000"/>
  <p:embeddedFontLst>
    <p:embeddedFont>
      <p:font typeface="Segoe UI" pitchFamily="34" charset="0"/>
      <p:regular r:id="rId35"/>
      <p:bold r:id="rId36"/>
      <p:italic r:id="rId37"/>
      <p:boldItalic r:id="rId38"/>
    </p:embeddedFont>
    <p:embeddedFont>
      <p:font typeface="Segoe UI Light" pitchFamily="34" charset="0"/>
      <p:regular r:id="rId39"/>
    </p:embeddedFont>
    <p:embeddedFont>
      <p:font typeface="Segoe Light" pitchFamily="34" charset="0"/>
      <p:regular r:id="rId40"/>
      <p:italic r:id="rId41"/>
    </p:embeddedFont>
    <p:embeddedFont>
      <p:font typeface="Lucida Sans Unicode" pitchFamily="34" charset="0"/>
      <p:regular r:id="rId42"/>
    </p:embeddedFont>
    <p:embeddedFont>
      <p:font typeface="Calibri" pitchFamily="34" charset="0"/>
      <p:regular r:id="rId43"/>
      <p:bold r:id="rId44"/>
      <p:italic r:id="rId45"/>
      <p:boldItalic r:id="rId46"/>
    </p:embeddedFont>
    <p:embeddedFont>
      <p:font typeface="Verdana" pitchFamily="34" charset="0"/>
      <p:regular r:id="rId47"/>
      <p:bold r:id="rId48"/>
      <p:italic r:id="rId49"/>
      <p:boldItalic r:id="rId50"/>
    </p:embeddedFont>
  </p:embeddedFontLst>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7" autoAdjust="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p:scale>
          <a:sx n="60" d="100"/>
          <a:sy n="60" d="100"/>
        </p:scale>
        <p:origin x="-2394"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9DF045-BE02-43BF-97EC-B998E1A137D1}"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6A8517-0A4D-41DA-BDAB-A7FE535383F2}" type="slidenum">
              <a:rPr lang="en-US" smtClean="0"/>
              <a:t>‹#›</a:t>
            </a:fld>
            <a:endParaRPr lang="en-US" dirty="0"/>
          </a:p>
        </p:txBody>
      </p:sp>
    </p:spTree>
    <p:extLst>
      <p:ext uri="{BB962C8B-B14F-4D97-AF65-F5344CB8AC3E}">
        <p14:creationId xmlns:p14="http://schemas.microsoft.com/office/powerpoint/2010/main" val="3159368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618855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422212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Understanding how the </a:t>
            </a:r>
            <a:r>
              <a:rPr lang="en-US" sz="1000" b="1" dirty="0">
                <a:latin typeface="Arial"/>
                <a:ea typeface="Calibri"/>
                <a:cs typeface="Times New Roman"/>
              </a:rPr>
              <a:t>async</a:t>
            </a:r>
            <a:r>
              <a:rPr lang="en-US" sz="1000" dirty="0">
                <a:latin typeface="Arial"/>
                <a:ea typeface="Calibri"/>
                <a:cs typeface="Segoe UI"/>
              </a:rPr>
              <a:t> method modifier and the </a:t>
            </a:r>
            <a:r>
              <a:rPr lang="en-US" sz="1000" b="1" dirty="0">
                <a:latin typeface="Arial"/>
                <a:ea typeface="Calibri"/>
                <a:cs typeface="Times New Roman"/>
              </a:rPr>
              <a:t>await</a:t>
            </a:r>
            <a:r>
              <a:rPr lang="en-US" sz="1000" dirty="0">
                <a:latin typeface="Arial"/>
                <a:ea typeface="Calibri"/>
                <a:cs typeface="Segoe UI"/>
              </a:rPr>
              <a:t> operator work is crucial to writing Windows Store apps for Windows 8. Make sure that students understand the purpose of these keywords and how to use them.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361489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Clarify that all UI elements are created—and therefore ”owned”—by the UI thread.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4277448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969829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Point out that all event handlers must return </a:t>
            </a:r>
            <a:r>
              <a:rPr lang="en-US" sz="1000" b="1" dirty="0">
                <a:latin typeface="Arial"/>
                <a:ea typeface="Calibri"/>
                <a:cs typeface="Times New Roman"/>
              </a:rPr>
              <a:t>void</a:t>
            </a:r>
            <a:r>
              <a:rPr lang="en-US" sz="1000" dirty="0">
                <a:latin typeface="Arial"/>
                <a:ea typeface="Calibri"/>
                <a:cs typeface="Segoe UI"/>
              </a:rPr>
              <a:t>. This is the reason why you cannot return a </a:t>
            </a:r>
            <a:r>
              <a:rPr lang="en-US" sz="1000" b="1" dirty="0">
                <a:latin typeface="Arial"/>
                <a:ea typeface="Calibri"/>
                <a:cs typeface="Times New Roman"/>
              </a:rPr>
              <a:t>Task</a:t>
            </a:r>
            <a:r>
              <a:rPr lang="en-US" sz="1000" dirty="0">
                <a:latin typeface="Arial"/>
                <a:ea typeface="Calibri"/>
                <a:cs typeface="Segoe UI"/>
              </a:rPr>
              <a:t> object from an asynchronous event </a:t>
            </a:r>
            <a:r>
              <a:rPr lang="en-US" sz="1000" dirty="0" smtClean="0">
                <a:latin typeface="Arial"/>
                <a:ea typeface="Calibri"/>
                <a:cs typeface="Segoe UI"/>
              </a:rPr>
              <a:t>handler.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smtClean="0">
                <a:latin typeface="Arial"/>
                <a:ea typeface="Calibri"/>
                <a:cs typeface="Segoe UI"/>
              </a:rPr>
              <a:t>Mention </a:t>
            </a:r>
            <a:r>
              <a:rPr lang="en-US" sz="1000" dirty="0">
                <a:latin typeface="Arial"/>
                <a:ea typeface="Calibri"/>
                <a:cs typeface="Segoe UI"/>
              </a:rPr>
              <a:t>that i</a:t>
            </a:r>
            <a:r>
              <a:rPr lang="en-US" sz="1000" dirty="0">
                <a:solidFill>
                  <a:srgbClr val="000000"/>
                </a:solidFill>
                <a:latin typeface="Arial"/>
                <a:ea typeface="Calibri"/>
                <a:cs typeface="Segoe UI"/>
              </a:rPr>
              <a:t>f you want to convert a synchronous method with no return type to an asynchronous method, you should change the return type from </a:t>
            </a:r>
            <a:r>
              <a:rPr lang="en-US" sz="1000" b="1" dirty="0">
                <a:latin typeface="Arial"/>
                <a:ea typeface="Calibri"/>
                <a:cs typeface="Times New Roman"/>
              </a:rPr>
              <a:t>void</a:t>
            </a:r>
            <a:r>
              <a:rPr lang="en-US" sz="1000" dirty="0">
                <a:solidFill>
                  <a:srgbClr val="000000"/>
                </a:solidFill>
                <a:latin typeface="Arial"/>
                <a:ea typeface="Calibri"/>
                <a:cs typeface="Segoe UI"/>
              </a:rPr>
              <a:t> to </a:t>
            </a:r>
            <a:r>
              <a:rPr lang="en-US" sz="1000" b="1" dirty="0">
                <a:latin typeface="Arial"/>
                <a:ea typeface="Calibri"/>
                <a:cs typeface="Times New Roman"/>
              </a:rPr>
              <a:t>Task</a:t>
            </a:r>
            <a:r>
              <a:rPr lang="en-US" sz="1000" dirty="0">
                <a:solidFill>
                  <a:srgbClr val="000000"/>
                </a:solidFill>
                <a:latin typeface="Arial"/>
                <a:ea typeface="Calibri"/>
                <a:cs typeface="Segoe UI"/>
              </a:rPr>
              <a:t>. The method body still should not include a </a:t>
            </a:r>
            <a:r>
              <a:rPr lang="en-US" sz="1000" b="1" dirty="0">
                <a:latin typeface="Arial"/>
                <a:ea typeface="Calibri"/>
                <a:cs typeface="Times New Roman"/>
              </a:rPr>
              <a:t>return</a:t>
            </a:r>
            <a:r>
              <a:rPr lang="en-US" sz="1000" dirty="0">
                <a:solidFill>
                  <a:srgbClr val="000000"/>
                </a:solidFill>
                <a:latin typeface="Arial"/>
                <a:ea typeface="Calibri"/>
                <a:cs typeface="Segoe UI"/>
              </a:rPr>
              <a:t> statement.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237022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251930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may want to point out that the next topic demonstrates the difference between the classic </a:t>
            </a:r>
            <a:r>
              <a:rPr lang="en-US" sz="1000" dirty="0">
                <a:solidFill>
                  <a:srgbClr val="000000"/>
                </a:solidFill>
                <a:latin typeface="Arial"/>
                <a:ea typeface="Calibri"/>
                <a:cs typeface="Segoe UI"/>
              </a:rPr>
              <a:t>Asynchronous Programming Model (</a:t>
            </a:r>
            <a:r>
              <a:rPr lang="en-US" sz="1000" dirty="0">
                <a:latin typeface="Arial"/>
                <a:ea typeface="Calibri"/>
                <a:cs typeface="Segoe UI"/>
              </a:rPr>
              <a:t>APM) approach and the </a:t>
            </a:r>
            <a:r>
              <a:rPr lang="en-US" sz="1000" b="1" dirty="0">
                <a:latin typeface="Arial"/>
                <a:ea typeface="Calibri"/>
                <a:cs typeface="Times New Roman"/>
              </a:rPr>
              <a:t>TaskFactory.FromAsync</a:t>
            </a:r>
            <a:r>
              <a:rPr lang="en-US" sz="1000" dirty="0">
                <a:latin typeface="Arial"/>
                <a:ea typeface="Calibri"/>
                <a:cs typeface="Segoe UI"/>
              </a:rPr>
              <a:t> method approach in more detail.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976727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a:t>
            </a:r>
            <a:r>
              <a:rPr lang="en-US" sz="1000" dirty="0" smtClean="0">
                <a:effectLst/>
                <a:latin typeface="Arial"/>
                <a:ea typeface="Times New Roman"/>
                <a:cs typeface="Segoe UI"/>
              </a:rPr>
              <a:t>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Microsoft Visual Studio</a:t>
            </a:r>
            <a:r>
              <a:rPr lang="en-US" sz="1000" dirty="0" smtClean="0">
                <a:effectLst/>
                <a:latin typeface="Arial"/>
                <a:ea typeface="Times New Roman"/>
                <a:cs typeface="Times New Roman"/>
              </a:rPr>
              <a:t>®</a:t>
            </a:r>
            <a:r>
              <a:rPr lang="en-US" sz="1000" dirty="0" smtClean="0">
                <a:effectLst/>
                <a:latin typeface="Arial"/>
                <a:ea typeface="Times New Roman"/>
                <a:cs typeface="Segoe UI"/>
              </a:rPr>
              <a:t>,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E:\Mod10\Democode\Starter</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APMTasks.sln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Build</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Build 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text box, type </a:t>
            </a:r>
            <a:r>
              <a:rPr lang="en-US" sz="1000" b="1" dirty="0" smtClean="0">
                <a:effectLst/>
                <a:latin typeface="Arial"/>
                <a:ea typeface="Times New Roman"/>
                <a:cs typeface="Times New Roman"/>
              </a:rPr>
              <a:t>http://www.fourthcoffee.com</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Check URL</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Notice that the label displays the message </a:t>
            </a:r>
            <a:r>
              <a:rPr lang="en-US" sz="1000" b="1" dirty="0" smtClean="0">
                <a:effectLst/>
                <a:latin typeface="Arial"/>
                <a:ea typeface="Times New Roman"/>
                <a:cs typeface="Times New Roman"/>
              </a:rPr>
              <a:t>The URL returned the following status code: 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Close the </a:t>
            </a:r>
            <a:r>
              <a:rPr lang="en-US" sz="1000" b="1" dirty="0" smtClean="0">
                <a:effectLst/>
                <a:latin typeface="Arial"/>
                <a:ea typeface="Times New Roman"/>
                <a:cs typeface="Times New Roman"/>
              </a:rPr>
              <a:t>MainWindow</a:t>
            </a:r>
            <a:r>
              <a:rPr lang="en-US" sz="1000" dirty="0" smtClean="0">
                <a:solidFill>
                  <a:srgbClr val="000000"/>
                </a:solidFill>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Solution Explorer, expand </a:t>
            </a:r>
            <a:r>
              <a:rPr lang="en-US" sz="1000" b="1" dirty="0" smtClean="0">
                <a:effectLst/>
                <a:latin typeface="Arial"/>
                <a:ea typeface="Times New Roman"/>
                <a:cs typeface="Times New Roman"/>
              </a:rPr>
              <a:t>MainWindow.xaml</a:t>
            </a:r>
            <a:r>
              <a:rPr lang="en-US" sz="1000" dirty="0" smtClean="0">
                <a:solidFill>
                  <a:srgbClr val="000000"/>
                </a:solidFill>
                <a:effectLst/>
                <a:latin typeface="Arial"/>
                <a:ea typeface="Times New Roman"/>
                <a:cs typeface="Segoe UI"/>
              </a:rPr>
              <a:t>, and then double-click </a:t>
            </a:r>
            <a:r>
              <a:rPr lang="en-US" sz="1000" b="1" dirty="0" smtClean="0">
                <a:effectLst/>
                <a:latin typeface="Arial"/>
                <a:ea typeface="Times New Roman"/>
                <a:cs typeface="Times New Roman"/>
              </a:rPr>
              <a:t>MainWindow.xaml.cs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Review the code in the </a:t>
            </a:r>
            <a:r>
              <a:rPr lang="en-US" sz="1000" b="1" dirty="0" smtClean="0">
                <a:effectLst/>
                <a:latin typeface="Arial"/>
                <a:ea typeface="Times New Roman"/>
                <a:cs typeface="Times New Roman"/>
              </a:rPr>
              <a:t>MainWindow</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a:ea typeface="Times New Roman"/>
                <a:cs typeface="Segoe UI"/>
              </a:rPr>
              <a:t>Notice that the </a:t>
            </a:r>
            <a:r>
              <a:rPr lang="en-US" sz="1000" b="1" dirty="0" smtClean="0">
                <a:effectLst/>
                <a:latin typeface="Arial"/>
                <a:ea typeface="Times New Roman"/>
                <a:cs typeface="Times New Roman"/>
              </a:rPr>
              <a:t>btnCheckUrl_Click</a:t>
            </a:r>
            <a:r>
              <a:rPr lang="en-US" sz="1000" dirty="0" smtClean="0">
                <a:solidFill>
                  <a:srgbClr val="000000"/>
                </a:solidFill>
                <a:effectLst/>
                <a:latin typeface="Arial"/>
                <a:ea typeface="Times New Roman"/>
                <a:cs typeface="Segoe UI"/>
              </a:rPr>
              <a:t> method creates an </a:t>
            </a:r>
            <a:r>
              <a:rPr lang="en-US" sz="1000" b="1" dirty="0" smtClean="0">
                <a:effectLst/>
                <a:latin typeface="Arial"/>
                <a:ea typeface="Times New Roman"/>
                <a:cs typeface="Times New Roman"/>
              </a:rPr>
              <a:t>HttpWebRequest</a:t>
            </a:r>
            <a:r>
              <a:rPr lang="en-US" sz="1000" dirty="0" smtClean="0">
                <a:solidFill>
                  <a:srgbClr val="000000"/>
                </a:solidFill>
                <a:effectLst/>
                <a:latin typeface="Arial"/>
                <a:ea typeface="Times New Roman"/>
                <a:cs typeface="Segoe UI"/>
              </a:rPr>
              <a:t> object and then calls the </a:t>
            </a:r>
            <a:r>
              <a:rPr lang="en-US" sz="1000" b="1" dirty="0" smtClean="0">
                <a:effectLst/>
                <a:latin typeface="Arial"/>
                <a:ea typeface="Times New Roman"/>
                <a:cs typeface="Times New Roman"/>
              </a:rPr>
              <a:t>BeginGetResponse</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a:ea typeface="Times New Roman"/>
                <a:cs typeface="Segoe UI"/>
              </a:rPr>
              <a:t>Notice that the </a:t>
            </a:r>
            <a:r>
              <a:rPr lang="en-US" sz="1000" b="1" dirty="0" smtClean="0">
                <a:effectLst/>
                <a:latin typeface="Arial"/>
                <a:ea typeface="Times New Roman"/>
                <a:cs typeface="Times New Roman"/>
              </a:rPr>
              <a:t>BeginGetResponse</a:t>
            </a:r>
            <a:r>
              <a:rPr lang="en-US" sz="1000" dirty="0" smtClean="0">
                <a:solidFill>
                  <a:srgbClr val="000000"/>
                </a:solidFill>
                <a:effectLst/>
                <a:latin typeface="Arial"/>
                <a:ea typeface="Times New Roman"/>
                <a:cs typeface="Segoe UI"/>
              </a:rPr>
              <a:t> method specifies the </a:t>
            </a:r>
            <a:r>
              <a:rPr lang="en-US" sz="1000" b="1" dirty="0" smtClean="0">
                <a:effectLst/>
                <a:latin typeface="Arial"/>
                <a:ea typeface="Times New Roman"/>
                <a:cs typeface="Times New Roman"/>
              </a:rPr>
              <a:t>ResponseCallback</a:t>
            </a:r>
            <a:r>
              <a:rPr lang="en-US" sz="1000" dirty="0" smtClean="0">
                <a:solidFill>
                  <a:srgbClr val="000000"/>
                </a:solidFill>
                <a:effectLst/>
                <a:latin typeface="Arial"/>
                <a:ea typeface="Times New Roman"/>
                <a:cs typeface="Segoe UI"/>
              </a:rPr>
              <a:t> method as an asynchronous callback method.</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a:ea typeface="Times New Roman"/>
                <a:cs typeface="Segoe UI"/>
              </a:rPr>
              <a:t>Notice that the </a:t>
            </a:r>
            <a:r>
              <a:rPr lang="en-US" sz="1000" b="1" dirty="0" smtClean="0">
                <a:effectLst/>
                <a:latin typeface="Arial"/>
                <a:ea typeface="Times New Roman"/>
                <a:cs typeface="Times New Roman"/>
              </a:rPr>
              <a:t>ResponseCallback</a:t>
            </a:r>
            <a:r>
              <a:rPr lang="en-US" sz="1000" dirty="0" smtClean="0">
                <a:solidFill>
                  <a:srgbClr val="000000"/>
                </a:solidFill>
                <a:effectLst/>
                <a:latin typeface="Arial"/>
                <a:ea typeface="Times New Roman"/>
                <a:cs typeface="Segoe UI"/>
              </a:rPr>
              <a:t> method calls the </a:t>
            </a:r>
            <a:r>
              <a:rPr lang="en-US" sz="1000" b="1" dirty="0" smtClean="0">
                <a:effectLst/>
                <a:latin typeface="Arial"/>
                <a:ea typeface="Times New Roman"/>
                <a:cs typeface="Times New Roman"/>
              </a:rPr>
              <a:t>HttpWebResponse.EndGetResponse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575270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pPr>
            <a:r>
              <a:rPr lang="en-US" sz="1000" dirty="0" smtClean="0">
                <a:solidFill>
                  <a:srgbClr val="000000"/>
                </a:solidFill>
                <a:latin typeface="Arial"/>
                <a:ea typeface="Times New Roman"/>
                <a:cs typeface="Segoe UI"/>
              </a:rPr>
              <a:t>	method </a:t>
            </a:r>
            <a:r>
              <a:rPr lang="en-US" sz="1000" dirty="0">
                <a:solidFill>
                  <a:srgbClr val="000000"/>
                </a:solidFill>
                <a:latin typeface="Arial"/>
                <a:ea typeface="Times New Roman"/>
                <a:cs typeface="Segoe UI"/>
              </a:rPr>
              <a:t>to get the result of the web request and then updates the UI.</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Delete the </a:t>
            </a:r>
            <a:r>
              <a:rPr lang="en-US" sz="1000" b="1" dirty="0">
                <a:solidFill>
                  <a:prstClr val="black"/>
                </a:solidFill>
                <a:latin typeface="Arial"/>
                <a:ea typeface="Times New Roman"/>
                <a:cs typeface="Times New Roman"/>
              </a:rPr>
              <a:t>ResponseCallback</a:t>
            </a:r>
            <a:r>
              <a:rPr lang="en-US" sz="1000" dirty="0">
                <a:solidFill>
                  <a:srgbClr val="000000"/>
                </a:solidFill>
                <a:latin typeface="Arial"/>
                <a:ea typeface="Times New Roman"/>
                <a:cs typeface="Segoe UI"/>
              </a:rPr>
              <a:t> method.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Modify the </a:t>
            </a:r>
            <a:r>
              <a:rPr lang="en-US" sz="1000" b="1" dirty="0">
                <a:solidFill>
                  <a:prstClr val="black"/>
                </a:solidFill>
                <a:latin typeface="Arial"/>
                <a:ea typeface="Times New Roman"/>
                <a:cs typeface="Times New Roman"/>
              </a:rPr>
              <a:t>btnCheckUrl_Click</a:t>
            </a:r>
            <a:r>
              <a:rPr lang="en-US" sz="1000" dirty="0">
                <a:solidFill>
                  <a:srgbClr val="000000"/>
                </a:solidFill>
                <a:latin typeface="Arial"/>
                <a:ea typeface="Times New Roman"/>
                <a:cs typeface="Segoe UI"/>
              </a:rPr>
              <a:t> method declaration to include the </a:t>
            </a:r>
            <a:r>
              <a:rPr lang="en-US" sz="1000" b="1" dirty="0">
                <a:solidFill>
                  <a:prstClr val="black"/>
                </a:solidFill>
                <a:latin typeface="Arial"/>
                <a:ea typeface="Times New Roman"/>
                <a:cs typeface="Times New Roman"/>
              </a:rPr>
              <a:t>async</a:t>
            </a:r>
            <a:r>
              <a:rPr lang="en-US" sz="1000" dirty="0">
                <a:solidFill>
                  <a:srgbClr val="000000"/>
                </a:solidFill>
                <a:latin typeface="Arial"/>
                <a:ea typeface="Times New Roman"/>
                <a:cs typeface="Segoe UI"/>
              </a:rPr>
              <a:t> modifier as follows: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smtClean="0">
                <a:solidFill>
                  <a:prstClr val="black"/>
                </a:solidFill>
                <a:latin typeface="Arial"/>
                <a:ea typeface="Times New Roman"/>
                <a:cs typeface="Times New Roman"/>
              </a:rPr>
              <a:t>    	private </a:t>
            </a:r>
            <a:r>
              <a:rPr lang="en-US" sz="1000" b="1" dirty="0">
                <a:solidFill>
                  <a:prstClr val="black"/>
                </a:solidFill>
                <a:latin typeface="Arial"/>
                <a:ea typeface="Times New Roman"/>
                <a:cs typeface="Times New Roman"/>
              </a:rPr>
              <a:t>async</a:t>
            </a:r>
            <a:r>
              <a:rPr lang="en-US" sz="1000" dirty="0">
                <a:solidFill>
                  <a:prstClr val="black"/>
                </a:solidFill>
                <a:latin typeface="Arial"/>
                <a:ea typeface="Times New Roman"/>
                <a:cs typeface="Times New Roman"/>
              </a:rPr>
              <a:t> void btnCheckUrl_Click(object sender, RoutedEventArgs e)</a:t>
            </a:r>
          </a:p>
          <a:p>
            <a:pPr marL="342900" lvl="0" indent="-342900">
              <a:lnSpc>
                <a:spcPct val="115000"/>
              </a:lnSpc>
              <a:spcAft>
                <a:spcPts val="995"/>
              </a:spcAft>
              <a:buFont typeface="+mj-lt"/>
              <a:buAutoNum type="arabicPeriod" startAt="17"/>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btnCheckUrl_Click</a:t>
            </a:r>
            <a:r>
              <a:rPr lang="en-US" sz="1000" dirty="0">
                <a:solidFill>
                  <a:srgbClr val="000000"/>
                </a:solidFill>
                <a:latin typeface="Arial"/>
                <a:ea typeface="Times New Roman"/>
                <a:cs typeface="Segoe UI"/>
              </a:rPr>
              <a:t> method, delete the following line of code:</a:t>
            </a: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smtClean="0">
                <a:solidFill>
                  <a:prstClr val="black"/>
                </a:solidFill>
                <a:latin typeface="Arial"/>
                <a:ea typeface="Times New Roman"/>
                <a:cs typeface="Times New Roman"/>
              </a:rPr>
              <a:t>   	 request.BeginGetResponse(new </a:t>
            </a:r>
            <a:r>
              <a:rPr lang="en-US" sz="1000" dirty="0">
                <a:solidFill>
                  <a:prstClr val="black"/>
                </a:solidFill>
                <a:latin typeface="Arial"/>
                <a:ea typeface="Times New Roman"/>
                <a:cs typeface="Times New Roman"/>
              </a:rPr>
              <a:t>AsyncCallback(ResponseCallback), request);</a:t>
            </a: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Add the following code in place of the line you just deleted:</a:t>
            </a:r>
          </a:p>
          <a:p>
            <a:pPr marL="100330" marR="100330" lvl="0">
              <a:lnSpc>
                <a:spcPct val="115000"/>
              </a:lnSpc>
              <a:spcAft>
                <a:spcPts val="995"/>
              </a:spcAft>
            </a:pPr>
            <a:r>
              <a:rPr lang="en-US" sz="1000" dirty="0" smtClean="0">
                <a:solidFill>
                  <a:prstClr val="black"/>
                </a:solidFill>
                <a:latin typeface="Arial"/>
                <a:ea typeface="Times New Roman"/>
                <a:cs typeface="Times New Roman"/>
              </a:rPr>
              <a:t>	HttpWebResponse </a:t>
            </a:r>
            <a:r>
              <a:rPr lang="en-US" sz="1000" dirty="0">
                <a:solidFill>
                  <a:prstClr val="black"/>
                </a:solidFill>
                <a:latin typeface="Arial"/>
                <a:ea typeface="Times New Roman"/>
                <a:cs typeface="Times New Roman"/>
              </a:rPr>
              <a:t>response = await </a:t>
            </a:r>
            <a:r>
              <a:rPr lang="en-US" sz="1000" dirty="0" smtClean="0">
                <a:solidFill>
                  <a:prstClr val="black"/>
                </a:solidFill>
                <a:latin typeface="Arial"/>
                <a:ea typeface="Times New Roman"/>
                <a:cs typeface="Times New Roman"/>
              </a:rPr>
              <a:t>		  	Task&lt;WebResponse</a:t>
            </a:r>
            <a:r>
              <a:rPr lang="en-US" sz="1000" dirty="0">
                <a:solidFill>
                  <a:prstClr val="black"/>
                </a:solidFill>
                <a:latin typeface="Arial"/>
                <a:ea typeface="Times New Roman"/>
                <a:cs typeface="Times New Roman"/>
              </a:rPr>
              <a:t>&gt;.Factory.FromAsync(request.BeginGetResponse, </a:t>
            </a:r>
            <a:r>
              <a:rPr lang="en-US" sz="1000" dirty="0" smtClean="0">
                <a:solidFill>
                  <a:prstClr val="black"/>
                </a:solidFill>
                <a:latin typeface="Arial"/>
                <a:ea typeface="Times New Roman"/>
                <a:cs typeface="Times New Roman"/>
              </a:rPr>
              <a:t>	request.EndGetResponse</a:t>
            </a:r>
            <a:r>
              <a:rPr lang="en-US" sz="1000" dirty="0">
                <a:solidFill>
                  <a:prstClr val="black"/>
                </a:solidFill>
                <a:latin typeface="Arial"/>
                <a:ea typeface="Times New Roman"/>
                <a:cs typeface="Times New Roman"/>
              </a:rPr>
              <a:t>, request) as HttpWebResponse;</a:t>
            </a:r>
          </a:p>
          <a:p>
            <a:pPr marL="100330" marR="100330" lvl="0">
              <a:lnSpc>
                <a:spcPct val="115000"/>
              </a:lnSpc>
              <a:spcAft>
                <a:spcPts val="995"/>
              </a:spcAft>
            </a:pPr>
            <a:r>
              <a:rPr lang="en-US" sz="1000" dirty="0" smtClean="0">
                <a:solidFill>
                  <a:prstClr val="black"/>
                </a:solidFill>
                <a:latin typeface="Arial"/>
                <a:ea typeface="Times New Roman"/>
                <a:cs typeface="Times New Roman"/>
              </a:rPr>
              <a:t>	lblResult.Content </a:t>
            </a:r>
            <a:r>
              <a:rPr lang="en-US" sz="1000" dirty="0">
                <a:solidFill>
                  <a:prstClr val="black"/>
                </a:solidFill>
                <a:latin typeface="Arial"/>
                <a:ea typeface="Times New Roman"/>
                <a:cs typeface="Times New Roman"/>
              </a:rPr>
              <a:t>= String.Format("The URL returned the following status code: {0}", </a:t>
            </a:r>
            <a:r>
              <a:rPr lang="en-US" sz="1000" dirty="0" smtClean="0">
                <a:solidFill>
                  <a:prstClr val="black"/>
                </a:solidFill>
                <a:latin typeface="Arial"/>
                <a:ea typeface="Times New Roman"/>
                <a:cs typeface="Times New Roman"/>
              </a:rPr>
              <a:t>	response.StatusCode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9"/>
            </a:pPr>
            <a:r>
              <a:rPr lang="en-US" sz="1000" dirty="0">
                <a:solidFill>
                  <a:srgbClr val="000000"/>
                </a:solidFill>
                <a:latin typeface="Arial"/>
                <a:ea typeface="Times New Roman"/>
                <a:cs typeface="Segoe UI"/>
              </a:rPr>
              <a:t>Notice that the </a:t>
            </a:r>
            <a:r>
              <a:rPr lang="en-US" sz="1000" b="1" dirty="0">
                <a:solidFill>
                  <a:prstClr val="black"/>
                </a:solidFill>
                <a:latin typeface="Arial"/>
                <a:ea typeface="Times New Roman"/>
                <a:cs typeface="Times New Roman"/>
              </a:rPr>
              <a:t>MainWindow</a:t>
            </a:r>
            <a:r>
              <a:rPr lang="en-US" sz="1000" dirty="0">
                <a:solidFill>
                  <a:srgbClr val="000000"/>
                </a:solidFill>
                <a:latin typeface="Arial"/>
                <a:ea typeface="Times New Roman"/>
                <a:cs typeface="Segoe UI"/>
              </a:rPr>
              <a:t> class is now far more simple and concise.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Segoe UI"/>
              </a:rPr>
              <a:t>In the text box, type </a:t>
            </a:r>
            <a:r>
              <a:rPr lang="en-US" sz="1000" b="1" dirty="0">
                <a:solidFill>
                  <a:prstClr val="black"/>
                </a:solidFill>
                <a:latin typeface="Arial"/>
                <a:ea typeface="Times New Roman"/>
                <a:cs typeface="Times New Roman"/>
              </a:rPr>
              <a:t>http://www.fourthcoffee.com</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Check URL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Segoe UI"/>
              </a:rPr>
              <a:t>Notice that the label displays the message </a:t>
            </a:r>
            <a:r>
              <a:rPr lang="en-US" sz="1000" b="1" dirty="0">
                <a:solidFill>
                  <a:prstClr val="black"/>
                </a:solidFill>
                <a:latin typeface="Arial"/>
                <a:ea typeface="Times New Roman"/>
                <a:cs typeface="Times New Roman"/>
              </a:rPr>
              <a:t>The URL returned the following status code: 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9"/>
            </a:pPr>
            <a:r>
              <a:rPr lang="en-US" sz="1000" dirty="0">
                <a:solidFill>
                  <a:srgbClr val="000000"/>
                </a:solidFill>
                <a:latin typeface="Arial"/>
                <a:ea typeface="Times New Roman"/>
                <a:cs typeface="Segoe UI"/>
              </a:rPr>
              <a:t>Notice that the application works in exactly the same way as before.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srgbClr val="000000"/>
                </a:solidFill>
                <a:latin typeface="Arial"/>
                <a:ea typeface="Times New Roman"/>
                <a:cs typeface="Segoe UI"/>
              </a:rPr>
              <a:t>Close the </a:t>
            </a:r>
            <a:r>
              <a:rPr lang="en-US" sz="1000" b="1" dirty="0">
                <a:solidFill>
                  <a:prstClr val="black"/>
                </a:solidFill>
                <a:latin typeface="Arial"/>
                <a:ea typeface="Times New Roman"/>
                <a:cs typeface="Times New Roman"/>
              </a:rPr>
              <a:t>MainWindow</a:t>
            </a:r>
            <a:r>
              <a:rPr lang="en-US" sz="1000" dirty="0">
                <a:solidFill>
                  <a:srgbClr val="000000"/>
                </a:solidFill>
                <a:latin typeface="Arial"/>
                <a:ea typeface="Times New Roman"/>
                <a:cs typeface="Segoe UI"/>
              </a:rPr>
              <a:t> window, and then close Visual Studio.</a:t>
            </a:r>
            <a:endParaRPr lang="en-US" dirty="0"/>
          </a:p>
        </p:txBody>
      </p:sp>
      <p:sp>
        <p:nvSpPr>
          <p:cNvPr id="4" name="Slide Number Placeholder 3"/>
          <p:cNvSpPr>
            <a:spLocks noGrp="1"/>
          </p:cNvSpPr>
          <p:nvPr>
            <p:ph type="sldNum" sz="quarter" idx="10"/>
          </p:nvPr>
        </p:nvSpPr>
        <p:spPr/>
        <p:txBody>
          <a:bodyPr/>
          <a:lstStyle/>
          <a:p>
            <a:fld id="{536A8517-0A4D-41DA-BDAB-A7FE535383F2}" type="slidenum">
              <a:rPr lang="en-US" smtClean="0"/>
              <a:t>18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702766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59303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241441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611253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891277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a:t>
            </a:r>
            <a:r>
              <a:rPr lang="en-US" sz="1000" dirty="0" smtClean="0">
                <a:effectLst/>
                <a:latin typeface="Arial"/>
                <a:ea typeface="Times New Roman"/>
                <a:cs typeface="Segoe UI"/>
              </a:rPr>
              <a:t>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E:\Mod10\Democode\Starter</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Locking.sln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double-click </a:t>
            </a:r>
            <a:r>
              <a:rPr lang="en-US" sz="1000" b="1" dirty="0" smtClean="0">
                <a:effectLst/>
                <a:latin typeface="Arial"/>
                <a:ea typeface="Times New Roman"/>
                <a:cs typeface="Times New Roman"/>
              </a:rPr>
              <a:t>Coffee.cs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a:t>
            </a:r>
            <a:r>
              <a:rPr lang="en-US" sz="1000" b="1" dirty="0" smtClean="0">
                <a:effectLst/>
                <a:latin typeface="Arial"/>
                <a:ea typeface="Times New Roman"/>
                <a:cs typeface="Times New Roman"/>
              </a:rPr>
              <a:t>Coffee</a:t>
            </a:r>
            <a:r>
              <a:rPr lang="en-US" sz="1000" dirty="0" smtClean="0">
                <a:effectLst/>
                <a:latin typeface="Arial"/>
                <a:ea typeface="Times New Roman"/>
                <a:cs typeface="Segoe UI"/>
              </a:rPr>
              <a:t> class, paying particular attention to the </a:t>
            </a:r>
            <a:r>
              <a:rPr lang="en-US" sz="1000" b="1" dirty="0" smtClean="0">
                <a:effectLst/>
                <a:latin typeface="Arial"/>
                <a:ea typeface="Times New Roman"/>
                <a:cs typeface="Times New Roman"/>
              </a:rPr>
              <a:t>MakeCoffees</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Notice how the </a:t>
            </a:r>
            <a:r>
              <a:rPr lang="en-US" sz="1000" b="1" dirty="0" smtClean="0">
                <a:effectLst/>
                <a:latin typeface="Arial"/>
                <a:ea typeface="Times New Roman"/>
                <a:cs typeface="Times New Roman"/>
              </a:rPr>
              <a:t>MakeCoffees</a:t>
            </a:r>
            <a:r>
              <a:rPr lang="en-US" sz="1000" dirty="0" smtClean="0">
                <a:effectLst/>
                <a:latin typeface="Arial"/>
                <a:ea typeface="Times New Roman"/>
                <a:cs typeface="Segoe UI"/>
              </a:rPr>
              <a:t> method uses a </a:t>
            </a:r>
            <a:r>
              <a:rPr lang="en-US" sz="1000" b="1" dirty="0" smtClean="0">
                <a:effectLst/>
                <a:latin typeface="Arial"/>
                <a:ea typeface="Times New Roman"/>
                <a:cs typeface="Times New Roman"/>
              </a:rPr>
              <a:t>lock</a:t>
            </a:r>
            <a:r>
              <a:rPr lang="en-US" sz="1000" dirty="0" smtClean="0">
                <a:effectLst/>
                <a:latin typeface="Arial"/>
                <a:ea typeface="Times New Roman"/>
                <a:cs typeface="Segoe UI"/>
              </a:rPr>
              <a:t> statement to prevent concurrent access to the critical code.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double-click </a:t>
            </a:r>
            <a:r>
              <a:rPr lang="en-US" sz="1000" b="1" dirty="0" smtClean="0">
                <a:effectLst/>
                <a:latin typeface="Arial"/>
                <a:ea typeface="Times New Roman"/>
                <a:cs typeface="Times New Roman"/>
              </a:rPr>
              <a:t>Program.cs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Program</a:t>
            </a:r>
            <a:r>
              <a:rPr lang="en-US" sz="1000" dirty="0" smtClean="0">
                <a:effectLst/>
                <a:latin typeface="Arial"/>
                <a:ea typeface="Times New Roman"/>
                <a:cs typeface="Segoe UI"/>
              </a:rPr>
              <a:t> class, review the </a:t>
            </a:r>
            <a:r>
              <a:rPr lang="en-US" sz="1000" b="1" dirty="0" smtClean="0">
                <a:effectLst/>
                <a:latin typeface="Arial"/>
                <a:ea typeface="Times New Roman"/>
                <a:cs typeface="Times New Roman"/>
              </a:rPr>
              <a:t>Main</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Notice how the </a:t>
            </a:r>
            <a:r>
              <a:rPr lang="en-US" sz="1000" b="1" dirty="0" smtClean="0">
                <a:effectLst/>
                <a:latin typeface="Arial"/>
                <a:ea typeface="Times New Roman"/>
                <a:cs typeface="Times New Roman"/>
              </a:rPr>
              <a:t>Main</a:t>
            </a:r>
            <a:r>
              <a:rPr lang="en-US" sz="1000" dirty="0" smtClean="0">
                <a:effectLst/>
                <a:latin typeface="Arial"/>
                <a:ea typeface="Times New Roman"/>
                <a:cs typeface="Segoe UI"/>
              </a:rPr>
              <a:t> method uses a </a:t>
            </a:r>
            <a:r>
              <a:rPr lang="en-US" sz="1000" b="1" dirty="0" smtClean="0">
                <a:effectLst/>
                <a:latin typeface="Arial"/>
                <a:ea typeface="Times New Roman"/>
                <a:cs typeface="Times New Roman"/>
              </a:rPr>
              <a:t>Parallel.For</a:t>
            </a:r>
            <a:r>
              <a:rPr lang="en-US" sz="1000" dirty="0" smtClean="0">
                <a:effectLst/>
                <a:latin typeface="Arial"/>
                <a:ea typeface="Times New Roman"/>
                <a:cs typeface="Segoe UI"/>
              </a:rPr>
              <a:t> loop to simultaneously place 100 orders for between one and 100 coffees.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Build</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Build 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console window output, and notice that the application keeps track of stock levels effectively.</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790461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Press Enter to close the console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Segoe UI"/>
              </a:rPr>
              <a:t> class, comment out the following line of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lock (coffeeLock)</a:t>
            </a:r>
          </a:p>
          <a:p>
            <a:pPr marL="342900" lvl="0" indent="-342900">
              <a:lnSpc>
                <a:spcPct val="115000"/>
              </a:lnSpc>
              <a:spcAft>
                <a:spcPts val="995"/>
              </a:spcAft>
              <a:buFont typeface="+mj-lt"/>
              <a:buAutoNum type="arabicPeriod" startAt="19"/>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Start Debugging</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srgbClr val="000000"/>
                </a:solidFill>
                <a:latin typeface="Arial"/>
                <a:ea typeface="Times New Roman"/>
                <a:cs typeface="Segoe UI"/>
              </a:rPr>
              <a:t>Notice that the application throws an exception with the message </a:t>
            </a:r>
            <a:r>
              <a:rPr lang="en-US" sz="1000" b="1" dirty="0">
                <a:solidFill>
                  <a:prstClr val="black"/>
                </a:solidFill>
                <a:latin typeface="Arial"/>
                <a:ea typeface="Times New Roman"/>
                <a:cs typeface="Times New Roman"/>
              </a:rPr>
              <a:t>Stock cannot be negative!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srgbClr val="000000"/>
                </a:solidFill>
                <a:latin typeface="Arial"/>
                <a:ea typeface="Times New Roman"/>
                <a:cs typeface="Segoe UI"/>
              </a:rPr>
              <a:t>Explain that this is due to concurrent access to the critical code section in the </a:t>
            </a:r>
            <a:r>
              <a:rPr lang="en-US" sz="1000" b="1" dirty="0">
                <a:solidFill>
                  <a:prstClr val="black"/>
                </a:solidFill>
                <a:latin typeface="Arial"/>
                <a:ea typeface="Times New Roman"/>
                <a:cs typeface="Times New Roman"/>
              </a:rPr>
              <a:t>MakeCoffees</a:t>
            </a:r>
            <a:r>
              <a:rPr lang="en-US" sz="1000" dirty="0">
                <a:solidFill>
                  <a:srgbClr val="000000"/>
                </a:solidFill>
                <a:latin typeface="Arial"/>
                <a:ea typeface="Times New Roman"/>
                <a:cs typeface="Segoe UI"/>
              </a:rPr>
              <a:t> method.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Debug </a:t>
            </a:r>
            <a:r>
              <a:rPr lang="en-US" sz="1000" dirty="0">
                <a:solidFill>
                  <a:srgbClr val="000000"/>
                </a:solidFill>
                <a:latin typeface="Arial"/>
                <a:ea typeface="Times New Roman"/>
                <a:cs typeface="Segoe UI"/>
              </a:rPr>
              <a:t>menu, click </a:t>
            </a:r>
            <a:r>
              <a:rPr lang="en-US" sz="1000" b="1" dirty="0">
                <a:solidFill>
                  <a:prstClr val="black"/>
                </a:solidFill>
                <a:latin typeface="Arial"/>
                <a:ea typeface="Times New Roman"/>
                <a:cs typeface="Times New Roman"/>
              </a:rPr>
              <a:t>Stop Debugging</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srgbClr val="000000"/>
                </a:solidFill>
                <a:latin typeface="Arial"/>
                <a:ea typeface="Times New Roman"/>
                <a:cs typeface="Segoe UI"/>
              </a:rPr>
              <a:t>Close Visual Studio.</a:t>
            </a:r>
            <a:endParaRPr lang="en-US" dirty="0"/>
          </a:p>
        </p:txBody>
      </p:sp>
      <p:sp>
        <p:nvSpPr>
          <p:cNvPr id="4" name="Slide Number Placeholder 3"/>
          <p:cNvSpPr>
            <a:spLocks noGrp="1"/>
          </p:cNvSpPr>
          <p:nvPr>
            <p:ph type="sldNum" sz="quarter" idx="10"/>
          </p:nvPr>
        </p:nvSpPr>
        <p:spPr/>
        <p:txBody>
          <a:bodyPr/>
          <a:lstStyle/>
          <a:p>
            <a:fld id="{536A8517-0A4D-41DA-BDAB-A7FE535383F2}"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2170199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4289966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694524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Grades.sln solution from the E:\Mod10\Labfiles\Solution\Exercise 2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Solution Explorer, right-click </a:t>
            </a:r>
            <a:r>
              <a:rPr lang="en-US" sz="1000" b="1" dirty="0" smtClean="0">
                <a:effectLst/>
                <a:latin typeface="Arial"/>
                <a:ea typeface="Times New Roman"/>
                <a:cs typeface="Times New Roman"/>
              </a:rPr>
              <a:t>Solutions ‘Grades’</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Properties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effectLst/>
                <a:latin typeface="Arial"/>
                <a:ea typeface="Times New Roman"/>
                <a:cs typeface="Times New Roman"/>
              </a:rPr>
              <a:t>Startup Project</a:t>
            </a:r>
            <a:r>
              <a:rPr lang="en-US" sz="1000" dirty="0" smtClean="0">
                <a:solidFill>
                  <a:srgbClr val="000000"/>
                </a:solidFill>
                <a:effectLst/>
                <a:latin typeface="Arial"/>
                <a:ea typeface="Times New Roman"/>
                <a:cs typeface="Times New Roman"/>
              </a:rPr>
              <a:t> page, click </a:t>
            </a:r>
            <a:r>
              <a:rPr lang="en-US" sz="1000" b="1" dirty="0" smtClean="0">
                <a:effectLst/>
                <a:latin typeface="Arial"/>
                <a:ea typeface="Times New Roman"/>
                <a:cs typeface="Times New Roman"/>
              </a:rPr>
              <a:t>Multiple startup projects</a:t>
            </a:r>
            <a:r>
              <a:rPr lang="en-US" sz="1000" dirty="0" smtClean="0">
                <a:solidFill>
                  <a:srgbClr val="000000"/>
                </a:solidFill>
                <a:effectLst/>
                <a:latin typeface="Arial"/>
                <a:ea typeface="Times New Roman"/>
                <a:cs typeface="Times New Roman"/>
              </a:rPr>
              <a:t>. Set </a:t>
            </a:r>
            <a:r>
              <a:rPr lang="en-US" sz="1000" b="1" dirty="0" smtClean="0">
                <a:effectLst/>
                <a:latin typeface="Arial"/>
                <a:ea typeface="Times New Roman"/>
                <a:cs typeface="Times New Roman"/>
              </a:rPr>
              <a:t>Grades.Web</a:t>
            </a:r>
            <a:r>
              <a:rPr lang="en-US" sz="1000" dirty="0" smtClean="0">
                <a:solidFill>
                  <a:srgbClr val="000000"/>
                </a:solidFill>
                <a:effectLst/>
                <a:latin typeface="Arial"/>
                <a:ea typeface="Times New Roman"/>
                <a:cs typeface="Times New Roman"/>
              </a:rPr>
              <a:t> and </a:t>
            </a:r>
            <a:r>
              <a:rPr lang="en-US" sz="1000" b="1" dirty="0" smtClean="0">
                <a:effectLst/>
                <a:latin typeface="Arial"/>
                <a:ea typeface="Times New Roman"/>
                <a:cs typeface="Times New Roman"/>
              </a:rPr>
              <a:t>Grades.WPF</a:t>
            </a:r>
            <a:r>
              <a:rPr lang="en-US" sz="1000" dirty="0" smtClean="0">
                <a:solidFill>
                  <a:srgbClr val="000000"/>
                </a:solidFill>
                <a:effectLst/>
                <a:latin typeface="Arial"/>
                <a:ea typeface="Times New Roman"/>
                <a:cs typeface="Times New Roman"/>
              </a:rPr>
              <a:t> to </a:t>
            </a:r>
            <a:r>
              <a:rPr lang="en-US" sz="1000" b="1" dirty="0" smtClean="0">
                <a:effectLst/>
                <a:latin typeface="Arial"/>
                <a:ea typeface="Times New Roman"/>
                <a:cs typeface="Times New Roman"/>
              </a:rPr>
              <a:t>Start without debugging</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Build the solution.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Grades.WPF</a:t>
            </a:r>
            <a:r>
              <a:rPr lang="en-US" sz="1000" dirty="0" smtClean="0">
                <a:effectLst/>
                <a:latin typeface="Arial"/>
                <a:ea typeface="Times New Roman"/>
                <a:cs typeface="Segoe UI"/>
              </a:rPr>
              <a:t> project, open </a:t>
            </a:r>
            <a:r>
              <a:rPr lang="en-US" sz="1000" b="1" dirty="0" smtClean="0">
                <a:effectLst/>
                <a:latin typeface="Arial"/>
                <a:ea typeface="Times New Roman"/>
                <a:cs typeface="Times New Roman"/>
              </a:rPr>
              <a:t>MainWindow.xaml.cs</a:t>
            </a:r>
            <a:r>
              <a:rPr lang="en-US" sz="1000" dirty="0" smtClean="0">
                <a:effectLst/>
                <a:latin typeface="Arial"/>
                <a:ea typeface="Times New Roman"/>
                <a:cs typeface="Segoe UI"/>
              </a:rPr>
              <a:t> and then locate the </a:t>
            </a:r>
            <a:r>
              <a:rPr lang="en-US" sz="1000" b="1" dirty="0" smtClean="0">
                <a:effectLst/>
                <a:latin typeface="Arial"/>
                <a:ea typeface="Times New Roman"/>
                <a:cs typeface="Times New Roman"/>
              </a:rPr>
              <a:t>Refresh</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during Exercise 1, they will convert the </a:t>
            </a:r>
            <a:r>
              <a:rPr lang="en-US" sz="1000" b="1" dirty="0" smtClean="0">
                <a:effectLst/>
                <a:latin typeface="Arial"/>
                <a:ea typeface="Times New Roman"/>
                <a:cs typeface="Times New Roman"/>
              </a:rPr>
              <a:t>Refresh</a:t>
            </a:r>
            <a:r>
              <a:rPr lang="en-US" sz="1000" dirty="0" smtClean="0">
                <a:effectLst/>
                <a:latin typeface="Arial"/>
                <a:ea typeface="Times New Roman"/>
                <a:cs typeface="Segoe UI"/>
              </a:rPr>
              <a:t> method to an </a:t>
            </a:r>
            <a:r>
              <a:rPr lang="en-US" sz="1000" b="1" dirty="0" smtClean="0">
                <a:effectLst/>
                <a:latin typeface="Arial"/>
                <a:ea typeface="Times New Roman"/>
                <a:cs typeface="Times New Roman"/>
              </a:rPr>
              <a:t>async</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Refresh</a:t>
            </a:r>
            <a:r>
              <a:rPr lang="en-US" sz="1000" dirty="0" smtClean="0">
                <a:effectLst/>
                <a:latin typeface="Arial"/>
                <a:ea typeface="Times New Roman"/>
                <a:cs typeface="Segoe UI"/>
              </a:rPr>
              <a:t> method, in the </a:t>
            </a:r>
            <a:r>
              <a:rPr lang="en-US" sz="1000" b="1" dirty="0" smtClean="0">
                <a:effectLst/>
                <a:latin typeface="Arial"/>
                <a:ea typeface="Times New Roman"/>
                <a:cs typeface="Times New Roman"/>
              </a:rPr>
              <a:t>case "Teacher"</a:t>
            </a:r>
            <a:r>
              <a:rPr lang="en-US" sz="1000" dirty="0" smtClean="0">
                <a:effectLst/>
                <a:latin typeface="Arial"/>
                <a:ea typeface="Times New Roman"/>
                <a:cs typeface="Segoe UI"/>
              </a:rPr>
              <a:t> block, locate the call to </a:t>
            </a:r>
            <a:r>
              <a:rPr lang="en-US" sz="1000" b="1" dirty="0" smtClean="0">
                <a:effectLst/>
                <a:latin typeface="Arial"/>
                <a:ea typeface="Times New Roman"/>
                <a:cs typeface="Times New Roman"/>
              </a:rPr>
              <a:t>utils.GetTeacher</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they will convert the </a:t>
            </a:r>
            <a:r>
              <a:rPr lang="en-US" sz="1000" b="1" dirty="0" smtClean="0">
                <a:effectLst/>
                <a:latin typeface="Arial"/>
                <a:ea typeface="Times New Roman"/>
                <a:cs typeface="Times New Roman"/>
              </a:rPr>
              <a:t>GetTeacher</a:t>
            </a:r>
            <a:r>
              <a:rPr lang="en-US" sz="1000" dirty="0" smtClean="0">
                <a:effectLst/>
                <a:latin typeface="Arial"/>
                <a:ea typeface="Times New Roman"/>
                <a:cs typeface="Segoe UI"/>
              </a:rPr>
              <a:t> method into an </a:t>
            </a:r>
            <a:r>
              <a:rPr lang="en-US" sz="1000" i="1" dirty="0" smtClean="0">
                <a:effectLst/>
                <a:latin typeface="Arial"/>
                <a:ea typeface="Times New Roman"/>
                <a:cs typeface="Times New Roman"/>
              </a:rPr>
              <a:t>awaitable</a:t>
            </a:r>
            <a:r>
              <a:rPr lang="en-US" sz="1000" dirty="0" smtClean="0">
                <a:effectLst/>
                <a:latin typeface="Arial"/>
                <a:ea typeface="Times New Roman"/>
                <a:cs typeface="Segoe UI"/>
              </a:rPr>
              <a:t> method, so that it waits for the method to return without blocking the UI thread.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statement that calls </a:t>
            </a:r>
            <a:r>
              <a:rPr lang="en-US" sz="1000" b="1" dirty="0" smtClean="0">
                <a:effectLst/>
                <a:latin typeface="Arial"/>
                <a:ea typeface="Times New Roman"/>
                <a:cs typeface="Times New Roman"/>
              </a:rPr>
              <a:t>utils.GetTeacher</a:t>
            </a:r>
            <a:r>
              <a:rPr lang="en-US" sz="1000" dirty="0" smtClean="0">
                <a:effectLst/>
                <a:latin typeface="Arial"/>
                <a:ea typeface="Times New Roman"/>
                <a:cs typeface="Segoe UI"/>
              </a:rPr>
              <a:t>, right-click </a:t>
            </a:r>
            <a:r>
              <a:rPr lang="en-US" sz="1000" b="1" dirty="0" smtClean="0">
                <a:effectLst/>
                <a:latin typeface="Arial"/>
                <a:ea typeface="Times New Roman"/>
                <a:cs typeface="Times New Roman"/>
              </a:rPr>
              <a:t>GetTeacher</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Go To Definition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that to make the </a:t>
            </a:r>
            <a:r>
              <a:rPr lang="en-US" sz="1000" b="1" dirty="0" smtClean="0">
                <a:effectLst/>
                <a:latin typeface="Arial"/>
                <a:ea typeface="Times New Roman"/>
                <a:cs typeface="Times New Roman"/>
              </a:rPr>
              <a:t>GetTeacher</a:t>
            </a:r>
            <a:r>
              <a:rPr lang="en-US" sz="1000" dirty="0" smtClean="0">
                <a:effectLst/>
                <a:latin typeface="Arial"/>
                <a:ea typeface="Times New Roman"/>
                <a:cs typeface="Segoe UI"/>
              </a:rPr>
              <a:t> method awaitable, the students must:</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Make </a:t>
            </a:r>
            <a:r>
              <a:rPr lang="en-US" sz="1000" b="1" dirty="0" smtClean="0">
                <a:effectLst/>
                <a:latin typeface="Arial"/>
                <a:ea typeface="Times New Roman"/>
                <a:cs typeface="Times New Roman"/>
              </a:rPr>
              <a:t>GetTeacher</a:t>
            </a:r>
            <a:r>
              <a:rPr lang="en-US" sz="1000" dirty="0" smtClean="0">
                <a:effectLst/>
                <a:latin typeface="Arial"/>
                <a:ea typeface="Times New Roman"/>
                <a:cs typeface="Segoe UI"/>
              </a:rPr>
              <a:t> an </a:t>
            </a:r>
            <a:r>
              <a:rPr lang="en-US" sz="1000" b="1" dirty="0" smtClean="0">
                <a:effectLst/>
                <a:latin typeface="Arial"/>
                <a:ea typeface="Times New Roman"/>
                <a:cs typeface="Times New Roman"/>
              </a:rPr>
              <a:t>async</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Change the return type of the method from </a:t>
            </a:r>
            <a:r>
              <a:rPr lang="en-US" sz="1000" b="1" dirty="0" smtClean="0">
                <a:effectLst/>
                <a:latin typeface="Arial"/>
                <a:ea typeface="Times New Roman"/>
                <a:cs typeface="Times New Roman"/>
              </a:rPr>
              <a:t>Teacher</a:t>
            </a:r>
            <a:r>
              <a:rPr lang="en-US" sz="1000" dirty="0" smtClean="0">
                <a:effectLst/>
                <a:latin typeface="Arial"/>
                <a:ea typeface="Times New Roman"/>
                <a:cs typeface="Segoe UI"/>
              </a:rPr>
              <a:t> to </a:t>
            </a:r>
            <a:r>
              <a:rPr lang="en-US" sz="1000" b="1" dirty="0" smtClean="0">
                <a:effectLst/>
                <a:latin typeface="Arial"/>
                <a:ea typeface="Times New Roman"/>
                <a:cs typeface="Times New Roman"/>
              </a:rPr>
              <a:t>Task&lt;Teacher&gt;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Use a task to run the LINQ query.</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Use an </a:t>
            </a:r>
            <a:r>
              <a:rPr lang="en-US" sz="1000" b="1" dirty="0" smtClean="0">
                <a:effectLst/>
                <a:latin typeface="Arial"/>
                <a:ea typeface="Times New Roman"/>
                <a:cs typeface="Times New Roman"/>
              </a:rPr>
              <a:t>await</a:t>
            </a:r>
            <a:r>
              <a:rPr lang="en-US" sz="1000" dirty="0" smtClean="0">
                <a:effectLst/>
                <a:latin typeface="Arial"/>
                <a:ea typeface="Times New Roman"/>
                <a:cs typeface="Segoe UI"/>
              </a:rPr>
              <a:t> operator to get the query result.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Views folder, open </a:t>
            </a:r>
            <a:r>
              <a:rPr lang="en-US" sz="1000" b="1" dirty="0" smtClean="0">
                <a:effectLst/>
                <a:latin typeface="Arial"/>
                <a:ea typeface="Times New Roman"/>
                <a:cs typeface="Times New Roman"/>
              </a:rPr>
              <a:t>StudentsPage.xaml.cs</a:t>
            </a:r>
            <a:r>
              <a:rPr lang="en-US" sz="1000" dirty="0" smtClean="0">
                <a:effectLst/>
                <a:latin typeface="Arial"/>
                <a:ea typeface="Times New Roman"/>
                <a:cs typeface="Segoe UI"/>
              </a:rPr>
              <a:t>, and then locate the </a:t>
            </a:r>
            <a:r>
              <a:rPr lang="en-US" sz="1000" b="1" dirty="0" smtClean="0">
                <a:effectLst/>
                <a:latin typeface="Arial"/>
                <a:ea typeface="Times New Roman"/>
                <a:cs typeface="Times New Roman"/>
              </a:rPr>
              <a:t>Refresh</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Refresh</a:t>
            </a:r>
            <a:r>
              <a:rPr lang="en-US" sz="1000" dirty="0" smtClean="0">
                <a:effectLst/>
                <a:latin typeface="Arial"/>
                <a:ea typeface="Times New Roman"/>
                <a:cs typeface="Segoe UI"/>
              </a:rPr>
              <a:t> method, locate the call to </a:t>
            </a:r>
            <a:r>
              <a:rPr lang="en-US" sz="1000" b="1" dirty="0" smtClean="0">
                <a:effectLst/>
                <a:latin typeface="Arial"/>
                <a:ea typeface="Times New Roman"/>
                <a:cs typeface="Times New Roman"/>
              </a:rPr>
              <a:t>utils.GetStudentsByTeacher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the students that they will convert the </a:t>
            </a:r>
            <a:r>
              <a:rPr lang="en-US" sz="1000" b="1" dirty="0" smtClean="0">
                <a:effectLst/>
                <a:latin typeface="Arial"/>
                <a:ea typeface="Times New Roman"/>
                <a:cs typeface="Times New Roman"/>
              </a:rPr>
              <a:t>GetStudentsByTeacher</a:t>
            </a:r>
            <a:r>
              <a:rPr lang="en-US" sz="1000" dirty="0" smtClean="0">
                <a:effectLst/>
                <a:latin typeface="Arial"/>
                <a:ea typeface="Times New Roman"/>
                <a:cs typeface="Segoe UI"/>
              </a:rPr>
              <a:t> method into an asynchronous method that uses a callback method to update the UI.</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23734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statement that calls </a:t>
            </a:r>
            <a:r>
              <a:rPr lang="en-US" sz="1000" b="1" dirty="0">
                <a:solidFill>
                  <a:prstClr val="black"/>
                </a:solidFill>
                <a:latin typeface="Arial"/>
                <a:ea typeface="Times New Roman"/>
                <a:cs typeface="Times New Roman"/>
              </a:rPr>
              <a:t>utils.GetStudentsByTeacher</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GetStudentsByTeacher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Go To Definition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Explain to the students that they will use a task to run the LINQ query, use an </a:t>
            </a:r>
            <a:r>
              <a:rPr lang="en-US" sz="1000" b="1" dirty="0">
                <a:solidFill>
                  <a:prstClr val="black"/>
                </a:solidFill>
                <a:latin typeface="Arial"/>
                <a:ea typeface="Times New Roman"/>
                <a:cs typeface="Times New Roman"/>
              </a:rPr>
              <a:t>await</a:t>
            </a:r>
            <a:r>
              <a:rPr lang="en-US" sz="1000" dirty="0">
                <a:solidFill>
                  <a:prstClr val="black"/>
                </a:solidFill>
                <a:latin typeface="Arial"/>
                <a:ea typeface="Times New Roman"/>
                <a:cs typeface="Segoe UI"/>
              </a:rPr>
              <a:t> operator to get the query result, and then pass the results as an argument to the callback method.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a:t>
            </a:r>
            <a:r>
              <a:rPr lang="en-US" sz="1000" b="1" dirty="0">
                <a:solidFill>
                  <a:prstClr val="black"/>
                </a:solidFill>
                <a:latin typeface="Arial"/>
                <a:ea typeface="Times New Roman"/>
                <a:cs typeface="Times New Roman"/>
              </a:rPr>
              <a:t>StudentsPage.xaml.cs</a:t>
            </a:r>
            <a:r>
              <a:rPr lang="en-US" sz="1000" dirty="0">
                <a:solidFill>
                  <a:prstClr val="black"/>
                </a:solidFill>
                <a:latin typeface="Arial"/>
                <a:ea typeface="Times New Roman"/>
                <a:cs typeface="Segoe UI"/>
              </a:rPr>
              <a:t>, locate the </a:t>
            </a:r>
            <a:r>
              <a:rPr lang="en-US" sz="1000" b="1" dirty="0">
                <a:solidFill>
                  <a:prstClr val="black"/>
                </a:solidFill>
                <a:latin typeface="Arial"/>
                <a:ea typeface="Times New Roman"/>
                <a:cs typeface="Times New Roman"/>
              </a:rPr>
              <a:t>OnGetStudentsByTeacherComplete</a:t>
            </a:r>
            <a:r>
              <a:rPr lang="en-US" sz="1000" dirty="0">
                <a:solidFill>
                  <a:prstClr val="black"/>
                </a:solidFill>
                <a:latin typeface="Arial"/>
                <a:ea typeface="Times New Roman"/>
                <a:cs typeface="Segoe UI"/>
              </a:rPr>
              <a:t> method.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Explain to the students that this is the callback method, and show how it uses a </a:t>
            </a:r>
            <a:r>
              <a:rPr lang="en-US" sz="1000" b="1" dirty="0">
                <a:solidFill>
                  <a:prstClr val="black"/>
                </a:solidFill>
                <a:latin typeface="Arial"/>
                <a:ea typeface="Times New Roman"/>
                <a:cs typeface="Times New Roman"/>
              </a:rPr>
              <a:t>Dispatcher</a:t>
            </a:r>
            <a:r>
              <a:rPr lang="en-US" sz="1000" dirty="0">
                <a:solidFill>
                  <a:prstClr val="black"/>
                </a:solidFill>
                <a:latin typeface="Arial"/>
                <a:ea typeface="Times New Roman"/>
                <a:cs typeface="Segoe UI"/>
              </a:rPr>
              <a:t> object to update the UI.</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Controls folder, open the </a:t>
            </a:r>
            <a:r>
              <a:rPr lang="en-US" sz="1000" b="1" dirty="0">
                <a:solidFill>
                  <a:prstClr val="black"/>
                </a:solidFill>
                <a:latin typeface="Arial"/>
                <a:ea typeface="Times New Roman"/>
                <a:cs typeface="Times New Roman"/>
              </a:rPr>
              <a:t>BusyIndicator.xaml</a:t>
            </a:r>
            <a:r>
              <a:rPr lang="en-US" sz="1000" dirty="0">
                <a:solidFill>
                  <a:prstClr val="black"/>
                </a:solidFill>
                <a:latin typeface="Arial"/>
                <a:ea typeface="Times New Roman"/>
                <a:cs typeface="Segoe UI"/>
              </a:rPr>
              <a:t> file.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Explain to the students that during Exercise 2, they will create this user control.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Draw attention to the </a:t>
            </a:r>
            <a:r>
              <a:rPr lang="en-US" sz="1000" b="1" dirty="0">
                <a:solidFill>
                  <a:prstClr val="black"/>
                </a:solidFill>
                <a:latin typeface="Arial"/>
                <a:ea typeface="Times New Roman"/>
                <a:cs typeface="Times New Roman"/>
              </a:rPr>
              <a:t>ProgressBar</a:t>
            </a:r>
            <a:r>
              <a:rPr lang="en-US" sz="1000" dirty="0">
                <a:solidFill>
                  <a:prstClr val="black"/>
                </a:solidFill>
                <a:latin typeface="Arial"/>
                <a:ea typeface="Times New Roman"/>
                <a:cs typeface="Segoe UI"/>
              </a:rPr>
              <a:t> control, which displays a simple animation whenever the control is visible, and to the XAML code that creates the control.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Open the MainWindow.xaml file, locate the </a:t>
            </a:r>
            <a:r>
              <a:rPr lang="en-US" sz="1000" b="1" dirty="0">
                <a:solidFill>
                  <a:prstClr val="black"/>
                </a:solidFill>
                <a:latin typeface="Arial"/>
                <a:ea typeface="Times New Roman"/>
                <a:cs typeface="Times New Roman"/>
              </a:rPr>
              <a:t>BusyIndicator</a:t>
            </a:r>
            <a:r>
              <a:rPr lang="en-US" sz="1000" dirty="0">
                <a:solidFill>
                  <a:prstClr val="black"/>
                </a:solidFill>
                <a:latin typeface="Arial"/>
                <a:ea typeface="Times New Roman"/>
                <a:cs typeface="Segoe UI"/>
              </a:rPr>
              <a:t> element, and then point out that the visibility of the control is initially set to </a:t>
            </a:r>
            <a:r>
              <a:rPr lang="en-US" sz="1000" b="1" dirty="0">
                <a:solidFill>
                  <a:prstClr val="black"/>
                </a:solidFill>
                <a:latin typeface="Arial"/>
                <a:ea typeface="Times New Roman"/>
                <a:cs typeface="Times New Roman"/>
              </a:rPr>
              <a:t>Collapsed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a:t>
            </a:r>
            <a:r>
              <a:rPr lang="en-US" sz="1000" b="1" dirty="0">
                <a:solidFill>
                  <a:prstClr val="black"/>
                </a:solidFill>
                <a:latin typeface="Arial"/>
                <a:ea typeface="Times New Roman"/>
                <a:cs typeface="Times New Roman"/>
              </a:rPr>
              <a:t>MainWindow.xaml.cs</a:t>
            </a:r>
            <a:r>
              <a:rPr lang="en-US" sz="1000" dirty="0">
                <a:solidFill>
                  <a:prstClr val="black"/>
                </a:solidFill>
                <a:latin typeface="Arial"/>
                <a:ea typeface="Times New Roman"/>
                <a:cs typeface="Segoe UI"/>
              </a:rPr>
              <a:t>, locate the </a:t>
            </a:r>
            <a:r>
              <a:rPr lang="en-US" sz="1000" b="1" dirty="0">
                <a:solidFill>
                  <a:prstClr val="black"/>
                </a:solidFill>
                <a:latin typeface="Arial"/>
                <a:ea typeface="Times New Roman"/>
                <a:cs typeface="Times New Roman"/>
              </a:rPr>
              <a:t>StartBusy</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EndBusy</a:t>
            </a:r>
            <a:r>
              <a:rPr lang="en-US" sz="1000" dirty="0">
                <a:solidFill>
                  <a:prstClr val="black"/>
                </a:solidFill>
                <a:latin typeface="Arial"/>
                <a:ea typeface="Times New Roman"/>
                <a:cs typeface="Segoe UI"/>
              </a:rPr>
              <a:t> event handler methods. Point out that the </a:t>
            </a:r>
            <a:r>
              <a:rPr lang="en-US" sz="1000" b="1" dirty="0">
                <a:solidFill>
                  <a:prstClr val="black"/>
                </a:solidFill>
                <a:latin typeface="Arial"/>
                <a:ea typeface="Times New Roman"/>
                <a:cs typeface="Times New Roman"/>
              </a:rPr>
              <a:t>StartBusy</a:t>
            </a:r>
            <a:r>
              <a:rPr lang="en-US" sz="1000" dirty="0">
                <a:solidFill>
                  <a:prstClr val="black"/>
                </a:solidFill>
                <a:latin typeface="Arial"/>
                <a:ea typeface="Times New Roman"/>
                <a:cs typeface="Segoe UI"/>
              </a:rPr>
              <a:t> method makes the </a:t>
            </a:r>
            <a:r>
              <a:rPr lang="en-US" sz="1000" b="1" dirty="0">
                <a:solidFill>
                  <a:prstClr val="black"/>
                </a:solidFill>
                <a:latin typeface="Arial"/>
                <a:ea typeface="Times New Roman"/>
                <a:cs typeface="Times New Roman"/>
              </a:rPr>
              <a:t>BusyIndicator</a:t>
            </a:r>
            <a:r>
              <a:rPr lang="en-US" sz="1000" dirty="0">
                <a:solidFill>
                  <a:prstClr val="black"/>
                </a:solidFill>
                <a:latin typeface="Arial"/>
                <a:ea typeface="Times New Roman"/>
                <a:cs typeface="Segoe UI"/>
              </a:rPr>
              <a:t> control visible and the </a:t>
            </a:r>
            <a:r>
              <a:rPr lang="en-US" sz="1000" b="1" dirty="0">
                <a:solidFill>
                  <a:prstClr val="black"/>
                </a:solidFill>
                <a:latin typeface="Arial"/>
                <a:ea typeface="Times New Roman"/>
                <a:cs typeface="Times New Roman"/>
              </a:rPr>
              <a:t>EndBusy</a:t>
            </a:r>
            <a:r>
              <a:rPr lang="en-US" sz="1000" dirty="0">
                <a:solidFill>
                  <a:prstClr val="black"/>
                </a:solidFill>
                <a:latin typeface="Arial"/>
                <a:ea typeface="Times New Roman"/>
                <a:cs typeface="Segoe UI"/>
              </a:rPr>
              <a:t> method hides the </a:t>
            </a:r>
            <a:r>
              <a:rPr lang="en-US" sz="1000" b="1" dirty="0">
                <a:solidFill>
                  <a:prstClr val="black"/>
                </a:solidFill>
                <a:latin typeface="Arial"/>
                <a:ea typeface="Times New Roman"/>
                <a:cs typeface="Times New Roman"/>
              </a:rPr>
              <a:t>BusyIndicator</a:t>
            </a:r>
            <a:r>
              <a:rPr lang="en-US" sz="1000" dirty="0">
                <a:solidFill>
                  <a:prstClr val="black"/>
                </a:solidFill>
                <a:latin typeface="Arial"/>
                <a:ea typeface="Times New Roman"/>
                <a:cs typeface="Segoe UI"/>
              </a:rPr>
              <a:t> control.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Open the StudentsPage.xaml.cs file, and then point out the following:</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StartBusy</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EndBusy</a:t>
            </a:r>
            <a:r>
              <a:rPr lang="en-US" sz="1000" dirty="0">
                <a:solidFill>
                  <a:prstClr val="black"/>
                </a:solidFill>
                <a:latin typeface="Arial"/>
                <a:ea typeface="Times New Roman"/>
                <a:cs typeface="Segoe UI"/>
              </a:rPr>
              <a:t> events.</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StartBusyEvent</a:t>
            </a:r>
            <a:r>
              <a:rPr lang="en-US" sz="1000" dirty="0">
                <a:solidFill>
                  <a:prstClr val="black"/>
                </a:solidFill>
                <a:latin typeface="Arial"/>
                <a:ea typeface="Times New Roman"/>
                <a:cs typeface="Segoe UI"/>
              </a:rPr>
              <a:t> method that raises the </a:t>
            </a:r>
            <a:r>
              <a:rPr lang="en-US" sz="1000" b="1" dirty="0">
                <a:solidFill>
                  <a:prstClr val="black"/>
                </a:solidFill>
                <a:latin typeface="Arial"/>
                <a:ea typeface="Times New Roman"/>
                <a:cs typeface="Times New Roman"/>
              </a:rPr>
              <a:t>StartBusy</a:t>
            </a:r>
            <a:r>
              <a:rPr lang="en-US" sz="1000" dirty="0">
                <a:solidFill>
                  <a:prstClr val="black"/>
                </a:solidFill>
                <a:latin typeface="Arial"/>
                <a:ea typeface="Times New Roman"/>
                <a:cs typeface="Segoe UI"/>
              </a:rPr>
              <a:t> event.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EndBusyEvent</a:t>
            </a:r>
            <a:r>
              <a:rPr lang="en-US" sz="1000" dirty="0">
                <a:solidFill>
                  <a:prstClr val="black"/>
                </a:solidFill>
                <a:latin typeface="Arial"/>
                <a:ea typeface="Times New Roman"/>
                <a:cs typeface="Segoe UI"/>
              </a:rPr>
              <a:t> method that raises the </a:t>
            </a:r>
            <a:r>
              <a:rPr lang="en-US" sz="1000" b="1" dirty="0">
                <a:solidFill>
                  <a:prstClr val="black"/>
                </a:solidFill>
                <a:latin typeface="Arial"/>
                <a:ea typeface="Times New Roman"/>
                <a:cs typeface="Times New Roman"/>
              </a:rPr>
              <a:t>EndBusy</a:t>
            </a:r>
            <a:r>
              <a:rPr lang="en-US" sz="1000" dirty="0">
                <a:solidFill>
                  <a:prstClr val="black"/>
                </a:solidFill>
                <a:latin typeface="Arial"/>
                <a:ea typeface="Times New Roman"/>
                <a:cs typeface="Segoe UI"/>
              </a:rPr>
              <a:t> event.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Locate the </a:t>
            </a:r>
            <a:r>
              <a:rPr lang="en-US" sz="1000" b="1" dirty="0">
                <a:solidFill>
                  <a:prstClr val="black"/>
                </a:solidFill>
                <a:latin typeface="Arial"/>
                <a:ea typeface="Times New Roman"/>
                <a:cs typeface="Times New Roman"/>
              </a:rPr>
              <a:t>Refresh</a:t>
            </a:r>
            <a:r>
              <a:rPr lang="en-US" sz="1000" dirty="0">
                <a:solidFill>
                  <a:prstClr val="black"/>
                </a:solidFill>
                <a:latin typeface="Arial"/>
                <a:ea typeface="Times New Roman"/>
                <a:cs typeface="Segoe UI"/>
              </a:rPr>
              <a:t> method.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Point out that the method raises the </a:t>
            </a:r>
            <a:r>
              <a:rPr lang="en-US" sz="1000" b="1" dirty="0">
                <a:solidFill>
                  <a:prstClr val="black"/>
                </a:solidFill>
                <a:latin typeface="Arial"/>
                <a:ea typeface="Times New Roman"/>
                <a:cs typeface="Times New Roman"/>
              </a:rPr>
              <a:t>StartBusy</a:t>
            </a:r>
            <a:r>
              <a:rPr lang="en-US" sz="1000" dirty="0">
                <a:solidFill>
                  <a:prstClr val="black"/>
                </a:solidFill>
                <a:latin typeface="Arial"/>
                <a:ea typeface="Times New Roman"/>
                <a:cs typeface="Segoe UI"/>
              </a:rPr>
              <a:t> event before the call to </a:t>
            </a:r>
            <a:r>
              <a:rPr lang="en-US" sz="1000" b="1" dirty="0">
                <a:solidFill>
                  <a:prstClr val="black"/>
                </a:solidFill>
                <a:latin typeface="Arial"/>
                <a:ea typeface="Times New Roman"/>
                <a:cs typeface="Times New Roman"/>
              </a:rPr>
              <a:t>GetStudentsByTeacher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27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314956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6"/>
            </a:pPr>
            <a:r>
              <a:rPr lang="en-US" sz="1000" dirty="0">
                <a:solidFill>
                  <a:prstClr val="black"/>
                </a:solidFill>
                <a:latin typeface="Arial"/>
                <a:ea typeface="Times New Roman"/>
                <a:cs typeface="Segoe UI"/>
              </a:rPr>
              <a:t>Point out that the method raises the </a:t>
            </a:r>
            <a:r>
              <a:rPr lang="en-US" sz="1000" b="1" dirty="0">
                <a:solidFill>
                  <a:prstClr val="black"/>
                </a:solidFill>
                <a:latin typeface="Arial"/>
                <a:ea typeface="Times New Roman"/>
                <a:cs typeface="Times New Roman"/>
              </a:rPr>
              <a:t>EndBusy</a:t>
            </a:r>
            <a:r>
              <a:rPr lang="en-US" sz="1000" dirty="0">
                <a:solidFill>
                  <a:prstClr val="black"/>
                </a:solidFill>
                <a:latin typeface="Arial"/>
                <a:ea typeface="Times New Roman"/>
                <a:cs typeface="Segoe UI"/>
              </a:rPr>
              <a:t> event after the call to </a:t>
            </a:r>
            <a:r>
              <a:rPr lang="en-US" sz="1000" b="1" dirty="0">
                <a:solidFill>
                  <a:prstClr val="black"/>
                </a:solidFill>
                <a:latin typeface="Arial"/>
                <a:ea typeface="Times New Roman"/>
                <a:cs typeface="Times New Roman"/>
              </a:rPr>
              <a:t>GetStudentsByTeacher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6"/>
            </a:pPr>
            <a:r>
              <a:rPr lang="en-US" sz="1000" dirty="0">
                <a:solidFill>
                  <a:prstClr val="black"/>
                </a:solidFill>
                <a:latin typeface="Arial"/>
                <a:ea typeface="Times New Roman"/>
                <a:cs typeface="Segoe UI"/>
              </a:rPr>
              <a:t>In the MainWindow.xaml file, locate the </a:t>
            </a:r>
            <a:r>
              <a:rPr lang="en-US" sz="1000" b="1" dirty="0">
                <a:solidFill>
                  <a:prstClr val="black"/>
                </a:solidFill>
                <a:latin typeface="Arial"/>
                <a:ea typeface="Times New Roman"/>
                <a:cs typeface="Times New Roman"/>
              </a:rPr>
              <a:t>StudentsPage</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6"/>
            </a:pPr>
            <a:r>
              <a:rPr lang="en-US" sz="1000" dirty="0">
                <a:solidFill>
                  <a:prstClr val="black"/>
                </a:solidFill>
                <a:latin typeface="Arial"/>
                <a:ea typeface="Times New Roman"/>
                <a:cs typeface="Segoe UI"/>
              </a:rPr>
              <a:t>Explain that the </a:t>
            </a:r>
            <a:r>
              <a:rPr lang="en-US" sz="1000" b="1" dirty="0">
                <a:solidFill>
                  <a:prstClr val="black"/>
                </a:solidFill>
                <a:latin typeface="Arial"/>
                <a:ea typeface="Times New Roman"/>
                <a:cs typeface="Times New Roman"/>
              </a:rPr>
              <a:t>StartBusy</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EndBusy</a:t>
            </a:r>
            <a:r>
              <a:rPr lang="en-US" sz="1000" dirty="0">
                <a:solidFill>
                  <a:prstClr val="black"/>
                </a:solidFill>
                <a:latin typeface="Arial"/>
                <a:ea typeface="Times New Roman"/>
                <a:cs typeface="Segoe UI"/>
              </a:rPr>
              <a:t> events are wired up to the </a:t>
            </a:r>
            <a:r>
              <a:rPr lang="en-US" sz="1000" b="1" dirty="0">
                <a:solidFill>
                  <a:prstClr val="black"/>
                </a:solidFill>
                <a:latin typeface="Arial"/>
                <a:ea typeface="Times New Roman"/>
                <a:cs typeface="Times New Roman"/>
              </a:rPr>
              <a:t>StartBusy</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EndBusy</a:t>
            </a:r>
            <a:r>
              <a:rPr lang="en-US" sz="1000" dirty="0">
                <a:solidFill>
                  <a:prstClr val="black"/>
                </a:solidFill>
                <a:latin typeface="Arial"/>
                <a:ea typeface="Times New Roman"/>
                <a:cs typeface="Segoe UI"/>
              </a:rPr>
              <a:t> event handler methods respectively.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6"/>
            </a:pPr>
            <a:r>
              <a:rPr lang="en-US" sz="1000" dirty="0">
                <a:solidFill>
                  <a:srgbClr val="000000"/>
                </a:solidFill>
                <a:latin typeface="Arial"/>
                <a:ea typeface="Times New Roman"/>
                <a:cs typeface="Segoe UI"/>
              </a:rPr>
              <a:t>Run the application, and then log on as </a:t>
            </a:r>
            <a:r>
              <a:rPr lang="en-US" sz="1000" b="1" dirty="0">
                <a:solidFill>
                  <a:prstClr val="black"/>
                </a:solidFill>
                <a:latin typeface="Arial"/>
                <a:ea typeface="Times New Roman"/>
                <a:cs typeface="Times New Roman"/>
              </a:rPr>
              <a:t>vallee </a:t>
            </a:r>
            <a:r>
              <a:rPr lang="en-US" sz="1000" dirty="0">
                <a:solidFill>
                  <a:prstClr val="black"/>
                </a:solidFill>
                <a:latin typeface="Arial"/>
                <a:ea typeface="Times New Roman"/>
                <a:cs typeface="Times New Roman"/>
              </a:rPr>
              <a:t>with a password of</a:t>
            </a:r>
            <a:r>
              <a:rPr lang="en-US" sz="1000" b="1" dirty="0">
                <a:solidFill>
                  <a:prstClr val="black"/>
                </a:solidFill>
                <a:latin typeface="Arial"/>
                <a:ea typeface="Times New Roman"/>
                <a:cs typeface="Times New Roman"/>
              </a:rPr>
              <a:t> password99</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6"/>
            </a:pPr>
            <a:r>
              <a:rPr lang="en-US" sz="1000" dirty="0">
                <a:solidFill>
                  <a:prstClr val="black"/>
                </a:solidFill>
                <a:latin typeface="Arial"/>
                <a:ea typeface="Times New Roman"/>
                <a:cs typeface="Segoe UI"/>
              </a:rPr>
              <a:t>Point out that the application displays the </a:t>
            </a:r>
            <a:r>
              <a:rPr lang="en-US" sz="1000" b="1" dirty="0">
                <a:solidFill>
                  <a:prstClr val="black"/>
                </a:solidFill>
                <a:latin typeface="Arial"/>
                <a:ea typeface="Times New Roman"/>
                <a:cs typeface="Times New Roman"/>
              </a:rPr>
              <a:t>BusyIndicator</a:t>
            </a:r>
            <a:r>
              <a:rPr lang="en-US" sz="1000" dirty="0">
                <a:solidFill>
                  <a:prstClr val="black"/>
                </a:solidFill>
                <a:latin typeface="Arial"/>
                <a:ea typeface="Times New Roman"/>
                <a:cs typeface="Segoe UI"/>
              </a:rPr>
              <a:t> control while waiting for the list of students to load.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6"/>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Log off</a:t>
            </a:r>
            <a:r>
              <a:rPr lang="en-US" sz="1000" dirty="0">
                <a:solidFill>
                  <a:prstClr val="black"/>
                </a:solidFill>
                <a:latin typeface="Arial"/>
                <a:ea typeface="Times New Roman"/>
                <a:cs typeface="Segoe UI"/>
              </a:rPr>
              <a:t>, and then close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6"/>
            </a:pPr>
            <a:r>
              <a:rPr lang="en-US" sz="1000" dirty="0">
                <a:solidFill>
                  <a:prstClr val="black"/>
                </a:solidFill>
                <a:latin typeface="Arial"/>
                <a:ea typeface="Times New Roman"/>
                <a:cs typeface="Segoe UI"/>
              </a:rPr>
              <a:t>Close Visual Studio.</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a:t>
            </a:r>
            <a:r>
              <a:rPr lang="en-US" sz="1000" dirty="0">
                <a:solidFill>
                  <a:prstClr val="black"/>
                </a:solidFill>
                <a:latin typeface="Arial"/>
                <a:ea typeface="Times New Roman"/>
                <a:cs typeface="Segoe UI"/>
              </a:rPr>
              <a:t>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E:\Mod10\Labfiles\Databases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SetupSchoolGradesDB.cmd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536A8517-0A4D-41DA-BDAB-A7FE535383F2}" type="slidenum">
              <a:rPr lang="en-US" smtClean="0"/>
              <a:t>28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288750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they must complete the steps to set up the SchoolGradesDB database even if they still have the database running from an earlier lab. This is to ensure that the data is reset and in a known state.</a:t>
            </a: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Ensuring That the UI Remains Responsive When Retrieving Teacher Data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modify the functionality that retrieves data for teachers to make use of asynchronous programming techniques. First, you will modify the code that gets the details of the current user (when the user is a teacher) to run asynchronously. You will use an asynchronous task to run the LINQ query and use the </a:t>
            </a:r>
            <a:r>
              <a:rPr lang="en-US" sz="1000" b="1" dirty="0">
                <a:latin typeface="Arial"/>
                <a:ea typeface="Calibri"/>
                <a:cs typeface="Times New Roman"/>
              </a:rPr>
              <a:t>await</a:t>
            </a:r>
            <a:r>
              <a:rPr lang="en-US" sz="1000" dirty="0">
                <a:latin typeface="Arial"/>
                <a:ea typeface="Calibri"/>
                <a:cs typeface="Segoe UI"/>
              </a:rPr>
              <a:t> operator to return the results of the query. Next, you will modify the code that retrieves the list of students for a teacher. In this case, you will configure the code that retrieves the list of students to run asynchronously. When the operation is complete, your code will invoke a callback method to update the UI with the list of students. Finally, you will build and test the application and verify that the UI remains responsive while the application is retrieving data.</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Providing Visual Feedback During Long-Running Operations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user control that displays a progress indicator while the Grades application is retrieving data. You will add this user control to the main page but will initially hide it from view. Next, you will modify the code that retrieves data so that it raises one event when the data retrieval starts and another event when the data retrieval is complete. You will create handler methods for these events that toggle the visibility of the progress indicator control, so that the application displays the progress indicator when data retrieval starts and hides it when data retrieval is complete. Finally, you will build and test the application and verify that the UI displays the progress indicator while the application is retrieving data.</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2632465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asynchronous programming by using tasks is an essential part of writing Windows Store applications for Windows</a:t>
            </a:r>
            <a:r>
              <a:rPr lang="en-US" sz="1000" dirty="0" smtClean="0">
                <a:effectLst/>
                <a:latin typeface="Arial"/>
                <a:ea typeface="Calibri"/>
                <a:cs typeface="Times New Roman"/>
              </a:rPr>
              <a:t>®</a:t>
            </a:r>
            <a:r>
              <a:rPr lang="en-US" sz="1000" dirty="0">
                <a:latin typeface="Arial"/>
                <a:ea typeface="Calibri"/>
                <a:cs typeface="Segoe UI"/>
              </a:rPr>
              <a:t> 8.</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542901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36A8517-0A4D-41DA-BDAB-A7FE535383F2}"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815423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create and start three tasks named task1, task2, and task3. You want to block the joining thread until all of these tasks are complete. Which code example should you use to accomplish this?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task1.Wait();</a:t>
            </a:r>
          </a:p>
          <a:p>
            <a:pPr>
              <a:lnSpc>
                <a:spcPct val="115000"/>
              </a:lnSpc>
              <a:spcAft>
                <a:spcPts val="1000"/>
              </a:spcAft>
            </a:pPr>
            <a:r>
              <a:rPr lang="en-US" sz="1000" dirty="0">
                <a:latin typeface="Arial"/>
                <a:ea typeface="Calibri"/>
                <a:cs typeface="Times New Roman"/>
              </a:rPr>
              <a:t>task2.Wait();</a:t>
            </a:r>
          </a:p>
          <a:p>
            <a:pPr>
              <a:lnSpc>
                <a:spcPct val="115000"/>
              </a:lnSpc>
              <a:spcAft>
                <a:spcPts val="1000"/>
              </a:spcAft>
            </a:pPr>
            <a:r>
              <a:rPr lang="en-US" sz="1000" dirty="0">
                <a:latin typeface="Arial"/>
                <a:ea typeface="Calibri"/>
                <a:cs typeface="Times New Roman"/>
              </a:rPr>
              <a:t>task3.Wait();</a:t>
            </a:r>
          </a:p>
          <a:p>
            <a:pPr>
              <a:lnSpc>
                <a:spcPct val="115000"/>
              </a:lnSpc>
              <a:spcAft>
                <a:spcPts val="1000"/>
              </a:spcAft>
            </a:pPr>
            <a:r>
              <a:rPr lang="en-US" sz="1000" dirty="0">
                <a:latin typeface="Arial"/>
                <a:ea typeface="Calibri"/>
                <a:cs typeface="Times New Roman"/>
              </a:rPr>
              <a:t>(   )Option 2: Task.WaitAll(task1, task2, task3);</a:t>
            </a:r>
          </a:p>
          <a:p>
            <a:pPr>
              <a:lnSpc>
                <a:spcPct val="115000"/>
              </a:lnSpc>
              <a:spcAft>
                <a:spcPts val="1000"/>
              </a:spcAft>
            </a:pPr>
            <a:r>
              <a:rPr lang="en-US" sz="1000" dirty="0">
                <a:latin typeface="Arial"/>
                <a:ea typeface="Calibri"/>
                <a:cs typeface="Times New Roman"/>
              </a:rPr>
              <a:t>(   )Option 3: Task.WaitAny(task1, task2, task3);</a:t>
            </a:r>
          </a:p>
          <a:p>
            <a:pPr>
              <a:lnSpc>
                <a:spcPct val="115000"/>
              </a:lnSpc>
              <a:spcAft>
                <a:spcPts val="1000"/>
              </a:spcAft>
            </a:pPr>
            <a:r>
              <a:rPr lang="en-US" sz="1000" dirty="0">
                <a:latin typeface="Arial"/>
                <a:ea typeface="Calibri"/>
                <a:cs typeface="Times New Roman"/>
              </a:rPr>
              <a:t>(   )Option 4: Task.WhenAll(task1, task2, task3);</a:t>
            </a:r>
          </a:p>
          <a:p>
            <a:pPr>
              <a:lnSpc>
                <a:spcPct val="115000"/>
              </a:lnSpc>
              <a:spcAft>
                <a:spcPts val="1000"/>
              </a:spcAft>
            </a:pPr>
            <a:r>
              <a:rPr lang="en-US" sz="1000" dirty="0">
                <a:latin typeface="Arial"/>
                <a:ea typeface="Calibri"/>
                <a:cs typeface="Times New Roman"/>
              </a:rPr>
              <a:t>(   )Option 5: Task.WhenAny(task1, task2, task3);</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Task.WaitAll(task1, task2, task3);</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have a synchronous method with the following signature:</a:t>
            </a:r>
            <a:endParaRPr lang="en-US" sz="1000" dirty="0">
              <a:latin typeface="Arial"/>
              <a:ea typeface="Calibri"/>
              <a:cs typeface="Times New Roman"/>
            </a:endParaRPr>
          </a:p>
          <a:p>
            <a:pPr marL="100330" marR="100330">
              <a:lnSpc>
                <a:spcPts val="1000"/>
              </a:lnSpc>
              <a:spcAft>
                <a:spcPts val="600"/>
              </a:spcAft>
            </a:pPr>
            <a:r>
              <a:rPr lang="en-US" sz="1000" dirty="0" smtClean="0">
                <a:effectLst/>
                <a:latin typeface="Arial"/>
                <a:ea typeface="Times New Roman"/>
                <a:cs typeface="Times New Roman"/>
              </a:rPr>
              <a:t>public IEnumerable&lt;string&gt; GetCoffees(string country, int strength)</a:t>
            </a:r>
          </a:p>
          <a:p>
            <a:pPr>
              <a:lnSpc>
                <a:spcPct val="115000"/>
              </a:lnSpc>
              <a:spcAft>
                <a:spcPts val="1000"/>
              </a:spcAft>
            </a:pPr>
            <a:r>
              <a:rPr lang="en-US" sz="1000" dirty="0">
                <a:latin typeface="Arial"/>
                <a:ea typeface="Calibri"/>
                <a:cs typeface="Segoe UI"/>
              </a:rPr>
              <a:t>You want to convert this method to an asynchronous method. What should the signature of the asynchronous method be?(   )Option 1: public async IEnumerable&lt;string&gt; GetCoffees(string country, int strength)</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public async Task&lt;string&gt; GetCoffees(string country, int strength)</a:t>
            </a:r>
          </a:p>
          <a:p>
            <a:pPr>
              <a:lnSpc>
                <a:spcPct val="115000"/>
              </a:lnSpc>
              <a:spcAft>
                <a:spcPts val="1000"/>
              </a:spcAft>
            </a:pPr>
            <a:r>
              <a:rPr lang="en-US" sz="1000" dirty="0">
                <a:latin typeface="Arial"/>
                <a:ea typeface="Calibri"/>
                <a:cs typeface="Times New Roman"/>
              </a:rPr>
              <a:t>(   )Option 3: public async Task&lt;IEnumerable&lt;string&gt;&gt; GetCoffees(string country, int strength)</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120555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   )Option 4: public async Task GetCoffees(string country, int strength, out string result)</a:t>
            </a:r>
          </a:p>
          <a:p>
            <a:pPr lvl="0">
              <a:lnSpc>
                <a:spcPct val="115000"/>
              </a:lnSpc>
              <a:spcAft>
                <a:spcPts val="1000"/>
              </a:spcAft>
            </a:pPr>
            <a:r>
              <a:rPr lang="en-US" sz="1000" dirty="0">
                <a:solidFill>
                  <a:prstClr val="black"/>
                </a:solidFill>
                <a:latin typeface="Arial"/>
                <a:ea typeface="Calibri"/>
                <a:cs typeface="Times New Roman"/>
              </a:rPr>
              <a:t>(   )Option 5: public async Task GetCoffees(string country, int strength, out IEnumerable&lt;string&gt; result)</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3: public async Task&lt;IEnumerable&lt;string&gt;&gt; GetCoffees(string country, int strength)</a:t>
            </a: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You want to ensure that no more than five threads can access a resource at any one time. Which synchronization primitive should you use?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1: The ManualResetEventSlim class.</a:t>
            </a:r>
          </a:p>
          <a:p>
            <a:pPr lvl="0">
              <a:lnSpc>
                <a:spcPct val="115000"/>
              </a:lnSpc>
              <a:spcAft>
                <a:spcPts val="1000"/>
              </a:spcAft>
            </a:pPr>
            <a:r>
              <a:rPr lang="en-US" sz="1000" dirty="0">
                <a:solidFill>
                  <a:prstClr val="black"/>
                </a:solidFill>
                <a:latin typeface="Arial"/>
                <a:ea typeface="Calibri"/>
                <a:cs typeface="Times New Roman"/>
              </a:rPr>
              <a:t>(   )Option 2: The SemaphoreSlim class.</a:t>
            </a:r>
          </a:p>
          <a:p>
            <a:pPr lvl="0">
              <a:lnSpc>
                <a:spcPct val="115000"/>
              </a:lnSpc>
              <a:spcAft>
                <a:spcPts val="1000"/>
              </a:spcAft>
            </a:pPr>
            <a:r>
              <a:rPr lang="en-US" sz="1000" dirty="0">
                <a:solidFill>
                  <a:prstClr val="black"/>
                </a:solidFill>
                <a:latin typeface="Arial"/>
                <a:ea typeface="Calibri"/>
                <a:cs typeface="Times New Roman"/>
              </a:rPr>
              <a:t>(   )Option 3: The CountdownEvent class.</a:t>
            </a:r>
          </a:p>
          <a:p>
            <a:pPr lvl="0">
              <a:lnSpc>
                <a:spcPct val="115000"/>
              </a:lnSpc>
              <a:spcAft>
                <a:spcPts val="1000"/>
              </a:spcAft>
            </a:pPr>
            <a:r>
              <a:rPr lang="en-US" sz="1000" dirty="0">
                <a:solidFill>
                  <a:prstClr val="black"/>
                </a:solidFill>
                <a:latin typeface="Arial"/>
                <a:ea typeface="Calibri"/>
                <a:cs typeface="Times New Roman"/>
              </a:rPr>
              <a:t>(   )Option 4: The ReaderWriterLockSlim class.</a:t>
            </a:r>
          </a:p>
          <a:p>
            <a:pPr lvl="0">
              <a:lnSpc>
                <a:spcPct val="115000"/>
              </a:lnSpc>
              <a:spcAft>
                <a:spcPts val="1000"/>
              </a:spcAft>
            </a:pPr>
            <a:r>
              <a:rPr lang="en-US" sz="1000" dirty="0">
                <a:solidFill>
                  <a:prstClr val="black"/>
                </a:solidFill>
                <a:latin typeface="Arial"/>
                <a:ea typeface="Calibri"/>
                <a:cs typeface="Times New Roman"/>
              </a:rPr>
              <a:t>(   )Option 5: The Barrier class.</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2: The SemaphoreSlim class.</a:t>
            </a:r>
            <a:endParaRPr lang="en-US" dirty="0"/>
          </a:p>
        </p:txBody>
      </p:sp>
      <p:sp>
        <p:nvSpPr>
          <p:cNvPr id="4" name="Slide Number Placeholder 3"/>
          <p:cNvSpPr>
            <a:spLocks noGrp="1"/>
          </p:cNvSpPr>
          <p:nvPr>
            <p:ph type="sldNum" sz="quarter" idx="10"/>
          </p:nvPr>
        </p:nvSpPr>
        <p:spPr/>
        <p:txBody>
          <a:bodyPr/>
          <a:lstStyle/>
          <a:p>
            <a:fld id="{536A8517-0A4D-41DA-BDAB-A7FE535383F2}" type="slidenum">
              <a:rPr lang="en-US" smtClean="0"/>
              <a:t>32</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444678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lambda expressions are by far the most commonly used mechanism for defining anonymous delegates, especially when they are used to create new tasks.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24159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68691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32285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catching exceptions that tasks throw is covered later in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616918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599954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6466261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639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10</a:t>
            </a:r>
            <a:endParaRPr lang="en-US" sz="2600" dirty="0"/>
          </a:p>
        </p:txBody>
      </p:sp>
      <p:sp>
        <p:nvSpPr>
          <p:cNvPr id="3" name="Subtitle 2"/>
          <p:cNvSpPr>
            <a:spLocks noGrp="1"/>
          </p:cNvSpPr>
          <p:nvPr>
            <p:ph type="subTitle" sz="quarter" idx="1"/>
          </p:nvPr>
        </p:nvSpPr>
        <p:spPr/>
        <p:txBody>
          <a:bodyPr/>
          <a:lstStyle/>
          <a:p>
            <a:r>
              <a:rPr lang="en-GB" dirty="0" smtClean="0"/>
              <a:t>Improving Application Performance and Responsiveness
</a:t>
            </a:r>
            <a:endParaRPr lang="en-US" dirty="0"/>
          </a:p>
        </p:txBody>
      </p:sp>
    </p:spTree>
    <p:extLst>
      <p:ext uri="{BB962C8B-B14F-4D97-AF65-F5344CB8AC3E}">
        <p14:creationId xmlns:p14="http://schemas.microsoft.com/office/powerpoint/2010/main" val="75417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f4acc2d-68b2-4c32-bc76-10122a8230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Task Exceptions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Call </a:t>
            </a:r>
            <a:r>
              <a:rPr lang="en-US" b="1" dirty="0" smtClean="0"/>
              <a:t>Task.Wait</a:t>
            </a:r>
            <a:r>
              <a:rPr lang="en-US" dirty="0" smtClean="0"/>
              <a:t> to catch propagated exceptions</a:t>
            </a:r>
          </a:p>
          <a:p>
            <a:r>
              <a:rPr lang="en-US" dirty="0" smtClean="0"/>
              <a:t>Catch </a:t>
            </a:r>
            <a:r>
              <a:rPr lang="en-US" b="1" dirty="0" smtClean="0"/>
              <a:t>AggregateException</a:t>
            </a:r>
            <a:r>
              <a:rPr lang="en-US" dirty="0" smtClean="0"/>
              <a:t> in the </a:t>
            </a:r>
            <a:r>
              <a:rPr lang="en-US" b="1" dirty="0" smtClean="0"/>
              <a:t>catch</a:t>
            </a:r>
            <a:r>
              <a:rPr lang="en-US" dirty="0" smtClean="0"/>
              <a:t> block</a:t>
            </a:r>
          </a:p>
          <a:p>
            <a:r>
              <a:rPr lang="en-US" dirty="0" smtClean="0"/>
              <a:t>Iterate the </a:t>
            </a:r>
            <a:r>
              <a:rPr lang="en-US" b="1" dirty="0" smtClean="0"/>
              <a:t>InnerExceptions</a:t>
            </a:r>
            <a:r>
              <a:rPr lang="en-US" dirty="0" smtClean="0"/>
              <a:t> property and handle individual exceptions</a:t>
            </a:r>
          </a:p>
          <a:p>
            <a:endParaRPr lang="en-US" dirty="0" smtClean="0"/>
          </a:p>
          <a:p>
            <a:endParaRPr lang="en-US" dirty="0" smtClean="0"/>
          </a:p>
          <a:p>
            <a:endParaRPr lang="en-US" dirty="0" smtClean="0"/>
          </a:p>
          <a:p>
            <a:endParaRPr lang="en-US" dirty="0"/>
          </a:p>
        </p:txBody>
      </p:sp>
      <p:sp>
        <p:nvSpPr>
          <p:cNvPr id="5" name="TextBox 3"/>
          <p:cNvSpPr txBox="1"/>
          <p:nvPr/>
        </p:nvSpPr>
        <p:spPr>
          <a:xfrm>
            <a:off x="756140" y="3070026"/>
            <a:ext cx="7620000" cy="347787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try</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task1.Wait</a:t>
            </a:r>
            <a:r>
              <a:rPr lang="en-GB" sz="2000" b="0" dirty="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catch(AggregateException </a:t>
            </a:r>
            <a:r>
              <a:rPr lang="en-GB" sz="2000" b="0" dirty="0">
                <a:latin typeface="Lucida Sans Unicode" pitchFamily="34" charset="0"/>
                <a:cs typeface="Lucida Sans Unicode" pitchFamily="34" charset="0"/>
              </a:rPr>
              <a:t>ae)</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foreach(var </a:t>
            </a:r>
            <a:r>
              <a:rPr lang="en-GB" sz="2000" b="0" dirty="0">
                <a:latin typeface="Lucida Sans Unicode" pitchFamily="34" charset="0"/>
                <a:cs typeface="Lucida Sans Unicode" pitchFamily="34" charset="0"/>
              </a:rPr>
              <a:t>inner in ae.InnerExceptions)</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Deal with each exception in turn.</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55912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Performing Operations Asynchronously</a:t>
            </a:r>
            <a:endParaRPr lang="en-US" dirty="0"/>
          </a:p>
        </p:txBody>
      </p:sp>
      <p:sp>
        <p:nvSpPr>
          <p:cNvPr id="3" name="Text Placeholder 2"/>
          <p:cNvSpPr>
            <a:spLocks noGrp="1"/>
          </p:cNvSpPr>
          <p:nvPr>
            <p:ph type="body" idx="1"/>
          </p:nvPr>
        </p:nvSpPr>
        <p:spPr/>
        <p:txBody>
          <a:bodyPr/>
          <a:lstStyle/>
          <a:p>
            <a:r>
              <a:rPr lang="en-GB" dirty="0" smtClean="0"/>
              <a:t>Using the Dispatcher
Using async and await
Creating Awaitable Methods
Creating and Invoking Callback Methods
Working with APM Operations
Demonstration: Using the Task Parallel Library to Invoke APM Operations
Handling Exceptions from Awaitable Methods</a:t>
            </a:r>
            <a:endParaRPr lang="en-US" dirty="0"/>
          </a:p>
        </p:txBody>
      </p:sp>
    </p:spTree>
    <p:extLst>
      <p:ext uri="{BB962C8B-B14F-4D97-AF65-F5344CB8AC3E}">
        <p14:creationId xmlns:p14="http://schemas.microsoft.com/office/powerpoint/2010/main" val="423937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Dispatcher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update a UI element from a background thread:</a:t>
            </a:r>
          </a:p>
          <a:p>
            <a:pPr lvl="1"/>
            <a:r>
              <a:rPr lang="en-US" dirty="0" smtClean="0"/>
              <a:t>Get the </a:t>
            </a:r>
            <a:r>
              <a:rPr lang="en-US" b="1" dirty="0" smtClean="0"/>
              <a:t>Dispatcher</a:t>
            </a:r>
            <a:r>
              <a:rPr lang="en-US" dirty="0" smtClean="0"/>
              <a:t> object for the thread that owns the UI element</a:t>
            </a:r>
          </a:p>
          <a:p>
            <a:pPr lvl="1"/>
            <a:r>
              <a:rPr lang="en-US" dirty="0" smtClean="0"/>
              <a:t>Call the </a:t>
            </a:r>
            <a:r>
              <a:rPr lang="en-US" b="1" dirty="0" smtClean="0"/>
              <a:t>BeginInvoke</a:t>
            </a:r>
            <a:r>
              <a:rPr lang="en-US" dirty="0" smtClean="0"/>
              <a:t> method</a:t>
            </a:r>
          </a:p>
          <a:p>
            <a:pPr lvl="1"/>
            <a:r>
              <a:rPr lang="en-US" dirty="0" smtClean="0"/>
              <a:t>Provide an </a:t>
            </a:r>
            <a:r>
              <a:rPr lang="en-US" b="1" dirty="0" smtClean="0"/>
              <a:t>Action</a:t>
            </a:r>
            <a:r>
              <a:rPr lang="en-US" dirty="0" smtClean="0"/>
              <a:t> delegate as an argument</a:t>
            </a:r>
            <a:endParaRPr lang="en-US" dirty="0"/>
          </a:p>
        </p:txBody>
      </p:sp>
      <p:sp>
        <p:nvSpPr>
          <p:cNvPr id="5" name="TextBox 4"/>
          <p:cNvSpPr txBox="1"/>
          <p:nvPr/>
        </p:nvSpPr>
        <p:spPr>
          <a:xfrm>
            <a:off x="756140" y="38100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lblTime.Dispatcher.BeginInvoke(new Action(() =&gt;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SetTime(currentTime</a:t>
            </a:r>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81747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async and await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the </a:t>
            </a:r>
            <a:r>
              <a:rPr lang="en-US" b="1" dirty="0" smtClean="0"/>
              <a:t>async</a:t>
            </a:r>
            <a:r>
              <a:rPr lang="en-US" dirty="0" smtClean="0"/>
              <a:t> modifier to method declarations</a:t>
            </a:r>
          </a:p>
          <a:p>
            <a:r>
              <a:rPr lang="en-US" dirty="0" smtClean="0"/>
              <a:t>Use the </a:t>
            </a:r>
            <a:r>
              <a:rPr lang="en-US" b="1" dirty="0" smtClean="0"/>
              <a:t>await</a:t>
            </a:r>
            <a:r>
              <a:rPr lang="en-US" dirty="0" smtClean="0"/>
              <a:t> operator within </a:t>
            </a:r>
            <a:r>
              <a:rPr lang="en-US" b="1" dirty="0" smtClean="0"/>
              <a:t>async</a:t>
            </a:r>
            <a:r>
              <a:rPr lang="en-US" dirty="0" smtClean="0"/>
              <a:t> methods to wait for a task to complete without blocking the thread</a:t>
            </a:r>
          </a:p>
          <a:p>
            <a:endParaRPr lang="en-US" dirty="0"/>
          </a:p>
        </p:txBody>
      </p:sp>
      <p:sp>
        <p:nvSpPr>
          <p:cNvPr id="5" name="TextBox 3"/>
          <p:cNvSpPr txBox="1"/>
          <p:nvPr/>
        </p:nvSpPr>
        <p:spPr>
          <a:xfrm>
            <a:off x="609600" y="3124200"/>
            <a:ext cx="7620000" cy="347787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private async void btnLongOperation_Click(object sender, RoutedEventArgs e)</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Task&lt;string&gt; task1 = Task.Run&lt;string&gt;(() =&gt;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lblResult.Content </a:t>
            </a:r>
            <a:r>
              <a:rPr lang="en-GB" sz="2000" b="0" dirty="0">
                <a:latin typeface="Lucida Sans Unicode" pitchFamily="34" charset="0"/>
                <a:cs typeface="Lucida Sans Unicode" pitchFamily="34" charset="0"/>
              </a:rPr>
              <a:t>= await task1;</a:t>
            </a:r>
          </a:p>
          <a:p>
            <a:r>
              <a:rPr lang="en-GB" sz="2000" b="0" dirty="0">
                <a:latin typeface="Lucida Sans Unicode" pitchFamily="34" charset="0"/>
                <a:cs typeface="Lucida Sans Unicode" pitchFamily="34" charset="0"/>
              </a:rPr>
              <a:t>}</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7488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Awaitable Methods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await</a:t>
            </a:r>
            <a:r>
              <a:rPr lang="en-US" dirty="0" smtClean="0"/>
              <a:t> operator is always used to wait for a task to complete</a:t>
            </a:r>
          </a:p>
          <a:p>
            <a:r>
              <a:rPr lang="en-US" dirty="0" smtClean="0"/>
              <a:t>If your synchronous method returns </a:t>
            </a:r>
            <a:r>
              <a:rPr lang="en-US" b="1" dirty="0" smtClean="0"/>
              <a:t>void</a:t>
            </a:r>
            <a:r>
              <a:rPr lang="en-US" dirty="0" smtClean="0"/>
              <a:t>, the asynchronous equivalent should return </a:t>
            </a:r>
            <a:r>
              <a:rPr lang="en-US" b="1" dirty="0" smtClean="0"/>
              <a:t>Task</a:t>
            </a:r>
            <a:endParaRPr lang="en-US" dirty="0" smtClean="0"/>
          </a:p>
          <a:p>
            <a:r>
              <a:rPr lang="en-US" dirty="0" smtClean="0"/>
              <a:t>If your synchronous method has a return type of </a:t>
            </a:r>
            <a:r>
              <a:rPr lang="en-US" b="1" dirty="0" smtClean="0"/>
              <a:t>T</a:t>
            </a:r>
            <a:r>
              <a:rPr lang="en-US" dirty="0" smtClean="0"/>
              <a:t>, the asynchronous equivalent should return </a:t>
            </a:r>
            <a:r>
              <a:rPr lang="en-US" b="1" dirty="0" smtClean="0"/>
              <a:t>Task&lt;T&gt;</a:t>
            </a:r>
            <a:endParaRPr lang="en-US" dirty="0"/>
          </a:p>
        </p:txBody>
      </p:sp>
    </p:spTree>
    <p:extLst>
      <p:ext uri="{BB962C8B-B14F-4D97-AF65-F5344CB8AC3E}">
        <p14:creationId xmlns:p14="http://schemas.microsoft.com/office/powerpoint/2010/main" val="309423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96abf9c-2cf3-4d2c-87e6-23b457ccf3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Invoking Callback Methods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Action&lt;</a:t>
            </a:r>
            <a:r>
              <a:rPr lang="en-US" i="1" dirty="0" smtClean="0"/>
              <a:t>T</a:t>
            </a:r>
            <a:r>
              <a:rPr lang="en-US" b="1" dirty="0" smtClean="0"/>
              <a:t>&gt;</a:t>
            </a:r>
            <a:r>
              <a:rPr lang="en-US" dirty="0" smtClean="0"/>
              <a:t> delegate to represent your callback method</a:t>
            </a:r>
          </a:p>
          <a:p>
            <a:r>
              <a:rPr lang="en-US" dirty="0" smtClean="0"/>
              <a:t>Add the delegate to your asynchronous method parameters</a:t>
            </a:r>
          </a:p>
          <a:p>
            <a:endParaRPr lang="en-US" dirty="0" smtClean="0"/>
          </a:p>
          <a:p>
            <a:endParaRPr lang="en-US" dirty="0"/>
          </a:p>
          <a:p>
            <a:r>
              <a:rPr lang="en-US" dirty="0" smtClean="0"/>
              <a:t>Invoke the delegate asynchronously within your method</a:t>
            </a:r>
          </a:p>
          <a:p>
            <a:endParaRPr lang="en-US" dirty="0"/>
          </a:p>
        </p:txBody>
      </p:sp>
      <p:sp>
        <p:nvSpPr>
          <p:cNvPr id="5" name="TextBox 3"/>
          <p:cNvSpPr txBox="1"/>
          <p:nvPr/>
        </p:nvSpPr>
        <p:spPr>
          <a:xfrm>
            <a:off x="756140" y="301134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async Task GetCoffees(Action&lt;IEnumerable&lt;string&gt;&gt; callback)</a:t>
            </a:r>
          </a:p>
        </p:txBody>
      </p:sp>
      <p:sp>
        <p:nvSpPr>
          <p:cNvPr id="6" name="TextBox 4"/>
          <p:cNvSpPr txBox="1"/>
          <p:nvPr/>
        </p:nvSpPr>
        <p:spPr>
          <a:xfrm>
            <a:off x="756140" y="4771816"/>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await Task.Run(() =&gt; callback(coffees));</a:t>
            </a:r>
          </a:p>
        </p:txBody>
      </p:sp>
    </p:spTree>
    <p:extLst>
      <p:ext uri="{BB962C8B-B14F-4D97-AF65-F5344CB8AC3E}">
        <p14:creationId xmlns:p14="http://schemas.microsoft.com/office/powerpoint/2010/main" val="418052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3febe9-e057-452b-a200-0bc445f661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APM Operations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TaskFactory.FromAsync</a:t>
            </a:r>
            <a:r>
              <a:rPr lang="en-US" dirty="0" smtClean="0"/>
              <a:t> method to call methods that implement the APM pattern</a:t>
            </a:r>
            <a:endParaRPr lang="en-US" dirty="0"/>
          </a:p>
        </p:txBody>
      </p:sp>
      <p:sp>
        <p:nvSpPr>
          <p:cNvPr id="5" name="TextBox 3"/>
          <p:cNvSpPr txBox="1"/>
          <p:nvPr/>
        </p:nvSpPr>
        <p:spPr>
          <a:xfrm>
            <a:off x="638909" y="2120386"/>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HttpWebRequest request =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HttpWebRequest)WebRequest.Create(url</a:t>
            </a:r>
            <a:r>
              <a:rPr lang="en-GB" sz="2000" b="0" dirty="0" smtClean="0">
                <a:latin typeface="Lucida Sans Unicode" pitchFamily="34" charset="0"/>
                <a:cs typeface="Lucida Sans Unicode" pitchFamily="34" charset="0"/>
              </a:rPr>
              <a:t>);</a:t>
            </a:r>
          </a:p>
          <a:p>
            <a:endParaRPr lang="en-GB" sz="2000"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HttpWebResponse </a:t>
            </a:r>
            <a:r>
              <a:rPr lang="en-GB" sz="2000" b="0" dirty="0">
                <a:latin typeface="Lucida Sans Unicode" pitchFamily="34" charset="0"/>
                <a:cs typeface="Lucida Sans Unicode" pitchFamily="34" charset="0"/>
              </a:rPr>
              <a:t>response = </a:t>
            </a:r>
          </a:p>
          <a:p>
            <a:r>
              <a:rPr lang="en-GB" sz="2000" b="0" dirty="0" smtClean="0">
                <a:latin typeface="Lucida Sans Unicode" pitchFamily="34" charset="0"/>
                <a:cs typeface="Lucida Sans Unicode" pitchFamily="34" charset="0"/>
              </a:rPr>
              <a:t>   await </a:t>
            </a:r>
            <a:r>
              <a:rPr lang="en-GB" sz="2000" b="0" dirty="0">
                <a:latin typeface="Lucida Sans Unicode" pitchFamily="34" charset="0"/>
                <a:cs typeface="Lucida Sans Unicode" pitchFamily="34" charset="0"/>
              </a:rPr>
              <a:t>Task&lt;WebResponse&gt;.Factory.FromAsync</a:t>
            </a:r>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      request.BeginGetResponse</a:t>
            </a:r>
            <a:r>
              <a:rPr lang="en-GB" sz="2000" b="0" dirty="0">
                <a:latin typeface="Lucida Sans Unicode" pitchFamily="34" charset="0"/>
                <a:cs typeface="Lucida Sans Unicode" pitchFamily="34" charset="0"/>
              </a:rPr>
              <a:t>,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request.EndGetResponse</a:t>
            </a:r>
            <a:r>
              <a:rPr lang="en-GB" sz="2000" b="0" dirty="0">
                <a:latin typeface="Lucida Sans Unicode" pitchFamily="34" charset="0"/>
                <a:cs typeface="Lucida Sans Unicode" pitchFamily="34" charset="0"/>
              </a:rPr>
              <a:t>,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request</a:t>
            </a:r>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as </a:t>
            </a:r>
            <a:r>
              <a:rPr lang="en-GB" sz="2000" b="0" dirty="0">
                <a:latin typeface="Lucida Sans Unicode" pitchFamily="34" charset="0"/>
                <a:cs typeface="Lucida Sans Unicode" pitchFamily="34" charset="0"/>
              </a:rPr>
              <a:t>HttpWebResponse</a:t>
            </a:r>
            <a:r>
              <a:rPr lang="en-GB" sz="2000" b="0" dirty="0" smtClean="0">
                <a:latin typeface="Lucida Sans Unicode" pitchFamily="34" charset="0"/>
                <a:cs typeface="Lucida Sans Unicode" pitchFamily="34" charset="0"/>
              </a:rPr>
              <a:t>;</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71552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4990e8f-8fd8-4f28-90b6-d9b45afee3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Task Parallel Library to Invoke APM Operations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learn how to:</a:t>
            </a:r>
          </a:p>
          <a:p>
            <a:pPr lvl="1"/>
            <a:r>
              <a:rPr lang="en-US" dirty="0" smtClean="0"/>
              <a:t>Use a conventional approach to invoke APM operations</a:t>
            </a:r>
          </a:p>
          <a:p>
            <a:pPr lvl="1"/>
            <a:r>
              <a:rPr lang="en-US" dirty="0" smtClean="0"/>
              <a:t>Use the Task Parallel Library to invoke APM operations</a:t>
            </a:r>
          </a:p>
          <a:p>
            <a:pPr lvl="1"/>
            <a:r>
              <a:rPr lang="en-US" dirty="0" smtClean="0"/>
              <a:t>Compare the two approaches</a:t>
            </a:r>
            <a:endParaRPr lang="en-US" dirty="0"/>
          </a:p>
        </p:txBody>
      </p:sp>
    </p:spTree>
    <p:extLst>
      <p:ext uri="{BB962C8B-B14F-4D97-AF65-F5344CB8AC3E}">
        <p14:creationId xmlns:p14="http://schemas.microsoft.com/office/powerpoint/2010/main" val="30988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8478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6461872e-002a-45f4-8ea1-8a52eab7ee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Exceptions from Awaitable Methods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 conventional </a:t>
            </a:r>
            <a:r>
              <a:rPr lang="en-US" b="1" dirty="0" smtClean="0"/>
              <a:t>try</a:t>
            </a:r>
            <a:r>
              <a:rPr lang="en-US" dirty="0" smtClean="0"/>
              <a:t>/</a:t>
            </a:r>
            <a:r>
              <a:rPr lang="en-US" b="1" dirty="0" smtClean="0"/>
              <a:t>catch</a:t>
            </a:r>
            <a:r>
              <a:rPr lang="en-US" dirty="0" smtClean="0"/>
              <a:t> block to catch exceptions in asynchronous methods</a:t>
            </a:r>
          </a:p>
          <a:p>
            <a:r>
              <a:rPr lang="en-US" dirty="0" smtClean="0"/>
              <a:t>Subscribe to the </a:t>
            </a:r>
            <a:r>
              <a:rPr lang="en-US" b="1" dirty="0" smtClean="0"/>
              <a:t>TaskScheduler.UnobservedTaskException</a:t>
            </a:r>
            <a:r>
              <a:rPr lang="en-US" dirty="0" smtClean="0"/>
              <a:t> event to create an event handler of last resort</a:t>
            </a:r>
          </a:p>
        </p:txBody>
      </p:sp>
      <p:sp>
        <p:nvSpPr>
          <p:cNvPr id="5" name="TextBox 3"/>
          <p:cNvSpPr txBox="1"/>
          <p:nvPr/>
        </p:nvSpPr>
        <p:spPr>
          <a:xfrm>
            <a:off x="638909" y="3456817"/>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TaskScheduler.UnobservedTaskException +=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object sender, UnobservedTaskExceptionEventArgs e) </a:t>
            </a:r>
            <a:r>
              <a:rPr lang="en-GB" sz="2000" b="0" dirty="0" smtClean="0">
                <a:latin typeface="Lucida Sans Unicode" pitchFamily="34" charset="0"/>
                <a:cs typeface="Lucida Sans Unicode" pitchFamily="34" charset="0"/>
              </a:rPr>
              <a:t>=&gt;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Respond to the unobserved task exception.</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43238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Implementing Multitasking
Performing Operations Asynchronously
Synchronizing Concurrent Access to Data</a:t>
            </a:r>
            <a:endParaRPr lang="en-US" dirty="0"/>
          </a:p>
        </p:txBody>
      </p:sp>
    </p:spTree>
    <p:extLst>
      <p:ext uri="{BB962C8B-B14F-4D97-AF65-F5344CB8AC3E}">
        <p14:creationId xmlns:p14="http://schemas.microsoft.com/office/powerpoint/2010/main" val="1843510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3: Synchronizing Concurrent Access to Data</a:t>
            </a:r>
            <a:endParaRPr lang="en-US" dirty="0"/>
          </a:p>
        </p:txBody>
      </p:sp>
      <p:sp>
        <p:nvSpPr>
          <p:cNvPr id="3" name="Text Placeholder 2"/>
          <p:cNvSpPr>
            <a:spLocks noGrp="1"/>
          </p:cNvSpPr>
          <p:nvPr>
            <p:ph type="body" idx="1"/>
          </p:nvPr>
        </p:nvSpPr>
        <p:spPr/>
        <p:txBody>
          <a:bodyPr/>
          <a:lstStyle/>
          <a:p>
            <a:r>
              <a:rPr lang="en-GB" dirty="0" smtClean="0"/>
              <a:t>Using Locks
Demonstration: Using Lock Statements
Using Synchronization Primitives with the Task Parallel Library
Using Concurrent Collections
Demonstration: Improving the Responsiveness and Performance of the Application Lab</a:t>
            </a:r>
            <a:endParaRPr lang="en-US" dirty="0"/>
          </a:p>
        </p:txBody>
      </p:sp>
    </p:spTree>
    <p:extLst>
      <p:ext uri="{BB962C8B-B14F-4D97-AF65-F5344CB8AC3E}">
        <p14:creationId xmlns:p14="http://schemas.microsoft.com/office/powerpoint/2010/main" val="396355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Locks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 private object to apply the lock to</a:t>
            </a:r>
          </a:p>
          <a:p>
            <a:r>
              <a:rPr lang="en-US" dirty="0" smtClean="0"/>
              <a:t>Use the </a:t>
            </a:r>
            <a:r>
              <a:rPr lang="en-US" b="1" dirty="0" smtClean="0"/>
              <a:t>lock</a:t>
            </a:r>
            <a:r>
              <a:rPr lang="en-US" dirty="0" smtClean="0"/>
              <a:t> statement and specify the locking object</a:t>
            </a:r>
          </a:p>
          <a:p>
            <a:r>
              <a:rPr lang="en-US" dirty="0" smtClean="0"/>
              <a:t>Enclose your critical section of code in the </a:t>
            </a:r>
            <a:r>
              <a:rPr lang="en-US" b="1" dirty="0" smtClean="0"/>
              <a:t>lock</a:t>
            </a:r>
            <a:r>
              <a:rPr lang="en-US" dirty="0" smtClean="0"/>
              <a:t> block</a:t>
            </a:r>
          </a:p>
          <a:p>
            <a:endParaRPr lang="en-US" dirty="0"/>
          </a:p>
        </p:txBody>
      </p:sp>
      <p:sp>
        <p:nvSpPr>
          <p:cNvPr id="5" name="TextBox 3"/>
          <p:cNvSpPr txBox="1"/>
          <p:nvPr/>
        </p:nvSpPr>
        <p:spPr>
          <a:xfrm>
            <a:off x="638909" y="3456817"/>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private object lockingObject = new object();</a:t>
            </a:r>
          </a:p>
          <a:p>
            <a:r>
              <a:rPr lang="en-GB" sz="2000" b="0" dirty="0" smtClean="0">
                <a:latin typeface="Lucida Sans Unicode" pitchFamily="34" charset="0"/>
                <a:cs typeface="Lucida Sans Unicode" pitchFamily="34" charset="0"/>
              </a:rPr>
              <a:t>lock (lockingObject)</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Only one thread can enter this block at any one time.</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84387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e4bf911-7df1-418c-9dd0-174f783e37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Using Lock Statements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pPr lvl="1"/>
            <a:r>
              <a:rPr lang="en-US" dirty="0" smtClean="0"/>
              <a:t>Use </a:t>
            </a:r>
            <a:r>
              <a:rPr lang="en-US" b="1" dirty="0" smtClean="0"/>
              <a:t>lock</a:t>
            </a:r>
            <a:r>
              <a:rPr lang="en-US" dirty="0" smtClean="0"/>
              <a:t> statements to apply mutual-exclusion locks to critical sections of code</a:t>
            </a:r>
          </a:p>
          <a:p>
            <a:pPr lvl="1"/>
            <a:r>
              <a:rPr lang="en-US" dirty="0" smtClean="0"/>
              <a:t>Observe the consequences if you omit the </a:t>
            </a:r>
            <a:r>
              <a:rPr lang="en-US" b="1" dirty="0" smtClean="0"/>
              <a:t>lock</a:t>
            </a:r>
            <a:r>
              <a:rPr lang="en-US" dirty="0" smtClean="0"/>
              <a:t> statement</a:t>
            </a:r>
            <a:endParaRPr lang="en-US" dirty="0"/>
          </a:p>
        </p:txBody>
      </p:sp>
    </p:spTree>
    <p:extLst>
      <p:ext uri="{BB962C8B-B14F-4D97-AF65-F5344CB8AC3E}">
        <p14:creationId xmlns:p14="http://schemas.microsoft.com/office/powerpoint/2010/main" val="2661167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1939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Synchronization Primitives with the Task Parallel Library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ManualResetEventSlim</a:t>
            </a:r>
            <a:r>
              <a:rPr lang="en-US" dirty="0" smtClean="0"/>
              <a:t> class to limit resource access to one thread at a time</a:t>
            </a:r>
          </a:p>
          <a:p>
            <a:r>
              <a:rPr lang="en-US" dirty="0" smtClean="0"/>
              <a:t>Use the </a:t>
            </a:r>
            <a:r>
              <a:rPr lang="en-US" b="1" dirty="0" smtClean="0"/>
              <a:t>SemaphoreSlim</a:t>
            </a:r>
            <a:r>
              <a:rPr lang="en-US" dirty="0" smtClean="0"/>
              <a:t> class to limit resource access to a fixed number of threads</a:t>
            </a:r>
          </a:p>
          <a:p>
            <a:r>
              <a:rPr lang="en-US" dirty="0" smtClean="0"/>
              <a:t>Use the </a:t>
            </a:r>
            <a:r>
              <a:rPr lang="en-US" b="1" dirty="0" smtClean="0"/>
              <a:t>CountdownEvent </a:t>
            </a:r>
            <a:r>
              <a:rPr lang="en-US" dirty="0" smtClean="0"/>
              <a:t>class to block a thread until a fixed number of tasks signal completion</a:t>
            </a:r>
          </a:p>
          <a:p>
            <a:r>
              <a:rPr lang="en-US" dirty="0" smtClean="0"/>
              <a:t>Use the </a:t>
            </a:r>
            <a:r>
              <a:rPr lang="en-US" b="1" dirty="0" smtClean="0"/>
              <a:t>ReaderWriterLockSlim</a:t>
            </a:r>
            <a:r>
              <a:rPr lang="en-US" dirty="0" smtClean="0"/>
              <a:t> class to allow multiple threads to read a resource or a single thread to write to a resource at any one time</a:t>
            </a:r>
          </a:p>
          <a:p>
            <a:r>
              <a:rPr lang="en-US" dirty="0" smtClean="0"/>
              <a:t>Use the </a:t>
            </a:r>
            <a:r>
              <a:rPr lang="en-US" b="1" dirty="0" smtClean="0"/>
              <a:t>Barrier</a:t>
            </a:r>
            <a:r>
              <a:rPr lang="en-US" dirty="0" smtClean="0"/>
              <a:t> class to block multiple threads until they all satisfy a condition</a:t>
            </a:r>
            <a:endParaRPr lang="en-US" dirty="0"/>
          </a:p>
        </p:txBody>
      </p:sp>
    </p:spTree>
    <p:extLst>
      <p:ext uri="{BB962C8B-B14F-4D97-AF65-F5344CB8AC3E}">
        <p14:creationId xmlns:p14="http://schemas.microsoft.com/office/powerpoint/2010/main" val="3152572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Concurrent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The </a:t>
            </a:r>
            <a:r>
              <a:rPr lang="en-US" b="1" dirty="0" smtClean="0"/>
              <a:t>System.Collections.Concurrent</a:t>
            </a:r>
            <a:r>
              <a:rPr lang="en-US" dirty="0" smtClean="0"/>
              <a:t> namespace includes generic classes and interfaces for thread-safe collections:</a:t>
            </a:r>
          </a:p>
          <a:p>
            <a:r>
              <a:rPr lang="en-US" b="1" dirty="0" smtClean="0"/>
              <a:t>ConcurrentBag&lt;T&gt;</a:t>
            </a:r>
          </a:p>
          <a:p>
            <a:r>
              <a:rPr lang="en-US" b="1" dirty="0" smtClean="0"/>
              <a:t>ConcurrentDictionary&lt;TKey, TValue&gt;</a:t>
            </a:r>
          </a:p>
          <a:p>
            <a:r>
              <a:rPr lang="en-US" b="1" dirty="0" smtClean="0"/>
              <a:t>ConcurrentQueue&lt;T&gt;</a:t>
            </a:r>
          </a:p>
          <a:p>
            <a:r>
              <a:rPr lang="en-US" b="1" dirty="0" smtClean="0"/>
              <a:t>ConcurrentStack&lt;T&gt;</a:t>
            </a:r>
          </a:p>
          <a:p>
            <a:r>
              <a:rPr lang="en-US" b="1" dirty="0" smtClean="0"/>
              <a:t>IProducerConsumerCollection&lt;T&gt;</a:t>
            </a:r>
          </a:p>
          <a:p>
            <a:r>
              <a:rPr lang="en-US" b="1" dirty="0" smtClean="0"/>
              <a:t>BlockingCollection&lt;T&gt;</a:t>
            </a:r>
          </a:p>
          <a:p>
            <a:pPr marL="0" indent="0">
              <a:buNone/>
            </a:pPr>
            <a:endParaRPr lang="en-US" dirty="0"/>
          </a:p>
        </p:txBody>
      </p:sp>
    </p:spTree>
    <p:extLst>
      <p:ext uri="{BB962C8B-B14F-4D97-AF65-F5344CB8AC3E}">
        <p14:creationId xmlns:p14="http://schemas.microsoft.com/office/powerpoint/2010/main" val="3090126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a99e8ed-b5c0-48cd-a77a-a088cca6286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Improving the Responsiveness and Performance of the Application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1963847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96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5739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aca477fd-4a40-4a6a-9f5f-80339529179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Improving the Responsiveness and Performance of the Application</a:t>
            </a:r>
            <a:endParaRPr lang="en-US" dirty="0"/>
          </a:p>
        </p:txBody>
      </p:sp>
      <p:sp>
        <p:nvSpPr>
          <p:cNvPr id="3" name="Text Placeholder 2"/>
          <p:cNvSpPr>
            <a:spLocks noGrp="1"/>
          </p:cNvSpPr>
          <p:nvPr>
            <p:ph type="body" idx="1"/>
          </p:nvPr>
        </p:nvSpPr>
        <p:spPr/>
        <p:txBody>
          <a:bodyPr/>
          <a:lstStyle/>
          <a:p>
            <a:r>
              <a:rPr lang="en-GB" dirty="0" smtClean="0"/>
              <a:t>Exercise 1: Ensuring That the UI Remains Responsive When Retrieving Teacher Data
Exercise 2: Providing Visual Feedback During Long-Running Operations</a:t>
            </a:r>
            <a:endParaRPr lang="en-US" dirty="0"/>
          </a:p>
        </p:txBody>
      </p:sp>
      <p:sp>
        <p:nvSpPr>
          <p:cNvPr id="4" name="TextBox 3"/>
          <p:cNvSpPr txBox="1"/>
          <p:nvPr/>
        </p:nvSpPr>
        <p:spPr>
          <a:xfrm>
            <a:off x="458788" y="3975447"/>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4388911"/>
            <a:ext cx="7169655" cy="1200329"/>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b="0" i="0" u="none" strike="noStrike" baseline="0" dirty="0" smtClean="0">
                <a:latin typeface="Segoe UI"/>
              </a:rPr>
              <a:t>Virtual Machine: 20483B-SEA-DEV11, MSL-TMG1</a:t>
            </a:r>
            <a:endParaRPr lang="en-US" sz="2400" dirty="0">
              <a:solidFill>
                <a:srgbClr val="000000"/>
              </a:solidFill>
              <a:latin typeface="Segoe UI"/>
            </a:endParaRPr>
          </a:p>
          <a:p>
            <a:pPr marL="342900" indent="-342900">
              <a:buClr>
                <a:srgbClr val="0070C0"/>
              </a:buClr>
              <a:buFont typeface="Arial" pitchFamily="34" charset="0"/>
              <a:buChar char="•"/>
            </a:pPr>
            <a:r>
              <a:rPr lang="en-US" sz="2400" b="0" i="0" u="none" strike="noStrike" baseline="0" dirty="0" smtClean="0">
                <a:latin typeface="Segoe UI"/>
              </a:rPr>
              <a:t>User Name: Student</a:t>
            </a:r>
            <a:endParaRPr lang="en-US" sz="2400" dirty="0">
              <a:solidFill>
                <a:srgbClr val="000000"/>
              </a:solidFill>
              <a:latin typeface="Segoe UI"/>
            </a:endParaRPr>
          </a:p>
          <a:p>
            <a:pPr marL="342900" indent="-342900">
              <a:buClr>
                <a:srgbClr val="0070C0"/>
              </a:buClr>
              <a:buFont typeface="Arial" pitchFamily="34" charset="0"/>
              <a:buChar char="•"/>
            </a:pPr>
            <a:r>
              <a:rPr lang="en-US" sz="2400" b="0" i="0" u="none" strike="noStrike" baseline="0" dirty="0" smtClean="0">
                <a:latin typeface="Segoe UI"/>
              </a:rPr>
              <a:t>Password: Pa$$w0rd</a:t>
            </a:r>
            <a:endParaRPr lang="en-US" sz="2400" dirty="0">
              <a:solidFill>
                <a:srgbClr val="000000"/>
              </a:solidFill>
              <a:latin typeface="Segoe UI"/>
            </a:endParaRP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75 minutes</a:t>
            </a:r>
            <a:endParaRPr lang="en-US" sz="2400" dirty="0">
              <a:latin typeface="Segoe UI"/>
            </a:endParaRPr>
          </a:p>
        </p:txBody>
      </p:sp>
    </p:spTree>
    <p:extLst>
      <p:ext uri="{BB962C8B-B14F-4D97-AF65-F5344CB8AC3E}">
        <p14:creationId xmlns:p14="http://schemas.microsoft.com/office/powerpoint/2010/main" val="317259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Implementing Multitasking</a:t>
            </a:r>
            <a:endParaRPr lang="en-US" dirty="0"/>
          </a:p>
        </p:txBody>
      </p:sp>
      <p:sp>
        <p:nvSpPr>
          <p:cNvPr id="3" name="Text Placeholder 2"/>
          <p:cNvSpPr>
            <a:spLocks noGrp="1"/>
          </p:cNvSpPr>
          <p:nvPr>
            <p:ph type="body" idx="1"/>
          </p:nvPr>
        </p:nvSpPr>
        <p:spPr/>
        <p:txBody>
          <a:bodyPr/>
          <a:lstStyle/>
          <a:p>
            <a:r>
              <a:rPr lang="en-GB" dirty="0" smtClean="0"/>
              <a:t>Creating Tasks
Controlling Task Execution
Returning a Value from a Task
Cancelling Long-Running Tasks
Running Tasks in Parallel
Linking Tasks
Handling Task Exceptions</a:t>
            </a:r>
            <a:endParaRPr lang="en-US" dirty="0"/>
          </a:p>
        </p:txBody>
      </p:sp>
    </p:spTree>
    <p:extLst>
      <p:ext uri="{BB962C8B-B14F-4D97-AF65-F5344CB8AC3E}">
        <p14:creationId xmlns:p14="http://schemas.microsoft.com/office/powerpoint/2010/main" val="113397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41202304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509440"/>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Times New Roman"/>
                <a:cs typeface="Segoe UI"/>
              </a:rPr>
              <a:t>You have been asked to update the Grades application to ensure that the UI remains responsive while the user is waiting for operations to complete. To achieve this improvement in responsiveness, you decide to convert the logic that retrieves the list of students for a teacher to use asynchronous methods. You also decide to provide visual feedback to the user to indicate when an operation is taking place.</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2254971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2449129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4842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an </a:t>
            </a:r>
            <a:r>
              <a:rPr lang="en-US" b="1" dirty="0" smtClean="0"/>
              <a:t>Action</a:t>
            </a:r>
            <a:r>
              <a:rPr lang="en-US" dirty="0" smtClean="0"/>
              <a:t> delegate</a:t>
            </a:r>
          </a:p>
          <a:p>
            <a:endParaRPr lang="en-US" dirty="0" smtClean="0"/>
          </a:p>
          <a:p>
            <a:r>
              <a:rPr lang="en-US" dirty="0" smtClean="0"/>
              <a:t>Use an anonymous delegate/anonymous method</a:t>
            </a:r>
          </a:p>
          <a:p>
            <a:endParaRPr lang="en-US" dirty="0"/>
          </a:p>
          <a:p>
            <a:endParaRPr lang="en-US" dirty="0" smtClean="0"/>
          </a:p>
          <a:p>
            <a:endParaRPr lang="en-US" dirty="0" smtClean="0"/>
          </a:p>
          <a:p>
            <a:r>
              <a:rPr lang="en-US" dirty="0" smtClean="0"/>
              <a:t>Use lambda expressions (recommended)</a:t>
            </a:r>
          </a:p>
          <a:p>
            <a:endParaRPr lang="en-US" dirty="0"/>
          </a:p>
        </p:txBody>
      </p:sp>
      <p:sp>
        <p:nvSpPr>
          <p:cNvPr id="5" name="TextBox 3"/>
          <p:cNvSpPr txBox="1"/>
          <p:nvPr/>
        </p:nvSpPr>
        <p:spPr>
          <a:xfrm>
            <a:off x="685800" y="1533435"/>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Task task1 = new Task(new Action(MyMethod));</a:t>
            </a:r>
            <a:endParaRPr lang="en-GB" sz="2000" b="0" dirty="0">
              <a:latin typeface="Lucida Sans Unicode" pitchFamily="34" charset="0"/>
              <a:cs typeface="Lucida Sans Unicode" pitchFamily="34" charset="0"/>
            </a:endParaRPr>
          </a:p>
        </p:txBody>
      </p:sp>
      <p:sp>
        <p:nvSpPr>
          <p:cNvPr id="6" name="TextBox 4"/>
          <p:cNvSpPr txBox="1"/>
          <p:nvPr/>
        </p:nvSpPr>
        <p:spPr>
          <a:xfrm>
            <a:off x="685800" y="2638961"/>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Task task2 = new Task(delegate </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Console.WriteLine("Task 2 reporting</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7" name="TextBox 5"/>
          <p:cNvSpPr txBox="1"/>
          <p:nvPr/>
        </p:nvSpPr>
        <p:spPr>
          <a:xfrm>
            <a:off x="685800" y="45720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Task task2 = new Task(() =&gt; </a:t>
            </a:r>
          </a:p>
          <a:p>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   Console.WriteLine</a:t>
            </a:r>
            <a:r>
              <a:rPr lang="en-GB" sz="2000" b="0" dirty="0">
                <a:latin typeface="Lucida Sans Unicode" pitchFamily="34" charset="0"/>
                <a:cs typeface="Lucida Sans Unicode" pitchFamily="34" charset="0"/>
              </a:rPr>
              <a:t>(" Task 2 </a:t>
            </a:r>
            <a:r>
              <a:rPr lang="en-GB" sz="2000" b="0" dirty="0" smtClean="0">
                <a:latin typeface="Lucida Sans Unicode" pitchFamily="34" charset="0"/>
                <a:cs typeface="Lucida Sans Unicode" pitchFamily="34" charset="0"/>
              </a:rPr>
              <a:t>reporting");</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06657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Task Execution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start a task:</a:t>
            </a:r>
          </a:p>
          <a:p>
            <a:pPr lvl="1"/>
            <a:r>
              <a:rPr lang="en-US" b="1" dirty="0" smtClean="0"/>
              <a:t>Task.Start </a:t>
            </a:r>
            <a:r>
              <a:rPr lang="en-US" dirty="0" smtClean="0"/>
              <a:t>instance method</a:t>
            </a:r>
          </a:p>
          <a:p>
            <a:pPr lvl="1"/>
            <a:r>
              <a:rPr lang="en-US" b="1" dirty="0" smtClean="0"/>
              <a:t>Task.Factory.StartNew </a:t>
            </a:r>
            <a:r>
              <a:rPr lang="en-US" dirty="0" smtClean="0"/>
              <a:t>static method</a:t>
            </a:r>
          </a:p>
          <a:p>
            <a:pPr lvl="1"/>
            <a:r>
              <a:rPr lang="en-US" b="1" dirty="0" smtClean="0"/>
              <a:t>Task.Run </a:t>
            </a:r>
            <a:r>
              <a:rPr lang="en-US" dirty="0" smtClean="0"/>
              <a:t>static method</a:t>
            </a:r>
          </a:p>
          <a:p>
            <a:endParaRPr lang="en-US" dirty="0" smtClean="0"/>
          </a:p>
          <a:p>
            <a:r>
              <a:rPr lang="en-US" dirty="0" smtClean="0"/>
              <a:t>To wait for tasks to complete:</a:t>
            </a:r>
          </a:p>
          <a:p>
            <a:pPr lvl="1"/>
            <a:r>
              <a:rPr lang="en-US" b="1" dirty="0" smtClean="0"/>
              <a:t>Task.Wait</a:t>
            </a:r>
            <a:r>
              <a:rPr lang="en-US" dirty="0" smtClean="0"/>
              <a:t> instance method</a:t>
            </a:r>
          </a:p>
          <a:p>
            <a:pPr lvl="1"/>
            <a:r>
              <a:rPr lang="en-US" b="1" dirty="0" smtClean="0"/>
              <a:t>Task.WaitAll </a:t>
            </a:r>
            <a:r>
              <a:rPr lang="en-US" dirty="0" smtClean="0"/>
              <a:t>static method</a:t>
            </a:r>
          </a:p>
          <a:p>
            <a:pPr lvl="1"/>
            <a:r>
              <a:rPr lang="en-US" b="1" dirty="0" smtClean="0"/>
              <a:t>Task.WaitAny </a:t>
            </a:r>
            <a:r>
              <a:rPr lang="en-US" dirty="0" smtClean="0"/>
              <a:t>static method</a:t>
            </a:r>
          </a:p>
          <a:p>
            <a:pPr lvl="1"/>
            <a:endParaRPr lang="en-US" dirty="0" smtClean="0"/>
          </a:p>
          <a:p>
            <a:pPr lvl="1"/>
            <a:endParaRPr lang="en-US" dirty="0"/>
          </a:p>
        </p:txBody>
      </p:sp>
    </p:spTree>
    <p:extLst>
      <p:ext uri="{BB962C8B-B14F-4D97-AF65-F5344CB8AC3E}">
        <p14:creationId xmlns:p14="http://schemas.microsoft.com/office/powerpoint/2010/main" val="266199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b4101d6-6b9a-4fce-a0a1-c688f63dd2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Returning a Value from a Task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Task&lt;TResult&gt;</a:t>
            </a:r>
            <a:r>
              <a:rPr lang="en-US" dirty="0" smtClean="0"/>
              <a:t> class</a:t>
            </a:r>
          </a:p>
          <a:p>
            <a:r>
              <a:rPr lang="en-US" dirty="0" smtClean="0"/>
              <a:t>Specify the return type in the type argument</a:t>
            </a:r>
          </a:p>
          <a:p>
            <a:endParaRPr lang="en-US" dirty="0"/>
          </a:p>
          <a:p>
            <a:endParaRPr lang="en-US" dirty="0" smtClean="0"/>
          </a:p>
          <a:p>
            <a:r>
              <a:rPr lang="en-US" dirty="0" smtClean="0"/>
              <a:t>Get the result from the </a:t>
            </a:r>
            <a:r>
              <a:rPr lang="en-US" b="1" dirty="0" smtClean="0"/>
              <a:t>Result</a:t>
            </a:r>
            <a:r>
              <a:rPr lang="en-US" dirty="0" smtClean="0"/>
              <a:t> property </a:t>
            </a:r>
            <a:endParaRPr lang="en-US" dirty="0"/>
          </a:p>
        </p:txBody>
      </p:sp>
      <p:sp>
        <p:nvSpPr>
          <p:cNvPr id="5" name="TextBox 3"/>
          <p:cNvSpPr txBox="1"/>
          <p:nvPr/>
        </p:nvSpPr>
        <p:spPr>
          <a:xfrm>
            <a:off x="685800" y="210061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Task&lt;string&gt; task1 = Task.Run&lt;string&gt;( () =&gt;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DateTime.Now.DayOfWeek.ToString</a:t>
            </a:r>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3636333"/>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Console.WriteLine("Today is {0}", task1.Result);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76600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df16445-ed4b-46ac-9473-80a02b10ce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Cancelling Long-Running Tasks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Pass a cancellation token as an argument to the delegate method</a:t>
            </a:r>
          </a:p>
          <a:p>
            <a:r>
              <a:rPr lang="en-US" dirty="0" smtClean="0"/>
              <a:t>Request cancellation from the joining thread</a:t>
            </a:r>
          </a:p>
          <a:p>
            <a:r>
              <a:rPr lang="en-US" dirty="0" smtClean="0"/>
              <a:t>In the delegate method, check whether the cancellation token is cancelled</a:t>
            </a:r>
          </a:p>
          <a:p>
            <a:r>
              <a:rPr lang="en-US" dirty="0" smtClean="0"/>
              <a:t>Return or throw an </a:t>
            </a:r>
            <a:r>
              <a:rPr lang="en-US" b="1" dirty="0" smtClean="0"/>
              <a:t>OperationCanceledException </a:t>
            </a:r>
            <a:r>
              <a:rPr lang="en-US" dirty="0" smtClean="0"/>
              <a:t>exception</a:t>
            </a:r>
            <a:endParaRPr lang="en-US" dirty="0"/>
          </a:p>
        </p:txBody>
      </p:sp>
    </p:spTree>
    <p:extLst>
      <p:ext uri="{BB962C8B-B14F-4D97-AF65-F5344CB8AC3E}">
        <p14:creationId xmlns:p14="http://schemas.microsoft.com/office/powerpoint/2010/main" val="113670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860cd0-a281-4c1e-a17d-731a80c2e3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Tasks in Parallel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smtClean="0"/>
              <a:t>Parallel.Invoke</a:t>
            </a:r>
            <a:r>
              <a:rPr lang="en-US" dirty="0" smtClean="0"/>
              <a:t> to run multiple tasks simultaneously</a:t>
            </a:r>
          </a:p>
          <a:p>
            <a:endParaRPr lang="en-US" dirty="0"/>
          </a:p>
          <a:p>
            <a:endParaRPr lang="en-US" dirty="0" smtClean="0"/>
          </a:p>
          <a:p>
            <a:endParaRPr lang="en-US" dirty="0"/>
          </a:p>
          <a:p>
            <a:r>
              <a:rPr lang="en-US" dirty="0" smtClean="0"/>
              <a:t>Use </a:t>
            </a:r>
            <a:r>
              <a:rPr lang="en-US" b="1" dirty="0" smtClean="0"/>
              <a:t>Parallel.For</a:t>
            </a:r>
            <a:r>
              <a:rPr lang="en-US" dirty="0" smtClean="0"/>
              <a:t> to run </a:t>
            </a:r>
            <a:r>
              <a:rPr lang="en-US" b="1" dirty="0" smtClean="0"/>
              <a:t>for</a:t>
            </a:r>
            <a:r>
              <a:rPr lang="en-US" dirty="0" smtClean="0"/>
              <a:t> loop iterations in parallel</a:t>
            </a:r>
          </a:p>
          <a:p>
            <a:r>
              <a:rPr lang="en-US" dirty="0" smtClean="0"/>
              <a:t>Use </a:t>
            </a:r>
            <a:r>
              <a:rPr lang="en-US" b="1" dirty="0" smtClean="0"/>
              <a:t>Parallel.ForEach</a:t>
            </a:r>
            <a:r>
              <a:rPr lang="en-US" dirty="0" smtClean="0"/>
              <a:t> to run </a:t>
            </a:r>
            <a:r>
              <a:rPr lang="en-US" b="1" dirty="0" smtClean="0"/>
              <a:t>foreach</a:t>
            </a:r>
            <a:r>
              <a:rPr lang="en-US" dirty="0" smtClean="0"/>
              <a:t> loop iterations in parallel</a:t>
            </a:r>
          </a:p>
          <a:p>
            <a:r>
              <a:rPr lang="en-US" dirty="0" smtClean="0"/>
              <a:t>Use PLINQ to run LINQ expressions in parallel</a:t>
            </a:r>
            <a:endParaRPr lang="en-US" dirty="0"/>
          </a:p>
        </p:txBody>
      </p:sp>
      <p:sp>
        <p:nvSpPr>
          <p:cNvPr id="5" name="TextBox 3"/>
          <p:cNvSpPr txBox="1"/>
          <p:nvPr/>
        </p:nvSpPr>
        <p:spPr>
          <a:xfrm>
            <a:off x="685800" y="2085283"/>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Parallel.Invoke( () =&gt; MethodForFirstTask(),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=&gt; MethodForSecondTask(),</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=&gt; MethodForThirdTask() );</a:t>
            </a:r>
          </a:p>
        </p:txBody>
      </p:sp>
    </p:spTree>
    <p:extLst>
      <p:ext uri="{BB962C8B-B14F-4D97-AF65-F5344CB8AC3E}">
        <p14:creationId xmlns:p14="http://schemas.microsoft.com/office/powerpoint/2010/main" val="335891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5c0209d-1c0d-4b36-bfe9-b62587e2fb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Tasks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task continuations to chain tasks together:</a:t>
            </a:r>
          </a:p>
          <a:p>
            <a:pPr lvl="1"/>
            <a:r>
              <a:rPr lang="en-US" b="1" dirty="0" smtClean="0"/>
              <a:t>Task.ContinueWith </a:t>
            </a:r>
            <a:r>
              <a:rPr lang="en-US" dirty="0" smtClean="0"/>
              <a:t>method links continuation task to antecedent task</a:t>
            </a:r>
          </a:p>
          <a:p>
            <a:pPr lvl="1"/>
            <a:r>
              <a:rPr lang="en-US" dirty="0" smtClean="0"/>
              <a:t>Continuation task starts when antecedent task completes</a:t>
            </a:r>
          </a:p>
          <a:p>
            <a:pPr lvl="1"/>
            <a:r>
              <a:rPr lang="en-US" dirty="0" smtClean="0"/>
              <a:t>Antecedent task can pass result to continuation task</a:t>
            </a:r>
          </a:p>
          <a:p>
            <a:r>
              <a:rPr lang="en-US" dirty="0" smtClean="0"/>
              <a:t>Use nested tasks if you want to start an </a:t>
            </a:r>
            <a:r>
              <a:rPr lang="en-US" i="1" dirty="0" smtClean="0"/>
              <a:t>independent</a:t>
            </a:r>
            <a:r>
              <a:rPr lang="en-US" dirty="0" smtClean="0"/>
              <a:t> task from a task delegate</a:t>
            </a:r>
          </a:p>
          <a:p>
            <a:r>
              <a:rPr lang="en-US" dirty="0" smtClean="0"/>
              <a:t>Use child tasks if you want to start a </a:t>
            </a:r>
            <a:r>
              <a:rPr lang="en-US" i="1" dirty="0" smtClean="0"/>
              <a:t>dependent </a:t>
            </a:r>
            <a:r>
              <a:rPr lang="en-US" dirty="0" smtClean="0"/>
              <a:t>task from a task delegate</a:t>
            </a:r>
            <a:endParaRPr lang="en-US" dirty="0"/>
          </a:p>
        </p:txBody>
      </p:sp>
    </p:spTree>
    <p:extLst>
      <p:ext uri="{BB962C8B-B14F-4D97-AF65-F5344CB8AC3E}">
        <p14:creationId xmlns:p14="http://schemas.microsoft.com/office/powerpoint/2010/main" val="940418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10&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Implementing Multitasking&amp;quot;&quot;/&gt;&lt;property id=&quot;20307&quot; value=&quot;258&quot;/&gt;&lt;/object&gt;&lt;object type=&quot;3&quot; unique_id=&quot;10006&quot;&gt;&lt;property id=&quot;20148&quot; value=&quot;5&quot;/&gt;&lt;property id=&quot;20300&quot; value=&quot;Slide 4 - &amp;quot;Creating Tasks&amp;quot;&quot;/&gt;&lt;property id=&quot;20307&quot; value=&quot;259&quot;/&gt;&lt;/object&gt;&lt;object type=&quot;3&quot; unique_id=&quot;10007&quot;&gt;&lt;property id=&quot;20148&quot; value=&quot;5&quot;/&gt;&lt;property id=&quot;20300&quot; value=&quot;Slide 5 - &amp;quot;Controlling Task Execution&amp;quot;&quot;/&gt;&lt;property id=&quot;20307&quot; value=&quot;260&quot;/&gt;&lt;/object&gt;&lt;object type=&quot;3&quot; unique_id=&quot;10008&quot;&gt;&lt;property id=&quot;20148&quot; value=&quot;5&quot;/&gt;&lt;property id=&quot;20300&quot; value=&quot;Slide 6 - &amp;quot;Returning a Value from a Task&amp;quot;&quot;/&gt;&lt;property id=&quot;20307&quot; value=&quot;261&quot;/&gt;&lt;/object&gt;&lt;object type=&quot;3&quot; unique_id=&quot;10009&quot;&gt;&lt;property id=&quot;20148&quot; value=&quot;5&quot;/&gt;&lt;property id=&quot;20300&quot; value=&quot;Slide 7 - &amp;quot;Cancelling Long-Running Tasks&amp;quot;&quot;/&gt;&lt;property id=&quot;20307&quot; value=&quot;262&quot;/&gt;&lt;/object&gt;&lt;object type=&quot;3&quot; unique_id=&quot;10010&quot;&gt;&lt;property id=&quot;20148&quot; value=&quot;5&quot;/&gt;&lt;property id=&quot;20300&quot; value=&quot;Slide 8 - &amp;quot;Running Tasks in Parallel&amp;quot;&quot;/&gt;&lt;property id=&quot;20307&quot; value=&quot;263&quot;/&gt;&lt;/object&gt;&lt;object type=&quot;3&quot; unique_id=&quot;10011&quot;&gt;&lt;property id=&quot;20148&quot; value=&quot;5&quot;/&gt;&lt;property id=&quot;20300&quot; value=&quot;Slide 9 - &amp;quot;Linking Tasks&amp;quot;&quot;/&gt;&lt;property id=&quot;20307&quot; value=&quot;264&quot;/&gt;&lt;/object&gt;&lt;object type=&quot;3&quot; unique_id=&quot;10012&quot;&gt;&lt;property id=&quot;20148&quot; value=&quot;5&quot;/&gt;&lt;property id=&quot;20300&quot; value=&quot;Slide 10 - &amp;quot;Handling Task Exceptions&amp;quot;&quot;/&gt;&lt;property id=&quot;20307&quot; value=&quot;265&quot;/&gt;&lt;/object&gt;&lt;object type=&quot;3&quot; unique_id=&quot;10013&quot;&gt;&lt;property id=&quot;20148&quot; value=&quot;5&quot;/&gt;&lt;property id=&quot;20300&quot; value=&quot;Slide 11 - &amp;quot;Lesson 2: Performing Operations Asynchronously&amp;quot;&quot;/&gt;&lt;property id=&quot;20307&quot; value=&quot;266&quot;/&gt;&lt;/object&gt;&lt;object type=&quot;3&quot; unique_id=&quot;10014&quot;&gt;&lt;property id=&quot;20148&quot; value=&quot;5&quot;/&gt;&lt;property id=&quot;20300&quot; value=&quot;Slide 12 - &amp;quot;Using the Dispatcher&amp;quot;&quot;/&gt;&lt;property id=&quot;20307&quot; value=&quot;267&quot;/&gt;&lt;/object&gt;&lt;object type=&quot;3&quot; unique_id=&quot;10015&quot;&gt;&lt;property id=&quot;20148&quot; value=&quot;5&quot;/&gt;&lt;property id=&quot;20300&quot; value=&quot;Slide 13 - &amp;quot;Using async and await&amp;quot;&quot;/&gt;&lt;property id=&quot;20307&quot; value=&quot;268&quot;/&gt;&lt;/object&gt;&lt;object type=&quot;3&quot; unique_id=&quot;10016&quot;&gt;&lt;property id=&quot;20148&quot; value=&quot;5&quot;/&gt;&lt;property id=&quot;20300&quot; value=&quot;Slide 14 - &amp;quot;Creating Awaitable Methods&amp;quot;&quot;/&gt;&lt;property id=&quot;20307&quot; value=&quot;269&quot;/&gt;&lt;/object&gt;&lt;object type=&quot;3&quot; unique_id=&quot;10017&quot;&gt;&lt;property id=&quot;20148&quot; value=&quot;5&quot;/&gt;&lt;property id=&quot;20300&quot; value=&quot;Slide 15 - &amp;quot;Creating and Invoking Callback Methods&amp;quot;&quot;/&gt;&lt;property id=&quot;20307&quot; value=&quot;270&quot;/&gt;&lt;/object&gt;&lt;object type=&quot;3&quot; unique_id=&quot;10018&quot;&gt;&lt;property id=&quot;20148&quot; value=&quot;5&quot;/&gt;&lt;property id=&quot;20300&quot; value=&quot;Slide 16 - &amp;quot;Working with APM Operations&amp;quot;&quot;/&gt;&lt;property id=&quot;20307&quot; value=&quot;271&quot;/&gt;&lt;/object&gt;&lt;object type=&quot;3&quot; unique_id=&quot;10019&quot;&gt;&lt;property id=&quot;20148&quot; value=&quot;5&quot;/&gt;&lt;property id=&quot;20300&quot; value=&quot;Slide 17 - &amp;quot;Demonstration: Using the Task Parallel Library to Invoke APM Operations&amp;quot;&quot;/&gt;&lt;property id=&quot;20307&quot; value=&quot;272&quot;/&gt;&lt;/object&gt;&lt;object type=&quot;3&quot; unique_id=&quot;10020&quot;&gt;&lt;property id=&quot;20148&quot; value=&quot;5&quot;/&gt;&lt;property id=&quot;20300&quot; value=&quot;Slide 18 - &amp;quot;Text Continuation&amp;quot;&quot;/&gt;&lt;property id=&quot;20307&quot; value=&quot;283&quot;/&gt;&lt;/object&gt;&lt;object type=&quot;3&quot; unique_id=&quot;10021&quot;&gt;&lt;property id=&quot;20148&quot; value=&quot;5&quot;/&gt;&lt;property id=&quot;20300&quot; value=&quot;Slide 19 - &amp;quot;Handling Exceptions from Awaitable Methods&amp;quot;&quot;/&gt;&lt;property id=&quot;20307&quot; value=&quot;273&quot;/&gt;&lt;/object&gt;&lt;object type=&quot;3&quot; unique_id=&quot;10022&quot;&gt;&lt;property id=&quot;20148&quot; value=&quot;5&quot;/&gt;&lt;property id=&quot;20300&quot; value=&quot;Slide 20 - &amp;quot;Lesson 3: Synchronizing Concurrent Access to Data&amp;quot;&quot;/&gt;&lt;property id=&quot;20307&quot; value=&quot;274&quot;/&gt;&lt;/object&gt;&lt;object type=&quot;3&quot; unique_id=&quot;10023&quot;&gt;&lt;property id=&quot;20148&quot; value=&quot;5&quot;/&gt;&lt;property id=&quot;20300&quot; value=&quot;Slide 21 - &amp;quot;Using Locks&amp;quot;&quot;/&gt;&lt;property id=&quot;20307&quot; value=&quot;275&quot;/&gt;&lt;/object&gt;&lt;object type=&quot;3&quot; unique_id=&quot;10024&quot;&gt;&lt;property id=&quot;20148&quot; value=&quot;5&quot;/&gt;&lt;property id=&quot;20300&quot; value=&quot;Slide 22 - &amp;quot;Demonstration: Using Lock Statements&amp;quot;&quot;/&gt;&lt;property id=&quot;20307&quot; value=&quot;276&quot;/&gt;&lt;/object&gt;&lt;object type=&quot;3&quot; unique_id=&quot;10025&quot;&gt;&lt;property id=&quot;20148&quot; value=&quot;5&quot;/&gt;&lt;property id=&quot;20300&quot; value=&quot;Slide 23 - &amp;quot;Text Continuation&amp;quot;&quot;/&gt;&lt;property id=&quot;20307&quot; value=&quot;284&quot;/&gt;&lt;/object&gt;&lt;object type=&quot;3&quot; unique_id=&quot;10026&quot;&gt;&lt;property id=&quot;20148&quot; value=&quot;5&quot;/&gt;&lt;property id=&quot;20300&quot; value=&quot;Slide 24 - &amp;quot;Using Synchronization Primitives with the Task Parallel Library&amp;quot;&quot;/&gt;&lt;property id=&quot;20307&quot; value=&quot;277&quot;/&gt;&lt;/object&gt;&lt;object type=&quot;3&quot; unique_id=&quot;10027&quot;&gt;&lt;property id=&quot;20148&quot; value=&quot;5&quot;/&gt;&lt;property id=&quot;20300&quot; value=&quot;Slide 25 - &amp;quot;Using Concurrent Collections&amp;quot;&quot;/&gt;&lt;property id=&quot;20307&quot; value=&quot;278&quot;/&gt;&lt;/object&gt;&lt;object type=&quot;3&quot; unique_id=&quot;10028&quot;&gt;&lt;property id=&quot;20148&quot; value=&quot;5&quot;/&gt;&lt;property id=&quot;20300&quot; value=&quot;Slide 26 - &amp;quot;Demonstration: Improving the Responsiveness and Performance of the Application Lab&amp;quot;&quot;/&gt;&lt;property id=&quot;20307&quot; value=&quot;279&quot;/&gt;&lt;/object&gt;&lt;object type=&quot;3&quot; unique_id=&quot;10029&quot;&gt;&lt;property id=&quot;20148&quot; value=&quot;5&quot;/&gt;&lt;property id=&quot;20300&quot; value=&quot;Slide 27 - &amp;quot;Text Continuation&amp;quot;&quot;/&gt;&lt;property id=&quot;20307&quot; value=&quot;285&quot;/&gt;&lt;/object&gt;&lt;object type=&quot;3&quot; unique_id=&quot;10030&quot;&gt;&lt;property id=&quot;20148&quot; value=&quot;5&quot;/&gt;&lt;property id=&quot;20300&quot; value=&quot;Slide 28 - &amp;quot;Text Continuation&amp;quot;&quot;/&gt;&lt;property id=&quot;20307&quot; value=&quot;286&quot;/&gt;&lt;/object&gt;&lt;object type=&quot;3&quot; unique_id=&quot;10031&quot;&gt;&lt;property id=&quot;20148&quot; value=&quot;5&quot;/&gt;&lt;property id=&quot;20300&quot; value=&quot;Slide 29 - &amp;quot;Lab: Improving the Responsiveness and Performance of the Application&amp;quot;&quot;/&gt;&lt;property id=&quot;20307&quot; value=&quot;280&quot;/&gt;&lt;/object&gt;&lt;object type=&quot;3&quot; unique_id=&quot;10032&quot;&gt;&lt;property id=&quot;20148&quot; value=&quot;5&quot;/&gt;&lt;property id=&quot;20300&quot; value=&quot;Slide 30 - &amp;quot;Lab Scenario&amp;quot;&quot;/&gt;&lt;property id=&quot;20307&quot; value=&quot;281&quot;/&gt;&lt;/object&gt;&lt;object type=&quot;3&quot; unique_id=&quot;10033&quot;&gt;&lt;property id=&quot;20148&quot; value=&quot;5&quot;/&gt;&lt;property id=&quot;20300&quot; value=&quot;Slide 31 - &amp;quot;Module Review and Takeaways&amp;quot;&quot;/&gt;&lt;property id=&quot;20307&quot; value=&quot;282&quot;/&gt;&lt;/object&gt;&lt;object type=&quot;3&quot; unique_id=&quot;10034&quot;&gt;&lt;property id=&quot;20148&quot; value=&quot;5&quot;/&gt;&lt;property id=&quot;20300&quot; value=&quot;Slide 32 - &amp;quot;Text Continuation&amp;quot;&quot;/&gt;&lt;property id=&quot;20307&quot; value=&quot;287&quot;/&gt;&lt;/object&gt;&lt;/object&gt;&lt;object type=&quot;8&quot; unique_id=&quot;10068&quot;&gt;&lt;/object&gt;&lt;/object&gt;&lt;/database&gt;"/>
  <p:tag name="MMPROD_NEXTUNIQUEID" val="10009"/>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31</TotalTime>
  <Words>3540</Words>
  <Application>Microsoft Office PowerPoint</Application>
  <PresentationFormat>On-screen Show (4:3)</PresentationFormat>
  <Paragraphs>447</Paragraphs>
  <Slides>32</Slides>
  <Notes>32</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Segoe UI</vt:lpstr>
      <vt:lpstr>Segoe UI Light</vt:lpstr>
      <vt:lpstr>Segoe Light</vt:lpstr>
      <vt:lpstr>Lucida Sans Unicode</vt:lpstr>
      <vt:lpstr>Wingdings</vt:lpstr>
      <vt:lpstr>Calibri</vt:lpstr>
      <vt:lpstr>Times New Roman</vt:lpstr>
      <vt:lpstr>Verdana</vt:lpstr>
      <vt:lpstr>Presentation1</vt:lpstr>
      <vt:lpstr>Module 10</vt:lpstr>
      <vt:lpstr>Module Overview</vt:lpstr>
      <vt:lpstr>Lesson 1: Implementing Multitasking</vt:lpstr>
      <vt:lpstr>Creating Tasks</vt:lpstr>
      <vt:lpstr>Controlling Task Execution</vt:lpstr>
      <vt:lpstr>Returning a Value from a Task</vt:lpstr>
      <vt:lpstr>Cancelling Long-Running Tasks</vt:lpstr>
      <vt:lpstr>Running Tasks in Parallel</vt:lpstr>
      <vt:lpstr>Linking Tasks</vt:lpstr>
      <vt:lpstr>Handling Task Exceptions</vt:lpstr>
      <vt:lpstr>Lesson 2: Performing Operations Asynchronously</vt:lpstr>
      <vt:lpstr>Using the Dispatcher</vt:lpstr>
      <vt:lpstr>Using async and await</vt:lpstr>
      <vt:lpstr>Creating Awaitable Methods</vt:lpstr>
      <vt:lpstr>Creating and Invoking Callback Methods</vt:lpstr>
      <vt:lpstr>Working with APM Operations</vt:lpstr>
      <vt:lpstr>Demonstration: Using the Task Parallel Library to Invoke APM Operations</vt:lpstr>
      <vt:lpstr>Text Continuation</vt:lpstr>
      <vt:lpstr>Handling Exceptions from Awaitable Methods</vt:lpstr>
      <vt:lpstr>Lesson 3: Synchronizing Concurrent Access to Data</vt:lpstr>
      <vt:lpstr>Using Locks</vt:lpstr>
      <vt:lpstr>Demonstration: Using Lock Statements</vt:lpstr>
      <vt:lpstr>Text Continuation</vt:lpstr>
      <vt:lpstr>Using Synchronization Primitives with the Task Parallel Library</vt:lpstr>
      <vt:lpstr>Using Concurrent Collections</vt:lpstr>
      <vt:lpstr>Demonstration: Improving the Responsiveness and Performance of the Application Lab</vt:lpstr>
      <vt:lpstr>Text Continuation</vt:lpstr>
      <vt:lpstr>Text Continuation</vt:lpstr>
      <vt:lpstr>Lab: Improving the Responsiveness and Performance of the Application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Vikkie Boyd</dc:creator>
  <cp:lastModifiedBy>Richard Strange</cp:lastModifiedBy>
  <cp:revision>6</cp:revision>
  <dcterms:created xsi:type="dcterms:W3CDTF">2012-12-05T14:45:41Z</dcterms:created>
  <dcterms:modified xsi:type="dcterms:W3CDTF">2012-12-11T16:17:45Z</dcterms:modified>
</cp:coreProperties>
</file>