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72" r:id="rId10"/>
    <p:sldId id="273" r:id="rId11"/>
    <p:sldId id="264" r:id="rId12"/>
    <p:sldId id="265" r:id="rId13"/>
    <p:sldId id="266" r:id="rId14"/>
    <p:sldId id="267" r:id="rId15"/>
    <p:sldId id="268" r:id="rId16"/>
    <p:sldId id="274" r:id="rId17"/>
    <p:sldId id="269" r:id="rId18"/>
    <p:sldId id="270" r:id="rId19"/>
    <p:sldId id="271" r:id="rId20"/>
  </p:sldIdLst>
  <p:sldSz cx="9144000" cy="6858000" type="screen4x3"/>
  <p:notesSz cx="6858000" cy="9144000"/>
  <p:embeddedFontLst>
    <p:embeddedFont>
      <p:font typeface="Segoe UI" pitchFamily="34" charset="0"/>
      <p:regular r:id="rId22"/>
      <p:bold r:id="rId23"/>
      <p:italic r:id="rId24"/>
      <p:boldItalic r:id="rId25"/>
    </p:embeddedFont>
    <p:embeddedFont>
      <p:font typeface="Segoe UI Light" pitchFamily="34" charset="0"/>
      <p:regular r:id="rId26"/>
    </p:embeddedFont>
    <p:embeddedFont>
      <p:font typeface="Lucida Sans Unicode" pitchFamily="34" charset="0"/>
      <p:regular r:id="rId27"/>
    </p:embeddedFont>
    <p:embeddedFont>
      <p:font typeface="SimSun" pitchFamily="2" charset="-122"/>
      <p:regular r:id="rId28"/>
    </p:embeddedFont>
    <p:embeddedFont>
      <p:font typeface="Calibri" pitchFamily="34" charset="0"/>
      <p:regular r:id="rId29"/>
      <p:bold r:id="rId30"/>
      <p:italic r:id="rId31"/>
      <p:boldItalic r:id="rId32"/>
    </p:embeddedFont>
    <p:embeddedFont>
      <p:font typeface="Segoe Light" pitchFamily="34" charset="0"/>
      <p:regular r:id="rId33"/>
      <p:italic r:id="rId34"/>
    </p:embeddedFont>
    <p:embeddedFont>
      <p:font typeface="Verdana" pitchFamily="34" charset="0"/>
      <p:regular r:id="rId35"/>
      <p:bold r:id="rId36"/>
      <p:italic r:id="rId37"/>
      <p:boldItalic r:id="rId38"/>
    </p:embeddedFont>
  </p:embeddedFontLst>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860" y="-582"/>
      </p:cViewPr>
      <p:guideLst>
        <p:guide orient="horz" pos="2160"/>
        <p:guide pos="2880"/>
      </p:guideLst>
    </p:cSldViewPr>
  </p:slideViewPr>
  <p:notesTextViewPr>
    <p:cViewPr>
      <p:scale>
        <a:sx n="1" d="1"/>
        <a:sy n="1" d="1"/>
      </p:scale>
      <p:origin x="0" y="0"/>
    </p:cViewPr>
  </p:notesTextViewPr>
  <p:notesViewPr>
    <p:cSldViewPr>
      <p:cViewPr>
        <p:scale>
          <a:sx n="60" d="100"/>
          <a:sy n="60" d="100"/>
        </p:scale>
        <p:origin x="-2394" y="2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02E2D9-0925-426C-96BA-5CE743D1F42B}" type="datetimeFigureOut">
              <a:rPr lang="en-US" smtClean="0"/>
              <a:t>12/11/2012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6C92BE-EDD7-4CCA-8E14-AF32D2FF302D}" type="slidenum">
              <a:rPr lang="en-US" smtClean="0"/>
              <a:t>‹#›</a:t>
            </a:fld>
            <a:endParaRPr lang="en-US" dirty="0"/>
          </a:p>
        </p:txBody>
      </p:sp>
    </p:spTree>
    <p:extLst>
      <p:ext uri="{BB962C8B-B14F-4D97-AF65-F5344CB8AC3E}">
        <p14:creationId xmlns:p14="http://schemas.microsoft.com/office/powerpoint/2010/main" val="433748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16C92BE-EDD7-4CCA-8E14-AF32D2FF302D}"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230519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mj-lt"/>
              <a:buAutoNum type="alphaLcPeriod" startAt="3"/>
            </a:pP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InsertCarriageReturn</a:t>
            </a:r>
            <a:r>
              <a:rPr lang="en-US" sz="1000" dirty="0">
                <a:solidFill>
                  <a:srgbClr val="000000"/>
                </a:solidFill>
                <a:latin typeface="Arial"/>
                <a:ea typeface="Times New Roman"/>
                <a:cs typeface="Segoe UI"/>
              </a:rPr>
              <a:t> method inserts a carriage return at the end of the document.</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startAt="3"/>
            </a:pP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Save</a:t>
            </a:r>
            <a:r>
              <a:rPr lang="en-US" sz="1000" dirty="0">
                <a:solidFill>
                  <a:srgbClr val="000000"/>
                </a:solidFill>
                <a:latin typeface="Arial"/>
                <a:ea typeface="Times New Roman"/>
                <a:cs typeface="Segoe UI"/>
              </a:rPr>
              <a:t> method deletes any file with the same name and then saves the current Word document.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Exception Logger</a:t>
            </a:r>
            <a:r>
              <a:rPr lang="en-US" sz="1000" dirty="0">
                <a:solidFill>
                  <a:prstClr val="black"/>
                </a:solidFill>
                <a:latin typeface="Arial"/>
                <a:ea typeface="Times New Roman"/>
                <a:cs typeface="Segoe UI"/>
              </a:rPr>
              <a:t> application, click </a:t>
            </a:r>
            <a:r>
              <a:rPr lang="en-US" sz="1000" b="1" dirty="0">
                <a:solidFill>
                  <a:prstClr val="black"/>
                </a:solidFill>
                <a:latin typeface="Arial"/>
                <a:ea typeface="Times New Roman"/>
                <a:cs typeface="Times New Roman"/>
              </a:rPr>
              <a:t>Export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Export Successful </a:t>
            </a:r>
            <a:r>
              <a:rPr lang="en-US" sz="1000" dirty="0">
                <a:solidFill>
                  <a:prstClr val="black"/>
                </a:solidFill>
                <a:latin typeface="Arial"/>
                <a:ea typeface="Times New Roman"/>
                <a:cs typeface="Segoe UI"/>
              </a:rPr>
              <a:t>dialog box,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Close the Exception Logger application.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Open File Explorer, and browse to the </a:t>
            </a:r>
            <a:r>
              <a:rPr lang="en-US" sz="1000" b="1" dirty="0">
                <a:solidFill>
                  <a:prstClr val="black"/>
                </a:solidFill>
                <a:latin typeface="Arial"/>
                <a:ea typeface="Times New Roman"/>
                <a:cs typeface="Times New Roman"/>
              </a:rPr>
              <a:t>E:\Mod11\Democode\Data\Exceptions</a:t>
            </a:r>
            <a:r>
              <a:rPr lang="en-US" sz="1000" dirty="0">
                <a:solidFill>
                  <a:prstClr val="black"/>
                </a:solidFill>
                <a:latin typeface="Arial"/>
                <a:ea typeface="Times New Roman"/>
                <a:cs typeface="Segoe UI"/>
              </a:rPr>
              <a:t> folder.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Double-click </a:t>
            </a:r>
            <a:r>
              <a:rPr lang="en-US" sz="1000" b="1" dirty="0">
                <a:solidFill>
                  <a:prstClr val="black"/>
                </a:solidFill>
                <a:latin typeface="Arial"/>
                <a:ea typeface="Times New Roman"/>
                <a:cs typeface="Times New Roman"/>
              </a:rPr>
              <a:t>Exceptions.docx</a:t>
            </a:r>
            <a:r>
              <a:rPr lang="en-US" sz="1000" dirty="0">
                <a:solidFill>
                  <a:prstClr val="black"/>
                </a:solidFill>
                <a:latin typeface="Arial"/>
                <a:ea typeface="Times New Roman"/>
                <a:cs typeface="Segoe UI"/>
              </a:rPr>
              <a:t>, and then view the combined exception report in the Word document.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Close Microsoft Word.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Close File Explorer.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Close Visual Studio.</a:t>
            </a:r>
            <a:endParaRPr lang="en-US" dirty="0"/>
          </a:p>
        </p:txBody>
      </p:sp>
      <p:sp>
        <p:nvSpPr>
          <p:cNvPr id="4" name="Slide Number Placeholder 3"/>
          <p:cNvSpPr>
            <a:spLocks noGrp="1"/>
          </p:cNvSpPr>
          <p:nvPr>
            <p:ph type="sldNum" sz="quarter" idx="10"/>
          </p:nvPr>
        </p:nvSpPr>
        <p:spPr/>
        <p:txBody>
          <a:bodyPr/>
          <a:lstStyle/>
          <a:p>
            <a:fld id="{716C92BE-EDD7-4CCA-8E14-AF32D2FF302D}" type="slidenum">
              <a:rPr lang="en-US" smtClean="0"/>
              <a:t>10</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3139310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lesson provides information on the life cycle of .NET objects and how the CLR releases managed objects. The focus of this lesson is to ensure that students know how to release any unmanaged resources their applications consume.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1557131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you can control the initialization of an object by implementing a constructor.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2634563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you can implement the dispose pattern to ensure that resources are released in your application. Explain the code example on the slide.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the purpose of destructors and how you can call the </a:t>
            </a:r>
            <a:r>
              <a:rPr lang="en-US" sz="1000" b="1" dirty="0">
                <a:latin typeface="Arial"/>
                <a:ea typeface="Calibri"/>
                <a:cs typeface="Times New Roman"/>
              </a:rPr>
              <a:t>Dispose</a:t>
            </a:r>
            <a:r>
              <a:rPr lang="en-US" sz="1000" dirty="0">
                <a:latin typeface="Arial"/>
                <a:ea typeface="Calibri"/>
                <a:cs typeface="Segoe UI"/>
              </a:rPr>
              <a:t> method from a destructor.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271897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Briefly explain the following three ways to invoke the </a:t>
            </a:r>
            <a:r>
              <a:rPr lang="en-US" sz="1000" b="1" dirty="0">
                <a:latin typeface="Arial"/>
                <a:ea typeface="Calibri"/>
                <a:cs typeface="Times New Roman"/>
              </a:rPr>
              <a:t>Dispose</a:t>
            </a:r>
            <a:r>
              <a:rPr lang="en-US" sz="1000" dirty="0">
                <a:latin typeface="Arial"/>
                <a:ea typeface="Calibri"/>
                <a:cs typeface="Segoe UI"/>
              </a:rPr>
              <a:t> method:</a:t>
            </a:r>
            <a:endParaRPr lang="en-US" sz="1000" dirty="0">
              <a:latin typeface="Arial"/>
              <a:ea typeface="Calibri"/>
              <a:cs typeface="Times New Roman"/>
            </a:endParaRPr>
          </a:p>
          <a:p>
            <a:pPr marL="342900" lvl="0" indent="-342900">
              <a:lnSpc>
                <a:spcPct val="115000"/>
              </a:lnSpc>
              <a:spcAft>
                <a:spcPts val="995"/>
              </a:spcAft>
              <a:buFont typeface="Arial" pitchFamily="34" charset="0"/>
              <a:buChar char="•"/>
            </a:pPr>
            <a:r>
              <a:rPr lang="en-US" sz="1000" dirty="0" smtClean="0">
                <a:solidFill>
                  <a:srgbClr val="000000"/>
                </a:solidFill>
                <a:effectLst/>
                <a:latin typeface="Arial"/>
                <a:ea typeface="Times New Roman"/>
                <a:cs typeface="Segoe UI"/>
              </a:rPr>
              <a:t>Explicitly invoking the </a:t>
            </a:r>
            <a:r>
              <a:rPr lang="en-US" sz="1000" b="1" dirty="0" smtClean="0">
                <a:effectLst/>
                <a:latin typeface="Arial"/>
                <a:ea typeface="Times New Roman"/>
                <a:cs typeface="Times New Roman"/>
              </a:rPr>
              <a:t>Dispose </a:t>
            </a:r>
            <a:r>
              <a:rPr lang="en-US" sz="1000" dirty="0" smtClean="0">
                <a:solidFill>
                  <a:srgbClr val="000000"/>
                </a:solidFill>
                <a:effectLst/>
                <a:latin typeface="Arial"/>
                <a:ea typeface="Times New Roman"/>
                <a:cs typeface="Segoe UI"/>
              </a:rPr>
              <a:t>method after code that uses the object.</a:t>
            </a:r>
            <a:endParaRPr lang="en-US" sz="1000" dirty="0" smtClean="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smtClean="0">
                <a:solidFill>
                  <a:srgbClr val="000000"/>
                </a:solidFill>
                <a:effectLst/>
                <a:latin typeface="Arial"/>
                <a:ea typeface="Times New Roman"/>
                <a:cs typeface="Segoe UI"/>
              </a:rPr>
              <a:t>Explicitly invoking the </a:t>
            </a:r>
            <a:r>
              <a:rPr lang="en-US" sz="1000" b="1" dirty="0" smtClean="0">
                <a:effectLst/>
                <a:latin typeface="Arial"/>
                <a:ea typeface="Times New Roman"/>
                <a:cs typeface="Times New Roman"/>
              </a:rPr>
              <a:t>Dispose </a:t>
            </a:r>
            <a:r>
              <a:rPr lang="en-US" sz="1000" dirty="0" smtClean="0">
                <a:solidFill>
                  <a:srgbClr val="000000"/>
                </a:solidFill>
                <a:effectLst/>
                <a:latin typeface="Arial"/>
                <a:ea typeface="Times New Roman"/>
                <a:cs typeface="Segoe UI"/>
              </a:rPr>
              <a:t>method in a </a:t>
            </a:r>
            <a:r>
              <a:rPr lang="en-US" sz="1000" b="1" dirty="0" smtClean="0">
                <a:effectLst/>
                <a:latin typeface="Arial"/>
                <a:ea typeface="Times New Roman"/>
                <a:cs typeface="Times New Roman"/>
              </a:rPr>
              <a:t>try</a:t>
            </a:r>
            <a:r>
              <a:rPr lang="en-US" sz="1000" dirty="0" smtClean="0">
                <a:solidFill>
                  <a:srgbClr val="000000"/>
                </a:solidFill>
                <a:effectLst/>
                <a:latin typeface="Arial"/>
                <a:ea typeface="Times New Roman"/>
                <a:cs typeface="Segoe UI"/>
              </a:rPr>
              <a:t>/</a:t>
            </a:r>
            <a:r>
              <a:rPr lang="en-US" sz="1000" b="1" dirty="0" smtClean="0">
                <a:effectLst/>
                <a:latin typeface="Arial"/>
                <a:ea typeface="Times New Roman"/>
                <a:cs typeface="Times New Roman"/>
              </a:rPr>
              <a:t>catch</a:t>
            </a:r>
            <a:r>
              <a:rPr lang="en-US" sz="1000" dirty="0" smtClean="0">
                <a:solidFill>
                  <a:srgbClr val="000000"/>
                </a:solidFill>
                <a:effectLst/>
                <a:latin typeface="Arial"/>
                <a:ea typeface="Times New Roman"/>
                <a:cs typeface="Segoe UI"/>
              </a:rPr>
              <a:t>/</a:t>
            </a:r>
            <a:r>
              <a:rPr lang="en-US" sz="1000" b="1" dirty="0" smtClean="0">
                <a:effectLst/>
                <a:latin typeface="Arial"/>
                <a:ea typeface="Times New Roman"/>
                <a:cs typeface="Times New Roman"/>
              </a:rPr>
              <a:t>finally</a:t>
            </a:r>
            <a:r>
              <a:rPr lang="en-US" sz="1000" dirty="0" smtClean="0">
                <a:solidFill>
                  <a:srgbClr val="000000"/>
                </a:solidFill>
                <a:effectLst/>
                <a:latin typeface="Arial"/>
                <a:ea typeface="Times New Roman"/>
                <a:cs typeface="Segoe UI"/>
              </a:rPr>
              <a:t> or </a:t>
            </a:r>
            <a:r>
              <a:rPr lang="en-US" sz="1000" b="1" dirty="0" smtClean="0">
                <a:effectLst/>
                <a:latin typeface="Arial"/>
                <a:ea typeface="Times New Roman"/>
                <a:cs typeface="Times New Roman"/>
              </a:rPr>
              <a:t>try</a:t>
            </a:r>
            <a:r>
              <a:rPr lang="en-US" sz="1000" dirty="0" smtClean="0">
                <a:solidFill>
                  <a:srgbClr val="000000"/>
                </a:solidFill>
                <a:effectLst/>
                <a:latin typeface="Arial"/>
                <a:ea typeface="Times New Roman"/>
                <a:cs typeface="Segoe UI"/>
              </a:rPr>
              <a:t>/</a:t>
            </a:r>
            <a:r>
              <a:rPr lang="en-US" sz="1000" b="1" dirty="0" smtClean="0">
                <a:effectLst/>
                <a:latin typeface="Arial"/>
                <a:ea typeface="Times New Roman"/>
                <a:cs typeface="Times New Roman"/>
              </a:rPr>
              <a:t>finally</a:t>
            </a:r>
            <a:r>
              <a:rPr lang="en-US" sz="1000" dirty="0" smtClean="0">
                <a:solidFill>
                  <a:srgbClr val="000000"/>
                </a:solidFill>
                <a:effectLst/>
                <a:latin typeface="Arial"/>
                <a:ea typeface="Times New Roman"/>
                <a:cs typeface="Segoe UI"/>
              </a:rPr>
              <a:t> block.</a:t>
            </a:r>
            <a:endParaRPr lang="en-US" sz="1000" dirty="0" smtClean="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smtClean="0">
                <a:solidFill>
                  <a:srgbClr val="000000"/>
                </a:solidFill>
                <a:effectLst/>
                <a:latin typeface="Arial"/>
                <a:ea typeface="Times New Roman"/>
                <a:cs typeface="Segoe UI"/>
              </a:rPr>
              <a:t>Implicitly by using a </a:t>
            </a:r>
            <a:r>
              <a:rPr lang="en-US" sz="1000" b="1" dirty="0" smtClean="0">
                <a:effectLst/>
                <a:latin typeface="Arial"/>
                <a:ea typeface="Times New Roman"/>
                <a:cs typeface="Times New Roman"/>
              </a:rPr>
              <a:t>using</a:t>
            </a:r>
            <a:r>
              <a:rPr lang="en-US" sz="1000" dirty="0" smtClean="0">
                <a:solidFill>
                  <a:srgbClr val="000000"/>
                </a:solidFill>
                <a:effectLst/>
                <a:latin typeface="Arial"/>
                <a:ea typeface="Times New Roman"/>
                <a:cs typeface="Segoe UI"/>
              </a:rPr>
              <a:t> statement.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2148422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the </a:t>
            </a:r>
            <a:r>
              <a:rPr lang="en-US" sz="1000" dirty="0" smtClean="0">
                <a:effectLst/>
                <a:latin typeface="Arial"/>
                <a:ea typeface="Times New Roman"/>
                <a:cs typeface="Times New Roman"/>
              </a:rPr>
              <a:t>Grades.sln</a:t>
            </a:r>
            <a:r>
              <a:rPr lang="en-US" sz="1000" dirty="0" smtClean="0">
                <a:effectLst/>
                <a:latin typeface="Arial"/>
                <a:ea typeface="Times New Roman"/>
                <a:cs typeface="Segoe UI"/>
              </a:rPr>
              <a:t> solution from the </a:t>
            </a:r>
            <a:r>
              <a:rPr lang="en-US" sz="1000" dirty="0" smtClean="0">
                <a:effectLst/>
                <a:latin typeface="Arial"/>
                <a:ea typeface="Times New Roman"/>
                <a:cs typeface="Times New Roman"/>
              </a:rPr>
              <a:t>E:\Mod11\Labfiles\Solution\Exercise 2</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Solution Explorer, right-click </a:t>
            </a:r>
            <a:r>
              <a:rPr lang="en-US" sz="1000" b="1" dirty="0" smtClean="0">
                <a:effectLst/>
                <a:latin typeface="Arial"/>
                <a:ea typeface="Times New Roman"/>
                <a:cs typeface="Times New Roman"/>
              </a:rPr>
              <a:t>Solutions ‘Grades’</a:t>
            </a:r>
            <a:r>
              <a:rPr lang="en-US" sz="1000" dirty="0" smtClean="0">
                <a:solidFill>
                  <a:srgbClr val="000000"/>
                </a:solidFill>
                <a:effectLst/>
                <a:latin typeface="Arial"/>
                <a:ea typeface="Times New Roman"/>
                <a:cs typeface="Times New Roman"/>
              </a:rPr>
              <a:t>, and then click </a:t>
            </a:r>
            <a:r>
              <a:rPr lang="en-US" sz="1000" b="1" dirty="0" smtClean="0">
                <a:effectLst/>
                <a:latin typeface="Arial"/>
                <a:ea typeface="Times New Roman"/>
                <a:cs typeface="Times New Roman"/>
              </a:rPr>
              <a:t>Properties</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On the </a:t>
            </a:r>
            <a:r>
              <a:rPr lang="en-US" sz="1000" b="1" dirty="0" smtClean="0">
                <a:effectLst/>
                <a:latin typeface="Arial"/>
                <a:ea typeface="Times New Roman"/>
                <a:cs typeface="Times New Roman"/>
              </a:rPr>
              <a:t>Startup Project</a:t>
            </a:r>
            <a:r>
              <a:rPr lang="en-US" sz="1000" dirty="0" smtClean="0">
                <a:solidFill>
                  <a:srgbClr val="000000"/>
                </a:solidFill>
                <a:effectLst/>
                <a:latin typeface="Arial"/>
                <a:ea typeface="Times New Roman"/>
                <a:cs typeface="Times New Roman"/>
              </a:rPr>
              <a:t> page, click </a:t>
            </a:r>
            <a:r>
              <a:rPr lang="en-US" sz="1000" b="1" dirty="0" smtClean="0">
                <a:effectLst/>
                <a:latin typeface="Arial"/>
                <a:ea typeface="Times New Roman"/>
                <a:cs typeface="Times New Roman"/>
              </a:rPr>
              <a:t>Multiple startup projects</a:t>
            </a:r>
            <a:r>
              <a:rPr lang="en-US" sz="1000" dirty="0" smtClean="0">
                <a:solidFill>
                  <a:srgbClr val="000000"/>
                </a:solidFill>
                <a:effectLst/>
                <a:latin typeface="Arial"/>
                <a:ea typeface="Times New Roman"/>
                <a:cs typeface="Times New Roman"/>
              </a:rPr>
              <a:t>. Set </a:t>
            </a:r>
            <a:r>
              <a:rPr lang="en-US" sz="1000" b="1" dirty="0" smtClean="0">
                <a:effectLst/>
                <a:latin typeface="Arial"/>
                <a:ea typeface="Times New Roman"/>
                <a:cs typeface="Times New Roman"/>
              </a:rPr>
              <a:t>Grades.Web</a:t>
            </a:r>
            <a:r>
              <a:rPr lang="en-US" sz="1000" dirty="0" smtClean="0">
                <a:solidFill>
                  <a:srgbClr val="000000"/>
                </a:solidFill>
                <a:effectLst/>
                <a:latin typeface="Arial"/>
                <a:ea typeface="Times New Roman"/>
                <a:cs typeface="Times New Roman"/>
              </a:rPr>
              <a:t> and </a:t>
            </a:r>
            <a:r>
              <a:rPr lang="en-US" sz="1000" b="1" dirty="0" smtClean="0">
                <a:effectLst/>
                <a:latin typeface="Arial"/>
                <a:ea typeface="Times New Roman"/>
                <a:cs typeface="Times New Roman"/>
              </a:rPr>
              <a:t>Grades.WPF</a:t>
            </a:r>
            <a:r>
              <a:rPr lang="en-US" sz="1000" dirty="0" smtClean="0">
                <a:solidFill>
                  <a:srgbClr val="000000"/>
                </a:solidFill>
                <a:effectLst/>
                <a:latin typeface="Arial"/>
                <a:ea typeface="Times New Roman"/>
                <a:cs typeface="Times New Roman"/>
              </a:rPr>
              <a:t> to </a:t>
            </a:r>
            <a:r>
              <a:rPr lang="en-US" sz="1000" b="1" dirty="0" smtClean="0">
                <a:effectLst/>
                <a:latin typeface="Arial"/>
                <a:ea typeface="Times New Roman"/>
                <a:cs typeface="Times New Roman"/>
              </a:rPr>
              <a:t>Start without debugging</a:t>
            </a:r>
            <a:r>
              <a:rPr lang="en-US" sz="1000" dirty="0" smtClean="0">
                <a:solidFill>
                  <a:srgbClr val="000000"/>
                </a:solidFill>
                <a:effectLst/>
                <a:latin typeface="Arial"/>
                <a:ea typeface="Times New Roman"/>
                <a:cs typeface="Times New Roman"/>
              </a:rPr>
              <a:t>, and then click </a:t>
            </a:r>
            <a:r>
              <a:rPr lang="en-US" sz="1000" b="1" dirty="0" smtClean="0">
                <a:effectLst/>
                <a:latin typeface="Arial"/>
                <a:ea typeface="Times New Roman"/>
                <a:cs typeface="Times New Roman"/>
              </a:rPr>
              <a:t>OK</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Build the solution.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Grades.Utilities project, open </a:t>
            </a:r>
            <a:r>
              <a:rPr lang="en-US" sz="1000" b="1" dirty="0" smtClean="0">
                <a:effectLst/>
                <a:latin typeface="Arial"/>
                <a:ea typeface="Times New Roman"/>
                <a:cs typeface="Times New Roman"/>
              </a:rPr>
              <a:t>WordWrapper.cs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Review the code in this class and explain to students that in Exercise 1, they will write some of the code to start Word and create and save a document.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Review the class definition and the dispose pattern implementation and explain to students that in Exercise 2, they will write this code to control the lifetime of the </a:t>
            </a:r>
            <a:r>
              <a:rPr lang="en-US" sz="1000" b="1" dirty="0" smtClean="0">
                <a:effectLst/>
                <a:latin typeface="Arial"/>
                <a:ea typeface="Times New Roman"/>
                <a:cs typeface="Times New Roman"/>
              </a:rPr>
              <a:t>Word</a:t>
            </a:r>
            <a:r>
              <a:rPr lang="en-US" sz="1000" dirty="0" smtClean="0">
                <a:effectLst/>
                <a:latin typeface="Arial"/>
                <a:ea typeface="Times New Roman"/>
                <a:cs typeface="Segoe UI"/>
              </a:rPr>
              <a:t> object.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Grades.WPF project, in the Views folder, open </a:t>
            </a:r>
            <a:r>
              <a:rPr lang="en-US" sz="1000" b="1" dirty="0" smtClean="0">
                <a:effectLst/>
                <a:latin typeface="Arial"/>
                <a:ea typeface="Times New Roman"/>
                <a:cs typeface="Times New Roman"/>
              </a:rPr>
              <a:t>StudentProfile.xaml.cs</a:t>
            </a:r>
            <a:r>
              <a:rPr lang="en-US" sz="1000" dirty="0" smtClean="0">
                <a:effectLst/>
                <a:latin typeface="Arial"/>
                <a:ea typeface="Times New Roman"/>
                <a:cs typeface="Segoe UI"/>
              </a:rPr>
              <a:t>, and then locate the </a:t>
            </a:r>
            <a:r>
              <a:rPr lang="en-US" sz="1000" b="1" dirty="0" smtClean="0">
                <a:effectLst/>
                <a:latin typeface="Arial"/>
                <a:ea typeface="Times New Roman"/>
                <a:cs typeface="Times New Roman"/>
              </a:rPr>
              <a:t>GenerateStudentReport</a:t>
            </a:r>
            <a:r>
              <a:rPr lang="en-US" sz="1000" dirty="0" smtClean="0">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Review the code in this method and explain to students that in Exercise 1, they will write this code to use the </a:t>
            </a:r>
            <a:r>
              <a:rPr lang="en-US" sz="1000" b="1" dirty="0" smtClean="0">
                <a:effectLst/>
                <a:latin typeface="Arial"/>
                <a:ea typeface="Times New Roman"/>
                <a:cs typeface="Times New Roman"/>
              </a:rPr>
              <a:t>WordWrapper</a:t>
            </a:r>
            <a:r>
              <a:rPr lang="en-US" sz="1000" dirty="0" smtClean="0">
                <a:effectLst/>
                <a:latin typeface="Arial"/>
                <a:ea typeface="Times New Roman"/>
                <a:cs typeface="Segoe UI"/>
              </a:rPr>
              <a:t> class to generate the grade reports and then in Exercise 2, they will update the code to ensure that the </a:t>
            </a:r>
            <a:r>
              <a:rPr lang="en-US" sz="1000" b="1" dirty="0" smtClean="0">
                <a:effectLst/>
                <a:latin typeface="Arial"/>
                <a:ea typeface="Times New Roman"/>
                <a:cs typeface="Times New Roman"/>
              </a:rPr>
              <a:t>WordWrapper</a:t>
            </a:r>
            <a:r>
              <a:rPr lang="en-US" sz="1000" dirty="0" smtClean="0">
                <a:effectLst/>
                <a:latin typeface="Arial"/>
                <a:ea typeface="Times New Roman"/>
                <a:cs typeface="Segoe UI"/>
              </a:rPr>
              <a:t> class is disposed of correctly.</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Task Manager.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Task Manager</a:t>
            </a:r>
            <a:r>
              <a:rPr lang="en-US" sz="1000" dirty="0" smtClean="0">
                <a:effectLst/>
                <a:latin typeface="Arial"/>
                <a:ea typeface="Times New Roman"/>
                <a:cs typeface="Segoe UI"/>
              </a:rPr>
              <a:t> window, click </a:t>
            </a:r>
            <a:r>
              <a:rPr lang="en-US" sz="1000" b="1" dirty="0" smtClean="0">
                <a:effectLst/>
                <a:latin typeface="Arial"/>
                <a:ea typeface="Times New Roman"/>
                <a:cs typeface="Times New Roman"/>
              </a:rPr>
              <a:t>More details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Run the application and log on as </a:t>
            </a:r>
            <a:r>
              <a:rPr lang="en-US" sz="1000" b="1" dirty="0" smtClean="0">
                <a:effectLst/>
                <a:latin typeface="Arial"/>
                <a:ea typeface="Times New Roman"/>
                <a:cs typeface="Times New Roman"/>
              </a:rPr>
              <a:t>vallee</a:t>
            </a:r>
            <a:r>
              <a:rPr lang="en-US" sz="1000" dirty="0" smtClean="0">
                <a:effectLst/>
                <a:latin typeface="Arial"/>
                <a:ea typeface="Times New Roman"/>
                <a:cs typeface="Segoe UI"/>
              </a:rPr>
              <a:t> with a password of </a:t>
            </a:r>
            <a:r>
              <a:rPr lang="en-US" sz="1000" b="1" dirty="0" smtClean="0">
                <a:effectLst/>
                <a:latin typeface="Arial"/>
                <a:ea typeface="Times New Roman"/>
                <a:cs typeface="Times New Roman"/>
              </a:rPr>
              <a:t>password99</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Generate a grade report for </a:t>
            </a:r>
            <a:r>
              <a:rPr lang="en-US" sz="1000" b="1" dirty="0" smtClean="0">
                <a:effectLst/>
                <a:latin typeface="Arial"/>
                <a:ea typeface="Times New Roman"/>
                <a:cs typeface="Times New Roman"/>
              </a:rPr>
              <a:t>Kevin Liu</a:t>
            </a:r>
            <a:r>
              <a:rPr lang="en-US" sz="1000" dirty="0" smtClean="0">
                <a:effectLst/>
                <a:latin typeface="Arial"/>
                <a:ea typeface="Times New Roman"/>
                <a:cs typeface="Segoe UI"/>
              </a:rPr>
              <a:t>. When you click </a:t>
            </a:r>
            <a:r>
              <a:rPr lang="en-US" sz="1000" b="1" dirty="0" smtClean="0">
                <a:effectLst/>
                <a:latin typeface="Arial"/>
                <a:ea typeface="Times New Roman"/>
                <a:cs typeface="Times New Roman"/>
              </a:rPr>
              <a:t>Save</a:t>
            </a:r>
            <a:r>
              <a:rPr lang="en-US" sz="1000" dirty="0" smtClean="0">
                <a:effectLst/>
                <a:latin typeface="Arial"/>
                <a:ea typeface="Times New Roman"/>
                <a:cs typeface="Segoe UI"/>
              </a:rPr>
              <a:t>, in the </a:t>
            </a:r>
            <a:r>
              <a:rPr lang="en-US" sz="1000" b="1" dirty="0" smtClean="0">
                <a:effectLst/>
                <a:latin typeface="Arial"/>
                <a:ea typeface="Times New Roman"/>
                <a:cs typeface="Times New Roman"/>
              </a:rPr>
              <a:t>Task Manager</a:t>
            </a:r>
            <a:r>
              <a:rPr lang="en-US" sz="1000" dirty="0" smtClean="0">
                <a:effectLst/>
                <a:latin typeface="Arial"/>
                <a:ea typeface="Times New Roman"/>
                <a:cs typeface="Segoe UI"/>
              </a:rPr>
              <a:t> window, verify that </a:t>
            </a:r>
            <a:r>
              <a:rPr lang="en-US" sz="1000" b="1" dirty="0" smtClean="0">
                <a:effectLst/>
                <a:latin typeface="Arial"/>
                <a:ea typeface="Times New Roman"/>
                <a:cs typeface="Times New Roman"/>
              </a:rPr>
              <a:t>Microsoft Word (32 bit)</a:t>
            </a:r>
            <a:r>
              <a:rPr lang="en-US" sz="1000" dirty="0" smtClean="0">
                <a:effectLst/>
                <a:latin typeface="Arial"/>
                <a:ea typeface="Times New Roman"/>
                <a:cs typeface="Segoe UI"/>
              </a:rPr>
              <a:t> appears and then disappears from the </a:t>
            </a:r>
            <a:r>
              <a:rPr lang="en-US" sz="1000" b="1" dirty="0" smtClean="0">
                <a:effectLst/>
                <a:latin typeface="Arial"/>
                <a:ea typeface="Times New Roman"/>
                <a:cs typeface="Times New Roman"/>
              </a:rPr>
              <a:t>Background processes</a:t>
            </a:r>
            <a:r>
              <a:rPr lang="en-US" sz="1000" dirty="0" smtClean="0">
                <a:effectLst/>
                <a:latin typeface="Arial"/>
                <a:ea typeface="Times New Roman"/>
                <a:cs typeface="Segoe UI"/>
              </a:rPr>
              <a:t> group.</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Close the application, and then close Task Manager.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Kevin Liu’s grade report in Word, review the report, and then close Word.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Close Visual Studio.</a:t>
            </a:r>
            <a:endParaRPr lang="en-US" sz="1000" dirty="0" smtClean="0">
              <a:effectLst/>
              <a:latin typeface="Arial"/>
              <a:ea typeface="Times New Roman"/>
              <a:cs typeface="Times New Roman"/>
            </a:endParaRP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730300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Start the MSL-TMG1 virtual machine if it is not already running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20483B-SEA-DEV11</a:t>
            </a:r>
            <a:r>
              <a:rPr lang="en-US" sz="1000" dirty="0">
                <a:solidFill>
                  <a:prstClr val="black"/>
                </a:solidFill>
                <a:latin typeface="Arial"/>
                <a:ea typeface="Times New Roman"/>
                <a:cs typeface="Segoe UI"/>
              </a:rPr>
              <a:t> virtual machine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Start File Explorer, navigate to the </a:t>
            </a:r>
            <a:r>
              <a:rPr lang="en-US" sz="1000" b="1" dirty="0">
                <a:solidFill>
                  <a:prstClr val="black"/>
                </a:solidFill>
                <a:latin typeface="Arial"/>
                <a:ea typeface="Times New Roman"/>
                <a:cs typeface="Times New Roman"/>
              </a:rPr>
              <a:t>E:\Mod11\Labfiles\Databases</a:t>
            </a:r>
            <a:r>
              <a:rPr lang="en-US" sz="1000" dirty="0">
                <a:solidFill>
                  <a:srgbClr val="000000"/>
                </a:solidFill>
                <a:latin typeface="Arial"/>
                <a:ea typeface="Times New Roman"/>
                <a:cs typeface="Times New Roman"/>
              </a:rPr>
              <a:t> folder, and then run </a:t>
            </a:r>
            <a:r>
              <a:rPr lang="en-US" sz="1000" b="1" dirty="0">
                <a:solidFill>
                  <a:prstClr val="black"/>
                </a:solidFill>
                <a:latin typeface="Arial"/>
                <a:ea typeface="Times New Roman"/>
                <a:cs typeface="Times New Roman"/>
              </a:rPr>
              <a:t>SetupSchoolGradesDB.cmd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Close File Explorer.</a:t>
            </a:r>
            <a:endParaRPr lang="en-US" dirty="0"/>
          </a:p>
        </p:txBody>
      </p:sp>
      <p:sp>
        <p:nvSpPr>
          <p:cNvPr id="4" name="Slide Number Placeholder 3"/>
          <p:cNvSpPr>
            <a:spLocks noGrp="1"/>
          </p:cNvSpPr>
          <p:nvPr>
            <p:ph type="sldNum" sz="quarter" idx="10"/>
          </p:nvPr>
        </p:nvSpPr>
        <p:spPr/>
        <p:txBody>
          <a:bodyPr/>
          <a:lstStyle/>
          <a:p>
            <a:fld id="{716C92BE-EDD7-4CCA-8E14-AF32D2FF302D}"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3623007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to students that they must complete the steps to set up the SchoolGradesDB database even if they still have the database running from an earlier lab. This is to ensure that the data is reset and in a known state.</a:t>
            </a:r>
          </a:p>
          <a:p>
            <a:pPr>
              <a:lnSpc>
                <a:spcPct val="115000"/>
              </a:lnSpc>
              <a:spcAft>
                <a:spcPts val="1000"/>
              </a:spcAft>
            </a:pPr>
            <a:r>
              <a:rPr lang="en-US" sz="1000" dirty="0">
                <a:latin typeface="Arial"/>
                <a:ea typeface="Calibri"/>
                <a:cs typeface="Segoe UI"/>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Generating the Grades Report by Using Word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update the reporting functionality to generate reports in Word format.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review the existing code in the </a:t>
            </a:r>
            <a:r>
              <a:rPr lang="en-US" sz="1000" b="1" dirty="0">
                <a:latin typeface="Arial"/>
                <a:ea typeface="Calibri"/>
                <a:cs typeface="Times New Roman"/>
              </a:rPr>
              <a:t>WordWrapper</a:t>
            </a:r>
            <a:r>
              <a:rPr lang="en-US" sz="1000" dirty="0">
                <a:latin typeface="Arial"/>
                <a:ea typeface="Calibri"/>
                <a:cs typeface="Segoe UI"/>
              </a:rPr>
              <a:t> class that appends headings, text, breaks, and carriage returns to a document. You will write code to create an instance of Word, create a blank Word document, and save a Word document. You will then review the code in the </a:t>
            </a:r>
            <a:r>
              <a:rPr lang="en-US" sz="1000" b="1" dirty="0">
                <a:latin typeface="Arial"/>
                <a:ea typeface="Calibri"/>
                <a:cs typeface="Times New Roman"/>
              </a:rPr>
              <a:t>GenerateStudentReport</a:t>
            </a:r>
            <a:r>
              <a:rPr lang="en-US" sz="1000" dirty="0">
                <a:latin typeface="Arial"/>
                <a:ea typeface="Calibri"/>
                <a:cs typeface="Segoe UI"/>
              </a:rPr>
              <a:t> method to create a blank document, add a heading and grade data to the document, and save the document using the methods that you reviewed and wrote in the </a:t>
            </a:r>
            <a:r>
              <a:rPr lang="en-US" sz="1000" b="1" dirty="0">
                <a:latin typeface="Arial"/>
                <a:ea typeface="Calibri"/>
                <a:cs typeface="Times New Roman"/>
              </a:rPr>
              <a:t>WordWrapper</a:t>
            </a:r>
            <a:r>
              <a:rPr lang="en-US" sz="1000" dirty="0">
                <a:latin typeface="Arial"/>
                <a:ea typeface="Calibri"/>
                <a:cs typeface="Segoe UI"/>
              </a:rPr>
              <a:t> class. You will run this method as a separate task. Finally, you will build and test the application and verify that the reports are now generated in Word format.</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Controlling the Lifetime of Word Objects by Implementing the Dispose Pattern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write code to ensure that Word is correctly terminated after generating a grades report.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begin by observing that currently the Word object remains in memory after the application has generated a report. You will verify this by observing the running tasks in Task Manager. </a:t>
            </a:r>
            <a:r>
              <a:rPr lang="en-US" sz="1000" dirty="0">
                <a:solidFill>
                  <a:srgbClr val="000000"/>
                </a:solidFill>
                <a:latin typeface="Arial"/>
                <a:ea typeface="Calibri"/>
                <a:cs typeface="Segoe UI"/>
              </a:rPr>
              <a:t>You will update the code in the </a:t>
            </a:r>
            <a:r>
              <a:rPr lang="en-US" sz="1000" b="1" dirty="0">
                <a:latin typeface="Arial"/>
                <a:ea typeface="Calibri"/>
                <a:cs typeface="Times New Roman"/>
              </a:rPr>
              <a:t>WordWrapper</a:t>
            </a:r>
            <a:r>
              <a:rPr lang="en-US" sz="1000" dirty="0">
                <a:solidFill>
                  <a:srgbClr val="000000"/>
                </a:solidFill>
                <a:latin typeface="Arial"/>
                <a:ea typeface="Calibri"/>
                <a:cs typeface="Segoe UI"/>
              </a:rPr>
              <a:t> class to implement the dispose pattern to ensure correct termination of the Word instance. You will then update the code in the </a:t>
            </a:r>
            <a:r>
              <a:rPr lang="en-US" sz="1000" b="1" dirty="0">
                <a:latin typeface="Arial"/>
                <a:ea typeface="Calibri"/>
                <a:cs typeface="Times New Roman"/>
              </a:rPr>
              <a:t>GenerateStudentReport</a:t>
            </a:r>
            <a:r>
              <a:rPr lang="en-US" sz="1000" dirty="0">
                <a:solidFill>
                  <a:srgbClr val="000000"/>
                </a:solidFill>
                <a:latin typeface="Arial"/>
                <a:ea typeface="Calibri"/>
                <a:cs typeface="Segoe UI"/>
              </a:rPr>
              <a:t> method to ensure that the </a:t>
            </a:r>
            <a:r>
              <a:rPr lang="en-US" sz="1000" b="1" dirty="0">
                <a:latin typeface="Arial"/>
                <a:ea typeface="Calibri"/>
                <a:cs typeface="Times New Roman"/>
              </a:rPr>
              <a:t>WordWrapper</a:t>
            </a:r>
            <a:r>
              <a:rPr lang="en-US" sz="1000" dirty="0">
                <a:solidFill>
                  <a:srgbClr val="000000"/>
                </a:solidFill>
                <a:latin typeface="Arial"/>
                <a:ea typeface="Calibri"/>
                <a:cs typeface="Segoe UI"/>
              </a:rPr>
              <a:t> object is disposed of when the method finishes. Finally, you will build and test the application and verify that Word now closes after the report is generated.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84338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716C92BE-EDD7-4CCA-8E14-AF32D2FF302D}"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3311861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statements best describes the </a:t>
            </a:r>
            <a:r>
              <a:rPr lang="en-US" sz="1000" b="1" dirty="0">
                <a:latin typeface="Arial"/>
                <a:ea typeface="Calibri"/>
                <a:cs typeface="Times New Roman"/>
              </a:rPr>
              <a:t>dynamic</a:t>
            </a:r>
            <a:r>
              <a:rPr lang="en-US" sz="1000" dirty="0">
                <a:latin typeface="Arial"/>
                <a:ea typeface="Calibri"/>
                <a:cs typeface="Times New Roman"/>
              </a:rPr>
              <a:t> keyword?</a:t>
            </a:r>
          </a:p>
          <a:p>
            <a:pPr>
              <a:lnSpc>
                <a:spcPct val="115000"/>
              </a:lnSpc>
              <a:spcAft>
                <a:spcPts val="1000"/>
              </a:spcAft>
            </a:pPr>
            <a:r>
              <a:rPr lang="en-US" sz="1000" dirty="0">
                <a:latin typeface="Arial"/>
                <a:ea typeface="Calibri"/>
                <a:cs typeface="Times New Roman"/>
              </a:rPr>
              <a:t>(   )Option 1: It defines an object of type object and instructs the compiler to perform type checking.</a:t>
            </a:r>
          </a:p>
          <a:p>
            <a:pPr>
              <a:lnSpc>
                <a:spcPct val="115000"/>
              </a:lnSpc>
              <a:spcAft>
                <a:spcPts val="1000"/>
              </a:spcAft>
            </a:pPr>
            <a:r>
              <a:rPr lang="en-US" sz="1000" dirty="0">
                <a:latin typeface="Arial"/>
                <a:ea typeface="Calibri"/>
                <a:cs typeface="Times New Roman"/>
              </a:rPr>
              <a:t>(   )Option 2: It defines a nullable object and instructs the compiler to defer type checking.</a:t>
            </a:r>
          </a:p>
          <a:p>
            <a:pPr>
              <a:lnSpc>
                <a:spcPct val="115000"/>
              </a:lnSpc>
              <a:spcAft>
                <a:spcPts val="1000"/>
              </a:spcAft>
            </a:pPr>
            <a:r>
              <a:rPr lang="en-US" sz="1000" dirty="0">
                <a:latin typeface="Arial"/>
                <a:ea typeface="Calibri"/>
                <a:cs typeface="Times New Roman"/>
              </a:rPr>
              <a:t>(   )Option 3: It defines an object of type object and instructs the compiler to defer type checking.</a:t>
            </a:r>
          </a:p>
          <a:p>
            <a:pPr>
              <a:lnSpc>
                <a:spcPct val="115000"/>
              </a:lnSpc>
              <a:spcAft>
                <a:spcPts val="1000"/>
              </a:spcAft>
            </a:pPr>
            <a:r>
              <a:rPr lang="en-US" sz="1000" dirty="0">
                <a:latin typeface="Arial"/>
                <a:ea typeface="Calibri"/>
                <a:cs typeface="Times New Roman"/>
              </a:rPr>
              <a:t>(   )Option 4: It defines a nullable object and instructs the compiler to perform type checking.</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3: It defines an object of type object and instructs the compiler to defer type checking.</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can use a </a:t>
            </a:r>
            <a:r>
              <a:rPr lang="en-US" sz="1000" b="1" dirty="0">
                <a:latin typeface="Arial"/>
                <a:ea typeface="Calibri"/>
                <a:cs typeface="Times New Roman"/>
              </a:rPr>
              <a:t>using</a:t>
            </a:r>
            <a:r>
              <a:rPr lang="en-US" sz="1000" dirty="0">
                <a:latin typeface="Arial"/>
                <a:ea typeface="Calibri"/>
                <a:cs typeface="Segoe UI"/>
              </a:rPr>
              <a:t> statement to implicitly invoke the </a:t>
            </a:r>
            <a:r>
              <a:rPr lang="en-US" sz="1000" b="1" dirty="0">
                <a:latin typeface="Arial"/>
                <a:ea typeface="Calibri"/>
                <a:cs typeface="Times New Roman"/>
              </a:rPr>
              <a:t>Dispose</a:t>
            </a:r>
            <a:r>
              <a:rPr lang="en-US" sz="1000" dirty="0">
                <a:latin typeface="Arial"/>
                <a:ea typeface="Calibri"/>
                <a:cs typeface="Segoe UI"/>
              </a:rPr>
              <a:t> method on an object that implements the </a:t>
            </a:r>
            <a:r>
              <a:rPr lang="en-US" sz="1000" b="1" dirty="0">
                <a:latin typeface="Arial"/>
                <a:ea typeface="Calibri"/>
                <a:cs typeface="Times New Roman"/>
              </a:rPr>
              <a:t>IDisposable</a:t>
            </a:r>
            <a:r>
              <a:rPr lang="en-US" sz="1000" dirty="0">
                <a:latin typeface="Arial"/>
                <a:ea typeface="Calibri"/>
                <a:cs typeface="Segoe UI"/>
              </a:rPr>
              <a:t> pattern.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(√)True</a:t>
            </a:r>
          </a:p>
        </p:txBody>
      </p:sp>
      <p:sp>
        <p:nvSpPr>
          <p:cNvPr id="4" name="Slide Number Placeholder 3"/>
          <p:cNvSpPr>
            <a:spLocks noGrp="1"/>
          </p:cNvSpPr>
          <p:nvPr>
            <p:ph type="sldNum" sz="quarter" idx="10"/>
          </p:nvPr>
        </p:nvSpPr>
        <p:spPr/>
        <p:txBody>
          <a:bodyPr/>
          <a:lstStyle/>
          <a:p>
            <a:fld id="{716C92BE-EDD7-4CCA-8E14-AF32D2FF302D}"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3558022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a:t>
            </a:r>
            <a:r>
              <a:rPr lang="en-US" sz="1000" dirty="0">
                <a:latin typeface="Arial"/>
                <a:ea typeface="Calibri"/>
                <a:cs typeface="Times New Roman"/>
              </a:rPr>
              <a:t>samples, demos, and the lab in this module focus on interoperating with Microsoft</a:t>
            </a:r>
            <a:r>
              <a:rPr lang="en-US" sz="1000" dirty="0" smtClean="0">
                <a:effectLst/>
                <a:latin typeface="Arial"/>
                <a:ea typeface="Calibri"/>
                <a:cs typeface="Times New Roman"/>
              </a:rPr>
              <a:t>® </a:t>
            </a:r>
            <a:r>
              <a:rPr lang="en-US" sz="1000" dirty="0">
                <a:latin typeface="Arial"/>
                <a:ea typeface="Calibri"/>
                <a:cs typeface="Times New Roman"/>
              </a:rPr>
              <a:t>Word, but the concept would be the same with other </a:t>
            </a:r>
            <a:r>
              <a:rPr lang="en-US" sz="1000" dirty="0">
                <a:latin typeface="Arial"/>
                <a:ea typeface="Calibri"/>
                <a:cs typeface="Segoe UI"/>
              </a:rPr>
              <a:t>Component Object Model (</a:t>
            </a:r>
            <a:r>
              <a:rPr lang="en-US" sz="1000" dirty="0">
                <a:latin typeface="Arial"/>
                <a:ea typeface="Calibri"/>
                <a:cs typeface="Times New Roman"/>
              </a:rPr>
              <a:t>COM) applications. </a:t>
            </a:r>
          </a:p>
        </p:txBody>
      </p:sp>
      <p:sp>
        <p:nvSpPr>
          <p:cNvPr id="4" name="Slide Number Placeholder 3"/>
          <p:cNvSpPr>
            <a:spLocks noGrp="1"/>
          </p:cNvSpPr>
          <p:nvPr>
            <p:ph type="sldNum" sz="quarter" idx="10"/>
          </p:nvPr>
        </p:nvSpPr>
        <p:spPr/>
        <p:txBody>
          <a:bodyPr/>
          <a:lstStyle/>
          <a:p>
            <a:fld id="{716C92BE-EDD7-4CCA-8E14-AF32D2FF302D}"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2979734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this lesson describes the differences between static typed languages, dynamic languages, and unmanaged code.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This lesson describes how to consume dynamic languages and unmanaged code by using the Dynamic Language Runtime (DLR) and dynamic objects.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3417971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Microsoft Visual C#</a:t>
            </a:r>
            <a:r>
              <a:rPr lang="en-US" sz="1000" dirty="0" smtClean="0">
                <a:effectLst/>
                <a:latin typeface="Arial"/>
                <a:ea typeface="Calibri"/>
                <a:cs typeface="Times New Roman"/>
              </a:rPr>
              <a:t>®</a:t>
            </a:r>
            <a:r>
              <a:rPr lang="en-US" sz="1000" dirty="0">
                <a:latin typeface="Arial"/>
                <a:ea typeface="Calibri"/>
                <a:cs typeface="Segoe UI"/>
              </a:rPr>
              <a:t> is a strongly typed static language, which the Common Language Runtime (CLR) executes.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solidFill>
                  <a:srgbClr val="000000"/>
                </a:solidFill>
                <a:latin typeface="Arial"/>
                <a:ea typeface="Calibri"/>
                <a:cs typeface="Segoe UI"/>
              </a:rPr>
              <a:t>Explain that dynamic objects enable you to write code in your .NET Framework applications by using languages other than Visual C#; this means that you can write code that does not conform to the strongly typed Visual C# object model.</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solidFill>
                  <a:srgbClr val="000000"/>
                </a:solidFill>
                <a:latin typeface="Arial"/>
                <a:ea typeface="Calibri"/>
                <a:cs typeface="Segoe UI"/>
              </a:rPr>
              <a:t>Dynamic objects enable support for dynamic languages such as IronPython, but they also simplify the process of interoperating with unmanaged code.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solidFill>
                  <a:srgbClr val="000000"/>
                </a:solidFill>
                <a:latin typeface="Arial"/>
                <a:ea typeface="Calibri"/>
                <a:cs typeface="Segoe UI"/>
              </a:rPr>
              <a:t>The focus of this lesson is interoperating with unmanaged code by using dynamic objects, not implementing logic by using dynamic languages.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2454859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Times New Roman"/>
                <a:cs typeface="Times New Roman"/>
              </a:rPr>
              <a:t>Explain that the DLR sits alongside the CLR to provide additional infrastructure to support dynamic languages and simplify the code that is required to interoperate with unmanaged components, such as COM assemblies.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3168787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you declare dynamic objects by using the </a:t>
            </a:r>
            <a:r>
              <a:rPr lang="en-US" sz="1000" b="1" dirty="0">
                <a:latin typeface="Arial"/>
                <a:ea typeface="Calibri"/>
                <a:cs typeface="Times New Roman"/>
              </a:rPr>
              <a:t>dynamic</a:t>
            </a:r>
            <a:r>
              <a:rPr lang="en-US" sz="1000" dirty="0">
                <a:latin typeface="Arial"/>
                <a:ea typeface="Calibri"/>
                <a:cs typeface="Times New Roman"/>
              </a:rPr>
              <a:t> keyword. </a:t>
            </a:r>
          </a:p>
          <a:p>
            <a:pPr marL="171450" indent="-171450">
              <a:lnSpc>
                <a:spcPct val="115000"/>
              </a:lnSpc>
              <a:spcAft>
                <a:spcPts val="1000"/>
              </a:spcAft>
              <a:buFont typeface="Arial" pitchFamily="34" charset="0"/>
              <a:buChar char="•"/>
            </a:pPr>
            <a:r>
              <a:rPr lang="en-US" sz="1000" dirty="0">
                <a:latin typeface="Arial"/>
                <a:ea typeface="Calibri"/>
                <a:cs typeface="Times New Roman"/>
              </a:rPr>
              <a:t>Emphasize that you should not use dynamic objects as a replacement for the </a:t>
            </a:r>
            <a:r>
              <a:rPr lang="en-US" sz="1000" b="1" dirty="0">
                <a:latin typeface="Arial"/>
                <a:ea typeface="Calibri"/>
                <a:cs typeface="Times New Roman"/>
              </a:rPr>
              <a:t>var</a:t>
            </a:r>
            <a:r>
              <a:rPr lang="en-US" sz="1000" dirty="0">
                <a:latin typeface="Arial"/>
                <a:ea typeface="Calibri"/>
                <a:cs typeface="Times New Roman"/>
              </a:rPr>
              <a:t> keyword or the type name, because of the lack of compile-time type checking.</a:t>
            </a:r>
          </a:p>
        </p:txBody>
      </p:sp>
      <p:sp>
        <p:nvSpPr>
          <p:cNvPr id="4" name="Slide Number Placeholder 3"/>
          <p:cNvSpPr>
            <a:spLocks noGrp="1"/>
          </p:cNvSpPr>
          <p:nvPr>
            <p:ph type="sldNum" sz="quarter" idx="10"/>
          </p:nvPr>
        </p:nvSpPr>
        <p:spPr/>
        <p:txBody>
          <a:bodyPr/>
          <a:lstStyle/>
          <a:p>
            <a:fld id="{716C92BE-EDD7-4CCA-8E14-AF32D2FF302D}"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2243862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Ask the students whether they have experience of calling COM methods. Explain that by using the DLR, calling COM methods is much like using any .NET Framework method.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time permits, show the students the Word object library in the Object Browser by performing the following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Microsoft Visual Studio</a:t>
            </a:r>
            <a:r>
              <a:rPr lang="en-US" sz="1000" dirty="0" smtClean="0">
                <a:effectLst/>
                <a:latin typeface="Arial"/>
                <a:ea typeface="Times New Roman"/>
                <a:cs typeface="Times New Roman"/>
              </a:rPr>
              <a: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Create a new console application project.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Add a reference to the Microsoft.Office.Interop.Word assembly.</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View the Microsoft.Office.Interop.Word application programming interface (API) in the </a:t>
            </a:r>
            <a:r>
              <a:rPr lang="en-US" sz="1000" b="1" dirty="0" smtClean="0">
                <a:effectLst/>
                <a:latin typeface="Arial"/>
                <a:ea typeface="Times New Roman"/>
                <a:cs typeface="Times New Roman"/>
              </a:rPr>
              <a:t>Object Browser</a:t>
            </a:r>
            <a:r>
              <a:rPr lang="en-US" sz="1000" dirty="0" smtClean="0">
                <a:effectLst/>
                <a:latin typeface="Arial"/>
                <a:ea typeface="Times New Roman"/>
                <a:cs typeface="Segoe UI"/>
              </a:rPr>
              <a:t> window.</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716297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Run the demonstration.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are short of time, you can open the FourthCoffee.ExceptionLogger.sln solution in the E:\Mod11\Democode\Solution\FourthCoffee.ExceptionLogger folder. When you have run the demo, you can find the combined exception Word report in the E:\Mod11\Democode\Data\Exceptions folder. The source.txt files are also in the E:\Mod11\Democode\Data\Exceptions folder.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Start the MSL-TMG1 virtual machine if it is not already running.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20483B-SEA-DEV11</a:t>
            </a:r>
            <a:r>
              <a:rPr lang="en-US" sz="1000" dirty="0" smtClean="0">
                <a:effectLst/>
                <a:latin typeface="Arial"/>
                <a:ea typeface="Times New Roman"/>
                <a:cs typeface="Segoe UI"/>
              </a:rPr>
              <a:t> virtual machine.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Log on to Windows</a:t>
            </a:r>
            <a:r>
              <a:rPr lang="en-US" sz="1000" dirty="0" smtClean="0">
                <a:effectLst/>
                <a:latin typeface="Arial"/>
                <a:ea typeface="Times New Roman"/>
                <a:cs typeface="Times New Roman"/>
              </a:rPr>
              <a:t>®</a:t>
            </a:r>
            <a:r>
              <a:rPr lang="en-US" sz="1000" dirty="0" smtClean="0">
                <a:effectLst/>
                <a:latin typeface="Arial"/>
                <a:ea typeface="Times New Roman"/>
                <a:cs typeface="Segoe UI"/>
              </a:rPr>
              <a:t> 8 as </a:t>
            </a:r>
            <a:r>
              <a:rPr lang="en-US" sz="1000" b="1" dirty="0" smtClean="0">
                <a:effectLst/>
                <a:latin typeface="Arial"/>
                <a:ea typeface="Times New Roman"/>
                <a:cs typeface="Times New Roman"/>
              </a:rPr>
              <a:t>Student </a:t>
            </a:r>
            <a:r>
              <a:rPr lang="en-US" sz="1000" dirty="0" smtClean="0">
                <a:effectLst/>
                <a:latin typeface="Arial"/>
                <a:ea typeface="Times New Roman"/>
                <a:cs typeface="Segoe UI"/>
              </a:rPr>
              <a:t>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 If necessary, click </a:t>
            </a:r>
            <a:r>
              <a:rPr lang="en-US" sz="1000" b="1" dirty="0" smtClean="0">
                <a:effectLst/>
                <a:latin typeface="Arial"/>
                <a:ea typeface="Times New Roman"/>
                <a:cs typeface="Times New Roman"/>
              </a:rPr>
              <a:t>Switch User</a:t>
            </a:r>
            <a:r>
              <a:rPr lang="en-US" sz="1000" dirty="0" smtClean="0">
                <a:effectLst/>
                <a:latin typeface="Arial"/>
                <a:ea typeface="Times New Roman"/>
                <a:cs typeface="Segoe UI"/>
              </a:rPr>
              <a:t> to display the list of users.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effectLst/>
                <a:latin typeface="Arial"/>
                <a:ea typeface="Times New Roman"/>
                <a:cs typeface="Segoe UI"/>
              </a:rPr>
              <a:t> dialog box, browse to the </a:t>
            </a:r>
            <a:r>
              <a:rPr lang="en-US" sz="1000" b="1" dirty="0" smtClean="0">
                <a:effectLst/>
                <a:latin typeface="Arial"/>
                <a:ea typeface="Times New Roman"/>
                <a:cs typeface="Times New Roman"/>
              </a:rPr>
              <a:t>E:\Mod11\Democode\Starter\FourthCoffee.ExceptionLogger</a:t>
            </a:r>
            <a:r>
              <a:rPr lang="en-US" sz="1000" dirty="0" smtClean="0">
                <a:effectLst/>
                <a:latin typeface="Arial"/>
                <a:ea typeface="Times New Roman"/>
                <a:cs typeface="Segoe UI"/>
              </a:rPr>
              <a:t> folder, click </a:t>
            </a:r>
            <a:r>
              <a:rPr lang="en-US" sz="1000" b="1" dirty="0" smtClean="0">
                <a:effectLst/>
                <a:latin typeface="Arial"/>
                <a:ea typeface="Times New Roman"/>
                <a:cs typeface="Times New Roman"/>
              </a:rPr>
              <a:t>FourthCoffee.ExceptionLogger.sln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right-click the </a:t>
            </a:r>
            <a:r>
              <a:rPr lang="en-US" sz="1000" b="1" dirty="0" smtClean="0">
                <a:effectLst/>
                <a:latin typeface="Arial"/>
                <a:ea typeface="Times New Roman"/>
                <a:cs typeface="Times New Roman"/>
              </a:rPr>
              <a:t>FourthCoffee.ExceptionLogger </a:t>
            </a:r>
            <a:r>
              <a:rPr lang="en-US" sz="1000" dirty="0" smtClean="0">
                <a:effectLst/>
                <a:latin typeface="Arial"/>
                <a:ea typeface="Times New Roman"/>
                <a:cs typeface="Segoe UI"/>
              </a:rPr>
              <a:t>project, and then click </a:t>
            </a:r>
            <a:r>
              <a:rPr lang="en-US" sz="1000" b="1" dirty="0" smtClean="0">
                <a:effectLst/>
                <a:latin typeface="Arial"/>
                <a:ea typeface="Times New Roman"/>
                <a:cs typeface="Times New Roman"/>
              </a:rPr>
              <a:t>Add Reference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Reference Manager – FourthCoffee.ExceptionLogger</a:t>
            </a:r>
            <a:r>
              <a:rPr lang="en-US" sz="1000" dirty="0" smtClean="0">
                <a:effectLst/>
                <a:latin typeface="Arial"/>
                <a:ea typeface="Times New Roman"/>
                <a:cs typeface="Segoe UI"/>
              </a:rPr>
              <a:t> dialog box, perform the following steps, and then click </a:t>
            </a:r>
            <a:r>
              <a:rPr lang="en-US" sz="1000" b="1" dirty="0" smtClean="0">
                <a:effectLst/>
                <a:latin typeface="Arial"/>
                <a:ea typeface="Times New Roman"/>
                <a:cs typeface="Times New Roman"/>
              </a:rPr>
              <a:t>OK</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dirty="0" smtClean="0">
                <a:effectLst/>
                <a:latin typeface="Arial"/>
                <a:ea typeface="Times New Roman"/>
                <a:cs typeface="Segoe UI"/>
              </a:rPr>
              <a:t>Expand </a:t>
            </a:r>
            <a:r>
              <a:rPr lang="en-US" sz="1000" b="1" dirty="0" smtClean="0">
                <a:effectLst/>
                <a:latin typeface="Arial"/>
                <a:ea typeface="Times New Roman"/>
                <a:cs typeface="Times New Roman"/>
              </a:rPr>
              <a:t>COM</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Type Libraries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Search</a:t>
            </a:r>
            <a:r>
              <a:rPr lang="en-US" sz="1000" dirty="0" smtClean="0">
                <a:effectLst/>
                <a:latin typeface="Arial"/>
                <a:ea typeface="Times New Roman"/>
                <a:cs typeface="Segoe UI"/>
              </a:rPr>
              <a:t> box, type </a:t>
            </a:r>
            <a:r>
              <a:rPr lang="en-US" sz="1000" b="1" dirty="0" smtClean="0">
                <a:effectLst/>
                <a:latin typeface="Arial"/>
                <a:ea typeface="Times New Roman"/>
                <a:cs typeface="Times New Roman"/>
              </a:rPr>
              <a:t>Word</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41940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mj-lt"/>
              <a:buAutoNum type="alphaLcPeriod" startAt="3"/>
            </a:pPr>
            <a:r>
              <a:rPr lang="en-US" sz="1000" dirty="0">
                <a:solidFill>
                  <a:prstClr val="black"/>
                </a:solidFill>
                <a:latin typeface="Arial"/>
                <a:ea typeface="Times New Roman"/>
                <a:cs typeface="Segoe UI"/>
              </a:rPr>
              <a:t>In the assembly list, select </a:t>
            </a:r>
            <a:r>
              <a:rPr lang="en-US" sz="1000" b="1" dirty="0">
                <a:solidFill>
                  <a:prstClr val="black"/>
                </a:solidFill>
                <a:latin typeface="Arial"/>
                <a:ea typeface="Times New Roman"/>
                <a:cs typeface="Times New Roman"/>
              </a:rPr>
              <a:t>Microsoft Word 14.0 Object Library</a:t>
            </a:r>
            <a:r>
              <a:rPr lang="en-US" sz="1000" dirty="0">
                <a:solidFill>
                  <a:prstClr val="black"/>
                </a:solidFill>
                <a:latin typeface="Arial"/>
                <a:ea typeface="Times New Roman"/>
                <a:cs typeface="Segoe UI"/>
              </a:rPr>
              <a:t>, and then select the </a:t>
            </a:r>
            <a:r>
              <a:rPr lang="en-US" sz="1000" b="1" dirty="0">
                <a:solidFill>
                  <a:prstClr val="black"/>
                </a:solidFill>
                <a:latin typeface="Arial"/>
                <a:ea typeface="Times New Roman"/>
                <a:cs typeface="Times New Roman"/>
              </a:rPr>
              <a:t>Microsoft Word 14.0 Object Library</a:t>
            </a:r>
            <a:r>
              <a:rPr lang="en-US" sz="1000" dirty="0">
                <a:solidFill>
                  <a:prstClr val="black"/>
                </a:solidFill>
                <a:latin typeface="Arial"/>
                <a:ea typeface="Times New Roman"/>
                <a:cs typeface="Segoe UI"/>
              </a:rPr>
              <a:t> check box.</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Segoe UI"/>
              </a:rPr>
              <a:t>In Visual Studio, on the </a:t>
            </a:r>
            <a:r>
              <a:rPr lang="en-US" sz="1000" b="1" dirty="0">
                <a:solidFill>
                  <a:prstClr val="black"/>
                </a:solidFill>
                <a:latin typeface="Arial"/>
                <a:ea typeface="Times New Roman"/>
                <a:cs typeface="Times New Roman"/>
              </a:rPr>
              <a:t>View</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Task List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Task List</a:t>
            </a:r>
            <a:r>
              <a:rPr lang="en-US" sz="1000" dirty="0">
                <a:solidFill>
                  <a:prstClr val="black"/>
                </a:solidFill>
                <a:latin typeface="Arial"/>
                <a:ea typeface="Times New Roman"/>
                <a:cs typeface="Segoe UI"/>
              </a:rPr>
              <a:t> window, in the </a:t>
            </a:r>
            <a:r>
              <a:rPr lang="en-US" sz="1000" b="1" dirty="0">
                <a:solidFill>
                  <a:prstClr val="black"/>
                </a:solidFill>
                <a:latin typeface="Arial"/>
                <a:ea typeface="Times New Roman"/>
                <a:cs typeface="Times New Roman"/>
              </a:rPr>
              <a:t>Categories</a:t>
            </a:r>
            <a:r>
              <a:rPr lang="en-US" sz="1000" dirty="0">
                <a:solidFill>
                  <a:prstClr val="black"/>
                </a:solidFill>
                <a:latin typeface="Arial"/>
                <a:ea typeface="Times New Roman"/>
                <a:cs typeface="Segoe UI"/>
              </a:rPr>
              <a:t> list, click </a:t>
            </a:r>
            <a:r>
              <a:rPr lang="en-US" sz="1000" b="1" dirty="0">
                <a:solidFill>
                  <a:prstClr val="black"/>
                </a:solidFill>
                <a:latin typeface="Arial"/>
                <a:ea typeface="Times New Roman"/>
                <a:cs typeface="Times New Roman"/>
              </a:rPr>
              <a:t>Comments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01: Bring the Microsoft.Office.Interop.Word namespace into scope.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using Microsoft.Office.Interop.Word;</a:t>
            </a: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02: Declare a global object to encapsulate Microsoft Word.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dynamic _word;</a:t>
            </a: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03: Instantiate the _word object.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this._word = new Application();</a:t>
            </a:r>
          </a:p>
          <a:p>
            <a:pPr marL="342900" lvl="0" indent="-342900">
              <a:lnSpc>
                <a:spcPct val="115000"/>
              </a:lnSpc>
              <a:spcAft>
                <a:spcPts val="995"/>
              </a:spcAft>
              <a:buFont typeface="+mj-lt"/>
              <a:buAutoNum type="arabicPeriod" startAt="18"/>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04: Create a blank Word document.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this._word.Documents.Add().Activate();</a:t>
            </a:r>
          </a:p>
          <a:p>
            <a:pPr marL="342900" lvl="0" indent="-342900">
              <a:lnSpc>
                <a:spcPct val="115000"/>
              </a:lnSpc>
              <a:spcAft>
                <a:spcPts val="995"/>
              </a:spcAft>
              <a:buFont typeface="+mj-lt"/>
              <a:buAutoNum type="arabicPeriod" startAt="20"/>
            </a:pPr>
            <a:r>
              <a:rPr lang="en-US" sz="1000" dirty="0">
                <a:solidFill>
                  <a:srgbClr val="000000"/>
                </a:solidFill>
                <a:latin typeface="Arial"/>
                <a:ea typeface="Times New Roman"/>
                <a:cs typeface="Segoe UI"/>
              </a:rPr>
              <a:t>In the code editor, look at the following helper methods that wrap the Word COM API:</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GetEndOfDocument</a:t>
            </a:r>
            <a:r>
              <a:rPr lang="en-US" sz="1000" dirty="0">
                <a:solidFill>
                  <a:srgbClr val="000000"/>
                </a:solidFill>
                <a:latin typeface="Arial"/>
                <a:ea typeface="Times New Roman"/>
                <a:cs typeface="Segoe UI"/>
              </a:rPr>
              <a:t> method places the cursor at the end of the document.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-1</a:t>
            </a:r>
            <a:r>
              <a:rPr lang="en-US" sz="1000" dirty="0">
                <a:solidFill>
                  <a:prstClr val="black"/>
                </a:solidFill>
                <a:latin typeface="Arial"/>
                <a:ea typeface="Times New Roman"/>
                <a:cs typeface="Segoe UI"/>
              </a:rPr>
              <a:t> converts the </a:t>
            </a:r>
            <a:r>
              <a:rPr lang="en-US" sz="1000" b="1" dirty="0">
                <a:solidFill>
                  <a:prstClr val="black"/>
                </a:solidFill>
                <a:latin typeface="Arial"/>
                <a:ea typeface="Times New Roman"/>
                <a:cs typeface="Times New Roman"/>
              </a:rPr>
              <a:t>End</a:t>
            </a:r>
            <a:r>
              <a:rPr lang="en-US" sz="1000" dirty="0">
                <a:solidFill>
                  <a:prstClr val="black"/>
                </a:solidFill>
                <a:latin typeface="Arial"/>
                <a:ea typeface="Times New Roman"/>
                <a:cs typeface="Segoe UI"/>
              </a:rPr>
              <a:t> property to a 0-based index value. Without the </a:t>
            </a:r>
            <a:r>
              <a:rPr lang="en-US" sz="1000" b="1" dirty="0">
                <a:solidFill>
                  <a:prstClr val="black"/>
                </a:solidFill>
                <a:latin typeface="Arial"/>
                <a:ea typeface="Times New Roman"/>
                <a:cs typeface="Times New Roman"/>
              </a:rPr>
              <a:t>-1</a:t>
            </a:r>
            <a:r>
              <a:rPr lang="en-US" sz="1000" dirty="0">
                <a:solidFill>
                  <a:prstClr val="black"/>
                </a:solidFill>
                <a:latin typeface="Arial"/>
                <a:ea typeface="Times New Roman"/>
                <a:cs typeface="Segoe UI"/>
              </a:rPr>
              <a:t>, the CLR will throw an </a:t>
            </a:r>
            <a:r>
              <a:rPr lang="en-US" sz="1000" b="1" dirty="0">
                <a:solidFill>
                  <a:prstClr val="black"/>
                </a:solidFill>
                <a:latin typeface="Arial"/>
                <a:ea typeface="Times New Roman"/>
                <a:cs typeface="Times New Roman"/>
              </a:rPr>
              <a:t>IndexOutOfRange</a:t>
            </a:r>
            <a:r>
              <a:rPr lang="en-US" sz="1000" dirty="0">
                <a:solidFill>
                  <a:prstClr val="black"/>
                </a:solidFill>
                <a:latin typeface="Arial"/>
                <a:ea typeface="Times New Roman"/>
                <a:cs typeface="Segoe UI"/>
              </a:rPr>
              <a:t> exception.</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AppendText</a:t>
            </a:r>
            <a:r>
              <a:rPr lang="en-US" sz="1000" dirty="0">
                <a:solidFill>
                  <a:srgbClr val="000000"/>
                </a:solidFill>
                <a:latin typeface="Arial"/>
                <a:ea typeface="Times New Roman"/>
                <a:cs typeface="Segoe UI"/>
              </a:rPr>
              <a:t> method adds text to the end of the document, in the bold and/or italic style.</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21143677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8818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11</a:t>
            </a:r>
            <a:endParaRPr lang="en-US" sz="2600" dirty="0"/>
          </a:p>
        </p:txBody>
      </p:sp>
      <p:sp>
        <p:nvSpPr>
          <p:cNvPr id="3" name="Subtitle 2"/>
          <p:cNvSpPr>
            <a:spLocks noGrp="1"/>
          </p:cNvSpPr>
          <p:nvPr>
            <p:ph type="subTitle" sz="quarter" idx="1"/>
          </p:nvPr>
        </p:nvSpPr>
        <p:spPr/>
        <p:txBody>
          <a:bodyPr/>
          <a:lstStyle/>
          <a:p>
            <a:r>
              <a:rPr lang="en-US" dirty="0" smtClean="0"/>
              <a:t>Integrating with Unmanaged Code
</a:t>
            </a:r>
            <a:endParaRPr lang="en-US" dirty="0"/>
          </a:p>
        </p:txBody>
      </p:sp>
    </p:spTree>
    <p:extLst>
      <p:ext uri="{BB962C8B-B14F-4D97-AF65-F5344CB8AC3E}">
        <p14:creationId xmlns:p14="http://schemas.microsoft.com/office/powerpoint/2010/main" val="3966357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8056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Managing the Lifetime of Objects and Controlling Unmanaged Resources</a:t>
            </a:r>
            <a:endParaRPr lang="en-US" dirty="0"/>
          </a:p>
        </p:txBody>
      </p:sp>
      <p:sp>
        <p:nvSpPr>
          <p:cNvPr id="3" name="Text Placeholder 2"/>
          <p:cNvSpPr>
            <a:spLocks noGrp="1"/>
          </p:cNvSpPr>
          <p:nvPr>
            <p:ph type="body" idx="1"/>
          </p:nvPr>
        </p:nvSpPr>
        <p:spPr/>
        <p:txBody>
          <a:bodyPr/>
          <a:lstStyle/>
          <a:p>
            <a:r>
              <a:rPr lang="en-GB" dirty="0" smtClean="0"/>
              <a:t>The Object Life Cycle
Implementing the Dispose Pattern
Managing the Lifetime of an Object
Demonstration: Upgrading the Grades Report Lab</a:t>
            </a:r>
            <a:endParaRPr lang="en-US" dirty="0"/>
          </a:p>
        </p:txBody>
      </p:sp>
    </p:spTree>
    <p:extLst>
      <p:ext uri="{BB962C8B-B14F-4D97-AF65-F5344CB8AC3E}">
        <p14:creationId xmlns:p14="http://schemas.microsoft.com/office/powerpoint/2010/main" val="1588939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Object Life Cycle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When an object is created:</a:t>
            </a:r>
          </a:p>
          <a:p>
            <a:pPr marL="798513" lvl="1" indent="-514350">
              <a:buClrTx/>
              <a:buFont typeface="+mj-lt"/>
              <a:buAutoNum type="arabicPeriod"/>
            </a:pPr>
            <a:r>
              <a:rPr lang="en-GB" dirty="0" smtClean="0"/>
              <a:t>Memory is allocated</a:t>
            </a:r>
            <a:endParaRPr lang="en-GB" dirty="0"/>
          </a:p>
          <a:p>
            <a:pPr marL="798513" lvl="1" indent="-514350">
              <a:buClrTx/>
              <a:buFont typeface="+mj-lt"/>
              <a:buAutoNum type="arabicPeriod"/>
            </a:pPr>
            <a:r>
              <a:rPr lang="en-GB" dirty="0" smtClean="0"/>
              <a:t>Memory is initialized </a:t>
            </a:r>
            <a:r>
              <a:rPr lang="en-GB" dirty="0"/>
              <a:t>to </a:t>
            </a:r>
            <a:r>
              <a:rPr lang="en-GB" dirty="0" smtClean="0"/>
              <a:t>the new object</a:t>
            </a:r>
          </a:p>
          <a:p>
            <a:r>
              <a:rPr lang="en-GB" dirty="0" smtClean="0"/>
              <a:t>When an object is destroyed:</a:t>
            </a:r>
          </a:p>
          <a:p>
            <a:pPr marL="798513" lvl="1" indent="-514350">
              <a:buClrTx/>
              <a:buFont typeface="+mj-lt"/>
              <a:buAutoNum type="arabicPeriod"/>
            </a:pPr>
            <a:r>
              <a:rPr lang="en-GB" dirty="0" smtClean="0"/>
              <a:t>Resources are released</a:t>
            </a:r>
          </a:p>
          <a:p>
            <a:pPr marL="798513" lvl="1" indent="-514350">
              <a:buClrTx/>
              <a:buFont typeface="+mj-lt"/>
              <a:buAutoNum type="arabicPeriod"/>
            </a:pPr>
            <a:r>
              <a:rPr lang="en-GB" dirty="0" smtClean="0"/>
              <a:t>Memory is reclaimed</a:t>
            </a:r>
            <a:endParaRPr lang="en-US" dirty="0"/>
          </a:p>
        </p:txBody>
      </p:sp>
    </p:spTree>
    <p:extLst>
      <p:ext uri="{BB962C8B-B14F-4D97-AF65-F5344CB8AC3E}">
        <p14:creationId xmlns:p14="http://schemas.microsoft.com/office/powerpoint/2010/main" val="1703473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the Dispose Pattern</a:t>
            </a:r>
            <a:endParaRPr lang="en-US" dirty="0"/>
          </a:p>
        </p:txBody>
      </p:sp>
      <p:sp>
        <p:nvSpPr>
          <p:cNvPr id="4" name="Content Placeholder 2"/>
          <p:cNvSpPr>
            <a:spLocks noGrp="1"/>
          </p:cNvSpPr>
          <p:nvPr/>
        </p:nvSpPr>
        <p:spPr bwMode="auto">
          <a:xfrm>
            <a:off x="458788" y="992188"/>
            <a:ext cx="7751762" cy="608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Implement the </a:t>
            </a:r>
            <a:r>
              <a:rPr lang="en-US" b="1" dirty="0" smtClean="0"/>
              <a:t>IDisposable</a:t>
            </a:r>
            <a:r>
              <a:rPr lang="en-US" dirty="0" smtClean="0"/>
              <a:t> interface</a:t>
            </a:r>
          </a:p>
        </p:txBody>
      </p:sp>
      <p:sp>
        <p:nvSpPr>
          <p:cNvPr id="5" name="TextBox 4"/>
          <p:cNvSpPr txBox="1"/>
          <p:nvPr/>
        </p:nvSpPr>
        <p:spPr>
          <a:xfrm>
            <a:off x="675249" y="1647885"/>
            <a:ext cx="7793502" cy="5078313"/>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public class ManagedWord : IDisposable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bool _isDisposed</a:t>
            </a:r>
            <a:r>
              <a:rPr lang="en-GB" b="0" dirty="0" smtClean="0">
                <a:latin typeface="Lucida Sans Unicode" pitchFamily="34" charset="0"/>
                <a:cs typeface="Lucida Sans Unicode" pitchFamily="34" charset="0"/>
              </a:rPr>
              <a:t>;</a:t>
            </a:r>
          </a:p>
          <a:p>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r>
              <a:rPr lang="en-US" b="0" dirty="0">
                <a:latin typeface="Lucida Sans Unicode" pitchFamily="34" charset="0"/>
                <a:cs typeface="Lucida Sans Unicode" pitchFamily="34" charset="0"/>
              </a:rPr>
              <a:t>ManagedWord</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Dispose(false);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public void Dispose()</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Dispose(true);</a:t>
            </a:r>
          </a:p>
          <a:p>
            <a:r>
              <a:rPr lang="en-GB" b="0" dirty="0">
                <a:latin typeface="Lucida Sans Unicode" pitchFamily="34" charset="0"/>
                <a:cs typeface="Lucida Sans Unicode" pitchFamily="34" charset="0"/>
              </a:rPr>
              <a:t>      GC.SuppressFinalize(this</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protected </a:t>
            </a:r>
            <a:r>
              <a:rPr lang="en-GB" b="0" dirty="0">
                <a:latin typeface="Lucida Sans Unicode" pitchFamily="34" charset="0"/>
                <a:cs typeface="Lucida Sans Unicode" pitchFamily="34" charset="0"/>
              </a:rPr>
              <a:t>virtual void Dispose(bool isDisposing</a:t>
            </a:r>
            <a:r>
              <a:rPr lang="en-GB" b="0" dirty="0" smtClean="0">
                <a:latin typeface="Lucida Sans Unicode" pitchFamily="34" charset="0"/>
                <a:cs typeface="Lucida Sans Unicode" pitchFamily="34" charset="0"/>
              </a:rPr>
              <a:t>) { ... }</a:t>
            </a:r>
            <a:endParaRPr lang="en-GB" b="0" dirty="0">
              <a:latin typeface="Lucida Sans Unicode" pitchFamily="34" charset="0"/>
              <a:cs typeface="Lucida Sans Unicode" pitchFamily="34" charset="0"/>
            </a:endParaRP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252789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Managing the Lifetime of an Object</a:t>
            </a:r>
            <a:endParaRPr lang="en-US" dirty="0"/>
          </a:p>
        </p:txBody>
      </p:sp>
      <p:sp>
        <p:nvSpPr>
          <p:cNvPr id="4" name="Content Placeholder 2"/>
          <p:cNvSpPr>
            <a:spLocks noGrp="1"/>
          </p:cNvSpPr>
          <p:nvPr/>
        </p:nvSpPr>
        <p:spPr bwMode="auto">
          <a:xfrm>
            <a:off x="458788" y="992188"/>
            <a:ext cx="7751762" cy="608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Explicitly invoke the </a:t>
            </a:r>
            <a:r>
              <a:rPr lang="en-US" b="1" dirty="0" smtClean="0"/>
              <a:t>Dispose</a:t>
            </a:r>
            <a:r>
              <a:rPr lang="en-US" dirty="0" smtClean="0"/>
              <a:t> method</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Implicitly invoke </a:t>
            </a:r>
            <a:r>
              <a:rPr lang="en-US" dirty="0"/>
              <a:t>the </a:t>
            </a:r>
            <a:r>
              <a:rPr lang="en-US" b="1" dirty="0"/>
              <a:t>Dispose</a:t>
            </a:r>
            <a:r>
              <a:rPr lang="en-US" dirty="0"/>
              <a:t> method</a:t>
            </a:r>
          </a:p>
          <a:p>
            <a:endParaRPr lang="en-US" dirty="0" smtClean="0"/>
          </a:p>
        </p:txBody>
      </p:sp>
      <p:sp>
        <p:nvSpPr>
          <p:cNvPr id="5" name="TextBox 4"/>
          <p:cNvSpPr txBox="1"/>
          <p:nvPr/>
        </p:nvSpPr>
        <p:spPr>
          <a:xfrm>
            <a:off x="675249" y="1524000"/>
            <a:ext cx="7793502" cy="286232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word = default(ManagedWord);</a:t>
            </a:r>
          </a:p>
          <a:p>
            <a:r>
              <a:rPr lang="en-GB" b="0" dirty="0">
                <a:latin typeface="Lucida Sans Unicode" pitchFamily="34" charset="0"/>
                <a:cs typeface="Lucida Sans Unicode" pitchFamily="34" charset="0"/>
              </a:rPr>
              <a:t>try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word = new ManagedWord();</a:t>
            </a:r>
          </a:p>
          <a:p>
            <a:r>
              <a:rPr lang="en-GB" b="0" dirty="0">
                <a:latin typeface="Lucida Sans Unicode" pitchFamily="34" charset="0"/>
                <a:cs typeface="Lucida Sans Unicode" pitchFamily="34" charset="0"/>
              </a:rPr>
              <a:t>   // Code to use the ManagedWord object.</a:t>
            </a:r>
          </a:p>
          <a:p>
            <a:r>
              <a:rPr lang="en-GB" b="0" dirty="0" smtClean="0">
                <a:latin typeface="Lucida Sans Unicode" pitchFamily="34" charset="0"/>
                <a:cs typeface="Lucida Sans Unicode" pitchFamily="34" charset="0"/>
              </a:rPr>
              <a:t>} </a:t>
            </a:r>
          </a:p>
          <a:p>
            <a:r>
              <a:rPr lang="en-GB" b="0" dirty="0" smtClean="0">
                <a:latin typeface="Lucida Sans Unicode" pitchFamily="34" charset="0"/>
                <a:cs typeface="Lucida Sans Unicode" pitchFamily="34" charset="0"/>
              </a:rPr>
              <a:t>finally</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if(word!=null</a:t>
            </a:r>
            <a:r>
              <a:rPr lang="en-GB" b="0" dirty="0" smtClean="0">
                <a:latin typeface="Lucida Sans Unicode" pitchFamily="34" charset="0"/>
                <a:cs typeface="Lucida Sans Unicode" pitchFamily="34" charset="0"/>
              </a:rPr>
              <a:t>) word.Dispose</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p:txBody>
      </p:sp>
      <p:sp>
        <p:nvSpPr>
          <p:cNvPr id="6" name="TextBox 5"/>
          <p:cNvSpPr txBox="1"/>
          <p:nvPr/>
        </p:nvSpPr>
        <p:spPr>
          <a:xfrm>
            <a:off x="685800" y="5117068"/>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using (var word = default(ManagedWord))</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Code to use the ManagedWord object.</a:t>
            </a:r>
          </a:p>
          <a:p>
            <a:r>
              <a:rPr lang="en-GB" b="0" dirty="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960825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1d3698d-e968-410d-96a0-2f632c7977e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Upgrading the Grades Report Lab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about the tasks that you will perform in the lab for this module.</a:t>
            </a:r>
            <a:endParaRPr lang="en-US" dirty="0"/>
          </a:p>
        </p:txBody>
      </p:sp>
    </p:spTree>
    <p:extLst>
      <p:ext uri="{BB962C8B-B14F-4D97-AF65-F5344CB8AC3E}">
        <p14:creationId xmlns:p14="http://schemas.microsoft.com/office/powerpoint/2010/main" val="2947321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7567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Upgrading the Grades Report</a:t>
            </a:r>
            <a:endParaRPr lang="en-US" dirty="0"/>
          </a:p>
        </p:txBody>
      </p:sp>
      <p:sp>
        <p:nvSpPr>
          <p:cNvPr id="3" name="Text Placeholder 2"/>
          <p:cNvSpPr>
            <a:spLocks noGrp="1"/>
          </p:cNvSpPr>
          <p:nvPr>
            <p:ph type="body" idx="1"/>
          </p:nvPr>
        </p:nvSpPr>
        <p:spPr/>
        <p:txBody>
          <a:bodyPr/>
          <a:lstStyle/>
          <a:p>
            <a:r>
              <a:rPr lang="en-GB" dirty="0" smtClean="0"/>
              <a:t>Exercise 1: Generating the Grades Report by Using Word
Exercise 2: Controlling the Lifetime of Word Objects by Implementing the Dispose Pattern</a:t>
            </a:r>
            <a:endParaRPr lang="en-US" dirty="0"/>
          </a:p>
        </p:txBody>
      </p:sp>
      <p:sp>
        <p:nvSpPr>
          <p:cNvPr id="4" name="TextBox 3"/>
          <p:cNvSpPr txBox="1"/>
          <p:nvPr/>
        </p:nvSpPr>
        <p:spPr>
          <a:xfrm>
            <a:off x="458788" y="4047455"/>
            <a:ext cx="2729658" cy="461665"/>
          </a:xfrm>
          <a:prstGeom prst="rect">
            <a:avLst/>
          </a:prstGeom>
          <a:noFill/>
        </p:spPr>
        <p:txBody>
          <a:bodyPr vert="horz" wrap="none" rtlCol="0">
            <a:spAutoFit/>
          </a:bodyPr>
          <a:lstStyle/>
          <a:p>
            <a:r>
              <a:rPr lang="en-US" sz="2400" dirty="0" smtClean="0">
                <a:latin typeface="Segoe UI"/>
              </a:rPr>
              <a:t>Logon Information</a:t>
            </a:r>
            <a:endParaRPr lang="en-US" sz="2400" dirty="0">
              <a:latin typeface="Segoe UI"/>
            </a:endParaRPr>
          </a:p>
        </p:txBody>
      </p:sp>
      <p:sp>
        <p:nvSpPr>
          <p:cNvPr id="5" name="TextBox 4"/>
          <p:cNvSpPr txBox="1"/>
          <p:nvPr/>
        </p:nvSpPr>
        <p:spPr>
          <a:xfrm>
            <a:off x="458788" y="4460919"/>
            <a:ext cx="7169655" cy="1200329"/>
          </a:xfrm>
          <a:prstGeom prst="rect">
            <a:avLst/>
          </a:prstGeom>
          <a:noFill/>
        </p:spPr>
        <p:txBody>
          <a:bodyPr vert="horz" wrap="none" rtlCol="0">
            <a:spAutoFit/>
          </a:bodyPr>
          <a:lstStyle/>
          <a:p>
            <a:pPr marL="342900" indent="-342900">
              <a:buClr>
                <a:srgbClr val="0070C0"/>
              </a:buClr>
              <a:buFont typeface="Arial" pitchFamily="34" charset="0"/>
              <a:buChar char="•"/>
            </a:pPr>
            <a:r>
              <a:rPr lang="en-US" sz="2400" dirty="0">
                <a:solidFill>
                  <a:srgbClr val="000000"/>
                </a:solidFill>
                <a:latin typeface="Segoe UI"/>
              </a:rPr>
              <a:t>Virtual Machine: 20483B-SEA-DEV11, MSL-TMG1</a:t>
            </a:r>
          </a:p>
          <a:p>
            <a:pPr marL="342900" indent="-342900">
              <a:buClr>
                <a:srgbClr val="0070C0"/>
              </a:buClr>
              <a:buFont typeface="Arial" pitchFamily="34" charset="0"/>
              <a:buChar char="•"/>
            </a:pPr>
            <a:r>
              <a:rPr lang="en-US" sz="2400" b="0" i="0" u="none" strike="noStrike" baseline="0" dirty="0" smtClean="0">
                <a:latin typeface="Segoe UI"/>
              </a:rPr>
              <a:t>User Name: Student</a:t>
            </a:r>
          </a:p>
          <a:p>
            <a:pPr marL="342900" indent="-342900">
              <a:buClr>
                <a:srgbClr val="0070C0"/>
              </a:buClr>
              <a:buFont typeface="Arial" pitchFamily="34" charset="0"/>
              <a:buChar char="•"/>
            </a:pPr>
            <a:r>
              <a:rPr lang="en-US" sz="2400" b="0" i="0" u="none" strike="noStrike" baseline="0" dirty="0" smtClean="0">
                <a:latin typeface="Segoe UI"/>
              </a:rPr>
              <a:t>Password: Pa$$w0rd</a:t>
            </a:r>
          </a:p>
        </p:txBody>
      </p:sp>
      <p:sp>
        <p:nvSpPr>
          <p:cNvPr id="6" name="TextBox 5"/>
          <p:cNvSpPr txBox="1"/>
          <p:nvPr/>
        </p:nvSpPr>
        <p:spPr>
          <a:xfrm>
            <a:off x="458788" y="6163356"/>
            <a:ext cx="3913187" cy="461665"/>
          </a:xfrm>
          <a:prstGeom prst="rect">
            <a:avLst/>
          </a:prstGeom>
          <a:noFill/>
        </p:spPr>
        <p:txBody>
          <a:bodyPr vert="horz" wrap="none" rtlCol="0">
            <a:spAutoFit/>
          </a:bodyPr>
          <a:lstStyle/>
          <a:p>
            <a:r>
              <a:rPr lang="en-US" sz="2400" dirty="0" smtClean="0">
                <a:latin typeface="Segoe UI"/>
              </a:rPr>
              <a:t>Estimated Time: 60 minutes</a:t>
            </a:r>
            <a:endParaRPr lang="en-US" sz="2400" dirty="0">
              <a:latin typeface="Segoe UI"/>
            </a:endParaRPr>
          </a:p>
        </p:txBody>
      </p:sp>
    </p:spTree>
    <p:extLst>
      <p:ext uri="{BB962C8B-B14F-4D97-AF65-F5344CB8AC3E}">
        <p14:creationId xmlns:p14="http://schemas.microsoft.com/office/powerpoint/2010/main" val="390894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3022879"/>
          </a:xfrm>
          <a:prstGeom prst="rect">
            <a:avLst/>
          </a:prstGeom>
          <a:noFill/>
        </p:spPr>
        <p:txBody>
          <a:bodyPr vert="horz" wrap="square" rtlCol="0">
            <a:spAutoFit/>
          </a:bodyPr>
          <a:lstStyle/>
          <a:p>
            <a:pPr>
              <a:lnSpc>
                <a:spcPct val="115000"/>
              </a:lnSpc>
              <a:spcAft>
                <a:spcPts val="1000"/>
              </a:spcAft>
            </a:pPr>
            <a:r>
              <a:rPr lang="en-US" sz="2800" dirty="0" smtClean="0">
                <a:effectLst/>
                <a:latin typeface="Segoe UI"/>
                <a:ea typeface="SimSun"/>
                <a:cs typeface="Segoe UI"/>
              </a:rPr>
              <a:t>You have been asked to upgrade the grades report functionality to generate reports in Word format. In Module 6, you wrote code that generates reports as an XML file; now you will update the code to generate the report as a Word document.</a:t>
            </a:r>
            <a:endParaRPr lang="en-US" sz="2800" dirty="0">
              <a:effectLst/>
              <a:latin typeface="Segoe UI"/>
              <a:ea typeface="SimSun"/>
              <a:cs typeface="Times New Roman"/>
            </a:endParaRPr>
          </a:p>
        </p:txBody>
      </p:sp>
    </p:spTree>
    <p:extLst>
      <p:ext uri="{BB962C8B-B14F-4D97-AF65-F5344CB8AC3E}">
        <p14:creationId xmlns:p14="http://schemas.microsoft.com/office/powerpoint/2010/main" val="700803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GB" dirty="0" smtClean="0"/>
              <a:t>Review Question(s)</a:t>
            </a:r>
            <a:endParaRPr lang="en-US" dirty="0"/>
          </a:p>
        </p:txBody>
      </p:sp>
    </p:spTree>
    <p:extLst>
      <p:ext uri="{BB962C8B-B14F-4D97-AF65-F5344CB8AC3E}">
        <p14:creationId xmlns:p14="http://schemas.microsoft.com/office/powerpoint/2010/main" val="1253927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Creating and Using Dynamic Objects
Managing the Lifetime of Objects and Controlling Unmanaged Resources</a:t>
            </a:r>
            <a:endParaRPr lang="en-US" dirty="0"/>
          </a:p>
        </p:txBody>
      </p:sp>
    </p:spTree>
    <p:extLst>
      <p:ext uri="{BB962C8B-B14F-4D97-AF65-F5344CB8AC3E}">
        <p14:creationId xmlns:p14="http://schemas.microsoft.com/office/powerpoint/2010/main" val="1418388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Creating and Using Dynamic Objects</a:t>
            </a:r>
            <a:endParaRPr lang="en-US" dirty="0"/>
          </a:p>
        </p:txBody>
      </p:sp>
      <p:sp>
        <p:nvSpPr>
          <p:cNvPr id="3" name="Text Placeholder 2"/>
          <p:cNvSpPr>
            <a:spLocks noGrp="1"/>
          </p:cNvSpPr>
          <p:nvPr>
            <p:ph type="body" idx="1"/>
          </p:nvPr>
        </p:nvSpPr>
        <p:spPr/>
        <p:txBody>
          <a:bodyPr/>
          <a:lstStyle/>
          <a:p>
            <a:r>
              <a:rPr lang="en-GB" dirty="0" smtClean="0"/>
              <a:t>What Are Dynamic Objects?
What Is the Dynamic Language Runtime?
Creating a Dynamic Object
Invoking Methods on a Dynamic Object
Demonstration: Interoperating with Microsoft Word</a:t>
            </a:r>
            <a:endParaRPr lang="en-US" dirty="0"/>
          </a:p>
        </p:txBody>
      </p:sp>
    </p:spTree>
    <p:extLst>
      <p:ext uri="{BB962C8B-B14F-4D97-AF65-F5344CB8AC3E}">
        <p14:creationId xmlns:p14="http://schemas.microsoft.com/office/powerpoint/2010/main" val="2722266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add13d0d-9fde-423d-8710-30d161e0de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Dynamic Objects?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Objects that do not conform to the </a:t>
            </a:r>
            <a:r>
              <a:rPr lang="en-US" dirty="0"/>
              <a:t>strongly typed object </a:t>
            </a:r>
            <a:r>
              <a:rPr lang="en-US" dirty="0" smtClean="0"/>
              <a:t>model</a:t>
            </a:r>
          </a:p>
          <a:p>
            <a:r>
              <a:rPr lang="en-US" dirty="0" smtClean="0"/>
              <a:t>Objects that enable you to take advantage of dynamic languages, such as IronPython</a:t>
            </a:r>
          </a:p>
          <a:p>
            <a:r>
              <a:rPr lang="en-US" dirty="0" smtClean="0"/>
              <a:t>Objects that simplify the process of interoperating with unmanaged code</a:t>
            </a:r>
          </a:p>
        </p:txBody>
      </p:sp>
    </p:spTree>
    <p:extLst>
      <p:ext uri="{BB962C8B-B14F-4D97-AF65-F5344CB8AC3E}">
        <p14:creationId xmlns:p14="http://schemas.microsoft.com/office/powerpoint/2010/main" val="4234527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the Dynamic Language Runtime?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The DLR provides:</a:t>
            </a:r>
          </a:p>
          <a:p>
            <a:r>
              <a:rPr lang="en-US" dirty="0" smtClean="0"/>
              <a:t>Support for dynamic languages, such as IronPython</a:t>
            </a:r>
          </a:p>
          <a:p>
            <a:r>
              <a:rPr lang="en-US" dirty="0" smtClean="0"/>
              <a:t>Run-time type checking for dynamic object</a:t>
            </a:r>
          </a:p>
          <a:p>
            <a:r>
              <a:rPr lang="en-US" dirty="0" smtClean="0"/>
              <a:t>Language binders to handle the intricate details of interoperating with another language</a:t>
            </a:r>
            <a:endParaRPr lang="en-US" dirty="0"/>
          </a:p>
          <a:p>
            <a:endParaRPr lang="en-US" dirty="0"/>
          </a:p>
        </p:txBody>
      </p:sp>
    </p:spTree>
    <p:extLst>
      <p:ext uri="{BB962C8B-B14F-4D97-AF65-F5344CB8AC3E}">
        <p14:creationId xmlns:p14="http://schemas.microsoft.com/office/powerpoint/2010/main" val="1725576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Dynamic Object</a:t>
            </a:r>
            <a:endParaRPr lang="en-US"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Dynamic objects are declared by using the </a:t>
            </a:r>
            <a:r>
              <a:rPr lang="en-US" b="1" dirty="0" smtClean="0"/>
              <a:t>dynamic</a:t>
            </a:r>
            <a:r>
              <a:rPr lang="en-US" dirty="0" smtClean="0"/>
              <a:t> keyword</a:t>
            </a:r>
          </a:p>
          <a:p>
            <a:endParaRPr lang="en-US" dirty="0"/>
          </a:p>
          <a:p>
            <a:pPr marL="0" indent="0">
              <a:buNone/>
            </a:pPr>
            <a:endParaRPr lang="en-US" dirty="0" smtClean="0"/>
          </a:p>
          <a:p>
            <a:endParaRPr lang="en-US" dirty="0" smtClean="0"/>
          </a:p>
          <a:p>
            <a:r>
              <a:rPr lang="en-US" dirty="0" smtClean="0"/>
              <a:t>Dynamic objects are variables of type </a:t>
            </a:r>
            <a:r>
              <a:rPr lang="en-US" b="1" dirty="0" smtClean="0"/>
              <a:t>object</a:t>
            </a:r>
          </a:p>
          <a:p>
            <a:r>
              <a:rPr lang="en-US" dirty="0" smtClean="0"/>
              <a:t>Dynamic objects do not support:</a:t>
            </a:r>
          </a:p>
          <a:p>
            <a:pPr lvl="1"/>
            <a:r>
              <a:rPr lang="en-US" dirty="0" smtClean="0"/>
              <a:t>Type checking at compile time</a:t>
            </a:r>
          </a:p>
          <a:p>
            <a:pPr lvl="1"/>
            <a:r>
              <a:rPr lang="en-US" dirty="0" smtClean="0"/>
              <a:t>Visual Studio IntelliSense</a:t>
            </a:r>
          </a:p>
        </p:txBody>
      </p:sp>
      <p:sp>
        <p:nvSpPr>
          <p:cNvPr id="5" name="TextBox 4"/>
          <p:cNvSpPr txBox="1"/>
          <p:nvPr/>
        </p:nvSpPr>
        <p:spPr>
          <a:xfrm>
            <a:off x="675249" y="1981200"/>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using Microsoft.Office.Interop.Word;</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dynamic word = new Application();</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08523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Invoking Methods on a Dynamic Object</a:t>
            </a:r>
            <a:endParaRPr lang="en-US"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You can access members by using the dot notation</a:t>
            </a:r>
          </a:p>
          <a:p>
            <a:endParaRPr lang="en-US" dirty="0" smtClean="0"/>
          </a:p>
          <a:p>
            <a:pPr marL="0" indent="0">
              <a:buNone/>
            </a:pPr>
            <a:endParaRPr lang="en-US" dirty="0" smtClean="0"/>
          </a:p>
          <a:p>
            <a:endParaRPr lang="en-US" dirty="0" smtClean="0"/>
          </a:p>
          <a:p>
            <a:endParaRPr lang="en-US" dirty="0" smtClean="0"/>
          </a:p>
          <a:p>
            <a:r>
              <a:rPr lang="en-US" dirty="0" smtClean="0"/>
              <a:t>You do not need to:</a:t>
            </a:r>
          </a:p>
          <a:p>
            <a:pPr lvl="1"/>
            <a:r>
              <a:rPr lang="en-US" dirty="0" smtClean="0"/>
              <a:t>Pass </a:t>
            </a:r>
            <a:r>
              <a:rPr lang="en-US" b="1" dirty="0" smtClean="0"/>
              <a:t>Type.Missing</a:t>
            </a:r>
            <a:r>
              <a:rPr lang="en-US" dirty="0" smtClean="0"/>
              <a:t> to satisfy optional parameters</a:t>
            </a:r>
          </a:p>
          <a:p>
            <a:pPr lvl="1"/>
            <a:r>
              <a:rPr lang="en-US" dirty="0" smtClean="0"/>
              <a:t>Use the </a:t>
            </a:r>
            <a:r>
              <a:rPr lang="en-US" b="1" dirty="0" smtClean="0"/>
              <a:t>ref</a:t>
            </a:r>
            <a:r>
              <a:rPr lang="en-US" dirty="0" smtClean="0"/>
              <a:t> keyword</a:t>
            </a:r>
          </a:p>
          <a:p>
            <a:pPr lvl="1"/>
            <a:r>
              <a:rPr lang="en-US" dirty="0" smtClean="0"/>
              <a:t>Pass all parameters as type </a:t>
            </a:r>
            <a:r>
              <a:rPr lang="en-US" b="1" dirty="0" smtClean="0"/>
              <a:t>object</a:t>
            </a:r>
            <a:endParaRPr lang="en-US" dirty="0" smtClean="0"/>
          </a:p>
        </p:txBody>
      </p:sp>
      <p:sp>
        <p:nvSpPr>
          <p:cNvPr id="5" name="TextBox 4"/>
          <p:cNvSpPr txBox="1"/>
          <p:nvPr/>
        </p:nvSpPr>
        <p:spPr>
          <a:xfrm>
            <a:off x="675249" y="19812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string filePath = "C:\\FourthCoffee\\Documents\\Schedule.docx"; </a:t>
            </a:r>
          </a:p>
          <a:p>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dynamic word = new Application();</a:t>
            </a:r>
          </a:p>
          <a:p>
            <a:r>
              <a:rPr lang="en-US" b="0" dirty="0">
                <a:latin typeface="Lucida Sans Unicode" pitchFamily="34" charset="0"/>
                <a:cs typeface="Lucida Sans Unicode" pitchFamily="34" charset="0"/>
              </a:rPr>
              <a:t>dynamic doc = word.Documents.Open(filePath);</a:t>
            </a:r>
          </a:p>
          <a:p>
            <a:r>
              <a:rPr lang="en-US" b="0" dirty="0">
                <a:latin typeface="Lucida Sans Unicode" pitchFamily="34" charset="0"/>
                <a:cs typeface="Lucida Sans Unicode" pitchFamily="34" charset="0"/>
              </a:rPr>
              <a:t>doc.SaveAs(filePath</a:t>
            </a:r>
            <a:r>
              <a:rPr lang="en-US" b="0" dirty="0" smtClean="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04446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2324e44-9695-4796-8adf-dbff3a7ba8b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Interoperating with Microsoft Word</a:t>
            </a:r>
            <a:endParaRPr lang="en-US" dirty="0"/>
          </a:p>
        </p:txBody>
      </p:sp>
      <p:sp>
        <p:nvSpPr>
          <p:cNvPr id="4" name="Content Placeholder 2"/>
          <p:cNvSpPr>
            <a:spLocks noGrp="1"/>
          </p:cNvSpPr>
          <p:nvPr/>
        </p:nvSpPr>
        <p:spPr bwMode="auto">
          <a:xfrm>
            <a:off x="458788" y="1021215"/>
            <a:ext cx="843369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use dynamic objects to consume the Microsoft.Office.Word.Interop COM assembly in an existing .NET Framework </a:t>
            </a:r>
            <a:r>
              <a:rPr lang="en-GB" dirty="0" smtClean="0"/>
              <a:t>application.</a:t>
            </a:r>
            <a:endParaRPr lang="en-US" dirty="0"/>
          </a:p>
        </p:txBody>
      </p:sp>
    </p:spTree>
    <p:extLst>
      <p:ext uri="{BB962C8B-B14F-4D97-AF65-F5344CB8AC3E}">
        <p14:creationId xmlns:p14="http://schemas.microsoft.com/office/powerpoint/2010/main" val="484117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5092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odule 11&amp;quot;&quot;/&gt;&lt;property id=&quot;20307&quot; value=&quot;256&quot;/&gt;&lt;/object&gt;&lt;object type=&quot;3&quot; unique_id=&quot;10004&quot;&gt;&lt;property id=&quot;20148&quot; value=&quot;5&quot;/&gt;&lt;property id=&quot;20300&quot; value=&quot;Slide 2 - &amp;quot;Module Overview&amp;quot;&quot;/&gt;&lt;property id=&quot;20307&quot; value=&quot;257&quot;/&gt;&lt;/object&gt;&lt;object type=&quot;3&quot; unique_id=&quot;10005&quot;&gt;&lt;property id=&quot;20148&quot; value=&quot;5&quot;/&gt;&lt;property id=&quot;20300&quot; value=&quot;Slide 3 - &amp;quot;Lesson 1: Creating and Using Dynamic Objects&amp;quot;&quot;/&gt;&lt;property id=&quot;20307&quot; value=&quot;258&quot;/&gt;&lt;/object&gt;&lt;object type=&quot;3&quot; unique_id=&quot;10006&quot;&gt;&lt;property id=&quot;20148&quot; value=&quot;5&quot;/&gt;&lt;property id=&quot;20300&quot; value=&quot;Slide 4 - &amp;quot;What Are Dynamic Objects?&amp;quot;&quot;/&gt;&lt;property id=&quot;20307&quot; value=&quot;259&quot;/&gt;&lt;/object&gt;&lt;object type=&quot;3&quot; unique_id=&quot;10007&quot;&gt;&lt;property id=&quot;20148&quot; value=&quot;5&quot;/&gt;&lt;property id=&quot;20300&quot; value=&quot;Slide 5 - &amp;quot;What Is the Dynamic Language Runtime?&amp;quot;&quot;/&gt;&lt;property id=&quot;20307&quot; value=&quot;260&quot;/&gt;&lt;/object&gt;&lt;object type=&quot;3&quot; unique_id=&quot;10008&quot;&gt;&lt;property id=&quot;20148&quot; value=&quot;5&quot;/&gt;&lt;property id=&quot;20300&quot; value=&quot;Slide 6 - &amp;quot;Creating a Dynamic Object&amp;quot;&quot;/&gt;&lt;property id=&quot;20307&quot; value=&quot;261&quot;/&gt;&lt;/object&gt;&lt;object type=&quot;3&quot; unique_id=&quot;10009&quot;&gt;&lt;property id=&quot;20148&quot; value=&quot;5&quot;/&gt;&lt;property id=&quot;20300&quot; value=&quot;Slide 7 - &amp;quot;Invoking Methods on a Dynamic Object&amp;quot;&quot;/&gt;&lt;property id=&quot;20307&quot; value=&quot;262&quot;/&gt;&lt;/object&gt;&lt;object type=&quot;3&quot; unique_id=&quot;10010&quot;&gt;&lt;property id=&quot;20148&quot; value=&quot;5&quot;/&gt;&lt;property id=&quot;20300&quot; value=&quot;Slide 8 - &amp;quot;Demonstration: Interoperating with Microsoft Word&amp;quot;&quot;/&gt;&lt;property id=&quot;20307&quot; value=&quot;263&quot;/&gt;&lt;/object&gt;&lt;object type=&quot;3&quot; unique_id=&quot;10011&quot;&gt;&lt;property id=&quot;20148&quot; value=&quot;5&quot;/&gt;&lt;property id=&quot;20300&quot; value=&quot;Slide 9 - &amp;quot;Text Continuation&amp;quot;&quot;/&gt;&lt;property id=&quot;20307&quot; value=&quot;272&quot;/&gt;&lt;/object&gt;&lt;object type=&quot;3&quot; unique_id=&quot;10012&quot;&gt;&lt;property id=&quot;20148&quot; value=&quot;5&quot;/&gt;&lt;property id=&quot;20300&quot; value=&quot;Slide 10 - &amp;quot;Text Continuation&amp;quot;&quot;/&gt;&lt;property id=&quot;20307&quot; value=&quot;273&quot;/&gt;&lt;/object&gt;&lt;object type=&quot;3&quot; unique_id=&quot;10013&quot;&gt;&lt;property id=&quot;20148&quot; value=&quot;5&quot;/&gt;&lt;property id=&quot;20300&quot; value=&quot;Slide 11 - &amp;quot;Lesson 2: Managing the Lifetime of Objects and Controlling Unmanaged Resources&amp;quot;&quot;/&gt;&lt;property id=&quot;20307&quot; value=&quot;264&quot;/&gt;&lt;/object&gt;&lt;object type=&quot;3&quot; unique_id=&quot;10014&quot;&gt;&lt;property id=&quot;20148&quot; value=&quot;5&quot;/&gt;&lt;property id=&quot;20300&quot; value=&quot;Slide 12 - &amp;quot;The Object Life Cycle&amp;quot;&quot;/&gt;&lt;property id=&quot;20307&quot; value=&quot;265&quot;/&gt;&lt;/object&gt;&lt;object type=&quot;3&quot; unique_id=&quot;10015&quot;&gt;&lt;property id=&quot;20148&quot; value=&quot;5&quot;/&gt;&lt;property id=&quot;20300&quot; value=&quot;Slide 13 - &amp;quot;Implementing the Dispose Pattern&amp;quot;&quot;/&gt;&lt;property id=&quot;20307&quot; value=&quot;266&quot;/&gt;&lt;/object&gt;&lt;object type=&quot;3&quot; unique_id=&quot;10016&quot;&gt;&lt;property id=&quot;20148&quot; value=&quot;5&quot;/&gt;&lt;property id=&quot;20300&quot; value=&quot;Slide 14 - &amp;quot;Managing the Lifetime of an Object&amp;quot;&quot;/&gt;&lt;property id=&quot;20307&quot; value=&quot;267&quot;/&gt;&lt;/object&gt;&lt;object type=&quot;3&quot; unique_id=&quot;10017&quot;&gt;&lt;property id=&quot;20148&quot; value=&quot;5&quot;/&gt;&lt;property id=&quot;20300&quot; value=&quot;Slide 15 - &amp;quot;Demonstration: Upgrading the Grades Report Lab&amp;quot;&quot;/&gt;&lt;property id=&quot;20307&quot; value=&quot;268&quot;/&gt;&lt;/object&gt;&lt;object type=&quot;3&quot; unique_id=&quot;10018&quot;&gt;&lt;property id=&quot;20148&quot; value=&quot;5&quot;/&gt;&lt;property id=&quot;20300&quot; value=&quot;Slide 16 - &amp;quot;Text Continuation&amp;quot;&quot;/&gt;&lt;property id=&quot;20307&quot; value=&quot;274&quot;/&gt;&lt;/object&gt;&lt;object type=&quot;3&quot; unique_id=&quot;10019&quot;&gt;&lt;property id=&quot;20148&quot; value=&quot;5&quot;/&gt;&lt;property id=&quot;20300&quot; value=&quot;Slide 17 - &amp;quot;Lab: Upgrading the Grades Report&amp;quot;&quot;/&gt;&lt;property id=&quot;20307&quot; value=&quot;269&quot;/&gt;&lt;/object&gt;&lt;object type=&quot;3&quot; unique_id=&quot;10020&quot;&gt;&lt;property id=&quot;20148&quot; value=&quot;5&quot;/&gt;&lt;property id=&quot;20300&quot; value=&quot;Slide 18 - &amp;quot;Lab Scenario&amp;quot;&quot;/&gt;&lt;property id=&quot;20307&quot; value=&quot;270&quot;/&gt;&lt;/object&gt;&lt;object type=&quot;3&quot; unique_id=&quot;10021&quot;&gt;&lt;property id=&quot;20148&quot; value=&quot;5&quot;/&gt;&lt;property id=&quot;20300&quot; value=&quot;Slide 19 - &amp;quot;Module Review and Takeaways&amp;quot;&quot;/&gt;&lt;property id=&quot;20307&quot; value=&quot;271&quot;/&gt;&lt;/object&gt;&lt;/object&gt;&lt;object type=&quot;8&quot; unique_id=&quot;10042&quot;&gt;&lt;/object&gt;&lt;/object&gt;&lt;/database&gt;"/>
  <p:tag name="MMPROD_NEXTUNIQUEID" val="10009"/>
  <p:tag name="SECTOMILLISECCONVERTED" val="1"/>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107</TotalTime>
  <Words>2705</Words>
  <Application>Microsoft Office PowerPoint</Application>
  <PresentationFormat>On-screen Show (4:3)</PresentationFormat>
  <Paragraphs>286</Paragraphs>
  <Slides>19</Slides>
  <Notes>19</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Segoe UI</vt:lpstr>
      <vt:lpstr>Segoe UI Light</vt:lpstr>
      <vt:lpstr>Lucida Sans Unicode</vt:lpstr>
      <vt:lpstr>SimSun</vt:lpstr>
      <vt:lpstr>Wingdings</vt:lpstr>
      <vt:lpstr>Calibri</vt:lpstr>
      <vt:lpstr>Segoe Light</vt:lpstr>
      <vt:lpstr>Times New Roman</vt:lpstr>
      <vt:lpstr>Verdana</vt:lpstr>
      <vt:lpstr>Presentation1</vt:lpstr>
      <vt:lpstr>Module 11</vt:lpstr>
      <vt:lpstr>Module Overview</vt:lpstr>
      <vt:lpstr>Lesson 1: Creating and Using Dynamic Objects</vt:lpstr>
      <vt:lpstr>What Are Dynamic Objects?</vt:lpstr>
      <vt:lpstr>What Is the Dynamic Language Runtime?</vt:lpstr>
      <vt:lpstr>Creating a Dynamic Object</vt:lpstr>
      <vt:lpstr>Invoking Methods on a Dynamic Object</vt:lpstr>
      <vt:lpstr>Demonstration: Interoperating with Microsoft Word</vt:lpstr>
      <vt:lpstr>Text Continuation</vt:lpstr>
      <vt:lpstr>Text Continuation</vt:lpstr>
      <vt:lpstr>Lesson 2: Managing the Lifetime of Objects and Controlling Unmanaged Resources</vt:lpstr>
      <vt:lpstr>The Object Life Cycle</vt:lpstr>
      <vt:lpstr>Implementing the Dispose Pattern</vt:lpstr>
      <vt:lpstr>Managing the Lifetime of an Object</vt:lpstr>
      <vt:lpstr>Demonstration: Upgrading the Grades Report Lab</vt:lpstr>
      <vt:lpstr>Text Continuation</vt:lpstr>
      <vt:lpstr>Lab: Upgrading the Grades Report</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Module11</dc:title>
  <dc:creator>Vikkie Boyd</dc:creator>
  <cp:lastModifiedBy>Richard Strange</cp:lastModifiedBy>
  <cp:revision>9</cp:revision>
  <dcterms:created xsi:type="dcterms:W3CDTF">2012-12-05T14:47:09Z</dcterms:created>
  <dcterms:modified xsi:type="dcterms:W3CDTF">2012-12-11T16:17:58Z</dcterms:modified>
</cp:coreProperties>
</file>