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9"/>
  </p:notesMasterIdLst>
  <p:sldIdLst>
    <p:sldId id="256" r:id="rId2"/>
    <p:sldId id="292" r:id="rId3"/>
    <p:sldId id="291" r:id="rId4"/>
    <p:sldId id="257" r:id="rId5"/>
    <p:sldId id="259" r:id="rId6"/>
    <p:sldId id="258"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61" r:id="rId29"/>
    <p:sldId id="262" r:id="rId30"/>
    <p:sldId id="26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autoAdjust="0"/>
  </p:normalViewPr>
  <p:slideViewPr>
    <p:cSldViewPr snapToGrid="0">
      <p:cViewPr>
        <p:scale>
          <a:sx n="110" d="100"/>
          <a:sy n="110" d="100"/>
        </p:scale>
        <p:origin x="618" y="54"/>
      </p:cViewPr>
      <p:guideLst/>
    </p:cSldViewPr>
  </p:slideViewPr>
  <p:outlineViewPr>
    <p:cViewPr>
      <p:scale>
        <a:sx n="33" d="100"/>
        <a:sy n="33" d="100"/>
      </p:scale>
      <p:origin x="0" y="-4196"/>
    </p:cViewPr>
  </p:outlineViewPr>
  <p:notesTextViewPr>
    <p:cViewPr>
      <p:scale>
        <a:sx n="1" d="1"/>
        <a:sy n="1" d="1"/>
      </p:scale>
      <p:origin x="0" y="0"/>
    </p:cViewPr>
  </p:notesTextViewPr>
  <p:notesViewPr>
    <p:cSldViewPr snapToGrid="0">
      <p:cViewPr varScale="1">
        <p:scale>
          <a:sx n="79" d="100"/>
          <a:sy n="79" d="100"/>
        </p:scale>
        <p:origin x="235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8FF55-3E85-41B3-8938-D66C762B38DF}"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A0B80-1FE2-49CE-916D-2CEC483D4CDA}" type="slidenum">
              <a:rPr lang="en-US" smtClean="0"/>
              <a:t>‹#›</a:t>
            </a:fld>
            <a:endParaRPr lang="en-US"/>
          </a:p>
        </p:txBody>
      </p:sp>
    </p:spTree>
    <p:extLst>
      <p:ext uri="{BB962C8B-B14F-4D97-AF65-F5344CB8AC3E}">
        <p14:creationId xmlns:p14="http://schemas.microsoft.com/office/powerpoint/2010/main" val="298123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TIMESTAMP data type is an extension of the DATE data type. TIMESTAMP (</a:t>
            </a:r>
            <a:r>
              <a:rPr lang="en-US" dirty="0" err="1"/>
              <a:t>fractional_seconds</a:t>
            </a:r>
            <a:r>
              <a:rPr lang="en-US" dirty="0"/>
              <a:t>_ precision)</a:t>
            </a:r>
          </a:p>
          <a:p>
            <a:r>
              <a:rPr lang="en-US" dirty="0"/>
              <a:t>This data type contains the year, month, and day values of date, as well as hour, minute, and second values of time, where significant fractional seconds precision is the number of digits in the fractional part of the SECOND </a:t>
            </a:r>
            <a:r>
              <a:rPr lang="en-US" dirty="0" err="1"/>
              <a:t>datetime</a:t>
            </a:r>
            <a:r>
              <a:rPr lang="en-US" dirty="0"/>
              <a:t> field. The accepted values of significant </a:t>
            </a:r>
            <a:r>
              <a:rPr lang="en-US" dirty="0" err="1"/>
              <a:t>fractional_seconds_precision</a:t>
            </a:r>
            <a:r>
              <a:rPr lang="en-US" dirty="0"/>
              <a:t> are 0 through 9. The default is 6. TIMESTAMP (</a:t>
            </a:r>
            <a:r>
              <a:rPr lang="en-US" dirty="0" err="1"/>
              <a:t>fractional_seconds_precision</a:t>
            </a:r>
            <a:r>
              <a:rPr lang="en-US" dirty="0"/>
              <a:t>) WITH TIME ZONE</a:t>
            </a:r>
          </a:p>
          <a:p>
            <a:r>
              <a:rPr lang="en-US" dirty="0"/>
              <a:t>This data type contains all values of TIMESTAMP as well as time zone displacement value. TIMESTAMP (</a:t>
            </a:r>
            <a:r>
              <a:rPr lang="en-US" dirty="0" err="1"/>
              <a:t>fractional_seconds_precision</a:t>
            </a:r>
            <a:r>
              <a:rPr lang="en-US" dirty="0"/>
              <a:t>) WITH LOCAL TIME ZONE</a:t>
            </a:r>
          </a:p>
          <a:p>
            <a:r>
              <a:rPr lang="en-US" dirty="0"/>
              <a:t>This data type contains all values of TIMESTAMP, with the following exceptions: • Data is normalized to the database time zone when it is stored in the database. • When the data is retrieved, users see the data in the session time zone.</a:t>
            </a:r>
          </a:p>
        </p:txBody>
      </p:sp>
      <p:sp>
        <p:nvSpPr>
          <p:cNvPr id="4" name="Slide Number Placeholder 3"/>
          <p:cNvSpPr>
            <a:spLocks noGrp="1"/>
          </p:cNvSpPr>
          <p:nvPr>
            <p:ph type="sldNum" sz="quarter" idx="10"/>
          </p:nvPr>
        </p:nvSpPr>
        <p:spPr/>
        <p:txBody>
          <a:bodyPr/>
          <a:lstStyle/>
          <a:p>
            <a:fld id="{2E5A0B80-1FE2-49CE-916D-2CEC483D4CDA}" type="slidenum">
              <a:rPr lang="en-US" smtClean="0"/>
              <a:t>12</a:t>
            </a:fld>
            <a:endParaRPr lang="en-US"/>
          </a:p>
        </p:txBody>
      </p:sp>
    </p:spTree>
    <p:extLst>
      <p:ext uri="{BB962C8B-B14F-4D97-AF65-F5344CB8AC3E}">
        <p14:creationId xmlns:p14="http://schemas.microsoft.com/office/powerpoint/2010/main" val="255473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04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213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92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3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00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26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15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1/12/2017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42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1/12/2017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54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601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1/12/2017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1946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docs.oracle.com/database/122/SQLRF/Hierarchical-Query-Operators.htm#GUID-95F6A554-C6FE-42CD-88A6-7A1C162ED964" TargetMode="External"/><Relationship Id="rId2" Type="http://schemas.openxmlformats.org/officeDocument/2006/relationships/hyperlink" Target="http://docs.oracle.com/database/122/SQLRF/Hierarchical-Query-Operators.htm#GUID-4CC13EEB-846A-4254-93FC-E91E678BD302" TargetMode="External"/><Relationship Id="rId1" Type="http://schemas.openxmlformats.org/officeDocument/2006/relationships/slideLayout" Target="../slideLayouts/slideLayout2.xml"/><Relationship Id="rId4" Type="http://schemas.openxmlformats.org/officeDocument/2006/relationships/hyperlink" Target="http://docs.oracle.com/database/122/SQLRF/Hierarchical-Query-Operators.htm#GUID-875C8985-4AEF-4DF1-BA23-3CDF5BCBCD8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ocs.oracle.com/database/122/ADFNS/regexp.htm#ADFNS1012"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docs.oracle.com/database/122/ADFNS/regexp.htm#ADFNS235"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docs.oracle.com/database/122/ADFNS/flashback.htm#GUID-AE6515D5-F5F5-46BF-85D8-EB9349737691" TargetMode="External"/><Relationship Id="rId13" Type="http://schemas.openxmlformats.org/officeDocument/2006/relationships/hyperlink" Target="http://docs.oracle.com/database/122/ADFNS/flashback.htm#GUID-DECBC705-B421-4861-A341-E07EBB883AC9" TargetMode="External"/><Relationship Id="rId3" Type="http://schemas.openxmlformats.org/officeDocument/2006/relationships/hyperlink" Target="http://docs.oracle.com/database/122/ADFNS/flashback.htm#GUID-779FB434-F3EA-4334-8B2A-A328555B5AFF" TargetMode="External"/><Relationship Id="rId7" Type="http://schemas.openxmlformats.org/officeDocument/2006/relationships/hyperlink" Target="http://docs.oracle.com/database/122/ADFNS/flashback.htm#GUID-115952E6-DB02-48D5-A2D3-B5C04AB68063" TargetMode="External"/><Relationship Id="rId12" Type="http://schemas.openxmlformats.org/officeDocument/2006/relationships/hyperlink" Target="http://docs.oracle.com/database/122/ADFNS/flashback.htm#GUID-B681D62C-E66C-4C77-A03B-2C2CE8FA49CA" TargetMode="External"/><Relationship Id="rId2" Type="http://schemas.openxmlformats.org/officeDocument/2006/relationships/hyperlink" Target="http://docs.oracle.com/database/122/ADFNS/flashback.htm#GUID-CAC23AAE-AD5A-47FA-B446-B4DE00B2B876" TargetMode="External"/><Relationship Id="rId1" Type="http://schemas.openxmlformats.org/officeDocument/2006/relationships/slideLayout" Target="../slideLayouts/slideLayout2.xml"/><Relationship Id="rId6" Type="http://schemas.openxmlformats.org/officeDocument/2006/relationships/hyperlink" Target="http://docs.oracle.com/database/122/ADFNS/flashback.htm#GUID-212A4073-ABE2-4053-A852-3A41DEF6A24D" TargetMode="External"/><Relationship Id="rId11" Type="http://schemas.openxmlformats.org/officeDocument/2006/relationships/hyperlink" Target="http://docs.oracle.com/database/122/ADFNS/flashback.htm#GUID-0DAA9454-D91A-46AC-A8E0-510670672F19" TargetMode="External"/><Relationship Id="rId5" Type="http://schemas.openxmlformats.org/officeDocument/2006/relationships/hyperlink" Target="http://docs.oracle.com/database/122/ADFNS/flashback.htm#GUID-544C00A0-D4F5-4B32-BE2F-5332EDCDD039" TargetMode="External"/><Relationship Id="rId10" Type="http://schemas.openxmlformats.org/officeDocument/2006/relationships/hyperlink" Target="http://docs.oracle.com/database/122/ADFNS/flashback.htm#GUID-06AA782A-3F79-4235-86D5-2D136485F093" TargetMode="External"/><Relationship Id="rId4" Type="http://schemas.openxmlformats.org/officeDocument/2006/relationships/hyperlink" Target="http://docs.oracle.com/database/122/ADFNS/flashback.htm#GUID-0BD1F4BD-894B-47BA-A44B-74BCA4CFD60E" TargetMode="External"/><Relationship Id="rId9" Type="http://schemas.openxmlformats.org/officeDocument/2006/relationships/hyperlink" Target="http://docs.oracle.com/database/122/ADFNS/flashback.htm#GUID-43425A2F-5932-4310-B387-C08D5331A74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Oracle Advanced &amp; </a:t>
            </a:r>
            <a:r>
              <a:rPr lang="en-US"/>
              <a:t>New Features 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056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6370"/>
            <a:ext cx="9486900" cy="4057650"/>
          </a:xfrm>
          <a:prstGeom prst="rect">
            <a:avLst/>
          </a:prstGeom>
        </p:spPr>
      </p:pic>
      <p:pic>
        <p:nvPicPr>
          <p:cNvPr id="5" name="Picture 4"/>
          <p:cNvPicPr>
            <a:picLocks noChangeAspect="1"/>
          </p:cNvPicPr>
          <p:nvPr/>
        </p:nvPicPr>
        <p:blipFill>
          <a:blip r:embed="rId3"/>
          <a:stretch>
            <a:fillRect/>
          </a:stretch>
        </p:blipFill>
        <p:spPr>
          <a:xfrm>
            <a:off x="6016895" y="3975874"/>
            <a:ext cx="6105525" cy="3009900"/>
          </a:xfrm>
          <a:prstGeom prst="rect">
            <a:avLst/>
          </a:prstGeom>
        </p:spPr>
      </p:pic>
    </p:spTree>
    <p:extLst>
      <p:ext uri="{BB962C8B-B14F-4D97-AF65-F5344CB8AC3E}">
        <p14:creationId xmlns:p14="http://schemas.microsoft.com/office/powerpoint/2010/main" val="175254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4062" y="421655"/>
            <a:ext cx="9124950" cy="5048250"/>
          </a:xfrm>
          <a:prstGeom prst="rect">
            <a:avLst/>
          </a:prstGeom>
        </p:spPr>
      </p:pic>
    </p:spTree>
    <p:extLst>
      <p:ext uri="{BB962C8B-B14F-4D97-AF65-F5344CB8AC3E}">
        <p14:creationId xmlns:p14="http://schemas.microsoft.com/office/powerpoint/2010/main" val="22414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8703062" cy="6178100"/>
          </a:xfrm>
          <a:prstGeom prst="rect">
            <a:avLst/>
          </a:prstGeom>
        </p:spPr>
      </p:pic>
    </p:spTree>
    <p:extLst>
      <p:ext uri="{BB962C8B-B14F-4D97-AF65-F5344CB8AC3E}">
        <p14:creationId xmlns:p14="http://schemas.microsoft.com/office/powerpoint/2010/main" val="219698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4707" y="0"/>
            <a:ext cx="9296400" cy="6341327"/>
          </a:xfrm>
          <a:prstGeom prst="rect">
            <a:avLst/>
          </a:prstGeom>
        </p:spPr>
      </p:pic>
    </p:spTree>
    <p:extLst>
      <p:ext uri="{BB962C8B-B14F-4D97-AF65-F5344CB8AC3E}">
        <p14:creationId xmlns:p14="http://schemas.microsoft.com/office/powerpoint/2010/main" val="252506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2512" y="114300"/>
            <a:ext cx="10086975" cy="6204724"/>
          </a:xfrm>
          <a:prstGeom prst="rect">
            <a:avLst/>
          </a:prstGeom>
        </p:spPr>
      </p:pic>
    </p:spTree>
    <p:extLst>
      <p:ext uri="{BB962C8B-B14F-4D97-AF65-F5344CB8AC3E}">
        <p14:creationId xmlns:p14="http://schemas.microsoft.com/office/powerpoint/2010/main" val="15503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4887" y="57150"/>
            <a:ext cx="10182225" cy="6194967"/>
          </a:xfrm>
          <a:prstGeom prst="rect">
            <a:avLst/>
          </a:prstGeom>
        </p:spPr>
      </p:pic>
    </p:spTree>
    <p:extLst>
      <p:ext uri="{BB962C8B-B14F-4D97-AF65-F5344CB8AC3E}">
        <p14:creationId xmlns:p14="http://schemas.microsoft.com/office/powerpoint/2010/main" val="138531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9100" y="528754"/>
            <a:ext cx="9525000" cy="4953000"/>
          </a:xfrm>
          <a:prstGeom prst="rect">
            <a:avLst/>
          </a:prstGeom>
        </p:spPr>
      </p:pic>
    </p:spTree>
    <p:extLst>
      <p:ext uri="{BB962C8B-B14F-4D97-AF65-F5344CB8AC3E}">
        <p14:creationId xmlns:p14="http://schemas.microsoft.com/office/powerpoint/2010/main" val="285403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95387" y="228600"/>
            <a:ext cx="9801225" cy="5867400"/>
          </a:xfrm>
          <a:prstGeom prst="rect">
            <a:avLst/>
          </a:prstGeom>
        </p:spPr>
      </p:pic>
    </p:spTree>
    <p:extLst>
      <p:ext uri="{BB962C8B-B14F-4D97-AF65-F5344CB8AC3E}">
        <p14:creationId xmlns:p14="http://schemas.microsoft.com/office/powerpoint/2010/main" val="4107378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271462"/>
            <a:ext cx="9753600" cy="5765065"/>
          </a:xfrm>
          <a:prstGeom prst="rect">
            <a:avLst/>
          </a:prstGeom>
        </p:spPr>
      </p:pic>
    </p:spTree>
    <p:extLst>
      <p:ext uri="{BB962C8B-B14F-4D97-AF65-F5344CB8AC3E}">
        <p14:creationId xmlns:p14="http://schemas.microsoft.com/office/powerpoint/2010/main" val="3789123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3271" y="0"/>
            <a:ext cx="9845458" cy="6319024"/>
          </a:xfrm>
          <a:prstGeom prst="rect">
            <a:avLst/>
          </a:prstGeom>
        </p:spPr>
      </p:pic>
    </p:spTree>
    <p:extLst>
      <p:ext uri="{BB962C8B-B14F-4D97-AF65-F5344CB8AC3E}">
        <p14:creationId xmlns:p14="http://schemas.microsoft.com/office/powerpoint/2010/main" val="262615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Developer New Features</a:t>
            </a:r>
          </a:p>
        </p:txBody>
      </p:sp>
      <p:sp>
        <p:nvSpPr>
          <p:cNvPr id="3" name="Content Placeholder 2"/>
          <p:cNvSpPr>
            <a:spLocks noGrp="1"/>
          </p:cNvSpPr>
          <p:nvPr>
            <p:ph idx="1"/>
          </p:nvPr>
        </p:nvSpPr>
        <p:spPr/>
        <p:txBody>
          <a:bodyPr/>
          <a:lstStyle/>
          <a:p>
            <a:r>
              <a:rPr lang="en-US" dirty="0"/>
              <a:t>DBA Views</a:t>
            </a:r>
          </a:p>
          <a:p>
            <a:r>
              <a:rPr lang="en-US" dirty="0"/>
              <a:t>Report Views</a:t>
            </a:r>
          </a:p>
          <a:p>
            <a:r>
              <a:rPr lang="en-US" dirty="0"/>
              <a:t>Data Model Views</a:t>
            </a:r>
          </a:p>
          <a:p>
            <a:r>
              <a:rPr lang="en-US" dirty="0" err="1"/>
              <a:t>Git</a:t>
            </a:r>
            <a:r>
              <a:rPr lang="en-US" dirty="0"/>
              <a:t> Support</a:t>
            </a:r>
          </a:p>
          <a:p>
            <a:r>
              <a:rPr lang="en-US" dirty="0"/>
              <a:t>PLSQL Debugging</a:t>
            </a:r>
          </a:p>
          <a:p>
            <a:r>
              <a:rPr lang="en-US" dirty="0"/>
              <a:t>PLSQL </a:t>
            </a:r>
            <a:r>
              <a:rPr lang="en-US"/>
              <a:t>Unit Testing</a:t>
            </a:r>
            <a:endParaRPr lang="en-US" dirty="0"/>
          </a:p>
        </p:txBody>
      </p:sp>
    </p:spTree>
    <p:extLst>
      <p:ext uri="{BB962C8B-B14F-4D97-AF65-F5344CB8AC3E}">
        <p14:creationId xmlns:p14="http://schemas.microsoft.com/office/powerpoint/2010/main" val="3864276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Multi-Table Insert and Merge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393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4081" y="0"/>
            <a:ext cx="9703837" cy="6281854"/>
          </a:xfrm>
          <a:prstGeom prst="rect">
            <a:avLst/>
          </a:prstGeom>
        </p:spPr>
      </p:pic>
    </p:spTree>
    <p:extLst>
      <p:ext uri="{BB962C8B-B14F-4D97-AF65-F5344CB8AC3E}">
        <p14:creationId xmlns:p14="http://schemas.microsoft.com/office/powerpoint/2010/main" val="3663935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610" y="90836"/>
            <a:ext cx="6009810" cy="2878871"/>
          </a:xfrm>
          <a:prstGeom prst="rect">
            <a:avLst/>
          </a:prstGeom>
        </p:spPr>
      </p:pic>
      <p:pic>
        <p:nvPicPr>
          <p:cNvPr id="3" name="Picture 2"/>
          <p:cNvPicPr>
            <a:picLocks noChangeAspect="1"/>
          </p:cNvPicPr>
          <p:nvPr/>
        </p:nvPicPr>
        <p:blipFill>
          <a:blip r:embed="rId3"/>
          <a:stretch>
            <a:fillRect/>
          </a:stretch>
        </p:blipFill>
        <p:spPr>
          <a:xfrm>
            <a:off x="3863609" y="1747024"/>
            <a:ext cx="7064585" cy="3966930"/>
          </a:xfrm>
          <a:prstGeom prst="rect">
            <a:avLst/>
          </a:prstGeom>
        </p:spPr>
      </p:pic>
    </p:spTree>
    <p:extLst>
      <p:ext uri="{BB962C8B-B14F-4D97-AF65-F5344CB8AC3E}">
        <p14:creationId xmlns:p14="http://schemas.microsoft.com/office/powerpoint/2010/main" val="3298994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801738" cy="6343829"/>
          </a:xfrm>
          <a:prstGeom prst="rect">
            <a:avLst/>
          </a:prstGeom>
        </p:spPr>
      </p:pic>
    </p:spTree>
    <p:extLst>
      <p:ext uri="{BB962C8B-B14F-4D97-AF65-F5344CB8AC3E}">
        <p14:creationId xmlns:p14="http://schemas.microsoft.com/office/powerpoint/2010/main" val="344394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3013" y="47625"/>
            <a:ext cx="8897164" cy="6199202"/>
          </a:xfrm>
          <a:prstGeom prst="rect">
            <a:avLst/>
          </a:prstGeom>
        </p:spPr>
      </p:pic>
    </p:spTree>
    <p:extLst>
      <p:ext uri="{BB962C8B-B14F-4D97-AF65-F5344CB8AC3E}">
        <p14:creationId xmlns:p14="http://schemas.microsoft.com/office/powerpoint/2010/main" val="366504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71" y="59473"/>
            <a:ext cx="7893281" cy="5858107"/>
          </a:xfrm>
          <a:prstGeom prst="rect">
            <a:avLst/>
          </a:prstGeom>
        </p:spPr>
      </p:pic>
      <p:pic>
        <p:nvPicPr>
          <p:cNvPr id="3" name="Picture 2"/>
          <p:cNvPicPr>
            <a:picLocks noChangeAspect="1"/>
          </p:cNvPicPr>
          <p:nvPr/>
        </p:nvPicPr>
        <p:blipFill>
          <a:blip r:embed="rId3"/>
          <a:stretch>
            <a:fillRect/>
          </a:stretch>
        </p:blipFill>
        <p:spPr>
          <a:xfrm>
            <a:off x="3567260" y="873396"/>
            <a:ext cx="8312737" cy="5341551"/>
          </a:xfrm>
          <a:prstGeom prst="rect">
            <a:avLst/>
          </a:prstGeom>
        </p:spPr>
      </p:pic>
    </p:spTree>
    <p:extLst>
      <p:ext uri="{BB962C8B-B14F-4D97-AF65-F5344CB8AC3E}">
        <p14:creationId xmlns:p14="http://schemas.microsoft.com/office/powerpoint/2010/main" val="170413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9681908" cy="6162907"/>
          </a:xfrm>
          <a:prstGeom prst="rect">
            <a:avLst/>
          </a:prstGeom>
        </p:spPr>
      </p:pic>
    </p:spTree>
    <p:extLst>
      <p:ext uri="{BB962C8B-B14F-4D97-AF65-F5344CB8AC3E}">
        <p14:creationId xmlns:p14="http://schemas.microsoft.com/office/powerpoint/2010/main" val="1957570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952" y="0"/>
            <a:ext cx="8716537" cy="6247437"/>
          </a:xfrm>
          <a:prstGeom prst="rect">
            <a:avLst/>
          </a:prstGeom>
        </p:spPr>
      </p:pic>
    </p:spTree>
    <p:extLst>
      <p:ext uri="{BB962C8B-B14F-4D97-AF65-F5344CB8AC3E}">
        <p14:creationId xmlns:p14="http://schemas.microsoft.com/office/powerpoint/2010/main" val="4078181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Hierarchical Query Operators</a:t>
            </a:r>
            <a:endParaRPr lang="en-US" dirty="0"/>
          </a:p>
        </p:txBody>
      </p:sp>
      <p:sp>
        <p:nvSpPr>
          <p:cNvPr id="3" name="Content Placeholder 2"/>
          <p:cNvSpPr>
            <a:spLocks noGrp="1"/>
          </p:cNvSpPr>
          <p:nvPr>
            <p:ph idx="1"/>
          </p:nvPr>
        </p:nvSpPr>
        <p:spPr/>
        <p:txBody>
          <a:bodyPr/>
          <a:lstStyle/>
          <a:p>
            <a:r>
              <a:rPr lang="en-US" dirty="0">
                <a:hlinkClick r:id="rId3"/>
              </a:rPr>
              <a:t>PRIOR</a:t>
            </a:r>
            <a:endParaRPr lang="en-US" dirty="0"/>
          </a:p>
          <a:p>
            <a:r>
              <a:rPr lang="en-US" dirty="0">
                <a:hlinkClick r:id="rId4"/>
              </a:rPr>
              <a:t>CONNECT_BY_ROOT</a:t>
            </a:r>
            <a:endParaRPr lang="en-US" dirty="0"/>
          </a:p>
          <a:p>
            <a:endParaRPr lang="en-US" dirty="0"/>
          </a:p>
        </p:txBody>
      </p:sp>
    </p:spTree>
    <p:extLst>
      <p:ext uri="{BB962C8B-B14F-4D97-AF65-F5344CB8AC3E}">
        <p14:creationId xmlns:p14="http://schemas.microsoft.com/office/powerpoint/2010/main" val="2562674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Lists</a:t>
            </a:r>
            <a:br>
              <a:rPr lang="en-US" dirty="0"/>
            </a:br>
            <a:endParaRPr lang="en-US" dirty="0"/>
          </a:p>
        </p:txBody>
      </p:sp>
      <p:sp>
        <p:nvSpPr>
          <p:cNvPr id="3" name="Content Placeholder 2"/>
          <p:cNvSpPr>
            <a:spLocks noGrp="1"/>
          </p:cNvSpPr>
          <p:nvPr>
            <p:ph idx="1"/>
          </p:nvPr>
        </p:nvSpPr>
        <p:spPr/>
        <p:txBody>
          <a:bodyPr/>
          <a:lstStyle/>
          <a:p>
            <a:r>
              <a:rPr lang="en-US" dirty="0"/>
              <a:t>SELECT * FROM employees </a:t>
            </a:r>
          </a:p>
          <a:p>
            <a:r>
              <a:rPr lang="en-US" dirty="0"/>
              <a:t>  WHERE (</a:t>
            </a:r>
            <a:r>
              <a:rPr lang="en-US" dirty="0" err="1"/>
              <a:t>first_name</a:t>
            </a:r>
            <a:r>
              <a:rPr lang="en-US" dirty="0"/>
              <a:t>, </a:t>
            </a:r>
            <a:r>
              <a:rPr lang="en-US" dirty="0" err="1"/>
              <a:t>last_name</a:t>
            </a:r>
            <a:r>
              <a:rPr lang="en-US" dirty="0"/>
              <a:t>, email) IN </a:t>
            </a:r>
          </a:p>
          <a:p>
            <a:r>
              <a:rPr lang="en-US" dirty="0"/>
              <a:t>  (('Guy', '</a:t>
            </a:r>
            <a:r>
              <a:rPr lang="en-US" dirty="0" err="1"/>
              <a:t>Himuro</a:t>
            </a:r>
            <a:r>
              <a:rPr lang="en-US" dirty="0"/>
              <a:t>', 'GHIMURO'),('Karen', '</a:t>
            </a:r>
            <a:r>
              <a:rPr lang="en-US" dirty="0" err="1"/>
              <a:t>Colmenares</a:t>
            </a:r>
            <a:r>
              <a:rPr lang="en-US" dirty="0"/>
              <a:t>', 'KCOLMENA')) </a:t>
            </a:r>
          </a:p>
        </p:txBody>
      </p:sp>
    </p:spTree>
    <p:extLst>
      <p:ext uri="{BB962C8B-B14F-4D97-AF65-F5344CB8AC3E}">
        <p14:creationId xmlns:p14="http://schemas.microsoft.com/office/powerpoint/2010/main" val="412905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Subquery and Function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90538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sets</a:t>
            </a:r>
          </a:p>
        </p:txBody>
      </p:sp>
      <p:sp>
        <p:nvSpPr>
          <p:cNvPr id="3" name="Content Placeholder 2"/>
          <p:cNvSpPr>
            <a:spLocks noGrp="1"/>
          </p:cNvSpPr>
          <p:nvPr>
            <p:ph idx="1"/>
          </p:nvPr>
        </p:nvSpPr>
        <p:spPr/>
        <p:txBody>
          <a:bodyPr>
            <a:noAutofit/>
          </a:bodyPr>
          <a:lstStyle/>
          <a:p>
            <a:pPr marL="0" indent="0">
              <a:buNone/>
            </a:pPr>
            <a:r>
              <a:rPr lang="en-US" sz="900" dirty="0"/>
              <a:t>SELECT </a:t>
            </a:r>
          </a:p>
          <a:p>
            <a:pPr marL="0" indent="0">
              <a:buNone/>
            </a:pPr>
            <a:r>
              <a:rPr lang="en-US" sz="900" dirty="0" err="1"/>
              <a:t>prod_category</a:t>
            </a:r>
            <a:r>
              <a:rPr lang="en-US" sz="900" dirty="0"/>
              <a:t>, </a:t>
            </a:r>
            <a:r>
              <a:rPr lang="en-US" sz="900" dirty="0" err="1"/>
              <a:t>prod_subcategory</a:t>
            </a:r>
            <a:r>
              <a:rPr lang="en-US" sz="900" dirty="0"/>
              <a:t>, </a:t>
            </a:r>
            <a:r>
              <a:rPr lang="en-US" sz="900" dirty="0" err="1"/>
              <a:t>country_id</a:t>
            </a:r>
            <a:r>
              <a:rPr lang="en-US" sz="900" dirty="0"/>
              <a:t>, </a:t>
            </a:r>
            <a:r>
              <a:rPr lang="en-US" sz="900" dirty="0" err="1"/>
              <a:t>cust_city</a:t>
            </a:r>
            <a:r>
              <a:rPr lang="en-US" sz="900" dirty="0"/>
              <a:t>, count(*)</a:t>
            </a:r>
          </a:p>
          <a:p>
            <a:pPr marL="0" indent="0">
              <a:buNone/>
            </a:pPr>
            <a:r>
              <a:rPr lang="en-US" sz="900" dirty="0"/>
              <a:t>   FROM  products, sales, customers</a:t>
            </a:r>
          </a:p>
          <a:p>
            <a:pPr marL="0" indent="0">
              <a:buNone/>
            </a:pPr>
            <a:r>
              <a:rPr lang="en-US" sz="900" dirty="0"/>
              <a:t>   WHERE </a:t>
            </a:r>
            <a:r>
              <a:rPr lang="en-US" sz="900" dirty="0" err="1"/>
              <a:t>sales.prod_id</a:t>
            </a:r>
            <a:r>
              <a:rPr lang="en-US" sz="900" dirty="0"/>
              <a:t> = </a:t>
            </a:r>
            <a:r>
              <a:rPr lang="en-US" sz="900" dirty="0" err="1"/>
              <a:t>products.prod_id</a:t>
            </a:r>
            <a:r>
              <a:rPr lang="en-US" sz="900" dirty="0"/>
              <a:t> </a:t>
            </a:r>
          </a:p>
          <a:p>
            <a:pPr marL="0" indent="0">
              <a:buNone/>
            </a:pPr>
            <a:r>
              <a:rPr lang="en-US" sz="900" dirty="0"/>
              <a:t>   AND </a:t>
            </a:r>
            <a:r>
              <a:rPr lang="en-US" sz="900" dirty="0" err="1"/>
              <a:t>sales.cust_id</a:t>
            </a:r>
            <a:r>
              <a:rPr lang="en-US" sz="900" dirty="0"/>
              <a:t>=</a:t>
            </a:r>
            <a:r>
              <a:rPr lang="en-US" sz="900" dirty="0" err="1"/>
              <a:t>customers.cust_id</a:t>
            </a:r>
            <a:r>
              <a:rPr lang="en-US" sz="900" dirty="0"/>
              <a:t> </a:t>
            </a:r>
          </a:p>
          <a:p>
            <a:pPr marL="0" indent="0">
              <a:buNone/>
            </a:pPr>
            <a:r>
              <a:rPr lang="en-US" sz="900" dirty="0"/>
              <a:t>   AND </a:t>
            </a:r>
            <a:r>
              <a:rPr lang="en-US" sz="900" dirty="0" err="1"/>
              <a:t>sales.time_id</a:t>
            </a:r>
            <a:r>
              <a:rPr lang="en-US" sz="900" dirty="0"/>
              <a:t> = '01-oct-00'</a:t>
            </a:r>
          </a:p>
          <a:p>
            <a:pPr marL="0" indent="0">
              <a:buNone/>
            </a:pPr>
            <a:r>
              <a:rPr lang="en-US" sz="900" dirty="0"/>
              <a:t>   AND </a:t>
            </a:r>
            <a:r>
              <a:rPr lang="en-US" sz="900" dirty="0" err="1"/>
              <a:t>customers.cust_year_of_birth</a:t>
            </a:r>
            <a:r>
              <a:rPr lang="en-US" sz="900" dirty="0"/>
              <a:t> BETWEEN 1960 and 1970</a:t>
            </a:r>
          </a:p>
          <a:p>
            <a:pPr marL="0" indent="0">
              <a:buNone/>
            </a:pPr>
            <a:r>
              <a:rPr lang="en-US" sz="900" dirty="0"/>
              <a:t>GROUP BY GROUPING SETS </a:t>
            </a:r>
          </a:p>
          <a:p>
            <a:pPr marL="0" indent="0">
              <a:buNone/>
            </a:pPr>
            <a:r>
              <a:rPr lang="en-US" sz="900" dirty="0"/>
              <a:t>  (</a:t>
            </a:r>
          </a:p>
          <a:p>
            <a:pPr marL="0" indent="0">
              <a:buNone/>
            </a:pPr>
            <a:r>
              <a:rPr lang="en-US" sz="900" dirty="0"/>
              <a:t>   (</a:t>
            </a:r>
            <a:r>
              <a:rPr lang="en-US" sz="900" dirty="0" err="1"/>
              <a:t>prod_category</a:t>
            </a:r>
            <a:r>
              <a:rPr lang="en-US" sz="900" dirty="0"/>
              <a:t>, </a:t>
            </a:r>
            <a:r>
              <a:rPr lang="en-US" sz="900" dirty="0" err="1"/>
              <a:t>prod_subcategory</a:t>
            </a:r>
            <a:r>
              <a:rPr lang="en-US" sz="900" dirty="0"/>
              <a:t>, </a:t>
            </a:r>
            <a:r>
              <a:rPr lang="en-US" sz="900" dirty="0" err="1"/>
              <a:t>country_id</a:t>
            </a:r>
            <a:r>
              <a:rPr lang="en-US" sz="900" dirty="0"/>
              <a:t>, </a:t>
            </a:r>
            <a:r>
              <a:rPr lang="en-US" sz="900" dirty="0" err="1"/>
              <a:t>cust_city</a:t>
            </a:r>
            <a:r>
              <a:rPr lang="en-US" sz="900" dirty="0"/>
              <a:t>),</a:t>
            </a:r>
          </a:p>
          <a:p>
            <a:pPr marL="0" indent="0">
              <a:buNone/>
            </a:pPr>
            <a:r>
              <a:rPr lang="en-US" sz="900" dirty="0"/>
              <a:t>   (</a:t>
            </a:r>
            <a:r>
              <a:rPr lang="en-US" sz="900" dirty="0" err="1"/>
              <a:t>prod_category</a:t>
            </a:r>
            <a:r>
              <a:rPr lang="en-US" sz="900" dirty="0"/>
              <a:t>, </a:t>
            </a:r>
            <a:r>
              <a:rPr lang="en-US" sz="900" dirty="0" err="1"/>
              <a:t>prod_subcategory</a:t>
            </a:r>
            <a:r>
              <a:rPr lang="en-US" sz="900" dirty="0"/>
              <a:t>, </a:t>
            </a:r>
            <a:r>
              <a:rPr lang="en-US" sz="900" dirty="0" err="1"/>
              <a:t>country_id</a:t>
            </a:r>
            <a:r>
              <a:rPr lang="en-US" sz="900" dirty="0"/>
              <a:t>),</a:t>
            </a:r>
          </a:p>
          <a:p>
            <a:pPr marL="0" indent="0">
              <a:buNone/>
            </a:pPr>
            <a:r>
              <a:rPr lang="en-US" sz="900" dirty="0"/>
              <a:t>   (</a:t>
            </a:r>
            <a:r>
              <a:rPr lang="en-US" sz="900" dirty="0" err="1"/>
              <a:t>prod_category</a:t>
            </a:r>
            <a:r>
              <a:rPr lang="en-US" sz="900" dirty="0"/>
              <a:t>, </a:t>
            </a:r>
            <a:r>
              <a:rPr lang="en-US" sz="900" dirty="0" err="1"/>
              <a:t>prod_subcategory</a:t>
            </a:r>
            <a:r>
              <a:rPr lang="en-US" sz="900" dirty="0"/>
              <a:t>),</a:t>
            </a:r>
          </a:p>
          <a:p>
            <a:pPr marL="0" indent="0">
              <a:buNone/>
            </a:pPr>
            <a:r>
              <a:rPr lang="en-US" sz="900" dirty="0"/>
              <a:t>    </a:t>
            </a:r>
            <a:r>
              <a:rPr lang="en-US" sz="900" dirty="0" err="1"/>
              <a:t>country_id</a:t>
            </a:r>
            <a:endParaRPr lang="en-US" sz="900" dirty="0"/>
          </a:p>
          <a:p>
            <a:pPr marL="0" indent="0">
              <a:buNone/>
            </a:pPr>
            <a:r>
              <a:rPr lang="en-US" sz="900" dirty="0"/>
              <a:t>  )</a:t>
            </a:r>
          </a:p>
        </p:txBody>
      </p:sp>
    </p:spTree>
    <p:extLst>
      <p:ext uri="{BB962C8B-B14F-4D97-AF65-F5344CB8AC3E}">
        <p14:creationId xmlns:p14="http://schemas.microsoft.com/office/powerpoint/2010/main" val="115062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12c SQL New Feature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8344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Identity Column</a:t>
            </a:r>
          </a:p>
        </p:txBody>
      </p:sp>
      <p:sp>
        <p:nvSpPr>
          <p:cNvPr id="6" name="TextBox 5"/>
          <p:cNvSpPr txBox="1"/>
          <p:nvPr/>
        </p:nvSpPr>
        <p:spPr>
          <a:xfrm>
            <a:off x="1813932" y="2170771"/>
            <a:ext cx="45719" cy="369332"/>
          </a:xfrm>
          <a:prstGeom prst="rect">
            <a:avLst/>
          </a:prstGeom>
          <a:noFill/>
        </p:spPr>
        <p:txBody>
          <a:bodyPr wrap="square" rtlCol="0">
            <a:spAutoFit/>
          </a:bodyPr>
          <a:lstStyle/>
          <a:p>
            <a:endParaRPr lang="en-US" dirty="0"/>
          </a:p>
        </p:txBody>
      </p:sp>
      <p:sp>
        <p:nvSpPr>
          <p:cNvPr id="7" name="Rectangle 6"/>
          <p:cNvSpPr/>
          <p:nvPr/>
        </p:nvSpPr>
        <p:spPr>
          <a:xfrm>
            <a:off x="1211766" y="1822477"/>
            <a:ext cx="6096000" cy="923330"/>
          </a:xfrm>
          <a:prstGeom prst="rect">
            <a:avLst/>
          </a:prstGeom>
        </p:spPr>
        <p:txBody>
          <a:bodyPr>
            <a:spAutoFit/>
          </a:bodyPr>
          <a:lstStyle/>
          <a:p>
            <a:r>
              <a:rPr lang="en-US" dirty="0">
                <a:solidFill>
                  <a:srgbClr val="000000"/>
                </a:solidFill>
                <a:latin typeface="Consolas" panose="020B0609020204030204" pitchFamily="49" charset="0"/>
              </a:rPr>
              <a:t>/*Create a table for demonstration purpose*/ CREATE TABLE </a:t>
            </a:r>
            <a:r>
              <a:rPr lang="en-US" dirty="0" err="1">
                <a:solidFill>
                  <a:srgbClr val="000000"/>
                </a:solidFill>
                <a:latin typeface="Consolas" panose="020B0609020204030204" pitchFamily="49" charset="0"/>
              </a:rPr>
              <a:t>t_id_col</a:t>
            </a:r>
            <a:r>
              <a:rPr lang="en-US" dirty="0">
                <a:solidFill>
                  <a:srgbClr val="000000"/>
                </a:solidFill>
                <a:latin typeface="Consolas" panose="020B0609020204030204" pitchFamily="49" charset="0"/>
              </a:rPr>
              <a:t> (id NUMBER GENERATED AS IDENTITY, name VARCHAR2(20)) /</a:t>
            </a:r>
            <a:endParaRPr lang="en-US" dirty="0"/>
          </a:p>
        </p:txBody>
      </p:sp>
      <p:sp>
        <p:nvSpPr>
          <p:cNvPr id="8" name="Rectangle 7"/>
          <p:cNvSpPr/>
          <p:nvPr/>
        </p:nvSpPr>
        <p:spPr>
          <a:xfrm>
            <a:off x="5345152" y="2540103"/>
            <a:ext cx="6096000" cy="646331"/>
          </a:xfrm>
          <a:prstGeom prst="rect">
            <a:avLst/>
          </a:prstGeom>
        </p:spPr>
        <p:txBody>
          <a:bodyPr>
            <a:spAutoFit/>
          </a:bodyPr>
          <a:lstStyle/>
          <a:p>
            <a:r>
              <a:rPr lang="en-US" dirty="0">
                <a:solidFill>
                  <a:schemeClr val="bg2">
                    <a:lumMod val="50000"/>
                  </a:schemeClr>
                </a:solidFill>
                <a:latin typeface="Merriweather"/>
              </a:rPr>
              <a:t>While inserting data in the table </a:t>
            </a:r>
            <a:r>
              <a:rPr lang="en-US" i="1" dirty="0">
                <a:solidFill>
                  <a:schemeClr val="bg2">
                    <a:lumMod val="50000"/>
                  </a:schemeClr>
                </a:solidFill>
                <a:latin typeface="Merriweather"/>
              </a:rPr>
              <a:t>T_ID_COL</a:t>
            </a:r>
            <a:r>
              <a:rPr lang="en-US" dirty="0">
                <a:solidFill>
                  <a:schemeClr val="bg2">
                    <a:lumMod val="50000"/>
                  </a:schemeClr>
                </a:solidFill>
                <a:latin typeface="Merriweather"/>
              </a:rPr>
              <a:t>, do not include the identity column as its value is automatically generated</a:t>
            </a:r>
            <a:endParaRPr lang="en-US" dirty="0">
              <a:solidFill>
                <a:schemeClr val="bg2">
                  <a:lumMod val="50000"/>
                </a:schemeClr>
              </a:solidFill>
            </a:endParaRPr>
          </a:p>
        </p:txBody>
      </p:sp>
      <p:sp>
        <p:nvSpPr>
          <p:cNvPr id="9" name="Rectangle 8"/>
          <p:cNvSpPr/>
          <p:nvPr/>
        </p:nvSpPr>
        <p:spPr>
          <a:xfrm>
            <a:off x="3902926" y="4219022"/>
            <a:ext cx="6096000" cy="1200329"/>
          </a:xfrm>
          <a:prstGeom prst="rect">
            <a:avLst/>
          </a:prstGeom>
        </p:spPr>
        <p:txBody>
          <a:bodyPr>
            <a:spAutoFit/>
          </a:bodyPr>
          <a:lstStyle/>
          <a:p>
            <a:r>
              <a:rPr lang="en-US" dirty="0">
                <a:solidFill>
                  <a:srgbClr val="000000"/>
                </a:solidFill>
                <a:latin typeface="Consolas" panose="020B0609020204030204" pitchFamily="49" charset="0"/>
              </a:rPr>
              <a:t>INSERT INTO </a:t>
            </a:r>
            <a:r>
              <a:rPr lang="en-US" dirty="0" err="1">
                <a:solidFill>
                  <a:srgbClr val="000000"/>
                </a:solidFill>
                <a:latin typeface="Consolas" panose="020B0609020204030204" pitchFamily="49" charset="0"/>
              </a:rPr>
              <a:t>t_id_col</a:t>
            </a:r>
            <a:r>
              <a:rPr lang="en-US" dirty="0">
                <a:solidFill>
                  <a:srgbClr val="000000"/>
                </a:solidFill>
                <a:latin typeface="Consolas" panose="020B0609020204030204" pitchFamily="49" charset="0"/>
              </a:rPr>
              <a:t> VALUES (7,'Steyn'); insert into </a:t>
            </a:r>
            <a:r>
              <a:rPr lang="en-US" dirty="0" err="1">
                <a:solidFill>
                  <a:srgbClr val="000000"/>
                </a:solidFill>
                <a:latin typeface="Consolas" panose="020B0609020204030204" pitchFamily="49" charset="0"/>
              </a:rPr>
              <a:t>t_id_col</a:t>
            </a:r>
            <a:r>
              <a:rPr lang="en-US" dirty="0">
                <a:solidFill>
                  <a:srgbClr val="000000"/>
                </a:solidFill>
                <a:latin typeface="Consolas" panose="020B0609020204030204" pitchFamily="49" charset="0"/>
              </a:rPr>
              <a:t> values (7,'Steyn') * ERROR at line 1: ORA-32795: cannot insert into a generated always identity column</a:t>
            </a:r>
            <a:endParaRPr lang="en-US" dirty="0"/>
          </a:p>
        </p:txBody>
      </p:sp>
    </p:spTree>
    <p:extLst>
      <p:ext uri="{BB962C8B-B14F-4D97-AF65-F5344CB8AC3E}">
        <p14:creationId xmlns:p14="http://schemas.microsoft.com/office/powerpoint/2010/main" val="346691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column value to a sequence</a:t>
            </a:r>
          </a:p>
        </p:txBody>
      </p:sp>
      <p:sp>
        <p:nvSpPr>
          <p:cNvPr id="4" name="Rectangle 3"/>
          <p:cNvSpPr/>
          <p:nvPr/>
        </p:nvSpPr>
        <p:spPr>
          <a:xfrm>
            <a:off x="1097280" y="2105789"/>
            <a:ext cx="10058400" cy="1477328"/>
          </a:xfrm>
          <a:prstGeom prst="rect">
            <a:avLst/>
          </a:prstGeom>
        </p:spPr>
        <p:txBody>
          <a:bodyPr wrap="square">
            <a:spAutoFit/>
          </a:bodyPr>
          <a:lstStyle/>
          <a:p>
            <a:r>
              <a:rPr lang="en-US" dirty="0">
                <a:solidFill>
                  <a:srgbClr val="000000"/>
                </a:solidFill>
                <a:latin typeface="Consolas" panose="020B0609020204030204" pitchFamily="49" charset="0"/>
              </a:rPr>
              <a:t>CREATE SEQUENCE </a:t>
            </a:r>
            <a:r>
              <a:rPr lang="en-US" dirty="0" err="1">
                <a:solidFill>
                  <a:srgbClr val="000000"/>
                </a:solidFill>
                <a:latin typeface="Consolas" panose="020B0609020204030204" pitchFamily="49" charset="0"/>
              </a:rPr>
              <a:t>seq</a:t>
            </a:r>
            <a:r>
              <a:rPr lang="en-US" dirty="0">
                <a:solidFill>
                  <a:srgbClr val="000000"/>
                </a:solidFill>
                <a:latin typeface="Consolas" panose="020B0609020204030204" pitchFamily="49" charset="0"/>
              </a:rPr>
              <a:t> START WITH 100 INCREMENT BY 10 </a:t>
            </a:r>
          </a:p>
          <a:p>
            <a:r>
              <a:rPr lang="en-US" dirty="0">
                <a:solidFill>
                  <a:srgbClr val="000000"/>
                </a:solidFill>
                <a:latin typeface="Consolas" panose="020B0609020204030204" pitchFamily="49" charset="0"/>
              </a:rPr>
              <a:t>//*Create a table with a column defaulted to the sequence value*/ </a:t>
            </a:r>
          </a:p>
          <a:p>
            <a:r>
              <a:rPr lang="en-US" dirty="0">
                <a:solidFill>
                  <a:srgbClr val="000000"/>
                </a:solidFill>
                <a:latin typeface="Consolas" panose="020B0609020204030204" pitchFamily="49" charset="0"/>
              </a:rPr>
              <a:t>CREATE TABLE </a:t>
            </a:r>
            <a:r>
              <a:rPr lang="en-US" dirty="0" err="1">
                <a:solidFill>
                  <a:srgbClr val="000000"/>
                </a:solidFill>
                <a:latin typeface="Consolas" panose="020B0609020204030204" pitchFamily="49" charset="0"/>
              </a:rPr>
              <a:t>t_def_cols</a:t>
            </a:r>
            <a:r>
              <a:rPr lang="en-US" dirty="0">
                <a:solidFill>
                  <a:srgbClr val="000000"/>
                </a:solidFill>
                <a:latin typeface="Consolas" panose="020B0609020204030204" pitchFamily="49" charset="0"/>
              </a:rPr>
              <a:t> ( id number default </a:t>
            </a:r>
            <a:r>
              <a:rPr lang="en-US" dirty="0" err="1">
                <a:solidFill>
                  <a:srgbClr val="000000"/>
                </a:solidFill>
                <a:latin typeface="Consolas" panose="020B0609020204030204" pitchFamily="49" charset="0"/>
              </a:rPr>
              <a:t>seq.nextval</a:t>
            </a:r>
            <a:r>
              <a:rPr lang="en-US" dirty="0">
                <a:solidFill>
                  <a:srgbClr val="000000"/>
                </a:solidFill>
                <a:latin typeface="Consolas" panose="020B0609020204030204" pitchFamily="49" charset="0"/>
              </a:rPr>
              <a:t> primary key,</a:t>
            </a:r>
          </a:p>
          <a:p>
            <a:r>
              <a:rPr lang="en-US" dirty="0">
                <a:solidFill>
                  <a:srgbClr val="000000"/>
                </a:solidFill>
                <a:latin typeface="Consolas" panose="020B0609020204030204" pitchFamily="49" charset="0"/>
              </a:rPr>
              <a:t> name varchar2(30),</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doj</a:t>
            </a:r>
            <a:r>
              <a:rPr lang="en-US" dirty="0">
                <a:solidFill>
                  <a:srgbClr val="000000"/>
                </a:solidFill>
                <a:latin typeface="Consolas" panose="020B0609020204030204" pitchFamily="49" charset="0"/>
              </a:rPr>
              <a:t> date default on null '01-Jan-2000' ) /</a:t>
            </a:r>
            <a:endParaRPr lang="en-US" dirty="0"/>
          </a:p>
        </p:txBody>
      </p:sp>
    </p:spTree>
    <p:extLst>
      <p:ext uri="{BB962C8B-B14F-4D97-AF65-F5344CB8AC3E}">
        <p14:creationId xmlns:p14="http://schemas.microsoft.com/office/powerpoint/2010/main" val="2158741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32K VARCHAR2</a:t>
            </a:r>
          </a:p>
        </p:txBody>
      </p:sp>
      <p:sp>
        <p:nvSpPr>
          <p:cNvPr id="4" name="Content Placeholder 3"/>
          <p:cNvSpPr>
            <a:spLocks noGrp="1"/>
          </p:cNvSpPr>
          <p:nvPr>
            <p:ph idx="1"/>
          </p:nvPr>
        </p:nvSpPr>
        <p:spPr/>
        <p:txBody>
          <a:bodyPr/>
          <a:lstStyle/>
          <a:p>
            <a:r>
              <a:rPr lang="en-US" dirty="0"/>
              <a:t>The feature can be controlled using the initialization parameter </a:t>
            </a:r>
            <a:r>
              <a:rPr lang="en-US" i="1" dirty="0">
                <a:solidFill>
                  <a:srgbClr val="C00000"/>
                </a:solidFill>
              </a:rPr>
              <a:t>MAX_STRING_SIZE</a:t>
            </a:r>
            <a:r>
              <a:rPr lang="en-US" dirty="0"/>
              <a:t>. It accepts two values:</a:t>
            </a:r>
          </a:p>
          <a:p>
            <a:r>
              <a:rPr lang="en-US" i="1" dirty="0">
                <a:solidFill>
                  <a:srgbClr val="C00000"/>
                </a:solidFill>
              </a:rPr>
              <a:t>STANDARD</a:t>
            </a:r>
            <a:r>
              <a:rPr lang="en-US" dirty="0"/>
              <a:t> (</a:t>
            </a:r>
            <a:r>
              <a:rPr lang="en-US" i="1" dirty="0"/>
              <a:t>default</a:t>
            </a:r>
            <a:r>
              <a:rPr lang="en-US" dirty="0"/>
              <a:t>)—The maximum size prior to the release of Oracle Database 12c will apply.</a:t>
            </a:r>
          </a:p>
          <a:p>
            <a:r>
              <a:rPr lang="en-US" i="1" dirty="0">
                <a:solidFill>
                  <a:srgbClr val="C00000"/>
                </a:solidFill>
              </a:rPr>
              <a:t>EXTENDED</a:t>
            </a:r>
            <a:r>
              <a:rPr lang="en-US" dirty="0"/>
              <a:t>—The new size limit for string datatypes apply. Note that, after the parameter is set to </a:t>
            </a:r>
            <a:r>
              <a:rPr lang="en-US" i="1" dirty="0"/>
              <a:t>EXTENDED</a:t>
            </a:r>
            <a:r>
              <a:rPr lang="en-US" dirty="0"/>
              <a:t>, the setting cannot be rolled back.</a:t>
            </a:r>
          </a:p>
          <a:p>
            <a:endParaRPr lang="en-US" i="1" dirty="0"/>
          </a:p>
        </p:txBody>
      </p:sp>
    </p:spTree>
    <p:extLst>
      <p:ext uri="{BB962C8B-B14F-4D97-AF65-F5344CB8AC3E}">
        <p14:creationId xmlns:p14="http://schemas.microsoft.com/office/powerpoint/2010/main" val="2912512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Limiting Query</a:t>
            </a:r>
          </a:p>
        </p:txBody>
      </p:sp>
      <p:sp>
        <p:nvSpPr>
          <p:cNvPr id="5" name="Rectangle 4"/>
          <p:cNvSpPr/>
          <p:nvPr/>
        </p:nvSpPr>
        <p:spPr>
          <a:xfrm>
            <a:off x="1159727" y="1953542"/>
            <a:ext cx="6096000" cy="646331"/>
          </a:xfrm>
          <a:prstGeom prst="rect">
            <a:avLst/>
          </a:prstGeom>
        </p:spPr>
        <p:txBody>
          <a:bodyPr>
            <a:spAutoFit/>
          </a:bodyPr>
          <a:lstStyle/>
          <a:p>
            <a:r>
              <a:rPr lang="en-US" dirty="0">
                <a:solidFill>
                  <a:srgbClr val="000000"/>
                </a:solidFill>
                <a:latin typeface="Consolas" panose="020B0609020204030204" pitchFamily="49" charset="0"/>
              </a:rPr>
              <a:t>SELECT * FROM </a:t>
            </a:r>
            <a:r>
              <a:rPr lang="en-US" dirty="0" err="1">
                <a:solidFill>
                  <a:srgbClr val="000000"/>
                </a:solidFill>
                <a:latin typeface="Consolas" panose="020B0609020204030204" pitchFamily="49" charset="0"/>
              </a:rPr>
              <a:t>t_fetch_first</a:t>
            </a:r>
            <a:r>
              <a:rPr lang="en-US" dirty="0">
                <a:solidFill>
                  <a:srgbClr val="000000"/>
                </a:solidFill>
                <a:latin typeface="Consolas" panose="020B0609020204030204" pitchFamily="49" charset="0"/>
              </a:rPr>
              <a:t> ORDER BY </a:t>
            </a:r>
            <a:r>
              <a:rPr lang="en-US" dirty="0" err="1">
                <a:solidFill>
                  <a:srgbClr val="000000"/>
                </a:solidFill>
                <a:latin typeface="Consolas" panose="020B0609020204030204" pitchFamily="49" charset="0"/>
              </a:rPr>
              <a:t>sal</a:t>
            </a:r>
            <a:r>
              <a:rPr lang="en-US" dirty="0">
                <a:solidFill>
                  <a:srgbClr val="000000"/>
                </a:solidFill>
                <a:latin typeface="Consolas" panose="020B0609020204030204" pitchFamily="49" charset="0"/>
              </a:rPr>
              <a:t> DESC FETCH FIRST 5 ROWS ONLY</a:t>
            </a:r>
            <a:endParaRPr lang="en-US" dirty="0"/>
          </a:p>
        </p:txBody>
      </p:sp>
      <p:sp>
        <p:nvSpPr>
          <p:cNvPr id="6" name="Rectangle 5"/>
          <p:cNvSpPr/>
          <p:nvPr/>
        </p:nvSpPr>
        <p:spPr>
          <a:xfrm>
            <a:off x="1159727" y="3004505"/>
            <a:ext cx="6088566" cy="923330"/>
          </a:xfrm>
          <a:prstGeom prst="rect">
            <a:avLst/>
          </a:prstGeom>
        </p:spPr>
        <p:txBody>
          <a:bodyPr wrap="square">
            <a:spAutoFit/>
          </a:bodyPr>
          <a:lstStyle/>
          <a:p>
            <a:r>
              <a:rPr lang="en-US" dirty="0">
                <a:solidFill>
                  <a:srgbClr val="000000"/>
                </a:solidFill>
                <a:latin typeface="Consolas" panose="020B0609020204030204" pitchFamily="49" charset="0"/>
              </a:rPr>
              <a:t>/*Query to list top-25% employees by </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SELECT * FROM </a:t>
            </a:r>
            <a:r>
              <a:rPr lang="en-US" dirty="0" err="1">
                <a:solidFill>
                  <a:srgbClr val="000000"/>
                </a:solidFill>
                <a:latin typeface="Consolas" panose="020B0609020204030204" pitchFamily="49" charset="0"/>
              </a:rPr>
              <a:t>t_fetch_first</a:t>
            </a:r>
            <a:r>
              <a:rPr lang="en-US" dirty="0">
                <a:solidFill>
                  <a:srgbClr val="000000"/>
                </a:solidFill>
                <a:latin typeface="Consolas" panose="020B0609020204030204" pitchFamily="49" charset="0"/>
              </a:rPr>
              <a:t> ORDER BY </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FETCH FIRST 25 PERCENT ROW ONLY</a:t>
            </a:r>
            <a:endParaRPr lang="en-US" dirty="0"/>
          </a:p>
        </p:txBody>
      </p:sp>
      <p:sp>
        <p:nvSpPr>
          <p:cNvPr id="7" name="Rectangle 6"/>
          <p:cNvSpPr/>
          <p:nvPr/>
        </p:nvSpPr>
        <p:spPr>
          <a:xfrm>
            <a:off x="1159727" y="4332467"/>
            <a:ext cx="6096000" cy="1200329"/>
          </a:xfrm>
          <a:prstGeom prst="rect">
            <a:avLst/>
          </a:prstGeom>
        </p:spPr>
        <p:txBody>
          <a:bodyPr>
            <a:spAutoFit/>
          </a:bodyPr>
          <a:lstStyle/>
          <a:p>
            <a:r>
              <a:rPr lang="en-US" dirty="0">
                <a:solidFill>
                  <a:srgbClr val="000000"/>
                </a:solidFill>
                <a:latin typeface="Consolas" panose="020B0609020204030204" pitchFamily="49" charset="0"/>
              </a:rPr>
              <a:t>/*Query to list 2 employees after skipping first 5 employees*/ SELECT * FROM </a:t>
            </a:r>
            <a:r>
              <a:rPr lang="en-US" dirty="0" err="1">
                <a:solidFill>
                  <a:srgbClr val="000000"/>
                </a:solidFill>
                <a:latin typeface="Consolas" panose="020B0609020204030204" pitchFamily="49" charset="0"/>
              </a:rPr>
              <a:t>t_fetch_first</a:t>
            </a:r>
            <a:r>
              <a:rPr lang="en-US" dirty="0">
                <a:solidFill>
                  <a:srgbClr val="000000"/>
                </a:solidFill>
                <a:latin typeface="Consolas" panose="020B0609020204030204" pitchFamily="49" charset="0"/>
              </a:rPr>
              <a:t> ORDER BY SAL DESC OFFSET 5 ROWS FETCH NEXT 2 ROWS ONLY /</a:t>
            </a:r>
            <a:endParaRPr lang="en-US" dirty="0"/>
          </a:p>
        </p:txBody>
      </p:sp>
    </p:spTree>
    <p:extLst>
      <p:ext uri="{BB962C8B-B14F-4D97-AF65-F5344CB8AC3E}">
        <p14:creationId xmlns:p14="http://schemas.microsoft.com/office/powerpoint/2010/main" val="212894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Validity Table</a:t>
            </a:r>
          </a:p>
        </p:txBody>
      </p:sp>
      <p:sp>
        <p:nvSpPr>
          <p:cNvPr id="3" name="Content Placeholder 2"/>
          <p:cNvSpPr>
            <a:spLocks noGrp="1"/>
          </p:cNvSpPr>
          <p:nvPr>
            <p:ph idx="1"/>
          </p:nvPr>
        </p:nvSpPr>
        <p:spPr/>
        <p:txBody>
          <a:bodyPr/>
          <a:lstStyle/>
          <a:p>
            <a:r>
              <a:rPr lang="en-US" dirty="0"/>
              <a:t>/*Create table with valid time temporal*/ </a:t>
            </a:r>
          </a:p>
          <a:p>
            <a:r>
              <a:rPr lang="en-US" dirty="0"/>
              <a:t>CREATE TABLE </a:t>
            </a:r>
            <a:r>
              <a:rPr lang="en-US" dirty="0" err="1"/>
              <a:t>t_tmp_db</a:t>
            </a:r>
            <a:r>
              <a:rPr lang="en-US" dirty="0"/>
              <a:t>( </a:t>
            </a:r>
          </a:p>
          <a:p>
            <a:r>
              <a:rPr lang="en-US" dirty="0"/>
              <a:t>id NUMBER, </a:t>
            </a:r>
          </a:p>
          <a:p>
            <a:r>
              <a:rPr lang="en-US" dirty="0"/>
              <a:t>name VARCHAR2(30), </a:t>
            </a:r>
          </a:p>
          <a:p>
            <a:r>
              <a:rPr lang="en-US" dirty="0" err="1"/>
              <a:t>policy_no</a:t>
            </a:r>
            <a:r>
              <a:rPr lang="en-US" dirty="0"/>
              <a:t> VARCHAR2(50),</a:t>
            </a:r>
          </a:p>
          <a:p>
            <a:r>
              <a:rPr lang="en-US" dirty="0" err="1"/>
              <a:t>policy_term</a:t>
            </a:r>
            <a:r>
              <a:rPr lang="en-US" dirty="0"/>
              <a:t> number, </a:t>
            </a:r>
          </a:p>
          <a:p>
            <a:r>
              <a:rPr lang="en-US" dirty="0" err="1">
                <a:solidFill>
                  <a:srgbClr val="C00000"/>
                </a:solidFill>
              </a:rPr>
              <a:t>pol_st_date</a:t>
            </a:r>
            <a:r>
              <a:rPr lang="en-US" dirty="0">
                <a:solidFill>
                  <a:srgbClr val="C00000"/>
                </a:solidFill>
              </a:rPr>
              <a:t> </a:t>
            </a:r>
            <a:r>
              <a:rPr lang="en-US" dirty="0"/>
              <a:t>date, </a:t>
            </a:r>
            <a:r>
              <a:rPr lang="en-US" dirty="0" err="1">
                <a:solidFill>
                  <a:srgbClr val="C00000"/>
                </a:solidFill>
              </a:rPr>
              <a:t>pol_end_date</a:t>
            </a:r>
            <a:r>
              <a:rPr lang="en-US" dirty="0">
                <a:solidFill>
                  <a:srgbClr val="C00000"/>
                </a:solidFill>
              </a:rPr>
              <a:t> </a:t>
            </a:r>
            <a:r>
              <a:rPr lang="en-US" dirty="0"/>
              <a:t>date,</a:t>
            </a:r>
          </a:p>
          <a:p>
            <a:r>
              <a:rPr lang="en-US" dirty="0">
                <a:solidFill>
                  <a:srgbClr val="C00000"/>
                </a:solidFill>
              </a:rPr>
              <a:t>PERIOD FOR </a:t>
            </a:r>
            <a:r>
              <a:rPr lang="en-US" dirty="0" err="1">
                <a:solidFill>
                  <a:srgbClr val="C00000"/>
                </a:solidFill>
              </a:rPr>
              <a:t>pol_valid_time</a:t>
            </a:r>
            <a:r>
              <a:rPr lang="en-US" dirty="0">
                <a:solidFill>
                  <a:srgbClr val="C00000"/>
                </a:solidFill>
              </a:rPr>
              <a:t> (</a:t>
            </a:r>
            <a:r>
              <a:rPr lang="en-US" dirty="0" err="1">
                <a:solidFill>
                  <a:srgbClr val="C00000"/>
                </a:solidFill>
              </a:rPr>
              <a:t>pol_st_date</a:t>
            </a:r>
            <a:r>
              <a:rPr lang="en-US" dirty="0">
                <a:solidFill>
                  <a:srgbClr val="C00000"/>
                </a:solidFill>
              </a:rPr>
              <a:t>, </a:t>
            </a:r>
            <a:r>
              <a:rPr lang="en-US" dirty="0" err="1">
                <a:solidFill>
                  <a:srgbClr val="C00000"/>
                </a:solidFill>
              </a:rPr>
              <a:t>pol_end_date</a:t>
            </a:r>
            <a:r>
              <a:rPr lang="en-US" dirty="0">
                <a:solidFill>
                  <a:srgbClr val="C00000"/>
                </a:solidFill>
              </a:rPr>
              <a:t>)) </a:t>
            </a:r>
            <a:r>
              <a:rPr lang="en-US" dirty="0"/>
              <a:t>/</a:t>
            </a:r>
          </a:p>
        </p:txBody>
      </p:sp>
      <p:sp>
        <p:nvSpPr>
          <p:cNvPr id="4" name="Rectangle 3"/>
          <p:cNvSpPr/>
          <p:nvPr/>
        </p:nvSpPr>
        <p:spPr>
          <a:xfrm>
            <a:off x="5248507" y="2906806"/>
            <a:ext cx="6096000" cy="707886"/>
          </a:xfrm>
          <a:prstGeom prst="rect">
            <a:avLst/>
          </a:prstGeom>
          <a:solidFill>
            <a:schemeClr val="accent1"/>
          </a:solidFill>
          <a:ln>
            <a:solidFill>
              <a:schemeClr val="accent1"/>
            </a:solidFill>
          </a:ln>
        </p:spPr>
        <p:txBody>
          <a:bodyPr>
            <a:spAutoFit/>
          </a:bodyPr>
          <a:lstStyle/>
          <a:p>
            <a:r>
              <a:rPr lang="en-US" sz="2000" b="1" dirty="0">
                <a:solidFill>
                  <a:srgbClr val="000000"/>
                </a:solidFill>
                <a:latin typeface="Calibri" panose="020F0502020204030204" pitchFamily="34" charset="0"/>
                <a:cs typeface="Calibri" panose="020F0502020204030204" pitchFamily="34" charset="0"/>
              </a:rPr>
              <a:t>/* Alter existing Table to support Temporal Validity */</a:t>
            </a:r>
          </a:p>
          <a:p>
            <a:r>
              <a:rPr lang="en-US" sz="2000" b="1" dirty="0">
                <a:solidFill>
                  <a:srgbClr val="000000"/>
                </a:solidFill>
                <a:latin typeface="Calibri" panose="020F0502020204030204" pitchFamily="34" charset="0"/>
                <a:cs typeface="Calibri" panose="020F0502020204030204" pitchFamily="34" charset="0"/>
              </a:rPr>
              <a:t>alter table </a:t>
            </a:r>
            <a:r>
              <a:rPr lang="en-US" sz="2000" b="1" dirty="0" err="1">
                <a:solidFill>
                  <a:srgbClr val="000000"/>
                </a:solidFill>
                <a:latin typeface="Calibri" panose="020F0502020204030204" pitchFamily="34" charset="0"/>
                <a:cs typeface="Calibri" panose="020F0502020204030204" pitchFamily="34" charset="0"/>
              </a:rPr>
              <a:t>hr.emp_temp</a:t>
            </a:r>
            <a:r>
              <a:rPr lang="en-US" sz="2000" b="1" dirty="0">
                <a:solidFill>
                  <a:srgbClr val="000000"/>
                </a:solidFill>
                <a:latin typeface="Calibri" panose="020F0502020204030204" pitchFamily="34" charset="0"/>
                <a:cs typeface="Calibri" panose="020F0502020204030204" pitchFamily="34" charset="0"/>
              </a:rPr>
              <a:t> add period for </a:t>
            </a:r>
            <a:r>
              <a:rPr lang="en-US" sz="2000" b="1" dirty="0" err="1">
                <a:solidFill>
                  <a:srgbClr val="000000"/>
                </a:solidFill>
                <a:latin typeface="Calibri" panose="020F0502020204030204" pitchFamily="34" charset="0"/>
                <a:cs typeface="Calibri" panose="020F0502020204030204" pitchFamily="34" charset="0"/>
              </a:rPr>
              <a:t>valid_time</a:t>
            </a:r>
            <a:r>
              <a:rPr lang="en-US" sz="2000" b="1" dirty="0">
                <a:solidFill>
                  <a:srgbClr val="000000"/>
                </a:solidFill>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821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650" y="1994565"/>
            <a:ext cx="10846420" cy="1754326"/>
          </a:xfrm>
          <a:prstGeom prst="rect">
            <a:avLst/>
          </a:prstGeom>
        </p:spPr>
        <p:txBody>
          <a:bodyPr wrap="square">
            <a:spAutoFit/>
          </a:bodyPr>
          <a:lstStyle/>
          <a:p>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first_name</a:t>
            </a:r>
            <a:r>
              <a:rPr lang="en-US" b="1" dirty="0">
                <a:solidFill>
                  <a:srgbClr val="000000"/>
                </a:solidFill>
                <a:latin typeface="Courier New" panose="02070309020205020404" pitchFamily="49" charset="0"/>
              </a:rPr>
              <a:t>,</a:t>
            </a:r>
            <a:br>
              <a:rPr lang="en-US" b="1" dirty="0">
                <a:solidFill>
                  <a:srgbClr val="000000"/>
                </a:solidFill>
                <a:latin typeface="Courier New" panose="02070309020205020404" pitchFamily="49" charset="0"/>
              </a:rPr>
            </a:br>
            <a:r>
              <a:rPr lang="en-US" b="1" dirty="0" err="1">
                <a:solidFill>
                  <a:srgbClr val="000000"/>
                </a:solidFill>
                <a:latin typeface="Courier New" panose="02070309020205020404" pitchFamily="49" charset="0"/>
              </a:rPr>
              <a:t>to_char</a:t>
            </a:r>
            <a:r>
              <a:rPr lang="en-US" b="1" dirty="0">
                <a:solidFill>
                  <a:srgbClr val="000000"/>
                </a:solidFill>
                <a:latin typeface="Courier New" panose="02070309020205020404" pitchFamily="49" charset="0"/>
              </a:rPr>
              <a:t>(valid_time_start,'</a:t>
            </a:r>
            <a:r>
              <a:rPr lang="en-US" b="1" dirty="0" err="1">
                <a:solidFill>
                  <a:srgbClr val="000000"/>
                </a:solidFill>
                <a:latin typeface="Courier New" panose="02070309020205020404" pitchFamily="49" charset="0"/>
              </a:rPr>
              <a:t>dd</a:t>
            </a:r>
            <a:r>
              <a:rPr lang="en-US" b="1" dirty="0">
                <a:solidFill>
                  <a:srgbClr val="000000"/>
                </a:solidFill>
                <a:latin typeface="Courier New" panose="02070309020205020404" pitchFamily="49" charset="0"/>
              </a:rPr>
              <a:t>-mon-</a:t>
            </a:r>
            <a:r>
              <a:rPr lang="en-US" b="1" dirty="0" err="1">
                <a:solidFill>
                  <a:srgbClr val="000000"/>
                </a:solidFill>
                <a:latin typeface="Courier New" panose="02070309020205020404" pitchFamily="49" charset="0"/>
              </a:rPr>
              <a:t>yyyy</a:t>
            </a:r>
            <a:r>
              <a:rPr lang="en-US" b="1" dirty="0">
                <a:solidFill>
                  <a:srgbClr val="000000"/>
                </a:solidFill>
                <a:latin typeface="Courier New" panose="02070309020205020404" pitchFamily="49" charset="0"/>
              </a:rPr>
              <a:t>') "Start",</a:t>
            </a:r>
            <a:br>
              <a:rPr lang="en-US" b="1" dirty="0">
                <a:solidFill>
                  <a:srgbClr val="000000"/>
                </a:solidFill>
                <a:latin typeface="Courier New" panose="02070309020205020404" pitchFamily="49" charset="0"/>
              </a:rPr>
            </a:br>
            <a:r>
              <a:rPr lang="en-US" b="1" dirty="0" err="1">
                <a:solidFill>
                  <a:srgbClr val="000000"/>
                </a:solidFill>
                <a:latin typeface="Courier New" panose="02070309020205020404" pitchFamily="49" charset="0"/>
              </a:rPr>
              <a:t>to_char</a:t>
            </a:r>
            <a:r>
              <a:rPr lang="en-US" b="1" dirty="0">
                <a:solidFill>
                  <a:srgbClr val="000000"/>
                </a:solidFill>
                <a:latin typeface="Courier New" panose="02070309020205020404" pitchFamily="49" charset="0"/>
              </a:rPr>
              <a:t>(valid_time_end,'</a:t>
            </a:r>
            <a:r>
              <a:rPr lang="en-US" b="1" dirty="0" err="1">
                <a:solidFill>
                  <a:srgbClr val="000000"/>
                </a:solidFill>
                <a:latin typeface="Courier New" panose="02070309020205020404" pitchFamily="49" charset="0"/>
              </a:rPr>
              <a:t>dd</a:t>
            </a:r>
            <a:r>
              <a:rPr lang="en-US" b="1" dirty="0">
                <a:solidFill>
                  <a:srgbClr val="000000"/>
                </a:solidFill>
                <a:latin typeface="Courier New" panose="02070309020205020404" pitchFamily="49" charset="0"/>
              </a:rPr>
              <a:t>-mon-</a:t>
            </a:r>
            <a:r>
              <a:rPr lang="en-US" b="1" dirty="0" err="1">
                <a:solidFill>
                  <a:srgbClr val="000000"/>
                </a:solidFill>
                <a:latin typeface="Courier New" panose="02070309020205020404" pitchFamily="49" charset="0"/>
              </a:rPr>
              <a:t>yyyy</a:t>
            </a:r>
            <a:r>
              <a:rPr lang="en-US" b="1" dirty="0">
                <a:solidFill>
                  <a:srgbClr val="000000"/>
                </a:solidFill>
                <a:latin typeface="Courier New" panose="02070309020205020404" pitchFamily="49" charset="0"/>
              </a:rPr>
              <a:t>') "End"</a:t>
            </a:r>
            <a:br>
              <a:rPr lang="en-US" b="1" dirty="0">
                <a:solidFill>
                  <a:srgbClr val="000000"/>
                </a:solidFill>
                <a:latin typeface="Courier New" panose="02070309020205020404" pitchFamily="49" charset="0"/>
              </a:rPr>
            </a:br>
            <a:r>
              <a:rPr lang="en-US" b="1" dirty="0">
                <a:solidFill>
                  <a:srgbClr val="000000"/>
                </a:solidFill>
                <a:latin typeface="Courier New" panose="02070309020205020404" pitchFamily="49" charset="0"/>
              </a:rPr>
              <a:t>from </a:t>
            </a:r>
            <a:r>
              <a:rPr lang="en-US" b="1" dirty="0" err="1">
                <a:solidFill>
                  <a:srgbClr val="000000"/>
                </a:solidFill>
                <a:latin typeface="Courier New" panose="02070309020205020404" pitchFamily="49" charset="0"/>
              </a:rPr>
              <a:t>hr.emp_temp</a:t>
            </a:r>
            <a:br>
              <a:rPr lang="en-US" b="1" dirty="0">
                <a:solidFill>
                  <a:srgbClr val="000000"/>
                </a:solidFill>
                <a:latin typeface="Courier New" panose="02070309020205020404" pitchFamily="49" charset="0"/>
              </a:rPr>
            </a:br>
            <a:r>
              <a:rPr lang="en-US" b="1" dirty="0">
                <a:solidFill>
                  <a:srgbClr val="000000"/>
                </a:solidFill>
                <a:latin typeface="Courier New" panose="02070309020205020404" pitchFamily="49" charset="0"/>
              </a:rPr>
              <a:t>as of period for </a:t>
            </a:r>
            <a:r>
              <a:rPr lang="en-US" b="1" dirty="0" err="1">
                <a:solidFill>
                  <a:srgbClr val="000000"/>
                </a:solidFill>
                <a:latin typeface="Courier New" panose="02070309020205020404" pitchFamily="49" charset="0"/>
              </a:rPr>
              <a:t>valid_time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to_date</a:t>
            </a:r>
            <a:r>
              <a:rPr lang="en-US" b="1" dirty="0">
                <a:solidFill>
                  <a:srgbClr val="000000"/>
                </a:solidFill>
                <a:latin typeface="Courier New" panose="02070309020205020404" pitchFamily="49" charset="0"/>
              </a:rPr>
              <a:t>('01-JUN-2011')</a:t>
            </a:r>
            <a:br>
              <a:rPr lang="en-US" b="1" dirty="0">
                <a:solidFill>
                  <a:srgbClr val="000000"/>
                </a:solidFill>
                <a:latin typeface="Courier New" panose="02070309020205020404" pitchFamily="49" charset="0"/>
              </a:rPr>
            </a:br>
            <a:r>
              <a:rPr lang="en-US" b="1" dirty="0">
                <a:solidFill>
                  <a:srgbClr val="000000"/>
                </a:solidFill>
                <a:latin typeface="Courier New" panose="02070309020205020404" pitchFamily="49" charset="0"/>
              </a:rPr>
              <a:t>order by 2;</a:t>
            </a:r>
            <a:endParaRPr lang="en-US" dirty="0"/>
          </a:p>
        </p:txBody>
      </p:sp>
      <p:sp>
        <p:nvSpPr>
          <p:cNvPr id="6" name="Rectangle 5"/>
          <p:cNvSpPr/>
          <p:nvPr/>
        </p:nvSpPr>
        <p:spPr>
          <a:xfrm>
            <a:off x="501650" y="3979039"/>
            <a:ext cx="9518650" cy="2031325"/>
          </a:xfrm>
          <a:prstGeom prst="rect">
            <a:avLst/>
          </a:prstGeom>
        </p:spPr>
        <p:txBody>
          <a:bodyPr wrap="square">
            <a:spAutoFit/>
          </a:bodyPr>
          <a:lstStyle/>
          <a:p>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first_name</a:t>
            </a:r>
            <a:r>
              <a:rPr lang="en-US" b="1" dirty="0">
                <a:solidFill>
                  <a:srgbClr val="000000"/>
                </a:solidFill>
                <a:latin typeface="Courier New" panose="02070309020205020404" pitchFamily="49" charset="0"/>
              </a:rPr>
              <a:t>,</a:t>
            </a:r>
            <a:br>
              <a:rPr lang="en-US" dirty="0"/>
            </a:br>
            <a:r>
              <a:rPr lang="en-US" b="1" dirty="0" err="1">
                <a:solidFill>
                  <a:srgbClr val="000000"/>
                </a:solidFill>
                <a:latin typeface="Courier New" panose="02070309020205020404" pitchFamily="49" charset="0"/>
              </a:rPr>
              <a:t>to_char</a:t>
            </a:r>
            <a:r>
              <a:rPr lang="en-US" b="1" dirty="0">
                <a:solidFill>
                  <a:srgbClr val="000000"/>
                </a:solidFill>
                <a:latin typeface="Courier New" panose="02070309020205020404" pitchFamily="49" charset="0"/>
              </a:rPr>
              <a:t>(valid_time_start,'</a:t>
            </a:r>
            <a:r>
              <a:rPr lang="en-US" b="1" dirty="0" err="1">
                <a:solidFill>
                  <a:srgbClr val="000000"/>
                </a:solidFill>
                <a:latin typeface="Courier New" panose="02070309020205020404" pitchFamily="49" charset="0"/>
              </a:rPr>
              <a:t>dd</a:t>
            </a:r>
            <a:r>
              <a:rPr lang="en-US" b="1" dirty="0">
                <a:solidFill>
                  <a:srgbClr val="000000"/>
                </a:solidFill>
                <a:latin typeface="Courier New" panose="02070309020205020404" pitchFamily="49" charset="0"/>
              </a:rPr>
              <a:t>-mon-</a:t>
            </a:r>
            <a:r>
              <a:rPr lang="en-US" b="1" dirty="0" err="1">
                <a:solidFill>
                  <a:srgbClr val="000000"/>
                </a:solidFill>
                <a:latin typeface="Courier New" panose="02070309020205020404" pitchFamily="49" charset="0"/>
              </a:rPr>
              <a:t>yyyy</a:t>
            </a:r>
            <a:r>
              <a:rPr lang="en-US" b="1" dirty="0">
                <a:solidFill>
                  <a:srgbClr val="000000"/>
                </a:solidFill>
                <a:latin typeface="Courier New" panose="02070309020205020404" pitchFamily="49" charset="0"/>
              </a:rPr>
              <a:t>') "Start",</a:t>
            </a:r>
            <a:br>
              <a:rPr lang="en-US" dirty="0"/>
            </a:br>
            <a:r>
              <a:rPr lang="en-US" b="1" dirty="0" err="1">
                <a:solidFill>
                  <a:srgbClr val="000000"/>
                </a:solidFill>
                <a:latin typeface="Courier New" panose="02070309020205020404" pitchFamily="49" charset="0"/>
              </a:rPr>
              <a:t>to_char</a:t>
            </a:r>
            <a:r>
              <a:rPr lang="en-US" b="1" dirty="0">
                <a:solidFill>
                  <a:srgbClr val="000000"/>
                </a:solidFill>
                <a:latin typeface="Courier New" panose="02070309020205020404" pitchFamily="49" charset="0"/>
              </a:rPr>
              <a:t>(valid_time_end,'</a:t>
            </a:r>
            <a:r>
              <a:rPr lang="en-US" b="1" dirty="0" err="1">
                <a:solidFill>
                  <a:srgbClr val="000000"/>
                </a:solidFill>
                <a:latin typeface="Courier New" panose="02070309020205020404" pitchFamily="49" charset="0"/>
              </a:rPr>
              <a:t>dd</a:t>
            </a:r>
            <a:r>
              <a:rPr lang="en-US" b="1" dirty="0">
                <a:solidFill>
                  <a:srgbClr val="000000"/>
                </a:solidFill>
                <a:latin typeface="Courier New" panose="02070309020205020404" pitchFamily="49" charset="0"/>
              </a:rPr>
              <a:t>-mon-</a:t>
            </a:r>
            <a:r>
              <a:rPr lang="en-US" b="1" dirty="0" err="1">
                <a:solidFill>
                  <a:srgbClr val="000000"/>
                </a:solidFill>
                <a:latin typeface="Courier New" panose="02070309020205020404" pitchFamily="49" charset="0"/>
              </a:rPr>
              <a:t>yyyy</a:t>
            </a:r>
            <a:r>
              <a:rPr lang="en-US" b="1" dirty="0">
                <a:solidFill>
                  <a:srgbClr val="000000"/>
                </a:solidFill>
                <a:latin typeface="Courier New" panose="02070309020205020404" pitchFamily="49" charset="0"/>
              </a:rPr>
              <a:t>') "End" </a:t>
            </a:r>
            <a:br>
              <a:rPr lang="en-US" dirty="0"/>
            </a:br>
            <a:r>
              <a:rPr lang="en-US" b="1" dirty="0">
                <a:solidFill>
                  <a:srgbClr val="000000"/>
                </a:solidFill>
                <a:latin typeface="Courier New" panose="02070309020205020404" pitchFamily="49" charset="0"/>
              </a:rPr>
              <a:t>from </a:t>
            </a:r>
            <a:r>
              <a:rPr lang="en-US" b="1" dirty="0" err="1">
                <a:solidFill>
                  <a:srgbClr val="000000"/>
                </a:solidFill>
                <a:latin typeface="Courier New" panose="02070309020205020404" pitchFamily="49" charset="0"/>
              </a:rPr>
              <a:t>hr.emp_temp</a:t>
            </a:r>
            <a:r>
              <a:rPr lang="en-US" b="1" dirty="0">
                <a:solidFill>
                  <a:srgbClr val="000000"/>
                </a:solidFill>
                <a:latin typeface="Courier New" panose="02070309020205020404" pitchFamily="49" charset="0"/>
              </a:rPr>
              <a:t> </a:t>
            </a:r>
            <a:br>
              <a:rPr lang="en-US" dirty="0"/>
            </a:br>
            <a:r>
              <a:rPr lang="en-US" b="1" dirty="0">
                <a:solidFill>
                  <a:srgbClr val="000000"/>
                </a:solidFill>
                <a:latin typeface="Courier New" panose="02070309020205020404" pitchFamily="49" charset="0"/>
              </a:rPr>
              <a:t>versions period for </a:t>
            </a:r>
            <a:r>
              <a:rPr lang="en-US" b="1" dirty="0" err="1">
                <a:solidFill>
                  <a:srgbClr val="000000"/>
                </a:solidFill>
                <a:latin typeface="Courier New" panose="02070309020205020404" pitchFamily="49" charset="0"/>
              </a:rPr>
              <a:t>valid_time</a:t>
            </a:r>
            <a:r>
              <a:rPr lang="en-US" b="1" dirty="0">
                <a:solidFill>
                  <a:srgbClr val="000000"/>
                </a:solidFill>
                <a:latin typeface="Courier New" panose="02070309020205020404" pitchFamily="49" charset="0"/>
              </a:rPr>
              <a:t> </a:t>
            </a:r>
            <a:br>
              <a:rPr lang="en-US" dirty="0"/>
            </a:br>
            <a:r>
              <a:rPr lang="en-US" b="1" dirty="0">
                <a:solidFill>
                  <a:srgbClr val="000000"/>
                </a:solidFill>
                <a:latin typeface="Courier New" panose="02070309020205020404" pitchFamily="49" charset="0"/>
              </a:rPr>
              <a:t>between </a:t>
            </a:r>
            <a:r>
              <a:rPr lang="en-US" b="1" dirty="0" err="1">
                <a:solidFill>
                  <a:srgbClr val="000000"/>
                </a:solidFill>
                <a:latin typeface="Courier New" panose="02070309020205020404" pitchFamily="49" charset="0"/>
              </a:rPr>
              <a:t>to_date</a:t>
            </a:r>
            <a:r>
              <a:rPr lang="en-US" b="1" dirty="0">
                <a:solidFill>
                  <a:srgbClr val="000000"/>
                </a:solidFill>
                <a:latin typeface="Courier New" panose="02070309020205020404" pitchFamily="49" charset="0"/>
              </a:rPr>
              <a:t>('01-SEP-1995') and </a:t>
            </a:r>
            <a:r>
              <a:rPr lang="en-US" b="1" dirty="0" err="1">
                <a:solidFill>
                  <a:srgbClr val="000000"/>
                </a:solidFill>
                <a:latin typeface="Courier New" panose="02070309020205020404" pitchFamily="49" charset="0"/>
              </a:rPr>
              <a:t>to_date</a:t>
            </a:r>
            <a:r>
              <a:rPr lang="en-US" b="1" dirty="0">
                <a:solidFill>
                  <a:srgbClr val="000000"/>
                </a:solidFill>
                <a:latin typeface="Courier New" panose="02070309020205020404" pitchFamily="49" charset="0"/>
              </a:rPr>
              <a:t>('01-SEP-1996') </a:t>
            </a:r>
            <a:br>
              <a:rPr lang="en-US" dirty="0"/>
            </a:br>
            <a:r>
              <a:rPr lang="en-US" b="1" dirty="0">
                <a:solidFill>
                  <a:srgbClr val="000000"/>
                </a:solidFill>
                <a:latin typeface="Courier New" panose="02070309020205020404" pitchFamily="49" charset="0"/>
              </a:rPr>
              <a:t>order by 2</a:t>
            </a:r>
            <a:endParaRPr lang="en-US" dirty="0"/>
          </a:p>
        </p:txBody>
      </p:sp>
      <p:sp>
        <p:nvSpPr>
          <p:cNvPr id="7" name="Title 6"/>
          <p:cNvSpPr>
            <a:spLocks noGrp="1"/>
          </p:cNvSpPr>
          <p:nvPr>
            <p:ph type="title"/>
          </p:nvPr>
        </p:nvSpPr>
        <p:spPr/>
        <p:txBody>
          <a:bodyPr/>
          <a:lstStyle/>
          <a:p>
            <a:r>
              <a:rPr lang="en-US" dirty="0"/>
              <a:t>AS OF PERIOD AND PERIOD FOR</a:t>
            </a:r>
          </a:p>
        </p:txBody>
      </p:sp>
    </p:spTree>
    <p:extLst>
      <p:ext uri="{BB962C8B-B14F-4D97-AF65-F5344CB8AC3E}">
        <p14:creationId xmlns:p14="http://schemas.microsoft.com/office/powerpoint/2010/main" val="296459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SQL Regular Expressions</a:t>
            </a:r>
            <a:br>
              <a:rPr lang="en-US" dirty="0"/>
            </a:br>
            <a:endParaRPr lang="en-US" dirty="0"/>
          </a:p>
        </p:txBody>
      </p:sp>
      <p:sp>
        <p:nvSpPr>
          <p:cNvPr id="3" name="Content Placeholder 2"/>
          <p:cNvSpPr>
            <a:spLocks noGrp="1"/>
          </p:cNvSpPr>
          <p:nvPr>
            <p:ph idx="1"/>
          </p:nvPr>
        </p:nvSpPr>
        <p:spPr/>
        <p:txBody>
          <a:bodyPr/>
          <a:lstStyle/>
          <a:p>
            <a:r>
              <a:rPr lang="en-US" dirty="0"/>
              <a:t>REGEXP_LIKE</a:t>
            </a:r>
          </a:p>
          <a:p>
            <a:pPr lvl="1"/>
            <a:r>
              <a:rPr lang="en-US" dirty="0"/>
              <a:t>Condition that can appear in the WHERE clause of a query, causing the query to return rows that match the given pattern.</a:t>
            </a:r>
          </a:p>
          <a:p>
            <a:r>
              <a:rPr lang="en-US" dirty="0"/>
              <a:t>REGEXP_INSTR</a:t>
            </a:r>
          </a:p>
          <a:p>
            <a:pPr lvl="1"/>
            <a:r>
              <a:rPr lang="en-US" dirty="0"/>
              <a:t>Indicates the starting position of the given pattern in the given string. Alternatively, the integer can indicate the position immediately following the end of the pattern.</a:t>
            </a:r>
          </a:p>
        </p:txBody>
      </p:sp>
    </p:spTree>
    <p:extLst>
      <p:ext uri="{BB962C8B-B14F-4D97-AF65-F5344CB8AC3E}">
        <p14:creationId xmlns:p14="http://schemas.microsoft.com/office/powerpoint/2010/main" val="263351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SQL Regular Expressions</a:t>
            </a:r>
            <a:br>
              <a:rPr lang="en-US" dirty="0"/>
            </a:br>
            <a:endParaRPr lang="en-US" dirty="0"/>
          </a:p>
        </p:txBody>
      </p:sp>
      <p:sp>
        <p:nvSpPr>
          <p:cNvPr id="3" name="Content Placeholder 2"/>
          <p:cNvSpPr>
            <a:spLocks noGrp="1"/>
          </p:cNvSpPr>
          <p:nvPr>
            <p:ph idx="1"/>
          </p:nvPr>
        </p:nvSpPr>
        <p:spPr/>
        <p:txBody>
          <a:bodyPr/>
          <a:lstStyle/>
          <a:p>
            <a:r>
              <a:rPr lang="en-US" dirty="0"/>
              <a:t>REGEXP_REPLACE</a:t>
            </a:r>
          </a:p>
          <a:p>
            <a:pPr lvl="1"/>
            <a:r>
              <a:rPr lang="en-US" dirty="0"/>
              <a:t>Replacing occurrences of the given pattern in the given string with a replacement string.</a:t>
            </a:r>
          </a:p>
          <a:p>
            <a:r>
              <a:rPr lang="en-US" dirty="0"/>
              <a:t>REGEXP_SUBSTR</a:t>
            </a:r>
          </a:p>
          <a:p>
            <a:pPr lvl="1"/>
            <a:r>
              <a:rPr lang="en-US" dirty="0"/>
              <a:t>Returns the matching substring itself.</a:t>
            </a:r>
          </a:p>
        </p:txBody>
      </p:sp>
    </p:spTree>
    <p:extLst>
      <p:ext uri="{BB962C8B-B14F-4D97-AF65-F5344CB8AC3E}">
        <p14:creationId xmlns:p14="http://schemas.microsoft.com/office/powerpoint/2010/main" val="67342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8241" y="554577"/>
            <a:ext cx="9526313" cy="5397363"/>
          </a:xfrm>
          <a:prstGeom prst="rect">
            <a:avLst/>
          </a:prstGeom>
        </p:spPr>
      </p:pic>
      <p:sp>
        <p:nvSpPr>
          <p:cNvPr id="6" name="TextBox 5"/>
          <p:cNvSpPr txBox="1"/>
          <p:nvPr/>
        </p:nvSpPr>
        <p:spPr>
          <a:xfrm>
            <a:off x="717331" y="59121"/>
            <a:ext cx="4300045" cy="369332"/>
          </a:xfrm>
          <a:prstGeom prst="rect">
            <a:avLst/>
          </a:prstGeom>
          <a:noFill/>
        </p:spPr>
        <p:txBody>
          <a:bodyPr wrap="square" rtlCol="0">
            <a:spAutoFit/>
          </a:bodyPr>
          <a:lstStyle/>
          <a:p>
            <a:r>
              <a:rPr lang="en-US" dirty="0" err="1">
                <a:hlinkClick r:id="rId3"/>
              </a:rPr>
              <a:t>Posix</a:t>
            </a:r>
            <a:r>
              <a:rPr lang="en-US" dirty="0">
                <a:hlinkClick r:id="rId3"/>
              </a:rPr>
              <a:t> Operators</a:t>
            </a:r>
            <a:endParaRPr lang="en-US" dirty="0"/>
          </a:p>
        </p:txBody>
      </p:sp>
      <p:sp>
        <p:nvSpPr>
          <p:cNvPr id="7" name="TextBox 6"/>
          <p:cNvSpPr txBox="1"/>
          <p:nvPr/>
        </p:nvSpPr>
        <p:spPr>
          <a:xfrm>
            <a:off x="3921672" y="122183"/>
            <a:ext cx="6046076" cy="369332"/>
          </a:xfrm>
          <a:prstGeom prst="rect">
            <a:avLst/>
          </a:prstGeom>
          <a:noFill/>
        </p:spPr>
        <p:txBody>
          <a:bodyPr wrap="square" rtlCol="0">
            <a:spAutoFit/>
          </a:bodyPr>
          <a:lstStyle/>
          <a:p>
            <a:r>
              <a:rPr lang="en-US" dirty="0">
                <a:hlinkClick r:id="rId4"/>
              </a:rPr>
              <a:t>Oracle SQL PERL-Influenced Extensions to POSIX Standard</a:t>
            </a:r>
            <a:endParaRPr lang="en-US" dirty="0"/>
          </a:p>
        </p:txBody>
      </p:sp>
    </p:spTree>
    <p:extLst>
      <p:ext uri="{BB962C8B-B14F-4D97-AF65-F5344CB8AC3E}">
        <p14:creationId xmlns:p14="http://schemas.microsoft.com/office/powerpoint/2010/main" val="302006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Oracle Flashback Technology</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Overview of Oracle Flashback Technology</a:t>
            </a:r>
            <a:endParaRPr lang="en-US" dirty="0"/>
          </a:p>
          <a:p>
            <a:r>
              <a:rPr lang="en-US" dirty="0">
                <a:hlinkClick r:id="rId3"/>
              </a:rPr>
              <a:t>Configuring Your Database for Oracle Flashback Technology</a:t>
            </a:r>
            <a:endParaRPr lang="en-US" dirty="0"/>
          </a:p>
          <a:p>
            <a:r>
              <a:rPr lang="en-US" dirty="0">
                <a:hlinkClick r:id="rId4"/>
              </a:rPr>
              <a:t>Using Oracle Flashback Query (SELECT AS OF)</a:t>
            </a:r>
            <a:endParaRPr lang="en-US" dirty="0"/>
          </a:p>
          <a:p>
            <a:r>
              <a:rPr lang="en-US" dirty="0">
                <a:hlinkClick r:id="rId5"/>
              </a:rPr>
              <a:t>Using Oracle Flashback Version Query</a:t>
            </a:r>
            <a:endParaRPr lang="en-US" dirty="0"/>
          </a:p>
          <a:p>
            <a:r>
              <a:rPr lang="en-US" dirty="0">
                <a:hlinkClick r:id="rId6"/>
              </a:rPr>
              <a:t>Using Oracle Flashback Transaction Query</a:t>
            </a:r>
            <a:endParaRPr lang="en-US" dirty="0"/>
          </a:p>
          <a:p>
            <a:r>
              <a:rPr lang="en-US" dirty="0">
                <a:hlinkClick r:id="rId7"/>
              </a:rPr>
              <a:t>Using Oracle Flashback Transaction Query with Oracle Flashback Version Query</a:t>
            </a:r>
            <a:endParaRPr lang="en-US" dirty="0"/>
          </a:p>
          <a:p>
            <a:r>
              <a:rPr lang="en-US" dirty="0">
                <a:hlinkClick r:id="rId8"/>
              </a:rPr>
              <a:t>Using DBMS_FLASHBACK Package</a:t>
            </a:r>
            <a:endParaRPr lang="en-US" dirty="0"/>
          </a:p>
          <a:p>
            <a:r>
              <a:rPr lang="en-US" dirty="0">
                <a:hlinkClick r:id="rId9"/>
              </a:rPr>
              <a:t>Using Flashback Transaction</a:t>
            </a:r>
            <a:endParaRPr lang="en-US" dirty="0"/>
          </a:p>
          <a:p>
            <a:r>
              <a:rPr lang="en-US" dirty="0">
                <a:hlinkClick r:id="rId10"/>
              </a:rPr>
              <a:t>Using Flashback Data Archive</a:t>
            </a:r>
            <a:endParaRPr lang="en-US" dirty="0"/>
          </a:p>
          <a:p>
            <a:r>
              <a:rPr lang="en-US" dirty="0">
                <a:hlinkClick r:id="rId11"/>
              </a:rPr>
              <a:t>General Guidelines for Oracle Flashback Technology</a:t>
            </a:r>
            <a:endParaRPr lang="en-US" dirty="0"/>
          </a:p>
          <a:p>
            <a:r>
              <a:rPr lang="en-US" dirty="0">
                <a:hlinkClick r:id="rId12"/>
              </a:rPr>
              <a:t>Performance Guidelines for Oracle Flashback Technology</a:t>
            </a:r>
            <a:endParaRPr lang="en-US" dirty="0"/>
          </a:p>
          <a:p>
            <a:r>
              <a:rPr lang="en-US" dirty="0">
                <a:hlinkClick r:id="rId13"/>
              </a:rPr>
              <a:t>Multitenant Container Database Restrictions for Oracle Flashback Technology</a:t>
            </a:r>
            <a:endParaRPr lang="en-US" dirty="0"/>
          </a:p>
          <a:p>
            <a:endParaRPr lang="en-US" dirty="0"/>
          </a:p>
        </p:txBody>
      </p:sp>
    </p:spTree>
    <p:extLst>
      <p:ext uri="{BB962C8B-B14F-4D97-AF65-F5344CB8AC3E}">
        <p14:creationId xmlns:p14="http://schemas.microsoft.com/office/powerpoint/2010/main" val="89608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 Data in Different </a:t>
            </a:r>
            <a:r>
              <a:rPr lang="en-US" dirty="0" err="1"/>
              <a:t>Timezones</a:t>
            </a:r>
            <a:endParaRPr lang="en-US" dirty="0"/>
          </a:p>
        </p:txBody>
      </p:sp>
      <p:sp>
        <p:nvSpPr>
          <p:cNvPr id="3" name="Content Placeholder 2"/>
          <p:cNvSpPr>
            <a:spLocks noGrp="1"/>
          </p:cNvSpPr>
          <p:nvPr>
            <p:ph idx="1"/>
          </p:nvPr>
        </p:nvSpPr>
        <p:spPr>
          <a:xfrm>
            <a:off x="1089846" y="3033132"/>
            <a:ext cx="10058400" cy="2835962"/>
          </a:xfrm>
        </p:spPr>
        <p:txBody>
          <a:bodyPr/>
          <a:lstStyle/>
          <a:p>
            <a:pPr marL="0" indent="0">
              <a:buNone/>
            </a:pPr>
            <a:r>
              <a:rPr lang="en-US" dirty="0"/>
              <a:t>Alter session set </a:t>
            </a:r>
            <a:r>
              <a:rPr lang="en-US" dirty="0" err="1"/>
              <a:t>time_zone</a:t>
            </a:r>
            <a:r>
              <a:rPr lang="en-US" dirty="0"/>
              <a:t>=‘-5:00’  &lt;- EST</a:t>
            </a:r>
          </a:p>
          <a:p>
            <a:pPr marL="0" indent="0">
              <a:buNone/>
            </a:pPr>
            <a:r>
              <a:rPr lang="en-US" dirty="0"/>
              <a:t>Alter session set </a:t>
            </a:r>
            <a:r>
              <a:rPr lang="en-US" dirty="0" err="1"/>
              <a:t>time_zone</a:t>
            </a:r>
            <a:r>
              <a:rPr lang="en-US" dirty="0"/>
              <a:t>=</a:t>
            </a:r>
            <a:r>
              <a:rPr lang="en-US" dirty="0" err="1"/>
              <a:t>dbtimezone</a:t>
            </a:r>
            <a:endParaRPr lang="en-US" dirty="0"/>
          </a:p>
          <a:p>
            <a:pPr marL="0" indent="0">
              <a:buNone/>
            </a:pPr>
            <a:r>
              <a:rPr lang="en-US" dirty="0"/>
              <a:t>Alter session set </a:t>
            </a:r>
            <a:r>
              <a:rPr lang="en-US" dirty="0" err="1"/>
              <a:t>time_zone</a:t>
            </a:r>
            <a:r>
              <a:rPr lang="en-US" dirty="0"/>
              <a:t>=local</a:t>
            </a:r>
          </a:p>
          <a:p>
            <a:pPr marL="0" indent="0">
              <a:buNone/>
            </a:pPr>
            <a:r>
              <a:rPr lang="en-US" dirty="0"/>
              <a:t>Alter session set </a:t>
            </a:r>
            <a:r>
              <a:rPr lang="en-US" dirty="0" err="1"/>
              <a:t>time_zone</a:t>
            </a:r>
            <a:r>
              <a:rPr lang="en-US" dirty="0"/>
              <a:t>=‘America/New _York’</a:t>
            </a:r>
          </a:p>
          <a:p>
            <a:pPr marL="0" indent="0">
              <a:buNone/>
            </a:pPr>
            <a:endParaRPr lang="en-US" dirty="0"/>
          </a:p>
        </p:txBody>
      </p:sp>
      <p:sp>
        <p:nvSpPr>
          <p:cNvPr id="4" name="Rectangle 3"/>
          <p:cNvSpPr/>
          <p:nvPr/>
        </p:nvSpPr>
        <p:spPr>
          <a:xfrm>
            <a:off x="870702" y="2109802"/>
            <a:ext cx="853259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Configures Session Time Zone</a:t>
            </a:r>
          </a:p>
        </p:txBody>
      </p:sp>
    </p:spTree>
    <p:extLst>
      <p:ext uri="{BB962C8B-B14F-4D97-AF65-F5344CB8AC3E}">
        <p14:creationId xmlns:p14="http://schemas.microsoft.com/office/powerpoint/2010/main" val="308686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Returning Date and Time</a:t>
            </a:r>
          </a:p>
        </p:txBody>
      </p:sp>
      <p:sp>
        <p:nvSpPr>
          <p:cNvPr id="3" name="Content Placeholder 2"/>
          <p:cNvSpPr>
            <a:spLocks noGrp="1"/>
          </p:cNvSpPr>
          <p:nvPr>
            <p:ph idx="1"/>
          </p:nvPr>
        </p:nvSpPr>
        <p:spPr/>
        <p:txBody>
          <a:bodyPr/>
          <a:lstStyle/>
          <a:p>
            <a:r>
              <a:rPr lang="en-US" dirty="0" err="1"/>
              <a:t>SysDate</a:t>
            </a:r>
            <a:r>
              <a:rPr lang="en-US" dirty="0"/>
              <a:t> -&gt; returns Server based [</a:t>
            </a:r>
            <a:r>
              <a:rPr lang="en-US" dirty="0">
                <a:solidFill>
                  <a:srgbClr val="FF0000"/>
                </a:solidFill>
              </a:rPr>
              <a:t>Date</a:t>
            </a:r>
            <a:r>
              <a:rPr lang="en-US" dirty="0"/>
              <a:t>] data </a:t>
            </a:r>
          </a:p>
          <a:p>
            <a:r>
              <a:rPr lang="en-US" dirty="0" err="1"/>
              <a:t>SysTimeStamp</a:t>
            </a:r>
            <a:r>
              <a:rPr lang="en-US" dirty="0"/>
              <a:t> -&gt; returns Server based [</a:t>
            </a:r>
            <a:r>
              <a:rPr lang="en-US" dirty="0">
                <a:solidFill>
                  <a:srgbClr val="FF0000"/>
                </a:solidFill>
              </a:rPr>
              <a:t>Timestamp with </a:t>
            </a:r>
            <a:r>
              <a:rPr lang="en-US" dirty="0" err="1">
                <a:solidFill>
                  <a:srgbClr val="FF0000"/>
                </a:solidFill>
              </a:rPr>
              <a:t>TimeZone</a:t>
            </a:r>
            <a:r>
              <a:rPr lang="en-US" dirty="0"/>
              <a:t>] data</a:t>
            </a:r>
          </a:p>
          <a:p>
            <a:endParaRPr lang="en-US" dirty="0"/>
          </a:p>
          <a:p>
            <a:r>
              <a:rPr lang="en-US" dirty="0" err="1"/>
              <a:t>Current_Date</a:t>
            </a:r>
            <a:r>
              <a:rPr lang="en-US" dirty="0"/>
              <a:t> -&gt; returns session based [</a:t>
            </a:r>
            <a:r>
              <a:rPr lang="en-US" dirty="0">
                <a:solidFill>
                  <a:srgbClr val="FF0000"/>
                </a:solidFill>
              </a:rPr>
              <a:t>Date</a:t>
            </a:r>
            <a:r>
              <a:rPr lang="en-US" dirty="0"/>
              <a:t>] data</a:t>
            </a:r>
          </a:p>
          <a:p>
            <a:r>
              <a:rPr lang="en-US" dirty="0" err="1"/>
              <a:t>Current_Timestamp</a:t>
            </a:r>
            <a:r>
              <a:rPr lang="en-US" dirty="0"/>
              <a:t> -&gt; returns session based [</a:t>
            </a:r>
            <a:r>
              <a:rPr lang="en-US" dirty="0">
                <a:solidFill>
                  <a:srgbClr val="FF0000"/>
                </a:solidFill>
              </a:rPr>
              <a:t>Timestamp with </a:t>
            </a:r>
            <a:r>
              <a:rPr lang="en-US" dirty="0" err="1">
                <a:solidFill>
                  <a:srgbClr val="FF0000"/>
                </a:solidFill>
              </a:rPr>
              <a:t>TimeZone</a:t>
            </a:r>
            <a:r>
              <a:rPr lang="en-US" dirty="0">
                <a:solidFill>
                  <a:srgbClr val="FF0000"/>
                </a:solidFill>
              </a:rPr>
              <a:t>] </a:t>
            </a:r>
            <a:r>
              <a:rPr lang="en-US" dirty="0">
                <a:solidFill>
                  <a:schemeClr val="tx1"/>
                </a:solidFill>
              </a:rPr>
              <a:t>data</a:t>
            </a:r>
          </a:p>
          <a:p>
            <a:r>
              <a:rPr lang="en-US" dirty="0" err="1">
                <a:solidFill>
                  <a:schemeClr val="tx1"/>
                </a:solidFill>
              </a:rPr>
              <a:t>LocalTimestamp</a:t>
            </a:r>
            <a:r>
              <a:rPr lang="en-US" dirty="0">
                <a:solidFill>
                  <a:schemeClr val="tx1"/>
                </a:solidFill>
              </a:rPr>
              <a:t> -&gt; returns session based [</a:t>
            </a:r>
            <a:r>
              <a:rPr lang="en-US" dirty="0">
                <a:solidFill>
                  <a:srgbClr val="FF0000"/>
                </a:solidFill>
              </a:rPr>
              <a:t>Timestamp</a:t>
            </a:r>
            <a:r>
              <a:rPr lang="en-US" dirty="0">
                <a:solidFill>
                  <a:schemeClr val="tx1"/>
                </a:solidFill>
              </a:rPr>
              <a:t>] data</a:t>
            </a:r>
          </a:p>
          <a:p>
            <a:r>
              <a:rPr lang="en-US" dirty="0"/>
              <a:t> </a:t>
            </a:r>
          </a:p>
        </p:txBody>
      </p:sp>
    </p:spTree>
    <p:extLst>
      <p:ext uri="{BB962C8B-B14F-4D97-AF65-F5344CB8AC3E}">
        <p14:creationId xmlns:p14="http://schemas.microsoft.com/office/powerpoint/2010/main" val="37625914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9018</TotalTime>
  <Words>1014</Words>
  <Application>Microsoft Office PowerPoint</Application>
  <PresentationFormat>Widescreen</PresentationFormat>
  <Paragraphs>109</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Calibri Light</vt:lpstr>
      <vt:lpstr>Consolas</vt:lpstr>
      <vt:lpstr>Courier New</vt:lpstr>
      <vt:lpstr>Merriweather</vt:lpstr>
      <vt:lpstr>Retrospect</vt:lpstr>
      <vt:lpstr>Oracle Advanced &amp; New Features SQL</vt:lpstr>
      <vt:lpstr>SQL Developer New Features</vt:lpstr>
      <vt:lpstr>Inline Subquery and Function</vt:lpstr>
      <vt:lpstr>Oracle SQL Regular Expressions </vt:lpstr>
      <vt:lpstr>Oracle SQL Regular Expressions </vt:lpstr>
      <vt:lpstr>PowerPoint Presentation</vt:lpstr>
      <vt:lpstr>Using Oracle Flashback Technology </vt:lpstr>
      <vt:lpstr>Maintain Data in Different Timezones</vt:lpstr>
      <vt:lpstr>Functions Returning Date and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Multi-Table Insert and Merge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Hierarchical Query Operators</vt:lpstr>
      <vt:lpstr>Expression Lists </vt:lpstr>
      <vt:lpstr>Grouping sets</vt:lpstr>
      <vt:lpstr>12c SQL New Feature</vt:lpstr>
      <vt:lpstr>Identity Column</vt:lpstr>
      <vt:lpstr>Default column value to a sequence</vt:lpstr>
      <vt:lpstr>Support for 32K VARCHAR2</vt:lpstr>
      <vt:lpstr>Row Limiting Query</vt:lpstr>
      <vt:lpstr>Temporal Validity Table</vt:lpstr>
      <vt:lpstr>AS OF PERIOD AND PERIOD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Advanced SQL</dc:title>
  <dc:creator>victor chin</dc:creator>
  <cp:lastModifiedBy>victor chin</cp:lastModifiedBy>
  <cp:revision>23</cp:revision>
  <dcterms:created xsi:type="dcterms:W3CDTF">2016-12-08T04:04:17Z</dcterms:created>
  <dcterms:modified xsi:type="dcterms:W3CDTF">2017-01-16T14:32:35Z</dcterms:modified>
</cp:coreProperties>
</file>