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BC39CF5-4BCD-4615-8E2B-67FBF3C92EED}">
          <p14:sldIdLst>
            <p14:sldId id="257"/>
            <p14:sldId id="27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14" d="100"/>
          <a:sy n="114" d="100"/>
        </p:scale>
        <p:origin x="-46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5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4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47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31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9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50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80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15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718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4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0806-FD61-4524-B44A-E34C7DCDA30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9A03-1024-47E9-A563-37D0154A2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66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security/system.diagnostics.countercreationdatacollection.add(v=vs.85)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datetime.touniversaltime(v=vs.110).aspx" TargetMode="External"/><Relationship Id="rId2" Type="http://schemas.openxmlformats.org/officeDocument/2006/relationships/hyperlink" Target="https://msdn.microsoft.com/en-us/library/91hfhz89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shx7s921(v=vs.110).aspx" TargetMode="External"/><Relationship Id="rId5" Type="http://schemas.openxmlformats.org/officeDocument/2006/relationships/hyperlink" Target="https://msdn.microsoft.com/en-us/library/system.datetime.kind(v=vs.110).aspx" TargetMode="External"/><Relationship Id="rId4" Type="http://schemas.openxmlformats.org/officeDocument/2006/relationships/hyperlink" Target="https://msdn.microsoft.com/en-us/library/system.datetime(v=vs.110).asp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gc.keepalive(v=vs.110)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invoke a method w/ callback?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0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SomeMethod</a:t>
            </a:r>
            <a:r>
              <a:rPr lang="en-US" dirty="0"/>
              <a:t>(string s , </a:t>
            </a:r>
            <a:r>
              <a:rPr lang="en-US" dirty="0" err="1"/>
              <a:t>SomeCallBack</a:t>
            </a:r>
            <a:r>
              <a:rPr lang="en-US" dirty="0"/>
              <a:t> </a:t>
            </a:r>
            <a:r>
              <a:rPr lang="en-US" dirty="0" err="1"/>
              <a:t>cb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delegate void </a:t>
            </a:r>
            <a:r>
              <a:rPr lang="en-US" dirty="0" err="1"/>
              <a:t>SomeCallBack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err="1"/>
              <a:t>SomeMethod</a:t>
            </a:r>
            <a:r>
              <a:rPr lang="en-US" dirty="0"/>
              <a:t> using Anonymous Method Syntax: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SomeMethod</a:t>
            </a:r>
            <a:r>
              <a:rPr lang="en-US" dirty="0">
                <a:solidFill>
                  <a:srgbClr val="FF0000"/>
                </a:solidFill>
              </a:rPr>
              <a:t>(“a”, delegate(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 { ….})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err="1"/>
              <a:t>SomeMethod</a:t>
            </a:r>
            <a:r>
              <a:rPr lang="en-US" dirty="0"/>
              <a:t> using Lambda: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SomeMethod</a:t>
            </a:r>
            <a:r>
              <a:rPr lang="en-US" dirty="0">
                <a:solidFill>
                  <a:srgbClr val="FF0000"/>
                </a:solidFill>
              </a:rPr>
              <a:t>(“a”, (x)=&gt;….)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07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Counter Pairing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950353"/>
              </p:ext>
            </p:extLst>
          </p:nvPr>
        </p:nvGraphicFramePr>
        <p:xfrm>
          <a:off x="700482" y="2512501"/>
          <a:ext cx="10653320" cy="296383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5393449">
                  <a:extLst>
                    <a:ext uri="{9D8B030D-6E8A-4147-A177-3AD203B41FA5}">
                      <a16:colId xmlns:a16="http://schemas.microsoft.com/office/drawing/2014/main" xmlns="" val="3301684293"/>
                    </a:ext>
                  </a:extLst>
                </a:gridCol>
                <a:gridCol w="5259871">
                  <a:extLst>
                    <a:ext uri="{9D8B030D-6E8A-4147-A177-3AD203B41FA5}">
                      <a16:colId xmlns:a16="http://schemas.microsoft.com/office/drawing/2014/main" xmlns="" val="3703713485"/>
                    </a:ext>
                  </a:extLst>
                </a:gridCol>
              </a:tblGrid>
              <a:tr h="370479">
                <a:tc>
                  <a:txBody>
                    <a:bodyPr/>
                    <a:lstStyle/>
                    <a:p>
                      <a:r>
                        <a:rPr lang="en-US" dirty="0"/>
                        <a:t>Base counter 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Performance counter types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0035206"/>
                  </a:ext>
                </a:extLst>
              </a:tr>
              <a:tr h="648338">
                <a:tc>
                  <a:txBody>
                    <a:bodyPr/>
                    <a:lstStyle/>
                    <a:p>
                      <a:r>
                        <a:rPr lang="en-US" dirty="0" err="1"/>
                        <a:t>AverageBase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AverageTimer32</a:t>
                      </a:r>
                    </a:p>
                    <a:p>
                      <a:r>
                        <a:rPr lang="en-US"/>
                        <a:t>AverageCount64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2350789"/>
                  </a:ext>
                </a:extLst>
              </a:tr>
              <a:tr h="1204056">
                <a:tc>
                  <a:txBody>
                    <a:bodyPr/>
                    <a:lstStyle/>
                    <a:p>
                      <a:r>
                        <a:rPr lang="en-US"/>
                        <a:t>CounterMultiBase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CounterMultiTimer</a:t>
                      </a:r>
                    </a:p>
                    <a:p>
                      <a:r>
                        <a:rPr lang="en-US"/>
                        <a:t>CounterMultiTimerInverse</a:t>
                      </a:r>
                    </a:p>
                    <a:p>
                      <a:r>
                        <a:rPr lang="en-US"/>
                        <a:t>CounterMultiTimer100Ns</a:t>
                      </a:r>
                    </a:p>
                    <a:p>
                      <a:r>
                        <a:rPr lang="en-US"/>
                        <a:t>CounterMultiTimer100NsInverse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845578"/>
                  </a:ext>
                </a:extLst>
              </a:tr>
              <a:tr h="370479">
                <a:tc>
                  <a:txBody>
                    <a:bodyPr/>
                    <a:lstStyle/>
                    <a:p>
                      <a:r>
                        <a:rPr lang="en-US"/>
                        <a:t>RawBase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RawFraction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0943090"/>
                  </a:ext>
                </a:extLst>
              </a:tr>
              <a:tr h="37047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FF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SampleBase</a:t>
                      </a:r>
                      <a:endParaRPr lang="en-US" dirty="0">
                        <a:solidFill>
                          <a:srgbClr val="FFFF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FF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SampleFraction</a:t>
                      </a:r>
                      <a:endParaRPr lang="en-US" dirty="0">
                        <a:solidFill>
                          <a:srgbClr val="FFFF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608868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39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create a new category and set of performance counters programmatically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593" y="1786854"/>
            <a:ext cx="105862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a collection of type </a:t>
            </a:r>
            <a:r>
              <a:rPr lang="en-US" b="1" dirty="0" err="1"/>
              <a:t>CounterCreationDataCollection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the counters you want to create as objects of type </a:t>
            </a:r>
            <a:r>
              <a:rPr lang="en-US" b="1" dirty="0" err="1"/>
              <a:t>CounterCreationData</a:t>
            </a:r>
            <a:r>
              <a:rPr lang="en-US" dirty="0"/>
              <a:t> and set their necessary properties.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b="1" dirty="0" err="1"/>
              <a:t>CounterCreationData</a:t>
            </a:r>
            <a:r>
              <a:rPr lang="en-US" dirty="0"/>
              <a:t> objects to the collection by calling the collection's </a:t>
            </a:r>
            <a:r>
              <a:rPr lang="en-US" dirty="0">
                <a:hlinkClick r:id="rId2"/>
              </a:rPr>
              <a:t>Add</a:t>
            </a:r>
            <a:r>
              <a:rPr lang="en-US" dirty="0"/>
              <a:t> method.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b="1" dirty="0"/>
              <a:t>Create</a:t>
            </a:r>
            <a:r>
              <a:rPr lang="en-US" dirty="0"/>
              <a:t> method on the </a:t>
            </a:r>
            <a:r>
              <a:rPr lang="en-US" b="1" dirty="0" err="1"/>
              <a:t>PerformanceCounterCategory</a:t>
            </a:r>
            <a:r>
              <a:rPr lang="en-US" dirty="0"/>
              <a:t> class and pass the collection to it.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418" y="3445589"/>
            <a:ext cx="7685714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https://technet.microsoft.com/en-us/library/security/5e3s61wf(v=vs.85).aspx</a:t>
            </a:r>
          </a:p>
        </p:txBody>
      </p:sp>
    </p:spTree>
    <p:extLst>
      <p:ext uri="{BB962C8B-B14F-4D97-AF65-F5344CB8AC3E}">
        <p14:creationId xmlns:p14="http://schemas.microsoft.com/office/powerpoint/2010/main" xmlns="" val="138049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Integrity and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HMACSHA256 &lt;= message not altered in transit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89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Assembly to GAC?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Gacutil.exe /I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Windows Installer (.MSI)</a:t>
            </a:r>
          </a:p>
        </p:txBody>
      </p:sp>
    </p:spTree>
    <p:extLst>
      <p:ext uri="{BB962C8B-B14F-4D97-AF65-F5344CB8AC3E}">
        <p14:creationId xmlns:p14="http://schemas.microsoft.com/office/powerpoint/2010/main" xmlns="" val="389300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Debug.Assert</a:t>
            </a:r>
            <a:r>
              <a:rPr lang="en-US" dirty="0"/>
              <a:t> vs </a:t>
            </a:r>
            <a:r>
              <a:rPr lang="en-US" dirty="0" err="1"/>
              <a:t>Trace.Assert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8636"/>
          </a:xfrm>
        </p:spPr>
        <p:txBody>
          <a:bodyPr/>
          <a:lstStyle/>
          <a:p>
            <a:r>
              <a:rPr lang="en-US" dirty="0" err="1"/>
              <a:t>Debug.Assert</a:t>
            </a:r>
            <a:r>
              <a:rPr lang="en-US" dirty="0"/>
              <a:t> </a:t>
            </a:r>
            <a:r>
              <a:rPr lang="en-US" b="1" dirty="0"/>
              <a:t>Only works </a:t>
            </a:r>
            <a:r>
              <a:rPr lang="en-US" dirty="0"/>
              <a:t>when running </a:t>
            </a:r>
            <a:r>
              <a:rPr lang="en-US" b="1" dirty="0"/>
              <a:t>Debug</a:t>
            </a:r>
            <a:r>
              <a:rPr lang="en-US" dirty="0"/>
              <a:t> Builds</a:t>
            </a:r>
          </a:p>
          <a:p>
            <a:r>
              <a:rPr lang="en-US" dirty="0" err="1"/>
              <a:t>Trace.Assert</a:t>
            </a:r>
            <a:r>
              <a:rPr lang="en-US" dirty="0"/>
              <a:t> works in All Build Configurations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9165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DateTime.TryParse</a:t>
            </a:r>
            <a:r>
              <a:rPr lang="en-US" dirty="0"/>
              <a:t>(</a:t>
            </a:r>
            <a:r>
              <a:rPr lang="en-US" dirty="0" err="1"/>
              <a:t>dateString,</a:t>
            </a:r>
            <a:r>
              <a:rPr lang="en-US" b="1" dirty="0" err="1"/>
              <a:t>DateTimeStyle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9098"/>
          </a:xfrm>
        </p:spPr>
        <p:txBody>
          <a:bodyPr/>
          <a:lstStyle/>
          <a:p>
            <a:r>
              <a:rPr lang="en-US" dirty="0"/>
              <a:t>Does not throw exception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3240700"/>
              </p:ext>
            </p:extLst>
          </p:nvPr>
        </p:nvGraphicFramePr>
        <p:xfrm>
          <a:off x="838200" y="2281806"/>
          <a:ext cx="10515600" cy="4311941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4149768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651481866"/>
                    </a:ext>
                  </a:extLst>
                </a:gridCol>
              </a:tblGrid>
              <a:tr h="366974">
                <a:tc>
                  <a:txBody>
                    <a:bodyPr/>
                    <a:lstStyle/>
                    <a:p>
                      <a:r>
                        <a:rPr lang="en-US" dirty="0" err="1"/>
                        <a:t>DateTimeStyles</a:t>
                      </a:r>
                      <a:r>
                        <a:rPr lang="en-US" dirty="0"/>
                        <a:t> 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3373951"/>
                  </a:ext>
                </a:extLst>
              </a:tr>
              <a:tr h="3944967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AdjustToUniversal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Parses s and, if necessary, converts it to UTC. If s includes a time zone offset, or if s contains no time zone information but styles includes the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hlinkClick r:id="rId2"/>
                        </a:rPr>
                        <a:t>DateTimeStyles.AssumeLocal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flag, the method parses the string, calls </a:t>
                      </a:r>
                      <a:r>
                        <a:rPr lang="en-US" dirty="0" err="1">
                          <a:hlinkClick r:id="rId3"/>
                        </a:rPr>
                        <a:t>ToUniversalTime</a:t>
                      </a:r>
                      <a:r>
                        <a:rPr lang="en-US" dirty="0"/>
                        <a:t> to convert the returned </a:t>
                      </a:r>
                      <a:r>
                        <a:rPr lang="en-US" dirty="0" err="1">
                          <a:hlinkClick r:id="rId4"/>
                        </a:rPr>
                        <a:t>DateTime</a:t>
                      </a:r>
                      <a:r>
                        <a:rPr lang="en-US" dirty="0"/>
                        <a:t> value to UTC, and sets the </a:t>
                      </a:r>
                      <a:r>
                        <a:rPr lang="en-US" dirty="0">
                          <a:hlinkClick r:id="rId5"/>
                        </a:rPr>
                        <a:t>Kind</a:t>
                      </a:r>
                      <a:r>
                        <a:rPr lang="en-US" dirty="0"/>
                        <a:t> property to </a:t>
                      </a:r>
                      <a:r>
                        <a:rPr lang="en-US" dirty="0" err="1">
                          <a:hlinkClick r:id="rId6"/>
                        </a:rPr>
                        <a:t>DateTimeKind.Utc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054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362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Delay Signing an 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0620" y="1506843"/>
            <a:ext cx="9292417" cy="4351338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1103152" y="3053593"/>
            <a:ext cx="260059" cy="448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6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Another Assembly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Assembly.LoadFrom</a:t>
            </a:r>
            <a:r>
              <a:rPr lang="en-US" dirty="0"/>
              <a:t>(“Test.dll”); // allow access to type in </a:t>
            </a:r>
            <a:r>
              <a:rPr lang="en-US" dirty="0" err="1"/>
              <a:t>dll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Assembly.ReflectionOnlyLoad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byte[] </a:t>
            </a:r>
            <a:r>
              <a:rPr lang="en-US" dirty="0" err="1">
                <a:solidFill>
                  <a:srgbClr val="FF0000"/>
                </a:solidFill>
              </a:rPr>
              <a:t>filebytes</a:t>
            </a:r>
            <a:r>
              <a:rPr lang="en-US" dirty="0"/>
              <a:t>); //</a:t>
            </a:r>
            <a:r>
              <a:rPr lang="en-US" dirty="0" err="1"/>
              <a:t>metadaonly</a:t>
            </a:r>
            <a:r>
              <a:rPr lang="en-US" dirty="0"/>
              <a:t> 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Assembly.</a:t>
            </a:r>
            <a:r>
              <a:rPr lang="en-US" dirty="0" err="1">
                <a:solidFill>
                  <a:srgbClr val="FF0000"/>
                </a:solidFill>
              </a:rPr>
              <a:t>ReflectionOnlyLoadFrom</a:t>
            </a:r>
            <a:r>
              <a:rPr lang="en-US" dirty="0">
                <a:solidFill>
                  <a:srgbClr val="FF0000"/>
                </a:solidFill>
              </a:rPr>
              <a:t>(string s);</a:t>
            </a:r>
          </a:p>
          <a:p>
            <a:pPr marL="0" indent="0">
              <a:buNone/>
            </a:pPr>
            <a:r>
              <a:rPr lang="en-US" dirty="0"/>
              <a:t>//Load from file, </a:t>
            </a:r>
            <a:r>
              <a:rPr lang="en-US" dirty="0" err="1"/>
              <a:t>metadataonly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72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53585"/>
            <a:ext cx="11244345" cy="11572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736719"/>
            <a:ext cx="76766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https://msdn.microsoft.com/en-us/library/system.gc.keepalive(v=vs.110).aspx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09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Stream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635" y="1721611"/>
            <a:ext cx="9551498" cy="43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479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Lambda to handle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List&lt;Student&gt; </a:t>
            </a:r>
            <a:r>
              <a:rPr lang="en-US" dirty="0" err="1"/>
              <a:t>classRoom</a:t>
            </a:r>
            <a:r>
              <a:rPr lang="en-US" dirty="0"/>
              <a:t> = new List&lt;Student&gt;();</a:t>
            </a:r>
          </a:p>
          <a:p>
            <a:pPr marL="0" indent="0">
              <a:buNone/>
            </a:pPr>
            <a:r>
              <a:rPr lang="en-US" dirty="0"/>
              <a:t>Student victor = new Student();</a:t>
            </a:r>
          </a:p>
          <a:p>
            <a:pPr marL="0" indent="0">
              <a:buNone/>
            </a:pPr>
            <a:r>
              <a:rPr lang="en-US" dirty="0" err="1"/>
              <a:t>victor.Hungry</a:t>
            </a:r>
            <a:r>
              <a:rPr lang="en-US" dirty="0"/>
              <a:t> += (</a:t>
            </a:r>
            <a:r>
              <a:rPr lang="en-US" dirty="0" err="1"/>
              <a:t>sender,arg</a:t>
            </a:r>
            <a:r>
              <a:rPr lang="en-US" dirty="0"/>
              <a:t>)=&gt; Feed(sender);</a:t>
            </a:r>
          </a:p>
          <a:p>
            <a:pPr marL="0" indent="0">
              <a:buNone/>
            </a:pPr>
            <a:r>
              <a:rPr lang="en-US" dirty="0" err="1"/>
              <a:t>classRoom.</a:t>
            </a:r>
            <a:r>
              <a:rPr lang="en-US" dirty="0" err="1">
                <a:solidFill>
                  <a:srgbClr val="FF0000"/>
                </a:solidFill>
              </a:rPr>
              <a:t>Add</a:t>
            </a:r>
            <a:r>
              <a:rPr lang="en-US" dirty="0"/>
              <a:t>(Victor);</a:t>
            </a:r>
          </a:p>
        </p:txBody>
      </p:sp>
    </p:spTree>
    <p:extLst>
      <p:ext uri="{BB962C8B-B14F-4D97-AF65-F5344CB8AC3E}">
        <p14:creationId xmlns:p14="http://schemas.microsoft.com/office/powerpoint/2010/main" xmlns="" val="412937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Certificate from User Certificate Store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1088" y="1565567"/>
            <a:ext cx="82649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945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Object that contains Collections to be access by using [ ] notation, add following method: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this[</a:t>
            </a:r>
            <a:r>
              <a:rPr lang="en-US" dirty="0" smtClean="0"/>
              <a:t>string Key]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365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HashAlgo.ComputeHash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Returns Computed Hash, also populate </a:t>
            </a:r>
            <a:r>
              <a:rPr lang="en-US" dirty="0" err="1"/>
              <a:t>HashAlgo.Hash</a:t>
            </a:r>
            <a:r>
              <a:rPr lang="en-US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xmlns="" val="14933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Using() { } – Auto Dispose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312" y="1456510"/>
            <a:ext cx="7869572" cy="976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Using (</a:t>
            </a:r>
            <a:r>
              <a:rPr lang="en-US" sz="1800" dirty="0" err="1"/>
              <a:t>var</a:t>
            </a:r>
            <a:r>
              <a:rPr lang="en-US" sz="1800" dirty="0"/>
              <a:t> v = new Something())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} // invokes </a:t>
            </a:r>
            <a:r>
              <a:rPr lang="en-US" sz="1800" dirty="0" err="1"/>
              <a:t>v.Dispose</a:t>
            </a:r>
            <a:r>
              <a:rPr lang="en-US" sz="1800" dirty="0"/>
              <a:t>() in the finally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382" y="2753976"/>
            <a:ext cx="9839397" cy="3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380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no event handler attached, raising event causes “</a:t>
            </a:r>
            <a:r>
              <a:rPr lang="en-US" dirty="0" err="1"/>
              <a:t>NullReferenceException</a:t>
            </a:r>
            <a:r>
              <a:rPr lang="en-US" dirty="0"/>
              <a:t>”</a:t>
            </a:r>
          </a:p>
          <a:p>
            <a:r>
              <a:rPr lang="en-US" dirty="0"/>
              <a:t>If there are multiple event handler, the order of execution is not guaranteed.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589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forget to call break in a switch?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Falls through to the default case.</a:t>
            </a:r>
          </a:p>
        </p:txBody>
      </p:sp>
    </p:spTree>
    <p:extLst>
      <p:ext uri="{BB962C8B-B14F-4D97-AF65-F5344CB8AC3E}">
        <p14:creationId xmlns:p14="http://schemas.microsoft.com/office/powerpoint/2010/main" xmlns="" val="19359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ArrayList.Add</a:t>
            </a:r>
            <a:r>
              <a:rPr lang="en-US" dirty="0"/>
              <a:t> Box data in to Object Type, thus when item is retrieved from </a:t>
            </a:r>
            <a:r>
              <a:rPr lang="en-US" dirty="0" err="1"/>
              <a:t>ArrayList</a:t>
            </a:r>
            <a:r>
              <a:rPr lang="en-US" dirty="0"/>
              <a:t>, it must be </a:t>
            </a:r>
            <a:r>
              <a:rPr lang="en-US" dirty="0" err="1"/>
              <a:t>downcasted</a:t>
            </a:r>
            <a:r>
              <a:rPr lang="en-US" dirty="0"/>
              <a:t> back to original datatype.</a:t>
            </a:r>
          </a:p>
          <a:p>
            <a:endParaRPr lang="en-US" dirty="0"/>
          </a:p>
          <a:p>
            <a:r>
              <a:rPr lang="en-US" dirty="0"/>
              <a:t>List&lt;T&gt; offers Add(T item) type strong method, its indexer is also type strong.</a:t>
            </a:r>
          </a:p>
        </p:txBody>
      </p:sp>
    </p:spTree>
    <p:extLst>
      <p:ext uri="{BB962C8B-B14F-4D97-AF65-F5344CB8AC3E}">
        <p14:creationId xmlns:p14="http://schemas.microsoft.com/office/powerpoint/2010/main" xmlns="" val="120025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Assembly with Strong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al.exe </a:t>
            </a:r>
          </a:p>
          <a:p>
            <a:r>
              <a:rPr lang="en-US" dirty="0"/>
              <a:t>Use attribute in </a:t>
            </a:r>
            <a:r>
              <a:rPr lang="en-US" dirty="0" err="1"/>
              <a:t>AssemblyInfo.cs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832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Database File, contains symbol to line number lookup. If file is present in the directory where is assembly is executing, line number will be printed along with stack trace.</a:t>
            </a:r>
          </a:p>
        </p:txBody>
      </p:sp>
    </p:spTree>
    <p:extLst>
      <p:ext uri="{BB962C8B-B14F-4D97-AF65-F5344CB8AC3E}">
        <p14:creationId xmlns:p14="http://schemas.microsoft.com/office/powerpoint/2010/main" xmlns="" val="54790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</a:t>
            </a:r>
            <a:r>
              <a:rPr lang="en-US" dirty="0" err="1"/>
              <a:t>StremWriter</a:t>
            </a:r>
            <a:r>
              <a:rPr lang="en-US" dirty="0"/>
              <a:t> type Object.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12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StringReader</a:t>
            </a:r>
            <a:r>
              <a:rPr lang="en-US" dirty="0"/>
              <a:t> vs </a:t>
            </a:r>
            <a:r>
              <a:rPr lang="en-US" dirty="0" err="1"/>
              <a:t>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277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StringReader</a:t>
            </a:r>
            <a:r>
              <a:rPr lang="en-US" dirty="0"/>
              <a:t>/Writer =&gt; </a:t>
            </a:r>
          </a:p>
          <a:p>
            <a:pPr lvl="1"/>
            <a:r>
              <a:rPr lang="en-US" dirty="0"/>
              <a:t>Reads from String, write to </a:t>
            </a:r>
            <a:r>
              <a:rPr lang="en-US" dirty="0" err="1"/>
              <a:t>StringBuilder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StreamReader</a:t>
            </a:r>
            <a:r>
              <a:rPr lang="en-US" dirty="0"/>
              <a:t>/Writer =&gt;</a:t>
            </a:r>
          </a:p>
          <a:p>
            <a:pPr lvl="1"/>
            <a:r>
              <a:rPr lang="en-US" dirty="0"/>
              <a:t>Reads from Stream, write to Stream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385054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42746" y="128123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using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StreamReader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StreamReader</a:t>
            </a:r>
            <a:r>
              <a:rPr lang="en-US" dirty="0">
                <a:solidFill>
                  <a:srgbClr val="FF0000"/>
                </a:solidFill>
              </a:rPr>
              <a:t>("Log.txt")</a:t>
            </a:r>
            <a:r>
              <a:rPr lang="en-US" dirty="0"/>
              <a:t>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string _line;</a:t>
            </a:r>
          </a:p>
          <a:p>
            <a:r>
              <a:rPr lang="en-US" dirty="0"/>
              <a:t>                    while ((_line = </a:t>
            </a:r>
            <a:r>
              <a:rPr lang="en-US" dirty="0" err="1"/>
              <a:t>sr.ReadLine</a:t>
            </a:r>
            <a:r>
              <a:rPr lang="en-US" dirty="0"/>
              <a:t>()) != null))</a:t>
            </a:r>
          </a:p>
          <a:p>
            <a:r>
              <a:rPr lang="en-US" dirty="0"/>
              <a:t>                {</a:t>
            </a:r>
          </a:p>
          <a:p>
            <a:endParaRPr lang="en-US" dirty="0"/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catch (</a:t>
            </a:r>
            <a:r>
              <a:rPr lang="en-US" dirty="0" err="1"/>
              <a:t>FileNotFoundException</a:t>
            </a:r>
            <a:r>
              <a:rPr lang="en-US" dirty="0"/>
              <a:t> e)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throw;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202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TraceListener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249" y="1432210"/>
            <a:ext cx="6919963" cy="2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783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TaskFactory.FromAsync</a:t>
            </a:r>
            <a:r>
              <a:rPr lang="en-US" dirty="0"/>
              <a:t> and </a:t>
            </a:r>
            <a:r>
              <a:rPr lang="en-US" dirty="0" err="1"/>
              <a:t>TaskCompleteSource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7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9633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_demo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_lock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GetDemo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(_demo ==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lock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(_lock)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(_demo ==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_demo =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Demo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();}</a:t>
            </a:r>
          </a:p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}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_demo;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52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Method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754" y="1591135"/>
            <a:ext cx="11706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URL)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(URL));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sr.ReadLineAsync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99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Lock(this) is Death(when method is public callable</a:t>
            </a:r>
            <a:r>
              <a:rPr lang="en-US" dirty="0" smtClean="0"/>
              <a:t>), use a private [static] if possible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6782" y="188426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MSDN documentation says that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SomeObject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public void </a:t>
            </a:r>
            <a:r>
              <a:rPr lang="en-US" dirty="0" err="1"/>
              <a:t>SomeOperation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lock(this) //what if someone else is locking on this instance 	   //of object? Better lock on private member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//Access instance variables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is "a problem if the instance can be accessed publicly".</a:t>
            </a:r>
          </a:p>
        </p:txBody>
      </p:sp>
    </p:spTree>
    <p:extLst>
      <p:ext uri="{BB962C8B-B14F-4D97-AF65-F5344CB8AC3E}">
        <p14:creationId xmlns:p14="http://schemas.microsoft.com/office/powerpoint/2010/main" xmlns="" val="254369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String s = "</a:t>
            </a:r>
            <a:r>
              <a:rPr lang="en-US" dirty="0" err="1"/>
              <a:t>aaa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("The initial string: '{0}'", s);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=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s.Replace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("a", "b").Replace("b", "c").Replace("c", "d");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("The final string: '{0}'", s);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The example displays the following output:</a:t>
            </a:r>
          </a:p>
          <a:p>
            <a:pPr marL="0" indent="0">
              <a:buNone/>
            </a:pPr>
            <a:r>
              <a:rPr lang="en-US" dirty="0"/>
              <a:t>//       The initial string: '</a:t>
            </a:r>
            <a:r>
              <a:rPr lang="en-US" dirty="0" err="1"/>
              <a:t>aaa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//       The final string: '</a:t>
            </a:r>
            <a:r>
              <a:rPr lang="en-US" dirty="0" err="1"/>
              <a:t>ddd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xmlns="" val="39189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Compiled Option Performs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 = new Regex("[</a:t>
            </a:r>
            <a:r>
              <a:rPr lang="en-US" dirty="0" err="1"/>
              <a:t>SomePattern</a:t>
            </a:r>
            <a:r>
              <a:rPr lang="en-US" b="1" dirty="0"/>
              <a:t>]", </a:t>
            </a:r>
            <a:r>
              <a:rPr lang="en-US" b="1" dirty="0" err="1"/>
              <a:t>RegexOptions.Compiled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reg.Match</a:t>
            </a:r>
            <a:r>
              <a:rPr lang="en-US" dirty="0"/>
              <a:t>("[</a:t>
            </a:r>
            <a:r>
              <a:rPr lang="en-US" dirty="0" err="1"/>
              <a:t>SomeInput</a:t>
            </a:r>
            <a:r>
              <a:rPr lang="en-US" dirty="0"/>
              <a:t>]");</a:t>
            </a:r>
          </a:p>
        </p:txBody>
      </p:sp>
    </p:spTree>
    <p:extLst>
      <p:ext uri="{BB962C8B-B14F-4D97-AF65-F5344CB8AC3E}">
        <p14:creationId xmlns:p14="http://schemas.microsoft.com/office/powerpoint/2010/main" xmlns="" val="234349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Line Number in </a:t>
            </a:r>
            <a:r>
              <a:rPr lang="en-US" dirty="0" smtClean="0"/>
              <a:t>Exceptions(</a:t>
            </a:r>
            <a:r>
              <a:rPr lang="en-US" dirty="0" err="1" smtClean="0"/>
              <a:t>pdb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the platform target and </a:t>
            </a:r>
            <a:r>
              <a:rPr lang="en-US" dirty="0">
                <a:solidFill>
                  <a:srgbClr val="FF0000"/>
                </a:solidFill>
              </a:rPr>
              <a:t>conditional compilation symbols </a:t>
            </a:r>
            <a:r>
              <a:rPr lang="en-US" dirty="0"/>
              <a:t>for each application configuration.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two application configurations based on the default </a:t>
            </a:r>
            <a:r>
              <a:rPr lang="en-US" dirty="0">
                <a:solidFill>
                  <a:srgbClr val="FF0000"/>
                </a:solidFill>
              </a:rPr>
              <a:t>Debug</a:t>
            </a:r>
            <a:r>
              <a:rPr lang="en-US" dirty="0"/>
              <a:t> configuration.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49423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909</Words>
  <Application>Microsoft Office PowerPoint</Application>
  <PresentationFormat>Custom</PresentationFormat>
  <Paragraphs>168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How do you invoke a method w/ callback?</vt:lpstr>
      <vt:lpstr>Using Lambda to handle event</vt:lpstr>
      <vt:lpstr>StringReader vs StreamReader</vt:lpstr>
      <vt:lpstr>Thread Safety</vt:lpstr>
      <vt:lpstr>Async Method Definition</vt:lpstr>
      <vt:lpstr>Lock(this) is Death(when method is public callable), use a private [static] if possible</vt:lpstr>
      <vt:lpstr>String.Replace</vt:lpstr>
      <vt:lpstr>Regex Compiled Option Performs Better</vt:lpstr>
      <vt:lpstr>Including Line Number in Exceptions(pdb)</vt:lpstr>
      <vt:lpstr>Performance Counter Pairing</vt:lpstr>
      <vt:lpstr>To create a new category and set of performance counters programmatically</vt:lpstr>
      <vt:lpstr>Message Integrity and Validity</vt:lpstr>
      <vt:lpstr>Install Assembly to GAC?</vt:lpstr>
      <vt:lpstr>Debug.Assert vs Trace.Assert?</vt:lpstr>
      <vt:lpstr>DateTime.TryParse(dateString,DateTimeStyle)</vt:lpstr>
      <vt:lpstr>Delay Signing an Assembly</vt:lpstr>
      <vt:lpstr>Load Another Assembly at runtime</vt:lpstr>
      <vt:lpstr>GC Methods</vt:lpstr>
      <vt:lpstr>How to work with Stream</vt:lpstr>
      <vt:lpstr>Find a Certificate from User Certificate Store</vt:lpstr>
      <vt:lpstr>Indexer Property</vt:lpstr>
      <vt:lpstr>HashAlgo.ComputeHash()</vt:lpstr>
      <vt:lpstr>Using() { } – Auto Dispose Pattern</vt:lpstr>
      <vt:lpstr>Raising Event</vt:lpstr>
      <vt:lpstr>What if you forget to call break in a switch?</vt:lpstr>
      <vt:lpstr>ArrayList vs List&lt;T&gt;</vt:lpstr>
      <vt:lpstr>Sign Assembly with Strong Name</vt:lpstr>
      <vt:lpstr>PDB FILE</vt:lpstr>
      <vt:lpstr>Flush StremWriter type Object.</vt:lpstr>
      <vt:lpstr>TraceListener</vt:lpstr>
      <vt:lpstr>TaskFactory.FromAsync and TaskCompleteSource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chin</dc:creator>
  <cp:lastModifiedBy>Administrator</cp:lastModifiedBy>
  <cp:revision>53</cp:revision>
  <dcterms:created xsi:type="dcterms:W3CDTF">2017-01-05T23:15:46Z</dcterms:created>
  <dcterms:modified xsi:type="dcterms:W3CDTF">2017-01-06T13:02:26Z</dcterms:modified>
</cp:coreProperties>
</file>