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T Sans"/>
      <p:regular r:id="rId10"/>
      <p:bold r:id="rId11"/>
      <p:italic r:id="rId12"/>
      <p:boldItalic r:id="rId13"/>
    </p:embeddedFont>
    <p:embeddedFont>
      <p:font typeface="Ex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TSans-bold.fntdata"/><Relationship Id="rId10" Type="http://schemas.openxmlformats.org/officeDocument/2006/relationships/font" Target="fonts/PTSans-regular.fntdata"/><Relationship Id="rId13" Type="http://schemas.openxmlformats.org/officeDocument/2006/relationships/font" Target="fonts/PTSans-boldItalic.fntdata"/><Relationship Id="rId12" Type="http://schemas.openxmlformats.org/officeDocument/2006/relationships/font" Target="fonts/PTSans-italic.fntdata"/><Relationship Id="rId15" Type="http://schemas.openxmlformats.org/officeDocument/2006/relationships/font" Target="fonts/Exo-bold.fntdata"/><Relationship Id="rId14" Type="http://schemas.openxmlformats.org/officeDocument/2006/relationships/font" Target="fonts/Exo-regular.fntdata"/><Relationship Id="rId17" Type="http://schemas.openxmlformats.org/officeDocument/2006/relationships/font" Target="fonts/Exo-boldItalic.fntdata"/><Relationship Id="rId16" Type="http://schemas.openxmlformats.org/officeDocument/2006/relationships/font" Target="fonts/Ex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f11272de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Google Shape;2716;gf11272de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edfa3e31c0_2_20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edfa3e31c0_2_20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gedfa3e31c0_2_20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1" name="Google Shape;2781;gedfa3e31c0_2_20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gedfa3e31c0_2_2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0" name="Google Shape;2840;gedfa3e31c0_2_2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1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1" name="Google Shape;971;p1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2" name="Google Shape;972;p1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3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5" name="Google Shape;975;p1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3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1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3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1" name="Google Shape;981;p1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3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4" name="Google Shape;984;p1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13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1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3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14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4" name="Google Shape;1104;p14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05" name="Google Shape;1105;p14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1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9" name="Google Shape;1189;p15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0" name="Google Shape;1190;p15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16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4" name="Google Shape;1264;p16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5" name="Google Shape;1265;p16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17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4" name="Google Shape;1344;p17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18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1" name="Google Shape;1431;p18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1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1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1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1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1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20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8" name="Google Shape;1608;p20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2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7" name="Google Shape;1697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8" name="Google Shape;1698;p21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21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0" name="Google Shape;1700;p21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21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21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21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22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1" name="Google Shape;1781;p22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2" name="Google Shape;1782;p22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3" name="Google Shape;1783;p22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22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5" name="Google Shape;1785;p22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2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7" name="Google Shape;1787;p22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5" name="Google Shape;1895;p23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6" name="Google Shape;1896;p23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23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8" name="Google Shape;1898;p23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23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0" name="Google Shape;1900;p23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1" name="Google Shape;1901;p23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2" name="Google Shape;1902;p23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3" name="Google Shape;1903;p23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4" name="Google Shape;1904;p23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5" name="Google Shape;1905;p23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6" name="Google Shape;1906;p23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Google Shape;2219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1" name="Google Shape;2261;p26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2" name="Google Shape;2262;p26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3" name="Google Shape;2263;p26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5" name="Google Shape;2265;p26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p26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8" name="Google Shape;2268;p26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9" name="Google Shape;2269;p26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27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48" name="Google Shape;2348;p27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71" name="Google Shape;271;p4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5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5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3" name="Google Shape;533;p7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8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9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9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30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Groupe 8 : Victor Causse, Victor Cornille, Cyprien Carlot</a:t>
            </a:r>
            <a:endParaRPr sz="1200"/>
          </a:p>
        </p:txBody>
      </p:sp>
      <p:grpSp>
        <p:nvGrpSpPr>
          <p:cNvPr id="2655" name="Google Shape;2655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6" name="Google Shape;2656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2" name="Google Shape;2662;p30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3" name="Google Shape;2663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9" name="Google Shape;2669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0" name="Google Shape;2670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6" name="Google Shape;2676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7" name="Google Shape;267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7" name="Google Shape;2687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8" name="Google Shape;2688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8" name="Google Shape;2698;p3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699" name="Google Shape;2699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3" name="Google Shape;2713;p30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2"/>
                </a:solidFill>
              </a:rPr>
              <a:t>Projet NSI</a:t>
            </a:r>
            <a:endParaRPr sz="58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2"/>
                </a:solidFill>
              </a:rPr>
              <a:t>Projet Numéro 1</a:t>
            </a:r>
            <a:endParaRPr sz="5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3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Thème du projet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719" name="Google Shape;2719;p31"/>
          <p:cNvSpPr txBox="1"/>
          <p:nvPr>
            <p:ph idx="1" type="body"/>
          </p:nvPr>
        </p:nvSpPr>
        <p:spPr>
          <a:xfrm>
            <a:off x="713100" y="1094825"/>
            <a:ext cx="7717800" cy="3705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Conversion : </a:t>
            </a:r>
            <a:endParaRPr sz="2000" u="sng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Décimal (Base 10) : Système le plus utilisé au quotidien, chiffres de 0 à 9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Binaire (Base 2) : Utilisé par les ordinateurs, chiffres 0 et 1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Hexadécimal (Base 16) : Compact et utilisé en programmation, chiffres de 0 à 9 et lettres A à F.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720" name="Google Shape;2720;p31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1" name="Google Shape;2721;p3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32"/>
          <p:cNvSpPr txBox="1"/>
          <p:nvPr>
            <p:ph type="title"/>
          </p:nvPr>
        </p:nvSpPr>
        <p:spPr>
          <a:xfrm>
            <a:off x="713100" y="1092250"/>
            <a:ext cx="440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</a:t>
            </a:r>
            <a:endParaRPr/>
          </a:p>
        </p:txBody>
      </p:sp>
      <p:sp>
        <p:nvSpPr>
          <p:cNvPr id="2732" name="Google Shape;2732;p32"/>
          <p:cNvSpPr txBox="1"/>
          <p:nvPr>
            <p:ph idx="1" type="subTitle"/>
          </p:nvPr>
        </p:nvSpPr>
        <p:spPr>
          <a:xfrm>
            <a:off x="713100" y="1726725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Passer d’une base décimal, binaire ou hexadécimal vers une base décimal, binaire ou hexadécimal.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3" name="Google Shape;2733;p32"/>
          <p:cNvPicPr preferRelativeResize="0"/>
          <p:nvPr/>
        </p:nvPicPr>
        <p:blipFill rotWithShape="1">
          <a:blip r:embed="rId3">
            <a:alphaModFix/>
          </a:blip>
          <a:srcRect b="0" l="15592" r="15598" t="0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chemeClr val="accent2">
                <a:alpha val="40000"/>
              </a:schemeClr>
            </a:outerShdw>
          </a:effectLst>
        </p:spPr>
      </p:pic>
      <p:sp>
        <p:nvSpPr>
          <p:cNvPr id="2734" name="Google Shape;2734;p32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32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6" name="Google Shape;2736;p32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37" name="Google Shape;2737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3" name="Google Shape;2743;p32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44" name="Google Shape;2744;p3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9" name="Google Shape;2749;p32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50" name="Google Shape;2750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6" name="Google Shape;2756;p32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57" name="Google Shape;2757;p3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58" name="Google Shape;2758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8" name="Google Shape;2768;p3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69" name="Google Shape;2769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p33"/>
          <p:cNvSpPr txBox="1"/>
          <p:nvPr>
            <p:ph type="title"/>
          </p:nvPr>
        </p:nvSpPr>
        <p:spPr>
          <a:xfrm>
            <a:off x="2399850" y="324575"/>
            <a:ext cx="434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PROJECT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README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84" name="Google Shape;2784;p33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5" name="Google Shape;2785;p33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786" name="Google Shape;2786;p3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2" name="Google Shape;2792;p33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3" name="Google Shape;2793;p33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794" name="Google Shape;2794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8" name="Google Shape;2808;p33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09" name="Google Shape;2809;p3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4" name="Google Shape;2814;p33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15" name="Google Shape;2815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16" name="Google Shape;2816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6" name="Google Shape;2826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27" name="Google Shape;2827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837" name="Google Shape;28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75" y="1207000"/>
            <a:ext cx="85058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34"/>
          <p:cNvSpPr txBox="1"/>
          <p:nvPr>
            <p:ph type="title"/>
          </p:nvPr>
        </p:nvSpPr>
        <p:spPr>
          <a:xfrm>
            <a:off x="4433200" y="1463687"/>
            <a:ext cx="399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IA Générative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43" name="Google Shape;2843;p34"/>
          <p:cNvSpPr txBox="1"/>
          <p:nvPr>
            <p:ph idx="1" type="subTitle"/>
          </p:nvPr>
        </p:nvSpPr>
        <p:spPr>
          <a:xfrm>
            <a:off x="4433200" y="2430317"/>
            <a:ext cx="3997800" cy="12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Nous avons utilisé l’IA générative pour l’exploitation du programme c’est-à-dire pour la mise en page des convertion.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En effet nous avons analysé et commenté cette génération d’idée puis nous l’avons modifié pour qu’il puisse s’additionner à notre programme.</a:t>
            </a:r>
            <a:endParaRPr sz="1700"/>
          </a:p>
        </p:txBody>
      </p:sp>
      <p:grpSp>
        <p:nvGrpSpPr>
          <p:cNvPr id="2844" name="Google Shape;2844;p34"/>
          <p:cNvGrpSpPr/>
          <p:nvPr/>
        </p:nvGrpSpPr>
        <p:grpSpPr>
          <a:xfrm>
            <a:off x="1130523" y="1463672"/>
            <a:ext cx="2911863" cy="2399034"/>
            <a:chOff x="1197023" y="1520687"/>
            <a:chExt cx="3150344" cy="2595515"/>
          </a:xfrm>
        </p:grpSpPr>
        <p:sp>
          <p:nvSpPr>
            <p:cNvPr id="2845" name="Google Shape;2845;p34"/>
            <p:cNvSpPr/>
            <p:nvPr/>
          </p:nvSpPr>
          <p:spPr>
            <a:xfrm>
              <a:off x="2395534" y="3572052"/>
              <a:ext cx="753939" cy="429086"/>
            </a:xfrm>
            <a:custGeom>
              <a:rect b="b" l="l" r="r" t="t"/>
              <a:pathLst>
                <a:path extrusionOk="0" h="17416" w="29834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2133633" y="4054309"/>
              <a:ext cx="1277103" cy="61893"/>
            </a:xfrm>
            <a:custGeom>
              <a:rect b="b" l="l" r="r" t="t"/>
              <a:pathLst>
                <a:path extrusionOk="0" h="1256" w="50536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2133641" y="3992441"/>
              <a:ext cx="1277103" cy="61889"/>
            </a:xfrm>
            <a:custGeom>
              <a:rect b="b" l="l" r="r" t="t"/>
              <a:pathLst>
                <a:path extrusionOk="0" h="2512" w="50536">
                  <a:moveTo>
                    <a:pt x="10363" y="1"/>
                  </a:moveTo>
                  <a:lnTo>
                    <a:pt x="1" y="2512"/>
                  </a:lnTo>
                  <a:lnTo>
                    <a:pt x="50536" y="2512"/>
                  </a:lnTo>
                  <a:lnTo>
                    <a:pt x="40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1197023" y="3342369"/>
              <a:ext cx="3150344" cy="275028"/>
            </a:xfrm>
            <a:custGeom>
              <a:rect b="b" l="l" r="r" t="t"/>
              <a:pathLst>
                <a:path extrusionOk="0" h="11163" w="116524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1197023" y="1520687"/>
              <a:ext cx="3150344" cy="1830275"/>
            </a:xfrm>
            <a:custGeom>
              <a:rect b="b" l="l" r="r" t="t"/>
              <a:pathLst>
                <a:path extrusionOk="0" h="65258" w="116524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2715111" y="3421323"/>
              <a:ext cx="114807" cy="112495"/>
            </a:xfrm>
            <a:custGeom>
              <a:rect b="b" l="l" r="r" t="t"/>
              <a:pathLst>
                <a:path extrusionOk="0" h="4566" w="4543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51" name="Google Shape;28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648" y="1562156"/>
            <a:ext cx="2717616" cy="15286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2" name="Google Shape;2852;p34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2853" name="Google Shape;2853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4" name="Google Shape;2854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4" name="Google Shape;2864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5" name="Google Shape;2865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75" name="Google Shape;2875;p34"/>
          <p:cNvGrpSpPr/>
          <p:nvPr/>
        </p:nvGrpSpPr>
        <p:grpSpPr>
          <a:xfrm>
            <a:off x="6359589" y="4059978"/>
            <a:ext cx="883262" cy="242091"/>
            <a:chOff x="2300350" y="2601250"/>
            <a:chExt cx="2275275" cy="623625"/>
          </a:xfrm>
        </p:grpSpPr>
        <p:sp>
          <p:nvSpPr>
            <p:cNvPr id="2876" name="Google Shape;2876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2" name="Google Shape;2882;p34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2883" name="Google Shape;2883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84" name="Google Shape;2884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4" name="Google Shape;2894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95" name="Google Shape;2895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905" name="Google Shape;29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525" y="1531125"/>
            <a:ext cx="2911851" cy="1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