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F9C3C9-66A9-4724-9426-1478A38AC8D4}">
  <a:tblStyle styleId="{EAF9C3C9-66A9-4724-9426-1478A38AC8D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ff17f0ccc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ff17f0ccc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ff17f0ccc_4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ff17f0ccc_4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ff17f0ccc_4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ff17f0ccc_4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ff17f0ccc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ff17f0ccc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ff17f0ccc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ff17f0ccc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ff17f0cc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ff17f0cc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ff17f0cc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ff17f0cc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ff17f0ccc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ff17f0ccc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ff17f0ccc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ff17f0ccc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ff17f0ccc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ff17f0ccc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ff17f0ccc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ff17f0ccc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ff17f0ccc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ff17f0ccc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ff17f0ccc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ff17f0cc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484425" y="1648550"/>
            <a:ext cx="4255500" cy="3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CURSO: Sistema de Soporte de Decisiones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Hernández Villalobos, Víctor.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Llaxacondor Alayo, Jonathan.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Miranda Narro, Michael.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Ramirez Zavaleta, Arnold.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DOCENTE: Ing. Edward Castillo Robles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704900" y="234575"/>
            <a:ext cx="43746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300">
                <a:latin typeface="Times New Roman"/>
                <a:ea typeface="Times New Roman"/>
                <a:cs typeface="Times New Roman"/>
                <a:sym typeface="Times New Roman"/>
              </a:rPr>
              <a:t>DATAMART PARA EL </a:t>
            </a:r>
            <a:r>
              <a:rPr lang="es" sz="2300">
                <a:latin typeface="Times New Roman"/>
                <a:ea typeface="Times New Roman"/>
                <a:cs typeface="Times New Roman"/>
                <a:sym typeface="Times New Roman"/>
              </a:rPr>
              <a:t>ÁREA</a:t>
            </a:r>
            <a:r>
              <a:rPr lang="es" sz="2300">
                <a:latin typeface="Times New Roman"/>
                <a:ea typeface="Times New Roman"/>
                <a:cs typeface="Times New Roman"/>
                <a:sym typeface="Times New Roman"/>
              </a:rPr>
              <a:t> DE “MANEJO DE AGUAS” DE UNA MINERA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as deudas pendientes de ocho mineras por el uso del agua | Ojo Público"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676" y="1648550"/>
            <a:ext cx="4080873" cy="27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/>
        </p:nvSpPr>
        <p:spPr>
          <a:xfrm>
            <a:off x="3804450" y="4528250"/>
            <a:ext cx="15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Trujillo - 2021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07550" y="2082300"/>
            <a:ext cx="2835900" cy="9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0" lang="es" sz="2400">
                <a:latin typeface="Arial"/>
                <a:ea typeface="Arial"/>
                <a:cs typeface="Arial"/>
                <a:sym typeface="Arial"/>
              </a:rPr>
              <a:t>IDENTIFICACIÓN DE DIMENSIONES</a:t>
            </a:r>
            <a:endParaRPr sz="2400"/>
          </a:p>
        </p:txBody>
      </p:sp>
      <p:graphicFrame>
        <p:nvGraphicFramePr>
          <p:cNvPr id="337" name="Google Shape;337;p22"/>
          <p:cNvGraphicFramePr/>
          <p:nvPr/>
        </p:nvGraphicFramePr>
        <p:xfrm>
          <a:off x="3029325" y="55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{EAF9C3C9-66A9-4724-9426-1478A38AC8D4}</a:tableStyleId>
              </a:tblPr>
              <a:tblGrid>
                <a:gridCol w="2718850"/>
                <a:gridCol w="3265250"/>
              </a:tblGrid>
              <a:tr h="604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Dimensión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Campo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604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Tiempo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Año, Mes, Día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04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Punto de consumo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Zona, Nombre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04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Punto de vertimiento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Zona, Nombre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04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Planta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Tipo de Planta, Nombre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70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Análisis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Límite máximo, Límite mínimo, Nombre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89325" y="2060100"/>
            <a:ext cx="3047400" cy="10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0" lang="es" sz="265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s" sz="2400">
                <a:latin typeface="Arial"/>
                <a:ea typeface="Arial"/>
                <a:cs typeface="Arial"/>
                <a:sym typeface="Arial"/>
              </a:rPr>
              <a:t>DENTIFICACIÓN DE MEDIDAS</a:t>
            </a:r>
            <a:endParaRPr sz="2400"/>
          </a:p>
        </p:txBody>
      </p:sp>
      <p:graphicFrame>
        <p:nvGraphicFramePr>
          <p:cNvPr id="343" name="Google Shape;343;p23"/>
          <p:cNvGraphicFramePr/>
          <p:nvPr/>
        </p:nvGraphicFramePr>
        <p:xfrm>
          <a:off x="3282338" y="38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{EAF9C3C9-66A9-4724-9426-1478A38AC8D4}</a:tableStyleId>
              </a:tblPr>
              <a:tblGrid>
                <a:gridCol w="1577600"/>
                <a:gridCol w="4189525"/>
              </a:tblGrid>
              <a:tr h="577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Medida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Cálculo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577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Consumo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VolumenConsumido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77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Vertimiento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VolumenDescargado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207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Calidad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Bueno: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ValorDelAnalisis &gt;= LimiteMinimoDelAnalisis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ValorDelAnalisis &lt;= LimiteMaximoDelAnalisis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Malo: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ValorDelAnalisis &gt; LimiteMaximoDelAnalisis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ValorDelAnalisis &lt; LimiteMinimoDelAnalisis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352050" y="2026350"/>
            <a:ext cx="2718300" cy="9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0" lang="es" sz="2400">
                <a:latin typeface="Arial"/>
                <a:ea typeface="Arial"/>
                <a:cs typeface="Arial"/>
                <a:sym typeface="Arial"/>
              </a:rPr>
              <a:t>IDENTIFICACIÓN DE JERARQUÍAS</a:t>
            </a:r>
            <a:endParaRPr sz="2400"/>
          </a:p>
        </p:txBody>
      </p:sp>
      <p:graphicFrame>
        <p:nvGraphicFramePr>
          <p:cNvPr id="349" name="Google Shape;349;p24"/>
          <p:cNvGraphicFramePr/>
          <p:nvPr/>
        </p:nvGraphicFramePr>
        <p:xfrm>
          <a:off x="3587450" y="5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{EAF9C3C9-66A9-4724-9426-1478A38AC8D4}</a:tableStyleId>
              </a:tblPr>
              <a:tblGrid>
                <a:gridCol w="2638425"/>
                <a:gridCol w="2619375"/>
              </a:tblGrid>
              <a:tr h="612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Dimensión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Niveles de Jerarquía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Tiempo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Año &gt; mes &gt; día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Punto de consumo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Zona &gt; Nombre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Punto de vertimiento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Zona &gt; Nombre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Planta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Tipo &gt; Nombre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Analisis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Nombre</a:t>
                      </a:r>
                      <a:r>
                        <a:rPr lang="es" sz="1200"/>
                        <a:t> </a:t>
                      </a:r>
                      <a:endParaRPr sz="1200"/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332988" y="4459050"/>
            <a:ext cx="8478000" cy="5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Diagrama del </a:t>
            </a:r>
            <a:r>
              <a:rPr lang="es" sz="2400"/>
              <a:t>data mart</a:t>
            </a:r>
            <a:r>
              <a:rPr lang="es" sz="2400"/>
              <a:t> ya implementada en su base de datos</a:t>
            </a:r>
            <a:endParaRPr sz="2400"/>
          </a:p>
        </p:txBody>
      </p:sp>
      <p:pic>
        <p:nvPicPr>
          <p:cNvPr id="355" name="Google Shape;3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25" y="152400"/>
            <a:ext cx="8843827" cy="430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525525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053000" y="1623600"/>
            <a:ext cx="7038000" cy="16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procesos a modelar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90650" y="234700"/>
            <a:ext cx="4190100" cy="5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Descripción del proceso de negocio</a:t>
            </a:r>
            <a:endParaRPr sz="1800"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234775" y="743200"/>
            <a:ext cx="5163000" cy="15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unidad minera XYZ, es una empresa minera que se dedica a la extracción de oro a tajo abierto, esta empresa cuenta con el área de “Manejo de aguas” que se encarga en la correcta gestión del recurso del agua, abarcando los procesos de consumo, vertimientos y calidad de agua según resoluciones o decretos dictados por el estado peruano. 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3266050" y="2454450"/>
            <a:ext cx="5765400" cy="1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Por lo tanto, están en continuo seguimiento y/o monitoreo para cumplir los volúmenes consumidos y/o vertidos en los puntos de impacto, así también en el cumplimiento de los límites mínimos y máximos permitido que las plantas de aguas deben cumplir para el consumo en las áreas no operativas de la mina (campamentos y oficinas) o para poder ser descargados fuera de la propiedad en caso de exceso de agua.</a:t>
            </a:r>
            <a:endParaRPr/>
          </a:p>
        </p:txBody>
      </p:sp>
      <p:pic>
        <p:nvPicPr>
          <p:cNvPr descr="La importancia del manejo de agua y gestión de relaves en la minería -"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38" y="2488650"/>
            <a:ext cx="2791088" cy="153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 agua no es un recurso renovable, cuídelo | El Nuevo Siglo"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991" y="624225"/>
            <a:ext cx="2604134" cy="1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840950" y="4302575"/>
            <a:ext cx="7571400" cy="5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Tablas a utilizar del modelado de datos relacional</a:t>
            </a:r>
            <a:endParaRPr sz="2400"/>
          </a:p>
        </p:txBody>
      </p:sp>
      <p:pic>
        <p:nvPicPr>
          <p:cNvPr id="300" name="Google Shape;300;p16"/>
          <p:cNvPicPr preferRelativeResize="0"/>
          <p:nvPr/>
        </p:nvPicPr>
        <p:blipFill rotWithShape="1">
          <a:blip r:embed="rId3">
            <a:alphaModFix/>
          </a:blip>
          <a:srcRect b="16179" l="2653" r="2899" t="13900"/>
          <a:stretch/>
        </p:blipFill>
        <p:spPr>
          <a:xfrm>
            <a:off x="118813" y="107575"/>
            <a:ext cx="8926290" cy="419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90650" y="234700"/>
            <a:ext cx="4317300" cy="5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Problemas</a:t>
            </a:r>
            <a:r>
              <a:rPr lang="es" sz="1800"/>
              <a:t> del proceso de negocio</a:t>
            </a:r>
            <a:endParaRPr sz="1800"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264125" y="948550"/>
            <a:ext cx="4576200" cy="30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s"/>
              <a:t>Puntos de consumo exceden el volumen máximo permitido por resoluciones o decretos.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es"/>
              <a:t>Puntos de vertimiento exceden el volumen máximo permitido por resoluciones o decretos.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es"/>
              <a:t>Baja calidad de agua por análisis y planta que no se encuentran dentro de los mínimos y/o máximos permitidos por resoluciones o decretos.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Exceder: imágenes, fotos de stock y vectores | Shutterstock" id="307" name="Google Shape;307;p17"/>
          <p:cNvPicPr preferRelativeResize="0"/>
          <p:nvPr/>
        </p:nvPicPr>
        <p:blipFill rotWithShape="1">
          <a:blip r:embed="rId3">
            <a:alphaModFix/>
          </a:blip>
          <a:srcRect b="18364" l="0" r="0" t="14978"/>
          <a:stretch/>
        </p:blipFill>
        <p:spPr>
          <a:xfrm>
            <a:off x="5769200" y="1282075"/>
            <a:ext cx="2709225" cy="19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90650" y="88025"/>
            <a:ext cx="6879300" cy="5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Requerimientos de información para la tomas de decisiones</a:t>
            </a:r>
            <a:endParaRPr sz="1800"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12425" y="537850"/>
            <a:ext cx="86883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7200"/>
              <a:t>En qué puntos se está teniendo mayor </a:t>
            </a:r>
            <a:r>
              <a:rPr b="1" lang="es" sz="7200" u="sng"/>
              <a:t>consumo</a:t>
            </a:r>
            <a:r>
              <a:rPr lang="es" sz="7200"/>
              <a:t> de agua en el día, mes y año.</a:t>
            </a:r>
            <a:endParaRPr sz="7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375" y="1220287"/>
            <a:ext cx="5493248" cy="27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76025" y="234750"/>
            <a:ext cx="86832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2. </a:t>
            </a:r>
            <a:r>
              <a:rPr lang="es" sz="7200"/>
              <a:t>En qué puntos se está teniendo mayor </a:t>
            </a:r>
            <a:r>
              <a:rPr b="1" lang="es" sz="7200" u="sng"/>
              <a:t>vertimiento</a:t>
            </a:r>
            <a:r>
              <a:rPr lang="es" sz="7200"/>
              <a:t> de agua en el día mes y año.</a:t>
            </a:r>
            <a:endParaRPr sz="7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575" y="1016000"/>
            <a:ext cx="5986202" cy="292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7025" y="205150"/>
            <a:ext cx="87126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3. </a:t>
            </a:r>
            <a:r>
              <a:rPr lang="es" sz="7200"/>
              <a:t>En qué plantas se está teniendo baja </a:t>
            </a:r>
            <a:r>
              <a:rPr b="1" lang="es" sz="7200" u="sng"/>
              <a:t>calidad</a:t>
            </a:r>
            <a:r>
              <a:rPr lang="es" sz="7200"/>
              <a:t> de agua por análisis en el día, mes y año.</a:t>
            </a:r>
            <a:endParaRPr sz="7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837" y="928738"/>
            <a:ext cx="6140324" cy="328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053000" y="1483775"/>
            <a:ext cx="7038000" cy="16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dimensional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