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4"/>
  </p:handoutMasterIdLst>
  <p:sldIdLst>
    <p:sldId id="327" r:id="rId2"/>
    <p:sldId id="328" r:id="rId3"/>
    <p:sldId id="329" r:id="rId4"/>
    <p:sldId id="331" r:id="rId5"/>
    <p:sldId id="330" r:id="rId6"/>
    <p:sldId id="332" r:id="rId7"/>
    <p:sldId id="338" r:id="rId8"/>
    <p:sldId id="348" r:id="rId9"/>
    <p:sldId id="339" r:id="rId10"/>
    <p:sldId id="349" r:id="rId11"/>
    <p:sldId id="350" r:id="rId12"/>
    <p:sldId id="351" r:id="rId13"/>
    <p:sldId id="340" r:id="rId14"/>
    <p:sldId id="337" r:id="rId15"/>
    <p:sldId id="336" r:id="rId16"/>
    <p:sldId id="356" r:id="rId17"/>
    <p:sldId id="355" r:id="rId18"/>
    <p:sldId id="358" r:id="rId19"/>
    <p:sldId id="359" r:id="rId20"/>
    <p:sldId id="333" r:id="rId21"/>
    <p:sldId id="357" r:id="rId22"/>
    <p:sldId id="353" r:id="rId23"/>
    <p:sldId id="354" r:id="rId24"/>
    <p:sldId id="360" r:id="rId25"/>
    <p:sldId id="361" r:id="rId26"/>
    <p:sldId id="362" r:id="rId27"/>
    <p:sldId id="352" r:id="rId28"/>
    <p:sldId id="334" r:id="rId29"/>
    <p:sldId id="335" r:id="rId30"/>
    <p:sldId id="344" r:id="rId31"/>
    <p:sldId id="345" r:id="rId32"/>
    <p:sldId id="347"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5" autoAdjust="0"/>
    <p:restoredTop sz="94622" autoAdjust="0"/>
  </p:normalViewPr>
  <p:slideViewPr>
    <p:cSldViewPr>
      <p:cViewPr varScale="1">
        <p:scale>
          <a:sx n="72" d="100"/>
          <a:sy n="72"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2DCB0-33C8-44BD-B751-330158AB898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pt-BR"/>
        </a:p>
      </dgm:t>
    </dgm:pt>
    <dgm:pt modelId="{F5FED250-17D0-45FA-8A14-B3DA4B0BFF67}">
      <dgm:prSet phldrT="[Texto]"/>
      <dgm:spPr>
        <a:solidFill>
          <a:srgbClr val="00B050"/>
        </a:solidFill>
      </dgm:spPr>
      <dgm:t>
        <a:bodyPr/>
        <a:lstStyle/>
        <a:p>
          <a:endParaRPr lang="pt-BR" dirty="0"/>
        </a:p>
      </dgm:t>
    </dgm:pt>
    <dgm:pt modelId="{D044C3B3-B8F0-4723-B0E6-5B0FBBE2987D}" type="parTrans" cxnId="{9C80AD4D-D298-4716-B7C9-85F6610FFCF8}">
      <dgm:prSet/>
      <dgm:spPr/>
      <dgm:t>
        <a:bodyPr/>
        <a:lstStyle/>
        <a:p>
          <a:endParaRPr lang="pt-BR"/>
        </a:p>
      </dgm:t>
    </dgm:pt>
    <dgm:pt modelId="{D07E90AE-F657-4F3E-B4CB-23796A32DE18}" type="sibTrans" cxnId="{9C80AD4D-D298-4716-B7C9-85F6610FFCF8}">
      <dgm:prSet/>
      <dgm:spPr/>
      <dgm:t>
        <a:bodyPr/>
        <a:lstStyle/>
        <a:p>
          <a:endParaRPr lang="pt-BR"/>
        </a:p>
      </dgm:t>
    </dgm:pt>
    <dgm:pt modelId="{FC024DF7-4BED-4B31-9E4B-6AE98C333E13}">
      <dgm:prSet phldrT="[Texto]"/>
      <dgm:spPr/>
      <dgm:t>
        <a:bodyPr/>
        <a:lstStyle/>
        <a:p>
          <a:r>
            <a:rPr lang="pt-BR" b="1" dirty="0"/>
            <a:t>Entrada (dados) </a:t>
          </a:r>
          <a:endParaRPr lang="pt-BR" dirty="0"/>
        </a:p>
      </dgm:t>
    </dgm:pt>
    <dgm:pt modelId="{9F0F206E-FE18-4151-B75F-5ED51B5E382A}" type="parTrans" cxnId="{114BDDA3-626B-4E0A-A56D-E20209A911A2}">
      <dgm:prSet/>
      <dgm:spPr/>
      <dgm:t>
        <a:bodyPr/>
        <a:lstStyle/>
        <a:p>
          <a:endParaRPr lang="pt-BR"/>
        </a:p>
      </dgm:t>
    </dgm:pt>
    <dgm:pt modelId="{87868E04-D1E2-4D31-A9CC-793972954011}" type="sibTrans" cxnId="{114BDDA3-626B-4E0A-A56D-E20209A911A2}">
      <dgm:prSet/>
      <dgm:spPr/>
      <dgm:t>
        <a:bodyPr/>
        <a:lstStyle/>
        <a:p>
          <a:endParaRPr lang="pt-BR"/>
        </a:p>
      </dgm:t>
    </dgm:pt>
    <dgm:pt modelId="{36FE70ED-1E35-4AE5-A3AF-4439EDABFC06}">
      <dgm:prSet phldrT="[Texto]"/>
      <dgm:spPr>
        <a:solidFill>
          <a:srgbClr val="0070C0"/>
        </a:solidFill>
      </dgm:spPr>
      <dgm:t>
        <a:bodyPr/>
        <a:lstStyle/>
        <a:p>
          <a:endParaRPr lang="pt-BR" dirty="0"/>
        </a:p>
      </dgm:t>
    </dgm:pt>
    <dgm:pt modelId="{A5786344-F3D7-4774-9686-1123C61E0CA3}" type="parTrans" cxnId="{205321EE-0465-4D4D-B12B-01B53277896E}">
      <dgm:prSet/>
      <dgm:spPr/>
      <dgm:t>
        <a:bodyPr/>
        <a:lstStyle/>
        <a:p>
          <a:endParaRPr lang="pt-BR"/>
        </a:p>
      </dgm:t>
    </dgm:pt>
    <dgm:pt modelId="{9F855ADF-D8F8-4E02-9546-3827FCF7A18B}" type="sibTrans" cxnId="{205321EE-0465-4D4D-B12B-01B53277896E}">
      <dgm:prSet/>
      <dgm:spPr/>
      <dgm:t>
        <a:bodyPr/>
        <a:lstStyle/>
        <a:p>
          <a:endParaRPr lang="pt-BR"/>
        </a:p>
      </dgm:t>
    </dgm:pt>
    <dgm:pt modelId="{337EA6B2-308C-4403-A4E3-93A928977B0F}">
      <dgm:prSet phldrT="[Texto]"/>
      <dgm:spPr/>
      <dgm:t>
        <a:bodyPr/>
        <a:lstStyle/>
        <a:p>
          <a:r>
            <a:rPr lang="pt-BR" b="1" dirty="0"/>
            <a:t>Processamento (análise dos dados)</a:t>
          </a:r>
          <a:endParaRPr lang="pt-BR" dirty="0"/>
        </a:p>
      </dgm:t>
    </dgm:pt>
    <dgm:pt modelId="{CE776CA5-31E1-4828-ACDF-0A5170639C29}" type="parTrans" cxnId="{394FAC3E-B662-48FA-8CCE-5FA00C7C0CA9}">
      <dgm:prSet/>
      <dgm:spPr/>
      <dgm:t>
        <a:bodyPr/>
        <a:lstStyle/>
        <a:p>
          <a:endParaRPr lang="pt-BR"/>
        </a:p>
      </dgm:t>
    </dgm:pt>
    <dgm:pt modelId="{B0CD414E-E6F2-44F7-A75E-F183B32390CE}" type="sibTrans" cxnId="{394FAC3E-B662-48FA-8CCE-5FA00C7C0CA9}">
      <dgm:prSet/>
      <dgm:spPr/>
      <dgm:t>
        <a:bodyPr/>
        <a:lstStyle/>
        <a:p>
          <a:endParaRPr lang="pt-BR"/>
        </a:p>
      </dgm:t>
    </dgm:pt>
    <dgm:pt modelId="{DAA3898E-4BCC-43F7-A55F-B8A9E77F6B96}">
      <dgm:prSet phldrT="[Texto]"/>
      <dgm:spPr>
        <a:solidFill>
          <a:srgbClr val="FF0000"/>
        </a:solidFill>
      </dgm:spPr>
      <dgm:t>
        <a:bodyPr/>
        <a:lstStyle/>
        <a:p>
          <a:r>
            <a:rPr lang="pt-BR" b="1" dirty="0"/>
            <a:t> </a:t>
          </a:r>
          <a:endParaRPr lang="pt-BR" dirty="0"/>
        </a:p>
      </dgm:t>
    </dgm:pt>
    <dgm:pt modelId="{D551EA25-3457-42B0-A495-38EB39567E3C}" type="parTrans" cxnId="{EEADD90B-EF37-4790-AF33-C70B6E4C8D42}">
      <dgm:prSet/>
      <dgm:spPr/>
      <dgm:t>
        <a:bodyPr/>
        <a:lstStyle/>
        <a:p>
          <a:endParaRPr lang="pt-BR"/>
        </a:p>
      </dgm:t>
    </dgm:pt>
    <dgm:pt modelId="{2B7A67E3-475C-4011-B2FA-12B347BB6B85}" type="sibTrans" cxnId="{EEADD90B-EF37-4790-AF33-C70B6E4C8D42}">
      <dgm:prSet/>
      <dgm:spPr/>
      <dgm:t>
        <a:bodyPr/>
        <a:lstStyle/>
        <a:p>
          <a:endParaRPr lang="pt-BR"/>
        </a:p>
      </dgm:t>
    </dgm:pt>
    <dgm:pt modelId="{C1D96D66-8BF7-49CB-9487-8561235453F8}">
      <dgm:prSet/>
      <dgm:spPr/>
      <dgm:t>
        <a:bodyPr/>
        <a:lstStyle/>
        <a:p>
          <a:r>
            <a:rPr lang="pt-BR" b="1" dirty="0"/>
            <a:t>Saída (informação).</a:t>
          </a:r>
          <a:endParaRPr lang="pt-BR" dirty="0">
            <a:latin typeface="+mn-lt"/>
          </a:endParaRPr>
        </a:p>
      </dgm:t>
    </dgm:pt>
    <dgm:pt modelId="{56C2A5FA-F238-4179-8F1F-D2431EA7A730}" type="parTrans" cxnId="{31E0F4BB-8640-4750-AE84-486BDEC1C124}">
      <dgm:prSet/>
      <dgm:spPr/>
      <dgm:t>
        <a:bodyPr/>
        <a:lstStyle/>
        <a:p>
          <a:endParaRPr lang="pt-BR"/>
        </a:p>
      </dgm:t>
    </dgm:pt>
    <dgm:pt modelId="{48A98F54-A5FF-4714-97F5-6810E5B0C5EB}" type="sibTrans" cxnId="{31E0F4BB-8640-4750-AE84-486BDEC1C124}">
      <dgm:prSet/>
      <dgm:spPr/>
      <dgm:t>
        <a:bodyPr/>
        <a:lstStyle/>
        <a:p>
          <a:endParaRPr lang="pt-BR"/>
        </a:p>
      </dgm:t>
    </dgm:pt>
    <dgm:pt modelId="{DC511239-2F66-4B81-8198-66364F228864}" type="pres">
      <dgm:prSet presAssocID="{80B2DCB0-33C8-44BD-B751-330158AB8988}" presName="linearFlow" presStyleCnt="0">
        <dgm:presLayoutVars>
          <dgm:dir/>
          <dgm:animLvl val="lvl"/>
          <dgm:resizeHandles val="exact"/>
        </dgm:presLayoutVars>
      </dgm:prSet>
      <dgm:spPr/>
    </dgm:pt>
    <dgm:pt modelId="{BE8C11F8-E8DD-4D98-A750-7A2D23136097}" type="pres">
      <dgm:prSet presAssocID="{F5FED250-17D0-45FA-8A14-B3DA4B0BFF67}" presName="composite" presStyleCnt="0"/>
      <dgm:spPr/>
    </dgm:pt>
    <dgm:pt modelId="{0085E7B3-ADF5-4F43-B4D5-54AB484B3A55}" type="pres">
      <dgm:prSet presAssocID="{F5FED250-17D0-45FA-8A14-B3DA4B0BFF67}" presName="parentText" presStyleLbl="alignNode1" presStyleIdx="0" presStyleCnt="3">
        <dgm:presLayoutVars>
          <dgm:chMax val="1"/>
          <dgm:bulletEnabled val="1"/>
        </dgm:presLayoutVars>
      </dgm:prSet>
      <dgm:spPr/>
    </dgm:pt>
    <dgm:pt modelId="{3B2ABA59-212F-456D-A515-7D076645819F}" type="pres">
      <dgm:prSet presAssocID="{F5FED250-17D0-45FA-8A14-B3DA4B0BFF67}" presName="descendantText" presStyleLbl="alignAcc1" presStyleIdx="0" presStyleCnt="3">
        <dgm:presLayoutVars>
          <dgm:bulletEnabled val="1"/>
        </dgm:presLayoutVars>
      </dgm:prSet>
      <dgm:spPr/>
    </dgm:pt>
    <dgm:pt modelId="{D37E69F7-F32D-4B5C-B655-DC73B1939701}" type="pres">
      <dgm:prSet presAssocID="{D07E90AE-F657-4F3E-B4CB-23796A32DE18}" presName="sp" presStyleCnt="0"/>
      <dgm:spPr/>
    </dgm:pt>
    <dgm:pt modelId="{BF252F79-5DCE-40F6-9561-A9110A337936}" type="pres">
      <dgm:prSet presAssocID="{36FE70ED-1E35-4AE5-A3AF-4439EDABFC06}" presName="composite" presStyleCnt="0"/>
      <dgm:spPr/>
    </dgm:pt>
    <dgm:pt modelId="{044505D4-DE15-40B4-B3E4-6E1B0F310E90}" type="pres">
      <dgm:prSet presAssocID="{36FE70ED-1E35-4AE5-A3AF-4439EDABFC06}" presName="parentText" presStyleLbl="alignNode1" presStyleIdx="1" presStyleCnt="3">
        <dgm:presLayoutVars>
          <dgm:chMax val="1"/>
          <dgm:bulletEnabled val="1"/>
        </dgm:presLayoutVars>
      </dgm:prSet>
      <dgm:spPr/>
    </dgm:pt>
    <dgm:pt modelId="{AC8CBB7E-5111-4B96-9E36-22020A246782}" type="pres">
      <dgm:prSet presAssocID="{36FE70ED-1E35-4AE5-A3AF-4439EDABFC06}" presName="descendantText" presStyleLbl="alignAcc1" presStyleIdx="1" presStyleCnt="3">
        <dgm:presLayoutVars>
          <dgm:bulletEnabled val="1"/>
        </dgm:presLayoutVars>
      </dgm:prSet>
      <dgm:spPr/>
    </dgm:pt>
    <dgm:pt modelId="{A8AFCE72-EBB5-425E-B379-A9D8C36257F6}" type="pres">
      <dgm:prSet presAssocID="{9F855ADF-D8F8-4E02-9546-3827FCF7A18B}" presName="sp" presStyleCnt="0"/>
      <dgm:spPr/>
    </dgm:pt>
    <dgm:pt modelId="{A1BD9587-A5ED-462B-8DDE-469DF3516B59}" type="pres">
      <dgm:prSet presAssocID="{DAA3898E-4BCC-43F7-A55F-B8A9E77F6B96}" presName="composite" presStyleCnt="0"/>
      <dgm:spPr/>
    </dgm:pt>
    <dgm:pt modelId="{1B72ECFE-BEB9-470F-9288-B29DE24C2BB1}" type="pres">
      <dgm:prSet presAssocID="{DAA3898E-4BCC-43F7-A55F-B8A9E77F6B96}" presName="parentText" presStyleLbl="alignNode1" presStyleIdx="2" presStyleCnt="3">
        <dgm:presLayoutVars>
          <dgm:chMax val="1"/>
          <dgm:bulletEnabled val="1"/>
        </dgm:presLayoutVars>
      </dgm:prSet>
      <dgm:spPr/>
    </dgm:pt>
    <dgm:pt modelId="{20432E3A-E678-46C8-8090-595B727CB14D}" type="pres">
      <dgm:prSet presAssocID="{DAA3898E-4BCC-43F7-A55F-B8A9E77F6B96}" presName="descendantText" presStyleLbl="alignAcc1" presStyleIdx="2" presStyleCnt="3">
        <dgm:presLayoutVars>
          <dgm:bulletEnabled val="1"/>
        </dgm:presLayoutVars>
      </dgm:prSet>
      <dgm:spPr/>
    </dgm:pt>
  </dgm:ptLst>
  <dgm:cxnLst>
    <dgm:cxn modelId="{EEADD90B-EF37-4790-AF33-C70B6E4C8D42}" srcId="{80B2DCB0-33C8-44BD-B751-330158AB8988}" destId="{DAA3898E-4BCC-43F7-A55F-B8A9E77F6B96}" srcOrd="2" destOrd="0" parTransId="{D551EA25-3457-42B0-A495-38EB39567E3C}" sibTransId="{2B7A67E3-475C-4011-B2FA-12B347BB6B85}"/>
    <dgm:cxn modelId="{A84E3F0F-1ADC-4AB7-B884-254D9478E131}" type="presOf" srcId="{80B2DCB0-33C8-44BD-B751-330158AB8988}" destId="{DC511239-2F66-4B81-8198-66364F228864}" srcOrd="0" destOrd="0" presId="urn:microsoft.com/office/officeart/2005/8/layout/chevron2"/>
    <dgm:cxn modelId="{BA7FBE1D-1756-45D7-A00E-5F6764A9D56E}" type="presOf" srcId="{F5FED250-17D0-45FA-8A14-B3DA4B0BFF67}" destId="{0085E7B3-ADF5-4F43-B4D5-54AB484B3A55}" srcOrd="0" destOrd="0" presId="urn:microsoft.com/office/officeart/2005/8/layout/chevron2"/>
    <dgm:cxn modelId="{E81AF03C-F4A5-4DD3-8D76-00106C7E51F3}" type="presOf" srcId="{337EA6B2-308C-4403-A4E3-93A928977B0F}" destId="{AC8CBB7E-5111-4B96-9E36-22020A246782}" srcOrd="0" destOrd="0" presId="urn:microsoft.com/office/officeart/2005/8/layout/chevron2"/>
    <dgm:cxn modelId="{394FAC3E-B662-48FA-8CCE-5FA00C7C0CA9}" srcId="{36FE70ED-1E35-4AE5-A3AF-4439EDABFC06}" destId="{337EA6B2-308C-4403-A4E3-93A928977B0F}" srcOrd="0" destOrd="0" parTransId="{CE776CA5-31E1-4828-ACDF-0A5170639C29}" sibTransId="{B0CD414E-E6F2-44F7-A75E-F183B32390CE}"/>
    <dgm:cxn modelId="{8F48E767-4B08-48DA-81F6-C4EDDD968D21}" type="presOf" srcId="{C1D96D66-8BF7-49CB-9487-8561235453F8}" destId="{20432E3A-E678-46C8-8090-595B727CB14D}" srcOrd="0" destOrd="0" presId="urn:microsoft.com/office/officeart/2005/8/layout/chevron2"/>
    <dgm:cxn modelId="{15C9064B-268A-488C-9986-47AD70AD529C}" type="presOf" srcId="{FC024DF7-4BED-4B31-9E4B-6AE98C333E13}" destId="{3B2ABA59-212F-456D-A515-7D076645819F}" srcOrd="0" destOrd="0" presId="urn:microsoft.com/office/officeart/2005/8/layout/chevron2"/>
    <dgm:cxn modelId="{9C80AD4D-D298-4716-B7C9-85F6610FFCF8}" srcId="{80B2DCB0-33C8-44BD-B751-330158AB8988}" destId="{F5FED250-17D0-45FA-8A14-B3DA4B0BFF67}" srcOrd="0" destOrd="0" parTransId="{D044C3B3-B8F0-4723-B0E6-5B0FBBE2987D}" sibTransId="{D07E90AE-F657-4F3E-B4CB-23796A32DE18}"/>
    <dgm:cxn modelId="{114BDDA3-626B-4E0A-A56D-E20209A911A2}" srcId="{F5FED250-17D0-45FA-8A14-B3DA4B0BFF67}" destId="{FC024DF7-4BED-4B31-9E4B-6AE98C333E13}" srcOrd="0" destOrd="0" parTransId="{9F0F206E-FE18-4151-B75F-5ED51B5E382A}" sibTransId="{87868E04-D1E2-4D31-A9CC-793972954011}"/>
    <dgm:cxn modelId="{0C0A18BA-4B5E-4AC2-BC7D-29084B72C077}" type="presOf" srcId="{36FE70ED-1E35-4AE5-A3AF-4439EDABFC06}" destId="{044505D4-DE15-40B4-B3E4-6E1B0F310E90}" srcOrd="0" destOrd="0" presId="urn:microsoft.com/office/officeart/2005/8/layout/chevron2"/>
    <dgm:cxn modelId="{31E0F4BB-8640-4750-AE84-486BDEC1C124}" srcId="{DAA3898E-4BCC-43F7-A55F-B8A9E77F6B96}" destId="{C1D96D66-8BF7-49CB-9487-8561235453F8}" srcOrd="0" destOrd="0" parTransId="{56C2A5FA-F238-4179-8F1F-D2431EA7A730}" sibTransId="{48A98F54-A5FF-4714-97F5-6810E5B0C5EB}"/>
    <dgm:cxn modelId="{ED2483E6-BF7F-4AB1-9D79-6571760DD015}" type="presOf" srcId="{DAA3898E-4BCC-43F7-A55F-B8A9E77F6B96}" destId="{1B72ECFE-BEB9-470F-9288-B29DE24C2BB1}" srcOrd="0" destOrd="0" presId="urn:microsoft.com/office/officeart/2005/8/layout/chevron2"/>
    <dgm:cxn modelId="{205321EE-0465-4D4D-B12B-01B53277896E}" srcId="{80B2DCB0-33C8-44BD-B751-330158AB8988}" destId="{36FE70ED-1E35-4AE5-A3AF-4439EDABFC06}" srcOrd="1" destOrd="0" parTransId="{A5786344-F3D7-4774-9686-1123C61E0CA3}" sibTransId="{9F855ADF-D8F8-4E02-9546-3827FCF7A18B}"/>
    <dgm:cxn modelId="{E985943D-24AB-4B6E-8ABB-678923EF65FB}" type="presParOf" srcId="{DC511239-2F66-4B81-8198-66364F228864}" destId="{BE8C11F8-E8DD-4D98-A750-7A2D23136097}" srcOrd="0" destOrd="0" presId="urn:microsoft.com/office/officeart/2005/8/layout/chevron2"/>
    <dgm:cxn modelId="{86C226DB-AE9B-4034-A050-758781B279D3}" type="presParOf" srcId="{BE8C11F8-E8DD-4D98-A750-7A2D23136097}" destId="{0085E7B3-ADF5-4F43-B4D5-54AB484B3A55}" srcOrd="0" destOrd="0" presId="urn:microsoft.com/office/officeart/2005/8/layout/chevron2"/>
    <dgm:cxn modelId="{DB9E37E6-DC43-43E0-B8E4-659EFEE17F38}" type="presParOf" srcId="{BE8C11F8-E8DD-4D98-A750-7A2D23136097}" destId="{3B2ABA59-212F-456D-A515-7D076645819F}" srcOrd="1" destOrd="0" presId="urn:microsoft.com/office/officeart/2005/8/layout/chevron2"/>
    <dgm:cxn modelId="{D9C97683-5DBF-4C4B-82B4-02664EF6181C}" type="presParOf" srcId="{DC511239-2F66-4B81-8198-66364F228864}" destId="{D37E69F7-F32D-4B5C-B655-DC73B1939701}" srcOrd="1" destOrd="0" presId="urn:microsoft.com/office/officeart/2005/8/layout/chevron2"/>
    <dgm:cxn modelId="{910BAE79-460E-4EF1-B82E-35E4D8B09587}" type="presParOf" srcId="{DC511239-2F66-4B81-8198-66364F228864}" destId="{BF252F79-5DCE-40F6-9561-A9110A337936}" srcOrd="2" destOrd="0" presId="urn:microsoft.com/office/officeart/2005/8/layout/chevron2"/>
    <dgm:cxn modelId="{833DB08B-E969-4151-9AD7-51FFA5F99CE7}" type="presParOf" srcId="{BF252F79-5DCE-40F6-9561-A9110A337936}" destId="{044505D4-DE15-40B4-B3E4-6E1B0F310E90}" srcOrd="0" destOrd="0" presId="urn:microsoft.com/office/officeart/2005/8/layout/chevron2"/>
    <dgm:cxn modelId="{D709D290-3CB7-4690-86E6-CC52449D530E}" type="presParOf" srcId="{BF252F79-5DCE-40F6-9561-A9110A337936}" destId="{AC8CBB7E-5111-4B96-9E36-22020A246782}" srcOrd="1" destOrd="0" presId="urn:microsoft.com/office/officeart/2005/8/layout/chevron2"/>
    <dgm:cxn modelId="{FF2C1E9B-6DFC-4A1A-8C3F-AE70BEBF29DC}" type="presParOf" srcId="{DC511239-2F66-4B81-8198-66364F228864}" destId="{A8AFCE72-EBB5-425E-B379-A9D8C36257F6}" srcOrd="3" destOrd="0" presId="urn:microsoft.com/office/officeart/2005/8/layout/chevron2"/>
    <dgm:cxn modelId="{A752C11C-DE69-4746-9F35-0EDA0F50D577}" type="presParOf" srcId="{DC511239-2F66-4B81-8198-66364F228864}" destId="{A1BD9587-A5ED-462B-8DDE-469DF3516B59}" srcOrd="4" destOrd="0" presId="urn:microsoft.com/office/officeart/2005/8/layout/chevron2"/>
    <dgm:cxn modelId="{4672C029-D093-41D2-A2A1-5D43B119570E}" type="presParOf" srcId="{A1BD9587-A5ED-462B-8DDE-469DF3516B59}" destId="{1B72ECFE-BEB9-470F-9288-B29DE24C2BB1}" srcOrd="0" destOrd="0" presId="urn:microsoft.com/office/officeart/2005/8/layout/chevron2"/>
    <dgm:cxn modelId="{7B70128F-A95C-4FD2-B43C-5C12CF2452A8}" type="presParOf" srcId="{A1BD9587-A5ED-462B-8DDE-469DF3516B59}" destId="{20432E3A-E678-46C8-8090-595B727CB1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7B3-ADF5-4F43-B4D5-54AB484B3A55}">
      <dsp:nvSpPr>
        <dsp:cNvPr id="0" name=""/>
        <dsp:cNvSpPr/>
      </dsp:nvSpPr>
      <dsp:spPr>
        <a:xfrm rot="5400000">
          <a:off x="-222646" y="223826"/>
          <a:ext cx="1484312" cy="1039018"/>
        </a:xfrm>
        <a:prstGeom prst="chevron">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pt-BR" sz="2900" kern="1200" dirty="0"/>
        </a:p>
      </dsp:txBody>
      <dsp:txXfrm rot="-5400000">
        <a:off x="1" y="520688"/>
        <a:ext cx="1039018" cy="445294"/>
      </dsp:txXfrm>
    </dsp:sp>
    <dsp:sp modelId="{3B2ABA59-212F-456D-A515-7D076645819F}">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pt-BR" sz="2900" b="1" kern="1200" dirty="0"/>
            <a:t>Entrada (dados) </a:t>
          </a:r>
          <a:endParaRPr lang="pt-BR" sz="2900" kern="1200" dirty="0"/>
        </a:p>
      </dsp:txBody>
      <dsp:txXfrm rot="-5400000">
        <a:off x="1039018" y="48278"/>
        <a:ext cx="5009883" cy="870607"/>
      </dsp:txXfrm>
    </dsp:sp>
    <dsp:sp modelId="{044505D4-DE15-40B4-B3E4-6E1B0F310E90}">
      <dsp:nvSpPr>
        <dsp:cNvPr id="0" name=""/>
        <dsp:cNvSpPr/>
      </dsp:nvSpPr>
      <dsp:spPr>
        <a:xfrm rot="5400000">
          <a:off x="-222646" y="1512490"/>
          <a:ext cx="1484312" cy="1039018"/>
        </a:xfrm>
        <a:prstGeom prst="chevron">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pt-BR" sz="2900" kern="1200" dirty="0"/>
        </a:p>
      </dsp:txBody>
      <dsp:txXfrm rot="-5400000">
        <a:off x="1" y="1809352"/>
        <a:ext cx="1039018" cy="445294"/>
      </dsp:txXfrm>
    </dsp:sp>
    <dsp:sp modelId="{AC8CBB7E-5111-4B96-9E36-22020A246782}">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pt-BR" sz="2900" b="1" kern="1200" dirty="0"/>
            <a:t>Processamento (análise dos dados)</a:t>
          </a:r>
          <a:endParaRPr lang="pt-BR" sz="2900" kern="1200" dirty="0"/>
        </a:p>
      </dsp:txBody>
      <dsp:txXfrm rot="-5400000">
        <a:off x="1039018" y="1336942"/>
        <a:ext cx="5009883" cy="870607"/>
      </dsp:txXfrm>
    </dsp:sp>
    <dsp:sp modelId="{1B72ECFE-BEB9-470F-9288-B29DE24C2BB1}">
      <dsp:nvSpPr>
        <dsp:cNvPr id="0" name=""/>
        <dsp:cNvSpPr/>
      </dsp:nvSpPr>
      <dsp:spPr>
        <a:xfrm rot="5400000">
          <a:off x="-222646" y="2801154"/>
          <a:ext cx="1484312" cy="1039018"/>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t-BR" sz="2900" b="1" kern="1200" dirty="0"/>
            <a:t> </a:t>
          </a:r>
          <a:endParaRPr lang="pt-BR" sz="2900" kern="1200" dirty="0"/>
        </a:p>
      </dsp:txBody>
      <dsp:txXfrm rot="-5400000">
        <a:off x="1" y="3098016"/>
        <a:ext cx="1039018" cy="445294"/>
      </dsp:txXfrm>
    </dsp:sp>
    <dsp:sp modelId="{20432E3A-E678-46C8-8090-595B727CB14D}">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pt-BR" sz="2900" b="1" kern="1200" dirty="0"/>
            <a:t>Saída (informação).</a:t>
          </a:r>
          <a:endParaRPr lang="pt-BR" sz="2900" kern="1200" dirty="0">
            <a:latin typeface="+mn-lt"/>
          </a:endParaRPr>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E9850A4-7F47-AFE2-CB13-8080F01ECF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6620A637-C3ED-4B68-AC33-DF12F7B390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5A7764-C71B-4E91-8120-8FAA45D87EC0}" type="datetimeFigureOut">
              <a:rPr lang="pt-BR" smtClean="0"/>
              <a:t>23/10/2022</a:t>
            </a:fld>
            <a:endParaRPr lang="pt-BR"/>
          </a:p>
        </p:txBody>
      </p:sp>
      <p:sp>
        <p:nvSpPr>
          <p:cNvPr id="4" name="Espaço Reservado para Rodapé 3">
            <a:extLst>
              <a:ext uri="{FF2B5EF4-FFF2-40B4-BE49-F238E27FC236}">
                <a16:creationId xmlns:a16="http://schemas.microsoft.com/office/drawing/2014/main" id="{DCFE7CAD-9989-75F7-0FBD-E84093CAD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D5A16B3-610D-8C57-BD36-270DE1C08F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6A58E-C3DF-4D4A-8689-A068F3B13946}" type="slidenum">
              <a:rPr lang="pt-BR" smtClean="0"/>
              <a:t>‹nº›</a:t>
            </a:fld>
            <a:endParaRPr lang="pt-BR"/>
          </a:p>
        </p:txBody>
      </p:sp>
    </p:spTree>
    <p:extLst>
      <p:ext uri="{BB962C8B-B14F-4D97-AF65-F5344CB8AC3E}">
        <p14:creationId xmlns:p14="http://schemas.microsoft.com/office/powerpoint/2010/main" val="10058801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A858F-5368-DE0F-DFEB-6A047D9383A8}"/>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FD6BB6CB-782D-EC2F-8118-A011BEE6A80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72E152D-A290-9938-8612-ACDEA9693B80}"/>
              </a:ext>
            </a:extLst>
          </p:cNvPr>
          <p:cNvSpPr>
            <a:spLocks noGrp="1"/>
          </p:cNvSpPr>
          <p:nvPr>
            <p:ph type="dt" sz="half" idx="10"/>
          </p:nvPr>
        </p:nvSpPr>
        <p:spPr/>
        <p:txBody>
          <a:bodyPr/>
          <a:lstStyle/>
          <a:p>
            <a:pPr>
              <a:defRPr/>
            </a:pPr>
            <a:endParaRPr lang="pt-BR"/>
          </a:p>
        </p:txBody>
      </p:sp>
      <p:sp>
        <p:nvSpPr>
          <p:cNvPr id="5" name="Espaço Reservado para Rodapé 4">
            <a:extLst>
              <a:ext uri="{FF2B5EF4-FFF2-40B4-BE49-F238E27FC236}">
                <a16:creationId xmlns:a16="http://schemas.microsoft.com/office/drawing/2014/main" id="{07D7AD81-B88C-058F-C58A-76F826490167}"/>
              </a:ext>
            </a:extLst>
          </p:cNvPr>
          <p:cNvSpPr>
            <a:spLocks noGrp="1"/>
          </p:cNvSpPr>
          <p:nvPr>
            <p:ph type="ftr" sz="quarter" idx="11"/>
          </p:nvPr>
        </p:nvSpPr>
        <p:spPr/>
        <p:txBody>
          <a:bodyPr/>
          <a:lstStyle/>
          <a:p>
            <a:pPr>
              <a:defRPr/>
            </a:pPr>
            <a:endParaRPr lang="pt-BR"/>
          </a:p>
        </p:txBody>
      </p:sp>
      <p:sp>
        <p:nvSpPr>
          <p:cNvPr id="6" name="Espaço Reservado para Número de Slide 5">
            <a:extLst>
              <a:ext uri="{FF2B5EF4-FFF2-40B4-BE49-F238E27FC236}">
                <a16:creationId xmlns:a16="http://schemas.microsoft.com/office/drawing/2014/main" id="{6EF5089E-0F48-9EE7-EA92-F4C486A415F2}"/>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71123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BADDD-42E0-6153-9664-72003C95D30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BA0C8CD-49EB-A50E-5EF3-9AE65974E7D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644822-5547-B7C6-DFEB-33611F7E5042}"/>
              </a:ext>
            </a:extLst>
          </p:cNvPr>
          <p:cNvSpPr>
            <a:spLocks noGrp="1"/>
          </p:cNvSpPr>
          <p:nvPr>
            <p:ph type="dt" sz="half" idx="10"/>
          </p:nvPr>
        </p:nvSpPr>
        <p:spPr/>
        <p:txBody>
          <a:bodyPr/>
          <a:lstStyle/>
          <a:p>
            <a:pPr>
              <a:defRPr/>
            </a:pPr>
            <a:endParaRPr lang="pt-BR"/>
          </a:p>
        </p:txBody>
      </p:sp>
      <p:sp>
        <p:nvSpPr>
          <p:cNvPr id="5" name="Espaço Reservado para Rodapé 4">
            <a:extLst>
              <a:ext uri="{FF2B5EF4-FFF2-40B4-BE49-F238E27FC236}">
                <a16:creationId xmlns:a16="http://schemas.microsoft.com/office/drawing/2014/main" id="{CA982F8A-95AF-7974-4518-48753066418E}"/>
              </a:ext>
            </a:extLst>
          </p:cNvPr>
          <p:cNvSpPr>
            <a:spLocks noGrp="1"/>
          </p:cNvSpPr>
          <p:nvPr>
            <p:ph type="ftr" sz="quarter" idx="11"/>
          </p:nvPr>
        </p:nvSpPr>
        <p:spPr/>
        <p:txBody>
          <a:bodyPr/>
          <a:lstStyle/>
          <a:p>
            <a:pPr>
              <a:defRPr/>
            </a:pPr>
            <a:endParaRPr lang="pt-BR"/>
          </a:p>
        </p:txBody>
      </p:sp>
      <p:sp>
        <p:nvSpPr>
          <p:cNvPr id="6" name="Espaço Reservado para Número de Slide 5">
            <a:extLst>
              <a:ext uri="{FF2B5EF4-FFF2-40B4-BE49-F238E27FC236}">
                <a16:creationId xmlns:a16="http://schemas.microsoft.com/office/drawing/2014/main" id="{516F2870-5F5C-5A41-3122-1B0C0DB82BF3}"/>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173506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F0CAB1-D5FC-1E75-226D-8F811B70A07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5586AE6-811E-417E-56C1-89D088A5AA4A}"/>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5D1D840-7ACC-18F9-14C5-01D964B2980D}"/>
              </a:ext>
            </a:extLst>
          </p:cNvPr>
          <p:cNvSpPr>
            <a:spLocks noGrp="1"/>
          </p:cNvSpPr>
          <p:nvPr>
            <p:ph type="dt" sz="half" idx="10"/>
          </p:nvPr>
        </p:nvSpPr>
        <p:spPr/>
        <p:txBody>
          <a:bodyPr/>
          <a:lstStyle/>
          <a:p>
            <a:pPr>
              <a:defRPr/>
            </a:pPr>
            <a:endParaRPr lang="pt-BR"/>
          </a:p>
        </p:txBody>
      </p:sp>
      <p:sp>
        <p:nvSpPr>
          <p:cNvPr id="5" name="Espaço Reservado para Rodapé 4">
            <a:extLst>
              <a:ext uri="{FF2B5EF4-FFF2-40B4-BE49-F238E27FC236}">
                <a16:creationId xmlns:a16="http://schemas.microsoft.com/office/drawing/2014/main" id="{F50C50DF-BCDF-CDA4-F90D-1E8CC70519C9}"/>
              </a:ext>
            </a:extLst>
          </p:cNvPr>
          <p:cNvSpPr>
            <a:spLocks noGrp="1"/>
          </p:cNvSpPr>
          <p:nvPr>
            <p:ph type="ftr" sz="quarter" idx="11"/>
          </p:nvPr>
        </p:nvSpPr>
        <p:spPr/>
        <p:txBody>
          <a:bodyPr/>
          <a:lstStyle/>
          <a:p>
            <a:pPr>
              <a:defRPr/>
            </a:pPr>
            <a:endParaRPr lang="pt-BR"/>
          </a:p>
        </p:txBody>
      </p:sp>
      <p:sp>
        <p:nvSpPr>
          <p:cNvPr id="6" name="Espaço Reservado para Número de Slide 5">
            <a:extLst>
              <a:ext uri="{FF2B5EF4-FFF2-40B4-BE49-F238E27FC236}">
                <a16:creationId xmlns:a16="http://schemas.microsoft.com/office/drawing/2014/main" id="{7605A075-8E67-CFCF-F895-13D467A5F360}"/>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30873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47A81-5147-E269-7941-1F196F334866}"/>
              </a:ext>
            </a:extLst>
          </p:cNvPr>
          <p:cNvSpPr>
            <a:spLocks noGrp="1"/>
          </p:cNvSpPr>
          <p:nvPr>
            <p:ph type="title"/>
          </p:nvPr>
        </p:nvSpPr>
        <p:spPr/>
        <p:txBody>
          <a:bodyPr>
            <a:normAutofit/>
          </a:bodyPr>
          <a:lstStyle>
            <a:lvl1pPr>
              <a:defRPr sz="4000" b="1">
                <a:solidFill>
                  <a:srgbClr val="FF6600"/>
                </a:solidFill>
                <a:effectLst>
                  <a:outerShdw blurRad="38100" dist="38100" dir="2700000" algn="tl">
                    <a:srgbClr val="000000">
                      <a:alpha val="43137"/>
                    </a:srgbClr>
                  </a:outerShdw>
                </a:effectLst>
              </a:defRPr>
            </a:lvl1pPr>
          </a:lstStyle>
          <a:p>
            <a:r>
              <a:rPr lang="pt-BR"/>
              <a:t>Clique para editar o título Mestre</a:t>
            </a:r>
          </a:p>
        </p:txBody>
      </p:sp>
      <p:sp>
        <p:nvSpPr>
          <p:cNvPr id="3" name="Espaço Reservado para Conteúdo 2">
            <a:extLst>
              <a:ext uri="{FF2B5EF4-FFF2-40B4-BE49-F238E27FC236}">
                <a16:creationId xmlns:a16="http://schemas.microsoft.com/office/drawing/2014/main" id="{FF428E8D-EC0E-D150-6B6B-E00CE7E04F5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70D612E-22FA-7C33-F9DD-D48835BF0223}"/>
              </a:ext>
            </a:extLst>
          </p:cNvPr>
          <p:cNvSpPr>
            <a:spLocks noGrp="1"/>
          </p:cNvSpPr>
          <p:nvPr>
            <p:ph type="dt" sz="half" idx="10"/>
          </p:nvPr>
        </p:nvSpPr>
        <p:spPr/>
        <p:txBody>
          <a:bodyPr/>
          <a:lstStyle/>
          <a:p>
            <a:pPr>
              <a:defRPr/>
            </a:pPr>
            <a:endParaRPr lang="pt-BR" dirty="0"/>
          </a:p>
        </p:txBody>
      </p:sp>
      <p:sp>
        <p:nvSpPr>
          <p:cNvPr id="5" name="Espaço Reservado para Rodapé 4">
            <a:extLst>
              <a:ext uri="{FF2B5EF4-FFF2-40B4-BE49-F238E27FC236}">
                <a16:creationId xmlns:a16="http://schemas.microsoft.com/office/drawing/2014/main" id="{1213D115-399C-1DBF-E8E5-E4F6DACA1F29}"/>
              </a:ext>
            </a:extLst>
          </p:cNvPr>
          <p:cNvSpPr>
            <a:spLocks noGrp="1"/>
          </p:cNvSpPr>
          <p:nvPr>
            <p:ph type="ftr" sz="quarter" idx="11"/>
          </p:nvPr>
        </p:nvSpPr>
        <p:spPr/>
        <p:txBody>
          <a:bodyPr/>
          <a:lstStyle/>
          <a:p>
            <a:pPr>
              <a:defRPr/>
            </a:pPr>
            <a:endParaRPr lang="pt-BR"/>
          </a:p>
        </p:txBody>
      </p:sp>
      <p:sp>
        <p:nvSpPr>
          <p:cNvPr id="6" name="Espaço Reservado para Número de Slide 5">
            <a:extLst>
              <a:ext uri="{FF2B5EF4-FFF2-40B4-BE49-F238E27FC236}">
                <a16:creationId xmlns:a16="http://schemas.microsoft.com/office/drawing/2014/main" id="{242276D7-6874-33CF-D1FF-249F7B6572D5}"/>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
        <p:nvSpPr>
          <p:cNvPr id="7" name="Retângulo de cantos arredondados 6">
            <a:extLst>
              <a:ext uri="{FF2B5EF4-FFF2-40B4-BE49-F238E27FC236}">
                <a16:creationId xmlns:a16="http://schemas.microsoft.com/office/drawing/2014/main" id="{316F0348-E6D7-40E1-0EC1-E5211D1EF5E3}"/>
              </a:ext>
            </a:extLst>
          </p:cNvPr>
          <p:cNvSpPr/>
          <p:nvPr userDrawn="1"/>
        </p:nvSpPr>
        <p:spPr>
          <a:xfrm>
            <a:off x="755576" y="6541265"/>
            <a:ext cx="7272000" cy="720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noFill/>
              </a:ln>
              <a:effectLst>
                <a:outerShdw blurRad="38100" dist="38100" dir="2700000" algn="tl">
                  <a:srgbClr val="000000">
                    <a:alpha val="43137"/>
                  </a:srgbClr>
                </a:outerShdw>
              </a:effectLst>
            </a:endParaRPr>
          </a:p>
        </p:txBody>
      </p:sp>
      <p:sp>
        <p:nvSpPr>
          <p:cNvPr id="8" name="Retângulo de cantos arredondados 6">
            <a:extLst>
              <a:ext uri="{FF2B5EF4-FFF2-40B4-BE49-F238E27FC236}">
                <a16:creationId xmlns:a16="http://schemas.microsoft.com/office/drawing/2014/main" id="{0AF1F94E-479C-BD51-53A0-5D498064C42B}"/>
              </a:ext>
            </a:extLst>
          </p:cNvPr>
          <p:cNvSpPr/>
          <p:nvPr userDrawn="1"/>
        </p:nvSpPr>
        <p:spPr>
          <a:xfrm>
            <a:off x="4176456" y="6541265"/>
            <a:ext cx="3924000" cy="72000"/>
          </a:xfrm>
          <a:prstGeom prst="roundRect">
            <a:avLst/>
          </a:prstGeom>
          <a:solidFill>
            <a:schemeClr val="accent1">
              <a:lumMod val="50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6ED32601-2870-7102-7593-5F739D28FB01}"/>
              </a:ext>
            </a:extLst>
          </p:cNvPr>
          <p:cNvSpPr txBox="1"/>
          <p:nvPr userDrawn="1"/>
        </p:nvSpPr>
        <p:spPr>
          <a:xfrm>
            <a:off x="6613396" y="6207933"/>
            <a:ext cx="1919044" cy="369332"/>
          </a:xfrm>
          <a:prstGeom prst="rect">
            <a:avLst/>
          </a:prstGeom>
          <a:noFill/>
        </p:spPr>
        <p:txBody>
          <a:bodyPr wrap="square" rtlCol="0">
            <a:spAutoFit/>
          </a:bodyPr>
          <a:lstStyle/>
          <a:p>
            <a:r>
              <a:rPr lang="pt-BR" dirty="0"/>
              <a:t>Prof. Jean Lima</a:t>
            </a:r>
          </a:p>
        </p:txBody>
      </p:sp>
    </p:spTree>
    <p:extLst>
      <p:ext uri="{BB962C8B-B14F-4D97-AF65-F5344CB8AC3E}">
        <p14:creationId xmlns:p14="http://schemas.microsoft.com/office/powerpoint/2010/main" val="229598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2CEB0-F64D-F0E7-BB50-CD9C170A5520}"/>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BAB70B7E-4B2B-BB24-40FF-E6446F49C1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53434DD-5039-579B-5710-A85DFF58241E}"/>
              </a:ext>
            </a:extLst>
          </p:cNvPr>
          <p:cNvSpPr>
            <a:spLocks noGrp="1"/>
          </p:cNvSpPr>
          <p:nvPr>
            <p:ph type="dt" sz="half" idx="10"/>
          </p:nvPr>
        </p:nvSpPr>
        <p:spPr/>
        <p:txBody>
          <a:bodyPr/>
          <a:lstStyle/>
          <a:p>
            <a:pPr>
              <a:defRPr/>
            </a:pPr>
            <a:endParaRPr lang="pt-BR"/>
          </a:p>
        </p:txBody>
      </p:sp>
      <p:sp>
        <p:nvSpPr>
          <p:cNvPr id="5" name="Espaço Reservado para Rodapé 4">
            <a:extLst>
              <a:ext uri="{FF2B5EF4-FFF2-40B4-BE49-F238E27FC236}">
                <a16:creationId xmlns:a16="http://schemas.microsoft.com/office/drawing/2014/main" id="{E775C21C-1A7F-B916-FBDE-112116ECB720}"/>
              </a:ext>
            </a:extLst>
          </p:cNvPr>
          <p:cNvSpPr>
            <a:spLocks noGrp="1"/>
          </p:cNvSpPr>
          <p:nvPr>
            <p:ph type="ftr" sz="quarter" idx="11"/>
          </p:nvPr>
        </p:nvSpPr>
        <p:spPr/>
        <p:txBody>
          <a:bodyPr/>
          <a:lstStyle/>
          <a:p>
            <a:pPr>
              <a:defRPr/>
            </a:pPr>
            <a:endParaRPr lang="pt-BR"/>
          </a:p>
        </p:txBody>
      </p:sp>
      <p:sp>
        <p:nvSpPr>
          <p:cNvPr id="6" name="Espaço Reservado para Número de Slide 5">
            <a:extLst>
              <a:ext uri="{FF2B5EF4-FFF2-40B4-BE49-F238E27FC236}">
                <a16:creationId xmlns:a16="http://schemas.microsoft.com/office/drawing/2014/main" id="{EF09633B-2FD3-C3D3-9C9F-E1E2B4DE65F8}"/>
              </a:ext>
            </a:extLst>
          </p:cNvPr>
          <p:cNvSpPr>
            <a:spLocks noGrp="1"/>
          </p:cNvSpPr>
          <p:nvPr>
            <p:ph type="sldNum" sz="quarter" idx="12"/>
          </p:nvPr>
        </p:nvSpPr>
        <p:spPr/>
        <p:txBody>
          <a:bodyPr/>
          <a:lstStyle/>
          <a:p>
            <a:pPr>
              <a:defRPr/>
            </a:pPr>
            <a:fld id="{92081CA6-1E05-4C50-A960-BF55E0F77A96}" type="slidenum">
              <a:rPr lang="pt-BR" smtClean="0"/>
              <a:pPr>
                <a:defRPr/>
              </a:pPr>
              <a:t>‹nº›</a:t>
            </a:fld>
            <a:endParaRPr lang="pt-BR"/>
          </a:p>
        </p:txBody>
      </p:sp>
    </p:spTree>
    <p:extLst>
      <p:ext uri="{BB962C8B-B14F-4D97-AF65-F5344CB8AC3E}">
        <p14:creationId xmlns:p14="http://schemas.microsoft.com/office/powerpoint/2010/main" val="144429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55D1F-AC77-E866-2681-FDAD9B131DD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E51CE0F-1076-FB8F-600C-4873DD79622B}"/>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DBD961F-B9C3-7FC9-3A0B-CEA290905D6B}"/>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3687057-8DC2-5E5A-9BEC-6351F0BB365A}"/>
              </a:ext>
            </a:extLst>
          </p:cNvPr>
          <p:cNvSpPr>
            <a:spLocks noGrp="1"/>
          </p:cNvSpPr>
          <p:nvPr>
            <p:ph type="dt" sz="half" idx="10"/>
          </p:nvPr>
        </p:nvSpPr>
        <p:spPr/>
        <p:txBody>
          <a:bodyPr/>
          <a:lstStyle/>
          <a:p>
            <a:pPr>
              <a:defRPr/>
            </a:pPr>
            <a:endParaRPr lang="pt-BR"/>
          </a:p>
        </p:txBody>
      </p:sp>
      <p:sp>
        <p:nvSpPr>
          <p:cNvPr id="6" name="Espaço Reservado para Rodapé 5">
            <a:extLst>
              <a:ext uri="{FF2B5EF4-FFF2-40B4-BE49-F238E27FC236}">
                <a16:creationId xmlns:a16="http://schemas.microsoft.com/office/drawing/2014/main" id="{E17D1725-685D-B8C3-8B80-75C7D29BE1A1}"/>
              </a:ext>
            </a:extLst>
          </p:cNvPr>
          <p:cNvSpPr>
            <a:spLocks noGrp="1"/>
          </p:cNvSpPr>
          <p:nvPr>
            <p:ph type="ftr" sz="quarter" idx="11"/>
          </p:nvPr>
        </p:nvSpPr>
        <p:spPr/>
        <p:txBody>
          <a:bodyPr/>
          <a:lstStyle/>
          <a:p>
            <a:pPr>
              <a:defRPr/>
            </a:pPr>
            <a:endParaRPr lang="pt-BR"/>
          </a:p>
        </p:txBody>
      </p:sp>
      <p:sp>
        <p:nvSpPr>
          <p:cNvPr id="7" name="Espaço Reservado para Número de Slide 6">
            <a:extLst>
              <a:ext uri="{FF2B5EF4-FFF2-40B4-BE49-F238E27FC236}">
                <a16:creationId xmlns:a16="http://schemas.microsoft.com/office/drawing/2014/main" id="{03722D4B-DBFC-6B0E-ED97-40DBF4B133CE}"/>
              </a:ext>
            </a:extLst>
          </p:cNvPr>
          <p:cNvSpPr>
            <a:spLocks noGrp="1"/>
          </p:cNvSpPr>
          <p:nvPr>
            <p:ph type="sldNum" sz="quarter" idx="12"/>
          </p:nvPr>
        </p:nvSpPr>
        <p:spPr/>
        <p:txBody>
          <a:bodyPr/>
          <a:lstStyle/>
          <a:p>
            <a:pPr>
              <a:defRPr/>
            </a:pPr>
            <a:fld id="{7521A809-6395-4C8C-8115-9125CD207136}" type="slidenum">
              <a:rPr lang="pt-BR" smtClean="0"/>
              <a:pPr>
                <a:defRPr/>
              </a:pPr>
              <a:t>‹nº›</a:t>
            </a:fld>
            <a:endParaRPr lang="pt-BR"/>
          </a:p>
        </p:txBody>
      </p:sp>
    </p:spTree>
    <p:extLst>
      <p:ext uri="{BB962C8B-B14F-4D97-AF65-F5344CB8AC3E}">
        <p14:creationId xmlns:p14="http://schemas.microsoft.com/office/powerpoint/2010/main" val="17082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EF484-55B3-D422-5384-0F68D563293E}"/>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F041D60-7846-7369-D85D-11AE097CCE0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2D606E9-4077-61F8-10BE-15F10D826496}"/>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9E8E825-08F1-33A7-95AC-EA822ECA85D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5D8EDCE-CE62-E598-9C81-652D2CECA01C}"/>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5C27107-283E-1CDE-4200-6E8380D5D823}"/>
              </a:ext>
            </a:extLst>
          </p:cNvPr>
          <p:cNvSpPr>
            <a:spLocks noGrp="1"/>
          </p:cNvSpPr>
          <p:nvPr>
            <p:ph type="dt" sz="half" idx="10"/>
          </p:nvPr>
        </p:nvSpPr>
        <p:spPr/>
        <p:txBody>
          <a:bodyPr/>
          <a:lstStyle/>
          <a:p>
            <a:pPr>
              <a:defRPr/>
            </a:pPr>
            <a:endParaRPr lang="pt-BR"/>
          </a:p>
        </p:txBody>
      </p:sp>
      <p:sp>
        <p:nvSpPr>
          <p:cNvPr id="8" name="Espaço Reservado para Rodapé 7">
            <a:extLst>
              <a:ext uri="{FF2B5EF4-FFF2-40B4-BE49-F238E27FC236}">
                <a16:creationId xmlns:a16="http://schemas.microsoft.com/office/drawing/2014/main" id="{C9C89662-D3C6-E47B-D875-9611DED20E93}"/>
              </a:ext>
            </a:extLst>
          </p:cNvPr>
          <p:cNvSpPr>
            <a:spLocks noGrp="1"/>
          </p:cNvSpPr>
          <p:nvPr>
            <p:ph type="ftr" sz="quarter" idx="11"/>
          </p:nvPr>
        </p:nvSpPr>
        <p:spPr/>
        <p:txBody>
          <a:bodyPr/>
          <a:lstStyle/>
          <a:p>
            <a:pPr>
              <a:defRPr/>
            </a:pPr>
            <a:endParaRPr lang="pt-BR"/>
          </a:p>
        </p:txBody>
      </p:sp>
      <p:sp>
        <p:nvSpPr>
          <p:cNvPr id="9" name="Espaço Reservado para Número de Slide 8">
            <a:extLst>
              <a:ext uri="{FF2B5EF4-FFF2-40B4-BE49-F238E27FC236}">
                <a16:creationId xmlns:a16="http://schemas.microsoft.com/office/drawing/2014/main" id="{42CE3EA7-3D76-3F45-C298-9CB3B377D15A}"/>
              </a:ext>
            </a:extLst>
          </p:cNvPr>
          <p:cNvSpPr>
            <a:spLocks noGrp="1"/>
          </p:cNvSpPr>
          <p:nvPr>
            <p:ph type="sldNum" sz="quarter" idx="12"/>
          </p:nvPr>
        </p:nvSpPr>
        <p:spPr/>
        <p:txBody>
          <a:bodyPr/>
          <a:lstStyle/>
          <a:p>
            <a:pPr>
              <a:defRPr/>
            </a:pPr>
            <a:fld id="{CD8931C5-3D8F-45F5-8EB3-FE6413D79D2C}" type="slidenum">
              <a:rPr lang="pt-BR" smtClean="0"/>
              <a:pPr>
                <a:defRPr/>
              </a:pPr>
              <a:t>‹nº›</a:t>
            </a:fld>
            <a:endParaRPr lang="pt-BR"/>
          </a:p>
        </p:txBody>
      </p:sp>
    </p:spTree>
    <p:extLst>
      <p:ext uri="{BB962C8B-B14F-4D97-AF65-F5344CB8AC3E}">
        <p14:creationId xmlns:p14="http://schemas.microsoft.com/office/powerpoint/2010/main" val="64770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292D3-1817-7FE3-9F6A-C6A04C25B55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2FA9190-E5EB-7836-113D-839CAFCAE591}"/>
              </a:ext>
            </a:extLst>
          </p:cNvPr>
          <p:cNvSpPr>
            <a:spLocks noGrp="1"/>
          </p:cNvSpPr>
          <p:nvPr>
            <p:ph type="dt" sz="half" idx="10"/>
          </p:nvPr>
        </p:nvSpPr>
        <p:spPr/>
        <p:txBody>
          <a:bodyPr/>
          <a:lstStyle/>
          <a:p>
            <a:pPr>
              <a:defRPr/>
            </a:pPr>
            <a:endParaRPr lang="pt-BR"/>
          </a:p>
        </p:txBody>
      </p:sp>
      <p:sp>
        <p:nvSpPr>
          <p:cNvPr id="4" name="Espaço Reservado para Rodapé 3">
            <a:extLst>
              <a:ext uri="{FF2B5EF4-FFF2-40B4-BE49-F238E27FC236}">
                <a16:creationId xmlns:a16="http://schemas.microsoft.com/office/drawing/2014/main" id="{83DD3E31-940B-EBC8-8917-57B285E72C0B}"/>
              </a:ext>
            </a:extLst>
          </p:cNvPr>
          <p:cNvSpPr>
            <a:spLocks noGrp="1"/>
          </p:cNvSpPr>
          <p:nvPr>
            <p:ph type="ftr" sz="quarter" idx="11"/>
          </p:nvPr>
        </p:nvSpPr>
        <p:spPr/>
        <p:txBody>
          <a:bodyPr/>
          <a:lstStyle/>
          <a:p>
            <a:pPr>
              <a:defRPr/>
            </a:pPr>
            <a:endParaRPr lang="pt-BR"/>
          </a:p>
        </p:txBody>
      </p:sp>
      <p:sp>
        <p:nvSpPr>
          <p:cNvPr id="5" name="Espaço Reservado para Número de Slide 4">
            <a:extLst>
              <a:ext uri="{FF2B5EF4-FFF2-40B4-BE49-F238E27FC236}">
                <a16:creationId xmlns:a16="http://schemas.microsoft.com/office/drawing/2014/main" id="{A0B7FB17-27B5-BB51-9086-4F7A2C6E9FB5}"/>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1051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020DD97-30BE-E945-29EF-2A908CCB1FC6}"/>
              </a:ext>
            </a:extLst>
          </p:cNvPr>
          <p:cNvSpPr>
            <a:spLocks noGrp="1"/>
          </p:cNvSpPr>
          <p:nvPr>
            <p:ph type="dt" sz="half" idx="10"/>
          </p:nvPr>
        </p:nvSpPr>
        <p:spPr/>
        <p:txBody>
          <a:bodyPr/>
          <a:lstStyle/>
          <a:p>
            <a:pPr>
              <a:defRPr/>
            </a:pPr>
            <a:endParaRPr lang="pt-BR"/>
          </a:p>
        </p:txBody>
      </p:sp>
      <p:sp>
        <p:nvSpPr>
          <p:cNvPr id="3" name="Espaço Reservado para Rodapé 2">
            <a:extLst>
              <a:ext uri="{FF2B5EF4-FFF2-40B4-BE49-F238E27FC236}">
                <a16:creationId xmlns:a16="http://schemas.microsoft.com/office/drawing/2014/main" id="{BE3FAD2E-9B26-CD3E-51C7-D30F0815937E}"/>
              </a:ext>
            </a:extLst>
          </p:cNvPr>
          <p:cNvSpPr>
            <a:spLocks noGrp="1"/>
          </p:cNvSpPr>
          <p:nvPr>
            <p:ph type="ftr" sz="quarter" idx="11"/>
          </p:nvPr>
        </p:nvSpPr>
        <p:spPr/>
        <p:txBody>
          <a:bodyPr/>
          <a:lstStyle/>
          <a:p>
            <a:pPr>
              <a:defRPr/>
            </a:pPr>
            <a:endParaRPr lang="pt-BR"/>
          </a:p>
        </p:txBody>
      </p:sp>
      <p:sp>
        <p:nvSpPr>
          <p:cNvPr id="4" name="Espaço Reservado para Número de Slide 3">
            <a:extLst>
              <a:ext uri="{FF2B5EF4-FFF2-40B4-BE49-F238E27FC236}">
                <a16:creationId xmlns:a16="http://schemas.microsoft.com/office/drawing/2014/main" id="{53EAE9E0-ADD2-92C5-F1E6-A328CC028726}"/>
              </a:ext>
            </a:extLst>
          </p:cNvPr>
          <p:cNvSpPr>
            <a:spLocks noGrp="1"/>
          </p:cNvSpPr>
          <p:nvPr>
            <p:ph type="sldNum" sz="quarter" idx="12"/>
          </p:nvPr>
        </p:nvSpPr>
        <p:spPr/>
        <p:txBody>
          <a:body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326187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7C6FA-B7BA-D94D-B783-8ED81DC89AAF}"/>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3006A40-ED7D-1BCE-9755-3D26E930914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A1726B0-1129-045B-0431-F749B81B9E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E50C414-C800-DA84-0F90-325FB4F5FAF1}"/>
              </a:ext>
            </a:extLst>
          </p:cNvPr>
          <p:cNvSpPr>
            <a:spLocks noGrp="1"/>
          </p:cNvSpPr>
          <p:nvPr>
            <p:ph type="dt" sz="half" idx="10"/>
          </p:nvPr>
        </p:nvSpPr>
        <p:spPr/>
        <p:txBody>
          <a:bodyPr/>
          <a:lstStyle/>
          <a:p>
            <a:pPr>
              <a:defRPr/>
            </a:pPr>
            <a:endParaRPr lang="pt-BR"/>
          </a:p>
        </p:txBody>
      </p:sp>
      <p:sp>
        <p:nvSpPr>
          <p:cNvPr id="6" name="Espaço Reservado para Rodapé 5">
            <a:extLst>
              <a:ext uri="{FF2B5EF4-FFF2-40B4-BE49-F238E27FC236}">
                <a16:creationId xmlns:a16="http://schemas.microsoft.com/office/drawing/2014/main" id="{32AB2827-5821-2DB6-A051-62F80722A372}"/>
              </a:ext>
            </a:extLst>
          </p:cNvPr>
          <p:cNvSpPr>
            <a:spLocks noGrp="1"/>
          </p:cNvSpPr>
          <p:nvPr>
            <p:ph type="ftr" sz="quarter" idx="11"/>
          </p:nvPr>
        </p:nvSpPr>
        <p:spPr/>
        <p:txBody>
          <a:bodyPr/>
          <a:lstStyle/>
          <a:p>
            <a:pPr>
              <a:defRPr/>
            </a:pPr>
            <a:endParaRPr lang="pt-BR"/>
          </a:p>
        </p:txBody>
      </p:sp>
      <p:sp>
        <p:nvSpPr>
          <p:cNvPr id="7" name="Espaço Reservado para Número de Slide 6">
            <a:extLst>
              <a:ext uri="{FF2B5EF4-FFF2-40B4-BE49-F238E27FC236}">
                <a16:creationId xmlns:a16="http://schemas.microsoft.com/office/drawing/2014/main" id="{C6DA43DF-E669-062A-8A9C-E229921B343D}"/>
              </a:ext>
            </a:extLst>
          </p:cNvPr>
          <p:cNvSpPr>
            <a:spLocks noGrp="1"/>
          </p:cNvSpPr>
          <p:nvPr>
            <p:ph type="sldNum" sz="quarter" idx="12"/>
          </p:nvPr>
        </p:nvSpPr>
        <p:spPr/>
        <p:txBody>
          <a:bodyPr/>
          <a:lstStyle/>
          <a:p>
            <a:pPr>
              <a:defRPr/>
            </a:pPr>
            <a:fld id="{A1C3459E-9403-4445-9BA1-312E1A4CE869}" type="slidenum">
              <a:rPr lang="pt-BR" smtClean="0"/>
              <a:pPr>
                <a:defRPr/>
              </a:pPr>
              <a:t>‹nº›</a:t>
            </a:fld>
            <a:endParaRPr lang="pt-BR"/>
          </a:p>
        </p:txBody>
      </p:sp>
    </p:spTree>
    <p:extLst>
      <p:ext uri="{BB962C8B-B14F-4D97-AF65-F5344CB8AC3E}">
        <p14:creationId xmlns:p14="http://schemas.microsoft.com/office/powerpoint/2010/main" val="147165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530C6-49D8-BD3E-3CAF-21BD3352AD97}"/>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7D6B1067-90DC-D973-D98A-0E2A238D69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827F2333-6CC0-2321-8452-BAC3C08B30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157D11-9093-48A9-56F8-26B1051A3068}"/>
              </a:ext>
            </a:extLst>
          </p:cNvPr>
          <p:cNvSpPr>
            <a:spLocks noGrp="1"/>
          </p:cNvSpPr>
          <p:nvPr>
            <p:ph type="dt" sz="half" idx="10"/>
          </p:nvPr>
        </p:nvSpPr>
        <p:spPr/>
        <p:txBody>
          <a:bodyPr/>
          <a:lstStyle/>
          <a:p>
            <a:pPr>
              <a:defRPr/>
            </a:pPr>
            <a:endParaRPr lang="pt-BR"/>
          </a:p>
        </p:txBody>
      </p:sp>
      <p:sp>
        <p:nvSpPr>
          <p:cNvPr id="6" name="Espaço Reservado para Rodapé 5">
            <a:extLst>
              <a:ext uri="{FF2B5EF4-FFF2-40B4-BE49-F238E27FC236}">
                <a16:creationId xmlns:a16="http://schemas.microsoft.com/office/drawing/2014/main" id="{CADF64EF-D5AB-492B-766D-9B95DD543857}"/>
              </a:ext>
            </a:extLst>
          </p:cNvPr>
          <p:cNvSpPr>
            <a:spLocks noGrp="1"/>
          </p:cNvSpPr>
          <p:nvPr>
            <p:ph type="ftr" sz="quarter" idx="11"/>
          </p:nvPr>
        </p:nvSpPr>
        <p:spPr/>
        <p:txBody>
          <a:bodyPr/>
          <a:lstStyle/>
          <a:p>
            <a:pPr>
              <a:defRPr/>
            </a:pPr>
            <a:endParaRPr lang="pt-BR"/>
          </a:p>
        </p:txBody>
      </p:sp>
      <p:sp>
        <p:nvSpPr>
          <p:cNvPr id="7" name="Espaço Reservado para Número de Slide 6">
            <a:extLst>
              <a:ext uri="{FF2B5EF4-FFF2-40B4-BE49-F238E27FC236}">
                <a16:creationId xmlns:a16="http://schemas.microsoft.com/office/drawing/2014/main" id="{690B0FBC-F98C-255E-062D-E3C89E501431}"/>
              </a:ext>
            </a:extLst>
          </p:cNvPr>
          <p:cNvSpPr>
            <a:spLocks noGrp="1"/>
          </p:cNvSpPr>
          <p:nvPr>
            <p:ph type="sldNum" sz="quarter" idx="12"/>
          </p:nvPr>
        </p:nvSpPr>
        <p:spPr/>
        <p:txBody>
          <a:bodyPr/>
          <a:lstStyle/>
          <a:p>
            <a:pPr>
              <a:defRPr/>
            </a:pPr>
            <a:fld id="{AB96D22D-A8AA-4B11-8652-B87AAC97058C}" type="slidenum">
              <a:rPr lang="pt-BR" smtClean="0"/>
              <a:pPr>
                <a:defRPr/>
              </a:pPr>
              <a:t>‹nº›</a:t>
            </a:fld>
            <a:endParaRPr lang="pt-BR"/>
          </a:p>
        </p:txBody>
      </p:sp>
    </p:spTree>
    <p:extLst>
      <p:ext uri="{BB962C8B-B14F-4D97-AF65-F5344CB8AC3E}">
        <p14:creationId xmlns:p14="http://schemas.microsoft.com/office/powerpoint/2010/main" val="54107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66C2820-9137-68D5-AF83-BCEB35434AE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B41519E-E4F7-302D-C3E2-C2F5DBFAF41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E2C4679-00BA-44C2-1157-31D0E3992DD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pt-BR"/>
          </a:p>
        </p:txBody>
      </p:sp>
      <p:sp>
        <p:nvSpPr>
          <p:cNvPr id="5" name="Espaço Reservado para Rodapé 4">
            <a:extLst>
              <a:ext uri="{FF2B5EF4-FFF2-40B4-BE49-F238E27FC236}">
                <a16:creationId xmlns:a16="http://schemas.microsoft.com/office/drawing/2014/main" id="{DCFAE7DB-91CE-2F8B-2B90-9F009C2D981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pt-BR"/>
          </a:p>
        </p:txBody>
      </p:sp>
      <p:sp>
        <p:nvSpPr>
          <p:cNvPr id="6" name="Espaço Reservado para Número de Slide 5">
            <a:extLst>
              <a:ext uri="{FF2B5EF4-FFF2-40B4-BE49-F238E27FC236}">
                <a16:creationId xmlns:a16="http://schemas.microsoft.com/office/drawing/2014/main" id="{0DF6F4B0-BD2A-CC41-7A90-9712D66B2A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37E987-767B-42D1-B388-7B970D1D666D}" type="slidenum">
              <a:rPr lang="pt-BR" smtClean="0"/>
              <a:pPr>
                <a:defRPr/>
              </a:pPr>
              <a:t>‹nº›</a:t>
            </a:fld>
            <a:endParaRPr lang="pt-BR"/>
          </a:p>
        </p:txBody>
      </p:sp>
    </p:spTree>
    <p:extLst>
      <p:ext uri="{BB962C8B-B14F-4D97-AF65-F5344CB8AC3E}">
        <p14:creationId xmlns:p14="http://schemas.microsoft.com/office/powerpoint/2010/main" val="1794182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4000" b="1" kern="1200">
          <a:solidFill>
            <a:srgbClr val="FF6600"/>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evmedia.com.br/extract-transformation-and-load-etl-ferramentas-bi/244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640073" y="1038936"/>
            <a:ext cx="8136904" cy="792088"/>
          </a:xfrm>
        </p:spPr>
        <p:txBody>
          <a:bodyPr>
            <a:normAutofit/>
          </a:bodyPr>
          <a:lstStyle/>
          <a:p>
            <a:pPr algn="ctr" eaLnBrk="1" hangingPunct="1">
              <a:buFontTx/>
              <a:buNone/>
            </a:pPr>
            <a:r>
              <a:rPr lang="pt-BR" sz="4000" b="1" dirty="0">
                <a:solidFill>
                  <a:srgbClr val="FF6600"/>
                </a:solidFill>
                <a:effectLst>
                  <a:outerShdw blurRad="38100" dist="38100" dir="2700000" algn="tl">
                    <a:srgbClr val="000000">
                      <a:alpha val="43137"/>
                    </a:srgbClr>
                  </a:outerShdw>
                </a:effectLst>
              </a:rPr>
              <a:t>O que é o Microsoft Power BI	?</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sp>
        <p:nvSpPr>
          <p:cNvPr id="12" name="CaixaDeTexto 11"/>
          <p:cNvSpPr txBox="1"/>
          <p:nvPr/>
        </p:nvSpPr>
        <p:spPr>
          <a:xfrm>
            <a:off x="1043608" y="1638935"/>
            <a:ext cx="7636941" cy="4154984"/>
          </a:xfrm>
          <a:prstGeom prst="rect">
            <a:avLst/>
          </a:prstGeom>
          <a:noFill/>
        </p:spPr>
        <p:txBody>
          <a:bodyPr wrap="square" rtlCol="0">
            <a:spAutoFit/>
          </a:bodyPr>
          <a:lstStyle/>
          <a:p>
            <a:pPr algn="just"/>
            <a:r>
              <a:rPr lang="pt-BR" sz="2400" dirty="0"/>
              <a:t>O </a:t>
            </a:r>
            <a:r>
              <a:rPr lang="pt-BR" sz="2400" b="1" dirty="0"/>
              <a:t>Power BI</a:t>
            </a:r>
            <a:r>
              <a:rPr lang="pt-BR" sz="2400" dirty="0"/>
              <a:t> é uma coleção de serviços de software, aplicativos e conectores que trabalham juntos para transformar suas fontes de dados não relacionadas em informações coerentes, visualmente envolventes e interativas. Quer seus dados sejam uma simples planilha do Excel ou uma coleção de data warehouses híbridos baseados em nuvem e locais, o </a:t>
            </a:r>
            <a:r>
              <a:rPr lang="pt-BR" sz="2400" b="1" dirty="0"/>
              <a:t>Power BI</a:t>
            </a:r>
            <a:r>
              <a:rPr lang="pt-BR" sz="2400" dirty="0"/>
              <a:t> permite que você se conecte facilmente às suas fontes de dados, visualize (ou descubra) o que é importante e compartilhe isso com qualquer pessoa ou com quem você quiser.</a:t>
            </a:r>
          </a:p>
          <a:p>
            <a:pPr algn="just"/>
            <a:endParaRPr lang="pt-BR" sz="2400" dirty="0"/>
          </a:p>
        </p:txBody>
      </p:sp>
      <p:pic>
        <p:nvPicPr>
          <p:cNvPr id="2" name="Imagem 1">
            <a:extLst>
              <a:ext uri="{FF2B5EF4-FFF2-40B4-BE49-F238E27FC236}">
                <a16:creationId xmlns:a16="http://schemas.microsoft.com/office/drawing/2014/main" id="{368F0F81-A207-22E7-515F-79C8605B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Informação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5" name="Retângulo 14"/>
          <p:cNvSpPr/>
          <p:nvPr/>
        </p:nvSpPr>
        <p:spPr>
          <a:xfrm>
            <a:off x="827584" y="1916832"/>
            <a:ext cx="8064896" cy="4893647"/>
          </a:xfrm>
          <a:prstGeom prst="rect">
            <a:avLst/>
          </a:prstGeom>
        </p:spPr>
        <p:txBody>
          <a:bodyPr wrap="square">
            <a:spAutoFit/>
          </a:bodyPr>
          <a:lstStyle/>
          <a:p>
            <a:pPr algn="just"/>
            <a:r>
              <a:rPr lang="pt-BR" sz="2400" dirty="0"/>
              <a:t>É o resultado do processamento dos dados. Ou seja, os dados foram analisados e interpretados sob determinada ótica, e a partir dessa análise se torna possível qualificar esses dados. </a:t>
            </a:r>
          </a:p>
          <a:p>
            <a:pPr algn="just"/>
            <a:endParaRPr lang="pt-BR" sz="2400" dirty="0"/>
          </a:p>
          <a:p>
            <a:pPr algn="just"/>
            <a:r>
              <a:rPr lang="pt-BR" sz="2400" b="1" dirty="0"/>
              <a:t>Exemplo: </a:t>
            </a:r>
            <a:r>
              <a:rPr lang="pt-BR" sz="2400" dirty="0"/>
              <a:t>Usando a situação do exemplo anterior, vamos transformar os dados sobre as vendas da empresa em informação. Imaginemos que e meta de vendas da empresa fosse de R$ 800.000,00 (oitocentos mil reais), e com esse total de vendas ela poderia pagar suas contas, funcionários etc.</a:t>
            </a:r>
          </a:p>
          <a:p>
            <a:pPr algn="just"/>
            <a:r>
              <a:rPr lang="pt-BR" sz="2400" dirty="0"/>
              <a:t>Fazendo o processamento dos dados, obtemos a informação de que a empresa não obteve o volume de vendas necessário à manutenção de suas atividades.</a:t>
            </a:r>
          </a:p>
          <a:p>
            <a:pPr algn="just"/>
            <a:endParaRPr lang="pt-BR" sz="2400" dirty="0"/>
          </a:p>
        </p:txBody>
      </p:sp>
      <p:pic>
        <p:nvPicPr>
          <p:cNvPr id="2" name="Imagem 1">
            <a:extLst>
              <a:ext uri="{FF2B5EF4-FFF2-40B4-BE49-F238E27FC236}">
                <a16:creationId xmlns:a16="http://schemas.microsoft.com/office/drawing/2014/main" id="{60C80068-3489-0291-1028-442F07341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397653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9750DBC-1BCC-EEB5-D857-1DF2DF14096C}"/>
              </a:ext>
            </a:extLst>
          </p:cNvPr>
          <p:cNvSpPr>
            <a:spLocks noGrp="1"/>
          </p:cNvSpPr>
          <p:nvPr>
            <p:ph idx="1"/>
          </p:nvPr>
        </p:nvSpPr>
        <p:spPr>
          <a:xfrm>
            <a:off x="539552" y="1331168"/>
            <a:ext cx="8280919" cy="1603376"/>
          </a:xfrm>
        </p:spPr>
        <p:txBody>
          <a:bodyPr>
            <a:normAutofit/>
          </a:bodyPr>
          <a:lstStyle/>
          <a:p>
            <a:pPr marL="0" indent="0" algn="ctr">
              <a:buNone/>
            </a:pPr>
            <a:r>
              <a:rPr lang="pt-BR" sz="2800" b="1" dirty="0">
                <a:solidFill>
                  <a:srgbClr val="FF6600"/>
                </a:solidFill>
                <a:effectLst>
                  <a:outerShdw blurRad="38100" dist="38100" dir="2700000" algn="tl">
                    <a:srgbClr val="000000">
                      <a:alpha val="43137"/>
                    </a:srgbClr>
                  </a:outerShdw>
                </a:effectLst>
              </a:rPr>
              <a:t>Quanto mais nos distanciamos dos dados, maior é a abstração</a:t>
            </a:r>
          </a:p>
        </p:txBody>
      </p:sp>
      <p:pic>
        <p:nvPicPr>
          <p:cNvPr id="5" name="Imagem 4">
            <a:extLst>
              <a:ext uri="{FF2B5EF4-FFF2-40B4-BE49-F238E27FC236}">
                <a16:creationId xmlns:a16="http://schemas.microsoft.com/office/drawing/2014/main" id="{D4B85216-829D-C435-2682-CBEEAEAB25D0}"/>
              </a:ext>
            </a:extLst>
          </p:cNvPr>
          <p:cNvPicPr>
            <a:picLocks noChangeAspect="1"/>
          </p:cNvPicPr>
          <p:nvPr/>
        </p:nvPicPr>
        <p:blipFill rotWithShape="1">
          <a:blip r:embed="rId2"/>
          <a:srcRect l="41521" t="33496" r="20612" b="30695"/>
          <a:stretch/>
        </p:blipFill>
        <p:spPr>
          <a:xfrm>
            <a:off x="990458" y="2420888"/>
            <a:ext cx="7379105" cy="3923069"/>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891574A4-56A9-0CCC-801D-427259C7C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128288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F2FAA3C3-846A-3E01-831A-EADC960CC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14" name="Nuvem 13">
            <a:extLst>
              <a:ext uri="{FF2B5EF4-FFF2-40B4-BE49-F238E27FC236}">
                <a16:creationId xmlns:a16="http://schemas.microsoft.com/office/drawing/2014/main" id="{6CA928BA-3F1E-C80C-C9E5-A3F4AB288DF3}"/>
              </a:ext>
            </a:extLst>
          </p:cNvPr>
          <p:cNvSpPr/>
          <p:nvPr/>
        </p:nvSpPr>
        <p:spPr>
          <a:xfrm>
            <a:off x="6252685" y="1556792"/>
            <a:ext cx="1639266" cy="1296144"/>
          </a:xfrm>
          <a:prstGeom prst="cloud">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38100" dist="38100" dir="2700000" algn="tl">
                    <a:srgbClr val="000000">
                      <a:alpha val="43137"/>
                    </a:srgbClr>
                  </a:outerShdw>
                </a:effectLst>
              </a:rPr>
              <a:t>GRANDE</a:t>
            </a:r>
          </a:p>
        </p:txBody>
      </p:sp>
      <p:sp>
        <p:nvSpPr>
          <p:cNvPr id="15" name="Nuvem 14">
            <a:extLst>
              <a:ext uri="{FF2B5EF4-FFF2-40B4-BE49-F238E27FC236}">
                <a16:creationId xmlns:a16="http://schemas.microsoft.com/office/drawing/2014/main" id="{FEC89E61-220A-1B23-43EC-DBA29E84D7D2}"/>
              </a:ext>
            </a:extLst>
          </p:cNvPr>
          <p:cNvSpPr/>
          <p:nvPr/>
        </p:nvSpPr>
        <p:spPr>
          <a:xfrm>
            <a:off x="3635896" y="4221088"/>
            <a:ext cx="1639266" cy="1296144"/>
          </a:xfrm>
          <a:prstGeom prst="cloud">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38100" dist="38100" dir="2700000" algn="tl">
                    <a:srgbClr val="000000">
                      <a:alpha val="43137"/>
                    </a:srgbClr>
                  </a:outerShdw>
                </a:effectLst>
              </a:rPr>
              <a:t>AZUL</a:t>
            </a:r>
          </a:p>
        </p:txBody>
      </p:sp>
      <p:sp>
        <p:nvSpPr>
          <p:cNvPr id="16" name="Nuvem 15">
            <a:extLst>
              <a:ext uri="{FF2B5EF4-FFF2-40B4-BE49-F238E27FC236}">
                <a16:creationId xmlns:a16="http://schemas.microsoft.com/office/drawing/2014/main" id="{2F9C4F9A-0BA2-3A07-21C6-21274CA01B6F}"/>
              </a:ext>
            </a:extLst>
          </p:cNvPr>
          <p:cNvSpPr/>
          <p:nvPr/>
        </p:nvSpPr>
        <p:spPr>
          <a:xfrm>
            <a:off x="1088071" y="2558075"/>
            <a:ext cx="1639266" cy="1296144"/>
          </a:xfrm>
          <a:prstGeom prst="cloud">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38100" dist="38100" dir="2700000" algn="tl">
                    <a:srgbClr val="000000">
                      <a:alpha val="43137"/>
                    </a:srgbClr>
                  </a:outerShdw>
                </a:effectLst>
              </a:rPr>
              <a:t>CASA</a:t>
            </a:r>
          </a:p>
        </p:txBody>
      </p:sp>
      <p:cxnSp>
        <p:nvCxnSpPr>
          <p:cNvPr id="18" name="Conector: Curvo 17">
            <a:extLst>
              <a:ext uri="{FF2B5EF4-FFF2-40B4-BE49-F238E27FC236}">
                <a16:creationId xmlns:a16="http://schemas.microsoft.com/office/drawing/2014/main" id="{0453597A-2C6D-3788-E1B3-70063583AA0C}"/>
              </a:ext>
            </a:extLst>
          </p:cNvPr>
          <p:cNvCxnSpPr>
            <a:cxnSpLocks/>
            <a:stCxn id="16" idx="1"/>
          </p:cNvCxnSpPr>
          <p:nvPr/>
        </p:nvCxnSpPr>
        <p:spPr>
          <a:xfrm rot="16200000" flipH="1">
            <a:off x="2233250" y="3527292"/>
            <a:ext cx="1016321" cy="1667413"/>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ector: Curvo 19">
            <a:extLst>
              <a:ext uri="{FF2B5EF4-FFF2-40B4-BE49-F238E27FC236}">
                <a16:creationId xmlns:a16="http://schemas.microsoft.com/office/drawing/2014/main" id="{FE023F83-65BC-14E1-41B4-05819B939D18}"/>
              </a:ext>
            </a:extLst>
          </p:cNvPr>
          <p:cNvCxnSpPr>
            <a:cxnSpLocks/>
            <a:stCxn id="15" idx="0"/>
            <a:endCxn id="14" idx="1"/>
          </p:cNvCxnSpPr>
          <p:nvPr/>
        </p:nvCxnSpPr>
        <p:spPr>
          <a:xfrm flipV="1">
            <a:off x="5273796" y="2851556"/>
            <a:ext cx="1798522" cy="2017604"/>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421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899592" y="1268760"/>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Dado x Informação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1" name="Retângulo 10"/>
          <p:cNvSpPr/>
          <p:nvPr/>
        </p:nvSpPr>
        <p:spPr>
          <a:xfrm>
            <a:off x="827584" y="2274838"/>
            <a:ext cx="7992888" cy="1938992"/>
          </a:xfrm>
          <a:prstGeom prst="rect">
            <a:avLst/>
          </a:prstGeom>
        </p:spPr>
        <p:txBody>
          <a:bodyPr wrap="square">
            <a:spAutoFit/>
          </a:bodyPr>
          <a:lstStyle/>
          <a:p>
            <a:pPr algn="just"/>
            <a:r>
              <a:rPr lang="pt-BR" sz="2400" b="1" dirty="0"/>
              <a:t>Resumindo</a:t>
            </a:r>
            <a:endParaRPr lang="pt-BR" sz="2400" dirty="0"/>
          </a:p>
          <a:p>
            <a:pPr algn="just"/>
            <a:r>
              <a:rPr lang="pt-BR" sz="2400" dirty="0"/>
              <a:t>Dado é a base para a informação. Ele não é capaz de descrever uma situação por completo. Ele pode ser quantificado, mas não qualificado. Já a informação tem conteúdo que é possível entender, capaz de expressar uma situação.</a:t>
            </a:r>
          </a:p>
        </p:txBody>
      </p:sp>
      <p:pic>
        <p:nvPicPr>
          <p:cNvPr id="2" name="Imagem 1">
            <a:extLst>
              <a:ext uri="{FF2B5EF4-FFF2-40B4-BE49-F238E27FC236}">
                <a16:creationId xmlns:a16="http://schemas.microsoft.com/office/drawing/2014/main" id="{363F9F52-2C16-D8A6-C89C-30762BFC9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Dado x Informação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graphicFrame>
        <p:nvGraphicFramePr>
          <p:cNvPr id="14" name="Diagrama 13"/>
          <p:cNvGraphicFramePr/>
          <p:nvPr/>
        </p:nvGraphicFramePr>
        <p:xfrm>
          <a:off x="190770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m 1">
            <a:extLst>
              <a:ext uri="{FF2B5EF4-FFF2-40B4-BE49-F238E27FC236}">
                <a16:creationId xmlns:a16="http://schemas.microsoft.com/office/drawing/2014/main" id="{241AE08F-F5BB-33B5-6E1D-8EC7A1CFD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Banco de dados – O que é?</a:t>
            </a: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2677656"/>
          </a:xfrm>
          <a:prstGeom prst="rect">
            <a:avLst/>
          </a:prstGeom>
          <a:noFill/>
        </p:spPr>
        <p:txBody>
          <a:bodyPr wrap="square" rtlCol="0">
            <a:spAutoFit/>
          </a:bodyPr>
          <a:lstStyle/>
          <a:p>
            <a:pPr algn="just"/>
            <a:r>
              <a:rPr lang="pt-BR" sz="2400" dirty="0"/>
              <a:t>É uma coleção de dados inter-relacionados, representando informações sobre um domínio específico”, ou seja, sempre que for possível agrupar informações que se relacionam e tratam de um mesmo assunto, posso dizer que tenho um banco de dados.</a:t>
            </a:r>
          </a:p>
          <a:p>
            <a:pPr algn="just"/>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45B3DD11-53B6-4F83-B0A7-438F987A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Banco de dados – O que é?</a:t>
            </a: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2677656"/>
          </a:xfrm>
          <a:prstGeom prst="rect">
            <a:avLst/>
          </a:prstGeom>
          <a:noFill/>
        </p:spPr>
        <p:txBody>
          <a:bodyPr wrap="square" rtlCol="0">
            <a:spAutoFit/>
          </a:bodyPr>
          <a:lstStyle/>
          <a:p>
            <a:pPr algn="just"/>
            <a:r>
              <a:rPr lang="pt-BR" sz="2400" dirty="0"/>
              <a:t>É uma coleção de dados inter-relacionados, representando informações sobre um domínio específico”, ou seja, sempre que for possível agrupar informações que se relacionam e tratam de um mesmo assunto, posso dizer que tenho um banco de dados.</a:t>
            </a:r>
          </a:p>
          <a:p>
            <a:pPr algn="just"/>
            <a:endParaRPr lang="pt-BR" sz="2400" dirty="0">
              <a:latin typeface="+mn-lt"/>
            </a:endParaRPr>
          </a:p>
          <a:p>
            <a:pPr algn="just"/>
            <a:r>
              <a:rPr lang="pt-BR" sz="2400" dirty="0"/>
              <a:t>	</a:t>
            </a:r>
            <a:endParaRPr lang="pt-BR" sz="24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45B3DD11-53B6-4F83-B0A7-438F987A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393321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Banco de dados</a:t>
            </a: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3416320"/>
          </a:xfrm>
          <a:prstGeom prst="rect">
            <a:avLst/>
          </a:prstGeom>
          <a:noFill/>
        </p:spPr>
        <p:txBody>
          <a:bodyPr wrap="square" rtlCol="0">
            <a:spAutoFit/>
          </a:bodyPr>
          <a:lstStyle/>
          <a:p>
            <a:pPr algn="just"/>
            <a:r>
              <a:rPr lang="pt-BR" sz="2400" b="0" i="0" dirty="0">
                <a:solidFill>
                  <a:srgbClr val="161513"/>
                </a:solidFill>
                <a:effectLst/>
                <a:latin typeface="Calibri (Corpo)"/>
              </a:rPr>
              <a:t>Um banco de dados é uma coleção organizada de informações - ou dados - estruturadas, normalmente armazenadas eletronicamente em um sistema de computador. Um banco de dados é geralmente controlado por um </a:t>
            </a:r>
            <a:r>
              <a:rPr lang="pt-BR" sz="2400" b="1" i="0" strike="noStrike" dirty="0">
                <a:effectLst/>
                <a:latin typeface="Calibri (Corpo)"/>
              </a:rPr>
              <a:t>sistema de gerenciamento de banco de dados (SGBD)</a:t>
            </a:r>
            <a:r>
              <a:rPr lang="pt-BR" sz="2400" b="0" i="0" dirty="0">
                <a:solidFill>
                  <a:srgbClr val="161513"/>
                </a:solidFill>
                <a:effectLst/>
                <a:latin typeface="Calibri (Corpo)"/>
              </a:rPr>
              <a:t>. Juntos, os dados e o SGBD juntamente com os aplicativos associados a eles, são chamados de sistema de banco de dados, geralmente abreviados para apenas banco de dados.</a:t>
            </a:r>
            <a:endParaRPr lang="pt-BR" sz="2400" dirty="0">
              <a:latin typeface="Calibri (Corpo)"/>
            </a:endParaRPr>
          </a:p>
          <a:p>
            <a:pPr algn="just"/>
            <a:r>
              <a:rPr lang="pt-BR" sz="2400" dirty="0">
                <a:latin typeface="Calibri (Corpo)"/>
              </a:rPr>
              <a:t>	</a:t>
            </a:r>
            <a:endParaRPr lang="pt-BR" sz="2200" b="1" dirty="0">
              <a:solidFill>
                <a:schemeClr val="accent2">
                  <a:lumMod val="75000"/>
                </a:schemeClr>
              </a:solidFill>
              <a:latin typeface="Calibri (Corpo)"/>
            </a:endParaRPr>
          </a:p>
        </p:txBody>
      </p:sp>
      <p:pic>
        <p:nvPicPr>
          <p:cNvPr id="2" name="Imagem 1">
            <a:extLst>
              <a:ext uri="{FF2B5EF4-FFF2-40B4-BE49-F238E27FC236}">
                <a16:creationId xmlns:a16="http://schemas.microsoft.com/office/drawing/2014/main" id="{45B3DD11-53B6-4F83-B0A7-438F987A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338824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Qual a diferença entre um banco de dados e uma planilha?</a:t>
            </a: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45B3DD11-53B6-4F83-B0A7-438F987A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4" name="CaixaDeTexto 3">
            <a:extLst>
              <a:ext uri="{FF2B5EF4-FFF2-40B4-BE49-F238E27FC236}">
                <a16:creationId xmlns:a16="http://schemas.microsoft.com/office/drawing/2014/main" id="{3B86157C-FA95-43E1-62E7-9F3CE875C020}"/>
              </a:ext>
            </a:extLst>
          </p:cNvPr>
          <p:cNvSpPr txBox="1"/>
          <p:nvPr/>
        </p:nvSpPr>
        <p:spPr>
          <a:xfrm>
            <a:off x="640073" y="2803444"/>
            <a:ext cx="8136904" cy="3046988"/>
          </a:xfrm>
          <a:prstGeom prst="rect">
            <a:avLst/>
          </a:prstGeom>
          <a:noFill/>
        </p:spPr>
        <p:txBody>
          <a:bodyPr wrap="square">
            <a:spAutoFit/>
          </a:bodyPr>
          <a:lstStyle/>
          <a:p>
            <a:pPr algn="just"/>
            <a:r>
              <a:rPr lang="pt-BR" sz="2400" b="0" i="0" dirty="0">
                <a:solidFill>
                  <a:srgbClr val="161513"/>
                </a:solidFill>
                <a:effectLst/>
                <a:latin typeface="Calibri (Corpo)"/>
              </a:rPr>
              <a:t>Bancos de dados e planilhas (como o Microsoft Excel) são modos convenientes de armazenar informações.</a:t>
            </a:r>
          </a:p>
          <a:p>
            <a:pPr algn="just"/>
            <a:endParaRPr lang="pt-BR" sz="2400" dirty="0">
              <a:solidFill>
                <a:srgbClr val="161513"/>
              </a:solidFill>
              <a:latin typeface="Calibri (Corpo)"/>
            </a:endParaRPr>
          </a:p>
          <a:p>
            <a:pPr algn="just"/>
            <a:r>
              <a:rPr lang="pt-BR" sz="2400" b="0" i="0" dirty="0">
                <a:solidFill>
                  <a:srgbClr val="161513"/>
                </a:solidFill>
                <a:effectLst/>
                <a:latin typeface="Calibri (Corpo)"/>
              </a:rPr>
              <a:t>As principais diferenças entre os dois são:</a:t>
            </a:r>
          </a:p>
          <a:p>
            <a:pPr algn="just"/>
            <a:endParaRPr lang="pt-BR" sz="2400" b="0" i="0" dirty="0">
              <a:solidFill>
                <a:srgbClr val="161513"/>
              </a:solidFill>
              <a:effectLst/>
              <a:latin typeface="Calibri (Corpo)"/>
            </a:endParaRPr>
          </a:p>
          <a:p>
            <a:pPr algn="just">
              <a:buFont typeface="Arial" panose="020B0604020202020204" pitchFamily="34" charset="0"/>
              <a:buChar char="•"/>
            </a:pPr>
            <a:r>
              <a:rPr lang="pt-BR" sz="2400" b="0" i="0" dirty="0">
                <a:solidFill>
                  <a:srgbClr val="161513"/>
                </a:solidFill>
                <a:effectLst/>
                <a:latin typeface="Calibri (Corpo)"/>
              </a:rPr>
              <a:t>Como os dados são armazenados e manipulados</a:t>
            </a:r>
          </a:p>
          <a:p>
            <a:pPr algn="just">
              <a:buFont typeface="Arial" panose="020B0604020202020204" pitchFamily="34" charset="0"/>
              <a:buChar char="•"/>
            </a:pPr>
            <a:r>
              <a:rPr lang="pt-BR" sz="2400" b="0" i="0" dirty="0">
                <a:solidFill>
                  <a:srgbClr val="161513"/>
                </a:solidFill>
                <a:effectLst/>
                <a:latin typeface="Calibri (Corpo)"/>
              </a:rPr>
              <a:t>Quem pode acessar os dados</a:t>
            </a:r>
          </a:p>
          <a:p>
            <a:pPr algn="just">
              <a:buFont typeface="Arial" panose="020B0604020202020204" pitchFamily="34" charset="0"/>
              <a:buChar char="•"/>
            </a:pPr>
            <a:r>
              <a:rPr lang="pt-BR" sz="2400" b="0" i="0" dirty="0">
                <a:solidFill>
                  <a:srgbClr val="161513"/>
                </a:solidFill>
                <a:effectLst/>
                <a:latin typeface="Calibri (Corpo)"/>
              </a:rPr>
              <a:t>Quantos dados podem ser armazenados</a:t>
            </a:r>
          </a:p>
        </p:txBody>
      </p:sp>
    </p:spTree>
    <p:extLst>
      <p:ext uri="{BB962C8B-B14F-4D97-AF65-F5344CB8AC3E}">
        <p14:creationId xmlns:p14="http://schemas.microsoft.com/office/powerpoint/2010/main" val="138837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Qual a diferença entre um banco de dados e uma planilha?</a:t>
            </a: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45B3DD11-53B6-4F83-B0A7-438F987A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4" name="CaixaDeTexto 3">
            <a:extLst>
              <a:ext uri="{FF2B5EF4-FFF2-40B4-BE49-F238E27FC236}">
                <a16:creationId xmlns:a16="http://schemas.microsoft.com/office/drawing/2014/main" id="{3B86157C-FA95-43E1-62E7-9F3CE875C020}"/>
              </a:ext>
            </a:extLst>
          </p:cNvPr>
          <p:cNvSpPr txBox="1"/>
          <p:nvPr/>
        </p:nvSpPr>
        <p:spPr>
          <a:xfrm>
            <a:off x="640073" y="2803444"/>
            <a:ext cx="8136904" cy="3170099"/>
          </a:xfrm>
          <a:prstGeom prst="rect">
            <a:avLst/>
          </a:prstGeom>
          <a:noFill/>
        </p:spPr>
        <p:txBody>
          <a:bodyPr wrap="square">
            <a:spAutoFit/>
          </a:bodyPr>
          <a:lstStyle/>
          <a:p>
            <a:pPr algn="just"/>
            <a:r>
              <a:rPr lang="pt-BR" sz="2000" b="0" i="0" dirty="0">
                <a:solidFill>
                  <a:srgbClr val="161513"/>
                </a:solidFill>
                <a:effectLst/>
                <a:latin typeface="Calibri (Corpo)"/>
              </a:rPr>
              <a:t>As planilhas foram originalmente projetadas para um usuário e suas características refletem isso. São ótimos para um único usuário ou um pequeno número de usuários que não precisam fazer manipulação de dados muito complicada. </a:t>
            </a:r>
          </a:p>
          <a:p>
            <a:pPr algn="just"/>
            <a:endParaRPr lang="pt-BR" sz="2000" dirty="0">
              <a:solidFill>
                <a:srgbClr val="161513"/>
              </a:solidFill>
              <a:latin typeface="Calibri (Corpo)"/>
            </a:endParaRPr>
          </a:p>
          <a:p>
            <a:pPr algn="just"/>
            <a:r>
              <a:rPr lang="pt-BR" sz="2000" b="0" i="0" dirty="0">
                <a:solidFill>
                  <a:srgbClr val="161513"/>
                </a:solidFill>
                <a:effectLst/>
                <a:latin typeface="Calibri (Corpo)"/>
              </a:rPr>
              <a:t>Bancos de dados, por outro lado, são projetados para conter coleções muito maiores de informações organizadas - quantidades enormes, às vezes. Os bancos de dados permitem que vários usuários, ao mesmo tempo, acessem e consultem com rapidez e segurança os dados usando lógica e linguagem altamente complexas.</a:t>
            </a:r>
          </a:p>
        </p:txBody>
      </p:sp>
    </p:spTree>
    <p:extLst>
      <p:ext uri="{BB962C8B-B14F-4D97-AF65-F5344CB8AC3E}">
        <p14:creationId xmlns:p14="http://schemas.microsoft.com/office/powerpoint/2010/main" val="126346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pic>
        <p:nvPicPr>
          <p:cNvPr id="2050" name="Picture 2" descr="diagrama mostrando fontes de entrada para o Power BI"/>
          <p:cNvPicPr>
            <a:picLocks noChangeAspect="1" noChangeArrowheads="1"/>
          </p:cNvPicPr>
          <p:nvPr/>
        </p:nvPicPr>
        <p:blipFill>
          <a:blip r:embed="rId2" cstate="print"/>
          <a:srcRect/>
          <a:stretch>
            <a:fillRect/>
          </a:stretch>
        </p:blipFill>
        <p:spPr bwMode="auto">
          <a:xfrm>
            <a:off x="250330" y="2204864"/>
            <a:ext cx="8555736" cy="2664296"/>
          </a:xfrm>
          <a:prstGeom prst="rect">
            <a:avLst/>
          </a:prstGeom>
          <a:noFill/>
        </p:spPr>
      </p:pic>
      <p:pic>
        <p:nvPicPr>
          <p:cNvPr id="2" name="Imagem 1">
            <a:extLst>
              <a:ext uri="{FF2B5EF4-FFF2-40B4-BE49-F238E27FC236}">
                <a16:creationId xmlns:a16="http://schemas.microsoft.com/office/drawing/2014/main" id="{DAB4764B-FD61-8E54-BDDC-72BB43B6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SGBD</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1844824"/>
            <a:ext cx="7992888" cy="4893647"/>
          </a:xfrm>
          <a:prstGeom prst="rect">
            <a:avLst/>
          </a:prstGeom>
          <a:noFill/>
        </p:spPr>
        <p:txBody>
          <a:bodyPr wrap="square" rtlCol="0">
            <a:spAutoFit/>
          </a:bodyPr>
          <a:lstStyle/>
          <a:p>
            <a:pPr algn="just"/>
            <a:r>
              <a:rPr lang="pt-BR" sz="2400" dirty="0"/>
              <a:t>Um </a:t>
            </a:r>
            <a:r>
              <a:rPr lang="pt-BR" sz="2400" b="1" dirty="0"/>
              <a:t>Sistema de Gerenciamento de Banco de Dados (SGBD) </a:t>
            </a:r>
            <a:r>
              <a:rPr lang="pt-BR" sz="2400" dirty="0"/>
              <a:t>– do inglês </a:t>
            </a:r>
            <a:r>
              <a:rPr lang="pt-BR" sz="2400" b="1" dirty="0"/>
              <a:t>Data Base Management System (DBMS) </a:t>
            </a:r>
            <a:r>
              <a:rPr lang="pt-BR" sz="2400" dirty="0"/>
              <a:t>– é o conjunto de programas de computador (softwares) responsáveis pelo gerenciamento de uma base de dados. Seu principal objetivo é retirar da aplicação cliente a responsabilidade de gerenciar o acesso, a manipulação e a organização dos dados. O SGBD disponibiliza uma interface para que seus clientes possam incluir, alterar ou consultar dados previamente armazenados. Em bancos de dados relacionais a interface é constituída pelas APIs (</a:t>
            </a:r>
            <a:r>
              <a:rPr lang="pt-BR" sz="2400" dirty="0" err="1"/>
              <a:t>Application</a:t>
            </a:r>
            <a:r>
              <a:rPr lang="pt-BR" sz="2400" dirty="0"/>
              <a:t> </a:t>
            </a:r>
            <a:r>
              <a:rPr lang="pt-BR" sz="2400" dirty="0" err="1"/>
              <a:t>Programming</a:t>
            </a:r>
            <a:r>
              <a:rPr lang="pt-BR" sz="2400" dirty="0"/>
              <a:t> Interface) ou drivers do SGBD, que executam comandos na </a:t>
            </a:r>
            <a:r>
              <a:rPr lang="pt-BR" sz="2400" b="1" dirty="0"/>
              <a:t>linguagem SQL (</a:t>
            </a:r>
            <a:r>
              <a:rPr lang="pt-BR" sz="2400" b="1" dirty="0" err="1"/>
              <a:t>Structured</a:t>
            </a:r>
            <a:r>
              <a:rPr lang="pt-BR" sz="2400" b="1" dirty="0"/>
              <a:t> Query </a:t>
            </a:r>
            <a:r>
              <a:rPr lang="pt-BR" sz="2400" b="1" dirty="0" err="1"/>
              <a:t>Language</a:t>
            </a:r>
            <a:r>
              <a:rPr lang="pt-BR" sz="2400" b="1" dirty="0"/>
              <a:t>).</a:t>
            </a:r>
            <a:endParaRPr lang="pt-BR" sz="2400" b="1" dirty="0">
              <a:latin typeface="+mn-lt"/>
            </a:endParaRPr>
          </a:p>
          <a:p>
            <a:pPr algn="just"/>
            <a:r>
              <a:rPr lang="pt-BR" sz="2400" dirty="0"/>
              <a:t>	</a:t>
            </a:r>
            <a:endParaRPr lang="pt-BR" sz="24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SGBD</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1844824"/>
            <a:ext cx="7992888" cy="3785652"/>
          </a:xfrm>
          <a:prstGeom prst="rect">
            <a:avLst/>
          </a:prstGeom>
          <a:noFill/>
        </p:spPr>
        <p:txBody>
          <a:bodyPr wrap="square" rtlCol="0">
            <a:spAutoFit/>
          </a:bodyPr>
          <a:lstStyle/>
          <a:p>
            <a:pPr algn="just"/>
            <a:r>
              <a:rPr lang="pt-BR" sz="2400" b="1" i="0" dirty="0">
                <a:solidFill>
                  <a:srgbClr val="161513"/>
                </a:solidFill>
                <a:effectLst/>
                <a:latin typeface="OracleSansVF"/>
              </a:rPr>
              <a:t>SQL – Linguagem de Consulta Estruturada</a:t>
            </a:r>
            <a:r>
              <a:rPr lang="pt-BR" sz="2400" i="0" dirty="0">
                <a:solidFill>
                  <a:srgbClr val="161513"/>
                </a:solidFill>
                <a:effectLst/>
                <a:latin typeface="OracleSansVF"/>
              </a:rPr>
              <a:t>,</a:t>
            </a:r>
            <a:r>
              <a:rPr lang="pt-BR" sz="2400" b="0" i="0" dirty="0">
                <a:solidFill>
                  <a:srgbClr val="161513"/>
                </a:solidFill>
                <a:effectLst/>
                <a:latin typeface="OracleSansVF"/>
              </a:rPr>
              <a:t> é uma linguagem de programação usada por quase todos </a:t>
            </a:r>
            <a:r>
              <a:rPr lang="pt-BR" sz="2400" b="0" i="0" u="none" strike="noStrike" dirty="0">
                <a:effectLst/>
                <a:latin typeface="OracleSansVF"/>
              </a:rPr>
              <a:t>os bancos de dados relacionais</a:t>
            </a:r>
            <a:r>
              <a:rPr lang="pt-BR" sz="2400" b="0" i="0" dirty="0">
                <a:effectLst/>
                <a:latin typeface="OracleSansVF"/>
              </a:rPr>
              <a:t> </a:t>
            </a:r>
            <a:r>
              <a:rPr lang="pt-BR" sz="2400" b="0" i="0" dirty="0">
                <a:solidFill>
                  <a:srgbClr val="161513"/>
                </a:solidFill>
                <a:effectLst/>
                <a:latin typeface="OracleSansVF"/>
              </a:rPr>
              <a:t>para consultar, manipular e definir dados e fornecer controle de acesso. O SQL foi desenvolvido pela primeira vez na </a:t>
            </a:r>
            <a:r>
              <a:rPr lang="pt-BR" sz="2400" b="1" i="0" dirty="0">
                <a:solidFill>
                  <a:srgbClr val="161513"/>
                </a:solidFill>
                <a:effectLst/>
                <a:latin typeface="OracleSansVF"/>
              </a:rPr>
              <a:t>IBM - </a:t>
            </a:r>
            <a:r>
              <a:rPr lang="pt-BR" sz="2400" b="1" i="0" dirty="0" err="1">
                <a:solidFill>
                  <a:srgbClr val="161513"/>
                </a:solidFill>
                <a:effectLst/>
                <a:latin typeface="OracleSansVF"/>
              </a:rPr>
              <a:t>International</a:t>
            </a:r>
            <a:r>
              <a:rPr lang="pt-BR" sz="2400" b="1" i="0" dirty="0">
                <a:solidFill>
                  <a:srgbClr val="161513"/>
                </a:solidFill>
                <a:effectLst/>
                <a:latin typeface="OracleSansVF"/>
              </a:rPr>
              <a:t> Business </a:t>
            </a:r>
            <a:r>
              <a:rPr lang="pt-BR" sz="2400" b="1" i="0" dirty="0" err="1">
                <a:solidFill>
                  <a:srgbClr val="161513"/>
                </a:solidFill>
                <a:effectLst/>
                <a:latin typeface="OracleSansVF"/>
              </a:rPr>
              <a:t>Machines</a:t>
            </a:r>
            <a:r>
              <a:rPr lang="pt-BR" sz="2400" b="1" i="0" dirty="0">
                <a:solidFill>
                  <a:srgbClr val="161513"/>
                </a:solidFill>
                <a:effectLst/>
                <a:latin typeface="OracleSansVF"/>
              </a:rPr>
              <a:t> </a:t>
            </a:r>
            <a:r>
              <a:rPr lang="pt-BR" sz="2400" b="0" i="0" dirty="0">
                <a:solidFill>
                  <a:srgbClr val="161513"/>
                </a:solidFill>
                <a:effectLst/>
                <a:latin typeface="OracleSansVF"/>
              </a:rPr>
              <a:t>nos anos 1970, com a Oracle como principal contribuinte, o que levou à implementação do padrão SQL ANSI; o SQL estimulou muitas extensões de empresas como IBM, Oracle e Microsoft. Embora o SQL ainda seja amplamente usado hoje em dia, novas linguagens de programação estão começando a aparecer.</a:t>
            </a:r>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40029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SGBD</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6" name="CaixaDeTexto 5">
            <a:extLst>
              <a:ext uri="{FF2B5EF4-FFF2-40B4-BE49-F238E27FC236}">
                <a16:creationId xmlns:a16="http://schemas.microsoft.com/office/drawing/2014/main" id="{0968DFDE-618B-EEE6-E12C-DE41D8B6B131}"/>
              </a:ext>
            </a:extLst>
          </p:cNvPr>
          <p:cNvSpPr txBox="1"/>
          <p:nvPr/>
        </p:nvSpPr>
        <p:spPr>
          <a:xfrm>
            <a:off x="755576" y="2171869"/>
            <a:ext cx="7776864" cy="1569660"/>
          </a:xfrm>
          <a:prstGeom prst="rect">
            <a:avLst/>
          </a:prstGeom>
          <a:noFill/>
        </p:spPr>
        <p:txBody>
          <a:bodyPr wrap="square">
            <a:spAutoFit/>
          </a:bodyPr>
          <a:lstStyle/>
          <a:p>
            <a:pPr algn="just"/>
            <a:r>
              <a:rPr lang="pt-BR" sz="2400" b="1" dirty="0">
                <a:latin typeface="Calibri (Corpo)"/>
              </a:rPr>
              <a:t>R</a:t>
            </a:r>
            <a:r>
              <a:rPr lang="pt-BR" sz="2400" b="1" i="0" dirty="0">
                <a:effectLst/>
                <a:latin typeface="Calibri (Corpo)"/>
              </a:rPr>
              <a:t>elacionais</a:t>
            </a:r>
            <a:r>
              <a:rPr lang="pt-BR" sz="2400" b="0" i="0" dirty="0">
                <a:effectLst/>
                <a:latin typeface="Calibri (Corpo)"/>
              </a:rPr>
              <a:t> - Os </a:t>
            </a:r>
            <a:r>
              <a:rPr lang="pt-BR" sz="2400" b="0" i="0" u="none" strike="noStrike" dirty="0" err="1">
                <a:effectLst/>
                <a:latin typeface="Calibri (Corpo)"/>
              </a:rPr>
              <a:t>SGBDs</a:t>
            </a:r>
            <a:r>
              <a:rPr lang="pt-BR" sz="2400" b="0" i="0" u="none" strike="noStrike" dirty="0">
                <a:effectLst/>
                <a:latin typeface="Calibri (Corpo)"/>
              </a:rPr>
              <a:t> relacionais</a:t>
            </a:r>
            <a:r>
              <a:rPr lang="pt-BR" sz="2400" b="0" i="0" dirty="0">
                <a:effectLst/>
                <a:latin typeface="Calibri (Corpo)"/>
              </a:rPr>
              <a:t> são banco de dados que modelam os dados no formato de tabelas, que podem se relacionar entre si. Cada tabela pode possuir diversos atributos, com diversos tipos de dados.</a:t>
            </a:r>
            <a:endParaRPr lang="pt-BR" sz="2400" dirty="0">
              <a:latin typeface="Calibri (Corpo)"/>
            </a:endParaRPr>
          </a:p>
        </p:txBody>
      </p:sp>
    </p:spTree>
    <p:extLst>
      <p:ext uri="{BB962C8B-B14F-4D97-AF65-F5344CB8AC3E}">
        <p14:creationId xmlns:p14="http://schemas.microsoft.com/office/powerpoint/2010/main" val="361673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PRINCIPAIS </a:t>
            </a:r>
            <a:r>
              <a:rPr lang="pt-BR" sz="4000" b="1" dirty="0" err="1">
                <a:solidFill>
                  <a:srgbClr val="FF6600"/>
                </a:solidFill>
                <a:effectLst>
                  <a:outerShdw blurRad="38100" dist="38100" dir="2700000" algn="tl">
                    <a:srgbClr val="000000">
                      <a:alpha val="43137"/>
                    </a:srgbClr>
                  </a:outerShdw>
                </a:effectLst>
              </a:rPr>
              <a:t>SGBDs</a:t>
            </a: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pic>
        <p:nvPicPr>
          <p:cNvPr id="4" name="Imagem 3">
            <a:extLst>
              <a:ext uri="{FF2B5EF4-FFF2-40B4-BE49-F238E27FC236}">
                <a16:creationId xmlns:a16="http://schemas.microsoft.com/office/drawing/2014/main" id="{990F3ADC-4AED-FABD-6273-E9E9F8C4A8FF}"/>
              </a:ext>
            </a:extLst>
          </p:cNvPr>
          <p:cNvPicPr>
            <a:picLocks noChangeAspect="1"/>
          </p:cNvPicPr>
          <p:nvPr/>
        </p:nvPicPr>
        <p:blipFill rotWithShape="1">
          <a:blip r:embed="rId3">
            <a:extLst>
              <a:ext uri="{28A0092B-C50C-407E-A947-70E740481C1C}">
                <a14:useLocalDpi xmlns:a14="http://schemas.microsoft.com/office/drawing/2010/main" val="0"/>
              </a:ext>
            </a:extLst>
          </a:blip>
          <a:srcRect l="30870" t="15604" r="29899" b="21005"/>
          <a:stretch/>
        </p:blipFill>
        <p:spPr>
          <a:xfrm>
            <a:off x="3063937" y="2027738"/>
            <a:ext cx="3063690" cy="1883636"/>
          </a:xfrm>
          <a:prstGeom prst="rect">
            <a:avLst/>
          </a:prstGeom>
        </p:spPr>
      </p:pic>
      <p:pic>
        <p:nvPicPr>
          <p:cNvPr id="7" name="Imagem 6">
            <a:extLst>
              <a:ext uri="{FF2B5EF4-FFF2-40B4-BE49-F238E27FC236}">
                <a16:creationId xmlns:a16="http://schemas.microsoft.com/office/drawing/2014/main" id="{B9C57E56-0908-F80A-3E32-F1AEF3FE8D75}"/>
              </a:ext>
            </a:extLst>
          </p:cNvPr>
          <p:cNvPicPr>
            <a:picLocks noChangeAspect="1"/>
          </p:cNvPicPr>
          <p:nvPr/>
        </p:nvPicPr>
        <p:blipFill rotWithShape="1">
          <a:blip r:embed="rId4">
            <a:extLst>
              <a:ext uri="{28A0092B-C50C-407E-A947-70E740481C1C}">
                <a14:useLocalDpi xmlns:a14="http://schemas.microsoft.com/office/drawing/2010/main" val="0"/>
              </a:ext>
            </a:extLst>
          </a:blip>
          <a:srcRect l="28104" t="20428" r="26706" b="21001"/>
          <a:stretch/>
        </p:blipFill>
        <p:spPr>
          <a:xfrm>
            <a:off x="4664090" y="4507078"/>
            <a:ext cx="3529110" cy="1740390"/>
          </a:xfrm>
          <a:prstGeom prst="rect">
            <a:avLst/>
          </a:prstGeom>
        </p:spPr>
      </p:pic>
      <p:pic>
        <p:nvPicPr>
          <p:cNvPr id="9" name="Imagem 8">
            <a:extLst>
              <a:ext uri="{FF2B5EF4-FFF2-40B4-BE49-F238E27FC236}">
                <a16:creationId xmlns:a16="http://schemas.microsoft.com/office/drawing/2014/main" id="{C612F70E-9EA2-AC0B-D6B0-5CB6978C863F}"/>
              </a:ext>
            </a:extLst>
          </p:cNvPr>
          <p:cNvPicPr>
            <a:picLocks noChangeAspect="1"/>
          </p:cNvPicPr>
          <p:nvPr/>
        </p:nvPicPr>
        <p:blipFill rotWithShape="1">
          <a:blip r:embed="rId5">
            <a:extLst>
              <a:ext uri="{28A0092B-C50C-407E-A947-70E740481C1C}">
                <a14:useLocalDpi xmlns:a14="http://schemas.microsoft.com/office/drawing/2010/main" val="0"/>
              </a:ext>
            </a:extLst>
          </a:blip>
          <a:srcRect l="28455" t="6433" r="29131" b="8296"/>
          <a:stretch/>
        </p:blipFill>
        <p:spPr>
          <a:xfrm>
            <a:off x="539552" y="2333078"/>
            <a:ext cx="2275212" cy="1740391"/>
          </a:xfrm>
          <a:prstGeom prst="rect">
            <a:avLst/>
          </a:prstGeom>
        </p:spPr>
      </p:pic>
      <p:pic>
        <p:nvPicPr>
          <p:cNvPr id="11" name="Imagem 10">
            <a:extLst>
              <a:ext uri="{FF2B5EF4-FFF2-40B4-BE49-F238E27FC236}">
                <a16:creationId xmlns:a16="http://schemas.microsoft.com/office/drawing/2014/main" id="{3A09E190-5B35-2345-626B-69F05DFBB16F}"/>
              </a:ext>
            </a:extLst>
          </p:cNvPr>
          <p:cNvPicPr>
            <a:picLocks noChangeAspect="1"/>
          </p:cNvPicPr>
          <p:nvPr/>
        </p:nvPicPr>
        <p:blipFill rotWithShape="1">
          <a:blip r:embed="rId6">
            <a:extLst>
              <a:ext uri="{28A0092B-C50C-407E-A947-70E740481C1C}">
                <a14:useLocalDpi xmlns:a14="http://schemas.microsoft.com/office/drawing/2010/main" val="0"/>
              </a:ext>
            </a:extLst>
          </a:blip>
          <a:srcRect l="21924" t="21748" r="23205" b="28879"/>
          <a:stretch/>
        </p:blipFill>
        <p:spPr>
          <a:xfrm>
            <a:off x="19740" y="4524922"/>
            <a:ext cx="4285222" cy="1467099"/>
          </a:xfrm>
          <a:prstGeom prst="rect">
            <a:avLst/>
          </a:prstGeom>
        </p:spPr>
      </p:pic>
      <p:pic>
        <p:nvPicPr>
          <p:cNvPr id="13" name="Imagem 12">
            <a:extLst>
              <a:ext uri="{FF2B5EF4-FFF2-40B4-BE49-F238E27FC236}">
                <a16:creationId xmlns:a16="http://schemas.microsoft.com/office/drawing/2014/main" id="{DED67C3A-02F2-902C-481D-8F71831AD217}"/>
              </a:ext>
            </a:extLst>
          </p:cNvPr>
          <p:cNvPicPr>
            <a:picLocks noChangeAspect="1"/>
          </p:cNvPicPr>
          <p:nvPr/>
        </p:nvPicPr>
        <p:blipFill rotWithShape="1">
          <a:blip r:embed="rId7">
            <a:extLst>
              <a:ext uri="{28A0092B-C50C-407E-A947-70E740481C1C}">
                <a14:useLocalDpi xmlns:a14="http://schemas.microsoft.com/office/drawing/2010/main" val="0"/>
              </a:ext>
            </a:extLst>
          </a:blip>
          <a:srcRect l="32772" r="31935"/>
          <a:stretch/>
        </p:blipFill>
        <p:spPr>
          <a:xfrm>
            <a:off x="6376801" y="1950319"/>
            <a:ext cx="2192489" cy="2363695"/>
          </a:xfrm>
          <a:prstGeom prst="rect">
            <a:avLst/>
          </a:prstGeom>
        </p:spPr>
      </p:pic>
    </p:spTree>
    <p:extLst>
      <p:ext uri="{BB962C8B-B14F-4D97-AF65-F5344CB8AC3E}">
        <p14:creationId xmlns:p14="http://schemas.microsoft.com/office/powerpoint/2010/main" val="210713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Relacionamentos no Power BI</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2677656"/>
          </a:xfrm>
          <a:prstGeom prst="rect">
            <a:avLst/>
          </a:prstGeom>
          <a:noFill/>
        </p:spPr>
        <p:txBody>
          <a:bodyPr wrap="square" rtlCol="0">
            <a:spAutoFit/>
          </a:bodyPr>
          <a:lstStyle/>
          <a:p>
            <a:pPr algn="just"/>
            <a:r>
              <a:rPr lang="pt-BR" sz="2400" dirty="0"/>
              <a:t>Ter um relacionamento no Power BI significa criar uma relação entre as tabelas que estão ali importadas. Ou seja, criar uma conexão entre elas.</a:t>
            </a:r>
          </a:p>
          <a:p>
            <a:pPr algn="just"/>
            <a:endParaRPr lang="pt-BR" sz="2400" dirty="0"/>
          </a:p>
          <a:p>
            <a:pPr algn="just"/>
            <a:r>
              <a:rPr lang="pt-BR" sz="2400" dirty="0"/>
              <a:t>Essa conexão permite que tabelas diferentes consigam de fato visualizar informações uma das outras.</a:t>
            </a:r>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39810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Para que servem?</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1938992"/>
          </a:xfrm>
          <a:prstGeom prst="rect">
            <a:avLst/>
          </a:prstGeom>
          <a:noFill/>
        </p:spPr>
        <p:txBody>
          <a:bodyPr wrap="square" rtlCol="0">
            <a:spAutoFit/>
          </a:bodyPr>
          <a:lstStyle/>
          <a:p>
            <a:pPr algn="just"/>
            <a:r>
              <a:rPr lang="pt-BR" sz="2400" dirty="0"/>
              <a:t>Relacionamentos no Power BI servem para fazer com que os dados das tabelas conectadas conversem. Além disso, permitem trabalhar com as duas tabelas mesmo estando separadas, mas como se fossem uma só, onde uma complementa a outra.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4" name="CaixaDeTexto 3">
            <a:extLst>
              <a:ext uri="{FF2B5EF4-FFF2-40B4-BE49-F238E27FC236}">
                <a16:creationId xmlns:a16="http://schemas.microsoft.com/office/drawing/2014/main" id="{74832098-61F7-F9DA-5E36-6B829C4ACF1F}"/>
              </a:ext>
            </a:extLst>
          </p:cNvPr>
          <p:cNvSpPr txBox="1"/>
          <p:nvPr/>
        </p:nvSpPr>
        <p:spPr>
          <a:xfrm>
            <a:off x="755576" y="4221088"/>
            <a:ext cx="7992888" cy="1569660"/>
          </a:xfrm>
          <a:prstGeom prst="rect">
            <a:avLst/>
          </a:prstGeom>
          <a:noFill/>
        </p:spPr>
        <p:txBody>
          <a:bodyPr wrap="square">
            <a:spAutoFit/>
          </a:bodyPr>
          <a:lstStyle/>
          <a:p>
            <a:r>
              <a:rPr lang="pt-BR" sz="2400" b="0" i="0" dirty="0">
                <a:effectLst/>
                <a:latin typeface="Calibri (Corpo)"/>
              </a:rPr>
              <a:t>É como se dados de outras tabelas não existissem. Contudo, quando estabelecemos um relacionamento entre a tabela X e uma dada tabela Y, conseguimos fazer com que a tabela X seja associada a dados da tabela Y.</a:t>
            </a:r>
            <a:endParaRPr lang="pt-BR" sz="2400" dirty="0">
              <a:latin typeface="Calibri (Corpo)"/>
            </a:endParaRPr>
          </a:p>
        </p:txBody>
      </p:sp>
    </p:spTree>
    <p:extLst>
      <p:ext uri="{BB962C8B-B14F-4D97-AF65-F5344CB8AC3E}">
        <p14:creationId xmlns:p14="http://schemas.microsoft.com/office/powerpoint/2010/main" val="250168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fontScale="77500" lnSpcReduction="20000"/>
          </a:bodyPr>
          <a:lstStyle/>
          <a:p>
            <a:pPr algn="ctr">
              <a:buNone/>
            </a:pPr>
            <a:r>
              <a:rPr lang="pt-BR" sz="4000" b="1" dirty="0">
                <a:solidFill>
                  <a:srgbClr val="FF6600"/>
                </a:solidFill>
                <a:effectLst>
                  <a:outerShdw blurRad="38100" dist="38100" dir="2700000" algn="tl">
                    <a:srgbClr val="000000">
                      <a:alpha val="43137"/>
                    </a:srgbClr>
                  </a:outerShdw>
                </a:effectLst>
              </a:rPr>
              <a:t>Como funciona o relacionamento no Power BI?</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1200329"/>
          </a:xfrm>
          <a:prstGeom prst="rect">
            <a:avLst/>
          </a:prstGeom>
          <a:noFill/>
        </p:spPr>
        <p:txBody>
          <a:bodyPr wrap="square" rtlCol="0">
            <a:spAutoFit/>
          </a:bodyPr>
          <a:lstStyle/>
          <a:p>
            <a:pPr algn="just"/>
            <a:r>
              <a:rPr lang="pt-BR" sz="2400" dirty="0"/>
              <a:t>O relacionamento precisa de um elemento em comum, uma coluna-chave que esteja em ambas as tabelas. Essa chave será usada para permitir a ligação entre elas.</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
        <p:nvSpPr>
          <p:cNvPr id="3" name="CaixaDeTexto 2">
            <a:extLst>
              <a:ext uri="{FF2B5EF4-FFF2-40B4-BE49-F238E27FC236}">
                <a16:creationId xmlns:a16="http://schemas.microsoft.com/office/drawing/2014/main" id="{360746AA-682F-DE55-59C7-8E095276C459}"/>
              </a:ext>
            </a:extLst>
          </p:cNvPr>
          <p:cNvSpPr txBox="1"/>
          <p:nvPr/>
        </p:nvSpPr>
        <p:spPr>
          <a:xfrm>
            <a:off x="755576" y="3645024"/>
            <a:ext cx="7992888" cy="830997"/>
          </a:xfrm>
          <a:prstGeom prst="rect">
            <a:avLst/>
          </a:prstGeom>
          <a:noFill/>
        </p:spPr>
        <p:txBody>
          <a:bodyPr wrap="square" rtlCol="0">
            <a:spAutoFit/>
          </a:bodyPr>
          <a:lstStyle/>
          <a:p>
            <a:pPr algn="just"/>
            <a:r>
              <a:rPr lang="pt-BR" sz="2400" b="1" dirty="0">
                <a:solidFill>
                  <a:schemeClr val="accent2">
                    <a:lumMod val="75000"/>
                  </a:schemeClr>
                </a:solidFill>
              </a:rPr>
              <a:t>Exemplo: Tabela </a:t>
            </a:r>
            <a:r>
              <a:rPr lang="pt-BR" sz="2400" b="1" dirty="0" err="1">
                <a:solidFill>
                  <a:schemeClr val="accent2">
                    <a:lumMod val="75000"/>
                  </a:schemeClr>
                </a:solidFill>
              </a:rPr>
              <a:t>BaseVendas</a:t>
            </a:r>
            <a:r>
              <a:rPr lang="pt-BR" sz="2400" b="1" dirty="0">
                <a:solidFill>
                  <a:schemeClr val="accent2">
                    <a:lumMod val="75000"/>
                  </a:schemeClr>
                </a:solidFill>
              </a:rPr>
              <a:t>, </a:t>
            </a:r>
            <a:r>
              <a:rPr lang="pt-BR" sz="2400" b="1" dirty="0" err="1">
                <a:solidFill>
                  <a:schemeClr val="accent2">
                    <a:lumMod val="75000"/>
                  </a:schemeClr>
                </a:solidFill>
              </a:rPr>
              <a:t>CadastroClientes</a:t>
            </a:r>
            <a:r>
              <a:rPr lang="pt-BR" sz="2400" b="1" dirty="0">
                <a:solidFill>
                  <a:schemeClr val="accent2">
                    <a:lumMod val="75000"/>
                  </a:schemeClr>
                </a:solidFill>
              </a:rPr>
              <a:t> e </a:t>
            </a:r>
            <a:r>
              <a:rPr lang="pt-BR" sz="2400" b="1">
                <a:solidFill>
                  <a:schemeClr val="accent2">
                    <a:lumMod val="75000"/>
                  </a:schemeClr>
                </a:solidFill>
              </a:rPr>
              <a:t>CadastroProdutos</a:t>
            </a:r>
            <a:endParaRPr lang="pt-BR" sz="2200" b="1" dirty="0">
              <a:solidFill>
                <a:schemeClr val="accent2">
                  <a:lumMod val="75000"/>
                </a:schemeClr>
              </a:solidFill>
              <a:latin typeface="+mn-lt"/>
            </a:endParaRPr>
          </a:p>
        </p:txBody>
      </p:sp>
    </p:spTree>
    <p:extLst>
      <p:ext uri="{BB962C8B-B14F-4D97-AF65-F5344CB8AC3E}">
        <p14:creationId xmlns:p14="http://schemas.microsoft.com/office/powerpoint/2010/main" val="342317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Modelo conceitual</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2308324"/>
          </a:xfrm>
          <a:prstGeom prst="rect">
            <a:avLst/>
          </a:prstGeom>
          <a:noFill/>
        </p:spPr>
        <p:txBody>
          <a:bodyPr wrap="square" rtlCol="0">
            <a:spAutoFit/>
          </a:bodyPr>
          <a:lstStyle/>
          <a:p>
            <a:pPr algn="just"/>
            <a:r>
              <a:rPr lang="pt-BR" sz="2400" dirty="0"/>
              <a:t>É a descrição do BD de maneira independente ao SGBD, ou seja, define quais os dados que aparecerão no BD, mas sem se importar com a implementação que se dará ao BD. Desta forma, há uma abstração em nível de SGBD.</a:t>
            </a:r>
          </a:p>
          <a:p>
            <a:pPr algn="just"/>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6F90B10F-4136-4503-2C8D-EB769AC2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127132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Modelo conceitual</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8674" name="Picture 2" descr="Exemplo de diagrama entidade-relacionamento"/>
          <p:cNvPicPr>
            <a:picLocks noChangeAspect="1" noChangeArrowheads="1"/>
          </p:cNvPicPr>
          <p:nvPr/>
        </p:nvPicPr>
        <p:blipFill>
          <a:blip r:embed="rId2" cstate="print"/>
          <a:srcRect/>
          <a:stretch>
            <a:fillRect/>
          </a:stretch>
        </p:blipFill>
        <p:spPr bwMode="auto">
          <a:xfrm>
            <a:off x="1403647" y="2780928"/>
            <a:ext cx="6300370" cy="2376264"/>
          </a:xfrm>
          <a:prstGeom prst="rect">
            <a:avLst/>
          </a:prstGeom>
          <a:noFill/>
        </p:spPr>
      </p:pic>
      <p:pic>
        <p:nvPicPr>
          <p:cNvPr id="2" name="Imagem 1">
            <a:extLst>
              <a:ext uri="{FF2B5EF4-FFF2-40B4-BE49-F238E27FC236}">
                <a16:creationId xmlns:a16="http://schemas.microsoft.com/office/drawing/2014/main" id="{3C6D82FF-021F-5505-F02C-BB2755022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85786" y="1359170"/>
            <a:ext cx="5544616"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Modelo conceitual</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31746" name="Picture 2"/>
          <p:cNvPicPr>
            <a:picLocks noChangeAspect="1" noChangeArrowheads="1"/>
          </p:cNvPicPr>
          <p:nvPr/>
        </p:nvPicPr>
        <p:blipFill>
          <a:blip r:embed="rId2" cstate="print"/>
          <a:srcRect/>
          <a:stretch>
            <a:fillRect/>
          </a:stretch>
        </p:blipFill>
        <p:spPr bwMode="auto">
          <a:xfrm>
            <a:off x="730246" y="2436986"/>
            <a:ext cx="8184910" cy="4032448"/>
          </a:xfrm>
          <a:prstGeom prst="rect">
            <a:avLst/>
          </a:prstGeom>
          <a:noFill/>
          <a:ln w="9525">
            <a:noFill/>
            <a:miter lim="800000"/>
            <a:headEnd/>
            <a:tailEnd/>
          </a:ln>
        </p:spPr>
      </p:pic>
      <p:sp>
        <p:nvSpPr>
          <p:cNvPr id="13" name="Texto Explicativo 1 12"/>
          <p:cNvSpPr/>
          <p:nvPr/>
        </p:nvSpPr>
        <p:spPr>
          <a:xfrm>
            <a:off x="6444208" y="1233193"/>
            <a:ext cx="2088232" cy="1080120"/>
          </a:xfrm>
          <a:prstGeom prst="borderCallout1">
            <a:avLst>
              <a:gd name="adj1" fmla="val 18750"/>
              <a:gd name="adj2" fmla="val -8333"/>
              <a:gd name="adj3" fmla="val 104716"/>
              <a:gd name="adj4" fmla="val -43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rgbClr val="002060"/>
                </a:solidFill>
              </a:rPr>
              <a:t>Tabela alunos</a:t>
            </a:r>
          </a:p>
        </p:txBody>
      </p:sp>
      <p:pic>
        <p:nvPicPr>
          <p:cNvPr id="2" name="Imagem 1">
            <a:extLst>
              <a:ext uri="{FF2B5EF4-FFF2-40B4-BE49-F238E27FC236}">
                <a16:creationId xmlns:a16="http://schemas.microsoft.com/office/drawing/2014/main" id="{55FB5F4A-4D61-E2C8-EF1A-FEC564C3C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As partes do Power BI</a:t>
            </a:r>
          </a:p>
        </p:txBody>
      </p:sp>
      <p:sp>
        <p:nvSpPr>
          <p:cNvPr id="7" name="Retângulo de cantos arredondados 6"/>
          <p:cNvSpPr/>
          <p:nvPr/>
        </p:nvSpPr>
        <p:spPr>
          <a:xfrm>
            <a:off x="2786050" y="785794"/>
            <a:ext cx="5857916" cy="71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sp>
        <p:nvSpPr>
          <p:cNvPr id="12" name="CaixaDeTexto 11"/>
          <p:cNvSpPr txBox="1"/>
          <p:nvPr/>
        </p:nvSpPr>
        <p:spPr>
          <a:xfrm>
            <a:off x="827584" y="1988840"/>
            <a:ext cx="7992888" cy="3416320"/>
          </a:xfrm>
          <a:prstGeom prst="rect">
            <a:avLst/>
          </a:prstGeom>
          <a:noFill/>
        </p:spPr>
        <p:txBody>
          <a:bodyPr wrap="square" rtlCol="0">
            <a:spAutoFit/>
          </a:bodyPr>
          <a:lstStyle/>
          <a:p>
            <a:pPr algn="just"/>
            <a:r>
              <a:rPr lang="pt-BR" sz="2400" dirty="0"/>
              <a:t>O Power BI consiste em um aplicativo da área de trabalho do Windows chamado </a:t>
            </a:r>
            <a:r>
              <a:rPr lang="pt-BR" sz="2400" b="1" dirty="0"/>
              <a:t>Power BI Desktop</a:t>
            </a:r>
            <a:r>
              <a:rPr lang="pt-BR" sz="2400" dirty="0"/>
              <a:t>, um serviço de SaaS (</a:t>
            </a:r>
            <a:r>
              <a:rPr lang="pt-BR" sz="2400" i="1" dirty="0"/>
              <a:t>Software como Serviço</a:t>
            </a:r>
            <a:r>
              <a:rPr lang="pt-BR" sz="2400" dirty="0"/>
              <a:t>) online chamado </a:t>
            </a:r>
            <a:r>
              <a:rPr lang="pt-BR" sz="2400" b="1" dirty="0"/>
              <a:t>serviço do Power BI</a:t>
            </a:r>
            <a:r>
              <a:rPr lang="pt-BR" sz="2400" dirty="0"/>
              <a:t>, e os </a:t>
            </a:r>
            <a:r>
              <a:rPr lang="pt-BR" sz="2400" b="1" dirty="0"/>
              <a:t>aplicativos</a:t>
            </a:r>
            <a:r>
              <a:rPr lang="pt-BR" sz="2400" dirty="0"/>
              <a:t> móveis Power BI disponíveis em telefones e tablets Windows, bem como para dispositivos iOS e Android.</a:t>
            </a:r>
          </a:p>
          <a:p>
            <a:pPr algn="just"/>
            <a:br>
              <a:rPr lang="pt-BR" sz="2400" dirty="0"/>
            </a:br>
            <a:endParaRPr lang="pt-BR" sz="2400" dirty="0"/>
          </a:p>
          <a:p>
            <a:pPr algn="just"/>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1318ACB1-4F99-F7BD-61C2-79750E37D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1482421" y="2215885"/>
            <a:ext cx="6452207" cy="3321741"/>
          </a:xfrm>
        </p:spPr>
        <p:txBody>
          <a:bodyPr/>
          <a:lstStyle/>
          <a:p>
            <a:pPr algn="ctr" eaLnBrk="1" hangingPunct="1">
              <a:buNone/>
            </a:pPr>
            <a:r>
              <a:rPr lang="pt-BR" sz="4000" b="1" dirty="0">
                <a:solidFill>
                  <a:srgbClr val="FF6600"/>
                </a:solidFill>
                <a:effectLst>
                  <a:outerShdw blurRad="38100" dist="38100" dir="2700000" algn="tl">
                    <a:srgbClr val="000000">
                      <a:alpha val="43137"/>
                    </a:srgbClr>
                  </a:outerShdw>
                </a:effectLst>
              </a:rPr>
              <a:t>Linguagem M -</a:t>
            </a:r>
          </a:p>
          <a:p>
            <a:pPr algn="ctr" eaLnBrk="1" hangingPunct="1">
              <a:buNone/>
            </a:pPr>
            <a:r>
              <a:rPr lang="pt-BR" sz="4000" b="1" dirty="0">
                <a:solidFill>
                  <a:srgbClr val="FF6600"/>
                </a:solidFill>
                <a:effectLst>
                  <a:outerShdw blurRad="38100" dist="38100" dir="2700000" algn="tl">
                    <a:srgbClr val="000000">
                      <a:alpha val="43137"/>
                    </a:srgbClr>
                  </a:outerShdw>
                </a:effectLst>
              </a:rPr>
              <a:t>A linguagem do Power Query.</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EAA2D7B1-9C05-FD9A-7282-B906B8FA4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4189024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Linguagem M</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1938992"/>
          </a:xfrm>
          <a:prstGeom prst="rect">
            <a:avLst/>
          </a:prstGeom>
          <a:noFill/>
        </p:spPr>
        <p:txBody>
          <a:bodyPr wrap="square" rtlCol="0">
            <a:spAutoFit/>
          </a:bodyPr>
          <a:lstStyle/>
          <a:p>
            <a:pPr algn="just"/>
            <a:r>
              <a:rPr lang="pt-BR" sz="2400" dirty="0"/>
              <a:t>	A Linguagem M é uma poderosa linguagem que fica por trás da Power Query e que é responsável por todo o processo de transformação realizado no Power BI e no suplemento Power Query do Excel.</a:t>
            </a: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28C87C08-2892-86FB-58DC-9AC6D76CF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3064660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41850" y="139748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Linguagem M</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3" name="CaixaDeTexto 12"/>
          <p:cNvSpPr txBox="1"/>
          <p:nvPr/>
        </p:nvSpPr>
        <p:spPr>
          <a:xfrm>
            <a:off x="755576" y="2132856"/>
            <a:ext cx="7992888" cy="2308324"/>
          </a:xfrm>
          <a:prstGeom prst="rect">
            <a:avLst/>
          </a:prstGeom>
          <a:noFill/>
        </p:spPr>
        <p:txBody>
          <a:bodyPr wrap="square" rtlCol="0">
            <a:spAutoFit/>
          </a:bodyPr>
          <a:lstStyle/>
          <a:p>
            <a:r>
              <a:rPr lang="pt-BR" sz="2400" dirty="0"/>
              <a:t>O </a:t>
            </a:r>
            <a:r>
              <a:rPr lang="pt-BR" sz="2400" b="1" dirty="0"/>
              <a:t>Editor de Consultas</a:t>
            </a:r>
            <a:r>
              <a:rPr lang="pt-BR" sz="2400" dirty="0"/>
              <a:t> é o </a:t>
            </a:r>
            <a:r>
              <a:rPr lang="pt-BR" sz="2400" b="1" dirty="0"/>
              <a:t>Power Query</a:t>
            </a:r>
            <a:r>
              <a:rPr lang="pt-BR" sz="2400" dirty="0"/>
              <a:t> dentro do Power BI. É por ali que a rotina de </a:t>
            </a:r>
            <a:r>
              <a:rPr lang="pt-BR" sz="2400" u="sng" dirty="0">
                <a:hlinkClick r:id="rId2"/>
              </a:rPr>
              <a:t>ETL</a:t>
            </a:r>
            <a:r>
              <a:rPr lang="pt-BR" sz="2400" dirty="0"/>
              <a:t> é realizada. ETL significa: </a:t>
            </a:r>
            <a:r>
              <a:rPr lang="pt-BR" sz="2400" i="1" dirty="0" err="1"/>
              <a:t>Extract</a:t>
            </a:r>
            <a:r>
              <a:rPr lang="pt-BR" sz="2400" i="1" dirty="0"/>
              <a:t>, </a:t>
            </a:r>
            <a:r>
              <a:rPr lang="pt-BR" sz="2400" i="1" dirty="0" err="1"/>
              <a:t>Transform</a:t>
            </a:r>
            <a:r>
              <a:rPr lang="pt-BR" sz="2400" i="1" dirty="0"/>
              <a:t> </a:t>
            </a:r>
            <a:r>
              <a:rPr lang="pt-BR" sz="2400" i="1" dirty="0" err="1"/>
              <a:t>and</a:t>
            </a:r>
            <a:r>
              <a:rPr lang="pt-BR" sz="2400" i="1" dirty="0"/>
              <a:t> </a:t>
            </a:r>
            <a:r>
              <a:rPr lang="pt-BR" sz="2400" i="1" dirty="0" err="1"/>
              <a:t>Load</a:t>
            </a:r>
            <a:r>
              <a:rPr lang="pt-BR" sz="2400" dirty="0"/>
              <a:t>, ou seja, Extrair, Transformar e Carregar.</a:t>
            </a:r>
          </a:p>
          <a:p>
            <a:pPr algn="just"/>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DD0DB9E9-6679-9FB1-BF37-1DB9C1E16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97091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As partes do Power BI</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6626" name="Picture 2" descr="Power BI Desktop, serviÃ§o, Mobile"/>
          <p:cNvPicPr>
            <a:picLocks noChangeAspect="1" noChangeArrowheads="1"/>
          </p:cNvPicPr>
          <p:nvPr/>
        </p:nvPicPr>
        <p:blipFill>
          <a:blip r:embed="rId2" cstate="print"/>
          <a:srcRect/>
          <a:stretch>
            <a:fillRect/>
          </a:stretch>
        </p:blipFill>
        <p:spPr bwMode="auto">
          <a:xfrm>
            <a:off x="640073" y="2027238"/>
            <a:ext cx="8136904" cy="4068452"/>
          </a:xfrm>
          <a:prstGeom prst="rect">
            <a:avLst/>
          </a:prstGeom>
          <a:ln>
            <a:noFill/>
          </a:ln>
          <a:effectLst>
            <a:outerShdw blurRad="292100" dist="139700" dir="2700000" algn="tl" rotWithShape="0">
              <a:srgbClr val="333333">
                <a:alpha val="65000"/>
              </a:srgbClr>
            </a:outerShdw>
          </a:effectLst>
        </p:spPr>
      </p:pic>
      <p:pic>
        <p:nvPicPr>
          <p:cNvPr id="2" name="Imagem 1">
            <a:extLst>
              <a:ext uri="{FF2B5EF4-FFF2-40B4-BE49-F238E27FC236}">
                <a16:creationId xmlns:a16="http://schemas.microsoft.com/office/drawing/2014/main" id="{5ACD8728-F535-E33B-30FD-B7B3C9938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Autofit/>
          </a:bodyPr>
          <a:lstStyle/>
          <a:p>
            <a:pPr algn="ctr">
              <a:buNone/>
            </a:pPr>
            <a:r>
              <a:rPr lang="pt-BR" sz="4000" b="1" dirty="0">
                <a:solidFill>
                  <a:srgbClr val="FF6600"/>
                </a:solidFill>
                <a:effectLst>
                  <a:outerShdw blurRad="38100" dist="38100" dir="2700000" algn="tl">
                    <a:srgbClr val="000000">
                      <a:alpha val="43137"/>
                    </a:srgbClr>
                  </a:outerShdw>
                </a:effectLst>
              </a:rPr>
              <a:t>O fluxo de trabalho no Power BI</a:t>
            </a:r>
          </a:p>
          <a:p>
            <a:pPr algn="ctr">
              <a:buNone/>
            </a:pPr>
            <a:br>
              <a:rPr lang="pt-BR" sz="4000" b="1" dirty="0">
                <a:solidFill>
                  <a:srgbClr val="FF6600"/>
                </a:solidFill>
                <a:effectLst>
                  <a:outerShdw blurRad="38100" dist="38100" dir="2700000" algn="tl">
                    <a:srgbClr val="000000">
                      <a:alpha val="43137"/>
                    </a:srgbClr>
                  </a:outerShdw>
                </a:effectLst>
              </a:rPr>
            </a:br>
            <a:endParaRPr lang="pt-BR" sz="4000" b="1" dirty="0">
              <a:solidFill>
                <a:srgbClr val="FF6600"/>
              </a:solidFill>
              <a:effectLst>
                <a:outerShdw blurRad="38100" dist="38100" dir="2700000" algn="tl">
                  <a:srgbClr val="000000">
                    <a:alpha val="43137"/>
                  </a:srgbClr>
                </a:outerShdw>
              </a:effectLst>
            </a:endParaRP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2" name="CaixaDeTexto 11"/>
          <p:cNvSpPr txBox="1"/>
          <p:nvPr/>
        </p:nvSpPr>
        <p:spPr>
          <a:xfrm>
            <a:off x="755576" y="2132856"/>
            <a:ext cx="7992888" cy="2677656"/>
          </a:xfrm>
          <a:prstGeom prst="rect">
            <a:avLst/>
          </a:prstGeom>
          <a:noFill/>
        </p:spPr>
        <p:txBody>
          <a:bodyPr wrap="square" rtlCol="0">
            <a:spAutoFit/>
          </a:bodyPr>
          <a:lstStyle/>
          <a:p>
            <a:pPr algn="just"/>
            <a:r>
              <a:rPr lang="pt-BR" sz="2400" dirty="0"/>
              <a:t>Um fluxo de trabalho comum no Power BI começa pela conexão com fontes de dados e pela criação de um relatório no </a:t>
            </a:r>
            <a:r>
              <a:rPr lang="pt-BR" sz="2400" b="1" dirty="0"/>
              <a:t>Power BI Desktop</a:t>
            </a:r>
            <a:r>
              <a:rPr lang="pt-BR" sz="2400" dirty="0"/>
              <a:t>. </a:t>
            </a:r>
          </a:p>
          <a:p>
            <a:pPr algn="just"/>
            <a:br>
              <a:rPr lang="pt-BR" sz="2400" dirty="0"/>
            </a:br>
            <a:endParaRPr lang="pt-BR" sz="2400" dirty="0"/>
          </a:p>
          <a:p>
            <a:pPr algn="just"/>
            <a:endParaRPr lang="pt-BR" sz="2400" dirty="0">
              <a:latin typeface="+mn-lt"/>
            </a:endParaRPr>
          </a:p>
          <a:p>
            <a:pPr algn="just"/>
            <a:r>
              <a:rPr lang="pt-BR" sz="2400" dirty="0"/>
              <a:t>	</a:t>
            </a:r>
            <a:endParaRPr lang="pt-BR" sz="2200" b="1" dirty="0">
              <a:solidFill>
                <a:schemeClr val="accent2">
                  <a:lumMod val="75000"/>
                </a:schemeClr>
              </a:solidFill>
              <a:latin typeface="+mn-lt"/>
            </a:endParaRPr>
          </a:p>
        </p:txBody>
      </p:sp>
      <p:pic>
        <p:nvPicPr>
          <p:cNvPr id="2" name="Imagem 1">
            <a:extLst>
              <a:ext uri="{FF2B5EF4-FFF2-40B4-BE49-F238E27FC236}">
                <a16:creationId xmlns:a16="http://schemas.microsoft.com/office/drawing/2014/main" id="{DA036A6D-2BDE-9213-565F-75C0CDC92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3068960"/>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Dado x Informação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 name="Imagem 1">
            <a:extLst>
              <a:ext uri="{FF2B5EF4-FFF2-40B4-BE49-F238E27FC236}">
                <a16:creationId xmlns:a16="http://schemas.microsoft.com/office/drawing/2014/main" id="{ECA66314-B0C1-164F-78D1-EC7076C59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Dado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5" name="Retângulo 14"/>
          <p:cNvSpPr/>
          <p:nvPr/>
        </p:nvSpPr>
        <p:spPr>
          <a:xfrm>
            <a:off x="727178" y="2202725"/>
            <a:ext cx="8064896" cy="1569660"/>
          </a:xfrm>
          <a:prstGeom prst="rect">
            <a:avLst/>
          </a:prstGeom>
        </p:spPr>
        <p:txBody>
          <a:bodyPr wrap="square">
            <a:spAutoFit/>
          </a:bodyPr>
          <a:lstStyle/>
          <a:p>
            <a:pPr algn="just"/>
            <a:r>
              <a:rPr lang="pt-BR" sz="2400" dirty="0"/>
              <a:t>O dado não possui significado relevante e não conduz a nenhuma compreensão. Representa algo que não tem sentido a princípio. Portanto, não tem valor algum para embasar conclusões, muito menos respaldar decisões.</a:t>
            </a:r>
          </a:p>
        </p:txBody>
      </p:sp>
      <p:pic>
        <p:nvPicPr>
          <p:cNvPr id="2" name="Imagem 1">
            <a:extLst>
              <a:ext uri="{FF2B5EF4-FFF2-40B4-BE49-F238E27FC236}">
                <a16:creationId xmlns:a16="http://schemas.microsoft.com/office/drawing/2014/main" id="{6AFB10DA-403E-1E68-9E0E-593712AFE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Dado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5" name="Retângulo 14"/>
          <p:cNvSpPr/>
          <p:nvPr/>
        </p:nvSpPr>
        <p:spPr>
          <a:xfrm>
            <a:off x="727178" y="2202725"/>
            <a:ext cx="8064896" cy="4154984"/>
          </a:xfrm>
          <a:prstGeom prst="rect">
            <a:avLst/>
          </a:prstGeom>
        </p:spPr>
        <p:txBody>
          <a:bodyPr wrap="square">
            <a:spAutoFit/>
          </a:bodyPr>
          <a:lstStyle/>
          <a:p>
            <a:pPr algn="just"/>
            <a:r>
              <a:rPr lang="pt-BR" sz="2400" dirty="0"/>
              <a:t>De maneira geral, é o conteúdo quantificável e que por si só não transmite nenhuma mensagem. Os dados podem ser considerados a unidade básica da informação. Sem dados, não temos informações, pois estas são criadas a partir deles.</a:t>
            </a:r>
          </a:p>
          <a:p>
            <a:pPr algn="just"/>
            <a:endParaRPr lang="pt-BR" sz="2400" dirty="0"/>
          </a:p>
          <a:p>
            <a:pPr algn="just"/>
            <a:r>
              <a:rPr lang="pt-BR" sz="2400" b="1" dirty="0"/>
              <a:t>Exemplo: </a:t>
            </a:r>
            <a:r>
              <a:rPr lang="pt-BR" sz="2400" dirty="0"/>
              <a:t>No relatório de vendas de uma empresa, foi obtido o dado de que ela realizou um total de vendas no período de R$ 500.000,00 (quinhentos mil reais). O que isso significa? Nada! Isso é só um dado, ele não diz que a empresa obteve lucro com esse montante de vendas ou não, não diz se o objetivo foi atingido ou não etc.</a:t>
            </a:r>
          </a:p>
        </p:txBody>
      </p:sp>
      <p:pic>
        <p:nvPicPr>
          <p:cNvPr id="2" name="Imagem 1">
            <a:extLst>
              <a:ext uri="{FF2B5EF4-FFF2-40B4-BE49-F238E27FC236}">
                <a16:creationId xmlns:a16="http://schemas.microsoft.com/office/drawing/2014/main" id="{6AFB10DA-403E-1E68-9E0E-593712AFE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extLst>
      <p:ext uri="{BB962C8B-B14F-4D97-AF65-F5344CB8AC3E}">
        <p14:creationId xmlns:p14="http://schemas.microsoft.com/office/powerpoint/2010/main" val="68567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755576" y="1340768"/>
            <a:ext cx="8136904" cy="792088"/>
          </a:xfrm>
        </p:spPr>
        <p:txBody>
          <a:bodyPr>
            <a:normAutofit/>
          </a:bodyPr>
          <a:lstStyle/>
          <a:p>
            <a:pPr algn="ctr">
              <a:buNone/>
            </a:pPr>
            <a:r>
              <a:rPr lang="pt-BR" sz="4000" b="1" dirty="0">
                <a:solidFill>
                  <a:srgbClr val="FF6600"/>
                </a:solidFill>
                <a:effectLst>
                  <a:outerShdw blurRad="38100" dist="38100" dir="2700000" algn="tl">
                    <a:srgbClr val="000000">
                      <a:alpha val="43137"/>
                    </a:srgbClr>
                  </a:outerShdw>
                </a:effectLst>
              </a:rPr>
              <a:t>Informação</a:t>
            </a:r>
          </a:p>
        </p:txBody>
      </p:sp>
      <p:sp>
        <p:nvSpPr>
          <p:cNvPr id="1028" name="AutoShape 4" descr="Resultado de imagem para o que é um roteador"/>
          <p:cNvSpPr>
            <a:spLocks noChangeAspect="1" noChangeArrowheads="1"/>
          </p:cNvSpPr>
          <p:nvPr/>
        </p:nvSpPr>
        <p:spPr bwMode="auto">
          <a:xfrm>
            <a:off x="155575" y="-944563"/>
            <a:ext cx="4552950" cy="19812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5" name="Retângulo 14"/>
          <p:cNvSpPr/>
          <p:nvPr/>
        </p:nvSpPr>
        <p:spPr>
          <a:xfrm>
            <a:off x="827584" y="1916832"/>
            <a:ext cx="8064896" cy="1569660"/>
          </a:xfrm>
          <a:prstGeom prst="rect">
            <a:avLst/>
          </a:prstGeom>
        </p:spPr>
        <p:txBody>
          <a:bodyPr wrap="square">
            <a:spAutoFit/>
          </a:bodyPr>
          <a:lstStyle/>
          <a:p>
            <a:pPr algn="just"/>
            <a:r>
              <a:rPr lang="pt-BR" sz="2400" dirty="0"/>
              <a:t>A informação é a ordenação e organização dos dados de forma a transmitir significado e compreensão dentro de um determinado contexto. Seria o conjunto ou consolidação dos dados de forma a fundamentar o conhecimento.</a:t>
            </a:r>
          </a:p>
        </p:txBody>
      </p:sp>
      <p:pic>
        <p:nvPicPr>
          <p:cNvPr id="3" name="Imagem 2">
            <a:extLst>
              <a:ext uri="{FF2B5EF4-FFF2-40B4-BE49-F238E27FC236}">
                <a16:creationId xmlns:a16="http://schemas.microsoft.com/office/drawing/2014/main" id="{DC24697C-D5DE-BBB6-BFFB-A22181C73BB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632" r="22316"/>
          <a:stretch/>
        </p:blipFill>
        <p:spPr>
          <a:xfrm>
            <a:off x="971600" y="3861048"/>
            <a:ext cx="2160241" cy="2060062"/>
          </a:xfrm>
          <a:prstGeom prst="rect">
            <a:avLst/>
          </a:prstGeom>
          <a:ln>
            <a:noFill/>
          </a:ln>
          <a:effectLst>
            <a:outerShdw blurRad="292100" dist="139700" dir="2700000" algn="tl" rotWithShape="0">
              <a:srgbClr val="333333">
                <a:alpha val="65000"/>
              </a:srgbClr>
            </a:outerShdw>
          </a:effectLst>
        </p:spPr>
      </p:pic>
      <p:pic>
        <p:nvPicPr>
          <p:cNvPr id="4" name="Imagem 3">
            <a:extLst>
              <a:ext uri="{FF2B5EF4-FFF2-40B4-BE49-F238E27FC236}">
                <a16:creationId xmlns:a16="http://schemas.microsoft.com/office/drawing/2014/main" id="{6CD1C435-11A0-05EB-E378-535F72285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037"/>
            <a:ext cx="1368152" cy="1368152"/>
          </a:xfrm>
          <a:prstGeom prst="rect">
            <a:avLst/>
          </a:prstGeom>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2907846</TotalTime>
  <Words>1530</Words>
  <Application>Microsoft Office PowerPoint</Application>
  <PresentationFormat>Apresentação na tela (4:3)</PresentationFormat>
  <Paragraphs>98</Paragraphs>
  <Slides>32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(Corpo)</vt:lpstr>
      <vt:lpstr>Calibri Light</vt:lpstr>
      <vt:lpstr>OracleSansVF</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fausto</dc:creator>
  <cp:lastModifiedBy>Paula Rodrigues</cp:lastModifiedBy>
  <cp:revision>256</cp:revision>
  <dcterms:created xsi:type="dcterms:W3CDTF">2013-05-06T06:35:56Z</dcterms:created>
  <dcterms:modified xsi:type="dcterms:W3CDTF">2022-10-23T13:55:08Z</dcterms:modified>
</cp:coreProperties>
</file>