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media/image7.jpg" ContentType="image/jpg"/>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78"/>
  </p:notesMasterIdLst>
  <p:sldIdLst>
    <p:sldId id="257" r:id="rId3"/>
    <p:sldId id="258" r:id="rId4"/>
    <p:sldId id="302" r:id="rId5"/>
    <p:sldId id="259" r:id="rId6"/>
    <p:sldId id="260" r:id="rId7"/>
    <p:sldId id="261" r:id="rId8"/>
    <p:sldId id="262" r:id="rId9"/>
    <p:sldId id="263" r:id="rId10"/>
    <p:sldId id="264" r:id="rId11"/>
    <p:sldId id="265" r:id="rId12"/>
    <p:sldId id="266" r:id="rId13"/>
    <p:sldId id="303" r:id="rId14"/>
    <p:sldId id="304" r:id="rId15"/>
    <p:sldId id="510" r:id="rId16"/>
    <p:sldId id="483" r:id="rId17"/>
    <p:sldId id="342" r:id="rId18"/>
    <p:sldId id="343" r:id="rId19"/>
    <p:sldId id="344" r:id="rId20"/>
    <p:sldId id="512" r:id="rId21"/>
    <p:sldId id="346" r:id="rId22"/>
    <p:sldId id="348" r:id="rId23"/>
    <p:sldId id="350" r:id="rId24"/>
    <p:sldId id="349" r:id="rId25"/>
    <p:sldId id="351" r:id="rId26"/>
    <p:sldId id="352" r:id="rId27"/>
    <p:sldId id="353" r:id="rId28"/>
    <p:sldId id="354" r:id="rId29"/>
    <p:sldId id="355" r:id="rId30"/>
    <p:sldId id="356" r:id="rId31"/>
    <p:sldId id="357" r:id="rId32"/>
    <p:sldId id="358" r:id="rId33"/>
    <p:sldId id="359" r:id="rId34"/>
    <p:sldId id="360" r:id="rId35"/>
    <p:sldId id="513" r:id="rId36"/>
    <p:sldId id="363" r:id="rId37"/>
    <p:sldId id="364" r:id="rId38"/>
    <p:sldId id="365" r:id="rId39"/>
    <p:sldId id="366" r:id="rId40"/>
    <p:sldId id="367" r:id="rId41"/>
    <p:sldId id="361" r:id="rId42"/>
    <p:sldId id="362" r:id="rId43"/>
    <p:sldId id="514" r:id="rId44"/>
    <p:sldId id="515" r:id="rId45"/>
    <p:sldId id="526" r:id="rId46"/>
    <p:sldId id="369" r:id="rId47"/>
    <p:sldId id="370" r:id="rId48"/>
    <p:sldId id="371" r:id="rId49"/>
    <p:sldId id="527" r:id="rId50"/>
    <p:sldId id="372" r:id="rId51"/>
    <p:sldId id="373" r:id="rId52"/>
    <p:sldId id="374" r:id="rId53"/>
    <p:sldId id="528" r:id="rId54"/>
    <p:sldId id="375" r:id="rId55"/>
    <p:sldId id="376" r:id="rId56"/>
    <p:sldId id="377" r:id="rId57"/>
    <p:sldId id="378" r:id="rId58"/>
    <p:sldId id="379" r:id="rId59"/>
    <p:sldId id="380" r:id="rId60"/>
    <p:sldId id="517" r:id="rId61"/>
    <p:sldId id="381" r:id="rId62"/>
    <p:sldId id="518" r:id="rId63"/>
    <p:sldId id="382" r:id="rId64"/>
    <p:sldId id="516" r:id="rId65"/>
    <p:sldId id="529" r:id="rId66"/>
    <p:sldId id="383" r:id="rId67"/>
    <p:sldId id="386" r:id="rId68"/>
    <p:sldId id="530" r:id="rId69"/>
    <p:sldId id="387" r:id="rId70"/>
    <p:sldId id="388" r:id="rId71"/>
    <p:sldId id="389" r:id="rId72"/>
    <p:sldId id="305" r:id="rId73"/>
    <p:sldId id="306" r:id="rId74"/>
    <p:sldId id="307" r:id="rId75"/>
    <p:sldId id="267" r:id="rId76"/>
    <p:sldId id="268" r:id="rId77"/>
    <p:sldId id="531" r:id="rId78"/>
    <p:sldId id="269" r:id="rId79"/>
    <p:sldId id="270" r:id="rId80"/>
    <p:sldId id="271" r:id="rId81"/>
    <p:sldId id="272" r:id="rId82"/>
    <p:sldId id="273" r:id="rId83"/>
    <p:sldId id="532" r:id="rId84"/>
    <p:sldId id="274" r:id="rId85"/>
    <p:sldId id="519" r:id="rId86"/>
    <p:sldId id="275" r:id="rId87"/>
    <p:sldId id="276" r:id="rId88"/>
    <p:sldId id="533" r:id="rId89"/>
    <p:sldId id="277" r:id="rId90"/>
    <p:sldId id="278" r:id="rId91"/>
    <p:sldId id="279" r:id="rId92"/>
    <p:sldId id="520" r:id="rId93"/>
    <p:sldId id="430" r:id="rId94"/>
    <p:sldId id="431" r:id="rId95"/>
    <p:sldId id="280" r:id="rId96"/>
    <p:sldId id="534" r:id="rId97"/>
    <p:sldId id="281" r:id="rId98"/>
    <p:sldId id="282" r:id="rId99"/>
    <p:sldId id="283" r:id="rId100"/>
    <p:sldId id="284" r:id="rId101"/>
    <p:sldId id="285" r:id="rId102"/>
    <p:sldId id="286" r:id="rId103"/>
    <p:sldId id="287" r:id="rId104"/>
    <p:sldId id="289" r:id="rId105"/>
    <p:sldId id="290" r:id="rId106"/>
    <p:sldId id="291" r:id="rId107"/>
    <p:sldId id="479" r:id="rId108"/>
    <p:sldId id="292" r:id="rId109"/>
    <p:sldId id="293" r:id="rId110"/>
    <p:sldId id="294" r:id="rId111"/>
    <p:sldId id="308" r:id="rId112"/>
    <p:sldId id="521" r:id="rId113"/>
    <p:sldId id="309" r:id="rId114"/>
    <p:sldId id="310" r:id="rId115"/>
    <p:sldId id="311" r:id="rId116"/>
    <p:sldId id="535" r:id="rId117"/>
    <p:sldId id="312" r:id="rId118"/>
    <p:sldId id="313" r:id="rId119"/>
    <p:sldId id="522" r:id="rId120"/>
    <p:sldId id="523" r:id="rId121"/>
    <p:sldId id="314" r:id="rId122"/>
    <p:sldId id="315" r:id="rId123"/>
    <p:sldId id="316" r:id="rId124"/>
    <p:sldId id="317" r:id="rId125"/>
    <p:sldId id="318" r:id="rId126"/>
    <p:sldId id="319" r:id="rId127"/>
    <p:sldId id="320" r:id="rId128"/>
    <p:sldId id="321" r:id="rId129"/>
    <p:sldId id="524" r:id="rId130"/>
    <p:sldId id="536" r:id="rId131"/>
    <p:sldId id="501" r:id="rId132"/>
    <p:sldId id="502" r:id="rId133"/>
    <p:sldId id="503" r:id="rId134"/>
    <p:sldId id="504" r:id="rId135"/>
    <p:sldId id="505" r:id="rId136"/>
    <p:sldId id="506" r:id="rId137"/>
    <p:sldId id="507" r:id="rId138"/>
    <p:sldId id="525" r:id="rId139"/>
    <p:sldId id="537" r:id="rId140"/>
    <p:sldId id="420" r:id="rId141"/>
    <p:sldId id="421" r:id="rId142"/>
    <p:sldId id="422" r:id="rId143"/>
    <p:sldId id="423" r:id="rId144"/>
    <p:sldId id="424" r:id="rId145"/>
    <p:sldId id="538" r:id="rId146"/>
    <p:sldId id="428" r:id="rId147"/>
    <p:sldId id="322" r:id="rId148"/>
    <p:sldId id="539" r:id="rId149"/>
    <p:sldId id="323" r:id="rId150"/>
    <p:sldId id="324" r:id="rId151"/>
    <p:sldId id="325" r:id="rId152"/>
    <p:sldId id="454" r:id="rId153"/>
    <p:sldId id="455" r:id="rId154"/>
    <p:sldId id="456" r:id="rId155"/>
    <p:sldId id="540" r:id="rId156"/>
    <p:sldId id="477" r:id="rId157"/>
    <p:sldId id="486" r:id="rId158"/>
    <p:sldId id="541" r:id="rId159"/>
    <p:sldId id="493" r:id="rId160"/>
    <p:sldId id="509" r:id="rId161"/>
    <p:sldId id="489" r:id="rId162"/>
    <p:sldId id="542" r:id="rId163"/>
    <p:sldId id="508" r:id="rId164"/>
    <p:sldId id="326" r:id="rId165"/>
    <p:sldId id="327" r:id="rId166"/>
    <p:sldId id="328" r:id="rId167"/>
    <p:sldId id="329" r:id="rId168"/>
    <p:sldId id="330" r:id="rId169"/>
    <p:sldId id="331" r:id="rId170"/>
    <p:sldId id="332" r:id="rId171"/>
    <p:sldId id="333" r:id="rId172"/>
    <p:sldId id="543" r:id="rId173"/>
    <p:sldId id="334" r:id="rId174"/>
    <p:sldId id="335" r:id="rId175"/>
    <p:sldId id="336" r:id="rId176"/>
    <p:sldId id="545" r:id="rId177"/>
    <p:sldId id="544" r:id="rId178"/>
    <p:sldId id="338" r:id="rId179"/>
    <p:sldId id="339" r:id="rId180"/>
    <p:sldId id="552" r:id="rId181"/>
    <p:sldId id="340" r:id="rId182"/>
    <p:sldId id="341" r:id="rId183"/>
    <p:sldId id="390" r:id="rId184"/>
    <p:sldId id="391" r:id="rId185"/>
    <p:sldId id="392" r:id="rId186"/>
    <p:sldId id="393" r:id="rId187"/>
    <p:sldId id="394" r:id="rId188"/>
    <p:sldId id="395" r:id="rId189"/>
    <p:sldId id="396" r:id="rId190"/>
    <p:sldId id="397" r:id="rId191"/>
    <p:sldId id="398" r:id="rId192"/>
    <p:sldId id="546" r:id="rId193"/>
    <p:sldId id="553" r:id="rId194"/>
    <p:sldId id="399" r:id="rId195"/>
    <p:sldId id="400" r:id="rId196"/>
    <p:sldId id="411" r:id="rId197"/>
    <p:sldId id="412" r:id="rId198"/>
    <p:sldId id="413" r:id="rId199"/>
    <p:sldId id="414" r:id="rId200"/>
    <p:sldId id="415" r:id="rId201"/>
    <p:sldId id="416" r:id="rId202"/>
    <p:sldId id="554" r:id="rId203"/>
    <p:sldId id="417" r:id="rId204"/>
    <p:sldId id="418" r:id="rId205"/>
    <p:sldId id="419" r:id="rId206"/>
    <p:sldId id="425" r:id="rId207"/>
    <p:sldId id="426" r:id="rId208"/>
    <p:sldId id="427" r:id="rId209"/>
    <p:sldId id="429" r:id="rId210"/>
    <p:sldId id="555" r:id="rId211"/>
    <p:sldId id="432" r:id="rId212"/>
    <p:sldId id="434" r:id="rId213"/>
    <p:sldId id="435" r:id="rId214"/>
    <p:sldId id="436" r:id="rId215"/>
    <p:sldId id="438" r:id="rId216"/>
    <p:sldId id="556" r:id="rId217"/>
    <p:sldId id="439" r:id="rId218"/>
    <p:sldId id="440" r:id="rId219"/>
    <p:sldId id="441" r:id="rId220"/>
    <p:sldId id="442" r:id="rId221"/>
    <p:sldId id="443" r:id="rId222"/>
    <p:sldId id="444" r:id="rId223"/>
    <p:sldId id="557" r:id="rId224"/>
    <p:sldId id="445" r:id="rId225"/>
    <p:sldId id="446" r:id="rId226"/>
    <p:sldId id="447" r:id="rId227"/>
    <p:sldId id="448" r:id="rId228"/>
    <p:sldId id="558" r:id="rId229"/>
    <p:sldId id="449" r:id="rId230"/>
    <p:sldId id="450" r:id="rId231"/>
    <p:sldId id="451" r:id="rId232"/>
    <p:sldId id="452" r:id="rId233"/>
    <p:sldId id="453" r:id="rId234"/>
    <p:sldId id="457" r:id="rId235"/>
    <p:sldId id="458" r:id="rId236"/>
    <p:sldId id="459" r:id="rId237"/>
    <p:sldId id="460" r:id="rId238"/>
    <p:sldId id="559" r:id="rId239"/>
    <p:sldId id="461" r:id="rId240"/>
    <p:sldId id="462" r:id="rId241"/>
    <p:sldId id="464" r:id="rId242"/>
    <p:sldId id="465" r:id="rId243"/>
    <p:sldId id="466" r:id="rId244"/>
    <p:sldId id="467" r:id="rId245"/>
    <p:sldId id="560" r:id="rId246"/>
    <p:sldId id="468" r:id="rId247"/>
    <p:sldId id="469" r:id="rId248"/>
    <p:sldId id="470" r:id="rId249"/>
    <p:sldId id="472" r:id="rId250"/>
    <p:sldId id="473" r:id="rId251"/>
    <p:sldId id="474" r:id="rId252"/>
    <p:sldId id="547" r:id="rId253"/>
    <p:sldId id="475" r:id="rId254"/>
    <p:sldId id="480" r:id="rId255"/>
    <p:sldId id="549" r:id="rId256"/>
    <p:sldId id="482" r:id="rId257"/>
    <p:sldId id="550" r:id="rId258"/>
    <p:sldId id="561" r:id="rId259"/>
    <p:sldId id="551" r:id="rId260"/>
    <p:sldId id="478" r:id="rId261"/>
    <p:sldId id="484" r:id="rId262"/>
    <p:sldId id="485" r:id="rId263"/>
    <p:sldId id="562" r:id="rId264"/>
    <p:sldId id="487" r:id="rId265"/>
    <p:sldId id="490" r:id="rId266"/>
    <p:sldId id="491" r:id="rId267"/>
    <p:sldId id="494" r:id="rId268"/>
    <p:sldId id="495" r:id="rId269"/>
    <p:sldId id="497" r:id="rId270"/>
    <p:sldId id="498" r:id="rId271"/>
    <p:sldId id="295" r:id="rId272"/>
    <p:sldId id="297" r:id="rId273"/>
    <p:sldId id="296" r:id="rId274"/>
    <p:sldId id="298" r:id="rId275"/>
    <p:sldId id="299" r:id="rId276"/>
    <p:sldId id="300" r:id="rId27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1250" autoAdjust="0"/>
    <p:restoredTop sz="81801" autoAdjust="0"/>
  </p:normalViewPr>
  <p:slideViewPr>
    <p:cSldViewPr snapToGrid="0">
      <p:cViewPr varScale="1">
        <p:scale>
          <a:sx n="52" d="100"/>
          <a:sy n="52" d="100"/>
        </p:scale>
        <p:origin x="2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205" Type="http://schemas.openxmlformats.org/officeDocument/2006/relationships/slide" Target="slides/slide203.xml"/><Relationship Id="rId226" Type="http://schemas.openxmlformats.org/officeDocument/2006/relationships/slide" Target="slides/slide224.xml"/><Relationship Id="rId247" Type="http://schemas.openxmlformats.org/officeDocument/2006/relationships/slide" Target="slides/slide245.xml"/><Relationship Id="rId107" Type="http://schemas.openxmlformats.org/officeDocument/2006/relationships/slide" Target="slides/slide105.xml"/><Relationship Id="rId268" Type="http://schemas.openxmlformats.org/officeDocument/2006/relationships/slide" Target="slides/slide266.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16" Type="http://schemas.openxmlformats.org/officeDocument/2006/relationships/slide" Target="slides/slide214.xml"/><Relationship Id="rId237" Type="http://schemas.openxmlformats.org/officeDocument/2006/relationships/slide" Target="slides/slide235.xml"/><Relationship Id="rId258" Type="http://schemas.openxmlformats.org/officeDocument/2006/relationships/slide" Target="slides/slide256.xml"/><Relationship Id="rId279" Type="http://schemas.openxmlformats.org/officeDocument/2006/relationships/presProps" Target="presProps.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206" Type="http://schemas.openxmlformats.org/officeDocument/2006/relationships/slide" Target="slides/slide204.xml"/><Relationship Id="rId227" Type="http://schemas.openxmlformats.org/officeDocument/2006/relationships/slide" Target="slides/slide225.xml"/><Relationship Id="rId248" Type="http://schemas.openxmlformats.org/officeDocument/2006/relationships/slide" Target="slides/slide246.xml"/><Relationship Id="rId269" Type="http://schemas.openxmlformats.org/officeDocument/2006/relationships/slide" Target="slides/slide267.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280" Type="http://schemas.openxmlformats.org/officeDocument/2006/relationships/viewProps" Target="viewProps.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217" Type="http://schemas.openxmlformats.org/officeDocument/2006/relationships/slide" Target="slides/slide215.xml"/><Relationship Id="rId6" Type="http://schemas.openxmlformats.org/officeDocument/2006/relationships/slide" Target="slides/slide4.xml"/><Relationship Id="rId238" Type="http://schemas.openxmlformats.org/officeDocument/2006/relationships/slide" Target="slides/slide236.xml"/><Relationship Id="rId259" Type="http://schemas.openxmlformats.org/officeDocument/2006/relationships/slide" Target="slides/slide257.xml"/><Relationship Id="rId23" Type="http://schemas.openxmlformats.org/officeDocument/2006/relationships/slide" Target="slides/slide21.xml"/><Relationship Id="rId119" Type="http://schemas.openxmlformats.org/officeDocument/2006/relationships/slide" Target="slides/slide117.xml"/><Relationship Id="rId270" Type="http://schemas.openxmlformats.org/officeDocument/2006/relationships/slide" Target="slides/slide268.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2" Type="http://schemas.openxmlformats.org/officeDocument/2006/relationships/slide" Target="slides/slide200.xml"/><Relationship Id="rId207" Type="http://schemas.openxmlformats.org/officeDocument/2006/relationships/slide" Target="slides/slide205.xml"/><Relationship Id="rId223" Type="http://schemas.openxmlformats.org/officeDocument/2006/relationships/slide" Target="slides/slide221.xml"/><Relationship Id="rId228" Type="http://schemas.openxmlformats.org/officeDocument/2006/relationships/slide" Target="slides/slide226.xml"/><Relationship Id="rId244" Type="http://schemas.openxmlformats.org/officeDocument/2006/relationships/slide" Target="slides/slide242.xml"/><Relationship Id="rId249" Type="http://schemas.openxmlformats.org/officeDocument/2006/relationships/slide" Target="slides/slide24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260" Type="http://schemas.openxmlformats.org/officeDocument/2006/relationships/slide" Target="slides/slide258.xml"/><Relationship Id="rId265" Type="http://schemas.openxmlformats.org/officeDocument/2006/relationships/slide" Target="slides/slide263.xml"/><Relationship Id="rId281"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slide" Target="slides/slide181.xml"/><Relationship Id="rId213" Type="http://schemas.openxmlformats.org/officeDocument/2006/relationships/slide" Target="slides/slide211.xml"/><Relationship Id="rId218" Type="http://schemas.openxmlformats.org/officeDocument/2006/relationships/slide" Target="slides/slide216.xml"/><Relationship Id="rId234" Type="http://schemas.openxmlformats.org/officeDocument/2006/relationships/slide" Target="slides/slide232.xml"/><Relationship Id="rId239" Type="http://schemas.openxmlformats.org/officeDocument/2006/relationships/slide" Target="slides/slide237.xml"/><Relationship Id="rId2" Type="http://schemas.openxmlformats.org/officeDocument/2006/relationships/slideMaster" Target="slideMasters/slideMaster2.xml"/><Relationship Id="rId29" Type="http://schemas.openxmlformats.org/officeDocument/2006/relationships/slide" Target="slides/slide27.xml"/><Relationship Id="rId250" Type="http://schemas.openxmlformats.org/officeDocument/2006/relationships/slide" Target="slides/slide248.xml"/><Relationship Id="rId255" Type="http://schemas.openxmlformats.org/officeDocument/2006/relationships/slide" Target="slides/slide253.xml"/><Relationship Id="rId271" Type="http://schemas.openxmlformats.org/officeDocument/2006/relationships/slide" Target="slides/slide269.xml"/><Relationship Id="rId276" Type="http://schemas.openxmlformats.org/officeDocument/2006/relationships/slide" Target="slides/slide274.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199" Type="http://schemas.openxmlformats.org/officeDocument/2006/relationships/slide" Target="slides/slide197.xml"/><Relationship Id="rId203" Type="http://schemas.openxmlformats.org/officeDocument/2006/relationships/slide" Target="slides/slide201.xml"/><Relationship Id="rId208" Type="http://schemas.openxmlformats.org/officeDocument/2006/relationships/slide" Target="slides/slide206.xml"/><Relationship Id="rId229" Type="http://schemas.openxmlformats.org/officeDocument/2006/relationships/slide" Target="slides/slide227.xml"/><Relationship Id="rId19" Type="http://schemas.openxmlformats.org/officeDocument/2006/relationships/slide" Target="slides/slide17.xml"/><Relationship Id="rId224" Type="http://schemas.openxmlformats.org/officeDocument/2006/relationships/slide" Target="slides/slide222.xml"/><Relationship Id="rId240" Type="http://schemas.openxmlformats.org/officeDocument/2006/relationships/slide" Target="slides/slide238.xml"/><Relationship Id="rId245" Type="http://schemas.openxmlformats.org/officeDocument/2006/relationships/slide" Target="slides/slide243.xml"/><Relationship Id="rId261" Type="http://schemas.openxmlformats.org/officeDocument/2006/relationships/slide" Target="slides/slide259.xml"/><Relationship Id="rId266" Type="http://schemas.openxmlformats.org/officeDocument/2006/relationships/slide" Target="slides/slide264.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282"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219" Type="http://schemas.openxmlformats.org/officeDocument/2006/relationships/slide" Target="slides/slide217.xml"/><Relationship Id="rId3" Type="http://schemas.openxmlformats.org/officeDocument/2006/relationships/slide" Target="slides/slide1.xml"/><Relationship Id="rId214" Type="http://schemas.openxmlformats.org/officeDocument/2006/relationships/slide" Target="slides/slide212.xml"/><Relationship Id="rId230" Type="http://schemas.openxmlformats.org/officeDocument/2006/relationships/slide" Target="slides/slide228.xml"/><Relationship Id="rId235" Type="http://schemas.openxmlformats.org/officeDocument/2006/relationships/slide" Target="slides/slide233.xml"/><Relationship Id="rId251" Type="http://schemas.openxmlformats.org/officeDocument/2006/relationships/slide" Target="slides/slide249.xml"/><Relationship Id="rId256" Type="http://schemas.openxmlformats.org/officeDocument/2006/relationships/slide" Target="slides/slide254.xml"/><Relationship Id="rId277" Type="http://schemas.openxmlformats.org/officeDocument/2006/relationships/slide" Target="slides/slide275.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72" Type="http://schemas.openxmlformats.org/officeDocument/2006/relationships/slide" Target="slides/slide270.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slide" Target="slides/slide193.xml"/><Relationship Id="rId209" Type="http://schemas.openxmlformats.org/officeDocument/2006/relationships/slide" Target="slides/slide207.xml"/><Relationship Id="rId190" Type="http://schemas.openxmlformats.org/officeDocument/2006/relationships/slide" Target="slides/slide188.xml"/><Relationship Id="rId204" Type="http://schemas.openxmlformats.org/officeDocument/2006/relationships/slide" Target="slides/slide202.xml"/><Relationship Id="rId220" Type="http://schemas.openxmlformats.org/officeDocument/2006/relationships/slide" Target="slides/slide218.xml"/><Relationship Id="rId225" Type="http://schemas.openxmlformats.org/officeDocument/2006/relationships/slide" Target="slides/slide223.xml"/><Relationship Id="rId241" Type="http://schemas.openxmlformats.org/officeDocument/2006/relationships/slide" Target="slides/slide239.xml"/><Relationship Id="rId246" Type="http://schemas.openxmlformats.org/officeDocument/2006/relationships/slide" Target="slides/slide244.xml"/><Relationship Id="rId267" Type="http://schemas.openxmlformats.org/officeDocument/2006/relationships/slide" Target="slides/slide265.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262" Type="http://schemas.openxmlformats.org/officeDocument/2006/relationships/slide" Target="slides/slide260.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10" Type="http://schemas.openxmlformats.org/officeDocument/2006/relationships/slide" Target="slides/slide208.xml"/><Relationship Id="rId215" Type="http://schemas.openxmlformats.org/officeDocument/2006/relationships/slide" Target="slides/slide213.xml"/><Relationship Id="rId236" Type="http://schemas.openxmlformats.org/officeDocument/2006/relationships/slide" Target="slides/slide234.xml"/><Relationship Id="rId257" Type="http://schemas.openxmlformats.org/officeDocument/2006/relationships/slide" Target="slides/slide255.xml"/><Relationship Id="rId278" Type="http://schemas.openxmlformats.org/officeDocument/2006/relationships/notesMaster" Target="notesMasters/notesMaster1.xml"/><Relationship Id="rId26" Type="http://schemas.openxmlformats.org/officeDocument/2006/relationships/slide" Target="slides/slide24.xml"/><Relationship Id="rId231" Type="http://schemas.openxmlformats.org/officeDocument/2006/relationships/slide" Target="slides/slide229.xml"/><Relationship Id="rId252" Type="http://schemas.openxmlformats.org/officeDocument/2006/relationships/slide" Target="slides/slide250.xml"/><Relationship Id="rId273" Type="http://schemas.openxmlformats.org/officeDocument/2006/relationships/slide" Target="slides/slide271.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263" Type="http://schemas.openxmlformats.org/officeDocument/2006/relationships/slide" Target="slides/slide261.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32" Type="http://schemas.openxmlformats.org/officeDocument/2006/relationships/slide" Target="slides/slide230.xml"/><Relationship Id="rId253" Type="http://schemas.openxmlformats.org/officeDocument/2006/relationships/slide" Target="slides/slide251.xml"/><Relationship Id="rId274" Type="http://schemas.openxmlformats.org/officeDocument/2006/relationships/slide" Target="slides/slide272.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slide" Target="slides/slide241.xml"/><Relationship Id="rId264" Type="http://schemas.openxmlformats.org/officeDocument/2006/relationships/slide" Target="slides/slide262.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54" Type="http://schemas.openxmlformats.org/officeDocument/2006/relationships/slide" Target="slides/slide252.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275" Type="http://schemas.openxmlformats.org/officeDocument/2006/relationships/slide" Target="slides/slide273.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9D6900-F8BB-4ABD-8260-0B1337FC53EB}" type="datetimeFigureOut">
              <a:rPr lang="fr-FR" smtClean="0"/>
              <a:t>08/10/2024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07AA04-161D-4DA9-A160-0435E73B6B33}" type="slidenum">
              <a:rPr lang="fr-FR" smtClean="0"/>
              <a:t>‹N°›</a:t>
            </a:fld>
            <a:endParaRPr lang="fr-FR"/>
          </a:p>
        </p:txBody>
      </p:sp>
    </p:spTree>
    <p:extLst>
      <p:ext uri="{BB962C8B-B14F-4D97-AF65-F5344CB8AC3E}">
        <p14:creationId xmlns:p14="http://schemas.microsoft.com/office/powerpoint/2010/main" val="2401764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mailto:contact@2aiconcept.co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3" Type="http://schemas.openxmlformats.org/officeDocument/2006/relationships/hyperlink" Target="mailto:contact@2aiconcept.com" TargetMode="External"/><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aed57810c0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aed57810c0_0_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fr-FR" sz="1200" i="1" dirty="0"/>
              <a:t>Ce slide vous permet de ne pas oublier de mentionner les google </a:t>
            </a:r>
            <a:r>
              <a:rPr lang="fr-FR" sz="1200" i="1" dirty="0" err="1"/>
              <a:t>forms</a:t>
            </a:r>
            <a:r>
              <a:rPr lang="fr-FR" sz="1200" i="1" dirty="0"/>
              <a:t>. Les google </a:t>
            </a:r>
            <a:r>
              <a:rPr lang="fr-FR" sz="1200" i="1" dirty="0" err="1"/>
              <a:t>forms</a:t>
            </a:r>
            <a:r>
              <a:rPr lang="fr-FR" sz="1200" i="1" dirty="0"/>
              <a:t> vous permettent d’avoir un retour individuel des stagiaires sans qu’ils soient obligés de s’exprimer à haute voix devant tout le groupe. Vous gagnez du temps car plus rapide qu’un tour de table. Vous pourrez communiquer ces google </a:t>
            </a:r>
            <a:r>
              <a:rPr lang="fr-FR" sz="1200" i="1" dirty="0" err="1"/>
              <a:t>forms</a:t>
            </a:r>
            <a:r>
              <a:rPr lang="fr-FR" sz="1200" i="1" dirty="0"/>
              <a:t> en cas de mauvaise évaluation. Ne pas partager avec les stagiaires les réponses apportées sur ces google </a:t>
            </a:r>
            <a:r>
              <a:rPr lang="fr-FR" sz="1200" i="1" dirty="0" err="1"/>
              <a:t>forms</a:t>
            </a:r>
            <a:r>
              <a:rPr lang="fr-FR" sz="1200" i="1" dirty="0"/>
              <a:t>, c’est uniquement pour le formateur, si vous les partagez les stagiaires ne seront pas sincères. Vous permet de verrouiller à chaque demi journée les évaluations formateur de fin de session. Vous permet d’adapter vos cours à chaque demi journée pour le rythme et l’équilibre théorie/pratique ou savoir si vous devez revenir sur des notions en fonction des réponses apportées par les stagiaires.</a:t>
            </a:r>
          </a:p>
          <a:p>
            <a:pPr marL="0" lvl="0" indent="0" algn="l" rtl="0">
              <a:spcBef>
                <a:spcPts val="360"/>
              </a:spcBef>
              <a:spcAft>
                <a:spcPts val="0"/>
              </a:spcAft>
              <a:buNone/>
            </a:pPr>
            <a:r>
              <a:rPr lang="fr-FR" sz="1200" i="1" dirty="0"/>
              <a:t>Vous montrerez ainsi aux stagiaires que vous avez mis en place un outil quotidien et qu’en bon formateur vous vous souciez de leurs ressentis durant toute la formation pour vous adapter.</a:t>
            </a:r>
          </a:p>
          <a:p>
            <a:pPr marL="0" lvl="0" indent="0" algn="l" rtl="0">
              <a:spcBef>
                <a:spcPts val="0"/>
              </a:spcBef>
              <a:spcAft>
                <a:spcPts val="0"/>
              </a:spcAft>
              <a:buNone/>
            </a:pPr>
            <a:endParaRPr dirty="0"/>
          </a:p>
        </p:txBody>
      </p:sp>
      <p:sp>
        <p:nvSpPr>
          <p:cNvPr id="135" name="Google Shape;135;g2aed57810c0_0_3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aed57810c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aed57810c0_0_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lang="fr-FR" dirty="0"/>
          </a:p>
          <a:p>
            <a:pPr marL="0" lvl="0" indent="0" algn="l" rtl="0">
              <a:spcBef>
                <a:spcPts val="360"/>
              </a:spcBef>
              <a:spcAft>
                <a:spcPts val="0"/>
              </a:spcAft>
              <a:buNone/>
            </a:pPr>
            <a:r>
              <a:rPr lang="fr-FR" sz="1200" i="1" dirty="0"/>
              <a:t>Ce slide est important. Les stagiaires sauront ainsi exactement ce qu’ils feront durant la formation. Pour favoriser l’effort d’apprentissage chez les stagiaires et leur donner envie d’apprendre et de s’intéresser à votre formation, vous devez dès le début de la formation leur montrer l’application et les </a:t>
            </a:r>
            <a:r>
              <a:rPr lang="fr-FR" sz="1200" i="1" dirty="0" err="1"/>
              <a:t>tp</a:t>
            </a:r>
            <a:r>
              <a:rPr lang="fr-FR" sz="1200" i="1" dirty="0"/>
              <a:t> que vous allez réaliser avec eux. Bien évidemment ces </a:t>
            </a:r>
            <a:r>
              <a:rPr lang="fr-FR" sz="1200" i="1" dirty="0" err="1"/>
              <a:t>tp</a:t>
            </a:r>
            <a:r>
              <a:rPr lang="fr-FR" sz="1200" i="1" dirty="0"/>
              <a:t> et applications doivent s’approcher au plus de ce qu’ils ont l’habitude de faire en entreprise (on retient et on apprend beaucoup plus les choses qui nous intéressent et que l’on peut mettre en application en entreprise). En faisant une démo ou en présentant des captures d’écran de vos </a:t>
            </a:r>
            <a:r>
              <a:rPr lang="fr-FR" sz="1200" i="1" dirty="0" err="1"/>
              <a:t>tp</a:t>
            </a:r>
            <a:r>
              <a:rPr lang="fr-FR" sz="1200" i="1" dirty="0"/>
              <a:t> et applications, vous donnez dès le départ l’envie aux stagiaires de suivre votre formation, vous montrez que vous avez préparé votre formation. Les stagiaires seront captivés beaucoup plu tôt et plus attentifs.</a:t>
            </a:r>
          </a:p>
          <a:p>
            <a:pPr marL="0" lvl="0" indent="0" algn="l" rtl="0">
              <a:spcBef>
                <a:spcPts val="0"/>
              </a:spcBef>
              <a:spcAft>
                <a:spcPts val="0"/>
              </a:spcAft>
              <a:buNone/>
            </a:pPr>
            <a:endParaRPr dirty="0"/>
          </a:p>
        </p:txBody>
      </p:sp>
      <p:sp>
        <p:nvSpPr>
          <p:cNvPr id="142" name="Google Shape;142;g2aed57810c0_0_9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cours est découpé en demies journées thématiques</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12</a:t>
            </a:fld>
            <a:endParaRPr lang="fr-FR"/>
          </a:p>
        </p:txBody>
      </p:sp>
    </p:spTree>
    <p:extLst>
      <p:ext uri="{BB962C8B-B14F-4D97-AF65-F5344CB8AC3E}">
        <p14:creationId xmlns:p14="http://schemas.microsoft.com/office/powerpoint/2010/main" val="18286034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aed57810c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aed57810c0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algn="l" rtl="0">
              <a:spcBef>
                <a:spcPts val="432"/>
              </a:spcBef>
            </a:pPr>
            <a:r>
              <a:rPr lang="fr-FR" sz="1200" i="1" dirty="0"/>
              <a:t>Laissez ce Slide pour être certain de ne pas oublier. Quand vous arrivez sur ce slide avec les stagiaires, même si l’heure de la pause de 10h30 n’est pas arrivée, vous pouvez demander aux stagiaires d’attendre 30 secondes, le temps pour vous d’envoyer un mail au centre de formation pour leur dire si tout le monde est présent et a les prérequis pour suivre cette formation. Ce mail avant 10h30 est une obligation, cela fait parti des process imposés par M2I et fait parti du métier de formateur.</a:t>
            </a:r>
          </a:p>
          <a:p>
            <a:pPr algn="l" rtl="0">
              <a:spcBef>
                <a:spcPts val="432"/>
              </a:spcBef>
            </a:pPr>
            <a:r>
              <a:rPr lang="fr-FR" sz="1200" i="1" dirty="0"/>
              <a:t>A mettre dans votre email : </a:t>
            </a:r>
          </a:p>
          <a:p>
            <a:pPr marL="548640" indent="-392900" algn="l" rtl="0">
              <a:spcBef>
                <a:spcPts val="432"/>
              </a:spcBef>
              <a:buSzPct val="100000"/>
              <a:buChar char="●"/>
            </a:pPr>
            <a:r>
              <a:rPr lang="fr-FR" sz="1200" i="1" dirty="0"/>
              <a:t>Si tout le monde est présent et si tout le monde a les prérequis (email à envoyer même si tout le monde est présent et a les prérequis).</a:t>
            </a:r>
          </a:p>
          <a:p>
            <a:pPr marL="548640" indent="-392900" algn="l" rtl="0">
              <a:buSzPct val="100000"/>
              <a:buChar char="●"/>
            </a:pPr>
            <a:r>
              <a:rPr lang="fr-FR" sz="1200" i="1" dirty="0"/>
              <a:t>Numéro de session.</a:t>
            </a:r>
          </a:p>
          <a:p>
            <a:pPr marL="548640" indent="-392900" algn="l" rtl="0">
              <a:buSzPct val="100000"/>
              <a:buChar char="●"/>
            </a:pPr>
            <a:r>
              <a:rPr lang="fr-FR" sz="1200" i="1" dirty="0"/>
              <a:t>Nom, prénom, email des absents (si absents)</a:t>
            </a:r>
          </a:p>
          <a:p>
            <a:pPr marL="548640" indent="-392900" algn="l" rtl="0">
              <a:buSzPct val="100000"/>
              <a:buChar char="●"/>
            </a:pPr>
            <a:r>
              <a:rPr lang="fr-FR" sz="1200" i="1" dirty="0"/>
              <a:t>Nom, prénom, email des personnes qui n’ont pas les prérequis ou qui ont plus que les prérequis.</a:t>
            </a:r>
          </a:p>
          <a:p>
            <a:pPr marL="548640" indent="-392900" algn="l" rtl="0">
              <a:buSzPct val="100000"/>
              <a:buChar char="●"/>
            </a:pPr>
            <a:r>
              <a:rPr lang="fr-FR" sz="1200" i="1" dirty="0"/>
              <a:t>Tout problème détecté avant la pause qui risque de nuire au bon déroulement de la formation.</a:t>
            </a:r>
          </a:p>
          <a:p>
            <a:pPr marL="0" lvl="0" indent="0" algn="l" rtl="0">
              <a:spcBef>
                <a:spcPts val="0"/>
              </a:spcBef>
              <a:spcAft>
                <a:spcPts val="0"/>
              </a:spcAft>
              <a:buNone/>
            </a:pPr>
            <a:endParaRPr dirty="0"/>
          </a:p>
        </p:txBody>
      </p:sp>
      <p:sp>
        <p:nvSpPr>
          <p:cNvPr id="156" name="Google Shape;156;g2aed57810c0_0_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doc!</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15</a:t>
            </a:fld>
            <a:endParaRPr lang="fr-FR"/>
          </a:p>
        </p:txBody>
      </p:sp>
    </p:spTree>
    <p:extLst>
      <p:ext uri="{BB962C8B-B14F-4D97-AF65-F5344CB8AC3E}">
        <p14:creationId xmlns:p14="http://schemas.microsoft.com/office/powerpoint/2010/main" val="2070774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parle du </a:t>
            </a:r>
            <a:r>
              <a:rPr lang="fr-FR" dirty="0" err="1"/>
              <a:t>classloading</a:t>
            </a:r>
            <a:r>
              <a:rPr lang="fr-FR" dirty="0"/>
              <a:t> pour donner du contexte à la modularisation</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16</a:t>
            </a:fld>
            <a:endParaRPr lang="fr-FR"/>
          </a:p>
        </p:txBody>
      </p:sp>
    </p:spTree>
    <p:extLst>
      <p:ext uri="{BB962C8B-B14F-4D97-AF65-F5344CB8AC3E}">
        <p14:creationId xmlns:p14="http://schemas.microsoft.com/office/powerpoint/2010/main" val="2460422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C’est </a:t>
            </a:r>
            <a:r>
              <a:rPr lang="fr-FR" dirty="0" err="1"/>
              <a:t>qu</a:t>
            </a:r>
            <a:r>
              <a:rPr lang="fr-FR" dirty="0"/>
              <a:t> moment du </a:t>
            </a:r>
            <a:r>
              <a:rPr lang="fr-FR" dirty="0" err="1"/>
              <a:t>classloading</a:t>
            </a:r>
            <a:r>
              <a:rPr lang="fr-FR" dirty="0"/>
              <a:t> qu’interviendra le chargement des classpath et </a:t>
            </a:r>
            <a:r>
              <a:rPr lang="fr-FR" dirty="0" err="1"/>
              <a:t>modulepath</a:t>
            </a:r>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17</a:t>
            </a:fld>
            <a:endParaRPr lang="fr-FR"/>
          </a:p>
        </p:txBody>
      </p:sp>
    </p:spTree>
    <p:extLst>
      <p:ext uri="{BB962C8B-B14F-4D97-AF65-F5344CB8AC3E}">
        <p14:creationId xmlns:p14="http://schemas.microsoft.com/office/powerpoint/2010/main" val="2514908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spc="-6" dirty="0">
                <a:solidFill>
                  <a:srgbClr val="FFFFFF"/>
                </a:solidFill>
                <a:latin typeface="Arial MT"/>
                <a:cs typeface="Arial MT"/>
              </a:rPr>
              <a:t>Quelles </a:t>
            </a:r>
            <a:r>
              <a:rPr lang="fr-FR" sz="1200" dirty="0">
                <a:solidFill>
                  <a:srgbClr val="FFFFFF"/>
                </a:solidFill>
                <a:latin typeface="Arial MT"/>
                <a:cs typeface="Arial MT"/>
              </a:rPr>
              <a:t>classes peut-on utiliser</a:t>
            </a:r>
            <a:r>
              <a:rPr lang="fr-FR" sz="1200" spc="-6" dirty="0">
                <a:solidFill>
                  <a:srgbClr val="FFFFFF"/>
                </a:solidFill>
                <a:latin typeface="Arial MT"/>
                <a:cs typeface="Arial MT"/>
              </a:rPr>
              <a:t> </a:t>
            </a:r>
            <a:r>
              <a:rPr lang="fr-FR" sz="1200" dirty="0">
                <a:solidFill>
                  <a:srgbClr val="FFFFFF"/>
                </a:solidFill>
                <a:latin typeface="Arial MT"/>
                <a:cs typeface="Arial MT"/>
              </a:rPr>
              <a:t>dans un</a:t>
            </a:r>
            <a:r>
              <a:rPr lang="fr-FR" sz="1200" spc="-6" dirty="0">
                <a:solidFill>
                  <a:srgbClr val="FFFFFF"/>
                </a:solidFill>
                <a:latin typeface="Arial MT"/>
                <a:cs typeface="Arial MT"/>
              </a:rPr>
              <a:t> </a:t>
            </a:r>
            <a:r>
              <a:rPr lang="fr-FR" sz="1200" dirty="0">
                <a:solidFill>
                  <a:srgbClr val="FFFFFF"/>
                </a:solidFill>
                <a:latin typeface="Arial MT"/>
                <a:cs typeface="Arial MT"/>
              </a:rPr>
              <a:t>projet</a:t>
            </a:r>
            <a:r>
              <a:rPr lang="fr-FR" sz="1200" spc="-6" dirty="0">
                <a:solidFill>
                  <a:srgbClr val="FFFFFF"/>
                </a:solidFill>
                <a:latin typeface="Arial MT"/>
                <a:cs typeface="Arial MT"/>
              </a:rPr>
              <a:t> </a:t>
            </a:r>
            <a:r>
              <a:rPr lang="fr-FR" sz="1200" dirty="0">
                <a:solidFill>
                  <a:srgbClr val="FFFFFF"/>
                </a:solidFill>
                <a:latin typeface="Arial MT"/>
                <a:cs typeface="Arial MT"/>
              </a:rPr>
              <a:t>?</a:t>
            </a:r>
            <a:endParaRPr lang="fr-FR" sz="1200" dirty="0">
              <a:solidFill>
                <a:prstClr val="black"/>
              </a:solidFill>
              <a:latin typeface="Arial MT"/>
              <a:cs typeface="Arial MT"/>
            </a:endParaRPr>
          </a:p>
          <a:p>
            <a:pPr marL="15356" marR="6142" defTabSz="1105601">
              <a:lnSpc>
                <a:spcPct val="155600"/>
              </a:lnSpc>
              <a:spcBef>
                <a:spcPts val="121"/>
              </a:spcBef>
            </a:pPr>
            <a:r>
              <a:rPr lang="fr-FR" sz="1200" spc="-6" dirty="0">
                <a:solidFill>
                  <a:srgbClr val="FFFFFF"/>
                </a:solidFill>
                <a:latin typeface="Arial MT"/>
                <a:cs typeface="Arial MT"/>
              </a:rPr>
              <a:t>Celles</a:t>
            </a:r>
            <a:r>
              <a:rPr lang="fr-FR" sz="1200" dirty="0">
                <a:solidFill>
                  <a:srgbClr val="FFFFFF"/>
                </a:solidFill>
                <a:latin typeface="Arial MT"/>
                <a:cs typeface="Arial MT"/>
              </a:rPr>
              <a:t> fournies</a:t>
            </a:r>
            <a:r>
              <a:rPr lang="fr-FR" sz="1200" spc="6" dirty="0">
                <a:solidFill>
                  <a:srgbClr val="FFFFFF"/>
                </a:solidFill>
                <a:latin typeface="Arial MT"/>
                <a:cs typeface="Arial MT"/>
              </a:rPr>
              <a:t> </a:t>
            </a:r>
            <a:r>
              <a:rPr lang="fr-FR" sz="1200" dirty="0">
                <a:solidFill>
                  <a:srgbClr val="FFFFFF"/>
                </a:solidFill>
                <a:latin typeface="Arial MT"/>
                <a:cs typeface="Arial MT"/>
              </a:rPr>
              <a:t>par</a:t>
            </a:r>
            <a:r>
              <a:rPr lang="fr-FR" sz="1200" spc="-6" dirty="0">
                <a:solidFill>
                  <a:srgbClr val="FFFFFF"/>
                </a:solidFill>
                <a:latin typeface="Arial MT"/>
                <a:cs typeface="Arial MT"/>
              </a:rPr>
              <a:t> </a:t>
            </a:r>
            <a:r>
              <a:rPr lang="fr-FR" sz="1200" dirty="0">
                <a:solidFill>
                  <a:srgbClr val="FFFFFF"/>
                </a:solidFill>
                <a:latin typeface="Arial MT"/>
                <a:cs typeface="Arial MT"/>
              </a:rPr>
              <a:t>Java de base</a:t>
            </a:r>
            <a:r>
              <a:rPr lang="fr-FR" sz="1200" spc="12" dirty="0">
                <a:solidFill>
                  <a:srgbClr val="FFFFFF"/>
                </a:solidFill>
                <a:latin typeface="Arial MT"/>
                <a:cs typeface="Arial MT"/>
              </a:rPr>
              <a:t> </a:t>
            </a:r>
            <a:r>
              <a:rPr lang="fr-FR" sz="1200" dirty="0">
                <a:solidFill>
                  <a:srgbClr val="FFFFFF"/>
                </a:solidFill>
                <a:latin typeface="Arial MT"/>
                <a:cs typeface="Arial MT"/>
              </a:rPr>
              <a:t>:</a:t>
            </a:r>
            <a:r>
              <a:rPr lang="fr-FR" sz="1200" spc="-6" dirty="0">
                <a:solidFill>
                  <a:srgbClr val="FFFFFF"/>
                </a:solidFill>
                <a:latin typeface="Arial MT"/>
                <a:cs typeface="Arial MT"/>
              </a:rPr>
              <a:t> </a:t>
            </a:r>
            <a:r>
              <a:rPr lang="fr-FR" sz="1200" dirty="0">
                <a:solidFill>
                  <a:srgbClr val="FFFFFF"/>
                </a:solidFill>
                <a:latin typeface="Arial MT"/>
                <a:cs typeface="Arial MT"/>
              </a:rPr>
              <a:t>dans</a:t>
            </a:r>
            <a:r>
              <a:rPr lang="fr-FR" sz="1200" spc="6" dirty="0">
                <a:solidFill>
                  <a:srgbClr val="FFFFFF"/>
                </a:solidFill>
                <a:latin typeface="Arial MT"/>
                <a:cs typeface="Arial MT"/>
              </a:rPr>
              <a:t> </a:t>
            </a:r>
            <a:r>
              <a:rPr lang="fr-FR" sz="1200" dirty="0">
                <a:solidFill>
                  <a:srgbClr val="FFFFFF"/>
                </a:solidFill>
                <a:latin typeface="Arial MT"/>
                <a:cs typeface="Arial MT"/>
              </a:rPr>
              <a:t>le package </a:t>
            </a:r>
            <a:r>
              <a:rPr lang="fr-FR" sz="1200" dirty="0" err="1">
                <a:solidFill>
                  <a:srgbClr val="FFFFFF"/>
                </a:solidFill>
                <a:latin typeface="Arial MT"/>
                <a:cs typeface="Arial MT"/>
              </a:rPr>
              <a:t>java.lang</a:t>
            </a:r>
            <a:r>
              <a:rPr lang="fr-FR" sz="1200" dirty="0">
                <a:solidFill>
                  <a:srgbClr val="FFFFFF"/>
                </a:solidFill>
                <a:latin typeface="Arial MT"/>
                <a:cs typeface="Arial MT"/>
              </a:rPr>
              <a:t> .(</a:t>
            </a:r>
            <a:r>
              <a:rPr lang="fr-FR" sz="1200" dirty="0" err="1">
                <a:solidFill>
                  <a:srgbClr val="FFFFFF"/>
                </a:solidFill>
                <a:latin typeface="Arial MT"/>
                <a:cs typeface="Arial MT"/>
              </a:rPr>
              <a:t>java.lang.String</a:t>
            </a:r>
            <a:r>
              <a:rPr lang="fr-FR" sz="1200" spc="6" dirty="0">
                <a:solidFill>
                  <a:srgbClr val="FFFFFF"/>
                </a:solidFill>
                <a:latin typeface="Arial MT"/>
                <a:cs typeface="Arial MT"/>
              </a:rPr>
              <a:t> </a:t>
            </a:r>
            <a:r>
              <a:rPr lang="fr-FR" sz="1200" dirty="0">
                <a:solidFill>
                  <a:srgbClr val="FFFFFF"/>
                </a:solidFill>
                <a:latin typeface="Arial MT"/>
                <a:cs typeface="Arial MT"/>
              </a:rPr>
              <a:t>par</a:t>
            </a:r>
            <a:r>
              <a:rPr lang="fr-FR" sz="1200" spc="-6" dirty="0">
                <a:solidFill>
                  <a:srgbClr val="FFFFFF"/>
                </a:solidFill>
                <a:latin typeface="Arial MT"/>
                <a:cs typeface="Arial MT"/>
              </a:rPr>
              <a:t> </a:t>
            </a:r>
            <a:r>
              <a:rPr lang="fr-FR" sz="1200" dirty="0">
                <a:solidFill>
                  <a:srgbClr val="FFFFFF"/>
                </a:solidFill>
                <a:latin typeface="Arial MT"/>
                <a:cs typeface="Arial MT"/>
              </a:rPr>
              <a:t>exemple) </a:t>
            </a:r>
            <a:r>
              <a:rPr lang="fr-FR" sz="1200" spc="-490" dirty="0">
                <a:solidFill>
                  <a:srgbClr val="FFFFFF"/>
                </a:solidFill>
                <a:latin typeface="Arial MT"/>
                <a:cs typeface="Arial MT"/>
              </a:rPr>
              <a:t> </a:t>
            </a:r>
            <a:r>
              <a:rPr lang="fr-FR" sz="1200" spc="-6" dirty="0">
                <a:solidFill>
                  <a:srgbClr val="FFFFFF"/>
                </a:solidFill>
                <a:latin typeface="Arial MT"/>
                <a:cs typeface="Arial MT"/>
              </a:rPr>
              <a:t>Celles</a:t>
            </a:r>
            <a:r>
              <a:rPr lang="fr-FR" sz="1200" dirty="0">
                <a:solidFill>
                  <a:srgbClr val="FFFFFF"/>
                </a:solidFill>
                <a:latin typeface="Arial MT"/>
                <a:cs typeface="Arial MT"/>
              </a:rPr>
              <a:t> fournies</a:t>
            </a:r>
            <a:r>
              <a:rPr lang="fr-FR" sz="1200" spc="6" dirty="0">
                <a:solidFill>
                  <a:srgbClr val="FFFFFF"/>
                </a:solidFill>
                <a:latin typeface="Arial MT"/>
                <a:cs typeface="Arial MT"/>
              </a:rPr>
              <a:t> </a:t>
            </a:r>
            <a:r>
              <a:rPr lang="fr-FR" sz="1200" dirty="0">
                <a:solidFill>
                  <a:srgbClr val="FFFFFF"/>
                </a:solidFill>
                <a:latin typeface="Arial MT"/>
                <a:cs typeface="Arial MT"/>
              </a:rPr>
              <a:t>par les</a:t>
            </a:r>
            <a:r>
              <a:rPr lang="fr-FR" sz="1200" spc="6" dirty="0">
                <a:solidFill>
                  <a:srgbClr val="FFFFFF"/>
                </a:solidFill>
                <a:latin typeface="Arial MT"/>
                <a:cs typeface="Arial MT"/>
              </a:rPr>
              <a:t> </a:t>
            </a:r>
            <a:r>
              <a:rPr lang="fr-FR" sz="1200" dirty="0">
                <a:solidFill>
                  <a:srgbClr val="FFFFFF"/>
                </a:solidFill>
                <a:latin typeface="Arial MT"/>
                <a:cs typeface="Arial MT"/>
              </a:rPr>
              <a:t>extensions</a:t>
            </a:r>
            <a:r>
              <a:rPr lang="fr-FR" sz="1200" spc="6" dirty="0">
                <a:solidFill>
                  <a:srgbClr val="FFFFFF"/>
                </a:solidFill>
                <a:latin typeface="Arial MT"/>
                <a:cs typeface="Arial MT"/>
              </a:rPr>
              <a:t> </a:t>
            </a:r>
            <a:r>
              <a:rPr lang="fr-FR" sz="1200" dirty="0">
                <a:solidFill>
                  <a:srgbClr val="FFFFFF"/>
                </a:solidFill>
                <a:latin typeface="Arial MT"/>
                <a:cs typeface="Arial MT"/>
              </a:rPr>
              <a:t>de java. </a:t>
            </a:r>
            <a:r>
              <a:rPr lang="fr-FR" sz="1200" spc="-6" dirty="0">
                <a:solidFill>
                  <a:srgbClr val="FFFFFF"/>
                </a:solidFill>
                <a:latin typeface="Arial MT"/>
                <a:cs typeface="Arial MT"/>
              </a:rPr>
              <a:t>Par</a:t>
            </a:r>
            <a:r>
              <a:rPr lang="fr-FR" sz="1200" dirty="0">
                <a:solidFill>
                  <a:srgbClr val="FFFFFF"/>
                </a:solidFill>
                <a:latin typeface="Arial MT"/>
                <a:cs typeface="Arial MT"/>
              </a:rPr>
              <a:t> exemple dans</a:t>
            </a:r>
            <a:r>
              <a:rPr lang="fr-FR" sz="1200" spc="6" dirty="0">
                <a:solidFill>
                  <a:srgbClr val="FFFFFF"/>
                </a:solidFill>
                <a:latin typeface="Arial MT"/>
                <a:cs typeface="Arial MT"/>
              </a:rPr>
              <a:t> </a:t>
            </a:r>
            <a:r>
              <a:rPr lang="fr-FR" sz="1200" spc="-6" dirty="0">
                <a:solidFill>
                  <a:srgbClr val="FFFFFF"/>
                </a:solidFill>
                <a:latin typeface="Arial MT"/>
                <a:cs typeface="Arial MT"/>
              </a:rPr>
              <a:t>le</a:t>
            </a:r>
            <a:r>
              <a:rPr lang="fr-FR" sz="1200" spc="6" dirty="0">
                <a:solidFill>
                  <a:srgbClr val="FFFFFF"/>
                </a:solidFill>
                <a:latin typeface="Arial MT"/>
                <a:cs typeface="Arial MT"/>
              </a:rPr>
              <a:t> </a:t>
            </a:r>
            <a:r>
              <a:rPr lang="fr-FR" sz="1200" dirty="0">
                <a:solidFill>
                  <a:srgbClr val="FFFFFF"/>
                </a:solidFill>
                <a:latin typeface="Arial MT"/>
                <a:cs typeface="Arial MT"/>
              </a:rPr>
              <a:t>package javax.xml.</a:t>
            </a:r>
            <a:endParaRPr lang="fr-FR" sz="1200" dirty="0">
              <a:solidFill>
                <a:prstClr val="black"/>
              </a:solidFill>
              <a:latin typeface="Arial MT"/>
              <a:cs typeface="Arial MT"/>
            </a:endParaRPr>
          </a:p>
          <a:p>
            <a:pPr marL="15356" defTabSz="1105601">
              <a:spcBef>
                <a:spcPts val="1209"/>
              </a:spcBef>
            </a:pPr>
            <a:r>
              <a:rPr lang="fr-FR" sz="1200" spc="-6" dirty="0">
                <a:solidFill>
                  <a:srgbClr val="FFFFFF"/>
                </a:solidFill>
                <a:latin typeface="Arial MT"/>
                <a:cs typeface="Arial MT"/>
              </a:rPr>
              <a:t>Celles </a:t>
            </a:r>
            <a:r>
              <a:rPr lang="fr-FR" sz="1200" dirty="0">
                <a:solidFill>
                  <a:srgbClr val="FFFFFF"/>
                </a:solidFill>
                <a:latin typeface="Arial MT"/>
                <a:cs typeface="Arial MT"/>
              </a:rPr>
              <a:t>ajoutées</a:t>
            </a:r>
            <a:r>
              <a:rPr lang="fr-FR" sz="1200" spc="-6" dirty="0">
                <a:solidFill>
                  <a:srgbClr val="FFFFFF"/>
                </a:solidFill>
                <a:latin typeface="Arial MT"/>
                <a:cs typeface="Arial MT"/>
              </a:rPr>
              <a:t> </a:t>
            </a:r>
            <a:r>
              <a:rPr lang="fr-FR" sz="1200" dirty="0">
                <a:solidFill>
                  <a:srgbClr val="FFFFFF"/>
                </a:solidFill>
                <a:latin typeface="Arial MT"/>
                <a:cs typeface="Arial MT"/>
              </a:rPr>
              <a:t>dans</a:t>
            </a:r>
            <a:r>
              <a:rPr lang="fr-FR" sz="1200" spc="-6" dirty="0">
                <a:solidFill>
                  <a:srgbClr val="FFFFFF"/>
                </a:solidFill>
                <a:latin typeface="Arial MT"/>
                <a:cs typeface="Arial MT"/>
              </a:rPr>
              <a:t> le </a:t>
            </a:r>
            <a:r>
              <a:rPr lang="fr-FR" sz="1200" dirty="0">
                <a:solidFill>
                  <a:srgbClr val="FFFFFF"/>
                </a:solidFill>
                <a:latin typeface="Arial MT"/>
                <a:cs typeface="Arial MT"/>
              </a:rPr>
              <a:t>classpath</a:t>
            </a:r>
            <a:endParaRPr lang="fr-FR" sz="1200" dirty="0">
              <a:solidFill>
                <a:prstClr val="black"/>
              </a:solidFill>
              <a:latin typeface="Arial MT"/>
              <a:cs typeface="Arial M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rgbClr val="FFFFFF"/>
                </a:solidFill>
                <a:latin typeface="Arial MT"/>
                <a:cs typeface="Arial MT"/>
              </a:rPr>
              <a:t>Le classpath permet</a:t>
            </a:r>
            <a:r>
              <a:rPr lang="fr-FR" sz="1200" spc="6" dirty="0">
                <a:solidFill>
                  <a:srgbClr val="FFFFFF"/>
                </a:solidFill>
                <a:latin typeface="Arial MT"/>
                <a:cs typeface="Arial MT"/>
              </a:rPr>
              <a:t> </a:t>
            </a:r>
            <a:r>
              <a:rPr lang="fr-FR" sz="1200" dirty="0">
                <a:solidFill>
                  <a:srgbClr val="FFFFFF"/>
                </a:solidFill>
                <a:latin typeface="Arial MT"/>
                <a:cs typeface="Arial MT"/>
              </a:rPr>
              <a:t>de préciser au</a:t>
            </a:r>
            <a:r>
              <a:rPr lang="fr-FR" sz="1200" spc="6" dirty="0">
                <a:solidFill>
                  <a:srgbClr val="FFFFFF"/>
                </a:solidFill>
                <a:latin typeface="Arial MT"/>
                <a:cs typeface="Arial MT"/>
              </a:rPr>
              <a:t> </a:t>
            </a:r>
            <a:r>
              <a:rPr lang="fr-FR" sz="1200" dirty="0">
                <a:solidFill>
                  <a:srgbClr val="FFFFFF"/>
                </a:solidFill>
                <a:latin typeface="Arial MT"/>
                <a:cs typeface="Arial MT"/>
              </a:rPr>
              <a:t>compilateur et à </a:t>
            </a:r>
            <a:r>
              <a:rPr lang="fr-FR" sz="1200" spc="-6" dirty="0">
                <a:solidFill>
                  <a:srgbClr val="FFFFFF"/>
                </a:solidFill>
                <a:latin typeface="Arial MT"/>
                <a:cs typeface="Arial MT"/>
              </a:rPr>
              <a:t>la</a:t>
            </a:r>
            <a:r>
              <a:rPr lang="fr-FR" sz="1200" spc="6" dirty="0">
                <a:solidFill>
                  <a:srgbClr val="FFFFFF"/>
                </a:solidFill>
                <a:latin typeface="Arial MT"/>
                <a:cs typeface="Arial MT"/>
              </a:rPr>
              <a:t> </a:t>
            </a:r>
            <a:r>
              <a:rPr lang="fr-FR" sz="1200" spc="-6" dirty="0">
                <a:solidFill>
                  <a:srgbClr val="FFFFFF"/>
                </a:solidFill>
                <a:latin typeface="Arial MT"/>
                <a:cs typeface="Arial MT"/>
              </a:rPr>
              <a:t>JVM </a:t>
            </a:r>
            <a:r>
              <a:rPr lang="fr-FR" sz="1200" dirty="0">
                <a:solidFill>
                  <a:srgbClr val="FFFFFF"/>
                </a:solidFill>
                <a:latin typeface="Arial MT"/>
                <a:cs typeface="Arial MT"/>
              </a:rPr>
              <a:t>où se trouvent</a:t>
            </a:r>
            <a:r>
              <a:rPr lang="fr-FR" sz="1200" spc="6" dirty="0">
                <a:solidFill>
                  <a:srgbClr val="FFFFFF"/>
                </a:solidFill>
                <a:latin typeface="Arial MT"/>
                <a:cs typeface="Arial MT"/>
              </a:rPr>
              <a:t> </a:t>
            </a:r>
            <a:r>
              <a:rPr lang="fr-FR" sz="1200" dirty="0">
                <a:solidFill>
                  <a:srgbClr val="FFFFFF"/>
                </a:solidFill>
                <a:latin typeface="Arial MT"/>
                <a:cs typeface="Arial MT"/>
              </a:rPr>
              <a:t>les</a:t>
            </a:r>
            <a:r>
              <a:rPr lang="fr-FR" sz="1200" spc="6" dirty="0">
                <a:solidFill>
                  <a:srgbClr val="FFFFFF"/>
                </a:solidFill>
                <a:latin typeface="Arial MT"/>
                <a:cs typeface="Arial MT"/>
              </a:rPr>
              <a:t> </a:t>
            </a:r>
            <a:r>
              <a:rPr lang="fr-FR" sz="1200" dirty="0">
                <a:solidFill>
                  <a:srgbClr val="FFFFFF"/>
                </a:solidFill>
                <a:latin typeface="Arial MT"/>
                <a:cs typeface="Arial MT"/>
              </a:rPr>
              <a:t>classes</a:t>
            </a:r>
            <a:r>
              <a:rPr lang="fr-FR" sz="1200" spc="6" dirty="0">
                <a:solidFill>
                  <a:srgbClr val="FFFFFF"/>
                </a:solidFill>
                <a:latin typeface="Arial MT"/>
                <a:cs typeface="Arial MT"/>
              </a:rPr>
              <a:t> </a:t>
            </a:r>
            <a:r>
              <a:rPr lang="fr-FR" sz="1200" dirty="0">
                <a:solidFill>
                  <a:srgbClr val="FFFFFF"/>
                </a:solidFill>
                <a:latin typeface="Arial MT"/>
                <a:cs typeface="Arial MT"/>
              </a:rPr>
              <a:t>nécessaires</a:t>
            </a:r>
            <a:r>
              <a:rPr lang="fr-FR" sz="1200" spc="6" dirty="0">
                <a:solidFill>
                  <a:srgbClr val="FFFFFF"/>
                </a:solidFill>
                <a:latin typeface="Arial MT"/>
                <a:cs typeface="Arial MT"/>
              </a:rPr>
              <a:t> </a:t>
            </a:r>
            <a:r>
              <a:rPr lang="fr-FR" sz="1200" dirty="0">
                <a:solidFill>
                  <a:srgbClr val="FFFFFF"/>
                </a:solidFill>
                <a:latin typeface="Arial MT"/>
                <a:cs typeface="Arial MT"/>
              </a:rPr>
              <a:t>à </a:t>
            </a:r>
            <a:r>
              <a:rPr lang="fr-FR" sz="1200" spc="-490" dirty="0">
                <a:solidFill>
                  <a:srgbClr val="FFFFFF"/>
                </a:solidFill>
                <a:latin typeface="Arial MT"/>
                <a:cs typeface="Arial MT"/>
              </a:rPr>
              <a:t> </a:t>
            </a:r>
            <a:r>
              <a:rPr lang="fr-FR" sz="1200" dirty="0">
                <a:solidFill>
                  <a:srgbClr val="FFFFFF"/>
                </a:solidFill>
                <a:latin typeface="Arial MT"/>
                <a:cs typeface="Arial MT"/>
              </a:rPr>
              <a:t>la</a:t>
            </a:r>
            <a:r>
              <a:rPr lang="fr-FR" sz="1200" spc="-6" dirty="0">
                <a:solidFill>
                  <a:srgbClr val="FFFFFF"/>
                </a:solidFill>
                <a:latin typeface="Arial MT"/>
                <a:cs typeface="Arial MT"/>
              </a:rPr>
              <a:t> </a:t>
            </a:r>
            <a:r>
              <a:rPr lang="fr-FR" sz="1200" dirty="0">
                <a:solidFill>
                  <a:srgbClr val="FFFFFF"/>
                </a:solidFill>
                <a:latin typeface="Arial MT"/>
                <a:cs typeface="Arial MT"/>
              </a:rPr>
              <a:t>compilation</a:t>
            </a:r>
            <a:r>
              <a:rPr lang="fr-FR" sz="1200" spc="6" dirty="0">
                <a:solidFill>
                  <a:srgbClr val="FFFFFF"/>
                </a:solidFill>
                <a:latin typeface="Arial MT"/>
                <a:cs typeface="Arial MT"/>
              </a:rPr>
              <a:t> </a:t>
            </a:r>
            <a:r>
              <a:rPr lang="fr-FR" sz="1200" dirty="0">
                <a:solidFill>
                  <a:srgbClr val="FFFFFF"/>
                </a:solidFill>
                <a:latin typeface="Arial MT"/>
                <a:cs typeface="Arial MT"/>
              </a:rPr>
              <a:t>et l'exécution d'une application.</a:t>
            </a:r>
            <a:endParaRPr lang="fr-FR" sz="1200" dirty="0">
              <a:solidFill>
                <a:prstClr val="black"/>
              </a:solidFill>
              <a:latin typeface="Arial MT"/>
              <a:cs typeface="Arial M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rgbClr val="FFFFFF"/>
                </a:solidFill>
                <a:latin typeface="Arial MT"/>
                <a:cs typeface="Arial MT"/>
              </a:rPr>
              <a:t>Le classpath est</a:t>
            </a:r>
            <a:r>
              <a:rPr lang="fr-FR" sz="1200" spc="6" dirty="0">
                <a:solidFill>
                  <a:srgbClr val="FFFFFF"/>
                </a:solidFill>
                <a:latin typeface="Arial MT"/>
                <a:cs typeface="Arial MT"/>
              </a:rPr>
              <a:t> </a:t>
            </a:r>
            <a:r>
              <a:rPr lang="fr-FR" sz="1200" dirty="0">
                <a:solidFill>
                  <a:srgbClr val="FFFFFF"/>
                </a:solidFill>
                <a:latin typeface="Arial MT"/>
                <a:cs typeface="Arial MT"/>
              </a:rPr>
              <a:t>constitué de chemins vers</a:t>
            </a:r>
            <a:r>
              <a:rPr lang="fr-FR" sz="1200" spc="6" dirty="0">
                <a:solidFill>
                  <a:srgbClr val="FFFFFF"/>
                </a:solidFill>
                <a:latin typeface="Arial MT"/>
                <a:cs typeface="Arial MT"/>
              </a:rPr>
              <a:t> </a:t>
            </a:r>
            <a:r>
              <a:rPr lang="fr-FR" sz="1200" dirty="0">
                <a:solidFill>
                  <a:srgbClr val="FFFFFF"/>
                </a:solidFill>
                <a:latin typeface="Arial MT"/>
                <a:cs typeface="Arial MT"/>
              </a:rPr>
              <a:t>des répertoires</a:t>
            </a:r>
            <a:r>
              <a:rPr lang="fr-FR" sz="1200" spc="6" dirty="0">
                <a:solidFill>
                  <a:srgbClr val="FFFFFF"/>
                </a:solidFill>
                <a:latin typeface="Arial MT"/>
                <a:cs typeface="Arial MT"/>
              </a:rPr>
              <a:t> </a:t>
            </a:r>
            <a:r>
              <a:rPr lang="fr-FR" sz="1200" dirty="0">
                <a:solidFill>
                  <a:srgbClr val="FFFFFF"/>
                </a:solidFill>
                <a:latin typeface="Arial MT"/>
                <a:cs typeface="Arial MT"/>
              </a:rPr>
              <a:t>et/ou</a:t>
            </a:r>
            <a:r>
              <a:rPr lang="fr-FR" sz="1200" spc="6" dirty="0">
                <a:solidFill>
                  <a:srgbClr val="FFFFFF"/>
                </a:solidFill>
                <a:latin typeface="Arial MT"/>
                <a:cs typeface="Arial MT"/>
              </a:rPr>
              <a:t> </a:t>
            </a:r>
            <a:r>
              <a:rPr lang="fr-FR" sz="1200" dirty="0">
                <a:solidFill>
                  <a:srgbClr val="FFFFFF"/>
                </a:solidFill>
                <a:latin typeface="Arial MT"/>
                <a:cs typeface="Arial MT"/>
              </a:rPr>
              <a:t>des archives</a:t>
            </a:r>
            <a:r>
              <a:rPr lang="fr-FR" sz="1200" spc="6" dirty="0">
                <a:solidFill>
                  <a:srgbClr val="FFFFFF"/>
                </a:solidFill>
                <a:latin typeface="Arial MT"/>
                <a:cs typeface="Arial MT"/>
              </a:rPr>
              <a:t> </a:t>
            </a:r>
            <a:r>
              <a:rPr lang="fr-FR" sz="1200" dirty="0">
                <a:solidFill>
                  <a:srgbClr val="FFFFFF"/>
                </a:solidFill>
                <a:latin typeface="Arial MT"/>
                <a:cs typeface="Arial MT"/>
              </a:rPr>
              <a:t>sous</a:t>
            </a:r>
            <a:r>
              <a:rPr lang="fr-FR" sz="1200" spc="6" dirty="0">
                <a:solidFill>
                  <a:srgbClr val="FFFFFF"/>
                </a:solidFill>
                <a:latin typeface="Arial MT"/>
                <a:cs typeface="Arial MT"/>
              </a:rPr>
              <a:t> </a:t>
            </a:r>
            <a:r>
              <a:rPr lang="fr-FR" sz="1200" dirty="0">
                <a:solidFill>
                  <a:srgbClr val="FFFFFF"/>
                </a:solidFill>
                <a:latin typeface="Arial MT"/>
                <a:cs typeface="Arial MT"/>
              </a:rPr>
              <a:t>la forme de </a:t>
            </a:r>
            <a:r>
              <a:rPr lang="fr-FR" sz="1200" spc="-490" dirty="0">
                <a:solidFill>
                  <a:srgbClr val="FFFFFF"/>
                </a:solidFill>
                <a:latin typeface="Arial MT"/>
                <a:cs typeface="Arial MT"/>
              </a:rPr>
              <a:t> </a:t>
            </a:r>
            <a:r>
              <a:rPr lang="fr-FR" sz="1200" dirty="0">
                <a:solidFill>
                  <a:srgbClr val="FFFFFF"/>
                </a:solidFill>
                <a:latin typeface="Arial MT"/>
                <a:cs typeface="Arial MT"/>
              </a:rPr>
              <a:t>fichiers .jar ou .zip. Chaque élément</a:t>
            </a:r>
            <a:r>
              <a:rPr lang="fr-FR" sz="1200" spc="-6" dirty="0">
                <a:solidFill>
                  <a:srgbClr val="FFFFFF"/>
                </a:solidFill>
                <a:latin typeface="Arial MT"/>
                <a:cs typeface="Arial MT"/>
              </a:rPr>
              <a:t> </a:t>
            </a:r>
            <a:r>
              <a:rPr lang="fr-FR" sz="1200" dirty="0">
                <a:solidFill>
                  <a:srgbClr val="FFFFFF"/>
                </a:solidFill>
                <a:latin typeface="Arial MT"/>
                <a:cs typeface="Arial MT"/>
              </a:rPr>
              <a:t>du classpath</a:t>
            </a:r>
            <a:r>
              <a:rPr lang="fr-FR" sz="1200" spc="6" dirty="0">
                <a:solidFill>
                  <a:srgbClr val="FFFFFF"/>
                </a:solidFill>
                <a:latin typeface="Arial MT"/>
                <a:cs typeface="Arial MT"/>
              </a:rPr>
              <a:t> </a:t>
            </a:r>
            <a:r>
              <a:rPr lang="fr-FR" sz="1200" dirty="0">
                <a:solidFill>
                  <a:srgbClr val="FFFFFF"/>
                </a:solidFill>
                <a:latin typeface="Arial MT"/>
                <a:cs typeface="Arial MT"/>
              </a:rPr>
              <a:t>peut donc</a:t>
            </a:r>
            <a:r>
              <a:rPr lang="fr-FR" sz="1200" spc="6" dirty="0">
                <a:solidFill>
                  <a:srgbClr val="FFFFFF"/>
                </a:solidFill>
                <a:latin typeface="Arial MT"/>
                <a:cs typeface="Arial MT"/>
              </a:rPr>
              <a:t> </a:t>
            </a:r>
            <a:r>
              <a:rPr lang="fr-FR" sz="1200" dirty="0">
                <a:solidFill>
                  <a:srgbClr val="FFFFFF"/>
                </a:solidFill>
                <a:latin typeface="Arial MT"/>
                <a:cs typeface="Arial MT"/>
              </a:rPr>
              <a:t>être</a:t>
            </a:r>
            <a:r>
              <a:rPr lang="fr-FR" sz="1200" spc="6" dirty="0">
                <a:solidFill>
                  <a:srgbClr val="FFFFFF"/>
                </a:solidFill>
                <a:latin typeface="Arial MT"/>
                <a:cs typeface="Arial MT"/>
              </a:rPr>
              <a:t> </a:t>
            </a:r>
            <a:r>
              <a:rPr lang="fr-FR" sz="1200" dirty="0">
                <a:solidFill>
                  <a:srgbClr val="FFFFFF"/>
                </a:solidFill>
                <a:latin typeface="Arial MT"/>
                <a:cs typeface="Arial MT"/>
              </a:rPr>
              <a:t>:</a:t>
            </a:r>
          </a:p>
          <a:p>
            <a:pPr marL="15356" marR="6142" defTabSz="1105601">
              <a:lnSpc>
                <a:spcPts val="2019"/>
              </a:lnSpc>
              <a:spcBef>
                <a:spcPts val="314"/>
              </a:spcBef>
            </a:pPr>
            <a:r>
              <a:rPr lang="fr-FR" sz="1200" spc="-6" dirty="0">
                <a:solidFill>
                  <a:srgbClr val="FFFFFF"/>
                </a:solidFill>
                <a:latin typeface="Arial MT"/>
                <a:cs typeface="Arial MT"/>
              </a:rPr>
              <a:t>Pour </a:t>
            </a:r>
            <a:r>
              <a:rPr lang="fr-FR" sz="1200" dirty="0">
                <a:solidFill>
                  <a:srgbClr val="FFFFFF"/>
                </a:solidFill>
                <a:latin typeface="Arial MT"/>
                <a:cs typeface="Arial MT"/>
              </a:rPr>
              <a:t>des</a:t>
            </a:r>
            <a:r>
              <a:rPr lang="fr-FR" sz="1200" spc="6" dirty="0">
                <a:solidFill>
                  <a:srgbClr val="FFFFFF"/>
                </a:solidFill>
                <a:latin typeface="Arial MT"/>
                <a:cs typeface="Arial MT"/>
              </a:rPr>
              <a:t> </a:t>
            </a:r>
            <a:r>
              <a:rPr lang="fr-FR" sz="1200" dirty="0">
                <a:solidFill>
                  <a:srgbClr val="FFFFFF"/>
                </a:solidFill>
                <a:latin typeface="Arial MT"/>
                <a:cs typeface="Arial MT"/>
              </a:rPr>
              <a:t>fichiers</a:t>
            </a:r>
            <a:r>
              <a:rPr lang="fr-FR" sz="1200" spc="6" dirty="0">
                <a:solidFill>
                  <a:srgbClr val="FFFFFF"/>
                </a:solidFill>
                <a:latin typeface="Arial MT"/>
                <a:cs typeface="Arial MT"/>
              </a:rPr>
              <a:t> </a:t>
            </a:r>
            <a:r>
              <a:rPr lang="fr-FR" sz="1200" dirty="0">
                <a:solidFill>
                  <a:srgbClr val="FFFFFF"/>
                </a:solidFill>
                <a:latin typeface="Arial MT"/>
                <a:cs typeface="Arial MT"/>
              </a:rPr>
              <a:t>.class</a:t>
            </a:r>
            <a:r>
              <a:rPr lang="fr-FR" sz="1200" spc="6" dirty="0">
                <a:solidFill>
                  <a:srgbClr val="FFFFFF"/>
                </a:solidFill>
                <a:latin typeface="Arial MT"/>
                <a:cs typeface="Arial MT"/>
              </a:rPr>
              <a:t> </a:t>
            </a:r>
            <a:r>
              <a:rPr lang="fr-FR" sz="1200" dirty="0">
                <a:solidFill>
                  <a:srgbClr val="FFFFFF"/>
                </a:solidFill>
                <a:latin typeface="Arial MT"/>
                <a:cs typeface="Arial MT"/>
              </a:rPr>
              <a:t>:</a:t>
            </a:r>
            <a:r>
              <a:rPr lang="fr-FR" sz="1200" spc="-6" dirty="0">
                <a:solidFill>
                  <a:srgbClr val="FFFFFF"/>
                </a:solidFill>
                <a:latin typeface="Arial MT"/>
                <a:cs typeface="Arial MT"/>
              </a:rPr>
              <a:t> </a:t>
            </a:r>
            <a:r>
              <a:rPr lang="fr-FR" sz="1200" dirty="0">
                <a:solidFill>
                  <a:srgbClr val="FFFFFF"/>
                </a:solidFill>
                <a:latin typeface="Arial MT"/>
                <a:cs typeface="Arial MT"/>
              </a:rPr>
              <a:t>le répertoire qui contient</a:t>
            </a:r>
            <a:r>
              <a:rPr lang="fr-FR" sz="1200" spc="-6" dirty="0">
                <a:solidFill>
                  <a:srgbClr val="FFFFFF"/>
                </a:solidFill>
                <a:latin typeface="Arial MT"/>
                <a:cs typeface="Arial MT"/>
              </a:rPr>
              <a:t> </a:t>
            </a:r>
            <a:r>
              <a:rPr lang="fr-FR" sz="1200" dirty="0">
                <a:solidFill>
                  <a:srgbClr val="FFFFFF"/>
                </a:solidFill>
                <a:latin typeface="Arial MT"/>
                <a:cs typeface="Arial MT"/>
              </a:rPr>
              <a:t>l'arborescence des</a:t>
            </a:r>
            <a:r>
              <a:rPr lang="fr-FR" sz="1200" spc="6" dirty="0">
                <a:solidFill>
                  <a:srgbClr val="FFFFFF"/>
                </a:solidFill>
                <a:latin typeface="Arial MT"/>
                <a:cs typeface="Arial MT"/>
              </a:rPr>
              <a:t> </a:t>
            </a:r>
            <a:r>
              <a:rPr lang="fr-FR" sz="1200" dirty="0">
                <a:solidFill>
                  <a:srgbClr val="FFFFFF"/>
                </a:solidFill>
                <a:latin typeface="Arial MT"/>
                <a:cs typeface="Arial MT"/>
              </a:rPr>
              <a:t>sous-répertoires</a:t>
            </a:r>
            <a:r>
              <a:rPr lang="fr-FR" sz="1200" spc="6" dirty="0">
                <a:solidFill>
                  <a:srgbClr val="FFFFFF"/>
                </a:solidFill>
                <a:latin typeface="Arial MT"/>
                <a:cs typeface="Arial MT"/>
              </a:rPr>
              <a:t> </a:t>
            </a:r>
            <a:r>
              <a:rPr lang="fr-FR" sz="1200" dirty="0">
                <a:solidFill>
                  <a:srgbClr val="FFFFFF"/>
                </a:solidFill>
                <a:latin typeface="Arial MT"/>
                <a:cs typeface="Arial MT"/>
              </a:rPr>
              <a:t>des </a:t>
            </a:r>
            <a:r>
              <a:rPr lang="fr-FR" sz="1200" spc="-490" dirty="0">
                <a:solidFill>
                  <a:srgbClr val="FFFFFF"/>
                </a:solidFill>
                <a:latin typeface="Arial MT"/>
                <a:cs typeface="Arial MT"/>
              </a:rPr>
              <a:t> </a:t>
            </a:r>
            <a:r>
              <a:rPr lang="fr-FR" sz="1200" dirty="0">
                <a:solidFill>
                  <a:srgbClr val="FFFFFF"/>
                </a:solidFill>
                <a:latin typeface="Arial MT"/>
                <a:cs typeface="Arial MT"/>
              </a:rPr>
              <a:t>packages ou</a:t>
            </a:r>
            <a:r>
              <a:rPr lang="fr-FR" sz="1200" spc="6" dirty="0">
                <a:solidFill>
                  <a:srgbClr val="FFFFFF"/>
                </a:solidFill>
                <a:latin typeface="Arial MT"/>
                <a:cs typeface="Arial MT"/>
              </a:rPr>
              <a:t> </a:t>
            </a:r>
            <a:r>
              <a:rPr lang="fr-FR" sz="1200" dirty="0">
                <a:solidFill>
                  <a:srgbClr val="FFFFFF"/>
                </a:solidFill>
                <a:latin typeface="Arial MT"/>
                <a:cs typeface="Arial MT"/>
              </a:rPr>
              <a:t>les</a:t>
            </a:r>
            <a:r>
              <a:rPr lang="fr-FR" sz="1200" spc="6" dirty="0">
                <a:solidFill>
                  <a:srgbClr val="FFFFFF"/>
                </a:solidFill>
                <a:latin typeface="Arial MT"/>
                <a:cs typeface="Arial MT"/>
              </a:rPr>
              <a:t> </a:t>
            </a:r>
            <a:r>
              <a:rPr lang="fr-FR" sz="1200" dirty="0">
                <a:solidFill>
                  <a:srgbClr val="FFFFFF"/>
                </a:solidFill>
                <a:latin typeface="Arial MT"/>
                <a:cs typeface="Arial MT"/>
              </a:rPr>
              <a:t>fichiers</a:t>
            </a:r>
            <a:r>
              <a:rPr lang="fr-FR" sz="1200" spc="6" dirty="0">
                <a:solidFill>
                  <a:srgbClr val="FFFFFF"/>
                </a:solidFill>
                <a:latin typeface="Arial MT"/>
                <a:cs typeface="Arial MT"/>
              </a:rPr>
              <a:t> </a:t>
            </a:r>
            <a:r>
              <a:rPr lang="fr-FR" sz="1200" dirty="0">
                <a:solidFill>
                  <a:srgbClr val="FFFFFF"/>
                </a:solidFill>
                <a:latin typeface="Arial MT"/>
                <a:cs typeface="Arial MT"/>
              </a:rPr>
              <a:t>.class</a:t>
            </a:r>
            <a:r>
              <a:rPr lang="fr-FR" sz="1200" spc="6" dirty="0">
                <a:solidFill>
                  <a:srgbClr val="FFFFFF"/>
                </a:solidFill>
                <a:latin typeface="Arial MT"/>
                <a:cs typeface="Arial MT"/>
              </a:rPr>
              <a:t> </a:t>
            </a:r>
            <a:r>
              <a:rPr lang="fr-FR" sz="1200" dirty="0">
                <a:solidFill>
                  <a:srgbClr val="FFFFFF"/>
                </a:solidFill>
                <a:latin typeface="Arial MT"/>
                <a:cs typeface="Arial MT"/>
              </a:rPr>
              <a:t>(si ceux-ci sont dans</a:t>
            </a:r>
            <a:r>
              <a:rPr lang="fr-FR" sz="1200" spc="6" dirty="0">
                <a:solidFill>
                  <a:srgbClr val="FFFFFF"/>
                </a:solidFill>
                <a:latin typeface="Arial MT"/>
                <a:cs typeface="Arial MT"/>
              </a:rPr>
              <a:t> </a:t>
            </a:r>
            <a:r>
              <a:rPr lang="fr-FR" sz="1200" dirty="0">
                <a:solidFill>
                  <a:srgbClr val="FFFFFF"/>
                </a:solidFill>
                <a:latin typeface="Arial MT"/>
                <a:cs typeface="Arial MT"/>
              </a:rPr>
              <a:t>le</a:t>
            </a:r>
            <a:r>
              <a:rPr lang="fr-FR" sz="1200" spc="-6" dirty="0">
                <a:solidFill>
                  <a:srgbClr val="FFFFFF"/>
                </a:solidFill>
                <a:latin typeface="Arial MT"/>
                <a:cs typeface="Arial MT"/>
              </a:rPr>
              <a:t> </a:t>
            </a:r>
            <a:r>
              <a:rPr lang="fr-FR" sz="1200" dirty="0">
                <a:solidFill>
                  <a:srgbClr val="FFFFFF"/>
                </a:solidFill>
                <a:latin typeface="Arial MT"/>
                <a:cs typeface="Arial MT"/>
              </a:rPr>
              <a:t>package par défaut)</a:t>
            </a:r>
            <a:endParaRPr lang="fr-FR" sz="1200" dirty="0">
              <a:solidFill>
                <a:prstClr val="black"/>
              </a:solidFill>
              <a:latin typeface="Arial MT"/>
              <a:cs typeface="Arial MT"/>
            </a:endParaRPr>
          </a:p>
          <a:p>
            <a:pPr marL="15356" defTabSz="1105601">
              <a:spcBef>
                <a:spcPts val="1167"/>
              </a:spcBef>
            </a:pPr>
            <a:r>
              <a:rPr lang="fr-FR" sz="1200" spc="-6" dirty="0">
                <a:solidFill>
                  <a:srgbClr val="FFFFFF"/>
                </a:solidFill>
                <a:latin typeface="Arial MT"/>
                <a:cs typeface="Arial MT"/>
              </a:rPr>
              <a:t>Pour </a:t>
            </a:r>
            <a:r>
              <a:rPr lang="fr-FR" sz="1200" dirty="0">
                <a:solidFill>
                  <a:srgbClr val="FFFFFF"/>
                </a:solidFill>
                <a:latin typeface="Arial MT"/>
                <a:cs typeface="Arial MT"/>
              </a:rPr>
              <a:t>des fichiers .jar ou .zip : </a:t>
            </a:r>
            <a:r>
              <a:rPr lang="fr-FR" sz="1200" spc="-6" dirty="0">
                <a:solidFill>
                  <a:srgbClr val="FFFFFF"/>
                </a:solidFill>
                <a:latin typeface="Arial MT"/>
                <a:cs typeface="Arial MT"/>
              </a:rPr>
              <a:t>le</a:t>
            </a:r>
            <a:r>
              <a:rPr lang="fr-FR" sz="1200" dirty="0">
                <a:solidFill>
                  <a:srgbClr val="FFFFFF"/>
                </a:solidFill>
                <a:latin typeface="Arial MT"/>
                <a:cs typeface="Arial MT"/>
              </a:rPr>
              <a:t> chemin vers</a:t>
            </a:r>
            <a:r>
              <a:rPr lang="fr-FR" sz="1200" spc="6" dirty="0">
                <a:solidFill>
                  <a:srgbClr val="FFFFFF"/>
                </a:solidFill>
                <a:latin typeface="Arial MT"/>
                <a:cs typeface="Arial MT"/>
              </a:rPr>
              <a:t> </a:t>
            </a:r>
            <a:r>
              <a:rPr lang="fr-FR" sz="1200" dirty="0">
                <a:solidFill>
                  <a:srgbClr val="FFFFFF"/>
                </a:solidFill>
                <a:latin typeface="Arial MT"/>
                <a:cs typeface="Arial MT"/>
              </a:rPr>
              <a:t>chacun</a:t>
            </a:r>
            <a:r>
              <a:rPr lang="fr-FR" sz="1200" spc="-6" dirty="0">
                <a:solidFill>
                  <a:srgbClr val="FFFFFF"/>
                </a:solidFill>
                <a:latin typeface="Arial MT"/>
                <a:cs typeface="Arial MT"/>
              </a:rPr>
              <a:t> </a:t>
            </a:r>
            <a:r>
              <a:rPr lang="fr-FR" sz="1200" dirty="0">
                <a:solidFill>
                  <a:srgbClr val="FFFFFF"/>
                </a:solidFill>
                <a:latin typeface="Arial MT"/>
                <a:cs typeface="Arial MT"/>
              </a:rPr>
              <a:t>des fichiers</a:t>
            </a:r>
            <a:endParaRPr lang="fr-FR" sz="1200" dirty="0">
              <a:solidFill>
                <a:prstClr val="black"/>
              </a:solidFill>
              <a:latin typeface="Arial MT"/>
              <a:cs typeface="Arial MT"/>
            </a:endParaRPr>
          </a:p>
          <a:p>
            <a:pPr marL="15356" defTabSz="1105601">
              <a:spcBef>
                <a:spcPts val="1209"/>
              </a:spcBef>
            </a:pPr>
            <a:r>
              <a:rPr lang="fr-FR" sz="1200" dirty="0">
                <a:solidFill>
                  <a:srgbClr val="FFFFFF"/>
                </a:solidFill>
                <a:latin typeface="Arial MT"/>
                <a:cs typeface="Arial MT"/>
              </a:rPr>
              <a:t>Le répertoire à partir</a:t>
            </a:r>
            <a:r>
              <a:rPr lang="fr-FR" sz="1200" spc="-6" dirty="0">
                <a:solidFill>
                  <a:srgbClr val="FFFFFF"/>
                </a:solidFill>
                <a:latin typeface="Arial MT"/>
                <a:cs typeface="Arial MT"/>
              </a:rPr>
              <a:t> </a:t>
            </a:r>
            <a:r>
              <a:rPr lang="fr-FR" sz="1200" dirty="0">
                <a:solidFill>
                  <a:srgbClr val="FFFFFF"/>
                </a:solidFill>
                <a:latin typeface="Arial MT"/>
                <a:cs typeface="Arial MT"/>
              </a:rPr>
              <a:t>duquel</a:t>
            </a:r>
            <a:r>
              <a:rPr lang="fr-FR" sz="1200" spc="-6" dirty="0">
                <a:solidFill>
                  <a:srgbClr val="FFFFFF"/>
                </a:solidFill>
                <a:latin typeface="Arial MT"/>
                <a:cs typeface="Arial MT"/>
              </a:rPr>
              <a:t> </a:t>
            </a:r>
            <a:r>
              <a:rPr lang="fr-FR" sz="1200" dirty="0">
                <a:solidFill>
                  <a:srgbClr val="FFFFFF"/>
                </a:solidFill>
                <a:latin typeface="Arial MT"/>
                <a:cs typeface="Arial MT"/>
              </a:rPr>
              <a:t>on</a:t>
            </a:r>
            <a:r>
              <a:rPr lang="fr-FR" sz="1200" spc="6" dirty="0">
                <a:solidFill>
                  <a:srgbClr val="FFFFFF"/>
                </a:solidFill>
                <a:latin typeface="Arial MT"/>
                <a:cs typeface="Arial MT"/>
              </a:rPr>
              <a:t> </a:t>
            </a:r>
            <a:r>
              <a:rPr lang="fr-FR" sz="1200" dirty="0">
                <a:solidFill>
                  <a:srgbClr val="FFFFFF"/>
                </a:solidFill>
                <a:latin typeface="Arial MT"/>
                <a:cs typeface="Arial MT"/>
              </a:rPr>
              <a:t>lance</a:t>
            </a:r>
            <a:r>
              <a:rPr lang="fr-FR" sz="1200" spc="-6" dirty="0">
                <a:solidFill>
                  <a:srgbClr val="FFFFFF"/>
                </a:solidFill>
                <a:latin typeface="Arial MT"/>
                <a:cs typeface="Arial MT"/>
              </a:rPr>
              <a:t> </a:t>
            </a:r>
            <a:r>
              <a:rPr lang="fr-FR" sz="1200" dirty="0" err="1">
                <a:solidFill>
                  <a:srgbClr val="FFFFFF"/>
                </a:solidFill>
                <a:latin typeface="Arial MT"/>
                <a:cs typeface="Arial MT"/>
              </a:rPr>
              <a:t>javac</a:t>
            </a:r>
            <a:r>
              <a:rPr lang="fr-FR" sz="1200" dirty="0">
                <a:solidFill>
                  <a:srgbClr val="FFFFFF"/>
                </a:solidFill>
                <a:latin typeface="Arial MT"/>
                <a:cs typeface="Arial MT"/>
              </a:rPr>
              <a:t> ou</a:t>
            </a:r>
            <a:r>
              <a:rPr lang="fr-FR" sz="1200" spc="6" dirty="0">
                <a:solidFill>
                  <a:srgbClr val="FFFFFF"/>
                </a:solidFill>
                <a:latin typeface="Arial MT"/>
                <a:cs typeface="Arial MT"/>
              </a:rPr>
              <a:t> </a:t>
            </a:r>
            <a:r>
              <a:rPr lang="fr-FR" sz="1200" dirty="0">
                <a:solidFill>
                  <a:srgbClr val="FFFFFF"/>
                </a:solidFill>
                <a:latin typeface="Arial MT"/>
                <a:cs typeface="Arial MT"/>
              </a:rPr>
              <a:t>java est dans </a:t>
            </a:r>
            <a:r>
              <a:rPr lang="fr-FR" sz="1200" spc="-6" dirty="0">
                <a:solidFill>
                  <a:srgbClr val="FFFFFF"/>
                </a:solidFill>
                <a:latin typeface="Arial MT"/>
                <a:cs typeface="Arial MT"/>
              </a:rPr>
              <a:t>le</a:t>
            </a:r>
            <a:r>
              <a:rPr lang="fr-FR" sz="1200" dirty="0">
                <a:solidFill>
                  <a:srgbClr val="FFFFFF"/>
                </a:solidFill>
                <a:latin typeface="Arial MT"/>
                <a:cs typeface="Arial MT"/>
              </a:rPr>
              <a:t> classpath</a:t>
            </a:r>
            <a:endParaRPr lang="fr-FR" sz="1200" dirty="0">
              <a:solidFill>
                <a:prstClr val="black"/>
              </a:solidFill>
              <a:latin typeface="Arial MT"/>
              <a:cs typeface="Arial M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solidFill>
                <a:prstClr val="black"/>
              </a:solidFill>
              <a:latin typeface="Arial MT"/>
              <a:cs typeface="Arial MT"/>
            </a:endParaRPr>
          </a:p>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18</a:t>
            </a:fld>
            <a:endParaRPr lang="fr-FR"/>
          </a:p>
        </p:txBody>
      </p:sp>
    </p:spTree>
    <p:extLst>
      <p:ext uri="{BB962C8B-B14F-4D97-AF65-F5344CB8AC3E}">
        <p14:creationId xmlns:p14="http://schemas.microsoft.com/office/powerpoint/2010/main" val="676162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19</a:t>
            </a:fld>
            <a:endParaRPr lang="fr-FR"/>
          </a:p>
        </p:txBody>
      </p:sp>
    </p:spTree>
    <p:extLst>
      <p:ext uri="{BB962C8B-B14F-4D97-AF65-F5344CB8AC3E}">
        <p14:creationId xmlns:p14="http://schemas.microsoft.com/office/powerpoint/2010/main" val="184562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spc="-6" dirty="0">
                <a:solidFill>
                  <a:srgbClr val="FFFFFF"/>
                </a:solidFill>
                <a:latin typeface="Arial MT"/>
                <a:cs typeface="Arial MT"/>
              </a:rPr>
              <a:t>Chaque </a:t>
            </a:r>
            <a:r>
              <a:rPr lang="fr-FR" sz="1200" dirty="0">
                <a:solidFill>
                  <a:srgbClr val="FFFFFF"/>
                </a:solidFill>
                <a:latin typeface="Arial MT"/>
                <a:cs typeface="Arial MT"/>
              </a:rPr>
              <a:t>enfant </a:t>
            </a:r>
            <a:r>
              <a:rPr lang="fr-FR" sz="1200" spc="-6" dirty="0">
                <a:solidFill>
                  <a:srgbClr val="FFFFFF"/>
                </a:solidFill>
                <a:latin typeface="Arial MT"/>
                <a:cs typeface="Arial MT"/>
              </a:rPr>
              <a:t>demande </a:t>
            </a:r>
            <a:r>
              <a:rPr lang="fr-FR" sz="1200" dirty="0">
                <a:solidFill>
                  <a:srgbClr val="FFFFFF"/>
                </a:solidFill>
                <a:latin typeface="Arial MT"/>
                <a:cs typeface="Arial MT"/>
              </a:rPr>
              <a:t> </a:t>
            </a:r>
            <a:r>
              <a:rPr lang="fr-FR" sz="1200" spc="-6" dirty="0">
                <a:solidFill>
                  <a:srgbClr val="FFFFFF"/>
                </a:solidFill>
                <a:latin typeface="Arial MT"/>
                <a:cs typeface="Arial MT"/>
              </a:rPr>
              <a:t>d’abord </a:t>
            </a:r>
            <a:r>
              <a:rPr lang="fr-FR" sz="1200" dirty="0">
                <a:solidFill>
                  <a:srgbClr val="FFFFFF"/>
                </a:solidFill>
                <a:latin typeface="Arial MT"/>
                <a:cs typeface="Arial MT"/>
              </a:rPr>
              <a:t>au </a:t>
            </a:r>
            <a:r>
              <a:rPr lang="fr-FR" sz="1200" spc="-6" dirty="0">
                <a:solidFill>
                  <a:srgbClr val="FFFFFF"/>
                </a:solidFill>
                <a:latin typeface="Arial MT"/>
                <a:cs typeface="Arial MT"/>
              </a:rPr>
              <a:t>parent. </a:t>
            </a:r>
            <a:r>
              <a:rPr lang="fr-FR" sz="1200" dirty="0">
                <a:solidFill>
                  <a:srgbClr val="FFFFFF"/>
                </a:solidFill>
                <a:latin typeface="Arial MT"/>
                <a:cs typeface="Arial MT"/>
              </a:rPr>
              <a:t>Il ne </a:t>
            </a:r>
            <a:r>
              <a:rPr lang="fr-FR" sz="1200" spc="6" dirty="0">
                <a:solidFill>
                  <a:srgbClr val="FFFFFF"/>
                </a:solidFill>
                <a:latin typeface="Arial MT"/>
                <a:cs typeface="Arial MT"/>
              </a:rPr>
              <a:t> </a:t>
            </a:r>
            <a:r>
              <a:rPr lang="fr-FR" sz="1200" spc="-6" dirty="0">
                <a:solidFill>
                  <a:srgbClr val="FFFFFF"/>
                </a:solidFill>
                <a:latin typeface="Arial MT"/>
                <a:cs typeface="Arial MT"/>
              </a:rPr>
              <a:t>recherche </a:t>
            </a:r>
            <a:r>
              <a:rPr lang="fr-FR" sz="1200" dirty="0">
                <a:solidFill>
                  <a:srgbClr val="FFFFFF"/>
                </a:solidFill>
                <a:latin typeface="Arial MT"/>
                <a:cs typeface="Arial MT"/>
              </a:rPr>
              <a:t>que si </a:t>
            </a:r>
            <a:r>
              <a:rPr lang="fr-FR" sz="1200" spc="-6" dirty="0">
                <a:solidFill>
                  <a:srgbClr val="FFFFFF"/>
                </a:solidFill>
                <a:latin typeface="Arial MT"/>
                <a:cs typeface="Arial MT"/>
              </a:rPr>
              <a:t>le parent </a:t>
            </a:r>
            <a:r>
              <a:rPr lang="fr-FR" sz="1200" spc="-387" dirty="0">
                <a:solidFill>
                  <a:srgbClr val="FFFFFF"/>
                </a:solidFill>
                <a:latin typeface="Arial MT"/>
                <a:cs typeface="Arial MT"/>
              </a:rPr>
              <a:t> </a:t>
            </a:r>
            <a:r>
              <a:rPr lang="fr-FR" sz="1200" spc="-6" dirty="0">
                <a:solidFill>
                  <a:srgbClr val="FFFFFF"/>
                </a:solidFill>
                <a:latin typeface="Arial MT"/>
                <a:cs typeface="Arial MT"/>
              </a:rPr>
              <a:t>renvoie </a:t>
            </a:r>
            <a:r>
              <a:rPr lang="fr-FR" sz="1200" spc="-6" dirty="0" err="1">
                <a:solidFill>
                  <a:srgbClr val="FFFFFF"/>
                </a:solidFill>
                <a:latin typeface="Arial MT"/>
                <a:cs typeface="Arial MT"/>
              </a:rPr>
              <a:t>null</a:t>
            </a:r>
            <a:r>
              <a:rPr lang="fr-FR" sz="1200" spc="-6" dirty="0">
                <a:solidFill>
                  <a:srgbClr val="FFFFFF"/>
                </a:solidFill>
                <a:latin typeface="Arial MT"/>
                <a:cs typeface="Arial MT"/>
              </a:rPr>
              <a:t> </a:t>
            </a:r>
            <a:r>
              <a:rPr lang="fr-FR" sz="1200" dirty="0">
                <a:solidFill>
                  <a:srgbClr val="FFFFFF"/>
                </a:solidFill>
                <a:latin typeface="Arial MT"/>
                <a:cs typeface="Arial MT"/>
              </a:rPr>
              <a:t>ou </a:t>
            </a:r>
            <a:r>
              <a:rPr lang="fr-FR" sz="1200" spc="-6" dirty="0">
                <a:solidFill>
                  <a:srgbClr val="FFFFFF"/>
                </a:solidFill>
                <a:latin typeface="Arial MT"/>
                <a:cs typeface="Arial MT"/>
              </a:rPr>
              <a:t>lance </a:t>
            </a:r>
            <a:r>
              <a:rPr lang="fr-FR" sz="1200" dirty="0">
                <a:solidFill>
                  <a:srgbClr val="FFFFFF"/>
                </a:solidFill>
                <a:latin typeface="Arial MT"/>
                <a:cs typeface="Arial MT"/>
              </a:rPr>
              <a:t>une </a:t>
            </a:r>
            <a:r>
              <a:rPr lang="fr-FR" sz="1200" spc="6" dirty="0">
                <a:solidFill>
                  <a:srgbClr val="FFFFFF"/>
                </a:solidFill>
                <a:latin typeface="Arial MT"/>
                <a:cs typeface="Arial MT"/>
              </a:rPr>
              <a:t> </a:t>
            </a:r>
            <a:r>
              <a:rPr lang="fr-FR" sz="1200" spc="-6" dirty="0">
                <a:solidFill>
                  <a:srgbClr val="FFFFFF"/>
                </a:solidFill>
                <a:latin typeface="Arial MT"/>
                <a:cs typeface="Arial MT"/>
              </a:rPr>
              <a:t>exception.</a:t>
            </a:r>
            <a:endParaRPr lang="fr-FR" sz="1200" dirty="0">
              <a:solidFill>
                <a:prstClr val="black"/>
              </a:solidFill>
              <a:latin typeface="Arial MT"/>
              <a:cs typeface="Arial MT"/>
            </a:endParaRPr>
          </a:p>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23</a:t>
            </a:fld>
            <a:endParaRPr lang="fr-FR"/>
          </a:p>
        </p:txBody>
      </p:sp>
    </p:spTree>
    <p:extLst>
      <p:ext uri="{BB962C8B-B14F-4D97-AF65-F5344CB8AC3E}">
        <p14:creationId xmlns:p14="http://schemas.microsoft.com/office/powerpoint/2010/main" val="1464009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aed57810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aed57810c0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fr-FR" sz="1200" i="1" dirty="0"/>
              <a:t>Pas de logo ni liens ni aucune communication sur votre société dans votre support de cours, vous intervenez et vous présentez comme formateur M2I Externe.</a:t>
            </a:r>
          </a:p>
          <a:p>
            <a:pPr marL="0" lvl="0" indent="0" algn="l" rtl="0">
              <a:spcBef>
                <a:spcPts val="360"/>
              </a:spcBef>
              <a:spcAft>
                <a:spcPts val="0"/>
              </a:spcAft>
              <a:buNone/>
            </a:pPr>
            <a:r>
              <a:rPr lang="fr-FR" sz="1200" i="1" dirty="0"/>
              <a:t>La moindre des choses est de commencer votre formation M2I en souhaitant la bienvenue à vos stagiaires. Vous devez refléter une image positive de M2I qui vous emploie pour cette mission.</a:t>
            </a:r>
          </a:p>
          <a:p>
            <a:pPr marL="0" lvl="0" indent="0" algn="l" rtl="0">
              <a:spcBef>
                <a:spcPts val="360"/>
              </a:spcBef>
              <a:spcAft>
                <a:spcPts val="0"/>
              </a:spcAft>
              <a:buNone/>
            </a:pPr>
            <a:r>
              <a:rPr lang="fr-FR" sz="1200" i="1" dirty="0"/>
              <a:t>Vous pouvez au mieux mettre sur vos slides vos nom, prénom, résumé de votre parcours de formateur et expériences (très bref) et votre email personnel.</a:t>
            </a:r>
          </a:p>
          <a:p>
            <a:pPr marL="0" lvl="0" indent="0" algn="l" rtl="0">
              <a:spcBef>
                <a:spcPts val="0"/>
              </a:spcBef>
              <a:spcAft>
                <a:spcPts val="0"/>
              </a:spcAft>
              <a:buNone/>
            </a:pPr>
            <a:endParaRPr dirty="0"/>
          </a:p>
        </p:txBody>
      </p:sp>
      <p:sp>
        <p:nvSpPr>
          <p:cNvPr id="78" name="Google Shape;78;g2aed57810c0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34</a:t>
            </a:fld>
            <a:endParaRPr lang="fr-FR"/>
          </a:p>
        </p:txBody>
      </p:sp>
    </p:spTree>
    <p:extLst>
      <p:ext uri="{BB962C8B-B14F-4D97-AF65-F5344CB8AC3E}">
        <p14:creationId xmlns:p14="http://schemas.microsoft.com/office/powerpoint/2010/main" val="542388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38</a:t>
            </a:fld>
            <a:endParaRPr lang="fr-FR"/>
          </a:p>
        </p:txBody>
      </p:sp>
    </p:spTree>
    <p:extLst>
      <p:ext uri="{BB962C8B-B14F-4D97-AF65-F5344CB8AC3E}">
        <p14:creationId xmlns:p14="http://schemas.microsoft.com/office/powerpoint/2010/main" val="1969243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40</a:t>
            </a:fld>
            <a:endParaRPr lang="fr-FR"/>
          </a:p>
        </p:txBody>
      </p:sp>
    </p:spTree>
    <p:extLst>
      <p:ext uri="{BB962C8B-B14F-4D97-AF65-F5344CB8AC3E}">
        <p14:creationId xmlns:p14="http://schemas.microsoft.com/office/powerpoint/2010/main" val="1973426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Module-info.java contient la liste des packages exportés, accessibles aux autres modules.</a:t>
            </a:r>
            <a:br>
              <a:rPr lang="fr-FR" dirty="0"/>
            </a:br>
            <a:br>
              <a:rPr lang="fr-FR" dirty="0"/>
            </a:br>
            <a:r>
              <a:rPr lang="fr-FR" dirty="0"/>
              <a:t>On génère les .jar ensemble</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41</a:t>
            </a:fld>
            <a:endParaRPr lang="fr-FR"/>
          </a:p>
        </p:txBody>
      </p:sp>
    </p:spTree>
    <p:extLst>
      <p:ext uri="{BB962C8B-B14F-4D97-AF65-F5344CB8AC3E}">
        <p14:creationId xmlns:p14="http://schemas.microsoft.com/office/powerpoint/2010/main" val="2076655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42</a:t>
            </a:fld>
            <a:endParaRPr lang="fr-FR"/>
          </a:p>
        </p:txBody>
      </p:sp>
    </p:spTree>
    <p:extLst>
      <p:ext uri="{BB962C8B-B14F-4D97-AF65-F5344CB8AC3E}">
        <p14:creationId xmlns:p14="http://schemas.microsoft.com/office/powerpoint/2010/main" val="20644309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43</a:t>
            </a:fld>
            <a:endParaRPr lang="fr-FR"/>
          </a:p>
        </p:txBody>
      </p:sp>
    </p:spTree>
    <p:extLst>
      <p:ext uri="{BB962C8B-B14F-4D97-AF65-F5344CB8AC3E}">
        <p14:creationId xmlns:p14="http://schemas.microsoft.com/office/powerpoint/2010/main" val="3821173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50</a:t>
            </a:fld>
            <a:endParaRPr lang="fr-FR"/>
          </a:p>
        </p:txBody>
      </p:sp>
    </p:spTree>
    <p:extLst>
      <p:ext uri="{BB962C8B-B14F-4D97-AF65-F5344CB8AC3E}">
        <p14:creationId xmlns:p14="http://schemas.microsoft.com/office/powerpoint/2010/main" val="24477330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61</a:t>
            </a:fld>
            <a:endParaRPr lang="fr-FR"/>
          </a:p>
        </p:txBody>
      </p:sp>
    </p:spTree>
    <p:extLst>
      <p:ext uri="{BB962C8B-B14F-4D97-AF65-F5344CB8AC3E}">
        <p14:creationId xmlns:p14="http://schemas.microsoft.com/office/powerpoint/2010/main" val="19586848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70</a:t>
            </a:fld>
            <a:endParaRPr lang="fr-FR"/>
          </a:p>
        </p:txBody>
      </p:sp>
    </p:spTree>
    <p:extLst>
      <p:ext uri="{BB962C8B-B14F-4D97-AF65-F5344CB8AC3E}">
        <p14:creationId xmlns:p14="http://schemas.microsoft.com/office/powerpoint/2010/main" val="6322548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tâches peuvent se faire en </a:t>
            </a:r>
            <a:r>
              <a:rPr lang="fr-FR" dirty="0" err="1"/>
              <a:t>simultanné</a:t>
            </a:r>
            <a:r>
              <a:rPr lang="fr-FR" dirty="0"/>
              <a:t> sur plusieurs cœurs du processeur s’il y’en a.</a:t>
            </a:r>
          </a:p>
          <a:p>
            <a:r>
              <a:rPr lang="fr-FR" dirty="0"/>
              <a:t>S’il y’en a qu’un, elle sont </a:t>
            </a:r>
            <a:r>
              <a:rPr lang="fr-FR" dirty="0" err="1"/>
              <a:t>parallèlisées</a:t>
            </a:r>
            <a:r>
              <a:rPr lang="fr-FR" dirty="0"/>
              <a:t>. C’est-à-dire que le temps que la BDD envoie sa réponse pour la requête 1 dans le thread 1, la requête 2 dans le thread 2 peut être préparée.</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73</a:t>
            </a:fld>
            <a:endParaRPr lang="fr-FR"/>
          </a:p>
        </p:txBody>
      </p:sp>
    </p:spTree>
    <p:extLst>
      <p:ext uri="{BB962C8B-B14F-4D97-AF65-F5344CB8AC3E}">
        <p14:creationId xmlns:p14="http://schemas.microsoft.com/office/powerpoint/2010/main" val="747210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aed57810c0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aed57810c0_0_2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g2aed57810c0_0_26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code!</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74</a:t>
            </a:fld>
            <a:endParaRPr lang="fr-FR"/>
          </a:p>
        </p:txBody>
      </p:sp>
    </p:spTree>
    <p:extLst>
      <p:ext uri="{BB962C8B-B14F-4D97-AF65-F5344CB8AC3E}">
        <p14:creationId xmlns:p14="http://schemas.microsoft.com/office/powerpoint/2010/main" val="8470872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code!</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75</a:t>
            </a:fld>
            <a:endParaRPr lang="fr-FR"/>
          </a:p>
        </p:txBody>
      </p:sp>
    </p:spTree>
    <p:extLst>
      <p:ext uri="{BB962C8B-B14F-4D97-AF65-F5344CB8AC3E}">
        <p14:creationId xmlns:p14="http://schemas.microsoft.com/office/powerpoint/2010/main" val="26462717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1. Nouveau (New)</a:t>
            </a:r>
          </a:p>
          <a:p>
            <a:pPr>
              <a:buFont typeface="Arial" panose="020B0604020202020204" pitchFamily="34" charset="0"/>
              <a:buChar char="•"/>
            </a:pPr>
            <a:r>
              <a:rPr lang="fr-FR" dirty="0"/>
              <a:t>Quand un thread est </a:t>
            </a:r>
            <a:r>
              <a:rPr lang="fr-FR" b="1" dirty="0"/>
              <a:t>créé</a:t>
            </a:r>
            <a:r>
              <a:rPr lang="fr-FR" dirty="0"/>
              <a:t>, mais </a:t>
            </a:r>
            <a:r>
              <a:rPr lang="fr-FR" b="1" dirty="0"/>
              <a:t>pas encore démarré</a:t>
            </a:r>
            <a:r>
              <a:rPr lang="fr-FR" dirty="0"/>
              <a:t>, il est dans l'état </a:t>
            </a:r>
            <a:r>
              <a:rPr lang="fr-FR" b="1" dirty="0"/>
              <a:t>New</a:t>
            </a:r>
            <a:r>
              <a:rPr lang="fr-FR" dirty="0"/>
              <a:t>.</a:t>
            </a:r>
          </a:p>
          <a:p>
            <a:pPr>
              <a:buFont typeface="Arial" panose="020B0604020202020204" pitchFamily="34" charset="0"/>
              <a:buChar char="•"/>
            </a:pPr>
            <a:r>
              <a:rPr lang="fr-FR" dirty="0"/>
              <a:t>Cela se produit quand tu instancies un objet de la classe Thread, mais que tu n'as pas encore appelé sa méthode start().</a:t>
            </a:r>
          </a:p>
          <a:p>
            <a:r>
              <a:rPr lang="fr-FR" b="1" dirty="0"/>
              <a:t>2. Prêt (</a:t>
            </a:r>
            <a:r>
              <a:rPr lang="fr-FR" b="1" dirty="0" err="1"/>
              <a:t>Runnable</a:t>
            </a:r>
            <a:r>
              <a:rPr lang="fr-FR" b="1" dirty="0"/>
              <a:t>)</a:t>
            </a:r>
          </a:p>
          <a:p>
            <a:pPr>
              <a:buFont typeface="Arial" panose="020B0604020202020204" pitchFamily="34" charset="0"/>
              <a:buChar char="•"/>
            </a:pPr>
            <a:r>
              <a:rPr lang="fr-FR" dirty="0"/>
              <a:t>Après avoir appelé start(), le thread passe à l'état </a:t>
            </a:r>
            <a:r>
              <a:rPr lang="fr-FR" b="1" dirty="0" err="1"/>
              <a:t>Runnable</a:t>
            </a:r>
            <a:r>
              <a:rPr lang="fr-FR" dirty="0"/>
              <a:t>.</a:t>
            </a:r>
          </a:p>
          <a:p>
            <a:pPr>
              <a:buFont typeface="Arial" panose="020B0604020202020204" pitchFamily="34" charset="0"/>
              <a:buChar char="•"/>
            </a:pPr>
            <a:r>
              <a:rPr lang="fr-FR" dirty="0"/>
              <a:t>Ici, le thread est </a:t>
            </a:r>
            <a:r>
              <a:rPr lang="fr-FR" b="1" dirty="0"/>
              <a:t>prêt à être exécuté</a:t>
            </a:r>
            <a:r>
              <a:rPr lang="fr-FR" dirty="0"/>
              <a:t>, mais il attend que le système d'exploitation lui attribue du temps de processeur.</a:t>
            </a:r>
          </a:p>
          <a:p>
            <a:pPr>
              <a:buFont typeface="Arial" panose="020B0604020202020204" pitchFamily="34" charset="0"/>
              <a:buChar char="•"/>
            </a:pPr>
            <a:r>
              <a:rPr lang="fr-FR" dirty="0"/>
              <a:t>Un thread dans cet état peut être exécuté à tout moment, mais il n'est pas encore garanti qu'il soit effectivement en cours d'exécution.</a:t>
            </a:r>
          </a:p>
          <a:p>
            <a:r>
              <a:rPr lang="fr-FR" b="1" dirty="0"/>
              <a:t>3. En cours d'exécution (Running)</a:t>
            </a:r>
          </a:p>
          <a:p>
            <a:pPr>
              <a:buFont typeface="Arial" panose="020B0604020202020204" pitchFamily="34" charset="0"/>
              <a:buChar char="•"/>
            </a:pPr>
            <a:r>
              <a:rPr lang="fr-FR" dirty="0"/>
              <a:t>Lorsque le thread obtient du temps de processeur, il entre dans l'état </a:t>
            </a:r>
            <a:r>
              <a:rPr lang="fr-FR" b="1" dirty="0"/>
              <a:t>Running</a:t>
            </a:r>
            <a:r>
              <a:rPr lang="fr-FR" dirty="0"/>
              <a:t>.</a:t>
            </a:r>
          </a:p>
          <a:p>
            <a:pPr>
              <a:buFont typeface="Arial" panose="020B0604020202020204" pitchFamily="34" charset="0"/>
              <a:buChar char="•"/>
            </a:pPr>
            <a:r>
              <a:rPr lang="fr-FR" dirty="0"/>
              <a:t>À ce moment-là, il </a:t>
            </a:r>
            <a:r>
              <a:rPr lang="fr-FR" b="1" dirty="0"/>
              <a:t>exécute son code</a:t>
            </a:r>
            <a:r>
              <a:rPr lang="fr-FR" dirty="0"/>
              <a:t> dans la méthode run().</a:t>
            </a:r>
          </a:p>
          <a:p>
            <a:r>
              <a:rPr lang="fr-FR" b="1" dirty="0"/>
              <a:t>4. Bloqué (</a:t>
            </a:r>
            <a:r>
              <a:rPr lang="fr-FR" b="1" dirty="0" err="1"/>
              <a:t>Blocked</a:t>
            </a:r>
            <a:r>
              <a:rPr lang="fr-FR" b="1" dirty="0"/>
              <a:t>) ou En attente (</a:t>
            </a:r>
            <a:r>
              <a:rPr lang="fr-FR" b="1" dirty="0" err="1"/>
              <a:t>Waiting</a:t>
            </a:r>
            <a:r>
              <a:rPr lang="fr-FR" b="1" dirty="0"/>
              <a:t>)</a:t>
            </a:r>
          </a:p>
          <a:p>
            <a:pPr>
              <a:buFont typeface="Arial" panose="020B0604020202020204" pitchFamily="34" charset="0"/>
              <a:buChar char="•"/>
            </a:pPr>
            <a:r>
              <a:rPr lang="fr-FR" dirty="0"/>
              <a:t>Parfois, le thread doit attendre pour continuer. Il peut être dans l'état :</a:t>
            </a:r>
          </a:p>
          <a:p>
            <a:pPr marL="742950" lvl="1" indent="-285750">
              <a:buFont typeface="Arial" panose="020B0604020202020204" pitchFamily="34" charset="0"/>
              <a:buChar char="•"/>
            </a:pPr>
            <a:r>
              <a:rPr lang="fr-FR" b="1" dirty="0" err="1"/>
              <a:t>Blocked</a:t>
            </a:r>
            <a:r>
              <a:rPr lang="fr-FR" dirty="0"/>
              <a:t> : s'il attend une ressource, comme un verrou sur un objet (accès synchronisé).</a:t>
            </a:r>
          </a:p>
          <a:p>
            <a:pPr marL="742950" lvl="1" indent="-285750">
              <a:buFont typeface="Arial" panose="020B0604020202020204" pitchFamily="34" charset="0"/>
              <a:buChar char="•"/>
            </a:pPr>
            <a:r>
              <a:rPr lang="fr-FR" b="1" dirty="0" err="1"/>
              <a:t>Waiting</a:t>
            </a:r>
            <a:r>
              <a:rPr lang="fr-FR" dirty="0"/>
              <a:t> : s'il attend une certaine condition pour reprendre (par exemple, attendre la fin d'un autre thread).</a:t>
            </a:r>
          </a:p>
          <a:p>
            <a:pPr>
              <a:buFont typeface="Arial" panose="020B0604020202020204" pitchFamily="34" charset="0"/>
              <a:buChar char="•"/>
            </a:pPr>
            <a:r>
              <a:rPr lang="fr-FR" dirty="0"/>
              <a:t>Il sortira de cet état lorsqu'il pourra accéder à la ressource ou quand la condition sera remplie.</a:t>
            </a:r>
          </a:p>
          <a:p>
            <a:r>
              <a:rPr lang="fr-FR" b="1" dirty="0"/>
              <a:t>5. Terminé (</a:t>
            </a:r>
            <a:r>
              <a:rPr lang="fr-FR" b="1" dirty="0" err="1"/>
              <a:t>Terminated</a:t>
            </a:r>
            <a:r>
              <a:rPr lang="fr-FR" b="1" dirty="0"/>
              <a:t>)</a:t>
            </a:r>
          </a:p>
          <a:p>
            <a:pPr>
              <a:buFont typeface="Arial" panose="020B0604020202020204" pitchFamily="34" charset="0"/>
              <a:buChar char="•"/>
            </a:pPr>
            <a:r>
              <a:rPr lang="fr-FR" dirty="0"/>
              <a:t>Lorsque le thread a </a:t>
            </a:r>
            <a:r>
              <a:rPr lang="fr-FR" b="1" dirty="0"/>
              <a:t>fini d'exécuter</a:t>
            </a:r>
            <a:r>
              <a:rPr lang="fr-FR" dirty="0"/>
              <a:t> la méthode run(), il entre dans l'état </a:t>
            </a:r>
            <a:r>
              <a:rPr lang="fr-FR" b="1" dirty="0" err="1"/>
              <a:t>Terminated</a:t>
            </a:r>
            <a:r>
              <a:rPr lang="fr-FR" dirty="0"/>
              <a:t>.</a:t>
            </a:r>
          </a:p>
          <a:p>
            <a:pPr>
              <a:buFont typeface="Arial" panose="020B0604020202020204" pitchFamily="34" charset="0"/>
              <a:buChar char="•"/>
            </a:pPr>
            <a:r>
              <a:rPr lang="fr-FR" dirty="0"/>
              <a:t>Une fois dans cet état, le thread ne peut plus jamais être redémarré.</a:t>
            </a:r>
          </a:p>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77</a:t>
            </a:fld>
            <a:endParaRPr lang="fr-FR"/>
          </a:p>
        </p:txBody>
      </p:sp>
    </p:spTree>
    <p:extLst>
      <p:ext uri="{BB962C8B-B14F-4D97-AF65-F5344CB8AC3E}">
        <p14:creationId xmlns:p14="http://schemas.microsoft.com/office/powerpoint/2010/main" val="26784227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doc</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78</a:t>
            </a:fld>
            <a:endParaRPr lang="fr-FR"/>
          </a:p>
        </p:txBody>
      </p:sp>
    </p:spTree>
    <p:extLst>
      <p:ext uri="{BB962C8B-B14F-4D97-AF65-F5344CB8AC3E}">
        <p14:creationId xmlns:p14="http://schemas.microsoft.com/office/powerpoint/2010/main" val="2917036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code</a:t>
            </a:r>
          </a:p>
          <a:p>
            <a:r>
              <a:rPr lang="fr-FR" dirty="0"/>
              <a:t>+</a:t>
            </a:r>
          </a:p>
          <a:p>
            <a:r>
              <a:rPr lang="fr-FR" dirty="0"/>
              <a:t>La doc</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79</a:t>
            </a:fld>
            <a:endParaRPr lang="fr-FR"/>
          </a:p>
        </p:txBody>
      </p:sp>
    </p:spTree>
    <p:extLst>
      <p:ext uri="{BB962C8B-B14F-4D97-AF65-F5344CB8AC3E}">
        <p14:creationId xmlns:p14="http://schemas.microsoft.com/office/powerpoint/2010/main" val="13370938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Code </a:t>
            </a:r>
          </a:p>
          <a:p>
            <a:r>
              <a:rPr lang="fr-FR" dirty="0"/>
              <a:t>+ </a:t>
            </a:r>
          </a:p>
          <a:p>
            <a:r>
              <a:rPr lang="fr-FR" dirty="0"/>
              <a:t>Doc</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80</a:t>
            </a:fld>
            <a:endParaRPr lang="fr-FR"/>
          </a:p>
        </p:txBody>
      </p:sp>
    </p:spTree>
    <p:extLst>
      <p:ext uri="{BB962C8B-B14F-4D97-AF65-F5344CB8AC3E}">
        <p14:creationId xmlns:p14="http://schemas.microsoft.com/office/powerpoint/2010/main" val="6034111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Aller voir la doc!</a:t>
            </a:r>
          </a:p>
          <a:p>
            <a:r>
              <a:rPr lang="fr-FR" dirty="0"/>
              <a:t>Parler du callback qu’on peut passer à la </a:t>
            </a:r>
            <a:r>
              <a:rPr lang="fr-FR" dirty="0" err="1"/>
              <a:t>barrier</a:t>
            </a:r>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84</a:t>
            </a:fld>
            <a:endParaRPr lang="fr-FR"/>
          </a:p>
        </p:txBody>
      </p:sp>
    </p:spTree>
    <p:extLst>
      <p:ext uri="{BB962C8B-B14F-4D97-AF65-F5344CB8AC3E}">
        <p14:creationId xmlns:p14="http://schemas.microsoft.com/office/powerpoint/2010/main" val="28899725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code!</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85</a:t>
            </a:fld>
            <a:endParaRPr lang="fr-FR"/>
          </a:p>
        </p:txBody>
      </p:sp>
    </p:spTree>
    <p:extLst>
      <p:ext uri="{BB962C8B-B14F-4D97-AF65-F5344CB8AC3E}">
        <p14:creationId xmlns:p14="http://schemas.microsoft.com/office/powerpoint/2010/main" val="37469302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L'interface Lock dans Java permet de gérer les verrous de manière plus flexible que les blocs </a:t>
            </a:r>
            <a:r>
              <a:rPr lang="fr-FR" dirty="0" err="1"/>
              <a:t>synchronized</a:t>
            </a:r>
            <a:r>
              <a:rPr lang="fr-FR" dirty="0"/>
              <a:t>. Avec lock(), on peut verrouiller une ressource manuellement. Avec </a:t>
            </a:r>
            <a:r>
              <a:rPr lang="fr-FR" dirty="0" err="1"/>
              <a:t>tryLock</a:t>
            </a:r>
            <a:r>
              <a:rPr lang="fr-FR" dirty="0"/>
              <a:t>(), on peut essayer de verrouiller sans bloquer un thread si le verrou est déjà pris, ce qui évite d'attendre. Enfin, </a:t>
            </a:r>
            <a:r>
              <a:rPr lang="fr-FR" dirty="0" err="1"/>
              <a:t>lockInterruptibly</a:t>
            </a:r>
            <a:r>
              <a:rPr lang="fr-FR" dirty="0"/>
              <a:t>() permet de déverrouiller si le thread est interrompu pendant l'attente. Ces outils aident à éviter les blocages (deadlocks) et à mieux gérer les threads en concurrence.</a:t>
            </a:r>
          </a:p>
          <a:p>
            <a:endParaRPr lang="fr-FR" dirty="0"/>
          </a:p>
          <a:p>
            <a:r>
              <a:rPr lang="fr-FR" dirty="0"/>
              <a:t>Un </a:t>
            </a:r>
            <a:r>
              <a:rPr lang="fr-FR" b="1" dirty="0"/>
              <a:t>deadlock</a:t>
            </a:r>
            <a:r>
              <a:rPr lang="fr-FR" dirty="0"/>
              <a:t> (ou interblocage) survient lorsqu'un groupe de threads se bloque mutuellement en attendant des ressources que les autres détiennent. En d'autres termes, chaque thread attend qu'une ressource soit libérée par un autre thread, mais comme tous sont en attente les uns des autres, aucun d'eux ne peut avancer. Cela crée une situation où les threads sont bloqués indéfiniment.</a:t>
            </a:r>
          </a:p>
          <a:p>
            <a:r>
              <a:rPr lang="fr-FR" dirty="0"/>
              <a:t>Un exemple simple :</a:t>
            </a:r>
          </a:p>
          <a:p>
            <a:pPr>
              <a:buFont typeface="Arial" panose="020B0604020202020204" pitchFamily="34" charset="0"/>
              <a:buChar char="•"/>
            </a:pPr>
            <a:r>
              <a:rPr lang="fr-FR" dirty="0"/>
              <a:t>Le </a:t>
            </a:r>
            <a:r>
              <a:rPr lang="fr-FR" b="1" dirty="0"/>
              <a:t>Thread A</a:t>
            </a:r>
            <a:r>
              <a:rPr lang="fr-FR" dirty="0"/>
              <a:t> verrouille la </a:t>
            </a:r>
            <a:r>
              <a:rPr lang="fr-FR" b="1" dirty="0"/>
              <a:t>Ressource 1</a:t>
            </a:r>
            <a:r>
              <a:rPr lang="fr-FR" dirty="0"/>
              <a:t> et attend la </a:t>
            </a:r>
            <a:r>
              <a:rPr lang="fr-FR" b="1" dirty="0"/>
              <a:t>Ressource 2</a:t>
            </a:r>
            <a:r>
              <a:rPr lang="fr-FR" dirty="0"/>
              <a:t>.</a:t>
            </a:r>
          </a:p>
          <a:p>
            <a:pPr>
              <a:buFont typeface="Arial" panose="020B0604020202020204" pitchFamily="34" charset="0"/>
              <a:buChar char="•"/>
            </a:pPr>
            <a:r>
              <a:rPr lang="fr-FR" dirty="0"/>
              <a:t>Le </a:t>
            </a:r>
            <a:r>
              <a:rPr lang="fr-FR" b="1" dirty="0"/>
              <a:t>Thread B</a:t>
            </a:r>
            <a:r>
              <a:rPr lang="fr-FR" dirty="0"/>
              <a:t> verrouille la </a:t>
            </a:r>
            <a:r>
              <a:rPr lang="fr-FR" b="1" dirty="0"/>
              <a:t>Ressource 2</a:t>
            </a:r>
            <a:r>
              <a:rPr lang="fr-FR" dirty="0"/>
              <a:t> et attend la </a:t>
            </a:r>
            <a:r>
              <a:rPr lang="fr-FR" b="1" dirty="0"/>
              <a:t>Ressource 1</a:t>
            </a:r>
            <a:r>
              <a:rPr lang="fr-FR" dirty="0"/>
              <a:t>.</a:t>
            </a:r>
          </a:p>
          <a:p>
            <a:r>
              <a:rPr lang="fr-FR" dirty="0"/>
              <a:t>Ni l'un ni l'autre ne peut continuer, et ils restent bloqués indéfiniment, ce qui est un deadlock.</a:t>
            </a:r>
          </a:p>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88</a:t>
            </a:fld>
            <a:endParaRPr lang="fr-FR"/>
          </a:p>
        </p:txBody>
      </p:sp>
    </p:spTree>
    <p:extLst>
      <p:ext uri="{BB962C8B-B14F-4D97-AF65-F5344CB8AC3E}">
        <p14:creationId xmlns:p14="http://schemas.microsoft.com/office/powerpoint/2010/main" val="7272947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Utilité des sémaphores : Un sémaphore est particulièrement utile quand vous avez un nombre limité de ressources partagées (comme des connexions de base de données) et que vous souhaitez empêcher qu'un trop grand nombre de threads y accèdent simultanément.</a:t>
            </a:r>
          </a:p>
          <a:p>
            <a:endParaRPr lang="fr-FR" dirty="0"/>
          </a:p>
          <a:p>
            <a:r>
              <a:rPr lang="fr-FR" dirty="0"/>
              <a:t>Exemple simple : Imaginez un parking avec 3 places. Chaque voiture (thread) doit attendre une place libre avant de se garer (</a:t>
            </a:r>
            <a:r>
              <a:rPr lang="fr-FR" dirty="0" err="1"/>
              <a:t>acquire</a:t>
            </a:r>
            <a:r>
              <a:rPr lang="fr-FR" dirty="0"/>
              <a:t>), et quand elle quitte, elle libère une place (release). Si toutes les places sont prises, les voitures doivent attendre qu'une place se libère.</a:t>
            </a:r>
          </a:p>
          <a:p>
            <a:endParaRPr lang="fr-FR" dirty="0"/>
          </a:p>
          <a:p>
            <a:r>
              <a:rPr lang="fr-FR" dirty="0"/>
              <a:t>Comportement bloquant : Lorsqu’un thread appelle </a:t>
            </a:r>
            <a:r>
              <a:rPr lang="fr-FR" dirty="0" err="1"/>
              <a:t>acquire</a:t>
            </a:r>
            <a:r>
              <a:rPr lang="fr-FR" dirty="0"/>
              <a:t>() et qu’il n’y a plus de permis, il est mis en attente jusqu’à ce qu’un autre thread appelle release(). Ce mécanisme peut éviter la surcharge d'une ressource critique.</a:t>
            </a:r>
          </a:p>
          <a:p>
            <a:endParaRPr lang="fr-FR" dirty="0"/>
          </a:p>
          <a:p>
            <a:r>
              <a:rPr lang="fr-FR" dirty="0"/>
              <a:t>Justesse (</a:t>
            </a:r>
            <a:r>
              <a:rPr lang="fr-FR" dirty="0" err="1"/>
              <a:t>Fairness</a:t>
            </a:r>
            <a:r>
              <a:rPr lang="fr-FR" dirty="0"/>
              <a:t>) : Avec un sémaphore juste, les threads sont débloqués dans l'ordre dans lequel ils ont été mis en attente. Sinon, il peut y avoir une certaine forme de "désordre", ce qui peut être utile dans certains cas pour des optimisations.</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89</a:t>
            </a:fld>
            <a:endParaRPr lang="fr-FR"/>
          </a:p>
        </p:txBody>
      </p:sp>
    </p:spTree>
    <p:extLst>
      <p:ext uri="{BB962C8B-B14F-4D97-AF65-F5344CB8AC3E}">
        <p14:creationId xmlns:p14="http://schemas.microsoft.com/office/powerpoint/2010/main" val="1118330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aed57810c0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aed57810c0_0_2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sz="1200" i="1" dirty="0">
                <a:solidFill>
                  <a:srgbClr val="222222"/>
                </a:solidFill>
                <a:highlight>
                  <a:srgbClr val="FFFFFF"/>
                </a:highlight>
                <a:latin typeface="Arial"/>
                <a:ea typeface="Arial"/>
                <a:cs typeface="Arial"/>
                <a:sym typeface="Arial"/>
              </a:rPr>
              <a:t>Sans vous transformer en commercial M2I, prendre 2mn pour présenter ce slide et le slide précédent contribue en tant que formateur à présenter une image positive et valorisante de M2I. Vous n’avez pas à argumenter sur ces slides, vous pouvez les lire rapidement et suggérer aux stagiaires de cliquer sur les liens s’ils veulent en savoir plus sur M2I.</a:t>
            </a:r>
          </a:p>
          <a:p>
            <a:pPr marL="0" lvl="0" indent="0" algn="l" rtl="0">
              <a:spcBef>
                <a:spcPts val="0"/>
              </a:spcBef>
              <a:spcAft>
                <a:spcPts val="0"/>
              </a:spcAft>
              <a:buNone/>
            </a:pPr>
            <a:endParaRPr lang="fr-FR" dirty="0"/>
          </a:p>
          <a:p>
            <a:pPr marL="0" lvl="0" indent="0" algn="l" rtl="0">
              <a:spcBef>
                <a:spcPts val="0"/>
              </a:spcBef>
              <a:spcAft>
                <a:spcPts val="0"/>
              </a:spcAft>
              <a:buNone/>
            </a:pPr>
            <a:endParaRPr dirty="0"/>
          </a:p>
        </p:txBody>
      </p:sp>
      <p:sp>
        <p:nvSpPr>
          <p:cNvPr id="93" name="Google Shape;93;g2aed57810c0_0_27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On code!</a:t>
            </a:r>
          </a:p>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91</a:t>
            </a:fld>
            <a:endParaRPr lang="fr-FR"/>
          </a:p>
        </p:txBody>
      </p:sp>
    </p:spTree>
    <p:extLst>
      <p:ext uri="{BB962C8B-B14F-4D97-AF65-F5344CB8AC3E}">
        <p14:creationId xmlns:p14="http://schemas.microsoft.com/office/powerpoint/2010/main" val="32853441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92</a:t>
            </a:fld>
            <a:endParaRPr lang="fr-FR"/>
          </a:p>
        </p:txBody>
      </p:sp>
    </p:spTree>
    <p:extLst>
      <p:ext uri="{BB962C8B-B14F-4D97-AF65-F5344CB8AC3E}">
        <p14:creationId xmlns:p14="http://schemas.microsoft.com/office/powerpoint/2010/main" val="10181124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Explication</a:t>
            </a:r>
          </a:p>
          <a:p>
            <a:pPr>
              <a:buFont typeface="Arial" panose="020B0604020202020204" pitchFamily="34" charset="0"/>
              <a:buChar char="•"/>
            </a:pPr>
            <a:r>
              <a:rPr lang="fr-FR" b="1" dirty="0" err="1"/>
              <a:t>supplyAsync</a:t>
            </a:r>
            <a:r>
              <a:rPr lang="fr-FR" dirty="0"/>
              <a:t> : Cette méthode exécute une tâche asynchrone qui simule un délai de calcul avant de retourner le carré d'un nombre (ici, 5).</a:t>
            </a:r>
          </a:p>
          <a:p>
            <a:pPr>
              <a:buFont typeface="Arial" panose="020B0604020202020204" pitchFamily="34" charset="0"/>
              <a:buChar char="•"/>
            </a:pPr>
            <a:r>
              <a:rPr lang="fr-FR" b="1" dirty="0" err="1"/>
              <a:t>thenAccept</a:t>
            </a:r>
            <a:r>
              <a:rPr lang="fr-FR" dirty="0"/>
              <a:t> : Cette méthode permet de spécifier ce qu'il faut faire avec le résultat une fois qu'il est disponible. Ici, elle affiche le résultat.</a:t>
            </a:r>
          </a:p>
          <a:p>
            <a:pPr>
              <a:buFont typeface="Arial" panose="020B0604020202020204" pitchFamily="34" charset="0"/>
              <a:buChar char="•"/>
            </a:pPr>
            <a:r>
              <a:rPr lang="fr-FR" b="1" dirty="0" err="1"/>
              <a:t>join</a:t>
            </a:r>
            <a:r>
              <a:rPr lang="fr-FR" dirty="0"/>
              <a:t> : Cette méthode bloque le thread principal jusqu'à ce que le </a:t>
            </a:r>
            <a:r>
              <a:rPr lang="fr-FR" dirty="0" err="1"/>
              <a:t>CompletableFuture</a:t>
            </a:r>
            <a:r>
              <a:rPr lang="fr-FR" dirty="0"/>
              <a:t> soit terminé, garantissant que le programme ne se termine pas avant l'affichage du résultat.</a:t>
            </a:r>
          </a:p>
          <a:p>
            <a:r>
              <a:rPr lang="fr-FR" b="1" dirty="0"/>
              <a:t>Points à mettre en avant dans la présentation</a:t>
            </a:r>
          </a:p>
          <a:p>
            <a:pPr>
              <a:buFont typeface="Arial" panose="020B0604020202020204" pitchFamily="34" charset="0"/>
              <a:buChar char="•"/>
            </a:pPr>
            <a:r>
              <a:rPr lang="fr-FR" b="1" dirty="0"/>
              <a:t>Asynchrone</a:t>
            </a:r>
            <a:r>
              <a:rPr lang="fr-FR" dirty="0"/>
              <a:t> : Montrez comment </a:t>
            </a:r>
            <a:r>
              <a:rPr lang="fr-FR" dirty="0" err="1"/>
              <a:t>CompletableFuture</a:t>
            </a:r>
            <a:r>
              <a:rPr lang="fr-FR" dirty="0"/>
              <a:t> permet d'exécuter des tâches en parallèle sans bloquer le thread principal.</a:t>
            </a:r>
          </a:p>
          <a:p>
            <a:pPr>
              <a:buFont typeface="Arial" panose="020B0604020202020204" pitchFamily="34" charset="0"/>
              <a:buChar char="•"/>
            </a:pPr>
            <a:r>
              <a:rPr lang="fr-FR" b="1" dirty="0"/>
              <a:t>Chaine d'Actions</a:t>
            </a:r>
            <a:r>
              <a:rPr lang="fr-FR" dirty="0"/>
              <a:t> : Expliquez la simplicité d'enchaîner les actions sur le résultat d'un calcul.</a:t>
            </a:r>
          </a:p>
          <a:p>
            <a:pPr>
              <a:buFont typeface="Arial" panose="020B0604020202020204" pitchFamily="34" charset="0"/>
              <a:buChar char="•"/>
            </a:pPr>
            <a:r>
              <a:rPr lang="fr-FR" b="1" dirty="0"/>
              <a:t>Gestion des Délai</a:t>
            </a:r>
            <a:r>
              <a:rPr lang="fr-FR" dirty="0"/>
              <a:t> : Soulignez l'importance de la gestion des délais dans les opérations asynchrones, en montrant que le délai de traitement est simulé ici.</a:t>
            </a:r>
          </a:p>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93</a:t>
            </a:fld>
            <a:endParaRPr lang="fr-FR"/>
          </a:p>
        </p:txBody>
      </p:sp>
    </p:spTree>
    <p:extLst>
      <p:ext uri="{BB962C8B-B14F-4D97-AF65-F5344CB8AC3E}">
        <p14:creationId xmlns:p14="http://schemas.microsoft.com/office/powerpoint/2010/main" val="6779281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94</a:t>
            </a:fld>
            <a:endParaRPr lang="fr-FR"/>
          </a:p>
        </p:txBody>
      </p:sp>
    </p:spTree>
    <p:extLst>
      <p:ext uri="{BB962C8B-B14F-4D97-AF65-F5344CB8AC3E}">
        <p14:creationId xmlns:p14="http://schemas.microsoft.com/office/powerpoint/2010/main" val="18484153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97</a:t>
            </a:fld>
            <a:endParaRPr lang="fr-FR"/>
          </a:p>
        </p:txBody>
      </p:sp>
    </p:spTree>
    <p:extLst>
      <p:ext uri="{BB962C8B-B14F-4D97-AF65-F5344CB8AC3E}">
        <p14:creationId xmlns:p14="http://schemas.microsoft.com/office/powerpoint/2010/main" val="14617190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Interface Button</a:t>
            </a:r>
            <a:r>
              <a:rPr lang="fr-FR" dirty="0"/>
              <a:t> :</a:t>
            </a:r>
          </a:p>
          <a:p>
            <a:pPr>
              <a:buFont typeface="Arial" panose="020B0604020202020204" pitchFamily="34" charset="0"/>
              <a:buChar char="•"/>
            </a:pPr>
            <a:r>
              <a:rPr lang="fr-FR" dirty="0"/>
              <a:t>C'est une abstraction qui définit la méthode click que tout bouton doit avoir.</a:t>
            </a:r>
          </a:p>
          <a:p>
            <a:pPr>
              <a:buFont typeface="Arial" panose="020B0604020202020204" pitchFamily="34" charset="0"/>
              <a:buChar char="•"/>
            </a:pPr>
            <a:r>
              <a:rPr lang="fr-FR" dirty="0"/>
              <a:t>Cela permet de </a:t>
            </a:r>
            <a:r>
              <a:rPr lang="fr-FR" b="1" dirty="0"/>
              <a:t>déclarer</a:t>
            </a:r>
            <a:r>
              <a:rPr lang="fr-FR" dirty="0"/>
              <a:t> des objets de type Button sans savoir leur implémentation concrète.</a:t>
            </a:r>
          </a:p>
          <a:p>
            <a:endParaRPr lang="fr-FR" dirty="0"/>
          </a:p>
          <a:p>
            <a:r>
              <a:rPr lang="fr-FR" b="1" dirty="0"/>
              <a:t>Implémentation </a:t>
            </a:r>
            <a:r>
              <a:rPr lang="fr-FR" b="1" dirty="0" err="1"/>
              <a:t>CloseWindowButton</a:t>
            </a:r>
            <a:r>
              <a:rPr lang="fr-FR" dirty="0"/>
              <a:t> :</a:t>
            </a:r>
          </a:p>
          <a:p>
            <a:pPr>
              <a:buFont typeface="Arial" panose="020B0604020202020204" pitchFamily="34" charset="0"/>
              <a:buChar char="•"/>
            </a:pPr>
            <a:r>
              <a:rPr lang="fr-FR" dirty="0" err="1"/>
              <a:t>CloseWindowButton</a:t>
            </a:r>
            <a:r>
              <a:rPr lang="fr-FR" dirty="0"/>
              <a:t> implémente Button, donc cette classe est obligée de fournir sa propre version de la méthode click.</a:t>
            </a:r>
          </a:p>
          <a:p>
            <a:pPr>
              <a:buFont typeface="Arial" panose="020B0604020202020204" pitchFamily="34" charset="0"/>
              <a:buChar char="•"/>
            </a:pPr>
            <a:r>
              <a:rPr lang="fr-FR" dirty="0" err="1"/>
              <a:t>CloseWindowButton</a:t>
            </a:r>
            <a:r>
              <a:rPr lang="fr-FR" dirty="0"/>
              <a:t> est une sous-classe de Button, et grâce au polymorphisme, vous pouvez traiter un objet de type </a:t>
            </a:r>
            <a:r>
              <a:rPr lang="fr-FR" dirty="0" err="1"/>
              <a:t>CloseWindowButton</a:t>
            </a:r>
            <a:r>
              <a:rPr lang="fr-FR" dirty="0"/>
              <a:t> comme s'il était un Button.</a:t>
            </a:r>
          </a:p>
          <a:p>
            <a:r>
              <a:rPr lang="fr-FR" dirty="0"/>
              <a:t>java</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99</a:t>
            </a:fld>
            <a:endParaRPr lang="fr-FR"/>
          </a:p>
        </p:txBody>
      </p:sp>
    </p:spTree>
    <p:extLst>
      <p:ext uri="{BB962C8B-B14F-4D97-AF65-F5344CB8AC3E}">
        <p14:creationId xmlns:p14="http://schemas.microsoft.com/office/powerpoint/2010/main" val="10068623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 style détourne l'objectif de la programmation orientée objet pour transmettre des </a:t>
            </a:r>
            <a:r>
              <a:rPr lang="fr-FR" b="1" dirty="0"/>
              <a:t>comportements</a:t>
            </a:r>
            <a:r>
              <a:rPr lang="fr-FR" dirty="0"/>
              <a:t> plutôt que de manipuler des objets, ce qui n'est pas optimal.</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102</a:t>
            </a:fld>
            <a:endParaRPr lang="fr-FR"/>
          </a:p>
        </p:txBody>
      </p:sp>
    </p:spTree>
    <p:extLst>
      <p:ext uri="{BB962C8B-B14F-4D97-AF65-F5344CB8AC3E}">
        <p14:creationId xmlns:p14="http://schemas.microsoft.com/office/powerpoint/2010/main" val="2154677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lit la doc</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103</a:t>
            </a:fld>
            <a:endParaRPr lang="fr-FR"/>
          </a:p>
        </p:txBody>
      </p:sp>
    </p:spTree>
    <p:extLst>
      <p:ext uri="{BB962C8B-B14F-4D97-AF65-F5344CB8AC3E}">
        <p14:creationId xmlns:p14="http://schemas.microsoft.com/office/powerpoint/2010/main" val="18778263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Une seule méthode abstraite</a:t>
            </a:r>
            <a:r>
              <a:rPr lang="fr-FR" dirty="0"/>
              <a:t> : Elle doit avoir exactement </a:t>
            </a:r>
            <a:r>
              <a:rPr lang="fr-FR" b="1" dirty="0"/>
              <a:t>une seule méthode abstraite</a:t>
            </a:r>
            <a:r>
              <a:rPr lang="fr-FR" dirty="0"/>
              <a:t>, ce qui permet à une lambda expression de correspondre à cette méthode. Cette méthode représente l’action à exécuter dans la lambda.</a:t>
            </a:r>
          </a:p>
          <a:p>
            <a:endParaRPr lang="fr-FR" dirty="0"/>
          </a:p>
          <a:p>
            <a:r>
              <a:rPr lang="fr-FR" dirty="0"/>
              <a:t>L’interface fonctionnelle est le type qui permet de stocker une lambda dans une variable.</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104</a:t>
            </a:fld>
            <a:endParaRPr lang="fr-FR"/>
          </a:p>
        </p:txBody>
      </p:sp>
    </p:spTree>
    <p:extLst>
      <p:ext uri="{BB962C8B-B14F-4D97-AF65-F5344CB8AC3E}">
        <p14:creationId xmlns:p14="http://schemas.microsoft.com/office/powerpoint/2010/main" val="33193361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Liste non exhaustive, donnant une idée des interfaces fonctionnelles les plus communément utilisées.</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106</a:t>
            </a:fld>
            <a:endParaRPr lang="fr-FR"/>
          </a:p>
        </p:txBody>
      </p:sp>
    </p:spTree>
    <p:extLst>
      <p:ext uri="{BB962C8B-B14F-4D97-AF65-F5344CB8AC3E}">
        <p14:creationId xmlns:p14="http://schemas.microsoft.com/office/powerpoint/2010/main" val="829077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ed57810c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ed57810c0_0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t>faire avec vos stagiaires que vous devez considérer comme vos clients (se sont d’ailleurs les clients finaux). Cela fait parti du process. En laissant ce slide à votre présentation vous n’oublierez pas et n’aurez pas à vous en souvenir. Pensez à tout de suite vérifier s’il y a des passages de certifications en fin de session et assurez vous qu’il n’y a pas de stagiaires oubliés. Si c’est le cas prévenez nous avant 10h30.</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br>
              <a:rPr lang="fr-FR" dirty="0"/>
            </a:br>
            <a:r>
              <a:rPr lang="fr-FR" dirty="0"/>
              <a:t>Y a t’il des passages de certifications ?</a:t>
            </a:r>
          </a:p>
          <a:p>
            <a:pPr marL="0" lvl="0" indent="0" algn="l" rtl="0">
              <a:spcBef>
                <a:spcPts val="0"/>
              </a:spcBef>
              <a:spcAft>
                <a:spcPts val="0"/>
              </a:spcAft>
              <a:buNone/>
            </a:pPr>
            <a:r>
              <a:rPr lang="fr-FR" dirty="0"/>
              <a:t>Non</a:t>
            </a:r>
            <a:endParaRPr dirty="0"/>
          </a:p>
        </p:txBody>
      </p:sp>
      <p:sp>
        <p:nvSpPr>
          <p:cNvPr id="100" name="Google Shape;100;g2aed57810c0_0_1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lis la doc!</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107</a:t>
            </a:fld>
            <a:endParaRPr lang="fr-FR"/>
          </a:p>
        </p:txBody>
      </p:sp>
    </p:spTree>
    <p:extLst>
      <p:ext uri="{BB962C8B-B14F-4D97-AF65-F5344CB8AC3E}">
        <p14:creationId xmlns:p14="http://schemas.microsoft.com/office/powerpoint/2010/main" val="13250654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110</a:t>
            </a:fld>
            <a:endParaRPr lang="fr-FR"/>
          </a:p>
        </p:txBody>
      </p:sp>
    </p:spTree>
    <p:extLst>
      <p:ext uri="{BB962C8B-B14F-4D97-AF65-F5344CB8AC3E}">
        <p14:creationId xmlns:p14="http://schemas.microsoft.com/office/powerpoint/2010/main" val="4249661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code!</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111</a:t>
            </a:fld>
            <a:endParaRPr lang="fr-FR"/>
          </a:p>
        </p:txBody>
      </p:sp>
    </p:spTree>
    <p:extLst>
      <p:ext uri="{BB962C8B-B14F-4D97-AF65-F5344CB8AC3E}">
        <p14:creationId xmlns:p14="http://schemas.microsoft.com/office/powerpoint/2010/main" val="9221904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112</a:t>
            </a:fld>
            <a:endParaRPr lang="fr-FR"/>
          </a:p>
        </p:txBody>
      </p:sp>
    </p:spTree>
    <p:extLst>
      <p:ext uri="{BB962C8B-B14F-4D97-AF65-F5344CB8AC3E}">
        <p14:creationId xmlns:p14="http://schemas.microsoft.com/office/powerpoint/2010/main" val="5717980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code</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113</a:t>
            </a:fld>
            <a:endParaRPr lang="fr-FR"/>
          </a:p>
        </p:txBody>
      </p:sp>
    </p:spTree>
    <p:extLst>
      <p:ext uri="{BB962C8B-B14F-4D97-AF65-F5344CB8AC3E}">
        <p14:creationId xmlns:p14="http://schemas.microsoft.com/office/powerpoint/2010/main" val="35997205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lit la doc</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116</a:t>
            </a:fld>
            <a:endParaRPr lang="fr-FR"/>
          </a:p>
        </p:txBody>
      </p:sp>
    </p:spTree>
    <p:extLst>
      <p:ext uri="{BB962C8B-B14F-4D97-AF65-F5344CB8AC3E}">
        <p14:creationId xmlns:p14="http://schemas.microsoft.com/office/powerpoint/2010/main" val="6772397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code!</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122</a:t>
            </a:fld>
            <a:endParaRPr lang="fr-FR"/>
          </a:p>
        </p:txBody>
      </p:sp>
    </p:spTree>
    <p:extLst>
      <p:ext uri="{BB962C8B-B14F-4D97-AF65-F5344CB8AC3E}">
        <p14:creationId xmlns:p14="http://schemas.microsoft.com/office/powerpoint/2010/main" val="16733849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On code!</a:t>
            </a:r>
          </a:p>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123</a:t>
            </a:fld>
            <a:endParaRPr lang="fr-FR"/>
          </a:p>
        </p:txBody>
      </p:sp>
    </p:spTree>
    <p:extLst>
      <p:ext uri="{BB962C8B-B14F-4D97-AF65-F5344CB8AC3E}">
        <p14:creationId xmlns:p14="http://schemas.microsoft.com/office/powerpoint/2010/main" val="17162937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code!</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128</a:t>
            </a:fld>
            <a:endParaRPr lang="fr-FR"/>
          </a:p>
        </p:txBody>
      </p:sp>
    </p:spTree>
    <p:extLst>
      <p:ext uri="{BB962C8B-B14F-4D97-AF65-F5344CB8AC3E}">
        <p14:creationId xmlns:p14="http://schemas.microsoft.com/office/powerpoint/2010/main" val="15843557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code!</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137</a:t>
            </a:fld>
            <a:endParaRPr lang="fr-FR"/>
          </a:p>
        </p:txBody>
      </p:sp>
    </p:spTree>
    <p:extLst>
      <p:ext uri="{BB962C8B-B14F-4D97-AF65-F5344CB8AC3E}">
        <p14:creationId xmlns:p14="http://schemas.microsoft.com/office/powerpoint/2010/main" val="731341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0129edb4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0129edb4e6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t>Pour penser à vérifier les prérequis des stagiaires afin de signaler le plus </a:t>
            </a:r>
            <a:r>
              <a:rPr lang="fr-FR" dirty="0" err="1"/>
              <a:t>tot</a:t>
            </a:r>
            <a:r>
              <a:rPr lang="fr-FR" dirty="0"/>
              <a:t> possible (au plus tard à 10h30) le moindre problème à 2aiconcept.</a:t>
            </a:r>
          </a:p>
          <a:p>
            <a:pPr marL="0" lvl="0" indent="0" algn="l" rtl="0">
              <a:spcBef>
                <a:spcPts val="0"/>
              </a:spcBef>
              <a:spcAft>
                <a:spcPts val="0"/>
              </a:spcAft>
              <a:buNone/>
            </a:pPr>
            <a:r>
              <a:rPr lang="fr-FR" dirty="0"/>
              <a:t>Le but est d’afficher les prérequis aux stagiaires afin qu’ils confirment avoir ces prérequis lors de leurs présentations.</a:t>
            </a:r>
          </a:p>
          <a:p>
            <a:pPr marL="0" lvl="0" indent="0" algn="l" rtl="0">
              <a:spcBef>
                <a:spcPts val="0"/>
              </a:spcBef>
              <a:spcAft>
                <a:spcPts val="0"/>
              </a:spcAft>
              <a:buNone/>
            </a:pPr>
            <a:r>
              <a:rPr lang="fr-FR" dirty="0"/>
              <a:t>Ne pas oublier de demander aux stagiaires leurs attentes.</a:t>
            </a:r>
          </a:p>
          <a:p>
            <a:pPr marL="0" lvl="0" indent="0" algn="l" rtl="0">
              <a:spcBef>
                <a:spcPts val="0"/>
              </a:spcBef>
              <a:spcAft>
                <a:spcPts val="0"/>
              </a:spcAft>
              <a:buNone/>
            </a:pPr>
            <a:endParaRPr dirty="0"/>
          </a:p>
        </p:txBody>
      </p:sp>
      <p:sp>
        <p:nvSpPr>
          <p:cNvPr id="107" name="Google Shape;107;g30129edb4e6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Code!</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151</a:t>
            </a:fld>
            <a:endParaRPr lang="fr-FR"/>
          </a:p>
        </p:txBody>
      </p:sp>
    </p:spTree>
    <p:extLst>
      <p:ext uri="{BB962C8B-B14F-4D97-AF65-F5344CB8AC3E}">
        <p14:creationId xmlns:p14="http://schemas.microsoft.com/office/powerpoint/2010/main" val="36483977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On code sur la slide d’après</a:t>
            </a:r>
          </a:p>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155</a:t>
            </a:fld>
            <a:endParaRPr lang="fr-FR"/>
          </a:p>
        </p:txBody>
      </p:sp>
    </p:spTree>
    <p:extLst>
      <p:ext uri="{BB962C8B-B14F-4D97-AF65-F5344CB8AC3E}">
        <p14:creationId xmlns:p14="http://schemas.microsoft.com/office/powerpoint/2010/main" val="5072948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code + la Doc</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156</a:t>
            </a:fld>
            <a:endParaRPr lang="fr-FR"/>
          </a:p>
        </p:txBody>
      </p:sp>
    </p:spTree>
    <p:extLst>
      <p:ext uri="{BB962C8B-B14F-4D97-AF65-F5344CB8AC3E}">
        <p14:creationId xmlns:p14="http://schemas.microsoft.com/office/powerpoint/2010/main" val="502204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159</a:t>
            </a:fld>
            <a:endParaRPr lang="fr-FR"/>
          </a:p>
        </p:txBody>
      </p:sp>
    </p:spTree>
    <p:extLst>
      <p:ext uri="{BB962C8B-B14F-4D97-AF65-F5344CB8AC3E}">
        <p14:creationId xmlns:p14="http://schemas.microsoft.com/office/powerpoint/2010/main" val="399189960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160</a:t>
            </a:fld>
            <a:endParaRPr lang="fr-FR"/>
          </a:p>
        </p:txBody>
      </p:sp>
    </p:spTree>
    <p:extLst>
      <p:ext uri="{BB962C8B-B14F-4D97-AF65-F5344CB8AC3E}">
        <p14:creationId xmlns:p14="http://schemas.microsoft.com/office/powerpoint/2010/main" val="40439316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doc!</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165</a:t>
            </a:fld>
            <a:endParaRPr lang="fr-FR"/>
          </a:p>
        </p:txBody>
      </p:sp>
    </p:spTree>
    <p:extLst>
      <p:ext uri="{BB962C8B-B14F-4D97-AF65-F5344CB8AC3E}">
        <p14:creationId xmlns:p14="http://schemas.microsoft.com/office/powerpoint/2010/main" val="29858592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code</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172</a:t>
            </a:fld>
            <a:endParaRPr lang="fr-FR"/>
          </a:p>
        </p:txBody>
      </p:sp>
    </p:spTree>
    <p:extLst>
      <p:ext uri="{BB962C8B-B14F-4D97-AF65-F5344CB8AC3E}">
        <p14:creationId xmlns:p14="http://schemas.microsoft.com/office/powerpoint/2010/main" val="20221295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code!</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173</a:t>
            </a:fld>
            <a:endParaRPr lang="fr-FR"/>
          </a:p>
        </p:txBody>
      </p:sp>
    </p:spTree>
    <p:extLst>
      <p:ext uri="{BB962C8B-B14F-4D97-AF65-F5344CB8AC3E}">
        <p14:creationId xmlns:p14="http://schemas.microsoft.com/office/powerpoint/2010/main" val="70038277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code</a:t>
            </a:r>
          </a:p>
          <a:p>
            <a:r>
              <a:rPr lang="fr-FR" dirty="0"/>
              <a:t>La doc</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176</a:t>
            </a:fld>
            <a:endParaRPr lang="fr-FR"/>
          </a:p>
        </p:txBody>
      </p:sp>
    </p:spTree>
    <p:extLst>
      <p:ext uri="{BB962C8B-B14F-4D97-AF65-F5344CB8AC3E}">
        <p14:creationId xmlns:p14="http://schemas.microsoft.com/office/powerpoint/2010/main" val="320440780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Code + doc</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177</a:t>
            </a:fld>
            <a:endParaRPr lang="fr-FR"/>
          </a:p>
        </p:txBody>
      </p:sp>
    </p:spTree>
    <p:extLst>
      <p:ext uri="{BB962C8B-B14F-4D97-AF65-F5344CB8AC3E}">
        <p14:creationId xmlns:p14="http://schemas.microsoft.com/office/powerpoint/2010/main" val="2570959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aed57810c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aed57810c0_0_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sz="1200" i="1" dirty="0"/>
              <a:t>Ici j’explique aux stagiaires comment va se dérouler ma formation et comment j’ai structuré ma formation, ensuite je tiens ma formation en respectant la structure énoncée. C’est très important de montrer aux stagiaires ce qui les attend durant la formation et vous montrerez ainsi que vous avez bien préparé votre formation en bon formateur.</a:t>
            </a:r>
          </a:p>
          <a:p>
            <a:pPr marL="0" lvl="0" indent="0" algn="l" rtl="0">
              <a:spcBef>
                <a:spcPts val="0"/>
              </a:spcBef>
              <a:spcAft>
                <a:spcPts val="0"/>
              </a:spcAft>
              <a:buNone/>
            </a:pPr>
            <a:endParaRPr dirty="0"/>
          </a:p>
        </p:txBody>
      </p:sp>
      <p:sp>
        <p:nvSpPr>
          <p:cNvPr id="114" name="Google Shape;114;g2aed57810c0_0_2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7</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191</a:t>
            </a:fld>
            <a:endParaRPr lang="fr-FR"/>
          </a:p>
        </p:txBody>
      </p:sp>
    </p:spTree>
    <p:extLst>
      <p:ext uri="{BB962C8B-B14F-4D97-AF65-F5344CB8AC3E}">
        <p14:creationId xmlns:p14="http://schemas.microsoft.com/office/powerpoint/2010/main" val="223595536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code!</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197</a:t>
            </a:fld>
            <a:endParaRPr lang="fr-FR"/>
          </a:p>
        </p:txBody>
      </p:sp>
    </p:spTree>
    <p:extLst>
      <p:ext uri="{BB962C8B-B14F-4D97-AF65-F5344CB8AC3E}">
        <p14:creationId xmlns:p14="http://schemas.microsoft.com/office/powerpoint/2010/main" val="166257824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On code!</a:t>
            </a:r>
          </a:p>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198</a:t>
            </a:fld>
            <a:endParaRPr lang="fr-FR"/>
          </a:p>
        </p:txBody>
      </p:sp>
    </p:spTree>
    <p:extLst>
      <p:ext uri="{BB962C8B-B14F-4D97-AF65-F5344CB8AC3E}">
        <p14:creationId xmlns:p14="http://schemas.microsoft.com/office/powerpoint/2010/main" val="104273204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code!</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206</a:t>
            </a:fld>
            <a:endParaRPr lang="fr-FR"/>
          </a:p>
        </p:txBody>
      </p:sp>
    </p:spTree>
    <p:extLst>
      <p:ext uri="{BB962C8B-B14F-4D97-AF65-F5344CB8AC3E}">
        <p14:creationId xmlns:p14="http://schemas.microsoft.com/office/powerpoint/2010/main" val="148846606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code!</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207</a:t>
            </a:fld>
            <a:endParaRPr lang="fr-FR"/>
          </a:p>
        </p:txBody>
      </p:sp>
    </p:spTree>
    <p:extLst>
      <p:ext uri="{BB962C8B-B14F-4D97-AF65-F5344CB8AC3E}">
        <p14:creationId xmlns:p14="http://schemas.microsoft.com/office/powerpoint/2010/main" val="426086558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223</a:t>
            </a:fld>
            <a:endParaRPr lang="fr-FR"/>
          </a:p>
        </p:txBody>
      </p:sp>
    </p:spTree>
    <p:extLst>
      <p:ext uri="{BB962C8B-B14F-4D97-AF65-F5344CB8AC3E}">
        <p14:creationId xmlns:p14="http://schemas.microsoft.com/office/powerpoint/2010/main" val="93894091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234</a:t>
            </a:fld>
            <a:endParaRPr lang="fr-FR"/>
          </a:p>
        </p:txBody>
      </p:sp>
    </p:spTree>
    <p:extLst>
      <p:ext uri="{BB962C8B-B14F-4D97-AF65-F5344CB8AC3E}">
        <p14:creationId xmlns:p14="http://schemas.microsoft.com/office/powerpoint/2010/main" val="101882471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252</a:t>
            </a:fld>
            <a:endParaRPr lang="fr-FR"/>
          </a:p>
        </p:txBody>
      </p:sp>
    </p:spTree>
    <p:extLst>
      <p:ext uri="{BB962C8B-B14F-4D97-AF65-F5344CB8AC3E}">
        <p14:creationId xmlns:p14="http://schemas.microsoft.com/office/powerpoint/2010/main" val="408119549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JDK 18 apporte également de nouveaux outils et API très utiles.</a:t>
            </a:r>
          </a:p>
          <a:p>
            <a:r>
              <a:rPr lang="fr-FR" dirty="0"/>
              <a:t>Le premier que je voudrais mentionner est le </a:t>
            </a:r>
            <a:r>
              <a:rPr lang="fr-FR" b="1" dirty="0"/>
              <a:t>serveur web minimaliste</a:t>
            </a:r>
            <a:r>
              <a:rPr lang="fr-FR" dirty="0"/>
              <a:t>. Grâce à la commande </a:t>
            </a:r>
            <a:r>
              <a:rPr lang="fr-FR" dirty="0" err="1"/>
              <a:t>jwebserver</a:t>
            </a:r>
            <a:r>
              <a:rPr lang="fr-FR" dirty="0"/>
              <a:t>, vous pouvez démarrer un serveur HTTP en une seule ligne de commande, sans avoir à installer un </a:t>
            </a:r>
            <a:r>
              <a:rPr lang="fr-FR" dirty="0" err="1"/>
              <a:t>framework</a:t>
            </a:r>
            <a:r>
              <a:rPr lang="fr-FR" dirty="0"/>
              <a:t> externe comme Tomcat ou </a:t>
            </a:r>
            <a:r>
              <a:rPr lang="fr-FR" dirty="0" err="1"/>
              <a:t>Jetty</a:t>
            </a:r>
            <a:r>
              <a:rPr lang="fr-FR" dirty="0"/>
              <a:t>. C’est un outil pratique pour faire des tests rapides, du prototypage ou partager des fichiers en local pendant le développement.</a:t>
            </a:r>
          </a:p>
          <a:p>
            <a:r>
              <a:rPr lang="fr-FR" dirty="0"/>
              <a:t>Ensuite, nous avons la </a:t>
            </a:r>
            <a:r>
              <a:rPr lang="fr-FR" b="1" dirty="0" err="1"/>
              <a:t>Foreign</a:t>
            </a:r>
            <a:r>
              <a:rPr lang="fr-FR" b="1" dirty="0"/>
              <a:t> </a:t>
            </a:r>
            <a:r>
              <a:rPr lang="fr-FR" b="1" dirty="0" err="1"/>
              <a:t>Function</a:t>
            </a:r>
            <a:r>
              <a:rPr lang="fr-FR" b="1" dirty="0"/>
              <a:t> &amp; Memory API</a:t>
            </a:r>
            <a:r>
              <a:rPr lang="fr-FR" dirty="0"/>
              <a:t>. Cette API est toujours en prévisualisation, mais elle permet déjà à Java d’interagir avec du code natif comme C ou C++ de manière plus sécurisée et performante. C’est une grande amélioration par rapport à l’ancienne méthode JNI. Cette API offre un contrôle plus direct de la mémoire native, ce qui peut être crucial pour les applications qui nécessitent des interactions avec du code bas niveau ou des bibliothèques natives."</a:t>
            </a: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255</a:t>
            </a:fld>
            <a:endParaRPr lang="fr-FR"/>
          </a:p>
        </p:txBody>
      </p:sp>
    </p:spTree>
    <p:extLst>
      <p:ext uri="{BB962C8B-B14F-4D97-AF65-F5344CB8AC3E}">
        <p14:creationId xmlns:p14="http://schemas.microsoft.com/office/powerpoint/2010/main" val="7872296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code!</a:t>
            </a:r>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258</a:t>
            </a:fld>
            <a:endParaRPr lang="fr-FR"/>
          </a:p>
        </p:txBody>
      </p:sp>
    </p:spTree>
    <p:extLst>
      <p:ext uri="{BB962C8B-B14F-4D97-AF65-F5344CB8AC3E}">
        <p14:creationId xmlns:p14="http://schemas.microsoft.com/office/powerpoint/2010/main" val="2350559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aed57810c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aed57810c0_0_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FR" dirty="0"/>
              <a:t>Expliquez à vos stagiaires qu’après la formation ils pourront rejouer cette formation ou revoir certains point grâce à la cohérence de vos contenus. Grâce à la table des matière ils pourront revenir directement sur  les chapitres qui les </a:t>
            </a:r>
            <a:r>
              <a:rPr lang="fr-FR" dirty="0" err="1"/>
              <a:t>interessent</a:t>
            </a:r>
            <a:r>
              <a:rPr lang="fr-FR" dirty="0"/>
              <a:t>, et ils auront les mêmes </a:t>
            </a:r>
            <a:r>
              <a:rPr lang="fr-FR" dirty="0" err="1"/>
              <a:t>repairs</a:t>
            </a:r>
            <a:r>
              <a:rPr lang="fr-FR" dirty="0"/>
              <a:t> sur votre </a:t>
            </a:r>
            <a:r>
              <a:rPr lang="fr-FR" dirty="0" err="1"/>
              <a:t>github</a:t>
            </a:r>
            <a:r>
              <a:rPr lang="fr-FR" dirty="0"/>
              <a:t> parce que vous avez pensé à versionner à chaque chapitre et que le nom de chaque version est exactement le même que le titre donné à chaque chapitre. Vous donnerez ainsi l’impression aux stagiaires que vous avez produits des efforts de préparation et d’organisation pour leur apporter une formation de meilleure qualité. Vous pourrez aussi utiliser votre </a:t>
            </a:r>
            <a:r>
              <a:rPr lang="fr-FR" dirty="0" err="1"/>
              <a:t>github</a:t>
            </a:r>
            <a:r>
              <a:rPr lang="fr-FR" dirty="0"/>
              <a:t> et les heures de chaque </a:t>
            </a:r>
            <a:r>
              <a:rPr lang="fr-FR" dirty="0" err="1"/>
              <a:t>comit</a:t>
            </a:r>
            <a:r>
              <a:rPr lang="fr-FR" dirty="0"/>
              <a:t> pour savoir si le timing que vous aviez imaginé en préparant votre formation est conforme à la réalité ou si au contraire vous devez revoir votre timing sur la prochaine session.</a:t>
            </a:r>
          </a:p>
          <a:p>
            <a:pPr marL="0" lvl="0" indent="0" algn="l" rtl="0">
              <a:spcBef>
                <a:spcPts val="0"/>
              </a:spcBef>
              <a:spcAft>
                <a:spcPts val="0"/>
              </a:spcAft>
              <a:buNone/>
            </a:pPr>
            <a:endParaRPr dirty="0"/>
          </a:p>
        </p:txBody>
      </p:sp>
      <p:sp>
        <p:nvSpPr>
          <p:cNvPr id="121" name="Google Shape;121;g2aed57810c0_0_2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8</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JDK 18 n’apporte pas seulement des améliorations au langage et aux outils, il continue aussi de renforcer les performances et la sécurité.</a:t>
            </a:r>
          </a:p>
          <a:p>
            <a:r>
              <a:rPr lang="fr-FR" dirty="0"/>
              <a:t>Un point important est l’</a:t>
            </a:r>
            <a:r>
              <a:rPr lang="fr-FR" b="1" dirty="0"/>
              <a:t>API </a:t>
            </a:r>
            <a:r>
              <a:rPr lang="fr-FR" b="1" dirty="0" err="1"/>
              <a:t>Vector</a:t>
            </a:r>
            <a:r>
              <a:rPr lang="fr-FR" dirty="0"/>
              <a:t>, qui est toujours en incubation. Cette API permet d’exploiter les instructions SIMD de votre processeur pour réaliser des calculs parallèles sur des données, comme des opérations sur des tableaux. Cela permet d’accélérer des tâches intensives en calcul comme les traitements graphiques ou scientifiques.</a:t>
            </a:r>
          </a:p>
          <a:p>
            <a:r>
              <a:rPr lang="fr-FR" dirty="0"/>
              <a:t>Enfin, il y a une amélioration en matière de sécurité avec l’utilisation de </a:t>
            </a:r>
            <a:r>
              <a:rPr lang="fr-FR" b="1" dirty="0" err="1"/>
              <a:t>BoringSSL</a:t>
            </a:r>
            <a:r>
              <a:rPr lang="fr-FR" dirty="0"/>
              <a:t> comme fournisseur TLS/SSL. </a:t>
            </a:r>
            <a:r>
              <a:rPr lang="fr-FR" dirty="0" err="1"/>
              <a:t>BoringSSL</a:t>
            </a:r>
            <a:r>
              <a:rPr lang="fr-FR" dirty="0"/>
              <a:t> est une version allégée d’</a:t>
            </a:r>
            <a:r>
              <a:rPr lang="fr-FR" dirty="0" err="1"/>
              <a:t>OpenSSL</a:t>
            </a:r>
            <a:r>
              <a:rPr lang="fr-FR" dirty="0"/>
              <a:t> utilisée par Google, offrant de meilleures performances pour les connexions sécurisées tout en garantissant une compatibilité accrue avec les protocoles de sécurité modernes. Cela renforce encore la fiabilité des connexions réseau en Java."</a:t>
            </a:r>
          </a:p>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259</a:t>
            </a:fld>
            <a:endParaRPr lang="fr-FR"/>
          </a:p>
        </p:txBody>
      </p:sp>
    </p:spTree>
    <p:extLst>
      <p:ext uri="{BB962C8B-B14F-4D97-AF65-F5344CB8AC3E}">
        <p14:creationId xmlns:p14="http://schemas.microsoft.com/office/powerpoint/2010/main" val="170798825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261</a:t>
            </a:fld>
            <a:endParaRPr lang="fr-FR"/>
          </a:p>
        </p:txBody>
      </p:sp>
    </p:spTree>
    <p:extLst>
      <p:ext uri="{BB962C8B-B14F-4D97-AF65-F5344CB8AC3E}">
        <p14:creationId xmlns:p14="http://schemas.microsoft.com/office/powerpoint/2010/main" val="388724846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Commençons par la </a:t>
            </a:r>
            <a:r>
              <a:rPr lang="fr-FR" b="1" dirty="0" err="1"/>
              <a:t>Foreign</a:t>
            </a:r>
            <a:r>
              <a:rPr lang="fr-FR" b="1" dirty="0"/>
              <a:t> </a:t>
            </a:r>
            <a:r>
              <a:rPr lang="fr-FR" b="1" dirty="0" err="1"/>
              <a:t>Function</a:t>
            </a:r>
            <a:r>
              <a:rPr lang="fr-FR" b="1" dirty="0"/>
              <a:t> &amp; Memory API (JEP 424)</a:t>
            </a:r>
            <a:r>
              <a:rPr lang="fr-FR" dirty="0"/>
              <a:t>. Cette API continue d'évoluer et permet aux applications Java d'accéder directement à des fonctions natives, écrites par exemple en C ou C++, et de manipuler de la mémoire native en dehors de la JVM. Cela simplifie l’interaction avec des bibliothèques externes sans avoir à passer par JNI (Java Native Interface), qui est plus complexe et sujet aux erreurs. Avec cette API, les développeurs peuvent travailler de manière plus performante et plus sûre sur la mémoire, notamment lorsqu'ils interagissent avec du code bas niveau. Cela est particulièrement utile pour des applications ayant besoin d'une interopérabilité avec des systèmes natifs ou des optimisations poussées sur la gestion des ressources.</a:t>
            </a:r>
          </a:p>
          <a:p>
            <a:r>
              <a:rPr lang="fr-FR" dirty="0"/>
              <a:t>Ensuite, sur le volet sécurité, le </a:t>
            </a:r>
            <a:r>
              <a:rPr lang="fr-FR" b="1" dirty="0"/>
              <a:t>JEP 411</a:t>
            </a:r>
            <a:r>
              <a:rPr lang="fr-FR" dirty="0"/>
              <a:t> continue de désactiver progressivement l’utilisation de l'API </a:t>
            </a:r>
            <a:r>
              <a:rPr lang="fr-FR" b="1" dirty="0"/>
              <a:t>Security Manager</a:t>
            </a:r>
            <a:r>
              <a:rPr lang="fr-FR" dirty="0"/>
              <a:t>, qui était un mécanisme de sécurité utilisé depuis longtemps mais qui est désormais considéré comme obsolète. Le Security Manager était jugé trop complexe et peu adapté aux besoins modernes. Sa suppression encourage l’utilisation d'approches de sécurité plus robustes et adaptées aux standards actuels, comme les mécanismes de </a:t>
            </a:r>
            <a:r>
              <a:rPr lang="fr-FR" dirty="0" err="1"/>
              <a:t>sandboxing</a:t>
            </a:r>
            <a:r>
              <a:rPr lang="fr-FR" dirty="0"/>
              <a:t> ou les outils de conteneurisation pour isoler et protéger les applications.</a:t>
            </a:r>
          </a:p>
          <a:p>
            <a:r>
              <a:rPr lang="fr-FR" dirty="0"/>
              <a:t>En résumé, ces améliorations renforcent à la fois les performances des applications Java, en permettant un accès plus efficace à la mémoire native, et la sécurité, en abandonnant des solutions dépassées au profit de meilleures pratiques actuelles."</a:t>
            </a:r>
          </a:p>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263</a:t>
            </a:fld>
            <a:endParaRPr lang="fr-FR"/>
          </a:p>
        </p:txBody>
      </p:sp>
    </p:spTree>
    <p:extLst>
      <p:ext uri="{BB962C8B-B14F-4D97-AF65-F5344CB8AC3E}">
        <p14:creationId xmlns:p14="http://schemas.microsoft.com/office/powerpoint/2010/main" val="85494210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265</a:t>
            </a:fld>
            <a:endParaRPr lang="fr-FR"/>
          </a:p>
        </p:txBody>
      </p:sp>
    </p:spTree>
    <p:extLst>
      <p:ext uri="{BB962C8B-B14F-4D97-AF65-F5344CB8AC3E}">
        <p14:creationId xmlns:p14="http://schemas.microsoft.com/office/powerpoint/2010/main" val="102015142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266</a:t>
            </a:fld>
            <a:endParaRPr lang="fr-FR"/>
          </a:p>
        </p:txBody>
      </p:sp>
    </p:spTree>
    <p:extLst>
      <p:ext uri="{BB962C8B-B14F-4D97-AF65-F5344CB8AC3E}">
        <p14:creationId xmlns:p14="http://schemas.microsoft.com/office/powerpoint/2010/main" val="419903381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268</a:t>
            </a:fld>
            <a:endParaRPr lang="fr-FR"/>
          </a:p>
        </p:txBody>
      </p:sp>
    </p:spTree>
    <p:extLst>
      <p:ext uri="{BB962C8B-B14F-4D97-AF65-F5344CB8AC3E}">
        <p14:creationId xmlns:p14="http://schemas.microsoft.com/office/powerpoint/2010/main" val="185601295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1. Améliorations des Annotations</a:t>
            </a:r>
          </a:p>
          <a:p>
            <a:r>
              <a:rPr lang="fr-FR" b="1" dirty="0"/>
              <a:t>Description :</a:t>
            </a:r>
            <a:br>
              <a:rPr lang="fr-FR" dirty="0"/>
            </a:br>
            <a:r>
              <a:rPr lang="fr-FR" dirty="0"/>
              <a:t>Les annotations sont des métadonnées qui fournissent des informations sur le code, mais qui n'influencent pas son comportement. Avec JDK 21, une nouvelle fonctionnalité permet d'utiliser des annotations avec des </a:t>
            </a:r>
            <a:r>
              <a:rPr lang="fr-FR" b="1" dirty="0"/>
              <a:t>expressions lambda</a:t>
            </a:r>
            <a:r>
              <a:rPr lang="fr-FR" dirty="0"/>
              <a:t>.</a:t>
            </a:r>
          </a:p>
          <a:p>
            <a:r>
              <a:rPr lang="fr-FR" b="1" dirty="0"/>
              <a:t>Explications orales :</a:t>
            </a:r>
            <a:endParaRPr lang="fr-FR" dirty="0"/>
          </a:p>
          <a:p>
            <a:pPr>
              <a:buFont typeface="Arial" panose="020B0604020202020204" pitchFamily="34" charset="0"/>
              <a:buChar char="•"/>
            </a:pPr>
            <a:r>
              <a:rPr lang="fr-FR" dirty="0"/>
              <a:t>Cette amélioration rend les annotations plus flexibles, car elles peuvent désormais être appliquées directement aux expressions lambda, offrant ainsi une meilleure gestion des métadonnées.</a:t>
            </a:r>
          </a:p>
          <a:p>
            <a:pPr>
              <a:buFont typeface="Arial" panose="020B0604020202020204" pitchFamily="34" charset="0"/>
              <a:buChar char="•"/>
            </a:pPr>
            <a:r>
              <a:rPr lang="fr-FR" dirty="0"/>
              <a:t>Par exemple, si vous avez une annotation pour valider une condition, vous pouvez maintenant l'appliquer à une lambda pour indiquer que cette lambda doit répondre à certaines exigences.</a:t>
            </a:r>
          </a:p>
          <a:p>
            <a:pPr>
              <a:buFont typeface="Arial" panose="020B0604020202020204" pitchFamily="34" charset="0"/>
              <a:buChar char="•"/>
            </a:pPr>
            <a:r>
              <a:rPr lang="fr-FR" dirty="0"/>
              <a:t>Cela améliore la lisibilité du code et permet aux outils de développement de mieux comprendre le contexte d'utilisation des lambdas, facilitant ainsi les analyses statiques et la documentation.</a:t>
            </a:r>
          </a:p>
          <a:p>
            <a:r>
              <a:rPr lang="fr-FR" b="1" dirty="0"/>
              <a:t>2. Mises à jour de l'API de Collecteurs</a:t>
            </a:r>
          </a:p>
          <a:p>
            <a:r>
              <a:rPr lang="fr-FR" b="1" dirty="0"/>
              <a:t>Description :</a:t>
            </a:r>
            <a:br>
              <a:rPr lang="fr-FR" dirty="0"/>
            </a:br>
            <a:r>
              <a:rPr lang="fr-FR" dirty="0"/>
              <a:t>L'API de collecteurs, qui fait partie de l'API de flux de Java, a été mise à jour pour inclure de nouveaux collecteurs. Ces collecteurs permettent d'effectuer des opérations de regroupement de manière plus puissante et flexible.</a:t>
            </a:r>
          </a:p>
          <a:p>
            <a:r>
              <a:rPr lang="fr-FR" b="1" dirty="0"/>
              <a:t>Explications orales :</a:t>
            </a:r>
            <a:endParaRPr lang="fr-FR" dirty="0"/>
          </a:p>
          <a:p>
            <a:pPr>
              <a:buFont typeface="Arial" panose="020B0604020202020204" pitchFamily="34" charset="0"/>
              <a:buChar char="•"/>
            </a:pPr>
            <a:r>
              <a:rPr lang="fr-FR" dirty="0"/>
              <a:t>Ces nouveaux collecteurs facilitent le traitement des flux de données en ajoutant des capacités de transformation et de regroupement plus avancées.</a:t>
            </a:r>
          </a:p>
          <a:p>
            <a:pPr>
              <a:buFont typeface="Arial" panose="020B0604020202020204" pitchFamily="34" charset="0"/>
              <a:buChar char="•"/>
            </a:pPr>
            <a:r>
              <a:rPr lang="fr-FR" dirty="0"/>
              <a:t>Par exemple, vous pouvez désormais facilement regrouper des éléments d'une liste par certaines propriétés, ou effectuer des opérations de réduction plus complexes, comme le regroupement de collections imbriquées.</a:t>
            </a:r>
          </a:p>
          <a:p>
            <a:pPr>
              <a:buFont typeface="Arial" panose="020B0604020202020204" pitchFamily="34" charset="0"/>
              <a:buChar char="•"/>
            </a:pPr>
            <a:r>
              <a:rPr lang="fr-FR" dirty="0"/>
              <a:t>Ces améliorations augmentent la productivité des développeurs en leur permettant d'écrire des opérations de flux plus concises et compréhensibles, tout en exploitant la puissance des opérations en parallèle si nécessaire.</a:t>
            </a:r>
          </a:p>
          <a:p>
            <a:r>
              <a:rPr lang="fr-FR" b="1" dirty="0"/>
              <a:t>3. Améliorations de l'API de Réflexion</a:t>
            </a:r>
          </a:p>
          <a:p>
            <a:r>
              <a:rPr lang="fr-FR" b="1" dirty="0"/>
              <a:t>Description :</a:t>
            </a:r>
            <a:br>
              <a:rPr lang="fr-FR" dirty="0"/>
            </a:br>
            <a:r>
              <a:rPr lang="fr-FR" dirty="0"/>
              <a:t>L'API de réflexion en Java, qui permet d'inspecter et de manipuler les classes et les objets à l'exécution, a été optimisée pour améliorer ses performances et sa simplicité d'utilisation.</a:t>
            </a:r>
          </a:p>
          <a:p>
            <a:r>
              <a:rPr lang="fr-FR" b="1" dirty="0"/>
              <a:t>Explications orales :</a:t>
            </a:r>
            <a:endParaRPr lang="fr-FR" dirty="0"/>
          </a:p>
          <a:p>
            <a:pPr>
              <a:buFont typeface="Arial" panose="020B0604020202020204" pitchFamily="34" charset="0"/>
              <a:buChar char="•"/>
            </a:pPr>
            <a:r>
              <a:rPr lang="fr-FR" dirty="0"/>
              <a:t>Ces améliorations rendent l'utilisation de la réflexion plus efficace, ce qui est crucial pour les applications modernes qui s'appuient sur la dynamique, comme les </a:t>
            </a:r>
            <a:r>
              <a:rPr lang="fr-FR" dirty="0" err="1"/>
              <a:t>frameworks</a:t>
            </a:r>
            <a:r>
              <a:rPr lang="fr-FR" dirty="0"/>
              <a:t> et les bibliothèques de développement.</a:t>
            </a:r>
          </a:p>
          <a:p>
            <a:pPr>
              <a:buFont typeface="Arial" panose="020B0604020202020204" pitchFamily="34" charset="0"/>
              <a:buChar char="•"/>
            </a:pPr>
            <a:r>
              <a:rPr lang="fr-FR" dirty="0"/>
              <a:t>Par exemple, des optimisations peuvent réduire la surcharge de performance associée à l'utilisation de la réflexion, permettant aux développeurs de l'utiliser sans craindre d'impacter la réactivité de l'application.</a:t>
            </a:r>
          </a:p>
          <a:p>
            <a:pPr>
              <a:buFont typeface="Arial" panose="020B0604020202020204" pitchFamily="34" charset="0"/>
              <a:buChar char="•"/>
            </a:pPr>
            <a:r>
              <a:rPr lang="fr-FR" dirty="0"/>
              <a:t>De plus, la simplification de l'API de réflexion facilite son adoption, rendant les méthodes et classes plus intuitives et moins sujettes à erreurs.</a:t>
            </a:r>
          </a:p>
          <a:p>
            <a:endParaRPr lang="fr-FR" dirty="0"/>
          </a:p>
        </p:txBody>
      </p:sp>
      <p:sp>
        <p:nvSpPr>
          <p:cNvPr id="4" name="Espace réservé du numéro de diapositive 3"/>
          <p:cNvSpPr>
            <a:spLocks noGrp="1"/>
          </p:cNvSpPr>
          <p:nvPr>
            <p:ph type="sldNum" sz="quarter" idx="5"/>
          </p:nvPr>
        </p:nvSpPr>
        <p:spPr/>
        <p:txBody>
          <a:bodyPr/>
          <a:lstStyle/>
          <a:p>
            <a:fld id="{9D07AA04-161D-4DA9-A160-0435E73B6B33}" type="slidenum">
              <a:rPr lang="fr-FR" smtClean="0"/>
              <a:t>269</a:t>
            </a:fld>
            <a:endParaRPr lang="fr-FR"/>
          </a:p>
        </p:txBody>
      </p:sp>
    </p:spTree>
    <p:extLst>
      <p:ext uri="{BB962C8B-B14F-4D97-AF65-F5344CB8AC3E}">
        <p14:creationId xmlns:p14="http://schemas.microsoft.com/office/powerpoint/2010/main" val="371485451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aed57810c0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2aed57810c0_0_2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fr-FR" sz="1200" i="1" dirty="0"/>
              <a:t>Ce slide le dernier jour de la formation au retour de la pause déjeuner permet de ne rien oublier. M2I doit transmettre les évaluations à son client avant 15h.</a:t>
            </a:r>
          </a:p>
          <a:p>
            <a:pPr marL="0" lvl="0" indent="0" algn="l" rtl="0">
              <a:spcBef>
                <a:spcPts val="360"/>
              </a:spcBef>
              <a:spcAft>
                <a:spcPts val="0"/>
              </a:spcAft>
              <a:buNone/>
            </a:pPr>
            <a:r>
              <a:rPr lang="fr-FR" sz="1200" i="1" dirty="0"/>
              <a:t>Pensez à vous connecter à votre espace formateur pour vous assurer que les évaluations de chaque stagiaires ont bien été remplies.</a:t>
            </a:r>
          </a:p>
          <a:p>
            <a:pPr marL="0" lvl="0" indent="0" algn="l" rtl="0">
              <a:spcBef>
                <a:spcPts val="360"/>
              </a:spcBef>
              <a:spcAft>
                <a:spcPts val="0"/>
              </a:spcAft>
              <a:buNone/>
            </a:pPr>
            <a:r>
              <a:rPr lang="fr-FR" sz="1200" i="1" dirty="0"/>
              <a:t>Vous pouvez dire aux stagiaires que vous aurez leurs évaluations dans quelques jours et que les commentaires sur le formateur sont agréables à lire, des évaluations bien remplies sont valorisantes.</a:t>
            </a:r>
          </a:p>
          <a:p>
            <a:pPr marL="0" lvl="0" indent="0" algn="l" rtl="0">
              <a:spcBef>
                <a:spcPts val="360"/>
              </a:spcBef>
              <a:spcAft>
                <a:spcPts val="0"/>
              </a:spcAft>
              <a:buNone/>
            </a:pPr>
            <a:r>
              <a:rPr lang="fr-FR" sz="1200" i="1" dirty="0"/>
              <a:t>Pensez à vérifier sur M2I </a:t>
            </a:r>
            <a:r>
              <a:rPr lang="fr-FR" sz="1200" i="1" dirty="0" err="1"/>
              <a:t>Sign</a:t>
            </a:r>
            <a:r>
              <a:rPr lang="fr-FR" sz="1200" i="1" dirty="0"/>
              <a:t> qu’aucune signature ne manque pour vous et les stagiaires, pensez aussi aux émargements supplémentaires en cas de certifications.</a:t>
            </a:r>
          </a:p>
          <a:p>
            <a:pPr marL="0" lvl="0" indent="0" algn="l" rtl="0">
              <a:spcBef>
                <a:spcPts val="0"/>
              </a:spcBef>
              <a:spcAft>
                <a:spcPts val="0"/>
              </a:spcAft>
              <a:buNone/>
            </a:pPr>
            <a:endParaRPr dirty="0"/>
          </a:p>
        </p:txBody>
      </p:sp>
      <p:sp>
        <p:nvSpPr>
          <p:cNvPr id="343" name="Google Shape;343;g2aed57810c0_0_23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270</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aed57810c0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aed57810c0_0_2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fr-FR" sz="1200" i="1" dirty="0"/>
              <a:t>Ce slide est important, vous n’oubliez pas de tenir votre promesse de répondre aux questions hors plan de cours en fin de session après les évaluations et après avoir promu la formation avancée.</a:t>
            </a:r>
          </a:p>
          <a:p>
            <a:pPr marL="0" lvl="0" indent="0" algn="l" rtl="0">
              <a:spcBef>
                <a:spcPts val="360"/>
              </a:spcBef>
              <a:spcAft>
                <a:spcPts val="0"/>
              </a:spcAft>
              <a:buNone/>
            </a:pPr>
            <a:r>
              <a:rPr lang="fr-FR" sz="1200" i="1" dirty="0"/>
              <a:t>Vous avez idéalement durant la semaine, le soir, préparé vos réponses avec un petit exemple de code sur un stack blitz et quelques liens vers des ressources externes.</a:t>
            </a:r>
          </a:p>
          <a:p>
            <a:pPr marL="0" lvl="0" indent="0" algn="l" rtl="0">
              <a:spcBef>
                <a:spcPts val="360"/>
              </a:spcBef>
              <a:spcAft>
                <a:spcPts val="0"/>
              </a:spcAft>
              <a:buNone/>
            </a:pPr>
            <a:r>
              <a:rPr lang="fr-FR" sz="1200" i="1" dirty="0"/>
              <a:t>Même si vous n’avez plus beaucoup de temps, vous pourrez ainsi donner votre stack blitz et les ressources aux stagiaires concernés. Les stagiaires vous seront reconnaissants d’avoir pris la peine chaque soir de préparer un exemple de code et chercher quelques ressources, même si vos réponses à leurs questions sont brèves faute de temps restant en fin de formation. Le centre de formation verra sur votre support que vous avez un slide prévu pour cela ce qui consolidera sa confiance en vous.</a:t>
            </a:r>
          </a:p>
          <a:p>
            <a:pPr marL="0" lvl="0" indent="0" algn="l" rtl="0">
              <a:spcBef>
                <a:spcPts val="360"/>
              </a:spcBef>
              <a:spcAft>
                <a:spcPts val="0"/>
              </a:spcAft>
              <a:buNone/>
            </a:pPr>
            <a:r>
              <a:rPr lang="fr-FR" sz="1200" i="1" dirty="0"/>
              <a:t>Les questions hors plan de cours doivent toujours être vues après les évaluations. Vous n’avez pas contractuellement à être évalué sur des questions hors plan de cours, et vous devez surtout en priorité terminer le plan de cours et avoir terminé les évaluations, avoir vérifié les signatures, avoir terminé  les certifications quand il y en a et avoir saisi votre bilan de fin de formation avant de répondre aux questions hors plan de cours.</a:t>
            </a:r>
          </a:p>
          <a:p>
            <a:pPr marL="0" lvl="0" indent="0" algn="l" rtl="0">
              <a:spcBef>
                <a:spcPts val="0"/>
              </a:spcBef>
              <a:spcAft>
                <a:spcPts val="0"/>
              </a:spcAft>
              <a:buNone/>
            </a:pPr>
            <a:endParaRPr dirty="0"/>
          </a:p>
        </p:txBody>
      </p:sp>
      <p:sp>
        <p:nvSpPr>
          <p:cNvPr id="357" name="Google Shape;357;g2aed57810c0_0_24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271</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aed57810c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2aed57810c0_0_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0" algn="l" rtl="0">
              <a:spcBef>
                <a:spcPts val="360"/>
              </a:spcBef>
              <a:spcAft>
                <a:spcPts val="0"/>
              </a:spcAft>
              <a:buNone/>
            </a:pPr>
            <a:r>
              <a:rPr lang="fr-FR" sz="1200" i="1" dirty="0"/>
              <a:t>Prenez 10 mn pour passer en revue sur le site de M2I les notions fortes de cette formation et expliquez leurs du point du vue du développeur pourquoi ces notions sont importantes et pourquoi ils ont intérêt à suivre cette formations.</a:t>
            </a:r>
          </a:p>
          <a:p>
            <a:pPr marL="457200" lvl="0" indent="0" algn="l" rtl="0">
              <a:spcBef>
                <a:spcPts val="360"/>
              </a:spcBef>
              <a:spcAft>
                <a:spcPts val="0"/>
              </a:spcAft>
              <a:buNone/>
            </a:pPr>
            <a:r>
              <a:rPr lang="fr-FR" sz="1200" i="1" dirty="0"/>
              <a:t>Recommandez aux stagiaires de s’inscrire s’ils le souhaitent dans 2, 6 mois (à vous de voir le délais acceptable pour bien valider les notions apprises durant votre formation avant de s’inscrire sur la formation avancée que vous leur présentez.</a:t>
            </a:r>
          </a:p>
          <a:p>
            <a:pPr marL="457200" lvl="0" indent="0" algn="l" rtl="0">
              <a:spcBef>
                <a:spcPts val="360"/>
              </a:spcBef>
              <a:spcAft>
                <a:spcPts val="0"/>
              </a:spcAft>
              <a:buNone/>
            </a:pPr>
            <a:r>
              <a:rPr lang="fr-FR" sz="1200" i="1" dirty="0"/>
              <a:t>Expliquez aux stagiaires que s’ils font la formation avancée avec vous, ils auront la vraie continuité de cette formation initiation (personnellement en initiation je fait un </a:t>
            </a:r>
            <a:r>
              <a:rPr lang="fr-FR" sz="1200" i="1" dirty="0" err="1"/>
              <a:t>crm</a:t>
            </a:r>
            <a:r>
              <a:rPr lang="fr-FR" sz="1200" i="1" dirty="0"/>
              <a:t> avec les stagiaires, sur l’avancé, je fais télécharger depuis mon </a:t>
            </a:r>
            <a:r>
              <a:rPr lang="fr-FR" sz="1200" i="1" dirty="0" err="1"/>
              <a:t>github</a:t>
            </a:r>
            <a:r>
              <a:rPr lang="fr-FR" sz="1200" i="1" dirty="0"/>
              <a:t> cette application et j’aborde toutes les notions de la formation avancée en améliorant, modifiant le </a:t>
            </a:r>
            <a:r>
              <a:rPr lang="fr-FR" sz="1200" i="1" dirty="0" err="1"/>
              <a:t>crm</a:t>
            </a:r>
            <a:r>
              <a:rPr lang="fr-FR" sz="1200" i="1" dirty="0"/>
              <a:t>, en ajoutant des fonctionnalités, et je l’explique aux stagiaires). A terme vous serez davantage sollicité pour faire des formations avancé.</a:t>
            </a:r>
          </a:p>
          <a:p>
            <a:pPr marL="457200" lvl="0" indent="0" algn="l" rtl="0">
              <a:spcBef>
                <a:spcPts val="360"/>
              </a:spcBef>
              <a:spcAft>
                <a:spcPts val="0"/>
              </a:spcAft>
              <a:buNone/>
            </a:pPr>
            <a:r>
              <a:rPr lang="fr-FR" sz="1200" i="1" dirty="0"/>
              <a:t>N’oubliez pas que ces supports de cours sont remis au centre de formation, il verra donc que vous faites en fin de formation la promotion d’une nouvelle formation avancée. Trop peu de formateurs le font.</a:t>
            </a:r>
          </a:p>
          <a:p>
            <a:pPr marL="457200" lvl="0" indent="0" algn="l" rtl="0">
              <a:spcBef>
                <a:spcPts val="360"/>
              </a:spcBef>
              <a:spcAft>
                <a:spcPts val="0"/>
              </a:spcAft>
              <a:buNone/>
            </a:pPr>
            <a:r>
              <a:rPr lang="fr-FR" sz="1200" i="1" dirty="0"/>
              <a:t>En le faisant, non seulement vous nous aidez à tenir nos engagements auprès du centre (car c’est un de nos arguments commerciaux) mais en plus vous vous ferez remarquer très positivement à titre personnel par le centre de formation qui ne manquera pas de vous solliciter de plus en plus parce que vous l’aidez à vendre d’autres formations en fin de chaque session que vous faites. Les commerciaux en particuliers vous sollicitons davantage.</a:t>
            </a:r>
          </a:p>
          <a:p>
            <a:pPr marL="457200" lvl="0" indent="0" algn="l" rtl="0">
              <a:spcBef>
                <a:spcPts val="360"/>
              </a:spcBef>
              <a:spcAft>
                <a:spcPts val="0"/>
              </a:spcAft>
              <a:buNone/>
            </a:pPr>
            <a:r>
              <a:rPr lang="fr-FR" sz="1200" i="1" dirty="0"/>
              <a:t>Récupérez les nom, prénom, email des stagiaires intéressés par la formation avancée que vous venez de promouvoir ainsi que la période à laquelle ils souhaiteraient suivre cette formation (dans 2,6,12 mois….)</a:t>
            </a:r>
          </a:p>
          <a:p>
            <a:pPr marL="0" lvl="0" indent="0" algn="l" rtl="0">
              <a:spcBef>
                <a:spcPts val="0"/>
              </a:spcBef>
              <a:spcAft>
                <a:spcPts val="0"/>
              </a:spcAft>
              <a:buNone/>
            </a:pPr>
            <a:endParaRPr dirty="0"/>
          </a:p>
        </p:txBody>
      </p:sp>
      <p:sp>
        <p:nvSpPr>
          <p:cNvPr id="350" name="Google Shape;350;g2aed57810c0_0_8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272</a:t>
            </a:fld>
            <a:endParaRPr/>
          </a:p>
        </p:txBody>
      </p:sp>
    </p:spTree>
    <p:extLst>
      <p:ext uri="{BB962C8B-B14F-4D97-AF65-F5344CB8AC3E}">
        <p14:creationId xmlns:p14="http://schemas.microsoft.com/office/powerpoint/2010/main" val="1205821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aed57810c0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aed57810c0_0_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fr-FR" sz="1200" i="1" dirty="0"/>
              <a:t>ce slide vous permet de ne pas oublier, rappelez vous que les centres de formations ont l’obligation de présenter lors d’un audit </a:t>
            </a:r>
            <a:r>
              <a:rPr lang="fr-FR" sz="1200" i="1" dirty="0" err="1"/>
              <a:t>Qualiopi</a:t>
            </a:r>
            <a:r>
              <a:rPr lang="fr-FR" sz="1200" i="1" dirty="0"/>
              <a:t> les supports de cours et énoncés des TP de validation des acquis, n’oubliez pas de faire parvenir à </a:t>
            </a:r>
            <a:r>
              <a:rPr lang="fr-FR" sz="1200" i="1" u="sng" dirty="0">
                <a:solidFill>
                  <a:schemeClr val="hlink"/>
                </a:solidFill>
                <a:hlinkClick r:id="rId3"/>
              </a:rPr>
              <a:t>contact@2aiconcept.com</a:t>
            </a:r>
            <a:r>
              <a:rPr lang="fr-FR" sz="1200" i="1" dirty="0"/>
              <a:t> ces éléments quelques jours avant le début de votre formation); En mettant vos énoncés de TP sur votre support de cours, vous serez ainsi certain de les avoir fourni à M2I en plus de votre support de cours. Vous devez nous envoyer votre support de cours avant la formation pour qu’on puisse le transmettre à M2I, le mettre à disposition des stagiaires en début de formation sur Teams et sur </a:t>
            </a:r>
            <a:r>
              <a:rPr lang="fr-FR" sz="1200" i="1" dirty="0" err="1"/>
              <a:t>Github</a:t>
            </a:r>
            <a:r>
              <a:rPr lang="fr-FR" sz="1200" i="1" dirty="0"/>
              <a:t>. M2I et les stagiaires y auront ainsi toujours accès y compris après votre formation.</a:t>
            </a:r>
          </a:p>
          <a:p>
            <a:pPr marL="0" lvl="0" indent="0" algn="l" rtl="0">
              <a:spcBef>
                <a:spcPts val="0"/>
              </a:spcBef>
              <a:spcAft>
                <a:spcPts val="0"/>
              </a:spcAft>
              <a:buNone/>
            </a:pPr>
            <a:endParaRPr dirty="0"/>
          </a:p>
        </p:txBody>
      </p:sp>
      <p:sp>
        <p:nvSpPr>
          <p:cNvPr id="128" name="Google Shape;128;g2aed57810c0_0_3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9</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aed57810c0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aed57810c0_0_2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g2aed57810c0_0_25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273</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aed57810c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aed57810c0_0_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fr-FR" sz="1200" i="1" dirty="0"/>
              <a:t>Bilan formation à remplir obligatoirement (</a:t>
            </a:r>
            <a:r>
              <a:rPr lang="fr-FR" sz="1200" i="1" dirty="0" err="1"/>
              <a:t>qualiopi</a:t>
            </a:r>
            <a:r>
              <a:rPr lang="fr-FR" sz="1200" i="1" dirty="0"/>
              <a:t>), pour M2I vous devez le faire depuis votre espace formateur après les évaluations. Cela fait parti de vos obligations contractuelles. Dans tous les cas , laissez ce slide pour ne pas oublier.</a:t>
            </a:r>
          </a:p>
          <a:p>
            <a:pPr marL="0" lvl="0" indent="0" algn="l" rtl="0">
              <a:spcBef>
                <a:spcPts val="360"/>
              </a:spcBef>
              <a:spcAft>
                <a:spcPts val="0"/>
              </a:spcAft>
              <a:buNone/>
            </a:pPr>
            <a:endParaRPr lang="fr-FR" sz="1200" i="1" dirty="0"/>
          </a:p>
          <a:p>
            <a:pPr marL="0" lvl="0" indent="0" algn="l" rtl="0">
              <a:spcBef>
                <a:spcPts val="360"/>
              </a:spcBef>
              <a:spcAft>
                <a:spcPts val="0"/>
              </a:spcAft>
              <a:buNone/>
            </a:pPr>
            <a:r>
              <a:rPr lang="fr-FR" sz="1200" i="1" dirty="0"/>
              <a:t>En complément, </a:t>
            </a:r>
          </a:p>
          <a:p>
            <a:pPr marL="0" lvl="0" indent="0" algn="l" rtl="0">
              <a:spcBef>
                <a:spcPts val="360"/>
              </a:spcBef>
              <a:spcAft>
                <a:spcPts val="0"/>
              </a:spcAft>
              <a:buNone/>
            </a:pPr>
            <a:r>
              <a:rPr lang="fr-FR" sz="1200" i="1" dirty="0"/>
              <a:t>Envoyez un bilan formation par mail à </a:t>
            </a:r>
            <a:r>
              <a:rPr lang="fr-FR" sz="1200" i="1" u="sng" dirty="0">
                <a:solidFill>
                  <a:schemeClr val="hlink"/>
                </a:solidFill>
                <a:hlinkClick r:id="rId3"/>
              </a:rPr>
              <a:t>contact@2aiconcept.com</a:t>
            </a:r>
            <a:r>
              <a:rPr lang="fr-FR" sz="1200" i="1" dirty="0"/>
              <a:t> en expliquant que vous avez promu la formation suivante (préciser laquelle) et que les stagiaires suivants sont intéressés (nom, prénom, email). Nous transmettons ensuite au centre de formation qui vous sollicitera pour cette prochaine formation en priorité. </a:t>
            </a:r>
          </a:p>
          <a:p>
            <a:pPr marL="0" lvl="0" indent="0" algn="l" rtl="0">
              <a:spcBef>
                <a:spcPts val="360"/>
              </a:spcBef>
              <a:spcAft>
                <a:spcPts val="0"/>
              </a:spcAft>
              <a:buNone/>
            </a:pPr>
            <a:endParaRPr lang="fr-FR" sz="1200" i="1" dirty="0"/>
          </a:p>
          <a:p>
            <a:pPr marL="0" lvl="0" indent="0" algn="l" rtl="0">
              <a:spcBef>
                <a:spcPts val="360"/>
              </a:spcBef>
              <a:spcAft>
                <a:spcPts val="0"/>
              </a:spcAft>
              <a:buNone/>
            </a:pPr>
            <a:r>
              <a:rPr lang="fr-FR" sz="1200" i="1" dirty="0"/>
              <a:t>Le centre qui récupère votre support verra que vous pensez à remercier les stagiaires et que vous mentionnez qu’il s’agit d’une formation M2I, et que vous encouragez les stagiaires à revenir pour une nouvelle formation. Une fin très professionnelle. Vous avez tout au long de cette formation valorisé le centre de formation et reflété une image positive de la société M2I.</a:t>
            </a:r>
          </a:p>
          <a:p>
            <a:pPr marL="0" lvl="0" indent="0" algn="l" rtl="0">
              <a:spcBef>
                <a:spcPts val="0"/>
              </a:spcBef>
              <a:spcAft>
                <a:spcPts val="0"/>
              </a:spcAft>
              <a:buNone/>
            </a:pPr>
            <a:endParaRPr dirty="0"/>
          </a:p>
        </p:txBody>
      </p:sp>
      <p:sp>
        <p:nvSpPr>
          <p:cNvPr id="370" name="Google Shape;370;g2aed57810c0_0_8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274</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aed57810c0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aed57810c0_0_2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fr-FR" sz="1200" i="1" dirty="0"/>
              <a:t>Attention, pas de logo ou lien vers votre site web, vous ne devez pas promouvoir votre société quand vous intervenez pour un centre, c’est une faute grave.</a:t>
            </a:r>
          </a:p>
          <a:p>
            <a:pPr marL="0" lvl="0" indent="0" algn="l" rtl="0">
              <a:spcBef>
                <a:spcPts val="360"/>
              </a:spcBef>
              <a:spcAft>
                <a:spcPts val="0"/>
              </a:spcAft>
              <a:buNone/>
            </a:pPr>
            <a:r>
              <a:rPr lang="fr-FR" sz="1200" i="1" dirty="0"/>
              <a:t>En terminant avec ce slide, vous pouvez préciser aux stagiaires que vous pouvez rester en contact avec ceux qui le souhaitent. Personnellement si j’ai le temps je demande aux stagiaires qui le souhaitent de me demander en contact sur </a:t>
            </a:r>
            <a:r>
              <a:rPr lang="fr-FR" sz="1200" i="1" dirty="0" err="1"/>
              <a:t>linkedin</a:t>
            </a:r>
            <a:r>
              <a:rPr lang="fr-FR" sz="1200" i="1" dirty="0"/>
              <a:t> immédiatement pour que je les accepte dans la foulée avant de les quitter. Quand je rentre chez moi, sur mon </a:t>
            </a:r>
            <a:r>
              <a:rPr lang="fr-FR" sz="1200" i="1" dirty="0" err="1"/>
              <a:t>Linkedin</a:t>
            </a:r>
            <a:r>
              <a:rPr lang="fr-FR" sz="1200" i="1" dirty="0"/>
              <a:t>, je leur demande s’ils veulent bien me rédiger une recommandation (sans insister, sans être intrusif) et que cela m’aidera à développer ma clientèle. Effectivement, plus vous avez de recommandations sur </a:t>
            </a:r>
            <a:r>
              <a:rPr lang="fr-FR" sz="1200" i="1" dirty="0" err="1"/>
              <a:t>Linkedin</a:t>
            </a:r>
            <a:r>
              <a:rPr lang="fr-FR" sz="1200" i="1" dirty="0"/>
              <a:t>, et plus vous êtes susceptibles d’être contacté par des clients et que vous aurez plus de visibilité auprès des personnes chez M2I qui peuvent suivre votre </a:t>
            </a:r>
            <a:r>
              <a:rPr lang="fr-FR" sz="1200" i="1" dirty="0" err="1"/>
              <a:t>Linkedin</a:t>
            </a:r>
            <a:r>
              <a:rPr lang="fr-FR" sz="1200" i="1" dirty="0"/>
              <a:t>. Attention, n’essayez jamais de sous entendre que vous seriez disposé à travailler en direct pour un client M2I (ou un autre centre d’ailleurs), il s’agit d’une faute très grave, cela se saurait très rapidement et vous vous feriez blacklisté à vie du centre et chez 2ai concept </a:t>
            </a:r>
            <a:r>
              <a:rPr lang="fr-FR" sz="1200" i="1" dirty="0" err="1"/>
              <a:t>ltd</a:t>
            </a:r>
            <a:r>
              <a:rPr lang="fr-FR" sz="1200" i="1" dirty="0"/>
              <a:t>.</a:t>
            </a:r>
          </a:p>
          <a:p>
            <a:pPr marL="0" lvl="0" indent="0" algn="l" rtl="0">
              <a:spcBef>
                <a:spcPts val="0"/>
              </a:spcBef>
              <a:spcAft>
                <a:spcPts val="0"/>
              </a:spcAft>
              <a:buNone/>
            </a:pPr>
            <a:endParaRPr dirty="0"/>
          </a:p>
        </p:txBody>
      </p:sp>
      <p:sp>
        <p:nvSpPr>
          <p:cNvPr id="377" name="Google Shape;377;g2aed57810c0_0_26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fr-FR"/>
              <a:t>275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5D821F-3029-C014-D66C-27563EA892D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F8B08EC-6B13-8E3C-AF8E-D92B1C315B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ED4DD6F-BD33-E216-5CF1-E065D5BDAB01}"/>
              </a:ext>
            </a:extLst>
          </p:cNvPr>
          <p:cNvSpPr>
            <a:spLocks noGrp="1"/>
          </p:cNvSpPr>
          <p:nvPr>
            <p:ph type="dt" sz="half" idx="10"/>
          </p:nvPr>
        </p:nvSpPr>
        <p:spPr/>
        <p:txBody>
          <a:bodyPr/>
          <a:lstStyle/>
          <a:p>
            <a:fld id="{8D68BCDC-198F-4B06-886F-1038F78E5479}" type="datetimeFigureOut">
              <a:rPr lang="fr-FR" smtClean="0"/>
              <a:t>08/10/2024</a:t>
            </a:fld>
            <a:endParaRPr lang="fr-FR"/>
          </a:p>
        </p:txBody>
      </p:sp>
      <p:sp>
        <p:nvSpPr>
          <p:cNvPr id="5" name="Espace réservé du pied de page 4">
            <a:extLst>
              <a:ext uri="{FF2B5EF4-FFF2-40B4-BE49-F238E27FC236}">
                <a16:creationId xmlns:a16="http://schemas.microsoft.com/office/drawing/2014/main" id="{D1F1A376-B76B-F625-CEAE-EE0190A85A5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94ACEDC-F282-1A98-50C1-2126A0D1DFD1}"/>
              </a:ext>
            </a:extLst>
          </p:cNvPr>
          <p:cNvSpPr>
            <a:spLocks noGrp="1"/>
          </p:cNvSpPr>
          <p:nvPr>
            <p:ph type="sldNum" sz="quarter" idx="12"/>
          </p:nvPr>
        </p:nvSpPr>
        <p:spPr/>
        <p:txBody>
          <a:bodyPr/>
          <a:lstStyle/>
          <a:p>
            <a:fld id="{065361DC-5F5C-460C-AAEC-FFBA100F8476}" type="slidenum">
              <a:rPr lang="fr-FR" smtClean="0"/>
              <a:t>‹N°›</a:t>
            </a:fld>
            <a:endParaRPr lang="fr-FR"/>
          </a:p>
        </p:txBody>
      </p:sp>
    </p:spTree>
    <p:extLst>
      <p:ext uri="{BB962C8B-B14F-4D97-AF65-F5344CB8AC3E}">
        <p14:creationId xmlns:p14="http://schemas.microsoft.com/office/powerpoint/2010/main" val="1535538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BC6DB6-7902-800D-BAD9-CA29F146E96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47D8786-1F7C-8F69-80CD-D2A72C550A8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90812F-5297-A5ED-FBDD-CA53D9E2023D}"/>
              </a:ext>
            </a:extLst>
          </p:cNvPr>
          <p:cNvSpPr>
            <a:spLocks noGrp="1"/>
          </p:cNvSpPr>
          <p:nvPr>
            <p:ph type="dt" sz="half" idx="10"/>
          </p:nvPr>
        </p:nvSpPr>
        <p:spPr/>
        <p:txBody>
          <a:bodyPr/>
          <a:lstStyle/>
          <a:p>
            <a:fld id="{8D68BCDC-198F-4B06-886F-1038F78E5479}" type="datetimeFigureOut">
              <a:rPr lang="fr-FR" smtClean="0"/>
              <a:t>08/10/2024</a:t>
            </a:fld>
            <a:endParaRPr lang="fr-FR"/>
          </a:p>
        </p:txBody>
      </p:sp>
      <p:sp>
        <p:nvSpPr>
          <p:cNvPr id="5" name="Espace réservé du pied de page 4">
            <a:extLst>
              <a:ext uri="{FF2B5EF4-FFF2-40B4-BE49-F238E27FC236}">
                <a16:creationId xmlns:a16="http://schemas.microsoft.com/office/drawing/2014/main" id="{95514C39-BEA4-FC8B-CD3C-9CF58E9C2D7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BFFC7C7-D43F-A633-AF96-EB9BD5091A7A}"/>
              </a:ext>
            </a:extLst>
          </p:cNvPr>
          <p:cNvSpPr>
            <a:spLocks noGrp="1"/>
          </p:cNvSpPr>
          <p:nvPr>
            <p:ph type="sldNum" sz="quarter" idx="12"/>
          </p:nvPr>
        </p:nvSpPr>
        <p:spPr/>
        <p:txBody>
          <a:bodyPr/>
          <a:lstStyle/>
          <a:p>
            <a:fld id="{065361DC-5F5C-460C-AAEC-FFBA100F8476}" type="slidenum">
              <a:rPr lang="fr-FR" smtClean="0"/>
              <a:t>‹N°›</a:t>
            </a:fld>
            <a:endParaRPr lang="fr-FR"/>
          </a:p>
        </p:txBody>
      </p:sp>
    </p:spTree>
    <p:extLst>
      <p:ext uri="{BB962C8B-B14F-4D97-AF65-F5344CB8AC3E}">
        <p14:creationId xmlns:p14="http://schemas.microsoft.com/office/powerpoint/2010/main" val="371816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CE68968-9B3D-92E7-EEE6-7F20A7CAE75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1FCD873-59B5-AA3A-F87E-70AD76CC2B6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B42670E-4D4C-DC68-4BB5-E5F0BF37C12F}"/>
              </a:ext>
            </a:extLst>
          </p:cNvPr>
          <p:cNvSpPr>
            <a:spLocks noGrp="1"/>
          </p:cNvSpPr>
          <p:nvPr>
            <p:ph type="dt" sz="half" idx="10"/>
          </p:nvPr>
        </p:nvSpPr>
        <p:spPr/>
        <p:txBody>
          <a:bodyPr/>
          <a:lstStyle/>
          <a:p>
            <a:fld id="{8D68BCDC-198F-4B06-886F-1038F78E5479}" type="datetimeFigureOut">
              <a:rPr lang="fr-FR" smtClean="0"/>
              <a:t>08/10/2024</a:t>
            </a:fld>
            <a:endParaRPr lang="fr-FR"/>
          </a:p>
        </p:txBody>
      </p:sp>
      <p:sp>
        <p:nvSpPr>
          <p:cNvPr id="5" name="Espace réservé du pied de page 4">
            <a:extLst>
              <a:ext uri="{FF2B5EF4-FFF2-40B4-BE49-F238E27FC236}">
                <a16:creationId xmlns:a16="http://schemas.microsoft.com/office/drawing/2014/main" id="{8DF70349-0447-AE25-C162-439F117642E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604E93D-CE8F-4E37-E1E6-83932FEBD131}"/>
              </a:ext>
            </a:extLst>
          </p:cNvPr>
          <p:cNvSpPr>
            <a:spLocks noGrp="1"/>
          </p:cNvSpPr>
          <p:nvPr>
            <p:ph type="sldNum" sz="quarter" idx="12"/>
          </p:nvPr>
        </p:nvSpPr>
        <p:spPr/>
        <p:txBody>
          <a:bodyPr/>
          <a:lstStyle/>
          <a:p>
            <a:fld id="{065361DC-5F5C-460C-AAEC-FFBA100F8476}" type="slidenum">
              <a:rPr lang="fr-FR" smtClean="0"/>
              <a:t>‹N°›</a:t>
            </a:fld>
            <a:endParaRPr lang="fr-FR"/>
          </a:p>
        </p:txBody>
      </p:sp>
    </p:spTree>
    <p:extLst>
      <p:ext uri="{BB962C8B-B14F-4D97-AF65-F5344CB8AC3E}">
        <p14:creationId xmlns:p14="http://schemas.microsoft.com/office/powerpoint/2010/main" val="101063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Diapositive de titre">
  <p:cSld name="1_Diapositive de titre">
    <p:spTree>
      <p:nvGrpSpPr>
        <p:cNvPr id="1" name="Shape 14"/>
        <p:cNvGrpSpPr/>
        <p:nvPr/>
      </p:nvGrpSpPr>
      <p:grpSpPr>
        <a:xfrm>
          <a:off x="0" y="0"/>
          <a:ext cx="0" cy="0"/>
          <a:chOff x="0" y="0"/>
          <a:chExt cx="0" cy="0"/>
        </a:xfrm>
      </p:grpSpPr>
      <p:sp>
        <p:nvSpPr>
          <p:cNvPr id="15" name="Google Shape;15;p3"/>
          <p:cNvSpPr/>
          <p:nvPr/>
        </p:nvSpPr>
        <p:spPr>
          <a:xfrm>
            <a:off x="1632480" y="0"/>
            <a:ext cx="10559521" cy="6858000"/>
          </a:xfrm>
          <a:prstGeom prst="rect">
            <a:avLst/>
          </a:prstGeom>
          <a:solidFill>
            <a:srgbClr val="1C1D3B"/>
          </a:solidFill>
          <a:ln>
            <a:noFill/>
          </a:ln>
        </p:spPr>
        <p:txBody>
          <a:bodyPr spcFirstLastPara="1" wrap="square" lIns="109710" tIns="54840" rIns="109710" bIns="54840" anchor="ctr" anchorCtr="0">
            <a:noAutofit/>
          </a:bodyPr>
          <a:lstStyle/>
          <a:p>
            <a:pPr marL="0" marR="0" lvl="0" indent="0" algn="ctr" rtl="0">
              <a:spcBef>
                <a:spcPts val="0"/>
              </a:spcBef>
              <a:spcAft>
                <a:spcPts val="0"/>
              </a:spcAft>
              <a:buNone/>
            </a:pPr>
            <a:endParaRPr sz="2160" b="0" i="0" u="none" strike="noStrike" cap="none">
              <a:solidFill>
                <a:srgbClr val="1C1D3B"/>
              </a:solidFill>
              <a:latin typeface="Calibri"/>
              <a:ea typeface="Calibri"/>
              <a:cs typeface="Calibri"/>
              <a:sym typeface="Calibri"/>
            </a:endParaRPr>
          </a:p>
        </p:txBody>
      </p:sp>
      <p:cxnSp>
        <p:nvCxnSpPr>
          <p:cNvPr id="16" name="Google Shape;16;p3"/>
          <p:cNvCxnSpPr/>
          <p:nvPr/>
        </p:nvCxnSpPr>
        <p:spPr>
          <a:xfrm>
            <a:off x="7112244" y="3771185"/>
            <a:ext cx="4351245" cy="0"/>
          </a:xfrm>
          <a:prstGeom prst="straightConnector1">
            <a:avLst/>
          </a:prstGeom>
          <a:noFill/>
          <a:ln w="12700" cap="flat" cmpd="sng">
            <a:solidFill>
              <a:schemeClr val="lt1"/>
            </a:solidFill>
            <a:prstDash val="solid"/>
            <a:round/>
            <a:headEnd type="none" w="sm" len="sm"/>
            <a:tailEnd type="none" w="sm" len="sm"/>
          </a:ln>
        </p:spPr>
      </p:cxnSp>
      <p:sp>
        <p:nvSpPr>
          <p:cNvPr id="17" name="Google Shape;17;p3"/>
          <p:cNvSpPr txBox="1"/>
          <p:nvPr/>
        </p:nvSpPr>
        <p:spPr>
          <a:xfrm>
            <a:off x="6236679" y="2460610"/>
            <a:ext cx="5409325" cy="1551145"/>
          </a:xfrm>
          <a:prstGeom prst="rect">
            <a:avLst/>
          </a:prstGeom>
          <a:noFill/>
          <a:ln>
            <a:noFill/>
          </a:ln>
        </p:spPr>
        <p:txBody>
          <a:bodyPr spcFirstLastPara="1" wrap="square" lIns="109710" tIns="54840" rIns="109710" bIns="54840" anchor="t" anchorCtr="0">
            <a:spAutoFit/>
          </a:bodyPr>
          <a:lstStyle/>
          <a:p>
            <a:pPr marL="0" marR="0" lvl="0" indent="0" algn="r" defTabSz="1097280" rtl="0" eaLnBrk="1" fontAlgn="auto" latinLnBrk="0" hangingPunct="1">
              <a:lnSpc>
                <a:spcPct val="100000"/>
              </a:lnSpc>
              <a:spcBef>
                <a:spcPts val="0"/>
              </a:spcBef>
              <a:spcAft>
                <a:spcPts val="0"/>
              </a:spcAft>
              <a:buClr>
                <a:srgbClr val="000000"/>
              </a:buClr>
              <a:buSzTx/>
              <a:buFont typeface="Arial"/>
              <a:buNone/>
              <a:tabLst/>
              <a:defRPr/>
            </a:pPr>
            <a:r>
              <a:rPr lang="fr-FR" sz="4800" b="0" i="0" u="none" strike="noStrike" cap="none" dirty="0">
                <a:solidFill>
                  <a:schemeClr val="lt1"/>
                </a:solidFill>
                <a:latin typeface="Montserrat ExtraBold"/>
                <a:ea typeface="Montserrat ExtraBold"/>
                <a:cs typeface="Montserrat ExtraBold"/>
                <a:sym typeface="Montserrat ExtraBold"/>
              </a:rPr>
              <a:t>FORMATION</a:t>
            </a:r>
            <a:br>
              <a:rPr lang="fr-FR" sz="2400" b="1" i="0" u="none" strike="noStrike" cap="none" dirty="0">
                <a:solidFill>
                  <a:schemeClr val="lt1"/>
                </a:solidFill>
                <a:latin typeface="Montserrat"/>
                <a:ea typeface="Montserrat"/>
                <a:cs typeface="Montserrat"/>
                <a:sym typeface="Montserrat"/>
              </a:rPr>
            </a:br>
            <a:r>
              <a:rPr lang="fr-FR" sz="2400" b="1" i="0" u="none" strike="noStrike" cap="none" dirty="0">
                <a:solidFill>
                  <a:schemeClr val="lt1"/>
                </a:solidFill>
                <a:latin typeface="Montserrat"/>
                <a:ea typeface="Montserrat"/>
                <a:cs typeface="Montserrat"/>
                <a:sym typeface="Montserrat"/>
              </a:rPr>
              <a:t>Java - </a:t>
            </a:r>
            <a:r>
              <a:rPr lang="fr-FR" sz="2160" b="1" dirty="0">
                <a:solidFill>
                  <a:schemeClr val="bg1"/>
                </a:solidFill>
              </a:rPr>
              <a:t>Nouveautés des versions 8 à 21</a:t>
            </a:r>
          </a:p>
          <a:p>
            <a:pPr marL="0" marR="0" lvl="0" indent="0" algn="r" rtl="0">
              <a:spcBef>
                <a:spcPts val="0"/>
              </a:spcBef>
              <a:spcAft>
                <a:spcPts val="0"/>
              </a:spcAft>
              <a:buNone/>
            </a:pPr>
            <a:endParaRPr sz="2160" dirty="0"/>
          </a:p>
        </p:txBody>
      </p:sp>
      <p:pic>
        <p:nvPicPr>
          <p:cNvPr id="18" name="Google Shape;18;p3"/>
          <p:cNvPicPr preferRelativeResize="0"/>
          <p:nvPr/>
        </p:nvPicPr>
        <p:blipFill rotWithShape="1">
          <a:blip r:embed="rId2">
            <a:alphaModFix/>
          </a:blip>
          <a:srcRect/>
          <a:stretch/>
        </p:blipFill>
        <p:spPr>
          <a:xfrm>
            <a:off x="1182913" y="545253"/>
            <a:ext cx="899132" cy="809317"/>
          </a:xfrm>
          <a:prstGeom prst="rect">
            <a:avLst/>
          </a:prstGeom>
          <a:noFill/>
          <a:ln>
            <a:noFill/>
          </a:ln>
        </p:spPr>
      </p:pic>
      <p:sp>
        <p:nvSpPr>
          <p:cNvPr id="19" name="Google Shape;19;p3"/>
          <p:cNvSpPr txBox="1"/>
          <p:nvPr/>
        </p:nvSpPr>
        <p:spPr>
          <a:xfrm>
            <a:off x="7016945" y="3862966"/>
            <a:ext cx="4832400" cy="443150"/>
          </a:xfrm>
          <a:prstGeom prst="rect">
            <a:avLst/>
          </a:prstGeom>
          <a:noFill/>
          <a:ln>
            <a:noFill/>
          </a:ln>
        </p:spPr>
        <p:txBody>
          <a:bodyPr spcFirstLastPara="1" wrap="square" lIns="109710" tIns="54840" rIns="109710" bIns="54840" anchor="t" anchorCtr="0">
            <a:spAutoFit/>
          </a:bodyPr>
          <a:lstStyle/>
          <a:p>
            <a:pPr marL="0" marR="0" lvl="0" indent="0" algn="l" rtl="0">
              <a:spcBef>
                <a:spcPts val="0"/>
              </a:spcBef>
              <a:spcAft>
                <a:spcPts val="0"/>
              </a:spcAft>
              <a:buNone/>
            </a:pPr>
            <a:r>
              <a:rPr lang="fr-FR" sz="2160" b="0" i="0" u="none" strike="noStrike" cap="none" dirty="0">
                <a:solidFill>
                  <a:schemeClr val="lt1"/>
                </a:solidFill>
                <a:latin typeface="Montserrat"/>
                <a:ea typeface="Montserrat"/>
                <a:cs typeface="Montserrat"/>
                <a:sym typeface="Montserrat"/>
              </a:rPr>
              <a:t>09/10/</a:t>
            </a:r>
            <a:r>
              <a:rPr lang="fr-FR" sz="2160" dirty="0">
                <a:solidFill>
                  <a:schemeClr val="lt1"/>
                </a:solidFill>
                <a:latin typeface="Montserrat"/>
                <a:ea typeface="Montserrat"/>
                <a:cs typeface="Montserrat"/>
                <a:sym typeface="Montserrat"/>
              </a:rPr>
              <a:t>2024 – 11/10/2024</a:t>
            </a:r>
            <a:endParaRPr sz="2160" dirty="0">
              <a:solidFill>
                <a:schemeClr val="lt1"/>
              </a:solidFill>
              <a:latin typeface="Montserrat"/>
              <a:ea typeface="Montserrat"/>
              <a:cs typeface="Montserrat"/>
              <a:sym typeface="Montserrat"/>
            </a:endParaRPr>
          </a:p>
        </p:txBody>
      </p:sp>
      <p:sp>
        <p:nvSpPr>
          <p:cNvPr id="20" name="Google Shape;20;p3"/>
          <p:cNvSpPr txBox="1"/>
          <p:nvPr/>
        </p:nvSpPr>
        <p:spPr>
          <a:xfrm>
            <a:off x="6726370" y="6040639"/>
            <a:ext cx="4916223" cy="332350"/>
          </a:xfrm>
          <a:prstGeom prst="rect">
            <a:avLst/>
          </a:prstGeom>
          <a:noFill/>
          <a:ln>
            <a:noFill/>
          </a:ln>
        </p:spPr>
        <p:txBody>
          <a:bodyPr spcFirstLastPara="1" wrap="square" lIns="109710" tIns="54840" rIns="109710" bIns="54840" anchor="t" anchorCtr="0">
            <a:spAutoFit/>
          </a:bodyPr>
          <a:lstStyle/>
          <a:p>
            <a:pPr marL="0" marR="0" lvl="0" indent="0" algn="r" rtl="0">
              <a:spcBef>
                <a:spcPts val="0"/>
              </a:spcBef>
              <a:spcAft>
                <a:spcPts val="0"/>
              </a:spcAft>
              <a:buNone/>
            </a:pPr>
            <a:r>
              <a:rPr lang="fr-FR" sz="1440" b="1" i="0" u="none" strike="noStrike" cap="none">
                <a:solidFill>
                  <a:schemeClr val="lt1"/>
                </a:solidFill>
                <a:latin typeface="Lato"/>
                <a:ea typeface="Lato"/>
                <a:cs typeface="Lato"/>
                <a:sym typeface="Lato"/>
              </a:rPr>
              <a:t>m2iformation</a:t>
            </a:r>
            <a:r>
              <a:rPr lang="fr-FR" sz="1440" b="1" i="0" u="none" strike="noStrike" cap="none">
                <a:solidFill>
                  <a:srgbClr val="D90011"/>
                </a:solidFill>
                <a:latin typeface="Lato"/>
                <a:ea typeface="Lato"/>
                <a:cs typeface="Lato"/>
                <a:sym typeface="Lato"/>
              </a:rPr>
              <a:t>.</a:t>
            </a:r>
            <a:r>
              <a:rPr lang="fr-FR" sz="1440" b="1" i="0" u="none" strike="noStrike" cap="none">
                <a:solidFill>
                  <a:schemeClr val="lt1"/>
                </a:solidFill>
                <a:latin typeface="Lato"/>
                <a:ea typeface="Lato"/>
                <a:cs typeface="Lato"/>
                <a:sym typeface="Lato"/>
              </a:rPr>
              <a:t>fr</a:t>
            </a:r>
            <a:endParaRPr sz="2160"/>
          </a:p>
        </p:txBody>
      </p:sp>
      <p:grpSp>
        <p:nvGrpSpPr>
          <p:cNvPr id="21" name="Google Shape;21;p3"/>
          <p:cNvGrpSpPr/>
          <p:nvPr/>
        </p:nvGrpSpPr>
        <p:grpSpPr>
          <a:xfrm>
            <a:off x="8452358" y="6054708"/>
            <a:ext cx="1464244" cy="322051"/>
            <a:chOff x="6351055" y="4259818"/>
            <a:chExt cx="1453357" cy="355174"/>
          </a:xfrm>
        </p:grpSpPr>
        <p:pic>
          <p:nvPicPr>
            <p:cNvPr id="22" name="Google Shape;22;p3" descr="Une image contenant texte, clipart&#10;&#10;Description générée automatiquement"/>
            <p:cNvPicPr preferRelativeResize="0"/>
            <p:nvPr/>
          </p:nvPicPr>
          <p:blipFill rotWithShape="1">
            <a:blip r:embed="rId3">
              <a:alphaModFix/>
            </a:blip>
            <a:srcRect/>
            <a:stretch/>
          </p:blipFill>
          <p:spPr>
            <a:xfrm>
              <a:off x="7087297" y="4259819"/>
              <a:ext cx="352084" cy="355172"/>
            </a:xfrm>
            <a:prstGeom prst="rect">
              <a:avLst/>
            </a:prstGeom>
            <a:noFill/>
            <a:ln>
              <a:noFill/>
            </a:ln>
          </p:spPr>
        </p:pic>
        <p:pic>
          <p:nvPicPr>
            <p:cNvPr id="23" name="Google Shape;23;p3"/>
            <p:cNvPicPr preferRelativeResize="0"/>
            <p:nvPr/>
          </p:nvPicPr>
          <p:blipFill rotWithShape="1">
            <a:blip r:embed="rId4">
              <a:alphaModFix/>
            </a:blip>
            <a:srcRect/>
            <a:stretch/>
          </p:blipFill>
          <p:spPr>
            <a:xfrm>
              <a:off x="6351055" y="4259818"/>
              <a:ext cx="355174" cy="355174"/>
            </a:xfrm>
            <a:prstGeom prst="rect">
              <a:avLst/>
            </a:prstGeom>
            <a:noFill/>
            <a:ln>
              <a:noFill/>
            </a:ln>
          </p:spPr>
        </p:pic>
        <p:pic>
          <p:nvPicPr>
            <p:cNvPr id="24" name="Google Shape;24;p3" descr="Une image contenant texte&#10;&#10;Description générée automatiquement"/>
            <p:cNvPicPr preferRelativeResize="0"/>
            <p:nvPr/>
          </p:nvPicPr>
          <p:blipFill rotWithShape="1">
            <a:blip r:embed="rId5">
              <a:alphaModFix/>
            </a:blip>
            <a:srcRect/>
            <a:stretch/>
          </p:blipFill>
          <p:spPr>
            <a:xfrm>
              <a:off x="6719176" y="4259818"/>
              <a:ext cx="355174" cy="355174"/>
            </a:xfrm>
            <a:prstGeom prst="rect">
              <a:avLst/>
            </a:prstGeom>
            <a:noFill/>
            <a:ln>
              <a:noFill/>
            </a:ln>
          </p:spPr>
        </p:pic>
        <p:pic>
          <p:nvPicPr>
            <p:cNvPr id="25" name="Google Shape;25;p3"/>
            <p:cNvPicPr preferRelativeResize="0"/>
            <p:nvPr/>
          </p:nvPicPr>
          <p:blipFill rotWithShape="1">
            <a:blip r:embed="rId6">
              <a:alphaModFix/>
            </a:blip>
            <a:srcRect/>
            <a:stretch/>
          </p:blipFill>
          <p:spPr>
            <a:xfrm>
              <a:off x="7452328" y="4259819"/>
              <a:ext cx="352084" cy="355172"/>
            </a:xfrm>
            <a:prstGeom prst="rect">
              <a:avLst/>
            </a:prstGeom>
            <a:noFill/>
            <a:ln>
              <a:noFill/>
            </a:ln>
          </p:spPr>
        </p:pic>
      </p:grpSp>
    </p:spTree>
    <p:extLst>
      <p:ext uri="{BB962C8B-B14F-4D97-AF65-F5344CB8AC3E}">
        <p14:creationId xmlns:p14="http://schemas.microsoft.com/office/powerpoint/2010/main" val="3213662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En-tête de section">
  <p:cSld name="En-tête de section">
    <p:bg>
      <p:bgPr>
        <a:solidFill>
          <a:schemeClr val="lt1"/>
        </a:solidFill>
        <a:effectLst/>
      </p:bgPr>
    </p:bg>
    <p:spTree>
      <p:nvGrpSpPr>
        <p:cNvPr id="1" name="Shape 26"/>
        <p:cNvGrpSpPr/>
        <p:nvPr/>
      </p:nvGrpSpPr>
      <p:grpSpPr>
        <a:xfrm>
          <a:off x="0" y="0"/>
          <a:ext cx="0" cy="0"/>
          <a:chOff x="0" y="0"/>
          <a:chExt cx="0" cy="0"/>
        </a:xfrm>
      </p:grpSpPr>
      <p:pic>
        <p:nvPicPr>
          <p:cNvPr id="27" name="Google Shape;27;p4"/>
          <p:cNvPicPr preferRelativeResize="0">
            <a:picLocks noGrp="1"/>
          </p:cNvPicPr>
          <p:nvPr>
            <p:ph type="pic" idx="2"/>
          </p:nvPr>
        </p:nvPicPr>
        <p:blipFill/>
        <p:spPr>
          <a:xfrm>
            <a:off x="7578024" y="0"/>
            <a:ext cx="4613977" cy="6858000"/>
          </a:xfrm>
          <a:prstGeom prst="rect">
            <a:avLst/>
          </a:prstGeom>
          <a:blipFill rotWithShape="1">
            <a:blip r:embed="rId2">
              <a:alphaModFix/>
            </a:blip>
            <a:tile tx="0" ty="0" sx="50000" sy="50000" flip="none" algn="l"/>
          </a:blipFill>
          <a:ln>
            <a:noFill/>
          </a:ln>
        </p:spPr>
      </p:pic>
      <p:sp>
        <p:nvSpPr>
          <p:cNvPr id="28" name="Google Shape;28;p4"/>
          <p:cNvSpPr/>
          <p:nvPr/>
        </p:nvSpPr>
        <p:spPr>
          <a:xfrm>
            <a:off x="1170903" y="1802675"/>
            <a:ext cx="9826172" cy="3239590"/>
          </a:xfrm>
          <a:prstGeom prst="rect">
            <a:avLst/>
          </a:prstGeom>
          <a:solidFill>
            <a:srgbClr val="1C1D3B"/>
          </a:solidFill>
          <a:ln>
            <a:noFill/>
          </a:ln>
        </p:spPr>
        <p:txBody>
          <a:bodyPr spcFirstLastPara="1" wrap="square" lIns="109710" tIns="54840" rIns="109710" bIns="54840" anchor="ctr" anchorCtr="0">
            <a:noAutofit/>
          </a:bodyPr>
          <a:lstStyle/>
          <a:p>
            <a:pPr marL="0" marR="0" lvl="0" indent="0" algn="ctr" rtl="0">
              <a:spcBef>
                <a:spcPts val="0"/>
              </a:spcBef>
              <a:spcAft>
                <a:spcPts val="0"/>
              </a:spcAft>
              <a:buNone/>
            </a:pPr>
            <a:endParaRPr sz="2160" b="0" i="0" u="none" strike="noStrike" cap="none">
              <a:solidFill>
                <a:srgbClr val="FF0000"/>
              </a:solidFill>
              <a:latin typeface="Calibri"/>
              <a:ea typeface="Calibri"/>
              <a:cs typeface="Calibri"/>
              <a:sym typeface="Calibri"/>
            </a:endParaRPr>
          </a:p>
        </p:txBody>
      </p:sp>
      <p:sp>
        <p:nvSpPr>
          <p:cNvPr id="29" name="Google Shape;29;p4"/>
          <p:cNvSpPr txBox="1">
            <a:spLocks noGrp="1"/>
          </p:cNvSpPr>
          <p:nvPr>
            <p:ph type="title"/>
          </p:nvPr>
        </p:nvSpPr>
        <p:spPr>
          <a:xfrm>
            <a:off x="1828708" y="3271985"/>
            <a:ext cx="8510561" cy="650008"/>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800"/>
              <a:buFont typeface="Montserrat ExtraBold"/>
              <a:buNone/>
              <a:defRPr sz="3360" b="1" cap="none">
                <a:solidFill>
                  <a:schemeClr val="lt1"/>
                </a:solidFill>
                <a:latin typeface="Montserrat ExtraBold"/>
                <a:ea typeface="Montserrat ExtraBold"/>
                <a:cs typeface="Montserrat ExtraBold"/>
                <a:sym typeface="Montserrat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30" name="Google Shape;30;p4"/>
          <p:cNvCxnSpPr/>
          <p:nvPr/>
        </p:nvCxnSpPr>
        <p:spPr>
          <a:xfrm>
            <a:off x="5584960" y="3995845"/>
            <a:ext cx="4613977" cy="0"/>
          </a:xfrm>
          <a:prstGeom prst="straightConnector1">
            <a:avLst/>
          </a:prstGeom>
          <a:noFill/>
          <a:ln w="12700" cap="flat" cmpd="sng">
            <a:solidFill>
              <a:schemeClr val="lt1"/>
            </a:solidFill>
            <a:prstDash val="solid"/>
            <a:round/>
            <a:headEnd type="none" w="sm" len="sm"/>
            <a:tailEnd type="none" w="sm" len="sm"/>
          </a:ln>
        </p:spPr>
      </p:cxnSp>
      <p:pic>
        <p:nvPicPr>
          <p:cNvPr id="31" name="Google Shape;31;p4"/>
          <p:cNvPicPr preferRelativeResize="0"/>
          <p:nvPr/>
        </p:nvPicPr>
        <p:blipFill rotWithShape="1">
          <a:blip r:embed="rId3">
            <a:alphaModFix/>
          </a:blip>
          <a:srcRect/>
          <a:stretch/>
        </p:blipFill>
        <p:spPr>
          <a:xfrm>
            <a:off x="387519" y="403313"/>
            <a:ext cx="478992" cy="431146"/>
          </a:xfrm>
          <a:prstGeom prst="rect">
            <a:avLst/>
          </a:prstGeom>
          <a:noFill/>
          <a:ln>
            <a:noFill/>
          </a:ln>
        </p:spPr>
      </p:pic>
      <p:sp>
        <p:nvSpPr>
          <p:cNvPr id="32" name="Google Shape;32;p4"/>
          <p:cNvSpPr txBox="1"/>
          <p:nvPr/>
        </p:nvSpPr>
        <p:spPr>
          <a:xfrm>
            <a:off x="6865545" y="6289048"/>
            <a:ext cx="4916223" cy="276950"/>
          </a:xfrm>
          <a:prstGeom prst="rect">
            <a:avLst/>
          </a:prstGeom>
          <a:noFill/>
          <a:ln>
            <a:noFill/>
          </a:ln>
        </p:spPr>
        <p:txBody>
          <a:bodyPr spcFirstLastPara="1" wrap="square" lIns="109710" tIns="54840" rIns="109710" bIns="54840" anchor="t" anchorCtr="0">
            <a:spAutoFit/>
          </a:bodyPr>
          <a:lstStyle/>
          <a:p>
            <a:pPr marL="0" marR="0" lvl="0" indent="0" algn="r" rtl="0">
              <a:spcBef>
                <a:spcPts val="0"/>
              </a:spcBef>
              <a:spcAft>
                <a:spcPts val="0"/>
              </a:spcAft>
              <a:buNone/>
            </a:pPr>
            <a:r>
              <a:rPr lang="fr-FR" sz="1080" b="1" i="0" u="none" strike="noStrike" cap="none">
                <a:solidFill>
                  <a:schemeClr val="lt1"/>
                </a:solidFill>
                <a:latin typeface="Lato"/>
                <a:ea typeface="Lato"/>
                <a:cs typeface="Lato"/>
                <a:sym typeface="Lato"/>
              </a:rPr>
              <a:t>m2iformation</a:t>
            </a:r>
            <a:r>
              <a:rPr lang="fr-FR" sz="1080" b="1" i="0" u="none" strike="noStrike" cap="none">
                <a:solidFill>
                  <a:srgbClr val="D90011"/>
                </a:solidFill>
                <a:latin typeface="Lato"/>
                <a:ea typeface="Lato"/>
                <a:cs typeface="Lato"/>
                <a:sym typeface="Lato"/>
              </a:rPr>
              <a:t>.</a:t>
            </a:r>
            <a:r>
              <a:rPr lang="fr-FR" sz="1080" b="1" i="0" u="none" strike="noStrike" cap="none">
                <a:solidFill>
                  <a:schemeClr val="lt1"/>
                </a:solidFill>
                <a:latin typeface="Lato"/>
                <a:ea typeface="Lato"/>
                <a:cs typeface="Lato"/>
                <a:sym typeface="Lato"/>
              </a:rPr>
              <a:t>fr</a:t>
            </a:r>
            <a:endParaRPr sz="2160"/>
          </a:p>
        </p:txBody>
      </p:sp>
    </p:spTree>
    <p:extLst>
      <p:ext uri="{BB962C8B-B14F-4D97-AF65-F5344CB8AC3E}">
        <p14:creationId xmlns:p14="http://schemas.microsoft.com/office/powerpoint/2010/main" val="3232202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7431" y="473143"/>
            <a:ext cx="2537441" cy="558166"/>
          </a:xfrm>
          <a:prstGeom prst="rect">
            <a:avLst/>
          </a:prstGeom>
        </p:spPr>
        <p:txBody>
          <a:bodyPr wrap="square" lIns="0" tIns="0" rIns="0" bIns="0">
            <a:spAutoFit/>
          </a:bodyPr>
          <a:lstStyle>
            <a:lvl1pPr>
              <a:defRPr sz="3627" b="1" i="0">
                <a:solidFill>
                  <a:schemeClr val="bg1"/>
                </a:solidFill>
                <a:latin typeface="Arial"/>
                <a:cs typeface="Arial"/>
              </a:defRPr>
            </a:lvl1pPr>
          </a:lstStyle>
          <a:p>
            <a:endParaRPr/>
          </a:p>
        </p:txBody>
      </p:sp>
      <p:sp>
        <p:nvSpPr>
          <p:cNvPr id="3" name="Holder 3"/>
          <p:cNvSpPr>
            <a:spLocks noGrp="1"/>
          </p:cNvSpPr>
          <p:nvPr>
            <p:ph type="subTitle" idx="4"/>
          </p:nvPr>
        </p:nvSpPr>
        <p:spPr>
          <a:xfrm>
            <a:off x="1828800" y="3840481"/>
            <a:ext cx="8534400" cy="2308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1249298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37431" y="484033"/>
            <a:ext cx="9521737" cy="558166"/>
          </a:xfrm>
        </p:spPr>
        <p:txBody>
          <a:bodyPr lIns="0" tIns="0" rIns="0" bIns="0"/>
          <a:lstStyle>
            <a:lvl1pPr>
              <a:defRPr sz="3627" b="1"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738569" y="1571191"/>
            <a:ext cx="10714863" cy="279179"/>
          </a:xfrm>
        </p:spPr>
        <p:txBody>
          <a:bodyPr lIns="0" tIns="0" rIns="0" bIns="0"/>
          <a:lstStyle>
            <a:lvl1pPr>
              <a:defRPr sz="1814" b="0" i="0">
                <a:solidFill>
                  <a:schemeClr val="bg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3587305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37431" y="484033"/>
            <a:ext cx="9521737" cy="558166"/>
          </a:xfrm>
        </p:spPr>
        <p:txBody>
          <a:bodyPr lIns="0" tIns="0" rIns="0" bIns="0"/>
          <a:lstStyle>
            <a:lvl1pPr>
              <a:defRPr sz="3627" b="1" i="0">
                <a:solidFill>
                  <a:schemeClr val="bg1"/>
                </a:solidFill>
                <a:latin typeface="Trebuchet MS"/>
                <a:cs typeface="Trebuchet MS"/>
              </a:defRPr>
            </a:lvl1pPr>
          </a:lstStyle>
          <a:p>
            <a:endParaRPr/>
          </a:p>
        </p:txBody>
      </p:sp>
      <p:sp>
        <p:nvSpPr>
          <p:cNvPr id="3" name="Holder 3"/>
          <p:cNvSpPr>
            <a:spLocks noGrp="1"/>
          </p:cNvSpPr>
          <p:nvPr>
            <p:ph sz="half" idx="2"/>
          </p:nvPr>
        </p:nvSpPr>
        <p:spPr>
          <a:xfrm>
            <a:off x="609601" y="1577340"/>
            <a:ext cx="5303520" cy="2308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1" y="1577340"/>
            <a:ext cx="5303520" cy="2308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576499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 y="10"/>
            <a:ext cx="12188161" cy="6858000"/>
          </a:xfrm>
          <a:custGeom>
            <a:avLst/>
            <a:gdLst/>
            <a:ahLst/>
            <a:cxnLst/>
            <a:rect l="l" t="t" r="r" b="b"/>
            <a:pathLst>
              <a:path w="10080625" h="5670550">
                <a:moveTo>
                  <a:pt x="10080002" y="0"/>
                </a:moveTo>
                <a:lnTo>
                  <a:pt x="0" y="0"/>
                </a:lnTo>
                <a:lnTo>
                  <a:pt x="0" y="5670003"/>
                </a:lnTo>
                <a:lnTo>
                  <a:pt x="10080002" y="5670003"/>
                </a:lnTo>
                <a:lnTo>
                  <a:pt x="10080002" y="0"/>
                </a:lnTo>
                <a:close/>
              </a:path>
            </a:pathLst>
          </a:custGeom>
          <a:solidFill>
            <a:srgbClr val="0B1933"/>
          </a:solidFill>
        </p:spPr>
        <p:txBody>
          <a:bodyPr wrap="square" lIns="0" tIns="0" rIns="0" bIns="0" rtlCol="0"/>
          <a:lstStyle/>
          <a:p>
            <a:endParaRPr sz="2176"/>
          </a:p>
        </p:txBody>
      </p:sp>
      <p:sp>
        <p:nvSpPr>
          <p:cNvPr id="17" name="bg object 17"/>
          <p:cNvSpPr/>
          <p:nvPr/>
        </p:nvSpPr>
        <p:spPr>
          <a:xfrm>
            <a:off x="615896" y="440"/>
            <a:ext cx="3561630" cy="82941"/>
          </a:xfrm>
          <a:custGeom>
            <a:avLst/>
            <a:gdLst/>
            <a:ahLst/>
            <a:cxnLst/>
            <a:rect l="l" t="t" r="r" b="b"/>
            <a:pathLst>
              <a:path w="2945765" h="68580">
                <a:moveTo>
                  <a:pt x="2945523" y="0"/>
                </a:moveTo>
                <a:lnTo>
                  <a:pt x="0" y="0"/>
                </a:lnTo>
                <a:lnTo>
                  <a:pt x="0" y="68402"/>
                </a:lnTo>
                <a:lnTo>
                  <a:pt x="2945523" y="68402"/>
                </a:lnTo>
                <a:lnTo>
                  <a:pt x="2945523" y="0"/>
                </a:lnTo>
                <a:close/>
              </a:path>
            </a:pathLst>
          </a:custGeom>
          <a:solidFill>
            <a:srgbClr val="0058FF"/>
          </a:solidFill>
        </p:spPr>
        <p:txBody>
          <a:bodyPr wrap="square" lIns="0" tIns="0" rIns="0" bIns="0" rtlCol="0"/>
          <a:lstStyle/>
          <a:p>
            <a:endParaRPr sz="2176"/>
          </a:p>
        </p:txBody>
      </p:sp>
      <p:pic>
        <p:nvPicPr>
          <p:cNvPr id="18" name="bg object 18"/>
          <p:cNvPicPr/>
          <p:nvPr/>
        </p:nvPicPr>
        <p:blipFill>
          <a:blip r:embed="rId2" cstate="print"/>
          <a:stretch>
            <a:fillRect/>
          </a:stretch>
        </p:blipFill>
        <p:spPr>
          <a:xfrm>
            <a:off x="1" y="10"/>
            <a:ext cx="520140" cy="519856"/>
          </a:xfrm>
          <a:prstGeom prst="rect">
            <a:avLst/>
          </a:prstGeom>
        </p:spPr>
      </p:pic>
      <p:sp>
        <p:nvSpPr>
          <p:cNvPr id="19" name="bg object 19"/>
          <p:cNvSpPr/>
          <p:nvPr/>
        </p:nvSpPr>
        <p:spPr>
          <a:xfrm>
            <a:off x="429" y="717528"/>
            <a:ext cx="5816536" cy="6124586"/>
          </a:xfrm>
          <a:custGeom>
            <a:avLst/>
            <a:gdLst/>
            <a:ahLst/>
            <a:cxnLst/>
            <a:rect l="l" t="t" r="r" b="b"/>
            <a:pathLst>
              <a:path w="4810760" h="5064125">
                <a:moveTo>
                  <a:pt x="479158" y="0"/>
                </a:moveTo>
                <a:lnTo>
                  <a:pt x="477367" y="0"/>
                </a:lnTo>
                <a:lnTo>
                  <a:pt x="357479" y="1079"/>
                </a:lnTo>
                <a:lnTo>
                  <a:pt x="237959" y="6121"/>
                </a:lnTo>
                <a:lnTo>
                  <a:pt x="118808" y="14401"/>
                </a:lnTo>
                <a:lnTo>
                  <a:pt x="0" y="25920"/>
                </a:lnTo>
                <a:lnTo>
                  <a:pt x="0" y="5064125"/>
                </a:lnTo>
                <a:lnTo>
                  <a:pt x="4748047" y="5064125"/>
                </a:lnTo>
                <a:lnTo>
                  <a:pt x="4775047" y="4882680"/>
                </a:lnTo>
                <a:lnTo>
                  <a:pt x="4794846" y="4700155"/>
                </a:lnTo>
                <a:lnTo>
                  <a:pt x="4806365" y="4517275"/>
                </a:lnTo>
                <a:lnTo>
                  <a:pt x="4810328" y="4334040"/>
                </a:lnTo>
                <a:lnTo>
                  <a:pt x="4810328" y="4332605"/>
                </a:lnTo>
                <a:lnTo>
                  <a:pt x="4800968" y="4048201"/>
                </a:lnTo>
                <a:lnTo>
                  <a:pt x="4772888" y="3765956"/>
                </a:lnTo>
                <a:lnTo>
                  <a:pt x="4726800" y="3486594"/>
                </a:lnTo>
                <a:lnTo>
                  <a:pt x="4662360" y="3211563"/>
                </a:lnTo>
                <a:lnTo>
                  <a:pt x="4580648" y="2940481"/>
                </a:lnTo>
                <a:lnTo>
                  <a:pt x="4480928" y="2675521"/>
                </a:lnTo>
                <a:lnTo>
                  <a:pt x="4363567" y="2417038"/>
                </a:lnTo>
                <a:lnTo>
                  <a:pt x="4229646" y="2166124"/>
                </a:lnTo>
                <a:lnTo>
                  <a:pt x="4079519" y="1924202"/>
                </a:lnTo>
                <a:lnTo>
                  <a:pt x="3914279" y="1693799"/>
                </a:lnTo>
                <a:lnTo>
                  <a:pt x="3734638" y="1475282"/>
                </a:lnTo>
                <a:lnTo>
                  <a:pt x="3541318" y="1268641"/>
                </a:lnTo>
                <a:lnTo>
                  <a:pt x="3334689" y="1075321"/>
                </a:lnTo>
                <a:lnTo>
                  <a:pt x="3116160" y="896035"/>
                </a:lnTo>
                <a:lnTo>
                  <a:pt x="2885401" y="730440"/>
                </a:lnTo>
                <a:lnTo>
                  <a:pt x="2643479" y="580313"/>
                </a:lnTo>
                <a:lnTo>
                  <a:pt x="2392921" y="446404"/>
                </a:lnTo>
                <a:lnTo>
                  <a:pt x="2134806" y="329044"/>
                </a:lnTo>
                <a:lnTo>
                  <a:pt x="1869846" y="229679"/>
                </a:lnTo>
                <a:lnTo>
                  <a:pt x="1599844" y="147954"/>
                </a:lnTo>
                <a:lnTo>
                  <a:pt x="1324800" y="83515"/>
                </a:lnTo>
                <a:lnTo>
                  <a:pt x="1045806" y="37083"/>
                </a:lnTo>
                <a:lnTo>
                  <a:pt x="763206" y="9004"/>
                </a:lnTo>
                <a:lnTo>
                  <a:pt x="479158" y="0"/>
                </a:lnTo>
                <a:close/>
              </a:path>
            </a:pathLst>
          </a:custGeom>
          <a:solidFill>
            <a:srgbClr val="1B2D5C"/>
          </a:solidFill>
        </p:spPr>
        <p:txBody>
          <a:bodyPr wrap="square" lIns="0" tIns="0" rIns="0" bIns="0" rtlCol="0"/>
          <a:lstStyle/>
          <a:p>
            <a:endParaRPr sz="2176"/>
          </a:p>
        </p:txBody>
      </p:sp>
      <p:sp>
        <p:nvSpPr>
          <p:cNvPr id="2" name="Holder 2"/>
          <p:cNvSpPr>
            <a:spLocks noGrp="1"/>
          </p:cNvSpPr>
          <p:nvPr>
            <p:ph type="title"/>
          </p:nvPr>
        </p:nvSpPr>
        <p:spPr>
          <a:xfrm>
            <a:off x="537431" y="484033"/>
            <a:ext cx="9521737" cy="558166"/>
          </a:xfrm>
        </p:spPr>
        <p:txBody>
          <a:bodyPr lIns="0" tIns="0" rIns="0" bIns="0"/>
          <a:lstStyle>
            <a:lvl1pPr>
              <a:defRPr sz="3627" b="1"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522705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634915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8AD447-E335-0255-240B-3556348EF1A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8AE7841-EAE4-CD1E-B1E4-119F0838821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D404381-6A88-8484-CF63-02CA19C5D12D}"/>
              </a:ext>
            </a:extLst>
          </p:cNvPr>
          <p:cNvSpPr>
            <a:spLocks noGrp="1"/>
          </p:cNvSpPr>
          <p:nvPr>
            <p:ph type="dt" sz="half" idx="10"/>
          </p:nvPr>
        </p:nvSpPr>
        <p:spPr/>
        <p:txBody>
          <a:bodyPr/>
          <a:lstStyle/>
          <a:p>
            <a:fld id="{8D68BCDC-198F-4B06-886F-1038F78E5479}" type="datetimeFigureOut">
              <a:rPr lang="fr-FR" smtClean="0"/>
              <a:t>08/10/2024</a:t>
            </a:fld>
            <a:endParaRPr lang="fr-FR"/>
          </a:p>
        </p:txBody>
      </p:sp>
      <p:sp>
        <p:nvSpPr>
          <p:cNvPr id="5" name="Espace réservé du pied de page 4">
            <a:extLst>
              <a:ext uri="{FF2B5EF4-FFF2-40B4-BE49-F238E27FC236}">
                <a16:creationId xmlns:a16="http://schemas.microsoft.com/office/drawing/2014/main" id="{F30AFCE4-2175-CC6B-A9CD-0C773A665BA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91182D6-7702-65C6-9C50-C5734B9292F0}"/>
              </a:ext>
            </a:extLst>
          </p:cNvPr>
          <p:cNvSpPr>
            <a:spLocks noGrp="1"/>
          </p:cNvSpPr>
          <p:nvPr>
            <p:ph type="sldNum" sz="quarter" idx="12"/>
          </p:nvPr>
        </p:nvSpPr>
        <p:spPr/>
        <p:txBody>
          <a:bodyPr/>
          <a:lstStyle/>
          <a:p>
            <a:fld id="{065361DC-5F5C-460C-AAEC-FFBA100F8476}" type="slidenum">
              <a:rPr lang="fr-FR" smtClean="0"/>
              <a:t>‹N°›</a:t>
            </a:fld>
            <a:endParaRPr lang="fr-FR"/>
          </a:p>
        </p:txBody>
      </p:sp>
    </p:spTree>
    <p:extLst>
      <p:ext uri="{BB962C8B-B14F-4D97-AF65-F5344CB8AC3E}">
        <p14:creationId xmlns:p14="http://schemas.microsoft.com/office/powerpoint/2010/main" val="2992723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14F1DC-5D82-D930-C701-0FD030C0534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1774982-E5F5-951C-F295-4ACB50A0FF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5E03415-1390-9855-3E55-08DE60295D36}"/>
              </a:ext>
            </a:extLst>
          </p:cNvPr>
          <p:cNvSpPr>
            <a:spLocks noGrp="1"/>
          </p:cNvSpPr>
          <p:nvPr>
            <p:ph type="dt" sz="half" idx="10"/>
          </p:nvPr>
        </p:nvSpPr>
        <p:spPr/>
        <p:txBody>
          <a:bodyPr/>
          <a:lstStyle/>
          <a:p>
            <a:fld id="{8D68BCDC-198F-4B06-886F-1038F78E5479}" type="datetimeFigureOut">
              <a:rPr lang="fr-FR" smtClean="0"/>
              <a:t>08/10/2024</a:t>
            </a:fld>
            <a:endParaRPr lang="fr-FR"/>
          </a:p>
        </p:txBody>
      </p:sp>
      <p:sp>
        <p:nvSpPr>
          <p:cNvPr id="5" name="Espace réservé du pied de page 4">
            <a:extLst>
              <a:ext uri="{FF2B5EF4-FFF2-40B4-BE49-F238E27FC236}">
                <a16:creationId xmlns:a16="http://schemas.microsoft.com/office/drawing/2014/main" id="{03858296-99C4-0899-BAD4-DDCAC52B1A0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B9A0809-55C5-B5B0-F659-03234EB3FEDD}"/>
              </a:ext>
            </a:extLst>
          </p:cNvPr>
          <p:cNvSpPr>
            <a:spLocks noGrp="1"/>
          </p:cNvSpPr>
          <p:nvPr>
            <p:ph type="sldNum" sz="quarter" idx="12"/>
          </p:nvPr>
        </p:nvSpPr>
        <p:spPr/>
        <p:txBody>
          <a:bodyPr/>
          <a:lstStyle/>
          <a:p>
            <a:fld id="{065361DC-5F5C-460C-AAEC-FFBA100F8476}" type="slidenum">
              <a:rPr lang="fr-FR" smtClean="0"/>
              <a:t>‹N°›</a:t>
            </a:fld>
            <a:endParaRPr lang="fr-FR"/>
          </a:p>
        </p:txBody>
      </p:sp>
    </p:spTree>
    <p:extLst>
      <p:ext uri="{BB962C8B-B14F-4D97-AF65-F5344CB8AC3E}">
        <p14:creationId xmlns:p14="http://schemas.microsoft.com/office/powerpoint/2010/main" val="116915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5FC93B-4E29-AAC1-6D81-BB814294E12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85A5E4E-0850-2ED9-7A8A-1C91B14BE85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240C489-F077-11CF-6A54-3394C31144D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876FB1B-B0FE-FEEA-92F5-D0889C266277}"/>
              </a:ext>
            </a:extLst>
          </p:cNvPr>
          <p:cNvSpPr>
            <a:spLocks noGrp="1"/>
          </p:cNvSpPr>
          <p:nvPr>
            <p:ph type="dt" sz="half" idx="10"/>
          </p:nvPr>
        </p:nvSpPr>
        <p:spPr/>
        <p:txBody>
          <a:bodyPr/>
          <a:lstStyle/>
          <a:p>
            <a:fld id="{8D68BCDC-198F-4B06-886F-1038F78E5479}" type="datetimeFigureOut">
              <a:rPr lang="fr-FR" smtClean="0"/>
              <a:t>08/10/2024</a:t>
            </a:fld>
            <a:endParaRPr lang="fr-FR"/>
          </a:p>
        </p:txBody>
      </p:sp>
      <p:sp>
        <p:nvSpPr>
          <p:cNvPr id="6" name="Espace réservé du pied de page 5">
            <a:extLst>
              <a:ext uri="{FF2B5EF4-FFF2-40B4-BE49-F238E27FC236}">
                <a16:creationId xmlns:a16="http://schemas.microsoft.com/office/drawing/2014/main" id="{985CC385-04FE-7176-02EC-59D977EB890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E628117-844E-3C94-2D17-FF6D10D79C34}"/>
              </a:ext>
            </a:extLst>
          </p:cNvPr>
          <p:cNvSpPr>
            <a:spLocks noGrp="1"/>
          </p:cNvSpPr>
          <p:nvPr>
            <p:ph type="sldNum" sz="quarter" idx="12"/>
          </p:nvPr>
        </p:nvSpPr>
        <p:spPr/>
        <p:txBody>
          <a:bodyPr/>
          <a:lstStyle/>
          <a:p>
            <a:fld id="{065361DC-5F5C-460C-AAEC-FFBA100F8476}" type="slidenum">
              <a:rPr lang="fr-FR" smtClean="0"/>
              <a:t>‹N°›</a:t>
            </a:fld>
            <a:endParaRPr lang="fr-FR"/>
          </a:p>
        </p:txBody>
      </p:sp>
    </p:spTree>
    <p:extLst>
      <p:ext uri="{BB962C8B-B14F-4D97-AF65-F5344CB8AC3E}">
        <p14:creationId xmlns:p14="http://schemas.microsoft.com/office/powerpoint/2010/main" val="958475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446121-3845-E83B-049B-4163F8FDCC6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ADF2444-9A78-207C-BC8B-51E8123C58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8B4373D-F4E2-CA09-ABA0-5D90A2BC38D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E3CC644-FE78-F221-8313-B3FF726250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C294B43-A337-4D45-4E33-EE327D73865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B9D6582-7C9A-850C-CE22-097CAF79E86F}"/>
              </a:ext>
            </a:extLst>
          </p:cNvPr>
          <p:cNvSpPr>
            <a:spLocks noGrp="1"/>
          </p:cNvSpPr>
          <p:nvPr>
            <p:ph type="dt" sz="half" idx="10"/>
          </p:nvPr>
        </p:nvSpPr>
        <p:spPr/>
        <p:txBody>
          <a:bodyPr/>
          <a:lstStyle/>
          <a:p>
            <a:fld id="{8D68BCDC-198F-4B06-886F-1038F78E5479}" type="datetimeFigureOut">
              <a:rPr lang="fr-FR" smtClean="0"/>
              <a:t>08/10/2024</a:t>
            </a:fld>
            <a:endParaRPr lang="fr-FR"/>
          </a:p>
        </p:txBody>
      </p:sp>
      <p:sp>
        <p:nvSpPr>
          <p:cNvPr id="8" name="Espace réservé du pied de page 7">
            <a:extLst>
              <a:ext uri="{FF2B5EF4-FFF2-40B4-BE49-F238E27FC236}">
                <a16:creationId xmlns:a16="http://schemas.microsoft.com/office/drawing/2014/main" id="{780254C0-8912-6782-90BA-25B987951D6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715AC7F-4980-6CC1-7A78-C2D0A6F39785}"/>
              </a:ext>
            </a:extLst>
          </p:cNvPr>
          <p:cNvSpPr>
            <a:spLocks noGrp="1"/>
          </p:cNvSpPr>
          <p:nvPr>
            <p:ph type="sldNum" sz="quarter" idx="12"/>
          </p:nvPr>
        </p:nvSpPr>
        <p:spPr/>
        <p:txBody>
          <a:bodyPr/>
          <a:lstStyle/>
          <a:p>
            <a:fld id="{065361DC-5F5C-460C-AAEC-FFBA100F8476}" type="slidenum">
              <a:rPr lang="fr-FR" smtClean="0"/>
              <a:t>‹N°›</a:t>
            </a:fld>
            <a:endParaRPr lang="fr-FR"/>
          </a:p>
        </p:txBody>
      </p:sp>
    </p:spTree>
    <p:extLst>
      <p:ext uri="{BB962C8B-B14F-4D97-AF65-F5344CB8AC3E}">
        <p14:creationId xmlns:p14="http://schemas.microsoft.com/office/powerpoint/2010/main" val="376657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E01D73-7824-28C9-FA1F-61653F2C5D4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7791F50-6908-F1D4-28E9-5C2E2C8A1F8A}"/>
              </a:ext>
            </a:extLst>
          </p:cNvPr>
          <p:cNvSpPr>
            <a:spLocks noGrp="1"/>
          </p:cNvSpPr>
          <p:nvPr>
            <p:ph type="dt" sz="half" idx="10"/>
          </p:nvPr>
        </p:nvSpPr>
        <p:spPr/>
        <p:txBody>
          <a:bodyPr/>
          <a:lstStyle/>
          <a:p>
            <a:fld id="{8D68BCDC-198F-4B06-886F-1038F78E5479}" type="datetimeFigureOut">
              <a:rPr lang="fr-FR" smtClean="0"/>
              <a:t>08/10/2024</a:t>
            </a:fld>
            <a:endParaRPr lang="fr-FR"/>
          </a:p>
        </p:txBody>
      </p:sp>
      <p:sp>
        <p:nvSpPr>
          <p:cNvPr id="4" name="Espace réservé du pied de page 3">
            <a:extLst>
              <a:ext uri="{FF2B5EF4-FFF2-40B4-BE49-F238E27FC236}">
                <a16:creationId xmlns:a16="http://schemas.microsoft.com/office/drawing/2014/main" id="{40B4DF7E-2724-E618-32FE-61CB7843394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6BAA275-7303-8AEE-E99C-F46608404293}"/>
              </a:ext>
            </a:extLst>
          </p:cNvPr>
          <p:cNvSpPr>
            <a:spLocks noGrp="1"/>
          </p:cNvSpPr>
          <p:nvPr>
            <p:ph type="sldNum" sz="quarter" idx="12"/>
          </p:nvPr>
        </p:nvSpPr>
        <p:spPr/>
        <p:txBody>
          <a:bodyPr/>
          <a:lstStyle/>
          <a:p>
            <a:fld id="{065361DC-5F5C-460C-AAEC-FFBA100F8476}" type="slidenum">
              <a:rPr lang="fr-FR" smtClean="0"/>
              <a:t>‹N°›</a:t>
            </a:fld>
            <a:endParaRPr lang="fr-FR"/>
          </a:p>
        </p:txBody>
      </p:sp>
    </p:spTree>
    <p:extLst>
      <p:ext uri="{BB962C8B-B14F-4D97-AF65-F5344CB8AC3E}">
        <p14:creationId xmlns:p14="http://schemas.microsoft.com/office/powerpoint/2010/main" val="66299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B9DF28B-5E3A-E938-0A6A-3FB26816E291}"/>
              </a:ext>
            </a:extLst>
          </p:cNvPr>
          <p:cNvSpPr>
            <a:spLocks noGrp="1"/>
          </p:cNvSpPr>
          <p:nvPr>
            <p:ph type="dt" sz="half" idx="10"/>
          </p:nvPr>
        </p:nvSpPr>
        <p:spPr/>
        <p:txBody>
          <a:bodyPr/>
          <a:lstStyle/>
          <a:p>
            <a:fld id="{8D68BCDC-198F-4B06-886F-1038F78E5479}" type="datetimeFigureOut">
              <a:rPr lang="fr-FR" smtClean="0"/>
              <a:t>08/10/2024</a:t>
            </a:fld>
            <a:endParaRPr lang="fr-FR"/>
          </a:p>
        </p:txBody>
      </p:sp>
      <p:sp>
        <p:nvSpPr>
          <p:cNvPr id="3" name="Espace réservé du pied de page 2">
            <a:extLst>
              <a:ext uri="{FF2B5EF4-FFF2-40B4-BE49-F238E27FC236}">
                <a16:creationId xmlns:a16="http://schemas.microsoft.com/office/drawing/2014/main" id="{C2E181F9-EFD2-A26B-2D05-043D303C21D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402B418-11A8-FFB2-3E9D-08118C9D2AC4}"/>
              </a:ext>
            </a:extLst>
          </p:cNvPr>
          <p:cNvSpPr>
            <a:spLocks noGrp="1"/>
          </p:cNvSpPr>
          <p:nvPr>
            <p:ph type="sldNum" sz="quarter" idx="12"/>
          </p:nvPr>
        </p:nvSpPr>
        <p:spPr/>
        <p:txBody>
          <a:bodyPr/>
          <a:lstStyle/>
          <a:p>
            <a:fld id="{065361DC-5F5C-460C-AAEC-FFBA100F8476}" type="slidenum">
              <a:rPr lang="fr-FR" smtClean="0"/>
              <a:t>‹N°›</a:t>
            </a:fld>
            <a:endParaRPr lang="fr-FR"/>
          </a:p>
        </p:txBody>
      </p:sp>
    </p:spTree>
    <p:extLst>
      <p:ext uri="{BB962C8B-B14F-4D97-AF65-F5344CB8AC3E}">
        <p14:creationId xmlns:p14="http://schemas.microsoft.com/office/powerpoint/2010/main" val="3219295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68BCF1-1650-A7DF-1274-122D2C93B28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54DC2D6-6BCA-5E9E-F556-6204D6F6A4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F3B5CEB-BB5A-BD89-EE14-E1657A6874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CADBA34-D9B4-1F35-9CEE-0F4434C22F78}"/>
              </a:ext>
            </a:extLst>
          </p:cNvPr>
          <p:cNvSpPr>
            <a:spLocks noGrp="1"/>
          </p:cNvSpPr>
          <p:nvPr>
            <p:ph type="dt" sz="half" idx="10"/>
          </p:nvPr>
        </p:nvSpPr>
        <p:spPr/>
        <p:txBody>
          <a:bodyPr/>
          <a:lstStyle/>
          <a:p>
            <a:fld id="{8D68BCDC-198F-4B06-886F-1038F78E5479}" type="datetimeFigureOut">
              <a:rPr lang="fr-FR" smtClean="0"/>
              <a:t>08/10/2024</a:t>
            </a:fld>
            <a:endParaRPr lang="fr-FR"/>
          </a:p>
        </p:txBody>
      </p:sp>
      <p:sp>
        <p:nvSpPr>
          <p:cNvPr id="6" name="Espace réservé du pied de page 5">
            <a:extLst>
              <a:ext uri="{FF2B5EF4-FFF2-40B4-BE49-F238E27FC236}">
                <a16:creationId xmlns:a16="http://schemas.microsoft.com/office/drawing/2014/main" id="{059CF2FC-88D9-B02E-4397-11DCED25791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AC25E84-19AE-FE7B-A3AB-10564560C153}"/>
              </a:ext>
            </a:extLst>
          </p:cNvPr>
          <p:cNvSpPr>
            <a:spLocks noGrp="1"/>
          </p:cNvSpPr>
          <p:nvPr>
            <p:ph type="sldNum" sz="quarter" idx="12"/>
          </p:nvPr>
        </p:nvSpPr>
        <p:spPr/>
        <p:txBody>
          <a:bodyPr/>
          <a:lstStyle/>
          <a:p>
            <a:fld id="{065361DC-5F5C-460C-AAEC-FFBA100F8476}" type="slidenum">
              <a:rPr lang="fr-FR" smtClean="0"/>
              <a:t>‹N°›</a:t>
            </a:fld>
            <a:endParaRPr lang="fr-FR"/>
          </a:p>
        </p:txBody>
      </p:sp>
    </p:spTree>
    <p:extLst>
      <p:ext uri="{BB962C8B-B14F-4D97-AF65-F5344CB8AC3E}">
        <p14:creationId xmlns:p14="http://schemas.microsoft.com/office/powerpoint/2010/main" val="3088418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1AE0C4-861C-85A8-9DE7-DD7C14A7799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9180E70-9976-62D2-C1AB-17DF0B4A46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18445F9-5B01-21C3-AF9E-E644E343E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D249011-7E1D-58E3-2F72-836ABEFEFD5A}"/>
              </a:ext>
            </a:extLst>
          </p:cNvPr>
          <p:cNvSpPr>
            <a:spLocks noGrp="1"/>
          </p:cNvSpPr>
          <p:nvPr>
            <p:ph type="dt" sz="half" idx="10"/>
          </p:nvPr>
        </p:nvSpPr>
        <p:spPr/>
        <p:txBody>
          <a:bodyPr/>
          <a:lstStyle/>
          <a:p>
            <a:fld id="{8D68BCDC-198F-4B06-886F-1038F78E5479}" type="datetimeFigureOut">
              <a:rPr lang="fr-FR" smtClean="0"/>
              <a:t>08/10/2024</a:t>
            </a:fld>
            <a:endParaRPr lang="fr-FR"/>
          </a:p>
        </p:txBody>
      </p:sp>
      <p:sp>
        <p:nvSpPr>
          <p:cNvPr id="6" name="Espace réservé du pied de page 5">
            <a:extLst>
              <a:ext uri="{FF2B5EF4-FFF2-40B4-BE49-F238E27FC236}">
                <a16:creationId xmlns:a16="http://schemas.microsoft.com/office/drawing/2014/main" id="{D3D964FC-F6E6-4D9F-9A16-761DA679978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5D86C2C-D71C-8BDC-858F-9A97F340B1BE}"/>
              </a:ext>
            </a:extLst>
          </p:cNvPr>
          <p:cNvSpPr>
            <a:spLocks noGrp="1"/>
          </p:cNvSpPr>
          <p:nvPr>
            <p:ph type="sldNum" sz="quarter" idx="12"/>
          </p:nvPr>
        </p:nvSpPr>
        <p:spPr/>
        <p:txBody>
          <a:bodyPr/>
          <a:lstStyle/>
          <a:p>
            <a:fld id="{065361DC-5F5C-460C-AAEC-FFBA100F8476}" type="slidenum">
              <a:rPr lang="fr-FR" smtClean="0"/>
              <a:t>‹N°›</a:t>
            </a:fld>
            <a:endParaRPr lang="fr-FR"/>
          </a:p>
        </p:txBody>
      </p:sp>
    </p:spTree>
    <p:extLst>
      <p:ext uri="{BB962C8B-B14F-4D97-AF65-F5344CB8AC3E}">
        <p14:creationId xmlns:p14="http://schemas.microsoft.com/office/powerpoint/2010/main" val="2119685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7.jp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2.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55C2011-9C15-A3F7-FD87-1AAC58E1D6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8ABD8DE-CA22-8131-C4B6-8A09A83229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527A7CE-CA3D-8C28-AB1B-FA41A5A2C7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68BCDC-198F-4B06-886F-1038F78E5479}" type="datetimeFigureOut">
              <a:rPr lang="fr-FR" smtClean="0"/>
              <a:t>08/10/2024</a:t>
            </a:fld>
            <a:endParaRPr lang="fr-FR"/>
          </a:p>
        </p:txBody>
      </p:sp>
      <p:sp>
        <p:nvSpPr>
          <p:cNvPr id="5" name="Espace réservé du pied de page 4">
            <a:extLst>
              <a:ext uri="{FF2B5EF4-FFF2-40B4-BE49-F238E27FC236}">
                <a16:creationId xmlns:a16="http://schemas.microsoft.com/office/drawing/2014/main" id="{4B0FAB0D-CCE2-C12F-B4E5-D379694F90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5C2E498-8756-7E3E-5CFE-9CBD479D34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361DC-5F5C-460C-AAEC-FFBA100F8476}" type="slidenum">
              <a:rPr lang="fr-FR" smtClean="0"/>
              <a:t>‹N°›</a:t>
            </a:fld>
            <a:endParaRPr lang="fr-FR"/>
          </a:p>
        </p:txBody>
      </p:sp>
    </p:spTree>
    <p:extLst>
      <p:ext uri="{BB962C8B-B14F-4D97-AF65-F5344CB8AC3E}">
        <p14:creationId xmlns:p14="http://schemas.microsoft.com/office/powerpoint/2010/main" val="4051054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 y="10"/>
            <a:ext cx="12188161" cy="6858000"/>
          </a:xfrm>
          <a:custGeom>
            <a:avLst/>
            <a:gdLst/>
            <a:ahLst/>
            <a:cxnLst/>
            <a:rect l="l" t="t" r="r" b="b"/>
            <a:pathLst>
              <a:path w="10080625" h="5670550">
                <a:moveTo>
                  <a:pt x="10080002" y="0"/>
                </a:moveTo>
                <a:lnTo>
                  <a:pt x="0" y="0"/>
                </a:lnTo>
                <a:lnTo>
                  <a:pt x="0" y="5670003"/>
                </a:lnTo>
                <a:lnTo>
                  <a:pt x="10080002" y="5670003"/>
                </a:lnTo>
                <a:lnTo>
                  <a:pt x="10080002" y="0"/>
                </a:lnTo>
                <a:close/>
              </a:path>
            </a:pathLst>
          </a:custGeom>
          <a:solidFill>
            <a:srgbClr val="0B1933"/>
          </a:solidFill>
        </p:spPr>
        <p:txBody>
          <a:bodyPr wrap="square" lIns="0" tIns="0" rIns="0" bIns="0" rtlCol="0"/>
          <a:lstStyle/>
          <a:p>
            <a:endParaRPr sz="2176"/>
          </a:p>
        </p:txBody>
      </p:sp>
      <p:sp>
        <p:nvSpPr>
          <p:cNvPr id="17" name="bg object 17"/>
          <p:cNvSpPr/>
          <p:nvPr/>
        </p:nvSpPr>
        <p:spPr>
          <a:xfrm>
            <a:off x="615896" y="440"/>
            <a:ext cx="3561630" cy="82941"/>
          </a:xfrm>
          <a:custGeom>
            <a:avLst/>
            <a:gdLst/>
            <a:ahLst/>
            <a:cxnLst/>
            <a:rect l="l" t="t" r="r" b="b"/>
            <a:pathLst>
              <a:path w="2945765" h="68580">
                <a:moveTo>
                  <a:pt x="2945523" y="0"/>
                </a:moveTo>
                <a:lnTo>
                  <a:pt x="0" y="0"/>
                </a:lnTo>
                <a:lnTo>
                  <a:pt x="0" y="68402"/>
                </a:lnTo>
                <a:lnTo>
                  <a:pt x="2945523" y="68402"/>
                </a:lnTo>
                <a:lnTo>
                  <a:pt x="2945523" y="0"/>
                </a:lnTo>
                <a:close/>
              </a:path>
            </a:pathLst>
          </a:custGeom>
          <a:solidFill>
            <a:srgbClr val="0058FF"/>
          </a:solidFill>
        </p:spPr>
        <p:txBody>
          <a:bodyPr wrap="square" lIns="0" tIns="0" rIns="0" bIns="0" rtlCol="0"/>
          <a:lstStyle/>
          <a:p>
            <a:endParaRPr sz="2176"/>
          </a:p>
        </p:txBody>
      </p:sp>
      <p:pic>
        <p:nvPicPr>
          <p:cNvPr id="18" name="bg object 18"/>
          <p:cNvPicPr/>
          <p:nvPr/>
        </p:nvPicPr>
        <p:blipFill>
          <a:blip r:embed="rId7" cstate="print"/>
          <a:stretch>
            <a:fillRect/>
          </a:stretch>
        </p:blipFill>
        <p:spPr>
          <a:xfrm>
            <a:off x="1" y="10"/>
            <a:ext cx="520140" cy="519856"/>
          </a:xfrm>
          <a:prstGeom prst="rect">
            <a:avLst/>
          </a:prstGeom>
        </p:spPr>
      </p:pic>
      <p:sp>
        <p:nvSpPr>
          <p:cNvPr id="2" name="Holder 2"/>
          <p:cNvSpPr>
            <a:spLocks noGrp="1"/>
          </p:cNvSpPr>
          <p:nvPr>
            <p:ph type="title"/>
          </p:nvPr>
        </p:nvSpPr>
        <p:spPr>
          <a:xfrm>
            <a:off x="537431" y="484033"/>
            <a:ext cx="9521737" cy="461665"/>
          </a:xfrm>
          <a:prstGeom prst="rect">
            <a:avLst/>
          </a:prstGeom>
        </p:spPr>
        <p:txBody>
          <a:bodyPr wrap="square" lIns="0" tIns="0" rIns="0" bIns="0">
            <a:spAutoFit/>
          </a:bodyPr>
          <a:lstStyle>
            <a:lvl1pPr>
              <a:defRPr sz="3000" b="1"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738569" y="1571191"/>
            <a:ext cx="10714863" cy="230832"/>
          </a:xfrm>
          <a:prstGeom prst="rect">
            <a:avLst/>
          </a:prstGeom>
        </p:spPr>
        <p:txBody>
          <a:bodyPr wrap="square" lIns="0" tIns="0" rIns="0" bIns="0">
            <a:spAutoFit/>
          </a:bodyPr>
          <a:lstStyle>
            <a:lvl1pPr>
              <a:defRPr sz="1500" b="0" i="0">
                <a:solidFill>
                  <a:schemeClr val="bg1"/>
                </a:solidFill>
                <a:latin typeface="Arial MT"/>
                <a:cs typeface="Arial MT"/>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10/8/2024</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212105800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Lst>
  <p:txStyles>
    <p:titleStyle>
      <a:lvl1pPr>
        <a:defRPr>
          <a:latin typeface="+mj-lt"/>
          <a:ea typeface="+mj-ea"/>
          <a:cs typeface="+mj-cs"/>
        </a:defRPr>
      </a:lvl1pPr>
    </p:titleStyle>
    <p:bodyStyle>
      <a:lvl1pPr marL="0">
        <a:defRPr>
          <a:latin typeface="+mn-lt"/>
          <a:ea typeface="+mn-ea"/>
          <a:cs typeface="+mn-cs"/>
        </a:defRPr>
      </a:lvl1pPr>
      <a:lvl2pPr marL="552801">
        <a:defRPr>
          <a:latin typeface="+mn-lt"/>
          <a:ea typeface="+mn-ea"/>
          <a:cs typeface="+mn-cs"/>
        </a:defRPr>
      </a:lvl2pPr>
      <a:lvl3pPr marL="1105601">
        <a:defRPr>
          <a:latin typeface="+mn-lt"/>
          <a:ea typeface="+mn-ea"/>
          <a:cs typeface="+mn-cs"/>
        </a:defRPr>
      </a:lvl3pPr>
      <a:lvl4pPr marL="1658402">
        <a:defRPr>
          <a:latin typeface="+mn-lt"/>
          <a:ea typeface="+mn-ea"/>
          <a:cs typeface="+mn-cs"/>
        </a:defRPr>
      </a:lvl4pPr>
      <a:lvl5pPr marL="2211202">
        <a:defRPr>
          <a:latin typeface="+mn-lt"/>
          <a:ea typeface="+mn-ea"/>
          <a:cs typeface="+mn-cs"/>
        </a:defRPr>
      </a:lvl5pPr>
      <a:lvl6pPr marL="2764003">
        <a:defRPr>
          <a:latin typeface="+mn-lt"/>
          <a:ea typeface="+mn-ea"/>
          <a:cs typeface="+mn-cs"/>
        </a:defRPr>
      </a:lvl6pPr>
      <a:lvl7pPr marL="3316803">
        <a:defRPr>
          <a:latin typeface="+mn-lt"/>
          <a:ea typeface="+mn-ea"/>
          <a:cs typeface="+mn-cs"/>
        </a:defRPr>
      </a:lvl7pPr>
      <a:lvl8pPr marL="3869604">
        <a:defRPr>
          <a:latin typeface="+mn-lt"/>
          <a:ea typeface="+mn-ea"/>
          <a:cs typeface="+mn-cs"/>
        </a:defRPr>
      </a:lvl8pPr>
      <a:lvl9pPr marL="4422404">
        <a:defRPr>
          <a:latin typeface="+mn-lt"/>
          <a:ea typeface="+mn-ea"/>
          <a:cs typeface="+mn-cs"/>
        </a:defRPr>
      </a:lvl9pPr>
    </p:bodyStyle>
    <p:otherStyle>
      <a:lvl1pPr marL="0">
        <a:defRPr>
          <a:latin typeface="+mn-lt"/>
          <a:ea typeface="+mn-ea"/>
          <a:cs typeface="+mn-cs"/>
        </a:defRPr>
      </a:lvl1pPr>
      <a:lvl2pPr marL="552801">
        <a:defRPr>
          <a:latin typeface="+mn-lt"/>
          <a:ea typeface="+mn-ea"/>
          <a:cs typeface="+mn-cs"/>
        </a:defRPr>
      </a:lvl2pPr>
      <a:lvl3pPr marL="1105601">
        <a:defRPr>
          <a:latin typeface="+mn-lt"/>
          <a:ea typeface="+mn-ea"/>
          <a:cs typeface="+mn-cs"/>
        </a:defRPr>
      </a:lvl3pPr>
      <a:lvl4pPr marL="1658402">
        <a:defRPr>
          <a:latin typeface="+mn-lt"/>
          <a:ea typeface="+mn-ea"/>
          <a:cs typeface="+mn-cs"/>
        </a:defRPr>
      </a:lvl4pPr>
      <a:lvl5pPr marL="2211202">
        <a:defRPr>
          <a:latin typeface="+mn-lt"/>
          <a:ea typeface="+mn-ea"/>
          <a:cs typeface="+mn-cs"/>
        </a:defRPr>
      </a:lvl5pPr>
      <a:lvl6pPr marL="2764003">
        <a:defRPr>
          <a:latin typeface="+mn-lt"/>
          <a:ea typeface="+mn-ea"/>
          <a:cs typeface="+mn-cs"/>
        </a:defRPr>
      </a:lvl6pPr>
      <a:lvl7pPr marL="3316803">
        <a:defRPr>
          <a:latin typeface="+mn-lt"/>
          <a:ea typeface="+mn-ea"/>
          <a:cs typeface="+mn-cs"/>
        </a:defRPr>
      </a:lvl7pPr>
      <a:lvl8pPr marL="3869604">
        <a:defRPr>
          <a:latin typeface="+mn-lt"/>
          <a:ea typeface="+mn-ea"/>
          <a:cs typeface="+mn-cs"/>
        </a:defRPr>
      </a:lvl8pPr>
      <a:lvl9pPr marL="4422404">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103.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 TargetMode="External"/><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107.xml.rels><?xml version="1.0" encoding="UTF-8" standalone="yes"?>
<Relationships xmlns="http://schemas.openxmlformats.org/package/2006/relationships"><Relationship Id="rId3" Type="http://schemas.openxmlformats.org/officeDocument/2006/relationships/hyperlink" Target="https://docs.oracle.com/javase/8/docs/api/java/util/function/package-summary.html" TargetMode="External"/><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hyperlink" Target="https://www.oracle.com/java/technologies/javase/jdk22-archive-downloads.html" TargetMode="External"/><Relationship Id="rId1" Type="http://schemas.openxmlformats.org/officeDocument/2006/relationships/slideLayout" Target="../slideLayouts/slideLayout15.xml"/></Relationships>
</file>

<file path=ppt/slides/_rels/slide130.xml.rels><?xml version="1.0" encoding="UTF-8" standalone="yes"?>
<Relationships xmlns="http://schemas.openxmlformats.org/package/2006/relationships"><Relationship Id="rId2" Type="http://schemas.openxmlformats.org/officeDocument/2006/relationships/hyperlink" Target="https://docs.oracle.com/javase/8/docs/api/java/util/Optional.html" TargetMode="External"/><Relationship Id="rId1" Type="http://schemas.openxmlformats.org/officeDocument/2006/relationships/slideLayout" Target="../slideLayouts/slideLayout1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hyperlink" Target="mailto:contact@2aiconcept.com" TargetMode="External"/><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hyperlink" Target="https://www.oracle.com/java/technologies/java-se-support-roadmap.html" TargetMode="External"/><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5.xml"/></Relationships>
</file>

<file path=ppt/slides/_rels/slide1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2.xml"/><Relationship Id="rId1" Type="http://schemas.openxmlformats.org/officeDocument/2006/relationships/slideLayout" Target="../slideLayouts/slideLayout15.xml"/><Relationship Id="rId4" Type="http://schemas.openxmlformats.org/officeDocument/2006/relationships/hyperlink" Target="https://docs.oracle.com/en/java/javase/21/language/pattern-matching-switch-expressions-and-statements.html#GUID-E69EEA63-E204-41B4-AA7F-D58B26A3B232" TargetMode="Externa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5.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5.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5.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5.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5.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3.xml.rels><?xml version="1.0" encoding="UTF-8" standalone="yes"?>
<Relationships xmlns="http://schemas.openxmlformats.org/package/2006/relationships"><Relationship Id="rId2" Type="http://schemas.openxmlformats.org/officeDocument/2006/relationships/hyperlink" Target="https://docs.oracle.com/en/java/javase/20/docs/specs/man/jshell.html" TargetMode="External"/><Relationship Id="rId1" Type="http://schemas.openxmlformats.org/officeDocument/2006/relationships/slideLayout" Target="../slideLayouts/slideLayout15.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5.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6.xml.rels><?xml version="1.0" encoding="UTF-8" standalone="yes"?>
<Relationships xmlns="http://schemas.openxmlformats.org/package/2006/relationships"><Relationship Id="rId2" Type="http://schemas.openxmlformats.org/officeDocument/2006/relationships/hyperlink" Target="https://docs.oracle.com/javase/9/core/process-api1.htm" TargetMode="External"/><Relationship Id="rId1" Type="http://schemas.openxmlformats.org/officeDocument/2006/relationships/slideLayout" Target="../slideLayouts/slideLayout15.xml"/></Relationships>
</file>

<file path=ppt/slides/_rels/slide197.xml.rels><?xml version="1.0" encoding="UTF-8" standalone="yes"?>
<Relationships xmlns="http://schemas.openxmlformats.org/package/2006/relationships"><Relationship Id="rId3" Type="http://schemas.openxmlformats.org/officeDocument/2006/relationships/hyperlink" Target="https://docs.oracle.com/javase/9/docs/api/java/lang/ProcessHandle.html" TargetMode="External"/><Relationship Id="rId2" Type="http://schemas.openxmlformats.org/officeDocument/2006/relationships/notesSlide" Target="../notesSlides/notesSlide71.xml"/><Relationship Id="rId1" Type="http://schemas.openxmlformats.org/officeDocument/2006/relationships/slideLayout" Target="../slideLayouts/slideLayout15.xml"/><Relationship Id="rId4" Type="http://schemas.openxmlformats.org/officeDocument/2006/relationships/hyperlink" Target="https://docs.oracle.com/javase/9/core/process-api1.htm" TargetMode="Externa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5.xml"/></Relationships>
</file>

<file path=ppt/slides/_rels/slide199.xml.rels><?xml version="1.0" encoding="UTF-8" standalone="yes"?>
<Relationships xmlns="http://schemas.openxmlformats.org/package/2006/relationships"><Relationship Id="rId2" Type="http://schemas.openxmlformats.org/officeDocument/2006/relationships/hyperlink" Target="https://docs.oracle.com/javase/9/docs/api/java/lang/ProcessBuilder.html"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mailto:victor.dauph@gmail.com"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6.xml.rels><?xml version="1.0" encoding="UTF-8" standalone="yes"?>
<Relationships xmlns="http://schemas.openxmlformats.org/package/2006/relationships"><Relationship Id="rId3" Type="http://schemas.openxmlformats.org/officeDocument/2006/relationships/hyperlink" Target="http://www.google.fr/" TargetMode="External"/><Relationship Id="rId2" Type="http://schemas.openxmlformats.org/officeDocument/2006/relationships/notesSlide" Target="../notesSlides/notesSlide73.xml"/><Relationship Id="rId1" Type="http://schemas.openxmlformats.org/officeDocument/2006/relationships/slideLayout" Target="../slideLayouts/slideLayout15.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5.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6.xml.rels><?xml version="1.0" encoding="UTF-8" standalone="yes"?>
<Relationships xmlns="http://schemas.openxmlformats.org/package/2006/relationships"><Relationship Id="rId2" Type="http://schemas.openxmlformats.org/officeDocument/2006/relationships/hyperlink" Target="https://www.azul.com/blog/109-new-features-in-jdk-10/" TargetMode="External"/><Relationship Id="rId1" Type="http://schemas.openxmlformats.org/officeDocument/2006/relationships/slideLayout" Target="../slideLayouts/slideLayout1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5.xml"/></Relationships>
</file>

<file path=ppt/slides/_rels/slide224.xml.rels><?xml version="1.0" encoding="UTF-8" standalone="yes"?>
<Relationships xmlns="http://schemas.openxmlformats.org/package/2006/relationships"><Relationship Id="rId2" Type="http://schemas.openxmlformats.org/officeDocument/2006/relationships/hyperlink" Target="https://docs.oracle.com/javase/7/docs/api/java/lang/Character.html#isWhitespace(int)" TargetMode="External"/><Relationship Id="rId1" Type="http://schemas.openxmlformats.org/officeDocument/2006/relationships/slideLayout" Target="../slideLayouts/slideLayout15.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5.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8.xml.rels><?xml version="1.0" encoding="UTF-8" standalone="yes"?>
<Relationships xmlns="http://schemas.openxmlformats.org/package/2006/relationships"><Relationship Id="rId2" Type="http://schemas.openxmlformats.org/officeDocument/2006/relationships/hyperlink" Target="https://www.oracle.com/java/technologies/javase/12-relnote-issues.html#NewFeature" TargetMode="External"/><Relationship Id="rId1" Type="http://schemas.openxmlformats.org/officeDocument/2006/relationships/slideLayout" Target="../slideLayouts/slideLayout15.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8.xml.rels><?xml version="1.0" encoding="UTF-8" standalone="yes"?>
<Relationships xmlns="http://schemas.openxmlformats.org/package/2006/relationships"><Relationship Id="rId2" Type="http://schemas.openxmlformats.org/officeDocument/2006/relationships/hyperlink" Target="https://docs.oracle.com/en/java/javase/20/language/sealed-classes-and-interfaces.html" TargetMode="External"/><Relationship Id="rId1" Type="http://schemas.openxmlformats.org/officeDocument/2006/relationships/slideLayout" Target="../slideLayouts/slideLayout15.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0.xml.rels><?xml version="1.0" encoding="UTF-8" standalone="yes"?>
<Relationships xmlns="http://schemas.openxmlformats.org/package/2006/relationships"><Relationship Id="rId2" Type="http://schemas.openxmlformats.org/officeDocument/2006/relationships/hyperlink" Target="http://www.oracle.com/java/technologies/javase/15-relnote-issues.html" TargetMode="External"/><Relationship Id="rId1" Type="http://schemas.openxmlformats.org/officeDocument/2006/relationships/slideLayout" Target="../slideLayouts/slideLayout1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5.xml"/></Relationships>
</file>

<file path=ppt/slides/_rels/slide253.xml.rels><?xml version="1.0" encoding="UTF-8" standalone="yes"?>
<Relationships xmlns="http://schemas.openxmlformats.org/package/2006/relationships"><Relationship Id="rId2" Type="http://schemas.openxmlformats.org/officeDocument/2006/relationships/hyperlink" Target="https://docs.oracle.com/en/java/javase/17/language/index.html" TargetMode="External"/><Relationship Id="rId1" Type="http://schemas.openxmlformats.org/officeDocument/2006/relationships/slideLayout" Target="../slideLayouts/slideLayout1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5.xml.rels><?xml version="1.0" encoding="UTF-8" standalone="yes"?>
<Relationships xmlns="http://schemas.openxmlformats.org/package/2006/relationships"><Relationship Id="rId3" Type="http://schemas.openxmlformats.org/officeDocument/2006/relationships/hyperlink" Target="https://www.oracle.com/java/technologies/java-se-support-roadmap.html" TargetMode="External"/><Relationship Id="rId2" Type="http://schemas.openxmlformats.org/officeDocument/2006/relationships/notesSlide" Target="../notesSlides/notesSlide78.xml"/><Relationship Id="rId1" Type="http://schemas.openxmlformats.org/officeDocument/2006/relationships/slideLayout" Target="../slideLayouts/slideLayout15.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5.xml"/></Relationships>
</file>

<file path=ppt/slides/_rels/slide259.xml.rels><?xml version="1.0" encoding="UTF-8" standalone="yes"?>
<Relationships xmlns="http://schemas.openxmlformats.org/package/2006/relationships"><Relationship Id="rId3" Type="http://schemas.openxmlformats.org/officeDocument/2006/relationships/hyperlink" Target="https://www.oracle.com/java/technologies/java-se-support-roadmap.html" TargetMode="External"/><Relationship Id="rId2" Type="http://schemas.openxmlformats.org/officeDocument/2006/relationships/notesSlide" Target="../notesSlides/notesSlide80.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1.xml.rels><?xml version="1.0" encoding="UTF-8" standalone="yes"?>
<Relationships xmlns="http://schemas.openxmlformats.org/package/2006/relationships"><Relationship Id="rId3" Type="http://schemas.openxmlformats.org/officeDocument/2006/relationships/hyperlink" Target="https://www.oracle.com/java/technologies/java-se-support-roadmap.html" TargetMode="External"/><Relationship Id="rId2" Type="http://schemas.openxmlformats.org/officeDocument/2006/relationships/notesSlide" Target="../notesSlides/notesSlide81.xml"/><Relationship Id="rId1" Type="http://schemas.openxmlformats.org/officeDocument/2006/relationships/slideLayout" Target="../slideLayouts/slideLayout15.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3.xml.rels><?xml version="1.0" encoding="UTF-8" standalone="yes"?>
<Relationships xmlns="http://schemas.openxmlformats.org/package/2006/relationships"><Relationship Id="rId3" Type="http://schemas.openxmlformats.org/officeDocument/2006/relationships/hyperlink" Target="https://www.oracle.com/java/technologies/java-se-support-roadmap.html" TargetMode="External"/><Relationship Id="rId2" Type="http://schemas.openxmlformats.org/officeDocument/2006/relationships/notesSlide" Target="../notesSlides/notesSlide82.xml"/><Relationship Id="rId1" Type="http://schemas.openxmlformats.org/officeDocument/2006/relationships/slideLayout" Target="../slideLayouts/slideLayout15.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5.xml.rels><?xml version="1.0" encoding="UTF-8" standalone="yes"?>
<Relationships xmlns="http://schemas.openxmlformats.org/package/2006/relationships"><Relationship Id="rId3" Type="http://schemas.openxmlformats.org/officeDocument/2006/relationships/hyperlink" Target="https://www.oracle.com/java/technologies/java-se-support-roadmap.html" TargetMode="External"/><Relationship Id="rId2" Type="http://schemas.openxmlformats.org/officeDocument/2006/relationships/notesSlide" Target="../notesSlides/notesSlide83.xml"/><Relationship Id="rId1" Type="http://schemas.openxmlformats.org/officeDocument/2006/relationships/slideLayout" Target="../slideLayouts/slideLayout15.xml"/></Relationships>
</file>

<file path=ppt/slides/_rels/slide266.xml.rels><?xml version="1.0" encoding="UTF-8" standalone="yes"?>
<Relationships xmlns="http://schemas.openxmlformats.org/package/2006/relationships"><Relationship Id="rId3" Type="http://schemas.openxmlformats.org/officeDocument/2006/relationships/hyperlink" Target="https://www.oracle.com/java/technologies/java-se-support-roadmap.html" TargetMode="External"/><Relationship Id="rId2" Type="http://schemas.openxmlformats.org/officeDocument/2006/relationships/notesSlide" Target="../notesSlides/notesSlide84.xml"/><Relationship Id="rId1" Type="http://schemas.openxmlformats.org/officeDocument/2006/relationships/slideLayout" Target="../slideLayouts/slideLayout15.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8.xml.rels><?xml version="1.0" encoding="UTF-8" standalone="yes"?>
<Relationships xmlns="http://schemas.openxmlformats.org/package/2006/relationships"><Relationship Id="rId3" Type="http://schemas.openxmlformats.org/officeDocument/2006/relationships/hyperlink" Target="https://www.oracle.com/java/technologies/java-se-support-roadmap.html" TargetMode="External"/><Relationship Id="rId2" Type="http://schemas.openxmlformats.org/officeDocument/2006/relationships/notesSlide" Target="../notesSlides/notesSlide85.xml"/><Relationship Id="rId1" Type="http://schemas.openxmlformats.org/officeDocument/2006/relationships/slideLayout" Target="../slideLayouts/slideLayout15.xml"/></Relationships>
</file>

<file path=ppt/slides/_rels/slide269.xml.rels><?xml version="1.0" encoding="UTF-8" standalone="yes"?>
<Relationships xmlns="http://schemas.openxmlformats.org/package/2006/relationships"><Relationship Id="rId3" Type="http://schemas.openxmlformats.org/officeDocument/2006/relationships/hyperlink" Target="https://www.oracle.com/java/technologies/java-se-support-roadmap.html" TargetMode="External"/><Relationship Id="rId2" Type="http://schemas.openxmlformats.org/officeDocument/2006/relationships/notesSlide" Target="../notesSlides/notesSlide8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5.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5.xml"/></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5.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5.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5.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hyperlink" Target="https://www.m2iformation.fr/catalogues/" TargetMode="External"/><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hyperlink" Target="https://www.m2iformation.fr/demarche-qualite/" TargetMode="External"/><Relationship Id="rId4" Type="http://schemas.openxmlformats.org/officeDocument/2006/relationships/hyperlink" Target="https://www.m2iformation.fr/numerique-au-feminin/"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16.png"/><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hyperlink" Target="https://www.youtube.com/watch?v=UqnwQp1uHuY" TargetMode="Externa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hyperlink" Target="https://docs.oracle.com/javase/8/docs/api/java/lang/Thread.html" TargetMode="Externa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15.xml"/><Relationship Id="rId4" Type="http://schemas.openxmlformats.org/officeDocument/2006/relationships/image" Target="../media/image25.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2aed57810c0_0_38"/>
          <p:cNvSpPr txBox="1">
            <a:spLocks noGrp="1"/>
          </p:cNvSpPr>
          <p:nvPr>
            <p:ph type="title"/>
          </p:nvPr>
        </p:nvSpPr>
        <p:spPr>
          <a:prstGeom prst="rect">
            <a:avLst/>
          </a:prstGeom>
        </p:spPr>
        <p:txBody>
          <a:bodyPr spcFirstLastPara="1" vert="horz" wrap="square" lIns="109710" tIns="54840" rIns="109710" bIns="54840" rtlCol="0" anchor="ctr" anchorCtr="0">
            <a:normAutofit fontScale="90000"/>
          </a:bodyPr>
          <a:lstStyle/>
          <a:p>
            <a:pPr>
              <a:spcBef>
                <a:spcPts val="0"/>
              </a:spcBef>
            </a:pPr>
            <a:r>
              <a:rPr lang="fr-FR" dirty="0"/>
              <a:t>Validation des acquis au quotidien</a:t>
            </a:r>
            <a:endParaRPr dirty="0"/>
          </a:p>
        </p:txBody>
      </p:sp>
      <p:sp>
        <p:nvSpPr>
          <p:cNvPr id="138" name="Google Shape;138;g2aed57810c0_0_38"/>
          <p:cNvSpPr txBox="1">
            <a:spLocks noGrp="1"/>
          </p:cNvSpPr>
          <p:nvPr>
            <p:ph type="body" idx="1"/>
          </p:nvPr>
        </p:nvSpPr>
        <p:spPr>
          <a:prstGeom prst="rect">
            <a:avLst/>
          </a:prstGeom>
        </p:spPr>
        <p:txBody>
          <a:bodyPr spcFirstLastPara="1" vert="horz" wrap="square" lIns="109710" tIns="54840" rIns="109710" bIns="54840" rtlCol="0" anchor="t" anchorCtr="0">
            <a:noAutofit/>
          </a:bodyPr>
          <a:lstStyle/>
          <a:p>
            <a:pPr marL="548640" indent="-411480">
              <a:spcBef>
                <a:spcPts val="432"/>
              </a:spcBef>
              <a:buSzPts val="1800"/>
              <a:buChar char="●"/>
            </a:pPr>
            <a:r>
              <a:rPr lang="fr-FR" sz="1800" dirty="0"/>
              <a:t>Google Forms de demi-journée pour la validation des acquis et l'adaptabilité.</a:t>
            </a:r>
            <a:endParaRPr sz="1800" dirty="0"/>
          </a:p>
          <a:p>
            <a:pPr marL="548640" indent="-411480">
              <a:spcBef>
                <a:spcPts val="0"/>
              </a:spcBef>
              <a:buSzPts val="1800"/>
              <a:buChar char="●"/>
            </a:pPr>
            <a:r>
              <a:rPr lang="fr-FR" sz="1800" dirty="0"/>
              <a:t>Ici je met le lien vers le google </a:t>
            </a:r>
            <a:r>
              <a:rPr lang="fr-FR" sz="1800" dirty="0" err="1"/>
              <a:t>form</a:t>
            </a:r>
            <a:r>
              <a:rPr lang="fr-FR" sz="1800" dirty="0"/>
              <a:t> préparé la veille de ma formation et je le met aussi sur </a:t>
            </a:r>
            <a:r>
              <a:rPr lang="fr-FR" sz="1800" dirty="0" err="1"/>
              <a:t>slack</a:t>
            </a:r>
            <a:r>
              <a:rPr lang="fr-FR" sz="1800" dirty="0"/>
              <a:t> ou discord.</a:t>
            </a:r>
            <a:endParaRPr sz="1800" dirty="0"/>
          </a:p>
          <a:p>
            <a:pPr marL="0" indent="0">
              <a:spcBef>
                <a:spcPts val="432"/>
              </a:spcBef>
              <a:buNone/>
            </a:pPr>
            <a:endParaRPr sz="1800" dirty="0"/>
          </a:p>
          <a:p>
            <a:pPr marL="0" indent="0">
              <a:spcBef>
                <a:spcPts val="432"/>
              </a:spcBef>
              <a:buNone/>
            </a:pPr>
            <a:endParaRPr sz="18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431" y="527514"/>
            <a:ext cx="4376222" cy="573671"/>
          </a:xfrm>
          <a:prstGeom prst="rect">
            <a:avLst/>
          </a:prstGeom>
        </p:spPr>
        <p:txBody>
          <a:bodyPr vert="horz" wrap="square" lIns="0" tIns="15355" rIns="0" bIns="0" rtlCol="0">
            <a:spAutoFit/>
          </a:bodyPr>
          <a:lstStyle/>
          <a:p>
            <a:pPr marL="15356">
              <a:spcBef>
                <a:spcPts val="121"/>
              </a:spcBef>
            </a:pPr>
            <a:r>
              <a:rPr spc="-6" dirty="0">
                <a:latin typeface="Arial"/>
                <a:cs typeface="Arial"/>
              </a:rPr>
              <a:t>Problème</a:t>
            </a:r>
            <a:r>
              <a:rPr spc="-103" dirty="0">
                <a:latin typeface="Arial"/>
                <a:cs typeface="Arial"/>
              </a:rPr>
              <a:t> </a:t>
            </a:r>
            <a:r>
              <a:rPr spc="-6" dirty="0">
                <a:latin typeface="Arial"/>
                <a:cs typeface="Arial"/>
              </a:rPr>
              <a:t>rencontré</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668010" y="2903189"/>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1059752" y="1423288"/>
            <a:ext cx="10307154" cy="2364520"/>
          </a:xfrm>
          <a:prstGeom prst="rect">
            <a:avLst/>
          </a:prstGeom>
        </p:spPr>
        <p:txBody>
          <a:bodyPr vert="horz" wrap="square" lIns="0" tIns="155855" rIns="0" bIns="0" rtlCol="0">
            <a:spAutoFit/>
          </a:bodyPr>
          <a:lstStyle/>
          <a:p>
            <a:pPr marL="15356" defTabSz="1105601">
              <a:spcBef>
                <a:spcPts val="1227"/>
              </a:spcBef>
            </a:pPr>
            <a:r>
              <a:rPr sz="2176" spc="-6" dirty="0">
                <a:solidFill>
                  <a:srgbClr val="FFFFFF"/>
                </a:solidFill>
                <a:latin typeface="Arial MT"/>
                <a:cs typeface="Arial MT"/>
              </a:rPr>
              <a:t>Le code </a:t>
            </a:r>
            <a:r>
              <a:rPr sz="2176" spc="-12" dirty="0">
                <a:solidFill>
                  <a:srgbClr val="FFFFFF"/>
                </a:solidFill>
                <a:latin typeface="Arial MT"/>
                <a:cs typeface="Arial MT"/>
              </a:rPr>
              <a:t>précédent</a:t>
            </a:r>
            <a:r>
              <a:rPr sz="2176" dirty="0">
                <a:solidFill>
                  <a:srgbClr val="FFFFFF"/>
                </a:solidFill>
                <a:latin typeface="Arial MT"/>
                <a:cs typeface="Arial MT"/>
              </a:rPr>
              <a:t> </a:t>
            </a:r>
            <a:r>
              <a:rPr sz="2176" spc="-6" dirty="0">
                <a:solidFill>
                  <a:srgbClr val="FFFFFF"/>
                </a:solidFill>
                <a:latin typeface="Arial MT"/>
                <a:cs typeface="Arial MT"/>
              </a:rPr>
              <a:t>utilise le polymorphisme et</a:t>
            </a:r>
            <a:r>
              <a:rPr sz="2176" dirty="0">
                <a:solidFill>
                  <a:srgbClr val="FFFFFF"/>
                </a:solidFill>
                <a:latin typeface="Arial MT"/>
                <a:cs typeface="Arial MT"/>
              </a:rPr>
              <a:t> </a:t>
            </a:r>
            <a:r>
              <a:rPr sz="2176" spc="-6" dirty="0">
                <a:solidFill>
                  <a:srgbClr val="FFFFFF"/>
                </a:solidFill>
                <a:latin typeface="Arial MT"/>
                <a:cs typeface="Arial MT"/>
              </a:rPr>
              <a:t>est</a:t>
            </a:r>
            <a:r>
              <a:rPr sz="2176" spc="6" dirty="0">
                <a:solidFill>
                  <a:srgbClr val="FFFFFF"/>
                </a:solidFill>
                <a:latin typeface="Arial MT"/>
                <a:cs typeface="Arial MT"/>
              </a:rPr>
              <a:t> </a:t>
            </a:r>
            <a:r>
              <a:rPr sz="2176" spc="-6" dirty="0">
                <a:solidFill>
                  <a:srgbClr val="FFFFFF"/>
                </a:solidFill>
                <a:latin typeface="Arial MT"/>
                <a:cs typeface="Arial MT"/>
              </a:rPr>
              <a:t>tout</a:t>
            </a:r>
            <a:r>
              <a:rPr sz="2176" dirty="0">
                <a:solidFill>
                  <a:srgbClr val="FFFFFF"/>
                </a:solidFill>
                <a:latin typeface="Arial MT"/>
                <a:cs typeface="Arial MT"/>
              </a:rPr>
              <a:t> à</a:t>
            </a:r>
            <a:r>
              <a:rPr sz="2176" spc="-6" dirty="0">
                <a:solidFill>
                  <a:srgbClr val="FFFFFF"/>
                </a:solidFill>
                <a:latin typeface="Arial MT"/>
                <a:cs typeface="Arial MT"/>
              </a:rPr>
              <a:t> fait</a:t>
            </a:r>
            <a:r>
              <a:rPr sz="2176" dirty="0">
                <a:solidFill>
                  <a:srgbClr val="FFFFFF"/>
                </a:solidFill>
                <a:latin typeface="Arial MT"/>
                <a:cs typeface="Arial MT"/>
              </a:rPr>
              <a:t> </a:t>
            </a:r>
            <a:r>
              <a:rPr sz="2176" spc="-12" dirty="0">
                <a:solidFill>
                  <a:srgbClr val="FFFFFF"/>
                </a:solidFill>
                <a:latin typeface="Arial MT"/>
                <a:cs typeface="Arial MT"/>
              </a:rPr>
              <a:t>valable</a:t>
            </a:r>
            <a:r>
              <a:rPr sz="2176" spc="-6" dirty="0">
                <a:solidFill>
                  <a:srgbClr val="FFFFFF"/>
                </a:solidFill>
                <a:latin typeface="Arial MT"/>
                <a:cs typeface="Arial MT"/>
              </a:rPr>
              <a:t> en Java.</a:t>
            </a:r>
            <a:endParaRPr sz="2176">
              <a:solidFill>
                <a:prstClr val="black"/>
              </a:solidFill>
              <a:latin typeface="Arial MT"/>
              <a:cs typeface="Arial MT"/>
            </a:endParaRPr>
          </a:p>
          <a:p>
            <a:pPr marL="15356" marR="508269" defTabSz="1105601">
              <a:lnSpc>
                <a:spcPts val="2442"/>
              </a:lnSpc>
              <a:spcBef>
                <a:spcPts val="1330"/>
              </a:spcBef>
            </a:pPr>
            <a:r>
              <a:rPr sz="2176" dirty="0">
                <a:solidFill>
                  <a:srgbClr val="FFFFFF"/>
                </a:solidFill>
                <a:latin typeface="Arial MT"/>
                <a:cs typeface="Arial MT"/>
              </a:rPr>
              <a:t>Il</a:t>
            </a:r>
            <a:r>
              <a:rPr sz="2176" spc="-6" dirty="0">
                <a:solidFill>
                  <a:srgbClr val="FFFFFF"/>
                </a:solidFill>
                <a:latin typeface="Arial MT"/>
                <a:cs typeface="Arial MT"/>
              </a:rPr>
              <a:t> sert</a:t>
            </a:r>
            <a:r>
              <a:rPr sz="2176" dirty="0">
                <a:solidFill>
                  <a:srgbClr val="FFFFFF"/>
                </a:solidFill>
                <a:latin typeface="Arial MT"/>
                <a:cs typeface="Arial MT"/>
              </a:rPr>
              <a:t> </a:t>
            </a:r>
            <a:r>
              <a:rPr sz="2176" spc="-12" dirty="0">
                <a:solidFill>
                  <a:srgbClr val="FFFFFF"/>
                </a:solidFill>
                <a:latin typeface="Arial MT"/>
                <a:cs typeface="Arial MT"/>
              </a:rPr>
              <a:t>uniquement</a:t>
            </a:r>
            <a:r>
              <a:rPr sz="2176" dirty="0">
                <a:solidFill>
                  <a:srgbClr val="FFFFFF"/>
                </a:solidFill>
                <a:latin typeface="Arial MT"/>
                <a:cs typeface="Arial MT"/>
              </a:rPr>
              <a:t> à </a:t>
            </a:r>
            <a:r>
              <a:rPr sz="2176" spc="-12" dirty="0">
                <a:solidFill>
                  <a:srgbClr val="FFFFFF"/>
                </a:solidFill>
                <a:latin typeface="Arial MT"/>
                <a:cs typeface="Arial MT"/>
              </a:rPr>
              <a:t>ajouter</a:t>
            </a:r>
            <a:r>
              <a:rPr sz="2176" dirty="0">
                <a:solidFill>
                  <a:srgbClr val="FFFFFF"/>
                </a:solidFill>
                <a:latin typeface="Arial MT"/>
                <a:cs typeface="Arial MT"/>
              </a:rPr>
              <a:t> </a:t>
            </a:r>
            <a:r>
              <a:rPr sz="2176" spc="-6" dirty="0">
                <a:solidFill>
                  <a:srgbClr val="FFFFFF"/>
                </a:solidFill>
                <a:latin typeface="Arial MT"/>
                <a:cs typeface="Arial MT"/>
              </a:rPr>
              <a:t>un comportement</a:t>
            </a:r>
            <a:r>
              <a:rPr sz="2176" dirty="0">
                <a:solidFill>
                  <a:srgbClr val="FFFFFF"/>
                </a:solidFill>
                <a:latin typeface="Arial MT"/>
                <a:cs typeface="Arial MT"/>
              </a:rPr>
              <a:t> à </a:t>
            </a:r>
            <a:r>
              <a:rPr sz="2176" spc="-6" dirty="0">
                <a:solidFill>
                  <a:srgbClr val="FFFFFF"/>
                </a:solidFill>
                <a:latin typeface="Arial MT"/>
                <a:cs typeface="Arial MT"/>
              </a:rPr>
              <a:t>la fenêtre </a:t>
            </a:r>
            <a:r>
              <a:rPr sz="2176" dirty="0">
                <a:solidFill>
                  <a:srgbClr val="FFFFFF"/>
                </a:solidFill>
                <a:latin typeface="Arial MT"/>
                <a:cs typeface="Arial MT"/>
              </a:rPr>
              <a:t>:</a:t>
            </a:r>
            <a:r>
              <a:rPr sz="2176" spc="6" dirty="0">
                <a:solidFill>
                  <a:srgbClr val="FFFFFF"/>
                </a:solidFill>
                <a:latin typeface="Arial MT"/>
                <a:cs typeface="Arial MT"/>
              </a:rPr>
              <a:t> </a:t>
            </a:r>
            <a:r>
              <a:rPr sz="2176" spc="-6" dirty="0">
                <a:solidFill>
                  <a:srgbClr val="FFFFFF"/>
                </a:solidFill>
                <a:latin typeface="Arial MT"/>
                <a:cs typeface="Arial MT"/>
              </a:rPr>
              <a:t>celui d’un </a:t>
            </a:r>
            <a:r>
              <a:rPr sz="2176" spc="-12" dirty="0">
                <a:solidFill>
                  <a:srgbClr val="FFFFFF"/>
                </a:solidFill>
                <a:latin typeface="Arial MT"/>
                <a:cs typeface="Arial MT"/>
              </a:rPr>
              <a:t>bouton</a:t>
            </a:r>
            <a:r>
              <a:rPr sz="2176" spc="-6" dirty="0">
                <a:solidFill>
                  <a:srgbClr val="FFFFFF"/>
                </a:solidFill>
                <a:latin typeface="Arial MT"/>
                <a:cs typeface="Arial MT"/>
              </a:rPr>
              <a:t> qui </a:t>
            </a:r>
            <a:r>
              <a:rPr sz="2176" spc="-585" dirty="0">
                <a:solidFill>
                  <a:srgbClr val="FFFFFF"/>
                </a:solidFill>
                <a:latin typeface="Arial MT"/>
                <a:cs typeface="Arial MT"/>
              </a:rPr>
              <a:t> </a:t>
            </a:r>
            <a:r>
              <a:rPr sz="2176" spc="-6" dirty="0">
                <a:solidFill>
                  <a:srgbClr val="FFFFFF"/>
                </a:solidFill>
                <a:latin typeface="Arial MT"/>
                <a:cs typeface="Arial MT"/>
              </a:rPr>
              <a:t>ferme</a:t>
            </a:r>
            <a:r>
              <a:rPr sz="2176" spc="-12" dirty="0">
                <a:solidFill>
                  <a:srgbClr val="FFFFFF"/>
                </a:solidFill>
                <a:latin typeface="Arial MT"/>
                <a:cs typeface="Arial MT"/>
              </a:rPr>
              <a:t> </a:t>
            </a:r>
            <a:r>
              <a:rPr sz="2176" spc="-6" dirty="0">
                <a:solidFill>
                  <a:srgbClr val="FFFFFF"/>
                </a:solidFill>
                <a:latin typeface="Arial MT"/>
                <a:cs typeface="Arial MT"/>
              </a:rPr>
              <a:t>la fenêtre.</a:t>
            </a:r>
            <a:endParaRPr sz="2176">
              <a:solidFill>
                <a:prstClr val="black"/>
              </a:solidFill>
              <a:latin typeface="Arial MT"/>
              <a:cs typeface="Arial MT"/>
            </a:endParaRPr>
          </a:p>
          <a:p>
            <a:pPr marL="15356" marR="6142" defTabSz="1105601">
              <a:lnSpc>
                <a:spcPts val="2442"/>
              </a:lnSpc>
              <a:spcBef>
                <a:spcPts val="1270"/>
              </a:spcBef>
            </a:pPr>
            <a:r>
              <a:rPr sz="2176" spc="-12" dirty="0">
                <a:solidFill>
                  <a:srgbClr val="FFFFFF"/>
                </a:solidFill>
                <a:latin typeface="Arial MT"/>
                <a:cs typeface="Arial MT"/>
              </a:rPr>
              <a:t>Pour </a:t>
            </a:r>
            <a:r>
              <a:rPr sz="2176" spc="-6" dirty="0">
                <a:solidFill>
                  <a:srgbClr val="FFFFFF"/>
                </a:solidFill>
                <a:latin typeface="Arial MT"/>
                <a:cs typeface="Arial MT"/>
              </a:rPr>
              <a:t>créer un autre comportement, il faut créer une classe qui implémente Button. </a:t>
            </a:r>
            <a:r>
              <a:rPr sz="2176" dirty="0">
                <a:solidFill>
                  <a:srgbClr val="FFFFFF"/>
                </a:solidFill>
                <a:latin typeface="Arial MT"/>
                <a:cs typeface="Arial MT"/>
              </a:rPr>
              <a:t> </a:t>
            </a:r>
            <a:r>
              <a:rPr sz="2176" spc="-6" dirty="0">
                <a:solidFill>
                  <a:srgbClr val="FFFFFF"/>
                </a:solidFill>
                <a:latin typeface="Arial MT"/>
                <a:cs typeface="Arial MT"/>
              </a:rPr>
              <a:t>Ceci </a:t>
            </a:r>
            <a:r>
              <a:rPr sz="2176" spc="-12" dirty="0">
                <a:solidFill>
                  <a:srgbClr val="FFFFFF"/>
                </a:solidFill>
                <a:latin typeface="Arial MT"/>
                <a:cs typeface="Arial MT"/>
              </a:rPr>
              <a:t>peut</a:t>
            </a:r>
            <a:r>
              <a:rPr sz="2176" dirty="0">
                <a:solidFill>
                  <a:srgbClr val="FFFFFF"/>
                </a:solidFill>
                <a:latin typeface="Arial MT"/>
                <a:cs typeface="Arial MT"/>
              </a:rPr>
              <a:t> </a:t>
            </a:r>
            <a:r>
              <a:rPr sz="2176" spc="-6" dirty="0">
                <a:solidFill>
                  <a:srgbClr val="FFFFFF"/>
                </a:solidFill>
                <a:latin typeface="Arial MT"/>
                <a:cs typeface="Arial MT"/>
              </a:rPr>
              <a:t>rendre le</a:t>
            </a:r>
            <a:r>
              <a:rPr sz="2176" dirty="0">
                <a:solidFill>
                  <a:srgbClr val="FFFFFF"/>
                </a:solidFill>
                <a:latin typeface="Arial MT"/>
                <a:cs typeface="Arial MT"/>
              </a:rPr>
              <a:t> </a:t>
            </a:r>
            <a:r>
              <a:rPr sz="2176" spc="-6" dirty="0">
                <a:solidFill>
                  <a:srgbClr val="FFFFFF"/>
                </a:solidFill>
                <a:latin typeface="Arial MT"/>
                <a:cs typeface="Arial MT"/>
              </a:rPr>
              <a:t>code verbeux</a:t>
            </a:r>
            <a:r>
              <a:rPr sz="2176" dirty="0">
                <a:solidFill>
                  <a:srgbClr val="FFFFFF"/>
                </a:solidFill>
                <a:latin typeface="Arial MT"/>
                <a:cs typeface="Arial MT"/>
              </a:rPr>
              <a:t> si </a:t>
            </a:r>
            <a:r>
              <a:rPr sz="2176" spc="-12" dirty="0">
                <a:solidFill>
                  <a:srgbClr val="FFFFFF"/>
                </a:solidFill>
                <a:latin typeface="Arial MT"/>
                <a:cs typeface="Arial MT"/>
              </a:rPr>
              <a:t>chaque</a:t>
            </a:r>
            <a:r>
              <a:rPr sz="2176" spc="-6" dirty="0">
                <a:solidFill>
                  <a:srgbClr val="FFFFFF"/>
                </a:solidFill>
                <a:latin typeface="Arial MT"/>
                <a:cs typeface="Arial MT"/>
              </a:rPr>
              <a:t> </a:t>
            </a:r>
            <a:r>
              <a:rPr sz="2176" spc="-12" dirty="0">
                <a:solidFill>
                  <a:srgbClr val="FFFFFF"/>
                </a:solidFill>
                <a:latin typeface="Arial MT"/>
                <a:cs typeface="Arial MT"/>
              </a:rPr>
              <a:t>bouton</a:t>
            </a:r>
            <a:r>
              <a:rPr sz="2176" spc="-6" dirty="0">
                <a:solidFill>
                  <a:srgbClr val="FFFFFF"/>
                </a:solidFill>
                <a:latin typeface="Arial MT"/>
                <a:cs typeface="Arial MT"/>
              </a:rPr>
              <a:t> </a:t>
            </a:r>
            <a:r>
              <a:rPr sz="2176" dirty="0">
                <a:solidFill>
                  <a:srgbClr val="FFFFFF"/>
                </a:solidFill>
                <a:latin typeface="Arial MT"/>
                <a:cs typeface="Arial MT"/>
              </a:rPr>
              <a:t>a </a:t>
            </a:r>
            <a:r>
              <a:rPr sz="2176" spc="-6" dirty="0">
                <a:solidFill>
                  <a:srgbClr val="FFFFFF"/>
                </a:solidFill>
                <a:latin typeface="Arial MT"/>
                <a:cs typeface="Arial MT"/>
              </a:rPr>
              <a:t>un comportement</a:t>
            </a:r>
            <a:r>
              <a:rPr sz="2176" dirty="0">
                <a:solidFill>
                  <a:srgbClr val="FFFFFF"/>
                </a:solidFill>
                <a:latin typeface="Arial MT"/>
                <a:cs typeface="Arial MT"/>
              </a:rPr>
              <a:t> </a:t>
            </a:r>
            <a:r>
              <a:rPr sz="2176" spc="-12" dirty="0">
                <a:solidFill>
                  <a:srgbClr val="FFFFFF"/>
                </a:solidFill>
                <a:latin typeface="Arial MT"/>
                <a:cs typeface="Arial MT"/>
              </a:rPr>
              <a:t>différent.</a:t>
            </a:r>
            <a:r>
              <a:rPr sz="2176" dirty="0">
                <a:solidFill>
                  <a:srgbClr val="FFFFFF"/>
                </a:solidFill>
                <a:latin typeface="Arial MT"/>
                <a:cs typeface="Arial MT"/>
              </a:rPr>
              <a:t> On </a:t>
            </a:r>
            <a:r>
              <a:rPr sz="2176" spc="-585" dirty="0">
                <a:solidFill>
                  <a:srgbClr val="FFFFFF"/>
                </a:solidFill>
                <a:latin typeface="Arial MT"/>
                <a:cs typeface="Arial MT"/>
              </a:rPr>
              <a:t> </a:t>
            </a:r>
            <a:r>
              <a:rPr sz="2176" dirty="0">
                <a:solidFill>
                  <a:srgbClr val="FFFFFF"/>
                </a:solidFill>
                <a:latin typeface="Arial MT"/>
                <a:cs typeface="Arial MT"/>
              </a:rPr>
              <a:t>se</a:t>
            </a:r>
            <a:r>
              <a:rPr sz="2176" spc="-12" dirty="0">
                <a:solidFill>
                  <a:srgbClr val="FFFFFF"/>
                </a:solidFill>
                <a:latin typeface="Arial MT"/>
                <a:cs typeface="Arial MT"/>
              </a:rPr>
              <a:t> </a:t>
            </a:r>
            <a:r>
              <a:rPr sz="2176" spc="-6" dirty="0">
                <a:solidFill>
                  <a:srgbClr val="FFFFFF"/>
                </a:solidFill>
                <a:latin typeface="Arial MT"/>
                <a:cs typeface="Arial MT"/>
              </a:rPr>
              <a:t>retrouve avec</a:t>
            </a:r>
            <a:r>
              <a:rPr sz="2176" dirty="0">
                <a:solidFill>
                  <a:srgbClr val="FFFFFF"/>
                </a:solidFill>
                <a:latin typeface="Arial MT"/>
                <a:cs typeface="Arial MT"/>
              </a:rPr>
              <a:t> </a:t>
            </a:r>
            <a:r>
              <a:rPr sz="2176" spc="-6" dirty="0">
                <a:solidFill>
                  <a:srgbClr val="FFFFFF"/>
                </a:solidFill>
                <a:latin typeface="Arial MT"/>
                <a:cs typeface="Arial MT"/>
              </a:rPr>
              <a:t>une classe </a:t>
            </a:r>
            <a:r>
              <a:rPr sz="2176" spc="-12" dirty="0">
                <a:solidFill>
                  <a:srgbClr val="FFFFFF"/>
                </a:solidFill>
                <a:latin typeface="Arial MT"/>
                <a:cs typeface="Arial MT"/>
              </a:rPr>
              <a:t>par</a:t>
            </a:r>
            <a:r>
              <a:rPr sz="2176" dirty="0">
                <a:solidFill>
                  <a:srgbClr val="FFFFFF"/>
                </a:solidFill>
                <a:latin typeface="Arial MT"/>
                <a:cs typeface="Arial MT"/>
              </a:rPr>
              <a:t> </a:t>
            </a:r>
            <a:r>
              <a:rPr sz="2176" spc="-12" dirty="0">
                <a:solidFill>
                  <a:srgbClr val="FFFFFF"/>
                </a:solidFill>
                <a:latin typeface="Arial MT"/>
                <a:cs typeface="Arial MT"/>
              </a:rPr>
              <a:t>bouton,</a:t>
            </a:r>
            <a:r>
              <a:rPr sz="2176" dirty="0">
                <a:solidFill>
                  <a:srgbClr val="FFFFFF"/>
                </a:solidFill>
                <a:latin typeface="Arial MT"/>
                <a:cs typeface="Arial MT"/>
              </a:rPr>
              <a:t> </a:t>
            </a:r>
            <a:r>
              <a:rPr sz="2176" spc="-6" dirty="0">
                <a:solidFill>
                  <a:srgbClr val="FFFFFF"/>
                </a:solidFill>
                <a:latin typeface="Arial MT"/>
                <a:cs typeface="Arial MT"/>
              </a:rPr>
              <a:t>qui ne servent</a:t>
            </a:r>
            <a:r>
              <a:rPr sz="2176" dirty="0">
                <a:solidFill>
                  <a:srgbClr val="FFFFFF"/>
                </a:solidFill>
                <a:latin typeface="Arial MT"/>
                <a:cs typeface="Arial MT"/>
              </a:rPr>
              <a:t> </a:t>
            </a:r>
            <a:r>
              <a:rPr sz="2176" spc="-6" dirty="0">
                <a:solidFill>
                  <a:srgbClr val="FFFFFF"/>
                </a:solidFill>
                <a:latin typeface="Arial MT"/>
                <a:cs typeface="Arial MT"/>
              </a:rPr>
              <a:t>pas</a:t>
            </a:r>
            <a:r>
              <a:rPr sz="2176" dirty="0">
                <a:solidFill>
                  <a:srgbClr val="FFFFFF"/>
                </a:solidFill>
                <a:latin typeface="Arial MT"/>
                <a:cs typeface="Arial MT"/>
              </a:rPr>
              <a:t> à</a:t>
            </a:r>
            <a:r>
              <a:rPr sz="2176" spc="-6" dirty="0">
                <a:solidFill>
                  <a:srgbClr val="FFFFFF"/>
                </a:solidFill>
                <a:latin typeface="Arial MT"/>
                <a:cs typeface="Arial MT"/>
              </a:rPr>
              <a:t> </a:t>
            </a:r>
            <a:r>
              <a:rPr sz="2176" spc="-12" dirty="0">
                <a:solidFill>
                  <a:srgbClr val="FFFFFF"/>
                </a:solidFill>
                <a:latin typeface="Arial MT"/>
                <a:cs typeface="Arial MT"/>
              </a:rPr>
              <a:t>grand</a:t>
            </a:r>
            <a:r>
              <a:rPr sz="2176" spc="-6" dirty="0">
                <a:solidFill>
                  <a:srgbClr val="FFFFFF"/>
                </a:solidFill>
                <a:latin typeface="Arial MT"/>
                <a:cs typeface="Arial MT"/>
              </a:rPr>
              <a:t> chose.</a:t>
            </a:r>
            <a:endParaRPr sz="2176">
              <a:solidFill>
                <a:prstClr val="black"/>
              </a:solidFill>
              <a:latin typeface="Arial MT"/>
              <a:cs typeface="Arial MT"/>
            </a:endParaRPr>
          </a:p>
        </p:txBody>
      </p:sp>
      <p:sp>
        <p:nvSpPr>
          <p:cNvPr id="8" name="object 2">
            <a:extLst>
              <a:ext uri="{FF2B5EF4-FFF2-40B4-BE49-F238E27FC236}">
                <a16:creationId xmlns:a16="http://schemas.microsoft.com/office/drawing/2014/main" id="{054A4A8D-04F7-39FB-EBCD-DE4B8669ADF1}"/>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431" y="527514"/>
            <a:ext cx="5577763" cy="573671"/>
          </a:xfrm>
          <a:prstGeom prst="rect">
            <a:avLst/>
          </a:prstGeom>
        </p:spPr>
        <p:txBody>
          <a:bodyPr vert="horz" wrap="square" lIns="0" tIns="15355" rIns="0" bIns="0" rtlCol="0">
            <a:spAutoFit/>
          </a:bodyPr>
          <a:lstStyle/>
          <a:p>
            <a:pPr marL="15356">
              <a:spcBef>
                <a:spcPts val="121"/>
              </a:spcBef>
            </a:pPr>
            <a:r>
              <a:rPr spc="-6" dirty="0">
                <a:latin typeface="Arial"/>
                <a:cs typeface="Arial"/>
              </a:rPr>
              <a:t>Implémentation</a:t>
            </a:r>
            <a:r>
              <a:rPr spc="-103" dirty="0">
                <a:latin typeface="Arial"/>
                <a:cs typeface="Arial"/>
              </a:rPr>
              <a:t> </a:t>
            </a:r>
            <a:r>
              <a:rPr spc="-6" dirty="0">
                <a:latin typeface="Arial"/>
                <a:cs typeface="Arial"/>
              </a:rPr>
              <a:t>anonyme</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1059752" y="1563880"/>
            <a:ext cx="10170493" cy="966744"/>
          </a:xfrm>
          <a:prstGeom prst="rect">
            <a:avLst/>
          </a:prstGeom>
        </p:spPr>
        <p:txBody>
          <a:bodyPr vert="horz" wrap="square" lIns="0" tIns="42994" rIns="0" bIns="0" rtlCol="0">
            <a:spAutoFit/>
          </a:bodyPr>
          <a:lstStyle/>
          <a:p>
            <a:pPr marL="15356" marR="6142" defTabSz="1105601">
              <a:lnSpc>
                <a:spcPts val="2442"/>
              </a:lnSpc>
              <a:spcBef>
                <a:spcPts val="339"/>
              </a:spcBef>
            </a:pPr>
            <a:r>
              <a:rPr sz="2176" spc="-12" dirty="0">
                <a:solidFill>
                  <a:srgbClr val="FFFFFF"/>
                </a:solidFill>
                <a:latin typeface="Arial MT"/>
                <a:cs typeface="Arial MT"/>
              </a:rPr>
              <a:t>Pour</a:t>
            </a:r>
            <a:r>
              <a:rPr sz="2176" dirty="0">
                <a:solidFill>
                  <a:srgbClr val="FFFFFF"/>
                </a:solidFill>
                <a:latin typeface="Arial MT"/>
                <a:cs typeface="Arial MT"/>
              </a:rPr>
              <a:t> </a:t>
            </a:r>
            <a:r>
              <a:rPr sz="2176" spc="-6" dirty="0">
                <a:solidFill>
                  <a:srgbClr val="FFFFFF"/>
                </a:solidFill>
                <a:latin typeface="Arial MT"/>
                <a:cs typeface="Arial MT"/>
              </a:rPr>
              <a:t>rendre le code moins</a:t>
            </a:r>
            <a:r>
              <a:rPr sz="2176" spc="6" dirty="0">
                <a:solidFill>
                  <a:srgbClr val="FFFFFF"/>
                </a:solidFill>
                <a:latin typeface="Arial MT"/>
                <a:cs typeface="Arial MT"/>
              </a:rPr>
              <a:t> </a:t>
            </a:r>
            <a:r>
              <a:rPr sz="2176" spc="-6" dirty="0">
                <a:solidFill>
                  <a:srgbClr val="FFFFFF"/>
                </a:solidFill>
                <a:latin typeface="Arial MT"/>
                <a:cs typeface="Arial MT"/>
              </a:rPr>
              <a:t>verbeux,</a:t>
            </a:r>
            <a:r>
              <a:rPr sz="2176" dirty="0">
                <a:solidFill>
                  <a:srgbClr val="FFFFFF"/>
                </a:solidFill>
                <a:latin typeface="Arial MT"/>
                <a:cs typeface="Arial MT"/>
              </a:rPr>
              <a:t> </a:t>
            </a:r>
            <a:r>
              <a:rPr sz="2176" spc="-6" dirty="0">
                <a:solidFill>
                  <a:srgbClr val="FFFFFF"/>
                </a:solidFill>
                <a:latin typeface="Arial MT"/>
                <a:cs typeface="Arial MT"/>
              </a:rPr>
              <a:t>et</a:t>
            </a:r>
            <a:r>
              <a:rPr sz="2176" dirty="0">
                <a:solidFill>
                  <a:srgbClr val="FFFFFF"/>
                </a:solidFill>
                <a:latin typeface="Arial MT"/>
                <a:cs typeface="Arial MT"/>
              </a:rPr>
              <a:t> </a:t>
            </a:r>
            <a:r>
              <a:rPr sz="2176" spc="-12" dirty="0">
                <a:solidFill>
                  <a:srgbClr val="FFFFFF"/>
                </a:solidFill>
                <a:latin typeface="Arial MT"/>
                <a:cs typeface="Arial MT"/>
              </a:rPr>
              <a:t>dispenser</a:t>
            </a:r>
            <a:r>
              <a:rPr sz="2176" dirty="0">
                <a:solidFill>
                  <a:srgbClr val="FFFFFF"/>
                </a:solidFill>
                <a:latin typeface="Arial MT"/>
                <a:cs typeface="Arial MT"/>
              </a:rPr>
              <a:t> </a:t>
            </a:r>
            <a:r>
              <a:rPr sz="2176" spc="-6" dirty="0">
                <a:solidFill>
                  <a:srgbClr val="FFFFFF"/>
                </a:solidFill>
                <a:latin typeface="Arial MT"/>
                <a:cs typeface="Arial MT"/>
              </a:rPr>
              <a:t>le</a:t>
            </a:r>
            <a:r>
              <a:rPr sz="2176" dirty="0">
                <a:solidFill>
                  <a:srgbClr val="FFFFFF"/>
                </a:solidFill>
                <a:latin typeface="Arial MT"/>
                <a:cs typeface="Arial MT"/>
              </a:rPr>
              <a:t> </a:t>
            </a:r>
            <a:r>
              <a:rPr sz="2176" spc="-12" dirty="0">
                <a:solidFill>
                  <a:srgbClr val="FFFFFF"/>
                </a:solidFill>
                <a:latin typeface="Arial MT"/>
                <a:cs typeface="Arial MT"/>
              </a:rPr>
              <a:t>développeur</a:t>
            </a:r>
            <a:r>
              <a:rPr sz="2176" dirty="0">
                <a:solidFill>
                  <a:srgbClr val="FFFFFF"/>
                </a:solidFill>
                <a:latin typeface="Arial MT"/>
                <a:cs typeface="Arial MT"/>
              </a:rPr>
              <a:t> </a:t>
            </a:r>
            <a:r>
              <a:rPr sz="2176" spc="-6" dirty="0">
                <a:solidFill>
                  <a:srgbClr val="FFFFFF"/>
                </a:solidFill>
                <a:latin typeface="Arial MT"/>
                <a:cs typeface="Arial MT"/>
              </a:rPr>
              <a:t>de créer</a:t>
            </a:r>
            <a:r>
              <a:rPr sz="2176" dirty="0">
                <a:solidFill>
                  <a:srgbClr val="FFFFFF"/>
                </a:solidFill>
                <a:latin typeface="Arial MT"/>
                <a:cs typeface="Arial MT"/>
              </a:rPr>
              <a:t> </a:t>
            </a:r>
            <a:r>
              <a:rPr sz="2176" spc="-6" dirty="0">
                <a:solidFill>
                  <a:srgbClr val="FFFFFF"/>
                </a:solidFill>
                <a:latin typeface="Arial MT"/>
                <a:cs typeface="Arial MT"/>
              </a:rPr>
              <a:t>autant</a:t>
            </a:r>
            <a:r>
              <a:rPr sz="2176" dirty="0">
                <a:solidFill>
                  <a:srgbClr val="FFFFFF"/>
                </a:solidFill>
                <a:latin typeface="Arial MT"/>
                <a:cs typeface="Arial MT"/>
              </a:rPr>
              <a:t> </a:t>
            </a:r>
            <a:r>
              <a:rPr sz="2176" spc="-6" dirty="0">
                <a:solidFill>
                  <a:srgbClr val="FFFFFF"/>
                </a:solidFill>
                <a:latin typeface="Arial MT"/>
                <a:cs typeface="Arial MT"/>
              </a:rPr>
              <a:t>de </a:t>
            </a:r>
            <a:r>
              <a:rPr sz="2176" spc="-585" dirty="0">
                <a:solidFill>
                  <a:srgbClr val="FFFFFF"/>
                </a:solidFill>
                <a:latin typeface="Arial MT"/>
                <a:cs typeface="Arial MT"/>
              </a:rPr>
              <a:t> </a:t>
            </a:r>
            <a:r>
              <a:rPr sz="2176" spc="-6" dirty="0">
                <a:solidFill>
                  <a:srgbClr val="FFFFFF"/>
                </a:solidFill>
                <a:latin typeface="Arial MT"/>
                <a:cs typeface="Arial MT"/>
              </a:rPr>
              <a:t>classes</a:t>
            </a:r>
            <a:r>
              <a:rPr sz="2176" dirty="0">
                <a:solidFill>
                  <a:srgbClr val="FFFFFF"/>
                </a:solidFill>
                <a:latin typeface="Arial MT"/>
                <a:cs typeface="Arial MT"/>
              </a:rPr>
              <a:t> </a:t>
            </a:r>
            <a:r>
              <a:rPr sz="2176" spc="-12" dirty="0">
                <a:solidFill>
                  <a:srgbClr val="FFFFFF"/>
                </a:solidFill>
                <a:latin typeface="Arial MT"/>
                <a:cs typeface="Arial MT"/>
              </a:rPr>
              <a:t>qu’il</a:t>
            </a:r>
            <a:r>
              <a:rPr sz="2176" spc="-6" dirty="0">
                <a:solidFill>
                  <a:srgbClr val="FFFFFF"/>
                </a:solidFill>
                <a:latin typeface="Arial MT"/>
                <a:cs typeface="Arial MT"/>
              </a:rPr>
              <a:t> ne veut</a:t>
            </a:r>
            <a:r>
              <a:rPr sz="2176" dirty="0">
                <a:solidFill>
                  <a:srgbClr val="FFFFFF"/>
                </a:solidFill>
                <a:latin typeface="Arial MT"/>
                <a:cs typeface="Arial MT"/>
              </a:rPr>
              <a:t> </a:t>
            </a:r>
            <a:r>
              <a:rPr sz="2176" spc="-6" dirty="0">
                <a:solidFill>
                  <a:srgbClr val="FFFFFF"/>
                </a:solidFill>
                <a:latin typeface="Arial MT"/>
                <a:cs typeface="Arial MT"/>
              </a:rPr>
              <a:t>créer</a:t>
            </a:r>
            <a:r>
              <a:rPr sz="2176" spc="6" dirty="0">
                <a:solidFill>
                  <a:srgbClr val="FFFFFF"/>
                </a:solidFill>
                <a:latin typeface="Arial MT"/>
                <a:cs typeface="Arial MT"/>
              </a:rPr>
              <a:t> </a:t>
            </a:r>
            <a:r>
              <a:rPr sz="2176" spc="-6" dirty="0">
                <a:solidFill>
                  <a:srgbClr val="FFFFFF"/>
                </a:solidFill>
                <a:latin typeface="Arial MT"/>
                <a:cs typeface="Arial MT"/>
              </a:rPr>
              <a:t>de </a:t>
            </a:r>
            <a:r>
              <a:rPr sz="2176" spc="-12" dirty="0">
                <a:solidFill>
                  <a:srgbClr val="FFFFFF"/>
                </a:solidFill>
                <a:latin typeface="Arial MT"/>
                <a:cs typeface="Arial MT"/>
              </a:rPr>
              <a:t>boutons,</a:t>
            </a:r>
            <a:r>
              <a:rPr sz="2176" dirty="0">
                <a:solidFill>
                  <a:srgbClr val="FFFFFF"/>
                </a:solidFill>
                <a:latin typeface="Arial MT"/>
                <a:cs typeface="Arial MT"/>
              </a:rPr>
              <a:t> </a:t>
            </a:r>
            <a:r>
              <a:rPr sz="2176" spc="-6" dirty="0">
                <a:solidFill>
                  <a:srgbClr val="FFFFFF"/>
                </a:solidFill>
                <a:latin typeface="Arial MT"/>
                <a:cs typeface="Arial MT"/>
              </a:rPr>
              <a:t>Java propose</a:t>
            </a:r>
            <a:r>
              <a:rPr sz="2176" dirty="0">
                <a:solidFill>
                  <a:srgbClr val="FFFFFF"/>
                </a:solidFill>
                <a:latin typeface="Arial MT"/>
                <a:cs typeface="Arial MT"/>
              </a:rPr>
              <a:t> </a:t>
            </a:r>
            <a:r>
              <a:rPr sz="2176" spc="-12" dirty="0">
                <a:solidFill>
                  <a:srgbClr val="FFFFFF"/>
                </a:solidFill>
                <a:latin typeface="Arial MT"/>
                <a:cs typeface="Arial MT"/>
              </a:rPr>
              <a:t>depuis</a:t>
            </a:r>
            <a:r>
              <a:rPr sz="2176" dirty="0">
                <a:solidFill>
                  <a:srgbClr val="FFFFFF"/>
                </a:solidFill>
                <a:latin typeface="Arial MT"/>
                <a:cs typeface="Arial MT"/>
              </a:rPr>
              <a:t> </a:t>
            </a:r>
            <a:r>
              <a:rPr sz="2176" spc="-12" dirty="0">
                <a:solidFill>
                  <a:srgbClr val="FFFFFF"/>
                </a:solidFill>
                <a:latin typeface="Arial MT"/>
                <a:cs typeface="Arial MT"/>
              </a:rPr>
              <a:t>longtemps </a:t>
            </a:r>
            <a:r>
              <a:rPr sz="2176" spc="-6" dirty="0">
                <a:solidFill>
                  <a:srgbClr val="FFFFFF"/>
                </a:solidFill>
                <a:latin typeface="Arial MT"/>
                <a:cs typeface="Arial MT"/>
              </a:rPr>
              <a:t> </a:t>
            </a:r>
            <a:r>
              <a:rPr sz="2176" spc="-12" dirty="0">
                <a:solidFill>
                  <a:srgbClr val="FFFFFF"/>
                </a:solidFill>
                <a:latin typeface="Arial MT"/>
                <a:cs typeface="Arial MT"/>
              </a:rPr>
              <a:t>d’implémenter</a:t>
            </a:r>
            <a:r>
              <a:rPr sz="2176" spc="-6" dirty="0">
                <a:solidFill>
                  <a:srgbClr val="FFFFFF"/>
                </a:solidFill>
                <a:latin typeface="Arial MT"/>
                <a:cs typeface="Arial MT"/>
              </a:rPr>
              <a:t> </a:t>
            </a:r>
            <a:r>
              <a:rPr sz="2176" spc="-12" dirty="0">
                <a:solidFill>
                  <a:srgbClr val="FFFFFF"/>
                </a:solidFill>
                <a:latin typeface="Arial MT"/>
                <a:cs typeface="Arial MT"/>
              </a:rPr>
              <a:t>dans</a:t>
            </a:r>
            <a:r>
              <a:rPr sz="2176" dirty="0">
                <a:solidFill>
                  <a:srgbClr val="FFFFFF"/>
                </a:solidFill>
                <a:latin typeface="Arial MT"/>
                <a:cs typeface="Arial MT"/>
              </a:rPr>
              <a:t> </a:t>
            </a:r>
            <a:r>
              <a:rPr sz="2176" spc="-6" dirty="0">
                <a:solidFill>
                  <a:srgbClr val="FFFFFF"/>
                </a:solidFill>
                <a:latin typeface="Arial MT"/>
                <a:cs typeface="Arial MT"/>
              </a:rPr>
              <a:t>une classe anonyme des</a:t>
            </a:r>
            <a:r>
              <a:rPr sz="2176" dirty="0">
                <a:solidFill>
                  <a:srgbClr val="FFFFFF"/>
                </a:solidFill>
                <a:latin typeface="Arial MT"/>
                <a:cs typeface="Arial MT"/>
              </a:rPr>
              <a:t> </a:t>
            </a:r>
            <a:r>
              <a:rPr sz="2176" spc="-6" dirty="0">
                <a:solidFill>
                  <a:srgbClr val="FFFFFF"/>
                </a:solidFill>
                <a:latin typeface="Arial MT"/>
                <a:cs typeface="Arial MT"/>
              </a:rPr>
              <a:t>interfaces.</a:t>
            </a:r>
            <a:endParaRPr sz="2176">
              <a:solidFill>
                <a:prstClr val="black"/>
              </a:solidFill>
              <a:latin typeface="Arial MT"/>
              <a:cs typeface="Arial MT"/>
            </a:endParaRPr>
          </a:p>
        </p:txBody>
      </p:sp>
      <p:sp>
        <p:nvSpPr>
          <p:cNvPr id="6" name="object 6"/>
          <p:cNvSpPr/>
          <p:nvPr/>
        </p:nvSpPr>
        <p:spPr>
          <a:xfrm>
            <a:off x="1106001" y="3176664"/>
            <a:ext cx="9673753" cy="2416903"/>
          </a:xfrm>
          <a:custGeom>
            <a:avLst/>
            <a:gdLst/>
            <a:ahLst/>
            <a:cxnLst/>
            <a:rect l="l" t="t" r="r" b="b"/>
            <a:pathLst>
              <a:path w="8001000" h="1998979">
                <a:moveTo>
                  <a:pt x="8001000" y="0"/>
                </a:moveTo>
                <a:lnTo>
                  <a:pt x="0" y="0"/>
                </a:lnTo>
                <a:lnTo>
                  <a:pt x="0" y="1998357"/>
                </a:lnTo>
                <a:lnTo>
                  <a:pt x="4000690" y="1998357"/>
                </a:lnTo>
                <a:lnTo>
                  <a:pt x="8001000" y="1998357"/>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7" name="object 7"/>
          <p:cNvSpPr txBox="1"/>
          <p:nvPr/>
        </p:nvSpPr>
        <p:spPr>
          <a:xfrm>
            <a:off x="1106001" y="3176665"/>
            <a:ext cx="9673753" cy="1821401"/>
          </a:xfrm>
          <a:prstGeom prst="rect">
            <a:avLst/>
          </a:prstGeom>
          <a:ln w="29159">
            <a:solidFill>
              <a:srgbClr val="ABB10B"/>
            </a:solidFill>
          </a:ln>
        </p:spPr>
        <p:txBody>
          <a:bodyPr vert="horz" wrap="square" lIns="0" tIns="59885" rIns="0" bIns="0" rtlCol="0">
            <a:spAutoFit/>
          </a:bodyPr>
          <a:lstStyle/>
          <a:p>
            <a:pPr marL="678716" marR="7452058" indent="-552801" defTabSz="1105601">
              <a:lnSpc>
                <a:spcPts val="1693"/>
              </a:lnSpc>
              <a:spcBef>
                <a:spcPts val="472"/>
              </a:spcBef>
            </a:pPr>
            <a:r>
              <a:rPr sz="1693" spc="-6" dirty="0">
                <a:solidFill>
                  <a:srgbClr val="7F7F7F"/>
                </a:solidFill>
                <a:latin typeface="Consolas"/>
                <a:cs typeface="Consolas"/>
              </a:rPr>
              <a:t>window.addButton( </a:t>
            </a:r>
            <a:r>
              <a:rPr sz="1693" spc="-913" dirty="0">
                <a:solidFill>
                  <a:srgbClr val="7F7F7F"/>
                </a:solidFill>
                <a:latin typeface="Consolas"/>
                <a:cs typeface="Consolas"/>
              </a:rPr>
              <a:t> </a:t>
            </a:r>
            <a:r>
              <a:rPr sz="1693" spc="-6" dirty="0">
                <a:solidFill>
                  <a:srgbClr val="7F7F7F"/>
                </a:solidFill>
                <a:latin typeface="Consolas"/>
                <a:cs typeface="Consolas"/>
              </a:rPr>
              <a:t>new</a:t>
            </a:r>
            <a:r>
              <a:rPr sz="1693" spc="-115" dirty="0">
                <a:solidFill>
                  <a:srgbClr val="7F7F7F"/>
                </a:solidFill>
                <a:latin typeface="Consolas"/>
                <a:cs typeface="Consolas"/>
              </a:rPr>
              <a:t> </a:t>
            </a:r>
            <a:r>
              <a:rPr sz="1693" spc="-6" dirty="0">
                <a:solidFill>
                  <a:srgbClr val="7F7F7F"/>
                </a:solidFill>
                <a:latin typeface="Consolas"/>
                <a:cs typeface="Consolas"/>
              </a:rPr>
              <a:t>Button(){</a:t>
            </a:r>
            <a:endParaRPr sz="1693" dirty="0">
              <a:solidFill>
                <a:prstClr val="black"/>
              </a:solidFill>
              <a:latin typeface="Consolas"/>
              <a:cs typeface="Consolas"/>
            </a:endParaRPr>
          </a:p>
          <a:p>
            <a:pPr marL="1231517" defTabSz="1105601">
              <a:lnSpc>
                <a:spcPts val="1862"/>
              </a:lnSpc>
              <a:spcBef>
                <a:spcPts val="1366"/>
              </a:spcBef>
            </a:pPr>
            <a:r>
              <a:rPr sz="1693" spc="-6" dirty="0">
                <a:solidFill>
                  <a:srgbClr val="7F7F7F"/>
                </a:solidFill>
                <a:latin typeface="Consolas"/>
                <a:cs typeface="Consolas"/>
              </a:rPr>
              <a:t>public</a:t>
            </a:r>
            <a:r>
              <a:rPr sz="1693" spc="-36" dirty="0">
                <a:solidFill>
                  <a:srgbClr val="7F7F7F"/>
                </a:solidFill>
                <a:latin typeface="Consolas"/>
                <a:cs typeface="Consolas"/>
              </a:rPr>
              <a:t> </a:t>
            </a:r>
            <a:r>
              <a:rPr sz="1693" spc="-6" dirty="0">
                <a:solidFill>
                  <a:srgbClr val="7F7F7F"/>
                </a:solidFill>
                <a:latin typeface="Consolas"/>
                <a:cs typeface="Consolas"/>
              </a:rPr>
              <a:t>String</a:t>
            </a:r>
            <a:r>
              <a:rPr sz="1693" spc="-36" dirty="0">
                <a:solidFill>
                  <a:srgbClr val="7F7F7F"/>
                </a:solidFill>
                <a:latin typeface="Consolas"/>
                <a:cs typeface="Consolas"/>
              </a:rPr>
              <a:t> </a:t>
            </a:r>
            <a:r>
              <a:rPr sz="1693" spc="-6" dirty="0">
                <a:solidFill>
                  <a:srgbClr val="7F7F7F"/>
                </a:solidFill>
                <a:latin typeface="Consolas"/>
                <a:cs typeface="Consolas"/>
              </a:rPr>
              <a:t>click(Window</a:t>
            </a:r>
            <a:r>
              <a:rPr sz="1693" spc="-36" dirty="0">
                <a:solidFill>
                  <a:srgbClr val="7F7F7F"/>
                </a:solidFill>
                <a:latin typeface="Consolas"/>
                <a:cs typeface="Consolas"/>
              </a:rPr>
              <a:t> </a:t>
            </a:r>
            <a:r>
              <a:rPr sz="1693" spc="-6" dirty="0">
                <a:solidFill>
                  <a:srgbClr val="7F7F7F"/>
                </a:solidFill>
                <a:latin typeface="Consolas"/>
                <a:cs typeface="Consolas"/>
              </a:rPr>
              <a:t>window){</a:t>
            </a:r>
            <a:endParaRPr sz="1693" dirty="0">
              <a:solidFill>
                <a:prstClr val="black"/>
              </a:solidFill>
              <a:latin typeface="Consolas"/>
              <a:cs typeface="Consolas"/>
            </a:endParaRPr>
          </a:p>
          <a:p>
            <a:pPr marL="1784317" defTabSz="1105601">
              <a:lnSpc>
                <a:spcPts val="1699"/>
              </a:lnSpc>
            </a:pPr>
            <a:r>
              <a:rPr sz="1693" spc="-6" dirty="0">
                <a:solidFill>
                  <a:srgbClr val="7F7F7F"/>
                </a:solidFill>
                <a:latin typeface="Consolas"/>
                <a:cs typeface="Consolas"/>
              </a:rPr>
              <a:t>//implémentation</a:t>
            </a:r>
            <a:r>
              <a:rPr sz="1693" spc="-79" dirty="0">
                <a:solidFill>
                  <a:srgbClr val="7F7F7F"/>
                </a:solidFill>
                <a:latin typeface="Consolas"/>
                <a:cs typeface="Consolas"/>
              </a:rPr>
              <a:t> </a:t>
            </a:r>
            <a:r>
              <a:rPr sz="1693" spc="-6" dirty="0">
                <a:solidFill>
                  <a:srgbClr val="7F7F7F"/>
                </a:solidFill>
                <a:latin typeface="Consolas"/>
                <a:cs typeface="Consolas"/>
              </a:rPr>
              <a:t>ici...</a:t>
            </a:r>
            <a:endParaRPr sz="1693" dirty="0">
              <a:solidFill>
                <a:prstClr val="black"/>
              </a:solidFill>
              <a:latin typeface="Consolas"/>
              <a:cs typeface="Consolas"/>
            </a:endParaRPr>
          </a:p>
          <a:p>
            <a:pPr marL="1231517" defTabSz="1105601">
              <a:lnSpc>
                <a:spcPts val="1862"/>
              </a:lnSpc>
            </a:pPr>
            <a:r>
              <a:rPr sz="1693" dirty="0">
                <a:solidFill>
                  <a:srgbClr val="7F7F7F"/>
                </a:solidFill>
                <a:latin typeface="Consolas"/>
                <a:cs typeface="Consolas"/>
              </a:rPr>
              <a:t>}</a:t>
            </a:r>
            <a:endParaRPr sz="1693" dirty="0">
              <a:solidFill>
                <a:prstClr val="black"/>
              </a:solidFill>
              <a:latin typeface="Consolas"/>
              <a:cs typeface="Consolas"/>
            </a:endParaRPr>
          </a:p>
          <a:p>
            <a:pPr marL="125914" defTabSz="1105601">
              <a:spcBef>
                <a:spcPts val="1360"/>
              </a:spcBef>
            </a:pPr>
            <a:r>
              <a:rPr sz="1693" spc="-6" dirty="0">
                <a:solidFill>
                  <a:srgbClr val="7F7F7F"/>
                </a:solidFill>
                <a:latin typeface="Consolas"/>
                <a:cs typeface="Consolas"/>
              </a:rPr>
              <a:t>});</a:t>
            </a:r>
            <a:endParaRPr sz="1693" dirty="0">
              <a:solidFill>
                <a:prstClr val="black"/>
              </a:solidFill>
              <a:latin typeface="Consolas"/>
              <a:cs typeface="Consolas"/>
            </a:endParaRPr>
          </a:p>
        </p:txBody>
      </p:sp>
      <p:sp>
        <p:nvSpPr>
          <p:cNvPr id="8" name="object 2">
            <a:extLst>
              <a:ext uri="{FF2B5EF4-FFF2-40B4-BE49-F238E27FC236}">
                <a16:creationId xmlns:a16="http://schemas.microsoft.com/office/drawing/2014/main" id="{B2092409-7E63-DF0E-9A06-4CC6DB6D87DF}"/>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431" y="527514"/>
            <a:ext cx="8316357" cy="573671"/>
          </a:xfrm>
          <a:prstGeom prst="rect">
            <a:avLst/>
          </a:prstGeom>
        </p:spPr>
        <p:txBody>
          <a:bodyPr vert="horz" wrap="square" lIns="0" tIns="15355" rIns="0" bIns="0" rtlCol="0">
            <a:spAutoFit/>
          </a:bodyPr>
          <a:lstStyle/>
          <a:p>
            <a:pPr marL="15356">
              <a:spcBef>
                <a:spcPts val="121"/>
              </a:spcBef>
            </a:pPr>
            <a:r>
              <a:rPr spc="-6" dirty="0">
                <a:latin typeface="Arial"/>
                <a:cs typeface="Arial"/>
              </a:rPr>
              <a:t>Implémentation</a:t>
            </a:r>
            <a:r>
              <a:rPr spc="-30" dirty="0">
                <a:latin typeface="Arial"/>
                <a:cs typeface="Arial"/>
              </a:rPr>
              <a:t> </a:t>
            </a:r>
            <a:r>
              <a:rPr spc="-6" dirty="0">
                <a:latin typeface="Arial"/>
                <a:cs typeface="Arial"/>
              </a:rPr>
              <a:t>anonyme</a:t>
            </a:r>
            <a:r>
              <a:rPr spc="12" dirty="0">
                <a:latin typeface="Arial"/>
                <a:cs typeface="Arial"/>
              </a:rPr>
              <a:t> </a:t>
            </a:r>
            <a:r>
              <a:rPr dirty="0">
                <a:latin typeface="Arial"/>
                <a:cs typeface="Arial"/>
              </a:rPr>
              <a:t>:</a:t>
            </a:r>
            <a:r>
              <a:rPr spc="-30" dirty="0">
                <a:latin typeface="Arial"/>
                <a:cs typeface="Arial"/>
              </a:rPr>
              <a:t> </a:t>
            </a:r>
            <a:r>
              <a:rPr spc="-12" dirty="0">
                <a:latin typeface="Arial"/>
                <a:cs typeface="Arial"/>
              </a:rPr>
              <a:t>problèmes</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307354"/>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668010" y="3052580"/>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668010" y="372310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8" name="object 8"/>
          <p:cNvSpPr txBox="1"/>
          <p:nvPr/>
        </p:nvSpPr>
        <p:spPr>
          <a:xfrm>
            <a:off x="1059752" y="1563880"/>
            <a:ext cx="10449189" cy="2428682"/>
          </a:xfrm>
          <a:prstGeom prst="rect">
            <a:avLst/>
          </a:prstGeom>
        </p:spPr>
        <p:txBody>
          <a:bodyPr vert="horz" wrap="square" lIns="0" tIns="42994" rIns="0" bIns="0" rtlCol="0">
            <a:spAutoFit/>
          </a:bodyPr>
          <a:lstStyle/>
          <a:p>
            <a:pPr marL="15356" marR="22266" defTabSz="1105601">
              <a:lnSpc>
                <a:spcPts val="2442"/>
              </a:lnSpc>
              <a:spcBef>
                <a:spcPts val="339"/>
              </a:spcBef>
            </a:pPr>
            <a:r>
              <a:rPr lang="fr-FR" sz="2176" spc="-6" dirty="0">
                <a:solidFill>
                  <a:srgbClr val="FFFFFF"/>
                </a:solidFill>
                <a:latin typeface="Arial MT"/>
                <a:cs typeface="Arial MT"/>
              </a:rPr>
              <a:t>Moins de classes, mais code verbeux et peu lisible</a:t>
            </a:r>
          </a:p>
          <a:p>
            <a:pPr marL="15356" marR="22266" defTabSz="1105601">
              <a:lnSpc>
                <a:spcPts val="2442"/>
              </a:lnSpc>
              <a:spcBef>
                <a:spcPts val="339"/>
              </a:spcBef>
            </a:pPr>
            <a:endParaRPr lang="fr-FR" sz="2176" spc="-6" dirty="0">
              <a:solidFill>
                <a:srgbClr val="FFFFFF"/>
              </a:solidFill>
              <a:latin typeface="Arial MT"/>
              <a:cs typeface="Arial MT"/>
            </a:endParaRPr>
          </a:p>
          <a:p>
            <a:pPr marL="15356" marR="22266" defTabSz="1105601">
              <a:lnSpc>
                <a:spcPts val="2442"/>
              </a:lnSpc>
              <a:spcBef>
                <a:spcPts val="339"/>
              </a:spcBef>
            </a:pPr>
            <a:r>
              <a:rPr lang="fr-FR" sz="2176" spc="-6" dirty="0">
                <a:solidFill>
                  <a:srgbClr val="FFFFFF"/>
                </a:solidFill>
                <a:latin typeface="Arial MT"/>
                <a:cs typeface="Arial MT"/>
              </a:rPr>
              <a:t>Détournement des principes objet pour passer du comportement</a:t>
            </a:r>
          </a:p>
          <a:p>
            <a:pPr marL="15356" marR="22266" defTabSz="1105601">
              <a:lnSpc>
                <a:spcPts val="2442"/>
              </a:lnSpc>
              <a:spcBef>
                <a:spcPts val="339"/>
              </a:spcBef>
            </a:pPr>
            <a:endParaRPr lang="fr-FR" sz="2176" spc="-6" dirty="0">
              <a:solidFill>
                <a:srgbClr val="FFFFFF"/>
              </a:solidFill>
              <a:latin typeface="Arial MT"/>
              <a:cs typeface="Arial MT"/>
            </a:endParaRPr>
          </a:p>
          <a:p>
            <a:pPr marL="15356" marR="22266" defTabSz="1105601">
              <a:lnSpc>
                <a:spcPts val="2442"/>
              </a:lnSpc>
              <a:spcBef>
                <a:spcPts val="339"/>
              </a:spcBef>
            </a:pPr>
            <a:r>
              <a:rPr lang="fr-FR" sz="2176" spc="-6" dirty="0">
                <a:solidFill>
                  <a:srgbClr val="FFFFFF"/>
                </a:solidFill>
                <a:latin typeface="Arial MT"/>
                <a:cs typeface="Arial MT"/>
              </a:rPr>
              <a:t>Idéal : Passer des comportements directement</a:t>
            </a:r>
          </a:p>
          <a:p>
            <a:pPr marL="15356" marR="22266" defTabSz="1105601">
              <a:lnSpc>
                <a:spcPts val="2442"/>
              </a:lnSpc>
              <a:spcBef>
                <a:spcPts val="339"/>
              </a:spcBef>
            </a:pPr>
            <a:endParaRPr lang="fr-FR" sz="2176" spc="-6" dirty="0">
              <a:solidFill>
                <a:srgbClr val="FFFFFF"/>
              </a:solidFill>
              <a:latin typeface="Arial MT"/>
              <a:cs typeface="Arial MT"/>
            </a:endParaRPr>
          </a:p>
          <a:p>
            <a:pPr marL="15356" marR="22266" defTabSz="1105601">
              <a:lnSpc>
                <a:spcPts val="2442"/>
              </a:lnSpc>
              <a:spcBef>
                <a:spcPts val="339"/>
              </a:spcBef>
            </a:pPr>
            <a:r>
              <a:rPr lang="fr-FR" sz="2176" spc="-6" dirty="0">
                <a:solidFill>
                  <a:srgbClr val="FFFFFF"/>
                </a:solidFill>
                <a:latin typeface="Arial MT"/>
                <a:cs typeface="Arial MT"/>
              </a:rPr>
              <a:t>Programmation fonctionnelle : Manipuler fonctions comme variables</a:t>
            </a:r>
            <a:endParaRPr sz="2176" dirty="0">
              <a:solidFill>
                <a:prstClr val="black"/>
              </a:solidFill>
              <a:latin typeface="Arial MT"/>
              <a:cs typeface="Arial MT"/>
            </a:endParaRPr>
          </a:p>
        </p:txBody>
      </p:sp>
      <p:sp>
        <p:nvSpPr>
          <p:cNvPr id="9" name="object 2">
            <a:extLst>
              <a:ext uri="{FF2B5EF4-FFF2-40B4-BE49-F238E27FC236}">
                <a16:creationId xmlns:a16="http://schemas.microsoft.com/office/drawing/2014/main" id="{112C1AB9-00E4-5916-FBBA-A223CA468C94}"/>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94444" y="538401"/>
            <a:ext cx="2051450" cy="573671"/>
          </a:xfrm>
          <a:prstGeom prst="rect">
            <a:avLst/>
          </a:prstGeom>
        </p:spPr>
        <p:txBody>
          <a:bodyPr vert="horz" wrap="square" lIns="0" tIns="15355" rIns="0" bIns="0" rtlCol="0">
            <a:spAutoFit/>
          </a:bodyPr>
          <a:lstStyle/>
          <a:p>
            <a:pPr marL="15356">
              <a:spcBef>
                <a:spcPts val="121"/>
              </a:spcBef>
            </a:pPr>
            <a:r>
              <a:rPr dirty="0">
                <a:latin typeface="Arial"/>
                <a:cs typeface="Arial"/>
              </a:rPr>
              <a:t>L</a:t>
            </a:r>
            <a:r>
              <a:rPr spc="-6" dirty="0">
                <a:latin typeface="Arial"/>
                <a:cs typeface="Arial"/>
              </a:rPr>
              <a:t>am</a:t>
            </a:r>
            <a:r>
              <a:rPr dirty="0">
                <a:latin typeface="Arial"/>
                <a:cs typeface="Arial"/>
              </a:rPr>
              <a:t>b</a:t>
            </a:r>
            <a:r>
              <a:rPr spc="-6" dirty="0">
                <a:latin typeface="Arial"/>
                <a:cs typeface="Arial"/>
              </a:rPr>
              <a:t>das</a:t>
            </a:r>
          </a:p>
        </p:txBody>
      </p:sp>
      <p:sp>
        <p:nvSpPr>
          <p:cNvPr id="7" name="object 7"/>
          <p:cNvSpPr txBox="1"/>
          <p:nvPr/>
        </p:nvSpPr>
        <p:spPr>
          <a:xfrm>
            <a:off x="1305357" y="1107415"/>
            <a:ext cx="9866565" cy="1395883"/>
          </a:xfrm>
          <a:prstGeom prst="rect">
            <a:avLst/>
          </a:prstGeom>
        </p:spPr>
        <p:txBody>
          <a:bodyPr vert="horz" wrap="square" lIns="0" tIns="15355" rIns="0" bIns="0" rtlCol="0">
            <a:spAutoFit/>
          </a:bodyPr>
          <a:lstStyle/>
          <a:p>
            <a:pPr marL="358256" marR="6142" indent="-342900" defTabSz="1105601">
              <a:spcBef>
                <a:spcPts val="121"/>
              </a:spcBef>
              <a:buFont typeface="Arial" panose="020B0604020202020204" pitchFamily="34" charset="0"/>
              <a:buChar char="•"/>
            </a:pPr>
            <a:r>
              <a:rPr lang="fr-FR" sz="2180" spc="36" dirty="0">
                <a:solidFill>
                  <a:srgbClr val="FFFFFF"/>
                </a:solidFill>
                <a:latin typeface="Arial MT"/>
                <a:cs typeface="Trebuchet MS"/>
              </a:rPr>
              <a:t>Java 8 : Introduction des lambdas.</a:t>
            </a:r>
          </a:p>
          <a:p>
            <a:pPr marL="358256" marR="6142" indent="-342900" defTabSz="1105601">
              <a:spcBef>
                <a:spcPts val="121"/>
              </a:spcBef>
              <a:buFont typeface="Arial" panose="020B0604020202020204" pitchFamily="34" charset="0"/>
              <a:buChar char="•"/>
            </a:pPr>
            <a:r>
              <a:rPr lang="fr-FR" sz="2180" spc="36" dirty="0">
                <a:solidFill>
                  <a:srgbClr val="FFFFFF"/>
                </a:solidFill>
                <a:latin typeface="Arial MT"/>
                <a:cs typeface="Trebuchet MS"/>
              </a:rPr>
              <a:t>Blocs de code : Représentent des méthodes courtes.</a:t>
            </a:r>
          </a:p>
          <a:p>
            <a:pPr marL="358256" marR="6142" indent="-342900" defTabSz="1105601">
              <a:spcBef>
                <a:spcPts val="121"/>
              </a:spcBef>
              <a:buFont typeface="Arial" panose="020B0604020202020204" pitchFamily="34" charset="0"/>
              <a:buChar char="•"/>
            </a:pPr>
            <a:r>
              <a:rPr lang="fr-FR" sz="2180" spc="36" dirty="0">
                <a:solidFill>
                  <a:srgbClr val="FFFFFF"/>
                </a:solidFill>
                <a:latin typeface="Arial MT"/>
                <a:cs typeface="Trebuchet MS"/>
              </a:rPr>
              <a:t>Paramètres : 0 ou plusieurs.</a:t>
            </a:r>
          </a:p>
          <a:p>
            <a:pPr marL="358256" marR="6142" indent="-342900" defTabSz="1105601">
              <a:spcBef>
                <a:spcPts val="121"/>
              </a:spcBef>
              <a:buFont typeface="Arial" panose="020B0604020202020204" pitchFamily="34" charset="0"/>
              <a:buChar char="•"/>
            </a:pPr>
            <a:r>
              <a:rPr lang="fr-FR" sz="2180" spc="36" dirty="0">
                <a:solidFill>
                  <a:srgbClr val="FFFFFF"/>
                </a:solidFill>
                <a:latin typeface="Arial MT"/>
                <a:cs typeface="Trebuchet MS"/>
              </a:rPr>
              <a:t>Retour : Valeur ou </a:t>
            </a:r>
            <a:r>
              <a:rPr lang="fr-FR" sz="2180" spc="36" dirty="0" err="1">
                <a:solidFill>
                  <a:srgbClr val="FFFFFF"/>
                </a:solidFill>
                <a:latin typeface="Arial MT"/>
                <a:cs typeface="Trebuchet MS"/>
              </a:rPr>
              <a:t>void</a:t>
            </a:r>
            <a:r>
              <a:rPr lang="fr-FR" sz="2180" spc="36" dirty="0">
                <a:solidFill>
                  <a:srgbClr val="FFFFFF"/>
                </a:solidFill>
                <a:latin typeface="Arial MT"/>
                <a:cs typeface="Trebuchet MS"/>
              </a:rPr>
              <a:t>.</a:t>
            </a:r>
          </a:p>
        </p:txBody>
      </p:sp>
      <p:sp>
        <p:nvSpPr>
          <p:cNvPr id="9" name="object 9"/>
          <p:cNvSpPr txBox="1"/>
          <p:nvPr/>
        </p:nvSpPr>
        <p:spPr>
          <a:xfrm>
            <a:off x="1168400" y="3458154"/>
            <a:ext cx="8858936" cy="685175"/>
          </a:xfrm>
          <a:prstGeom prst="rect">
            <a:avLst/>
          </a:prstGeom>
        </p:spPr>
        <p:txBody>
          <a:bodyPr vert="horz" wrap="square" lIns="0" tIns="15355" rIns="0" bIns="0" rtlCol="0">
            <a:spAutoFit/>
          </a:bodyPr>
          <a:lstStyle/>
          <a:p>
            <a:pPr marL="358256" marR="6142" indent="-342900" defTabSz="1105601">
              <a:spcBef>
                <a:spcPts val="121"/>
              </a:spcBef>
              <a:buFont typeface="Arial" panose="020B0604020202020204" pitchFamily="34" charset="0"/>
              <a:buChar char="•"/>
            </a:pPr>
            <a:r>
              <a:rPr sz="2176" dirty="0">
                <a:solidFill>
                  <a:srgbClr val="FFFFFF"/>
                </a:solidFill>
                <a:latin typeface="Arial MT"/>
                <a:cs typeface="Arial MT"/>
              </a:rPr>
              <a:t>On</a:t>
            </a:r>
            <a:r>
              <a:rPr sz="2176" spc="-6" dirty="0">
                <a:solidFill>
                  <a:srgbClr val="FFFFFF"/>
                </a:solidFill>
                <a:latin typeface="Arial MT"/>
                <a:cs typeface="Arial MT"/>
              </a:rPr>
              <a:t> peut</a:t>
            </a:r>
            <a:r>
              <a:rPr sz="2176" dirty="0">
                <a:solidFill>
                  <a:srgbClr val="FFFFFF"/>
                </a:solidFill>
                <a:latin typeface="Arial MT"/>
                <a:cs typeface="Arial MT"/>
              </a:rPr>
              <a:t> </a:t>
            </a:r>
            <a:r>
              <a:rPr sz="2176" spc="-6" dirty="0">
                <a:solidFill>
                  <a:srgbClr val="FFFFFF"/>
                </a:solidFill>
                <a:latin typeface="Arial MT"/>
                <a:cs typeface="Arial MT"/>
              </a:rPr>
              <a:t>stocker</a:t>
            </a:r>
            <a:r>
              <a:rPr sz="2176" dirty="0">
                <a:solidFill>
                  <a:srgbClr val="FFFFFF"/>
                </a:solidFill>
                <a:latin typeface="Arial MT"/>
                <a:cs typeface="Arial MT"/>
              </a:rPr>
              <a:t> </a:t>
            </a:r>
            <a:r>
              <a:rPr sz="2176" spc="-6" dirty="0">
                <a:solidFill>
                  <a:srgbClr val="FFFFFF"/>
                </a:solidFill>
                <a:latin typeface="Arial MT"/>
                <a:cs typeface="Arial MT"/>
              </a:rPr>
              <a:t>ces</a:t>
            </a:r>
            <a:r>
              <a:rPr sz="2176" dirty="0">
                <a:solidFill>
                  <a:srgbClr val="FFFFFF"/>
                </a:solidFill>
                <a:latin typeface="Arial MT"/>
                <a:cs typeface="Arial MT"/>
              </a:rPr>
              <a:t> </a:t>
            </a:r>
            <a:r>
              <a:rPr sz="2176" spc="-6" dirty="0">
                <a:solidFill>
                  <a:srgbClr val="FFFFFF"/>
                </a:solidFill>
                <a:latin typeface="Arial MT"/>
                <a:cs typeface="Arial MT"/>
              </a:rPr>
              <a:t>méthode dans</a:t>
            </a:r>
            <a:r>
              <a:rPr sz="2176" dirty="0">
                <a:solidFill>
                  <a:srgbClr val="FFFFFF"/>
                </a:solidFill>
                <a:latin typeface="Arial MT"/>
                <a:cs typeface="Arial MT"/>
              </a:rPr>
              <a:t> </a:t>
            </a:r>
            <a:r>
              <a:rPr sz="2176" spc="-6" dirty="0">
                <a:solidFill>
                  <a:srgbClr val="FFFFFF"/>
                </a:solidFill>
                <a:latin typeface="Arial MT"/>
                <a:cs typeface="Arial MT"/>
              </a:rPr>
              <a:t>une </a:t>
            </a:r>
            <a:r>
              <a:rPr sz="2176" spc="-12" dirty="0">
                <a:solidFill>
                  <a:srgbClr val="FFFFFF"/>
                </a:solidFill>
                <a:latin typeface="Arial MT"/>
                <a:cs typeface="Arial MT"/>
              </a:rPr>
              <a:t>variable</a:t>
            </a:r>
            <a:r>
              <a:rPr sz="2176" spc="-6" dirty="0">
                <a:solidFill>
                  <a:srgbClr val="FFFFFF"/>
                </a:solidFill>
                <a:latin typeface="Arial MT"/>
                <a:cs typeface="Arial MT"/>
              </a:rPr>
              <a:t> </a:t>
            </a:r>
            <a:r>
              <a:rPr lang="fr-FR" sz="2176" spc="-6" dirty="0">
                <a:solidFill>
                  <a:srgbClr val="FFFFFF"/>
                </a:solidFill>
                <a:latin typeface="Arial MT"/>
                <a:cs typeface="Arial MT"/>
              </a:rPr>
              <a:t>de type Interface Fonctionnelle.</a:t>
            </a:r>
            <a:endParaRPr sz="2176" dirty="0">
              <a:solidFill>
                <a:prstClr val="black"/>
              </a:solidFill>
              <a:latin typeface="Arial MT"/>
              <a:cs typeface="Arial MT"/>
            </a:endParaRPr>
          </a:p>
        </p:txBody>
      </p:sp>
      <p:sp>
        <p:nvSpPr>
          <p:cNvPr id="11" name="object 11"/>
          <p:cNvSpPr txBox="1"/>
          <p:nvPr/>
        </p:nvSpPr>
        <p:spPr>
          <a:xfrm>
            <a:off x="1305357" y="5044265"/>
            <a:ext cx="9223325" cy="1380494"/>
          </a:xfrm>
          <a:prstGeom prst="rect">
            <a:avLst/>
          </a:prstGeom>
        </p:spPr>
        <p:txBody>
          <a:bodyPr vert="horz" wrap="square" lIns="0" tIns="15355" rIns="0" bIns="0" rtlCol="0">
            <a:spAutoFit/>
          </a:bodyPr>
          <a:lstStyle/>
          <a:p>
            <a:pPr marL="358256" marR="6142" indent="-342900" defTabSz="1105601">
              <a:spcBef>
                <a:spcPts val="121"/>
              </a:spcBef>
              <a:buFont typeface="Arial" panose="020B0604020202020204" pitchFamily="34" charset="0"/>
              <a:buChar char="•"/>
            </a:pPr>
            <a:r>
              <a:rPr sz="2176" spc="-24" dirty="0">
                <a:solidFill>
                  <a:srgbClr val="FFFFFF"/>
                </a:solidFill>
                <a:latin typeface="Arial MT"/>
                <a:cs typeface="Arial MT"/>
              </a:rPr>
              <a:t>L’intérêt</a:t>
            </a:r>
            <a:r>
              <a:rPr sz="2176" spc="6" dirty="0">
                <a:solidFill>
                  <a:srgbClr val="FFFFFF"/>
                </a:solidFill>
                <a:latin typeface="Arial MT"/>
                <a:cs typeface="Arial MT"/>
              </a:rPr>
              <a:t> </a:t>
            </a:r>
            <a:r>
              <a:rPr sz="2176" spc="-6" dirty="0">
                <a:solidFill>
                  <a:srgbClr val="FFFFFF"/>
                </a:solidFill>
                <a:latin typeface="Arial MT"/>
                <a:cs typeface="Arial MT"/>
              </a:rPr>
              <a:t>des</a:t>
            </a:r>
            <a:r>
              <a:rPr sz="2176" spc="6" dirty="0">
                <a:solidFill>
                  <a:srgbClr val="FFFFFF"/>
                </a:solidFill>
                <a:latin typeface="Arial MT"/>
                <a:cs typeface="Arial MT"/>
              </a:rPr>
              <a:t> </a:t>
            </a:r>
            <a:r>
              <a:rPr sz="2176" spc="-12" dirty="0">
                <a:solidFill>
                  <a:srgbClr val="FFFFFF"/>
                </a:solidFill>
                <a:latin typeface="Arial MT"/>
                <a:cs typeface="Arial MT"/>
              </a:rPr>
              <a:t>lambdas</a:t>
            </a:r>
            <a:r>
              <a:rPr sz="2176" spc="6" dirty="0">
                <a:solidFill>
                  <a:srgbClr val="FFFFFF"/>
                </a:solidFill>
                <a:latin typeface="Arial MT"/>
                <a:cs typeface="Arial MT"/>
              </a:rPr>
              <a:t> </a:t>
            </a:r>
            <a:r>
              <a:rPr sz="2176" spc="-6" dirty="0">
                <a:solidFill>
                  <a:srgbClr val="FFFFFF"/>
                </a:solidFill>
                <a:latin typeface="Arial MT"/>
                <a:cs typeface="Arial MT"/>
              </a:rPr>
              <a:t>est</a:t>
            </a:r>
            <a:r>
              <a:rPr sz="2176" spc="6" dirty="0">
                <a:solidFill>
                  <a:srgbClr val="FFFFFF"/>
                </a:solidFill>
                <a:latin typeface="Arial MT"/>
                <a:cs typeface="Arial MT"/>
              </a:rPr>
              <a:t> </a:t>
            </a:r>
            <a:r>
              <a:rPr sz="2176" spc="-12" dirty="0">
                <a:solidFill>
                  <a:srgbClr val="FFFFFF"/>
                </a:solidFill>
                <a:latin typeface="Arial MT"/>
                <a:cs typeface="Arial MT"/>
              </a:rPr>
              <a:t>qu’elles</a:t>
            </a:r>
            <a:r>
              <a:rPr sz="2176" spc="6" dirty="0">
                <a:solidFill>
                  <a:srgbClr val="FFFFFF"/>
                </a:solidFill>
                <a:latin typeface="Arial MT"/>
                <a:cs typeface="Arial MT"/>
              </a:rPr>
              <a:t> </a:t>
            </a:r>
            <a:r>
              <a:rPr sz="2176" spc="-12" dirty="0">
                <a:solidFill>
                  <a:srgbClr val="FFFFFF"/>
                </a:solidFill>
                <a:latin typeface="Arial MT"/>
                <a:cs typeface="Arial MT"/>
              </a:rPr>
              <a:t>peuvent</a:t>
            </a:r>
            <a:r>
              <a:rPr sz="2176" spc="6" dirty="0">
                <a:solidFill>
                  <a:srgbClr val="FFFFFF"/>
                </a:solidFill>
                <a:latin typeface="Arial MT"/>
                <a:cs typeface="Arial MT"/>
              </a:rPr>
              <a:t> </a:t>
            </a:r>
            <a:r>
              <a:rPr sz="2176" spc="-6" dirty="0">
                <a:solidFill>
                  <a:srgbClr val="FFFFFF"/>
                </a:solidFill>
                <a:latin typeface="Arial MT"/>
                <a:cs typeface="Arial MT"/>
              </a:rPr>
              <a:t>être</a:t>
            </a:r>
            <a:r>
              <a:rPr sz="2176" dirty="0">
                <a:solidFill>
                  <a:srgbClr val="FFFFFF"/>
                </a:solidFill>
                <a:latin typeface="Arial MT"/>
                <a:cs typeface="Arial MT"/>
              </a:rPr>
              <a:t> </a:t>
            </a:r>
            <a:r>
              <a:rPr sz="2176" spc="-6" dirty="0">
                <a:solidFill>
                  <a:srgbClr val="FFFFFF"/>
                </a:solidFill>
                <a:latin typeface="Arial MT"/>
                <a:cs typeface="Arial MT"/>
              </a:rPr>
              <a:t>utilisées</a:t>
            </a:r>
            <a:r>
              <a:rPr sz="2176" spc="6" dirty="0">
                <a:solidFill>
                  <a:srgbClr val="FFFFFF"/>
                </a:solidFill>
                <a:latin typeface="Arial MT"/>
                <a:cs typeface="Arial MT"/>
              </a:rPr>
              <a:t> </a:t>
            </a:r>
            <a:r>
              <a:rPr sz="2176" spc="-6" dirty="0">
                <a:solidFill>
                  <a:srgbClr val="FFFFFF"/>
                </a:solidFill>
                <a:latin typeface="Arial MT"/>
                <a:cs typeface="Arial MT"/>
              </a:rPr>
              <a:t>en</a:t>
            </a:r>
            <a:r>
              <a:rPr sz="2176" dirty="0">
                <a:solidFill>
                  <a:srgbClr val="FFFFFF"/>
                </a:solidFill>
                <a:latin typeface="Arial MT"/>
                <a:cs typeface="Arial MT"/>
              </a:rPr>
              <a:t> </a:t>
            </a:r>
            <a:r>
              <a:rPr sz="2176" spc="-6" dirty="0">
                <a:solidFill>
                  <a:srgbClr val="FFFFFF"/>
                </a:solidFill>
                <a:latin typeface="Arial MT"/>
                <a:cs typeface="Arial MT"/>
              </a:rPr>
              <a:t>paramètre</a:t>
            </a:r>
            <a:r>
              <a:rPr sz="2176" dirty="0">
                <a:solidFill>
                  <a:srgbClr val="FFFFFF"/>
                </a:solidFill>
                <a:latin typeface="Arial MT"/>
                <a:cs typeface="Arial MT"/>
              </a:rPr>
              <a:t> </a:t>
            </a:r>
            <a:r>
              <a:rPr sz="2176" spc="-6" dirty="0">
                <a:solidFill>
                  <a:srgbClr val="FFFFFF"/>
                </a:solidFill>
                <a:latin typeface="Arial MT"/>
                <a:cs typeface="Arial MT"/>
              </a:rPr>
              <a:t>de </a:t>
            </a:r>
            <a:r>
              <a:rPr sz="2176" spc="-585" dirty="0">
                <a:solidFill>
                  <a:srgbClr val="FFFFFF"/>
                </a:solidFill>
                <a:latin typeface="Arial MT"/>
                <a:cs typeface="Arial MT"/>
              </a:rPr>
              <a:t> </a:t>
            </a:r>
            <a:r>
              <a:rPr sz="2176" spc="-6" dirty="0" err="1">
                <a:solidFill>
                  <a:srgbClr val="FFFFFF"/>
                </a:solidFill>
                <a:latin typeface="Arial MT"/>
                <a:cs typeface="Arial MT"/>
              </a:rPr>
              <a:t>méthodes</a:t>
            </a:r>
            <a:r>
              <a:rPr lang="fr-FR" sz="2176" spc="-6" dirty="0">
                <a:solidFill>
                  <a:srgbClr val="FFFFFF"/>
                </a:solidFill>
                <a:latin typeface="Arial MT"/>
                <a:cs typeface="Arial MT"/>
              </a:rPr>
              <a:t>.</a:t>
            </a:r>
          </a:p>
          <a:p>
            <a:pPr marL="358256" marR="6142" indent="-342900" defTabSz="1105601">
              <a:spcBef>
                <a:spcPts val="121"/>
              </a:spcBef>
              <a:buFont typeface="Arial" panose="020B0604020202020204" pitchFamily="34" charset="0"/>
              <a:buChar char="•"/>
            </a:pPr>
            <a:r>
              <a:rPr lang="fr-FR" sz="2176" spc="-6" dirty="0">
                <a:solidFill>
                  <a:srgbClr val="FFFFFF"/>
                </a:solidFill>
                <a:latin typeface="Arial MT"/>
                <a:cs typeface="Arial MT"/>
              </a:rPr>
              <a:t>Utiles en programmation fonctionnelle</a:t>
            </a:r>
          </a:p>
          <a:p>
            <a:pPr marL="15356" marR="6142" defTabSz="1105601">
              <a:spcBef>
                <a:spcPts val="121"/>
              </a:spcBef>
            </a:pPr>
            <a:endParaRPr sz="2176" dirty="0">
              <a:solidFill>
                <a:prstClr val="black"/>
              </a:solidFill>
              <a:latin typeface="Arial MT"/>
              <a:cs typeface="Arial MT"/>
            </a:endParaRPr>
          </a:p>
        </p:txBody>
      </p:sp>
      <p:sp>
        <p:nvSpPr>
          <p:cNvPr id="12" name="object 12"/>
          <p:cNvSpPr txBox="1"/>
          <p:nvPr/>
        </p:nvSpPr>
        <p:spPr>
          <a:xfrm>
            <a:off x="745493" y="6347873"/>
            <a:ext cx="9286802" cy="350340"/>
          </a:xfrm>
          <a:prstGeom prst="rect">
            <a:avLst/>
          </a:prstGeom>
        </p:spPr>
        <p:txBody>
          <a:bodyPr vert="horz" wrap="square" lIns="0" tIns="15355" rIns="0" bIns="0" rtlCol="0">
            <a:spAutoFit/>
          </a:bodyPr>
          <a:lstStyle/>
          <a:p>
            <a:pPr marL="15356" defTabSz="1105601">
              <a:spcBef>
                <a:spcPts val="121"/>
              </a:spcBef>
            </a:pPr>
            <a:r>
              <a:rPr sz="2176" spc="-6" dirty="0">
                <a:solidFill>
                  <a:schemeClr val="tx2">
                    <a:lumMod val="40000"/>
                    <a:lumOff val="60000"/>
                  </a:schemeClr>
                </a:solidFill>
                <a:latin typeface="Arial MT"/>
                <a:cs typeface="Arial MT"/>
                <a:hlinkClick r:id="rId3">
                  <a:extLst>
                    <a:ext uri="{A12FA001-AC4F-418D-AE19-62706E023703}">
                      <ahyp:hlinkClr xmlns:ahyp="http://schemas.microsoft.com/office/drawing/2018/hyperlinkcolor" val="tx"/>
                    </a:ext>
                  </a:extLst>
                </a:hlinkClick>
              </a:rPr>
              <a:t>https://docs.oracle.com/javase/tutorial/java/javaOO/lambdaexpressions.html</a:t>
            </a:r>
            <a:endParaRPr sz="2176" dirty="0">
              <a:solidFill>
                <a:schemeClr val="tx2">
                  <a:lumMod val="40000"/>
                  <a:lumOff val="60000"/>
                </a:schemeClr>
              </a:solidFill>
              <a:latin typeface="Arial MT"/>
              <a:cs typeface="Arial MT"/>
            </a:endParaRPr>
          </a:p>
        </p:txBody>
      </p:sp>
      <p:sp>
        <p:nvSpPr>
          <p:cNvPr id="13" name="object 13"/>
          <p:cNvSpPr/>
          <p:nvPr/>
        </p:nvSpPr>
        <p:spPr>
          <a:xfrm>
            <a:off x="1305357" y="4423257"/>
            <a:ext cx="9673753" cy="389253"/>
          </a:xfrm>
          <a:custGeom>
            <a:avLst/>
            <a:gdLst/>
            <a:ahLst/>
            <a:cxnLst/>
            <a:rect l="l" t="t" r="r" b="b"/>
            <a:pathLst>
              <a:path w="8001000" h="321945">
                <a:moveTo>
                  <a:pt x="8001000" y="0"/>
                </a:moveTo>
                <a:lnTo>
                  <a:pt x="0" y="0"/>
                </a:lnTo>
                <a:lnTo>
                  <a:pt x="0" y="321843"/>
                </a:lnTo>
                <a:lnTo>
                  <a:pt x="4000677" y="321843"/>
                </a:lnTo>
                <a:lnTo>
                  <a:pt x="8001000" y="321843"/>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14" name="object 14"/>
          <p:cNvSpPr/>
          <p:nvPr/>
        </p:nvSpPr>
        <p:spPr>
          <a:xfrm>
            <a:off x="1006178" y="2579855"/>
            <a:ext cx="9674520" cy="389253"/>
          </a:xfrm>
          <a:custGeom>
            <a:avLst/>
            <a:gdLst/>
            <a:ahLst/>
            <a:cxnLst/>
            <a:rect l="l" t="t" r="r" b="b"/>
            <a:pathLst>
              <a:path w="8001634" h="321944">
                <a:moveTo>
                  <a:pt x="8001355" y="0"/>
                </a:moveTo>
                <a:lnTo>
                  <a:pt x="8001000" y="0"/>
                </a:lnTo>
                <a:lnTo>
                  <a:pt x="355" y="0"/>
                </a:lnTo>
                <a:lnTo>
                  <a:pt x="0" y="0"/>
                </a:lnTo>
                <a:lnTo>
                  <a:pt x="0" y="321843"/>
                </a:lnTo>
                <a:lnTo>
                  <a:pt x="8001355" y="321843"/>
                </a:lnTo>
                <a:lnTo>
                  <a:pt x="8001355"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15" name="object 15"/>
          <p:cNvSpPr txBox="1"/>
          <p:nvPr/>
        </p:nvSpPr>
        <p:spPr>
          <a:xfrm>
            <a:off x="1305357" y="4423257"/>
            <a:ext cx="9673753" cy="306301"/>
          </a:xfrm>
          <a:prstGeom prst="rect">
            <a:avLst/>
          </a:prstGeom>
          <a:ln w="29159">
            <a:solidFill>
              <a:srgbClr val="ABB10B"/>
            </a:solidFill>
          </a:ln>
        </p:spPr>
        <p:txBody>
          <a:bodyPr vert="horz" wrap="square" lIns="0" tIns="8445" rIns="0" bIns="0" rtlCol="0">
            <a:spAutoFit/>
          </a:bodyPr>
          <a:lstStyle/>
          <a:p>
            <a:pPr marL="125914" defTabSz="1105601">
              <a:spcBef>
                <a:spcPts val="67"/>
              </a:spcBef>
            </a:pPr>
            <a:r>
              <a:rPr sz="1935" i="1" spc="-6" dirty="0">
                <a:solidFill>
                  <a:srgbClr val="7FF1F5"/>
                </a:solidFill>
                <a:latin typeface="Consolas"/>
                <a:cs typeface="Consolas"/>
              </a:rPr>
              <a:t>Consumer</a:t>
            </a:r>
            <a:r>
              <a:rPr sz="1935" i="1" spc="-6" dirty="0">
                <a:solidFill>
                  <a:srgbClr val="E5E5F9"/>
                </a:solidFill>
                <a:latin typeface="Consolas"/>
                <a:cs typeface="Consolas"/>
              </a:rPr>
              <a:t>&lt;</a:t>
            </a:r>
            <a:r>
              <a:rPr sz="1935" i="1" spc="-6" dirty="0">
                <a:solidFill>
                  <a:srgbClr val="B066D9"/>
                </a:solidFill>
                <a:latin typeface="Consolas"/>
                <a:cs typeface="Consolas"/>
              </a:rPr>
              <a:t>String</a:t>
            </a:r>
            <a:r>
              <a:rPr sz="1935" i="1" spc="-6" dirty="0">
                <a:solidFill>
                  <a:srgbClr val="E5E5F9"/>
                </a:solidFill>
                <a:latin typeface="Consolas"/>
                <a:cs typeface="Consolas"/>
              </a:rPr>
              <a:t>&gt;</a:t>
            </a:r>
            <a:r>
              <a:rPr sz="1935" i="1" spc="-24" dirty="0">
                <a:solidFill>
                  <a:srgbClr val="E5E5F9"/>
                </a:solidFill>
                <a:latin typeface="Consolas"/>
                <a:cs typeface="Consolas"/>
              </a:rPr>
              <a:t> </a:t>
            </a:r>
            <a:r>
              <a:rPr sz="1935" i="1" u="heavy" spc="-6" dirty="0">
                <a:solidFill>
                  <a:srgbClr val="F1F100"/>
                </a:solidFill>
                <a:uFill>
                  <a:solidFill>
                    <a:srgbClr val="F1F100"/>
                  </a:solidFill>
                </a:uFill>
                <a:latin typeface="Consolas"/>
                <a:cs typeface="Consolas"/>
              </a:rPr>
              <a:t>method</a:t>
            </a:r>
            <a:r>
              <a:rPr sz="1935" i="1" spc="-6" dirty="0">
                <a:solidFill>
                  <a:srgbClr val="F1F100"/>
                </a:solidFill>
                <a:latin typeface="Consolas"/>
                <a:cs typeface="Consolas"/>
              </a:rPr>
              <a:t> </a:t>
            </a:r>
            <a:r>
              <a:rPr sz="1935" i="1" spc="-6" dirty="0">
                <a:solidFill>
                  <a:srgbClr val="E5E5F9"/>
                </a:solidFill>
                <a:latin typeface="Consolas"/>
                <a:cs typeface="Consolas"/>
              </a:rPr>
              <a:t>=</a:t>
            </a:r>
            <a:r>
              <a:rPr sz="1935" i="1" spc="-24" dirty="0">
                <a:solidFill>
                  <a:srgbClr val="E5E5F9"/>
                </a:solidFill>
                <a:latin typeface="Consolas"/>
                <a:cs typeface="Consolas"/>
              </a:rPr>
              <a:t> </a:t>
            </a:r>
            <a:r>
              <a:rPr sz="1935" i="1" spc="-6" dirty="0">
                <a:solidFill>
                  <a:srgbClr val="F8F9F3"/>
                </a:solidFill>
                <a:latin typeface="Consolas"/>
                <a:cs typeface="Consolas"/>
              </a:rPr>
              <a:t>(</a:t>
            </a:r>
            <a:r>
              <a:rPr sz="1935" i="1" spc="-18" dirty="0">
                <a:solidFill>
                  <a:srgbClr val="F8F9F3"/>
                </a:solidFill>
                <a:latin typeface="Consolas"/>
                <a:cs typeface="Consolas"/>
              </a:rPr>
              <a:t> </a:t>
            </a:r>
            <a:r>
              <a:rPr sz="1935" i="1" spc="-6" dirty="0">
                <a:solidFill>
                  <a:srgbClr val="F1F100"/>
                </a:solidFill>
                <a:latin typeface="Consolas"/>
                <a:cs typeface="Consolas"/>
              </a:rPr>
              <a:t>n</a:t>
            </a:r>
            <a:r>
              <a:rPr sz="1935" i="1" spc="-6" dirty="0">
                <a:solidFill>
                  <a:srgbClr val="F8F9F3"/>
                </a:solidFill>
                <a:latin typeface="Consolas"/>
                <a:cs typeface="Consolas"/>
              </a:rPr>
              <a:t>)</a:t>
            </a:r>
            <a:r>
              <a:rPr sz="1935" i="1" spc="-24" dirty="0">
                <a:solidFill>
                  <a:srgbClr val="F8F9F3"/>
                </a:solidFill>
                <a:latin typeface="Consolas"/>
                <a:cs typeface="Consolas"/>
              </a:rPr>
              <a:t> </a:t>
            </a:r>
            <a:r>
              <a:rPr sz="1935" i="1" spc="-6" dirty="0">
                <a:solidFill>
                  <a:srgbClr val="E5E5F9"/>
                </a:solidFill>
                <a:latin typeface="Consolas"/>
                <a:cs typeface="Consolas"/>
              </a:rPr>
              <a:t>-&gt;</a:t>
            </a:r>
            <a:r>
              <a:rPr sz="1935" i="1" spc="-18" dirty="0">
                <a:solidFill>
                  <a:srgbClr val="E5E5F9"/>
                </a:solidFill>
                <a:latin typeface="Consolas"/>
                <a:cs typeface="Consolas"/>
              </a:rPr>
              <a:t> </a:t>
            </a:r>
            <a:r>
              <a:rPr sz="1935" i="1" spc="-6" dirty="0">
                <a:solidFill>
                  <a:srgbClr val="F8F9F3"/>
                </a:solidFill>
                <a:latin typeface="Consolas"/>
                <a:cs typeface="Consolas"/>
              </a:rPr>
              <a:t>{</a:t>
            </a:r>
            <a:r>
              <a:rPr sz="1935" i="1" spc="-24" dirty="0">
                <a:solidFill>
                  <a:srgbClr val="F8F9F3"/>
                </a:solidFill>
                <a:latin typeface="Consolas"/>
                <a:cs typeface="Consolas"/>
              </a:rPr>
              <a:t> </a:t>
            </a:r>
            <a:r>
              <a:rPr sz="1935" i="1" spc="-6" dirty="0">
                <a:solidFill>
                  <a:srgbClr val="118FC2"/>
                </a:solidFill>
                <a:latin typeface="Consolas"/>
                <a:cs typeface="Consolas"/>
              </a:rPr>
              <a:t>System</a:t>
            </a:r>
            <a:r>
              <a:rPr sz="1935" i="1" spc="-6" dirty="0">
                <a:solidFill>
                  <a:srgbClr val="E5E5F9"/>
                </a:solidFill>
                <a:latin typeface="Consolas"/>
                <a:cs typeface="Consolas"/>
              </a:rPr>
              <a:t>.</a:t>
            </a:r>
            <a:r>
              <a:rPr sz="1935" b="1" i="1" spc="-6" dirty="0">
                <a:solidFill>
                  <a:srgbClr val="8CD9F7"/>
                </a:solidFill>
                <a:latin typeface="Consolas"/>
                <a:cs typeface="Consolas"/>
              </a:rPr>
              <a:t>out</a:t>
            </a:r>
            <a:r>
              <a:rPr sz="1935" i="1" spc="-6" dirty="0">
                <a:solidFill>
                  <a:srgbClr val="E5E5F9"/>
                </a:solidFill>
                <a:latin typeface="Consolas"/>
                <a:cs typeface="Consolas"/>
              </a:rPr>
              <a:t>.</a:t>
            </a:r>
            <a:r>
              <a:rPr sz="1935" i="1" spc="-6" dirty="0">
                <a:solidFill>
                  <a:srgbClr val="A6EB20"/>
                </a:solidFill>
                <a:latin typeface="Consolas"/>
                <a:cs typeface="Consolas"/>
              </a:rPr>
              <a:t>println</a:t>
            </a:r>
            <a:r>
              <a:rPr sz="1935" i="1" spc="-6" dirty="0">
                <a:solidFill>
                  <a:srgbClr val="F8F9F3"/>
                </a:solidFill>
                <a:latin typeface="Consolas"/>
                <a:cs typeface="Consolas"/>
              </a:rPr>
              <a:t>(</a:t>
            </a:r>
            <a:r>
              <a:rPr sz="1935" i="1" spc="-6" dirty="0">
                <a:solidFill>
                  <a:srgbClr val="F2EB78"/>
                </a:solidFill>
                <a:latin typeface="Consolas"/>
                <a:cs typeface="Consolas"/>
              </a:rPr>
              <a:t>n</a:t>
            </a:r>
            <a:r>
              <a:rPr sz="1935" i="1" spc="-6" dirty="0">
                <a:solidFill>
                  <a:srgbClr val="F8F9F3"/>
                </a:solidFill>
                <a:latin typeface="Consolas"/>
                <a:cs typeface="Consolas"/>
              </a:rPr>
              <a:t>)</a:t>
            </a:r>
            <a:r>
              <a:rPr sz="1935" i="1" spc="-6" dirty="0">
                <a:solidFill>
                  <a:srgbClr val="E5E5F9"/>
                </a:solidFill>
                <a:latin typeface="Consolas"/>
                <a:cs typeface="Consolas"/>
              </a:rPr>
              <a:t>;</a:t>
            </a:r>
            <a:r>
              <a:rPr sz="1935" i="1" spc="-18" dirty="0">
                <a:solidFill>
                  <a:srgbClr val="E5E5F9"/>
                </a:solidFill>
                <a:latin typeface="Consolas"/>
                <a:cs typeface="Consolas"/>
              </a:rPr>
              <a:t> </a:t>
            </a:r>
            <a:r>
              <a:rPr sz="1935" i="1" spc="-6" dirty="0">
                <a:solidFill>
                  <a:srgbClr val="F8F9F3"/>
                </a:solidFill>
                <a:latin typeface="Consolas"/>
                <a:cs typeface="Consolas"/>
              </a:rPr>
              <a:t>}</a:t>
            </a:r>
            <a:r>
              <a:rPr sz="1935" i="1" spc="-6" dirty="0">
                <a:solidFill>
                  <a:srgbClr val="E5E5F9"/>
                </a:solidFill>
                <a:latin typeface="Consolas"/>
                <a:cs typeface="Consolas"/>
              </a:rPr>
              <a:t>;</a:t>
            </a:r>
            <a:endParaRPr sz="1935">
              <a:solidFill>
                <a:prstClr val="black"/>
              </a:solidFill>
              <a:latin typeface="Consolas"/>
              <a:cs typeface="Consolas"/>
            </a:endParaRPr>
          </a:p>
        </p:txBody>
      </p:sp>
      <p:sp>
        <p:nvSpPr>
          <p:cNvPr id="16" name="object 16"/>
          <p:cNvSpPr txBox="1"/>
          <p:nvPr/>
        </p:nvSpPr>
        <p:spPr>
          <a:xfrm>
            <a:off x="1305572" y="2651732"/>
            <a:ext cx="9673753" cy="306301"/>
          </a:xfrm>
          <a:prstGeom prst="rect">
            <a:avLst/>
          </a:prstGeom>
          <a:ln w="29515">
            <a:solidFill>
              <a:srgbClr val="ABB10B"/>
            </a:solidFill>
          </a:ln>
        </p:spPr>
        <p:txBody>
          <a:bodyPr vert="horz" wrap="square" lIns="0" tIns="8445" rIns="0" bIns="0" rtlCol="0">
            <a:spAutoFit/>
          </a:bodyPr>
          <a:lstStyle/>
          <a:p>
            <a:pPr marL="125914" defTabSz="1105601">
              <a:spcBef>
                <a:spcPts val="67"/>
              </a:spcBef>
            </a:pPr>
            <a:r>
              <a:rPr sz="1935" i="1" spc="-6" dirty="0">
                <a:solidFill>
                  <a:srgbClr val="F8F9F3"/>
                </a:solidFill>
                <a:latin typeface="Consolas"/>
                <a:cs typeface="Consolas"/>
              </a:rPr>
              <a:t>(</a:t>
            </a:r>
            <a:r>
              <a:rPr sz="1935" i="1" spc="-6" dirty="0">
                <a:solidFill>
                  <a:srgbClr val="D8E7F6"/>
                </a:solidFill>
                <a:latin typeface="Consolas"/>
                <a:cs typeface="Consolas"/>
              </a:rPr>
              <a:t>type1</a:t>
            </a:r>
            <a:r>
              <a:rPr sz="1935" i="1" spc="-18" dirty="0">
                <a:solidFill>
                  <a:srgbClr val="D8E7F6"/>
                </a:solidFill>
                <a:latin typeface="Consolas"/>
                <a:cs typeface="Consolas"/>
              </a:rPr>
              <a:t> </a:t>
            </a:r>
            <a:r>
              <a:rPr sz="1935" i="1" spc="-6" dirty="0">
                <a:solidFill>
                  <a:srgbClr val="D8E7F6"/>
                </a:solidFill>
                <a:latin typeface="Consolas"/>
                <a:cs typeface="Consolas"/>
              </a:rPr>
              <a:t>parameter1</a:t>
            </a:r>
            <a:r>
              <a:rPr sz="1935" i="1" spc="-6" dirty="0">
                <a:solidFill>
                  <a:srgbClr val="E5E5F9"/>
                </a:solidFill>
                <a:latin typeface="Consolas"/>
                <a:cs typeface="Consolas"/>
              </a:rPr>
              <a:t>,</a:t>
            </a:r>
            <a:r>
              <a:rPr sz="1935" i="1" spc="-12" dirty="0">
                <a:solidFill>
                  <a:srgbClr val="E5E5F9"/>
                </a:solidFill>
                <a:latin typeface="Consolas"/>
                <a:cs typeface="Consolas"/>
              </a:rPr>
              <a:t> </a:t>
            </a:r>
            <a:r>
              <a:rPr sz="1935" i="1" spc="-6" dirty="0">
                <a:solidFill>
                  <a:srgbClr val="D8E7F6"/>
                </a:solidFill>
                <a:latin typeface="Consolas"/>
                <a:cs typeface="Consolas"/>
              </a:rPr>
              <a:t>type2</a:t>
            </a:r>
            <a:r>
              <a:rPr sz="1935" i="1" spc="-12" dirty="0">
                <a:solidFill>
                  <a:srgbClr val="D8E7F6"/>
                </a:solidFill>
                <a:latin typeface="Consolas"/>
                <a:cs typeface="Consolas"/>
              </a:rPr>
              <a:t> </a:t>
            </a:r>
            <a:r>
              <a:rPr sz="1935" i="1" spc="-6" dirty="0">
                <a:solidFill>
                  <a:srgbClr val="D8E7F6"/>
                </a:solidFill>
                <a:latin typeface="Consolas"/>
                <a:cs typeface="Consolas"/>
              </a:rPr>
              <a:t>parameter2</a:t>
            </a:r>
            <a:r>
              <a:rPr sz="1935" i="1" spc="-6" dirty="0">
                <a:solidFill>
                  <a:srgbClr val="F8F9F3"/>
                </a:solidFill>
                <a:latin typeface="Consolas"/>
                <a:cs typeface="Consolas"/>
              </a:rPr>
              <a:t>)</a:t>
            </a:r>
            <a:r>
              <a:rPr sz="1935" i="1" spc="-12" dirty="0">
                <a:solidFill>
                  <a:srgbClr val="F8F9F3"/>
                </a:solidFill>
                <a:latin typeface="Consolas"/>
                <a:cs typeface="Consolas"/>
              </a:rPr>
              <a:t> </a:t>
            </a:r>
            <a:r>
              <a:rPr sz="1935" i="1" spc="-6" dirty="0">
                <a:solidFill>
                  <a:srgbClr val="E5E5F9"/>
                </a:solidFill>
                <a:latin typeface="Consolas"/>
                <a:cs typeface="Consolas"/>
              </a:rPr>
              <a:t>-&gt;</a:t>
            </a:r>
            <a:r>
              <a:rPr sz="1935" i="1" spc="-12" dirty="0">
                <a:solidFill>
                  <a:srgbClr val="E5E5F9"/>
                </a:solidFill>
                <a:latin typeface="Consolas"/>
                <a:cs typeface="Consolas"/>
              </a:rPr>
              <a:t> </a:t>
            </a:r>
            <a:r>
              <a:rPr sz="1935" i="1" spc="-6" dirty="0">
                <a:solidFill>
                  <a:srgbClr val="F8F9F3"/>
                </a:solidFill>
                <a:latin typeface="Consolas"/>
                <a:cs typeface="Consolas"/>
              </a:rPr>
              <a:t>{</a:t>
            </a:r>
            <a:r>
              <a:rPr sz="1935" i="1" spc="-12" dirty="0">
                <a:solidFill>
                  <a:srgbClr val="F8F9F3"/>
                </a:solidFill>
                <a:latin typeface="Consolas"/>
                <a:cs typeface="Consolas"/>
              </a:rPr>
              <a:t> </a:t>
            </a:r>
            <a:r>
              <a:rPr sz="1935" i="1" spc="-6" dirty="0">
                <a:solidFill>
                  <a:srgbClr val="CC6B1C"/>
                </a:solidFill>
                <a:latin typeface="Consolas"/>
                <a:cs typeface="Consolas"/>
              </a:rPr>
              <a:t>return </a:t>
            </a:r>
            <a:r>
              <a:rPr sz="1935" i="1" spc="-12" dirty="0">
                <a:solidFill>
                  <a:srgbClr val="D8E7F6"/>
                </a:solidFill>
                <a:latin typeface="Consolas"/>
                <a:cs typeface="Consolas"/>
              </a:rPr>
              <a:t>parameter1</a:t>
            </a:r>
            <a:r>
              <a:rPr sz="1935" i="1" spc="6" dirty="0">
                <a:solidFill>
                  <a:srgbClr val="D8E7F6"/>
                </a:solidFill>
                <a:latin typeface="Consolas"/>
                <a:cs typeface="Consolas"/>
              </a:rPr>
              <a:t> </a:t>
            </a:r>
            <a:r>
              <a:rPr sz="1935" i="1" spc="-6" dirty="0">
                <a:solidFill>
                  <a:srgbClr val="F8F9F3"/>
                </a:solidFill>
                <a:latin typeface="Consolas"/>
                <a:cs typeface="Consolas"/>
              </a:rPr>
              <a:t>}</a:t>
            </a:r>
            <a:r>
              <a:rPr sz="1935" i="1" spc="-6" dirty="0">
                <a:solidFill>
                  <a:srgbClr val="E5E5F9"/>
                </a:solidFill>
                <a:latin typeface="Consolas"/>
                <a:cs typeface="Consolas"/>
              </a:rPr>
              <a:t>;</a:t>
            </a:r>
            <a:endParaRPr sz="1935" dirty="0">
              <a:solidFill>
                <a:prstClr val="black"/>
              </a:solidFill>
              <a:latin typeface="Consolas"/>
              <a:cs typeface="Consolas"/>
            </a:endParaRPr>
          </a:p>
        </p:txBody>
      </p:sp>
      <p:sp>
        <p:nvSpPr>
          <p:cNvPr id="17" name="object 2">
            <a:extLst>
              <a:ext uri="{FF2B5EF4-FFF2-40B4-BE49-F238E27FC236}">
                <a16:creationId xmlns:a16="http://schemas.microsoft.com/office/drawing/2014/main" id="{9DC67B0D-389C-B685-CF13-376EB034CB9D}"/>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431" y="527514"/>
            <a:ext cx="4938221" cy="573671"/>
          </a:xfrm>
          <a:prstGeom prst="rect">
            <a:avLst/>
          </a:prstGeom>
        </p:spPr>
        <p:txBody>
          <a:bodyPr vert="horz" wrap="square" lIns="0" tIns="15355" rIns="0" bIns="0" rtlCol="0">
            <a:spAutoFit/>
          </a:bodyPr>
          <a:lstStyle/>
          <a:p>
            <a:pPr marL="15356">
              <a:spcBef>
                <a:spcPts val="121"/>
              </a:spcBef>
            </a:pPr>
            <a:r>
              <a:rPr spc="-6" dirty="0">
                <a:latin typeface="Arial"/>
                <a:cs typeface="Arial"/>
              </a:rPr>
              <a:t>Interface</a:t>
            </a:r>
            <a:r>
              <a:rPr spc="-85" dirty="0">
                <a:latin typeface="Arial"/>
                <a:cs typeface="Arial"/>
              </a:rPr>
              <a:t> </a:t>
            </a:r>
            <a:r>
              <a:rPr spc="-6" dirty="0">
                <a:latin typeface="Arial"/>
                <a:cs typeface="Arial"/>
              </a:rPr>
              <a:t>fonctionnelle</a:t>
            </a:r>
          </a:p>
        </p:txBody>
      </p:sp>
      <p:sp>
        <p:nvSpPr>
          <p:cNvPr id="8" name="object 8"/>
          <p:cNvSpPr txBox="1"/>
          <p:nvPr/>
        </p:nvSpPr>
        <p:spPr>
          <a:xfrm>
            <a:off x="1411079" y="1030241"/>
            <a:ext cx="10112911" cy="5827759"/>
          </a:xfrm>
          <a:prstGeom prst="rect">
            <a:avLst/>
          </a:prstGeom>
        </p:spPr>
        <p:txBody>
          <a:bodyPr vert="horz" wrap="square" lIns="0" tIns="69098" rIns="0" bIns="0" rtlCol="0">
            <a:spAutoFit/>
          </a:bodyPr>
          <a:lstStyle/>
          <a:p>
            <a:pPr marL="301106" marR="6142" indent="-285750" defTabSz="1105601">
              <a:lnSpc>
                <a:spcPts val="2188"/>
              </a:lnSpc>
              <a:spcBef>
                <a:spcPts val="544"/>
              </a:spcBef>
              <a:buFont typeface="Arial" panose="020B0604020202020204" pitchFamily="34" charset="0"/>
              <a:buChar char="•"/>
            </a:pPr>
            <a:r>
              <a:rPr lang="fr-FR" spc="-6" dirty="0">
                <a:solidFill>
                  <a:srgbClr val="FFFFFF"/>
                </a:solidFill>
                <a:latin typeface="Arial MT"/>
                <a:cs typeface="Arial MT"/>
              </a:rPr>
              <a:t>Lambdas en Java :</a:t>
            </a:r>
          </a:p>
          <a:p>
            <a:pPr marL="15356" marR="6142" defTabSz="1105601">
              <a:lnSpc>
                <a:spcPts val="2188"/>
              </a:lnSpc>
              <a:spcBef>
                <a:spcPts val="544"/>
              </a:spcBef>
            </a:pPr>
            <a:endParaRPr lang="fr-FR" spc="-6" dirty="0">
              <a:solidFill>
                <a:srgbClr val="FFFFFF"/>
              </a:solidFill>
              <a:latin typeface="Arial MT"/>
              <a:cs typeface="Arial MT"/>
            </a:endParaRPr>
          </a:p>
          <a:p>
            <a:pPr marL="301106" marR="6142" indent="-285750" defTabSz="1105601">
              <a:lnSpc>
                <a:spcPts val="2188"/>
              </a:lnSpc>
              <a:spcBef>
                <a:spcPts val="544"/>
              </a:spcBef>
              <a:buFont typeface="Arial" panose="020B0604020202020204" pitchFamily="34" charset="0"/>
              <a:buChar char="•"/>
            </a:pPr>
            <a:r>
              <a:rPr lang="fr-FR" spc="-6" dirty="0">
                <a:solidFill>
                  <a:srgbClr val="FFFFFF"/>
                </a:solidFill>
                <a:latin typeface="Arial MT"/>
                <a:cs typeface="Arial MT"/>
              </a:rPr>
              <a:t>    Stockées dans des variables, mais pas de type ‘méthode’.</a:t>
            </a:r>
          </a:p>
          <a:p>
            <a:pPr marL="15356" marR="6142" defTabSz="1105601">
              <a:lnSpc>
                <a:spcPts val="2188"/>
              </a:lnSpc>
              <a:spcBef>
                <a:spcPts val="544"/>
              </a:spcBef>
            </a:pPr>
            <a:endParaRPr lang="fr-FR" spc="-6" dirty="0">
              <a:solidFill>
                <a:srgbClr val="FFFFFF"/>
              </a:solidFill>
              <a:latin typeface="Arial MT"/>
              <a:cs typeface="Arial MT"/>
            </a:endParaRPr>
          </a:p>
          <a:p>
            <a:pPr marL="301106" marR="6142" indent="-285750" defTabSz="1105601">
              <a:lnSpc>
                <a:spcPts val="2188"/>
              </a:lnSpc>
              <a:spcBef>
                <a:spcPts val="544"/>
              </a:spcBef>
              <a:buFont typeface="Arial" panose="020B0604020202020204" pitchFamily="34" charset="0"/>
              <a:buChar char="•"/>
            </a:pPr>
            <a:r>
              <a:rPr lang="fr-FR" spc="-6" dirty="0">
                <a:solidFill>
                  <a:srgbClr val="FFFFFF"/>
                </a:solidFill>
                <a:latin typeface="Arial MT"/>
                <a:cs typeface="Arial MT"/>
              </a:rPr>
              <a:t>Interface Fonctionnelle :</a:t>
            </a:r>
          </a:p>
          <a:p>
            <a:pPr marL="15356" marR="6142" defTabSz="1105601">
              <a:lnSpc>
                <a:spcPts val="2188"/>
              </a:lnSpc>
              <a:spcBef>
                <a:spcPts val="544"/>
              </a:spcBef>
            </a:pPr>
            <a:endParaRPr lang="fr-FR" spc="-6" dirty="0">
              <a:solidFill>
                <a:srgbClr val="FFFFFF"/>
              </a:solidFill>
              <a:latin typeface="Arial MT"/>
              <a:cs typeface="Arial MT"/>
            </a:endParaRPr>
          </a:p>
          <a:p>
            <a:pPr marL="301106" marR="6142" indent="-285750" defTabSz="1105601">
              <a:lnSpc>
                <a:spcPts val="2188"/>
              </a:lnSpc>
              <a:spcBef>
                <a:spcPts val="544"/>
              </a:spcBef>
              <a:buFont typeface="Arial" panose="020B0604020202020204" pitchFamily="34" charset="0"/>
              <a:buChar char="•"/>
            </a:pPr>
            <a:r>
              <a:rPr lang="fr-FR" spc="-6" dirty="0">
                <a:solidFill>
                  <a:srgbClr val="FFFFFF"/>
                </a:solidFill>
                <a:latin typeface="Arial MT"/>
                <a:cs typeface="Arial MT"/>
              </a:rPr>
              <a:t>    Interface avec une seule méthode public abstract.</a:t>
            </a:r>
          </a:p>
          <a:p>
            <a:pPr marL="301106" marR="6142" indent="-285750" defTabSz="1105601">
              <a:lnSpc>
                <a:spcPts val="2188"/>
              </a:lnSpc>
              <a:spcBef>
                <a:spcPts val="544"/>
              </a:spcBef>
              <a:buFont typeface="Arial" panose="020B0604020202020204" pitchFamily="34" charset="0"/>
              <a:buChar char="•"/>
            </a:pPr>
            <a:r>
              <a:rPr lang="fr-FR" spc="-6" dirty="0">
                <a:solidFill>
                  <a:srgbClr val="FFFFFF"/>
                </a:solidFill>
                <a:latin typeface="Arial MT"/>
                <a:cs typeface="Arial MT"/>
              </a:rPr>
              <a:t>    Lambdas sont interprétées comme cette méthode.</a:t>
            </a:r>
          </a:p>
          <a:p>
            <a:pPr marL="15356" marR="6142" defTabSz="1105601">
              <a:lnSpc>
                <a:spcPts val="2188"/>
              </a:lnSpc>
              <a:spcBef>
                <a:spcPts val="544"/>
              </a:spcBef>
            </a:pPr>
            <a:endParaRPr lang="fr-FR" spc="-6" dirty="0">
              <a:solidFill>
                <a:srgbClr val="FFFFFF"/>
              </a:solidFill>
              <a:latin typeface="Arial MT"/>
              <a:cs typeface="Arial MT"/>
            </a:endParaRPr>
          </a:p>
          <a:p>
            <a:pPr marL="301106" marR="6142" indent="-285750" defTabSz="1105601">
              <a:lnSpc>
                <a:spcPts val="2188"/>
              </a:lnSpc>
              <a:spcBef>
                <a:spcPts val="544"/>
              </a:spcBef>
              <a:buFont typeface="Arial" panose="020B0604020202020204" pitchFamily="34" charset="0"/>
              <a:buChar char="•"/>
            </a:pPr>
            <a:r>
              <a:rPr lang="fr-FR" spc="-6" dirty="0">
                <a:solidFill>
                  <a:srgbClr val="FFFFFF"/>
                </a:solidFill>
                <a:latin typeface="Arial MT"/>
                <a:cs typeface="Arial MT"/>
              </a:rPr>
              <a:t>@FunctionalInterface :</a:t>
            </a:r>
          </a:p>
          <a:p>
            <a:pPr marL="15356" marR="6142" defTabSz="1105601">
              <a:lnSpc>
                <a:spcPts val="2188"/>
              </a:lnSpc>
              <a:spcBef>
                <a:spcPts val="544"/>
              </a:spcBef>
            </a:pPr>
            <a:endParaRPr lang="fr-FR" spc="-6" dirty="0">
              <a:solidFill>
                <a:srgbClr val="FFFFFF"/>
              </a:solidFill>
              <a:latin typeface="Arial MT"/>
              <a:cs typeface="Arial MT"/>
            </a:endParaRPr>
          </a:p>
          <a:p>
            <a:pPr marL="301106" marR="6142" indent="-285750" defTabSz="1105601">
              <a:lnSpc>
                <a:spcPts val="2188"/>
              </a:lnSpc>
              <a:spcBef>
                <a:spcPts val="544"/>
              </a:spcBef>
              <a:buFont typeface="Arial" panose="020B0604020202020204" pitchFamily="34" charset="0"/>
              <a:buChar char="•"/>
            </a:pPr>
            <a:r>
              <a:rPr lang="fr-FR" spc="-6" dirty="0">
                <a:solidFill>
                  <a:srgbClr val="FFFFFF"/>
                </a:solidFill>
                <a:latin typeface="Arial MT"/>
                <a:cs typeface="Arial MT"/>
              </a:rPr>
              <a:t>    Optionnelle, mais aide à détecter des erreurs de compilation.</a:t>
            </a:r>
          </a:p>
          <a:p>
            <a:pPr marL="15356" marR="6142" defTabSz="1105601">
              <a:lnSpc>
                <a:spcPts val="2188"/>
              </a:lnSpc>
              <a:spcBef>
                <a:spcPts val="544"/>
              </a:spcBef>
            </a:pPr>
            <a:endParaRPr lang="fr-FR" spc="-6" dirty="0">
              <a:solidFill>
                <a:srgbClr val="FFFFFF"/>
              </a:solidFill>
              <a:latin typeface="Arial MT"/>
              <a:cs typeface="Arial MT"/>
            </a:endParaRPr>
          </a:p>
          <a:p>
            <a:pPr marL="301106" marR="6142" indent="-285750" defTabSz="1105601">
              <a:lnSpc>
                <a:spcPts val="2188"/>
              </a:lnSpc>
              <a:spcBef>
                <a:spcPts val="544"/>
              </a:spcBef>
              <a:buFont typeface="Arial" panose="020B0604020202020204" pitchFamily="34" charset="0"/>
              <a:buChar char="•"/>
            </a:pPr>
            <a:r>
              <a:rPr lang="fr-FR" spc="-6" dirty="0">
                <a:solidFill>
                  <a:srgbClr val="FFFFFF"/>
                </a:solidFill>
                <a:latin typeface="Arial MT"/>
                <a:cs typeface="Arial MT"/>
              </a:rPr>
              <a:t>Déduction des Types :</a:t>
            </a:r>
          </a:p>
          <a:p>
            <a:pPr marL="15356" marR="6142" defTabSz="1105601">
              <a:lnSpc>
                <a:spcPts val="2188"/>
              </a:lnSpc>
              <a:spcBef>
                <a:spcPts val="544"/>
              </a:spcBef>
            </a:pPr>
            <a:endParaRPr lang="fr-FR" spc="-6" dirty="0">
              <a:solidFill>
                <a:srgbClr val="FFFFFF"/>
              </a:solidFill>
              <a:latin typeface="Arial MT"/>
              <a:cs typeface="Arial MT"/>
            </a:endParaRPr>
          </a:p>
          <a:p>
            <a:pPr marL="301106" marR="6142" indent="-285750" defTabSz="1105601">
              <a:lnSpc>
                <a:spcPts val="2188"/>
              </a:lnSpc>
              <a:spcBef>
                <a:spcPts val="544"/>
              </a:spcBef>
              <a:buFont typeface="Arial" panose="020B0604020202020204" pitchFamily="34" charset="0"/>
              <a:buChar char="•"/>
            </a:pPr>
            <a:r>
              <a:rPr lang="fr-FR" spc="-6" dirty="0">
                <a:solidFill>
                  <a:srgbClr val="FFFFFF"/>
                </a:solidFill>
                <a:latin typeface="Arial MT"/>
                <a:cs typeface="Arial MT"/>
              </a:rPr>
              <a:t>    Le compilateur peut déduire les types de retour et des arguments à partir de l'interface fonctionnelle.</a:t>
            </a:r>
            <a:endParaRPr dirty="0">
              <a:solidFill>
                <a:prstClr val="black"/>
              </a:solidFill>
              <a:latin typeface="Arial MT"/>
              <a:cs typeface="Arial MT"/>
            </a:endParaRPr>
          </a:p>
        </p:txBody>
      </p:sp>
      <p:sp>
        <p:nvSpPr>
          <p:cNvPr id="9" name="object 2">
            <a:extLst>
              <a:ext uri="{FF2B5EF4-FFF2-40B4-BE49-F238E27FC236}">
                <a16:creationId xmlns:a16="http://schemas.microsoft.com/office/drawing/2014/main" id="{7772C2E9-3DEE-5CC0-E36E-4F6A8C589362}"/>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431" y="527514"/>
            <a:ext cx="5448780" cy="573671"/>
          </a:xfrm>
          <a:prstGeom prst="rect">
            <a:avLst/>
          </a:prstGeom>
        </p:spPr>
        <p:txBody>
          <a:bodyPr vert="horz" wrap="square" lIns="0" tIns="15355" rIns="0" bIns="0" rtlCol="0">
            <a:spAutoFit/>
          </a:bodyPr>
          <a:lstStyle/>
          <a:p>
            <a:pPr marL="15356">
              <a:spcBef>
                <a:spcPts val="121"/>
              </a:spcBef>
            </a:pPr>
            <a:r>
              <a:rPr spc="-6" dirty="0">
                <a:latin typeface="Arial"/>
                <a:cs typeface="Arial"/>
              </a:rPr>
              <a:t>Interfaces</a:t>
            </a:r>
            <a:r>
              <a:rPr spc="-97" dirty="0">
                <a:latin typeface="Arial"/>
                <a:cs typeface="Arial"/>
              </a:rPr>
              <a:t> </a:t>
            </a:r>
            <a:r>
              <a:rPr spc="-6" dirty="0">
                <a:latin typeface="Arial"/>
                <a:cs typeface="Arial"/>
              </a:rPr>
              <a:t>fonctionnelles</a:t>
            </a:r>
          </a:p>
        </p:txBody>
      </p:sp>
      <p:sp>
        <p:nvSpPr>
          <p:cNvPr id="4" name="object 4"/>
          <p:cNvSpPr txBox="1"/>
          <p:nvPr/>
        </p:nvSpPr>
        <p:spPr>
          <a:xfrm>
            <a:off x="668010" y="1372800"/>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1059752" y="1287487"/>
            <a:ext cx="9880280" cy="658967"/>
          </a:xfrm>
          <a:prstGeom prst="rect">
            <a:avLst/>
          </a:prstGeom>
        </p:spPr>
        <p:txBody>
          <a:bodyPr vert="horz" wrap="square" lIns="0" tIns="42994" rIns="0" bIns="0" rtlCol="0">
            <a:spAutoFit/>
          </a:bodyPr>
          <a:lstStyle/>
          <a:p>
            <a:pPr marL="15356" marR="6142" defTabSz="1105601">
              <a:lnSpc>
                <a:spcPts val="2442"/>
              </a:lnSpc>
              <a:spcBef>
                <a:spcPts val="339"/>
              </a:spcBef>
            </a:pPr>
            <a:r>
              <a:rPr sz="2176" spc="-6" dirty="0">
                <a:solidFill>
                  <a:srgbClr val="FFFFFF"/>
                </a:solidFill>
                <a:latin typeface="Arial MT"/>
                <a:cs typeface="Arial MT"/>
              </a:rPr>
              <a:t>Ci-dessous</a:t>
            </a:r>
            <a:r>
              <a:rPr sz="2176" dirty="0">
                <a:solidFill>
                  <a:srgbClr val="FFFFFF"/>
                </a:solidFill>
                <a:latin typeface="Arial MT"/>
                <a:cs typeface="Arial MT"/>
              </a:rPr>
              <a:t> </a:t>
            </a:r>
            <a:r>
              <a:rPr sz="2176" spc="-12" dirty="0">
                <a:solidFill>
                  <a:srgbClr val="FFFFFF"/>
                </a:solidFill>
                <a:latin typeface="Arial MT"/>
                <a:cs typeface="Arial MT"/>
              </a:rPr>
              <a:t>deux</a:t>
            </a:r>
            <a:r>
              <a:rPr sz="2176" dirty="0">
                <a:solidFill>
                  <a:srgbClr val="FFFFFF"/>
                </a:solidFill>
                <a:latin typeface="Arial MT"/>
                <a:cs typeface="Arial MT"/>
              </a:rPr>
              <a:t> </a:t>
            </a:r>
            <a:r>
              <a:rPr sz="2176" spc="-6" dirty="0">
                <a:solidFill>
                  <a:srgbClr val="FFFFFF"/>
                </a:solidFill>
                <a:latin typeface="Arial MT"/>
                <a:cs typeface="Arial MT"/>
              </a:rPr>
              <a:t>interfaces</a:t>
            </a:r>
            <a:r>
              <a:rPr sz="2176" dirty="0">
                <a:solidFill>
                  <a:srgbClr val="FFFFFF"/>
                </a:solidFill>
                <a:latin typeface="Arial MT"/>
                <a:cs typeface="Arial MT"/>
              </a:rPr>
              <a:t> </a:t>
            </a:r>
            <a:r>
              <a:rPr sz="2176" spc="-12" dirty="0">
                <a:solidFill>
                  <a:srgbClr val="FFFFFF"/>
                </a:solidFill>
                <a:latin typeface="Arial MT"/>
                <a:cs typeface="Arial MT"/>
              </a:rPr>
              <a:t>fonctionnelles</a:t>
            </a:r>
            <a:r>
              <a:rPr sz="2176" spc="6" dirty="0">
                <a:solidFill>
                  <a:srgbClr val="FFFFFF"/>
                </a:solidFill>
                <a:latin typeface="Arial MT"/>
                <a:cs typeface="Arial MT"/>
              </a:rPr>
              <a:t> </a:t>
            </a:r>
            <a:r>
              <a:rPr sz="2176" spc="-6" dirty="0">
                <a:solidFill>
                  <a:srgbClr val="FFFFFF"/>
                </a:solidFill>
                <a:latin typeface="Arial MT"/>
                <a:cs typeface="Arial MT"/>
              </a:rPr>
              <a:t>fournies</a:t>
            </a:r>
            <a:r>
              <a:rPr sz="2176" dirty="0">
                <a:solidFill>
                  <a:srgbClr val="FFFFFF"/>
                </a:solidFill>
                <a:latin typeface="Arial MT"/>
                <a:cs typeface="Arial MT"/>
              </a:rPr>
              <a:t> </a:t>
            </a:r>
            <a:r>
              <a:rPr sz="2176" spc="-6" dirty="0">
                <a:solidFill>
                  <a:srgbClr val="FFFFFF"/>
                </a:solidFill>
                <a:latin typeface="Arial MT"/>
                <a:cs typeface="Arial MT"/>
              </a:rPr>
              <a:t>par</a:t>
            </a:r>
            <a:r>
              <a:rPr sz="2176" dirty="0">
                <a:solidFill>
                  <a:srgbClr val="FFFFFF"/>
                </a:solidFill>
                <a:latin typeface="Arial MT"/>
                <a:cs typeface="Arial MT"/>
              </a:rPr>
              <a:t> </a:t>
            </a:r>
            <a:r>
              <a:rPr sz="2176" spc="-6" dirty="0">
                <a:solidFill>
                  <a:srgbClr val="FFFFFF"/>
                </a:solidFill>
                <a:latin typeface="Arial MT"/>
                <a:cs typeface="Arial MT"/>
              </a:rPr>
              <a:t>Java.</a:t>
            </a:r>
            <a:r>
              <a:rPr sz="2176" spc="6" dirty="0">
                <a:solidFill>
                  <a:srgbClr val="FFFFFF"/>
                </a:solidFill>
                <a:latin typeface="Arial MT"/>
                <a:cs typeface="Arial MT"/>
              </a:rPr>
              <a:t> </a:t>
            </a:r>
            <a:r>
              <a:rPr sz="2176" spc="-12" dirty="0">
                <a:solidFill>
                  <a:srgbClr val="FFFFFF"/>
                </a:solidFill>
                <a:latin typeface="Arial MT"/>
                <a:cs typeface="Arial MT"/>
              </a:rPr>
              <a:t>Elles</a:t>
            </a:r>
            <a:r>
              <a:rPr sz="2176" dirty="0">
                <a:solidFill>
                  <a:srgbClr val="FFFFFF"/>
                </a:solidFill>
                <a:latin typeface="Arial MT"/>
                <a:cs typeface="Arial MT"/>
              </a:rPr>
              <a:t> </a:t>
            </a:r>
            <a:r>
              <a:rPr sz="2176" spc="-6" dirty="0">
                <a:solidFill>
                  <a:srgbClr val="FFFFFF"/>
                </a:solidFill>
                <a:latin typeface="Arial MT"/>
                <a:cs typeface="Arial MT"/>
              </a:rPr>
              <a:t>font</a:t>
            </a:r>
            <a:r>
              <a:rPr sz="2176" dirty="0">
                <a:solidFill>
                  <a:srgbClr val="FFFFFF"/>
                </a:solidFill>
                <a:latin typeface="Arial MT"/>
                <a:cs typeface="Arial MT"/>
              </a:rPr>
              <a:t> </a:t>
            </a:r>
            <a:r>
              <a:rPr sz="2176" spc="-6" dirty="0">
                <a:solidFill>
                  <a:srgbClr val="FFFFFF"/>
                </a:solidFill>
                <a:latin typeface="Arial MT"/>
                <a:cs typeface="Arial MT"/>
              </a:rPr>
              <a:t>partie des </a:t>
            </a:r>
            <a:r>
              <a:rPr sz="2176" spc="-585" dirty="0">
                <a:solidFill>
                  <a:srgbClr val="FFFFFF"/>
                </a:solidFill>
                <a:latin typeface="Arial MT"/>
                <a:cs typeface="Arial MT"/>
              </a:rPr>
              <a:t> </a:t>
            </a:r>
            <a:r>
              <a:rPr sz="2176" spc="-6" dirty="0">
                <a:solidFill>
                  <a:srgbClr val="FFFFFF"/>
                </a:solidFill>
                <a:latin typeface="Arial MT"/>
                <a:cs typeface="Arial MT"/>
              </a:rPr>
              <a:t>nombreuses interfaces</a:t>
            </a:r>
            <a:r>
              <a:rPr sz="2176" dirty="0">
                <a:solidFill>
                  <a:srgbClr val="FFFFFF"/>
                </a:solidFill>
                <a:latin typeface="Arial MT"/>
                <a:cs typeface="Arial MT"/>
              </a:rPr>
              <a:t> </a:t>
            </a:r>
            <a:r>
              <a:rPr sz="2176" spc="-6" dirty="0">
                <a:solidFill>
                  <a:srgbClr val="FFFFFF"/>
                </a:solidFill>
                <a:latin typeface="Arial MT"/>
                <a:cs typeface="Arial MT"/>
              </a:rPr>
              <a:t>de java.util.function.</a:t>
            </a:r>
            <a:endParaRPr sz="2176" dirty="0">
              <a:solidFill>
                <a:prstClr val="black"/>
              </a:solidFill>
              <a:latin typeface="Arial MT"/>
              <a:cs typeface="Arial MT"/>
            </a:endParaRPr>
          </a:p>
        </p:txBody>
      </p:sp>
      <p:sp>
        <p:nvSpPr>
          <p:cNvPr id="6" name="object 6"/>
          <p:cNvSpPr/>
          <p:nvPr/>
        </p:nvSpPr>
        <p:spPr>
          <a:xfrm>
            <a:off x="1105572" y="2098946"/>
            <a:ext cx="9673753" cy="4535914"/>
          </a:xfrm>
          <a:custGeom>
            <a:avLst/>
            <a:gdLst/>
            <a:ahLst/>
            <a:cxnLst/>
            <a:rect l="l" t="t" r="r" b="b"/>
            <a:pathLst>
              <a:path w="8001000" h="3751579">
                <a:moveTo>
                  <a:pt x="8001000" y="0"/>
                </a:moveTo>
                <a:lnTo>
                  <a:pt x="0" y="0"/>
                </a:lnTo>
                <a:lnTo>
                  <a:pt x="0" y="3751199"/>
                </a:lnTo>
                <a:lnTo>
                  <a:pt x="4000677" y="3751199"/>
                </a:lnTo>
                <a:lnTo>
                  <a:pt x="8001000" y="3751199"/>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7" name="object 7"/>
          <p:cNvSpPr txBox="1"/>
          <p:nvPr/>
        </p:nvSpPr>
        <p:spPr>
          <a:xfrm>
            <a:off x="1105572" y="2098946"/>
            <a:ext cx="9673753" cy="4559325"/>
          </a:xfrm>
          <a:prstGeom prst="rect">
            <a:avLst/>
          </a:prstGeom>
          <a:ln w="29159">
            <a:solidFill>
              <a:srgbClr val="ABB10B"/>
            </a:solidFill>
          </a:ln>
        </p:spPr>
        <p:txBody>
          <a:bodyPr vert="horz" wrap="square" lIns="0" tIns="16891" rIns="0" bIns="0" rtlCol="0">
            <a:spAutoFit/>
          </a:bodyPr>
          <a:lstStyle/>
          <a:p>
            <a:pPr marL="125914" defTabSz="1105601">
              <a:lnSpc>
                <a:spcPts val="1892"/>
              </a:lnSpc>
              <a:spcBef>
                <a:spcPts val="133"/>
              </a:spcBef>
            </a:pPr>
            <a:r>
              <a:rPr sz="1693" i="1" spc="-6" dirty="0">
                <a:solidFill>
                  <a:srgbClr val="7F7F7F"/>
                </a:solidFill>
                <a:latin typeface="Consolas"/>
                <a:cs typeface="Consolas"/>
              </a:rPr>
              <a:t>@FunctionalInterface</a:t>
            </a:r>
            <a:endParaRPr sz="1693">
              <a:solidFill>
                <a:prstClr val="black"/>
              </a:solidFill>
              <a:latin typeface="Consolas"/>
              <a:cs typeface="Consolas"/>
            </a:endParaRPr>
          </a:p>
          <a:p>
            <a:pPr marL="125914" defTabSz="1105601">
              <a:lnSpc>
                <a:spcPts val="1602"/>
              </a:lnSpc>
            </a:pPr>
            <a:r>
              <a:rPr sz="1451" spc="-6" dirty="0">
                <a:solidFill>
                  <a:srgbClr val="CC6B1C"/>
                </a:solidFill>
                <a:latin typeface="Consolas"/>
                <a:cs typeface="Consolas"/>
              </a:rPr>
              <a:t>public</a:t>
            </a:r>
            <a:r>
              <a:rPr sz="1451" spc="-12" dirty="0">
                <a:solidFill>
                  <a:srgbClr val="CC6B1C"/>
                </a:solidFill>
                <a:latin typeface="Consolas"/>
                <a:cs typeface="Consolas"/>
              </a:rPr>
              <a:t> </a:t>
            </a:r>
            <a:r>
              <a:rPr sz="1451" spc="-6" dirty="0">
                <a:solidFill>
                  <a:srgbClr val="CC6B1C"/>
                </a:solidFill>
                <a:latin typeface="Consolas"/>
                <a:cs typeface="Consolas"/>
              </a:rPr>
              <a:t>interface</a:t>
            </a:r>
            <a:r>
              <a:rPr sz="1451" dirty="0">
                <a:solidFill>
                  <a:srgbClr val="CC6B1C"/>
                </a:solidFill>
                <a:latin typeface="Consolas"/>
                <a:cs typeface="Consolas"/>
              </a:rPr>
              <a:t> </a:t>
            </a:r>
            <a:r>
              <a:rPr sz="1451" spc="-6" dirty="0">
                <a:solidFill>
                  <a:srgbClr val="7FF1F5"/>
                </a:solidFill>
                <a:latin typeface="Consolas"/>
                <a:cs typeface="Consolas"/>
              </a:rPr>
              <a:t>Consumer</a:t>
            </a:r>
            <a:r>
              <a:rPr sz="1451" spc="-6" dirty="0">
                <a:solidFill>
                  <a:srgbClr val="E5E5F9"/>
                </a:solidFill>
                <a:latin typeface="Consolas"/>
                <a:cs typeface="Consolas"/>
              </a:rPr>
              <a:t>&lt;</a:t>
            </a:r>
            <a:r>
              <a:rPr sz="1451" spc="-6" dirty="0">
                <a:solidFill>
                  <a:srgbClr val="BEA3A3"/>
                </a:solidFill>
                <a:latin typeface="Consolas"/>
                <a:cs typeface="Consolas"/>
              </a:rPr>
              <a:t>T</a:t>
            </a:r>
            <a:r>
              <a:rPr sz="1451" spc="-6" dirty="0">
                <a:solidFill>
                  <a:srgbClr val="E5E5F9"/>
                </a:solidFill>
                <a:latin typeface="Consolas"/>
                <a:cs typeface="Consolas"/>
              </a:rPr>
              <a:t>&gt;</a:t>
            </a:r>
            <a:r>
              <a:rPr sz="1451" spc="-18" dirty="0">
                <a:solidFill>
                  <a:srgbClr val="E5E5F9"/>
                </a:solidFill>
                <a:latin typeface="Consolas"/>
                <a:cs typeface="Consolas"/>
              </a:rPr>
              <a:t> </a:t>
            </a:r>
            <a:r>
              <a:rPr sz="1451" dirty="0">
                <a:solidFill>
                  <a:srgbClr val="F8F9F3"/>
                </a:solidFill>
                <a:latin typeface="Consolas"/>
                <a:cs typeface="Consolas"/>
              </a:rPr>
              <a:t>{</a:t>
            </a:r>
            <a:endParaRPr sz="1451">
              <a:solidFill>
                <a:prstClr val="black"/>
              </a:solidFill>
              <a:latin typeface="Consolas"/>
              <a:cs typeface="Consolas"/>
            </a:endParaRPr>
          </a:p>
          <a:p>
            <a:pPr defTabSz="1105601">
              <a:spcBef>
                <a:spcPts val="60"/>
              </a:spcBef>
            </a:pPr>
            <a:endParaRPr sz="1149">
              <a:solidFill>
                <a:prstClr val="black"/>
              </a:solidFill>
              <a:latin typeface="Consolas"/>
              <a:cs typeface="Consolas"/>
            </a:endParaRPr>
          </a:p>
          <a:p>
            <a:pPr marL="531303" defTabSz="1105601">
              <a:lnSpc>
                <a:spcPts val="1566"/>
              </a:lnSpc>
            </a:pPr>
            <a:r>
              <a:rPr sz="1451" spc="-6" dirty="0">
                <a:solidFill>
                  <a:srgbClr val="7F7F7F"/>
                </a:solidFill>
                <a:latin typeface="Consolas"/>
                <a:cs typeface="Consolas"/>
              </a:rPr>
              <a:t>/**</a:t>
            </a:r>
            <a:endParaRPr sz="1451">
              <a:solidFill>
                <a:prstClr val="black"/>
              </a:solidFill>
              <a:latin typeface="Consolas"/>
              <a:cs typeface="Consolas"/>
            </a:endParaRPr>
          </a:p>
          <a:p>
            <a:pPr marL="715570" defTabSz="1105601">
              <a:lnSpc>
                <a:spcPts val="1693"/>
              </a:lnSpc>
            </a:pPr>
            <a:r>
              <a:rPr sz="1693" dirty="0">
                <a:solidFill>
                  <a:srgbClr val="7F7F7F"/>
                </a:solidFill>
                <a:latin typeface="Consolas"/>
                <a:cs typeface="Consolas"/>
              </a:rPr>
              <a:t>*</a:t>
            </a:r>
            <a:r>
              <a:rPr sz="1693" spc="-18" dirty="0">
                <a:solidFill>
                  <a:srgbClr val="7F7F7F"/>
                </a:solidFill>
                <a:latin typeface="Consolas"/>
                <a:cs typeface="Consolas"/>
              </a:rPr>
              <a:t> </a:t>
            </a:r>
            <a:r>
              <a:rPr sz="1693" spc="-6" dirty="0">
                <a:solidFill>
                  <a:srgbClr val="7F7F7F"/>
                </a:solidFill>
                <a:latin typeface="Consolas"/>
                <a:cs typeface="Consolas"/>
              </a:rPr>
              <a:t>Performs</a:t>
            </a:r>
            <a:r>
              <a:rPr sz="1693" spc="-18" dirty="0">
                <a:solidFill>
                  <a:srgbClr val="7F7F7F"/>
                </a:solidFill>
                <a:latin typeface="Consolas"/>
                <a:cs typeface="Consolas"/>
              </a:rPr>
              <a:t> </a:t>
            </a:r>
            <a:r>
              <a:rPr sz="1693" spc="-6" dirty="0">
                <a:solidFill>
                  <a:srgbClr val="7F7F7F"/>
                </a:solidFill>
                <a:latin typeface="Consolas"/>
                <a:cs typeface="Consolas"/>
              </a:rPr>
              <a:t>this</a:t>
            </a:r>
            <a:r>
              <a:rPr sz="1693" spc="-18" dirty="0">
                <a:solidFill>
                  <a:srgbClr val="7F7F7F"/>
                </a:solidFill>
                <a:latin typeface="Consolas"/>
                <a:cs typeface="Consolas"/>
              </a:rPr>
              <a:t> </a:t>
            </a:r>
            <a:r>
              <a:rPr sz="1693" spc="-6" dirty="0">
                <a:solidFill>
                  <a:srgbClr val="7F7F7F"/>
                </a:solidFill>
                <a:latin typeface="Consolas"/>
                <a:cs typeface="Consolas"/>
              </a:rPr>
              <a:t>operation</a:t>
            </a:r>
            <a:r>
              <a:rPr sz="1693" spc="-18" dirty="0">
                <a:solidFill>
                  <a:srgbClr val="7F7F7F"/>
                </a:solidFill>
                <a:latin typeface="Consolas"/>
                <a:cs typeface="Consolas"/>
              </a:rPr>
              <a:t> </a:t>
            </a:r>
            <a:r>
              <a:rPr sz="1693" spc="-6" dirty="0">
                <a:solidFill>
                  <a:srgbClr val="7F7F7F"/>
                </a:solidFill>
                <a:latin typeface="Consolas"/>
                <a:cs typeface="Consolas"/>
              </a:rPr>
              <a:t>on</a:t>
            </a:r>
            <a:r>
              <a:rPr sz="1693" spc="-18" dirty="0">
                <a:solidFill>
                  <a:srgbClr val="7F7F7F"/>
                </a:solidFill>
                <a:latin typeface="Consolas"/>
                <a:cs typeface="Consolas"/>
              </a:rPr>
              <a:t> </a:t>
            </a:r>
            <a:r>
              <a:rPr sz="1693" spc="-6" dirty="0">
                <a:solidFill>
                  <a:srgbClr val="7F7F7F"/>
                </a:solidFill>
                <a:latin typeface="Consolas"/>
                <a:cs typeface="Consolas"/>
              </a:rPr>
              <a:t>the</a:t>
            </a:r>
            <a:r>
              <a:rPr sz="1693" spc="-18" dirty="0">
                <a:solidFill>
                  <a:srgbClr val="7F7F7F"/>
                </a:solidFill>
                <a:latin typeface="Consolas"/>
                <a:cs typeface="Consolas"/>
              </a:rPr>
              <a:t> </a:t>
            </a:r>
            <a:r>
              <a:rPr sz="1693" spc="-6" dirty="0">
                <a:solidFill>
                  <a:srgbClr val="7F7F7F"/>
                </a:solidFill>
                <a:latin typeface="Consolas"/>
                <a:cs typeface="Consolas"/>
              </a:rPr>
              <a:t>given</a:t>
            </a:r>
            <a:r>
              <a:rPr sz="1693" spc="-12" dirty="0">
                <a:solidFill>
                  <a:srgbClr val="7F7F7F"/>
                </a:solidFill>
                <a:latin typeface="Consolas"/>
                <a:cs typeface="Consolas"/>
              </a:rPr>
              <a:t> </a:t>
            </a:r>
            <a:r>
              <a:rPr sz="1693" spc="-6" dirty="0">
                <a:solidFill>
                  <a:srgbClr val="7F7F7F"/>
                </a:solidFill>
                <a:latin typeface="Consolas"/>
                <a:cs typeface="Consolas"/>
              </a:rPr>
              <a:t>argument.</a:t>
            </a:r>
            <a:endParaRPr sz="1693">
              <a:solidFill>
                <a:prstClr val="black"/>
              </a:solidFill>
              <a:latin typeface="Consolas"/>
              <a:cs typeface="Consolas"/>
            </a:endParaRPr>
          </a:p>
          <a:p>
            <a:pPr marL="715570" defTabSz="1105601">
              <a:lnSpc>
                <a:spcPts val="1723"/>
              </a:lnSpc>
            </a:pPr>
            <a:r>
              <a:rPr sz="1693" dirty="0">
                <a:solidFill>
                  <a:srgbClr val="7F7F7F"/>
                </a:solidFill>
                <a:latin typeface="Consolas"/>
                <a:cs typeface="Consolas"/>
              </a:rPr>
              <a:t>*</a:t>
            </a:r>
            <a:endParaRPr sz="1693">
              <a:solidFill>
                <a:prstClr val="black"/>
              </a:solidFill>
              <a:latin typeface="Consolas"/>
              <a:cs typeface="Consolas"/>
            </a:endParaRPr>
          </a:p>
          <a:p>
            <a:pPr marL="835343" indent="-203461" defTabSz="1105601">
              <a:lnSpc>
                <a:spcPts val="1427"/>
              </a:lnSpc>
              <a:buClr>
                <a:srgbClr val="7F7F7F"/>
              </a:buClr>
              <a:buFont typeface="Consolas"/>
              <a:buChar char="*"/>
              <a:tabLst>
                <a:tab pos="836111" algn="l"/>
              </a:tabLst>
            </a:pPr>
            <a:r>
              <a:rPr sz="1451" b="1" spc="-6" dirty="0">
                <a:solidFill>
                  <a:srgbClr val="998B7B"/>
                </a:solidFill>
                <a:latin typeface="Consolas"/>
                <a:cs typeface="Consolas"/>
              </a:rPr>
              <a:t>@param</a:t>
            </a:r>
            <a:r>
              <a:rPr sz="1451" b="1" spc="-18" dirty="0">
                <a:solidFill>
                  <a:srgbClr val="998B7B"/>
                </a:solidFill>
                <a:latin typeface="Consolas"/>
                <a:cs typeface="Consolas"/>
              </a:rPr>
              <a:t> </a:t>
            </a:r>
            <a:r>
              <a:rPr sz="1451" dirty="0">
                <a:solidFill>
                  <a:srgbClr val="7F7F7F"/>
                </a:solidFill>
                <a:latin typeface="Consolas"/>
                <a:cs typeface="Consolas"/>
              </a:rPr>
              <a:t>t</a:t>
            </a:r>
            <a:r>
              <a:rPr sz="1451" spc="-30" dirty="0">
                <a:solidFill>
                  <a:srgbClr val="7F7F7F"/>
                </a:solidFill>
                <a:latin typeface="Consolas"/>
                <a:cs typeface="Consolas"/>
              </a:rPr>
              <a:t> </a:t>
            </a:r>
            <a:r>
              <a:rPr sz="1451" spc="-6" dirty="0">
                <a:solidFill>
                  <a:srgbClr val="7F7F7F"/>
                </a:solidFill>
                <a:latin typeface="Consolas"/>
                <a:cs typeface="Consolas"/>
              </a:rPr>
              <a:t>the</a:t>
            </a:r>
            <a:r>
              <a:rPr sz="1451" spc="-30" dirty="0">
                <a:solidFill>
                  <a:srgbClr val="7F7F7F"/>
                </a:solidFill>
                <a:latin typeface="Consolas"/>
                <a:cs typeface="Consolas"/>
              </a:rPr>
              <a:t> </a:t>
            </a:r>
            <a:r>
              <a:rPr sz="1451" spc="-6" dirty="0">
                <a:solidFill>
                  <a:srgbClr val="7F7F7F"/>
                </a:solidFill>
                <a:latin typeface="Consolas"/>
                <a:cs typeface="Consolas"/>
              </a:rPr>
              <a:t>input</a:t>
            </a:r>
            <a:r>
              <a:rPr sz="1451" spc="-24" dirty="0">
                <a:solidFill>
                  <a:srgbClr val="7F7F7F"/>
                </a:solidFill>
                <a:latin typeface="Consolas"/>
                <a:cs typeface="Consolas"/>
              </a:rPr>
              <a:t> </a:t>
            </a:r>
            <a:r>
              <a:rPr sz="1451" spc="-6" dirty="0">
                <a:solidFill>
                  <a:srgbClr val="7F7F7F"/>
                </a:solidFill>
                <a:latin typeface="Consolas"/>
                <a:cs typeface="Consolas"/>
              </a:rPr>
              <a:t>argument</a:t>
            </a:r>
            <a:endParaRPr sz="1451">
              <a:solidFill>
                <a:prstClr val="black"/>
              </a:solidFill>
              <a:latin typeface="Consolas"/>
              <a:cs typeface="Consolas"/>
            </a:endParaRPr>
          </a:p>
          <a:p>
            <a:pPr marL="715570" defTabSz="1105601">
              <a:lnSpc>
                <a:spcPts val="1717"/>
              </a:lnSpc>
            </a:pPr>
            <a:r>
              <a:rPr sz="1693" spc="-6" dirty="0">
                <a:solidFill>
                  <a:srgbClr val="7F7F7F"/>
                </a:solidFill>
                <a:latin typeface="Consolas"/>
                <a:cs typeface="Consolas"/>
              </a:rPr>
              <a:t>*/</a:t>
            </a:r>
            <a:endParaRPr sz="1693">
              <a:solidFill>
                <a:prstClr val="black"/>
              </a:solidFill>
              <a:latin typeface="Consolas"/>
              <a:cs typeface="Consolas"/>
            </a:endParaRPr>
          </a:p>
          <a:p>
            <a:pPr marL="531303" defTabSz="1105601">
              <a:lnSpc>
                <a:spcPts val="1602"/>
              </a:lnSpc>
            </a:pPr>
            <a:r>
              <a:rPr sz="1451" spc="-6" dirty="0">
                <a:solidFill>
                  <a:srgbClr val="CC6B1C"/>
                </a:solidFill>
                <a:latin typeface="Consolas"/>
                <a:cs typeface="Consolas"/>
              </a:rPr>
              <a:t>void</a:t>
            </a:r>
            <a:r>
              <a:rPr sz="1451" spc="-30" dirty="0">
                <a:solidFill>
                  <a:srgbClr val="CC6B1C"/>
                </a:solidFill>
                <a:latin typeface="Consolas"/>
                <a:cs typeface="Consolas"/>
              </a:rPr>
              <a:t> </a:t>
            </a:r>
            <a:r>
              <a:rPr sz="1451" spc="-6" dirty="0">
                <a:solidFill>
                  <a:srgbClr val="1DB43F"/>
                </a:solidFill>
                <a:latin typeface="Consolas"/>
                <a:cs typeface="Consolas"/>
              </a:rPr>
              <a:t>accept</a:t>
            </a:r>
            <a:r>
              <a:rPr sz="1451" spc="-6" dirty="0">
                <a:solidFill>
                  <a:srgbClr val="F8F9F3"/>
                </a:solidFill>
                <a:latin typeface="Consolas"/>
                <a:cs typeface="Consolas"/>
              </a:rPr>
              <a:t>(</a:t>
            </a:r>
            <a:r>
              <a:rPr sz="1451" spc="-6" dirty="0">
                <a:solidFill>
                  <a:srgbClr val="BEA3A3"/>
                </a:solidFill>
                <a:latin typeface="Consolas"/>
                <a:cs typeface="Consolas"/>
              </a:rPr>
              <a:t>T</a:t>
            </a:r>
            <a:r>
              <a:rPr sz="1451" spc="-30" dirty="0">
                <a:solidFill>
                  <a:srgbClr val="BEA3A3"/>
                </a:solidFill>
                <a:latin typeface="Consolas"/>
                <a:cs typeface="Consolas"/>
              </a:rPr>
              <a:t> </a:t>
            </a:r>
            <a:r>
              <a:rPr sz="1451" dirty="0">
                <a:solidFill>
                  <a:srgbClr val="78AAFF"/>
                </a:solidFill>
                <a:latin typeface="Consolas"/>
                <a:cs typeface="Consolas"/>
              </a:rPr>
              <a:t>t</a:t>
            </a:r>
            <a:r>
              <a:rPr sz="1451" dirty="0">
                <a:solidFill>
                  <a:srgbClr val="F8F9F3"/>
                </a:solidFill>
                <a:latin typeface="Consolas"/>
                <a:cs typeface="Consolas"/>
              </a:rPr>
              <a:t>)</a:t>
            </a:r>
            <a:r>
              <a:rPr sz="1451" dirty="0">
                <a:solidFill>
                  <a:srgbClr val="E5E5F9"/>
                </a:solidFill>
                <a:latin typeface="Consolas"/>
                <a:cs typeface="Consolas"/>
              </a:rPr>
              <a:t>;</a:t>
            </a:r>
            <a:endParaRPr sz="1451">
              <a:solidFill>
                <a:prstClr val="black"/>
              </a:solidFill>
              <a:latin typeface="Consolas"/>
              <a:cs typeface="Consolas"/>
            </a:endParaRPr>
          </a:p>
          <a:p>
            <a:pPr marL="125914" defTabSz="1105601">
              <a:spcBef>
                <a:spcPts val="1155"/>
              </a:spcBef>
            </a:pPr>
            <a:r>
              <a:rPr sz="1451" spc="-6" dirty="0">
                <a:solidFill>
                  <a:srgbClr val="E5E5F9"/>
                </a:solidFill>
                <a:latin typeface="Consolas"/>
                <a:cs typeface="Consolas"/>
              </a:rPr>
              <a:t>//</a:t>
            </a:r>
            <a:r>
              <a:rPr sz="1451" spc="-79" dirty="0">
                <a:solidFill>
                  <a:srgbClr val="E5E5F9"/>
                </a:solidFill>
                <a:latin typeface="Consolas"/>
                <a:cs typeface="Consolas"/>
              </a:rPr>
              <a:t> </a:t>
            </a:r>
            <a:r>
              <a:rPr sz="1451" spc="-6" dirty="0">
                <a:solidFill>
                  <a:srgbClr val="E5E5F9"/>
                </a:solidFill>
                <a:latin typeface="Consolas"/>
                <a:cs typeface="Consolas"/>
              </a:rPr>
              <a:t>....</a:t>
            </a:r>
            <a:endParaRPr sz="1451">
              <a:solidFill>
                <a:prstClr val="black"/>
              </a:solidFill>
              <a:latin typeface="Consolas"/>
              <a:cs typeface="Consolas"/>
            </a:endParaRPr>
          </a:p>
          <a:p>
            <a:pPr marL="125914" defTabSz="1105601">
              <a:lnSpc>
                <a:spcPts val="1596"/>
              </a:lnSpc>
              <a:spcBef>
                <a:spcPts val="1161"/>
              </a:spcBef>
            </a:pPr>
            <a:r>
              <a:rPr sz="1451" i="1" spc="-6" dirty="0">
                <a:solidFill>
                  <a:srgbClr val="E5E5F9"/>
                </a:solidFill>
                <a:latin typeface="Consolas"/>
                <a:cs typeface="Consolas"/>
              </a:rPr>
              <a:t>@FunctionalInterface</a:t>
            </a:r>
            <a:endParaRPr sz="1451">
              <a:solidFill>
                <a:prstClr val="black"/>
              </a:solidFill>
              <a:latin typeface="Consolas"/>
              <a:cs typeface="Consolas"/>
            </a:endParaRPr>
          </a:p>
          <a:p>
            <a:pPr marL="125914" defTabSz="1105601">
              <a:lnSpc>
                <a:spcPts val="1596"/>
              </a:lnSpc>
            </a:pPr>
            <a:r>
              <a:rPr sz="1451" spc="-6" dirty="0">
                <a:solidFill>
                  <a:srgbClr val="CC6B1C"/>
                </a:solidFill>
                <a:latin typeface="Consolas"/>
                <a:cs typeface="Consolas"/>
              </a:rPr>
              <a:t>public</a:t>
            </a:r>
            <a:r>
              <a:rPr sz="1451" spc="-12" dirty="0">
                <a:solidFill>
                  <a:srgbClr val="CC6B1C"/>
                </a:solidFill>
                <a:latin typeface="Consolas"/>
                <a:cs typeface="Consolas"/>
              </a:rPr>
              <a:t> </a:t>
            </a:r>
            <a:r>
              <a:rPr sz="1451" spc="-6" dirty="0">
                <a:solidFill>
                  <a:srgbClr val="CC6B1C"/>
                </a:solidFill>
                <a:latin typeface="Consolas"/>
                <a:cs typeface="Consolas"/>
              </a:rPr>
              <a:t>interface</a:t>
            </a:r>
            <a:r>
              <a:rPr sz="1451" dirty="0">
                <a:solidFill>
                  <a:srgbClr val="CC6B1C"/>
                </a:solidFill>
                <a:latin typeface="Consolas"/>
                <a:cs typeface="Consolas"/>
              </a:rPr>
              <a:t> </a:t>
            </a:r>
            <a:r>
              <a:rPr sz="1451" spc="-6" dirty="0">
                <a:solidFill>
                  <a:srgbClr val="7FF1F5"/>
                </a:solidFill>
                <a:latin typeface="Consolas"/>
                <a:cs typeface="Consolas"/>
              </a:rPr>
              <a:t>Predicate</a:t>
            </a:r>
            <a:r>
              <a:rPr sz="1451" spc="-6" dirty="0">
                <a:solidFill>
                  <a:srgbClr val="E5E5F9"/>
                </a:solidFill>
                <a:latin typeface="Consolas"/>
                <a:cs typeface="Consolas"/>
              </a:rPr>
              <a:t>&lt;</a:t>
            </a:r>
            <a:r>
              <a:rPr sz="1451" spc="-6" dirty="0">
                <a:solidFill>
                  <a:srgbClr val="BEA3A3"/>
                </a:solidFill>
                <a:latin typeface="Consolas"/>
                <a:cs typeface="Consolas"/>
              </a:rPr>
              <a:t>T</a:t>
            </a:r>
            <a:r>
              <a:rPr sz="1451" spc="-6" dirty="0">
                <a:solidFill>
                  <a:srgbClr val="E5E5F9"/>
                </a:solidFill>
                <a:latin typeface="Consolas"/>
                <a:cs typeface="Consolas"/>
              </a:rPr>
              <a:t>&gt;</a:t>
            </a:r>
            <a:r>
              <a:rPr sz="1451" spc="-18" dirty="0">
                <a:solidFill>
                  <a:srgbClr val="E5E5F9"/>
                </a:solidFill>
                <a:latin typeface="Consolas"/>
                <a:cs typeface="Consolas"/>
              </a:rPr>
              <a:t> </a:t>
            </a:r>
            <a:r>
              <a:rPr sz="1451" dirty="0">
                <a:solidFill>
                  <a:srgbClr val="F8F9F3"/>
                </a:solidFill>
                <a:latin typeface="Consolas"/>
                <a:cs typeface="Consolas"/>
              </a:rPr>
              <a:t>{</a:t>
            </a:r>
            <a:endParaRPr sz="1451">
              <a:solidFill>
                <a:prstClr val="black"/>
              </a:solidFill>
              <a:latin typeface="Consolas"/>
              <a:cs typeface="Consolas"/>
            </a:endParaRPr>
          </a:p>
          <a:p>
            <a:pPr marL="531303" defTabSz="1105601">
              <a:lnSpc>
                <a:spcPts val="1596"/>
              </a:lnSpc>
              <a:spcBef>
                <a:spcPts val="1161"/>
              </a:spcBef>
            </a:pPr>
            <a:r>
              <a:rPr sz="1451" spc="-6" dirty="0">
                <a:solidFill>
                  <a:srgbClr val="7F7F7F"/>
                </a:solidFill>
                <a:latin typeface="Consolas"/>
                <a:cs typeface="Consolas"/>
              </a:rPr>
              <a:t>/**</a:t>
            </a:r>
            <a:endParaRPr sz="1451">
              <a:solidFill>
                <a:prstClr val="black"/>
              </a:solidFill>
              <a:latin typeface="Consolas"/>
              <a:cs typeface="Consolas"/>
            </a:endParaRPr>
          </a:p>
          <a:p>
            <a:pPr marL="834575" indent="-202694" defTabSz="1105601">
              <a:lnSpc>
                <a:spcPts val="1451"/>
              </a:lnSpc>
              <a:buFontTx/>
              <a:buChar char="*"/>
              <a:tabLst>
                <a:tab pos="835343" algn="l"/>
              </a:tabLst>
            </a:pPr>
            <a:r>
              <a:rPr sz="1451" spc="-6" dirty="0">
                <a:solidFill>
                  <a:srgbClr val="E5E5F9"/>
                </a:solidFill>
                <a:latin typeface="Consolas"/>
                <a:cs typeface="Consolas"/>
              </a:rPr>
              <a:t>Evaluates</a:t>
            </a:r>
            <a:r>
              <a:rPr sz="1451" spc="-24" dirty="0">
                <a:solidFill>
                  <a:srgbClr val="E5E5F9"/>
                </a:solidFill>
                <a:latin typeface="Consolas"/>
                <a:cs typeface="Consolas"/>
              </a:rPr>
              <a:t> </a:t>
            </a:r>
            <a:r>
              <a:rPr sz="1451" spc="-6" dirty="0">
                <a:solidFill>
                  <a:srgbClr val="E5E5F9"/>
                </a:solidFill>
                <a:latin typeface="Consolas"/>
                <a:cs typeface="Consolas"/>
              </a:rPr>
              <a:t>this</a:t>
            </a:r>
            <a:r>
              <a:rPr sz="1451" spc="-18" dirty="0">
                <a:solidFill>
                  <a:srgbClr val="E5E5F9"/>
                </a:solidFill>
                <a:latin typeface="Consolas"/>
                <a:cs typeface="Consolas"/>
              </a:rPr>
              <a:t> </a:t>
            </a:r>
            <a:r>
              <a:rPr sz="1451" spc="-6" dirty="0">
                <a:solidFill>
                  <a:srgbClr val="E5E5F9"/>
                </a:solidFill>
                <a:latin typeface="Consolas"/>
                <a:cs typeface="Consolas"/>
              </a:rPr>
              <a:t>predicate</a:t>
            </a:r>
            <a:r>
              <a:rPr sz="1451" spc="-18" dirty="0">
                <a:solidFill>
                  <a:srgbClr val="E5E5F9"/>
                </a:solidFill>
                <a:latin typeface="Consolas"/>
                <a:cs typeface="Consolas"/>
              </a:rPr>
              <a:t> </a:t>
            </a:r>
            <a:r>
              <a:rPr sz="1451" spc="-6" dirty="0">
                <a:solidFill>
                  <a:srgbClr val="E5E5F9"/>
                </a:solidFill>
                <a:latin typeface="Consolas"/>
                <a:cs typeface="Consolas"/>
              </a:rPr>
              <a:t>on</a:t>
            </a:r>
            <a:r>
              <a:rPr sz="1451" spc="-18" dirty="0">
                <a:solidFill>
                  <a:srgbClr val="E5E5F9"/>
                </a:solidFill>
                <a:latin typeface="Consolas"/>
                <a:cs typeface="Consolas"/>
              </a:rPr>
              <a:t> </a:t>
            </a:r>
            <a:r>
              <a:rPr sz="1451" spc="-6" dirty="0">
                <a:solidFill>
                  <a:srgbClr val="E5E5F9"/>
                </a:solidFill>
                <a:latin typeface="Consolas"/>
                <a:cs typeface="Consolas"/>
              </a:rPr>
              <a:t>the</a:t>
            </a:r>
            <a:r>
              <a:rPr sz="1451" spc="-18" dirty="0">
                <a:solidFill>
                  <a:srgbClr val="E5E5F9"/>
                </a:solidFill>
                <a:latin typeface="Consolas"/>
                <a:cs typeface="Consolas"/>
              </a:rPr>
              <a:t> </a:t>
            </a:r>
            <a:r>
              <a:rPr sz="1451" spc="-6" dirty="0">
                <a:solidFill>
                  <a:srgbClr val="E5E5F9"/>
                </a:solidFill>
                <a:latin typeface="Consolas"/>
                <a:cs typeface="Consolas"/>
              </a:rPr>
              <a:t>given</a:t>
            </a:r>
            <a:r>
              <a:rPr sz="1451" spc="-18" dirty="0">
                <a:solidFill>
                  <a:srgbClr val="E5E5F9"/>
                </a:solidFill>
                <a:latin typeface="Consolas"/>
                <a:cs typeface="Consolas"/>
              </a:rPr>
              <a:t> </a:t>
            </a:r>
            <a:r>
              <a:rPr sz="1451" spc="-6" dirty="0">
                <a:solidFill>
                  <a:srgbClr val="E5E5F9"/>
                </a:solidFill>
                <a:latin typeface="Consolas"/>
                <a:cs typeface="Consolas"/>
              </a:rPr>
              <a:t>argument.</a:t>
            </a:r>
            <a:endParaRPr sz="1451">
              <a:solidFill>
                <a:prstClr val="black"/>
              </a:solidFill>
              <a:latin typeface="Consolas"/>
              <a:cs typeface="Consolas"/>
            </a:endParaRPr>
          </a:p>
          <a:p>
            <a:pPr marL="632649" defTabSz="1105601">
              <a:lnSpc>
                <a:spcPts val="1451"/>
              </a:lnSpc>
            </a:pPr>
            <a:r>
              <a:rPr sz="1451" dirty="0">
                <a:solidFill>
                  <a:srgbClr val="E5E5F9"/>
                </a:solidFill>
                <a:latin typeface="Consolas"/>
                <a:cs typeface="Consolas"/>
              </a:rPr>
              <a:t>*</a:t>
            </a:r>
            <a:endParaRPr sz="1451">
              <a:solidFill>
                <a:prstClr val="black"/>
              </a:solidFill>
              <a:latin typeface="Consolas"/>
              <a:cs typeface="Consolas"/>
            </a:endParaRPr>
          </a:p>
          <a:p>
            <a:pPr marL="835343" indent="-203461" defTabSz="1105601">
              <a:lnSpc>
                <a:spcPts val="1451"/>
              </a:lnSpc>
              <a:buClr>
                <a:srgbClr val="7F7F7F"/>
              </a:buClr>
              <a:buFont typeface="Consolas"/>
              <a:buChar char="*"/>
              <a:tabLst>
                <a:tab pos="836111" algn="l"/>
              </a:tabLst>
            </a:pPr>
            <a:r>
              <a:rPr sz="1451" b="1" spc="-6" dirty="0">
                <a:solidFill>
                  <a:srgbClr val="998B7B"/>
                </a:solidFill>
                <a:latin typeface="Consolas"/>
                <a:cs typeface="Consolas"/>
              </a:rPr>
              <a:t>@param</a:t>
            </a:r>
            <a:r>
              <a:rPr sz="1451" b="1" spc="-18" dirty="0">
                <a:solidFill>
                  <a:srgbClr val="998B7B"/>
                </a:solidFill>
                <a:latin typeface="Consolas"/>
                <a:cs typeface="Consolas"/>
              </a:rPr>
              <a:t> </a:t>
            </a:r>
            <a:r>
              <a:rPr sz="1451" dirty="0">
                <a:solidFill>
                  <a:srgbClr val="7F7F7F"/>
                </a:solidFill>
                <a:latin typeface="Consolas"/>
                <a:cs typeface="Consolas"/>
              </a:rPr>
              <a:t>t</a:t>
            </a:r>
            <a:r>
              <a:rPr sz="1451" spc="-30" dirty="0">
                <a:solidFill>
                  <a:srgbClr val="7F7F7F"/>
                </a:solidFill>
                <a:latin typeface="Consolas"/>
                <a:cs typeface="Consolas"/>
              </a:rPr>
              <a:t> </a:t>
            </a:r>
            <a:r>
              <a:rPr sz="1451" spc="-6" dirty="0">
                <a:solidFill>
                  <a:srgbClr val="7F7F7F"/>
                </a:solidFill>
                <a:latin typeface="Consolas"/>
                <a:cs typeface="Consolas"/>
              </a:rPr>
              <a:t>the</a:t>
            </a:r>
            <a:r>
              <a:rPr sz="1451" spc="-30" dirty="0">
                <a:solidFill>
                  <a:srgbClr val="7F7F7F"/>
                </a:solidFill>
                <a:latin typeface="Consolas"/>
                <a:cs typeface="Consolas"/>
              </a:rPr>
              <a:t> </a:t>
            </a:r>
            <a:r>
              <a:rPr sz="1451" spc="-6" dirty="0">
                <a:solidFill>
                  <a:srgbClr val="7F7F7F"/>
                </a:solidFill>
                <a:latin typeface="Consolas"/>
                <a:cs typeface="Consolas"/>
              </a:rPr>
              <a:t>input</a:t>
            </a:r>
            <a:r>
              <a:rPr sz="1451" spc="-24" dirty="0">
                <a:solidFill>
                  <a:srgbClr val="7F7F7F"/>
                </a:solidFill>
                <a:latin typeface="Consolas"/>
                <a:cs typeface="Consolas"/>
              </a:rPr>
              <a:t> </a:t>
            </a:r>
            <a:r>
              <a:rPr sz="1451" spc="-6" dirty="0">
                <a:solidFill>
                  <a:srgbClr val="7F7F7F"/>
                </a:solidFill>
                <a:latin typeface="Consolas"/>
                <a:cs typeface="Consolas"/>
              </a:rPr>
              <a:t>argument</a:t>
            </a:r>
            <a:endParaRPr sz="1451">
              <a:solidFill>
                <a:prstClr val="black"/>
              </a:solidFill>
              <a:latin typeface="Consolas"/>
              <a:cs typeface="Consolas"/>
            </a:endParaRPr>
          </a:p>
          <a:p>
            <a:pPr marL="835343" indent="-203461" defTabSz="1105601">
              <a:lnSpc>
                <a:spcPts val="1451"/>
              </a:lnSpc>
              <a:buClr>
                <a:srgbClr val="7F7F7F"/>
              </a:buClr>
              <a:buFont typeface="Consolas"/>
              <a:buChar char="*"/>
              <a:tabLst>
                <a:tab pos="836111" algn="l"/>
              </a:tabLst>
            </a:pPr>
            <a:r>
              <a:rPr sz="1451" b="1" spc="-6" dirty="0">
                <a:solidFill>
                  <a:srgbClr val="998B7B"/>
                </a:solidFill>
                <a:latin typeface="Consolas"/>
                <a:cs typeface="Consolas"/>
              </a:rPr>
              <a:t>@return</a:t>
            </a:r>
            <a:r>
              <a:rPr sz="1451" b="1" dirty="0">
                <a:solidFill>
                  <a:srgbClr val="998B7B"/>
                </a:solidFill>
                <a:latin typeface="Consolas"/>
                <a:cs typeface="Consolas"/>
              </a:rPr>
              <a:t> </a:t>
            </a:r>
            <a:r>
              <a:rPr sz="1451" spc="-6" dirty="0">
                <a:solidFill>
                  <a:srgbClr val="7F7F7F"/>
                </a:solidFill>
                <a:latin typeface="Consolas"/>
                <a:cs typeface="Consolas"/>
              </a:rPr>
              <a:t>{@code</a:t>
            </a:r>
            <a:r>
              <a:rPr sz="1451" spc="-12" dirty="0">
                <a:solidFill>
                  <a:srgbClr val="7F7F7F"/>
                </a:solidFill>
                <a:latin typeface="Consolas"/>
                <a:cs typeface="Consolas"/>
              </a:rPr>
              <a:t> </a:t>
            </a:r>
            <a:r>
              <a:rPr sz="1451" spc="-6" dirty="0">
                <a:solidFill>
                  <a:srgbClr val="7F7F7F"/>
                </a:solidFill>
                <a:latin typeface="Consolas"/>
                <a:cs typeface="Consolas"/>
              </a:rPr>
              <a:t>true}</a:t>
            </a:r>
            <a:r>
              <a:rPr sz="1451" spc="-12" dirty="0">
                <a:solidFill>
                  <a:srgbClr val="7F7F7F"/>
                </a:solidFill>
                <a:latin typeface="Consolas"/>
                <a:cs typeface="Consolas"/>
              </a:rPr>
              <a:t> </a:t>
            </a:r>
            <a:r>
              <a:rPr sz="1451" spc="-6" dirty="0">
                <a:solidFill>
                  <a:srgbClr val="7F7F7F"/>
                </a:solidFill>
                <a:latin typeface="Consolas"/>
                <a:cs typeface="Consolas"/>
              </a:rPr>
              <a:t>if</a:t>
            </a:r>
            <a:r>
              <a:rPr sz="1451" spc="-12" dirty="0">
                <a:solidFill>
                  <a:srgbClr val="7F7F7F"/>
                </a:solidFill>
                <a:latin typeface="Consolas"/>
                <a:cs typeface="Consolas"/>
              </a:rPr>
              <a:t> </a:t>
            </a:r>
            <a:r>
              <a:rPr sz="1451" spc="-6" dirty="0">
                <a:solidFill>
                  <a:srgbClr val="7F7F7F"/>
                </a:solidFill>
                <a:latin typeface="Consolas"/>
                <a:cs typeface="Consolas"/>
              </a:rPr>
              <a:t>the</a:t>
            </a:r>
            <a:r>
              <a:rPr sz="1451" spc="-12" dirty="0">
                <a:solidFill>
                  <a:srgbClr val="7F7F7F"/>
                </a:solidFill>
                <a:latin typeface="Consolas"/>
                <a:cs typeface="Consolas"/>
              </a:rPr>
              <a:t> </a:t>
            </a:r>
            <a:r>
              <a:rPr sz="1451" spc="-6" dirty="0">
                <a:solidFill>
                  <a:srgbClr val="7F7F7F"/>
                </a:solidFill>
                <a:latin typeface="Consolas"/>
                <a:cs typeface="Consolas"/>
              </a:rPr>
              <a:t>input</a:t>
            </a:r>
            <a:r>
              <a:rPr sz="1451" spc="-12" dirty="0">
                <a:solidFill>
                  <a:srgbClr val="7F7F7F"/>
                </a:solidFill>
                <a:latin typeface="Consolas"/>
                <a:cs typeface="Consolas"/>
              </a:rPr>
              <a:t> </a:t>
            </a:r>
            <a:r>
              <a:rPr sz="1451" spc="-6" dirty="0">
                <a:solidFill>
                  <a:srgbClr val="7F7F7F"/>
                </a:solidFill>
                <a:latin typeface="Consolas"/>
                <a:cs typeface="Consolas"/>
              </a:rPr>
              <a:t>argument</a:t>
            </a:r>
            <a:r>
              <a:rPr sz="1451" spc="-18" dirty="0">
                <a:solidFill>
                  <a:srgbClr val="7F7F7F"/>
                </a:solidFill>
                <a:latin typeface="Consolas"/>
                <a:cs typeface="Consolas"/>
              </a:rPr>
              <a:t> </a:t>
            </a:r>
            <a:r>
              <a:rPr sz="1451" spc="-6" dirty="0">
                <a:solidFill>
                  <a:srgbClr val="7F7F7F"/>
                </a:solidFill>
                <a:latin typeface="Consolas"/>
                <a:cs typeface="Consolas"/>
              </a:rPr>
              <a:t>matches</a:t>
            </a:r>
            <a:r>
              <a:rPr sz="1451" spc="-12" dirty="0">
                <a:solidFill>
                  <a:srgbClr val="7F7F7F"/>
                </a:solidFill>
                <a:latin typeface="Consolas"/>
                <a:cs typeface="Consolas"/>
              </a:rPr>
              <a:t> </a:t>
            </a:r>
            <a:r>
              <a:rPr sz="1451" spc="-6" dirty="0">
                <a:solidFill>
                  <a:srgbClr val="7F7F7F"/>
                </a:solidFill>
                <a:latin typeface="Consolas"/>
                <a:cs typeface="Consolas"/>
              </a:rPr>
              <a:t>the</a:t>
            </a:r>
            <a:r>
              <a:rPr sz="1451" spc="-12" dirty="0">
                <a:solidFill>
                  <a:srgbClr val="7F7F7F"/>
                </a:solidFill>
                <a:latin typeface="Consolas"/>
                <a:cs typeface="Consolas"/>
              </a:rPr>
              <a:t> </a:t>
            </a:r>
            <a:r>
              <a:rPr sz="1451" spc="-6" dirty="0">
                <a:solidFill>
                  <a:srgbClr val="7F7F7F"/>
                </a:solidFill>
                <a:latin typeface="Consolas"/>
                <a:cs typeface="Consolas"/>
              </a:rPr>
              <a:t>predicate,</a:t>
            </a:r>
            <a:endParaRPr sz="1451">
              <a:solidFill>
                <a:prstClr val="black"/>
              </a:solidFill>
              <a:latin typeface="Consolas"/>
              <a:cs typeface="Consolas"/>
            </a:endParaRPr>
          </a:p>
          <a:p>
            <a:pPr marL="834575" indent="-202694" defTabSz="1105601">
              <a:lnSpc>
                <a:spcPts val="1451"/>
              </a:lnSpc>
              <a:buFontTx/>
              <a:buChar char="*"/>
              <a:tabLst>
                <a:tab pos="835343" algn="l"/>
              </a:tabLst>
            </a:pPr>
            <a:r>
              <a:rPr sz="1451" spc="-6" dirty="0">
                <a:solidFill>
                  <a:srgbClr val="E5E5F9"/>
                </a:solidFill>
                <a:latin typeface="Consolas"/>
                <a:cs typeface="Consolas"/>
              </a:rPr>
              <a:t>otherwise</a:t>
            </a:r>
            <a:r>
              <a:rPr sz="1451" spc="-48" dirty="0">
                <a:solidFill>
                  <a:srgbClr val="E5E5F9"/>
                </a:solidFill>
                <a:latin typeface="Consolas"/>
                <a:cs typeface="Consolas"/>
              </a:rPr>
              <a:t> </a:t>
            </a:r>
            <a:r>
              <a:rPr sz="1451" spc="-6" dirty="0">
                <a:solidFill>
                  <a:srgbClr val="E5E5F9"/>
                </a:solidFill>
                <a:latin typeface="Consolas"/>
                <a:cs typeface="Consolas"/>
              </a:rPr>
              <a:t>{@code</a:t>
            </a:r>
            <a:r>
              <a:rPr sz="1451" spc="-48" dirty="0">
                <a:solidFill>
                  <a:srgbClr val="E5E5F9"/>
                </a:solidFill>
                <a:latin typeface="Consolas"/>
                <a:cs typeface="Consolas"/>
              </a:rPr>
              <a:t> </a:t>
            </a:r>
            <a:r>
              <a:rPr sz="1451" spc="-6" dirty="0">
                <a:solidFill>
                  <a:srgbClr val="E5E5F9"/>
                </a:solidFill>
                <a:latin typeface="Consolas"/>
                <a:cs typeface="Consolas"/>
              </a:rPr>
              <a:t>false}</a:t>
            </a:r>
            <a:endParaRPr sz="1451">
              <a:solidFill>
                <a:prstClr val="black"/>
              </a:solidFill>
              <a:latin typeface="Consolas"/>
              <a:cs typeface="Consolas"/>
            </a:endParaRPr>
          </a:p>
          <a:p>
            <a:pPr marL="632649" defTabSz="1105601">
              <a:lnSpc>
                <a:spcPts val="1451"/>
              </a:lnSpc>
            </a:pPr>
            <a:r>
              <a:rPr sz="1451" spc="-6" dirty="0">
                <a:solidFill>
                  <a:srgbClr val="E5E5F9"/>
                </a:solidFill>
                <a:latin typeface="Consolas"/>
                <a:cs typeface="Consolas"/>
              </a:rPr>
              <a:t>*/</a:t>
            </a:r>
            <a:endParaRPr sz="1451">
              <a:solidFill>
                <a:prstClr val="black"/>
              </a:solidFill>
              <a:latin typeface="Consolas"/>
              <a:cs typeface="Consolas"/>
            </a:endParaRPr>
          </a:p>
          <a:p>
            <a:pPr marL="531303" defTabSz="1105601">
              <a:lnSpc>
                <a:spcPts val="1596"/>
              </a:lnSpc>
            </a:pPr>
            <a:r>
              <a:rPr sz="1451" spc="-6" dirty="0">
                <a:solidFill>
                  <a:srgbClr val="CC6B1C"/>
                </a:solidFill>
                <a:latin typeface="Consolas"/>
                <a:cs typeface="Consolas"/>
              </a:rPr>
              <a:t>boolean</a:t>
            </a:r>
            <a:r>
              <a:rPr sz="1451" spc="-30" dirty="0">
                <a:solidFill>
                  <a:srgbClr val="CC6B1C"/>
                </a:solidFill>
                <a:latin typeface="Consolas"/>
                <a:cs typeface="Consolas"/>
              </a:rPr>
              <a:t> </a:t>
            </a:r>
            <a:r>
              <a:rPr sz="1451" spc="-6" dirty="0">
                <a:solidFill>
                  <a:srgbClr val="1DB43F"/>
                </a:solidFill>
                <a:latin typeface="Consolas"/>
                <a:cs typeface="Consolas"/>
              </a:rPr>
              <a:t>test</a:t>
            </a:r>
            <a:r>
              <a:rPr sz="1451" spc="-6" dirty="0">
                <a:solidFill>
                  <a:srgbClr val="F8F9F3"/>
                </a:solidFill>
                <a:latin typeface="Consolas"/>
                <a:cs typeface="Consolas"/>
              </a:rPr>
              <a:t>(</a:t>
            </a:r>
            <a:r>
              <a:rPr sz="1451" spc="-6" dirty="0">
                <a:solidFill>
                  <a:srgbClr val="BEA3A3"/>
                </a:solidFill>
                <a:latin typeface="Consolas"/>
                <a:cs typeface="Consolas"/>
              </a:rPr>
              <a:t>T</a:t>
            </a:r>
            <a:r>
              <a:rPr sz="1451" spc="-36" dirty="0">
                <a:solidFill>
                  <a:srgbClr val="BEA3A3"/>
                </a:solidFill>
                <a:latin typeface="Consolas"/>
                <a:cs typeface="Consolas"/>
              </a:rPr>
              <a:t> </a:t>
            </a:r>
            <a:r>
              <a:rPr sz="1451" dirty="0">
                <a:solidFill>
                  <a:srgbClr val="78AAFF"/>
                </a:solidFill>
                <a:latin typeface="Consolas"/>
                <a:cs typeface="Consolas"/>
              </a:rPr>
              <a:t>t</a:t>
            </a:r>
            <a:r>
              <a:rPr sz="1451" dirty="0">
                <a:solidFill>
                  <a:srgbClr val="F8F9F3"/>
                </a:solidFill>
                <a:latin typeface="Consolas"/>
                <a:cs typeface="Consolas"/>
              </a:rPr>
              <a:t>)</a:t>
            </a:r>
            <a:r>
              <a:rPr sz="1451" dirty="0">
                <a:solidFill>
                  <a:srgbClr val="E5E5F9"/>
                </a:solidFill>
                <a:latin typeface="Consolas"/>
                <a:cs typeface="Consolas"/>
              </a:rPr>
              <a:t>;</a:t>
            </a:r>
            <a:endParaRPr sz="1451">
              <a:solidFill>
                <a:prstClr val="black"/>
              </a:solidFill>
              <a:latin typeface="Consolas"/>
              <a:cs typeface="Consolas"/>
            </a:endParaRPr>
          </a:p>
        </p:txBody>
      </p:sp>
      <p:sp>
        <p:nvSpPr>
          <p:cNvPr id="8" name="object 2">
            <a:extLst>
              <a:ext uri="{FF2B5EF4-FFF2-40B4-BE49-F238E27FC236}">
                <a16:creationId xmlns:a16="http://schemas.microsoft.com/office/drawing/2014/main" id="{D90D115B-E7F9-04E6-4EC6-BDAAD9A83564}"/>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887757-517A-1349-9EE7-1A92D9EFB9EB}"/>
              </a:ext>
            </a:extLst>
          </p:cNvPr>
          <p:cNvSpPr>
            <a:spLocks noGrp="1"/>
          </p:cNvSpPr>
          <p:nvPr>
            <p:ph type="title"/>
          </p:nvPr>
        </p:nvSpPr>
        <p:spPr/>
        <p:txBody>
          <a:bodyPr/>
          <a:lstStyle/>
          <a:p>
            <a:r>
              <a:rPr lang="fr-FR" dirty="0">
                <a:latin typeface="Arial" panose="020B0604020202020204" pitchFamily="34" charset="0"/>
                <a:cs typeface="Arial" panose="020B0604020202020204" pitchFamily="34" charset="0"/>
              </a:rPr>
              <a:t>Liste des interfaces fonctionnelles</a:t>
            </a:r>
          </a:p>
        </p:txBody>
      </p:sp>
      <p:sp>
        <p:nvSpPr>
          <p:cNvPr id="8" name="object 5">
            <a:extLst>
              <a:ext uri="{FF2B5EF4-FFF2-40B4-BE49-F238E27FC236}">
                <a16:creationId xmlns:a16="http://schemas.microsoft.com/office/drawing/2014/main" id="{CF272DB7-1A09-5785-A554-A3CB807B291C}"/>
              </a:ext>
            </a:extLst>
          </p:cNvPr>
          <p:cNvSpPr txBox="1"/>
          <p:nvPr/>
        </p:nvSpPr>
        <p:spPr>
          <a:xfrm>
            <a:off x="128418" y="1645297"/>
            <a:ext cx="12910248" cy="4506174"/>
          </a:xfrm>
          <a:prstGeom prst="rect">
            <a:avLst/>
          </a:prstGeom>
        </p:spPr>
        <p:txBody>
          <a:bodyPr vert="horz" wrap="square" lIns="0" tIns="42994" rIns="0" bIns="0" rtlCol="0">
            <a:spAutoFit/>
          </a:bodyPr>
          <a:lstStyle/>
          <a:p>
            <a:pPr marL="15356" marR="6142" defTabSz="1105601">
              <a:lnSpc>
                <a:spcPts val="2442"/>
              </a:lnSpc>
              <a:spcBef>
                <a:spcPts val="339"/>
              </a:spcBef>
            </a:pPr>
            <a:r>
              <a:rPr lang="fr-FR" sz="2000" dirty="0">
                <a:solidFill>
                  <a:schemeClr val="bg1"/>
                </a:solidFill>
                <a:latin typeface="Arial MT"/>
                <a:cs typeface="Arial MT"/>
              </a:rPr>
              <a:t>    </a:t>
            </a:r>
            <a:r>
              <a:rPr lang="fr-FR" sz="2000" dirty="0" err="1">
                <a:solidFill>
                  <a:schemeClr val="bg1"/>
                </a:solidFill>
                <a:latin typeface="Arial MT"/>
                <a:cs typeface="Arial MT"/>
              </a:rPr>
              <a:t>Function</a:t>
            </a:r>
            <a:r>
              <a:rPr lang="fr-FR" sz="2000" dirty="0">
                <a:solidFill>
                  <a:schemeClr val="bg1"/>
                </a:solidFill>
                <a:latin typeface="Arial MT"/>
                <a:cs typeface="Arial MT"/>
              </a:rPr>
              <a:t>&lt;T, R&gt; : Accepte un argument de type T et retourne un résultat de type R.</a:t>
            </a:r>
          </a:p>
          <a:p>
            <a:pPr marL="15356" marR="6142" defTabSz="1105601">
              <a:lnSpc>
                <a:spcPts val="2442"/>
              </a:lnSpc>
              <a:spcBef>
                <a:spcPts val="339"/>
              </a:spcBef>
            </a:pPr>
            <a:endParaRPr lang="fr-FR" sz="2000" dirty="0">
              <a:solidFill>
                <a:schemeClr val="bg1"/>
              </a:solidFill>
              <a:latin typeface="Arial MT"/>
              <a:cs typeface="Arial MT"/>
            </a:endParaRPr>
          </a:p>
          <a:p>
            <a:pPr marL="15356" marR="6142" defTabSz="1105601">
              <a:lnSpc>
                <a:spcPts val="2442"/>
              </a:lnSpc>
              <a:spcBef>
                <a:spcPts val="339"/>
              </a:spcBef>
            </a:pPr>
            <a:r>
              <a:rPr lang="fr-FR" sz="2000" dirty="0">
                <a:solidFill>
                  <a:schemeClr val="bg1"/>
                </a:solidFill>
                <a:latin typeface="Arial MT"/>
                <a:cs typeface="Arial MT"/>
              </a:rPr>
              <a:t>    </a:t>
            </a:r>
            <a:r>
              <a:rPr lang="fr-FR" sz="2000" dirty="0" err="1">
                <a:solidFill>
                  <a:schemeClr val="bg1"/>
                </a:solidFill>
                <a:latin typeface="Arial MT"/>
                <a:cs typeface="Arial MT"/>
              </a:rPr>
              <a:t>BiFunction</a:t>
            </a:r>
            <a:r>
              <a:rPr lang="fr-FR" sz="2000" dirty="0">
                <a:solidFill>
                  <a:schemeClr val="bg1"/>
                </a:solidFill>
                <a:latin typeface="Arial MT"/>
                <a:cs typeface="Arial MT"/>
              </a:rPr>
              <a:t>&lt;T, U, R&gt; : Accepte deux arguments de types T et U, et retourne un résultat de type R.</a:t>
            </a:r>
          </a:p>
          <a:p>
            <a:pPr marL="15356" marR="6142" defTabSz="1105601">
              <a:lnSpc>
                <a:spcPts val="2442"/>
              </a:lnSpc>
              <a:spcBef>
                <a:spcPts val="339"/>
              </a:spcBef>
            </a:pPr>
            <a:endParaRPr lang="fr-FR" sz="2000" dirty="0">
              <a:solidFill>
                <a:schemeClr val="bg1"/>
              </a:solidFill>
              <a:latin typeface="Arial MT"/>
              <a:cs typeface="Arial MT"/>
            </a:endParaRPr>
          </a:p>
          <a:p>
            <a:pPr marL="15356" marR="6142" defTabSz="1105601">
              <a:lnSpc>
                <a:spcPts val="2442"/>
              </a:lnSpc>
              <a:spcBef>
                <a:spcPts val="339"/>
              </a:spcBef>
            </a:pPr>
            <a:r>
              <a:rPr lang="fr-FR" sz="2000" dirty="0">
                <a:solidFill>
                  <a:schemeClr val="bg1"/>
                </a:solidFill>
                <a:latin typeface="Arial MT"/>
                <a:cs typeface="Arial MT"/>
              </a:rPr>
              <a:t>    </a:t>
            </a:r>
            <a:r>
              <a:rPr lang="fr-FR" sz="2000" dirty="0" err="1">
                <a:solidFill>
                  <a:schemeClr val="bg1"/>
                </a:solidFill>
                <a:latin typeface="Arial MT"/>
                <a:cs typeface="Arial MT"/>
              </a:rPr>
              <a:t>Predicate</a:t>
            </a:r>
            <a:r>
              <a:rPr lang="fr-FR" sz="2000" dirty="0">
                <a:solidFill>
                  <a:schemeClr val="bg1"/>
                </a:solidFill>
                <a:latin typeface="Arial MT"/>
                <a:cs typeface="Arial MT"/>
              </a:rPr>
              <a:t>&lt;T&gt; : Accepte un argument de type T et retourne un </a:t>
            </a:r>
            <a:r>
              <a:rPr lang="fr-FR" sz="2000" dirty="0" err="1">
                <a:solidFill>
                  <a:schemeClr val="bg1"/>
                </a:solidFill>
                <a:latin typeface="Arial MT"/>
                <a:cs typeface="Arial MT"/>
              </a:rPr>
              <a:t>boolean</a:t>
            </a:r>
            <a:r>
              <a:rPr lang="fr-FR" sz="2000" dirty="0">
                <a:solidFill>
                  <a:schemeClr val="bg1"/>
                </a:solidFill>
                <a:latin typeface="Arial MT"/>
                <a:cs typeface="Arial MT"/>
              </a:rPr>
              <a:t> (test une condition).</a:t>
            </a:r>
          </a:p>
          <a:p>
            <a:pPr marL="15356" marR="6142" defTabSz="1105601">
              <a:lnSpc>
                <a:spcPts val="2442"/>
              </a:lnSpc>
              <a:spcBef>
                <a:spcPts val="339"/>
              </a:spcBef>
            </a:pPr>
            <a:endParaRPr lang="fr-FR" sz="2000" dirty="0">
              <a:solidFill>
                <a:schemeClr val="bg1"/>
              </a:solidFill>
              <a:latin typeface="Arial MT"/>
              <a:cs typeface="Arial MT"/>
            </a:endParaRPr>
          </a:p>
          <a:p>
            <a:pPr marL="15356" marR="6142" defTabSz="1105601">
              <a:lnSpc>
                <a:spcPts val="2442"/>
              </a:lnSpc>
              <a:spcBef>
                <a:spcPts val="339"/>
              </a:spcBef>
            </a:pPr>
            <a:r>
              <a:rPr lang="fr-FR" sz="2000" dirty="0">
                <a:solidFill>
                  <a:schemeClr val="bg1"/>
                </a:solidFill>
                <a:latin typeface="Arial MT"/>
                <a:cs typeface="Arial MT"/>
              </a:rPr>
              <a:t>    </a:t>
            </a:r>
            <a:r>
              <a:rPr lang="fr-FR" sz="2000" dirty="0" err="1">
                <a:solidFill>
                  <a:schemeClr val="bg1"/>
                </a:solidFill>
                <a:latin typeface="Arial MT"/>
                <a:cs typeface="Arial MT"/>
              </a:rPr>
              <a:t>BiPredicate</a:t>
            </a:r>
            <a:r>
              <a:rPr lang="fr-FR" sz="2000" dirty="0">
                <a:solidFill>
                  <a:schemeClr val="bg1"/>
                </a:solidFill>
                <a:latin typeface="Arial MT"/>
                <a:cs typeface="Arial MT"/>
              </a:rPr>
              <a:t>&lt;T, U&gt; : Accepte deux arguments de types T et U, et retourne un </a:t>
            </a:r>
            <a:r>
              <a:rPr lang="fr-FR" sz="2000" dirty="0" err="1">
                <a:solidFill>
                  <a:schemeClr val="bg1"/>
                </a:solidFill>
                <a:latin typeface="Arial MT"/>
                <a:cs typeface="Arial MT"/>
              </a:rPr>
              <a:t>boolean</a:t>
            </a:r>
            <a:r>
              <a:rPr lang="fr-FR" sz="2000" dirty="0">
                <a:solidFill>
                  <a:schemeClr val="bg1"/>
                </a:solidFill>
                <a:latin typeface="Arial MT"/>
                <a:cs typeface="Arial MT"/>
              </a:rPr>
              <a:t>.</a:t>
            </a:r>
          </a:p>
          <a:p>
            <a:pPr marL="15356" marR="6142" defTabSz="1105601">
              <a:lnSpc>
                <a:spcPts val="2442"/>
              </a:lnSpc>
              <a:spcBef>
                <a:spcPts val="339"/>
              </a:spcBef>
            </a:pPr>
            <a:endParaRPr lang="fr-FR" sz="2000" dirty="0">
              <a:solidFill>
                <a:schemeClr val="bg1"/>
              </a:solidFill>
              <a:latin typeface="Arial MT"/>
              <a:cs typeface="Arial MT"/>
            </a:endParaRPr>
          </a:p>
          <a:p>
            <a:pPr marL="15356" marR="6142" defTabSz="1105601">
              <a:lnSpc>
                <a:spcPts val="2442"/>
              </a:lnSpc>
              <a:spcBef>
                <a:spcPts val="339"/>
              </a:spcBef>
            </a:pPr>
            <a:r>
              <a:rPr lang="fr-FR" sz="2000" dirty="0">
                <a:solidFill>
                  <a:schemeClr val="bg1"/>
                </a:solidFill>
                <a:latin typeface="Arial MT"/>
                <a:cs typeface="Arial MT"/>
              </a:rPr>
              <a:t>    Consumer&lt;T&gt; : Accepte un argument de type T et ne retourne rien (effectue une action).</a:t>
            </a:r>
          </a:p>
          <a:p>
            <a:pPr marL="15356" marR="6142" defTabSz="1105601">
              <a:lnSpc>
                <a:spcPts val="2442"/>
              </a:lnSpc>
              <a:spcBef>
                <a:spcPts val="339"/>
              </a:spcBef>
            </a:pPr>
            <a:endParaRPr lang="fr-FR" sz="2000" dirty="0">
              <a:solidFill>
                <a:schemeClr val="bg1"/>
              </a:solidFill>
              <a:latin typeface="Arial MT"/>
              <a:cs typeface="Arial MT"/>
            </a:endParaRPr>
          </a:p>
          <a:p>
            <a:pPr marL="15356" marR="6142" defTabSz="1105601">
              <a:lnSpc>
                <a:spcPts val="2442"/>
              </a:lnSpc>
              <a:spcBef>
                <a:spcPts val="339"/>
              </a:spcBef>
            </a:pPr>
            <a:r>
              <a:rPr lang="fr-FR" sz="2000" dirty="0">
                <a:solidFill>
                  <a:schemeClr val="bg1"/>
                </a:solidFill>
                <a:latin typeface="Arial MT"/>
                <a:cs typeface="Arial MT"/>
              </a:rPr>
              <a:t>    </a:t>
            </a:r>
            <a:r>
              <a:rPr lang="fr-FR" sz="2000" dirty="0" err="1">
                <a:solidFill>
                  <a:schemeClr val="bg1"/>
                </a:solidFill>
                <a:latin typeface="Arial MT"/>
                <a:cs typeface="Arial MT"/>
              </a:rPr>
              <a:t>BiConsumer</a:t>
            </a:r>
            <a:r>
              <a:rPr lang="fr-FR" sz="2000" dirty="0">
                <a:solidFill>
                  <a:schemeClr val="bg1"/>
                </a:solidFill>
                <a:latin typeface="Arial MT"/>
                <a:cs typeface="Arial MT"/>
              </a:rPr>
              <a:t>&lt;T, U&gt; : Accepte deux arguments de types T et U et ne retourne rien.</a:t>
            </a:r>
          </a:p>
          <a:p>
            <a:pPr marL="15356" marR="6142" defTabSz="1105601">
              <a:lnSpc>
                <a:spcPts val="2442"/>
              </a:lnSpc>
              <a:spcBef>
                <a:spcPts val="339"/>
              </a:spcBef>
            </a:pPr>
            <a:endParaRPr lang="fr-FR" sz="2000" dirty="0">
              <a:solidFill>
                <a:schemeClr val="bg1"/>
              </a:solidFill>
              <a:latin typeface="Arial MT"/>
              <a:cs typeface="Arial MT"/>
            </a:endParaRPr>
          </a:p>
          <a:p>
            <a:pPr marL="15356" marR="6142" defTabSz="1105601">
              <a:lnSpc>
                <a:spcPts val="2442"/>
              </a:lnSpc>
              <a:spcBef>
                <a:spcPts val="339"/>
              </a:spcBef>
            </a:pPr>
            <a:r>
              <a:rPr lang="fr-FR" sz="2000" dirty="0">
                <a:solidFill>
                  <a:schemeClr val="bg1"/>
                </a:solidFill>
                <a:latin typeface="Arial MT"/>
                <a:cs typeface="Arial MT"/>
              </a:rPr>
              <a:t>    Supplier&lt;T&gt; : Ne prend aucun argument et retourne un résultat de type T.</a:t>
            </a:r>
          </a:p>
        </p:txBody>
      </p:sp>
      <p:sp>
        <p:nvSpPr>
          <p:cNvPr id="3" name="object 2">
            <a:extLst>
              <a:ext uri="{FF2B5EF4-FFF2-40B4-BE49-F238E27FC236}">
                <a16:creationId xmlns:a16="http://schemas.microsoft.com/office/drawing/2014/main" id="{B5240FD6-F6EC-4B37-7487-191900A0E053}"/>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extLst>
      <p:ext uri="{BB962C8B-B14F-4D97-AF65-F5344CB8AC3E}">
        <p14:creationId xmlns:p14="http://schemas.microsoft.com/office/powerpoint/2010/main" val="183421453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431" y="527514"/>
            <a:ext cx="5448780" cy="573671"/>
          </a:xfrm>
          <a:prstGeom prst="rect">
            <a:avLst/>
          </a:prstGeom>
        </p:spPr>
        <p:txBody>
          <a:bodyPr vert="horz" wrap="square" lIns="0" tIns="15355" rIns="0" bIns="0" rtlCol="0">
            <a:spAutoFit/>
          </a:bodyPr>
          <a:lstStyle/>
          <a:p>
            <a:pPr marL="15356">
              <a:spcBef>
                <a:spcPts val="121"/>
              </a:spcBef>
            </a:pPr>
            <a:r>
              <a:rPr spc="-6" dirty="0">
                <a:latin typeface="Arial"/>
                <a:cs typeface="Arial"/>
              </a:rPr>
              <a:t>Interfaces</a:t>
            </a:r>
            <a:r>
              <a:rPr spc="-97" dirty="0">
                <a:latin typeface="Arial"/>
                <a:cs typeface="Arial"/>
              </a:rPr>
              <a:t> </a:t>
            </a:r>
            <a:r>
              <a:rPr spc="-6" dirty="0">
                <a:latin typeface="Arial"/>
                <a:cs typeface="Arial"/>
              </a:rPr>
              <a:t>fonctionnelles</a:t>
            </a:r>
          </a:p>
        </p:txBody>
      </p:sp>
      <p:sp>
        <p:nvSpPr>
          <p:cNvPr id="6" name="object 6"/>
          <p:cNvSpPr txBox="1">
            <a:spLocks noGrp="1"/>
          </p:cNvSpPr>
          <p:nvPr>
            <p:ph type="body" idx="1"/>
          </p:nvPr>
        </p:nvSpPr>
        <p:spPr>
          <a:xfrm>
            <a:off x="892981" y="1900637"/>
            <a:ext cx="11146619" cy="1441232"/>
          </a:xfrm>
          <a:prstGeom prst="rect">
            <a:avLst/>
          </a:prstGeom>
        </p:spPr>
        <p:txBody>
          <a:bodyPr vert="horz" wrap="square" lIns="0" tIns="42994" rIns="0" bIns="0" rtlCol="0">
            <a:spAutoFit/>
          </a:bodyPr>
          <a:lstStyle/>
          <a:p>
            <a:pPr marL="679187" marR="429956" indent="-342900">
              <a:lnSpc>
                <a:spcPts val="2442"/>
              </a:lnSpc>
              <a:spcBef>
                <a:spcPts val="339"/>
              </a:spcBef>
              <a:buFont typeface="Arial" panose="020B0604020202020204" pitchFamily="34" charset="0"/>
              <a:buChar char="•"/>
            </a:pPr>
            <a:r>
              <a:rPr sz="2176" dirty="0"/>
              <a:t>Il</a:t>
            </a:r>
            <a:r>
              <a:rPr sz="2176" spc="-6" dirty="0"/>
              <a:t> n’est</a:t>
            </a:r>
            <a:r>
              <a:rPr sz="2176" spc="6" dirty="0"/>
              <a:t> </a:t>
            </a:r>
            <a:r>
              <a:rPr sz="2176" spc="-6" dirty="0"/>
              <a:t>pas</a:t>
            </a:r>
            <a:r>
              <a:rPr sz="2176" dirty="0"/>
              <a:t> </a:t>
            </a:r>
            <a:r>
              <a:rPr sz="2176" spc="-6" dirty="0"/>
              <a:t>interdit</a:t>
            </a:r>
            <a:r>
              <a:rPr sz="2176" spc="6" dirty="0"/>
              <a:t> </a:t>
            </a:r>
            <a:r>
              <a:rPr sz="2176" spc="-6" dirty="0"/>
              <a:t>de</a:t>
            </a:r>
            <a:r>
              <a:rPr sz="2176" dirty="0"/>
              <a:t> </a:t>
            </a:r>
            <a:r>
              <a:rPr sz="2176" spc="-6" dirty="0"/>
              <a:t>créer</a:t>
            </a:r>
            <a:r>
              <a:rPr sz="2176" dirty="0"/>
              <a:t> </a:t>
            </a:r>
            <a:r>
              <a:rPr sz="2176" spc="-6" dirty="0"/>
              <a:t>soi-même</a:t>
            </a:r>
            <a:r>
              <a:rPr sz="2176" dirty="0"/>
              <a:t> </a:t>
            </a:r>
            <a:r>
              <a:rPr sz="2176" spc="-6" dirty="0"/>
              <a:t>ses</a:t>
            </a:r>
            <a:r>
              <a:rPr sz="2176" dirty="0"/>
              <a:t> </a:t>
            </a:r>
            <a:r>
              <a:rPr sz="2176" spc="-12" dirty="0"/>
              <a:t>propres</a:t>
            </a:r>
            <a:r>
              <a:rPr sz="2176" spc="6" dirty="0"/>
              <a:t> </a:t>
            </a:r>
            <a:r>
              <a:rPr sz="2176" spc="-6" dirty="0"/>
              <a:t>interfaces</a:t>
            </a:r>
            <a:r>
              <a:rPr sz="2176" spc="6" dirty="0"/>
              <a:t> </a:t>
            </a:r>
            <a:r>
              <a:rPr sz="2176" spc="-12" dirty="0"/>
              <a:t>fonctionnelles,</a:t>
            </a:r>
            <a:r>
              <a:rPr sz="2176" dirty="0"/>
              <a:t> </a:t>
            </a:r>
            <a:r>
              <a:rPr sz="2176" spc="-6" dirty="0"/>
              <a:t>au </a:t>
            </a:r>
            <a:r>
              <a:rPr sz="2176" spc="-585" dirty="0"/>
              <a:t> </a:t>
            </a:r>
            <a:r>
              <a:rPr sz="2176" spc="-12" dirty="0"/>
              <a:t>besoin.</a:t>
            </a:r>
            <a:endParaRPr sz="2176" dirty="0"/>
          </a:p>
          <a:p>
            <a:pPr marL="679187" marR="6142" indent="-342900">
              <a:lnSpc>
                <a:spcPts val="2442"/>
              </a:lnSpc>
              <a:spcBef>
                <a:spcPts val="1276"/>
              </a:spcBef>
              <a:buFont typeface="Arial" panose="020B0604020202020204" pitchFamily="34" charset="0"/>
              <a:buChar char="•"/>
            </a:pPr>
            <a:r>
              <a:rPr sz="2176" spc="-6" dirty="0"/>
              <a:t>Si</a:t>
            </a:r>
            <a:r>
              <a:rPr sz="2176" dirty="0"/>
              <a:t> </a:t>
            </a:r>
            <a:r>
              <a:rPr sz="2176" spc="-6" dirty="0"/>
              <a:t>ces</a:t>
            </a:r>
            <a:r>
              <a:rPr sz="2176" spc="6" dirty="0"/>
              <a:t> </a:t>
            </a:r>
            <a:r>
              <a:rPr sz="2176" spc="-6" dirty="0"/>
              <a:t>interfaces</a:t>
            </a:r>
            <a:r>
              <a:rPr sz="2176" spc="6" dirty="0"/>
              <a:t> </a:t>
            </a:r>
            <a:r>
              <a:rPr sz="2176" spc="-12" dirty="0"/>
              <a:t>fonctionnelles</a:t>
            </a:r>
            <a:r>
              <a:rPr sz="2176" spc="6" dirty="0"/>
              <a:t> </a:t>
            </a:r>
            <a:r>
              <a:rPr sz="2176" spc="-6" dirty="0"/>
              <a:t>sont</a:t>
            </a:r>
            <a:r>
              <a:rPr sz="2176" spc="6" dirty="0"/>
              <a:t> </a:t>
            </a:r>
            <a:r>
              <a:rPr sz="2176" spc="-6" dirty="0"/>
              <a:t>déjà</a:t>
            </a:r>
            <a:r>
              <a:rPr sz="2176" dirty="0"/>
              <a:t> </a:t>
            </a:r>
            <a:r>
              <a:rPr sz="2176" spc="-12" dirty="0"/>
              <a:t>disponibles</a:t>
            </a:r>
            <a:r>
              <a:rPr sz="2176" spc="6" dirty="0"/>
              <a:t> </a:t>
            </a:r>
            <a:r>
              <a:rPr sz="2176" spc="-12" dirty="0"/>
              <a:t>dans</a:t>
            </a:r>
            <a:r>
              <a:rPr sz="2176" spc="6" dirty="0"/>
              <a:t> </a:t>
            </a:r>
            <a:r>
              <a:rPr sz="2176" spc="-6" dirty="0"/>
              <a:t>java.util.function,</a:t>
            </a:r>
            <a:r>
              <a:rPr sz="2176" spc="6" dirty="0"/>
              <a:t> </a:t>
            </a:r>
            <a:r>
              <a:rPr sz="2176" spc="-6" dirty="0"/>
              <a:t>il</a:t>
            </a:r>
            <a:r>
              <a:rPr sz="2176" dirty="0"/>
              <a:t> </a:t>
            </a:r>
            <a:r>
              <a:rPr sz="2176" spc="-6" dirty="0"/>
              <a:t>vaut </a:t>
            </a:r>
            <a:r>
              <a:rPr sz="2176" spc="-585" dirty="0"/>
              <a:t> </a:t>
            </a:r>
            <a:r>
              <a:rPr sz="2176" spc="-6" dirty="0"/>
              <a:t>mieux les</a:t>
            </a:r>
            <a:r>
              <a:rPr sz="2176" dirty="0"/>
              <a:t> </a:t>
            </a:r>
            <a:r>
              <a:rPr sz="2176" spc="-18" dirty="0"/>
              <a:t>réutiliser.</a:t>
            </a:r>
            <a:endParaRPr sz="2176" dirty="0"/>
          </a:p>
        </p:txBody>
      </p:sp>
      <p:sp>
        <p:nvSpPr>
          <p:cNvPr id="7" name="object 7"/>
          <p:cNvSpPr txBox="1"/>
          <p:nvPr/>
        </p:nvSpPr>
        <p:spPr>
          <a:xfrm>
            <a:off x="904787" y="6371382"/>
            <a:ext cx="10049187" cy="350340"/>
          </a:xfrm>
          <a:prstGeom prst="rect">
            <a:avLst/>
          </a:prstGeom>
        </p:spPr>
        <p:txBody>
          <a:bodyPr vert="horz" wrap="square" lIns="0" tIns="15355" rIns="0" bIns="0" rtlCol="0">
            <a:spAutoFit/>
          </a:bodyPr>
          <a:lstStyle/>
          <a:p>
            <a:pPr marL="15356" defTabSz="1105601">
              <a:spcBef>
                <a:spcPts val="121"/>
              </a:spcBef>
            </a:pPr>
            <a:r>
              <a:rPr sz="2176" spc="-12" dirty="0">
                <a:solidFill>
                  <a:schemeClr val="tx2">
                    <a:lumMod val="40000"/>
                    <a:lumOff val="60000"/>
                  </a:schemeClr>
                </a:solidFill>
                <a:latin typeface="Arial MT"/>
                <a:cs typeface="Arial MT"/>
                <a:hlinkClick r:id="rId3">
                  <a:extLst>
                    <a:ext uri="{A12FA001-AC4F-418D-AE19-62706E023703}">
                      <ahyp:hlinkClr xmlns:ahyp="http://schemas.microsoft.com/office/drawing/2018/hyperlinkcolor" val="tx"/>
                    </a:ext>
                  </a:extLst>
                </a:hlinkClick>
              </a:rPr>
              <a:t>https://docs.oracle.com/javase/8/docs/api/java/util/function/package-summary.html</a:t>
            </a:r>
            <a:endParaRPr sz="2176">
              <a:solidFill>
                <a:schemeClr val="tx2">
                  <a:lumMod val="40000"/>
                  <a:lumOff val="60000"/>
                </a:schemeClr>
              </a:solidFill>
              <a:latin typeface="Arial MT"/>
              <a:cs typeface="Arial MT"/>
            </a:endParaRPr>
          </a:p>
        </p:txBody>
      </p:sp>
      <p:sp>
        <p:nvSpPr>
          <p:cNvPr id="4" name="object 2">
            <a:extLst>
              <a:ext uri="{FF2B5EF4-FFF2-40B4-BE49-F238E27FC236}">
                <a16:creationId xmlns:a16="http://schemas.microsoft.com/office/drawing/2014/main" id="{F74C41A8-6499-F686-515D-6F155AB02A2F}"/>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94444" y="538401"/>
            <a:ext cx="4810773" cy="573671"/>
          </a:xfrm>
          <a:prstGeom prst="rect">
            <a:avLst/>
          </a:prstGeom>
        </p:spPr>
        <p:txBody>
          <a:bodyPr vert="horz" wrap="square" lIns="0" tIns="15355" rIns="0" bIns="0" rtlCol="0">
            <a:spAutoFit/>
          </a:bodyPr>
          <a:lstStyle/>
          <a:p>
            <a:pPr marL="15356">
              <a:spcBef>
                <a:spcPts val="121"/>
              </a:spcBef>
            </a:pPr>
            <a:r>
              <a:rPr spc="-6" dirty="0">
                <a:latin typeface="Arial"/>
                <a:cs typeface="Arial"/>
              </a:rPr>
              <a:t>Lambdas</a:t>
            </a:r>
            <a:r>
              <a:rPr spc="-60" dirty="0">
                <a:latin typeface="Arial"/>
                <a:cs typeface="Arial"/>
              </a:rPr>
              <a:t> </a:t>
            </a:r>
            <a:r>
              <a:rPr dirty="0">
                <a:latin typeface="Arial"/>
                <a:cs typeface="Arial"/>
              </a:rPr>
              <a:t>:</a:t>
            </a:r>
            <a:r>
              <a:rPr spc="-48" dirty="0">
                <a:latin typeface="Arial"/>
                <a:cs typeface="Arial"/>
              </a:rPr>
              <a:t> </a:t>
            </a:r>
            <a:r>
              <a:rPr spc="-6" dirty="0">
                <a:latin typeface="Arial"/>
                <a:cs typeface="Arial"/>
              </a:rPr>
              <a:t>arguments</a:t>
            </a:r>
          </a:p>
        </p:txBody>
      </p:sp>
      <p:sp>
        <p:nvSpPr>
          <p:cNvPr id="8" name="object 8"/>
          <p:cNvSpPr txBox="1"/>
          <p:nvPr/>
        </p:nvSpPr>
        <p:spPr>
          <a:xfrm>
            <a:off x="1066415" y="1136749"/>
            <a:ext cx="9408109" cy="5217570"/>
          </a:xfrm>
          <a:prstGeom prst="rect">
            <a:avLst/>
          </a:prstGeom>
        </p:spPr>
        <p:txBody>
          <a:bodyPr vert="horz" wrap="square" lIns="0" tIns="15355" rIns="0" bIns="0" rtlCol="0">
            <a:spAutoFit/>
          </a:bodyPr>
          <a:lstStyle/>
          <a:p>
            <a:pPr marL="358256" marR="42996" indent="-342900" defTabSz="1105601">
              <a:spcBef>
                <a:spcPts val="121"/>
              </a:spcBef>
              <a:buFont typeface="Arial" panose="020B0604020202020204" pitchFamily="34" charset="0"/>
              <a:buChar char="•"/>
              <a:tabLst>
                <a:tab pos="8220604" algn="l"/>
              </a:tabLst>
            </a:pPr>
            <a:r>
              <a:rPr lang="fr-FR" sz="2176" spc="-6" dirty="0">
                <a:solidFill>
                  <a:srgbClr val="FFFFFF"/>
                </a:solidFill>
                <a:latin typeface="Arial MT"/>
                <a:cs typeface="Arial MT"/>
              </a:rPr>
              <a:t>Arguments :</a:t>
            </a:r>
          </a:p>
          <a:p>
            <a:pPr marL="15356" marR="42996" defTabSz="1105601">
              <a:spcBef>
                <a:spcPts val="121"/>
              </a:spcBef>
              <a:tabLst>
                <a:tab pos="8220604" algn="l"/>
              </a:tabLst>
            </a:pPr>
            <a:endParaRPr lang="fr-FR" sz="2176" spc="-6" dirty="0">
              <a:solidFill>
                <a:srgbClr val="FFFFFF"/>
              </a:solidFill>
              <a:latin typeface="Arial MT"/>
              <a:cs typeface="Arial MT"/>
            </a:endParaRPr>
          </a:p>
          <a:p>
            <a:pPr marL="358256" marR="42996" indent="-342900" defTabSz="1105601">
              <a:spcBef>
                <a:spcPts val="121"/>
              </a:spcBef>
              <a:buFont typeface="Arial" panose="020B0604020202020204" pitchFamily="34" charset="0"/>
              <a:buChar char="•"/>
              <a:tabLst>
                <a:tab pos="8220604" algn="l"/>
              </a:tabLst>
            </a:pPr>
            <a:r>
              <a:rPr lang="fr-FR" sz="2176" spc="-6" dirty="0">
                <a:solidFill>
                  <a:srgbClr val="FFFFFF"/>
                </a:solidFill>
                <a:latin typeface="Arial MT"/>
                <a:cs typeface="Arial MT"/>
              </a:rPr>
              <a:t>    Placés à gauche du symbole -&gt;.</a:t>
            </a:r>
          </a:p>
          <a:p>
            <a:pPr marL="15356" marR="42996" defTabSz="1105601">
              <a:spcBef>
                <a:spcPts val="121"/>
              </a:spcBef>
              <a:tabLst>
                <a:tab pos="8220604" algn="l"/>
              </a:tabLst>
            </a:pPr>
            <a:endParaRPr lang="fr-FR" sz="2176" spc="-6" dirty="0">
              <a:solidFill>
                <a:srgbClr val="FFFFFF"/>
              </a:solidFill>
              <a:latin typeface="Arial MT"/>
              <a:cs typeface="Arial MT"/>
            </a:endParaRPr>
          </a:p>
          <a:p>
            <a:pPr marL="358256" marR="42996" indent="-342900" defTabSz="1105601">
              <a:spcBef>
                <a:spcPts val="121"/>
              </a:spcBef>
              <a:buFont typeface="Arial" panose="020B0604020202020204" pitchFamily="34" charset="0"/>
              <a:buChar char="•"/>
              <a:tabLst>
                <a:tab pos="8220604" algn="l"/>
              </a:tabLst>
            </a:pPr>
            <a:r>
              <a:rPr lang="fr-FR" sz="2176" spc="-6" dirty="0">
                <a:solidFill>
                  <a:srgbClr val="FFFFFF"/>
                </a:solidFill>
                <a:latin typeface="Arial MT"/>
                <a:cs typeface="Arial MT"/>
              </a:rPr>
              <a:t>Signature :</a:t>
            </a:r>
          </a:p>
          <a:p>
            <a:pPr marL="15356" marR="42996" defTabSz="1105601">
              <a:spcBef>
                <a:spcPts val="121"/>
              </a:spcBef>
              <a:tabLst>
                <a:tab pos="8220604" algn="l"/>
              </a:tabLst>
            </a:pPr>
            <a:endParaRPr lang="fr-FR" sz="2176" spc="-6" dirty="0">
              <a:solidFill>
                <a:srgbClr val="FFFFFF"/>
              </a:solidFill>
              <a:latin typeface="Arial MT"/>
              <a:cs typeface="Arial MT"/>
            </a:endParaRPr>
          </a:p>
          <a:p>
            <a:pPr marL="358256" marR="42996" indent="-342900" defTabSz="1105601">
              <a:spcBef>
                <a:spcPts val="121"/>
              </a:spcBef>
              <a:buFont typeface="Arial" panose="020B0604020202020204" pitchFamily="34" charset="0"/>
              <a:buChar char="•"/>
              <a:tabLst>
                <a:tab pos="8220604" algn="l"/>
              </a:tabLst>
            </a:pPr>
            <a:r>
              <a:rPr lang="fr-FR" sz="2176" spc="-6" dirty="0">
                <a:solidFill>
                  <a:srgbClr val="FFFFFF"/>
                </a:solidFill>
                <a:latin typeface="Arial MT"/>
                <a:cs typeface="Arial MT"/>
              </a:rPr>
              <a:t>    Contenus dans des parenthèses, séparés par des virgules.</a:t>
            </a:r>
          </a:p>
          <a:p>
            <a:pPr marL="15356" marR="42996" defTabSz="1105601">
              <a:spcBef>
                <a:spcPts val="121"/>
              </a:spcBef>
              <a:tabLst>
                <a:tab pos="8220604" algn="l"/>
              </a:tabLst>
            </a:pPr>
            <a:endParaRPr lang="fr-FR" sz="2176" spc="-6" dirty="0">
              <a:solidFill>
                <a:srgbClr val="FFFFFF"/>
              </a:solidFill>
              <a:latin typeface="Arial MT"/>
              <a:cs typeface="Arial MT"/>
            </a:endParaRPr>
          </a:p>
          <a:p>
            <a:pPr marL="358256" marR="42996" indent="-342900" defTabSz="1105601">
              <a:spcBef>
                <a:spcPts val="121"/>
              </a:spcBef>
              <a:buFont typeface="Arial" panose="020B0604020202020204" pitchFamily="34" charset="0"/>
              <a:buChar char="•"/>
              <a:tabLst>
                <a:tab pos="8220604" algn="l"/>
              </a:tabLst>
            </a:pPr>
            <a:r>
              <a:rPr lang="fr-FR" sz="2176" spc="-6" dirty="0">
                <a:solidFill>
                  <a:srgbClr val="FFFFFF"/>
                </a:solidFill>
                <a:latin typeface="Arial MT"/>
                <a:cs typeface="Arial MT"/>
              </a:rPr>
              <a:t>Type des Arguments :</a:t>
            </a:r>
          </a:p>
          <a:p>
            <a:pPr marL="15356" marR="42996" defTabSz="1105601">
              <a:spcBef>
                <a:spcPts val="121"/>
              </a:spcBef>
              <a:tabLst>
                <a:tab pos="8220604" algn="l"/>
              </a:tabLst>
            </a:pPr>
            <a:endParaRPr lang="fr-FR" sz="2176" spc="-6" dirty="0">
              <a:solidFill>
                <a:srgbClr val="FFFFFF"/>
              </a:solidFill>
              <a:latin typeface="Arial MT"/>
              <a:cs typeface="Arial MT"/>
            </a:endParaRPr>
          </a:p>
          <a:p>
            <a:pPr marL="358256" marR="42996" indent="-342900" defTabSz="1105601">
              <a:spcBef>
                <a:spcPts val="121"/>
              </a:spcBef>
              <a:buFont typeface="Arial" panose="020B0604020202020204" pitchFamily="34" charset="0"/>
              <a:buChar char="•"/>
              <a:tabLst>
                <a:tab pos="8220604" algn="l"/>
              </a:tabLst>
            </a:pPr>
            <a:r>
              <a:rPr lang="fr-FR" sz="2176" spc="-6" dirty="0">
                <a:solidFill>
                  <a:srgbClr val="FFFFFF"/>
                </a:solidFill>
                <a:latin typeface="Arial MT"/>
                <a:cs typeface="Arial MT"/>
              </a:rPr>
              <a:t>    Optionnel (dérivé de l'interface fonctionnelle).</a:t>
            </a:r>
          </a:p>
          <a:p>
            <a:pPr marL="15356" marR="42996" defTabSz="1105601">
              <a:spcBef>
                <a:spcPts val="121"/>
              </a:spcBef>
              <a:tabLst>
                <a:tab pos="8220604" algn="l"/>
              </a:tabLst>
            </a:pPr>
            <a:endParaRPr lang="fr-FR" sz="2176" spc="-6" dirty="0">
              <a:solidFill>
                <a:srgbClr val="FFFFFF"/>
              </a:solidFill>
              <a:latin typeface="Arial MT"/>
              <a:cs typeface="Arial MT"/>
            </a:endParaRPr>
          </a:p>
          <a:p>
            <a:pPr marL="358256" marR="42996" indent="-342900" defTabSz="1105601">
              <a:spcBef>
                <a:spcPts val="121"/>
              </a:spcBef>
              <a:buFont typeface="Arial" panose="020B0604020202020204" pitchFamily="34" charset="0"/>
              <a:buChar char="•"/>
              <a:tabLst>
                <a:tab pos="8220604" algn="l"/>
              </a:tabLst>
            </a:pPr>
            <a:r>
              <a:rPr lang="fr-FR" sz="2176" spc="-6" dirty="0">
                <a:solidFill>
                  <a:srgbClr val="FFFFFF"/>
                </a:solidFill>
                <a:latin typeface="Arial MT"/>
                <a:cs typeface="Arial MT"/>
              </a:rPr>
              <a:t>Un seul Argument :</a:t>
            </a:r>
          </a:p>
          <a:p>
            <a:pPr marL="15356" marR="42996" defTabSz="1105601">
              <a:spcBef>
                <a:spcPts val="121"/>
              </a:spcBef>
              <a:tabLst>
                <a:tab pos="8220604" algn="l"/>
              </a:tabLst>
            </a:pPr>
            <a:endParaRPr lang="fr-FR" sz="2176" spc="-6" dirty="0">
              <a:solidFill>
                <a:srgbClr val="FFFFFF"/>
              </a:solidFill>
              <a:latin typeface="Arial MT"/>
              <a:cs typeface="Arial MT"/>
            </a:endParaRPr>
          </a:p>
          <a:p>
            <a:pPr marL="358256" marR="42996" indent="-342900" defTabSz="1105601">
              <a:spcBef>
                <a:spcPts val="121"/>
              </a:spcBef>
              <a:buFont typeface="Arial" panose="020B0604020202020204" pitchFamily="34" charset="0"/>
              <a:buChar char="•"/>
              <a:tabLst>
                <a:tab pos="8220604" algn="l"/>
              </a:tabLst>
            </a:pPr>
            <a:r>
              <a:rPr lang="fr-FR" sz="2176" spc="-6" dirty="0">
                <a:solidFill>
                  <a:srgbClr val="FFFFFF"/>
                </a:solidFill>
                <a:latin typeface="Arial MT"/>
                <a:cs typeface="Arial MT"/>
              </a:rPr>
              <a:t>    Parenthèses optionnelles.</a:t>
            </a:r>
            <a:endParaRPr sz="2176" dirty="0">
              <a:solidFill>
                <a:prstClr val="black"/>
              </a:solidFill>
              <a:latin typeface="Arial MT"/>
              <a:cs typeface="Arial MT"/>
            </a:endParaRPr>
          </a:p>
        </p:txBody>
      </p:sp>
      <p:sp>
        <p:nvSpPr>
          <p:cNvPr id="9" name="object 2">
            <a:extLst>
              <a:ext uri="{FF2B5EF4-FFF2-40B4-BE49-F238E27FC236}">
                <a16:creationId xmlns:a16="http://schemas.microsoft.com/office/drawing/2014/main" id="{5E7C35BF-8C38-1CD5-590F-557715F151FB}"/>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94444" y="538401"/>
            <a:ext cx="7622303" cy="573671"/>
          </a:xfrm>
          <a:prstGeom prst="rect">
            <a:avLst/>
          </a:prstGeom>
        </p:spPr>
        <p:txBody>
          <a:bodyPr vert="horz" wrap="square" lIns="0" tIns="15355" rIns="0" bIns="0" rtlCol="0">
            <a:spAutoFit/>
          </a:bodyPr>
          <a:lstStyle/>
          <a:p>
            <a:pPr marL="15356">
              <a:spcBef>
                <a:spcPts val="121"/>
              </a:spcBef>
            </a:pPr>
            <a:r>
              <a:rPr spc="-6" dirty="0">
                <a:latin typeface="Arial"/>
                <a:cs typeface="Arial"/>
              </a:rPr>
              <a:t>Lambdas</a:t>
            </a:r>
            <a:r>
              <a:rPr spc="-36" dirty="0">
                <a:latin typeface="Arial"/>
                <a:cs typeface="Arial"/>
              </a:rPr>
              <a:t> </a:t>
            </a:r>
            <a:r>
              <a:rPr dirty="0">
                <a:latin typeface="Arial"/>
                <a:cs typeface="Arial"/>
              </a:rPr>
              <a:t>:</a:t>
            </a:r>
            <a:r>
              <a:rPr spc="-24" dirty="0">
                <a:latin typeface="Arial"/>
                <a:cs typeface="Arial"/>
              </a:rPr>
              <a:t> </a:t>
            </a:r>
            <a:r>
              <a:rPr spc="-6" dirty="0">
                <a:latin typeface="Arial"/>
                <a:cs typeface="Arial"/>
              </a:rPr>
              <a:t>corps</a:t>
            </a:r>
            <a:r>
              <a:rPr spc="-36" dirty="0">
                <a:latin typeface="Arial"/>
                <a:cs typeface="Arial"/>
              </a:rPr>
              <a:t> </a:t>
            </a:r>
            <a:r>
              <a:rPr spc="-6" dirty="0">
                <a:latin typeface="Arial"/>
                <a:cs typeface="Arial"/>
              </a:rPr>
              <a:t>d’une</a:t>
            </a:r>
            <a:r>
              <a:rPr spc="-18" dirty="0">
                <a:latin typeface="Arial"/>
                <a:cs typeface="Arial"/>
              </a:rPr>
              <a:t> </a:t>
            </a:r>
            <a:r>
              <a:rPr spc="-6" dirty="0">
                <a:latin typeface="Arial"/>
                <a:cs typeface="Arial"/>
              </a:rPr>
              <a:t>expression</a:t>
            </a:r>
          </a:p>
        </p:txBody>
      </p:sp>
      <p:sp>
        <p:nvSpPr>
          <p:cNvPr id="5" name="object 5"/>
          <p:cNvSpPr txBox="1"/>
          <p:nvPr/>
        </p:nvSpPr>
        <p:spPr>
          <a:xfrm>
            <a:off x="1659539" y="1018365"/>
            <a:ext cx="9382772" cy="5452891"/>
          </a:xfrm>
          <a:prstGeom prst="rect">
            <a:avLst/>
          </a:prstGeom>
        </p:spPr>
        <p:txBody>
          <a:bodyPr vert="horz" wrap="square" lIns="0" tIns="15355" rIns="0" bIns="0" rtlCol="0">
            <a:spAutoFit/>
          </a:bodyPr>
          <a:lstStyle/>
          <a:p>
            <a:pPr marL="358256" marR="6142" indent="-342900" defTabSz="1105601">
              <a:spcBef>
                <a:spcPts val="121"/>
              </a:spcBef>
              <a:buFont typeface="Arial" panose="020B0604020202020204" pitchFamily="34" charset="0"/>
              <a:buChar char="•"/>
            </a:pPr>
            <a:r>
              <a:rPr lang="fr-FR" sz="2000" spc="-6" dirty="0">
                <a:solidFill>
                  <a:srgbClr val="FFFFFF"/>
                </a:solidFill>
                <a:latin typeface="Arial MT"/>
                <a:cs typeface="Arial MT"/>
              </a:rPr>
              <a:t>Position :</a:t>
            </a:r>
          </a:p>
          <a:p>
            <a:pPr marL="15356" marR="6142" defTabSz="1105601">
              <a:spcBef>
                <a:spcPts val="121"/>
              </a:spcBef>
            </a:pPr>
            <a:endParaRPr lang="fr-FR" sz="2000" spc="-6" dirty="0">
              <a:solidFill>
                <a:srgbClr val="FFFFFF"/>
              </a:solidFill>
              <a:latin typeface="Arial MT"/>
              <a:cs typeface="Arial MT"/>
            </a:endParaRPr>
          </a:p>
          <a:p>
            <a:pPr marL="358256" marR="6142" indent="-342900" defTabSz="1105601">
              <a:spcBef>
                <a:spcPts val="121"/>
              </a:spcBef>
              <a:buFont typeface="Arial" panose="020B0604020202020204" pitchFamily="34" charset="0"/>
              <a:buChar char="•"/>
            </a:pPr>
            <a:r>
              <a:rPr lang="fr-FR" sz="2000" spc="-6" dirty="0">
                <a:solidFill>
                  <a:srgbClr val="FFFFFF"/>
                </a:solidFill>
                <a:latin typeface="Arial MT"/>
                <a:cs typeface="Arial MT"/>
              </a:rPr>
              <a:t>    À droite de l'opérateur -&gt;.</a:t>
            </a:r>
          </a:p>
          <a:p>
            <a:pPr marL="15356" marR="6142" defTabSz="1105601">
              <a:spcBef>
                <a:spcPts val="121"/>
              </a:spcBef>
            </a:pPr>
            <a:endParaRPr lang="fr-FR" sz="2000" spc="-6" dirty="0">
              <a:solidFill>
                <a:srgbClr val="FFFFFF"/>
              </a:solidFill>
              <a:latin typeface="Arial MT"/>
              <a:cs typeface="Arial MT"/>
            </a:endParaRPr>
          </a:p>
          <a:p>
            <a:pPr marL="358256" marR="6142" indent="-342900" defTabSz="1105601">
              <a:spcBef>
                <a:spcPts val="121"/>
              </a:spcBef>
              <a:buFont typeface="Arial" panose="020B0604020202020204" pitchFamily="34" charset="0"/>
              <a:buChar char="•"/>
            </a:pPr>
            <a:r>
              <a:rPr lang="fr-FR" sz="2000" spc="-6" dirty="0">
                <a:solidFill>
                  <a:srgbClr val="FFFFFF"/>
                </a:solidFill>
                <a:latin typeface="Arial MT"/>
                <a:cs typeface="Arial MT"/>
              </a:rPr>
              <a:t>Types de Corps :</a:t>
            </a:r>
          </a:p>
          <a:p>
            <a:pPr marL="15356" marR="6142" defTabSz="1105601">
              <a:spcBef>
                <a:spcPts val="121"/>
              </a:spcBef>
            </a:pPr>
            <a:endParaRPr lang="fr-FR" sz="2000" spc="-6" dirty="0">
              <a:solidFill>
                <a:srgbClr val="FFFFFF"/>
              </a:solidFill>
              <a:latin typeface="Arial MT"/>
              <a:cs typeface="Arial MT"/>
            </a:endParaRPr>
          </a:p>
          <a:p>
            <a:pPr marL="358256" marR="6142" indent="-342900" defTabSz="1105601">
              <a:spcBef>
                <a:spcPts val="121"/>
              </a:spcBef>
              <a:buFont typeface="Arial" panose="020B0604020202020204" pitchFamily="34" charset="0"/>
              <a:buChar char="•"/>
            </a:pPr>
            <a:r>
              <a:rPr lang="fr-FR" sz="2000" spc="-6" dirty="0">
                <a:solidFill>
                  <a:srgbClr val="FFFFFF"/>
                </a:solidFill>
                <a:latin typeface="Arial MT"/>
                <a:cs typeface="Arial MT"/>
              </a:rPr>
              <a:t>    Expression unique</a:t>
            </a:r>
          </a:p>
          <a:p>
            <a:pPr marL="358256" marR="6142" indent="-342900" defTabSz="1105601">
              <a:spcBef>
                <a:spcPts val="121"/>
              </a:spcBef>
              <a:buFont typeface="Arial" panose="020B0604020202020204" pitchFamily="34" charset="0"/>
              <a:buChar char="•"/>
            </a:pPr>
            <a:r>
              <a:rPr lang="fr-FR" sz="2000" spc="-6" dirty="0">
                <a:solidFill>
                  <a:srgbClr val="FFFFFF"/>
                </a:solidFill>
                <a:latin typeface="Arial MT"/>
                <a:cs typeface="Arial MT"/>
              </a:rPr>
              <a:t>    Bloc de code (une ou plusieurs instructions avec accolades).</a:t>
            </a:r>
          </a:p>
          <a:p>
            <a:pPr marL="15356" marR="6142" defTabSz="1105601">
              <a:spcBef>
                <a:spcPts val="121"/>
              </a:spcBef>
            </a:pPr>
            <a:endParaRPr lang="fr-FR" sz="2000" spc="-6" dirty="0">
              <a:solidFill>
                <a:srgbClr val="FFFFFF"/>
              </a:solidFill>
              <a:latin typeface="Arial MT"/>
              <a:cs typeface="Arial MT"/>
            </a:endParaRPr>
          </a:p>
          <a:p>
            <a:pPr marL="358256" marR="6142" indent="-342900" defTabSz="1105601">
              <a:spcBef>
                <a:spcPts val="121"/>
              </a:spcBef>
              <a:buFont typeface="Arial" panose="020B0604020202020204" pitchFamily="34" charset="0"/>
              <a:buChar char="•"/>
            </a:pPr>
            <a:r>
              <a:rPr lang="fr-FR" sz="2000" spc="-6" dirty="0">
                <a:solidFill>
                  <a:srgbClr val="FFFFFF"/>
                </a:solidFill>
                <a:latin typeface="Arial MT"/>
                <a:cs typeface="Arial MT"/>
              </a:rPr>
              <a:t>Règles à Respecter :</a:t>
            </a:r>
          </a:p>
          <a:p>
            <a:pPr marL="15356" marR="6142" defTabSz="1105601">
              <a:spcBef>
                <a:spcPts val="121"/>
              </a:spcBef>
            </a:pPr>
            <a:endParaRPr lang="fr-FR" sz="2000" spc="-6" dirty="0">
              <a:solidFill>
                <a:srgbClr val="FFFFFF"/>
              </a:solidFill>
              <a:latin typeface="Arial MT"/>
              <a:cs typeface="Arial MT"/>
            </a:endParaRPr>
          </a:p>
          <a:p>
            <a:pPr marL="358256" marR="6142" indent="-342900" defTabSz="1105601">
              <a:spcBef>
                <a:spcPts val="121"/>
              </a:spcBef>
              <a:buFont typeface="Arial" panose="020B0604020202020204" pitchFamily="34" charset="0"/>
              <a:buChar char="•"/>
            </a:pPr>
            <a:r>
              <a:rPr lang="fr-FR" sz="2000" spc="-6" dirty="0">
                <a:solidFill>
                  <a:srgbClr val="FFFFFF"/>
                </a:solidFill>
                <a:latin typeface="Arial MT"/>
                <a:cs typeface="Arial MT"/>
              </a:rPr>
              <a:t>    Instructions : 0, 1 ou plusieurs.</a:t>
            </a:r>
          </a:p>
          <a:p>
            <a:pPr marL="358256" marR="6142" indent="-342900" defTabSz="1105601">
              <a:spcBef>
                <a:spcPts val="121"/>
              </a:spcBef>
              <a:buFont typeface="Arial" panose="020B0604020202020204" pitchFamily="34" charset="0"/>
              <a:buChar char="•"/>
            </a:pPr>
            <a:r>
              <a:rPr lang="fr-FR" sz="2000" spc="-6" dirty="0">
                <a:solidFill>
                  <a:srgbClr val="FFFFFF"/>
                </a:solidFill>
                <a:latin typeface="Arial MT"/>
                <a:cs typeface="Arial MT"/>
              </a:rPr>
              <a:t>    Expression unique :</a:t>
            </a:r>
          </a:p>
          <a:p>
            <a:pPr marL="358256" marR="6142" indent="-342900" defTabSz="1105601">
              <a:spcBef>
                <a:spcPts val="121"/>
              </a:spcBef>
              <a:buFont typeface="Arial" panose="020B0604020202020204" pitchFamily="34" charset="0"/>
              <a:buChar char="•"/>
            </a:pPr>
            <a:r>
              <a:rPr lang="fr-FR" sz="2000" spc="-6" dirty="0">
                <a:solidFill>
                  <a:srgbClr val="FFFFFF"/>
                </a:solidFill>
                <a:latin typeface="Arial MT"/>
                <a:cs typeface="Arial MT"/>
              </a:rPr>
              <a:t>        Pas d'accolades ni return requis.</a:t>
            </a:r>
          </a:p>
          <a:p>
            <a:pPr marL="358256" marR="6142" indent="-342900" defTabSz="1105601">
              <a:spcBef>
                <a:spcPts val="121"/>
              </a:spcBef>
              <a:buFont typeface="Arial" panose="020B0604020202020204" pitchFamily="34" charset="0"/>
              <a:buChar char="•"/>
            </a:pPr>
            <a:r>
              <a:rPr lang="fr-FR" sz="2000" spc="-6" dirty="0">
                <a:solidFill>
                  <a:srgbClr val="FFFFFF"/>
                </a:solidFill>
                <a:latin typeface="Arial MT"/>
                <a:cs typeface="Arial MT"/>
              </a:rPr>
              <a:t>        Valeur de retour = valeur de l'instruction.</a:t>
            </a:r>
          </a:p>
          <a:p>
            <a:pPr marL="358256" marR="6142" indent="-342900" defTabSz="1105601">
              <a:spcBef>
                <a:spcPts val="121"/>
              </a:spcBef>
              <a:buFont typeface="Arial" panose="020B0604020202020204" pitchFamily="34" charset="0"/>
              <a:buChar char="•"/>
            </a:pPr>
            <a:r>
              <a:rPr lang="fr-FR" sz="2000" spc="-6" dirty="0">
                <a:solidFill>
                  <a:srgbClr val="FFFFFF"/>
                </a:solidFill>
                <a:latin typeface="Arial MT"/>
                <a:cs typeface="Arial MT"/>
              </a:rPr>
              <a:t>    Plusieurs instructions :</a:t>
            </a:r>
          </a:p>
          <a:p>
            <a:pPr marL="358256" marR="6142" indent="-342900" defTabSz="1105601">
              <a:spcBef>
                <a:spcPts val="121"/>
              </a:spcBef>
              <a:buFont typeface="Arial" panose="020B0604020202020204" pitchFamily="34" charset="0"/>
              <a:buChar char="•"/>
            </a:pPr>
            <a:r>
              <a:rPr lang="fr-FR" sz="2000" spc="-6" dirty="0">
                <a:solidFill>
                  <a:srgbClr val="FFFFFF"/>
                </a:solidFill>
                <a:latin typeface="Arial MT"/>
                <a:cs typeface="Arial MT"/>
              </a:rPr>
              <a:t>        Accolades obligatoires.</a:t>
            </a:r>
            <a:endParaRPr sz="2000" dirty="0">
              <a:solidFill>
                <a:prstClr val="black"/>
              </a:solidFill>
              <a:latin typeface="Arial MT"/>
              <a:cs typeface="Arial MT"/>
            </a:endParaRPr>
          </a:p>
        </p:txBody>
      </p:sp>
      <p:sp>
        <p:nvSpPr>
          <p:cNvPr id="15" name="object 2">
            <a:extLst>
              <a:ext uri="{FF2B5EF4-FFF2-40B4-BE49-F238E27FC236}">
                <a16:creationId xmlns:a16="http://schemas.microsoft.com/office/drawing/2014/main" id="{B5363CBD-6D46-9AD5-A286-2826B986A17F}"/>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2aed57810c0_0_92"/>
          <p:cNvSpPr txBox="1">
            <a:spLocks noGrp="1"/>
          </p:cNvSpPr>
          <p:nvPr>
            <p:ph type="title"/>
          </p:nvPr>
        </p:nvSpPr>
        <p:spPr>
          <a:prstGeom prst="rect">
            <a:avLst/>
          </a:prstGeom>
        </p:spPr>
        <p:txBody>
          <a:bodyPr spcFirstLastPara="1" vert="horz" wrap="square" lIns="109710" tIns="54840" rIns="109710" bIns="54840" rtlCol="0" anchor="ctr" anchorCtr="0">
            <a:normAutofit fontScale="90000"/>
          </a:bodyPr>
          <a:lstStyle/>
          <a:p>
            <a:pPr>
              <a:spcBef>
                <a:spcPts val="0"/>
              </a:spcBef>
            </a:pPr>
            <a:r>
              <a:rPr lang="fr-FR" dirty="0"/>
              <a:t>L’application et les TP de la formation</a:t>
            </a:r>
            <a:endParaRPr dirty="0"/>
          </a:p>
        </p:txBody>
      </p:sp>
      <p:sp>
        <p:nvSpPr>
          <p:cNvPr id="145" name="Google Shape;145;g2aed57810c0_0_92"/>
          <p:cNvSpPr txBox="1">
            <a:spLocks noGrp="1"/>
          </p:cNvSpPr>
          <p:nvPr>
            <p:ph type="body" idx="1"/>
          </p:nvPr>
        </p:nvSpPr>
        <p:spPr>
          <a:xfrm>
            <a:off x="738568" y="1859058"/>
            <a:ext cx="10714863" cy="3458009"/>
          </a:xfrm>
          <a:prstGeom prst="rect">
            <a:avLst/>
          </a:prstGeom>
        </p:spPr>
        <p:txBody>
          <a:bodyPr spcFirstLastPara="1" vert="horz" wrap="square" lIns="109710" tIns="54840" rIns="109710" bIns="54840" rtlCol="0" anchor="t" anchorCtr="0">
            <a:normAutofit/>
          </a:bodyPr>
          <a:lstStyle/>
          <a:p>
            <a:pPr marL="548640" indent="-411480">
              <a:spcBef>
                <a:spcPts val="432"/>
              </a:spcBef>
              <a:buSzPts val="1800"/>
              <a:buChar char="●"/>
            </a:pPr>
            <a:r>
              <a:rPr lang="fr-FR" dirty="0"/>
              <a:t>Nous allons développer ensemble différentes fonctionnalités d ’un CRM en utilisant les outils des nouvelles versions de Java.</a:t>
            </a:r>
            <a:endParaRPr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94445" y="538401"/>
            <a:ext cx="5218452" cy="573671"/>
          </a:xfrm>
          <a:prstGeom prst="rect">
            <a:avLst/>
          </a:prstGeom>
        </p:spPr>
        <p:txBody>
          <a:bodyPr vert="horz" wrap="square" lIns="0" tIns="15355" rIns="0" bIns="0" rtlCol="0">
            <a:spAutoFit/>
          </a:bodyPr>
          <a:lstStyle/>
          <a:p>
            <a:pPr marL="15356">
              <a:spcBef>
                <a:spcPts val="121"/>
              </a:spcBef>
            </a:pPr>
            <a:r>
              <a:rPr spc="-6" dirty="0">
                <a:latin typeface="Arial"/>
                <a:cs typeface="Arial"/>
              </a:rPr>
              <a:t>Lambdas</a:t>
            </a:r>
            <a:r>
              <a:rPr spc="-42" dirty="0">
                <a:latin typeface="Arial"/>
                <a:cs typeface="Arial"/>
              </a:rPr>
              <a:t> </a:t>
            </a:r>
            <a:r>
              <a:rPr dirty="0">
                <a:latin typeface="Arial"/>
                <a:cs typeface="Arial"/>
              </a:rPr>
              <a:t>:</a:t>
            </a:r>
            <a:r>
              <a:rPr spc="-30" dirty="0">
                <a:latin typeface="Arial"/>
                <a:cs typeface="Arial"/>
              </a:rPr>
              <a:t> </a:t>
            </a:r>
            <a:r>
              <a:rPr spc="-6" dirty="0">
                <a:latin typeface="Arial"/>
                <a:cs typeface="Arial"/>
              </a:rPr>
              <a:t>les</a:t>
            </a:r>
            <a:r>
              <a:rPr spc="-30" dirty="0">
                <a:latin typeface="Arial"/>
                <a:cs typeface="Arial"/>
              </a:rPr>
              <a:t> </a:t>
            </a:r>
            <a:r>
              <a:rPr spc="-12" dirty="0">
                <a:latin typeface="Arial"/>
                <a:cs typeface="Arial"/>
              </a:rPr>
              <a:t>variables</a:t>
            </a:r>
          </a:p>
        </p:txBody>
      </p:sp>
      <p:sp>
        <p:nvSpPr>
          <p:cNvPr id="4" name="object 4"/>
          <p:cNvSpPr txBox="1"/>
          <p:nvPr/>
        </p:nvSpPr>
        <p:spPr>
          <a:xfrm>
            <a:off x="1398379" y="1405875"/>
            <a:ext cx="7885643" cy="350340"/>
          </a:xfrm>
          <a:prstGeom prst="rect">
            <a:avLst/>
          </a:prstGeom>
        </p:spPr>
        <p:txBody>
          <a:bodyPr vert="horz" wrap="square" lIns="0" tIns="15355" rIns="0" bIns="0" rtlCol="0">
            <a:spAutoFit/>
          </a:bodyPr>
          <a:lstStyle/>
          <a:p>
            <a:pPr marL="15356" defTabSz="1105601">
              <a:spcBef>
                <a:spcPts val="121"/>
              </a:spcBef>
            </a:pPr>
            <a:r>
              <a:rPr sz="2176" spc="-6" dirty="0">
                <a:solidFill>
                  <a:srgbClr val="FFFFFF"/>
                </a:solidFill>
                <a:latin typeface="Arial MT"/>
                <a:cs typeface="Arial MT"/>
              </a:rPr>
              <a:t>Dans le</a:t>
            </a:r>
            <a:r>
              <a:rPr sz="2176" spc="-12" dirty="0">
                <a:solidFill>
                  <a:srgbClr val="FFFFFF"/>
                </a:solidFill>
                <a:latin typeface="Arial MT"/>
                <a:cs typeface="Arial MT"/>
              </a:rPr>
              <a:t> </a:t>
            </a:r>
            <a:r>
              <a:rPr sz="2176" spc="-6" dirty="0">
                <a:solidFill>
                  <a:srgbClr val="FFFFFF"/>
                </a:solidFill>
                <a:latin typeface="Arial MT"/>
                <a:cs typeface="Arial MT"/>
              </a:rPr>
              <a:t>corps </a:t>
            </a:r>
            <a:r>
              <a:rPr sz="2176" spc="-6" dirty="0" err="1">
                <a:solidFill>
                  <a:srgbClr val="FFFFFF"/>
                </a:solidFill>
                <a:latin typeface="Arial MT"/>
                <a:cs typeface="Arial MT"/>
              </a:rPr>
              <a:t>d'une</a:t>
            </a:r>
            <a:r>
              <a:rPr sz="2176" spc="-12" dirty="0">
                <a:solidFill>
                  <a:srgbClr val="FFFFFF"/>
                </a:solidFill>
                <a:latin typeface="Arial MT"/>
                <a:cs typeface="Arial MT"/>
              </a:rPr>
              <a:t> </a:t>
            </a:r>
            <a:r>
              <a:rPr sz="2176" spc="-6" dirty="0">
                <a:solidFill>
                  <a:srgbClr val="FFFFFF"/>
                </a:solidFill>
                <a:latin typeface="Arial MT"/>
                <a:cs typeface="Arial MT"/>
              </a:rPr>
              <a:t>expression </a:t>
            </a:r>
            <a:r>
              <a:rPr sz="2176" spc="-12" dirty="0">
                <a:solidFill>
                  <a:srgbClr val="FFFFFF"/>
                </a:solidFill>
                <a:latin typeface="Arial MT"/>
                <a:cs typeface="Arial MT"/>
              </a:rPr>
              <a:t>lambda,</a:t>
            </a:r>
            <a:r>
              <a:rPr sz="2176" spc="-6" dirty="0">
                <a:solidFill>
                  <a:srgbClr val="FFFFFF"/>
                </a:solidFill>
                <a:latin typeface="Arial MT"/>
                <a:cs typeface="Arial MT"/>
              </a:rPr>
              <a:t> il</a:t>
            </a:r>
            <a:r>
              <a:rPr sz="2176" spc="-12" dirty="0">
                <a:solidFill>
                  <a:srgbClr val="FFFFFF"/>
                </a:solidFill>
                <a:latin typeface="Arial MT"/>
                <a:cs typeface="Arial MT"/>
              </a:rPr>
              <a:t> </a:t>
            </a:r>
            <a:r>
              <a:rPr sz="2176" spc="-6" dirty="0">
                <a:solidFill>
                  <a:srgbClr val="FFFFFF"/>
                </a:solidFill>
                <a:latin typeface="Arial MT"/>
                <a:cs typeface="Arial MT"/>
              </a:rPr>
              <a:t>est possible d'utiliser </a:t>
            </a:r>
            <a:r>
              <a:rPr sz="2176" dirty="0">
                <a:solidFill>
                  <a:srgbClr val="FFFFFF"/>
                </a:solidFill>
                <a:latin typeface="Arial MT"/>
                <a:cs typeface="Arial MT"/>
              </a:rPr>
              <a:t>:</a:t>
            </a:r>
            <a:endParaRPr sz="2176" dirty="0">
              <a:solidFill>
                <a:prstClr val="black"/>
              </a:solidFill>
              <a:latin typeface="Arial MT"/>
              <a:cs typeface="Arial MT"/>
            </a:endParaRPr>
          </a:p>
        </p:txBody>
      </p:sp>
      <p:sp>
        <p:nvSpPr>
          <p:cNvPr id="9" name="object 9"/>
          <p:cNvSpPr txBox="1"/>
          <p:nvPr/>
        </p:nvSpPr>
        <p:spPr>
          <a:xfrm>
            <a:off x="790832" y="1737547"/>
            <a:ext cx="10799805" cy="4639848"/>
          </a:xfrm>
          <a:prstGeom prst="rect">
            <a:avLst/>
          </a:prstGeom>
        </p:spPr>
        <p:txBody>
          <a:bodyPr vert="horz" wrap="square" lIns="0" tIns="15355" rIns="0" bIns="0" rtlCol="0">
            <a:spAutoFit/>
          </a:bodyPr>
          <a:lstStyle/>
          <a:p>
            <a:pPr marL="301106" marR="2766306" indent="-285750" defTabSz="1105601">
              <a:spcBef>
                <a:spcPts val="121"/>
              </a:spcBef>
              <a:buFont typeface="Arial" panose="020B0604020202020204" pitchFamily="34" charset="0"/>
              <a:buChar char="•"/>
            </a:pPr>
            <a:r>
              <a:rPr lang="fr-FR" spc="-6" dirty="0">
                <a:solidFill>
                  <a:srgbClr val="FFFFFF"/>
                </a:solidFill>
                <a:latin typeface="Arial MT"/>
                <a:cs typeface="Arial MT"/>
              </a:rPr>
              <a:t>Paramètres de l'Expression</a:t>
            </a:r>
          </a:p>
          <a:p>
            <a:pPr marL="15356" marR="2766306" defTabSz="1105601">
              <a:spcBef>
                <a:spcPts val="121"/>
              </a:spcBef>
            </a:pPr>
            <a:endParaRPr lang="fr-FR" spc="-6" dirty="0">
              <a:solidFill>
                <a:srgbClr val="FFFFFF"/>
              </a:solidFill>
              <a:latin typeface="Arial MT"/>
              <a:cs typeface="Arial MT"/>
            </a:endParaRPr>
          </a:p>
          <a:p>
            <a:pPr marL="15356" marR="2766306" defTabSz="1105601">
              <a:spcBef>
                <a:spcPts val="121"/>
              </a:spcBef>
            </a:pPr>
            <a:r>
              <a:rPr lang="fr-FR" spc="-6" dirty="0">
                <a:solidFill>
                  <a:srgbClr val="FFFFFF"/>
                </a:solidFill>
                <a:latin typeface="Arial MT"/>
                <a:cs typeface="Arial MT"/>
              </a:rPr>
              <a:t>    	Variables passées en paramètres.</a:t>
            </a:r>
          </a:p>
          <a:p>
            <a:pPr marL="15356" marR="2766306" defTabSz="1105601">
              <a:spcBef>
                <a:spcPts val="121"/>
              </a:spcBef>
            </a:pPr>
            <a:endParaRPr lang="fr-FR" spc="-6" dirty="0">
              <a:solidFill>
                <a:srgbClr val="FFFFFF"/>
              </a:solidFill>
              <a:latin typeface="Arial MT"/>
              <a:cs typeface="Arial MT"/>
            </a:endParaRPr>
          </a:p>
          <a:p>
            <a:pPr marL="301106" marR="2766306" indent="-285750" defTabSz="1105601">
              <a:spcBef>
                <a:spcPts val="121"/>
              </a:spcBef>
              <a:buFont typeface="Arial" panose="020B0604020202020204" pitchFamily="34" charset="0"/>
              <a:buChar char="•"/>
            </a:pPr>
            <a:r>
              <a:rPr lang="fr-FR" spc="-6" dirty="0">
                <a:solidFill>
                  <a:srgbClr val="FFFFFF"/>
                </a:solidFill>
                <a:latin typeface="Arial MT"/>
                <a:cs typeface="Arial MT"/>
              </a:rPr>
              <a:t>Variables Locales</a:t>
            </a:r>
          </a:p>
          <a:p>
            <a:pPr marL="15356" marR="2766306" defTabSz="1105601">
              <a:spcBef>
                <a:spcPts val="121"/>
              </a:spcBef>
            </a:pPr>
            <a:endParaRPr lang="fr-FR" spc="-6" dirty="0">
              <a:solidFill>
                <a:srgbClr val="FFFFFF"/>
              </a:solidFill>
              <a:latin typeface="Arial MT"/>
              <a:cs typeface="Arial MT"/>
            </a:endParaRPr>
          </a:p>
          <a:p>
            <a:pPr marL="15356" marR="2766306" defTabSz="1105601">
              <a:spcBef>
                <a:spcPts val="121"/>
              </a:spcBef>
            </a:pPr>
            <a:r>
              <a:rPr lang="fr-FR" spc="-6" dirty="0">
                <a:solidFill>
                  <a:srgbClr val="FFFFFF"/>
                </a:solidFill>
                <a:latin typeface="Arial MT"/>
                <a:cs typeface="Arial MT"/>
              </a:rPr>
              <a:t>    	Variables définies dans le corps de l'expression.</a:t>
            </a:r>
          </a:p>
          <a:p>
            <a:pPr marL="15356" marR="2766306" defTabSz="1105601">
              <a:spcBef>
                <a:spcPts val="121"/>
              </a:spcBef>
            </a:pPr>
            <a:endParaRPr lang="fr-FR" spc="-6" dirty="0">
              <a:solidFill>
                <a:srgbClr val="FFFFFF"/>
              </a:solidFill>
              <a:latin typeface="Arial MT"/>
              <a:cs typeface="Arial MT"/>
            </a:endParaRPr>
          </a:p>
          <a:p>
            <a:pPr marL="301106" marR="2766306" indent="-285750" defTabSz="1105601">
              <a:spcBef>
                <a:spcPts val="121"/>
              </a:spcBef>
              <a:buFont typeface="Arial" panose="020B0604020202020204" pitchFamily="34" charset="0"/>
              <a:buChar char="•"/>
            </a:pPr>
            <a:r>
              <a:rPr lang="fr-FR" spc="-6" dirty="0">
                <a:solidFill>
                  <a:srgbClr val="FFFFFF"/>
                </a:solidFill>
                <a:latin typeface="Arial MT"/>
                <a:cs typeface="Arial MT"/>
              </a:rPr>
              <a:t>Variables Finales</a:t>
            </a:r>
          </a:p>
          <a:p>
            <a:pPr marL="15356" marR="2766306" defTabSz="1105601">
              <a:spcBef>
                <a:spcPts val="121"/>
              </a:spcBef>
            </a:pPr>
            <a:endParaRPr lang="fr-FR" spc="-6" dirty="0">
              <a:solidFill>
                <a:srgbClr val="FFFFFF"/>
              </a:solidFill>
              <a:latin typeface="Arial MT"/>
              <a:cs typeface="Arial MT"/>
            </a:endParaRPr>
          </a:p>
          <a:p>
            <a:pPr marL="15356" marR="2766306" defTabSz="1105601">
              <a:spcBef>
                <a:spcPts val="121"/>
              </a:spcBef>
            </a:pPr>
            <a:r>
              <a:rPr lang="fr-FR" spc="-6" dirty="0">
                <a:solidFill>
                  <a:srgbClr val="FFFFFF"/>
                </a:solidFill>
                <a:latin typeface="Arial MT"/>
                <a:cs typeface="Arial MT"/>
              </a:rPr>
              <a:t>  	Variables déclarées final dans le contexte englobant.</a:t>
            </a:r>
          </a:p>
          <a:p>
            <a:pPr marL="15356" marR="2766306" defTabSz="1105601">
              <a:spcBef>
                <a:spcPts val="121"/>
              </a:spcBef>
            </a:pPr>
            <a:endParaRPr lang="fr-FR" spc="-6" dirty="0">
              <a:solidFill>
                <a:srgbClr val="FFFFFF"/>
              </a:solidFill>
              <a:latin typeface="Arial MT"/>
              <a:cs typeface="Arial MT"/>
            </a:endParaRPr>
          </a:p>
          <a:p>
            <a:pPr marL="301106" marR="2766306" indent="-285750" defTabSz="1105601">
              <a:spcBef>
                <a:spcPts val="121"/>
              </a:spcBef>
              <a:buFont typeface="Arial" panose="020B0604020202020204" pitchFamily="34" charset="0"/>
              <a:buChar char="•"/>
            </a:pPr>
            <a:r>
              <a:rPr lang="fr-FR" spc="-6" dirty="0">
                <a:solidFill>
                  <a:srgbClr val="FFFFFF"/>
                </a:solidFill>
                <a:latin typeface="Arial MT"/>
                <a:cs typeface="Arial MT"/>
              </a:rPr>
              <a:t>Variables Effectivement Finales</a:t>
            </a:r>
          </a:p>
          <a:p>
            <a:pPr marL="15356" marR="2766306" defTabSz="1105601">
              <a:spcBef>
                <a:spcPts val="121"/>
              </a:spcBef>
            </a:pPr>
            <a:endParaRPr lang="fr-FR" spc="-6" dirty="0">
              <a:solidFill>
                <a:srgbClr val="FFFFFF"/>
              </a:solidFill>
              <a:latin typeface="Arial MT"/>
              <a:cs typeface="Arial MT"/>
            </a:endParaRPr>
          </a:p>
          <a:p>
            <a:pPr marL="15356" marR="2766306" defTabSz="1105601">
              <a:spcBef>
                <a:spcPts val="121"/>
              </a:spcBef>
            </a:pPr>
            <a:r>
              <a:rPr lang="fr-FR" spc="-6" dirty="0">
                <a:solidFill>
                  <a:srgbClr val="FFFFFF"/>
                </a:solidFill>
                <a:latin typeface="Arial MT"/>
                <a:cs typeface="Arial MT"/>
              </a:rPr>
              <a:t>    Non déclarées final, mais leur valeur n'est jamais modifiée.</a:t>
            </a:r>
          </a:p>
          <a:p>
            <a:pPr marL="15356" marR="2766306" defTabSz="1105601">
              <a:spcBef>
                <a:spcPts val="121"/>
              </a:spcBef>
            </a:pPr>
            <a:r>
              <a:rPr lang="fr-FR" spc="-6" dirty="0">
                <a:solidFill>
                  <a:srgbClr val="FFFFFF"/>
                </a:solidFill>
                <a:latin typeface="Arial MT"/>
                <a:cs typeface="Arial MT"/>
              </a:rPr>
              <a:t>    Introduites dans Java 8 (ex : arguments de la méthode contenant la lambda).</a:t>
            </a:r>
            <a:endParaRPr dirty="0">
              <a:solidFill>
                <a:prstClr val="black"/>
              </a:solidFill>
              <a:latin typeface="Arial MT"/>
              <a:cs typeface="Arial MT"/>
            </a:endParaRPr>
          </a:p>
        </p:txBody>
      </p:sp>
      <p:sp>
        <p:nvSpPr>
          <p:cNvPr id="10" name="object 2">
            <a:extLst>
              <a:ext uri="{FF2B5EF4-FFF2-40B4-BE49-F238E27FC236}">
                <a16:creationId xmlns:a16="http://schemas.microsoft.com/office/drawing/2014/main" id="{93EACC87-5F80-FEDE-87BE-B37B2DB90F99}"/>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2E4AE6-015C-1FEC-A0FC-E2F80F10DFF1}"/>
              </a:ext>
            </a:extLst>
          </p:cNvPr>
          <p:cNvSpPr/>
          <p:nvPr/>
        </p:nvSpPr>
        <p:spPr>
          <a:xfrm>
            <a:off x="537431" y="2014151"/>
            <a:ext cx="11117138" cy="22097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object 3"/>
          <p:cNvSpPr txBox="1">
            <a:spLocks noGrp="1"/>
          </p:cNvSpPr>
          <p:nvPr>
            <p:ph type="title"/>
          </p:nvPr>
        </p:nvSpPr>
        <p:spPr>
          <a:xfrm>
            <a:off x="594445" y="538401"/>
            <a:ext cx="5218452" cy="573671"/>
          </a:xfrm>
          <a:prstGeom prst="rect">
            <a:avLst/>
          </a:prstGeom>
        </p:spPr>
        <p:txBody>
          <a:bodyPr vert="horz" wrap="square" lIns="0" tIns="15355" rIns="0" bIns="0" rtlCol="0">
            <a:spAutoFit/>
          </a:bodyPr>
          <a:lstStyle/>
          <a:p>
            <a:pPr marL="15356">
              <a:spcBef>
                <a:spcPts val="121"/>
              </a:spcBef>
            </a:pPr>
            <a:r>
              <a:rPr spc="-6" dirty="0">
                <a:latin typeface="Arial"/>
                <a:cs typeface="Arial"/>
              </a:rPr>
              <a:t>Lambdas</a:t>
            </a:r>
            <a:r>
              <a:rPr spc="-42" dirty="0">
                <a:latin typeface="Arial"/>
                <a:cs typeface="Arial"/>
              </a:rPr>
              <a:t> </a:t>
            </a:r>
            <a:r>
              <a:rPr dirty="0">
                <a:latin typeface="Arial"/>
                <a:cs typeface="Arial"/>
              </a:rPr>
              <a:t>:</a:t>
            </a:r>
            <a:r>
              <a:rPr spc="-30" dirty="0">
                <a:latin typeface="Arial"/>
                <a:cs typeface="Arial"/>
              </a:rPr>
              <a:t> </a:t>
            </a:r>
            <a:r>
              <a:rPr lang="fr-FR" spc="-6" dirty="0">
                <a:latin typeface="Arial"/>
                <a:cs typeface="Arial"/>
              </a:rPr>
              <a:t>Exemple</a:t>
            </a:r>
            <a:endParaRPr spc="-12" dirty="0">
              <a:latin typeface="Arial"/>
              <a:cs typeface="Arial"/>
            </a:endParaRPr>
          </a:p>
        </p:txBody>
      </p:sp>
      <p:sp>
        <p:nvSpPr>
          <p:cNvPr id="4" name="object 4"/>
          <p:cNvSpPr txBox="1"/>
          <p:nvPr/>
        </p:nvSpPr>
        <p:spPr>
          <a:xfrm>
            <a:off x="1398379" y="1405875"/>
            <a:ext cx="7885643" cy="350340"/>
          </a:xfrm>
          <a:prstGeom prst="rect">
            <a:avLst/>
          </a:prstGeom>
        </p:spPr>
        <p:txBody>
          <a:bodyPr vert="horz" wrap="square" lIns="0" tIns="15355" rIns="0" bIns="0" rtlCol="0">
            <a:spAutoFit/>
          </a:bodyPr>
          <a:lstStyle/>
          <a:p>
            <a:pPr marL="15356" defTabSz="1105601">
              <a:spcBef>
                <a:spcPts val="121"/>
              </a:spcBef>
            </a:pPr>
            <a:r>
              <a:rPr sz="2176" spc="-6" dirty="0">
                <a:solidFill>
                  <a:srgbClr val="FFFFFF"/>
                </a:solidFill>
                <a:latin typeface="Arial MT"/>
                <a:cs typeface="Arial MT"/>
              </a:rPr>
              <a:t>Dans le</a:t>
            </a:r>
            <a:r>
              <a:rPr sz="2176" spc="-12" dirty="0">
                <a:solidFill>
                  <a:srgbClr val="FFFFFF"/>
                </a:solidFill>
                <a:latin typeface="Arial MT"/>
                <a:cs typeface="Arial MT"/>
              </a:rPr>
              <a:t> </a:t>
            </a:r>
            <a:r>
              <a:rPr sz="2176" spc="-6" dirty="0">
                <a:solidFill>
                  <a:srgbClr val="FFFFFF"/>
                </a:solidFill>
                <a:latin typeface="Arial MT"/>
                <a:cs typeface="Arial MT"/>
              </a:rPr>
              <a:t>corps </a:t>
            </a:r>
            <a:r>
              <a:rPr sz="2176" spc="-6" dirty="0" err="1">
                <a:solidFill>
                  <a:srgbClr val="FFFFFF"/>
                </a:solidFill>
                <a:latin typeface="Arial MT"/>
                <a:cs typeface="Arial MT"/>
              </a:rPr>
              <a:t>d'une</a:t>
            </a:r>
            <a:r>
              <a:rPr sz="2176" spc="-12" dirty="0">
                <a:solidFill>
                  <a:srgbClr val="FFFFFF"/>
                </a:solidFill>
                <a:latin typeface="Arial MT"/>
                <a:cs typeface="Arial MT"/>
              </a:rPr>
              <a:t> </a:t>
            </a:r>
            <a:r>
              <a:rPr sz="2176" spc="-6" dirty="0">
                <a:solidFill>
                  <a:srgbClr val="FFFFFF"/>
                </a:solidFill>
                <a:latin typeface="Arial MT"/>
                <a:cs typeface="Arial MT"/>
              </a:rPr>
              <a:t>expression </a:t>
            </a:r>
            <a:r>
              <a:rPr sz="2176" spc="-12" dirty="0">
                <a:solidFill>
                  <a:srgbClr val="FFFFFF"/>
                </a:solidFill>
                <a:latin typeface="Arial MT"/>
                <a:cs typeface="Arial MT"/>
              </a:rPr>
              <a:t>lambda,</a:t>
            </a:r>
            <a:r>
              <a:rPr sz="2176" spc="-6" dirty="0">
                <a:solidFill>
                  <a:srgbClr val="FFFFFF"/>
                </a:solidFill>
                <a:latin typeface="Arial MT"/>
                <a:cs typeface="Arial MT"/>
              </a:rPr>
              <a:t> il</a:t>
            </a:r>
            <a:r>
              <a:rPr sz="2176" spc="-12" dirty="0">
                <a:solidFill>
                  <a:srgbClr val="FFFFFF"/>
                </a:solidFill>
                <a:latin typeface="Arial MT"/>
                <a:cs typeface="Arial MT"/>
              </a:rPr>
              <a:t> </a:t>
            </a:r>
            <a:r>
              <a:rPr sz="2176" spc="-6" dirty="0">
                <a:solidFill>
                  <a:srgbClr val="FFFFFF"/>
                </a:solidFill>
                <a:latin typeface="Arial MT"/>
                <a:cs typeface="Arial MT"/>
              </a:rPr>
              <a:t>est possible d'utiliser </a:t>
            </a:r>
            <a:r>
              <a:rPr sz="2176" dirty="0">
                <a:solidFill>
                  <a:srgbClr val="FFFFFF"/>
                </a:solidFill>
                <a:latin typeface="Arial MT"/>
                <a:cs typeface="Arial MT"/>
              </a:rPr>
              <a:t>:</a:t>
            </a:r>
            <a:endParaRPr sz="2176" dirty="0">
              <a:solidFill>
                <a:prstClr val="black"/>
              </a:solidFill>
              <a:latin typeface="Arial MT"/>
              <a:cs typeface="Arial MT"/>
            </a:endParaRPr>
          </a:p>
        </p:txBody>
      </p:sp>
      <p:sp>
        <p:nvSpPr>
          <p:cNvPr id="9" name="object 9"/>
          <p:cNvSpPr txBox="1"/>
          <p:nvPr/>
        </p:nvSpPr>
        <p:spPr>
          <a:xfrm>
            <a:off x="696097" y="2256530"/>
            <a:ext cx="10799805" cy="1967321"/>
          </a:xfrm>
          <a:prstGeom prst="rect">
            <a:avLst/>
          </a:prstGeom>
        </p:spPr>
        <p:txBody>
          <a:bodyPr vert="horz" wrap="square" lIns="0" tIns="15355" rIns="0" bIns="0" rtlCol="0">
            <a:spAutoFit/>
          </a:bodyPr>
          <a:lstStyle/>
          <a:p>
            <a:pPr marL="0" marR="0">
              <a:spcBef>
                <a:spcPts val="0"/>
              </a:spcBef>
              <a:spcAft>
                <a:spcPts val="0"/>
              </a:spcAft>
            </a:pPr>
            <a:r>
              <a:rPr lang="fr-FR" sz="1800" dirty="0" err="1">
                <a:solidFill>
                  <a:srgbClr val="80F2F6"/>
                </a:solidFill>
                <a:effectLst/>
                <a:latin typeface="Consolas" panose="020B0609020204030204" pitchFamily="49" charset="0"/>
              </a:rPr>
              <a:t>BiConsumer</a:t>
            </a:r>
            <a:r>
              <a:rPr lang="fr-FR" sz="1800" dirty="0">
                <a:solidFill>
                  <a:srgbClr val="E6E6FA"/>
                </a:solidFill>
                <a:effectLst/>
                <a:latin typeface="Consolas" panose="020B0609020204030204" pitchFamily="49" charset="0"/>
              </a:rPr>
              <a:t>&lt;</a:t>
            </a:r>
            <a:r>
              <a:rPr lang="fr-FR" sz="1800" dirty="0">
                <a:solidFill>
                  <a:srgbClr val="B166DA"/>
                </a:solidFill>
                <a:effectLst/>
                <a:latin typeface="Consolas" panose="020B0609020204030204" pitchFamily="49" charset="0"/>
              </a:rPr>
              <a:t>String</a:t>
            </a:r>
            <a:r>
              <a:rPr lang="fr-FR" sz="1800" dirty="0">
                <a:solidFill>
                  <a:srgbClr val="E6E6FA"/>
                </a:solidFill>
                <a:effectLst/>
                <a:latin typeface="Consolas" panose="020B0609020204030204" pitchFamily="49" charset="0"/>
              </a:rPr>
              <a:t>,</a:t>
            </a:r>
            <a:r>
              <a:rPr lang="fr-FR" sz="1800" dirty="0">
                <a:solidFill>
                  <a:srgbClr val="D9E8F7"/>
                </a:solidFill>
                <a:effectLst/>
                <a:latin typeface="Consolas" panose="020B0609020204030204" pitchFamily="49" charset="0"/>
              </a:rPr>
              <a:t> </a:t>
            </a:r>
            <a:r>
              <a:rPr lang="fr-FR" sz="1800" dirty="0">
                <a:solidFill>
                  <a:srgbClr val="B166DA"/>
                </a:solidFill>
                <a:effectLst/>
                <a:latin typeface="Consolas" panose="020B0609020204030204" pitchFamily="49" charset="0"/>
              </a:rPr>
              <a:t>String</a:t>
            </a:r>
            <a:r>
              <a:rPr lang="fr-FR" sz="1800" dirty="0">
                <a:solidFill>
                  <a:srgbClr val="E6E6FA"/>
                </a:solidFill>
                <a:effectLst/>
                <a:latin typeface="Consolas" panose="020B0609020204030204" pitchFamily="49" charset="0"/>
              </a:rPr>
              <a:t>&gt;</a:t>
            </a:r>
            <a:r>
              <a:rPr lang="fr-FR" sz="1800" dirty="0">
                <a:solidFill>
                  <a:srgbClr val="D9E8F7"/>
                </a:solidFill>
                <a:effectLst/>
                <a:latin typeface="Consolas" panose="020B0609020204030204" pitchFamily="49" charset="0"/>
              </a:rPr>
              <a:t> </a:t>
            </a:r>
            <a:r>
              <a:rPr lang="fr-FR" sz="1800" dirty="0" err="1">
                <a:solidFill>
                  <a:srgbClr val="F2F200"/>
                </a:solidFill>
                <a:effectLst/>
                <a:latin typeface="Consolas" panose="020B0609020204030204" pitchFamily="49" charset="0"/>
              </a:rPr>
              <a:t>lambdalogger</a:t>
            </a:r>
            <a:r>
              <a:rPr lang="fr-FR" sz="1800" dirty="0">
                <a:solidFill>
                  <a:srgbClr val="D9E8F7"/>
                </a:solidFill>
                <a:effectLst/>
                <a:latin typeface="Consolas" panose="020B0609020204030204" pitchFamily="49" charset="0"/>
              </a:rPr>
              <a:t> </a:t>
            </a:r>
            <a:r>
              <a:rPr lang="fr-FR" sz="1800" dirty="0">
                <a:solidFill>
                  <a:srgbClr val="E6E6FA"/>
                </a:solidFill>
                <a:effectLst/>
                <a:latin typeface="Consolas" panose="020B0609020204030204" pitchFamily="49" charset="0"/>
              </a:rPr>
              <a:t>=</a:t>
            </a:r>
            <a:r>
              <a:rPr lang="fr-FR" sz="1800" dirty="0">
                <a:solidFill>
                  <a:srgbClr val="D9E8F7"/>
                </a:solidFill>
                <a:effectLst/>
                <a:latin typeface="Consolas" panose="020B0609020204030204" pitchFamily="49" charset="0"/>
              </a:rPr>
              <a:t> </a:t>
            </a:r>
            <a:r>
              <a:rPr lang="fr-FR" sz="1800" dirty="0">
                <a:solidFill>
                  <a:srgbClr val="F9FAF4"/>
                </a:solidFill>
                <a:effectLst/>
                <a:latin typeface="Consolas" panose="020B0609020204030204" pitchFamily="49" charset="0"/>
              </a:rPr>
              <a:t>(</a:t>
            </a:r>
            <a:r>
              <a:rPr lang="fr-FR" sz="1800" dirty="0">
                <a:solidFill>
                  <a:srgbClr val="1290C3"/>
                </a:solidFill>
                <a:effectLst/>
                <a:latin typeface="Consolas" panose="020B0609020204030204" pitchFamily="49" charset="0"/>
              </a:rPr>
              <a:t>String</a:t>
            </a:r>
            <a:r>
              <a:rPr lang="fr-FR" sz="1800" dirty="0">
                <a:solidFill>
                  <a:srgbClr val="D9E8F7"/>
                </a:solidFill>
                <a:effectLst/>
                <a:latin typeface="Consolas" panose="020B0609020204030204" pitchFamily="49" charset="0"/>
              </a:rPr>
              <a:t> </a:t>
            </a:r>
            <a:r>
              <a:rPr lang="fr-FR" sz="1800" dirty="0">
                <a:solidFill>
                  <a:srgbClr val="F2F200"/>
                </a:solidFill>
                <a:effectLst/>
                <a:latin typeface="Consolas" panose="020B0609020204030204" pitchFamily="49" charset="0"/>
              </a:rPr>
              <a:t>parameter1</a:t>
            </a:r>
            <a:r>
              <a:rPr lang="fr-FR" sz="1800" dirty="0">
                <a:solidFill>
                  <a:srgbClr val="E6E6FA"/>
                </a:solidFill>
                <a:effectLst/>
                <a:latin typeface="Consolas" panose="020B0609020204030204" pitchFamily="49" charset="0"/>
              </a:rPr>
              <a:t>,</a:t>
            </a:r>
            <a:r>
              <a:rPr lang="fr-FR" sz="1800" dirty="0">
                <a:solidFill>
                  <a:srgbClr val="D9E8F7"/>
                </a:solidFill>
                <a:effectLst/>
                <a:latin typeface="Consolas" panose="020B0609020204030204" pitchFamily="49" charset="0"/>
              </a:rPr>
              <a:t> </a:t>
            </a:r>
            <a:r>
              <a:rPr lang="fr-FR" sz="1800" dirty="0">
                <a:solidFill>
                  <a:srgbClr val="1290C3"/>
                </a:solidFill>
                <a:effectLst/>
                <a:latin typeface="Consolas" panose="020B0609020204030204" pitchFamily="49" charset="0"/>
              </a:rPr>
              <a:t>String</a:t>
            </a:r>
            <a:r>
              <a:rPr lang="fr-FR" sz="1800" dirty="0">
                <a:solidFill>
                  <a:srgbClr val="D9E8F7"/>
                </a:solidFill>
                <a:effectLst/>
                <a:latin typeface="Consolas" panose="020B0609020204030204" pitchFamily="49" charset="0"/>
              </a:rPr>
              <a:t> </a:t>
            </a:r>
            <a:r>
              <a:rPr lang="fr-FR" sz="1800" dirty="0">
                <a:solidFill>
                  <a:srgbClr val="F2F200"/>
                </a:solidFill>
                <a:effectLst/>
                <a:latin typeface="Consolas" panose="020B0609020204030204" pitchFamily="49" charset="0"/>
              </a:rPr>
              <a:t>parameter2</a:t>
            </a:r>
            <a:r>
              <a:rPr lang="fr-FR" sz="1800" dirty="0">
                <a:solidFill>
                  <a:srgbClr val="F9FAF4"/>
                </a:solidFill>
                <a:effectLst/>
                <a:latin typeface="Consolas" panose="020B0609020204030204" pitchFamily="49" charset="0"/>
              </a:rPr>
              <a:t>)</a:t>
            </a:r>
            <a:r>
              <a:rPr lang="fr-FR" sz="1800" dirty="0">
                <a:solidFill>
                  <a:srgbClr val="D9E8F7"/>
                </a:solidFill>
                <a:effectLst/>
                <a:latin typeface="Consolas" panose="020B0609020204030204" pitchFamily="49" charset="0"/>
              </a:rPr>
              <a:t> </a:t>
            </a:r>
            <a:r>
              <a:rPr lang="fr-FR" sz="1800" dirty="0">
                <a:solidFill>
                  <a:srgbClr val="E6E6FA"/>
                </a:solidFill>
                <a:effectLst/>
                <a:latin typeface="Consolas" panose="020B0609020204030204" pitchFamily="49" charset="0"/>
              </a:rPr>
              <a:t>-&gt;</a:t>
            </a:r>
            <a:r>
              <a:rPr lang="fr-FR" sz="1800" dirty="0">
                <a:solidFill>
                  <a:srgbClr val="D9E8F7"/>
                </a:solidFill>
                <a:effectLst/>
                <a:latin typeface="Consolas" panose="020B0609020204030204" pitchFamily="49" charset="0"/>
              </a:rPr>
              <a:t> </a:t>
            </a:r>
            <a:r>
              <a:rPr lang="fr-FR" sz="1800" dirty="0">
                <a:solidFill>
                  <a:srgbClr val="F9FAF4"/>
                </a:solidFill>
                <a:effectLst/>
                <a:latin typeface="Consolas" panose="020B0609020204030204" pitchFamily="49" charset="0"/>
              </a:rPr>
              <a:t>{</a:t>
            </a:r>
            <a:r>
              <a:rPr lang="fr-FR" sz="1800" dirty="0">
                <a:solidFill>
                  <a:srgbClr val="D9E8F7"/>
                </a:solidFill>
                <a:effectLst/>
                <a:latin typeface="Consolas" panose="020B0609020204030204" pitchFamily="49" charset="0"/>
              </a:rPr>
              <a:t> </a:t>
            </a:r>
          </a:p>
          <a:p>
            <a:pPr marL="0" marR="0">
              <a:spcBef>
                <a:spcPts val="0"/>
              </a:spcBef>
              <a:spcAft>
                <a:spcPts val="0"/>
              </a:spcAft>
            </a:pPr>
            <a:r>
              <a:rPr lang="fr-FR" sz="1800" dirty="0" err="1">
                <a:solidFill>
                  <a:srgbClr val="1290C3"/>
                </a:solidFill>
                <a:effectLst/>
                <a:latin typeface="Consolas" panose="020B0609020204030204" pitchFamily="49" charset="0"/>
              </a:rPr>
              <a:t>System</a:t>
            </a:r>
            <a:r>
              <a:rPr lang="fr-FR" sz="1800" dirty="0" err="1">
                <a:solidFill>
                  <a:srgbClr val="E6E6FA"/>
                </a:solidFill>
                <a:effectLst/>
                <a:latin typeface="Consolas" panose="020B0609020204030204" pitchFamily="49" charset="0"/>
              </a:rPr>
              <a:t>.</a:t>
            </a:r>
            <a:r>
              <a:rPr lang="fr-FR" sz="1800" b="1" i="1" dirty="0" err="1">
                <a:solidFill>
                  <a:srgbClr val="8DDAF8"/>
                </a:solidFill>
                <a:effectLst/>
                <a:latin typeface="Consolas" panose="020B0609020204030204" pitchFamily="49" charset="0"/>
              </a:rPr>
              <a:t>out</a:t>
            </a:r>
            <a:r>
              <a:rPr lang="fr-FR" sz="1800" dirty="0" err="1">
                <a:solidFill>
                  <a:srgbClr val="E6E6FA"/>
                </a:solidFill>
                <a:effectLst/>
                <a:latin typeface="Consolas" panose="020B0609020204030204" pitchFamily="49" charset="0"/>
              </a:rPr>
              <a:t>.</a:t>
            </a:r>
            <a:r>
              <a:rPr lang="fr-FR" sz="1800" dirty="0" err="1">
                <a:solidFill>
                  <a:srgbClr val="A7EC21"/>
                </a:solidFill>
                <a:effectLst/>
                <a:latin typeface="Consolas" panose="020B0609020204030204" pitchFamily="49" charset="0"/>
              </a:rPr>
              <a:t>println</a:t>
            </a:r>
            <a:r>
              <a:rPr lang="fr-FR" sz="1800" dirty="0">
                <a:solidFill>
                  <a:srgbClr val="F9FAF4"/>
                </a:solidFill>
                <a:effectLst/>
                <a:latin typeface="Consolas" panose="020B0609020204030204" pitchFamily="49" charset="0"/>
              </a:rPr>
              <a:t>(</a:t>
            </a:r>
            <a:r>
              <a:rPr lang="fr-FR" sz="1800" dirty="0">
                <a:solidFill>
                  <a:srgbClr val="F3EC79"/>
                </a:solidFill>
                <a:effectLst/>
                <a:latin typeface="Consolas" panose="020B0609020204030204" pitchFamily="49" charset="0"/>
              </a:rPr>
              <a:t>parameter2</a:t>
            </a:r>
            <a:r>
              <a:rPr lang="fr-FR" sz="1800" dirty="0">
                <a:solidFill>
                  <a:srgbClr val="F9FAF4"/>
                </a:solidFill>
                <a:effectLst/>
                <a:latin typeface="Consolas" panose="020B0609020204030204" pitchFamily="49" charset="0"/>
              </a:rPr>
              <a:t>)</a:t>
            </a:r>
            <a:r>
              <a:rPr lang="fr-FR" sz="1800" dirty="0">
                <a:solidFill>
                  <a:srgbClr val="E6E6FA"/>
                </a:solidFill>
                <a:effectLst/>
                <a:latin typeface="Consolas" panose="020B0609020204030204" pitchFamily="49" charset="0"/>
              </a:rPr>
              <a:t>;</a:t>
            </a:r>
            <a:endParaRPr lang="fr-FR" sz="1800" dirty="0">
              <a:solidFill>
                <a:srgbClr val="CCCCCC"/>
              </a:solidFill>
              <a:effectLst/>
              <a:latin typeface="Consolas" panose="020B0609020204030204" pitchFamily="49" charset="0"/>
            </a:endParaRPr>
          </a:p>
          <a:p>
            <a:pPr marL="0" marR="0">
              <a:spcBef>
                <a:spcPts val="0"/>
              </a:spcBef>
              <a:spcAft>
                <a:spcPts val="0"/>
              </a:spcAft>
            </a:pPr>
            <a:r>
              <a:rPr lang="fr-FR" sz="1800" dirty="0">
                <a:solidFill>
                  <a:srgbClr val="F9FAF4"/>
                </a:solidFill>
                <a:effectLst/>
                <a:latin typeface="Consolas" panose="020B0609020204030204" pitchFamily="49" charset="0"/>
              </a:rPr>
              <a:t>}</a:t>
            </a:r>
            <a:r>
              <a:rPr lang="fr-FR" sz="1800" dirty="0">
                <a:solidFill>
                  <a:srgbClr val="E6E6FA"/>
                </a:solidFill>
                <a:effectLst/>
                <a:latin typeface="Consolas" panose="020B0609020204030204" pitchFamily="49" charset="0"/>
              </a:rPr>
              <a:t>;</a:t>
            </a:r>
            <a:endParaRPr lang="fr-FR" sz="1800" dirty="0">
              <a:solidFill>
                <a:srgbClr val="CCCCCC"/>
              </a:solidFill>
              <a:effectLst/>
              <a:latin typeface="Consolas" panose="020B0609020204030204" pitchFamily="49" charset="0"/>
            </a:endParaRPr>
          </a:p>
          <a:p>
            <a:pPr marL="0" marR="0">
              <a:spcBef>
                <a:spcPts val="0"/>
              </a:spcBef>
              <a:spcAft>
                <a:spcPts val="0"/>
              </a:spcAft>
            </a:pPr>
            <a:r>
              <a:rPr lang="fr-FR" sz="1800" dirty="0" err="1">
                <a:solidFill>
                  <a:srgbClr val="F3EC79"/>
                </a:solidFill>
                <a:effectLst/>
                <a:latin typeface="Consolas" panose="020B0609020204030204" pitchFamily="49" charset="0"/>
              </a:rPr>
              <a:t>lambdalogger</a:t>
            </a:r>
            <a:r>
              <a:rPr lang="fr-FR" sz="1800" dirty="0" err="1">
                <a:solidFill>
                  <a:srgbClr val="E6E6FA"/>
                </a:solidFill>
                <a:effectLst/>
                <a:latin typeface="Consolas" panose="020B0609020204030204" pitchFamily="49" charset="0"/>
              </a:rPr>
              <a:t>.</a:t>
            </a:r>
            <a:r>
              <a:rPr lang="fr-FR" sz="1800" dirty="0" err="1">
                <a:solidFill>
                  <a:srgbClr val="80F6A7"/>
                </a:solidFill>
                <a:effectLst/>
                <a:latin typeface="Consolas" panose="020B0609020204030204" pitchFamily="49" charset="0"/>
              </a:rPr>
              <a:t>accept</a:t>
            </a:r>
            <a:r>
              <a:rPr lang="fr-FR" sz="1800" dirty="0">
                <a:solidFill>
                  <a:srgbClr val="F9FAF4"/>
                </a:solidFill>
                <a:effectLst/>
                <a:latin typeface="Consolas" panose="020B0609020204030204" pitchFamily="49" charset="0"/>
              </a:rPr>
              <a:t>(</a:t>
            </a:r>
            <a:r>
              <a:rPr lang="fr-FR" sz="1800" dirty="0">
                <a:solidFill>
                  <a:srgbClr val="17C6A3"/>
                </a:solidFill>
                <a:effectLst/>
                <a:latin typeface="Consolas" panose="020B0609020204030204" pitchFamily="49" charset="0"/>
              </a:rPr>
              <a:t>"</a:t>
            </a:r>
            <a:r>
              <a:rPr lang="fr-FR" sz="1800" dirty="0" err="1">
                <a:solidFill>
                  <a:srgbClr val="17C6A3"/>
                </a:solidFill>
                <a:effectLst/>
                <a:latin typeface="Consolas" panose="020B0609020204030204" pitchFamily="49" charset="0"/>
              </a:rPr>
              <a:t>bon"</a:t>
            </a:r>
            <a:r>
              <a:rPr lang="fr-FR" sz="1800" dirty="0" err="1">
                <a:solidFill>
                  <a:srgbClr val="E6E6FA"/>
                </a:solidFill>
                <a:effectLst/>
                <a:latin typeface="Consolas" panose="020B0609020204030204" pitchFamily="49" charset="0"/>
              </a:rPr>
              <a:t>,</a:t>
            </a:r>
            <a:r>
              <a:rPr lang="fr-FR" sz="1800" dirty="0" err="1">
                <a:solidFill>
                  <a:srgbClr val="17C6A3"/>
                </a:solidFill>
                <a:effectLst/>
                <a:latin typeface="Consolas" panose="020B0609020204030204" pitchFamily="49" charset="0"/>
              </a:rPr>
              <a:t>"jour</a:t>
            </a:r>
            <a:r>
              <a:rPr lang="fr-FR" sz="1800" dirty="0">
                <a:solidFill>
                  <a:srgbClr val="17C6A3"/>
                </a:solidFill>
                <a:effectLst/>
                <a:latin typeface="Consolas" panose="020B0609020204030204" pitchFamily="49" charset="0"/>
              </a:rPr>
              <a:t>"</a:t>
            </a:r>
            <a:r>
              <a:rPr lang="fr-FR" sz="1800" dirty="0">
                <a:solidFill>
                  <a:srgbClr val="F9FAF4"/>
                </a:solidFill>
                <a:effectLst/>
                <a:latin typeface="Consolas" panose="020B0609020204030204" pitchFamily="49" charset="0"/>
              </a:rPr>
              <a:t>)</a:t>
            </a:r>
            <a:r>
              <a:rPr lang="fr-FR" sz="1800" dirty="0">
                <a:solidFill>
                  <a:srgbClr val="E6E6FA"/>
                </a:solidFill>
                <a:effectLst/>
                <a:latin typeface="Consolas" panose="020B0609020204030204" pitchFamily="49" charset="0"/>
              </a:rPr>
              <a:t>;</a:t>
            </a:r>
            <a:endParaRPr lang="fr-FR" sz="1800" dirty="0">
              <a:solidFill>
                <a:srgbClr val="CCCCCC"/>
              </a:solidFill>
              <a:effectLst/>
              <a:latin typeface="Consolas" panose="020B0609020204030204" pitchFamily="49" charset="0"/>
            </a:endParaRPr>
          </a:p>
          <a:p>
            <a:pPr marL="0" marR="0">
              <a:spcBef>
                <a:spcPts val="0"/>
              </a:spcBef>
              <a:spcAft>
                <a:spcPts val="0"/>
              </a:spcAft>
            </a:pPr>
            <a:r>
              <a:rPr lang="fr-FR" sz="1800" dirty="0" err="1">
                <a:solidFill>
                  <a:srgbClr val="80F2F6"/>
                </a:solidFill>
                <a:effectLst/>
                <a:latin typeface="Consolas" panose="020B0609020204030204" pitchFamily="49" charset="0"/>
              </a:rPr>
              <a:t>Function</a:t>
            </a:r>
            <a:r>
              <a:rPr lang="fr-FR" sz="1800" dirty="0">
                <a:solidFill>
                  <a:srgbClr val="E6E6FA"/>
                </a:solidFill>
                <a:effectLst/>
                <a:latin typeface="Consolas" panose="020B0609020204030204" pitchFamily="49" charset="0"/>
              </a:rPr>
              <a:t>&lt;</a:t>
            </a:r>
            <a:r>
              <a:rPr lang="fr-FR" sz="1800" dirty="0" err="1">
                <a:solidFill>
                  <a:srgbClr val="B166DA"/>
                </a:solidFill>
                <a:effectLst/>
                <a:latin typeface="Consolas" panose="020B0609020204030204" pitchFamily="49" charset="0"/>
              </a:rPr>
              <a:t>String</a:t>
            </a:r>
            <a:r>
              <a:rPr lang="fr-FR" sz="1800" dirty="0" err="1">
                <a:solidFill>
                  <a:srgbClr val="E6E6FA"/>
                </a:solidFill>
                <a:effectLst/>
                <a:latin typeface="Consolas" panose="020B0609020204030204" pitchFamily="49" charset="0"/>
              </a:rPr>
              <a:t>,</a:t>
            </a:r>
            <a:r>
              <a:rPr lang="fr-FR" sz="1800" dirty="0" err="1">
                <a:solidFill>
                  <a:srgbClr val="B166DA"/>
                </a:solidFill>
                <a:effectLst/>
                <a:latin typeface="Consolas" panose="020B0609020204030204" pitchFamily="49" charset="0"/>
              </a:rPr>
              <a:t>String</a:t>
            </a:r>
            <a:r>
              <a:rPr lang="fr-FR" sz="1800" dirty="0">
                <a:solidFill>
                  <a:srgbClr val="E6E6FA"/>
                </a:solidFill>
                <a:effectLst/>
                <a:latin typeface="Consolas" panose="020B0609020204030204" pitchFamily="49" charset="0"/>
              </a:rPr>
              <a:t>&gt;</a:t>
            </a:r>
            <a:r>
              <a:rPr lang="fr-FR" sz="1800" dirty="0">
                <a:solidFill>
                  <a:srgbClr val="D9E8F7"/>
                </a:solidFill>
                <a:effectLst/>
                <a:latin typeface="Consolas" panose="020B0609020204030204" pitchFamily="49" charset="0"/>
              </a:rPr>
              <a:t> </a:t>
            </a:r>
            <a:r>
              <a:rPr lang="fr-FR" sz="1800" dirty="0" err="1">
                <a:solidFill>
                  <a:srgbClr val="F2F200"/>
                </a:solidFill>
                <a:effectLst/>
                <a:latin typeface="Consolas" panose="020B0609020204030204" pitchFamily="49" charset="0"/>
              </a:rPr>
              <a:t>stringReturner</a:t>
            </a:r>
            <a:r>
              <a:rPr lang="fr-FR" sz="1800" dirty="0">
                <a:solidFill>
                  <a:srgbClr val="D9E8F7"/>
                </a:solidFill>
                <a:effectLst/>
                <a:latin typeface="Consolas" panose="020B0609020204030204" pitchFamily="49" charset="0"/>
              </a:rPr>
              <a:t> </a:t>
            </a:r>
            <a:r>
              <a:rPr lang="fr-FR" sz="1800" dirty="0">
                <a:solidFill>
                  <a:srgbClr val="E6E6FA"/>
                </a:solidFill>
                <a:effectLst/>
                <a:latin typeface="Consolas" panose="020B0609020204030204" pitchFamily="49" charset="0"/>
              </a:rPr>
              <a:t>=</a:t>
            </a:r>
            <a:r>
              <a:rPr lang="fr-FR" sz="1800" dirty="0">
                <a:solidFill>
                  <a:srgbClr val="D9E8F7"/>
                </a:solidFill>
                <a:effectLst/>
                <a:latin typeface="Consolas" panose="020B0609020204030204" pitchFamily="49" charset="0"/>
              </a:rPr>
              <a:t> </a:t>
            </a:r>
            <a:r>
              <a:rPr lang="fr-FR" sz="1800" dirty="0">
                <a:solidFill>
                  <a:srgbClr val="F9FAF4"/>
                </a:solidFill>
                <a:effectLst/>
                <a:latin typeface="Consolas" panose="020B0609020204030204" pitchFamily="49" charset="0"/>
              </a:rPr>
              <a:t>(</a:t>
            </a:r>
            <a:r>
              <a:rPr lang="fr-FR" sz="1800" dirty="0">
                <a:solidFill>
                  <a:srgbClr val="F2F200"/>
                </a:solidFill>
                <a:effectLst/>
                <a:latin typeface="Consolas" panose="020B0609020204030204" pitchFamily="49" charset="0"/>
              </a:rPr>
              <a:t>param1</a:t>
            </a:r>
            <a:r>
              <a:rPr lang="fr-FR" sz="1800" dirty="0">
                <a:solidFill>
                  <a:srgbClr val="F9FAF4"/>
                </a:solidFill>
                <a:effectLst/>
                <a:latin typeface="Consolas" panose="020B0609020204030204" pitchFamily="49" charset="0"/>
              </a:rPr>
              <a:t>)</a:t>
            </a:r>
            <a:r>
              <a:rPr lang="fr-FR" sz="1800" dirty="0">
                <a:solidFill>
                  <a:srgbClr val="E6E6FA"/>
                </a:solidFill>
                <a:effectLst/>
                <a:latin typeface="Consolas" panose="020B0609020204030204" pitchFamily="49" charset="0"/>
              </a:rPr>
              <a:t>-&gt;</a:t>
            </a:r>
            <a:r>
              <a:rPr lang="fr-FR" sz="1800" dirty="0">
                <a:solidFill>
                  <a:srgbClr val="F9FAF4"/>
                </a:solidFill>
                <a:effectLst/>
                <a:latin typeface="Consolas" panose="020B0609020204030204" pitchFamily="49" charset="0"/>
              </a:rPr>
              <a:t>{</a:t>
            </a:r>
            <a:r>
              <a:rPr lang="fr-FR" sz="1800" dirty="0">
                <a:solidFill>
                  <a:srgbClr val="CC6C1D"/>
                </a:solidFill>
                <a:effectLst/>
                <a:latin typeface="Consolas" panose="020B0609020204030204" pitchFamily="49" charset="0"/>
              </a:rPr>
              <a:t>return</a:t>
            </a:r>
            <a:r>
              <a:rPr lang="fr-FR" sz="1800" dirty="0">
                <a:solidFill>
                  <a:srgbClr val="D9E8F7"/>
                </a:solidFill>
                <a:effectLst/>
                <a:latin typeface="Consolas" panose="020B0609020204030204" pitchFamily="49" charset="0"/>
              </a:rPr>
              <a:t> </a:t>
            </a:r>
            <a:r>
              <a:rPr lang="fr-FR" sz="1800" dirty="0">
                <a:solidFill>
                  <a:srgbClr val="F3EC79"/>
                </a:solidFill>
                <a:effectLst/>
                <a:latin typeface="Consolas" panose="020B0609020204030204" pitchFamily="49" charset="0"/>
              </a:rPr>
              <a:t>param1</a:t>
            </a:r>
            <a:r>
              <a:rPr lang="fr-FR" sz="1800" dirty="0">
                <a:solidFill>
                  <a:srgbClr val="E6E6FA"/>
                </a:solidFill>
                <a:effectLst/>
                <a:latin typeface="Consolas" panose="020B0609020204030204" pitchFamily="49" charset="0"/>
              </a:rPr>
              <a:t>;</a:t>
            </a:r>
            <a:r>
              <a:rPr lang="fr-FR" sz="1800" dirty="0">
                <a:solidFill>
                  <a:srgbClr val="F9FAF4"/>
                </a:solidFill>
                <a:effectLst/>
                <a:latin typeface="Consolas" panose="020B0609020204030204" pitchFamily="49" charset="0"/>
              </a:rPr>
              <a:t>}</a:t>
            </a:r>
            <a:r>
              <a:rPr lang="fr-FR" sz="1800" dirty="0">
                <a:solidFill>
                  <a:srgbClr val="E6E6FA"/>
                </a:solidFill>
                <a:effectLst/>
                <a:latin typeface="Consolas" panose="020B0609020204030204" pitchFamily="49" charset="0"/>
              </a:rPr>
              <a:t>;</a:t>
            </a:r>
            <a:endParaRPr lang="fr-FR" sz="1800" dirty="0">
              <a:solidFill>
                <a:srgbClr val="CCCCCC"/>
              </a:solidFill>
              <a:effectLst/>
              <a:latin typeface="Consolas" panose="020B0609020204030204" pitchFamily="49" charset="0"/>
            </a:endParaRPr>
          </a:p>
          <a:p>
            <a:pPr marL="0" marR="0">
              <a:spcBef>
                <a:spcPts val="0"/>
              </a:spcBef>
              <a:spcAft>
                <a:spcPts val="0"/>
              </a:spcAft>
            </a:pPr>
            <a:r>
              <a:rPr lang="fr-FR" sz="1800" dirty="0" err="1">
                <a:solidFill>
                  <a:srgbClr val="1290C3"/>
                </a:solidFill>
                <a:effectLst/>
                <a:latin typeface="Consolas" panose="020B0609020204030204" pitchFamily="49" charset="0"/>
              </a:rPr>
              <a:t>System</a:t>
            </a:r>
            <a:r>
              <a:rPr lang="fr-FR" sz="1800" dirty="0" err="1">
                <a:solidFill>
                  <a:srgbClr val="E6E6FA"/>
                </a:solidFill>
                <a:effectLst/>
                <a:latin typeface="Consolas" panose="020B0609020204030204" pitchFamily="49" charset="0"/>
              </a:rPr>
              <a:t>.</a:t>
            </a:r>
            <a:r>
              <a:rPr lang="fr-FR" sz="1800" b="1" i="1" dirty="0" err="1">
                <a:solidFill>
                  <a:srgbClr val="8DDAF8"/>
                </a:solidFill>
                <a:effectLst/>
                <a:latin typeface="Consolas" panose="020B0609020204030204" pitchFamily="49" charset="0"/>
              </a:rPr>
              <a:t>out</a:t>
            </a:r>
            <a:r>
              <a:rPr lang="fr-FR" sz="1800" dirty="0" err="1">
                <a:solidFill>
                  <a:srgbClr val="E6E6FA"/>
                </a:solidFill>
                <a:effectLst/>
                <a:latin typeface="Consolas" panose="020B0609020204030204" pitchFamily="49" charset="0"/>
              </a:rPr>
              <a:t>.</a:t>
            </a:r>
            <a:r>
              <a:rPr lang="fr-FR" sz="1800" dirty="0" err="1">
                <a:solidFill>
                  <a:srgbClr val="A7EC21"/>
                </a:solidFill>
                <a:effectLst/>
                <a:latin typeface="Consolas" panose="020B0609020204030204" pitchFamily="49" charset="0"/>
              </a:rPr>
              <a:t>println</a:t>
            </a:r>
            <a:r>
              <a:rPr lang="fr-FR" sz="1800" dirty="0">
                <a:solidFill>
                  <a:srgbClr val="F9FAF4"/>
                </a:solidFill>
                <a:effectLst/>
                <a:latin typeface="Consolas" panose="020B0609020204030204" pitchFamily="49" charset="0"/>
              </a:rPr>
              <a:t>(</a:t>
            </a:r>
            <a:r>
              <a:rPr lang="fr-FR" sz="1800" dirty="0" err="1">
                <a:solidFill>
                  <a:srgbClr val="F3EC79"/>
                </a:solidFill>
                <a:effectLst/>
                <a:latin typeface="Consolas" panose="020B0609020204030204" pitchFamily="49" charset="0"/>
              </a:rPr>
              <a:t>stringReturner</a:t>
            </a:r>
            <a:r>
              <a:rPr lang="fr-FR" sz="1800" dirty="0" err="1">
                <a:solidFill>
                  <a:srgbClr val="E6E6FA"/>
                </a:solidFill>
                <a:effectLst/>
                <a:latin typeface="Consolas" panose="020B0609020204030204" pitchFamily="49" charset="0"/>
              </a:rPr>
              <a:t>.</a:t>
            </a:r>
            <a:r>
              <a:rPr lang="fr-FR" sz="1800" dirty="0" err="1">
                <a:solidFill>
                  <a:srgbClr val="80F6A7"/>
                </a:solidFill>
                <a:effectLst/>
                <a:latin typeface="Consolas" panose="020B0609020204030204" pitchFamily="49" charset="0"/>
              </a:rPr>
              <a:t>apply</a:t>
            </a:r>
            <a:r>
              <a:rPr lang="fr-FR" sz="1800" dirty="0">
                <a:solidFill>
                  <a:srgbClr val="F9FAF4"/>
                </a:solidFill>
                <a:effectLst/>
                <a:latin typeface="Consolas" panose="020B0609020204030204" pitchFamily="49" charset="0"/>
              </a:rPr>
              <a:t>(</a:t>
            </a:r>
            <a:r>
              <a:rPr lang="fr-FR" sz="1800" dirty="0">
                <a:solidFill>
                  <a:srgbClr val="17C6A3"/>
                </a:solidFill>
                <a:effectLst/>
                <a:latin typeface="Consolas" panose="020B0609020204030204" pitchFamily="49" charset="0"/>
              </a:rPr>
              <a:t>"Bon Jour"</a:t>
            </a:r>
            <a:r>
              <a:rPr lang="fr-FR" sz="1800" dirty="0">
                <a:solidFill>
                  <a:srgbClr val="F9FAF4"/>
                </a:solidFill>
                <a:effectLst/>
                <a:latin typeface="Consolas" panose="020B0609020204030204" pitchFamily="49" charset="0"/>
              </a:rPr>
              <a:t>))</a:t>
            </a:r>
            <a:r>
              <a:rPr lang="fr-FR" sz="1800" dirty="0">
                <a:solidFill>
                  <a:srgbClr val="E6E6FA"/>
                </a:solidFill>
                <a:effectLst/>
                <a:latin typeface="Consolas" panose="020B0609020204030204" pitchFamily="49" charset="0"/>
              </a:rPr>
              <a:t>;</a:t>
            </a:r>
            <a:endParaRPr lang="fr-FR" sz="1800" dirty="0">
              <a:solidFill>
                <a:srgbClr val="CCCCCC"/>
              </a:solidFill>
              <a:effectLst/>
              <a:latin typeface="Consolas" panose="020B0609020204030204" pitchFamily="49" charset="0"/>
            </a:endParaRPr>
          </a:p>
          <a:p>
            <a:pPr marL="301106" marR="2766306" indent="-285750" defTabSz="1105601">
              <a:spcBef>
                <a:spcPts val="121"/>
              </a:spcBef>
              <a:buFont typeface="Arial" panose="020B0604020202020204" pitchFamily="34" charset="0"/>
              <a:buChar char="•"/>
            </a:pPr>
            <a:endParaRPr dirty="0">
              <a:solidFill>
                <a:prstClr val="black"/>
              </a:solidFill>
              <a:latin typeface="Arial MT"/>
              <a:cs typeface="Arial MT"/>
            </a:endParaRPr>
          </a:p>
        </p:txBody>
      </p:sp>
      <p:sp>
        <p:nvSpPr>
          <p:cNvPr id="10" name="object 2">
            <a:extLst>
              <a:ext uri="{FF2B5EF4-FFF2-40B4-BE49-F238E27FC236}">
                <a16:creationId xmlns:a16="http://schemas.microsoft.com/office/drawing/2014/main" id="{93EACC87-5F80-FEDE-87BE-B37B2DB90F99}"/>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extLst>
      <p:ext uri="{BB962C8B-B14F-4D97-AF65-F5344CB8AC3E}">
        <p14:creationId xmlns:p14="http://schemas.microsoft.com/office/powerpoint/2010/main" val="402874059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431" y="538401"/>
            <a:ext cx="5026513" cy="573671"/>
          </a:xfrm>
          <a:prstGeom prst="rect">
            <a:avLst/>
          </a:prstGeom>
        </p:spPr>
        <p:txBody>
          <a:bodyPr vert="horz" wrap="square" lIns="0" tIns="15355" rIns="0" bIns="0" rtlCol="0">
            <a:spAutoFit/>
          </a:bodyPr>
          <a:lstStyle/>
          <a:p>
            <a:pPr marL="15356">
              <a:spcBef>
                <a:spcPts val="121"/>
              </a:spcBef>
            </a:pPr>
            <a:r>
              <a:rPr spc="302" dirty="0"/>
              <a:t>Exercice</a:t>
            </a:r>
            <a:r>
              <a:rPr spc="138" dirty="0"/>
              <a:t> </a:t>
            </a:r>
            <a:r>
              <a:rPr spc="115" dirty="0"/>
              <a:t>:</a:t>
            </a:r>
            <a:r>
              <a:rPr spc="133" dirty="0"/>
              <a:t> </a:t>
            </a:r>
            <a:r>
              <a:rPr spc="502" dirty="0"/>
              <a:t>Lambdas</a:t>
            </a:r>
          </a:p>
        </p:txBody>
      </p:sp>
      <p:sp>
        <p:nvSpPr>
          <p:cNvPr id="4" name="object 4"/>
          <p:cNvSpPr txBox="1"/>
          <p:nvPr/>
        </p:nvSpPr>
        <p:spPr>
          <a:xfrm>
            <a:off x="798591" y="1563880"/>
            <a:ext cx="6300991" cy="350340"/>
          </a:xfrm>
          <a:prstGeom prst="rect">
            <a:avLst/>
          </a:prstGeom>
        </p:spPr>
        <p:txBody>
          <a:bodyPr vert="horz" wrap="square" lIns="0" tIns="15355" rIns="0" bIns="0" rtlCol="0">
            <a:spAutoFit/>
          </a:bodyPr>
          <a:lstStyle/>
          <a:p>
            <a:pPr marL="15356" defTabSz="1105601">
              <a:spcBef>
                <a:spcPts val="121"/>
              </a:spcBef>
            </a:pPr>
            <a:r>
              <a:rPr sz="2176" spc="-6" dirty="0">
                <a:solidFill>
                  <a:srgbClr val="FFFFFF"/>
                </a:solidFill>
                <a:latin typeface="Arial MT"/>
                <a:cs typeface="Arial MT"/>
              </a:rPr>
              <a:t>Le</a:t>
            </a:r>
            <a:r>
              <a:rPr sz="2176" spc="-18" dirty="0">
                <a:solidFill>
                  <a:srgbClr val="FFFFFF"/>
                </a:solidFill>
                <a:latin typeface="Arial MT"/>
                <a:cs typeface="Arial MT"/>
              </a:rPr>
              <a:t> </a:t>
            </a:r>
            <a:r>
              <a:rPr sz="2176" spc="-12" dirty="0">
                <a:solidFill>
                  <a:srgbClr val="FFFFFF"/>
                </a:solidFill>
                <a:latin typeface="Arial MT"/>
                <a:cs typeface="Arial MT"/>
              </a:rPr>
              <a:t>package</a:t>
            </a:r>
            <a:r>
              <a:rPr sz="2176" spc="-18" dirty="0">
                <a:solidFill>
                  <a:srgbClr val="FFFFFF"/>
                </a:solidFill>
                <a:latin typeface="Arial MT"/>
                <a:cs typeface="Arial MT"/>
              </a:rPr>
              <a:t> </a:t>
            </a:r>
            <a:r>
              <a:rPr sz="2176" spc="-6" dirty="0">
                <a:solidFill>
                  <a:srgbClr val="FFFFFF"/>
                </a:solidFill>
                <a:latin typeface="Arial MT"/>
                <a:cs typeface="Arial MT"/>
              </a:rPr>
              <a:t>lambda</a:t>
            </a:r>
            <a:r>
              <a:rPr sz="2176" spc="-12" dirty="0">
                <a:solidFill>
                  <a:srgbClr val="FFFFFF"/>
                </a:solidFill>
                <a:latin typeface="Arial MT"/>
                <a:cs typeface="Arial MT"/>
              </a:rPr>
              <a:t> </a:t>
            </a:r>
            <a:r>
              <a:rPr sz="2176" spc="-6" dirty="0">
                <a:solidFill>
                  <a:srgbClr val="FFFFFF"/>
                </a:solidFill>
                <a:latin typeface="Arial MT"/>
                <a:cs typeface="Arial MT"/>
              </a:rPr>
              <a:t>contient</a:t>
            </a:r>
            <a:r>
              <a:rPr sz="2176" spc="-12" dirty="0">
                <a:solidFill>
                  <a:srgbClr val="FFFFFF"/>
                </a:solidFill>
                <a:latin typeface="Arial MT"/>
                <a:cs typeface="Arial MT"/>
              </a:rPr>
              <a:t> </a:t>
            </a:r>
            <a:r>
              <a:rPr sz="2176" spc="-6" dirty="0">
                <a:solidFill>
                  <a:srgbClr val="FFFFFF"/>
                </a:solidFill>
                <a:latin typeface="Arial MT"/>
                <a:cs typeface="Arial MT"/>
              </a:rPr>
              <a:t>les</a:t>
            </a:r>
            <a:r>
              <a:rPr sz="2176" spc="-12" dirty="0">
                <a:solidFill>
                  <a:srgbClr val="FFFFFF"/>
                </a:solidFill>
                <a:latin typeface="Arial MT"/>
                <a:cs typeface="Arial MT"/>
              </a:rPr>
              <a:t> </a:t>
            </a:r>
            <a:r>
              <a:rPr sz="2176" spc="-6" dirty="0">
                <a:solidFill>
                  <a:srgbClr val="FFFFFF"/>
                </a:solidFill>
                <a:latin typeface="Arial MT"/>
                <a:cs typeface="Arial MT"/>
              </a:rPr>
              <a:t>classes suivantes</a:t>
            </a:r>
            <a:r>
              <a:rPr sz="2176" spc="24" dirty="0">
                <a:solidFill>
                  <a:srgbClr val="FFFFFF"/>
                </a:solidFill>
                <a:latin typeface="Arial MT"/>
                <a:cs typeface="Arial MT"/>
              </a:rPr>
              <a:t> </a:t>
            </a:r>
            <a:r>
              <a:rPr sz="2176" dirty="0">
                <a:solidFill>
                  <a:srgbClr val="FFFFFF"/>
                </a:solidFill>
                <a:latin typeface="Arial MT"/>
                <a:cs typeface="Arial MT"/>
              </a:rPr>
              <a:t>:</a:t>
            </a:r>
            <a:endParaRPr sz="2176" dirty="0">
              <a:solidFill>
                <a:prstClr val="black"/>
              </a:solidFill>
              <a:latin typeface="Arial MT"/>
              <a:cs typeface="Arial MT"/>
            </a:endParaRPr>
          </a:p>
        </p:txBody>
      </p:sp>
      <p:sp>
        <p:nvSpPr>
          <p:cNvPr id="9" name="object 9"/>
          <p:cNvSpPr txBox="1">
            <a:spLocks noGrp="1"/>
          </p:cNvSpPr>
          <p:nvPr>
            <p:ph type="body" idx="1"/>
          </p:nvPr>
        </p:nvSpPr>
        <p:spPr>
          <a:xfrm>
            <a:off x="892981" y="1900637"/>
            <a:ext cx="11299019" cy="2911930"/>
          </a:xfrm>
          <a:prstGeom prst="rect">
            <a:avLst/>
          </a:prstGeom>
        </p:spPr>
        <p:txBody>
          <a:bodyPr vert="horz" wrap="square" lIns="0" tIns="339196" rIns="0" bIns="0" rtlCol="0">
            <a:spAutoFit/>
          </a:bodyPr>
          <a:lstStyle/>
          <a:p>
            <a:pPr marL="336287" marR="793115">
              <a:lnSpc>
                <a:spcPct val="145800"/>
              </a:lnSpc>
              <a:spcBef>
                <a:spcPts val="121"/>
              </a:spcBef>
            </a:pPr>
            <a:r>
              <a:rPr sz="2176" spc="-6" dirty="0"/>
              <a:t>Machine </a:t>
            </a:r>
            <a:r>
              <a:rPr sz="2176" dirty="0"/>
              <a:t>: </a:t>
            </a:r>
            <a:r>
              <a:rPr sz="2176" spc="-6" dirty="0"/>
              <a:t>une machine qui traite de la matière avec la </a:t>
            </a:r>
            <a:r>
              <a:rPr sz="2176" spc="-6" dirty="0" err="1"/>
              <a:t>méthode</a:t>
            </a:r>
            <a:r>
              <a:rPr sz="2176" spc="-6" dirty="0"/>
              <a:t> </a:t>
            </a:r>
            <a:r>
              <a:rPr sz="2176" spc="-6" dirty="0" err="1"/>
              <a:t>travaill</a:t>
            </a:r>
            <a:r>
              <a:rPr lang="fr-FR" sz="2176" spc="-6" dirty="0"/>
              <a:t>e </a:t>
            </a:r>
            <a:r>
              <a:rPr lang="fr-FR" sz="2176" dirty="0"/>
              <a:t> </a:t>
            </a:r>
            <a:r>
              <a:rPr sz="2176" spc="-18" dirty="0" err="1"/>
              <a:t>Traitement</a:t>
            </a:r>
            <a:r>
              <a:rPr sz="2176" spc="18" dirty="0"/>
              <a:t> </a:t>
            </a:r>
            <a:r>
              <a:rPr sz="2176" dirty="0"/>
              <a:t>:</a:t>
            </a:r>
            <a:r>
              <a:rPr sz="2176" spc="6" dirty="0"/>
              <a:t> </a:t>
            </a:r>
            <a:r>
              <a:rPr sz="2176" spc="-6" dirty="0"/>
              <a:t>une</a:t>
            </a:r>
            <a:r>
              <a:rPr sz="2176" dirty="0"/>
              <a:t> </a:t>
            </a:r>
            <a:r>
              <a:rPr sz="2176" spc="-6" dirty="0"/>
              <a:t>interface</a:t>
            </a:r>
            <a:r>
              <a:rPr sz="2176" spc="6" dirty="0"/>
              <a:t> </a:t>
            </a:r>
            <a:r>
              <a:rPr sz="2176" spc="-12" dirty="0"/>
              <a:t>fonctionnelle</a:t>
            </a:r>
            <a:r>
              <a:rPr sz="2176" dirty="0"/>
              <a:t> </a:t>
            </a:r>
            <a:r>
              <a:rPr sz="2176" spc="-6" dirty="0"/>
              <a:t>qui</a:t>
            </a:r>
            <a:r>
              <a:rPr sz="2176" dirty="0"/>
              <a:t> </a:t>
            </a:r>
            <a:r>
              <a:rPr sz="2176" spc="-12" dirty="0"/>
              <a:t>définit</a:t>
            </a:r>
            <a:r>
              <a:rPr sz="2176" spc="6" dirty="0"/>
              <a:t> </a:t>
            </a:r>
            <a:r>
              <a:rPr sz="2176" spc="-6" dirty="0"/>
              <a:t>comment</a:t>
            </a:r>
            <a:r>
              <a:rPr sz="2176" spc="12" dirty="0"/>
              <a:t> </a:t>
            </a:r>
            <a:r>
              <a:rPr sz="2176" spc="-6" dirty="0"/>
              <a:t>traiter</a:t>
            </a:r>
            <a:r>
              <a:rPr sz="2176" spc="6" dirty="0"/>
              <a:t> </a:t>
            </a:r>
            <a:r>
              <a:rPr sz="2176" spc="-6" dirty="0"/>
              <a:t>une</a:t>
            </a:r>
            <a:r>
              <a:rPr sz="2176" dirty="0"/>
              <a:t> </a:t>
            </a:r>
            <a:r>
              <a:rPr sz="2176" spc="-6" dirty="0"/>
              <a:t>matière </a:t>
            </a:r>
            <a:r>
              <a:rPr sz="2176" spc="-585" dirty="0"/>
              <a:t> </a:t>
            </a:r>
            <a:r>
              <a:rPr sz="2176" spc="-6" dirty="0"/>
              <a:t>Matière</a:t>
            </a:r>
            <a:r>
              <a:rPr sz="2176" dirty="0"/>
              <a:t> : </a:t>
            </a:r>
            <a:r>
              <a:rPr sz="2176" spc="-6" dirty="0"/>
              <a:t>un simple POJO</a:t>
            </a:r>
            <a:r>
              <a:rPr sz="2176" spc="-12" dirty="0"/>
              <a:t> qui</a:t>
            </a:r>
            <a:r>
              <a:rPr sz="2176" spc="-6" dirty="0"/>
              <a:t> </a:t>
            </a:r>
            <a:r>
              <a:rPr sz="2176" spc="-12" dirty="0"/>
              <a:t>contient</a:t>
            </a:r>
            <a:r>
              <a:rPr sz="2176" dirty="0"/>
              <a:t> </a:t>
            </a:r>
            <a:r>
              <a:rPr sz="2176" spc="-6" dirty="0"/>
              <a:t>un prix,</a:t>
            </a:r>
            <a:r>
              <a:rPr sz="2176" dirty="0"/>
              <a:t> </a:t>
            </a:r>
            <a:r>
              <a:rPr sz="2176" spc="-6" dirty="0"/>
              <a:t>un nom</a:t>
            </a:r>
            <a:r>
              <a:rPr sz="2176" dirty="0"/>
              <a:t> </a:t>
            </a:r>
            <a:r>
              <a:rPr sz="2176" spc="-6" dirty="0"/>
              <a:t>et</a:t>
            </a:r>
            <a:r>
              <a:rPr sz="2176" dirty="0"/>
              <a:t> </a:t>
            </a:r>
            <a:r>
              <a:rPr sz="2176" spc="-12" dirty="0"/>
              <a:t>une</a:t>
            </a:r>
            <a:r>
              <a:rPr sz="2176" spc="-6" dirty="0"/>
              <a:t> masse</a:t>
            </a:r>
            <a:endParaRPr sz="2176" dirty="0"/>
          </a:p>
          <a:p>
            <a:pPr marL="336287" marR="6142">
              <a:lnSpc>
                <a:spcPts val="2442"/>
              </a:lnSpc>
              <a:spcBef>
                <a:spcPts val="1415"/>
              </a:spcBef>
            </a:pPr>
            <a:r>
              <a:rPr sz="2176" spc="-6" dirty="0"/>
              <a:t>Usine </a:t>
            </a:r>
            <a:r>
              <a:rPr sz="2176" dirty="0"/>
              <a:t>: </a:t>
            </a:r>
            <a:r>
              <a:rPr sz="2176" spc="-6" dirty="0"/>
              <a:t>la classe qui contient</a:t>
            </a:r>
            <a:r>
              <a:rPr sz="2176" dirty="0"/>
              <a:t> </a:t>
            </a:r>
            <a:r>
              <a:rPr sz="2176" spc="-6" dirty="0"/>
              <a:t>le main,</a:t>
            </a:r>
            <a:r>
              <a:rPr sz="2176" dirty="0"/>
              <a:t> </a:t>
            </a:r>
            <a:r>
              <a:rPr sz="2176" spc="-6" dirty="0"/>
              <a:t>et</a:t>
            </a:r>
            <a:r>
              <a:rPr sz="2176" dirty="0"/>
              <a:t> </a:t>
            </a:r>
            <a:r>
              <a:rPr sz="2176" spc="-6" dirty="0"/>
              <a:t>dans</a:t>
            </a:r>
            <a:r>
              <a:rPr sz="2176" dirty="0"/>
              <a:t> </a:t>
            </a:r>
            <a:r>
              <a:rPr sz="2176" spc="-12" dirty="0"/>
              <a:t>laquelle</a:t>
            </a:r>
            <a:r>
              <a:rPr sz="2176" spc="-6" dirty="0"/>
              <a:t> on </a:t>
            </a:r>
            <a:r>
              <a:rPr sz="2176" dirty="0"/>
              <a:t>va</a:t>
            </a:r>
            <a:r>
              <a:rPr sz="2176" spc="-6" dirty="0"/>
              <a:t> </a:t>
            </a:r>
            <a:r>
              <a:rPr sz="2176" spc="-12" dirty="0"/>
              <a:t>instancier</a:t>
            </a:r>
            <a:r>
              <a:rPr sz="2176" dirty="0"/>
              <a:t> </a:t>
            </a:r>
            <a:r>
              <a:rPr sz="2176" spc="-6" dirty="0"/>
              <a:t>des</a:t>
            </a:r>
            <a:r>
              <a:rPr sz="2176" dirty="0"/>
              <a:t> </a:t>
            </a:r>
            <a:r>
              <a:rPr sz="2176" spc="-6" dirty="0"/>
              <a:t>machines </a:t>
            </a:r>
            <a:r>
              <a:rPr sz="2176" spc="-592" dirty="0"/>
              <a:t> </a:t>
            </a:r>
            <a:r>
              <a:rPr sz="2176" spc="-6" dirty="0"/>
              <a:t>et les</a:t>
            </a:r>
            <a:r>
              <a:rPr sz="2176" dirty="0"/>
              <a:t> </a:t>
            </a:r>
            <a:r>
              <a:rPr sz="2176" spc="-6" dirty="0"/>
              <a:t>faire traiter des</a:t>
            </a:r>
            <a:r>
              <a:rPr sz="2176" dirty="0"/>
              <a:t> </a:t>
            </a:r>
            <a:r>
              <a:rPr sz="2176" spc="-6" dirty="0"/>
              <a:t>matériaux.</a:t>
            </a:r>
            <a:r>
              <a:rPr sz="2176" dirty="0"/>
              <a:t> </a:t>
            </a:r>
            <a:r>
              <a:rPr sz="2176" spc="-6" dirty="0"/>
              <a:t>Dans cette </a:t>
            </a:r>
            <a:r>
              <a:rPr sz="2176" spc="-12" dirty="0"/>
              <a:t>usine,</a:t>
            </a:r>
            <a:r>
              <a:rPr sz="2176" dirty="0"/>
              <a:t> </a:t>
            </a:r>
            <a:r>
              <a:rPr sz="2176" spc="-6" dirty="0"/>
              <a:t>les machines</a:t>
            </a:r>
            <a:r>
              <a:rPr sz="2176" dirty="0"/>
              <a:t> </a:t>
            </a:r>
            <a:r>
              <a:rPr sz="2176" spc="-6" dirty="0"/>
              <a:t>travaillent</a:t>
            </a:r>
            <a:r>
              <a:rPr sz="2176" dirty="0"/>
              <a:t> </a:t>
            </a:r>
            <a:r>
              <a:rPr sz="2176" spc="-6" dirty="0"/>
              <a:t>avec de </a:t>
            </a:r>
            <a:r>
              <a:rPr sz="2176" dirty="0"/>
              <a:t> </a:t>
            </a:r>
            <a:r>
              <a:rPr sz="2176" spc="-6" dirty="0"/>
              <a:t>nombreux traitements.</a:t>
            </a:r>
            <a:r>
              <a:rPr sz="2176" dirty="0"/>
              <a:t> </a:t>
            </a:r>
            <a:r>
              <a:rPr sz="2176" spc="-6" dirty="0"/>
              <a:t>On ne</a:t>
            </a:r>
            <a:r>
              <a:rPr sz="2176" spc="-12" dirty="0"/>
              <a:t> </a:t>
            </a:r>
            <a:r>
              <a:rPr sz="2176" spc="-6" dirty="0"/>
              <a:t>veut</a:t>
            </a:r>
            <a:r>
              <a:rPr sz="2176" dirty="0"/>
              <a:t> </a:t>
            </a:r>
            <a:r>
              <a:rPr sz="2176" spc="-6" dirty="0"/>
              <a:t>pas</a:t>
            </a:r>
            <a:r>
              <a:rPr sz="2176" dirty="0"/>
              <a:t> </a:t>
            </a:r>
            <a:r>
              <a:rPr sz="2176" spc="-6" dirty="0"/>
              <a:t>instancier une classe par traitement.</a:t>
            </a:r>
            <a:endParaRPr sz="2176" dirty="0"/>
          </a:p>
        </p:txBody>
      </p:sp>
      <p:sp>
        <p:nvSpPr>
          <p:cNvPr id="10" name="object 10"/>
          <p:cNvSpPr txBox="1"/>
          <p:nvPr/>
        </p:nvSpPr>
        <p:spPr>
          <a:xfrm>
            <a:off x="1059752" y="5084297"/>
            <a:ext cx="10321741" cy="659741"/>
          </a:xfrm>
          <a:prstGeom prst="rect">
            <a:avLst/>
          </a:prstGeom>
        </p:spPr>
        <p:txBody>
          <a:bodyPr vert="horz" wrap="square" lIns="0" tIns="43761" rIns="0" bIns="0" rtlCol="0">
            <a:spAutoFit/>
          </a:bodyPr>
          <a:lstStyle/>
          <a:p>
            <a:pPr marL="15356" marR="6142" defTabSz="1105601">
              <a:lnSpc>
                <a:spcPts val="2442"/>
              </a:lnSpc>
              <a:spcBef>
                <a:spcPts val="343"/>
              </a:spcBef>
            </a:pPr>
            <a:r>
              <a:rPr sz="2176" spc="-6" dirty="0">
                <a:solidFill>
                  <a:srgbClr val="FFFFFF"/>
                </a:solidFill>
                <a:latin typeface="Arial MT"/>
                <a:cs typeface="Arial MT"/>
              </a:rPr>
              <a:t>Modifier la méthode</a:t>
            </a:r>
            <a:r>
              <a:rPr sz="2176" spc="-12" dirty="0">
                <a:solidFill>
                  <a:srgbClr val="FFFFFF"/>
                </a:solidFill>
                <a:latin typeface="Arial MT"/>
                <a:cs typeface="Arial MT"/>
              </a:rPr>
              <a:t> </a:t>
            </a:r>
            <a:r>
              <a:rPr sz="2176" spc="-6" dirty="0">
                <a:solidFill>
                  <a:srgbClr val="FFFFFF"/>
                </a:solidFill>
                <a:latin typeface="Arial MT"/>
                <a:cs typeface="Arial MT"/>
              </a:rPr>
              <a:t>main de la</a:t>
            </a:r>
            <a:r>
              <a:rPr sz="2176" spc="-12" dirty="0">
                <a:solidFill>
                  <a:srgbClr val="FFFFFF"/>
                </a:solidFill>
                <a:latin typeface="Arial MT"/>
                <a:cs typeface="Arial MT"/>
              </a:rPr>
              <a:t> </a:t>
            </a:r>
            <a:r>
              <a:rPr sz="2176" spc="-6" dirty="0">
                <a:solidFill>
                  <a:srgbClr val="FFFFFF"/>
                </a:solidFill>
                <a:latin typeface="Arial MT"/>
                <a:cs typeface="Arial MT"/>
              </a:rPr>
              <a:t>classe usine </a:t>
            </a:r>
            <a:r>
              <a:rPr sz="2176" spc="-12" dirty="0">
                <a:solidFill>
                  <a:srgbClr val="FFFFFF"/>
                </a:solidFill>
                <a:latin typeface="Arial MT"/>
                <a:cs typeface="Arial MT"/>
              </a:rPr>
              <a:t>pour</a:t>
            </a:r>
            <a:r>
              <a:rPr sz="2176" spc="-6" dirty="0">
                <a:solidFill>
                  <a:srgbClr val="FFFFFF"/>
                </a:solidFill>
                <a:latin typeface="Arial MT"/>
                <a:cs typeface="Arial MT"/>
              </a:rPr>
              <a:t> </a:t>
            </a:r>
            <a:r>
              <a:rPr sz="2176" spc="-12" dirty="0">
                <a:solidFill>
                  <a:srgbClr val="FFFFFF"/>
                </a:solidFill>
                <a:latin typeface="Arial MT"/>
                <a:cs typeface="Arial MT"/>
              </a:rPr>
              <a:t>appeler</a:t>
            </a:r>
            <a:r>
              <a:rPr sz="2176" dirty="0">
                <a:solidFill>
                  <a:srgbClr val="FFFFFF"/>
                </a:solidFill>
                <a:latin typeface="Arial MT"/>
                <a:cs typeface="Arial MT"/>
              </a:rPr>
              <a:t> </a:t>
            </a:r>
            <a:r>
              <a:rPr sz="2176" spc="-6" dirty="0">
                <a:solidFill>
                  <a:srgbClr val="FFFFFF"/>
                </a:solidFill>
                <a:latin typeface="Arial MT"/>
                <a:cs typeface="Arial MT"/>
              </a:rPr>
              <a:t>la</a:t>
            </a:r>
            <a:r>
              <a:rPr sz="2176" spc="-12" dirty="0">
                <a:solidFill>
                  <a:srgbClr val="FFFFFF"/>
                </a:solidFill>
                <a:latin typeface="Arial MT"/>
                <a:cs typeface="Arial MT"/>
              </a:rPr>
              <a:t> </a:t>
            </a:r>
            <a:r>
              <a:rPr sz="2176" spc="-6" dirty="0">
                <a:solidFill>
                  <a:srgbClr val="FFFFFF"/>
                </a:solidFill>
                <a:latin typeface="Arial MT"/>
                <a:cs typeface="Arial MT"/>
              </a:rPr>
              <a:t>méthode travaille()</a:t>
            </a:r>
            <a:r>
              <a:rPr sz="2176" dirty="0">
                <a:solidFill>
                  <a:srgbClr val="FFFFFF"/>
                </a:solidFill>
                <a:latin typeface="Arial MT"/>
                <a:cs typeface="Arial MT"/>
              </a:rPr>
              <a:t> </a:t>
            </a:r>
            <a:r>
              <a:rPr sz="2176" spc="-6" dirty="0">
                <a:solidFill>
                  <a:srgbClr val="FFFFFF"/>
                </a:solidFill>
                <a:latin typeface="Arial MT"/>
                <a:cs typeface="Arial MT"/>
              </a:rPr>
              <a:t>avec </a:t>
            </a:r>
            <a:r>
              <a:rPr sz="2176" spc="-585" dirty="0">
                <a:solidFill>
                  <a:srgbClr val="FFFFFF"/>
                </a:solidFill>
                <a:latin typeface="Arial MT"/>
                <a:cs typeface="Arial MT"/>
              </a:rPr>
              <a:t> </a:t>
            </a:r>
            <a:r>
              <a:rPr sz="2176" spc="-6" dirty="0">
                <a:solidFill>
                  <a:srgbClr val="FFFFFF"/>
                </a:solidFill>
                <a:latin typeface="Arial MT"/>
                <a:cs typeface="Arial MT"/>
              </a:rPr>
              <a:t>une</a:t>
            </a:r>
            <a:r>
              <a:rPr sz="2176" spc="-12" dirty="0">
                <a:solidFill>
                  <a:srgbClr val="FFFFFF"/>
                </a:solidFill>
                <a:latin typeface="Arial MT"/>
                <a:cs typeface="Arial MT"/>
              </a:rPr>
              <a:t> lambda.</a:t>
            </a:r>
            <a:endParaRPr sz="2176" dirty="0">
              <a:solidFill>
                <a:prstClr val="black"/>
              </a:solidFill>
              <a:latin typeface="Arial MT"/>
              <a:cs typeface="Arial MT"/>
            </a:endParaRPr>
          </a:p>
        </p:txBody>
      </p:sp>
      <p:sp>
        <p:nvSpPr>
          <p:cNvPr id="5" name="object 2">
            <a:extLst>
              <a:ext uri="{FF2B5EF4-FFF2-40B4-BE49-F238E27FC236}">
                <a16:creationId xmlns:a16="http://schemas.microsoft.com/office/drawing/2014/main" id="{0E9CF8EF-D835-A0F7-38AF-DD8AC1B18160}"/>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431" y="527514"/>
            <a:ext cx="10423012" cy="573671"/>
          </a:xfrm>
          <a:prstGeom prst="rect">
            <a:avLst/>
          </a:prstGeom>
        </p:spPr>
        <p:txBody>
          <a:bodyPr vert="horz" wrap="square" lIns="0" tIns="15355" rIns="0" bIns="0" rtlCol="0">
            <a:spAutoFit/>
          </a:bodyPr>
          <a:lstStyle/>
          <a:p>
            <a:pPr marL="15356">
              <a:spcBef>
                <a:spcPts val="121"/>
              </a:spcBef>
            </a:pPr>
            <a:r>
              <a:rPr lang="fr-FR" spc="-6" dirty="0">
                <a:latin typeface="Arial"/>
                <a:cs typeface="Arial"/>
              </a:rPr>
              <a:t>Exemple: R</a:t>
            </a:r>
            <a:r>
              <a:rPr spc="-6" dirty="0" err="1">
                <a:latin typeface="Arial"/>
                <a:cs typeface="Arial"/>
              </a:rPr>
              <a:t>éférences</a:t>
            </a:r>
            <a:r>
              <a:rPr spc="-30" dirty="0">
                <a:latin typeface="Arial"/>
                <a:cs typeface="Arial"/>
              </a:rPr>
              <a:t> </a:t>
            </a:r>
            <a:r>
              <a:rPr spc="-6" dirty="0">
                <a:latin typeface="Arial"/>
                <a:cs typeface="Arial"/>
              </a:rPr>
              <a:t>de</a:t>
            </a:r>
            <a:r>
              <a:rPr spc="-36" dirty="0">
                <a:latin typeface="Arial"/>
                <a:cs typeface="Arial"/>
              </a:rPr>
              <a:t> </a:t>
            </a:r>
            <a:r>
              <a:rPr spc="-6" dirty="0">
                <a:latin typeface="Arial"/>
                <a:cs typeface="Arial"/>
              </a:rPr>
              <a:t>méthodes</a:t>
            </a:r>
            <a:r>
              <a:rPr spc="30" dirty="0">
                <a:latin typeface="Arial"/>
                <a:cs typeface="Arial"/>
              </a:rPr>
              <a:t> </a:t>
            </a:r>
            <a:r>
              <a:rPr dirty="0">
                <a:latin typeface="Arial"/>
                <a:cs typeface="Arial"/>
              </a:rPr>
              <a:t>:</a:t>
            </a:r>
            <a:r>
              <a:rPr spc="-30" dirty="0">
                <a:latin typeface="Arial"/>
                <a:cs typeface="Arial"/>
              </a:rPr>
              <a:t> </a:t>
            </a:r>
            <a:r>
              <a:rPr spc="-6" dirty="0">
                <a:latin typeface="Arial"/>
                <a:cs typeface="Arial"/>
              </a:rPr>
              <a:t>concept</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740408"/>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668010" y="3212671"/>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1059752" y="1563880"/>
            <a:ext cx="10247269" cy="1860578"/>
          </a:xfrm>
          <a:prstGeom prst="rect">
            <a:avLst/>
          </a:prstGeom>
        </p:spPr>
        <p:txBody>
          <a:bodyPr vert="horz" wrap="square" lIns="0" tIns="42994" rIns="0" bIns="0" rtlCol="0">
            <a:spAutoFit/>
          </a:bodyPr>
          <a:lstStyle/>
          <a:p>
            <a:pPr marL="15356" marR="6142" defTabSz="1105601">
              <a:lnSpc>
                <a:spcPts val="2442"/>
              </a:lnSpc>
              <a:spcBef>
                <a:spcPts val="339"/>
              </a:spcBef>
            </a:pPr>
            <a:r>
              <a:rPr sz="2176" spc="-6" dirty="0">
                <a:solidFill>
                  <a:srgbClr val="FFFFFF"/>
                </a:solidFill>
                <a:latin typeface="Arial MT"/>
                <a:cs typeface="Arial MT"/>
              </a:rPr>
              <a:t>Si une</a:t>
            </a:r>
            <a:r>
              <a:rPr sz="2176" dirty="0">
                <a:solidFill>
                  <a:srgbClr val="FFFFFF"/>
                </a:solidFill>
                <a:latin typeface="Arial MT"/>
                <a:cs typeface="Arial MT"/>
              </a:rPr>
              <a:t> </a:t>
            </a:r>
            <a:r>
              <a:rPr sz="2176" spc="-6" dirty="0">
                <a:solidFill>
                  <a:srgbClr val="FFFFFF"/>
                </a:solidFill>
                <a:latin typeface="Arial MT"/>
                <a:cs typeface="Arial MT"/>
              </a:rPr>
              <a:t>méthode attend</a:t>
            </a:r>
            <a:r>
              <a:rPr sz="2176" dirty="0">
                <a:solidFill>
                  <a:srgbClr val="FFFFFF"/>
                </a:solidFill>
                <a:latin typeface="Arial MT"/>
                <a:cs typeface="Arial MT"/>
              </a:rPr>
              <a:t> </a:t>
            </a:r>
            <a:r>
              <a:rPr sz="2176" spc="-6" dirty="0">
                <a:solidFill>
                  <a:srgbClr val="FFFFFF"/>
                </a:solidFill>
                <a:latin typeface="Arial MT"/>
                <a:cs typeface="Arial MT"/>
              </a:rPr>
              <a:t>une interface</a:t>
            </a:r>
            <a:r>
              <a:rPr sz="2176" dirty="0">
                <a:solidFill>
                  <a:srgbClr val="FFFFFF"/>
                </a:solidFill>
                <a:latin typeface="Arial MT"/>
                <a:cs typeface="Arial MT"/>
              </a:rPr>
              <a:t> </a:t>
            </a:r>
            <a:r>
              <a:rPr sz="2176" spc="-12" dirty="0">
                <a:solidFill>
                  <a:srgbClr val="FFFFFF"/>
                </a:solidFill>
                <a:latin typeface="Arial MT"/>
                <a:cs typeface="Arial MT"/>
              </a:rPr>
              <a:t>fonctionnelle</a:t>
            </a:r>
            <a:r>
              <a:rPr sz="2176" spc="-6" dirty="0">
                <a:solidFill>
                  <a:srgbClr val="FFFFFF"/>
                </a:solidFill>
                <a:latin typeface="Arial MT"/>
                <a:cs typeface="Arial MT"/>
              </a:rPr>
              <a:t> en</a:t>
            </a:r>
            <a:r>
              <a:rPr sz="2176" dirty="0">
                <a:solidFill>
                  <a:srgbClr val="FFFFFF"/>
                </a:solidFill>
                <a:latin typeface="Arial MT"/>
                <a:cs typeface="Arial MT"/>
              </a:rPr>
              <a:t> </a:t>
            </a:r>
            <a:r>
              <a:rPr sz="2176" spc="-6" dirty="0">
                <a:solidFill>
                  <a:srgbClr val="FFFFFF"/>
                </a:solidFill>
                <a:latin typeface="Arial MT"/>
                <a:cs typeface="Arial MT"/>
              </a:rPr>
              <a:t>argument,</a:t>
            </a:r>
            <a:r>
              <a:rPr sz="2176" spc="6" dirty="0">
                <a:solidFill>
                  <a:srgbClr val="FFFFFF"/>
                </a:solidFill>
                <a:latin typeface="Arial MT"/>
                <a:cs typeface="Arial MT"/>
              </a:rPr>
              <a:t> </a:t>
            </a:r>
            <a:r>
              <a:rPr sz="2176" spc="-6" dirty="0">
                <a:solidFill>
                  <a:srgbClr val="FFFFFF"/>
                </a:solidFill>
                <a:latin typeface="Arial MT"/>
                <a:cs typeface="Arial MT"/>
              </a:rPr>
              <a:t>il est</a:t>
            </a:r>
            <a:r>
              <a:rPr sz="2176" spc="6" dirty="0">
                <a:solidFill>
                  <a:srgbClr val="FFFFFF"/>
                </a:solidFill>
                <a:latin typeface="Arial MT"/>
                <a:cs typeface="Arial MT"/>
              </a:rPr>
              <a:t> </a:t>
            </a:r>
            <a:r>
              <a:rPr sz="2176" spc="-6" dirty="0">
                <a:solidFill>
                  <a:srgbClr val="FFFFFF"/>
                </a:solidFill>
                <a:latin typeface="Arial MT"/>
                <a:cs typeface="Arial MT"/>
              </a:rPr>
              <a:t>aussi </a:t>
            </a:r>
            <a:r>
              <a:rPr sz="2176" spc="-12" dirty="0">
                <a:solidFill>
                  <a:srgbClr val="FFFFFF"/>
                </a:solidFill>
                <a:latin typeface="Arial MT"/>
                <a:cs typeface="Arial MT"/>
              </a:rPr>
              <a:t>possible </a:t>
            </a:r>
            <a:r>
              <a:rPr sz="2176" spc="-585" dirty="0">
                <a:solidFill>
                  <a:srgbClr val="FFFFFF"/>
                </a:solidFill>
                <a:latin typeface="Arial MT"/>
                <a:cs typeface="Arial MT"/>
              </a:rPr>
              <a:t> </a:t>
            </a:r>
            <a:r>
              <a:rPr sz="2176" spc="-6" dirty="0">
                <a:solidFill>
                  <a:srgbClr val="FFFFFF"/>
                </a:solidFill>
                <a:latin typeface="Arial MT"/>
                <a:cs typeface="Arial MT"/>
              </a:rPr>
              <a:t>de lui passer</a:t>
            </a:r>
            <a:r>
              <a:rPr sz="2176" dirty="0">
                <a:solidFill>
                  <a:srgbClr val="FFFFFF"/>
                </a:solidFill>
                <a:latin typeface="Arial MT"/>
                <a:cs typeface="Arial MT"/>
              </a:rPr>
              <a:t> </a:t>
            </a:r>
            <a:r>
              <a:rPr sz="2176" spc="-12" dirty="0">
                <a:solidFill>
                  <a:srgbClr val="FFFFFF"/>
                </a:solidFill>
                <a:latin typeface="Arial MT"/>
                <a:cs typeface="Arial MT"/>
              </a:rPr>
              <a:t>directement</a:t>
            </a:r>
            <a:r>
              <a:rPr sz="2176" dirty="0">
                <a:solidFill>
                  <a:srgbClr val="FFFFFF"/>
                </a:solidFill>
                <a:latin typeface="Arial MT"/>
                <a:cs typeface="Arial MT"/>
              </a:rPr>
              <a:t> </a:t>
            </a:r>
            <a:r>
              <a:rPr sz="2176" spc="-6" dirty="0">
                <a:solidFill>
                  <a:srgbClr val="FFFFFF"/>
                </a:solidFill>
                <a:latin typeface="Arial MT"/>
                <a:cs typeface="Arial MT"/>
              </a:rPr>
              <a:t>une méthode </a:t>
            </a:r>
            <a:r>
              <a:rPr sz="2176" spc="-12" dirty="0">
                <a:solidFill>
                  <a:srgbClr val="FFFFFF"/>
                </a:solidFill>
                <a:latin typeface="Arial MT"/>
                <a:cs typeface="Arial MT"/>
              </a:rPr>
              <a:t>d’une</a:t>
            </a:r>
            <a:r>
              <a:rPr sz="2176" spc="-6" dirty="0">
                <a:solidFill>
                  <a:srgbClr val="FFFFFF"/>
                </a:solidFill>
                <a:latin typeface="Arial MT"/>
                <a:cs typeface="Arial MT"/>
              </a:rPr>
              <a:t> autre classe </a:t>
            </a:r>
            <a:r>
              <a:rPr sz="2176" dirty="0">
                <a:solidFill>
                  <a:srgbClr val="FFFFFF"/>
                </a:solidFill>
                <a:latin typeface="Arial MT"/>
                <a:cs typeface="Arial MT"/>
              </a:rPr>
              <a:t>à</a:t>
            </a:r>
            <a:r>
              <a:rPr sz="2176" spc="-6" dirty="0">
                <a:solidFill>
                  <a:srgbClr val="FFFFFF"/>
                </a:solidFill>
                <a:latin typeface="Arial MT"/>
                <a:cs typeface="Arial MT"/>
              </a:rPr>
              <a:t> la </a:t>
            </a:r>
            <a:r>
              <a:rPr sz="2176" spc="-12" dirty="0">
                <a:solidFill>
                  <a:srgbClr val="FFFFFF"/>
                </a:solidFill>
                <a:latin typeface="Arial MT"/>
                <a:cs typeface="Arial MT"/>
              </a:rPr>
              <a:t>place</a:t>
            </a:r>
            <a:r>
              <a:rPr sz="2176" spc="-6" dirty="0">
                <a:solidFill>
                  <a:srgbClr val="FFFFFF"/>
                </a:solidFill>
                <a:latin typeface="Arial MT"/>
                <a:cs typeface="Arial MT"/>
              </a:rPr>
              <a:t> de cet </a:t>
            </a:r>
            <a:r>
              <a:rPr sz="2176" dirty="0">
                <a:solidFill>
                  <a:srgbClr val="FFFFFF"/>
                </a:solidFill>
                <a:latin typeface="Arial MT"/>
                <a:cs typeface="Arial MT"/>
              </a:rPr>
              <a:t> </a:t>
            </a:r>
            <a:r>
              <a:rPr sz="2176" spc="-6" dirty="0">
                <a:solidFill>
                  <a:srgbClr val="FFFFFF"/>
                </a:solidFill>
                <a:latin typeface="Arial MT"/>
                <a:cs typeface="Arial MT"/>
              </a:rPr>
              <a:t>argument.</a:t>
            </a:r>
            <a:endParaRPr sz="2176" dirty="0">
              <a:solidFill>
                <a:prstClr val="black"/>
              </a:solidFill>
              <a:latin typeface="Arial MT"/>
              <a:cs typeface="Arial MT"/>
            </a:endParaRPr>
          </a:p>
          <a:p>
            <a:pPr marL="15356" marR="2727149" defTabSz="1105601">
              <a:lnSpc>
                <a:spcPts val="3724"/>
              </a:lnSpc>
              <a:spcBef>
                <a:spcPts val="48"/>
              </a:spcBef>
            </a:pPr>
            <a:r>
              <a:rPr sz="2176" spc="-6" dirty="0">
                <a:solidFill>
                  <a:srgbClr val="FFFFFF"/>
                </a:solidFill>
                <a:latin typeface="Arial MT"/>
                <a:cs typeface="Arial MT"/>
              </a:rPr>
              <a:t>La syntaxe </a:t>
            </a:r>
            <a:r>
              <a:rPr sz="2176" spc="-12" dirty="0">
                <a:solidFill>
                  <a:srgbClr val="FFFFFF"/>
                </a:solidFill>
                <a:latin typeface="Arial MT"/>
                <a:cs typeface="Arial MT"/>
              </a:rPr>
              <a:t>pour </a:t>
            </a:r>
            <a:r>
              <a:rPr sz="2176" dirty="0">
                <a:solidFill>
                  <a:srgbClr val="FFFFFF"/>
                </a:solidFill>
                <a:latin typeface="Arial MT"/>
                <a:cs typeface="Arial MT"/>
              </a:rPr>
              <a:t>ce </a:t>
            </a:r>
            <a:r>
              <a:rPr sz="2176" spc="-6" dirty="0">
                <a:solidFill>
                  <a:srgbClr val="FFFFFF"/>
                </a:solidFill>
                <a:latin typeface="Arial MT"/>
                <a:cs typeface="Arial MT"/>
              </a:rPr>
              <a:t>faire est Class::method ou object::method </a:t>
            </a:r>
            <a:r>
              <a:rPr sz="2176" spc="-592" dirty="0">
                <a:solidFill>
                  <a:srgbClr val="FFFFFF"/>
                </a:solidFill>
                <a:latin typeface="Arial MT"/>
                <a:cs typeface="Arial MT"/>
              </a:rPr>
              <a:t> </a:t>
            </a:r>
            <a:r>
              <a:rPr sz="2176" spc="-6" dirty="0">
                <a:solidFill>
                  <a:srgbClr val="FFFFFF"/>
                </a:solidFill>
                <a:latin typeface="Arial MT"/>
                <a:cs typeface="Arial MT"/>
              </a:rPr>
              <a:t>Ceci</a:t>
            </a:r>
            <a:r>
              <a:rPr sz="2176" spc="-12" dirty="0">
                <a:solidFill>
                  <a:srgbClr val="FFFFFF"/>
                </a:solidFill>
                <a:latin typeface="Arial MT"/>
                <a:cs typeface="Arial MT"/>
              </a:rPr>
              <a:t> </a:t>
            </a:r>
            <a:r>
              <a:rPr sz="2176" spc="-6" dirty="0">
                <a:solidFill>
                  <a:srgbClr val="FFFFFF"/>
                </a:solidFill>
                <a:latin typeface="Arial MT"/>
                <a:cs typeface="Arial MT"/>
              </a:rPr>
              <a:t>permet</a:t>
            </a:r>
            <a:r>
              <a:rPr sz="2176" dirty="0">
                <a:solidFill>
                  <a:srgbClr val="FFFFFF"/>
                </a:solidFill>
                <a:latin typeface="Arial MT"/>
                <a:cs typeface="Arial MT"/>
              </a:rPr>
              <a:t> </a:t>
            </a:r>
            <a:r>
              <a:rPr sz="2176" spc="-6" dirty="0">
                <a:solidFill>
                  <a:srgbClr val="FFFFFF"/>
                </a:solidFill>
                <a:latin typeface="Arial MT"/>
                <a:cs typeface="Arial MT"/>
              </a:rPr>
              <a:t>de</a:t>
            </a:r>
            <a:r>
              <a:rPr sz="2176" spc="-12" dirty="0">
                <a:solidFill>
                  <a:srgbClr val="FFFFFF"/>
                </a:solidFill>
                <a:latin typeface="Arial MT"/>
                <a:cs typeface="Arial MT"/>
              </a:rPr>
              <a:t> </a:t>
            </a:r>
            <a:r>
              <a:rPr sz="2176" spc="-6" dirty="0">
                <a:solidFill>
                  <a:srgbClr val="FFFFFF"/>
                </a:solidFill>
                <a:latin typeface="Arial MT"/>
                <a:cs typeface="Arial MT"/>
              </a:rPr>
              <a:t>raccourcir</a:t>
            </a:r>
            <a:r>
              <a:rPr sz="2176" dirty="0">
                <a:solidFill>
                  <a:srgbClr val="FFFFFF"/>
                </a:solidFill>
                <a:latin typeface="Arial MT"/>
                <a:cs typeface="Arial MT"/>
              </a:rPr>
              <a:t> </a:t>
            </a:r>
            <a:r>
              <a:rPr sz="2176" spc="-6" dirty="0">
                <a:solidFill>
                  <a:srgbClr val="FFFFFF"/>
                </a:solidFill>
                <a:latin typeface="Arial MT"/>
                <a:cs typeface="Arial MT"/>
              </a:rPr>
              <a:t>la syntaxe</a:t>
            </a:r>
            <a:r>
              <a:rPr sz="2176" spc="-12" dirty="0">
                <a:solidFill>
                  <a:srgbClr val="FFFFFF"/>
                </a:solidFill>
                <a:latin typeface="Arial MT"/>
                <a:cs typeface="Arial MT"/>
              </a:rPr>
              <a:t> </a:t>
            </a:r>
            <a:r>
              <a:rPr sz="2176" spc="-6" dirty="0">
                <a:solidFill>
                  <a:srgbClr val="FFFFFF"/>
                </a:solidFill>
                <a:latin typeface="Arial MT"/>
                <a:cs typeface="Arial MT"/>
              </a:rPr>
              <a:t>des</a:t>
            </a:r>
            <a:r>
              <a:rPr sz="2176" dirty="0">
                <a:solidFill>
                  <a:srgbClr val="FFFFFF"/>
                </a:solidFill>
                <a:latin typeface="Arial MT"/>
                <a:cs typeface="Arial MT"/>
              </a:rPr>
              <a:t> </a:t>
            </a:r>
            <a:r>
              <a:rPr sz="2176" spc="-12" dirty="0">
                <a:solidFill>
                  <a:srgbClr val="FFFFFF"/>
                </a:solidFill>
                <a:latin typeface="Arial MT"/>
                <a:cs typeface="Arial MT"/>
              </a:rPr>
              <a:t>lambdas</a:t>
            </a:r>
            <a:r>
              <a:rPr sz="2176" dirty="0">
                <a:solidFill>
                  <a:srgbClr val="FFFFFF"/>
                </a:solidFill>
                <a:latin typeface="Arial MT"/>
                <a:cs typeface="Arial MT"/>
              </a:rPr>
              <a:t> :</a:t>
            </a:r>
            <a:endParaRPr sz="2176" dirty="0">
              <a:solidFill>
                <a:prstClr val="black"/>
              </a:solidFill>
              <a:latin typeface="Arial MT"/>
              <a:cs typeface="Arial MT"/>
            </a:endParaRPr>
          </a:p>
        </p:txBody>
      </p:sp>
      <p:sp>
        <p:nvSpPr>
          <p:cNvPr id="11" name="Rectangle 10">
            <a:extLst>
              <a:ext uri="{FF2B5EF4-FFF2-40B4-BE49-F238E27FC236}">
                <a16:creationId xmlns:a16="http://schemas.microsoft.com/office/drawing/2014/main" id="{E147D24D-103A-94D9-A280-3F4A299A5487}"/>
              </a:ext>
            </a:extLst>
          </p:cNvPr>
          <p:cNvSpPr/>
          <p:nvPr/>
        </p:nvSpPr>
        <p:spPr>
          <a:xfrm>
            <a:off x="1439333" y="4064000"/>
            <a:ext cx="8297334" cy="14732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503C629D-04F8-B6C7-5194-7C15E3A1520D}"/>
              </a:ext>
            </a:extLst>
          </p:cNvPr>
          <p:cNvSpPr txBox="1"/>
          <p:nvPr/>
        </p:nvSpPr>
        <p:spPr>
          <a:xfrm>
            <a:off x="1574800" y="4233333"/>
            <a:ext cx="8890000" cy="923330"/>
          </a:xfrm>
          <a:prstGeom prst="rect">
            <a:avLst/>
          </a:prstGeom>
          <a:noFill/>
        </p:spPr>
        <p:txBody>
          <a:bodyPr wrap="square" rtlCol="0">
            <a:spAutoFit/>
          </a:bodyPr>
          <a:lstStyle/>
          <a:p>
            <a:r>
              <a:rPr lang="fr-FR" dirty="0" err="1">
                <a:solidFill>
                  <a:schemeClr val="bg1"/>
                </a:solidFill>
              </a:rPr>
              <a:t>BiFunction</a:t>
            </a:r>
            <a:r>
              <a:rPr lang="fr-FR" dirty="0">
                <a:solidFill>
                  <a:schemeClr val="bg1"/>
                </a:solidFill>
              </a:rPr>
              <a:t>&lt;String, String, String&gt; </a:t>
            </a:r>
            <a:r>
              <a:rPr lang="fr-FR" dirty="0" err="1">
                <a:solidFill>
                  <a:schemeClr val="bg1"/>
                </a:solidFill>
              </a:rPr>
              <a:t>concatenate</a:t>
            </a:r>
            <a:r>
              <a:rPr lang="fr-FR" dirty="0">
                <a:solidFill>
                  <a:schemeClr val="bg1"/>
                </a:solidFill>
              </a:rPr>
              <a:t> = (str1, str2) -&gt; </a:t>
            </a:r>
            <a:r>
              <a:rPr lang="fr-FR" dirty="0" err="1">
                <a:solidFill>
                  <a:schemeClr val="bg1"/>
                </a:solidFill>
              </a:rPr>
              <a:t>Utils.concat</a:t>
            </a:r>
            <a:r>
              <a:rPr lang="fr-FR" dirty="0">
                <a:solidFill>
                  <a:schemeClr val="bg1"/>
                </a:solidFill>
              </a:rPr>
              <a:t>(str1, str2);</a:t>
            </a:r>
          </a:p>
          <a:p>
            <a:endParaRPr lang="fr-FR" dirty="0">
              <a:solidFill>
                <a:schemeClr val="bg1"/>
              </a:solidFill>
            </a:endParaRPr>
          </a:p>
          <a:p>
            <a:r>
              <a:rPr lang="en-US" dirty="0" err="1">
                <a:solidFill>
                  <a:schemeClr val="bg1"/>
                </a:solidFill>
              </a:rPr>
              <a:t>BiFunction</a:t>
            </a:r>
            <a:r>
              <a:rPr lang="en-US" dirty="0">
                <a:solidFill>
                  <a:schemeClr val="bg1"/>
                </a:solidFill>
              </a:rPr>
              <a:t>&lt;String, String, String&gt; concatenate = Utils::</a:t>
            </a:r>
            <a:r>
              <a:rPr lang="en-US" dirty="0" err="1">
                <a:solidFill>
                  <a:schemeClr val="bg1"/>
                </a:solidFill>
              </a:rPr>
              <a:t>concat</a:t>
            </a:r>
            <a:r>
              <a:rPr lang="en-US" dirty="0">
                <a:solidFill>
                  <a:schemeClr val="bg1"/>
                </a:solidFill>
              </a:rPr>
              <a:t>;</a:t>
            </a:r>
            <a:endParaRPr lang="fr-FR" dirty="0">
              <a:solidFill>
                <a:schemeClr val="bg1"/>
              </a:solidFill>
            </a:endParaRPr>
          </a:p>
        </p:txBody>
      </p:sp>
      <p:sp>
        <p:nvSpPr>
          <p:cNvPr id="8" name="object 2">
            <a:extLst>
              <a:ext uri="{FF2B5EF4-FFF2-40B4-BE49-F238E27FC236}">
                <a16:creationId xmlns:a16="http://schemas.microsoft.com/office/drawing/2014/main" id="{A65B43D6-7652-B2E2-8375-B02AC2F49C82}"/>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431" y="538401"/>
            <a:ext cx="9137089" cy="573671"/>
          </a:xfrm>
          <a:prstGeom prst="rect">
            <a:avLst/>
          </a:prstGeom>
        </p:spPr>
        <p:txBody>
          <a:bodyPr vert="horz" wrap="square" lIns="0" tIns="15355" rIns="0" bIns="0" rtlCol="0">
            <a:spAutoFit/>
          </a:bodyPr>
          <a:lstStyle/>
          <a:p>
            <a:pPr marL="15356">
              <a:spcBef>
                <a:spcPts val="121"/>
              </a:spcBef>
            </a:pPr>
            <a:r>
              <a:rPr spc="302" dirty="0"/>
              <a:t>Exercice</a:t>
            </a:r>
            <a:r>
              <a:rPr spc="151" dirty="0"/>
              <a:t> </a:t>
            </a:r>
            <a:r>
              <a:rPr spc="115" dirty="0"/>
              <a:t>:</a:t>
            </a:r>
            <a:r>
              <a:rPr spc="145" dirty="0"/>
              <a:t> </a:t>
            </a:r>
            <a:r>
              <a:rPr spc="381" dirty="0"/>
              <a:t>Réferences</a:t>
            </a:r>
            <a:r>
              <a:rPr spc="145" dirty="0"/>
              <a:t> </a:t>
            </a:r>
            <a:r>
              <a:rPr spc="429" dirty="0"/>
              <a:t>de</a:t>
            </a:r>
            <a:r>
              <a:rPr spc="157" dirty="0"/>
              <a:t> </a:t>
            </a:r>
            <a:r>
              <a:rPr spc="453" dirty="0"/>
              <a:t>méthodes</a:t>
            </a:r>
          </a:p>
        </p:txBody>
      </p:sp>
      <p:sp>
        <p:nvSpPr>
          <p:cNvPr id="4" name="object 4"/>
          <p:cNvSpPr txBox="1"/>
          <p:nvPr/>
        </p:nvSpPr>
        <p:spPr>
          <a:xfrm>
            <a:off x="540040" y="1662260"/>
            <a:ext cx="124377" cy="165879"/>
          </a:xfrm>
          <a:prstGeom prst="rect">
            <a:avLst/>
          </a:prstGeom>
        </p:spPr>
        <p:txBody>
          <a:bodyPr vert="horz" wrap="square" lIns="0" tIns="16891" rIns="0" bIns="0" rtlCol="0">
            <a:spAutoFit/>
          </a:bodyPr>
          <a:lstStyle/>
          <a:p>
            <a:pPr marL="15356" defTabSz="1105601">
              <a:spcBef>
                <a:spcPts val="133"/>
              </a:spcBef>
            </a:pPr>
            <a:r>
              <a:rPr sz="967" spc="6" dirty="0">
                <a:solidFill>
                  <a:srgbClr val="0058FF"/>
                </a:solidFill>
                <a:latin typeface="Wingdings"/>
                <a:cs typeface="Wingdings"/>
              </a:rPr>
              <a:t></a:t>
            </a:r>
            <a:endParaRPr sz="967">
              <a:solidFill>
                <a:prstClr val="black"/>
              </a:solidFill>
              <a:latin typeface="Wingdings"/>
              <a:cs typeface="Wingdings"/>
            </a:endParaRPr>
          </a:p>
        </p:txBody>
      </p:sp>
      <p:sp>
        <p:nvSpPr>
          <p:cNvPr id="5" name="object 5"/>
          <p:cNvSpPr txBox="1"/>
          <p:nvPr/>
        </p:nvSpPr>
        <p:spPr>
          <a:xfrm>
            <a:off x="540040" y="2281197"/>
            <a:ext cx="124377" cy="165879"/>
          </a:xfrm>
          <a:prstGeom prst="rect">
            <a:avLst/>
          </a:prstGeom>
        </p:spPr>
        <p:txBody>
          <a:bodyPr vert="horz" wrap="square" lIns="0" tIns="16891" rIns="0" bIns="0" rtlCol="0">
            <a:spAutoFit/>
          </a:bodyPr>
          <a:lstStyle/>
          <a:p>
            <a:pPr marL="15356" defTabSz="1105601">
              <a:spcBef>
                <a:spcPts val="133"/>
              </a:spcBef>
            </a:pPr>
            <a:r>
              <a:rPr sz="967" spc="6" dirty="0">
                <a:solidFill>
                  <a:srgbClr val="0058FF"/>
                </a:solidFill>
                <a:latin typeface="Wingdings"/>
                <a:cs typeface="Wingdings"/>
              </a:rPr>
              <a:t></a:t>
            </a:r>
            <a:endParaRPr sz="967">
              <a:solidFill>
                <a:prstClr val="black"/>
              </a:solidFill>
              <a:latin typeface="Wingdings"/>
              <a:cs typeface="Wingdings"/>
            </a:endParaRPr>
          </a:p>
        </p:txBody>
      </p:sp>
      <p:sp>
        <p:nvSpPr>
          <p:cNvPr id="6" name="object 6"/>
          <p:cNvSpPr txBox="1"/>
          <p:nvPr/>
        </p:nvSpPr>
        <p:spPr>
          <a:xfrm>
            <a:off x="798591" y="1563880"/>
            <a:ext cx="10715601" cy="1274520"/>
          </a:xfrm>
          <a:prstGeom prst="rect">
            <a:avLst/>
          </a:prstGeom>
        </p:spPr>
        <p:txBody>
          <a:bodyPr vert="horz" wrap="square" lIns="0" tIns="42994" rIns="0" bIns="0" rtlCol="0">
            <a:spAutoFit/>
          </a:bodyPr>
          <a:lstStyle/>
          <a:p>
            <a:pPr marL="15356" marR="6142" defTabSz="1105601">
              <a:lnSpc>
                <a:spcPts val="2442"/>
              </a:lnSpc>
              <a:spcBef>
                <a:spcPts val="339"/>
              </a:spcBef>
            </a:pPr>
            <a:r>
              <a:rPr sz="2176" spc="-6" dirty="0">
                <a:solidFill>
                  <a:srgbClr val="FFFFFF"/>
                </a:solidFill>
                <a:latin typeface="Arial MT"/>
                <a:cs typeface="Arial MT"/>
              </a:rPr>
              <a:t>Dans Usine,</a:t>
            </a:r>
            <a:r>
              <a:rPr sz="2176" dirty="0">
                <a:solidFill>
                  <a:srgbClr val="FFFFFF"/>
                </a:solidFill>
                <a:latin typeface="Arial MT"/>
                <a:cs typeface="Arial MT"/>
              </a:rPr>
              <a:t> </a:t>
            </a:r>
            <a:r>
              <a:rPr sz="2176" spc="-6" dirty="0">
                <a:solidFill>
                  <a:srgbClr val="FFFFFF"/>
                </a:solidFill>
                <a:latin typeface="Arial MT"/>
                <a:cs typeface="Arial MT"/>
              </a:rPr>
              <a:t>utiliser</a:t>
            </a:r>
            <a:r>
              <a:rPr sz="2176" dirty="0">
                <a:solidFill>
                  <a:srgbClr val="FFFFFF"/>
                </a:solidFill>
                <a:latin typeface="Arial MT"/>
                <a:cs typeface="Arial MT"/>
              </a:rPr>
              <a:t> </a:t>
            </a:r>
            <a:r>
              <a:rPr sz="2176" spc="-6" dirty="0">
                <a:solidFill>
                  <a:srgbClr val="FFFFFF"/>
                </a:solidFill>
                <a:latin typeface="Arial MT"/>
                <a:cs typeface="Arial MT"/>
              </a:rPr>
              <a:t>System.out.println()</a:t>
            </a:r>
            <a:r>
              <a:rPr sz="2176" dirty="0">
                <a:solidFill>
                  <a:srgbClr val="FFFFFF"/>
                </a:solidFill>
                <a:latin typeface="Arial MT"/>
                <a:cs typeface="Arial MT"/>
              </a:rPr>
              <a:t> </a:t>
            </a:r>
            <a:r>
              <a:rPr sz="2176" spc="-6" dirty="0">
                <a:solidFill>
                  <a:srgbClr val="FFFFFF"/>
                </a:solidFill>
                <a:latin typeface="Arial MT"/>
                <a:cs typeface="Arial MT"/>
              </a:rPr>
              <a:t>pour</a:t>
            </a:r>
            <a:r>
              <a:rPr sz="2176" dirty="0">
                <a:solidFill>
                  <a:srgbClr val="FFFFFF"/>
                </a:solidFill>
                <a:latin typeface="Arial MT"/>
                <a:cs typeface="Arial MT"/>
              </a:rPr>
              <a:t> </a:t>
            </a:r>
            <a:r>
              <a:rPr sz="2176" spc="-12" dirty="0">
                <a:solidFill>
                  <a:srgbClr val="FFFFFF"/>
                </a:solidFill>
                <a:latin typeface="Arial MT"/>
                <a:cs typeface="Arial MT"/>
              </a:rPr>
              <a:t>qu’une</a:t>
            </a:r>
            <a:r>
              <a:rPr sz="2176" spc="-6" dirty="0">
                <a:solidFill>
                  <a:srgbClr val="FFFFFF"/>
                </a:solidFill>
                <a:latin typeface="Arial MT"/>
                <a:cs typeface="Arial MT"/>
              </a:rPr>
              <a:t> machine </a:t>
            </a:r>
            <a:r>
              <a:rPr sz="2176" spc="-12" dirty="0">
                <a:solidFill>
                  <a:srgbClr val="FFFFFF"/>
                </a:solidFill>
                <a:latin typeface="Arial MT"/>
                <a:cs typeface="Arial MT"/>
              </a:rPr>
              <a:t>affiche</a:t>
            </a:r>
            <a:r>
              <a:rPr sz="2176" spc="-6" dirty="0">
                <a:solidFill>
                  <a:srgbClr val="FFFFFF"/>
                </a:solidFill>
                <a:latin typeface="Arial MT"/>
                <a:cs typeface="Arial MT"/>
              </a:rPr>
              <a:t> le matériau </a:t>
            </a:r>
            <a:r>
              <a:rPr sz="2176" spc="-12" dirty="0">
                <a:solidFill>
                  <a:srgbClr val="FFFFFF"/>
                </a:solidFill>
                <a:latin typeface="Arial MT"/>
                <a:cs typeface="Arial MT"/>
              </a:rPr>
              <a:t>qu’elle </a:t>
            </a:r>
            <a:r>
              <a:rPr sz="2176" spc="-585" dirty="0">
                <a:solidFill>
                  <a:srgbClr val="FFFFFF"/>
                </a:solidFill>
                <a:latin typeface="Arial MT"/>
                <a:cs typeface="Arial MT"/>
              </a:rPr>
              <a:t> </a:t>
            </a:r>
            <a:r>
              <a:rPr sz="2176" spc="-6" dirty="0">
                <a:solidFill>
                  <a:srgbClr val="FFFFFF"/>
                </a:solidFill>
                <a:latin typeface="Arial MT"/>
                <a:cs typeface="Arial MT"/>
              </a:rPr>
              <a:t>contient, en utilisant</a:t>
            </a:r>
            <a:r>
              <a:rPr sz="2176" dirty="0">
                <a:solidFill>
                  <a:srgbClr val="FFFFFF"/>
                </a:solidFill>
                <a:latin typeface="Arial MT"/>
                <a:cs typeface="Arial MT"/>
              </a:rPr>
              <a:t> </a:t>
            </a:r>
            <a:r>
              <a:rPr sz="2176" spc="-12" dirty="0">
                <a:solidFill>
                  <a:srgbClr val="FFFFFF"/>
                </a:solidFill>
                <a:latin typeface="Arial MT"/>
                <a:cs typeface="Arial MT"/>
              </a:rPr>
              <a:t>une</a:t>
            </a:r>
            <a:r>
              <a:rPr sz="2176" spc="-6" dirty="0">
                <a:solidFill>
                  <a:srgbClr val="FFFFFF"/>
                </a:solidFill>
                <a:latin typeface="Arial MT"/>
                <a:cs typeface="Arial MT"/>
              </a:rPr>
              <a:t> </a:t>
            </a:r>
            <a:r>
              <a:rPr sz="2176" spc="-12" dirty="0">
                <a:solidFill>
                  <a:srgbClr val="FFFFFF"/>
                </a:solidFill>
                <a:latin typeface="Arial MT"/>
                <a:cs typeface="Arial MT"/>
              </a:rPr>
              <a:t>lambda</a:t>
            </a:r>
            <a:r>
              <a:rPr sz="2176" spc="-6" dirty="0">
                <a:solidFill>
                  <a:srgbClr val="FFFFFF"/>
                </a:solidFill>
                <a:latin typeface="Arial MT"/>
                <a:cs typeface="Arial MT"/>
              </a:rPr>
              <a:t> </a:t>
            </a:r>
            <a:r>
              <a:rPr sz="2176" spc="-12" dirty="0">
                <a:solidFill>
                  <a:srgbClr val="FFFFFF"/>
                </a:solidFill>
                <a:latin typeface="Arial MT"/>
                <a:cs typeface="Arial MT"/>
              </a:rPr>
              <a:t>qui</a:t>
            </a:r>
            <a:r>
              <a:rPr sz="2176" spc="-6" dirty="0">
                <a:solidFill>
                  <a:srgbClr val="FFFFFF"/>
                </a:solidFill>
                <a:latin typeface="Arial MT"/>
                <a:cs typeface="Arial MT"/>
              </a:rPr>
              <a:t> </a:t>
            </a:r>
            <a:r>
              <a:rPr sz="2176" spc="-12" dirty="0">
                <a:solidFill>
                  <a:srgbClr val="FFFFFF"/>
                </a:solidFill>
                <a:latin typeface="Arial MT"/>
                <a:cs typeface="Arial MT"/>
              </a:rPr>
              <a:t>appelle</a:t>
            </a:r>
            <a:r>
              <a:rPr sz="2176" spc="-6" dirty="0">
                <a:solidFill>
                  <a:srgbClr val="FFFFFF"/>
                </a:solidFill>
                <a:latin typeface="Arial MT"/>
                <a:cs typeface="Arial MT"/>
              </a:rPr>
              <a:t> System.out.println()</a:t>
            </a:r>
            <a:endParaRPr sz="2176" dirty="0">
              <a:solidFill>
                <a:prstClr val="black"/>
              </a:solidFill>
              <a:latin typeface="Arial MT"/>
              <a:cs typeface="Arial MT"/>
            </a:endParaRPr>
          </a:p>
          <a:p>
            <a:pPr marL="15356" defTabSz="1105601">
              <a:lnSpc>
                <a:spcPts val="2291"/>
              </a:lnSpc>
            </a:pPr>
            <a:r>
              <a:rPr sz="2176" spc="-6" dirty="0">
                <a:solidFill>
                  <a:srgbClr val="FFFFFF"/>
                </a:solidFill>
                <a:latin typeface="Arial MT"/>
                <a:cs typeface="Arial MT"/>
              </a:rPr>
              <a:t>Faire en sorte</a:t>
            </a:r>
            <a:r>
              <a:rPr sz="2176" dirty="0">
                <a:solidFill>
                  <a:srgbClr val="FFFFFF"/>
                </a:solidFill>
                <a:latin typeface="Arial MT"/>
                <a:cs typeface="Arial MT"/>
              </a:rPr>
              <a:t> </a:t>
            </a:r>
            <a:r>
              <a:rPr sz="2176" spc="-12" dirty="0">
                <a:solidFill>
                  <a:srgbClr val="FFFFFF"/>
                </a:solidFill>
                <a:latin typeface="Arial MT"/>
                <a:cs typeface="Arial MT"/>
              </a:rPr>
              <a:t>d’appeler</a:t>
            </a:r>
            <a:r>
              <a:rPr sz="2176" dirty="0">
                <a:solidFill>
                  <a:srgbClr val="FFFFFF"/>
                </a:solidFill>
                <a:latin typeface="Arial MT"/>
                <a:cs typeface="Arial MT"/>
              </a:rPr>
              <a:t> </a:t>
            </a:r>
            <a:r>
              <a:rPr sz="2176" spc="-6" dirty="0">
                <a:solidFill>
                  <a:srgbClr val="FFFFFF"/>
                </a:solidFill>
                <a:latin typeface="Arial MT"/>
                <a:cs typeface="Arial MT"/>
              </a:rPr>
              <a:t>System.out.println()</a:t>
            </a:r>
            <a:r>
              <a:rPr sz="2176" spc="6" dirty="0">
                <a:solidFill>
                  <a:srgbClr val="FFFFFF"/>
                </a:solidFill>
                <a:latin typeface="Arial MT"/>
                <a:cs typeface="Arial MT"/>
              </a:rPr>
              <a:t> </a:t>
            </a:r>
            <a:r>
              <a:rPr sz="2176" spc="-6" dirty="0">
                <a:solidFill>
                  <a:srgbClr val="FFFFFF"/>
                </a:solidFill>
                <a:latin typeface="Arial MT"/>
                <a:cs typeface="Arial MT"/>
              </a:rPr>
              <a:t>sur</a:t>
            </a:r>
            <a:r>
              <a:rPr sz="2176" dirty="0">
                <a:solidFill>
                  <a:srgbClr val="FFFFFF"/>
                </a:solidFill>
                <a:latin typeface="Arial MT"/>
                <a:cs typeface="Arial MT"/>
              </a:rPr>
              <a:t> </a:t>
            </a:r>
            <a:r>
              <a:rPr sz="2176" spc="-6" dirty="0">
                <a:solidFill>
                  <a:srgbClr val="FFFFFF"/>
                </a:solidFill>
                <a:latin typeface="Arial MT"/>
                <a:cs typeface="Arial MT"/>
              </a:rPr>
              <a:t>la</a:t>
            </a:r>
            <a:r>
              <a:rPr sz="2176" dirty="0">
                <a:solidFill>
                  <a:srgbClr val="FFFFFF"/>
                </a:solidFill>
                <a:latin typeface="Arial MT"/>
                <a:cs typeface="Arial MT"/>
              </a:rPr>
              <a:t> </a:t>
            </a:r>
            <a:r>
              <a:rPr sz="2176" spc="-12" dirty="0">
                <a:solidFill>
                  <a:srgbClr val="FFFFFF"/>
                </a:solidFill>
                <a:latin typeface="Arial MT"/>
                <a:cs typeface="Arial MT"/>
              </a:rPr>
              <a:t>machine,</a:t>
            </a:r>
            <a:r>
              <a:rPr sz="2176" dirty="0">
                <a:solidFill>
                  <a:srgbClr val="FFFFFF"/>
                </a:solidFill>
                <a:latin typeface="Arial MT"/>
                <a:cs typeface="Arial MT"/>
              </a:rPr>
              <a:t> </a:t>
            </a:r>
            <a:r>
              <a:rPr sz="2176" spc="-6" dirty="0">
                <a:solidFill>
                  <a:srgbClr val="FFFFFF"/>
                </a:solidFill>
                <a:latin typeface="Arial MT"/>
                <a:cs typeface="Arial MT"/>
              </a:rPr>
              <a:t>en</a:t>
            </a:r>
            <a:r>
              <a:rPr sz="2176" dirty="0">
                <a:solidFill>
                  <a:srgbClr val="FFFFFF"/>
                </a:solidFill>
                <a:latin typeface="Arial MT"/>
                <a:cs typeface="Arial MT"/>
              </a:rPr>
              <a:t> </a:t>
            </a:r>
            <a:r>
              <a:rPr sz="2176" spc="-6" dirty="0">
                <a:solidFill>
                  <a:srgbClr val="FFFFFF"/>
                </a:solidFill>
                <a:latin typeface="Arial MT"/>
                <a:cs typeface="Arial MT"/>
              </a:rPr>
              <a:t>utilisant</a:t>
            </a:r>
            <a:r>
              <a:rPr sz="2176" dirty="0">
                <a:solidFill>
                  <a:srgbClr val="FFFFFF"/>
                </a:solidFill>
                <a:latin typeface="Arial MT"/>
                <a:cs typeface="Arial MT"/>
              </a:rPr>
              <a:t> </a:t>
            </a:r>
            <a:r>
              <a:rPr sz="2176" spc="-6" dirty="0">
                <a:solidFill>
                  <a:srgbClr val="FFFFFF"/>
                </a:solidFill>
                <a:latin typeface="Arial MT"/>
                <a:cs typeface="Arial MT"/>
              </a:rPr>
              <a:t>une</a:t>
            </a:r>
            <a:r>
              <a:rPr sz="2176" dirty="0">
                <a:solidFill>
                  <a:srgbClr val="FFFFFF"/>
                </a:solidFill>
                <a:latin typeface="Arial MT"/>
                <a:cs typeface="Arial MT"/>
              </a:rPr>
              <a:t> </a:t>
            </a:r>
            <a:r>
              <a:rPr sz="2176" spc="-6" dirty="0">
                <a:solidFill>
                  <a:srgbClr val="FFFFFF"/>
                </a:solidFill>
                <a:latin typeface="Arial MT"/>
                <a:cs typeface="Arial MT"/>
              </a:rPr>
              <a:t>référence</a:t>
            </a:r>
            <a:endParaRPr sz="2176" dirty="0">
              <a:solidFill>
                <a:prstClr val="black"/>
              </a:solidFill>
              <a:latin typeface="Arial MT"/>
              <a:cs typeface="Arial MT"/>
            </a:endParaRPr>
          </a:p>
          <a:p>
            <a:pPr marL="15356" defTabSz="1105601">
              <a:lnSpc>
                <a:spcPts val="2527"/>
              </a:lnSpc>
            </a:pPr>
            <a:r>
              <a:rPr sz="2176" spc="-6" dirty="0">
                <a:solidFill>
                  <a:srgbClr val="FFFFFF"/>
                </a:solidFill>
                <a:latin typeface="Arial MT"/>
                <a:cs typeface="Arial MT"/>
              </a:rPr>
              <a:t>de</a:t>
            </a:r>
            <a:r>
              <a:rPr sz="2176" spc="-67" dirty="0">
                <a:solidFill>
                  <a:srgbClr val="FFFFFF"/>
                </a:solidFill>
                <a:latin typeface="Arial MT"/>
                <a:cs typeface="Arial MT"/>
              </a:rPr>
              <a:t> </a:t>
            </a:r>
            <a:r>
              <a:rPr sz="2176" spc="-6" dirty="0">
                <a:solidFill>
                  <a:srgbClr val="FFFFFF"/>
                </a:solidFill>
                <a:latin typeface="Arial MT"/>
                <a:cs typeface="Arial MT"/>
              </a:rPr>
              <a:t>méthode</a:t>
            </a:r>
            <a:endParaRPr sz="2176" dirty="0">
              <a:solidFill>
                <a:prstClr val="black"/>
              </a:solidFill>
              <a:latin typeface="Arial MT"/>
              <a:cs typeface="Arial MT"/>
            </a:endParaRPr>
          </a:p>
        </p:txBody>
      </p:sp>
      <p:sp>
        <p:nvSpPr>
          <p:cNvPr id="7" name="object 7"/>
          <p:cNvSpPr txBox="1"/>
          <p:nvPr/>
        </p:nvSpPr>
        <p:spPr>
          <a:xfrm>
            <a:off x="540040" y="3209616"/>
            <a:ext cx="124377" cy="165879"/>
          </a:xfrm>
          <a:prstGeom prst="rect">
            <a:avLst/>
          </a:prstGeom>
        </p:spPr>
        <p:txBody>
          <a:bodyPr vert="horz" wrap="square" lIns="0" tIns="16891" rIns="0" bIns="0" rtlCol="0">
            <a:spAutoFit/>
          </a:bodyPr>
          <a:lstStyle/>
          <a:p>
            <a:pPr marL="15356" defTabSz="1105601">
              <a:spcBef>
                <a:spcPts val="133"/>
              </a:spcBef>
            </a:pPr>
            <a:r>
              <a:rPr sz="967" spc="6" dirty="0">
                <a:solidFill>
                  <a:srgbClr val="0058FF"/>
                </a:solidFill>
                <a:latin typeface="Wingdings"/>
                <a:cs typeface="Wingdings"/>
              </a:rPr>
              <a:t></a:t>
            </a:r>
            <a:endParaRPr sz="967">
              <a:solidFill>
                <a:prstClr val="black"/>
              </a:solidFill>
              <a:latin typeface="Wingdings"/>
              <a:cs typeface="Wingdings"/>
            </a:endParaRPr>
          </a:p>
        </p:txBody>
      </p:sp>
      <p:sp>
        <p:nvSpPr>
          <p:cNvPr id="8" name="object 8"/>
          <p:cNvSpPr txBox="1"/>
          <p:nvPr/>
        </p:nvSpPr>
        <p:spPr>
          <a:xfrm>
            <a:off x="798591" y="3111252"/>
            <a:ext cx="9692947" cy="659741"/>
          </a:xfrm>
          <a:prstGeom prst="rect">
            <a:avLst/>
          </a:prstGeom>
        </p:spPr>
        <p:txBody>
          <a:bodyPr vert="horz" wrap="square" lIns="0" tIns="43761" rIns="0" bIns="0" rtlCol="0">
            <a:spAutoFit/>
          </a:bodyPr>
          <a:lstStyle/>
          <a:p>
            <a:pPr marL="15356" marR="6142" defTabSz="1105601">
              <a:lnSpc>
                <a:spcPts val="2442"/>
              </a:lnSpc>
              <a:spcBef>
                <a:spcPts val="343"/>
              </a:spcBef>
            </a:pPr>
            <a:r>
              <a:rPr sz="2176" spc="-12" dirty="0">
                <a:solidFill>
                  <a:srgbClr val="FFFFFF"/>
                </a:solidFill>
                <a:latin typeface="Arial MT"/>
                <a:cs typeface="Arial MT"/>
              </a:rPr>
              <a:t>Bonus</a:t>
            </a:r>
            <a:r>
              <a:rPr sz="2176" dirty="0">
                <a:solidFill>
                  <a:srgbClr val="FFFFFF"/>
                </a:solidFill>
                <a:latin typeface="Arial MT"/>
                <a:cs typeface="Arial MT"/>
              </a:rPr>
              <a:t> : </a:t>
            </a:r>
            <a:r>
              <a:rPr sz="2176" spc="-12" dirty="0">
                <a:solidFill>
                  <a:srgbClr val="FFFFFF"/>
                </a:solidFill>
                <a:latin typeface="Arial MT"/>
                <a:cs typeface="Arial MT"/>
              </a:rPr>
              <a:t>appeler</a:t>
            </a:r>
            <a:r>
              <a:rPr sz="2176" dirty="0">
                <a:solidFill>
                  <a:srgbClr val="FFFFFF"/>
                </a:solidFill>
                <a:latin typeface="Arial MT"/>
                <a:cs typeface="Arial MT"/>
              </a:rPr>
              <a:t> </a:t>
            </a:r>
            <a:r>
              <a:rPr sz="2176" spc="-6" dirty="0">
                <a:solidFill>
                  <a:srgbClr val="FFFFFF"/>
                </a:solidFill>
                <a:latin typeface="Arial MT"/>
                <a:cs typeface="Arial MT"/>
              </a:rPr>
              <a:t>la méthode </a:t>
            </a:r>
            <a:r>
              <a:rPr sz="2176" spc="-12" dirty="0">
                <a:solidFill>
                  <a:srgbClr val="FFFFFF"/>
                </a:solidFill>
                <a:latin typeface="Arial MT"/>
                <a:cs typeface="Arial MT"/>
              </a:rPr>
              <a:t>afficheNom</a:t>
            </a:r>
            <a:r>
              <a:rPr sz="2176" dirty="0">
                <a:solidFill>
                  <a:srgbClr val="FFFFFF"/>
                </a:solidFill>
                <a:latin typeface="Arial MT"/>
                <a:cs typeface="Arial MT"/>
              </a:rPr>
              <a:t> </a:t>
            </a:r>
            <a:r>
              <a:rPr sz="2176" spc="-6" dirty="0">
                <a:solidFill>
                  <a:srgbClr val="FFFFFF"/>
                </a:solidFill>
                <a:latin typeface="Arial MT"/>
                <a:cs typeface="Arial MT"/>
              </a:rPr>
              <a:t>de la matière grâce </a:t>
            </a:r>
            <a:r>
              <a:rPr sz="2176" dirty="0">
                <a:solidFill>
                  <a:srgbClr val="FFFFFF"/>
                </a:solidFill>
                <a:latin typeface="Arial MT"/>
                <a:cs typeface="Arial MT"/>
              </a:rPr>
              <a:t>à</a:t>
            </a:r>
            <a:r>
              <a:rPr sz="2176" spc="-6" dirty="0">
                <a:solidFill>
                  <a:srgbClr val="FFFFFF"/>
                </a:solidFill>
                <a:latin typeface="Arial MT"/>
                <a:cs typeface="Arial MT"/>
              </a:rPr>
              <a:t> une référence de </a:t>
            </a:r>
            <a:r>
              <a:rPr sz="2176" spc="-585" dirty="0">
                <a:solidFill>
                  <a:srgbClr val="FFFFFF"/>
                </a:solidFill>
                <a:latin typeface="Arial MT"/>
                <a:cs typeface="Arial MT"/>
              </a:rPr>
              <a:t> </a:t>
            </a:r>
            <a:r>
              <a:rPr sz="2176" spc="-6" dirty="0">
                <a:solidFill>
                  <a:srgbClr val="FFFFFF"/>
                </a:solidFill>
                <a:latin typeface="Arial MT"/>
                <a:cs typeface="Arial MT"/>
              </a:rPr>
              <a:t>méthode.</a:t>
            </a:r>
            <a:endParaRPr sz="2176" dirty="0">
              <a:solidFill>
                <a:prstClr val="black"/>
              </a:solidFill>
              <a:latin typeface="Arial MT"/>
              <a:cs typeface="Arial MT"/>
            </a:endParaRPr>
          </a:p>
        </p:txBody>
      </p:sp>
      <p:sp>
        <p:nvSpPr>
          <p:cNvPr id="9" name="object 2">
            <a:extLst>
              <a:ext uri="{FF2B5EF4-FFF2-40B4-BE49-F238E27FC236}">
                <a16:creationId xmlns:a16="http://schemas.microsoft.com/office/drawing/2014/main" id="{92D64093-B780-B0D7-5A27-5B6C3E2F8C96}"/>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AC79A-1A61-4F43-CD68-2FE5C4347FB6}"/>
              </a:ext>
            </a:extLst>
          </p:cNvPr>
          <p:cNvSpPr>
            <a:spLocks noGrp="1"/>
          </p:cNvSpPr>
          <p:nvPr>
            <p:ph type="title"/>
          </p:nvPr>
        </p:nvSpPr>
        <p:spPr/>
        <p:txBody>
          <a:bodyPr/>
          <a:lstStyle/>
          <a:p>
            <a:r>
              <a:rPr lang="fr-FR" dirty="0"/>
              <a:t>COMMIT</a:t>
            </a:r>
          </a:p>
        </p:txBody>
      </p:sp>
      <p:sp>
        <p:nvSpPr>
          <p:cNvPr id="3" name="Espace réservé du texte 2">
            <a:extLst>
              <a:ext uri="{FF2B5EF4-FFF2-40B4-BE49-F238E27FC236}">
                <a16:creationId xmlns:a16="http://schemas.microsoft.com/office/drawing/2014/main" id="{A764D0E9-82A3-42AE-B9EC-470FACA58C16}"/>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171882690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94445" y="538401"/>
            <a:ext cx="8103688" cy="573671"/>
          </a:xfrm>
          <a:prstGeom prst="rect">
            <a:avLst/>
          </a:prstGeom>
        </p:spPr>
        <p:txBody>
          <a:bodyPr vert="horz" wrap="square" lIns="0" tIns="15355" rIns="0" bIns="0" rtlCol="0">
            <a:spAutoFit/>
          </a:bodyPr>
          <a:lstStyle/>
          <a:p>
            <a:pPr marL="15356">
              <a:spcBef>
                <a:spcPts val="121"/>
              </a:spcBef>
            </a:pPr>
            <a:r>
              <a:rPr spc="-6" dirty="0">
                <a:latin typeface="Arial"/>
                <a:cs typeface="Arial"/>
              </a:rPr>
              <a:t>Utilisation</a:t>
            </a:r>
            <a:r>
              <a:rPr spc="-36" dirty="0">
                <a:latin typeface="Arial"/>
                <a:cs typeface="Arial"/>
              </a:rPr>
              <a:t> </a:t>
            </a:r>
            <a:r>
              <a:rPr spc="-6" dirty="0">
                <a:latin typeface="Arial"/>
                <a:cs typeface="Arial"/>
              </a:rPr>
              <a:t>des</a:t>
            </a:r>
            <a:r>
              <a:rPr spc="-36" dirty="0">
                <a:latin typeface="Arial"/>
                <a:cs typeface="Arial"/>
              </a:rPr>
              <a:t> </a:t>
            </a:r>
            <a:r>
              <a:rPr spc="-6" dirty="0">
                <a:latin typeface="Arial"/>
                <a:cs typeface="Arial"/>
              </a:rPr>
              <a:t>lambdas</a:t>
            </a:r>
            <a:r>
              <a:rPr spc="-30" dirty="0">
                <a:latin typeface="Arial"/>
                <a:cs typeface="Arial"/>
              </a:rPr>
              <a:t> </a:t>
            </a:r>
            <a:r>
              <a:rPr dirty="0">
                <a:latin typeface="Arial"/>
                <a:cs typeface="Arial"/>
              </a:rPr>
              <a:t>:</a:t>
            </a:r>
            <a:r>
              <a:rPr spc="-30" dirty="0">
                <a:latin typeface="Arial"/>
                <a:cs typeface="Arial"/>
              </a:rPr>
              <a:t> </a:t>
            </a:r>
            <a:r>
              <a:rPr spc="-6" dirty="0">
                <a:latin typeface="Arial"/>
                <a:cs typeface="Arial"/>
              </a:rPr>
              <a:t>les</a:t>
            </a:r>
            <a:r>
              <a:rPr spc="-30" dirty="0">
                <a:latin typeface="Arial"/>
                <a:cs typeface="Arial"/>
              </a:rPr>
              <a:t> </a:t>
            </a:r>
            <a:r>
              <a:rPr spc="-6" dirty="0">
                <a:latin typeface="Arial"/>
                <a:cs typeface="Arial"/>
              </a:rPr>
              <a:t>streams</a:t>
            </a:r>
          </a:p>
        </p:txBody>
      </p:sp>
      <p:sp>
        <p:nvSpPr>
          <p:cNvPr id="4" name="object 4"/>
          <p:cNvSpPr txBox="1"/>
          <p:nvPr/>
        </p:nvSpPr>
        <p:spPr>
          <a:xfrm>
            <a:off x="1398380" y="1599581"/>
            <a:ext cx="9737477" cy="3131614"/>
          </a:xfrm>
          <a:prstGeom prst="rect">
            <a:avLst/>
          </a:prstGeom>
        </p:spPr>
        <p:txBody>
          <a:bodyPr vert="horz" wrap="square" lIns="0" tIns="15355" rIns="0" bIns="0" rtlCol="0">
            <a:spAutoFit/>
          </a:bodyPr>
          <a:lstStyle/>
          <a:p>
            <a:pPr marL="358256" marR="37621" indent="-342900" algn="just" defTabSz="1105601">
              <a:spcBef>
                <a:spcPts val="121"/>
              </a:spcBef>
              <a:buFont typeface="Arial" panose="020B0604020202020204" pitchFamily="34" charset="0"/>
              <a:buChar char="•"/>
            </a:pPr>
            <a:r>
              <a:rPr lang="fr-FR" sz="2176" spc="-6" dirty="0">
                <a:solidFill>
                  <a:srgbClr val="FFFFFF"/>
                </a:solidFill>
                <a:latin typeface="Arial MT"/>
                <a:cs typeface="Arial MT"/>
              </a:rPr>
              <a:t>API Stream : opérations fonctionnelles sur ensembles d'éléments.</a:t>
            </a:r>
          </a:p>
          <a:p>
            <a:pPr marL="358256" marR="37621" indent="-342900" algn="just" defTabSz="1105601">
              <a:spcBef>
                <a:spcPts val="121"/>
              </a:spcBef>
              <a:buFont typeface="Arial" panose="020B0604020202020204" pitchFamily="34" charset="0"/>
              <a:buChar char="•"/>
            </a:pPr>
            <a:endParaRPr lang="fr-FR" sz="2176" spc="-6" dirty="0">
              <a:solidFill>
                <a:srgbClr val="FFFFFF"/>
              </a:solidFill>
              <a:latin typeface="Arial MT"/>
              <a:cs typeface="Arial MT"/>
            </a:endParaRPr>
          </a:p>
          <a:p>
            <a:pPr marL="358256" marR="37621" indent="-342900" algn="just" defTabSz="1105601">
              <a:spcBef>
                <a:spcPts val="121"/>
              </a:spcBef>
              <a:buFont typeface="Arial" panose="020B0604020202020204" pitchFamily="34" charset="0"/>
              <a:buChar char="•"/>
            </a:pPr>
            <a:r>
              <a:rPr lang="fr-FR" sz="2176" spc="-6" dirty="0">
                <a:solidFill>
                  <a:srgbClr val="FFFFFF"/>
                </a:solidFill>
                <a:latin typeface="Arial MT"/>
                <a:cs typeface="Arial MT"/>
              </a:rPr>
              <a:t>Paramètres : nécessite une interface fonctionnelle.</a:t>
            </a:r>
          </a:p>
          <a:p>
            <a:pPr marL="358256" marR="37621" indent="-342900" algn="just" defTabSz="1105601">
              <a:spcBef>
                <a:spcPts val="121"/>
              </a:spcBef>
              <a:buFont typeface="Arial" panose="020B0604020202020204" pitchFamily="34" charset="0"/>
              <a:buChar char="•"/>
            </a:pPr>
            <a:endParaRPr lang="fr-FR" sz="2176" spc="-6" dirty="0">
              <a:solidFill>
                <a:srgbClr val="FFFFFF"/>
              </a:solidFill>
              <a:latin typeface="Arial MT"/>
              <a:cs typeface="Arial MT"/>
            </a:endParaRPr>
          </a:p>
          <a:p>
            <a:pPr marL="358256" marR="37621" indent="-342900" algn="just" defTabSz="1105601">
              <a:spcBef>
                <a:spcPts val="121"/>
              </a:spcBef>
              <a:buFont typeface="Arial" panose="020B0604020202020204" pitchFamily="34" charset="0"/>
              <a:buChar char="•"/>
            </a:pPr>
            <a:r>
              <a:rPr lang="fr-FR" sz="2176" spc="-6" dirty="0">
                <a:solidFill>
                  <a:srgbClr val="FFFFFF"/>
                </a:solidFill>
                <a:latin typeface="Arial MT"/>
                <a:cs typeface="Arial MT"/>
              </a:rPr>
              <a:t>Expressions lambdas : utilisation naturelle avec </a:t>
            </a:r>
            <a:r>
              <a:rPr lang="fr-FR" sz="2176" spc="-6" dirty="0" err="1">
                <a:solidFill>
                  <a:srgbClr val="FFFFFF"/>
                </a:solidFill>
                <a:latin typeface="Arial MT"/>
                <a:cs typeface="Arial MT"/>
              </a:rPr>
              <a:t>Streams</a:t>
            </a:r>
            <a:r>
              <a:rPr lang="fr-FR" sz="2176" spc="-6" dirty="0">
                <a:solidFill>
                  <a:srgbClr val="FFFFFF"/>
                </a:solidFill>
                <a:latin typeface="Arial MT"/>
                <a:cs typeface="Arial MT"/>
              </a:rPr>
              <a:t>.</a:t>
            </a:r>
          </a:p>
          <a:p>
            <a:pPr marL="358256" marR="37621" indent="-342900" algn="just" defTabSz="1105601">
              <a:spcBef>
                <a:spcPts val="121"/>
              </a:spcBef>
              <a:buFont typeface="Arial" panose="020B0604020202020204" pitchFamily="34" charset="0"/>
              <a:buChar char="•"/>
            </a:pPr>
            <a:endParaRPr lang="fr-FR" sz="2176" spc="-6" dirty="0">
              <a:solidFill>
                <a:srgbClr val="FFFFFF"/>
              </a:solidFill>
              <a:latin typeface="Arial MT"/>
              <a:cs typeface="Arial MT"/>
            </a:endParaRPr>
          </a:p>
          <a:p>
            <a:pPr marL="358256" marR="37621" indent="-342900" algn="just" defTabSz="1105601">
              <a:spcBef>
                <a:spcPts val="121"/>
              </a:spcBef>
              <a:buFont typeface="Arial" panose="020B0604020202020204" pitchFamily="34" charset="0"/>
              <a:buChar char="•"/>
            </a:pPr>
            <a:r>
              <a:rPr lang="fr-FR" sz="2176" spc="-6" dirty="0">
                <a:solidFill>
                  <a:srgbClr val="FFFFFF"/>
                </a:solidFill>
                <a:latin typeface="Arial MT"/>
                <a:cs typeface="Arial MT"/>
              </a:rPr>
              <a:t>Références de méthodes : intégration dans la définition des </a:t>
            </a:r>
            <a:r>
              <a:rPr lang="fr-FR" sz="2176" spc="-6" dirty="0" err="1">
                <a:solidFill>
                  <a:srgbClr val="FFFFFF"/>
                </a:solidFill>
                <a:latin typeface="Arial MT"/>
                <a:cs typeface="Arial MT"/>
              </a:rPr>
              <a:t>Streams</a:t>
            </a:r>
            <a:r>
              <a:rPr lang="fr-FR" sz="2176" spc="-6" dirty="0">
                <a:solidFill>
                  <a:srgbClr val="FFFFFF"/>
                </a:solidFill>
                <a:latin typeface="Arial MT"/>
                <a:cs typeface="Arial MT"/>
              </a:rPr>
              <a:t>.</a:t>
            </a:r>
          </a:p>
          <a:p>
            <a:pPr marL="358256" marR="37621" indent="-342900" algn="just" defTabSz="1105601">
              <a:spcBef>
                <a:spcPts val="121"/>
              </a:spcBef>
              <a:buFont typeface="Arial" panose="020B0604020202020204" pitchFamily="34" charset="0"/>
              <a:buChar char="•"/>
            </a:pPr>
            <a:endParaRPr lang="fr-FR" sz="2176" spc="-6" dirty="0">
              <a:solidFill>
                <a:srgbClr val="FFFFFF"/>
              </a:solidFill>
              <a:latin typeface="Arial MT"/>
              <a:cs typeface="Arial MT"/>
            </a:endParaRPr>
          </a:p>
          <a:p>
            <a:pPr marL="358256" marR="37621" indent="-342900" algn="just" defTabSz="1105601">
              <a:spcBef>
                <a:spcPts val="121"/>
              </a:spcBef>
              <a:buFont typeface="Arial" panose="020B0604020202020204" pitchFamily="34" charset="0"/>
              <a:buChar char="•"/>
            </a:pPr>
            <a:r>
              <a:rPr lang="fr-FR" sz="2176" spc="-6" dirty="0">
                <a:solidFill>
                  <a:srgbClr val="FFFFFF"/>
                </a:solidFill>
                <a:latin typeface="Arial MT"/>
                <a:cs typeface="Arial MT"/>
              </a:rPr>
              <a:t>Opérations standards : traitements exprimés par lambdas/références.</a:t>
            </a:r>
            <a:endParaRPr sz="2176" dirty="0">
              <a:solidFill>
                <a:prstClr val="black"/>
              </a:solidFill>
              <a:latin typeface="Arial MT"/>
              <a:cs typeface="Arial MT"/>
            </a:endParaRPr>
          </a:p>
        </p:txBody>
      </p:sp>
      <p:sp>
        <p:nvSpPr>
          <p:cNvPr id="5" name="object 5"/>
          <p:cNvSpPr txBox="1"/>
          <p:nvPr/>
        </p:nvSpPr>
        <p:spPr>
          <a:xfrm>
            <a:off x="1675217" y="6132855"/>
            <a:ext cx="8570485" cy="350340"/>
          </a:xfrm>
          <a:prstGeom prst="rect">
            <a:avLst/>
          </a:prstGeom>
        </p:spPr>
        <p:txBody>
          <a:bodyPr vert="horz" wrap="square" lIns="0" tIns="15355" rIns="0" bIns="0" rtlCol="0">
            <a:spAutoFit/>
          </a:bodyPr>
          <a:lstStyle/>
          <a:p>
            <a:pPr marL="15356" defTabSz="1105601">
              <a:spcBef>
                <a:spcPts val="121"/>
              </a:spcBef>
            </a:pPr>
            <a:r>
              <a:rPr sz="2176" spc="-6" dirty="0">
                <a:solidFill>
                  <a:srgbClr val="FFFFFF"/>
                </a:solidFill>
                <a:latin typeface="Arial MT"/>
                <a:cs typeface="Arial MT"/>
              </a:rPr>
              <a:t>https://docs.oracle.com/javase/8/docs/api/java/util/stream/Stream.html</a:t>
            </a:r>
            <a:endParaRPr sz="2176" dirty="0">
              <a:solidFill>
                <a:prstClr val="black"/>
              </a:solidFill>
              <a:latin typeface="Arial MT"/>
              <a:cs typeface="Arial MT"/>
            </a:endParaRPr>
          </a:p>
        </p:txBody>
      </p:sp>
      <p:sp>
        <p:nvSpPr>
          <p:cNvPr id="6" name="object 2">
            <a:extLst>
              <a:ext uri="{FF2B5EF4-FFF2-40B4-BE49-F238E27FC236}">
                <a16:creationId xmlns:a16="http://schemas.microsoft.com/office/drawing/2014/main" id="{C1D23996-EB9D-8644-74FA-7A945AE75AED}"/>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431" y="527514"/>
            <a:ext cx="4683325" cy="573671"/>
          </a:xfrm>
          <a:prstGeom prst="rect">
            <a:avLst/>
          </a:prstGeom>
        </p:spPr>
        <p:txBody>
          <a:bodyPr vert="horz" wrap="square" lIns="0" tIns="15355" rIns="0" bIns="0" rtlCol="0">
            <a:spAutoFit/>
          </a:bodyPr>
          <a:lstStyle/>
          <a:p>
            <a:pPr marL="15356">
              <a:spcBef>
                <a:spcPts val="121"/>
              </a:spcBef>
            </a:pPr>
            <a:r>
              <a:rPr spc="-6" dirty="0">
                <a:latin typeface="Arial"/>
                <a:cs typeface="Arial"/>
              </a:rPr>
              <a:t>Streams</a:t>
            </a:r>
            <a:r>
              <a:rPr spc="-48" dirty="0">
                <a:latin typeface="Arial"/>
                <a:cs typeface="Arial"/>
              </a:rPr>
              <a:t> </a:t>
            </a:r>
            <a:r>
              <a:rPr dirty="0">
                <a:latin typeface="Arial"/>
                <a:cs typeface="Arial"/>
              </a:rPr>
              <a:t>:</a:t>
            </a:r>
            <a:r>
              <a:rPr spc="-60" dirty="0">
                <a:latin typeface="Arial"/>
                <a:cs typeface="Arial"/>
              </a:rPr>
              <a:t> </a:t>
            </a:r>
            <a:r>
              <a:rPr spc="-6" dirty="0">
                <a:latin typeface="Arial"/>
                <a:cs typeface="Arial"/>
              </a:rPr>
              <a:t>généralités</a:t>
            </a:r>
          </a:p>
        </p:txBody>
      </p:sp>
      <p:sp>
        <p:nvSpPr>
          <p:cNvPr id="10" name="object 10"/>
          <p:cNvSpPr txBox="1"/>
          <p:nvPr/>
        </p:nvSpPr>
        <p:spPr>
          <a:xfrm>
            <a:off x="1059752" y="1566060"/>
            <a:ext cx="10263391" cy="4555920"/>
          </a:xfrm>
          <a:prstGeom prst="rect">
            <a:avLst/>
          </a:prstGeom>
        </p:spPr>
        <p:txBody>
          <a:bodyPr vert="horz" wrap="square" lIns="0" tIns="41459" rIns="0" bIns="0" rtlCol="0">
            <a:spAutoFit/>
          </a:bodyPr>
          <a:lstStyle/>
          <a:p>
            <a:pPr marL="358256" marR="303273" indent="-342900" defTabSz="1105601">
              <a:lnSpc>
                <a:spcPts val="2309"/>
              </a:lnSpc>
              <a:spcBef>
                <a:spcPts val="326"/>
              </a:spcBef>
              <a:buFont typeface="Arial" panose="020B0604020202020204" pitchFamily="34" charset="0"/>
              <a:buChar char="•"/>
            </a:pPr>
            <a:r>
              <a:rPr lang="fr-FR" sz="2055" spc="-6" dirty="0">
                <a:solidFill>
                  <a:srgbClr val="FFFFFF"/>
                </a:solidFill>
                <a:latin typeface="Arial MT"/>
                <a:cs typeface="Arial MT"/>
              </a:rPr>
              <a:t>Types d'opérations :</a:t>
            </a:r>
          </a:p>
          <a:p>
            <a:pPr marL="15356" marR="303273" defTabSz="1105601">
              <a:lnSpc>
                <a:spcPts val="2309"/>
              </a:lnSpc>
              <a:spcBef>
                <a:spcPts val="326"/>
              </a:spcBef>
            </a:pPr>
            <a:endParaRPr lang="fr-FR" sz="2055" spc="-6" dirty="0">
              <a:solidFill>
                <a:srgbClr val="FFFFFF"/>
              </a:solidFill>
              <a:latin typeface="Arial MT"/>
              <a:cs typeface="Arial MT"/>
            </a:endParaRPr>
          </a:p>
          <a:p>
            <a:pPr marL="15356" marR="303273" defTabSz="1105601">
              <a:lnSpc>
                <a:spcPts val="2309"/>
              </a:lnSpc>
              <a:spcBef>
                <a:spcPts val="326"/>
              </a:spcBef>
            </a:pPr>
            <a:r>
              <a:rPr lang="fr-FR" sz="2055" spc="-6" dirty="0">
                <a:solidFill>
                  <a:srgbClr val="FFFFFF"/>
                </a:solidFill>
                <a:latin typeface="Arial MT"/>
                <a:cs typeface="Arial MT"/>
              </a:rPr>
              <a:t> Intermédiaires : opérations qui renvoient un nouveau Stream et sont exécutées de manière paresseuse (ex. : </a:t>
            </a:r>
            <a:r>
              <a:rPr lang="fr-FR" sz="2055" spc="-6" dirty="0" err="1">
                <a:solidFill>
                  <a:srgbClr val="FFFFFF"/>
                </a:solidFill>
                <a:latin typeface="Arial MT"/>
                <a:cs typeface="Arial MT"/>
              </a:rPr>
              <a:t>filter</a:t>
            </a:r>
            <a:r>
              <a:rPr lang="fr-FR" sz="2055" spc="-6" dirty="0">
                <a:solidFill>
                  <a:srgbClr val="FFFFFF"/>
                </a:solidFill>
                <a:latin typeface="Arial MT"/>
                <a:cs typeface="Arial MT"/>
              </a:rPr>
              <a:t>, </a:t>
            </a:r>
            <a:r>
              <a:rPr lang="fr-FR" sz="2055" spc="-6" dirty="0" err="1">
                <a:solidFill>
                  <a:srgbClr val="FFFFFF"/>
                </a:solidFill>
                <a:latin typeface="Arial MT"/>
                <a:cs typeface="Arial MT"/>
              </a:rPr>
              <a:t>map</a:t>
            </a:r>
            <a:r>
              <a:rPr lang="fr-FR" sz="2055" spc="-6" dirty="0">
                <a:solidFill>
                  <a:srgbClr val="FFFFFF"/>
                </a:solidFill>
                <a:latin typeface="Arial MT"/>
                <a:cs typeface="Arial MT"/>
              </a:rPr>
              <a:t>).</a:t>
            </a:r>
          </a:p>
          <a:p>
            <a:pPr marL="15356" marR="303273" defTabSz="1105601">
              <a:lnSpc>
                <a:spcPts val="2309"/>
              </a:lnSpc>
              <a:spcBef>
                <a:spcPts val="326"/>
              </a:spcBef>
            </a:pPr>
            <a:endParaRPr lang="fr-FR" sz="2055" spc="-6" dirty="0">
              <a:solidFill>
                <a:srgbClr val="FFFFFF"/>
              </a:solidFill>
              <a:latin typeface="Arial MT"/>
              <a:cs typeface="Arial MT"/>
            </a:endParaRPr>
          </a:p>
          <a:p>
            <a:pPr marL="15356" marR="303273" defTabSz="1105601">
              <a:lnSpc>
                <a:spcPts val="2309"/>
              </a:lnSpc>
              <a:spcBef>
                <a:spcPts val="326"/>
              </a:spcBef>
            </a:pPr>
            <a:r>
              <a:rPr lang="fr-FR" sz="2055" spc="-6" dirty="0">
                <a:solidFill>
                  <a:srgbClr val="FFFFFF"/>
                </a:solidFill>
                <a:latin typeface="Arial MT"/>
                <a:cs typeface="Arial MT"/>
              </a:rPr>
              <a:t>Terminales : opérations qui terminent le traitement d'un Stream (ex. : </a:t>
            </a:r>
            <a:r>
              <a:rPr lang="fr-FR" sz="2055" spc="-6" dirty="0" err="1">
                <a:solidFill>
                  <a:srgbClr val="FFFFFF"/>
                </a:solidFill>
                <a:latin typeface="Arial MT"/>
                <a:cs typeface="Arial MT"/>
              </a:rPr>
              <a:t>collect</a:t>
            </a:r>
            <a:r>
              <a:rPr lang="fr-FR" sz="2055" spc="-6" dirty="0">
                <a:solidFill>
                  <a:srgbClr val="FFFFFF"/>
                </a:solidFill>
                <a:latin typeface="Arial MT"/>
                <a:cs typeface="Arial MT"/>
              </a:rPr>
              <a:t>, </a:t>
            </a:r>
            <a:r>
              <a:rPr lang="fr-FR" sz="2055" spc="-6" dirty="0" err="1">
                <a:solidFill>
                  <a:srgbClr val="FFFFFF"/>
                </a:solidFill>
                <a:latin typeface="Arial MT"/>
                <a:cs typeface="Arial MT"/>
              </a:rPr>
              <a:t>forEach</a:t>
            </a:r>
            <a:r>
              <a:rPr lang="fr-FR" sz="2055" spc="-6" dirty="0">
                <a:solidFill>
                  <a:srgbClr val="FFFFFF"/>
                </a:solidFill>
                <a:latin typeface="Arial MT"/>
                <a:cs typeface="Arial MT"/>
              </a:rPr>
              <a:t>, </a:t>
            </a:r>
            <a:r>
              <a:rPr lang="fr-FR" sz="2055" spc="-6" dirty="0" err="1">
                <a:solidFill>
                  <a:srgbClr val="FFFFFF"/>
                </a:solidFill>
                <a:latin typeface="Arial MT"/>
                <a:cs typeface="Arial MT"/>
              </a:rPr>
              <a:t>reduce</a:t>
            </a:r>
            <a:r>
              <a:rPr lang="fr-FR" sz="2055" spc="-6" dirty="0">
                <a:solidFill>
                  <a:srgbClr val="FFFFFF"/>
                </a:solidFill>
                <a:latin typeface="Arial MT"/>
                <a:cs typeface="Arial MT"/>
              </a:rPr>
              <a:t>).</a:t>
            </a:r>
          </a:p>
          <a:p>
            <a:pPr marL="15356" marR="303273" defTabSz="1105601">
              <a:lnSpc>
                <a:spcPts val="2309"/>
              </a:lnSpc>
              <a:spcBef>
                <a:spcPts val="326"/>
              </a:spcBef>
            </a:pPr>
            <a:endParaRPr lang="fr-FR" sz="2055" spc="-6" dirty="0">
              <a:solidFill>
                <a:srgbClr val="FFFFFF"/>
              </a:solidFill>
              <a:latin typeface="Arial MT"/>
              <a:cs typeface="Arial MT"/>
            </a:endParaRPr>
          </a:p>
          <a:p>
            <a:pPr marL="15356" marR="303273" defTabSz="1105601">
              <a:lnSpc>
                <a:spcPts val="2309"/>
              </a:lnSpc>
              <a:spcBef>
                <a:spcPts val="326"/>
              </a:spcBef>
            </a:pPr>
            <a:endParaRPr lang="fr-FR" sz="2055" spc="-6" dirty="0">
              <a:solidFill>
                <a:srgbClr val="FFFFFF"/>
              </a:solidFill>
              <a:latin typeface="Arial MT"/>
              <a:cs typeface="Arial MT"/>
            </a:endParaRPr>
          </a:p>
          <a:p>
            <a:pPr marL="358256" marR="303273" indent="-342900" defTabSz="1105601">
              <a:lnSpc>
                <a:spcPts val="2309"/>
              </a:lnSpc>
              <a:spcBef>
                <a:spcPts val="326"/>
              </a:spcBef>
              <a:buFont typeface="Arial" panose="020B0604020202020204" pitchFamily="34" charset="0"/>
              <a:buChar char="•"/>
            </a:pPr>
            <a:r>
              <a:rPr lang="fr-FR" sz="2055" spc="-6" dirty="0">
                <a:solidFill>
                  <a:srgbClr val="FFFFFF"/>
                </a:solidFill>
                <a:latin typeface="Arial MT"/>
                <a:cs typeface="Arial MT"/>
              </a:rPr>
              <a:t>Données infinies : Les </a:t>
            </a:r>
            <a:r>
              <a:rPr lang="fr-FR" sz="2055" spc="-6" dirty="0" err="1">
                <a:solidFill>
                  <a:srgbClr val="FFFFFF"/>
                </a:solidFill>
                <a:latin typeface="Arial MT"/>
                <a:cs typeface="Arial MT"/>
              </a:rPr>
              <a:t>Streams</a:t>
            </a:r>
            <a:r>
              <a:rPr lang="fr-FR" sz="2055" spc="-6" dirty="0">
                <a:solidFill>
                  <a:srgbClr val="FFFFFF"/>
                </a:solidFill>
                <a:latin typeface="Arial MT"/>
                <a:cs typeface="Arial MT"/>
              </a:rPr>
              <a:t> peuvent traiter des séquences infinies d'éléments.</a:t>
            </a:r>
          </a:p>
          <a:p>
            <a:pPr marL="15356" marR="303273" defTabSz="1105601">
              <a:lnSpc>
                <a:spcPts val="2309"/>
              </a:lnSpc>
              <a:spcBef>
                <a:spcPts val="326"/>
              </a:spcBef>
            </a:pPr>
            <a:endParaRPr lang="fr-FR" sz="2055" spc="-6" dirty="0">
              <a:solidFill>
                <a:srgbClr val="FFFFFF"/>
              </a:solidFill>
              <a:latin typeface="Arial MT"/>
              <a:cs typeface="Arial MT"/>
            </a:endParaRPr>
          </a:p>
          <a:p>
            <a:pPr marL="15356" marR="303273" defTabSz="1105601">
              <a:lnSpc>
                <a:spcPts val="2309"/>
              </a:lnSpc>
              <a:spcBef>
                <a:spcPts val="326"/>
              </a:spcBef>
            </a:pPr>
            <a:r>
              <a:rPr lang="fr-FR" sz="2055" spc="-6" dirty="0">
                <a:solidFill>
                  <a:srgbClr val="FFFFFF"/>
                </a:solidFill>
                <a:latin typeface="Arial MT"/>
                <a:cs typeface="Arial MT"/>
              </a:rPr>
              <a:t>Méthode </a:t>
            </a:r>
            <a:r>
              <a:rPr lang="fr-FR" sz="2055" spc="-6" dirty="0" err="1">
                <a:solidFill>
                  <a:srgbClr val="FFFFFF"/>
                </a:solidFill>
                <a:latin typeface="Arial MT"/>
                <a:cs typeface="Arial MT"/>
              </a:rPr>
              <a:t>limit</a:t>
            </a:r>
            <a:r>
              <a:rPr lang="fr-FR" sz="2055" spc="-6" dirty="0">
                <a:solidFill>
                  <a:srgbClr val="FFFFFF"/>
                </a:solidFill>
                <a:latin typeface="Arial MT"/>
                <a:cs typeface="Arial MT"/>
              </a:rPr>
              <a:t>(n) : Limite le nombre d'éléments traités à n.</a:t>
            </a:r>
          </a:p>
          <a:p>
            <a:pPr marL="15356" marR="303273" defTabSz="1105601">
              <a:lnSpc>
                <a:spcPts val="2309"/>
              </a:lnSpc>
              <a:spcBef>
                <a:spcPts val="326"/>
              </a:spcBef>
            </a:pPr>
            <a:r>
              <a:rPr lang="fr-FR" sz="2055" spc="-6" dirty="0">
                <a:solidFill>
                  <a:srgbClr val="FFFFFF"/>
                </a:solidFill>
                <a:latin typeface="Arial MT"/>
                <a:cs typeface="Arial MT"/>
              </a:rPr>
              <a:t>Méthode </a:t>
            </a:r>
            <a:r>
              <a:rPr lang="fr-FR" sz="2055" spc="-6" dirty="0" err="1">
                <a:solidFill>
                  <a:srgbClr val="FFFFFF"/>
                </a:solidFill>
                <a:latin typeface="Arial MT"/>
                <a:cs typeface="Arial MT"/>
              </a:rPr>
              <a:t>findFirst</a:t>
            </a:r>
            <a:r>
              <a:rPr lang="fr-FR" sz="2055" spc="-6" dirty="0">
                <a:solidFill>
                  <a:srgbClr val="FFFFFF"/>
                </a:solidFill>
                <a:latin typeface="Arial MT"/>
                <a:cs typeface="Arial MT"/>
              </a:rPr>
              <a:t>() : Retourne le premier élément d'un Stream, même si le Stream est infini.</a:t>
            </a:r>
            <a:endParaRPr sz="2055" dirty="0">
              <a:solidFill>
                <a:prstClr val="black"/>
              </a:solidFill>
              <a:latin typeface="Arial MT"/>
              <a:cs typeface="Arial MT"/>
            </a:endParaRPr>
          </a:p>
        </p:txBody>
      </p:sp>
      <p:sp>
        <p:nvSpPr>
          <p:cNvPr id="12" name="object 2">
            <a:extLst>
              <a:ext uri="{FF2B5EF4-FFF2-40B4-BE49-F238E27FC236}">
                <a16:creationId xmlns:a16="http://schemas.microsoft.com/office/drawing/2014/main" id="{289D3020-89C5-9B13-8F11-7F629DD24FF4}"/>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431" y="527514"/>
            <a:ext cx="4683325" cy="573671"/>
          </a:xfrm>
          <a:prstGeom prst="rect">
            <a:avLst/>
          </a:prstGeom>
        </p:spPr>
        <p:txBody>
          <a:bodyPr vert="horz" wrap="square" lIns="0" tIns="15355" rIns="0" bIns="0" rtlCol="0">
            <a:spAutoFit/>
          </a:bodyPr>
          <a:lstStyle/>
          <a:p>
            <a:pPr marL="15356">
              <a:spcBef>
                <a:spcPts val="121"/>
              </a:spcBef>
            </a:pPr>
            <a:r>
              <a:rPr spc="-6" dirty="0">
                <a:latin typeface="Arial"/>
                <a:cs typeface="Arial"/>
              </a:rPr>
              <a:t>Streams</a:t>
            </a:r>
            <a:r>
              <a:rPr spc="-48" dirty="0">
                <a:latin typeface="Arial"/>
                <a:cs typeface="Arial"/>
              </a:rPr>
              <a:t> </a:t>
            </a:r>
            <a:r>
              <a:rPr dirty="0">
                <a:latin typeface="Arial"/>
                <a:cs typeface="Arial"/>
              </a:rPr>
              <a:t>:</a:t>
            </a:r>
            <a:r>
              <a:rPr spc="-60" dirty="0">
                <a:latin typeface="Arial"/>
                <a:cs typeface="Arial"/>
              </a:rPr>
              <a:t> </a:t>
            </a:r>
            <a:r>
              <a:rPr spc="-6" dirty="0">
                <a:latin typeface="Arial"/>
                <a:cs typeface="Arial"/>
              </a:rPr>
              <a:t>généralités</a:t>
            </a:r>
          </a:p>
        </p:txBody>
      </p:sp>
      <p:sp>
        <p:nvSpPr>
          <p:cNvPr id="10" name="object 10"/>
          <p:cNvSpPr txBox="1"/>
          <p:nvPr/>
        </p:nvSpPr>
        <p:spPr>
          <a:xfrm>
            <a:off x="1059752" y="1566060"/>
            <a:ext cx="10263391" cy="3632590"/>
          </a:xfrm>
          <a:prstGeom prst="rect">
            <a:avLst/>
          </a:prstGeom>
        </p:spPr>
        <p:txBody>
          <a:bodyPr vert="horz" wrap="square" lIns="0" tIns="41459" rIns="0" bIns="0" rtlCol="0">
            <a:spAutoFit/>
          </a:bodyPr>
          <a:lstStyle/>
          <a:p>
            <a:pPr marL="15356" marR="303273" defTabSz="1105601">
              <a:lnSpc>
                <a:spcPts val="2309"/>
              </a:lnSpc>
              <a:spcBef>
                <a:spcPts val="326"/>
              </a:spcBef>
            </a:pPr>
            <a:r>
              <a:rPr lang="fr-FR" sz="2055" spc="-6" dirty="0" err="1">
                <a:solidFill>
                  <a:srgbClr val="FFFFFF"/>
                </a:solidFill>
                <a:latin typeface="Arial MT"/>
                <a:cs typeface="Arial MT"/>
              </a:rPr>
              <a:t>Streams</a:t>
            </a:r>
            <a:r>
              <a:rPr lang="fr-FR" sz="2055" spc="-6" dirty="0">
                <a:solidFill>
                  <a:srgbClr val="FFFFFF"/>
                </a:solidFill>
                <a:latin typeface="Arial MT"/>
                <a:cs typeface="Arial MT"/>
              </a:rPr>
              <a:t> : traitement d'objets uniquement.</a:t>
            </a:r>
          </a:p>
          <a:p>
            <a:pPr marL="15356" marR="303273" defTabSz="1105601">
              <a:lnSpc>
                <a:spcPts val="2309"/>
              </a:lnSpc>
              <a:spcBef>
                <a:spcPts val="326"/>
              </a:spcBef>
            </a:pPr>
            <a:endParaRPr lang="fr-FR" sz="2055" spc="-6" dirty="0">
              <a:solidFill>
                <a:srgbClr val="FFFFFF"/>
              </a:solidFill>
              <a:latin typeface="Arial MT"/>
              <a:cs typeface="Arial MT"/>
            </a:endParaRPr>
          </a:p>
          <a:p>
            <a:pPr marL="15356" marR="303273" defTabSz="1105601">
              <a:lnSpc>
                <a:spcPts val="2309"/>
              </a:lnSpc>
              <a:spcBef>
                <a:spcPts val="326"/>
              </a:spcBef>
            </a:pPr>
            <a:r>
              <a:rPr lang="fr-FR" sz="2055" spc="-6" dirty="0">
                <a:solidFill>
                  <a:srgbClr val="FFFFFF"/>
                </a:solidFill>
                <a:latin typeface="Arial MT"/>
                <a:cs typeface="Arial MT"/>
              </a:rPr>
              <a:t>Types primitifs : </a:t>
            </a:r>
            <a:r>
              <a:rPr lang="fr-FR" sz="2055" spc="-6" dirty="0" err="1">
                <a:solidFill>
                  <a:srgbClr val="FFFFFF"/>
                </a:solidFill>
                <a:latin typeface="Arial MT"/>
                <a:cs typeface="Arial MT"/>
              </a:rPr>
              <a:t>IntStream</a:t>
            </a:r>
            <a:r>
              <a:rPr lang="fr-FR" sz="2055" spc="-6" dirty="0">
                <a:solidFill>
                  <a:srgbClr val="FFFFFF"/>
                </a:solidFill>
                <a:latin typeface="Arial MT"/>
                <a:cs typeface="Arial MT"/>
              </a:rPr>
              <a:t>, </a:t>
            </a:r>
            <a:r>
              <a:rPr lang="fr-FR" sz="2055" spc="-6" dirty="0" err="1">
                <a:solidFill>
                  <a:srgbClr val="FFFFFF"/>
                </a:solidFill>
                <a:latin typeface="Arial MT"/>
                <a:cs typeface="Arial MT"/>
              </a:rPr>
              <a:t>LongStream</a:t>
            </a:r>
            <a:r>
              <a:rPr lang="fr-FR" sz="2055" spc="-6" dirty="0">
                <a:solidFill>
                  <a:srgbClr val="FFFFFF"/>
                </a:solidFill>
                <a:latin typeface="Arial MT"/>
                <a:cs typeface="Arial MT"/>
              </a:rPr>
              <a:t>, </a:t>
            </a:r>
            <a:r>
              <a:rPr lang="fr-FR" sz="2055" spc="-6" dirty="0" err="1">
                <a:solidFill>
                  <a:srgbClr val="FFFFFF"/>
                </a:solidFill>
                <a:latin typeface="Arial MT"/>
                <a:cs typeface="Arial MT"/>
              </a:rPr>
              <a:t>DoubleStream</a:t>
            </a:r>
            <a:r>
              <a:rPr lang="fr-FR" sz="2055" spc="-6" dirty="0">
                <a:solidFill>
                  <a:srgbClr val="FFFFFF"/>
                </a:solidFill>
                <a:latin typeface="Arial MT"/>
                <a:cs typeface="Arial MT"/>
              </a:rPr>
              <a:t>.</a:t>
            </a:r>
          </a:p>
          <a:p>
            <a:pPr marL="15356" marR="303273" defTabSz="1105601">
              <a:lnSpc>
                <a:spcPts val="2309"/>
              </a:lnSpc>
              <a:spcBef>
                <a:spcPts val="326"/>
              </a:spcBef>
            </a:pPr>
            <a:endParaRPr lang="fr-FR" sz="2055" spc="-6" dirty="0">
              <a:solidFill>
                <a:srgbClr val="FFFFFF"/>
              </a:solidFill>
              <a:latin typeface="Arial MT"/>
              <a:cs typeface="Arial MT"/>
            </a:endParaRPr>
          </a:p>
          <a:p>
            <a:pPr marL="15356" marR="303273" defTabSz="1105601">
              <a:lnSpc>
                <a:spcPts val="2309"/>
              </a:lnSpc>
              <a:spcBef>
                <a:spcPts val="326"/>
              </a:spcBef>
            </a:pPr>
            <a:r>
              <a:rPr lang="fr-FR" sz="2055" spc="-6" dirty="0">
                <a:solidFill>
                  <a:srgbClr val="FFFFFF"/>
                </a:solidFill>
                <a:latin typeface="Arial MT"/>
                <a:cs typeface="Arial MT"/>
              </a:rPr>
              <a:t>Pas de stockage : traite et transporte des éléments d'une source à une sortie.</a:t>
            </a:r>
          </a:p>
          <a:p>
            <a:pPr marL="15356" marR="303273" defTabSz="1105601">
              <a:lnSpc>
                <a:spcPts val="2309"/>
              </a:lnSpc>
              <a:spcBef>
                <a:spcPts val="326"/>
              </a:spcBef>
            </a:pPr>
            <a:endParaRPr lang="fr-FR" sz="2055" spc="-6" dirty="0">
              <a:solidFill>
                <a:srgbClr val="FFFFFF"/>
              </a:solidFill>
              <a:latin typeface="Arial MT"/>
              <a:cs typeface="Arial MT"/>
            </a:endParaRPr>
          </a:p>
          <a:p>
            <a:pPr marL="15356" marR="303273" defTabSz="1105601">
              <a:lnSpc>
                <a:spcPts val="2309"/>
              </a:lnSpc>
              <a:spcBef>
                <a:spcPts val="326"/>
              </a:spcBef>
            </a:pPr>
            <a:r>
              <a:rPr lang="fr-FR" sz="2055" spc="-6" dirty="0">
                <a:solidFill>
                  <a:srgbClr val="FFFFFF"/>
                </a:solidFill>
                <a:latin typeface="Arial MT"/>
                <a:cs typeface="Arial MT"/>
              </a:rPr>
              <a:t>Opérations non-modificatrices : ne changent pas leurs sources.</a:t>
            </a:r>
          </a:p>
          <a:p>
            <a:pPr marL="15356" marR="303273" defTabSz="1105601">
              <a:lnSpc>
                <a:spcPts val="2309"/>
              </a:lnSpc>
              <a:spcBef>
                <a:spcPts val="326"/>
              </a:spcBef>
            </a:pPr>
            <a:endParaRPr lang="fr-FR" sz="2055" spc="-6" dirty="0">
              <a:solidFill>
                <a:srgbClr val="FFFFFF"/>
              </a:solidFill>
              <a:latin typeface="Arial MT"/>
              <a:cs typeface="Arial MT"/>
            </a:endParaRPr>
          </a:p>
          <a:p>
            <a:pPr marL="15356" marR="303273" defTabSz="1105601">
              <a:lnSpc>
                <a:spcPts val="2309"/>
              </a:lnSpc>
              <a:spcBef>
                <a:spcPts val="326"/>
              </a:spcBef>
            </a:pPr>
            <a:r>
              <a:rPr lang="fr-FR" sz="2055" spc="-6" dirty="0">
                <a:solidFill>
                  <a:srgbClr val="FFFFFF"/>
                </a:solidFill>
                <a:latin typeface="Arial MT"/>
                <a:cs typeface="Arial MT"/>
              </a:rPr>
              <a:t>Comportement paresseux : optimisations (filtrage, mapping, suppression des doublons).</a:t>
            </a:r>
          </a:p>
          <a:p>
            <a:pPr marL="15356" marR="303273" defTabSz="1105601">
              <a:lnSpc>
                <a:spcPts val="2309"/>
              </a:lnSpc>
              <a:spcBef>
                <a:spcPts val="326"/>
              </a:spcBef>
            </a:pPr>
            <a:endParaRPr lang="fr-FR" sz="2055" spc="-6" dirty="0">
              <a:solidFill>
                <a:srgbClr val="FFFFFF"/>
              </a:solidFill>
              <a:latin typeface="Arial MT"/>
              <a:cs typeface="Arial MT"/>
            </a:endParaRPr>
          </a:p>
        </p:txBody>
      </p:sp>
      <p:sp>
        <p:nvSpPr>
          <p:cNvPr id="12" name="object 2">
            <a:extLst>
              <a:ext uri="{FF2B5EF4-FFF2-40B4-BE49-F238E27FC236}">
                <a16:creationId xmlns:a16="http://schemas.microsoft.com/office/drawing/2014/main" id="{289D3020-89C5-9B13-8F11-7F629DD24FF4}"/>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extLst>
      <p:ext uri="{BB962C8B-B14F-4D97-AF65-F5344CB8AC3E}">
        <p14:creationId xmlns:p14="http://schemas.microsoft.com/office/powerpoint/2010/main" val="94871995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431" y="527514"/>
            <a:ext cx="4683325" cy="573671"/>
          </a:xfrm>
          <a:prstGeom prst="rect">
            <a:avLst/>
          </a:prstGeom>
        </p:spPr>
        <p:txBody>
          <a:bodyPr vert="horz" wrap="square" lIns="0" tIns="15355" rIns="0" bIns="0" rtlCol="0">
            <a:spAutoFit/>
          </a:bodyPr>
          <a:lstStyle/>
          <a:p>
            <a:pPr marL="15356">
              <a:spcBef>
                <a:spcPts val="121"/>
              </a:spcBef>
            </a:pPr>
            <a:r>
              <a:rPr spc="-6" dirty="0">
                <a:latin typeface="Arial"/>
                <a:cs typeface="Arial"/>
              </a:rPr>
              <a:t>Streams</a:t>
            </a:r>
            <a:r>
              <a:rPr spc="-48" dirty="0">
                <a:latin typeface="Arial"/>
                <a:cs typeface="Arial"/>
              </a:rPr>
              <a:t> </a:t>
            </a:r>
            <a:r>
              <a:rPr dirty="0">
                <a:latin typeface="Arial"/>
                <a:cs typeface="Arial"/>
              </a:rPr>
              <a:t>:</a:t>
            </a:r>
            <a:r>
              <a:rPr spc="-60" dirty="0">
                <a:latin typeface="Arial"/>
                <a:cs typeface="Arial"/>
              </a:rPr>
              <a:t> </a:t>
            </a:r>
            <a:r>
              <a:rPr spc="-6" dirty="0">
                <a:latin typeface="Arial"/>
                <a:cs typeface="Arial"/>
              </a:rPr>
              <a:t>généralités</a:t>
            </a:r>
          </a:p>
        </p:txBody>
      </p:sp>
      <p:sp>
        <p:nvSpPr>
          <p:cNvPr id="12" name="object 2">
            <a:extLst>
              <a:ext uri="{FF2B5EF4-FFF2-40B4-BE49-F238E27FC236}">
                <a16:creationId xmlns:a16="http://schemas.microsoft.com/office/drawing/2014/main" id="{289D3020-89C5-9B13-8F11-7F629DD24FF4}"/>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pic>
        <p:nvPicPr>
          <p:cNvPr id="4" name="Image 3">
            <a:extLst>
              <a:ext uri="{FF2B5EF4-FFF2-40B4-BE49-F238E27FC236}">
                <a16:creationId xmlns:a16="http://schemas.microsoft.com/office/drawing/2014/main" id="{20BB6997-F808-249A-701B-6598D38E9255}"/>
              </a:ext>
            </a:extLst>
          </p:cNvPr>
          <p:cNvPicPr>
            <a:picLocks noChangeAspect="1"/>
          </p:cNvPicPr>
          <p:nvPr/>
        </p:nvPicPr>
        <p:blipFill>
          <a:blip r:embed="rId2"/>
          <a:stretch>
            <a:fillRect/>
          </a:stretch>
        </p:blipFill>
        <p:spPr>
          <a:xfrm>
            <a:off x="2005012" y="1552575"/>
            <a:ext cx="8181975" cy="3752850"/>
          </a:xfrm>
          <a:prstGeom prst="rect">
            <a:avLst/>
          </a:prstGeom>
        </p:spPr>
      </p:pic>
    </p:spTree>
    <p:extLst>
      <p:ext uri="{BB962C8B-B14F-4D97-AF65-F5344CB8AC3E}">
        <p14:creationId xmlns:p14="http://schemas.microsoft.com/office/powerpoint/2010/main" val="4168302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4445" y="262007"/>
            <a:ext cx="1373519"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Introduction</a:t>
            </a:r>
            <a:endParaRPr sz="1814">
              <a:solidFill>
                <a:prstClr val="black"/>
              </a:solidFill>
              <a:latin typeface="Arial"/>
              <a:cs typeface="Arial"/>
            </a:endParaRPr>
          </a:p>
        </p:txBody>
      </p:sp>
      <p:sp>
        <p:nvSpPr>
          <p:cNvPr id="3" name="object 3"/>
          <p:cNvSpPr txBox="1">
            <a:spLocks noGrp="1"/>
          </p:cNvSpPr>
          <p:nvPr>
            <p:ph type="title"/>
          </p:nvPr>
        </p:nvSpPr>
        <p:spPr>
          <a:xfrm>
            <a:off x="594444" y="538401"/>
            <a:ext cx="3048000" cy="573671"/>
          </a:xfrm>
          <a:prstGeom prst="rect">
            <a:avLst/>
          </a:prstGeom>
        </p:spPr>
        <p:txBody>
          <a:bodyPr vert="horz" wrap="square" lIns="0" tIns="15355" rIns="0" bIns="0" rtlCol="0">
            <a:spAutoFit/>
          </a:bodyPr>
          <a:lstStyle/>
          <a:p>
            <a:pPr marL="15356">
              <a:spcBef>
                <a:spcPts val="121"/>
              </a:spcBef>
            </a:pPr>
            <a:r>
              <a:rPr spc="-6" dirty="0">
                <a:latin typeface="Arial"/>
                <a:cs typeface="Arial"/>
              </a:rPr>
              <a:t>Plan</a:t>
            </a:r>
            <a:r>
              <a:rPr spc="-67" dirty="0">
                <a:latin typeface="Arial"/>
                <a:cs typeface="Arial"/>
              </a:rPr>
              <a:t> </a:t>
            </a:r>
            <a:r>
              <a:rPr dirty="0">
                <a:latin typeface="Arial"/>
                <a:cs typeface="Arial"/>
              </a:rPr>
              <a:t>de</a:t>
            </a:r>
            <a:r>
              <a:rPr spc="-54" dirty="0">
                <a:latin typeface="Arial"/>
                <a:cs typeface="Arial"/>
              </a:rPr>
              <a:t> </a:t>
            </a:r>
            <a:r>
              <a:rPr spc="-6" dirty="0">
                <a:latin typeface="Arial"/>
                <a:cs typeface="Arial"/>
              </a:rPr>
              <a:t>cours</a:t>
            </a:r>
          </a:p>
        </p:txBody>
      </p:sp>
      <p:sp>
        <p:nvSpPr>
          <p:cNvPr id="14" name="object 14"/>
          <p:cNvSpPr txBox="1"/>
          <p:nvPr/>
        </p:nvSpPr>
        <p:spPr>
          <a:xfrm>
            <a:off x="1997307" y="2361289"/>
            <a:ext cx="7981613" cy="1913460"/>
          </a:xfrm>
          <a:prstGeom prst="rect">
            <a:avLst/>
          </a:prstGeom>
        </p:spPr>
        <p:txBody>
          <a:bodyPr vert="horz" wrap="square" lIns="0" tIns="15355" rIns="0" bIns="0" rtlCol="0">
            <a:spAutoFit/>
          </a:bodyPr>
          <a:lstStyle/>
          <a:p>
            <a:pPr marL="358256" marR="6142" indent="-342900" defTabSz="1105601">
              <a:spcBef>
                <a:spcPts val="121"/>
              </a:spcBef>
              <a:buFont typeface="Arial" panose="020B0604020202020204" pitchFamily="34" charset="0"/>
              <a:buChar char="•"/>
            </a:pPr>
            <a:r>
              <a:rPr lang="fr-FR" sz="2400" spc="-6" dirty="0">
                <a:solidFill>
                  <a:srgbClr val="FFFFFF"/>
                </a:solidFill>
                <a:latin typeface="Arial MT"/>
                <a:cs typeface="Arial MT"/>
              </a:rPr>
              <a:t>Chapitre 1 :</a:t>
            </a:r>
            <a:r>
              <a:rPr lang="fr-FR" sz="2400" spc="-6" dirty="0" err="1">
                <a:solidFill>
                  <a:srgbClr val="FFFFFF"/>
                </a:solidFill>
                <a:latin typeface="Arial MT"/>
                <a:cs typeface="Arial MT"/>
              </a:rPr>
              <a:t>Classloading</a:t>
            </a:r>
            <a:r>
              <a:rPr lang="fr-FR" sz="2400" spc="-6" dirty="0">
                <a:solidFill>
                  <a:srgbClr val="FFFFFF"/>
                </a:solidFill>
                <a:latin typeface="Arial MT"/>
                <a:cs typeface="Arial MT"/>
              </a:rPr>
              <a:t>, modules et génération de JAR</a:t>
            </a:r>
          </a:p>
          <a:p>
            <a:pPr marL="358256" marR="6142" indent="-342900" defTabSz="1105601">
              <a:spcBef>
                <a:spcPts val="121"/>
              </a:spcBef>
              <a:buFont typeface="Arial" panose="020B0604020202020204" pitchFamily="34" charset="0"/>
              <a:buChar char="•"/>
            </a:pPr>
            <a:r>
              <a:rPr lang="fr-FR" sz="2400" spc="-6" dirty="0">
                <a:solidFill>
                  <a:srgbClr val="FFFFFF"/>
                </a:solidFill>
                <a:latin typeface="Arial MT"/>
                <a:cs typeface="Arial MT"/>
              </a:rPr>
              <a:t>Chapitre 2 : Programmation Concurrente</a:t>
            </a:r>
          </a:p>
          <a:p>
            <a:pPr marL="358256" marR="6142" indent="-342900" defTabSz="1105601">
              <a:spcBef>
                <a:spcPts val="121"/>
              </a:spcBef>
              <a:buFont typeface="Arial" panose="020B0604020202020204" pitchFamily="34" charset="0"/>
              <a:buChar char="•"/>
            </a:pPr>
            <a:r>
              <a:rPr lang="fr-FR" sz="2400" spc="-6" dirty="0">
                <a:solidFill>
                  <a:srgbClr val="FFFFFF"/>
                </a:solidFill>
                <a:latin typeface="Arial MT"/>
                <a:cs typeface="Arial MT"/>
              </a:rPr>
              <a:t>Chapitre 3 : Programmation Fonctionnelle et Lambdas</a:t>
            </a:r>
          </a:p>
          <a:p>
            <a:pPr marL="358256" marR="6142" indent="-342900" defTabSz="1105601">
              <a:spcBef>
                <a:spcPts val="121"/>
              </a:spcBef>
              <a:buFont typeface="Arial" panose="020B0604020202020204" pitchFamily="34" charset="0"/>
              <a:buChar char="•"/>
            </a:pPr>
            <a:r>
              <a:rPr lang="fr-FR" sz="2400" spc="-6" dirty="0">
                <a:solidFill>
                  <a:srgbClr val="FFFFFF"/>
                </a:solidFill>
                <a:latin typeface="Arial MT"/>
                <a:cs typeface="Arial MT"/>
              </a:rPr>
              <a:t>Chapitre 4 : </a:t>
            </a:r>
            <a:r>
              <a:rPr lang="fr-FR" sz="2400" spc="-6" dirty="0" err="1">
                <a:solidFill>
                  <a:srgbClr val="FFFFFF"/>
                </a:solidFill>
                <a:latin typeface="Arial MT"/>
                <a:cs typeface="Arial MT"/>
              </a:rPr>
              <a:t>Switchs</a:t>
            </a:r>
            <a:r>
              <a:rPr lang="fr-FR" sz="2400" spc="-6" dirty="0">
                <a:solidFill>
                  <a:srgbClr val="FFFFFF"/>
                </a:solidFill>
                <a:latin typeface="Arial MT"/>
                <a:cs typeface="Arial MT"/>
              </a:rPr>
              <a:t> et Patterns</a:t>
            </a:r>
          </a:p>
          <a:p>
            <a:pPr marL="358256" marR="6142" indent="-342900" defTabSz="1105601">
              <a:spcBef>
                <a:spcPts val="121"/>
              </a:spcBef>
              <a:buFont typeface="Arial" panose="020B0604020202020204" pitchFamily="34" charset="0"/>
              <a:buChar char="•"/>
            </a:pPr>
            <a:r>
              <a:rPr lang="fr-FR" sz="2400" spc="-6" dirty="0">
                <a:solidFill>
                  <a:srgbClr val="FFFFFF"/>
                </a:solidFill>
                <a:latin typeface="Arial MT"/>
                <a:cs typeface="Arial MT"/>
              </a:rPr>
              <a:t>Chapitre 5 : </a:t>
            </a:r>
            <a:r>
              <a:rPr lang="fr-FR" sz="2400" dirty="0">
                <a:solidFill>
                  <a:schemeClr val="bg1"/>
                </a:solidFill>
                <a:latin typeface="Arial MT"/>
              </a:rPr>
              <a:t>Nouveautés Complémentaires de Java</a:t>
            </a:r>
            <a:endParaRPr sz="2400" dirty="0">
              <a:solidFill>
                <a:schemeClr val="bg1"/>
              </a:solidFill>
              <a:latin typeface="Arial MT"/>
              <a:cs typeface="Arial MT"/>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431" y="527514"/>
            <a:ext cx="4350886" cy="573671"/>
          </a:xfrm>
          <a:prstGeom prst="rect">
            <a:avLst/>
          </a:prstGeom>
        </p:spPr>
        <p:txBody>
          <a:bodyPr vert="horz" wrap="square" lIns="0" tIns="15355" rIns="0" bIns="0" rtlCol="0">
            <a:spAutoFit/>
          </a:bodyPr>
          <a:lstStyle/>
          <a:p>
            <a:pPr marL="15356">
              <a:spcBef>
                <a:spcPts val="121"/>
              </a:spcBef>
            </a:pPr>
            <a:r>
              <a:rPr spc="-6" dirty="0">
                <a:latin typeface="Arial"/>
                <a:cs typeface="Arial"/>
              </a:rPr>
              <a:t>Streams</a:t>
            </a:r>
            <a:r>
              <a:rPr spc="-42" dirty="0">
                <a:latin typeface="Arial"/>
                <a:cs typeface="Arial"/>
              </a:rPr>
              <a:t> </a:t>
            </a:r>
            <a:r>
              <a:rPr dirty="0">
                <a:latin typeface="Arial"/>
                <a:cs typeface="Arial"/>
              </a:rPr>
              <a:t>:</a:t>
            </a:r>
            <a:r>
              <a:rPr spc="-54" dirty="0">
                <a:latin typeface="Arial"/>
                <a:cs typeface="Arial"/>
              </a:rPr>
              <a:t> </a:t>
            </a:r>
            <a:r>
              <a:rPr spc="-6" dirty="0">
                <a:latin typeface="Arial"/>
                <a:cs typeface="Arial"/>
              </a:rPr>
              <a:t>obtention</a:t>
            </a:r>
          </a:p>
        </p:txBody>
      </p:sp>
      <p:sp>
        <p:nvSpPr>
          <p:cNvPr id="4" name="object 4"/>
          <p:cNvSpPr txBox="1"/>
          <p:nvPr/>
        </p:nvSpPr>
        <p:spPr>
          <a:xfrm>
            <a:off x="1059752" y="1608717"/>
            <a:ext cx="4448391" cy="312503"/>
          </a:xfrm>
          <a:prstGeom prst="rect">
            <a:avLst/>
          </a:prstGeom>
        </p:spPr>
        <p:txBody>
          <a:bodyPr vert="horz" wrap="square" lIns="0" tIns="14587" rIns="0" bIns="0" rtlCol="0">
            <a:spAutoFit/>
          </a:bodyPr>
          <a:lstStyle/>
          <a:p>
            <a:pPr marL="15356" defTabSz="1105601">
              <a:spcBef>
                <a:spcPts val="115"/>
              </a:spcBef>
            </a:pPr>
            <a:r>
              <a:rPr sz="1935" spc="-6" dirty="0">
                <a:solidFill>
                  <a:srgbClr val="FFFFFF"/>
                </a:solidFill>
                <a:latin typeface="Arial MT"/>
                <a:cs typeface="Arial MT"/>
              </a:rPr>
              <a:t>Il</a:t>
            </a:r>
            <a:r>
              <a:rPr sz="1935" spc="-12" dirty="0">
                <a:solidFill>
                  <a:srgbClr val="FFFFFF"/>
                </a:solidFill>
                <a:latin typeface="Arial MT"/>
                <a:cs typeface="Arial MT"/>
              </a:rPr>
              <a:t> </a:t>
            </a:r>
            <a:r>
              <a:rPr sz="1935" spc="-6" dirty="0">
                <a:solidFill>
                  <a:srgbClr val="FFFFFF"/>
                </a:solidFill>
                <a:latin typeface="Arial MT"/>
                <a:cs typeface="Arial MT"/>
              </a:rPr>
              <a:t>est</a:t>
            </a:r>
            <a:r>
              <a:rPr sz="1935" spc="-12" dirty="0">
                <a:solidFill>
                  <a:srgbClr val="FFFFFF"/>
                </a:solidFill>
                <a:latin typeface="Arial MT"/>
                <a:cs typeface="Arial MT"/>
              </a:rPr>
              <a:t> </a:t>
            </a:r>
            <a:r>
              <a:rPr sz="1935" spc="-6" dirty="0">
                <a:solidFill>
                  <a:srgbClr val="FFFFFF"/>
                </a:solidFill>
                <a:latin typeface="Arial MT"/>
                <a:cs typeface="Arial MT"/>
              </a:rPr>
              <a:t>possible</a:t>
            </a:r>
            <a:r>
              <a:rPr sz="1935" spc="-18" dirty="0">
                <a:solidFill>
                  <a:srgbClr val="FFFFFF"/>
                </a:solidFill>
                <a:latin typeface="Arial MT"/>
                <a:cs typeface="Arial MT"/>
              </a:rPr>
              <a:t> </a:t>
            </a:r>
            <a:r>
              <a:rPr sz="1935" spc="-6" dirty="0">
                <a:solidFill>
                  <a:srgbClr val="FFFFFF"/>
                </a:solidFill>
                <a:latin typeface="Arial MT"/>
                <a:cs typeface="Arial MT"/>
              </a:rPr>
              <a:t>d’obtenir</a:t>
            </a:r>
            <a:r>
              <a:rPr sz="1935" spc="-18" dirty="0">
                <a:solidFill>
                  <a:srgbClr val="FFFFFF"/>
                </a:solidFill>
                <a:latin typeface="Arial MT"/>
                <a:cs typeface="Arial MT"/>
              </a:rPr>
              <a:t> </a:t>
            </a:r>
            <a:r>
              <a:rPr sz="1935" spc="-6" dirty="0">
                <a:solidFill>
                  <a:srgbClr val="FFFFFF"/>
                </a:solidFill>
                <a:latin typeface="Arial MT"/>
                <a:cs typeface="Arial MT"/>
              </a:rPr>
              <a:t>des</a:t>
            </a:r>
            <a:r>
              <a:rPr sz="1935" spc="-12" dirty="0">
                <a:solidFill>
                  <a:srgbClr val="FFFFFF"/>
                </a:solidFill>
                <a:latin typeface="Arial MT"/>
                <a:cs typeface="Arial MT"/>
              </a:rPr>
              <a:t> </a:t>
            </a:r>
            <a:r>
              <a:rPr sz="1935" spc="-6" dirty="0">
                <a:solidFill>
                  <a:srgbClr val="FFFFFF"/>
                </a:solidFill>
                <a:latin typeface="Arial MT"/>
                <a:cs typeface="Arial MT"/>
              </a:rPr>
              <a:t>streams via</a:t>
            </a:r>
            <a:r>
              <a:rPr sz="1935" spc="-12" dirty="0">
                <a:solidFill>
                  <a:srgbClr val="FFFFFF"/>
                </a:solidFill>
                <a:latin typeface="Arial MT"/>
                <a:cs typeface="Arial MT"/>
              </a:rPr>
              <a:t> </a:t>
            </a:r>
            <a:r>
              <a:rPr sz="1935" spc="-6" dirty="0">
                <a:solidFill>
                  <a:srgbClr val="FFFFFF"/>
                </a:solidFill>
                <a:latin typeface="Arial MT"/>
                <a:cs typeface="Arial MT"/>
              </a:rPr>
              <a:t>:</a:t>
            </a:r>
            <a:endParaRPr sz="1935">
              <a:solidFill>
                <a:prstClr val="black"/>
              </a:solidFill>
              <a:latin typeface="Arial MT"/>
              <a:cs typeface="Arial MT"/>
            </a:endParaRPr>
          </a:p>
        </p:txBody>
      </p:sp>
      <p:sp>
        <p:nvSpPr>
          <p:cNvPr id="5" name="object 5"/>
          <p:cNvSpPr txBox="1"/>
          <p:nvPr/>
        </p:nvSpPr>
        <p:spPr>
          <a:xfrm>
            <a:off x="668011" y="2122317"/>
            <a:ext cx="117467" cy="146444"/>
          </a:xfrm>
          <a:prstGeom prst="rect">
            <a:avLst/>
          </a:prstGeom>
        </p:spPr>
        <p:txBody>
          <a:bodyPr vert="horz" wrap="square" lIns="0" tIns="16123" rIns="0" bIns="0" rtlCol="0">
            <a:spAutoFit/>
          </a:bodyPr>
          <a:lstStyle/>
          <a:p>
            <a:pPr marL="15356" defTabSz="1105601">
              <a:spcBef>
                <a:spcPts val="127"/>
              </a:spcBef>
            </a:pPr>
            <a:r>
              <a:rPr sz="846" spc="6" dirty="0">
                <a:solidFill>
                  <a:srgbClr val="FFFFFF"/>
                </a:solidFill>
                <a:latin typeface="Lucida Sans Unicode"/>
                <a:cs typeface="Lucida Sans Unicode"/>
              </a:rPr>
              <a:t>●</a:t>
            </a:r>
            <a:endParaRPr sz="846">
              <a:solidFill>
                <a:prstClr val="black"/>
              </a:solidFill>
              <a:latin typeface="Lucida Sans Unicode"/>
              <a:cs typeface="Lucida Sans Unicode"/>
            </a:endParaRPr>
          </a:p>
        </p:txBody>
      </p:sp>
      <p:sp>
        <p:nvSpPr>
          <p:cNvPr id="6" name="object 6"/>
          <p:cNvSpPr txBox="1"/>
          <p:nvPr/>
        </p:nvSpPr>
        <p:spPr>
          <a:xfrm>
            <a:off x="668011" y="2558020"/>
            <a:ext cx="117467" cy="146444"/>
          </a:xfrm>
          <a:prstGeom prst="rect">
            <a:avLst/>
          </a:prstGeom>
        </p:spPr>
        <p:txBody>
          <a:bodyPr vert="horz" wrap="square" lIns="0" tIns="16123" rIns="0" bIns="0" rtlCol="0">
            <a:spAutoFit/>
          </a:bodyPr>
          <a:lstStyle/>
          <a:p>
            <a:pPr marL="15356" defTabSz="1105601">
              <a:spcBef>
                <a:spcPts val="127"/>
              </a:spcBef>
            </a:pPr>
            <a:r>
              <a:rPr sz="846" spc="6" dirty="0">
                <a:solidFill>
                  <a:srgbClr val="FFFFFF"/>
                </a:solidFill>
                <a:latin typeface="Lucida Sans Unicode"/>
                <a:cs typeface="Lucida Sans Unicode"/>
              </a:rPr>
              <a:t>●</a:t>
            </a:r>
            <a:endParaRPr sz="846">
              <a:solidFill>
                <a:prstClr val="black"/>
              </a:solidFill>
              <a:latin typeface="Lucida Sans Unicode"/>
              <a:cs typeface="Lucida Sans Unicode"/>
            </a:endParaRPr>
          </a:p>
        </p:txBody>
      </p:sp>
      <p:sp>
        <p:nvSpPr>
          <p:cNvPr id="7" name="object 7"/>
          <p:cNvSpPr txBox="1"/>
          <p:nvPr/>
        </p:nvSpPr>
        <p:spPr>
          <a:xfrm>
            <a:off x="668011" y="2993723"/>
            <a:ext cx="117467" cy="146444"/>
          </a:xfrm>
          <a:prstGeom prst="rect">
            <a:avLst/>
          </a:prstGeom>
        </p:spPr>
        <p:txBody>
          <a:bodyPr vert="horz" wrap="square" lIns="0" tIns="16123" rIns="0" bIns="0" rtlCol="0">
            <a:spAutoFit/>
          </a:bodyPr>
          <a:lstStyle/>
          <a:p>
            <a:pPr marL="15356" defTabSz="1105601">
              <a:spcBef>
                <a:spcPts val="127"/>
              </a:spcBef>
            </a:pPr>
            <a:r>
              <a:rPr sz="846" spc="6" dirty="0">
                <a:solidFill>
                  <a:srgbClr val="FFFFFF"/>
                </a:solidFill>
                <a:latin typeface="Lucida Sans Unicode"/>
                <a:cs typeface="Lucida Sans Unicode"/>
              </a:rPr>
              <a:t>●</a:t>
            </a:r>
            <a:endParaRPr sz="846">
              <a:solidFill>
                <a:prstClr val="black"/>
              </a:solidFill>
              <a:latin typeface="Lucida Sans Unicode"/>
              <a:cs typeface="Lucida Sans Unicode"/>
            </a:endParaRPr>
          </a:p>
        </p:txBody>
      </p:sp>
      <p:sp>
        <p:nvSpPr>
          <p:cNvPr id="8" name="object 8"/>
          <p:cNvSpPr txBox="1"/>
          <p:nvPr/>
        </p:nvSpPr>
        <p:spPr>
          <a:xfrm>
            <a:off x="668011" y="3702332"/>
            <a:ext cx="117467" cy="146444"/>
          </a:xfrm>
          <a:prstGeom prst="rect">
            <a:avLst/>
          </a:prstGeom>
        </p:spPr>
        <p:txBody>
          <a:bodyPr vert="horz" wrap="square" lIns="0" tIns="16123" rIns="0" bIns="0" rtlCol="0">
            <a:spAutoFit/>
          </a:bodyPr>
          <a:lstStyle/>
          <a:p>
            <a:pPr marL="15356" defTabSz="1105601">
              <a:spcBef>
                <a:spcPts val="127"/>
              </a:spcBef>
            </a:pPr>
            <a:r>
              <a:rPr sz="846" spc="6" dirty="0">
                <a:solidFill>
                  <a:srgbClr val="FFFFFF"/>
                </a:solidFill>
                <a:latin typeface="Lucida Sans Unicode"/>
                <a:cs typeface="Lucida Sans Unicode"/>
              </a:rPr>
              <a:t>●</a:t>
            </a:r>
            <a:endParaRPr sz="846">
              <a:solidFill>
                <a:prstClr val="black"/>
              </a:solidFill>
              <a:latin typeface="Lucida Sans Unicode"/>
              <a:cs typeface="Lucida Sans Unicode"/>
            </a:endParaRPr>
          </a:p>
        </p:txBody>
      </p:sp>
      <p:sp>
        <p:nvSpPr>
          <p:cNvPr id="9" name="object 9"/>
          <p:cNvSpPr txBox="1"/>
          <p:nvPr/>
        </p:nvSpPr>
        <p:spPr>
          <a:xfrm>
            <a:off x="668011" y="4138036"/>
            <a:ext cx="117467" cy="146444"/>
          </a:xfrm>
          <a:prstGeom prst="rect">
            <a:avLst/>
          </a:prstGeom>
        </p:spPr>
        <p:txBody>
          <a:bodyPr vert="horz" wrap="square" lIns="0" tIns="16123" rIns="0" bIns="0" rtlCol="0">
            <a:spAutoFit/>
          </a:bodyPr>
          <a:lstStyle/>
          <a:p>
            <a:pPr marL="15356" defTabSz="1105601">
              <a:spcBef>
                <a:spcPts val="127"/>
              </a:spcBef>
            </a:pPr>
            <a:r>
              <a:rPr sz="846" spc="6" dirty="0">
                <a:solidFill>
                  <a:srgbClr val="FFFFFF"/>
                </a:solidFill>
                <a:latin typeface="Lucida Sans Unicode"/>
                <a:cs typeface="Lucida Sans Unicode"/>
              </a:rPr>
              <a:t>●</a:t>
            </a:r>
            <a:endParaRPr sz="846">
              <a:solidFill>
                <a:prstClr val="black"/>
              </a:solidFill>
              <a:latin typeface="Lucida Sans Unicode"/>
              <a:cs typeface="Lucida Sans Unicode"/>
            </a:endParaRPr>
          </a:p>
        </p:txBody>
      </p:sp>
      <p:sp>
        <p:nvSpPr>
          <p:cNvPr id="10" name="object 10"/>
          <p:cNvSpPr txBox="1"/>
          <p:nvPr/>
        </p:nvSpPr>
        <p:spPr>
          <a:xfrm>
            <a:off x="668011" y="4573738"/>
            <a:ext cx="117467" cy="146444"/>
          </a:xfrm>
          <a:prstGeom prst="rect">
            <a:avLst/>
          </a:prstGeom>
        </p:spPr>
        <p:txBody>
          <a:bodyPr vert="horz" wrap="square" lIns="0" tIns="16123" rIns="0" bIns="0" rtlCol="0">
            <a:spAutoFit/>
          </a:bodyPr>
          <a:lstStyle/>
          <a:p>
            <a:pPr marL="15356" defTabSz="1105601">
              <a:spcBef>
                <a:spcPts val="127"/>
              </a:spcBef>
            </a:pPr>
            <a:r>
              <a:rPr sz="846" spc="6" dirty="0">
                <a:solidFill>
                  <a:srgbClr val="FFFFFF"/>
                </a:solidFill>
                <a:latin typeface="Lucida Sans Unicode"/>
                <a:cs typeface="Lucida Sans Unicode"/>
              </a:rPr>
              <a:t>●</a:t>
            </a:r>
            <a:endParaRPr sz="846">
              <a:solidFill>
                <a:prstClr val="black"/>
              </a:solidFill>
              <a:latin typeface="Lucida Sans Unicode"/>
              <a:cs typeface="Lucida Sans Unicode"/>
            </a:endParaRPr>
          </a:p>
        </p:txBody>
      </p:sp>
      <p:sp>
        <p:nvSpPr>
          <p:cNvPr id="11" name="object 11"/>
          <p:cNvSpPr txBox="1"/>
          <p:nvPr/>
        </p:nvSpPr>
        <p:spPr>
          <a:xfrm>
            <a:off x="668011" y="5009426"/>
            <a:ext cx="117467" cy="146444"/>
          </a:xfrm>
          <a:prstGeom prst="rect">
            <a:avLst/>
          </a:prstGeom>
        </p:spPr>
        <p:txBody>
          <a:bodyPr vert="horz" wrap="square" lIns="0" tIns="16123" rIns="0" bIns="0" rtlCol="0">
            <a:spAutoFit/>
          </a:bodyPr>
          <a:lstStyle/>
          <a:p>
            <a:pPr marL="15356" defTabSz="1105601">
              <a:spcBef>
                <a:spcPts val="127"/>
              </a:spcBef>
            </a:pPr>
            <a:r>
              <a:rPr sz="846" spc="6" dirty="0">
                <a:solidFill>
                  <a:srgbClr val="FFFFFF"/>
                </a:solidFill>
                <a:latin typeface="Lucida Sans Unicode"/>
                <a:cs typeface="Lucida Sans Unicode"/>
              </a:rPr>
              <a:t>●</a:t>
            </a:r>
            <a:endParaRPr sz="846">
              <a:solidFill>
                <a:prstClr val="black"/>
              </a:solidFill>
              <a:latin typeface="Lucida Sans Unicode"/>
              <a:cs typeface="Lucida Sans Unicode"/>
            </a:endParaRPr>
          </a:p>
        </p:txBody>
      </p:sp>
      <p:sp>
        <p:nvSpPr>
          <p:cNvPr id="12" name="object 12"/>
          <p:cNvSpPr txBox="1"/>
          <p:nvPr/>
        </p:nvSpPr>
        <p:spPr>
          <a:xfrm>
            <a:off x="668011" y="5718036"/>
            <a:ext cx="117467" cy="146444"/>
          </a:xfrm>
          <a:prstGeom prst="rect">
            <a:avLst/>
          </a:prstGeom>
        </p:spPr>
        <p:txBody>
          <a:bodyPr vert="horz" wrap="square" lIns="0" tIns="16123" rIns="0" bIns="0" rtlCol="0">
            <a:spAutoFit/>
          </a:bodyPr>
          <a:lstStyle/>
          <a:p>
            <a:pPr marL="15356" defTabSz="1105601">
              <a:spcBef>
                <a:spcPts val="127"/>
              </a:spcBef>
            </a:pPr>
            <a:r>
              <a:rPr sz="846" spc="6" dirty="0">
                <a:solidFill>
                  <a:srgbClr val="FFFFFF"/>
                </a:solidFill>
                <a:latin typeface="Lucida Sans Unicode"/>
                <a:cs typeface="Lucida Sans Unicode"/>
              </a:rPr>
              <a:t>●</a:t>
            </a:r>
            <a:endParaRPr sz="846">
              <a:solidFill>
                <a:prstClr val="black"/>
              </a:solidFill>
              <a:latin typeface="Lucida Sans Unicode"/>
              <a:cs typeface="Lucida Sans Unicode"/>
            </a:endParaRPr>
          </a:p>
        </p:txBody>
      </p:sp>
      <p:sp>
        <p:nvSpPr>
          <p:cNvPr id="13" name="object 13"/>
          <p:cNvSpPr txBox="1"/>
          <p:nvPr/>
        </p:nvSpPr>
        <p:spPr>
          <a:xfrm>
            <a:off x="1059752" y="1903297"/>
            <a:ext cx="10178170" cy="4117910"/>
          </a:xfrm>
          <a:prstGeom prst="rect">
            <a:avLst/>
          </a:prstGeom>
        </p:spPr>
        <p:txBody>
          <a:bodyPr vert="horz" wrap="square" lIns="0" tIns="15355" rIns="0" bIns="0" rtlCol="0">
            <a:spAutoFit/>
          </a:bodyPr>
          <a:lstStyle/>
          <a:p>
            <a:pPr marL="15356" marR="4650434" defTabSz="1105601">
              <a:lnSpc>
                <a:spcPct val="147800"/>
              </a:lnSpc>
              <a:spcBef>
                <a:spcPts val="121"/>
              </a:spcBef>
            </a:pPr>
            <a:r>
              <a:rPr sz="1935" spc="-6" dirty="0">
                <a:solidFill>
                  <a:srgbClr val="FFFFFF"/>
                </a:solidFill>
                <a:latin typeface="Arial MT"/>
                <a:cs typeface="Arial MT"/>
              </a:rPr>
              <a:t>une Collection grâce à stream() et parallelStream() </a:t>
            </a:r>
            <a:r>
              <a:rPr sz="1935" spc="-520" dirty="0">
                <a:solidFill>
                  <a:srgbClr val="FFFFFF"/>
                </a:solidFill>
                <a:latin typeface="Arial MT"/>
                <a:cs typeface="Arial MT"/>
              </a:rPr>
              <a:t> </a:t>
            </a:r>
            <a:r>
              <a:rPr sz="1935" spc="-6" dirty="0">
                <a:solidFill>
                  <a:srgbClr val="FFFFFF"/>
                </a:solidFill>
                <a:latin typeface="Arial MT"/>
                <a:cs typeface="Arial MT"/>
              </a:rPr>
              <a:t>un</a:t>
            </a:r>
            <a:r>
              <a:rPr sz="1935" spc="-12" dirty="0">
                <a:solidFill>
                  <a:srgbClr val="FFFFFF"/>
                </a:solidFill>
                <a:latin typeface="Arial MT"/>
                <a:cs typeface="Arial MT"/>
              </a:rPr>
              <a:t> </a:t>
            </a:r>
            <a:r>
              <a:rPr sz="1935" spc="-6" dirty="0">
                <a:solidFill>
                  <a:srgbClr val="FFFFFF"/>
                </a:solidFill>
                <a:latin typeface="Arial MT"/>
                <a:cs typeface="Arial MT"/>
              </a:rPr>
              <a:t>tableau</a:t>
            </a:r>
            <a:r>
              <a:rPr sz="1935" spc="-12" dirty="0">
                <a:solidFill>
                  <a:srgbClr val="FFFFFF"/>
                </a:solidFill>
                <a:latin typeface="Arial MT"/>
                <a:cs typeface="Arial MT"/>
              </a:rPr>
              <a:t> </a:t>
            </a:r>
            <a:r>
              <a:rPr sz="1935" spc="-6" dirty="0">
                <a:solidFill>
                  <a:srgbClr val="FFFFFF"/>
                </a:solidFill>
                <a:latin typeface="Arial MT"/>
                <a:cs typeface="Arial MT"/>
              </a:rPr>
              <a:t>grâce</a:t>
            </a:r>
            <a:r>
              <a:rPr sz="1935" spc="-12" dirty="0">
                <a:solidFill>
                  <a:srgbClr val="FFFFFF"/>
                </a:solidFill>
                <a:latin typeface="Arial MT"/>
                <a:cs typeface="Arial MT"/>
              </a:rPr>
              <a:t> </a:t>
            </a:r>
            <a:r>
              <a:rPr sz="1935" spc="-6" dirty="0">
                <a:solidFill>
                  <a:srgbClr val="FFFFFF"/>
                </a:solidFill>
                <a:latin typeface="Arial MT"/>
                <a:cs typeface="Arial MT"/>
              </a:rPr>
              <a:t>à</a:t>
            </a:r>
            <a:r>
              <a:rPr sz="1935" spc="-109" dirty="0">
                <a:solidFill>
                  <a:srgbClr val="FFFFFF"/>
                </a:solidFill>
                <a:latin typeface="Arial MT"/>
                <a:cs typeface="Arial MT"/>
              </a:rPr>
              <a:t> </a:t>
            </a:r>
            <a:r>
              <a:rPr sz="1935" spc="-6" dirty="0">
                <a:solidFill>
                  <a:srgbClr val="FFFFFF"/>
                </a:solidFill>
                <a:latin typeface="Arial MT"/>
                <a:cs typeface="Arial MT"/>
              </a:rPr>
              <a:t>Arrays.stream(Object[])</a:t>
            </a:r>
            <a:endParaRPr sz="1935">
              <a:solidFill>
                <a:prstClr val="black"/>
              </a:solidFill>
              <a:latin typeface="Arial MT"/>
              <a:cs typeface="Arial MT"/>
            </a:endParaRPr>
          </a:p>
          <a:p>
            <a:pPr marL="15356" marR="241850" defTabSz="1105601">
              <a:lnSpc>
                <a:spcPts val="2152"/>
              </a:lnSpc>
              <a:spcBef>
                <a:spcPts val="1318"/>
              </a:spcBef>
            </a:pPr>
            <a:r>
              <a:rPr sz="1935" spc="-6" dirty="0">
                <a:solidFill>
                  <a:srgbClr val="FFFFFF"/>
                </a:solidFill>
                <a:latin typeface="Arial MT"/>
                <a:cs typeface="Arial MT"/>
              </a:rPr>
              <a:t>les</a:t>
            </a:r>
            <a:r>
              <a:rPr sz="1935" spc="30" dirty="0">
                <a:solidFill>
                  <a:srgbClr val="FFFFFF"/>
                </a:solidFill>
                <a:latin typeface="Arial MT"/>
                <a:cs typeface="Arial MT"/>
              </a:rPr>
              <a:t> </a:t>
            </a:r>
            <a:r>
              <a:rPr sz="1935" spc="-6" dirty="0">
                <a:solidFill>
                  <a:srgbClr val="FFFFFF"/>
                </a:solidFill>
                <a:latin typeface="Arial MT"/>
                <a:cs typeface="Arial MT"/>
              </a:rPr>
              <a:t>classes</a:t>
            </a:r>
            <a:r>
              <a:rPr sz="1935" spc="30" dirty="0">
                <a:solidFill>
                  <a:srgbClr val="FFFFFF"/>
                </a:solidFill>
                <a:latin typeface="Arial MT"/>
                <a:cs typeface="Arial MT"/>
              </a:rPr>
              <a:t> </a:t>
            </a:r>
            <a:r>
              <a:rPr sz="1935" spc="-6" dirty="0">
                <a:solidFill>
                  <a:srgbClr val="FFFFFF"/>
                </a:solidFill>
                <a:latin typeface="Arial MT"/>
                <a:cs typeface="Arial MT"/>
              </a:rPr>
              <a:t>de</a:t>
            </a:r>
            <a:r>
              <a:rPr sz="1935" spc="18" dirty="0">
                <a:solidFill>
                  <a:srgbClr val="FFFFFF"/>
                </a:solidFill>
                <a:latin typeface="Arial MT"/>
                <a:cs typeface="Arial MT"/>
              </a:rPr>
              <a:t> </a:t>
            </a:r>
            <a:r>
              <a:rPr sz="1935" spc="-6" dirty="0">
                <a:solidFill>
                  <a:srgbClr val="FFFFFF"/>
                </a:solidFill>
                <a:latin typeface="Arial MT"/>
                <a:cs typeface="Arial MT"/>
              </a:rPr>
              <a:t>Stream</a:t>
            </a:r>
            <a:r>
              <a:rPr sz="1935" spc="30" dirty="0">
                <a:solidFill>
                  <a:srgbClr val="FFFFFF"/>
                </a:solidFill>
                <a:latin typeface="Arial MT"/>
                <a:cs typeface="Arial MT"/>
              </a:rPr>
              <a:t> </a:t>
            </a:r>
            <a:r>
              <a:rPr sz="1935" spc="-6" dirty="0">
                <a:solidFill>
                  <a:srgbClr val="FFFFFF"/>
                </a:solidFill>
                <a:latin typeface="Arial MT"/>
                <a:cs typeface="Arial MT"/>
              </a:rPr>
              <a:t>:</a:t>
            </a:r>
            <a:r>
              <a:rPr sz="1935" spc="18" dirty="0">
                <a:solidFill>
                  <a:srgbClr val="FFFFFF"/>
                </a:solidFill>
                <a:latin typeface="Arial MT"/>
                <a:cs typeface="Arial MT"/>
              </a:rPr>
              <a:t> </a:t>
            </a:r>
            <a:r>
              <a:rPr sz="1935" spc="-12" dirty="0">
                <a:solidFill>
                  <a:srgbClr val="FFFFFF"/>
                </a:solidFill>
                <a:latin typeface="Arial MT"/>
                <a:cs typeface="Arial MT"/>
              </a:rPr>
              <a:t>Stream.of(Object[]),</a:t>
            </a:r>
            <a:r>
              <a:rPr sz="1935" spc="30" dirty="0">
                <a:solidFill>
                  <a:srgbClr val="FFFFFF"/>
                </a:solidFill>
                <a:latin typeface="Arial MT"/>
                <a:cs typeface="Arial MT"/>
              </a:rPr>
              <a:t> </a:t>
            </a:r>
            <a:r>
              <a:rPr sz="1935" spc="-12" dirty="0">
                <a:solidFill>
                  <a:srgbClr val="FFFFFF"/>
                </a:solidFill>
                <a:latin typeface="Arial MT"/>
                <a:cs typeface="Arial MT"/>
              </a:rPr>
              <a:t>IntStream.range(int,</a:t>
            </a:r>
            <a:r>
              <a:rPr sz="1935" spc="30" dirty="0">
                <a:solidFill>
                  <a:srgbClr val="FFFFFF"/>
                </a:solidFill>
                <a:latin typeface="Arial MT"/>
                <a:cs typeface="Arial MT"/>
              </a:rPr>
              <a:t> </a:t>
            </a:r>
            <a:r>
              <a:rPr sz="1935" spc="-6" dirty="0">
                <a:solidFill>
                  <a:srgbClr val="FFFFFF"/>
                </a:solidFill>
                <a:latin typeface="Arial MT"/>
                <a:cs typeface="Arial MT"/>
              </a:rPr>
              <a:t>int),</a:t>
            </a:r>
            <a:r>
              <a:rPr sz="1935" spc="18" dirty="0">
                <a:solidFill>
                  <a:srgbClr val="FFFFFF"/>
                </a:solidFill>
                <a:latin typeface="Arial MT"/>
                <a:cs typeface="Arial MT"/>
              </a:rPr>
              <a:t> </a:t>
            </a:r>
            <a:r>
              <a:rPr sz="1935" spc="-12" dirty="0">
                <a:solidFill>
                  <a:srgbClr val="FFFFFF"/>
                </a:solidFill>
                <a:latin typeface="Arial MT"/>
                <a:cs typeface="Arial MT"/>
              </a:rPr>
              <a:t>Stream.iterate(Object, </a:t>
            </a:r>
            <a:r>
              <a:rPr sz="1935" spc="-520" dirty="0">
                <a:solidFill>
                  <a:srgbClr val="FFFFFF"/>
                </a:solidFill>
                <a:latin typeface="Arial MT"/>
                <a:cs typeface="Arial MT"/>
              </a:rPr>
              <a:t> </a:t>
            </a:r>
            <a:r>
              <a:rPr sz="1935" spc="-12" dirty="0">
                <a:solidFill>
                  <a:srgbClr val="FFFFFF"/>
                </a:solidFill>
                <a:latin typeface="Arial MT"/>
                <a:cs typeface="Arial MT"/>
              </a:rPr>
              <a:t>UnaryOperator)</a:t>
            </a:r>
            <a:endParaRPr sz="1935">
              <a:solidFill>
                <a:prstClr val="black"/>
              </a:solidFill>
              <a:latin typeface="Arial MT"/>
              <a:cs typeface="Arial MT"/>
            </a:endParaRPr>
          </a:p>
          <a:p>
            <a:pPr marL="15356" defTabSz="1105601">
              <a:spcBef>
                <a:spcPts val="1064"/>
              </a:spcBef>
            </a:pPr>
            <a:r>
              <a:rPr sz="1935" spc="-6" dirty="0">
                <a:solidFill>
                  <a:srgbClr val="FFFFFF"/>
                </a:solidFill>
                <a:latin typeface="Arial MT"/>
                <a:cs typeface="Arial MT"/>
              </a:rPr>
              <a:t>les</a:t>
            </a:r>
            <a:r>
              <a:rPr sz="1935" spc="-12" dirty="0">
                <a:solidFill>
                  <a:srgbClr val="FFFFFF"/>
                </a:solidFill>
                <a:latin typeface="Arial MT"/>
                <a:cs typeface="Arial MT"/>
              </a:rPr>
              <a:t> </a:t>
            </a:r>
            <a:r>
              <a:rPr sz="1935" spc="-6" dirty="0">
                <a:solidFill>
                  <a:srgbClr val="FFFFFF"/>
                </a:solidFill>
                <a:latin typeface="Arial MT"/>
                <a:cs typeface="Arial MT"/>
              </a:rPr>
              <a:t>lignes d’un</a:t>
            </a:r>
            <a:r>
              <a:rPr sz="1935" spc="-12" dirty="0">
                <a:solidFill>
                  <a:srgbClr val="FFFFFF"/>
                </a:solidFill>
                <a:latin typeface="Arial MT"/>
                <a:cs typeface="Arial MT"/>
              </a:rPr>
              <a:t> </a:t>
            </a:r>
            <a:r>
              <a:rPr sz="1935" spc="-6" dirty="0">
                <a:solidFill>
                  <a:srgbClr val="FFFFFF"/>
                </a:solidFill>
                <a:latin typeface="Arial MT"/>
                <a:cs typeface="Arial MT"/>
              </a:rPr>
              <a:t>fichier</a:t>
            </a:r>
            <a:r>
              <a:rPr sz="1935" spc="-24" dirty="0">
                <a:solidFill>
                  <a:srgbClr val="FFFFFF"/>
                </a:solidFill>
                <a:latin typeface="Arial MT"/>
                <a:cs typeface="Arial MT"/>
              </a:rPr>
              <a:t> </a:t>
            </a:r>
            <a:r>
              <a:rPr sz="1935" spc="-6" dirty="0">
                <a:solidFill>
                  <a:srgbClr val="FFFFFF"/>
                </a:solidFill>
                <a:latin typeface="Arial MT"/>
                <a:cs typeface="Arial MT"/>
              </a:rPr>
              <a:t>:</a:t>
            </a:r>
            <a:r>
              <a:rPr sz="1935" spc="-12" dirty="0">
                <a:solidFill>
                  <a:srgbClr val="FFFFFF"/>
                </a:solidFill>
                <a:latin typeface="Arial MT"/>
                <a:cs typeface="Arial MT"/>
              </a:rPr>
              <a:t> BufferedReader.lines()</a:t>
            </a:r>
            <a:endParaRPr sz="1935">
              <a:solidFill>
                <a:prstClr val="black"/>
              </a:solidFill>
              <a:latin typeface="Arial MT"/>
              <a:cs typeface="Arial MT"/>
            </a:endParaRPr>
          </a:p>
          <a:p>
            <a:pPr marL="15356" marR="1825777" defTabSz="1105601">
              <a:lnSpc>
                <a:spcPct val="147800"/>
              </a:lnSpc>
            </a:pPr>
            <a:r>
              <a:rPr sz="1935" spc="-6" dirty="0">
                <a:solidFill>
                  <a:srgbClr val="FFFFFF"/>
                </a:solidFill>
                <a:latin typeface="Arial MT"/>
                <a:cs typeface="Arial MT"/>
              </a:rPr>
              <a:t>les streams de chemins de fichiers sont obtenus grâce aux méthode de Files </a:t>
            </a:r>
            <a:r>
              <a:rPr sz="1935" spc="-520" dirty="0">
                <a:solidFill>
                  <a:srgbClr val="FFFFFF"/>
                </a:solidFill>
                <a:latin typeface="Arial MT"/>
                <a:cs typeface="Arial MT"/>
              </a:rPr>
              <a:t> </a:t>
            </a:r>
            <a:r>
              <a:rPr sz="1935" spc="-6" dirty="0">
                <a:solidFill>
                  <a:srgbClr val="FFFFFF"/>
                </a:solidFill>
                <a:latin typeface="Arial MT"/>
                <a:cs typeface="Arial MT"/>
              </a:rPr>
              <a:t>une</a:t>
            </a:r>
            <a:r>
              <a:rPr sz="1935" spc="-18" dirty="0">
                <a:solidFill>
                  <a:srgbClr val="FFFFFF"/>
                </a:solidFill>
                <a:latin typeface="Arial MT"/>
                <a:cs typeface="Arial MT"/>
              </a:rPr>
              <a:t> </a:t>
            </a:r>
            <a:r>
              <a:rPr sz="1935" spc="-6" dirty="0">
                <a:solidFill>
                  <a:srgbClr val="FFFFFF"/>
                </a:solidFill>
                <a:latin typeface="Arial MT"/>
                <a:cs typeface="Arial MT"/>
              </a:rPr>
              <a:t>liste aléatoire</a:t>
            </a:r>
            <a:r>
              <a:rPr sz="1935" spc="-12" dirty="0">
                <a:solidFill>
                  <a:srgbClr val="FFFFFF"/>
                </a:solidFill>
                <a:latin typeface="Arial MT"/>
                <a:cs typeface="Arial MT"/>
              </a:rPr>
              <a:t> </a:t>
            </a:r>
            <a:r>
              <a:rPr sz="1935" spc="-6" dirty="0">
                <a:solidFill>
                  <a:srgbClr val="FFFFFF"/>
                </a:solidFill>
                <a:latin typeface="Arial MT"/>
                <a:cs typeface="Arial MT"/>
              </a:rPr>
              <a:t>: Random.ints()</a:t>
            </a:r>
            <a:endParaRPr sz="1935">
              <a:solidFill>
                <a:prstClr val="black"/>
              </a:solidFill>
              <a:latin typeface="Arial MT"/>
              <a:cs typeface="Arial MT"/>
            </a:endParaRPr>
          </a:p>
          <a:p>
            <a:pPr marL="15356" marR="6142" defTabSz="1105601">
              <a:lnSpc>
                <a:spcPts val="2152"/>
              </a:lnSpc>
              <a:spcBef>
                <a:spcPts val="1324"/>
              </a:spcBef>
            </a:pPr>
            <a:r>
              <a:rPr sz="1935" spc="-6" dirty="0">
                <a:solidFill>
                  <a:srgbClr val="FFFFFF"/>
                </a:solidFill>
                <a:latin typeface="Arial MT"/>
                <a:cs typeface="Arial MT"/>
              </a:rPr>
              <a:t>d’autres méthodes du JDK :</a:t>
            </a:r>
            <a:r>
              <a:rPr sz="1935" dirty="0">
                <a:solidFill>
                  <a:srgbClr val="FFFFFF"/>
                </a:solidFill>
                <a:latin typeface="Arial MT"/>
                <a:cs typeface="Arial MT"/>
              </a:rPr>
              <a:t> </a:t>
            </a:r>
            <a:r>
              <a:rPr sz="1935" spc="-6" dirty="0">
                <a:solidFill>
                  <a:srgbClr val="FFFFFF"/>
                </a:solidFill>
                <a:latin typeface="Arial MT"/>
                <a:cs typeface="Arial MT"/>
              </a:rPr>
              <a:t>BitSet.stream() Pattern.splitAsStream(java.lang.CharSequence), </a:t>
            </a:r>
            <a:r>
              <a:rPr sz="1935" spc="-520" dirty="0">
                <a:solidFill>
                  <a:srgbClr val="FFFFFF"/>
                </a:solidFill>
                <a:latin typeface="Arial MT"/>
                <a:cs typeface="Arial MT"/>
              </a:rPr>
              <a:t> </a:t>
            </a:r>
            <a:r>
              <a:rPr sz="1935" spc="-6" dirty="0">
                <a:solidFill>
                  <a:srgbClr val="FFFFFF"/>
                </a:solidFill>
                <a:latin typeface="Arial MT"/>
                <a:cs typeface="Arial MT"/>
              </a:rPr>
              <a:t>and</a:t>
            </a:r>
            <a:r>
              <a:rPr sz="1935" spc="-18" dirty="0">
                <a:solidFill>
                  <a:srgbClr val="FFFFFF"/>
                </a:solidFill>
                <a:latin typeface="Arial MT"/>
                <a:cs typeface="Arial MT"/>
              </a:rPr>
              <a:t> </a:t>
            </a:r>
            <a:r>
              <a:rPr sz="1935" spc="-6" dirty="0">
                <a:solidFill>
                  <a:srgbClr val="FFFFFF"/>
                </a:solidFill>
                <a:latin typeface="Arial MT"/>
                <a:cs typeface="Arial MT"/>
              </a:rPr>
              <a:t>JarFile.stream()</a:t>
            </a:r>
            <a:endParaRPr sz="1935">
              <a:solidFill>
                <a:prstClr val="black"/>
              </a:solidFill>
              <a:latin typeface="Arial MT"/>
              <a:cs typeface="Arial MT"/>
            </a:endParaRPr>
          </a:p>
          <a:p>
            <a:pPr marL="15356" defTabSz="1105601">
              <a:spcBef>
                <a:spcPts val="1064"/>
              </a:spcBef>
            </a:pPr>
            <a:r>
              <a:rPr sz="1935" spc="-6" dirty="0">
                <a:solidFill>
                  <a:srgbClr val="FFFFFF"/>
                </a:solidFill>
                <a:latin typeface="Arial MT"/>
                <a:cs typeface="Arial MT"/>
              </a:rPr>
              <a:t>d’autres</a:t>
            </a:r>
            <a:r>
              <a:rPr sz="1935" spc="-24" dirty="0">
                <a:solidFill>
                  <a:srgbClr val="FFFFFF"/>
                </a:solidFill>
                <a:latin typeface="Arial MT"/>
                <a:cs typeface="Arial MT"/>
              </a:rPr>
              <a:t> </a:t>
            </a:r>
            <a:r>
              <a:rPr sz="1935" spc="-6" dirty="0">
                <a:solidFill>
                  <a:srgbClr val="FFFFFF"/>
                </a:solidFill>
                <a:latin typeface="Arial MT"/>
                <a:cs typeface="Arial MT"/>
              </a:rPr>
              <a:t>méthodes</a:t>
            </a:r>
            <a:r>
              <a:rPr sz="1935" spc="-18" dirty="0">
                <a:solidFill>
                  <a:srgbClr val="FFFFFF"/>
                </a:solidFill>
                <a:latin typeface="Arial MT"/>
                <a:cs typeface="Arial MT"/>
              </a:rPr>
              <a:t> </a:t>
            </a:r>
            <a:r>
              <a:rPr sz="1935" spc="-6" dirty="0">
                <a:solidFill>
                  <a:srgbClr val="FFFFFF"/>
                </a:solidFill>
                <a:latin typeface="Arial MT"/>
                <a:cs typeface="Arial MT"/>
              </a:rPr>
              <a:t>d’autres</a:t>
            </a:r>
            <a:r>
              <a:rPr sz="1935" spc="-18" dirty="0">
                <a:solidFill>
                  <a:srgbClr val="FFFFFF"/>
                </a:solidFill>
                <a:latin typeface="Arial MT"/>
                <a:cs typeface="Arial MT"/>
              </a:rPr>
              <a:t> </a:t>
            </a:r>
            <a:r>
              <a:rPr sz="1935" spc="-6" dirty="0">
                <a:solidFill>
                  <a:srgbClr val="FFFFFF"/>
                </a:solidFill>
                <a:latin typeface="Arial MT"/>
                <a:cs typeface="Arial MT"/>
              </a:rPr>
              <a:t>bibliothèques</a:t>
            </a:r>
            <a:r>
              <a:rPr sz="1935" spc="-12" dirty="0">
                <a:solidFill>
                  <a:srgbClr val="FFFFFF"/>
                </a:solidFill>
                <a:latin typeface="Arial MT"/>
                <a:cs typeface="Arial MT"/>
              </a:rPr>
              <a:t> ...</a:t>
            </a:r>
            <a:endParaRPr sz="1935">
              <a:solidFill>
                <a:prstClr val="black"/>
              </a:solidFill>
              <a:latin typeface="Arial MT"/>
              <a:cs typeface="Arial MT"/>
            </a:endParaRPr>
          </a:p>
        </p:txBody>
      </p:sp>
      <p:sp>
        <p:nvSpPr>
          <p:cNvPr id="14" name="object 2">
            <a:extLst>
              <a:ext uri="{FF2B5EF4-FFF2-40B4-BE49-F238E27FC236}">
                <a16:creationId xmlns:a16="http://schemas.microsoft.com/office/drawing/2014/main" id="{60D2DE49-6506-C26B-B594-5C29CFC5DB88}"/>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94445" y="538401"/>
            <a:ext cx="4912885" cy="573671"/>
          </a:xfrm>
          <a:prstGeom prst="rect">
            <a:avLst/>
          </a:prstGeom>
        </p:spPr>
        <p:txBody>
          <a:bodyPr vert="horz" wrap="square" lIns="0" tIns="15355" rIns="0" bIns="0" rtlCol="0">
            <a:spAutoFit/>
          </a:bodyPr>
          <a:lstStyle/>
          <a:p>
            <a:pPr marL="15356">
              <a:spcBef>
                <a:spcPts val="121"/>
              </a:spcBef>
            </a:pPr>
            <a:r>
              <a:rPr spc="-6" dirty="0">
                <a:latin typeface="Arial"/>
                <a:cs typeface="Arial"/>
              </a:rPr>
              <a:t>Streams</a:t>
            </a:r>
            <a:r>
              <a:rPr spc="-60" dirty="0">
                <a:latin typeface="Arial"/>
                <a:cs typeface="Arial"/>
              </a:rPr>
              <a:t> </a:t>
            </a:r>
            <a:r>
              <a:rPr spc="-6" dirty="0">
                <a:latin typeface="Arial"/>
                <a:cs typeface="Arial"/>
              </a:rPr>
              <a:t>et</a:t>
            </a:r>
            <a:r>
              <a:rPr spc="-54" dirty="0">
                <a:latin typeface="Arial"/>
                <a:cs typeface="Arial"/>
              </a:rPr>
              <a:t> </a:t>
            </a:r>
            <a:r>
              <a:rPr spc="-6" dirty="0">
                <a:latin typeface="Arial"/>
                <a:cs typeface="Arial"/>
              </a:rPr>
              <a:t>collections</a:t>
            </a:r>
          </a:p>
        </p:txBody>
      </p:sp>
      <p:sp>
        <p:nvSpPr>
          <p:cNvPr id="4" name="object 4"/>
          <p:cNvSpPr txBox="1"/>
          <p:nvPr/>
        </p:nvSpPr>
        <p:spPr>
          <a:xfrm>
            <a:off x="1398379" y="1599581"/>
            <a:ext cx="9700625" cy="2771131"/>
          </a:xfrm>
          <a:prstGeom prst="rect">
            <a:avLst/>
          </a:prstGeom>
        </p:spPr>
        <p:txBody>
          <a:bodyPr vert="horz" wrap="square" lIns="0" tIns="15355" rIns="0" bIns="0" rtlCol="0">
            <a:spAutoFit/>
          </a:bodyPr>
          <a:lstStyle/>
          <a:p>
            <a:pPr marL="358256" marR="145109" indent="-342900" defTabSz="1105601">
              <a:spcBef>
                <a:spcPts val="121"/>
              </a:spcBef>
              <a:buFont typeface="Arial" panose="020B0604020202020204" pitchFamily="34" charset="0"/>
              <a:buChar char="•"/>
            </a:pPr>
            <a:r>
              <a:rPr lang="fr-FR" sz="2176" spc="-18" dirty="0">
                <a:solidFill>
                  <a:srgbClr val="FFFFFF"/>
                </a:solidFill>
                <a:latin typeface="Arial MT"/>
                <a:cs typeface="Arial MT"/>
              </a:rPr>
              <a:t>Interface Collection : racine de nombreuses classes (</a:t>
            </a:r>
            <a:r>
              <a:rPr lang="fr-FR" sz="2176" spc="-18" dirty="0" err="1">
                <a:solidFill>
                  <a:srgbClr val="FFFFFF"/>
                </a:solidFill>
                <a:latin typeface="Arial MT"/>
                <a:cs typeface="Arial MT"/>
              </a:rPr>
              <a:t>ArrayList</a:t>
            </a:r>
            <a:r>
              <a:rPr lang="fr-FR" sz="2176" spc="-18" dirty="0">
                <a:solidFill>
                  <a:srgbClr val="FFFFFF"/>
                </a:solidFill>
                <a:latin typeface="Arial MT"/>
                <a:cs typeface="Arial MT"/>
              </a:rPr>
              <a:t>, </a:t>
            </a:r>
            <a:r>
              <a:rPr lang="fr-FR" sz="2176" spc="-18" dirty="0" err="1">
                <a:solidFill>
                  <a:srgbClr val="FFFFFF"/>
                </a:solidFill>
                <a:latin typeface="Arial MT"/>
                <a:cs typeface="Arial MT"/>
              </a:rPr>
              <a:t>HashSet</a:t>
            </a:r>
            <a:r>
              <a:rPr lang="fr-FR" sz="2176" spc="-18" dirty="0">
                <a:solidFill>
                  <a:srgbClr val="FFFFFF"/>
                </a:solidFill>
                <a:latin typeface="Arial MT"/>
                <a:cs typeface="Arial MT"/>
              </a:rPr>
              <a:t>).</a:t>
            </a:r>
          </a:p>
          <a:p>
            <a:pPr marL="358256" marR="145109" indent="-342900" defTabSz="1105601">
              <a:spcBef>
                <a:spcPts val="121"/>
              </a:spcBef>
              <a:buFont typeface="Arial" panose="020B0604020202020204" pitchFamily="34" charset="0"/>
              <a:buChar char="•"/>
            </a:pPr>
            <a:endParaRPr lang="fr-FR" sz="2176" spc="-18" dirty="0">
              <a:solidFill>
                <a:srgbClr val="FFFFFF"/>
              </a:solidFill>
              <a:latin typeface="Arial MT"/>
              <a:cs typeface="Arial MT"/>
            </a:endParaRPr>
          </a:p>
          <a:p>
            <a:pPr marL="358256" marR="145109" indent="-342900" defTabSz="1105601">
              <a:spcBef>
                <a:spcPts val="121"/>
              </a:spcBef>
              <a:buFont typeface="Arial" panose="020B0604020202020204" pitchFamily="34" charset="0"/>
              <a:buChar char="•"/>
            </a:pPr>
            <a:r>
              <a:rPr lang="fr-FR" sz="2176" spc="-18" dirty="0">
                <a:solidFill>
                  <a:srgbClr val="FFFFFF"/>
                </a:solidFill>
                <a:latin typeface="Arial MT"/>
                <a:cs typeface="Arial MT"/>
              </a:rPr>
              <a:t>Méthode </a:t>
            </a:r>
            <a:r>
              <a:rPr lang="fr-FR" sz="2176" spc="-18" dirty="0" err="1">
                <a:solidFill>
                  <a:srgbClr val="FFFFFF"/>
                </a:solidFill>
                <a:latin typeface="Arial MT"/>
                <a:cs typeface="Arial MT"/>
              </a:rPr>
              <a:t>stream</a:t>
            </a:r>
            <a:r>
              <a:rPr lang="fr-FR" sz="2176" spc="-18" dirty="0">
                <a:solidFill>
                  <a:srgbClr val="FFFFFF"/>
                </a:solidFill>
                <a:latin typeface="Arial MT"/>
                <a:cs typeface="Arial MT"/>
              </a:rPr>
              <a:t>() : permet d’utiliser les </a:t>
            </a:r>
            <a:r>
              <a:rPr lang="fr-FR" sz="2176" spc="-18" dirty="0" err="1">
                <a:solidFill>
                  <a:srgbClr val="FFFFFF"/>
                </a:solidFill>
                <a:latin typeface="Arial MT"/>
                <a:cs typeface="Arial MT"/>
              </a:rPr>
              <a:t>streams</a:t>
            </a:r>
            <a:r>
              <a:rPr lang="fr-FR" sz="2176" spc="-18" dirty="0">
                <a:solidFill>
                  <a:srgbClr val="FFFFFF"/>
                </a:solidFill>
                <a:latin typeface="Arial MT"/>
                <a:cs typeface="Arial MT"/>
              </a:rPr>
              <a:t> avec les collections.</a:t>
            </a:r>
          </a:p>
          <a:p>
            <a:pPr marL="358256" marR="145109" indent="-342900" defTabSz="1105601">
              <a:spcBef>
                <a:spcPts val="121"/>
              </a:spcBef>
              <a:buFont typeface="Arial" panose="020B0604020202020204" pitchFamily="34" charset="0"/>
              <a:buChar char="•"/>
            </a:pPr>
            <a:endParaRPr lang="fr-FR" sz="2176" spc="-18" dirty="0">
              <a:solidFill>
                <a:srgbClr val="FFFFFF"/>
              </a:solidFill>
              <a:latin typeface="Arial MT"/>
              <a:cs typeface="Arial MT"/>
            </a:endParaRPr>
          </a:p>
          <a:p>
            <a:pPr marL="358256" marR="145109" indent="-342900" defTabSz="1105601">
              <a:spcBef>
                <a:spcPts val="121"/>
              </a:spcBef>
              <a:buFont typeface="Arial" panose="020B0604020202020204" pitchFamily="34" charset="0"/>
              <a:buChar char="•"/>
            </a:pPr>
            <a:r>
              <a:rPr lang="fr-FR" sz="2176" spc="-18" dirty="0" err="1">
                <a:solidFill>
                  <a:srgbClr val="FFFFFF"/>
                </a:solidFill>
                <a:latin typeface="Arial MT"/>
                <a:cs typeface="Arial MT"/>
              </a:rPr>
              <a:t>Maps</a:t>
            </a:r>
            <a:r>
              <a:rPr lang="fr-FR" sz="2176" spc="-18" dirty="0">
                <a:solidFill>
                  <a:srgbClr val="FFFFFF"/>
                </a:solidFill>
                <a:latin typeface="Arial MT"/>
                <a:cs typeface="Arial MT"/>
              </a:rPr>
              <a:t> : non </a:t>
            </a:r>
            <a:r>
              <a:rPr lang="fr-FR" sz="2176" spc="-18" dirty="0" err="1">
                <a:solidFill>
                  <a:srgbClr val="FFFFFF"/>
                </a:solidFill>
                <a:latin typeface="Arial MT"/>
                <a:cs typeface="Arial MT"/>
              </a:rPr>
              <a:t>streamables</a:t>
            </a:r>
            <a:r>
              <a:rPr lang="fr-FR" sz="2176" spc="-18" dirty="0">
                <a:solidFill>
                  <a:srgbClr val="FFFFFF"/>
                </a:solidFill>
                <a:latin typeface="Arial MT"/>
                <a:cs typeface="Arial MT"/>
              </a:rPr>
              <a:t> directement.</a:t>
            </a:r>
          </a:p>
          <a:p>
            <a:pPr marL="358256" marR="145109" indent="-342900" defTabSz="1105601">
              <a:spcBef>
                <a:spcPts val="121"/>
              </a:spcBef>
              <a:buFont typeface="Arial" panose="020B0604020202020204" pitchFamily="34" charset="0"/>
              <a:buChar char="•"/>
            </a:pPr>
            <a:endParaRPr lang="fr-FR" sz="2176" spc="-18" dirty="0">
              <a:solidFill>
                <a:srgbClr val="FFFFFF"/>
              </a:solidFill>
              <a:latin typeface="Arial MT"/>
              <a:cs typeface="Arial MT"/>
            </a:endParaRPr>
          </a:p>
          <a:p>
            <a:pPr marL="358256" marR="145109" indent="-342900" defTabSz="1105601">
              <a:spcBef>
                <a:spcPts val="121"/>
              </a:spcBef>
              <a:buFont typeface="Arial" panose="020B0604020202020204" pitchFamily="34" charset="0"/>
              <a:buChar char="•"/>
            </a:pPr>
            <a:r>
              <a:rPr lang="fr-FR" sz="2176" spc="-18" dirty="0">
                <a:solidFill>
                  <a:srgbClr val="FFFFFF"/>
                </a:solidFill>
                <a:latin typeface="Arial MT"/>
                <a:cs typeface="Arial MT"/>
              </a:rPr>
              <a:t>Méthodes de </a:t>
            </a:r>
            <a:r>
              <a:rPr lang="fr-FR" sz="2176" spc="-18" dirty="0" err="1">
                <a:solidFill>
                  <a:srgbClr val="FFFFFF"/>
                </a:solidFill>
                <a:latin typeface="Arial MT"/>
                <a:cs typeface="Arial MT"/>
              </a:rPr>
              <a:t>Map</a:t>
            </a:r>
            <a:r>
              <a:rPr lang="fr-FR" sz="2176" spc="-18" dirty="0">
                <a:solidFill>
                  <a:srgbClr val="FFFFFF"/>
                </a:solidFill>
                <a:latin typeface="Arial MT"/>
                <a:cs typeface="Arial MT"/>
              </a:rPr>
              <a:t> : utiliser </a:t>
            </a:r>
            <a:r>
              <a:rPr lang="fr-FR" sz="2176" spc="-18" dirty="0" err="1">
                <a:solidFill>
                  <a:srgbClr val="FFFFFF"/>
                </a:solidFill>
                <a:latin typeface="Arial MT"/>
                <a:cs typeface="Arial MT"/>
              </a:rPr>
              <a:t>keySet</a:t>
            </a:r>
            <a:r>
              <a:rPr lang="fr-FR" sz="2176" spc="-18" dirty="0">
                <a:solidFill>
                  <a:srgbClr val="FFFFFF"/>
                </a:solidFill>
                <a:latin typeface="Arial MT"/>
                <a:cs typeface="Arial MT"/>
              </a:rPr>
              <a:t>(), values(), </a:t>
            </a:r>
            <a:r>
              <a:rPr lang="fr-FR" sz="2176" spc="-18" dirty="0" err="1">
                <a:solidFill>
                  <a:srgbClr val="FFFFFF"/>
                </a:solidFill>
                <a:latin typeface="Arial MT"/>
                <a:cs typeface="Arial MT"/>
              </a:rPr>
              <a:t>entrySet</a:t>
            </a:r>
            <a:r>
              <a:rPr lang="fr-FR" sz="2176" spc="-18" dirty="0">
                <a:solidFill>
                  <a:srgbClr val="FFFFFF"/>
                </a:solidFill>
                <a:latin typeface="Arial MT"/>
                <a:cs typeface="Arial MT"/>
              </a:rPr>
              <a:t>() pour streamer une </a:t>
            </a:r>
            <a:r>
              <a:rPr lang="fr-FR" sz="2176" spc="-18" dirty="0" err="1">
                <a:solidFill>
                  <a:srgbClr val="FFFFFF"/>
                </a:solidFill>
                <a:latin typeface="Arial MT"/>
                <a:cs typeface="Arial MT"/>
              </a:rPr>
              <a:t>Map</a:t>
            </a:r>
            <a:r>
              <a:rPr lang="fr-FR" sz="2176" spc="-18" dirty="0">
                <a:solidFill>
                  <a:srgbClr val="FFFFFF"/>
                </a:solidFill>
                <a:latin typeface="Arial MT"/>
                <a:cs typeface="Arial MT"/>
              </a:rPr>
              <a:t>.</a:t>
            </a:r>
            <a:endParaRPr sz="2176" dirty="0">
              <a:solidFill>
                <a:prstClr val="black"/>
              </a:solidFill>
              <a:latin typeface="Arial MT"/>
              <a:cs typeface="Arial MT"/>
            </a:endParaRPr>
          </a:p>
        </p:txBody>
      </p:sp>
      <p:sp>
        <p:nvSpPr>
          <p:cNvPr id="5" name="object 2">
            <a:extLst>
              <a:ext uri="{FF2B5EF4-FFF2-40B4-BE49-F238E27FC236}">
                <a16:creationId xmlns:a16="http://schemas.microsoft.com/office/drawing/2014/main" id="{60A5E554-5835-26AD-A339-1B8BC7F8B65A}"/>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94444" y="538401"/>
            <a:ext cx="6114426" cy="573671"/>
          </a:xfrm>
          <a:prstGeom prst="rect">
            <a:avLst/>
          </a:prstGeom>
        </p:spPr>
        <p:txBody>
          <a:bodyPr vert="horz" wrap="square" lIns="0" tIns="15355" rIns="0" bIns="0" rtlCol="0">
            <a:spAutoFit/>
          </a:bodyPr>
          <a:lstStyle/>
          <a:p>
            <a:pPr marL="15356">
              <a:spcBef>
                <a:spcPts val="121"/>
              </a:spcBef>
            </a:pPr>
            <a:r>
              <a:rPr spc="-6" dirty="0">
                <a:latin typeface="Arial"/>
                <a:cs typeface="Arial"/>
              </a:rPr>
              <a:t>Streams:</a:t>
            </a:r>
            <a:r>
              <a:rPr spc="-36" dirty="0">
                <a:latin typeface="Arial"/>
                <a:cs typeface="Arial"/>
              </a:rPr>
              <a:t> </a:t>
            </a:r>
            <a:r>
              <a:rPr spc="-12" dirty="0">
                <a:latin typeface="Arial"/>
                <a:cs typeface="Arial"/>
              </a:rPr>
              <a:t>première</a:t>
            </a:r>
            <a:r>
              <a:rPr spc="-36" dirty="0">
                <a:latin typeface="Arial"/>
                <a:cs typeface="Arial"/>
              </a:rPr>
              <a:t> </a:t>
            </a:r>
            <a:r>
              <a:rPr spc="-6" dirty="0">
                <a:latin typeface="Arial"/>
                <a:cs typeface="Arial"/>
              </a:rPr>
              <a:t>méthode</a:t>
            </a:r>
          </a:p>
        </p:txBody>
      </p:sp>
      <p:sp>
        <p:nvSpPr>
          <p:cNvPr id="4" name="object 4"/>
          <p:cNvSpPr txBox="1"/>
          <p:nvPr/>
        </p:nvSpPr>
        <p:spPr>
          <a:xfrm>
            <a:off x="3869379" y="2582848"/>
            <a:ext cx="3590805" cy="945888"/>
          </a:xfrm>
          <a:prstGeom prst="rect">
            <a:avLst/>
          </a:prstGeom>
        </p:spPr>
        <p:txBody>
          <a:bodyPr vert="horz" wrap="square" lIns="0" tIns="15355" rIns="0" bIns="0" rtlCol="0">
            <a:spAutoFit/>
          </a:bodyPr>
          <a:lstStyle/>
          <a:p>
            <a:pPr marL="15356" marR="6142" defTabSz="1105601">
              <a:spcBef>
                <a:spcPts val="121"/>
              </a:spcBef>
            </a:pPr>
            <a:r>
              <a:rPr sz="1209" spc="-6" dirty="0">
                <a:solidFill>
                  <a:srgbClr val="7FF1F5"/>
                </a:solidFill>
                <a:latin typeface="Consolas"/>
                <a:cs typeface="Consolas"/>
              </a:rPr>
              <a:t>List</a:t>
            </a:r>
            <a:r>
              <a:rPr sz="1209" spc="-6" dirty="0">
                <a:solidFill>
                  <a:srgbClr val="E5E5F9"/>
                </a:solidFill>
                <a:latin typeface="Consolas"/>
                <a:cs typeface="Consolas"/>
              </a:rPr>
              <a:t>&lt;</a:t>
            </a:r>
            <a:r>
              <a:rPr sz="1209" spc="-6" dirty="0">
                <a:solidFill>
                  <a:srgbClr val="B066D9"/>
                </a:solidFill>
                <a:latin typeface="Consolas"/>
                <a:cs typeface="Consolas"/>
              </a:rPr>
              <a:t>Integer</a:t>
            </a:r>
            <a:r>
              <a:rPr sz="1209" spc="-6" dirty="0">
                <a:solidFill>
                  <a:srgbClr val="E5E5F9"/>
                </a:solidFill>
                <a:latin typeface="Consolas"/>
                <a:cs typeface="Consolas"/>
              </a:rPr>
              <a:t>&gt;</a:t>
            </a:r>
            <a:r>
              <a:rPr sz="1209" spc="18" dirty="0">
                <a:solidFill>
                  <a:srgbClr val="E5E5F9"/>
                </a:solidFill>
                <a:latin typeface="Consolas"/>
                <a:cs typeface="Consolas"/>
              </a:rPr>
              <a:t> </a:t>
            </a:r>
            <a:r>
              <a:rPr sz="1209" spc="-6" dirty="0">
                <a:solidFill>
                  <a:srgbClr val="F1F100"/>
                </a:solidFill>
                <a:latin typeface="Consolas"/>
                <a:cs typeface="Consolas"/>
              </a:rPr>
              <a:t>entiers</a:t>
            </a:r>
            <a:r>
              <a:rPr sz="1209" spc="24" dirty="0">
                <a:solidFill>
                  <a:srgbClr val="F1F100"/>
                </a:solidFill>
                <a:latin typeface="Consolas"/>
                <a:cs typeface="Consolas"/>
              </a:rPr>
              <a:t> </a:t>
            </a:r>
            <a:r>
              <a:rPr sz="1209" dirty="0">
                <a:solidFill>
                  <a:srgbClr val="E5E5F9"/>
                </a:solidFill>
                <a:latin typeface="Consolas"/>
                <a:cs typeface="Consolas"/>
              </a:rPr>
              <a:t>=</a:t>
            </a:r>
            <a:r>
              <a:rPr sz="1209" spc="18" dirty="0">
                <a:solidFill>
                  <a:srgbClr val="E5E5F9"/>
                </a:solidFill>
                <a:latin typeface="Consolas"/>
                <a:cs typeface="Consolas"/>
              </a:rPr>
              <a:t> </a:t>
            </a:r>
            <a:r>
              <a:rPr sz="1209" spc="-6" dirty="0">
                <a:solidFill>
                  <a:srgbClr val="CC6B1C"/>
                </a:solidFill>
                <a:latin typeface="Consolas"/>
                <a:cs typeface="Consolas"/>
              </a:rPr>
              <a:t>new</a:t>
            </a:r>
            <a:r>
              <a:rPr sz="1209" spc="24" dirty="0">
                <a:solidFill>
                  <a:srgbClr val="CC6B1C"/>
                </a:solidFill>
                <a:latin typeface="Consolas"/>
                <a:cs typeface="Consolas"/>
              </a:rPr>
              <a:t> </a:t>
            </a:r>
            <a:r>
              <a:rPr sz="1209" spc="-6" dirty="0">
                <a:solidFill>
                  <a:srgbClr val="A6EB20"/>
                </a:solidFill>
                <a:latin typeface="Consolas"/>
                <a:cs typeface="Consolas"/>
              </a:rPr>
              <a:t>ArrayList</a:t>
            </a:r>
            <a:r>
              <a:rPr sz="1209" spc="-6" dirty="0">
                <a:solidFill>
                  <a:srgbClr val="E5E5F9"/>
                </a:solidFill>
                <a:latin typeface="Consolas"/>
                <a:cs typeface="Consolas"/>
              </a:rPr>
              <a:t>&lt;&gt;</a:t>
            </a:r>
            <a:r>
              <a:rPr sz="1209" spc="-6" dirty="0">
                <a:solidFill>
                  <a:srgbClr val="F8F9F3"/>
                </a:solidFill>
                <a:latin typeface="Consolas"/>
                <a:cs typeface="Consolas"/>
              </a:rPr>
              <a:t>()</a:t>
            </a:r>
            <a:r>
              <a:rPr sz="1209" spc="-6" dirty="0">
                <a:solidFill>
                  <a:srgbClr val="E5E5F9"/>
                </a:solidFill>
                <a:latin typeface="Consolas"/>
                <a:cs typeface="Consolas"/>
              </a:rPr>
              <a:t>; </a:t>
            </a:r>
            <a:r>
              <a:rPr sz="1209" spc="-647" dirty="0">
                <a:solidFill>
                  <a:srgbClr val="E5E5F9"/>
                </a:solidFill>
                <a:latin typeface="Consolas"/>
                <a:cs typeface="Consolas"/>
              </a:rPr>
              <a:t> </a:t>
            </a:r>
            <a:r>
              <a:rPr sz="1209" spc="-6" dirty="0">
                <a:solidFill>
                  <a:srgbClr val="F2EB78"/>
                </a:solidFill>
                <a:latin typeface="Consolas"/>
                <a:cs typeface="Consolas"/>
              </a:rPr>
              <a:t>entiers</a:t>
            </a:r>
            <a:r>
              <a:rPr sz="1209" spc="-6" dirty="0">
                <a:solidFill>
                  <a:srgbClr val="E5E5F9"/>
                </a:solidFill>
                <a:latin typeface="Consolas"/>
                <a:cs typeface="Consolas"/>
              </a:rPr>
              <a:t>.</a:t>
            </a:r>
            <a:r>
              <a:rPr sz="1209" spc="-6" dirty="0">
                <a:solidFill>
                  <a:srgbClr val="7FF5A6"/>
                </a:solidFill>
                <a:latin typeface="Consolas"/>
                <a:cs typeface="Consolas"/>
              </a:rPr>
              <a:t>add</a:t>
            </a:r>
            <a:r>
              <a:rPr sz="1209" spc="-6" dirty="0">
                <a:solidFill>
                  <a:srgbClr val="F8F9F3"/>
                </a:solidFill>
                <a:latin typeface="Consolas"/>
                <a:cs typeface="Consolas"/>
              </a:rPr>
              <a:t>(</a:t>
            </a:r>
            <a:r>
              <a:rPr sz="1209" spc="-6" dirty="0">
                <a:solidFill>
                  <a:srgbClr val="6796BA"/>
                </a:solidFill>
                <a:latin typeface="Consolas"/>
                <a:cs typeface="Consolas"/>
              </a:rPr>
              <a:t>1</a:t>
            </a:r>
            <a:r>
              <a:rPr sz="1209" spc="-6" dirty="0">
                <a:solidFill>
                  <a:srgbClr val="F8F9F3"/>
                </a:solidFill>
                <a:latin typeface="Consolas"/>
                <a:cs typeface="Consolas"/>
              </a:rPr>
              <a:t>)</a:t>
            </a:r>
            <a:r>
              <a:rPr sz="1209" spc="-6" dirty="0">
                <a:solidFill>
                  <a:srgbClr val="E5E5F9"/>
                </a:solidFill>
                <a:latin typeface="Consolas"/>
                <a:cs typeface="Consolas"/>
              </a:rPr>
              <a:t>;</a:t>
            </a:r>
            <a:endParaRPr sz="1209" dirty="0">
              <a:solidFill>
                <a:prstClr val="black"/>
              </a:solidFill>
              <a:latin typeface="Consolas"/>
              <a:cs typeface="Consolas"/>
            </a:endParaRPr>
          </a:p>
          <a:p>
            <a:pPr marL="15356" marR="1107904" defTabSz="1105601">
              <a:spcBef>
                <a:spcPts val="6"/>
              </a:spcBef>
            </a:pPr>
            <a:r>
              <a:rPr sz="1209" spc="-6" dirty="0">
                <a:solidFill>
                  <a:srgbClr val="F2EB78"/>
                </a:solidFill>
                <a:latin typeface="Consolas"/>
                <a:cs typeface="Consolas"/>
              </a:rPr>
              <a:t>entiers</a:t>
            </a:r>
            <a:r>
              <a:rPr sz="1209" spc="-6" dirty="0">
                <a:solidFill>
                  <a:srgbClr val="E5E5F9"/>
                </a:solidFill>
                <a:latin typeface="Consolas"/>
                <a:cs typeface="Consolas"/>
              </a:rPr>
              <a:t>.</a:t>
            </a:r>
            <a:r>
              <a:rPr sz="1209" spc="-6" dirty="0">
                <a:solidFill>
                  <a:srgbClr val="7FF5A6"/>
                </a:solidFill>
                <a:latin typeface="Consolas"/>
                <a:cs typeface="Consolas"/>
              </a:rPr>
              <a:t>add</a:t>
            </a:r>
            <a:r>
              <a:rPr sz="1209" spc="-6" dirty="0">
                <a:solidFill>
                  <a:srgbClr val="F8F9F3"/>
                </a:solidFill>
                <a:latin typeface="Consolas"/>
                <a:cs typeface="Consolas"/>
              </a:rPr>
              <a:t>(</a:t>
            </a:r>
            <a:r>
              <a:rPr sz="1209" spc="-6" dirty="0">
                <a:solidFill>
                  <a:srgbClr val="6796BA"/>
                </a:solidFill>
                <a:latin typeface="Consolas"/>
                <a:cs typeface="Consolas"/>
              </a:rPr>
              <a:t>2</a:t>
            </a:r>
            <a:r>
              <a:rPr sz="1209" spc="-6" dirty="0">
                <a:solidFill>
                  <a:srgbClr val="F8F9F3"/>
                </a:solidFill>
                <a:latin typeface="Consolas"/>
                <a:cs typeface="Consolas"/>
              </a:rPr>
              <a:t>)</a:t>
            </a:r>
            <a:r>
              <a:rPr sz="1209" spc="-6" dirty="0">
                <a:solidFill>
                  <a:srgbClr val="E5E5F9"/>
                </a:solidFill>
                <a:latin typeface="Consolas"/>
                <a:cs typeface="Consolas"/>
              </a:rPr>
              <a:t>; </a:t>
            </a:r>
            <a:r>
              <a:rPr sz="1209" dirty="0">
                <a:solidFill>
                  <a:srgbClr val="E5E5F9"/>
                </a:solidFill>
                <a:latin typeface="Consolas"/>
                <a:cs typeface="Consolas"/>
              </a:rPr>
              <a:t> </a:t>
            </a:r>
            <a:r>
              <a:rPr sz="1209" spc="-6" dirty="0">
                <a:solidFill>
                  <a:srgbClr val="F2EB78"/>
                </a:solidFill>
                <a:latin typeface="Consolas"/>
                <a:cs typeface="Consolas"/>
              </a:rPr>
              <a:t>entiers</a:t>
            </a:r>
            <a:r>
              <a:rPr sz="1209" spc="-6" dirty="0">
                <a:solidFill>
                  <a:srgbClr val="E5E5F9"/>
                </a:solidFill>
                <a:latin typeface="Consolas"/>
                <a:cs typeface="Consolas"/>
              </a:rPr>
              <a:t>.</a:t>
            </a:r>
            <a:r>
              <a:rPr sz="1209" spc="-6" dirty="0">
                <a:solidFill>
                  <a:srgbClr val="A6EB20"/>
                </a:solidFill>
                <a:latin typeface="Consolas"/>
                <a:cs typeface="Consolas"/>
              </a:rPr>
              <a:t>stream</a:t>
            </a:r>
            <a:r>
              <a:rPr sz="1209" spc="-6" dirty="0">
                <a:solidFill>
                  <a:srgbClr val="F8F9F3"/>
                </a:solidFill>
                <a:latin typeface="Consolas"/>
                <a:cs typeface="Consolas"/>
              </a:rPr>
              <a:t>()</a:t>
            </a:r>
            <a:r>
              <a:rPr sz="1209" spc="-6" dirty="0">
                <a:solidFill>
                  <a:srgbClr val="E5E5F9"/>
                </a:solidFill>
                <a:latin typeface="Consolas"/>
                <a:cs typeface="Consolas"/>
              </a:rPr>
              <a:t>.</a:t>
            </a:r>
            <a:r>
              <a:rPr sz="1209" spc="-6" dirty="0">
                <a:solidFill>
                  <a:srgbClr val="7FF5A6"/>
                </a:solidFill>
                <a:latin typeface="Consolas"/>
                <a:cs typeface="Consolas"/>
              </a:rPr>
              <a:t>forEach</a:t>
            </a:r>
            <a:r>
              <a:rPr sz="1209" spc="-6" dirty="0">
                <a:solidFill>
                  <a:srgbClr val="F8F9F3"/>
                </a:solidFill>
                <a:latin typeface="Consolas"/>
                <a:cs typeface="Consolas"/>
              </a:rPr>
              <a:t>(</a:t>
            </a:r>
            <a:r>
              <a:rPr sz="1209" spc="-6" dirty="0">
                <a:solidFill>
                  <a:srgbClr val="F1F100"/>
                </a:solidFill>
                <a:latin typeface="Consolas"/>
                <a:cs typeface="Consolas"/>
              </a:rPr>
              <a:t>i</a:t>
            </a:r>
            <a:r>
              <a:rPr sz="1209" spc="18" dirty="0">
                <a:solidFill>
                  <a:srgbClr val="F1F100"/>
                </a:solidFill>
                <a:latin typeface="Consolas"/>
                <a:cs typeface="Consolas"/>
              </a:rPr>
              <a:t> </a:t>
            </a:r>
            <a:r>
              <a:rPr sz="1209" dirty="0">
                <a:solidFill>
                  <a:srgbClr val="E5E5F9"/>
                </a:solidFill>
                <a:latin typeface="Consolas"/>
                <a:cs typeface="Consolas"/>
              </a:rPr>
              <a:t>-&gt; </a:t>
            </a:r>
            <a:r>
              <a:rPr sz="1209" spc="-647" dirty="0">
                <a:solidFill>
                  <a:srgbClr val="E5E5F9"/>
                </a:solidFill>
                <a:latin typeface="Consolas"/>
                <a:cs typeface="Consolas"/>
              </a:rPr>
              <a:t> </a:t>
            </a:r>
            <a:r>
              <a:rPr sz="1209" spc="-6" dirty="0">
                <a:solidFill>
                  <a:srgbClr val="118FC2"/>
                </a:solidFill>
                <a:latin typeface="Consolas"/>
                <a:cs typeface="Consolas"/>
              </a:rPr>
              <a:t>System</a:t>
            </a:r>
            <a:r>
              <a:rPr sz="1209" spc="-6" dirty="0">
                <a:solidFill>
                  <a:srgbClr val="E5E5F9"/>
                </a:solidFill>
                <a:latin typeface="Consolas"/>
                <a:cs typeface="Consolas"/>
              </a:rPr>
              <a:t>.</a:t>
            </a:r>
            <a:r>
              <a:rPr sz="1209" b="1" i="1" spc="-6" dirty="0">
                <a:solidFill>
                  <a:srgbClr val="8CD9F7"/>
                </a:solidFill>
                <a:latin typeface="Consolas"/>
                <a:cs typeface="Consolas"/>
              </a:rPr>
              <a:t>out</a:t>
            </a:r>
            <a:r>
              <a:rPr sz="1209" spc="-6" dirty="0">
                <a:solidFill>
                  <a:srgbClr val="E5E5F9"/>
                </a:solidFill>
                <a:latin typeface="Consolas"/>
                <a:cs typeface="Consolas"/>
              </a:rPr>
              <a:t>.</a:t>
            </a:r>
            <a:r>
              <a:rPr sz="1209" spc="-6" dirty="0">
                <a:solidFill>
                  <a:srgbClr val="A6EB20"/>
                </a:solidFill>
                <a:latin typeface="Consolas"/>
                <a:cs typeface="Consolas"/>
              </a:rPr>
              <a:t>println</a:t>
            </a:r>
            <a:r>
              <a:rPr sz="1209" spc="-6" dirty="0">
                <a:solidFill>
                  <a:srgbClr val="F8F9F3"/>
                </a:solidFill>
                <a:latin typeface="Consolas"/>
                <a:cs typeface="Consolas"/>
              </a:rPr>
              <a:t>(</a:t>
            </a:r>
            <a:r>
              <a:rPr sz="1209" spc="-6" dirty="0">
                <a:solidFill>
                  <a:srgbClr val="F2EB78"/>
                </a:solidFill>
                <a:latin typeface="Consolas"/>
                <a:cs typeface="Consolas"/>
              </a:rPr>
              <a:t>i</a:t>
            </a:r>
            <a:r>
              <a:rPr sz="1209" spc="-6" dirty="0">
                <a:solidFill>
                  <a:srgbClr val="F8F9F3"/>
                </a:solidFill>
                <a:latin typeface="Consolas"/>
                <a:cs typeface="Consolas"/>
              </a:rPr>
              <a:t>))</a:t>
            </a:r>
            <a:r>
              <a:rPr sz="1209" spc="-6" dirty="0">
                <a:solidFill>
                  <a:srgbClr val="E5E5F9"/>
                </a:solidFill>
                <a:latin typeface="Consolas"/>
                <a:cs typeface="Consolas"/>
              </a:rPr>
              <a:t>;</a:t>
            </a:r>
            <a:endParaRPr sz="1209" dirty="0">
              <a:solidFill>
                <a:prstClr val="black"/>
              </a:solidFill>
              <a:latin typeface="Consolas"/>
              <a:cs typeface="Consolas"/>
            </a:endParaRPr>
          </a:p>
        </p:txBody>
      </p:sp>
      <p:sp>
        <p:nvSpPr>
          <p:cNvPr id="5" name="object 5"/>
          <p:cNvSpPr txBox="1"/>
          <p:nvPr/>
        </p:nvSpPr>
        <p:spPr>
          <a:xfrm>
            <a:off x="1400989" y="1683143"/>
            <a:ext cx="124377" cy="165879"/>
          </a:xfrm>
          <a:prstGeom prst="rect">
            <a:avLst/>
          </a:prstGeom>
        </p:spPr>
        <p:txBody>
          <a:bodyPr vert="horz" wrap="square" lIns="0" tIns="16891" rIns="0" bIns="0" rtlCol="0">
            <a:spAutoFit/>
          </a:bodyPr>
          <a:lstStyle/>
          <a:p>
            <a:pPr marL="15356" defTabSz="1105601">
              <a:spcBef>
                <a:spcPts val="133"/>
              </a:spcBef>
            </a:pPr>
            <a:r>
              <a:rPr sz="967" spc="6" dirty="0">
                <a:solidFill>
                  <a:srgbClr val="0058FF"/>
                </a:solidFill>
                <a:latin typeface="Wingdings"/>
                <a:cs typeface="Wingdings"/>
              </a:rPr>
              <a:t></a:t>
            </a:r>
            <a:endParaRPr sz="967">
              <a:solidFill>
                <a:prstClr val="black"/>
              </a:solidFill>
              <a:latin typeface="Wingdings"/>
              <a:cs typeface="Wingdings"/>
            </a:endParaRPr>
          </a:p>
        </p:txBody>
      </p:sp>
      <p:sp>
        <p:nvSpPr>
          <p:cNvPr id="6" name="object 6"/>
          <p:cNvSpPr txBox="1"/>
          <p:nvPr/>
        </p:nvSpPr>
        <p:spPr>
          <a:xfrm>
            <a:off x="1659539" y="1599135"/>
            <a:ext cx="8703306" cy="685175"/>
          </a:xfrm>
          <a:prstGeom prst="rect">
            <a:avLst/>
          </a:prstGeom>
        </p:spPr>
        <p:txBody>
          <a:bodyPr vert="horz" wrap="square" lIns="0" tIns="15355" rIns="0" bIns="0" rtlCol="0">
            <a:spAutoFit/>
          </a:bodyPr>
          <a:lstStyle/>
          <a:p>
            <a:pPr marL="15356" marR="6142" defTabSz="1105601">
              <a:spcBef>
                <a:spcPts val="121"/>
              </a:spcBef>
            </a:pPr>
            <a:r>
              <a:rPr sz="2176" spc="-6" dirty="0">
                <a:solidFill>
                  <a:srgbClr val="FFFFFF"/>
                </a:solidFill>
                <a:latin typeface="Arial MT"/>
                <a:cs typeface="Arial MT"/>
              </a:rPr>
              <a:t>En</a:t>
            </a:r>
            <a:r>
              <a:rPr sz="2176" spc="-12" dirty="0">
                <a:solidFill>
                  <a:srgbClr val="FFFFFF"/>
                </a:solidFill>
                <a:latin typeface="Arial MT"/>
                <a:cs typeface="Arial MT"/>
              </a:rPr>
              <a:t> passant</a:t>
            </a:r>
            <a:r>
              <a:rPr sz="2176" dirty="0">
                <a:solidFill>
                  <a:srgbClr val="FFFFFF"/>
                </a:solidFill>
                <a:latin typeface="Arial MT"/>
                <a:cs typeface="Arial MT"/>
              </a:rPr>
              <a:t> </a:t>
            </a:r>
            <a:r>
              <a:rPr sz="2176" spc="-12" dirty="0">
                <a:solidFill>
                  <a:srgbClr val="FFFFFF"/>
                </a:solidFill>
                <a:latin typeface="Arial MT"/>
                <a:cs typeface="Arial MT"/>
              </a:rPr>
              <a:t>une</a:t>
            </a:r>
            <a:r>
              <a:rPr sz="2176" spc="-6" dirty="0">
                <a:solidFill>
                  <a:srgbClr val="FFFFFF"/>
                </a:solidFill>
                <a:latin typeface="Arial MT"/>
                <a:cs typeface="Arial MT"/>
              </a:rPr>
              <a:t> lambda </a:t>
            </a:r>
            <a:r>
              <a:rPr sz="2176" dirty="0">
                <a:solidFill>
                  <a:srgbClr val="FFFFFF"/>
                </a:solidFill>
                <a:latin typeface="Arial MT"/>
                <a:cs typeface="Arial MT"/>
              </a:rPr>
              <a:t>à</a:t>
            </a:r>
            <a:r>
              <a:rPr sz="2176" spc="-6" dirty="0">
                <a:solidFill>
                  <a:srgbClr val="FFFFFF"/>
                </a:solidFill>
                <a:latin typeface="Arial MT"/>
                <a:cs typeface="Arial MT"/>
              </a:rPr>
              <a:t> forEach,</a:t>
            </a:r>
            <a:r>
              <a:rPr sz="2176" dirty="0">
                <a:solidFill>
                  <a:srgbClr val="FFFFFF"/>
                </a:solidFill>
                <a:latin typeface="Arial MT"/>
                <a:cs typeface="Arial MT"/>
              </a:rPr>
              <a:t> </a:t>
            </a:r>
            <a:r>
              <a:rPr sz="2176" spc="-6" dirty="0">
                <a:solidFill>
                  <a:srgbClr val="FFFFFF"/>
                </a:solidFill>
                <a:latin typeface="Arial MT"/>
                <a:cs typeface="Arial MT"/>
              </a:rPr>
              <a:t>on </a:t>
            </a:r>
            <a:r>
              <a:rPr sz="2176" spc="-12" dirty="0">
                <a:solidFill>
                  <a:srgbClr val="FFFFFF"/>
                </a:solidFill>
                <a:latin typeface="Arial MT"/>
                <a:cs typeface="Arial MT"/>
              </a:rPr>
              <a:t>peut</a:t>
            </a:r>
            <a:r>
              <a:rPr sz="2176" dirty="0">
                <a:solidFill>
                  <a:srgbClr val="FFFFFF"/>
                </a:solidFill>
                <a:latin typeface="Arial MT"/>
                <a:cs typeface="Arial MT"/>
              </a:rPr>
              <a:t> </a:t>
            </a:r>
            <a:r>
              <a:rPr sz="2176" spc="-6" dirty="0">
                <a:solidFill>
                  <a:srgbClr val="FFFFFF"/>
                </a:solidFill>
                <a:latin typeface="Arial MT"/>
                <a:cs typeface="Arial MT"/>
              </a:rPr>
              <a:t>exécuter</a:t>
            </a:r>
            <a:r>
              <a:rPr sz="2176" dirty="0">
                <a:solidFill>
                  <a:srgbClr val="FFFFFF"/>
                </a:solidFill>
                <a:latin typeface="Arial MT"/>
                <a:cs typeface="Arial MT"/>
              </a:rPr>
              <a:t> </a:t>
            </a:r>
            <a:r>
              <a:rPr sz="2176" spc="-12" dirty="0">
                <a:solidFill>
                  <a:srgbClr val="FFFFFF"/>
                </a:solidFill>
                <a:latin typeface="Arial MT"/>
                <a:cs typeface="Arial MT"/>
              </a:rPr>
              <a:t>une</a:t>
            </a:r>
            <a:r>
              <a:rPr sz="2176" spc="-6" dirty="0">
                <a:solidFill>
                  <a:srgbClr val="FFFFFF"/>
                </a:solidFill>
                <a:latin typeface="Arial MT"/>
                <a:cs typeface="Arial MT"/>
              </a:rPr>
              <a:t> méthode </a:t>
            </a:r>
            <a:r>
              <a:rPr sz="2176" spc="-12" dirty="0">
                <a:solidFill>
                  <a:srgbClr val="FFFFFF"/>
                </a:solidFill>
                <a:latin typeface="Arial MT"/>
                <a:cs typeface="Arial MT"/>
              </a:rPr>
              <a:t>pour </a:t>
            </a:r>
            <a:r>
              <a:rPr sz="2176" spc="-585" dirty="0">
                <a:solidFill>
                  <a:srgbClr val="FFFFFF"/>
                </a:solidFill>
                <a:latin typeface="Arial MT"/>
                <a:cs typeface="Arial MT"/>
              </a:rPr>
              <a:t> </a:t>
            </a:r>
            <a:r>
              <a:rPr sz="2176" spc="-12" dirty="0">
                <a:solidFill>
                  <a:srgbClr val="FFFFFF"/>
                </a:solidFill>
                <a:latin typeface="Arial MT"/>
                <a:cs typeface="Arial MT"/>
              </a:rPr>
              <a:t>chaque élément</a:t>
            </a:r>
            <a:r>
              <a:rPr sz="2176" dirty="0">
                <a:solidFill>
                  <a:srgbClr val="FFFFFF"/>
                </a:solidFill>
                <a:latin typeface="Arial MT"/>
                <a:cs typeface="Arial MT"/>
              </a:rPr>
              <a:t> </a:t>
            </a:r>
            <a:r>
              <a:rPr sz="2176" spc="-6" dirty="0">
                <a:solidFill>
                  <a:srgbClr val="FFFFFF"/>
                </a:solidFill>
                <a:latin typeface="Arial MT"/>
                <a:cs typeface="Arial MT"/>
              </a:rPr>
              <a:t>d’un stream:</a:t>
            </a:r>
            <a:endParaRPr sz="2176">
              <a:solidFill>
                <a:prstClr val="black"/>
              </a:solidFill>
              <a:latin typeface="Arial MT"/>
              <a:cs typeface="Arial MT"/>
            </a:endParaRPr>
          </a:p>
        </p:txBody>
      </p:sp>
      <p:sp>
        <p:nvSpPr>
          <p:cNvPr id="7" name="object 7"/>
          <p:cNvSpPr txBox="1"/>
          <p:nvPr/>
        </p:nvSpPr>
        <p:spPr>
          <a:xfrm>
            <a:off x="1400989" y="3859032"/>
            <a:ext cx="124377" cy="165879"/>
          </a:xfrm>
          <a:prstGeom prst="rect">
            <a:avLst/>
          </a:prstGeom>
        </p:spPr>
        <p:txBody>
          <a:bodyPr vert="horz" wrap="square" lIns="0" tIns="16891" rIns="0" bIns="0" rtlCol="0">
            <a:spAutoFit/>
          </a:bodyPr>
          <a:lstStyle/>
          <a:p>
            <a:pPr marL="15356" defTabSz="1105601">
              <a:spcBef>
                <a:spcPts val="133"/>
              </a:spcBef>
            </a:pPr>
            <a:r>
              <a:rPr sz="967" spc="6" dirty="0">
                <a:solidFill>
                  <a:srgbClr val="0058FF"/>
                </a:solidFill>
                <a:latin typeface="Wingdings"/>
                <a:cs typeface="Wingdings"/>
              </a:rPr>
              <a:t></a:t>
            </a:r>
            <a:endParaRPr sz="967">
              <a:solidFill>
                <a:prstClr val="black"/>
              </a:solidFill>
              <a:latin typeface="Wingdings"/>
              <a:cs typeface="Wingdings"/>
            </a:endParaRPr>
          </a:p>
        </p:txBody>
      </p:sp>
      <p:sp>
        <p:nvSpPr>
          <p:cNvPr id="8" name="object 8"/>
          <p:cNvSpPr txBox="1"/>
          <p:nvPr/>
        </p:nvSpPr>
        <p:spPr>
          <a:xfrm>
            <a:off x="1659539" y="3775023"/>
            <a:ext cx="9037280" cy="685175"/>
          </a:xfrm>
          <a:prstGeom prst="rect">
            <a:avLst/>
          </a:prstGeom>
        </p:spPr>
        <p:txBody>
          <a:bodyPr vert="horz" wrap="square" lIns="0" tIns="15355" rIns="0" bIns="0" rtlCol="0">
            <a:spAutoFit/>
          </a:bodyPr>
          <a:lstStyle/>
          <a:p>
            <a:pPr marL="15356" marR="6142" defTabSz="1105601">
              <a:spcBef>
                <a:spcPts val="121"/>
              </a:spcBef>
            </a:pPr>
            <a:r>
              <a:rPr sz="2176" spc="-6" dirty="0">
                <a:solidFill>
                  <a:srgbClr val="FFFFFF"/>
                </a:solidFill>
                <a:latin typeface="Arial MT"/>
                <a:cs typeface="Arial MT"/>
              </a:rPr>
              <a:t>En </a:t>
            </a:r>
            <a:r>
              <a:rPr sz="2176" spc="-12" dirty="0">
                <a:solidFill>
                  <a:srgbClr val="FFFFFF"/>
                </a:solidFill>
                <a:latin typeface="Arial MT"/>
                <a:cs typeface="Arial MT"/>
              </a:rPr>
              <a:t>chaînant</a:t>
            </a:r>
            <a:r>
              <a:rPr sz="2176" spc="6" dirty="0">
                <a:solidFill>
                  <a:srgbClr val="FFFFFF"/>
                </a:solidFill>
                <a:latin typeface="Arial MT"/>
                <a:cs typeface="Arial MT"/>
              </a:rPr>
              <a:t> </a:t>
            </a:r>
            <a:r>
              <a:rPr sz="2176" spc="-6" dirty="0">
                <a:solidFill>
                  <a:srgbClr val="FFFFFF"/>
                </a:solidFill>
                <a:latin typeface="Arial MT"/>
                <a:cs typeface="Arial MT"/>
              </a:rPr>
              <a:t>les</a:t>
            </a:r>
            <a:r>
              <a:rPr sz="2176" spc="6" dirty="0">
                <a:solidFill>
                  <a:srgbClr val="FFFFFF"/>
                </a:solidFill>
                <a:latin typeface="Arial MT"/>
                <a:cs typeface="Arial MT"/>
              </a:rPr>
              <a:t> </a:t>
            </a:r>
            <a:r>
              <a:rPr sz="2176" spc="-6" dirty="0">
                <a:solidFill>
                  <a:srgbClr val="FFFFFF"/>
                </a:solidFill>
                <a:latin typeface="Arial MT"/>
                <a:cs typeface="Arial MT"/>
              </a:rPr>
              <a:t>streams,</a:t>
            </a:r>
            <a:r>
              <a:rPr sz="2176" spc="12" dirty="0">
                <a:solidFill>
                  <a:srgbClr val="FFFFFF"/>
                </a:solidFill>
                <a:latin typeface="Arial MT"/>
                <a:cs typeface="Arial MT"/>
              </a:rPr>
              <a:t> </a:t>
            </a:r>
            <a:r>
              <a:rPr sz="2176" spc="-6" dirty="0">
                <a:solidFill>
                  <a:srgbClr val="FFFFFF"/>
                </a:solidFill>
                <a:latin typeface="Arial MT"/>
                <a:cs typeface="Arial MT"/>
              </a:rPr>
              <a:t>et</a:t>
            </a:r>
            <a:r>
              <a:rPr sz="2176" spc="6" dirty="0">
                <a:solidFill>
                  <a:srgbClr val="FFFFFF"/>
                </a:solidFill>
                <a:latin typeface="Arial MT"/>
                <a:cs typeface="Arial MT"/>
              </a:rPr>
              <a:t> </a:t>
            </a:r>
            <a:r>
              <a:rPr sz="2176" spc="-6" dirty="0">
                <a:solidFill>
                  <a:srgbClr val="FFFFFF"/>
                </a:solidFill>
                <a:latin typeface="Arial MT"/>
                <a:cs typeface="Arial MT"/>
              </a:rPr>
              <a:t>en</a:t>
            </a:r>
            <a:r>
              <a:rPr sz="2176" dirty="0">
                <a:solidFill>
                  <a:srgbClr val="FFFFFF"/>
                </a:solidFill>
                <a:latin typeface="Arial MT"/>
                <a:cs typeface="Arial MT"/>
              </a:rPr>
              <a:t> </a:t>
            </a:r>
            <a:r>
              <a:rPr sz="2176" spc="-12" dirty="0">
                <a:solidFill>
                  <a:srgbClr val="FFFFFF"/>
                </a:solidFill>
                <a:latin typeface="Arial MT"/>
                <a:cs typeface="Arial MT"/>
              </a:rPr>
              <a:t>ajoutant</a:t>
            </a:r>
            <a:r>
              <a:rPr sz="2176" spc="6" dirty="0">
                <a:solidFill>
                  <a:srgbClr val="FFFFFF"/>
                </a:solidFill>
                <a:latin typeface="Arial MT"/>
                <a:cs typeface="Arial MT"/>
              </a:rPr>
              <a:t> </a:t>
            </a:r>
            <a:r>
              <a:rPr sz="2176" spc="-12" dirty="0">
                <a:solidFill>
                  <a:srgbClr val="FFFFFF"/>
                </a:solidFill>
                <a:latin typeface="Arial MT"/>
                <a:cs typeface="Arial MT"/>
              </a:rPr>
              <a:t>deux</a:t>
            </a:r>
            <a:r>
              <a:rPr sz="2176" spc="6" dirty="0">
                <a:solidFill>
                  <a:srgbClr val="FFFFFF"/>
                </a:solidFill>
                <a:latin typeface="Arial MT"/>
                <a:cs typeface="Arial MT"/>
              </a:rPr>
              <a:t> </a:t>
            </a:r>
            <a:r>
              <a:rPr sz="2176" spc="-12" dirty="0">
                <a:solidFill>
                  <a:srgbClr val="FFFFFF"/>
                </a:solidFill>
                <a:latin typeface="Arial MT"/>
                <a:cs typeface="Arial MT"/>
              </a:rPr>
              <a:t>lambdas,</a:t>
            </a:r>
            <a:r>
              <a:rPr sz="2176" spc="6" dirty="0">
                <a:solidFill>
                  <a:srgbClr val="FFFFFF"/>
                </a:solidFill>
                <a:latin typeface="Arial MT"/>
                <a:cs typeface="Arial MT"/>
              </a:rPr>
              <a:t> </a:t>
            </a:r>
            <a:r>
              <a:rPr sz="2176" spc="-6" dirty="0">
                <a:solidFill>
                  <a:srgbClr val="FFFFFF"/>
                </a:solidFill>
                <a:latin typeface="Arial MT"/>
                <a:cs typeface="Arial MT"/>
              </a:rPr>
              <a:t>on</a:t>
            </a:r>
            <a:r>
              <a:rPr sz="2176" dirty="0">
                <a:solidFill>
                  <a:srgbClr val="FFFFFF"/>
                </a:solidFill>
                <a:latin typeface="Arial MT"/>
                <a:cs typeface="Arial MT"/>
              </a:rPr>
              <a:t> </a:t>
            </a:r>
            <a:r>
              <a:rPr sz="2176" spc="-12" dirty="0">
                <a:solidFill>
                  <a:srgbClr val="FFFFFF"/>
                </a:solidFill>
                <a:latin typeface="Arial MT"/>
                <a:cs typeface="Arial MT"/>
              </a:rPr>
              <a:t>peut</a:t>
            </a:r>
            <a:r>
              <a:rPr sz="2176" spc="6" dirty="0">
                <a:solidFill>
                  <a:srgbClr val="FFFFFF"/>
                </a:solidFill>
                <a:latin typeface="Arial MT"/>
                <a:cs typeface="Arial MT"/>
              </a:rPr>
              <a:t> </a:t>
            </a:r>
            <a:r>
              <a:rPr sz="2176" spc="-12" dirty="0">
                <a:solidFill>
                  <a:srgbClr val="FFFFFF"/>
                </a:solidFill>
                <a:latin typeface="Arial MT"/>
                <a:cs typeface="Arial MT"/>
              </a:rPr>
              <a:t>afficher</a:t>
            </a:r>
            <a:r>
              <a:rPr sz="2176" spc="6" dirty="0">
                <a:solidFill>
                  <a:srgbClr val="FFFFFF"/>
                </a:solidFill>
                <a:latin typeface="Arial MT"/>
                <a:cs typeface="Arial MT"/>
              </a:rPr>
              <a:t> </a:t>
            </a:r>
            <a:r>
              <a:rPr sz="2176" spc="-6" dirty="0">
                <a:solidFill>
                  <a:srgbClr val="FFFFFF"/>
                </a:solidFill>
                <a:latin typeface="Arial MT"/>
                <a:cs typeface="Arial MT"/>
              </a:rPr>
              <a:t>un </a:t>
            </a:r>
            <a:r>
              <a:rPr sz="2176" spc="-585" dirty="0">
                <a:solidFill>
                  <a:srgbClr val="FFFFFF"/>
                </a:solidFill>
                <a:latin typeface="Arial MT"/>
                <a:cs typeface="Arial MT"/>
              </a:rPr>
              <a:t> </a:t>
            </a:r>
            <a:r>
              <a:rPr sz="2176" spc="-6" dirty="0">
                <a:solidFill>
                  <a:srgbClr val="FFFFFF"/>
                </a:solidFill>
                <a:latin typeface="Arial MT"/>
                <a:cs typeface="Arial MT"/>
              </a:rPr>
              <a:t>message</a:t>
            </a:r>
            <a:r>
              <a:rPr sz="2176" spc="-12" dirty="0">
                <a:solidFill>
                  <a:srgbClr val="FFFFFF"/>
                </a:solidFill>
                <a:latin typeface="Arial MT"/>
                <a:cs typeface="Arial MT"/>
              </a:rPr>
              <a:t> </a:t>
            </a:r>
            <a:r>
              <a:rPr sz="2176" spc="-6" dirty="0">
                <a:solidFill>
                  <a:srgbClr val="FFFFFF"/>
                </a:solidFill>
                <a:latin typeface="Arial MT"/>
                <a:cs typeface="Arial MT"/>
              </a:rPr>
              <a:t>sur</a:t>
            </a:r>
            <a:r>
              <a:rPr sz="2176" dirty="0">
                <a:solidFill>
                  <a:srgbClr val="FFFFFF"/>
                </a:solidFill>
                <a:latin typeface="Arial MT"/>
                <a:cs typeface="Arial MT"/>
              </a:rPr>
              <a:t> </a:t>
            </a:r>
            <a:r>
              <a:rPr sz="2176" spc="-6" dirty="0">
                <a:solidFill>
                  <a:srgbClr val="FFFFFF"/>
                </a:solidFill>
                <a:latin typeface="Arial MT"/>
                <a:cs typeface="Arial MT"/>
              </a:rPr>
              <a:t>les</a:t>
            </a:r>
            <a:r>
              <a:rPr sz="2176" dirty="0">
                <a:solidFill>
                  <a:srgbClr val="FFFFFF"/>
                </a:solidFill>
                <a:latin typeface="Arial MT"/>
                <a:cs typeface="Arial MT"/>
              </a:rPr>
              <a:t> </a:t>
            </a:r>
            <a:r>
              <a:rPr sz="2176" spc="-6" dirty="0">
                <a:solidFill>
                  <a:srgbClr val="FFFFFF"/>
                </a:solidFill>
                <a:latin typeface="Arial MT"/>
                <a:cs typeface="Arial MT"/>
              </a:rPr>
              <a:t>entiers </a:t>
            </a:r>
            <a:r>
              <a:rPr sz="2176" spc="-12" dirty="0">
                <a:solidFill>
                  <a:srgbClr val="FFFFFF"/>
                </a:solidFill>
                <a:latin typeface="Arial MT"/>
                <a:cs typeface="Arial MT"/>
              </a:rPr>
              <a:t>dont</a:t>
            </a:r>
            <a:r>
              <a:rPr sz="2176" dirty="0">
                <a:solidFill>
                  <a:srgbClr val="FFFFFF"/>
                </a:solidFill>
                <a:latin typeface="Arial MT"/>
                <a:cs typeface="Arial MT"/>
              </a:rPr>
              <a:t> </a:t>
            </a:r>
            <a:r>
              <a:rPr sz="2176" spc="-6" dirty="0">
                <a:solidFill>
                  <a:srgbClr val="FFFFFF"/>
                </a:solidFill>
                <a:latin typeface="Arial MT"/>
                <a:cs typeface="Arial MT"/>
              </a:rPr>
              <a:t>la valeur</a:t>
            </a:r>
            <a:r>
              <a:rPr sz="2176" dirty="0">
                <a:solidFill>
                  <a:srgbClr val="FFFFFF"/>
                </a:solidFill>
                <a:latin typeface="Arial MT"/>
                <a:cs typeface="Arial MT"/>
              </a:rPr>
              <a:t> </a:t>
            </a:r>
            <a:r>
              <a:rPr sz="2176" spc="-6" dirty="0">
                <a:solidFill>
                  <a:srgbClr val="FFFFFF"/>
                </a:solidFill>
                <a:latin typeface="Arial MT"/>
                <a:cs typeface="Arial MT"/>
              </a:rPr>
              <a:t>vaut 1:</a:t>
            </a:r>
            <a:endParaRPr sz="2176">
              <a:solidFill>
                <a:prstClr val="black"/>
              </a:solidFill>
              <a:latin typeface="Arial MT"/>
              <a:cs typeface="Arial MT"/>
            </a:endParaRPr>
          </a:p>
        </p:txBody>
      </p:sp>
      <p:sp>
        <p:nvSpPr>
          <p:cNvPr id="9" name="object 9"/>
          <p:cNvSpPr txBox="1"/>
          <p:nvPr/>
        </p:nvSpPr>
        <p:spPr>
          <a:xfrm>
            <a:off x="3919865" y="4694307"/>
            <a:ext cx="1980047" cy="759811"/>
          </a:xfrm>
          <a:prstGeom prst="rect">
            <a:avLst/>
          </a:prstGeom>
        </p:spPr>
        <p:txBody>
          <a:bodyPr vert="horz" wrap="square" lIns="0" tIns="15355" rIns="0" bIns="0" rtlCol="0">
            <a:spAutoFit/>
          </a:bodyPr>
          <a:lstStyle/>
          <a:p>
            <a:pPr marL="15356" defTabSz="1105601">
              <a:spcBef>
                <a:spcPts val="121"/>
              </a:spcBef>
            </a:pPr>
            <a:r>
              <a:rPr sz="1209" spc="-6" dirty="0">
                <a:solidFill>
                  <a:srgbClr val="F2EB78"/>
                </a:solidFill>
                <a:latin typeface="Consolas"/>
                <a:cs typeface="Consolas"/>
              </a:rPr>
              <a:t>entiers</a:t>
            </a:r>
            <a:r>
              <a:rPr sz="1209" spc="-6" dirty="0">
                <a:solidFill>
                  <a:srgbClr val="E5E5F9"/>
                </a:solidFill>
                <a:latin typeface="Consolas"/>
                <a:cs typeface="Consolas"/>
              </a:rPr>
              <a:t>.</a:t>
            </a:r>
            <a:r>
              <a:rPr sz="1209" spc="-6" dirty="0">
                <a:solidFill>
                  <a:srgbClr val="A6EB20"/>
                </a:solidFill>
                <a:latin typeface="Consolas"/>
                <a:cs typeface="Consolas"/>
              </a:rPr>
              <a:t>stream</a:t>
            </a:r>
            <a:r>
              <a:rPr sz="1209" spc="-6" dirty="0">
                <a:solidFill>
                  <a:srgbClr val="F8F9F3"/>
                </a:solidFill>
                <a:latin typeface="Consolas"/>
                <a:cs typeface="Consolas"/>
              </a:rPr>
              <a:t>()</a:t>
            </a:r>
            <a:endParaRPr sz="1209" dirty="0">
              <a:solidFill>
                <a:prstClr val="black"/>
              </a:solidFill>
              <a:latin typeface="Consolas"/>
              <a:cs typeface="Consolas"/>
            </a:endParaRPr>
          </a:p>
          <a:p>
            <a:pPr marL="15356" defTabSz="1105601"/>
            <a:r>
              <a:rPr sz="1209" spc="-6" dirty="0">
                <a:solidFill>
                  <a:srgbClr val="E5E5F9"/>
                </a:solidFill>
                <a:latin typeface="Consolas"/>
                <a:cs typeface="Consolas"/>
              </a:rPr>
              <a:t>.</a:t>
            </a:r>
            <a:r>
              <a:rPr sz="1209" spc="-6" dirty="0">
                <a:solidFill>
                  <a:srgbClr val="7FF5A6"/>
                </a:solidFill>
                <a:latin typeface="Consolas"/>
                <a:cs typeface="Consolas"/>
              </a:rPr>
              <a:t>filter</a:t>
            </a:r>
            <a:r>
              <a:rPr sz="1209" spc="-6" dirty="0">
                <a:solidFill>
                  <a:srgbClr val="F8F9F3"/>
                </a:solidFill>
                <a:latin typeface="Consolas"/>
                <a:cs typeface="Consolas"/>
              </a:rPr>
              <a:t>(</a:t>
            </a:r>
            <a:r>
              <a:rPr sz="1209" spc="-6" dirty="0">
                <a:solidFill>
                  <a:srgbClr val="F1F100"/>
                </a:solidFill>
                <a:latin typeface="Consolas"/>
                <a:cs typeface="Consolas"/>
              </a:rPr>
              <a:t>v</a:t>
            </a:r>
            <a:r>
              <a:rPr sz="1209" spc="-12" dirty="0">
                <a:solidFill>
                  <a:srgbClr val="F1F100"/>
                </a:solidFill>
                <a:latin typeface="Consolas"/>
                <a:cs typeface="Consolas"/>
              </a:rPr>
              <a:t> </a:t>
            </a:r>
            <a:r>
              <a:rPr sz="1209" dirty="0">
                <a:solidFill>
                  <a:srgbClr val="E5E5F9"/>
                </a:solidFill>
                <a:latin typeface="Consolas"/>
                <a:cs typeface="Consolas"/>
              </a:rPr>
              <a:t>-&gt;</a:t>
            </a:r>
            <a:r>
              <a:rPr sz="1209" spc="-18" dirty="0">
                <a:solidFill>
                  <a:srgbClr val="E5E5F9"/>
                </a:solidFill>
                <a:latin typeface="Consolas"/>
                <a:cs typeface="Consolas"/>
              </a:rPr>
              <a:t> </a:t>
            </a:r>
            <a:r>
              <a:rPr sz="1209" dirty="0">
                <a:solidFill>
                  <a:srgbClr val="F2EB78"/>
                </a:solidFill>
                <a:latin typeface="Consolas"/>
                <a:cs typeface="Consolas"/>
              </a:rPr>
              <a:t>v</a:t>
            </a:r>
            <a:r>
              <a:rPr sz="1209" spc="-6" dirty="0">
                <a:solidFill>
                  <a:srgbClr val="F2EB78"/>
                </a:solidFill>
                <a:latin typeface="Consolas"/>
                <a:cs typeface="Consolas"/>
              </a:rPr>
              <a:t> </a:t>
            </a:r>
            <a:r>
              <a:rPr sz="1209" dirty="0">
                <a:solidFill>
                  <a:srgbClr val="E5E5F9"/>
                </a:solidFill>
                <a:latin typeface="Consolas"/>
                <a:cs typeface="Consolas"/>
              </a:rPr>
              <a:t>==</a:t>
            </a:r>
            <a:r>
              <a:rPr sz="1209" spc="-18" dirty="0">
                <a:solidFill>
                  <a:srgbClr val="E5E5F9"/>
                </a:solidFill>
                <a:latin typeface="Consolas"/>
                <a:cs typeface="Consolas"/>
              </a:rPr>
              <a:t> </a:t>
            </a:r>
            <a:r>
              <a:rPr sz="1209" dirty="0">
                <a:solidFill>
                  <a:srgbClr val="6796BA"/>
                </a:solidFill>
                <a:latin typeface="Consolas"/>
                <a:cs typeface="Consolas"/>
              </a:rPr>
              <a:t>1</a:t>
            </a:r>
            <a:r>
              <a:rPr sz="1209" dirty="0">
                <a:solidFill>
                  <a:srgbClr val="F8F9F3"/>
                </a:solidFill>
                <a:latin typeface="Consolas"/>
                <a:cs typeface="Consolas"/>
              </a:rPr>
              <a:t>)</a:t>
            </a:r>
            <a:endParaRPr sz="1209" dirty="0">
              <a:solidFill>
                <a:prstClr val="black"/>
              </a:solidFill>
              <a:latin typeface="Consolas"/>
              <a:cs typeface="Consolas"/>
            </a:endParaRPr>
          </a:p>
          <a:p>
            <a:pPr marL="15356" marR="6142" defTabSz="1105601">
              <a:spcBef>
                <a:spcPts val="6"/>
              </a:spcBef>
            </a:pPr>
            <a:r>
              <a:rPr sz="1209" spc="-6" dirty="0">
                <a:solidFill>
                  <a:srgbClr val="E5E5F9"/>
                </a:solidFill>
                <a:latin typeface="Consolas"/>
                <a:cs typeface="Consolas"/>
              </a:rPr>
              <a:t>.</a:t>
            </a:r>
            <a:r>
              <a:rPr sz="1209" spc="-6" dirty="0">
                <a:solidFill>
                  <a:srgbClr val="7FF5A6"/>
                </a:solidFill>
                <a:latin typeface="Consolas"/>
                <a:cs typeface="Consolas"/>
              </a:rPr>
              <a:t>forEach</a:t>
            </a:r>
            <a:r>
              <a:rPr sz="1209" spc="-6" dirty="0">
                <a:solidFill>
                  <a:srgbClr val="F8F9F3"/>
                </a:solidFill>
                <a:latin typeface="Consolas"/>
                <a:cs typeface="Consolas"/>
              </a:rPr>
              <a:t>(</a:t>
            </a:r>
            <a:r>
              <a:rPr sz="1209" spc="-6" dirty="0">
                <a:solidFill>
                  <a:srgbClr val="F1F100"/>
                </a:solidFill>
                <a:latin typeface="Consolas"/>
                <a:cs typeface="Consolas"/>
              </a:rPr>
              <a:t>i</a:t>
            </a:r>
            <a:r>
              <a:rPr sz="1209" dirty="0">
                <a:solidFill>
                  <a:srgbClr val="F1F100"/>
                </a:solidFill>
                <a:latin typeface="Consolas"/>
                <a:cs typeface="Consolas"/>
              </a:rPr>
              <a:t> </a:t>
            </a:r>
            <a:r>
              <a:rPr sz="1209" dirty="0">
                <a:solidFill>
                  <a:srgbClr val="E5E5F9"/>
                </a:solidFill>
                <a:latin typeface="Consolas"/>
                <a:cs typeface="Consolas"/>
              </a:rPr>
              <a:t>-&gt; </a:t>
            </a:r>
            <a:r>
              <a:rPr sz="1209" spc="6" dirty="0">
                <a:solidFill>
                  <a:srgbClr val="E5E5F9"/>
                </a:solidFill>
                <a:latin typeface="Consolas"/>
                <a:cs typeface="Consolas"/>
              </a:rPr>
              <a:t> </a:t>
            </a:r>
            <a:r>
              <a:rPr sz="1209" spc="-6" dirty="0">
                <a:solidFill>
                  <a:srgbClr val="118FC2"/>
                </a:solidFill>
                <a:latin typeface="Consolas"/>
                <a:cs typeface="Consolas"/>
              </a:rPr>
              <a:t>System</a:t>
            </a:r>
            <a:r>
              <a:rPr sz="1209" spc="-6" dirty="0">
                <a:solidFill>
                  <a:srgbClr val="E5E5F9"/>
                </a:solidFill>
                <a:latin typeface="Consolas"/>
                <a:cs typeface="Consolas"/>
              </a:rPr>
              <a:t>.</a:t>
            </a:r>
            <a:r>
              <a:rPr sz="1209" b="1" i="1" spc="-6" dirty="0">
                <a:solidFill>
                  <a:srgbClr val="8CD9F7"/>
                </a:solidFill>
                <a:latin typeface="Consolas"/>
                <a:cs typeface="Consolas"/>
              </a:rPr>
              <a:t>out</a:t>
            </a:r>
            <a:r>
              <a:rPr sz="1209" spc="-6" dirty="0">
                <a:solidFill>
                  <a:srgbClr val="E5E5F9"/>
                </a:solidFill>
                <a:latin typeface="Consolas"/>
                <a:cs typeface="Consolas"/>
              </a:rPr>
              <a:t>.</a:t>
            </a:r>
            <a:r>
              <a:rPr sz="1209" spc="-6" dirty="0">
                <a:solidFill>
                  <a:srgbClr val="A6EB20"/>
                </a:solidFill>
                <a:latin typeface="Consolas"/>
                <a:cs typeface="Consolas"/>
              </a:rPr>
              <a:t>println</a:t>
            </a:r>
            <a:r>
              <a:rPr sz="1209" spc="-6" dirty="0">
                <a:solidFill>
                  <a:srgbClr val="F8F9F3"/>
                </a:solidFill>
                <a:latin typeface="Consolas"/>
                <a:cs typeface="Consolas"/>
              </a:rPr>
              <a:t>(</a:t>
            </a:r>
            <a:r>
              <a:rPr sz="1209" spc="-6" dirty="0">
                <a:solidFill>
                  <a:srgbClr val="F2EB78"/>
                </a:solidFill>
                <a:latin typeface="Consolas"/>
                <a:cs typeface="Consolas"/>
              </a:rPr>
              <a:t>i</a:t>
            </a:r>
            <a:r>
              <a:rPr sz="1209" spc="-6" dirty="0">
                <a:solidFill>
                  <a:srgbClr val="F8F9F3"/>
                </a:solidFill>
                <a:latin typeface="Consolas"/>
                <a:cs typeface="Consolas"/>
              </a:rPr>
              <a:t>))</a:t>
            </a:r>
            <a:r>
              <a:rPr sz="1209" spc="-6" dirty="0">
                <a:solidFill>
                  <a:srgbClr val="E5E5F9"/>
                </a:solidFill>
                <a:latin typeface="Consolas"/>
                <a:cs typeface="Consolas"/>
              </a:rPr>
              <a:t>;</a:t>
            </a:r>
            <a:endParaRPr sz="1209" dirty="0">
              <a:solidFill>
                <a:prstClr val="black"/>
              </a:solidFill>
              <a:latin typeface="Consolas"/>
              <a:cs typeface="Consolas"/>
            </a:endParaRPr>
          </a:p>
        </p:txBody>
      </p:sp>
      <p:sp>
        <p:nvSpPr>
          <p:cNvPr id="10" name="object 2">
            <a:extLst>
              <a:ext uri="{FF2B5EF4-FFF2-40B4-BE49-F238E27FC236}">
                <a16:creationId xmlns:a16="http://schemas.microsoft.com/office/drawing/2014/main" id="{5EB3E02B-5E02-0E01-7F34-E17C5B89652C}"/>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94445" y="538401"/>
            <a:ext cx="6216538" cy="573671"/>
          </a:xfrm>
          <a:prstGeom prst="rect">
            <a:avLst/>
          </a:prstGeom>
        </p:spPr>
        <p:txBody>
          <a:bodyPr vert="horz" wrap="square" lIns="0" tIns="15355" rIns="0" bIns="0" rtlCol="0">
            <a:spAutoFit/>
          </a:bodyPr>
          <a:lstStyle/>
          <a:p>
            <a:pPr marL="15356">
              <a:spcBef>
                <a:spcPts val="121"/>
              </a:spcBef>
            </a:pPr>
            <a:r>
              <a:rPr spc="-6" dirty="0">
                <a:latin typeface="Arial"/>
                <a:cs typeface="Arial"/>
              </a:rPr>
              <a:t>Streams:</a:t>
            </a:r>
            <a:r>
              <a:rPr spc="-42" dirty="0">
                <a:latin typeface="Arial"/>
                <a:cs typeface="Arial"/>
              </a:rPr>
              <a:t> </a:t>
            </a:r>
            <a:r>
              <a:rPr spc="-12" dirty="0">
                <a:latin typeface="Arial"/>
                <a:cs typeface="Arial"/>
              </a:rPr>
              <a:t>d’autres</a:t>
            </a:r>
            <a:r>
              <a:rPr spc="-36" dirty="0">
                <a:latin typeface="Arial"/>
                <a:cs typeface="Arial"/>
              </a:rPr>
              <a:t> </a:t>
            </a:r>
            <a:r>
              <a:rPr spc="-6" dirty="0">
                <a:latin typeface="Arial"/>
                <a:cs typeface="Arial"/>
              </a:rPr>
              <a:t>méthodes</a:t>
            </a:r>
          </a:p>
        </p:txBody>
      </p:sp>
      <p:sp>
        <p:nvSpPr>
          <p:cNvPr id="4" name="object 4"/>
          <p:cNvSpPr txBox="1"/>
          <p:nvPr/>
        </p:nvSpPr>
        <p:spPr>
          <a:xfrm>
            <a:off x="1400989" y="1428954"/>
            <a:ext cx="124377" cy="165879"/>
          </a:xfrm>
          <a:prstGeom prst="rect">
            <a:avLst/>
          </a:prstGeom>
        </p:spPr>
        <p:txBody>
          <a:bodyPr vert="horz" wrap="square" lIns="0" tIns="16891" rIns="0" bIns="0" rtlCol="0">
            <a:spAutoFit/>
          </a:bodyPr>
          <a:lstStyle/>
          <a:p>
            <a:pPr marL="15356" defTabSz="1105601">
              <a:spcBef>
                <a:spcPts val="133"/>
              </a:spcBef>
            </a:pPr>
            <a:r>
              <a:rPr sz="967" spc="6" dirty="0">
                <a:solidFill>
                  <a:srgbClr val="0058FF"/>
                </a:solidFill>
                <a:latin typeface="Wingdings"/>
                <a:cs typeface="Wingdings"/>
              </a:rPr>
              <a:t></a:t>
            </a:r>
            <a:endParaRPr sz="967">
              <a:solidFill>
                <a:prstClr val="black"/>
              </a:solidFill>
              <a:latin typeface="Wingdings"/>
              <a:cs typeface="Wingdings"/>
            </a:endParaRPr>
          </a:p>
        </p:txBody>
      </p:sp>
      <p:sp>
        <p:nvSpPr>
          <p:cNvPr id="5" name="object 5"/>
          <p:cNvSpPr txBox="1"/>
          <p:nvPr/>
        </p:nvSpPr>
        <p:spPr>
          <a:xfrm>
            <a:off x="1659540" y="1344946"/>
            <a:ext cx="9166265" cy="685175"/>
          </a:xfrm>
          <a:prstGeom prst="rect">
            <a:avLst/>
          </a:prstGeom>
        </p:spPr>
        <p:txBody>
          <a:bodyPr vert="horz" wrap="square" lIns="0" tIns="15355" rIns="0" bIns="0" rtlCol="0">
            <a:spAutoFit/>
          </a:bodyPr>
          <a:lstStyle/>
          <a:p>
            <a:pPr marL="15356" marR="6142" defTabSz="1105601">
              <a:spcBef>
                <a:spcPts val="121"/>
              </a:spcBef>
            </a:pPr>
            <a:r>
              <a:rPr sz="2176" dirty="0">
                <a:solidFill>
                  <a:srgbClr val="FFFFFF"/>
                </a:solidFill>
                <a:latin typeface="Arial MT"/>
                <a:cs typeface="Arial MT"/>
              </a:rPr>
              <a:t>On</a:t>
            </a:r>
            <a:r>
              <a:rPr sz="2176" spc="-12" dirty="0">
                <a:solidFill>
                  <a:srgbClr val="FFFFFF"/>
                </a:solidFill>
                <a:latin typeface="Arial MT"/>
                <a:cs typeface="Arial MT"/>
              </a:rPr>
              <a:t> </a:t>
            </a:r>
            <a:r>
              <a:rPr sz="2176" spc="-6" dirty="0">
                <a:solidFill>
                  <a:srgbClr val="FFFFFF"/>
                </a:solidFill>
                <a:latin typeface="Arial MT"/>
                <a:cs typeface="Arial MT"/>
              </a:rPr>
              <a:t>peut mapper (avec</a:t>
            </a:r>
            <a:r>
              <a:rPr sz="2176" dirty="0">
                <a:solidFill>
                  <a:srgbClr val="FFFFFF"/>
                </a:solidFill>
                <a:latin typeface="Arial MT"/>
                <a:cs typeface="Arial MT"/>
              </a:rPr>
              <a:t> </a:t>
            </a:r>
            <a:r>
              <a:rPr sz="2176" spc="-6" dirty="0">
                <a:solidFill>
                  <a:srgbClr val="FFFFFF"/>
                </a:solidFill>
                <a:latin typeface="Arial MT"/>
                <a:cs typeface="Arial MT"/>
              </a:rPr>
              <a:t>les méthodes map...)</a:t>
            </a:r>
            <a:r>
              <a:rPr sz="2176" dirty="0">
                <a:solidFill>
                  <a:srgbClr val="FFFFFF"/>
                </a:solidFill>
                <a:latin typeface="Arial MT"/>
                <a:cs typeface="Arial MT"/>
              </a:rPr>
              <a:t> </a:t>
            </a:r>
            <a:r>
              <a:rPr sz="2176" spc="-12" dirty="0">
                <a:solidFill>
                  <a:srgbClr val="FFFFFF"/>
                </a:solidFill>
                <a:latin typeface="Arial MT"/>
                <a:cs typeface="Arial MT"/>
              </a:rPr>
              <a:t>pour</a:t>
            </a:r>
            <a:r>
              <a:rPr sz="2176" spc="-6" dirty="0">
                <a:solidFill>
                  <a:srgbClr val="FFFFFF"/>
                </a:solidFill>
                <a:latin typeface="Arial MT"/>
                <a:cs typeface="Arial MT"/>
              </a:rPr>
              <a:t> transformer les</a:t>
            </a:r>
            <a:r>
              <a:rPr sz="2176" dirty="0">
                <a:solidFill>
                  <a:srgbClr val="FFFFFF"/>
                </a:solidFill>
                <a:latin typeface="Arial MT"/>
                <a:cs typeface="Arial MT"/>
              </a:rPr>
              <a:t> </a:t>
            </a:r>
            <a:r>
              <a:rPr sz="2176" spc="-6" dirty="0">
                <a:solidFill>
                  <a:srgbClr val="FFFFFF"/>
                </a:solidFill>
                <a:latin typeface="Arial MT"/>
                <a:cs typeface="Arial MT"/>
              </a:rPr>
              <a:t>éléments </a:t>
            </a:r>
            <a:r>
              <a:rPr sz="2176" spc="-585" dirty="0">
                <a:solidFill>
                  <a:srgbClr val="FFFFFF"/>
                </a:solidFill>
                <a:latin typeface="Arial MT"/>
                <a:cs typeface="Arial MT"/>
              </a:rPr>
              <a:t> </a:t>
            </a:r>
            <a:r>
              <a:rPr sz="2176" spc="-6" dirty="0">
                <a:solidFill>
                  <a:srgbClr val="FFFFFF"/>
                </a:solidFill>
                <a:latin typeface="Arial MT"/>
                <a:cs typeface="Arial MT"/>
              </a:rPr>
              <a:t>du</a:t>
            </a:r>
            <a:r>
              <a:rPr sz="2176" spc="-12" dirty="0">
                <a:solidFill>
                  <a:srgbClr val="FFFFFF"/>
                </a:solidFill>
                <a:latin typeface="Arial MT"/>
                <a:cs typeface="Arial MT"/>
              </a:rPr>
              <a:t> </a:t>
            </a:r>
            <a:r>
              <a:rPr sz="2176" spc="-6" dirty="0">
                <a:solidFill>
                  <a:srgbClr val="FFFFFF"/>
                </a:solidFill>
                <a:latin typeface="Arial MT"/>
                <a:cs typeface="Arial MT"/>
              </a:rPr>
              <a:t>stream,</a:t>
            </a:r>
            <a:r>
              <a:rPr sz="2176" spc="6" dirty="0">
                <a:solidFill>
                  <a:srgbClr val="FFFFFF"/>
                </a:solidFill>
                <a:latin typeface="Arial MT"/>
                <a:cs typeface="Arial MT"/>
              </a:rPr>
              <a:t> </a:t>
            </a:r>
            <a:r>
              <a:rPr sz="2176" spc="-12" dirty="0">
                <a:solidFill>
                  <a:srgbClr val="FFFFFF"/>
                </a:solidFill>
                <a:latin typeface="Arial MT"/>
                <a:cs typeface="Arial MT"/>
              </a:rPr>
              <a:t>puis</a:t>
            </a:r>
            <a:r>
              <a:rPr sz="2176" dirty="0">
                <a:solidFill>
                  <a:srgbClr val="FFFFFF"/>
                </a:solidFill>
                <a:latin typeface="Arial MT"/>
                <a:cs typeface="Arial MT"/>
              </a:rPr>
              <a:t> </a:t>
            </a:r>
            <a:r>
              <a:rPr sz="2176" spc="-6" dirty="0">
                <a:solidFill>
                  <a:srgbClr val="FFFFFF"/>
                </a:solidFill>
                <a:latin typeface="Arial MT"/>
                <a:cs typeface="Arial MT"/>
              </a:rPr>
              <a:t>utiliser</a:t>
            </a:r>
            <a:r>
              <a:rPr sz="2176" dirty="0">
                <a:solidFill>
                  <a:srgbClr val="FFFFFF"/>
                </a:solidFill>
                <a:latin typeface="Arial MT"/>
                <a:cs typeface="Arial MT"/>
              </a:rPr>
              <a:t> </a:t>
            </a:r>
            <a:r>
              <a:rPr sz="2176" spc="-6" dirty="0">
                <a:solidFill>
                  <a:srgbClr val="FFFFFF"/>
                </a:solidFill>
                <a:latin typeface="Arial MT"/>
                <a:cs typeface="Arial MT"/>
              </a:rPr>
              <a:t>une méthode</a:t>
            </a:r>
            <a:r>
              <a:rPr sz="2176" spc="-12" dirty="0">
                <a:solidFill>
                  <a:srgbClr val="FFFFFF"/>
                </a:solidFill>
                <a:latin typeface="Arial MT"/>
                <a:cs typeface="Arial MT"/>
              </a:rPr>
              <a:t> </a:t>
            </a:r>
            <a:r>
              <a:rPr sz="2176" spc="-6" dirty="0">
                <a:solidFill>
                  <a:srgbClr val="FFFFFF"/>
                </a:solidFill>
                <a:latin typeface="Arial MT"/>
                <a:cs typeface="Arial MT"/>
              </a:rPr>
              <a:t>terminale </a:t>
            </a:r>
            <a:r>
              <a:rPr sz="2176" spc="-12" dirty="0">
                <a:solidFill>
                  <a:srgbClr val="FFFFFF"/>
                </a:solidFill>
                <a:latin typeface="Arial MT"/>
                <a:cs typeface="Arial MT"/>
              </a:rPr>
              <a:t>pour</a:t>
            </a:r>
            <a:r>
              <a:rPr sz="2176" dirty="0">
                <a:solidFill>
                  <a:srgbClr val="FFFFFF"/>
                </a:solidFill>
                <a:latin typeface="Arial MT"/>
                <a:cs typeface="Arial MT"/>
              </a:rPr>
              <a:t> </a:t>
            </a:r>
            <a:r>
              <a:rPr sz="2176" spc="-12" dirty="0">
                <a:solidFill>
                  <a:srgbClr val="FFFFFF"/>
                </a:solidFill>
                <a:latin typeface="Arial MT"/>
                <a:cs typeface="Arial MT"/>
              </a:rPr>
              <a:t>agréger</a:t>
            </a:r>
            <a:r>
              <a:rPr sz="2176" dirty="0">
                <a:solidFill>
                  <a:srgbClr val="FFFFFF"/>
                </a:solidFill>
                <a:latin typeface="Arial MT"/>
                <a:cs typeface="Arial MT"/>
              </a:rPr>
              <a:t> </a:t>
            </a:r>
            <a:r>
              <a:rPr sz="2176" spc="-12" dirty="0">
                <a:solidFill>
                  <a:srgbClr val="FFFFFF"/>
                </a:solidFill>
                <a:latin typeface="Arial MT"/>
                <a:cs typeface="Arial MT"/>
              </a:rPr>
              <a:t>des</a:t>
            </a:r>
            <a:r>
              <a:rPr sz="2176" dirty="0">
                <a:solidFill>
                  <a:srgbClr val="FFFFFF"/>
                </a:solidFill>
                <a:latin typeface="Arial MT"/>
                <a:cs typeface="Arial MT"/>
              </a:rPr>
              <a:t> </a:t>
            </a:r>
            <a:r>
              <a:rPr sz="2176" spc="-6" dirty="0">
                <a:solidFill>
                  <a:srgbClr val="FFFFFF"/>
                </a:solidFill>
                <a:latin typeface="Arial MT"/>
                <a:cs typeface="Arial MT"/>
              </a:rPr>
              <a:t>résultats</a:t>
            </a:r>
            <a:r>
              <a:rPr sz="2176" dirty="0">
                <a:solidFill>
                  <a:srgbClr val="FFFFFF"/>
                </a:solidFill>
                <a:latin typeface="Arial MT"/>
                <a:cs typeface="Arial MT"/>
              </a:rPr>
              <a:t> :</a:t>
            </a:r>
            <a:endParaRPr sz="2176">
              <a:solidFill>
                <a:prstClr val="black"/>
              </a:solidFill>
              <a:latin typeface="Arial MT"/>
              <a:cs typeface="Arial MT"/>
            </a:endParaRPr>
          </a:p>
        </p:txBody>
      </p:sp>
      <p:sp>
        <p:nvSpPr>
          <p:cNvPr id="6" name="object 6"/>
          <p:cNvSpPr txBox="1"/>
          <p:nvPr/>
        </p:nvSpPr>
        <p:spPr>
          <a:xfrm>
            <a:off x="1400989" y="3387644"/>
            <a:ext cx="124377" cy="165879"/>
          </a:xfrm>
          <a:prstGeom prst="rect">
            <a:avLst/>
          </a:prstGeom>
        </p:spPr>
        <p:txBody>
          <a:bodyPr vert="horz" wrap="square" lIns="0" tIns="16891" rIns="0" bIns="0" rtlCol="0">
            <a:spAutoFit/>
          </a:bodyPr>
          <a:lstStyle/>
          <a:p>
            <a:pPr marL="15356" defTabSz="1105601">
              <a:spcBef>
                <a:spcPts val="133"/>
              </a:spcBef>
            </a:pPr>
            <a:r>
              <a:rPr sz="967" spc="6" dirty="0">
                <a:solidFill>
                  <a:srgbClr val="0058FF"/>
                </a:solidFill>
                <a:latin typeface="Wingdings"/>
                <a:cs typeface="Wingdings"/>
              </a:rPr>
              <a:t></a:t>
            </a:r>
            <a:endParaRPr sz="967">
              <a:solidFill>
                <a:prstClr val="black"/>
              </a:solidFill>
              <a:latin typeface="Wingdings"/>
              <a:cs typeface="Wingdings"/>
            </a:endParaRPr>
          </a:p>
        </p:txBody>
      </p:sp>
      <p:sp>
        <p:nvSpPr>
          <p:cNvPr id="7" name="object 7"/>
          <p:cNvSpPr txBox="1"/>
          <p:nvPr/>
        </p:nvSpPr>
        <p:spPr>
          <a:xfrm>
            <a:off x="1659539" y="2433105"/>
            <a:ext cx="9659250" cy="2095177"/>
          </a:xfrm>
          <a:prstGeom prst="rect">
            <a:avLst/>
          </a:prstGeom>
        </p:spPr>
        <p:txBody>
          <a:bodyPr vert="horz" wrap="square" lIns="0" tIns="15355" rIns="0" bIns="0" rtlCol="0">
            <a:spAutoFit/>
          </a:bodyPr>
          <a:lstStyle/>
          <a:p>
            <a:pPr marL="2582807" defTabSz="1105601">
              <a:spcBef>
                <a:spcPts val="121"/>
              </a:spcBef>
            </a:pPr>
            <a:r>
              <a:rPr sz="1209" spc="-6" dirty="0">
                <a:solidFill>
                  <a:srgbClr val="CC6B1C"/>
                </a:solidFill>
                <a:latin typeface="Consolas"/>
                <a:cs typeface="Consolas"/>
              </a:rPr>
              <a:t>long</a:t>
            </a:r>
            <a:r>
              <a:rPr sz="1209" spc="6" dirty="0">
                <a:solidFill>
                  <a:srgbClr val="CC6B1C"/>
                </a:solidFill>
                <a:latin typeface="Consolas"/>
                <a:cs typeface="Consolas"/>
              </a:rPr>
              <a:t> </a:t>
            </a:r>
            <a:r>
              <a:rPr sz="1209" spc="-6" dirty="0">
                <a:solidFill>
                  <a:srgbClr val="F1F100"/>
                </a:solidFill>
                <a:latin typeface="Consolas"/>
                <a:cs typeface="Consolas"/>
              </a:rPr>
              <a:t>somme</a:t>
            </a:r>
            <a:r>
              <a:rPr sz="1209" spc="6" dirty="0">
                <a:solidFill>
                  <a:srgbClr val="F1F100"/>
                </a:solidFill>
                <a:latin typeface="Consolas"/>
                <a:cs typeface="Consolas"/>
              </a:rPr>
              <a:t> </a:t>
            </a:r>
            <a:r>
              <a:rPr sz="1209" dirty="0">
                <a:solidFill>
                  <a:srgbClr val="E5E5F9"/>
                </a:solidFill>
                <a:latin typeface="Consolas"/>
                <a:cs typeface="Consolas"/>
              </a:rPr>
              <a:t>=</a:t>
            </a:r>
            <a:r>
              <a:rPr sz="1209" spc="6" dirty="0">
                <a:solidFill>
                  <a:srgbClr val="E5E5F9"/>
                </a:solidFill>
                <a:latin typeface="Consolas"/>
                <a:cs typeface="Consolas"/>
              </a:rPr>
              <a:t> </a:t>
            </a:r>
            <a:r>
              <a:rPr sz="1209" spc="-6" dirty="0">
                <a:solidFill>
                  <a:srgbClr val="F2EB78"/>
                </a:solidFill>
                <a:latin typeface="Consolas"/>
                <a:cs typeface="Consolas"/>
              </a:rPr>
              <a:t>entiers</a:t>
            </a:r>
            <a:r>
              <a:rPr sz="1209" spc="-6" dirty="0">
                <a:solidFill>
                  <a:srgbClr val="E5E5F9"/>
                </a:solidFill>
                <a:latin typeface="Consolas"/>
                <a:cs typeface="Consolas"/>
              </a:rPr>
              <a:t>.</a:t>
            </a:r>
            <a:r>
              <a:rPr sz="1209" spc="-6" dirty="0">
                <a:solidFill>
                  <a:srgbClr val="A6EB20"/>
                </a:solidFill>
                <a:latin typeface="Consolas"/>
                <a:cs typeface="Consolas"/>
              </a:rPr>
              <a:t>stream</a:t>
            </a:r>
            <a:r>
              <a:rPr sz="1209" spc="-6" dirty="0">
                <a:solidFill>
                  <a:srgbClr val="F8F9F3"/>
                </a:solidFill>
                <a:latin typeface="Consolas"/>
                <a:cs typeface="Consolas"/>
              </a:rPr>
              <a:t>()</a:t>
            </a:r>
            <a:endParaRPr sz="1209" dirty="0">
              <a:solidFill>
                <a:prstClr val="black"/>
              </a:solidFill>
              <a:latin typeface="Consolas"/>
              <a:cs typeface="Consolas"/>
            </a:endParaRPr>
          </a:p>
          <a:p>
            <a:pPr marL="3939471" defTabSz="1105601"/>
            <a:r>
              <a:rPr sz="1209" spc="-6" dirty="0">
                <a:solidFill>
                  <a:srgbClr val="E5E5F9"/>
                </a:solidFill>
                <a:latin typeface="Consolas"/>
                <a:cs typeface="Consolas"/>
              </a:rPr>
              <a:t>.</a:t>
            </a:r>
            <a:r>
              <a:rPr sz="1209" spc="-6" dirty="0">
                <a:solidFill>
                  <a:srgbClr val="7FF5A6"/>
                </a:solidFill>
                <a:latin typeface="Consolas"/>
                <a:cs typeface="Consolas"/>
              </a:rPr>
              <a:t>filter</a:t>
            </a:r>
            <a:r>
              <a:rPr sz="1209" spc="-6" dirty="0">
                <a:solidFill>
                  <a:srgbClr val="F8F9F3"/>
                </a:solidFill>
                <a:latin typeface="Consolas"/>
                <a:cs typeface="Consolas"/>
              </a:rPr>
              <a:t>(</a:t>
            </a:r>
            <a:r>
              <a:rPr sz="1209" spc="-6" dirty="0">
                <a:solidFill>
                  <a:srgbClr val="F1F100"/>
                </a:solidFill>
                <a:latin typeface="Consolas"/>
                <a:cs typeface="Consolas"/>
              </a:rPr>
              <a:t>v</a:t>
            </a:r>
            <a:r>
              <a:rPr sz="1209" spc="-24" dirty="0">
                <a:solidFill>
                  <a:srgbClr val="F1F100"/>
                </a:solidFill>
                <a:latin typeface="Consolas"/>
                <a:cs typeface="Consolas"/>
              </a:rPr>
              <a:t> </a:t>
            </a:r>
            <a:r>
              <a:rPr sz="1209" dirty="0">
                <a:solidFill>
                  <a:srgbClr val="E5E5F9"/>
                </a:solidFill>
                <a:latin typeface="Consolas"/>
                <a:cs typeface="Consolas"/>
              </a:rPr>
              <a:t>-&gt;</a:t>
            </a:r>
            <a:r>
              <a:rPr sz="1209" spc="-30" dirty="0">
                <a:solidFill>
                  <a:srgbClr val="E5E5F9"/>
                </a:solidFill>
                <a:latin typeface="Consolas"/>
                <a:cs typeface="Consolas"/>
              </a:rPr>
              <a:t> </a:t>
            </a:r>
            <a:r>
              <a:rPr sz="1209" dirty="0">
                <a:solidFill>
                  <a:srgbClr val="F2EB78"/>
                </a:solidFill>
                <a:latin typeface="Consolas"/>
                <a:cs typeface="Consolas"/>
              </a:rPr>
              <a:t>v</a:t>
            </a:r>
            <a:r>
              <a:rPr lang="fr-FR" sz="1209" dirty="0">
                <a:solidFill>
                  <a:srgbClr val="F2EB78"/>
                </a:solidFill>
                <a:latin typeface="Consolas"/>
                <a:cs typeface="Consolas"/>
              </a:rPr>
              <a:t> </a:t>
            </a:r>
            <a:r>
              <a:rPr sz="1209" dirty="0">
                <a:solidFill>
                  <a:srgbClr val="E5E5F9"/>
                </a:solidFill>
                <a:latin typeface="Consolas"/>
                <a:cs typeface="Consolas"/>
              </a:rPr>
              <a:t>&lt;</a:t>
            </a:r>
            <a:r>
              <a:rPr sz="1209" dirty="0">
                <a:solidFill>
                  <a:srgbClr val="6796BA"/>
                </a:solidFill>
                <a:latin typeface="Consolas"/>
                <a:cs typeface="Consolas"/>
              </a:rPr>
              <a:t>10</a:t>
            </a:r>
            <a:r>
              <a:rPr sz="1209" dirty="0">
                <a:solidFill>
                  <a:srgbClr val="F8F9F3"/>
                </a:solidFill>
                <a:latin typeface="Consolas"/>
                <a:cs typeface="Consolas"/>
              </a:rPr>
              <a:t>)</a:t>
            </a:r>
            <a:endParaRPr sz="1209" dirty="0">
              <a:solidFill>
                <a:prstClr val="black"/>
              </a:solidFill>
              <a:latin typeface="Consolas"/>
              <a:cs typeface="Consolas"/>
            </a:endParaRPr>
          </a:p>
          <a:p>
            <a:pPr marL="3939471" defTabSz="1105601"/>
            <a:r>
              <a:rPr sz="1209" spc="-6" dirty="0">
                <a:solidFill>
                  <a:srgbClr val="E5E5F9"/>
                </a:solidFill>
                <a:latin typeface="Consolas"/>
                <a:cs typeface="Consolas"/>
              </a:rPr>
              <a:t>.</a:t>
            </a:r>
            <a:r>
              <a:rPr sz="1209" spc="-6" dirty="0">
                <a:solidFill>
                  <a:srgbClr val="7FF5A6"/>
                </a:solidFill>
                <a:latin typeface="Consolas"/>
                <a:cs typeface="Consolas"/>
              </a:rPr>
              <a:t>mapToInt</a:t>
            </a:r>
            <a:r>
              <a:rPr sz="1209" spc="-6" dirty="0">
                <a:solidFill>
                  <a:srgbClr val="F8F9F3"/>
                </a:solidFill>
                <a:latin typeface="Consolas"/>
                <a:cs typeface="Consolas"/>
              </a:rPr>
              <a:t>(</a:t>
            </a:r>
            <a:r>
              <a:rPr sz="1209" spc="-6" dirty="0">
                <a:solidFill>
                  <a:srgbClr val="F1F100"/>
                </a:solidFill>
                <a:latin typeface="Consolas"/>
                <a:cs typeface="Consolas"/>
              </a:rPr>
              <a:t>i</a:t>
            </a:r>
            <a:r>
              <a:rPr sz="1209" spc="-18" dirty="0">
                <a:solidFill>
                  <a:srgbClr val="F1F100"/>
                </a:solidFill>
                <a:latin typeface="Consolas"/>
                <a:cs typeface="Consolas"/>
              </a:rPr>
              <a:t> </a:t>
            </a:r>
            <a:r>
              <a:rPr sz="1209" dirty="0">
                <a:solidFill>
                  <a:srgbClr val="E5E5F9"/>
                </a:solidFill>
                <a:latin typeface="Consolas"/>
                <a:cs typeface="Consolas"/>
              </a:rPr>
              <a:t>-&gt;</a:t>
            </a:r>
            <a:r>
              <a:rPr sz="1209" spc="-24" dirty="0">
                <a:solidFill>
                  <a:srgbClr val="E5E5F9"/>
                </a:solidFill>
                <a:latin typeface="Consolas"/>
                <a:cs typeface="Consolas"/>
              </a:rPr>
              <a:t> </a:t>
            </a:r>
            <a:r>
              <a:rPr sz="1209" dirty="0">
                <a:solidFill>
                  <a:srgbClr val="F2EB78"/>
                </a:solidFill>
                <a:latin typeface="Consolas"/>
                <a:cs typeface="Consolas"/>
              </a:rPr>
              <a:t>i</a:t>
            </a:r>
            <a:r>
              <a:rPr sz="1209" dirty="0">
                <a:solidFill>
                  <a:srgbClr val="F8F9F3"/>
                </a:solidFill>
                <a:latin typeface="Consolas"/>
                <a:cs typeface="Consolas"/>
              </a:rPr>
              <a:t>)</a:t>
            </a:r>
            <a:endParaRPr sz="1209" dirty="0">
              <a:solidFill>
                <a:prstClr val="black"/>
              </a:solidFill>
              <a:latin typeface="Consolas"/>
              <a:cs typeface="Consolas"/>
            </a:endParaRPr>
          </a:p>
          <a:p>
            <a:pPr marL="3939471" defTabSz="1105601">
              <a:lnSpc>
                <a:spcPts val="1245"/>
              </a:lnSpc>
            </a:pPr>
            <a:r>
              <a:rPr sz="1209" spc="-6" dirty="0">
                <a:solidFill>
                  <a:srgbClr val="E5E5F9"/>
                </a:solidFill>
                <a:latin typeface="Consolas"/>
                <a:cs typeface="Consolas"/>
              </a:rPr>
              <a:t>.</a:t>
            </a:r>
            <a:r>
              <a:rPr sz="1209" spc="-6" dirty="0">
                <a:solidFill>
                  <a:srgbClr val="7FF5A6"/>
                </a:solidFill>
                <a:latin typeface="Consolas"/>
                <a:cs typeface="Consolas"/>
              </a:rPr>
              <a:t>sum</a:t>
            </a:r>
            <a:r>
              <a:rPr sz="1209" spc="-6" dirty="0">
                <a:solidFill>
                  <a:srgbClr val="F8F9F3"/>
                </a:solidFill>
                <a:latin typeface="Consolas"/>
                <a:cs typeface="Consolas"/>
              </a:rPr>
              <a:t>()</a:t>
            </a:r>
            <a:r>
              <a:rPr sz="1209" spc="-6" dirty="0">
                <a:solidFill>
                  <a:srgbClr val="E5E5F9"/>
                </a:solidFill>
                <a:latin typeface="Consolas"/>
                <a:cs typeface="Consolas"/>
              </a:rPr>
              <a:t>;</a:t>
            </a:r>
            <a:endParaRPr sz="1209" dirty="0">
              <a:solidFill>
                <a:prstClr val="black"/>
              </a:solidFill>
              <a:latin typeface="Consolas"/>
              <a:cs typeface="Consolas"/>
            </a:endParaRPr>
          </a:p>
          <a:p>
            <a:pPr marL="15356" defTabSz="1105601">
              <a:lnSpc>
                <a:spcPts val="2405"/>
              </a:lnSpc>
            </a:pPr>
            <a:r>
              <a:rPr sz="2176" dirty="0">
                <a:solidFill>
                  <a:srgbClr val="FFFFFF"/>
                </a:solidFill>
                <a:latin typeface="Arial MT"/>
                <a:cs typeface="Arial MT"/>
              </a:rPr>
              <a:t>On</a:t>
            </a:r>
            <a:r>
              <a:rPr sz="2176" spc="-12" dirty="0">
                <a:solidFill>
                  <a:srgbClr val="FFFFFF"/>
                </a:solidFill>
                <a:latin typeface="Arial MT"/>
                <a:cs typeface="Arial MT"/>
              </a:rPr>
              <a:t> </a:t>
            </a:r>
            <a:r>
              <a:rPr sz="2176" spc="-6" dirty="0">
                <a:solidFill>
                  <a:srgbClr val="FFFFFF"/>
                </a:solidFill>
                <a:latin typeface="Arial MT"/>
                <a:cs typeface="Arial MT"/>
              </a:rPr>
              <a:t>peut</a:t>
            </a:r>
            <a:r>
              <a:rPr sz="2176" dirty="0">
                <a:solidFill>
                  <a:srgbClr val="FFFFFF"/>
                </a:solidFill>
                <a:latin typeface="Arial MT"/>
                <a:cs typeface="Arial MT"/>
              </a:rPr>
              <a:t> </a:t>
            </a:r>
            <a:r>
              <a:rPr sz="2176" spc="-6" dirty="0">
                <a:solidFill>
                  <a:srgbClr val="FFFFFF"/>
                </a:solidFill>
                <a:latin typeface="Arial MT"/>
                <a:cs typeface="Arial MT"/>
              </a:rPr>
              <a:t>aussi</a:t>
            </a:r>
            <a:r>
              <a:rPr sz="2176" spc="-12" dirty="0">
                <a:solidFill>
                  <a:srgbClr val="FFFFFF"/>
                </a:solidFill>
                <a:latin typeface="Arial MT"/>
                <a:cs typeface="Arial MT"/>
              </a:rPr>
              <a:t> </a:t>
            </a:r>
            <a:r>
              <a:rPr sz="2176" spc="-6" dirty="0">
                <a:solidFill>
                  <a:srgbClr val="FFFFFF"/>
                </a:solidFill>
                <a:latin typeface="Arial MT"/>
                <a:cs typeface="Arial MT"/>
              </a:rPr>
              <a:t>reconstruire </a:t>
            </a:r>
            <a:r>
              <a:rPr sz="2176" spc="-12" dirty="0">
                <a:solidFill>
                  <a:srgbClr val="FFFFFF"/>
                </a:solidFill>
                <a:latin typeface="Arial MT"/>
                <a:cs typeface="Arial MT"/>
              </a:rPr>
              <a:t>une</a:t>
            </a:r>
            <a:r>
              <a:rPr sz="2176" spc="-6" dirty="0">
                <a:solidFill>
                  <a:srgbClr val="FFFFFF"/>
                </a:solidFill>
                <a:latin typeface="Arial MT"/>
                <a:cs typeface="Arial MT"/>
              </a:rPr>
              <a:t> collection</a:t>
            </a:r>
            <a:r>
              <a:rPr sz="2176" spc="-12" dirty="0">
                <a:solidFill>
                  <a:srgbClr val="FFFFFF"/>
                </a:solidFill>
                <a:latin typeface="Arial MT"/>
                <a:cs typeface="Arial MT"/>
              </a:rPr>
              <a:t> </a:t>
            </a:r>
            <a:r>
              <a:rPr sz="2176" spc="-6" dirty="0">
                <a:solidFill>
                  <a:srgbClr val="FFFFFF"/>
                </a:solidFill>
                <a:latin typeface="Arial MT"/>
                <a:cs typeface="Arial MT"/>
              </a:rPr>
              <a:t>avec</a:t>
            </a:r>
            <a:r>
              <a:rPr sz="2176" dirty="0">
                <a:solidFill>
                  <a:srgbClr val="FFFFFF"/>
                </a:solidFill>
                <a:latin typeface="Arial MT"/>
                <a:cs typeface="Arial MT"/>
              </a:rPr>
              <a:t> </a:t>
            </a:r>
            <a:r>
              <a:rPr sz="2176" spc="-12" dirty="0">
                <a:solidFill>
                  <a:srgbClr val="FFFFFF"/>
                </a:solidFill>
                <a:latin typeface="Arial MT"/>
                <a:cs typeface="Arial MT"/>
              </a:rPr>
              <a:t>l’aide</a:t>
            </a:r>
            <a:r>
              <a:rPr sz="2176" spc="-6" dirty="0">
                <a:solidFill>
                  <a:srgbClr val="FFFFFF"/>
                </a:solidFill>
                <a:latin typeface="Arial MT"/>
                <a:cs typeface="Arial MT"/>
              </a:rPr>
              <a:t> de</a:t>
            </a:r>
            <a:r>
              <a:rPr sz="2176" spc="-12" dirty="0">
                <a:solidFill>
                  <a:srgbClr val="FFFFFF"/>
                </a:solidFill>
                <a:latin typeface="Arial MT"/>
                <a:cs typeface="Arial MT"/>
              </a:rPr>
              <a:t> </a:t>
            </a:r>
            <a:r>
              <a:rPr sz="2176" spc="-6" dirty="0">
                <a:solidFill>
                  <a:srgbClr val="FFFFFF"/>
                </a:solidFill>
                <a:latin typeface="Arial MT"/>
                <a:cs typeface="Arial MT"/>
              </a:rPr>
              <a:t>la classe utilitaire</a:t>
            </a:r>
            <a:endParaRPr sz="2176" dirty="0">
              <a:solidFill>
                <a:prstClr val="black"/>
              </a:solidFill>
              <a:latin typeface="Arial MT"/>
              <a:cs typeface="Arial MT"/>
            </a:endParaRPr>
          </a:p>
          <a:p>
            <a:pPr marL="15356" defTabSz="1105601"/>
            <a:r>
              <a:rPr sz="2176" spc="-6" dirty="0">
                <a:solidFill>
                  <a:srgbClr val="FFFFFF"/>
                </a:solidFill>
                <a:latin typeface="Arial MT"/>
                <a:cs typeface="Arial MT"/>
              </a:rPr>
              <a:t>Collectors</a:t>
            </a:r>
            <a:r>
              <a:rPr sz="2176" spc="-54" dirty="0">
                <a:solidFill>
                  <a:srgbClr val="FFFFFF"/>
                </a:solidFill>
                <a:latin typeface="Arial MT"/>
                <a:cs typeface="Arial MT"/>
              </a:rPr>
              <a:t> </a:t>
            </a:r>
            <a:r>
              <a:rPr sz="2176" dirty="0">
                <a:solidFill>
                  <a:srgbClr val="FFFFFF"/>
                </a:solidFill>
                <a:latin typeface="Arial MT"/>
                <a:cs typeface="Arial MT"/>
              </a:rPr>
              <a:t>:</a:t>
            </a:r>
            <a:endParaRPr sz="2176" dirty="0">
              <a:solidFill>
                <a:prstClr val="black"/>
              </a:solidFill>
              <a:latin typeface="Arial MT"/>
              <a:cs typeface="Arial MT"/>
            </a:endParaRPr>
          </a:p>
          <a:p>
            <a:pPr marL="2891454" marR="4106847" defTabSz="1105601">
              <a:spcBef>
                <a:spcPts val="1348"/>
              </a:spcBef>
            </a:pPr>
            <a:r>
              <a:rPr sz="1209" spc="-6" dirty="0">
                <a:solidFill>
                  <a:srgbClr val="7FF1F5"/>
                </a:solidFill>
                <a:latin typeface="Consolas"/>
                <a:cs typeface="Consolas"/>
              </a:rPr>
              <a:t>List</a:t>
            </a:r>
            <a:r>
              <a:rPr sz="1209" spc="-6" dirty="0">
                <a:solidFill>
                  <a:srgbClr val="E5E5F9"/>
                </a:solidFill>
                <a:latin typeface="Consolas"/>
                <a:cs typeface="Consolas"/>
              </a:rPr>
              <a:t>&lt;</a:t>
            </a:r>
            <a:r>
              <a:rPr sz="1209" spc="-6" dirty="0">
                <a:solidFill>
                  <a:srgbClr val="B066D9"/>
                </a:solidFill>
                <a:latin typeface="Consolas"/>
                <a:cs typeface="Consolas"/>
              </a:rPr>
              <a:t>Integer</a:t>
            </a:r>
            <a:r>
              <a:rPr sz="1209" spc="-6" dirty="0">
                <a:solidFill>
                  <a:srgbClr val="E5E5F9"/>
                </a:solidFill>
                <a:latin typeface="Consolas"/>
                <a:cs typeface="Consolas"/>
              </a:rPr>
              <a:t>&gt; </a:t>
            </a:r>
            <a:r>
              <a:rPr sz="1209" spc="-6" dirty="0">
                <a:solidFill>
                  <a:srgbClr val="F1F100"/>
                </a:solidFill>
                <a:latin typeface="Consolas"/>
                <a:cs typeface="Consolas"/>
              </a:rPr>
              <a:t>newList </a:t>
            </a:r>
            <a:r>
              <a:rPr sz="1209" dirty="0">
                <a:solidFill>
                  <a:srgbClr val="E5E5F9"/>
                </a:solidFill>
                <a:latin typeface="Consolas"/>
                <a:cs typeface="Consolas"/>
              </a:rPr>
              <a:t>= </a:t>
            </a:r>
            <a:r>
              <a:rPr sz="1209" spc="-647" dirty="0">
                <a:solidFill>
                  <a:srgbClr val="E5E5F9"/>
                </a:solidFill>
                <a:latin typeface="Consolas"/>
                <a:cs typeface="Consolas"/>
              </a:rPr>
              <a:t> </a:t>
            </a:r>
            <a:r>
              <a:rPr sz="1209" spc="-6" dirty="0">
                <a:solidFill>
                  <a:srgbClr val="F2EB78"/>
                </a:solidFill>
                <a:latin typeface="Consolas"/>
                <a:cs typeface="Consolas"/>
              </a:rPr>
              <a:t>entiers</a:t>
            </a:r>
            <a:r>
              <a:rPr sz="1209" spc="-6" dirty="0">
                <a:solidFill>
                  <a:srgbClr val="E5E5F9"/>
                </a:solidFill>
                <a:latin typeface="Consolas"/>
                <a:cs typeface="Consolas"/>
              </a:rPr>
              <a:t>.</a:t>
            </a:r>
            <a:r>
              <a:rPr sz="1209" spc="-6" dirty="0">
                <a:solidFill>
                  <a:srgbClr val="A6EB20"/>
                </a:solidFill>
                <a:latin typeface="Consolas"/>
                <a:cs typeface="Consolas"/>
              </a:rPr>
              <a:t>stream</a:t>
            </a:r>
            <a:r>
              <a:rPr sz="1209" spc="-6" dirty="0">
                <a:solidFill>
                  <a:srgbClr val="F8F9F3"/>
                </a:solidFill>
                <a:latin typeface="Consolas"/>
                <a:cs typeface="Consolas"/>
              </a:rPr>
              <a:t>()</a:t>
            </a:r>
            <a:endParaRPr sz="1209" dirty="0">
              <a:solidFill>
                <a:prstClr val="black"/>
              </a:solidFill>
              <a:latin typeface="Consolas"/>
              <a:cs typeface="Consolas"/>
            </a:endParaRPr>
          </a:p>
          <a:p>
            <a:pPr marL="2891454" defTabSz="1105601"/>
            <a:r>
              <a:rPr sz="1209" spc="-6" dirty="0">
                <a:solidFill>
                  <a:srgbClr val="E5E5F9"/>
                </a:solidFill>
                <a:latin typeface="Consolas"/>
                <a:cs typeface="Consolas"/>
              </a:rPr>
              <a:t>.</a:t>
            </a:r>
            <a:r>
              <a:rPr sz="1209" spc="-6" dirty="0">
                <a:solidFill>
                  <a:srgbClr val="7FF5A6"/>
                </a:solidFill>
                <a:latin typeface="Consolas"/>
                <a:cs typeface="Consolas"/>
              </a:rPr>
              <a:t>filter</a:t>
            </a:r>
            <a:r>
              <a:rPr sz="1209" spc="-6" dirty="0">
                <a:solidFill>
                  <a:srgbClr val="F8F9F3"/>
                </a:solidFill>
                <a:latin typeface="Consolas"/>
                <a:cs typeface="Consolas"/>
              </a:rPr>
              <a:t>(</a:t>
            </a:r>
            <a:r>
              <a:rPr sz="1209" spc="-6" dirty="0">
                <a:solidFill>
                  <a:srgbClr val="F1F100"/>
                </a:solidFill>
                <a:latin typeface="Consolas"/>
                <a:cs typeface="Consolas"/>
              </a:rPr>
              <a:t>v</a:t>
            </a:r>
            <a:r>
              <a:rPr sz="1209" spc="-12" dirty="0">
                <a:solidFill>
                  <a:srgbClr val="F1F100"/>
                </a:solidFill>
                <a:latin typeface="Consolas"/>
                <a:cs typeface="Consolas"/>
              </a:rPr>
              <a:t> </a:t>
            </a:r>
            <a:r>
              <a:rPr sz="1209" dirty="0">
                <a:solidFill>
                  <a:srgbClr val="E5E5F9"/>
                </a:solidFill>
                <a:latin typeface="Consolas"/>
                <a:cs typeface="Consolas"/>
              </a:rPr>
              <a:t>-&gt;</a:t>
            </a:r>
            <a:r>
              <a:rPr sz="1209" spc="-18" dirty="0">
                <a:solidFill>
                  <a:srgbClr val="E5E5F9"/>
                </a:solidFill>
                <a:latin typeface="Consolas"/>
                <a:cs typeface="Consolas"/>
              </a:rPr>
              <a:t> </a:t>
            </a:r>
            <a:r>
              <a:rPr sz="1209" dirty="0">
                <a:solidFill>
                  <a:srgbClr val="F2EB78"/>
                </a:solidFill>
                <a:latin typeface="Consolas"/>
                <a:cs typeface="Consolas"/>
              </a:rPr>
              <a:t>v</a:t>
            </a:r>
            <a:r>
              <a:rPr sz="1209" spc="-6" dirty="0">
                <a:solidFill>
                  <a:srgbClr val="F2EB78"/>
                </a:solidFill>
                <a:latin typeface="Consolas"/>
                <a:cs typeface="Consolas"/>
              </a:rPr>
              <a:t> </a:t>
            </a:r>
            <a:r>
              <a:rPr sz="1209" dirty="0">
                <a:solidFill>
                  <a:srgbClr val="E5E5F9"/>
                </a:solidFill>
                <a:latin typeface="Consolas"/>
                <a:cs typeface="Consolas"/>
              </a:rPr>
              <a:t>&lt;</a:t>
            </a:r>
            <a:r>
              <a:rPr sz="1209" spc="-12" dirty="0">
                <a:solidFill>
                  <a:srgbClr val="E5E5F9"/>
                </a:solidFill>
                <a:latin typeface="Consolas"/>
                <a:cs typeface="Consolas"/>
              </a:rPr>
              <a:t> </a:t>
            </a:r>
            <a:r>
              <a:rPr sz="1209" dirty="0">
                <a:solidFill>
                  <a:srgbClr val="6796BA"/>
                </a:solidFill>
                <a:latin typeface="Consolas"/>
                <a:cs typeface="Consolas"/>
              </a:rPr>
              <a:t>10</a:t>
            </a:r>
            <a:r>
              <a:rPr sz="1209" dirty="0">
                <a:solidFill>
                  <a:srgbClr val="F8F9F3"/>
                </a:solidFill>
                <a:latin typeface="Consolas"/>
                <a:cs typeface="Consolas"/>
              </a:rPr>
              <a:t>)</a:t>
            </a:r>
            <a:endParaRPr sz="1209" dirty="0">
              <a:solidFill>
                <a:prstClr val="black"/>
              </a:solidFill>
              <a:latin typeface="Consolas"/>
              <a:cs typeface="Consolas"/>
            </a:endParaRPr>
          </a:p>
        </p:txBody>
      </p:sp>
      <p:sp>
        <p:nvSpPr>
          <p:cNvPr id="8" name="object 8"/>
          <p:cNvSpPr txBox="1"/>
          <p:nvPr/>
        </p:nvSpPr>
        <p:spPr>
          <a:xfrm>
            <a:off x="1398380" y="4691266"/>
            <a:ext cx="7503301" cy="489994"/>
          </a:xfrm>
          <a:prstGeom prst="rect">
            <a:avLst/>
          </a:prstGeom>
        </p:spPr>
        <p:txBody>
          <a:bodyPr vert="horz" wrap="square" lIns="0" tIns="15355" rIns="0" bIns="0" rtlCol="0">
            <a:spAutoFit/>
          </a:bodyPr>
          <a:lstStyle/>
          <a:p>
            <a:pPr marL="3152499" defTabSz="1105601">
              <a:lnSpc>
                <a:spcPts val="1257"/>
              </a:lnSpc>
              <a:spcBef>
                <a:spcPts val="121"/>
              </a:spcBef>
            </a:pPr>
            <a:r>
              <a:rPr sz="1209" spc="-6" dirty="0">
                <a:solidFill>
                  <a:srgbClr val="E5E5F9"/>
                </a:solidFill>
                <a:latin typeface="Consolas"/>
                <a:cs typeface="Consolas"/>
              </a:rPr>
              <a:t>.</a:t>
            </a:r>
            <a:r>
              <a:rPr sz="1209" spc="-6" dirty="0">
                <a:solidFill>
                  <a:srgbClr val="7FF5A6"/>
                </a:solidFill>
                <a:latin typeface="Consolas"/>
                <a:cs typeface="Consolas"/>
              </a:rPr>
              <a:t>collect</a:t>
            </a:r>
            <a:r>
              <a:rPr sz="1209" spc="-6" dirty="0">
                <a:solidFill>
                  <a:srgbClr val="F8F9F3"/>
                </a:solidFill>
                <a:latin typeface="Consolas"/>
                <a:cs typeface="Consolas"/>
              </a:rPr>
              <a:t>(</a:t>
            </a:r>
            <a:r>
              <a:rPr sz="1209" spc="-6" dirty="0">
                <a:solidFill>
                  <a:srgbClr val="118FC2"/>
                </a:solidFill>
                <a:latin typeface="Consolas"/>
                <a:cs typeface="Consolas"/>
              </a:rPr>
              <a:t>Collectors</a:t>
            </a:r>
            <a:r>
              <a:rPr sz="1209" spc="-6" dirty="0">
                <a:solidFill>
                  <a:srgbClr val="E5E5F9"/>
                </a:solidFill>
                <a:latin typeface="Consolas"/>
                <a:cs typeface="Consolas"/>
              </a:rPr>
              <a:t>.</a:t>
            </a:r>
            <a:r>
              <a:rPr sz="1209" i="1" spc="-6" dirty="0">
                <a:solidFill>
                  <a:srgbClr val="95EB3E"/>
                </a:solidFill>
                <a:latin typeface="Consolas"/>
                <a:cs typeface="Consolas"/>
              </a:rPr>
              <a:t>toList</a:t>
            </a:r>
            <a:r>
              <a:rPr sz="1209" spc="-6" dirty="0">
                <a:solidFill>
                  <a:srgbClr val="F8F9F3"/>
                </a:solidFill>
                <a:latin typeface="Consolas"/>
                <a:cs typeface="Consolas"/>
              </a:rPr>
              <a:t>())</a:t>
            </a:r>
            <a:r>
              <a:rPr sz="1209" spc="-6" dirty="0">
                <a:solidFill>
                  <a:srgbClr val="E5E5F9"/>
                </a:solidFill>
                <a:latin typeface="Consolas"/>
                <a:cs typeface="Consolas"/>
              </a:rPr>
              <a:t>;</a:t>
            </a:r>
            <a:endParaRPr sz="1209" dirty="0">
              <a:solidFill>
                <a:prstClr val="black"/>
              </a:solidFill>
              <a:latin typeface="Consolas"/>
              <a:cs typeface="Consolas"/>
            </a:endParaRPr>
          </a:p>
          <a:p>
            <a:pPr marL="15356" defTabSz="1105601">
              <a:lnSpc>
                <a:spcPts val="2418"/>
              </a:lnSpc>
            </a:pPr>
            <a:r>
              <a:rPr sz="2176" spc="-6" dirty="0">
                <a:solidFill>
                  <a:srgbClr val="FFFFFF"/>
                </a:solidFill>
                <a:latin typeface="Arial MT"/>
                <a:cs typeface="Arial MT"/>
              </a:rPr>
              <a:t>Finalement, on </a:t>
            </a:r>
            <a:r>
              <a:rPr sz="2176" spc="-12" dirty="0">
                <a:solidFill>
                  <a:srgbClr val="FFFFFF"/>
                </a:solidFill>
                <a:latin typeface="Arial MT"/>
                <a:cs typeface="Arial MT"/>
              </a:rPr>
              <a:t>peut</a:t>
            </a:r>
            <a:r>
              <a:rPr sz="2176" dirty="0">
                <a:solidFill>
                  <a:srgbClr val="FFFFFF"/>
                </a:solidFill>
                <a:latin typeface="Arial MT"/>
                <a:cs typeface="Arial MT"/>
              </a:rPr>
              <a:t> </a:t>
            </a:r>
            <a:r>
              <a:rPr sz="2176" spc="-6" dirty="0">
                <a:solidFill>
                  <a:srgbClr val="FFFFFF"/>
                </a:solidFill>
                <a:latin typeface="Arial MT"/>
                <a:cs typeface="Arial MT"/>
              </a:rPr>
              <a:t>simplement</a:t>
            </a:r>
            <a:r>
              <a:rPr sz="2176" dirty="0">
                <a:solidFill>
                  <a:srgbClr val="FFFFFF"/>
                </a:solidFill>
                <a:latin typeface="Arial MT"/>
                <a:cs typeface="Arial MT"/>
              </a:rPr>
              <a:t> </a:t>
            </a:r>
            <a:r>
              <a:rPr sz="2176" spc="-12" dirty="0">
                <a:solidFill>
                  <a:srgbClr val="FFFFFF"/>
                </a:solidFill>
                <a:latin typeface="Arial MT"/>
                <a:cs typeface="Arial MT"/>
              </a:rPr>
              <a:t>lancer</a:t>
            </a:r>
            <a:r>
              <a:rPr sz="2176" dirty="0">
                <a:solidFill>
                  <a:srgbClr val="FFFFFF"/>
                </a:solidFill>
                <a:latin typeface="Arial MT"/>
                <a:cs typeface="Arial MT"/>
              </a:rPr>
              <a:t> </a:t>
            </a:r>
            <a:r>
              <a:rPr sz="2176" spc="-6" dirty="0">
                <a:solidFill>
                  <a:srgbClr val="FFFFFF"/>
                </a:solidFill>
                <a:latin typeface="Arial MT"/>
                <a:cs typeface="Arial MT"/>
              </a:rPr>
              <a:t>le calcul en </a:t>
            </a:r>
            <a:r>
              <a:rPr sz="2176" spc="-12" dirty="0">
                <a:solidFill>
                  <a:srgbClr val="FFFFFF"/>
                </a:solidFill>
                <a:latin typeface="Arial MT"/>
                <a:cs typeface="Arial MT"/>
              </a:rPr>
              <a:t>parallèle</a:t>
            </a:r>
            <a:r>
              <a:rPr sz="2176" spc="-6" dirty="0">
                <a:solidFill>
                  <a:srgbClr val="FFFFFF"/>
                </a:solidFill>
                <a:latin typeface="Arial MT"/>
                <a:cs typeface="Arial MT"/>
              </a:rPr>
              <a:t> </a:t>
            </a:r>
            <a:r>
              <a:rPr sz="2176" dirty="0">
                <a:solidFill>
                  <a:srgbClr val="FFFFFF"/>
                </a:solidFill>
                <a:latin typeface="Arial MT"/>
                <a:cs typeface="Arial MT"/>
              </a:rPr>
              <a:t>:</a:t>
            </a:r>
            <a:endParaRPr sz="2176" dirty="0">
              <a:solidFill>
                <a:prstClr val="black"/>
              </a:solidFill>
              <a:latin typeface="Arial MT"/>
              <a:cs typeface="Arial MT"/>
            </a:endParaRPr>
          </a:p>
        </p:txBody>
      </p:sp>
      <p:sp>
        <p:nvSpPr>
          <p:cNvPr id="9" name="object 9"/>
          <p:cNvSpPr txBox="1"/>
          <p:nvPr/>
        </p:nvSpPr>
        <p:spPr>
          <a:xfrm>
            <a:off x="4510963" y="5564837"/>
            <a:ext cx="2573525" cy="759811"/>
          </a:xfrm>
          <a:prstGeom prst="rect">
            <a:avLst/>
          </a:prstGeom>
        </p:spPr>
        <p:txBody>
          <a:bodyPr vert="horz" wrap="square" lIns="0" tIns="15355" rIns="0" bIns="0" rtlCol="0">
            <a:spAutoFit/>
          </a:bodyPr>
          <a:lstStyle/>
          <a:p>
            <a:pPr marL="15356" marR="514412" defTabSz="1105601">
              <a:spcBef>
                <a:spcPts val="121"/>
              </a:spcBef>
            </a:pPr>
            <a:r>
              <a:rPr sz="1209" spc="-6" dirty="0">
                <a:solidFill>
                  <a:srgbClr val="7FF1F5"/>
                </a:solidFill>
                <a:latin typeface="Consolas"/>
                <a:cs typeface="Consolas"/>
              </a:rPr>
              <a:t>List</a:t>
            </a:r>
            <a:r>
              <a:rPr sz="1209" spc="-6" dirty="0">
                <a:solidFill>
                  <a:srgbClr val="E5E5F9"/>
                </a:solidFill>
                <a:latin typeface="Consolas"/>
                <a:cs typeface="Consolas"/>
              </a:rPr>
              <a:t>&lt;</a:t>
            </a:r>
            <a:r>
              <a:rPr sz="1209" spc="-6" dirty="0">
                <a:solidFill>
                  <a:srgbClr val="B066D9"/>
                </a:solidFill>
                <a:latin typeface="Consolas"/>
                <a:cs typeface="Consolas"/>
              </a:rPr>
              <a:t>Integer</a:t>
            </a:r>
            <a:r>
              <a:rPr sz="1209" spc="-6" dirty="0">
                <a:solidFill>
                  <a:srgbClr val="E5E5F9"/>
                </a:solidFill>
                <a:latin typeface="Consolas"/>
                <a:cs typeface="Consolas"/>
              </a:rPr>
              <a:t>&gt; </a:t>
            </a:r>
            <a:r>
              <a:rPr sz="1209" spc="-6" dirty="0">
                <a:solidFill>
                  <a:srgbClr val="F1F100"/>
                </a:solidFill>
                <a:latin typeface="Consolas"/>
                <a:cs typeface="Consolas"/>
              </a:rPr>
              <a:t>newList</a:t>
            </a:r>
            <a:r>
              <a:rPr sz="1209" dirty="0">
                <a:solidFill>
                  <a:srgbClr val="F1F100"/>
                </a:solidFill>
                <a:latin typeface="Consolas"/>
                <a:cs typeface="Consolas"/>
              </a:rPr>
              <a:t> </a:t>
            </a:r>
            <a:r>
              <a:rPr sz="1209" dirty="0">
                <a:solidFill>
                  <a:srgbClr val="E5E5F9"/>
                </a:solidFill>
                <a:latin typeface="Consolas"/>
                <a:cs typeface="Consolas"/>
              </a:rPr>
              <a:t>= </a:t>
            </a:r>
            <a:r>
              <a:rPr sz="1209" spc="6" dirty="0">
                <a:solidFill>
                  <a:srgbClr val="E5E5F9"/>
                </a:solidFill>
                <a:latin typeface="Consolas"/>
                <a:cs typeface="Consolas"/>
              </a:rPr>
              <a:t> </a:t>
            </a:r>
            <a:r>
              <a:rPr sz="1209" spc="-6" dirty="0">
                <a:solidFill>
                  <a:srgbClr val="F2EB78"/>
                </a:solidFill>
                <a:latin typeface="Consolas"/>
                <a:cs typeface="Consolas"/>
              </a:rPr>
              <a:t>entiers</a:t>
            </a:r>
            <a:r>
              <a:rPr sz="1209" spc="-6" dirty="0">
                <a:solidFill>
                  <a:srgbClr val="E5E5F9"/>
                </a:solidFill>
                <a:latin typeface="Consolas"/>
                <a:cs typeface="Consolas"/>
              </a:rPr>
              <a:t>.</a:t>
            </a:r>
            <a:r>
              <a:rPr sz="1209" spc="-6" dirty="0">
                <a:solidFill>
                  <a:srgbClr val="A6EB20"/>
                </a:solidFill>
                <a:latin typeface="Consolas"/>
                <a:cs typeface="Consolas"/>
              </a:rPr>
              <a:t>parallelStream</a:t>
            </a:r>
            <a:r>
              <a:rPr sz="1209" spc="-6" dirty="0">
                <a:solidFill>
                  <a:srgbClr val="F8F9F3"/>
                </a:solidFill>
                <a:latin typeface="Consolas"/>
                <a:cs typeface="Consolas"/>
              </a:rPr>
              <a:t>()</a:t>
            </a:r>
            <a:endParaRPr sz="1209" dirty="0">
              <a:solidFill>
                <a:prstClr val="black"/>
              </a:solidFill>
              <a:latin typeface="Consolas"/>
              <a:cs typeface="Consolas"/>
            </a:endParaRPr>
          </a:p>
          <a:p>
            <a:pPr marL="15356" defTabSz="1105601">
              <a:spcBef>
                <a:spcPts val="6"/>
              </a:spcBef>
            </a:pPr>
            <a:r>
              <a:rPr sz="1209" spc="-6" dirty="0">
                <a:solidFill>
                  <a:srgbClr val="E5E5F9"/>
                </a:solidFill>
                <a:latin typeface="Consolas"/>
                <a:cs typeface="Consolas"/>
              </a:rPr>
              <a:t>.</a:t>
            </a:r>
            <a:r>
              <a:rPr sz="1209" spc="-6" dirty="0">
                <a:solidFill>
                  <a:srgbClr val="7FF5A6"/>
                </a:solidFill>
                <a:latin typeface="Consolas"/>
                <a:cs typeface="Consolas"/>
              </a:rPr>
              <a:t>filter</a:t>
            </a:r>
            <a:r>
              <a:rPr sz="1209" spc="-6" dirty="0">
                <a:solidFill>
                  <a:srgbClr val="F8F9F3"/>
                </a:solidFill>
                <a:latin typeface="Consolas"/>
                <a:cs typeface="Consolas"/>
              </a:rPr>
              <a:t>(</a:t>
            </a:r>
            <a:r>
              <a:rPr sz="1209" spc="-6" dirty="0">
                <a:solidFill>
                  <a:srgbClr val="F1F100"/>
                </a:solidFill>
                <a:latin typeface="Consolas"/>
                <a:cs typeface="Consolas"/>
              </a:rPr>
              <a:t>v</a:t>
            </a:r>
            <a:r>
              <a:rPr sz="1209" spc="-12" dirty="0">
                <a:solidFill>
                  <a:srgbClr val="F1F100"/>
                </a:solidFill>
                <a:latin typeface="Consolas"/>
                <a:cs typeface="Consolas"/>
              </a:rPr>
              <a:t> </a:t>
            </a:r>
            <a:r>
              <a:rPr sz="1209" dirty="0">
                <a:solidFill>
                  <a:srgbClr val="E5E5F9"/>
                </a:solidFill>
                <a:latin typeface="Consolas"/>
                <a:cs typeface="Consolas"/>
              </a:rPr>
              <a:t>-&gt;</a:t>
            </a:r>
            <a:r>
              <a:rPr sz="1209" spc="-18" dirty="0">
                <a:solidFill>
                  <a:srgbClr val="E5E5F9"/>
                </a:solidFill>
                <a:latin typeface="Consolas"/>
                <a:cs typeface="Consolas"/>
              </a:rPr>
              <a:t> </a:t>
            </a:r>
            <a:r>
              <a:rPr sz="1209" dirty="0">
                <a:solidFill>
                  <a:srgbClr val="F2EB78"/>
                </a:solidFill>
                <a:latin typeface="Consolas"/>
                <a:cs typeface="Consolas"/>
              </a:rPr>
              <a:t>v</a:t>
            </a:r>
            <a:r>
              <a:rPr sz="1209" spc="-6" dirty="0">
                <a:solidFill>
                  <a:srgbClr val="F2EB78"/>
                </a:solidFill>
                <a:latin typeface="Consolas"/>
                <a:cs typeface="Consolas"/>
              </a:rPr>
              <a:t> </a:t>
            </a:r>
            <a:r>
              <a:rPr sz="1209" dirty="0">
                <a:solidFill>
                  <a:srgbClr val="E5E5F9"/>
                </a:solidFill>
                <a:latin typeface="Consolas"/>
                <a:cs typeface="Consolas"/>
              </a:rPr>
              <a:t>&lt;</a:t>
            </a:r>
            <a:r>
              <a:rPr sz="1209" spc="-12" dirty="0">
                <a:solidFill>
                  <a:srgbClr val="E5E5F9"/>
                </a:solidFill>
                <a:latin typeface="Consolas"/>
                <a:cs typeface="Consolas"/>
              </a:rPr>
              <a:t> </a:t>
            </a:r>
            <a:r>
              <a:rPr sz="1209" dirty="0">
                <a:solidFill>
                  <a:srgbClr val="6796BA"/>
                </a:solidFill>
                <a:latin typeface="Consolas"/>
                <a:cs typeface="Consolas"/>
              </a:rPr>
              <a:t>10</a:t>
            </a:r>
            <a:r>
              <a:rPr sz="1209" dirty="0">
                <a:solidFill>
                  <a:srgbClr val="F8F9F3"/>
                </a:solidFill>
                <a:latin typeface="Consolas"/>
                <a:cs typeface="Consolas"/>
              </a:rPr>
              <a:t>)</a:t>
            </a:r>
            <a:endParaRPr sz="1209" dirty="0">
              <a:solidFill>
                <a:prstClr val="black"/>
              </a:solidFill>
              <a:latin typeface="Consolas"/>
              <a:cs typeface="Consolas"/>
            </a:endParaRPr>
          </a:p>
          <a:p>
            <a:pPr marL="15356" defTabSz="1105601"/>
            <a:r>
              <a:rPr sz="1209" spc="-6" dirty="0">
                <a:solidFill>
                  <a:srgbClr val="E5E5F9"/>
                </a:solidFill>
                <a:latin typeface="Consolas"/>
                <a:cs typeface="Consolas"/>
              </a:rPr>
              <a:t>.</a:t>
            </a:r>
            <a:r>
              <a:rPr sz="1209" spc="-6" dirty="0">
                <a:solidFill>
                  <a:srgbClr val="7FF5A6"/>
                </a:solidFill>
                <a:latin typeface="Consolas"/>
                <a:cs typeface="Consolas"/>
              </a:rPr>
              <a:t>collect</a:t>
            </a:r>
            <a:r>
              <a:rPr sz="1209" spc="-6" dirty="0">
                <a:solidFill>
                  <a:srgbClr val="F8F9F3"/>
                </a:solidFill>
                <a:latin typeface="Consolas"/>
                <a:cs typeface="Consolas"/>
              </a:rPr>
              <a:t>(</a:t>
            </a:r>
            <a:r>
              <a:rPr sz="1209" spc="-6" dirty="0">
                <a:solidFill>
                  <a:srgbClr val="118FC2"/>
                </a:solidFill>
                <a:latin typeface="Consolas"/>
                <a:cs typeface="Consolas"/>
              </a:rPr>
              <a:t>Collectors</a:t>
            </a:r>
            <a:r>
              <a:rPr sz="1209" spc="-6" dirty="0">
                <a:solidFill>
                  <a:srgbClr val="E5E5F9"/>
                </a:solidFill>
                <a:latin typeface="Consolas"/>
                <a:cs typeface="Consolas"/>
              </a:rPr>
              <a:t>.</a:t>
            </a:r>
            <a:r>
              <a:rPr sz="1209" i="1" spc="-6" dirty="0">
                <a:solidFill>
                  <a:srgbClr val="95EB3E"/>
                </a:solidFill>
                <a:latin typeface="Consolas"/>
                <a:cs typeface="Consolas"/>
              </a:rPr>
              <a:t>toList</a:t>
            </a:r>
            <a:r>
              <a:rPr sz="1209" spc="-6" dirty="0">
                <a:solidFill>
                  <a:srgbClr val="F8F9F3"/>
                </a:solidFill>
                <a:latin typeface="Consolas"/>
                <a:cs typeface="Consolas"/>
              </a:rPr>
              <a:t>())</a:t>
            </a:r>
            <a:r>
              <a:rPr sz="1209" spc="-6" dirty="0">
                <a:solidFill>
                  <a:srgbClr val="E5E5F9"/>
                </a:solidFill>
                <a:latin typeface="Consolas"/>
                <a:cs typeface="Consolas"/>
              </a:rPr>
              <a:t>;</a:t>
            </a:r>
            <a:endParaRPr sz="1209" dirty="0">
              <a:solidFill>
                <a:prstClr val="black"/>
              </a:solidFill>
              <a:latin typeface="Consolas"/>
              <a:cs typeface="Consolas"/>
            </a:endParaRPr>
          </a:p>
        </p:txBody>
      </p:sp>
      <p:sp>
        <p:nvSpPr>
          <p:cNvPr id="10" name="object 2">
            <a:extLst>
              <a:ext uri="{FF2B5EF4-FFF2-40B4-BE49-F238E27FC236}">
                <a16:creationId xmlns:a16="http://schemas.microsoft.com/office/drawing/2014/main" id="{6E16354E-81D0-B35B-59E6-D1C01A83F912}"/>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55082" y="577161"/>
            <a:ext cx="6264907" cy="573671"/>
          </a:xfrm>
          <a:prstGeom prst="rect">
            <a:avLst/>
          </a:prstGeom>
        </p:spPr>
        <p:txBody>
          <a:bodyPr vert="horz" wrap="square" lIns="0" tIns="15355" rIns="0" bIns="0" rtlCol="0">
            <a:spAutoFit/>
          </a:bodyPr>
          <a:lstStyle/>
          <a:p>
            <a:pPr marL="15356">
              <a:spcBef>
                <a:spcPts val="121"/>
              </a:spcBef>
            </a:pPr>
            <a:r>
              <a:rPr spc="-6" dirty="0">
                <a:latin typeface="Arial"/>
                <a:cs typeface="Arial"/>
              </a:rPr>
              <a:t>Streams:</a:t>
            </a:r>
            <a:r>
              <a:rPr spc="-42" dirty="0">
                <a:latin typeface="Arial"/>
                <a:cs typeface="Arial"/>
              </a:rPr>
              <a:t> </a:t>
            </a:r>
            <a:r>
              <a:rPr spc="-6" dirty="0">
                <a:latin typeface="Arial"/>
                <a:cs typeface="Arial"/>
              </a:rPr>
              <a:t>opérations</a:t>
            </a:r>
            <a:r>
              <a:rPr spc="-48" dirty="0">
                <a:latin typeface="Arial"/>
                <a:cs typeface="Arial"/>
              </a:rPr>
              <a:t> </a:t>
            </a:r>
            <a:r>
              <a:rPr dirty="0">
                <a:latin typeface="Arial"/>
                <a:cs typeface="Arial"/>
              </a:rPr>
              <a:t>de</a:t>
            </a:r>
            <a:r>
              <a:rPr spc="-42" dirty="0">
                <a:latin typeface="Arial"/>
                <a:cs typeface="Arial"/>
              </a:rPr>
              <a:t> </a:t>
            </a:r>
            <a:r>
              <a:rPr spc="-6" dirty="0">
                <a:latin typeface="Arial"/>
                <a:cs typeface="Arial"/>
              </a:rPr>
              <a:t>filtre</a:t>
            </a:r>
          </a:p>
        </p:txBody>
      </p:sp>
      <p:sp>
        <p:nvSpPr>
          <p:cNvPr id="8" name="object 8"/>
          <p:cNvSpPr txBox="1"/>
          <p:nvPr/>
        </p:nvSpPr>
        <p:spPr>
          <a:xfrm>
            <a:off x="1659539" y="1344947"/>
            <a:ext cx="9315978" cy="3711517"/>
          </a:xfrm>
          <a:prstGeom prst="rect">
            <a:avLst/>
          </a:prstGeom>
        </p:spPr>
        <p:txBody>
          <a:bodyPr vert="horz" wrap="square" lIns="0" tIns="15355" rIns="0" bIns="0" rtlCol="0">
            <a:spAutoFit/>
          </a:bodyPr>
          <a:lstStyle/>
          <a:p>
            <a:pPr marL="15356" marR="115935" defTabSz="1105601">
              <a:spcBef>
                <a:spcPts val="121"/>
              </a:spcBef>
            </a:pPr>
            <a:r>
              <a:rPr sz="2176" spc="-6" dirty="0">
                <a:solidFill>
                  <a:srgbClr val="FFFFFF"/>
                </a:solidFill>
                <a:latin typeface="Arial MT"/>
                <a:cs typeface="Arial MT"/>
              </a:rPr>
              <a:t>filter(Predicate)</a:t>
            </a:r>
            <a:r>
              <a:rPr sz="2176" dirty="0">
                <a:solidFill>
                  <a:srgbClr val="FFFFFF"/>
                </a:solidFill>
                <a:latin typeface="Arial MT"/>
                <a:cs typeface="Arial MT"/>
              </a:rPr>
              <a:t> : </a:t>
            </a:r>
            <a:r>
              <a:rPr sz="2176" spc="-6" dirty="0">
                <a:solidFill>
                  <a:srgbClr val="FFFFFF"/>
                </a:solidFill>
                <a:latin typeface="Arial MT"/>
                <a:cs typeface="Arial MT"/>
              </a:rPr>
              <a:t>renvoie un Stream</a:t>
            </a:r>
            <a:r>
              <a:rPr sz="2176" dirty="0">
                <a:solidFill>
                  <a:srgbClr val="FFFFFF"/>
                </a:solidFill>
                <a:latin typeface="Arial MT"/>
                <a:cs typeface="Arial MT"/>
              </a:rPr>
              <a:t> </a:t>
            </a:r>
            <a:r>
              <a:rPr sz="2176" spc="-6" dirty="0">
                <a:solidFill>
                  <a:srgbClr val="FFFFFF"/>
                </a:solidFill>
                <a:latin typeface="Arial MT"/>
                <a:cs typeface="Arial MT"/>
              </a:rPr>
              <a:t>qui </a:t>
            </a:r>
            <a:r>
              <a:rPr sz="2176" spc="-12" dirty="0">
                <a:solidFill>
                  <a:srgbClr val="FFFFFF"/>
                </a:solidFill>
                <a:latin typeface="Arial MT"/>
                <a:cs typeface="Arial MT"/>
              </a:rPr>
              <a:t>contient</a:t>
            </a:r>
            <a:r>
              <a:rPr sz="2176" dirty="0">
                <a:solidFill>
                  <a:srgbClr val="FFFFFF"/>
                </a:solidFill>
                <a:latin typeface="Arial MT"/>
                <a:cs typeface="Arial MT"/>
              </a:rPr>
              <a:t> </a:t>
            </a:r>
            <a:r>
              <a:rPr sz="2176" spc="-6" dirty="0">
                <a:solidFill>
                  <a:srgbClr val="FFFFFF"/>
                </a:solidFill>
                <a:latin typeface="Arial MT"/>
                <a:cs typeface="Arial MT"/>
              </a:rPr>
              <a:t>les</a:t>
            </a:r>
            <a:r>
              <a:rPr sz="2176" dirty="0">
                <a:solidFill>
                  <a:srgbClr val="FFFFFF"/>
                </a:solidFill>
                <a:latin typeface="Arial MT"/>
                <a:cs typeface="Arial MT"/>
              </a:rPr>
              <a:t> </a:t>
            </a:r>
            <a:r>
              <a:rPr sz="2176" spc="-6" dirty="0">
                <a:solidFill>
                  <a:srgbClr val="FFFFFF"/>
                </a:solidFill>
                <a:latin typeface="Arial MT"/>
                <a:cs typeface="Arial MT"/>
              </a:rPr>
              <a:t>éléments</a:t>
            </a:r>
            <a:r>
              <a:rPr sz="2176" dirty="0">
                <a:solidFill>
                  <a:srgbClr val="FFFFFF"/>
                </a:solidFill>
                <a:latin typeface="Arial MT"/>
                <a:cs typeface="Arial MT"/>
              </a:rPr>
              <a:t> </a:t>
            </a:r>
            <a:r>
              <a:rPr sz="2176" spc="-12" dirty="0">
                <a:solidFill>
                  <a:srgbClr val="FFFFFF"/>
                </a:solidFill>
                <a:latin typeface="Arial MT"/>
                <a:cs typeface="Arial MT"/>
              </a:rPr>
              <a:t>pour</a:t>
            </a:r>
            <a:r>
              <a:rPr sz="2176" dirty="0">
                <a:solidFill>
                  <a:srgbClr val="FFFFFF"/>
                </a:solidFill>
                <a:latin typeface="Arial MT"/>
                <a:cs typeface="Arial MT"/>
              </a:rPr>
              <a:t> </a:t>
            </a:r>
            <a:r>
              <a:rPr sz="2176" spc="-12" dirty="0">
                <a:solidFill>
                  <a:srgbClr val="FFFFFF"/>
                </a:solidFill>
                <a:latin typeface="Arial MT"/>
                <a:cs typeface="Arial MT"/>
              </a:rPr>
              <a:t>lesquels </a:t>
            </a:r>
            <a:r>
              <a:rPr sz="2176" spc="-585" dirty="0">
                <a:solidFill>
                  <a:srgbClr val="FFFFFF"/>
                </a:solidFill>
                <a:latin typeface="Arial MT"/>
                <a:cs typeface="Arial MT"/>
              </a:rPr>
              <a:t> </a:t>
            </a:r>
            <a:r>
              <a:rPr sz="2176" spc="-6" dirty="0">
                <a:solidFill>
                  <a:srgbClr val="FFFFFF"/>
                </a:solidFill>
                <a:latin typeface="Arial MT"/>
                <a:cs typeface="Arial MT"/>
              </a:rPr>
              <a:t>l'évaluation</a:t>
            </a:r>
            <a:r>
              <a:rPr sz="2176" spc="-12" dirty="0">
                <a:solidFill>
                  <a:srgbClr val="FFFFFF"/>
                </a:solidFill>
                <a:latin typeface="Arial MT"/>
                <a:cs typeface="Arial MT"/>
              </a:rPr>
              <a:t> </a:t>
            </a:r>
            <a:r>
              <a:rPr sz="2176" spc="-6" dirty="0">
                <a:solidFill>
                  <a:srgbClr val="FFFFFF"/>
                </a:solidFill>
                <a:latin typeface="Arial MT"/>
                <a:cs typeface="Arial MT"/>
              </a:rPr>
              <a:t>du Predicate passé</a:t>
            </a:r>
            <a:r>
              <a:rPr sz="2176" spc="-12" dirty="0">
                <a:solidFill>
                  <a:srgbClr val="FFFFFF"/>
                </a:solidFill>
                <a:latin typeface="Arial MT"/>
                <a:cs typeface="Arial MT"/>
              </a:rPr>
              <a:t> </a:t>
            </a:r>
            <a:r>
              <a:rPr sz="2176" spc="-6" dirty="0">
                <a:solidFill>
                  <a:srgbClr val="FFFFFF"/>
                </a:solidFill>
                <a:latin typeface="Arial MT"/>
                <a:cs typeface="Arial MT"/>
              </a:rPr>
              <a:t>en paramètre </a:t>
            </a:r>
            <a:r>
              <a:rPr sz="2176" spc="-6" dirty="0" err="1">
                <a:solidFill>
                  <a:srgbClr val="FFFFFF"/>
                </a:solidFill>
                <a:latin typeface="Arial MT"/>
                <a:cs typeface="Arial MT"/>
              </a:rPr>
              <a:t>vaut</a:t>
            </a:r>
            <a:r>
              <a:rPr sz="2176" spc="-6" dirty="0">
                <a:solidFill>
                  <a:srgbClr val="FFFFFF"/>
                </a:solidFill>
                <a:latin typeface="Arial MT"/>
                <a:cs typeface="Arial MT"/>
              </a:rPr>
              <a:t> true</a:t>
            </a:r>
            <a:endParaRPr lang="fr-FR" sz="2176" spc="-6" dirty="0">
              <a:solidFill>
                <a:srgbClr val="FFFFFF"/>
              </a:solidFill>
              <a:latin typeface="Arial MT"/>
              <a:cs typeface="Arial MT"/>
            </a:endParaRPr>
          </a:p>
          <a:p>
            <a:pPr marL="15356" marR="115935" defTabSz="1105601">
              <a:spcBef>
                <a:spcPts val="121"/>
              </a:spcBef>
            </a:pPr>
            <a:endParaRPr sz="2176" dirty="0">
              <a:solidFill>
                <a:prstClr val="black"/>
              </a:solidFill>
              <a:latin typeface="Arial MT"/>
              <a:cs typeface="Arial MT"/>
            </a:endParaRPr>
          </a:p>
          <a:p>
            <a:pPr marL="15356" marR="99811" defTabSz="1105601"/>
            <a:r>
              <a:rPr sz="2176" spc="-6" dirty="0">
                <a:solidFill>
                  <a:srgbClr val="FFFFFF"/>
                </a:solidFill>
                <a:latin typeface="Arial MT"/>
                <a:cs typeface="Arial MT"/>
              </a:rPr>
              <a:t>distinct() </a:t>
            </a:r>
            <a:r>
              <a:rPr sz="2176" dirty="0">
                <a:solidFill>
                  <a:srgbClr val="FFFFFF"/>
                </a:solidFill>
                <a:latin typeface="Arial MT"/>
                <a:cs typeface="Arial MT"/>
              </a:rPr>
              <a:t>:</a:t>
            </a:r>
            <a:r>
              <a:rPr sz="2176" spc="-6" dirty="0">
                <a:solidFill>
                  <a:srgbClr val="FFFFFF"/>
                </a:solidFill>
                <a:latin typeface="Arial MT"/>
                <a:cs typeface="Arial MT"/>
              </a:rPr>
              <a:t> renvoie un</a:t>
            </a:r>
            <a:r>
              <a:rPr sz="2176" spc="-12" dirty="0">
                <a:solidFill>
                  <a:srgbClr val="FFFFFF"/>
                </a:solidFill>
                <a:latin typeface="Arial MT"/>
                <a:cs typeface="Arial MT"/>
              </a:rPr>
              <a:t> </a:t>
            </a:r>
            <a:r>
              <a:rPr sz="2176" spc="-6" dirty="0">
                <a:solidFill>
                  <a:srgbClr val="FFFFFF"/>
                </a:solidFill>
                <a:latin typeface="Arial MT"/>
                <a:cs typeface="Arial MT"/>
              </a:rPr>
              <a:t>Stream</a:t>
            </a:r>
            <a:r>
              <a:rPr sz="2176" dirty="0">
                <a:solidFill>
                  <a:srgbClr val="FFFFFF"/>
                </a:solidFill>
                <a:latin typeface="Arial MT"/>
                <a:cs typeface="Arial MT"/>
              </a:rPr>
              <a:t> </a:t>
            </a:r>
            <a:r>
              <a:rPr sz="2176" spc="-12" dirty="0">
                <a:solidFill>
                  <a:srgbClr val="FFFFFF"/>
                </a:solidFill>
                <a:latin typeface="Arial MT"/>
                <a:cs typeface="Arial MT"/>
              </a:rPr>
              <a:t>qui </a:t>
            </a:r>
            <a:r>
              <a:rPr sz="2176" spc="-6" dirty="0">
                <a:solidFill>
                  <a:srgbClr val="FFFFFF"/>
                </a:solidFill>
                <a:latin typeface="Arial MT"/>
                <a:cs typeface="Arial MT"/>
              </a:rPr>
              <a:t>ne contient que</a:t>
            </a:r>
            <a:r>
              <a:rPr sz="2176" spc="-12" dirty="0">
                <a:solidFill>
                  <a:srgbClr val="FFFFFF"/>
                </a:solidFill>
                <a:latin typeface="Arial MT"/>
                <a:cs typeface="Arial MT"/>
              </a:rPr>
              <a:t> </a:t>
            </a:r>
            <a:r>
              <a:rPr sz="2176" spc="-6" dirty="0">
                <a:solidFill>
                  <a:srgbClr val="FFFFFF"/>
                </a:solidFill>
                <a:latin typeface="Arial MT"/>
                <a:cs typeface="Arial MT"/>
              </a:rPr>
              <a:t>les</a:t>
            </a:r>
            <a:r>
              <a:rPr sz="2176" dirty="0">
                <a:solidFill>
                  <a:srgbClr val="FFFFFF"/>
                </a:solidFill>
                <a:latin typeface="Arial MT"/>
                <a:cs typeface="Arial MT"/>
              </a:rPr>
              <a:t> </a:t>
            </a:r>
            <a:r>
              <a:rPr sz="2176" spc="-6" dirty="0">
                <a:solidFill>
                  <a:srgbClr val="FFFFFF"/>
                </a:solidFill>
                <a:latin typeface="Arial MT"/>
                <a:cs typeface="Arial MT"/>
              </a:rPr>
              <a:t>éléments </a:t>
            </a:r>
            <a:r>
              <a:rPr sz="2176" spc="-12" dirty="0">
                <a:solidFill>
                  <a:srgbClr val="FFFFFF"/>
                </a:solidFill>
                <a:latin typeface="Arial MT"/>
                <a:cs typeface="Arial MT"/>
              </a:rPr>
              <a:t>uniques</a:t>
            </a:r>
            <a:r>
              <a:rPr sz="2176" dirty="0">
                <a:solidFill>
                  <a:srgbClr val="FFFFFF"/>
                </a:solidFill>
                <a:latin typeface="Arial MT"/>
                <a:cs typeface="Arial MT"/>
              </a:rPr>
              <a:t> </a:t>
            </a:r>
            <a:r>
              <a:rPr sz="2176" spc="-6" dirty="0">
                <a:solidFill>
                  <a:srgbClr val="FFFFFF"/>
                </a:solidFill>
                <a:latin typeface="Arial MT"/>
                <a:cs typeface="Arial MT"/>
              </a:rPr>
              <a:t>(elle </a:t>
            </a:r>
            <a:r>
              <a:rPr sz="2176" spc="-585" dirty="0">
                <a:solidFill>
                  <a:srgbClr val="FFFFFF"/>
                </a:solidFill>
                <a:latin typeface="Arial MT"/>
                <a:cs typeface="Arial MT"/>
              </a:rPr>
              <a:t> </a:t>
            </a:r>
            <a:r>
              <a:rPr sz="2176" spc="-6" dirty="0">
                <a:solidFill>
                  <a:srgbClr val="FFFFFF"/>
                </a:solidFill>
                <a:latin typeface="Arial MT"/>
                <a:cs typeface="Arial MT"/>
              </a:rPr>
              <a:t>retire</a:t>
            </a:r>
            <a:r>
              <a:rPr sz="2176" spc="-12" dirty="0">
                <a:solidFill>
                  <a:srgbClr val="FFFFFF"/>
                </a:solidFill>
                <a:latin typeface="Arial MT"/>
                <a:cs typeface="Arial MT"/>
              </a:rPr>
              <a:t> </a:t>
            </a:r>
            <a:r>
              <a:rPr sz="2176" spc="-6" dirty="0">
                <a:solidFill>
                  <a:srgbClr val="FFFFFF"/>
                </a:solidFill>
                <a:latin typeface="Arial MT"/>
                <a:cs typeface="Arial MT"/>
              </a:rPr>
              <a:t>les</a:t>
            </a:r>
            <a:r>
              <a:rPr sz="2176" dirty="0">
                <a:solidFill>
                  <a:srgbClr val="FFFFFF"/>
                </a:solidFill>
                <a:latin typeface="Arial MT"/>
                <a:cs typeface="Arial MT"/>
              </a:rPr>
              <a:t> </a:t>
            </a:r>
            <a:r>
              <a:rPr sz="2176" spc="-12" dirty="0">
                <a:solidFill>
                  <a:srgbClr val="FFFFFF"/>
                </a:solidFill>
                <a:latin typeface="Arial MT"/>
                <a:cs typeface="Arial MT"/>
              </a:rPr>
              <a:t>doublons).</a:t>
            </a:r>
            <a:r>
              <a:rPr sz="2176" dirty="0">
                <a:solidFill>
                  <a:srgbClr val="FFFFFF"/>
                </a:solidFill>
                <a:latin typeface="Arial MT"/>
                <a:cs typeface="Arial MT"/>
              </a:rPr>
              <a:t> </a:t>
            </a:r>
            <a:r>
              <a:rPr sz="2176" spc="-6" dirty="0">
                <a:solidFill>
                  <a:srgbClr val="FFFFFF"/>
                </a:solidFill>
                <a:latin typeface="Arial MT"/>
                <a:cs typeface="Arial MT"/>
              </a:rPr>
              <a:t>La comparaison </a:t>
            </a:r>
            <a:r>
              <a:rPr sz="2176" dirty="0">
                <a:solidFill>
                  <a:srgbClr val="FFFFFF"/>
                </a:solidFill>
                <a:latin typeface="Arial MT"/>
                <a:cs typeface="Arial MT"/>
              </a:rPr>
              <a:t>se</a:t>
            </a:r>
            <a:r>
              <a:rPr sz="2176" spc="-6" dirty="0">
                <a:solidFill>
                  <a:srgbClr val="FFFFFF"/>
                </a:solidFill>
                <a:latin typeface="Arial MT"/>
                <a:cs typeface="Arial MT"/>
              </a:rPr>
              <a:t> fait grâce </a:t>
            </a:r>
            <a:r>
              <a:rPr sz="2176" dirty="0">
                <a:solidFill>
                  <a:srgbClr val="FFFFFF"/>
                </a:solidFill>
                <a:latin typeface="Arial MT"/>
                <a:cs typeface="Arial MT"/>
              </a:rPr>
              <a:t>à</a:t>
            </a:r>
            <a:r>
              <a:rPr sz="2176" spc="-6" dirty="0">
                <a:solidFill>
                  <a:srgbClr val="FFFFFF"/>
                </a:solidFill>
                <a:latin typeface="Arial MT"/>
                <a:cs typeface="Arial MT"/>
              </a:rPr>
              <a:t> l'implémentation de la </a:t>
            </a:r>
            <a:r>
              <a:rPr sz="2176" dirty="0">
                <a:solidFill>
                  <a:srgbClr val="FFFFFF"/>
                </a:solidFill>
                <a:latin typeface="Arial MT"/>
                <a:cs typeface="Arial MT"/>
              </a:rPr>
              <a:t> </a:t>
            </a:r>
            <a:r>
              <a:rPr sz="2176" spc="-6" dirty="0">
                <a:solidFill>
                  <a:srgbClr val="FFFFFF"/>
                </a:solidFill>
                <a:latin typeface="Arial MT"/>
                <a:cs typeface="Arial MT"/>
              </a:rPr>
              <a:t>méthode</a:t>
            </a:r>
            <a:r>
              <a:rPr sz="2176" spc="-12" dirty="0">
                <a:solidFill>
                  <a:srgbClr val="FFFFFF"/>
                </a:solidFill>
                <a:latin typeface="Arial MT"/>
                <a:cs typeface="Arial MT"/>
              </a:rPr>
              <a:t> equals()</a:t>
            </a:r>
            <a:endParaRPr lang="fr-FR" sz="2176" spc="-12" dirty="0">
              <a:solidFill>
                <a:srgbClr val="FFFFFF"/>
              </a:solidFill>
              <a:latin typeface="Arial MT"/>
              <a:cs typeface="Arial MT"/>
            </a:endParaRPr>
          </a:p>
          <a:p>
            <a:pPr marL="15356" marR="99811" defTabSz="1105601"/>
            <a:endParaRPr sz="2176" dirty="0">
              <a:solidFill>
                <a:prstClr val="black"/>
              </a:solidFill>
              <a:latin typeface="Arial MT"/>
              <a:cs typeface="Arial MT"/>
            </a:endParaRPr>
          </a:p>
          <a:p>
            <a:pPr marL="15356" marR="6142" defTabSz="1105601"/>
            <a:r>
              <a:rPr sz="2176" spc="-6" dirty="0">
                <a:solidFill>
                  <a:srgbClr val="FFFFFF"/>
                </a:solidFill>
                <a:latin typeface="Arial MT"/>
                <a:cs typeface="Arial MT"/>
              </a:rPr>
              <a:t>limit(n) </a:t>
            </a:r>
            <a:r>
              <a:rPr sz="2176" dirty="0">
                <a:solidFill>
                  <a:srgbClr val="FFFFFF"/>
                </a:solidFill>
                <a:latin typeface="Arial MT"/>
                <a:cs typeface="Arial MT"/>
              </a:rPr>
              <a:t>: </a:t>
            </a:r>
            <a:r>
              <a:rPr sz="2176" spc="-6" dirty="0">
                <a:solidFill>
                  <a:srgbClr val="FFFFFF"/>
                </a:solidFill>
                <a:latin typeface="Arial MT"/>
                <a:cs typeface="Arial MT"/>
              </a:rPr>
              <a:t>renvoie un Stream</a:t>
            </a:r>
            <a:r>
              <a:rPr sz="2176" dirty="0">
                <a:solidFill>
                  <a:srgbClr val="FFFFFF"/>
                </a:solidFill>
                <a:latin typeface="Arial MT"/>
                <a:cs typeface="Arial MT"/>
              </a:rPr>
              <a:t> </a:t>
            </a:r>
            <a:r>
              <a:rPr sz="2176" spc="-6" dirty="0">
                <a:solidFill>
                  <a:srgbClr val="FFFFFF"/>
                </a:solidFill>
                <a:latin typeface="Arial MT"/>
                <a:cs typeface="Arial MT"/>
              </a:rPr>
              <a:t>que ne</a:t>
            </a:r>
            <a:r>
              <a:rPr sz="2176" spc="-12" dirty="0">
                <a:solidFill>
                  <a:srgbClr val="FFFFFF"/>
                </a:solidFill>
                <a:latin typeface="Arial MT"/>
                <a:cs typeface="Arial MT"/>
              </a:rPr>
              <a:t> contient</a:t>
            </a:r>
            <a:r>
              <a:rPr sz="2176" dirty="0">
                <a:solidFill>
                  <a:srgbClr val="FFFFFF"/>
                </a:solidFill>
                <a:latin typeface="Arial MT"/>
                <a:cs typeface="Arial MT"/>
              </a:rPr>
              <a:t> </a:t>
            </a:r>
            <a:r>
              <a:rPr sz="2176" spc="-6" dirty="0">
                <a:solidFill>
                  <a:srgbClr val="FFFFFF"/>
                </a:solidFill>
                <a:latin typeface="Arial MT"/>
                <a:cs typeface="Arial MT"/>
              </a:rPr>
              <a:t>comme éléments</a:t>
            </a:r>
            <a:r>
              <a:rPr sz="2176" dirty="0">
                <a:solidFill>
                  <a:srgbClr val="FFFFFF"/>
                </a:solidFill>
                <a:latin typeface="Arial MT"/>
                <a:cs typeface="Arial MT"/>
              </a:rPr>
              <a:t> </a:t>
            </a:r>
            <a:r>
              <a:rPr sz="2176" spc="-12" dirty="0">
                <a:solidFill>
                  <a:srgbClr val="FFFFFF"/>
                </a:solidFill>
                <a:latin typeface="Arial MT"/>
                <a:cs typeface="Arial MT"/>
              </a:rPr>
              <a:t>que</a:t>
            </a:r>
            <a:r>
              <a:rPr sz="2176" spc="-6" dirty="0">
                <a:solidFill>
                  <a:srgbClr val="FFFFFF"/>
                </a:solidFill>
                <a:latin typeface="Arial MT"/>
                <a:cs typeface="Arial MT"/>
              </a:rPr>
              <a:t> le nombre </a:t>
            </a:r>
            <a:r>
              <a:rPr sz="2176" spc="-585" dirty="0">
                <a:solidFill>
                  <a:srgbClr val="FFFFFF"/>
                </a:solidFill>
                <a:latin typeface="Arial MT"/>
                <a:cs typeface="Arial MT"/>
              </a:rPr>
              <a:t> </a:t>
            </a:r>
            <a:r>
              <a:rPr sz="2176" spc="-6" dirty="0">
                <a:solidFill>
                  <a:srgbClr val="FFFFFF"/>
                </a:solidFill>
                <a:latin typeface="Arial MT"/>
                <a:cs typeface="Arial MT"/>
              </a:rPr>
              <a:t>fourni</a:t>
            </a:r>
            <a:r>
              <a:rPr sz="2176" spc="-12" dirty="0">
                <a:solidFill>
                  <a:srgbClr val="FFFFFF"/>
                </a:solidFill>
                <a:latin typeface="Arial MT"/>
                <a:cs typeface="Arial MT"/>
              </a:rPr>
              <a:t> </a:t>
            </a:r>
            <a:r>
              <a:rPr sz="2176" spc="-6" dirty="0" err="1">
                <a:solidFill>
                  <a:srgbClr val="FFFFFF"/>
                </a:solidFill>
                <a:latin typeface="Arial MT"/>
                <a:cs typeface="Arial MT"/>
              </a:rPr>
              <a:t>en</a:t>
            </a:r>
            <a:r>
              <a:rPr sz="2176" spc="-6" dirty="0">
                <a:solidFill>
                  <a:srgbClr val="FFFFFF"/>
                </a:solidFill>
                <a:latin typeface="Arial MT"/>
                <a:cs typeface="Arial MT"/>
              </a:rPr>
              <a:t> </a:t>
            </a:r>
            <a:r>
              <a:rPr sz="2176" spc="-6" dirty="0" err="1">
                <a:solidFill>
                  <a:srgbClr val="FFFFFF"/>
                </a:solidFill>
                <a:latin typeface="Arial MT"/>
                <a:cs typeface="Arial MT"/>
              </a:rPr>
              <a:t>paramètre</a:t>
            </a:r>
            <a:endParaRPr lang="fr-FR" sz="2176" spc="-6" dirty="0">
              <a:solidFill>
                <a:srgbClr val="FFFFFF"/>
              </a:solidFill>
              <a:latin typeface="Arial MT"/>
              <a:cs typeface="Arial MT"/>
            </a:endParaRPr>
          </a:p>
          <a:p>
            <a:pPr marL="15356" marR="6142" defTabSz="1105601"/>
            <a:endParaRPr sz="2176" dirty="0">
              <a:solidFill>
                <a:prstClr val="black"/>
              </a:solidFill>
              <a:latin typeface="Arial MT"/>
              <a:cs typeface="Arial MT"/>
            </a:endParaRPr>
          </a:p>
          <a:p>
            <a:pPr marL="15356" defTabSz="1105601"/>
            <a:r>
              <a:rPr sz="2176" spc="-6" dirty="0">
                <a:solidFill>
                  <a:srgbClr val="FFFFFF"/>
                </a:solidFill>
                <a:latin typeface="Arial MT"/>
                <a:cs typeface="Arial MT"/>
              </a:rPr>
              <a:t>skip(n) </a:t>
            </a:r>
            <a:r>
              <a:rPr sz="2176" dirty="0">
                <a:solidFill>
                  <a:srgbClr val="FFFFFF"/>
                </a:solidFill>
                <a:latin typeface="Arial MT"/>
                <a:cs typeface="Arial MT"/>
              </a:rPr>
              <a:t>: </a:t>
            </a:r>
            <a:r>
              <a:rPr sz="2176" spc="-6" dirty="0">
                <a:solidFill>
                  <a:srgbClr val="FFFFFF"/>
                </a:solidFill>
                <a:latin typeface="Arial MT"/>
                <a:cs typeface="Arial MT"/>
              </a:rPr>
              <a:t>renvoie</a:t>
            </a:r>
            <a:r>
              <a:rPr sz="2176" spc="-12" dirty="0">
                <a:solidFill>
                  <a:srgbClr val="FFFFFF"/>
                </a:solidFill>
                <a:latin typeface="Arial MT"/>
                <a:cs typeface="Arial MT"/>
              </a:rPr>
              <a:t> </a:t>
            </a:r>
            <a:r>
              <a:rPr sz="2176" spc="-6" dirty="0">
                <a:solidFill>
                  <a:srgbClr val="FFFFFF"/>
                </a:solidFill>
                <a:latin typeface="Arial MT"/>
                <a:cs typeface="Arial MT"/>
              </a:rPr>
              <a:t>un Stream </a:t>
            </a:r>
            <a:r>
              <a:rPr sz="2176" spc="-12" dirty="0">
                <a:solidFill>
                  <a:srgbClr val="FFFFFF"/>
                </a:solidFill>
                <a:latin typeface="Arial MT"/>
                <a:cs typeface="Arial MT"/>
              </a:rPr>
              <a:t>dont</a:t>
            </a:r>
            <a:r>
              <a:rPr sz="2176" dirty="0">
                <a:solidFill>
                  <a:srgbClr val="FFFFFF"/>
                </a:solidFill>
                <a:latin typeface="Arial MT"/>
                <a:cs typeface="Arial MT"/>
              </a:rPr>
              <a:t> </a:t>
            </a:r>
            <a:r>
              <a:rPr sz="2176" spc="-6" dirty="0">
                <a:solidFill>
                  <a:srgbClr val="FFFFFF"/>
                </a:solidFill>
                <a:latin typeface="Arial MT"/>
                <a:cs typeface="Arial MT"/>
              </a:rPr>
              <a:t>les </a:t>
            </a:r>
            <a:r>
              <a:rPr sz="2176" dirty="0">
                <a:solidFill>
                  <a:srgbClr val="FFFFFF"/>
                </a:solidFill>
                <a:latin typeface="Arial MT"/>
                <a:cs typeface="Arial MT"/>
              </a:rPr>
              <a:t>n</a:t>
            </a:r>
            <a:r>
              <a:rPr sz="2176" spc="-6" dirty="0">
                <a:solidFill>
                  <a:srgbClr val="FFFFFF"/>
                </a:solidFill>
                <a:latin typeface="Arial MT"/>
                <a:cs typeface="Arial MT"/>
              </a:rPr>
              <a:t> premiers éléments</a:t>
            </a:r>
            <a:r>
              <a:rPr sz="2176" dirty="0">
                <a:solidFill>
                  <a:srgbClr val="FFFFFF"/>
                </a:solidFill>
                <a:latin typeface="Arial MT"/>
                <a:cs typeface="Arial MT"/>
              </a:rPr>
              <a:t> </a:t>
            </a:r>
            <a:r>
              <a:rPr sz="2176" spc="-6" dirty="0">
                <a:solidFill>
                  <a:srgbClr val="FFFFFF"/>
                </a:solidFill>
                <a:latin typeface="Arial MT"/>
                <a:cs typeface="Arial MT"/>
              </a:rPr>
              <a:t>sont </a:t>
            </a:r>
            <a:r>
              <a:rPr sz="2176" spc="-12" dirty="0">
                <a:solidFill>
                  <a:srgbClr val="FFFFFF"/>
                </a:solidFill>
                <a:latin typeface="Arial MT"/>
                <a:cs typeface="Arial MT"/>
              </a:rPr>
              <a:t>ignorés</a:t>
            </a:r>
            <a:endParaRPr sz="2176" dirty="0">
              <a:solidFill>
                <a:prstClr val="black"/>
              </a:solidFill>
              <a:latin typeface="Arial MT"/>
              <a:cs typeface="Arial MT"/>
            </a:endParaRPr>
          </a:p>
        </p:txBody>
      </p:sp>
      <p:sp>
        <p:nvSpPr>
          <p:cNvPr id="9" name="object 2">
            <a:extLst>
              <a:ext uri="{FF2B5EF4-FFF2-40B4-BE49-F238E27FC236}">
                <a16:creationId xmlns:a16="http://schemas.microsoft.com/office/drawing/2014/main" id="{10547B37-CAAD-CFE7-61F3-75B65260ADE5}"/>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431" y="577161"/>
            <a:ext cx="8514438" cy="573671"/>
          </a:xfrm>
          <a:prstGeom prst="rect">
            <a:avLst/>
          </a:prstGeom>
        </p:spPr>
        <p:txBody>
          <a:bodyPr vert="horz" wrap="square" lIns="0" tIns="15355" rIns="0" bIns="0" rtlCol="0">
            <a:spAutoFit/>
          </a:bodyPr>
          <a:lstStyle/>
          <a:p>
            <a:pPr marL="15356">
              <a:spcBef>
                <a:spcPts val="121"/>
              </a:spcBef>
            </a:pPr>
            <a:r>
              <a:rPr spc="-6" dirty="0">
                <a:latin typeface="Arial"/>
                <a:cs typeface="Arial"/>
              </a:rPr>
              <a:t>Streams:</a:t>
            </a:r>
            <a:r>
              <a:rPr spc="-42" dirty="0">
                <a:latin typeface="Arial"/>
                <a:cs typeface="Arial"/>
              </a:rPr>
              <a:t> </a:t>
            </a:r>
            <a:r>
              <a:rPr spc="-6" dirty="0">
                <a:latin typeface="Arial"/>
                <a:cs typeface="Arial"/>
              </a:rPr>
              <a:t>opérations</a:t>
            </a:r>
            <a:r>
              <a:rPr spc="-42" dirty="0">
                <a:latin typeface="Arial"/>
                <a:cs typeface="Arial"/>
              </a:rPr>
              <a:t> </a:t>
            </a:r>
            <a:r>
              <a:rPr dirty="0">
                <a:latin typeface="Arial"/>
                <a:cs typeface="Arial"/>
              </a:rPr>
              <a:t>de</a:t>
            </a:r>
            <a:r>
              <a:rPr spc="-42" dirty="0">
                <a:latin typeface="Arial"/>
                <a:cs typeface="Arial"/>
              </a:rPr>
              <a:t> </a:t>
            </a:r>
            <a:r>
              <a:rPr spc="-6" dirty="0">
                <a:latin typeface="Arial"/>
                <a:cs typeface="Arial"/>
              </a:rPr>
              <a:t>transformation</a:t>
            </a:r>
          </a:p>
        </p:txBody>
      </p:sp>
      <p:sp>
        <p:nvSpPr>
          <p:cNvPr id="6" name="object 6"/>
          <p:cNvSpPr txBox="1"/>
          <p:nvPr/>
        </p:nvSpPr>
        <p:spPr>
          <a:xfrm>
            <a:off x="1659540" y="1344946"/>
            <a:ext cx="9253789" cy="1702505"/>
          </a:xfrm>
          <a:prstGeom prst="rect">
            <a:avLst/>
          </a:prstGeom>
        </p:spPr>
        <p:txBody>
          <a:bodyPr vert="horz" wrap="square" lIns="0" tIns="15355" rIns="0" bIns="0" rtlCol="0">
            <a:spAutoFit/>
          </a:bodyPr>
          <a:lstStyle/>
          <a:p>
            <a:pPr marL="15356" marR="6142" defTabSz="1105601">
              <a:spcBef>
                <a:spcPts val="121"/>
              </a:spcBef>
            </a:pPr>
            <a:r>
              <a:rPr sz="2176" spc="-6" dirty="0">
                <a:solidFill>
                  <a:srgbClr val="FFFFFF"/>
                </a:solidFill>
                <a:latin typeface="Arial MT"/>
                <a:cs typeface="Arial MT"/>
              </a:rPr>
              <a:t>map(Function) </a:t>
            </a:r>
            <a:r>
              <a:rPr sz="2176" dirty="0">
                <a:solidFill>
                  <a:srgbClr val="FFFFFF"/>
                </a:solidFill>
                <a:latin typeface="Arial MT"/>
                <a:cs typeface="Arial MT"/>
              </a:rPr>
              <a:t>: </a:t>
            </a:r>
            <a:r>
              <a:rPr sz="2176" spc="-12" dirty="0">
                <a:solidFill>
                  <a:srgbClr val="FFFFFF"/>
                </a:solidFill>
                <a:latin typeface="Arial MT"/>
                <a:cs typeface="Arial MT"/>
              </a:rPr>
              <a:t>applique </a:t>
            </a:r>
            <a:r>
              <a:rPr sz="2176" spc="-6" dirty="0">
                <a:solidFill>
                  <a:srgbClr val="FFFFFF"/>
                </a:solidFill>
                <a:latin typeface="Arial MT"/>
                <a:cs typeface="Arial MT"/>
              </a:rPr>
              <a:t>la Function fournie en paramètre pour transformer </a:t>
            </a:r>
            <a:r>
              <a:rPr sz="2176" spc="-592" dirty="0">
                <a:solidFill>
                  <a:srgbClr val="FFFFFF"/>
                </a:solidFill>
                <a:latin typeface="Arial MT"/>
                <a:cs typeface="Arial MT"/>
              </a:rPr>
              <a:t> </a:t>
            </a:r>
            <a:r>
              <a:rPr sz="2176" spc="-6" dirty="0">
                <a:solidFill>
                  <a:srgbClr val="FFFFFF"/>
                </a:solidFill>
                <a:latin typeface="Arial MT"/>
                <a:cs typeface="Arial MT"/>
              </a:rPr>
              <a:t>l'élément en créant</a:t>
            </a:r>
            <a:r>
              <a:rPr sz="2176" dirty="0">
                <a:solidFill>
                  <a:srgbClr val="FFFFFF"/>
                </a:solidFill>
                <a:latin typeface="Arial MT"/>
                <a:cs typeface="Arial MT"/>
              </a:rPr>
              <a:t> </a:t>
            </a:r>
            <a:r>
              <a:rPr sz="2176" spc="-6" dirty="0">
                <a:solidFill>
                  <a:srgbClr val="FFFFFF"/>
                </a:solidFill>
                <a:latin typeface="Arial MT"/>
                <a:cs typeface="Arial MT"/>
              </a:rPr>
              <a:t>un </a:t>
            </a:r>
            <a:r>
              <a:rPr sz="2176" spc="-12" dirty="0">
                <a:solidFill>
                  <a:srgbClr val="FFFFFF"/>
                </a:solidFill>
                <a:latin typeface="Arial MT"/>
                <a:cs typeface="Arial MT"/>
              </a:rPr>
              <a:t>nouveau</a:t>
            </a:r>
            <a:endParaRPr lang="fr-FR" sz="2176" spc="-12" dirty="0">
              <a:solidFill>
                <a:srgbClr val="FFFFFF"/>
              </a:solidFill>
              <a:latin typeface="Arial MT"/>
              <a:cs typeface="Arial MT"/>
            </a:endParaRPr>
          </a:p>
          <a:p>
            <a:pPr marL="15356" marR="6142" defTabSz="1105601">
              <a:spcBef>
                <a:spcPts val="121"/>
              </a:spcBef>
            </a:pPr>
            <a:endParaRPr sz="2176" dirty="0">
              <a:solidFill>
                <a:prstClr val="black"/>
              </a:solidFill>
              <a:latin typeface="Arial MT"/>
              <a:cs typeface="Arial MT"/>
            </a:endParaRPr>
          </a:p>
          <a:p>
            <a:pPr marL="15356" marR="1125563" defTabSz="1105601"/>
            <a:r>
              <a:rPr sz="2176" spc="-6" dirty="0">
                <a:solidFill>
                  <a:srgbClr val="FFFFFF"/>
                </a:solidFill>
                <a:latin typeface="Arial MT"/>
                <a:cs typeface="Arial MT"/>
              </a:rPr>
              <a:t>flatMap(Function) </a:t>
            </a:r>
            <a:r>
              <a:rPr sz="2176" dirty="0">
                <a:solidFill>
                  <a:srgbClr val="FFFFFF"/>
                </a:solidFill>
                <a:latin typeface="Arial MT"/>
                <a:cs typeface="Arial MT"/>
              </a:rPr>
              <a:t>: </a:t>
            </a:r>
            <a:r>
              <a:rPr sz="2176" spc="-12" dirty="0">
                <a:solidFill>
                  <a:srgbClr val="FFFFFF"/>
                </a:solidFill>
                <a:latin typeface="Arial MT"/>
                <a:cs typeface="Arial MT"/>
              </a:rPr>
              <a:t>applique </a:t>
            </a:r>
            <a:r>
              <a:rPr sz="2176" spc="-6" dirty="0">
                <a:solidFill>
                  <a:srgbClr val="FFFFFF"/>
                </a:solidFill>
                <a:latin typeface="Arial MT"/>
                <a:cs typeface="Arial MT"/>
              </a:rPr>
              <a:t>la Function fournie en paramètre </a:t>
            </a:r>
            <a:r>
              <a:rPr sz="2176" spc="-12" dirty="0">
                <a:solidFill>
                  <a:srgbClr val="FFFFFF"/>
                </a:solidFill>
                <a:latin typeface="Arial MT"/>
                <a:cs typeface="Arial MT"/>
              </a:rPr>
              <a:t>pour </a:t>
            </a:r>
            <a:r>
              <a:rPr sz="2176" spc="-592" dirty="0">
                <a:solidFill>
                  <a:srgbClr val="FFFFFF"/>
                </a:solidFill>
                <a:latin typeface="Arial MT"/>
                <a:cs typeface="Arial MT"/>
              </a:rPr>
              <a:t> </a:t>
            </a:r>
            <a:r>
              <a:rPr sz="2176" spc="-6" dirty="0">
                <a:solidFill>
                  <a:srgbClr val="FFFFFF"/>
                </a:solidFill>
                <a:latin typeface="Arial MT"/>
                <a:cs typeface="Arial MT"/>
              </a:rPr>
              <a:t>transformer</a:t>
            </a:r>
            <a:r>
              <a:rPr sz="2176" dirty="0">
                <a:solidFill>
                  <a:srgbClr val="FFFFFF"/>
                </a:solidFill>
                <a:latin typeface="Arial MT"/>
                <a:cs typeface="Arial MT"/>
              </a:rPr>
              <a:t> </a:t>
            </a:r>
            <a:r>
              <a:rPr sz="2176" spc="-12" dirty="0">
                <a:solidFill>
                  <a:srgbClr val="FFFFFF"/>
                </a:solidFill>
                <a:latin typeface="Arial MT"/>
                <a:cs typeface="Arial MT"/>
              </a:rPr>
              <a:t>l'élément</a:t>
            </a:r>
            <a:r>
              <a:rPr sz="2176" dirty="0">
                <a:solidFill>
                  <a:srgbClr val="FFFFFF"/>
                </a:solidFill>
                <a:latin typeface="Arial MT"/>
                <a:cs typeface="Arial MT"/>
              </a:rPr>
              <a:t> </a:t>
            </a:r>
            <a:r>
              <a:rPr sz="2176" spc="-6" dirty="0">
                <a:solidFill>
                  <a:srgbClr val="FFFFFF"/>
                </a:solidFill>
                <a:latin typeface="Arial MT"/>
                <a:cs typeface="Arial MT"/>
              </a:rPr>
              <a:t>en créant</a:t>
            </a:r>
            <a:r>
              <a:rPr sz="2176" dirty="0">
                <a:solidFill>
                  <a:srgbClr val="FFFFFF"/>
                </a:solidFill>
                <a:latin typeface="Arial MT"/>
                <a:cs typeface="Arial MT"/>
              </a:rPr>
              <a:t> </a:t>
            </a:r>
            <a:r>
              <a:rPr sz="2176" spc="-6" dirty="0">
                <a:solidFill>
                  <a:srgbClr val="FFFFFF"/>
                </a:solidFill>
                <a:latin typeface="Arial MT"/>
                <a:cs typeface="Arial MT"/>
              </a:rPr>
              <a:t>zéro,</a:t>
            </a:r>
            <a:r>
              <a:rPr sz="2176" dirty="0">
                <a:solidFill>
                  <a:srgbClr val="FFFFFF"/>
                </a:solidFill>
                <a:latin typeface="Arial MT"/>
                <a:cs typeface="Arial MT"/>
              </a:rPr>
              <a:t> </a:t>
            </a:r>
            <a:r>
              <a:rPr sz="2176" spc="-6" dirty="0">
                <a:solidFill>
                  <a:srgbClr val="FFFFFF"/>
                </a:solidFill>
                <a:latin typeface="Arial MT"/>
                <a:cs typeface="Arial MT"/>
              </a:rPr>
              <a:t>un ou </a:t>
            </a:r>
            <a:r>
              <a:rPr sz="2176" spc="-12" dirty="0">
                <a:solidFill>
                  <a:srgbClr val="FFFFFF"/>
                </a:solidFill>
                <a:latin typeface="Arial MT"/>
                <a:cs typeface="Arial MT"/>
              </a:rPr>
              <a:t>plusieurs</a:t>
            </a:r>
            <a:r>
              <a:rPr sz="2176" spc="6" dirty="0">
                <a:solidFill>
                  <a:srgbClr val="FFFFFF"/>
                </a:solidFill>
                <a:latin typeface="Arial MT"/>
                <a:cs typeface="Arial MT"/>
              </a:rPr>
              <a:t> </a:t>
            </a:r>
            <a:r>
              <a:rPr sz="2176" spc="-6" dirty="0">
                <a:solidFill>
                  <a:srgbClr val="FFFFFF"/>
                </a:solidFill>
                <a:latin typeface="Arial MT"/>
                <a:cs typeface="Arial MT"/>
              </a:rPr>
              <a:t>éléments</a:t>
            </a:r>
            <a:endParaRPr sz="2176" dirty="0">
              <a:solidFill>
                <a:prstClr val="black"/>
              </a:solidFill>
              <a:latin typeface="Arial MT"/>
              <a:cs typeface="Arial MT"/>
            </a:endParaRPr>
          </a:p>
        </p:txBody>
      </p:sp>
      <p:sp>
        <p:nvSpPr>
          <p:cNvPr id="7" name="object 2">
            <a:extLst>
              <a:ext uri="{FF2B5EF4-FFF2-40B4-BE49-F238E27FC236}">
                <a16:creationId xmlns:a16="http://schemas.microsoft.com/office/drawing/2014/main" id="{FB00ECC3-8342-D01B-1F8B-46F08A3919A5}"/>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94445" y="538401"/>
            <a:ext cx="7469519" cy="573671"/>
          </a:xfrm>
          <a:prstGeom prst="rect">
            <a:avLst/>
          </a:prstGeom>
        </p:spPr>
        <p:txBody>
          <a:bodyPr vert="horz" wrap="square" lIns="0" tIns="15355" rIns="0" bIns="0" rtlCol="0">
            <a:spAutoFit/>
          </a:bodyPr>
          <a:lstStyle/>
          <a:p>
            <a:pPr marL="15356">
              <a:spcBef>
                <a:spcPts val="121"/>
              </a:spcBef>
            </a:pPr>
            <a:r>
              <a:rPr spc="-6" dirty="0">
                <a:latin typeface="Arial"/>
                <a:cs typeface="Arial"/>
              </a:rPr>
              <a:t>Streams:</a:t>
            </a:r>
            <a:r>
              <a:rPr spc="-30" dirty="0">
                <a:latin typeface="Arial"/>
                <a:cs typeface="Arial"/>
              </a:rPr>
              <a:t> </a:t>
            </a:r>
            <a:r>
              <a:rPr spc="-6" dirty="0">
                <a:latin typeface="Arial"/>
                <a:cs typeface="Arial"/>
              </a:rPr>
              <a:t>opérations</a:t>
            </a:r>
            <a:r>
              <a:rPr spc="-30" dirty="0">
                <a:latin typeface="Arial"/>
                <a:cs typeface="Arial"/>
              </a:rPr>
              <a:t> </a:t>
            </a:r>
            <a:r>
              <a:rPr dirty="0">
                <a:latin typeface="Arial"/>
                <a:cs typeface="Arial"/>
              </a:rPr>
              <a:t>de</a:t>
            </a:r>
            <a:r>
              <a:rPr spc="-24" dirty="0">
                <a:latin typeface="Arial"/>
                <a:cs typeface="Arial"/>
              </a:rPr>
              <a:t> </a:t>
            </a:r>
            <a:r>
              <a:rPr spc="-12" dirty="0">
                <a:latin typeface="Arial"/>
                <a:cs typeface="Arial"/>
              </a:rPr>
              <a:t>recherche</a:t>
            </a:r>
          </a:p>
        </p:txBody>
      </p:sp>
      <p:sp>
        <p:nvSpPr>
          <p:cNvPr id="9" name="object 9"/>
          <p:cNvSpPr txBox="1"/>
          <p:nvPr/>
        </p:nvSpPr>
        <p:spPr>
          <a:xfrm>
            <a:off x="1659539" y="1344946"/>
            <a:ext cx="9006570" cy="4716023"/>
          </a:xfrm>
          <a:prstGeom prst="rect">
            <a:avLst/>
          </a:prstGeom>
        </p:spPr>
        <p:txBody>
          <a:bodyPr vert="horz" wrap="square" lIns="0" tIns="15355" rIns="0" bIns="0" rtlCol="0">
            <a:spAutoFit/>
          </a:bodyPr>
          <a:lstStyle/>
          <a:p>
            <a:pPr marL="15356" marR="353178" defTabSz="1105601">
              <a:spcBef>
                <a:spcPts val="121"/>
              </a:spcBef>
            </a:pPr>
            <a:r>
              <a:rPr sz="2176" spc="-6" dirty="0">
                <a:solidFill>
                  <a:srgbClr val="FFFFFF"/>
                </a:solidFill>
                <a:latin typeface="Arial MT"/>
                <a:cs typeface="Arial MT"/>
              </a:rPr>
              <a:t>anyMatch(Predicate) </a:t>
            </a:r>
            <a:r>
              <a:rPr sz="2176" dirty="0">
                <a:solidFill>
                  <a:srgbClr val="FFFFFF"/>
                </a:solidFill>
                <a:latin typeface="Arial MT"/>
                <a:cs typeface="Arial MT"/>
              </a:rPr>
              <a:t>: </a:t>
            </a:r>
            <a:r>
              <a:rPr sz="2176" spc="-6" dirty="0">
                <a:solidFill>
                  <a:srgbClr val="FFFFFF"/>
                </a:solidFill>
                <a:latin typeface="Arial MT"/>
                <a:cs typeface="Arial MT"/>
              </a:rPr>
              <a:t>renvoie un </a:t>
            </a:r>
            <a:r>
              <a:rPr sz="2176" spc="-12" dirty="0">
                <a:solidFill>
                  <a:srgbClr val="FFFFFF"/>
                </a:solidFill>
                <a:latin typeface="Arial MT"/>
                <a:cs typeface="Arial MT"/>
              </a:rPr>
              <a:t>booléen </a:t>
            </a:r>
            <a:r>
              <a:rPr sz="2176" spc="-6" dirty="0">
                <a:solidFill>
                  <a:srgbClr val="FFFFFF"/>
                </a:solidFill>
                <a:latin typeface="Arial MT"/>
                <a:cs typeface="Arial MT"/>
              </a:rPr>
              <a:t>qui précise si l'évaluation du </a:t>
            </a:r>
            <a:r>
              <a:rPr sz="2176" spc="-592" dirty="0">
                <a:solidFill>
                  <a:srgbClr val="FFFFFF"/>
                </a:solidFill>
                <a:latin typeface="Arial MT"/>
                <a:cs typeface="Arial MT"/>
              </a:rPr>
              <a:t> </a:t>
            </a:r>
            <a:r>
              <a:rPr sz="2176" spc="-6" dirty="0">
                <a:solidFill>
                  <a:srgbClr val="FFFFFF"/>
                </a:solidFill>
                <a:latin typeface="Arial MT"/>
                <a:cs typeface="Arial MT"/>
              </a:rPr>
              <a:t>Predicate</a:t>
            </a:r>
            <a:r>
              <a:rPr sz="2176" spc="-12" dirty="0">
                <a:solidFill>
                  <a:srgbClr val="FFFFFF"/>
                </a:solidFill>
                <a:latin typeface="Arial MT"/>
                <a:cs typeface="Arial MT"/>
              </a:rPr>
              <a:t> </a:t>
            </a:r>
            <a:r>
              <a:rPr sz="2176" spc="-6" dirty="0">
                <a:solidFill>
                  <a:srgbClr val="FFFFFF"/>
                </a:solidFill>
                <a:latin typeface="Arial MT"/>
                <a:cs typeface="Arial MT"/>
              </a:rPr>
              <a:t>sur</a:t>
            </a:r>
            <a:r>
              <a:rPr sz="2176" dirty="0">
                <a:solidFill>
                  <a:srgbClr val="FFFFFF"/>
                </a:solidFill>
                <a:latin typeface="Arial MT"/>
                <a:cs typeface="Arial MT"/>
              </a:rPr>
              <a:t> </a:t>
            </a:r>
            <a:r>
              <a:rPr sz="2176" spc="-6" dirty="0">
                <a:solidFill>
                  <a:srgbClr val="FFFFFF"/>
                </a:solidFill>
                <a:latin typeface="Arial MT"/>
                <a:cs typeface="Arial MT"/>
              </a:rPr>
              <a:t>au moins</a:t>
            </a:r>
            <a:r>
              <a:rPr sz="2176" dirty="0">
                <a:solidFill>
                  <a:srgbClr val="FFFFFF"/>
                </a:solidFill>
                <a:latin typeface="Arial MT"/>
                <a:cs typeface="Arial MT"/>
              </a:rPr>
              <a:t> </a:t>
            </a:r>
            <a:r>
              <a:rPr sz="2176" spc="-6" dirty="0">
                <a:solidFill>
                  <a:srgbClr val="FFFFFF"/>
                </a:solidFill>
                <a:latin typeface="Arial MT"/>
                <a:cs typeface="Arial MT"/>
              </a:rPr>
              <a:t>un</a:t>
            </a:r>
            <a:r>
              <a:rPr sz="2176" spc="-12" dirty="0">
                <a:solidFill>
                  <a:srgbClr val="FFFFFF"/>
                </a:solidFill>
                <a:latin typeface="Arial MT"/>
                <a:cs typeface="Arial MT"/>
              </a:rPr>
              <a:t> élément</a:t>
            </a:r>
            <a:r>
              <a:rPr sz="2176" dirty="0">
                <a:solidFill>
                  <a:srgbClr val="FFFFFF"/>
                </a:solidFill>
                <a:latin typeface="Arial MT"/>
                <a:cs typeface="Arial MT"/>
              </a:rPr>
              <a:t> </a:t>
            </a:r>
            <a:r>
              <a:rPr sz="2176" spc="-6" dirty="0" err="1">
                <a:solidFill>
                  <a:srgbClr val="FFFFFF"/>
                </a:solidFill>
                <a:latin typeface="Arial MT"/>
                <a:cs typeface="Arial MT"/>
              </a:rPr>
              <a:t>vaut</a:t>
            </a:r>
            <a:r>
              <a:rPr sz="2176" dirty="0">
                <a:solidFill>
                  <a:srgbClr val="FFFFFF"/>
                </a:solidFill>
                <a:latin typeface="Arial MT"/>
                <a:cs typeface="Arial MT"/>
              </a:rPr>
              <a:t> </a:t>
            </a:r>
            <a:r>
              <a:rPr sz="2176" spc="-6" dirty="0">
                <a:solidFill>
                  <a:srgbClr val="FFFFFF"/>
                </a:solidFill>
                <a:latin typeface="Arial MT"/>
                <a:cs typeface="Arial MT"/>
              </a:rPr>
              <a:t>true</a:t>
            </a:r>
            <a:endParaRPr lang="fr-FR" sz="2176" spc="-6" dirty="0">
              <a:solidFill>
                <a:srgbClr val="FFFFFF"/>
              </a:solidFill>
              <a:latin typeface="Arial MT"/>
              <a:cs typeface="Arial MT"/>
            </a:endParaRPr>
          </a:p>
          <a:p>
            <a:pPr marL="15356" marR="353178" defTabSz="1105601">
              <a:spcBef>
                <a:spcPts val="121"/>
              </a:spcBef>
            </a:pPr>
            <a:endParaRPr sz="2176" dirty="0">
              <a:solidFill>
                <a:prstClr val="black"/>
              </a:solidFill>
              <a:latin typeface="Arial MT"/>
              <a:cs typeface="Arial MT"/>
            </a:endParaRPr>
          </a:p>
          <a:p>
            <a:pPr marL="15356" marR="522089" defTabSz="1105601"/>
            <a:r>
              <a:rPr sz="2176" spc="-6" dirty="0">
                <a:solidFill>
                  <a:srgbClr val="FFFFFF"/>
                </a:solidFill>
                <a:latin typeface="Arial MT"/>
                <a:cs typeface="Arial MT"/>
              </a:rPr>
              <a:t>allMatch(Predicate)</a:t>
            </a:r>
            <a:r>
              <a:rPr sz="2176" dirty="0">
                <a:solidFill>
                  <a:srgbClr val="FFFFFF"/>
                </a:solidFill>
                <a:latin typeface="Arial MT"/>
                <a:cs typeface="Arial MT"/>
              </a:rPr>
              <a:t> : </a:t>
            </a:r>
            <a:r>
              <a:rPr sz="2176" spc="-6" dirty="0">
                <a:solidFill>
                  <a:srgbClr val="FFFFFF"/>
                </a:solidFill>
                <a:latin typeface="Arial MT"/>
                <a:cs typeface="Arial MT"/>
              </a:rPr>
              <a:t>renvoie un </a:t>
            </a:r>
            <a:r>
              <a:rPr sz="2176" spc="-12" dirty="0">
                <a:solidFill>
                  <a:srgbClr val="FFFFFF"/>
                </a:solidFill>
                <a:latin typeface="Arial MT"/>
                <a:cs typeface="Arial MT"/>
              </a:rPr>
              <a:t>booléen</a:t>
            </a:r>
            <a:r>
              <a:rPr sz="2176" dirty="0">
                <a:solidFill>
                  <a:srgbClr val="FFFFFF"/>
                </a:solidFill>
                <a:latin typeface="Arial MT"/>
                <a:cs typeface="Arial MT"/>
              </a:rPr>
              <a:t> </a:t>
            </a:r>
            <a:r>
              <a:rPr sz="2176" spc="-12" dirty="0">
                <a:solidFill>
                  <a:srgbClr val="FFFFFF"/>
                </a:solidFill>
                <a:latin typeface="Arial MT"/>
                <a:cs typeface="Arial MT"/>
              </a:rPr>
              <a:t>qui</a:t>
            </a:r>
            <a:r>
              <a:rPr sz="2176" spc="-6" dirty="0">
                <a:solidFill>
                  <a:srgbClr val="FFFFFF"/>
                </a:solidFill>
                <a:latin typeface="Arial MT"/>
                <a:cs typeface="Arial MT"/>
              </a:rPr>
              <a:t> précise </a:t>
            </a:r>
            <a:r>
              <a:rPr sz="2176" dirty="0">
                <a:solidFill>
                  <a:srgbClr val="FFFFFF"/>
                </a:solidFill>
                <a:latin typeface="Arial MT"/>
                <a:cs typeface="Arial MT"/>
              </a:rPr>
              <a:t>si</a:t>
            </a:r>
            <a:r>
              <a:rPr sz="2176" spc="-6" dirty="0">
                <a:solidFill>
                  <a:srgbClr val="FFFFFF"/>
                </a:solidFill>
                <a:latin typeface="Arial MT"/>
                <a:cs typeface="Arial MT"/>
              </a:rPr>
              <a:t> </a:t>
            </a:r>
            <a:r>
              <a:rPr sz="2176" spc="-12" dirty="0">
                <a:solidFill>
                  <a:srgbClr val="FFFFFF"/>
                </a:solidFill>
                <a:latin typeface="Arial MT"/>
                <a:cs typeface="Arial MT"/>
              </a:rPr>
              <a:t>l'évaluation</a:t>
            </a:r>
            <a:r>
              <a:rPr sz="2176" spc="-6" dirty="0">
                <a:solidFill>
                  <a:srgbClr val="FFFFFF"/>
                </a:solidFill>
                <a:latin typeface="Arial MT"/>
                <a:cs typeface="Arial MT"/>
              </a:rPr>
              <a:t> du </a:t>
            </a:r>
            <a:r>
              <a:rPr sz="2176" spc="-585" dirty="0">
                <a:solidFill>
                  <a:srgbClr val="FFFFFF"/>
                </a:solidFill>
                <a:latin typeface="Arial MT"/>
                <a:cs typeface="Arial MT"/>
              </a:rPr>
              <a:t> </a:t>
            </a:r>
            <a:r>
              <a:rPr sz="2176" spc="-6" dirty="0">
                <a:solidFill>
                  <a:srgbClr val="FFFFFF"/>
                </a:solidFill>
                <a:latin typeface="Arial MT"/>
                <a:cs typeface="Arial MT"/>
              </a:rPr>
              <a:t>Predicate</a:t>
            </a:r>
            <a:r>
              <a:rPr sz="2176" spc="-12" dirty="0">
                <a:solidFill>
                  <a:srgbClr val="FFFFFF"/>
                </a:solidFill>
                <a:latin typeface="Arial MT"/>
                <a:cs typeface="Arial MT"/>
              </a:rPr>
              <a:t> </a:t>
            </a:r>
            <a:r>
              <a:rPr sz="2176" spc="-6" dirty="0">
                <a:solidFill>
                  <a:srgbClr val="FFFFFF"/>
                </a:solidFill>
                <a:latin typeface="Arial MT"/>
                <a:cs typeface="Arial MT"/>
              </a:rPr>
              <a:t>sur</a:t>
            </a:r>
            <a:r>
              <a:rPr sz="2176" dirty="0">
                <a:solidFill>
                  <a:srgbClr val="FFFFFF"/>
                </a:solidFill>
                <a:latin typeface="Arial MT"/>
                <a:cs typeface="Arial MT"/>
              </a:rPr>
              <a:t> </a:t>
            </a:r>
            <a:r>
              <a:rPr sz="2176" spc="-6" dirty="0">
                <a:solidFill>
                  <a:srgbClr val="FFFFFF"/>
                </a:solidFill>
                <a:latin typeface="Arial MT"/>
                <a:cs typeface="Arial MT"/>
              </a:rPr>
              <a:t>tous</a:t>
            </a:r>
            <a:r>
              <a:rPr sz="2176" dirty="0">
                <a:solidFill>
                  <a:srgbClr val="FFFFFF"/>
                </a:solidFill>
                <a:latin typeface="Arial MT"/>
                <a:cs typeface="Arial MT"/>
              </a:rPr>
              <a:t> </a:t>
            </a:r>
            <a:r>
              <a:rPr sz="2176" spc="-6" dirty="0">
                <a:solidFill>
                  <a:srgbClr val="FFFFFF"/>
                </a:solidFill>
                <a:latin typeface="Arial MT"/>
                <a:cs typeface="Arial MT"/>
              </a:rPr>
              <a:t>les éléments</a:t>
            </a:r>
            <a:r>
              <a:rPr sz="2176" dirty="0">
                <a:solidFill>
                  <a:srgbClr val="FFFFFF"/>
                </a:solidFill>
                <a:latin typeface="Arial MT"/>
                <a:cs typeface="Arial MT"/>
              </a:rPr>
              <a:t> </a:t>
            </a:r>
            <a:r>
              <a:rPr sz="2176" spc="-6" dirty="0" err="1">
                <a:solidFill>
                  <a:srgbClr val="FFFFFF"/>
                </a:solidFill>
                <a:latin typeface="Arial MT"/>
                <a:cs typeface="Arial MT"/>
              </a:rPr>
              <a:t>vaut</a:t>
            </a:r>
            <a:r>
              <a:rPr sz="2176" dirty="0">
                <a:solidFill>
                  <a:srgbClr val="FFFFFF"/>
                </a:solidFill>
                <a:latin typeface="Arial MT"/>
                <a:cs typeface="Arial MT"/>
              </a:rPr>
              <a:t> </a:t>
            </a:r>
            <a:r>
              <a:rPr sz="2176" spc="-6" dirty="0">
                <a:solidFill>
                  <a:srgbClr val="FFFFFF"/>
                </a:solidFill>
                <a:latin typeface="Arial MT"/>
                <a:cs typeface="Arial MT"/>
              </a:rPr>
              <a:t>true</a:t>
            </a:r>
            <a:endParaRPr lang="fr-FR" sz="2176" spc="-6" dirty="0">
              <a:solidFill>
                <a:srgbClr val="FFFFFF"/>
              </a:solidFill>
              <a:latin typeface="Arial MT"/>
              <a:cs typeface="Arial MT"/>
            </a:endParaRPr>
          </a:p>
          <a:p>
            <a:pPr marL="15356" marR="522089" defTabSz="1105601"/>
            <a:endParaRPr sz="2176" dirty="0">
              <a:solidFill>
                <a:prstClr val="black"/>
              </a:solidFill>
              <a:latin typeface="Arial MT"/>
              <a:cs typeface="Arial MT"/>
            </a:endParaRPr>
          </a:p>
          <a:p>
            <a:pPr marL="15356" marR="185035" defTabSz="1105601"/>
            <a:r>
              <a:rPr sz="2176" spc="-6" dirty="0">
                <a:solidFill>
                  <a:srgbClr val="FFFFFF"/>
                </a:solidFill>
                <a:latin typeface="Arial MT"/>
                <a:cs typeface="Arial MT"/>
              </a:rPr>
              <a:t>noneMatch(Predicate) </a:t>
            </a:r>
            <a:r>
              <a:rPr sz="2176" dirty="0">
                <a:solidFill>
                  <a:srgbClr val="FFFFFF"/>
                </a:solidFill>
                <a:latin typeface="Arial MT"/>
                <a:cs typeface="Arial MT"/>
              </a:rPr>
              <a:t>: </a:t>
            </a:r>
            <a:r>
              <a:rPr sz="2176" spc="-6" dirty="0">
                <a:solidFill>
                  <a:srgbClr val="FFFFFF"/>
                </a:solidFill>
                <a:latin typeface="Arial MT"/>
                <a:cs typeface="Arial MT"/>
              </a:rPr>
              <a:t>renvoie un </a:t>
            </a:r>
            <a:r>
              <a:rPr sz="2176" spc="-12" dirty="0">
                <a:solidFill>
                  <a:srgbClr val="FFFFFF"/>
                </a:solidFill>
                <a:latin typeface="Arial MT"/>
                <a:cs typeface="Arial MT"/>
              </a:rPr>
              <a:t>booléen </a:t>
            </a:r>
            <a:r>
              <a:rPr sz="2176" spc="-6" dirty="0">
                <a:solidFill>
                  <a:srgbClr val="FFFFFF"/>
                </a:solidFill>
                <a:latin typeface="Arial MT"/>
                <a:cs typeface="Arial MT"/>
              </a:rPr>
              <a:t>qui précise si </a:t>
            </a:r>
            <a:r>
              <a:rPr sz="2176" spc="-12" dirty="0">
                <a:solidFill>
                  <a:srgbClr val="FFFFFF"/>
                </a:solidFill>
                <a:latin typeface="Arial MT"/>
                <a:cs typeface="Arial MT"/>
              </a:rPr>
              <a:t>l'évaluation</a:t>
            </a:r>
            <a:r>
              <a:rPr sz="2176" spc="-6" dirty="0">
                <a:solidFill>
                  <a:srgbClr val="FFFFFF"/>
                </a:solidFill>
                <a:latin typeface="Arial MT"/>
                <a:cs typeface="Arial MT"/>
              </a:rPr>
              <a:t> du </a:t>
            </a:r>
            <a:r>
              <a:rPr sz="2176" spc="-585" dirty="0">
                <a:solidFill>
                  <a:srgbClr val="FFFFFF"/>
                </a:solidFill>
                <a:latin typeface="Arial MT"/>
                <a:cs typeface="Arial MT"/>
              </a:rPr>
              <a:t> </a:t>
            </a:r>
            <a:r>
              <a:rPr sz="2176" spc="-6" dirty="0">
                <a:solidFill>
                  <a:srgbClr val="FFFFFF"/>
                </a:solidFill>
                <a:latin typeface="Arial MT"/>
                <a:cs typeface="Arial MT"/>
              </a:rPr>
              <a:t>Predicate</a:t>
            </a:r>
            <a:r>
              <a:rPr sz="2176" spc="-12" dirty="0">
                <a:solidFill>
                  <a:srgbClr val="FFFFFF"/>
                </a:solidFill>
                <a:latin typeface="Arial MT"/>
                <a:cs typeface="Arial MT"/>
              </a:rPr>
              <a:t> </a:t>
            </a:r>
            <a:r>
              <a:rPr sz="2176" spc="-6" dirty="0">
                <a:solidFill>
                  <a:srgbClr val="FFFFFF"/>
                </a:solidFill>
                <a:latin typeface="Arial MT"/>
                <a:cs typeface="Arial MT"/>
              </a:rPr>
              <a:t>sur</a:t>
            </a:r>
            <a:r>
              <a:rPr sz="2176" dirty="0">
                <a:solidFill>
                  <a:srgbClr val="FFFFFF"/>
                </a:solidFill>
                <a:latin typeface="Arial MT"/>
                <a:cs typeface="Arial MT"/>
              </a:rPr>
              <a:t> </a:t>
            </a:r>
            <a:r>
              <a:rPr sz="2176" spc="-6" dirty="0">
                <a:solidFill>
                  <a:srgbClr val="FFFFFF"/>
                </a:solidFill>
                <a:latin typeface="Arial MT"/>
                <a:cs typeface="Arial MT"/>
              </a:rPr>
              <a:t>tous</a:t>
            </a:r>
            <a:r>
              <a:rPr sz="2176" dirty="0">
                <a:solidFill>
                  <a:srgbClr val="FFFFFF"/>
                </a:solidFill>
                <a:latin typeface="Arial MT"/>
                <a:cs typeface="Arial MT"/>
              </a:rPr>
              <a:t> </a:t>
            </a:r>
            <a:r>
              <a:rPr sz="2176" spc="-6" dirty="0">
                <a:solidFill>
                  <a:srgbClr val="FFFFFF"/>
                </a:solidFill>
                <a:latin typeface="Arial MT"/>
                <a:cs typeface="Arial MT"/>
              </a:rPr>
              <a:t>les éléments</a:t>
            </a:r>
            <a:r>
              <a:rPr sz="2176" dirty="0">
                <a:solidFill>
                  <a:srgbClr val="FFFFFF"/>
                </a:solidFill>
                <a:latin typeface="Arial MT"/>
                <a:cs typeface="Arial MT"/>
              </a:rPr>
              <a:t> </a:t>
            </a:r>
            <a:r>
              <a:rPr sz="2176" spc="-6" dirty="0" err="1">
                <a:solidFill>
                  <a:srgbClr val="FFFFFF"/>
                </a:solidFill>
                <a:latin typeface="Arial MT"/>
                <a:cs typeface="Arial MT"/>
              </a:rPr>
              <a:t>vaut</a:t>
            </a:r>
            <a:r>
              <a:rPr sz="2176" dirty="0">
                <a:solidFill>
                  <a:srgbClr val="FFFFFF"/>
                </a:solidFill>
                <a:latin typeface="Arial MT"/>
                <a:cs typeface="Arial MT"/>
              </a:rPr>
              <a:t> </a:t>
            </a:r>
            <a:r>
              <a:rPr sz="2176" spc="-6" dirty="0">
                <a:solidFill>
                  <a:srgbClr val="FFFFFF"/>
                </a:solidFill>
                <a:latin typeface="Arial MT"/>
                <a:cs typeface="Arial MT"/>
              </a:rPr>
              <a:t>false</a:t>
            </a:r>
            <a:endParaRPr lang="fr-FR" sz="2176" spc="-6" dirty="0">
              <a:solidFill>
                <a:srgbClr val="FFFFFF"/>
              </a:solidFill>
              <a:latin typeface="Arial MT"/>
              <a:cs typeface="Arial MT"/>
            </a:endParaRPr>
          </a:p>
          <a:p>
            <a:pPr marL="15356" marR="185035" defTabSz="1105601"/>
            <a:endParaRPr sz="2176" dirty="0">
              <a:solidFill>
                <a:prstClr val="black"/>
              </a:solidFill>
              <a:latin typeface="Arial MT"/>
              <a:cs typeface="Arial MT"/>
            </a:endParaRPr>
          </a:p>
          <a:p>
            <a:pPr marL="15356" marR="6142" defTabSz="1105601"/>
            <a:r>
              <a:rPr sz="2176" spc="-6" dirty="0">
                <a:solidFill>
                  <a:srgbClr val="FFFFFF"/>
                </a:solidFill>
                <a:latin typeface="Arial MT"/>
                <a:cs typeface="Arial MT"/>
              </a:rPr>
              <a:t>findAny()</a:t>
            </a:r>
            <a:r>
              <a:rPr sz="2176" dirty="0">
                <a:solidFill>
                  <a:srgbClr val="FFFFFF"/>
                </a:solidFill>
                <a:latin typeface="Arial MT"/>
                <a:cs typeface="Arial MT"/>
              </a:rPr>
              <a:t> : </a:t>
            </a:r>
            <a:r>
              <a:rPr sz="2176" spc="-6" dirty="0">
                <a:solidFill>
                  <a:srgbClr val="FFFFFF"/>
                </a:solidFill>
                <a:latin typeface="Arial MT"/>
                <a:cs typeface="Arial MT"/>
              </a:rPr>
              <a:t>renvoie un </a:t>
            </a:r>
            <a:r>
              <a:rPr sz="2176" spc="-12" dirty="0">
                <a:solidFill>
                  <a:srgbClr val="FFFFFF"/>
                </a:solidFill>
                <a:latin typeface="Arial MT"/>
                <a:cs typeface="Arial MT"/>
              </a:rPr>
              <a:t>objet</a:t>
            </a:r>
            <a:r>
              <a:rPr sz="2176" dirty="0">
                <a:solidFill>
                  <a:srgbClr val="FFFFFF"/>
                </a:solidFill>
                <a:latin typeface="Arial MT"/>
                <a:cs typeface="Arial MT"/>
              </a:rPr>
              <a:t> </a:t>
            </a:r>
            <a:r>
              <a:rPr sz="2176" spc="-6" dirty="0">
                <a:solidFill>
                  <a:srgbClr val="FFFFFF"/>
                </a:solidFill>
                <a:latin typeface="Arial MT"/>
                <a:cs typeface="Arial MT"/>
              </a:rPr>
              <a:t>de type</a:t>
            </a:r>
            <a:r>
              <a:rPr sz="2176" dirty="0">
                <a:solidFill>
                  <a:srgbClr val="FFFFFF"/>
                </a:solidFill>
                <a:latin typeface="Arial MT"/>
                <a:cs typeface="Arial MT"/>
              </a:rPr>
              <a:t> </a:t>
            </a:r>
            <a:r>
              <a:rPr sz="2176" spc="-6" dirty="0">
                <a:solidFill>
                  <a:srgbClr val="FFFFFF"/>
                </a:solidFill>
                <a:latin typeface="Arial MT"/>
                <a:cs typeface="Arial MT"/>
              </a:rPr>
              <a:t>Optional qui </a:t>
            </a:r>
            <a:r>
              <a:rPr sz="2176" spc="-12" dirty="0">
                <a:solidFill>
                  <a:srgbClr val="FFFFFF"/>
                </a:solidFill>
                <a:latin typeface="Arial MT"/>
                <a:cs typeface="Arial MT"/>
              </a:rPr>
              <a:t>encapsule</a:t>
            </a:r>
            <a:r>
              <a:rPr sz="2176" spc="-6" dirty="0">
                <a:solidFill>
                  <a:srgbClr val="FFFFFF"/>
                </a:solidFill>
                <a:latin typeface="Arial MT"/>
                <a:cs typeface="Arial MT"/>
              </a:rPr>
              <a:t> un </a:t>
            </a:r>
            <a:r>
              <a:rPr sz="2176" spc="-12" dirty="0">
                <a:solidFill>
                  <a:srgbClr val="FFFFFF"/>
                </a:solidFill>
                <a:latin typeface="Arial MT"/>
                <a:cs typeface="Arial MT"/>
              </a:rPr>
              <a:t>élément</a:t>
            </a:r>
            <a:r>
              <a:rPr sz="2176" dirty="0">
                <a:solidFill>
                  <a:srgbClr val="FFFFFF"/>
                </a:solidFill>
                <a:latin typeface="Arial MT"/>
                <a:cs typeface="Arial MT"/>
              </a:rPr>
              <a:t> </a:t>
            </a:r>
            <a:r>
              <a:rPr sz="2176" spc="-6" dirty="0">
                <a:solidFill>
                  <a:srgbClr val="FFFFFF"/>
                </a:solidFill>
                <a:latin typeface="Arial MT"/>
                <a:cs typeface="Arial MT"/>
              </a:rPr>
              <a:t>du </a:t>
            </a:r>
            <a:r>
              <a:rPr sz="2176" spc="-585" dirty="0">
                <a:solidFill>
                  <a:srgbClr val="FFFFFF"/>
                </a:solidFill>
                <a:latin typeface="Arial MT"/>
                <a:cs typeface="Arial MT"/>
              </a:rPr>
              <a:t> </a:t>
            </a:r>
            <a:r>
              <a:rPr sz="2176" spc="-6" dirty="0">
                <a:solidFill>
                  <a:srgbClr val="FFFFFF"/>
                </a:solidFill>
                <a:latin typeface="Arial MT"/>
                <a:cs typeface="Arial MT"/>
              </a:rPr>
              <a:t>Stream </a:t>
            </a:r>
            <a:r>
              <a:rPr sz="2176" spc="-6" dirty="0" err="1">
                <a:solidFill>
                  <a:srgbClr val="FFFFFF"/>
                </a:solidFill>
                <a:latin typeface="Arial MT"/>
                <a:cs typeface="Arial MT"/>
              </a:rPr>
              <a:t>s'il</a:t>
            </a:r>
            <a:r>
              <a:rPr sz="2176" spc="-6" dirty="0">
                <a:solidFill>
                  <a:srgbClr val="FFFFFF"/>
                </a:solidFill>
                <a:latin typeface="Arial MT"/>
                <a:cs typeface="Arial MT"/>
              </a:rPr>
              <a:t> </a:t>
            </a:r>
            <a:r>
              <a:rPr sz="2176" spc="-6" dirty="0" err="1">
                <a:solidFill>
                  <a:srgbClr val="FFFFFF"/>
                </a:solidFill>
                <a:latin typeface="Arial MT"/>
                <a:cs typeface="Arial MT"/>
              </a:rPr>
              <a:t>existe</a:t>
            </a:r>
            <a:endParaRPr lang="fr-FR" sz="2176" spc="-6" dirty="0">
              <a:solidFill>
                <a:srgbClr val="FFFFFF"/>
              </a:solidFill>
              <a:latin typeface="Arial MT"/>
              <a:cs typeface="Arial MT"/>
            </a:endParaRPr>
          </a:p>
          <a:p>
            <a:pPr marL="15356" marR="6142" defTabSz="1105601"/>
            <a:endParaRPr sz="2176" dirty="0">
              <a:solidFill>
                <a:prstClr val="black"/>
              </a:solidFill>
              <a:latin typeface="Arial MT"/>
              <a:cs typeface="Arial MT"/>
            </a:endParaRPr>
          </a:p>
          <a:p>
            <a:pPr marL="15356" marR="465274" defTabSz="1105601"/>
            <a:r>
              <a:rPr sz="2176" spc="-6" dirty="0">
                <a:solidFill>
                  <a:srgbClr val="FFFFFF"/>
                </a:solidFill>
                <a:latin typeface="Arial MT"/>
                <a:cs typeface="Arial MT"/>
              </a:rPr>
              <a:t>findFirst()</a:t>
            </a:r>
            <a:r>
              <a:rPr sz="2176" dirty="0">
                <a:solidFill>
                  <a:srgbClr val="FFFFFF"/>
                </a:solidFill>
                <a:latin typeface="Arial MT"/>
                <a:cs typeface="Arial MT"/>
              </a:rPr>
              <a:t> : </a:t>
            </a:r>
            <a:r>
              <a:rPr sz="2176" spc="-6" dirty="0">
                <a:solidFill>
                  <a:srgbClr val="FFFFFF"/>
                </a:solidFill>
                <a:latin typeface="Arial MT"/>
                <a:cs typeface="Arial MT"/>
              </a:rPr>
              <a:t>renvoie un </a:t>
            </a:r>
            <a:r>
              <a:rPr sz="2176" spc="-12" dirty="0">
                <a:solidFill>
                  <a:srgbClr val="FFFFFF"/>
                </a:solidFill>
                <a:latin typeface="Arial MT"/>
                <a:cs typeface="Arial MT"/>
              </a:rPr>
              <a:t>objet</a:t>
            </a:r>
            <a:r>
              <a:rPr sz="2176" dirty="0">
                <a:solidFill>
                  <a:srgbClr val="FFFFFF"/>
                </a:solidFill>
                <a:latin typeface="Arial MT"/>
                <a:cs typeface="Arial MT"/>
              </a:rPr>
              <a:t> </a:t>
            </a:r>
            <a:r>
              <a:rPr sz="2176" spc="-6" dirty="0">
                <a:solidFill>
                  <a:srgbClr val="FFFFFF"/>
                </a:solidFill>
                <a:latin typeface="Arial MT"/>
                <a:cs typeface="Arial MT"/>
              </a:rPr>
              <a:t>de type Optional qui </a:t>
            </a:r>
            <a:r>
              <a:rPr sz="2176" spc="-12" dirty="0">
                <a:solidFill>
                  <a:srgbClr val="FFFFFF"/>
                </a:solidFill>
                <a:latin typeface="Arial MT"/>
                <a:cs typeface="Arial MT"/>
              </a:rPr>
              <a:t>encapsule</a:t>
            </a:r>
            <a:r>
              <a:rPr sz="2176" spc="-6" dirty="0">
                <a:solidFill>
                  <a:srgbClr val="FFFFFF"/>
                </a:solidFill>
                <a:latin typeface="Arial MT"/>
                <a:cs typeface="Arial MT"/>
              </a:rPr>
              <a:t> le premier </a:t>
            </a:r>
            <a:r>
              <a:rPr sz="2176" spc="-592" dirty="0">
                <a:solidFill>
                  <a:srgbClr val="FFFFFF"/>
                </a:solidFill>
                <a:latin typeface="Arial MT"/>
                <a:cs typeface="Arial MT"/>
              </a:rPr>
              <a:t> </a:t>
            </a:r>
            <a:r>
              <a:rPr sz="2176" spc="-12" dirty="0">
                <a:solidFill>
                  <a:srgbClr val="FFFFFF"/>
                </a:solidFill>
                <a:latin typeface="Arial MT"/>
                <a:cs typeface="Arial MT"/>
              </a:rPr>
              <a:t>élément</a:t>
            </a:r>
            <a:r>
              <a:rPr sz="2176" spc="-6" dirty="0">
                <a:solidFill>
                  <a:srgbClr val="FFFFFF"/>
                </a:solidFill>
                <a:latin typeface="Arial MT"/>
                <a:cs typeface="Arial MT"/>
              </a:rPr>
              <a:t> du Stream</a:t>
            </a:r>
            <a:r>
              <a:rPr sz="2176" dirty="0">
                <a:solidFill>
                  <a:srgbClr val="FFFFFF"/>
                </a:solidFill>
                <a:latin typeface="Arial MT"/>
                <a:cs typeface="Arial MT"/>
              </a:rPr>
              <a:t> </a:t>
            </a:r>
            <a:r>
              <a:rPr sz="2176" spc="-6" dirty="0">
                <a:solidFill>
                  <a:srgbClr val="FFFFFF"/>
                </a:solidFill>
                <a:latin typeface="Arial MT"/>
                <a:cs typeface="Arial MT"/>
              </a:rPr>
              <a:t>s'il existe</a:t>
            </a:r>
            <a:endParaRPr sz="2176" dirty="0">
              <a:solidFill>
                <a:prstClr val="black"/>
              </a:solidFill>
              <a:latin typeface="Arial MT"/>
              <a:cs typeface="Arial MT"/>
            </a:endParaRPr>
          </a:p>
        </p:txBody>
      </p:sp>
      <p:sp>
        <p:nvSpPr>
          <p:cNvPr id="10" name="object 2">
            <a:extLst>
              <a:ext uri="{FF2B5EF4-FFF2-40B4-BE49-F238E27FC236}">
                <a16:creationId xmlns:a16="http://schemas.microsoft.com/office/drawing/2014/main" id="{A5EE1BBE-DBA9-34DC-2B68-E4B7BF8B7F25}"/>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431" y="500954"/>
            <a:ext cx="7366640" cy="573671"/>
          </a:xfrm>
          <a:prstGeom prst="rect">
            <a:avLst/>
          </a:prstGeom>
        </p:spPr>
        <p:txBody>
          <a:bodyPr vert="horz" wrap="square" lIns="0" tIns="15355" rIns="0" bIns="0" rtlCol="0">
            <a:spAutoFit/>
          </a:bodyPr>
          <a:lstStyle/>
          <a:p>
            <a:pPr marL="15356">
              <a:spcBef>
                <a:spcPts val="121"/>
              </a:spcBef>
            </a:pPr>
            <a:r>
              <a:rPr spc="-6" dirty="0">
                <a:latin typeface="Arial"/>
                <a:cs typeface="Arial"/>
              </a:rPr>
              <a:t>Streams:</a:t>
            </a:r>
            <a:r>
              <a:rPr spc="-36" dirty="0">
                <a:latin typeface="Arial"/>
                <a:cs typeface="Arial"/>
              </a:rPr>
              <a:t> </a:t>
            </a:r>
            <a:r>
              <a:rPr spc="-6" dirty="0">
                <a:latin typeface="Arial"/>
                <a:cs typeface="Arial"/>
              </a:rPr>
              <a:t>opérations</a:t>
            </a:r>
            <a:r>
              <a:rPr spc="-42" dirty="0">
                <a:latin typeface="Arial"/>
                <a:cs typeface="Arial"/>
              </a:rPr>
              <a:t> </a:t>
            </a:r>
            <a:r>
              <a:rPr dirty="0">
                <a:latin typeface="Arial"/>
                <a:cs typeface="Arial"/>
              </a:rPr>
              <a:t>de</a:t>
            </a:r>
            <a:r>
              <a:rPr spc="-36" dirty="0">
                <a:latin typeface="Arial"/>
                <a:cs typeface="Arial"/>
              </a:rPr>
              <a:t> </a:t>
            </a:r>
            <a:r>
              <a:rPr spc="-6" dirty="0">
                <a:latin typeface="Arial"/>
                <a:cs typeface="Arial"/>
              </a:rPr>
              <a:t>réduction</a:t>
            </a:r>
          </a:p>
        </p:txBody>
      </p:sp>
      <p:sp>
        <p:nvSpPr>
          <p:cNvPr id="6" name="object 6"/>
          <p:cNvSpPr txBox="1"/>
          <p:nvPr/>
        </p:nvSpPr>
        <p:spPr>
          <a:xfrm>
            <a:off x="1659539" y="1344946"/>
            <a:ext cx="9449568" cy="1702505"/>
          </a:xfrm>
          <a:prstGeom prst="rect">
            <a:avLst/>
          </a:prstGeom>
        </p:spPr>
        <p:txBody>
          <a:bodyPr vert="horz" wrap="square" lIns="0" tIns="15355" rIns="0" bIns="0" rtlCol="0">
            <a:spAutoFit/>
          </a:bodyPr>
          <a:lstStyle/>
          <a:p>
            <a:pPr marL="15356" marR="6142" defTabSz="1105601">
              <a:spcBef>
                <a:spcPts val="121"/>
              </a:spcBef>
            </a:pPr>
            <a:r>
              <a:rPr sz="2176" spc="-6" dirty="0">
                <a:solidFill>
                  <a:srgbClr val="FFFFFF"/>
                </a:solidFill>
                <a:latin typeface="Arial MT"/>
                <a:cs typeface="Arial MT"/>
              </a:rPr>
              <a:t>reduce() </a:t>
            </a:r>
            <a:r>
              <a:rPr sz="2176" dirty="0">
                <a:solidFill>
                  <a:srgbClr val="FFFFFF"/>
                </a:solidFill>
                <a:latin typeface="Arial MT"/>
                <a:cs typeface="Arial MT"/>
              </a:rPr>
              <a:t>: </a:t>
            </a:r>
            <a:r>
              <a:rPr sz="2176" spc="-12" dirty="0">
                <a:solidFill>
                  <a:srgbClr val="FFFFFF"/>
                </a:solidFill>
                <a:latin typeface="Arial MT"/>
                <a:cs typeface="Arial MT"/>
              </a:rPr>
              <a:t>applique </a:t>
            </a:r>
            <a:r>
              <a:rPr sz="2176" spc="-6" dirty="0">
                <a:solidFill>
                  <a:srgbClr val="FFFFFF"/>
                </a:solidFill>
                <a:latin typeface="Arial MT"/>
                <a:cs typeface="Arial MT"/>
              </a:rPr>
              <a:t>une Function</a:t>
            </a:r>
            <a:r>
              <a:rPr sz="2176" spc="-12" dirty="0">
                <a:solidFill>
                  <a:srgbClr val="FFFFFF"/>
                </a:solidFill>
                <a:latin typeface="Arial MT"/>
                <a:cs typeface="Arial MT"/>
              </a:rPr>
              <a:t> </a:t>
            </a:r>
            <a:r>
              <a:rPr sz="2176" spc="-6" dirty="0">
                <a:solidFill>
                  <a:srgbClr val="FFFFFF"/>
                </a:solidFill>
                <a:latin typeface="Arial MT"/>
                <a:cs typeface="Arial MT"/>
              </a:rPr>
              <a:t>pour</a:t>
            </a:r>
            <a:r>
              <a:rPr sz="2176" dirty="0">
                <a:solidFill>
                  <a:srgbClr val="FFFFFF"/>
                </a:solidFill>
                <a:latin typeface="Arial MT"/>
                <a:cs typeface="Arial MT"/>
              </a:rPr>
              <a:t> </a:t>
            </a:r>
            <a:r>
              <a:rPr sz="2176" spc="-6" dirty="0">
                <a:solidFill>
                  <a:srgbClr val="FFFFFF"/>
                </a:solidFill>
                <a:latin typeface="Arial MT"/>
                <a:cs typeface="Arial MT"/>
              </a:rPr>
              <a:t>combiner les</a:t>
            </a:r>
            <a:r>
              <a:rPr sz="2176" dirty="0">
                <a:solidFill>
                  <a:srgbClr val="FFFFFF"/>
                </a:solidFill>
                <a:latin typeface="Arial MT"/>
                <a:cs typeface="Arial MT"/>
              </a:rPr>
              <a:t> </a:t>
            </a:r>
            <a:r>
              <a:rPr sz="2176" spc="-6" dirty="0">
                <a:solidFill>
                  <a:srgbClr val="FFFFFF"/>
                </a:solidFill>
                <a:latin typeface="Arial MT"/>
                <a:cs typeface="Arial MT"/>
              </a:rPr>
              <a:t>éléments</a:t>
            </a:r>
            <a:r>
              <a:rPr sz="2176" dirty="0">
                <a:solidFill>
                  <a:srgbClr val="FFFFFF"/>
                </a:solidFill>
                <a:latin typeface="Arial MT"/>
                <a:cs typeface="Arial MT"/>
              </a:rPr>
              <a:t> </a:t>
            </a:r>
            <a:r>
              <a:rPr sz="2176" spc="-6" dirty="0">
                <a:solidFill>
                  <a:srgbClr val="FFFFFF"/>
                </a:solidFill>
                <a:latin typeface="Arial MT"/>
                <a:cs typeface="Arial MT"/>
              </a:rPr>
              <a:t>afin</a:t>
            </a:r>
            <a:r>
              <a:rPr sz="2176" spc="-12" dirty="0">
                <a:solidFill>
                  <a:srgbClr val="FFFFFF"/>
                </a:solidFill>
                <a:latin typeface="Arial MT"/>
                <a:cs typeface="Arial MT"/>
              </a:rPr>
              <a:t> </a:t>
            </a:r>
            <a:r>
              <a:rPr sz="2176" spc="-6" dirty="0">
                <a:solidFill>
                  <a:srgbClr val="FFFFFF"/>
                </a:solidFill>
                <a:latin typeface="Arial MT"/>
                <a:cs typeface="Arial MT"/>
              </a:rPr>
              <a:t>de </a:t>
            </a:r>
            <a:r>
              <a:rPr sz="2176" spc="-12" dirty="0">
                <a:solidFill>
                  <a:srgbClr val="FFFFFF"/>
                </a:solidFill>
                <a:latin typeface="Arial MT"/>
                <a:cs typeface="Arial MT"/>
              </a:rPr>
              <a:t>produire </a:t>
            </a:r>
            <a:r>
              <a:rPr sz="2176" spc="-585" dirty="0">
                <a:solidFill>
                  <a:srgbClr val="FFFFFF"/>
                </a:solidFill>
                <a:latin typeface="Arial MT"/>
                <a:cs typeface="Arial MT"/>
              </a:rPr>
              <a:t> </a:t>
            </a:r>
            <a:r>
              <a:rPr sz="2176" spc="-6" dirty="0">
                <a:solidFill>
                  <a:srgbClr val="FFFFFF"/>
                </a:solidFill>
                <a:latin typeface="Arial MT"/>
                <a:cs typeface="Arial MT"/>
              </a:rPr>
              <a:t>le</a:t>
            </a:r>
            <a:r>
              <a:rPr sz="2176" spc="-12" dirty="0">
                <a:solidFill>
                  <a:srgbClr val="FFFFFF"/>
                </a:solidFill>
                <a:latin typeface="Arial MT"/>
                <a:cs typeface="Arial MT"/>
              </a:rPr>
              <a:t> </a:t>
            </a:r>
            <a:r>
              <a:rPr sz="2176" spc="-6" dirty="0" err="1">
                <a:solidFill>
                  <a:srgbClr val="FFFFFF"/>
                </a:solidFill>
                <a:latin typeface="Arial MT"/>
                <a:cs typeface="Arial MT"/>
              </a:rPr>
              <a:t>résultat</a:t>
            </a:r>
            <a:r>
              <a:rPr lang="fr-FR" sz="2176" spc="-6" dirty="0">
                <a:solidFill>
                  <a:srgbClr val="FFFFFF"/>
                </a:solidFill>
                <a:latin typeface="Arial MT"/>
                <a:cs typeface="Arial MT"/>
              </a:rPr>
              <a:t>.</a:t>
            </a:r>
          </a:p>
          <a:p>
            <a:pPr marL="15356" marR="6142" defTabSz="1105601">
              <a:spcBef>
                <a:spcPts val="121"/>
              </a:spcBef>
            </a:pPr>
            <a:endParaRPr sz="2176" dirty="0">
              <a:solidFill>
                <a:prstClr val="black"/>
              </a:solidFill>
              <a:latin typeface="Arial MT"/>
              <a:cs typeface="Arial MT"/>
            </a:endParaRPr>
          </a:p>
          <a:p>
            <a:pPr marL="15356" marR="552033" defTabSz="1105601"/>
            <a:r>
              <a:rPr sz="2176" spc="-6" dirty="0">
                <a:solidFill>
                  <a:srgbClr val="FFFFFF"/>
                </a:solidFill>
                <a:latin typeface="Arial MT"/>
                <a:cs typeface="Arial MT"/>
              </a:rPr>
              <a:t>collect()</a:t>
            </a:r>
            <a:r>
              <a:rPr sz="2176" dirty="0">
                <a:solidFill>
                  <a:srgbClr val="FFFFFF"/>
                </a:solidFill>
                <a:latin typeface="Arial MT"/>
                <a:cs typeface="Arial MT"/>
              </a:rPr>
              <a:t> : </a:t>
            </a:r>
            <a:r>
              <a:rPr sz="2176" spc="-6" dirty="0">
                <a:solidFill>
                  <a:srgbClr val="FFFFFF"/>
                </a:solidFill>
                <a:latin typeface="Arial MT"/>
                <a:cs typeface="Arial MT"/>
              </a:rPr>
              <a:t>permet</a:t>
            </a:r>
            <a:r>
              <a:rPr sz="2176" dirty="0">
                <a:solidFill>
                  <a:srgbClr val="FFFFFF"/>
                </a:solidFill>
                <a:latin typeface="Arial MT"/>
                <a:cs typeface="Arial MT"/>
              </a:rPr>
              <a:t> </a:t>
            </a:r>
            <a:r>
              <a:rPr sz="2176" spc="-6" dirty="0">
                <a:solidFill>
                  <a:srgbClr val="FFFFFF"/>
                </a:solidFill>
                <a:latin typeface="Arial MT"/>
                <a:cs typeface="Arial MT"/>
              </a:rPr>
              <a:t>de transformer</a:t>
            </a:r>
            <a:r>
              <a:rPr sz="2176" dirty="0">
                <a:solidFill>
                  <a:srgbClr val="FFFFFF"/>
                </a:solidFill>
                <a:latin typeface="Arial MT"/>
                <a:cs typeface="Arial MT"/>
              </a:rPr>
              <a:t> </a:t>
            </a:r>
            <a:r>
              <a:rPr sz="2176" spc="-6" dirty="0">
                <a:solidFill>
                  <a:srgbClr val="FFFFFF"/>
                </a:solidFill>
                <a:latin typeface="Arial MT"/>
                <a:cs typeface="Arial MT"/>
              </a:rPr>
              <a:t>un Stream</a:t>
            </a:r>
            <a:r>
              <a:rPr sz="2176" dirty="0">
                <a:solidFill>
                  <a:srgbClr val="FFFFFF"/>
                </a:solidFill>
                <a:latin typeface="Arial MT"/>
                <a:cs typeface="Arial MT"/>
              </a:rPr>
              <a:t> </a:t>
            </a:r>
            <a:r>
              <a:rPr sz="2176" spc="-6" dirty="0">
                <a:solidFill>
                  <a:srgbClr val="FFFFFF"/>
                </a:solidFill>
                <a:latin typeface="Arial MT"/>
                <a:cs typeface="Arial MT"/>
              </a:rPr>
              <a:t>qui </a:t>
            </a:r>
            <a:r>
              <a:rPr sz="2176" spc="-12" dirty="0">
                <a:solidFill>
                  <a:srgbClr val="FFFFFF"/>
                </a:solidFill>
                <a:latin typeface="Arial MT"/>
                <a:cs typeface="Arial MT"/>
              </a:rPr>
              <a:t>contiendra</a:t>
            </a:r>
            <a:r>
              <a:rPr sz="2176" spc="-6" dirty="0">
                <a:solidFill>
                  <a:srgbClr val="FFFFFF"/>
                </a:solidFill>
                <a:latin typeface="Arial MT"/>
                <a:cs typeface="Arial MT"/>
              </a:rPr>
              <a:t> le résultat</a:t>
            </a:r>
            <a:r>
              <a:rPr sz="2176" dirty="0">
                <a:solidFill>
                  <a:srgbClr val="FFFFFF"/>
                </a:solidFill>
                <a:latin typeface="Arial MT"/>
                <a:cs typeface="Arial MT"/>
              </a:rPr>
              <a:t> </a:t>
            </a:r>
            <a:r>
              <a:rPr sz="2176" spc="-6" dirty="0">
                <a:solidFill>
                  <a:srgbClr val="FFFFFF"/>
                </a:solidFill>
                <a:latin typeface="Arial MT"/>
                <a:cs typeface="Arial MT"/>
              </a:rPr>
              <a:t>des </a:t>
            </a:r>
            <a:r>
              <a:rPr sz="2176" spc="-585" dirty="0">
                <a:solidFill>
                  <a:srgbClr val="FFFFFF"/>
                </a:solidFill>
                <a:latin typeface="Arial MT"/>
                <a:cs typeface="Arial MT"/>
              </a:rPr>
              <a:t> </a:t>
            </a:r>
            <a:r>
              <a:rPr sz="2176" spc="-6" dirty="0">
                <a:solidFill>
                  <a:srgbClr val="FFFFFF"/>
                </a:solidFill>
                <a:latin typeface="Arial MT"/>
                <a:cs typeface="Arial MT"/>
              </a:rPr>
              <a:t>traitements de réduction </a:t>
            </a:r>
            <a:r>
              <a:rPr sz="2176" spc="-12" dirty="0">
                <a:solidFill>
                  <a:srgbClr val="FFFFFF"/>
                </a:solidFill>
                <a:latin typeface="Arial MT"/>
                <a:cs typeface="Arial MT"/>
              </a:rPr>
              <a:t>dans</a:t>
            </a:r>
            <a:r>
              <a:rPr sz="2176" dirty="0">
                <a:solidFill>
                  <a:srgbClr val="FFFFFF"/>
                </a:solidFill>
                <a:latin typeface="Arial MT"/>
                <a:cs typeface="Arial MT"/>
              </a:rPr>
              <a:t> </a:t>
            </a:r>
            <a:r>
              <a:rPr sz="2176" spc="-6" dirty="0">
                <a:solidFill>
                  <a:srgbClr val="FFFFFF"/>
                </a:solidFill>
                <a:latin typeface="Arial MT"/>
                <a:cs typeface="Arial MT"/>
              </a:rPr>
              <a:t>un </a:t>
            </a:r>
            <a:r>
              <a:rPr sz="2176" spc="-12" dirty="0" err="1">
                <a:solidFill>
                  <a:srgbClr val="FFFFFF"/>
                </a:solidFill>
                <a:latin typeface="Arial MT"/>
                <a:cs typeface="Arial MT"/>
              </a:rPr>
              <a:t>conteneur</a:t>
            </a:r>
            <a:r>
              <a:rPr sz="2176" dirty="0">
                <a:solidFill>
                  <a:srgbClr val="FFFFFF"/>
                </a:solidFill>
                <a:latin typeface="Arial MT"/>
                <a:cs typeface="Arial MT"/>
              </a:rPr>
              <a:t> </a:t>
            </a:r>
            <a:r>
              <a:rPr sz="2176" spc="-6" dirty="0">
                <a:solidFill>
                  <a:srgbClr val="FFFFFF"/>
                </a:solidFill>
                <a:latin typeface="Arial MT"/>
                <a:cs typeface="Arial MT"/>
              </a:rPr>
              <a:t>mutable</a:t>
            </a:r>
            <a:r>
              <a:rPr lang="fr-FR" sz="2176" spc="-6" dirty="0">
                <a:solidFill>
                  <a:srgbClr val="FFFFFF"/>
                </a:solidFill>
                <a:latin typeface="Arial MT"/>
                <a:cs typeface="Arial MT"/>
              </a:rPr>
              <a:t> (</a:t>
            </a:r>
            <a:r>
              <a:rPr lang="fr-FR" sz="2176" spc="-6" dirty="0" err="1">
                <a:solidFill>
                  <a:srgbClr val="FFFFFF"/>
                </a:solidFill>
                <a:latin typeface="Arial MT"/>
                <a:cs typeface="Arial MT"/>
              </a:rPr>
              <a:t>list</a:t>
            </a:r>
            <a:r>
              <a:rPr lang="fr-FR" sz="2176" spc="-6" dirty="0">
                <a:solidFill>
                  <a:srgbClr val="FFFFFF"/>
                </a:solidFill>
                <a:latin typeface="Arial MT"/>
                <a:cs typeface="Arial MT"/>
              </a:rPr>
              <a:t>, </a:t>
            </a:r>
            <a:r>
              <a:rPr lang="fr-FR" sz="2176" spc="-6" dirty="0" err="1">
                <a:solidFill>
                  <a:srgbClr val="FFFFFF"/>
                </a:solidFill>
                <a:latin typeface="Arial MT"/>
                <a:cs typeface="Arial MT"/>
              </a:rPr>
              <a:t>map</a:t>
            </a:r>
            <a:r>
              <a:rPr lang="fr-FR" sz="2176" spc="-6" dirty="0">
                <a:solidFill>
                  <a:srgbClr val="FFFFFF"/>
                </a:solidFill>
                <a:latin typeface="Arial MT"/>
                <a:cs typeface="Arial MT"/>
              </a:rPr>
              <a:t>…)</a:t>
            </a:r>
            <a:endParaRPr sz="2176" dirty="0">
              <a:solidFill>
                <a:prstClr val="black"/>
              </a:solidFill>
              <a:latin typeface="Arial MT"/>
              <a:cs typeface="Arial MT"/>
            </a:endParaRPr>
          </a:p>
        </p:txBody>
      </p:sp>
      <p:sp>
        <p:nvSpPr>
          <p:cNvPr id="7" name="object 2">
            <a:extLst>
              <a:ext uri="{FF2B5EF4-FFF2-40B4-BE49-F238E27FC236}">
                <a16:creationId xmlns:a16="http://schemas.microsoft.com/office/drawing/2014/main" id="{6B04E742-AE5A-1876-7E58-0522FD173D37}"/>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52AA3D-7D96-7971-CA6E-0D2E7942EF06}"/>
              </a:ext>
            </a:extLst>
          </p:cNvPr>
          <p:cNvSpPr>
            <a:spLocks noGrp="1"/>
          </p:cNvSpPr>
          <p:nvPr>
            <p:ph type="title"/>
          </p:nvPr>
        </p:nvSpPr>
        <p:spPr/>
        <p:txBody>
          <a:bodyPr/>
          <a:lstStyle/>
          <a:p>
            <a:r>
              <a:rPr lang="fr-FR" dirty="0"/>
              <a:t>Exemples opérations</a:t>
            </a:r>
          </a:p>
        </p:txBody>
      </p:sp>
      <p:sp>
        <p:nvSpPr>
          <p:cNvPr id="3" name="Espace réservé du texte 2">
            <a:extLst>
              <a:ext uri="{FF2B5EF4-FFF2-40B4-BE49-F238E27FC236}">
                <a16:creationId xmlns:a16="http://schemas.microsoft.com/office/drawing/2014/main" id="{C975B557-A141-1550-8F8D-DDE3058C2D90}"/>
              </a:ext>
            </a:extLst>
          </p:cNvPr>
          <p:cNvSpPr>
            <a:spLocks noGrp="1"/>
          </p:cNvSpPr>
          <p:nvPr>
            <p:ph type="body" idx="1"/>
          </p:nvPr>
        </p:nvSpPr>
        <p:spPr>
          <a:xfrm>
            <a:off x="738569" y="1126345"/>
            <a:ext cx="10714863" cy="5542158"/>
          </a:xfrm>
        </p:spPr>
        <p:txBody>
          <a:bodyPr/>
          <a:lstStyle/>
          <a:p>
            <a:pPr marL="0" marR="0">
              <a:spcBef>
                <a:spcPts val="0"/>
              </a:spcBef>
              <a:spcAft>
                <a:spcPts val="0"/>
              </a:spcAft>
            </a:pPr>
            <a:r>
              <a:rPr lang="fr-FR" sz="1800" dirty="0">
                <a:solidFill>
                  <a:srgbClr val="80F2F6"/>
                </a:solidFill>
                <a:effectLst/>
                <a:latin typeface="Consolas" panose="020B0609020204030204" pitchFamily="49" charset="0"/>
              </a:rPr>
              <a:t>List</a:t>
            </a:r>
            <a:r>
              <a:rPr lang="fr-FR" sz="1800" dirty="0">
                <a:solidFill>
                  <a:srgbClr val="E6E6FA"/>
                </a:solidFill>
                <a:effectLst/>
                <a:latin typeface="Consolas" panose="020B0609020204030204" pitchFamily="49" charset="0"/>
              </a:rPr>
              <a:t>&lt;</a:t>
            </a:r>
            <a:r>
              <a:rPr lang="fr-FR" sz="1800" dirty="0">
                <a:solidFill>
                  <a:srgbClr val="B166DA"/>
                </a:solidFill>
                <a:effectLst/>
                <a:latin typeface="Consolas" panose="020B0609020204030204" pitchFamily="49" charset="0"/>
              </a:rPr>
              <a:t>User</a:t>
            </a:r>
            <a:r>
              <a:rPr lang="fr-FR" sz="1800" dirty="0">
                <a:solidFill>
                  <a:srgbClr val="E6E6FA"/>
                </a:solidFill>
                <a:effectLst/>
                <a:latin typeface="Consolas" panose="020B0609020204030204" pitchFamily="49" charset="0"/>
              </a:rPr>
              <a:t>&gt;</a:t>
            </a:r>
            <a:r>
              <a:rPr lang="fr-FR" sz="1800" dirty="0">
                <a:solidFill>
                  <a:srgbClr val="D9E8F7"/>
                </a:solidFill>
                <a:effectLst/>
                <a:latin typeface="Consolas" panose="020B0609020204030204" pitchFamily="49" charset="0"/>
              </a:rPr>
              <a:t> </a:t>
            </a:r>
            <a:r>
              <a:rPr lang="fr-FR" sz="1800" dirty="0" err="1">
                <a:solidFill>
                  <a:srgbClr val="F2F200"/>
                </a:solidFill>
                <a:effectLst/>
                <a:latin typeface="Consolas" panose="020B0609020204030204" pitchFamily="49" charset="0"/>
              </a:rPr>
              <a:t>userList</a:t>
            </a:r>
            <a:r>
              <a:rPr lang="fr-FR" sz="1800" dirty="0">
                <a:solidFill>
                  <a:srgbClr val="D9E8F7"/>
                </a:solidFill>
                <a:effectLst/>
                <a:latin typeface="Consolas" panose="020B0609020204030204" pitchFamily="49" charset="0"/>
              </a:rPr>
              <a:t> </a:t>
            </a:r>
            <a:r>
              <a:rPr lang="fr-FR" sz="1800" dirty="0">
                <a:solidFill>
                  <a:srgbClr val="E6E6FA"/>
                </a:solidFill>
                <a:effectLst/>
                <a:latin typeface="Consolas" panose="020B0609020204030204" pitchFamily="49" charset="0"/>
              </a:rPr>
              <a:t>=</a:t>
            </a:r>
            <a:r>
              <a:rPr lang="fr-FR" sz="1800" dirty="0">
                <a:solidFill>
                  <a:srgbClr val="D9E8F7"/>
                </a:solidFill>
                <a:effectLst/>
                <a:latin typeface="Consolas" panose="020B0609020204030204" pitchFamily="49" charset="0"/>
              </a:rPr>
              <a:t> </a:t>
            </a:r>
            <a:r>
              <a:rPr lang="fr-FR" sz="1800" i="1" dirty="0" err="1">
                <a:solidFill>
                  <a:srgbClr val="96EC3F"/>
                </a:solidFill>
                <a:effectLst/>
                <a:latin typeface="Consolas" panose="020B0609020204030204" pitchFamily="49" charset="0"/>
              </a:rPr>
              <a:t>generateUserList</a:t>
            </a:r>
            <a:r>
              <a:rPr lang="fr-FR" sz="1800" dirty="0">
                <a:solidFill>
                  <a:srgbClr val="F9FAF4"/>
                </a:solidFill>
                <a:effectLst/>
                <a:latin typeface="Consolas" panose="020B0609020204030204" pitchFamily="49" charset="0"/>
              </a:rPr>
              <a:t>()</a:t>
            </a:r>
            <a:r>
              <a:rPr lang="fr-FR" sz="1800" dirty="0">
                <a:solidFill>
                  <a:srgbClr val="E6E6FA"/>
                </a:solidFill>
                <a:effectLst/>
                <a:latin typeface="Consolas" panose="020B0609020204030204" pitchFamily="49" charset="0"/>
              </a:rPr>
              <a:t>;</a:t>
            </a:r>
            <a:endParaRPr lang="fr-FR" sz="1800" dirty="0">
              <a:solidFill>
                <a:srgbClr val="D9E8F7"/>
              </a:solidFill>
              <a:effectLst/>
              <a:latin typeface="Consolas" panose="020B0609020204030204" pitchFamily="49" charset="0"/>
            </a:endParaRPr>
          </a:p>
          <a:p>
            <a:pPr marL="0" marR="0">
              <a:spcBef>
                <a:spcPts val="0"/>
              </a:spcBef>
              <a:spcAft>
                <a:spcPts val="0"/>
              </a:spcAft>
            </a:pPr>
            <a:r>
              <a:rPr lang="fr-FR" sz="1800" dirty="0">
                <a:solidFill>
                  <a:srgbClr val="80F2F6"/>
                </a:solidFill>
                <a:effectLst/>
                <a:latin typeface="Consolas" panose="020B0609020204030204" pitchFamily="49" charset="0"/>
              </a:rPr>
              <a:t>List</a:t>
            </a:r>
            <a:r>
              <a:rPr lang="fr-FR" sz="1800" dirty="0">
                <a:solidFill>
                  <a:srgbClr val="E6E6FA"/>
                </a:solidFill>
                <a:effectLst/>
                <a:latin typeface="Consolas" panose="020B0609020204030204" pitchFamily="49" charset="0"/>
              </a:rPr>
              <a:t>&lt;</a:t>
            </a:r>
            <a:r>
              <a:rPr lang="fr-FR" sz="1800" dirty="0">
                <a:solidFill>
                  <a:srgbClr val="B166DA"/>
                </a:solidFill>
                <a:effectLst/>
                <a:latin typeface="Consolas" panose="020B0609020204030204" pitchFamily="49" charset="0"/>
              </a:rPr>
              <a:t>User</a:t>
            </a:r>
            <a:r>
              <a:rPr lang="fr-FR" sz="1800" dirty="0">
                <a:solidFill>
                  <a:srgbClr val="E6E6FA"/>
                </a:solidFill>
                <a:effectLst/>
                <a:latin typeface="Consolas" panose="020B0609020204030204" pitchFamily="49" charset="0"/>
              </a:rPr>
              <a:t>&gt;</a:t>
            </a:r>
            <a:r>
              <a:rPr lang="fr-FR" sz="1800" dirty="0">
                <a:solidFill>
                  <a:srgbClr val="D9E8F7"/>
                </a:solidFill>
                <a:effectLst/>
                <a:latin typeface="Consolas" panose="020B0609020204030204" pitchFamily="49" charset="0"/>
              </a:rPr>
              <a:t> </a:t>
            </a:r>
            <a:r>
              <a:rPr lang="fr-FR" sz="1800" dirty="0" err="1">
                <a:solidFill>
                  <a:srgbClr val="F2F200"/>
                </a:solidFill>
                <a:effectLst/>
                <a:latin typeface="Consolas" panose="020B0609020204030204" pitchFamily="49" charset="0"/>
              </a:rPr>
              <a:t>transformedList</a:t>
            </a:r>
            <a:r>
              <a:rPr lang="fr-FR" sz="1800" dirty="0">
                <a:solidFill>
                  <a:srgbClr val="E6E6FA"/>
                </a:solidFill>
                <a:effectLst/>
                <a:latin typeface="Consolas" panose="020B0609020204030204" pitchFamily="49" charset="0"/>
              </a:rPr>
              <a:t>=</a:t>
            </a:r>
            <a:r>
              <a:rPr lang="fr-FR" sz="1800" dirty="0">
                <a:solidFill>
                  <a:srgbClr val="D9E8F7"/>
                </a:solidFill>
                <a:effectLst/>
                <a:latin typeface="Consolas" panose="020B0609020204030204" pitchFamily="49" charset="0"/>
              </a:rPr>
              <a:t> </a:t>
            </a:r>
            <a:r>
              <a:rPr lang="fr-FR" sz="1800" dirty="0" err="1">
                <a:solidFill>
                  <a:srgbClr val="F3EC79"/>
                </a:solidFill>
                <a:effectLst/>
                <a:latin typeface="Consolas" panose="020B0609020204030204" pitchFamily="49" charset="0"/>
              </a:rPr>
              <a:t>userList</a:t>
            </a:r>
            <a:r>
              <a:rPr lang="fr-FR" sz="1800" dirty="0" err="1">
                <a:solidFill>
                  <a:srgbClr val="E6E6FA"/>
                </a:solidFill>
                <a:effectLst/>
                <a:latin typeface="Consolas" panose="020B0609020204030204" pitchFamily="49" charset="0"/>
              </a:rPr>
              <a:t>.</a:t>
            </a:r>
            <a:r>
              <a:rPr lang="fr-FR" sz="1800" dirty="0" err="1">
                <a:solidFill>
                  <a:srgbClr val="A7EC21"/>
                </a:solidFill>
                <a:effectLst/>
                <a:latin typeface="Consolas" panose="020B0609020204030204" pitchFamily="49" charset="0"/>
              </a:rPr>
              <a:t>stream</a:t>
            </a:r>
            <a:r>
              <a:rPr lang="fr-FR" sz="1800" dirty="0">
                <a:solidFill>
                  <a:srgbClr val="F9FAF4"/>
                </a:solidFill>
                <a:effectLst/>
                <a:latin typeface="Consolas" panose="020B0609020204030204" pitchFamily="49" charset="0"/>
              </a:rPr>
              <a:t>()</a:t>
            </a:r>
            <a:endParaRPr lang="fr-FR" sz="1800" dirty="0">
              <a:solidFill>
                <a:srgbClr val="CCCCCC"/>
              </a:solidFill>
              <a:effectLst/>
              <a:latin typeface="Consolas" panose="020B0609020204030204" pitchFamily="49" charset="0"/>
            </a:endParaRPr>
          </a:p>
          <a:p>
            <a:pPr marL="0" marR="0">
              <a:spcBef>
                <a:spcPts val="0"/>
              </a:spcBef>
              <a:spcAft>
                <a:spcPts val="0"/>
              </a:spcAft>
            </a:pPr>
            <a:r>
              <a:rPr lang="fr-FR" sz="1800" dirty="0">
                <a:solidFill>
                  <a:srgbClr val="E6E6FA"/>
                </a:solidFill>
                <a:effectLst/>
                <a:latin typeface="Consolas" panose="020B0609020204030204" pitchFamily="49" charset="0"/>
              </a:rPr>
              <a:t>.</a:t>
            </a:r>
            <a:r>
              <a:rPr lang="fr-FR" sz="1800" dirty="0">
                <a:solidFill>
                  <a:srgbClr val="80F6A7"/>
                </a:solidFill>
                <a:effectLst/>
                <a:latin typeface="Consolas" panose="020B0609020204030204" pitchFamily="49" charset="0"/>
              </a:rPr>
              <a:t>distinct</a:t>
            </a:r>
            <a:r>
              <a:rPr lang="fr-FR" sz="1800" dirty="0">
                <a:solidFill>
                  <a:srgbClr val="F9FAF4"/>
                </a:solidFill>
                <a:effectLst/>
                <a:latin typeface="Consolas" panose="020B0609020204030204" pitchFamily="49" charset="0"/>
              </a:rPr>
              <a:t>()</a:t>
            </a:r>
            <a:r>
              <a:rPr lang="fr-FR" sz="1800" dirty="0">
                <a:solidFill>
                  <a:srgbClr val="D9E8F7"/>
                </a:solidFill>
                <a:effectLst/>
                <a:latin typeface="Consolas" panose="020B0609020204030204" pitchFamily="49" charset="0"/>
              </a:rPr>
              <a:t> </a:t>
            </a:r>
            <a:r>
              <a:rPr lang="fr-FR" sz="1800" dirty="0">
                <a:solidFill>
                  <a:srgbClr val="808080"/>
                </a:solidFill>
                <a:effectLst/>
                <a:latin typeface="Consolas" panose="020B0609020204030204" pitchFamily="49" charset="0"/>
              </a:rPr>
              <a:t>//Pour </a:t>
            </a:r>
            <a:r>
              <a:rPr lang="fr-FR" sz="1800" u="sng" dirty="0">
                <a:solidFill>
                  <a:srgbClr val="808080"/>
                </a:solidFill>
                <a:effectLst/>
                <a:latin typeface="Consolas" panose="020B0609020204030204" pitchFamily="49" charset="0"/>
              </a:rPr>
              <a:t>que</a:t>
            </a:r>
            <a:r>
              <a:rPr lang="fr-FR" sz="1800" dirty="0">
                <a:solidFill>
                  <a:srgbClr val="808080"/>
                </a:solidFill>
                <a:effectLst/>
                <a:latin typeface="Consolas" panose="020B0609020204030204" pitchFamily="49" charset="0"/>
              </a:rPr>
              <a:t> distinct </a:t>
            </a:r>
            <a:r>
              <a:rPr lang="fr-FR" sz="1800" u="sng" dirty="0">
                <a:solidFill>
                  <a:srgbClr val="808080"/>
                </a:solidFill>
                <a:effectLst/>
                <a:latin typeface="Consolas" panose="020B0609020204030204" pitchFamily="49" charset="0"/>
              </a:rPr>
              <a:t>fonctionne</a:t>
            </a:r>
            <a:r>
              <a:rPr lang="fr-FR" sz="1800" dirty="0">
                <a:solidFill>
                  <a:srgbClr val="808080"/>
                </a:solidFill>
                <a:effectLst/>
                <a:latin typeface="Consolas" panose="020B0609020204030204" pitchFamily="49" charset="0"/>
              </a:rPr>
              <a:t>, </a:t>
            </a:r>
            <a:r>
              <a:rPr lang="fr-FR" sz="1800" u="sng" dirty="0">
                <a:solidFill>
                  <a:srgbClr val="808080"/>
                </a:solidFill>
                <a:effectLst/>
                <a:latin typeface="Consolas" panose="020B0609020204030204" pitchFamily="49" charset="0"/>
              </a:rPr>
              <a:t>il</a:t>
            </a:r>
            <a:r>
              <a:rPr lang="fr-FR" sz="1800" dirty="0">
                <a:solidFill>
                  <a:srgbClr val="808080"/>
                </a:solidFill>
                <a:effectLst/>
                <a:latin typeface="Consolas" panose="020B0609020204030204" pitchFamily="49" charset="0"/>
              </a:rPr>
              <a:t> </a:t>
            </a:r>
            <a:r>
              <a:rPr lang="fr-FR" sz="1800" u="sng" dirty="0">
                <a:solidFill>
                  <a:srgbClr val="808080"/>
                </a:solidFill>
                <a:effectLst/>
                <a:latin typeface="Consolas" panose="020B0609020204030204" pitchFamily="49" charset="0"/>
              </a:rPr>
              <a:t>faut</a:t>
            </a:r>
            <a:r>
              <a:rPr lang="fr-FR" sz="1800" dirty="0">
                <a:solidFill>
                  <a:srgbClr val="808080"/>
                </a:solidFill>
                <a:effectLst/>
                <a:latin typeface="Consolas" panose="020B0609020204030204" pitchFamily="49" charset="0"/>
              </a:rPr>
              <a:t> </a:t>
            </a:r>
            <a:r>
              <a:rPr lang="fr-FR" sz="1800" u="sng" dirty="0">
                <a:solidFill>
                  <a:srgbClr val="808080"/>
                </a:solidFill>
                <a:effectLst/>
                <a:latin typeface="Consolas" panose="020B0609020204030204" pitchFamily="49" charset="0"/>
              </a:rPr>
              <a:t>bien</a:t>
            </a:r>
            <a:r>
              <a:rPr lang="fr-FR" sz="1800" dirty="0">
                <a:solidFill>
                  <a:srgbClr val="808080"/>
                </a:solidFill>
                <a:effectLst/>
                <a:latin typeface="Consolas" panose="020B0609020204030204" pitchFamily="49" charset="0"/>
              </a:rPr>
              <a:t> </a:t>
            </a:r>
            <a:r>
              <a:rPr lang="fr-FR" sz="1800" dirty="0" err="1">
                <a:solidFill>
                  <a:srgbClr val="808080"/>
                </a:solidFill>
                <a:effectLst/>
                <a:latin typeface="Consolas" panose="020B0609020204030204" pitchFamily="49" charset="0"/>
              </a:rPr>
              <a:t>override</a:t>
            </a:r>
            <a:r>
              <a:rPr lang="fr-FR" sz="1800" dirty="0">
                <a:solidFill>
                  <a:srgbClr val="808080"/>
                </a:solidFill>
                <a:effectLst/>
                <a:latin typeface="Consolas" panose="020B0609020204030204" pitchFamily="49" charset="0"/>
              </a:rPr>
              <a:t> </a:t>
            </a:r>
            <a:r>
              <a:rPr lang="fr-FR" sz="1800" dirty="0" err="1">
                <a:solidFill>
                  <a:srgbClr val="808080"/>
                </a:solidFill>
                <a:effectLst/>
                <a:latin typeface="Consolas" panose="020B0609020204030204" pitchFamily="49" charset="0"/>
              </a:rPr>
              <a:t>equal</a:t>
            </a:r>
            <a:r>
              <a:rPr lang="fr-FR" sz="1800" dirty="0">
                <a:solidFill>
                  <a:srgbClr val="808080"/>
                </a:solidFill>
                <a:effectLst/>
                <a:latin typeface="Consolas" panose="020B0609020204030204" pitchFamily="49" charset="0"/>
              </a:rPr>
              <a:t> </a:t>
            </a:r>
            <a:r>
              <a:rPr lang="fr-FR" sz="1800" u="sng" dirty="0">
                <a:solidFill>
                  <a:srgbClr val="808080"/>
                </a:solidFill>
                <a:effectLst/>
                <a:latin typeface="Consolas" panose="020B0609020204030204" pitchFamily="49" charset="0"/>
              </a:rPr>
              <a:t>et</a:t>
            </a:r>
            <a:r>
              <a:rPr lang="fr-FR" sz="1800" dirty="0">
                <a:solidFill>
                  <a:srgbClr val="808080"/>
                </a:solidFill>
                <a:effectLst/>
                <a:latin typeface="Consolas" panose="020B0609020204030204" pitchFamily="49" charset="0"/>
              </a:rPr>
              <a:t> </a:t>
            </a:r>
            <a:r>
              <a:rPr lang="fr-FR" sz="1800" u="sng" dirty="0" err="1">
                <a:solidFill>
                  <a:srgbClr val="808080"/>
                </a:solidFill>
                <a:effectLst/>
                <a:latin typeface="Consolas" panose="020B0609020204030204" pitchFamily="49" charset="0"/>
              </a:rPr>
              <a:t>hashcode</a:t>
            </a:r>
            <a:r>
              <a:rPr lang="fr-FR" sz="1800" dirty="0">
                <a:solidFill>
                  <a:srgbClr val="808080"/>
                </a:solidFill>
                <a:effectLst/>
                <a:latin typeface="Consolas" panose="020B0609020204030204" pitchFamily="49" charset="0"/>
              </a:rPr>
              <a:t> pour </a:t>
            </a:r>
            <a:r>
              <a:rPr lang="fr-FR" sz="1800" u="sng" dirty="0">
                <a:solidFill>
                  <a:srgbClr val="808080"/>
                </a:solidFill>
                <a:effectLst/>
                <a:latin typeface="Consolas" panose="020B0609020204030204" pitchFamily="49" charset="0"/>
              </a:rPr>
              <a:t>les</a:t>
            </a:r>
            <a:r>
              <a:rPr lang="fr-FR" sz="1800" dirty="0">
                <a:solidFill>
                  <a:srgbClr val="808080"/>
                </a:solidFill>
                <a:effectLst/>
                <a:latin typeface="Consolas" panose="020B0609020204030204" pitchFamily="49" charset="0"/>
              </a:rPr>
              <a:t> </a:t>
            </a:r>
            <a:r>
              <a:rPr lang="fr-FR" sz="1800" u="sng" dirty="0">
                <a:solidFill>
                  <a:srgbClr val="808080"/>
                </a:solidFill>
                <a:effectLst/>
                <a:latin typeface="Consolas" panose="020B0609020204030204" pitchFamily="49" charset="0"/>
              </a:rPr>
              <a:t>objets</a:t>
            </a:r>
            <a:r>
              <a:rPr lang="fr-FR" sz="1800" dirty="0">
                <a:solidFill>
                  <a:srgbClr val="808080"/>
                </a:solidFill>
                <a:effectLst/>
                <a:latin typeface="Consolas" panose="020B0609020204030204" pitchFamily="49" charset="0"/>
              </a:rPr>
              <a:t>.</a:t>
            </a:r>
            <a:endParaRPr lang="fr-FR" sz="1800" dirty="0">
              <a:solidFill>
                <a:srgbClr val="CCCCCC"/>
              </a:solidFill>
              <a:effectLst/>
              <a:latin typeface="Consolas" panose="020B0609020204030204" pitchFamily="49" charset="0"/>
            </a:endParaRPr>
          </a:p>
          <a:p>
            <a:pPr marL="0" marR="0">
              <a:spcBef>
                <a:spcPts val="0"/>
              </a:spcBef>
              <a:spcAft>
                <a:spcPts val="0"/>
              </a:spcAft>
            </a:pPr>
            <a:r>
              <a:rPr lang="fr-FR" sz="1800" dirty="0">
                <a:solidFill>
                  <a:srgbClr val="E6E6FA"/>
                </a:solidFill>
                <a:effectLst/>
                <a:latin typeface="Consolas" panose="020B0609020204030204" pitchFamily="49" charset="0"/>
              </a:rPr>
              <a:t>.</a:t>
            </a:r>
            <a:r>
              <a:rPr lang="fr-FR" sz="1800" dirty="0" err="1">
                <a:solidFill>
                  <a:srgbClr val="80F6A7"/>
                </a:solidFill>
                <a:effectLst/>
                <a:latin typeface="Consolas" panose="020B0609020204030204" pitchFamily="49" charset="0"/>
              </a:rPr>
              <a:t>map</a:t>
            </a:r>
            <a:r>
              <a:rPr lang="fr-FR" sz="1800" dirty="0">
                <a:solidFill>
                  <a:srgbClr val="F9FAF4"/>
                </a:solidFill>
                <a:effectLst/>
                <a:latin typeface="Consolas" panose="020B0609020204030204" pitchFamily="49" charset="0"/>
              </a:rPr>
              <a:t>(</a:t>
            </a:r>
            <a:r>
              <a:rPr lang="fr-FR" sz="1800" dirty="0">
                <a:solidFill>
                  <a:srgbClr val="F2F200"/>
                </a:solidFill>
                <a:effectLst/>
                <a:latin typeface="Consolas" panose="020B0609020204030204" pitchFamily="49" charset="0"/>
              </a:rPr>
              <a:t>user</a:t>
            </a:r>
            <a:r>
              <a:rPr lang="fr-FR" sz="1800" dirty="0">
                <a:solidFill>
                  <a:srgbClr val="E6E6FA"/>
                </a:solidFill>
                <a:effectLst/>
                <a:latin typeface="Consolas" panose="020B0609020204030204" pitchFamily="49" charset="0"/>
              </a:rPr>
              <a:t>-&gt;</a:t>
            </a:r>
            <a:r>
              <a:rPr lang="fr-FR" sz="1800" dirty="0">
                <a:solidFill>
                  <a:srgbClr val="F9FAF4"/>
                </a:solidFill>
                <a:effectLst/>
                <a:latin typeface="Consolas" panose="020B0609020204030204" pitchFamily="49" charset="0"/>
              </a:rPr>
              <a:t>{</a:t>
            </a:r>
            <a:endParaRPr lang="fr-FR" sz="1800" dirty="0">
              <a:solidFill>
                <a:srgbClr val="CCCCCC"/>
              </a:solidFill>
              <a:effectLst/>
              <a:latin typeface="Consolas" panose="020B0609020204030204" pitchFamily="49" charset="0"/>
            </a:endParaRPr>
          </a:p>
          <a:p>
            <a:pPr marL="0" marR="0">
              <a:spcBef>
                <a:spcPts val="0"/>
              </a:spcBef>
              <a:spcAft>
                <a:spcPts val="0"/>
              </a:spcAft>
            </a:pPr>
            <a:r>
              <a:rPr lang="fr-FR" sz="1800" dirty="0" err="1">
                <a:solidFill>
                  <a:srgbClr val="F3EC79"/>
                </a:solidFill>
                <a:effectLst/>
                <a:latin typeface="Consolas" panose="020B0609020204030204" pitchFamily="49" charset="0"/>
              </a:rPr>
              <a:t>user</a:t>
            </a:r>
            <a:r>
              <a:rPr lang="fr-FR" sz="1800" dirty="0" err="1">
                <a:solidFill>
                  <a:srgbClr val="E6E6FA"/>
                </a:solidFill>
                <a:effectLst/>
                <a:latin typeface="Consolas" panose="020B0609020204030204" pitchFamily="49" charset="0"/>
              </a:rPr>
              <a:t>.</a:t>
            </a:r>
            <a:r>
              <a:rPr lang="fr-FR" sz="1800" dirty="0" err="1">
                <a:solidFill>
                  <a:srgbClr val="A7EC21"/>
                </a:solidFill>
                <a:effectLst/>
                <a:latin typeface="Consolas" panose="020B0609020204030204" pitchFamily="49" charset="0"/>
              </a:rPr>
              <a:t>setId</a:t>
            </a:r>
            <a:r>
              <a:rPr lang="fr-FR" sz="1800" dirty="0">
                <a:solidFill>
                  <a:srgbClr val="F9FAF4"/>
                </a:solidFill>
                <a:effectLst/>
                <a:latin typeface="Consolas" panose="020B0609020204030204" pitchFamily="49" charset="0"/>
              </a:rPr>
              <a:t>(</a:t>
            </a:r>
            <a:r>
              <a:rPr lang="fr-FR" sz="1800" dirty="0" err="1">
                <a:solidFill>
                  <a:srgbClr val="CC6C1D"/>
                </a:solidFill>
                <a:effectLst/>
                <a:latin typeface="Consolas" panose="020B0609020204030204" pitchFamily="49" charset="0"/>
              </a:rPr>
              <a:t>null</a:t>
            </a:r>
            <a:r>
              <a:rPr lang="fr-FR" sz="1800" dirty="0">
                <a:solidFill>
                  <a:srgbClr val="F9FAF4"/>
                </a:solidFill>
                <a:effectLst/>
                <a:latin typeface="Consolas" panose="020B0609020204030204" pitchFamily="49" charset="0"/>
              </a:rPr>
              <a:t>)</a:t>
            </a:r>
            <a:r>
              <a:rPr lang="fr-FR" sz="1800" dirty="0">
                <a:solidFill>
                  <a:srgbClr val="E6E6FA"/>
                </a:solidFill>
                <a:effectLst/>
                <a:latin typeface="Consolas" panose="020B0609020204030204" pitchFamily="49" charset="0"/>
              </a:rPr>
              <a:t>;</a:t>
            </a:r>
            <a:endParaRPr lang="fr-FR" sz="1800" dirty="0">
              <a:solidFill>
                <a:srgbClr val="CCCCCC"/>
              </a:solidFill>
              <a:effectLst/>
              <a:latin typeface="Consolas" panose="020B0609020204030204" pitchFamily="49" charset="0"/>
            </a:endParaRPr>
          </a:p>
          <a:p>
            <a:pPr marL="0" marR="0">
              <a:spcBef>
                <a:spcPts val="0"/>
              </a:spcBef>
              <a:spcAft>
                <a:spcPts val="0"/>
              </a:spcAft>
            </a:pPr>
            <a:r>
              <a:rPr lang="fr-FR" sz="1800" dirty="0">
                <a:solidFill>
                  <a:srgbClr val="CC6C1D"/>
                </a:solidFill>
                <a:effectLst/>
                <a:latin typeface="Consolas" panose="020B0609020204030204" pitchFamily="49" charset="0"/>
              </a:rPr>
              <a:t>return</a:t>
            </a:r>
            <a:r>
              <a:rPr lang="fr-FR" sz="1800" dirty="0">
                <a:solidFill>
                  <a:srgbClr val="D9E8F7"/>
                </a:solidFill>
                <a:effectLst/>
                <a:latin typeface="Consolas" panose="020B0609020204030204" pitchFamily="49" charset="0"/>
              </a:rPr>
              <a:t> </a:t>
            </a:r>
            <a:r>
              <a:rPr lang="fr-FR" sz="1800" dirty="0">
                <a:solidFill>
                  <a:srgbClr val="F3EC79"/>
                </a:solidFill>
                <a:effectLst/>
                <a:latin typeface="Consolas" panose="020B0609020204030204" pitchFamily="49" charset="0"/>
              </a:rPr>
              <a:t>user</a:t>
            </a:r>
            <a:r>
              <a:rPr lang="fr-FR" sz="1800" dirty="0">
                <a:solidFill>
                  <a:srgbClr val="E6E6FA"/>
                </a:solidFill>
                <a:effectLst/>
                <a:latin typeface="Consolas" panose="020B0609020204030204" pitchFamily="49" charset="0"/>
              </a:rPr>
              <a:t>;</a:t>
            </a:r>
            <a:r>
              <a:rPr lang="fr-FR" sz="1800" dirty="0">
                <a:solidFill>
                  <a:srgbClr val="F9FAF4"/>
                </a:solidFill>
                <a:effectLst/>
                <a:latin typeface="Consolas" panose="020B0609020204030204" pitchFamily="49" charset="0"/>
              </a:rPr>
              <a:t>})</a:t>
            </a:r>
            <a:endParaRPr lang="fr-FR" sz="1800" dirty="0">
              <a:solidFill>
                <a:srgbClr val="CCCCCC"/>
              </a:solidFill>
              <a:effectLst/>
              <a:latin typeface="Consolas" panose="020B0609020204030204" pitchFamily="49" charset="0"/>
            </a:endParaRPr>
          </a:p>
          <a:p>
            <a:pPr marL="0" marR="0">
              <a:spcBef>
                <a:spcPts val="0"/>
              </a:spcBef>
              <a:spcAft>
                <a:spcPts val="0"/>
              </a:spcAft>
            </a:pPr>
            <a:r>
              <a:rPr lang="fr-FR" sz="1800" dirty="0">
                <a:solidFill>
                  <a:srgbClr val="E6E6FA"/>
                </a:solidFill>
                <a:effectLst/>
                <a:latin typeface="Consolas" panose="020B0609020204030204" pitchFamily="49" charset="0"/>
              </a:rPr>
              <a:t>.</a:t>
            </a:r>
            <a:r>
              <a:rPr lang="fr-FR" sz="1800" dirty="0" err="1">
                <a:solidFill>
                  <a:srgbClr val="80F6A7"/>
                </a:solidFill>
                <a:effectLst/>
                <a:latin typeface="Consolas" panose="020B0609020204030204" pitchFamily="49" charset="0"/>
              </a:rPr>
              <a:t>collect</a:t>
            </a:r>
            <a:r>
              <a:rPr lang="fr-FR" sz="1800" dirty="0">
                <a:solidFill>
                  <a:srgbClr val="F9FAF4"/>
                </a:solidFill>
                <a:effectLst/>
                <a:latin typeface="Consolas" panose="020B0609020204030204" pitchFamily="49" charset="0"/>
              </a:rPr>
              <a:t>(</a:t>
            </a:r>
            <a:r>
              <a:rPr lang="fr-FR" sz="1800" dirty="0" err="1">
                <a:solidFill>
                  <a:srgbClr val="1290C3"/>
                </a:solidFill>
                <a:effectLst/>
                <a:latin typeface="Consolas" panose="020B0609020204030204" pitchFamily="49" charset="0"/>
              </a:rPr>
              <a:t>Collectors</a:t>
            </a:r>
            <a:r>
              <a:rPr lang="fr-FR" sz="1800" dirty="0" err="1">
                <a:solidFill>
                  <a:srgbClr val="E6E6FA"/>
                </a:solidFill>
                <a:effectLst/>
                <a:latin typeface="Consolas" panose="020B0609020204030204" pitchFamily="49" charset="0"/>
              </a:rPr>
              <a:t>.</a:t>
            </a:r>
            <a:r>
              <a:rPr lang="fr-FR" sz="1800" i="1" dirty="0" err="1">
                <a:solidFill>
                  <a:srgbClr val="96EC3F"/>
                </a:solidFill>
                <a:effectLst/>
                <a:latin typeface="Consolas" panose="020B0609020204030204" pitchFamily="49" charset="0"/>
              </a:rPr>
              <a:t>toList</a:t>
            </a:r>
            <a:r>
              <a:rPr lang="fr-FR" sz="1800" dirty="0">
                <a:solidFill>
                  <a:srgbClr val="F9FAF4"/>
                </a:solidFill>
                <a:effectLst/>
                <a:latin typeface="Consolas" panose="020B0609020204030204" pitchFamily="49" charset="0"/>
              </a:rPr>
              <a:t>())</a:t>
            </a:r>
            <a:r>
              <a:rPr lang="fr-FR" sz="1800" dirty="0">
                <a:solidFill>
                  <a:srgbClr val="E6E6FA"/>
                </a:solidFill>
                <a:effectLst/>
                <a:latin typeface="Consolas" panose="020B0609020204030204" pitchFamily="49" charset="0"/>
              </a:rPr>
              <a:t>;</a:t>
            </a:r>
            <a:endParaRPr lang="fr-FR" sz="1800" dirty="0">
              <a:solidFill>
                <a:srgbClr val="CCCCCC"/>
              </a:solidFill>
              <a:effectLst/>
              <a:latin typeface="Consolas" panose="020B0609020204030204" pitchFamily="49" charset="0"/>
            </a:endParaRPr>
          </a:p>
          <a:p>
            <a:pPr marL="0" marR="0">
              <a:spcBef>
                <a:spcPts val="0"/>
              </a:spcBef>
              <a:spcAft>
                <a:spcPts val="0"/>
              </a:spcAft>
            </a:pPr>
            <a:r>
              <a:rPr lang="fr-FR" sz="1800" dirty="0">
                <a:solidFill>
                  <a:srgbClr val="808080"/>
                </a:solidFill>
                <a:effectLst/>
                <a:latin typeface="Consolas" panose="020B0609020204030204" pitchFamily="49" charset="0"/>
              </a:rPr>
              <a:t>// </a:t>
            </a:r>
            <a:r>
              <a:rPr lang="fr-FR" sz="1800" u="sng" dirty="0">
                <a:solidFill>
                  <a:srgbClr val="808080"/>
                </a:solidFill>
                <a:effectLst/>
                <a:latin typeface="Consolas" panose="020B0609020204030204" pitchFamily="49" charset="0"/>
              </a:rPr>
              <a:t>Afficher</a:t>
            </a:r>
            <a:r>
              <a:rPr lang="fr-FR" sz="1800" dirty="0">
                <a:solidFill>
                  <a:srgbClr val="808080"/>
                </a:solidFill>
                <a:effectLst/>
                <a:latin typeface="Consolas" panose="020B0609020204030204" pitchFamily="49" charset="0"/>
              </a:rPr>
              <a:t> </a:t>
            </a:r>
            <a:r>
              <a:rPr lang="fr-FR" sz="1800" u="sng" dirty="0">
                <a:solidFill>
                  <a:srgbClr val="808080"/>
                </a:solidFill>
                <a:effectLst/>
                <a:latin typeface="Consolas" panose="020B0609020204030204" pitchFamily="49" charset="0"/>
              </a:rPr>
              <a:t>la</a:t>
            </a:r>
            <a:r>
              <a:rPr lang="fr-FR" sz="1800" dirty="0">
                <a:solidFill>
                  <a:srgbClr val="808080"/>
                </a:solidFill>
                <a:effectLst/>
                <a:latin typeface="Consolas" panose="020B0609020204030204" pitchFamily="49" charset="0"/>
              </a:rPr>
              <a:t> </a:t>
            </a:r>
            <a:r>
              <a:rPr lang="fr-FR" sz="1800" u="sng" dirty="0">
                <a:solidFill>
                  <a:srgbClr val="808080"/>
                </a:solidFill>
                <a:effectLst/>
                <a:latin typeface="Consolas" panose="020B0609020204030204" pitchFamily="49" charset="0"/>
              </a:rPr>
              <a:t>liste</a:t>
            </a:r>
            <a:r>
              <a:rPr lang="fr-FR" sz="1800" dirty="0">
                <a:solidFill>
                  <a:srgbClr val="808080"/>
                </a:solidFill>
                <a:effectLst/>
                <a:latin typeface="Consolas" panose="020B0609020204030204" pitchFamily="49" charset="0"/>
              </a:rPr>
              <a:t> </a:t>
            </a:r>
            <a:r>
              <a:rPr lang="fr-FR" sz="1800" u="sng" dirty="0">
                <a:solidFill>
                  <a:srgbClr val="808080"/>
                </a:solidFill>
                <a:effectLst/>
                <a:latin typeface="Consolas" panose="020B0609020204030204" pitchFamily="49" charset="0"/>
              </a:rPr>
              <a:t>transformée</a:t>
            </a:r>
            <a:endParaRPr lang="fr-FR" sz="1800" dirty="0">
              <a:solidFill>
                <a:srgbClr val="CCCCCC"/>
              </a:solidFill>
              <a:effectLst/>
              <a:latin typeface="Consolas" panose="020B0609020204030204" pitchFamily="49" charset="0"/>
            </a:endParaRPr>
          </a:p>
          <a:p>
            <a:pPr marL="0" marR="0">
              <a:spcBef>
                <a:spcPts val="0"/>
              </a:spcBef>
              <a:spcAft>
                <a:spcPts val="0"/>
              </a:spcAft>
            </a:pPr>
            <a:r>
              <a:rPr lang="fr-FR" sz="1800" dirty="0" err="1">
                <a:solidFill>
                  <a:srgbClr val="F3EC79"/>
                </a:solidFill>
                <a:effectLst/>
                <a:latin typeface="Consolas" panose="020B0609020204030204" pitchFamily="49" charset="0"/>
              </a:rPr>
              <a:t>transformedList</a:t>
            </a:r>
            <a:r>
              <a:rPr lang="fr-FR" sz="1800" dirty="0" err="1">
                <a:solidFill>
                  <a:srgbClr val="E6E6FA"/>
                </a:solidFill>
                <a:effectLst/>
                <a:latin typeface="Consolas" panose="020B0609020204030204" pitchFamily="49" charset="0"/>
              </a:rPr>
              <a:t>.</a:t>
            </a:r>
            <a:r>
              <a:rPr lang="fr-FR" sz="1800" dirty="0" err="1">
                <a:solidFill>
                  <a:srgbClr val="A7EC21"/>
                </a:solidFill>
                <a:effectLst/>
                <a:latin typeface="Consolas" panose="020B0609020204030204" pitchFamily="49" charset="0"/>
              </a:rPr>
              <a:t>forEach</a:t>
            </a:r>
            <a:r>
              <a:rPr lang="fr-FR" sz="1800" dirty="0">
                <a:solidFill>
                  <a:srgbClr val="F9FAF4"/>
                </a:solidFill>
                <a:effectLst/>
                <a:latin typeface="Consolas" panose="020B0609020204030204" pitchFamily="49" charset="0"/>
              </a:rPr>
              <a:t>(</a:t>
            </a:r>
            <a:r>
              <a:rPr lang="fr-FR" sz="1800" dirty="0" err="1">
                <a:solidFill>
                  <a:srgbClr val="1290C3"/>
                </a:solidFill>
                <a:effectLst/>
                <a:latin typeface="Consolas" panose="020B0609020204030204" pitchFamily="49" charset="0"/>
              </a:rPr>
              <a:t>System</a:t>
            </a:r>
            <a:r>
              <a:rPr lang="fr-FR" sz="1800" dirty="0" err="1">
                <a:solidFill>
                  <a:srgbClr val="E6E6FA"/>
                </a:solidFill>
                <a:effectLst/>
                <a:latin typeface="Consolas" panose="020B0609020204030204" pitchFamily="49" charset="0"/>
              </a:rPr>
              <a:t>.</a:t>
            </a:r>
            <a:r>
              <a:rPr lang="fr-FR" sz="1800" b="1" i="1" dirty="0" err="1">
                <a:solidFill>
                  <a:srgbClr val="8DDAF8"/>
                </a:solidFill>
                <a:effectLst/>
                <a:latin typeface="Consolas" panose="020B0609020204030204" pitchFamily="49" charset="0"/>
              </a:rPr>
              <a:t>out</a:t>
            </a:r>
            <a:r>
              <a:rPr lang="fr-FR" sz="1800" dirty="0">
                <a:solidFill>
                  <a:srgbClr val="E6E6FA"/>
                </a:solidFill>
                <a:effectLst/>
                <a:latin typeface="Consolas" panose="020B0609020204030204" pitchFamily="49" charset="0"/>
              </a:rPr>
              <a:t>::</a:t>
            </a:r>
            <a:r>
              <a:rPr lang="fr-FR" sz="1800" dirty="0" err="1">
                <a:solidFill>
                  <a:srgbClr val="A7EC21"/>
                </a:solidFill>
                <a:effectLst/>
                <a:latin typeface="Consolas" panose="020B0609020204030204" pitchFamily="49" charset="0"/>
              </a:rPr>
              <a:t>println</a:t>
            </a:r>
            <a:r>
              <a:rPr lang="fr-FR" sz="1800" dirty="0">
                <a:solidFill>
                  <a:srgbClr val="F9FAF4"/>
                </a:solidFill>
                <a:effectLst/>
                <a:latin typeface="Consolas" panose="020B0609020204030204" pitchFamily="49" charset="0"/>
              </a:rPr>
              <a:t>)</a:t>
            </a:r>
            <a:r>
              <a:rPr lang="fr-FR" sz="1800" dirty="0">
                <a:solidFill>
                  <a:srgbClr val="E6E6FA"/>
                </a:solidFill>
                <a:effectLst/>
                <a:latin typeface="Consolas" panose="020B0609020204030204" pitchFamily="49" charset="0"/>
              </a:rPr>
              <a:t>;</a:t>
            </a:r>
            <a:endParaRPr lang="fr-FR" sz="1800" dirty="0">
              <a:solidFill>
                <a:srgbClr val="CCCCCC"/>
              </a:solidFill>
              <a:effectLst/>
              <a:latin typeface="Consolas" panose="020B0609020204030204" pitchFamily="49" charset="0"/>
            </a:endParaRPr>
          </a:p>
          <a:p>
            <a:pPr marL="0" marR="0">
              <a:spcBef>
                <a:spcPts val="0"/>
              </a:spcBef>
              <a:spcAft>
                <a:spcPts val="0"/>
              </a:spcAft>
            </a:pPr>
            <a:r>
              <a:rPr lang="fr-FR" sz="1800" dirty="0">
                <a:solidFill>
                  <a:srgbClr val="808080"/>
                </a:solidFill>
                <a:effectLst/>
                <a:latin typeface="Consolas" panose="020B0609020204030204" pitchFamily="49" charset="0"/>
              </a:rPr>
              <a:t>// </a:t>
            </a:r>
            <a:r>
              <a:rPr lang="fr-FR" sz="1800" u="sng" dirty="0">
                <a:solidFill>
                  <a:srgbClr val="808080"/>
                </a:solidFill>
                <a:effectLst/>
                <a:latin typeface="Consolas" panose="020B0609020204030204" pitchFamily="49" charset="0"/>
              </a:rPr>
              <a:t>Concaténer</a:t>
            </a:r>
            <a:r>
              <a:rPr lang="fr-FR" sz="1800" dirty="0">
                <a:solidFill>
                  <a:srgbClr val="808080"/>
                </a:solidFill>
                <a:effectLst/>
                <a:latin typeface="Consolas" panose="020B0609020204030204" pitchFamily="49" charset="0"/>
              </a:rPr>
              <a:t> </a:t>
            </a:r>
            <a:r>
              <a:rPr lang="fr-FR" sz="1800" u="sng" dirty="0">
                <a:solidFill>
                  <a:srgbClr val="808080"/>
                </a:solidFill>
                <a:effectLst/>
                <a:latin typeface="Consolas" panose="020B0609020204030204" pitchFamily="49" charset="0"/>
              </a:rPr>
              <a:t>les</a:t>
            </a:r>
            <a:r>
              <a:rPr lang="fr-FR" sz="1800" dirty="0">
                <a:solidFill>
                  <a:srgbClr val="808080"/>
                </a:solidFill>
                <a:effectLst/>
                <a:latin typeface="Consolas" panose="020B0609020204030204" pitchFamily="49" charset="0"/>
              </a:rPr>
              <a:t> </a:t>
            </a:r>
            <a:r>
              <a:rPr lang="fr-FR" sz="1800" dirty="0" err="1">
                <a:solidFill>
                  <a:srgbClr val="808080"/>
                </a:solidFill>
                <a:effectLst/>
                <a:latin typeface="Consolas" panose="020B0609020204030204" pitchFamily="49" charset="0"/>
              </a:rPr>
              <a:t>hashCodes</a:t>
            </a:r>
            <a:r>
              <a:rPr lang="fr-FR" sz="1800" dirty="0">
                <a:solidFill>
                  <a:srgbClr val="808080"/>
                </a:solidFill>
                <a:effectLst/>
                <a:latin typeface="Consolas" panose="020B0609020204030204" pitchFamily="49" charset="0"/>
              </a:rPr>
              <a:t> </a:t>
            </a:r>
            <a:r>
              <a:rPr lang="fr-FR" sz="1800" u="sng" dirty="0">
                <a:solidFill>
                  <a:srgbClr val="808080"/>
                </a:solidFill>
                <a:effectLst/>
                <a:latin typeface="Consolas" panose="020B0609020204030204" pitchFamily="49" charset="0"/>
              </a:rPr>
              <a:t>des</a:t>
            </a:r>
            <a:r>
              <a:rPr lang="fr-FR" sz="1800" dirty="0">
                <a:solidFill>
                  <a:srgbClr val="808080"/>
                </a:solidFill>
                <a:effectLst/>
                <a:latin typeface="Consolas" panose="020B0609020204030204" pitchFamily="49" charset="0"/>
              </a:rPr>
              <a:t> </a:t>
            </a:r>
            <a:r>
              <a:rPr lang="fr-FR" sz="1800" u="sng" dirty="0">
                <a:solidFill>
                  <a:srgbClr val="808080"/>
                </a:solidFill>
                <a:effectLst/>
                <a:latin typeface="Consolas" panose="020B0609020204030204" pitchFamily="49" charset="0"/>
              </a:rPr>
              <a:t>utilisateurs</a:t>
            </a:r>
            <a:endParaRPr lang="fr-FR" sz="1800" dirty="0">
              <a:solidFill>
                <a:srgbClr val="CCCCCC"/>
              </a:solidFill>
              <a:effectLst/>
              <a:latin typeface="Consolas" panose="020B0609020204030204" pitchFamily="49" charset="0"/>
            </a:endParaRPr>
          </a:p>
          <a:p>
            <a:pPr marL="0" marR="0">
              <a:spcBef>
                <a:spcPts val="0"/>
              </a:spcBef>
              <a:spcAft>
                <a:spcPts val="0"/>
              </a:spcAft>
            </a:pPr>
            <a:r>
              <a:rPr lang="fr-FR" sz="1800" dirty="0">
                <a:solidFill>
                  <a:srgbClr val="1290C3"/>
                </a:solidFill>
                <a:effectLst/>
                <a:latin typeface="Consolas" panose="020B0609020204030204" pitchFamily="49" charset="0"/>
              </a:rPr>
              <a:t>String</a:t>
            </a:r>
            <a:r>
              <a:rPr lang="fr-FR" sz="1800" dirty="0">
                <a:solidFill>
                  <a:srgbClr val="D9E8F7"/>
                </a:solidFill>
                <a:effectLst/>
                <a:latin typeface="Consolas" panose="020B0609020204030204" pitchFamily="49" charset="0"/>
              </a:rPr>
              <a:t> </a:t>
            </a:r>
            <a:r>
              <a:rPr lang="fr-FR" sz="1800" dirty="0" err="1">
                <a:solidFill>
                  <a:srgbClr val="F2F200"/>
                </a:solidFill>
                <a:effectLst/>
                <a:latin typeface="Consolas" panose="020B0609020204030204" pitchFamily="49" charset="0"/>
              </a:rPr>
              <a:t>listStringified</a:t>
            </a:r>
            <a:r>
              <a:rPr lang="fr-FR" sz="1800" dirty="0">
                <a:solidFill>
                  <a:srgbClr val="D9E8F7"/>
                </a:solidFill>
                <a:effectLst/>
                <a:latin typeface="Consolas" panose="020B0609020204030204" pitchFamily="49" charset="0"/>
              </a:rPr>
              <a:t> </a:t>
            </a:r>
            <a:r>
              <a:rPr lang="fr-FR" sz="1800" dirty="0">
                <a:solidFill>
                  <a:srgbClr val="E6E6FA"/>
                </a:solidFill>
                <a:effectLst/>
                <a:latin typeface="Consolas" panose="020B0609020204030204" pitchFamily="49" charset="0"/>
              </a:rPr>
              <a:t>=</a:t>
            </a:r>
            <a:r>
              <a:rPr lang="fr-FR" sz="1800" dirty="0">
                <a:solidFill>
                  <a:srgbClr val="D9E8F7"/>
                </a:solidFill>
                <a:effectLst/>
                <a:latin typeface="Consolas" panose="020B0609020204030204" pitchFamily="49" charset="0"/>
              </a:rPr>
              <a:t> </a:t>
            </a:r>
            <a:r>
              <a:rPr lang="fr-FR" sz="1800" dirty="0" err="1">
                <a:solidFill>
                  <a:srgbClr val="F3EC79"/>
                </a:solidFill>
                <a:effectLst/>
                <a:latin typeface="Consolas" panose="020B0609020204030204" pitchFamily="49" charset="0"/>
              </a:rPr>
              <a:t>transformedList</a:t>
            </a:r>
            <a:r>
              <a:rPr lang="fr-FR" sz="1800" dirty="0" err="1">
                <a:solidFill>
                  <a:srgbClr val="E6E6FA"/>
                </a:solidFill>
                <a:effectLst/>
                <a:latin typeface="Consolas" panose="020B0609020204030204" pitchFamily="49" charset="0"/>
              </a:rPr>
              <a:t>.</a:t>
            </a:r>
            <a:r>
              <a:rPr lang="fr-FR" sz="1800" dirty="0" err="1">
                <a:solidFill>
                  <a:srgbClr val="A7EC21"/>
                </a:solidFill>
                <a:effectLst/>
                <a:latin typeface="Consolas" panose="020B0609020204030204" pitchFamily="49" charset="0"/>
              </a:rPr>
              <a:t>stream</a:t>
            </a:r>
            <a:r>
              <a:rPr lang="fr-FR" sz="1800" dirty="0">
                <a:solidFill>
                  <a:srgbClr val="F9FAF4"/>
                </a:solidFill>
                <a:effectLst/>
                <a:latin typeface="Consolas" panose="020B0609020204030204" pitchFamily="49" charset="0"/>
              </a:rPr>
              <a:t>()</a:t>
            </a:r>
            <a:endParaRPr lang="fr-FR" sz="1800" dirty="0">
              <a:solidFill>
                <a:srgbClr val="CCCCCC"/>
              </a:solidFill>
              <a:effectLst/>
              <a:latin typeface="Consolas" panose="020B0609020204030204" pitchFamily="49" charset="0"/>
            </a:endParaRPr>
          </a:p>
          <a:p>
            <a:pPr marL="0" marR="0">
              <a:spcBef>
                <a:spcPts val="0"/>
              </a:spcBef>
              <a:spcAft>
                <a:spcPts val="0"/>
              </a:spcAft>
            </a:pPr>
            <a:r>
              <a:rPr lang="fr-FR" sz="1800" dirty="0">
                <a:solidFill>
                  <a:srgbClr val="E6E6FA"/>
                </a:solidFill>
                <a:effectLst/>
                <a:latin typeface="Consolas" panose="020B0609020204030204" pitchFamily="49" charset="0"/>
              </a:rPr>
              <a:t>.</a:t>
            </a:r>
            <a:r>
              <a:rPr lang="fr-FR" sz="1800" dirty="0" err="1">
                <a:solidFill>
                  <a:srgbClr val="80F6A7"/>
                </a:solidFill>
                <a:effectLst/>
                <a:latin typeface="Consolas" panose="020B0609020204030204" pitchFamily="49" charset="0"/>
              </a:rPr>
              <a:t>map</a:t>
            </a:r>
            <a:r>
              <a:rPr lang="fr-FR" sz="1800" dirty="0">
                <a:solidFill>
                  <a:srgbClr val="F9FAF4"/>
                </a:solidFill>
                <a:effectLst/>
                <a:latin typeface="Consolas" panose="020B0609020204030204" pitchFamily="49" charset="0"/>
              </a:rPr>
              <a:t>(</a:t>
            </a:r>
            <a:r>
              <a:rPr lang="fr-FR" sz="1800" dirty="0">
                <a:solidFill>
                  <a:srgbClr val="F2F200"/>
                </a:solidFill>
                <a:effectLst/>
                <a:latin typeface="Consolas" panose="020B0609020204030204" pitchFamily="49" charset="0"/>
              </a:rPr>
              <a:t>user</a:t>
            </a:r>
            <a:r>
              <a:rPr lang="fr-FR" sz="1800" dirty="0">
                <a:solidFill>
                  <a:srgbClr val="D9E8F7"/>
                </a:solidFill>
                <a:effectLst/>
                <a:latin typeface="Consolas" panose="020B0609020204030204" pitchFamily="49" charset="0"/>
              </a:rPr>
              <a:t> </a:t>
            </a:r>
            <a:r>
              <a:rPr lang="fr-FR" sz="1800" dirty="0">
                <a:solidFill>
                  <a:srgbClr val="E6E6FA"/>
                </a:solidFill>
                <a:effectLst/>
                <a:latin typeface="Consolas" panose="020B0609020204030204" pitchFamily="49" charset="0"/>
              </a:rPr>
              <a:t>-&gt;</a:t>
            </a:r>
            <a:r>
              <a:rPr lang="fr-FR" sz="1800" dirty="0">
                <a:solidFill>
                  <a:srgbClr val="D9E8F7"/>
                </a:solidFill>
                <a:effectLst/>
                <a:latin typeface="Consolas" panose="020B0609020204030204" pitchFamily="49" charset="0"/>
              </a:rPr>
              <a:t> </a:t>
            </a:r>
            <a:r>
              <a:rPr lang="fr-FR" sz="1800" dirty="0" err="1">
                <a:solidFill>
                  <a:srgbClr val="1290C3"/>
                </a:solidFill>
                <a:effectLst/>
                <a:latin typeface="Consolas" panose="020B0609020204030204" pitchFamily="49" charset="0"/>
              </a:rPr>
              <a:t>String</a:t>
            </a:r>
            <a:r>
              <a:rPr lang="fr-FR" sz="1800" dirty="0" err="1">
                <a:solidFill>
                  <a:srgbClr val="E6E6FA"/>
                </a:solidFill>
                <a:effectLst/>
                <a:latin typeface="Consolas" panose="020B0609020204030204" pitchFamily="49" charset="0"/>
              </a:rPr>
              <a:t>.</a:t>
            </a:r>
            <a:r>
              <a:rPr lang="fr-FR" sz="1800" i="1" dirty="0" err="1">
                <a:solidFill>
                  <a:srgbClr val="96EC3F"/>
                </a:solidFill>
                <a:effectLst/>
                <a:latin typeface="Consolas" panose="020B0609020204030204" pitchFamily="49" charset="0"/>
              </a:rPr>
              <a:t>valueOf</a:t>
            </a:r>
            <a:r>
              <a:rPr lang="fr-FR" sz="1800" dirty="0">
                <a:solidFill>
                  <a:srgbClr val="F9FAF4"/>
                </a:solidFill>
                <a:effectLst/>
                <a:latin typeface="Consolas" panose="020B0609020204030204" pitchFamily="49" charset="0"/>
              </a:rPr>
              <a:t>(</a:t>
            </a:r>
            <a:r>
              <a:rPr lang="fr-FR" sz="1800" dirty="0" err="1">
                <a:solidFill>
                  <a:srgbClr val="F3EC79"/>
                </a:solidFill>
                <a:effectLst/>
                <a:latin typeface="Consolas" panose="020B0609020204030204" pitchFamily="49" charset="0"/>
              </a:rPr>
              <a:t>user</a:t>
            </a:r>
            <a:r>
              <a:rPr lang="fr-FR" sz="1800" dirty="0" err="1">
                <a:solidFill>
                  <a:srgbClr val="E6E6FA"/>
                </a:solidFill>
                <a:effectLst/>
                <a:latin typeface="Consolas" panose="020B0609020204030204" pitchFamily="49" charset="0"/>
              </a:rPr>
              <a:t>.</a:t>
            </a:r>
            <a:r>
              <a:rPr lang="fr-FR" sz="1800" dirty="0" err="1">
                <a:solidFill>
                  <a:srgbClr val="A7EC21"/>
                </a:solidFill>
                <a:effectLst/>
                <a:latin typeface="Consolas" panose="020B0609020204030204" pitchFamily="49" charset="0"/>
              </a:rPr>
              <a:t>toString</a:t>
            </a:r>
            <a:r>
              <a:rPr lang="fr-FR" sz="1800" dirty="0">
                <a:solidFill>
                  <a:srgbClr val="F9FAF4"/>
                </a:solidFill>
                <a:effectLst/>
                <a:latin typeface="Consolas" panose="020B0609020204030204" pitchFamily="49" charset="0"/>
              </a:rPr>
              <a:t>()))</a:t>
            </a:r>
            <a:r>
              <a:rPr lang="fr-FR" sz="1800" dirty="0">
                <a:solidFill>
                  <a:srgbClr val="D9E8F7"/>
                </a:solidFill>
                <a:effectLst/>
                <a:latin typeface="Consolas" panose="020B0609020204030204" pitchFamily="49" charset="0"/>
              </a:rPr>
              <a:t> </a:t>
            </a:r>
            <a:r>
              <a:rPr lang="fr-FR" sz="1800" dirty="0">
                <a:solidFill>
                  <a:srgbClr val="808080"/>
                </a:solidFill>
                <a:effectLst/>
                <a:latin typeface="Consolas" panose="020B0609020204030204" pitchFamily="49" charset="0"/>
              </a:rPr>
              <a:t>// </a:t>
            </a:r>
            <a:r>
              <a:rPr lang="fr-FR" sz="1800" u="sng" dirty="0">
                <a:solidFill>
                  <a:srgbClr val="808080"/>
                </a:solidFill>
                <a:effectLst/>
                <a:latin typeface="Consolas" panose="020B0609020204030204" pitchFamily="49" charset="0"/>
              </a:rPr>
              <a:t>Convertir</a:t>
            </a:r>
            <a:r>
              <a:rPr lang="fr-FR" sz="1800" dirty="0">
                <a:solidFill>
                  <a:srgbClr val="808080"/>
                </a:solidFill>
                <a:effectLst/>
                <a:latin typeface="Consolas" panose="020B0609020204030204" pitchFamily="49" charset="0"/>
              </a:rPr>
              <a:t> user </a:t>
            </a:r>
            <a:r>
              <a:rPr lang="fr-FR" sz="1800" u="sng" dirty="0">
                <a:solidFill>
                  <a:srgbClr val="808080"/>
                </a:solidFill>
                <a:effectLst/>
                <a:latin typeface="Consolas" panose="020B0609020204030204" pitchFamily="49" charset="0"/>
              </a:rPr>
              <a:t>en</a:t>
            </a:r>
            <a:r>
              <a:rPr lang="fr-FR" sz="1800" dirty="0">
                <a:solidFill>
                  <a:srgbClr val="808080"/>
                </a:solidFill>
                <a:effectLst/>
                <a:latin typeface="Consolas" panose="020B0609020204030204" pitchFamily="49" charset="0"/>
              </a:rPr>
              <a:t> String</a:t>
            </a:r>
            <a:endParaRPr lang="fr-FR" sz="1800" dirty="0">
              <a:solidFill>
                <a:srgbClr val="CCCCCC"/>
              </a:solidFill>
              <a:effectLst/>
              <a:latin typeface="Consolas" panose="020B0609020204030204" pitchFamily="49" charset="0"/>
            </a:endParaRPr>
          </a:p>
          <a:p>
            <a:pPr marL="0" marR="0">
              <a:spcBef>
                <a:spcPts val="0"/>
              </a:spcBef>
              <a:spcAft>
                <a:spcPts val="0"/>
              </a:spcAft>
            </a:pPr>
            <a:r>
              <a:rPr lang="fr-FR" sz="1800" dirty="0">
                <a:solidFill>
                  <a:srgbClr val="E6E6FA"/>
                </a:solidFill>
                <a:effectLst/>
                <a:latin typeface="Consolas" panose="020B0609020204030204" pitchFamily="49" charset="0"/>
              </a:rPr>
              <a:t>.</a:t>
            </a:r>
            <a:r>
              <a:rPr lang="fr-FR" sz="1800" dirty="0" err="1">
                <a:solidFill>
                  <a:srgbClr val="80F6A7"/>
                </a:solidFill>
                <a:effectLst/>
                <a:latin typeface="Consolas" panose="020B0609020204030204" pitchFamily="49" charset="0"/>
              </a:rPr>
              <a:t>reduce</a:t>
            </a:r>
            <a:r>
              <a:rPr lang="fr-FR" sz="1800" dirty="0">
                <a:solidFill>
                  <a:srgbClr val="F9FAF4"/>
                </a:solidFill>
                <a:effectLst/>
                <a:latin typeface="Consolas" panose="020B0609020204030204" pitchFamily="49" charset="0"/>
              </a:rPr>
              <a:t>(</a:t>
            </a:r>
            <a:r>
              <a:rPr lang="fr-FR" sz="1800" dirty="0">
                <a:solidFill>
                  <a:srgbClr val="17C6A3"/>
                </a:solidFill>
                <a:effectLst/>
                <a:latin typeface="Consolas" panose="020B0609020204030204" pitchFamily="49" charset="0"/>
              </a:rPr>
              <a:t>""</a:t>
            </a:r>
            <a:r>
              <a:rPr lang="fr-FR" sz="1800" dirty="0">
                <a:solidFill>
                  <a:srgbClr val="E6E6FA"/>
                </a:solidFill>
                <a:effectLst/>
                <a:latin typeface="Consolas" panose="020B0609020204030204" pitchFamily="49" charset="0"/>
              </a:rPr>
              <a:t>,</a:t>
            </a:r>
            <a:r>
              <a:rPr lang="fr-FR" sz="1800" dirty="0">
                <a:solidFill>
                  <a:srgbClr val="D9E8F7"/>
                </a:solidFill>
                <a:effectLst/>
                <a:latin typeface="Consolas" panose="020B0609020204030204" pitchFamily="49" charset="0"/>
              </a:rPr>
              <a:t> </a:t>
            </a:r>
            <a:r>
              <a:rPr lang="fr-FR" sz="1800" dirty="0">
                <a:solidFill>
                  <a:srgbClr val="F9FAF4"/>
                </a:solidFill>
                <a:effectLst/>
                <a:latin typeface="Consolas" panose="020B0609020204030204" pitchFamily="49" charset="0"/>
              </a:rPr>
              <a:t>(</a:t>
            </a:r>
            <a:r>
              <a:rPr lang="fr-FR" sz="1800" dirty="0" err="1">
                <a:solidFill>
                  <a:srgbClr val="F2F200"/>
                </a:solidFill>
                <a:effectLst/>
                <a:latin typeface="Consolas" panose="020B0609020204030204" pitchFamily="49" charset="0"/>
              </a:rPr>
              <a:t>partialString</a:t>
            </a:r>
            <a:r>
              <a:rPr lang="fr-FR" sz="1800" dirty="0">
                <a:solidFill>
                  <a:srgbClr val="E6E6FA"/>
                </a:solidFill>
                <a:effectLst/>
                <a:latin typeface="Consolas" panose="020B0609020204030204" pitchFamily="49" charset="0"/>
              </a:rPr>
              <a:t>,</a:t>
            </a:r>
            <a:r>
              <a:rPr lang="fr-FR" sz="1800" dirty="0">
                <a:solidFill>
                  <a:srgbClr val="D9E8F7"/>
                </a:solidFill>
                <a:effectLst/>
                <a:latin typeface="Consolas" panose="020B0609020204030204" pitchFamily="49" charset="0"/>
              </a:rPr>
              <a:t> </a:t>
            </a:r>
            <a:r>
              <a:rPr lang="fr-FR" sz="1800" dirty="0" err="1">
                <a:solidFill>
                  <a:srgbClr val="F2F200"/>
                </a:solidFill>
                <a:effectLst/>
                <a:latin typeface="Consolas" panose="020B0609020204030204" pitchFamily="49" charset="0"/>
              </a:rPr>
              <a:t>hashCode</a:t>
            </a:r>
            <a:r>
              <a:rPr lang="fr-FR" sz="1800" dirty="0">
                <a:solidFill>
                  <a:srgbClr val="F9FAF4"/>
                </a:solidFill>
                <a:effectLst/>
                <a:latin typeface="Consolas" panose="020B0609020204030204" pitchFamily="49" charset="0"/>
              </a:rPr>
              <a:t>)</a:t>
            </a:r>
            <a:r>
              <a:rPr lang="fr-FR" sz="1800" dirty="0">
                <a:solidFill>
                  <a:srgbClr val="D9E8F7"/>
                </a:solidFill>
                <a:effectLst/>
                <a:latin typeface="Consolas" panose="020B0609020204030204" pitchFamily="49" charset="0"/>
              </a:rPr>
              <a:t> </a:t>
            </a:r>
            <a:r>
              <a:rPr lang="fr-FR" sz="1800" dirty="0">
                <a:solidFill>
                  <a:srgbClr val="E6E6FA"/>
                </a:solidFill>
                <a:effectLst/>
                <a:latin typeface="Consolas" panose="020B0609020204030204" pitchFamily="49" charset="0"/>
              </a:rPr>
              <a:t>-&gt;</a:t>
            </a:r>
            <a:r>
              <a:rPr lang="fr-FR" sz="1800" dirty="0">
                <a:solidFill>
                  <a:srgbClr val="D9E8F7"/>
                </a:solidFill>
                <a:effectLst/>
                <a:latin typeface="Consolas" panose="020B0609020204030204" pitchFamily="49" charset="0"/>
              </a:rPr>
              <a:t> </a:t>
            </a:r>
            <a:r>
              <a:rPr lang="fr-FR" sz="1800" dirty="0" err="1">
                <a:solidFill>
                  <a:srgbClr val="F3EC79"/>
                </a:solidFill>
                <a:effectLst/>
                <a:latin typeface="Consolas" panose="020B0609020204030204" pitchFamily="49" charset="0"/>
              </a:rPr>
              <a:t>partialString</a:t>
            </a:r>
            <a:r>
              <a:rPr lang="fr-FR" sz="1800" dirty="0">
                <a:solidFill>
                  <a:srgbClr val="D9E8F7"/>
                </a:solidFill>
                <a:effectLst/>
                <a:latin typeface="Consolas" panose="020B0609020204030204" pitchFamily="49" charset="0"/>
              </a:rPr>
              <a:t> </a:t>
            </a:r>
            <a:r>
              <a:rPr lang="fr-FR" sz="1800" dirty="0">
                <a:solidFill>
                  <a:srgbClr val="E6E6FA"/>
                </a:solidFill>
                <a:effectLst/>
                <a:latin typeface="Consolas" panose="020B0609020204030204" pitchFamily="49" charset="0"/>
              </a:rPr>
              <a:t>+</a:t>
            </a:r>
            <a:r>
              <a:rPr lang="fr-FR" sz="1800" dirty="0">
                <a:solidFill>
                  <a:srgbClr val="D9E8F7"/>
                </a:solidFill>
                <a:effectLst/>
                <a:latin typeface="Consolas" panose="020B0609020204030204" pitchFamily="49" charset="0"/>
              </a:rPr>
              <a:t> </a:t>
            </a:r>
            <a:r>
              <a:rPr lang="fr-FR" sz="1800" dirty="0" err="1">
                <a:solidFill>
                  <a:srgbClr val="F3EC79"/>
                </a:solidFill>
                <a:effectLst/>
                <a:latin typeface="Consolas" panose="020B0609020204030204" pitchFamily="49" charset="0"/>
              </a:rPr>
              <a:t>hashCode</a:t>
            </a:r>
            <a:r>
              <a:rPr lang="fr-FR" sz="1800" dirty="0">
                <a:solidFill>
                  <a:srgbClr val="F9FAF4"/>
                </a:solidFill>
                <a:effectLst/>
                <a:latin typeface="Consolas" panose="020B0609020204030204" pitchFamily="49" charset="0"/>
              </a:rPr>
              <a:t>)</a:t>
            </a:r>
            <a:r>
              <a:rPr lang="fr-FR" sz="1800" dirty="0">
                <a:solidFill>
                  <a:srgbClr val="E6E6FA"/>
                </a:solidFill>
                <a:effectLst/>
                <a:latin typeface="Consolas" panose="020B0609020204030204" pitchFamily="49" charset="0"/>
              </a:rPr>
              <a:t>;</a:t>
            </a:r>
            <a:r>
              <a:rPr lang="fr-FR" sz="1800" dirty="0">
                <a:solidFill>
                  <a:srgbClr val="D9E8F7"/>
                </a:solidFill>
                <a:effectLst/>
                <a:latin typeface="Consolas" panose="020B0609020204030204" pitchFamily="49" charset="0"/>
              </a:rPr>
              <a:t> </a:t>
            </a:r>
            <a:r>
              <a:rPr lang="fr-FR" sz="1800" dirty="0">
                <a:solidFill>
                  <a:srgbClr val="808080"/>
                </a:solidFill>
                <a:effectLst/>
                <a:latin typeface="Consolas" panose="020B0609020204030204" pitchFamily="49" charset="0"/>
              </a:rPr>
              <a:t>// </a:t>
            </a:r>
            <a:r>
              <a:rPr lang="fr-FR" sz="1800" u="sng" dirty="0">
                <a:solidFill>
                  <a:srgbClr val="808080"/>
                </a:solidFill>
                <a:effectLst/>
                <a:latin typeface="Consolas" panose="020B0609020204030204" pitchFamily="49" charset="0"/>
              </a:rPr>
              <a:t>Concaténer</a:t>
            </a:r>
            <a:r>
              <a:rPr lang="fr-FR" sz="1800" dirty="0">
                <a:solidFill>
                  <a:srgbClr val="808080"/>
                </a:solidFill>
                <a:effectLst/>
                <a:latin typeface="Consolas" panose="020B0609020204030204" pitchFamily="49" charset="0"/>
              </a:rPr>
              <a:t> </a:t>
            </a:r>
            <a:r>
              <a:rPr lang="fr-FR" sz="1800" u="sng" dirty="0">
                <a:solidFill>
                  <a:srgbClr val="808080"/>
                </a:solidFill>
                <a:effectLst/>
                <a:latin typeface="Consolas" panose="020B0609020204030204" pitchFamily="49" charset="0"/>
              </a:rPr>
              <a:t>les</a:t>
            </a:r>
            <a:r>
              <a:rPr lang="fr-FR" sz="1800" dirty="0">
                <a:solidFill>
                  <a:srgbClr val="808080"/>
                </a:solidFill>
                <a:effectLst/>
                <a:latin typeface="Consolas" panose="020B0609020204030204" pitchFamily="49" charset="0"/>
              </a:rPr>
              <a:t> strings</a:t>
            </a:r>
            <a:endParaRPr lang="fr-FR" sz="1800" dirty="0">
              <a:solidFill>
                <a:srgbClr val="CCCCCC"/>
              </a:solidFill>
              <a:effectLst/>
              <a:latin typeface="Consolas" panose="020B0609020204030204" pitchFamily="49" charset="0"/>
            </a:endParaRPr>
          </a:p>
          <a:p>
            <a:pPr marL="0" marR="0">
              <a:spcBef>
                <a:spcPts val="0"/>
              </a:spcBef>
              <a:spcAft>
                <a:spcPts val="0"/>
              </a:spcAft>
            </a:pPr>
            <a:br>
              <a:rPr lang="fr-FR" sz="1800" dirty="0">
                <a:solidFill>
                  <a:srgbClr val="CCCCCC"/>
                </a:solidFill>
                <a:effectLst/>
                <a:latin typeface="Consolas" panose="020B0609020204030204" pitchFamily="49" charset="0"/>
              </a:rPr>
            </a:br>
            <a:endParaRPr lang="fr-FR" sz="1800" dirty="0">
              <a:solidFill>
                <a:srgbClr val="CCCCCC"/>
              </a:solidFill>
              <a:effectLst/>
              <a:latin typeface="Consolas" panose="020B0609020204030204" pitchFamily="49" charset="0"/>
            </a:endParaRPr>
          </a:p>
          <a:p>
            <a:pPr marL="0" marR="0">
              <a:spcBef>
                <a:spcPts val="0"/>
              </a:spcBef>
              <a:spcAft>
                <a:spcPts val="0"/>
              </a:spcAft>
            </a:pPr>
            <a:r>
              <a:rPr lang="fr-FR" sz="1800" dirty="0">
                <a:solidFill>
                  <a:srgbClr val="808080"/>
                </a:solidFill>
                <a:effectLst/>
                <a:latin typeface="Consolas" panose="020B0609020204030204" pitchFamily="49" charset="0"/>
              </a:rPr>
              <a:t>// </a:t>
            </a:r>
            <a:r>
              <a:rPr lang="fr-FR" sz="1800" u="sng" dirty="0">
                <a:solidFill>
                  <a:srgbClr val="808080"/>
                </a:solidFill>
                <a:effectLst/>
                <a:latin typeface="Consolas" panose="020B0609020204030204" pitchFamily="49" charset="0"/>
              </a:rPr>
              <a:t>Afficher</a:t>
            </a:r>
            <a:r>
              <a:rPr lang="fr-FR" sz="1800" dirty="0">
                <a:solidFill>
                  <a:srgbClr val="808080"/>
                </a:solidFill>
                <a:effectLst/>
                <a:latin typeface="Consolas" panose="020B0609020204030204" pitchFamily="49" charset="0"/>
              </a:rPr>
              <a:t> </a:t>
            </a:r>
            <a:r>
              <a:rPr lang="fr-FR" sz="1800" u="sng" dirty="0">
                <a:solidFill>
                  <a:srgbClr val="808080"/>
                </a:solidFill>
                <a:effectLst/>
                <a:latin typeface="Consolas" panose="020B0609020204030204" pitchFamily="49" charset="0"/>
              </a:rPr>
              <a:t>le</a:t>
            </a:r>
            <a:r>
              <a:rPr lang="fr-FR" sz="1800" dirty="0">
                <a:solidFill>
                  <a:srgbClr val="808080"/>
                </a:solidFill>
                <a:effectLst/>
                <a:latin typeface="Consolas" panose="020B0609020204030204" pitchFamily="49" charset="0"/>
              </a:rPr>
              <a:t> </a:t>
            </a:r>
            <a:r>
              <a:rPr lang="fr-FR" sz="1800" u="sng" dirty="0">
                <a:solidFill>
                  <a:srgbClr val="808080"/>
                </a:solidFill>
                <a:effectLst/>
                <a:latin typeface="Consolas" panose="020B0609020204030204" pitchFamily="49" charset="0"/>
              </a:rPr>
              <a:t>résultat</a:t>
            </a:r>
            <a:endParaRPr lang="fr-FR" sz="1800" dirty="0">
              <a:solidFill>
                <a:srgbClr val="CCCCCC"/>
              </a:solidFill>
              <a:effectLst/>
              <a:latin typeface="Consolas" panose="020B0609020204030204" pitchFamily="49" charset="0"/>
            </a:endParaRPr>
          </a:p>
          <a:p>
            <a:pPr marL="0" marR="0">
              <a:spcBef>
                <a:spcPts val="0"/>
              </a:spcBef>
              <a:spcAft>
                <a:spcPts val="0"/>
              </a:spcAft>
            </a:pPr>
            <a:r>
              <a:rPr lang="fr-FR" sz="1800" dirty="0" err="1">
                <a:solidFill>
                  <a:srgbClr val="1290C3"/>
                </a:solidFill>
                <a:effectLst/>
                <a:latin typeface="Consolas" panose="020B0609020204030204" pitchFamily="49" charset="0"/>
              </a:rPr>
              <a:t>System</a:t>
            </a:r>
            <a:r>
              <a:rPr lang="fr-FR" sz="1800" dirty="0" err="1">
                <a:solidFill>
                  <a:srgbClr val="E6E6FA"/>
                </a:solidFill>
                <a:effectLst/>
                <a:latin typeface="Consolas" panose="020B0609020204030204" pitchFamily="49" charset="0"/>
              </a:rPr>
              <a:t>.</a:t>
            </a:r>
            <a:r>
              <a:rPr lang="fr-FR" sz="1800" b="1" i="1" dirty="0" err="1">
                <a:solidFill>
                  <a:srgbClr val="8DDAF8"/>
                </a:solidFill>
                <a:effectLst/>
                <a:latin typeface="Consolas" panose="020B0609020204030204" pitchFamily="49" charset="0"/>
              </a:rPr>
              <a:t>out</a:t>
            </a:r>
            <a:r>
              <a:rPr lang="fr-FR" sz="1800" dirty="0" err="1">
                <a:solidFill>
                  <a:srgbClr val="E6E6FA"/>
                </a:solidFill>
                <a:effectLst/>
                <a:latin typeface="Consolas" panose="020B0609020204030204" pitchFamily="49" charset="0"/>
              </a:rPr>
              <a:t>.</a:t>
            </a:r>
            <a:r>
              <a:rPr lang="fr-FR" sz="1800" dirty="0" err="1">
                <a:solidFill>
                  <a:srgbClr val="A7EC21"/>
                </a:solidFill>
                <a:effectLst/>
                <a:latin typeface="Consolas" panose="020B0609020204030204" pitchFamily="49" charset="0"/>
              </a:rPr>
              <a:t>println</a:t>
            </a:r>
            <a:r>
              <a:rPr lang="fr-FR" sz="1800" dirty="0">
                <a:solidFill>
                  <a:srgbClr val="F9FAF4"/>
                </a:solidFill>
                <a:effectLst/>
                <a:latin typeface="Consolas" panose="020B0609020204030204" pitchFamily="49" charset="0"/>
              </a:rPr>
              <a:t>(</a:t>
            </a:r>
            <a:r>
              <a:rPr lang="fr-FR" sz="1800" dirty="0">
                <a:solidFill>
                  <a:srgbClr val="17C6A3"/>
                </a:solidFill>
                <a:effectLst/>
                <a:latin typeface="Consolas" panose="020B0609020204030204" pitchFamily="49" charset="0"/>
              </a:rPr>
              <a:t>"Concaténation des strings: "</a:t>
            </a:r>
            <a:r>
              <a:rPr lang="fr-FR" sz="1800" dirty="0">
                <a:solidFill>
                  <a:srgbClr val="D9E8F7"/>
                </a:solidFill>
                <a:effectLst/>
                <a:latin typeface="Consolas" panose="020B0609020204030204" pitchFamily="49" charset="0"/>
              </a:rPr>
              <a:t> </a:t>
            </a:r>
            <a:r>
              <a:rPr lang="fr-FR" sz="1800" dirty="0">
                <a:solidFill>
                  <a:srgbClr val="E6E6FA"/>
                </a:solidFill>
                <a:effectLst/>
                <a:latin typeface="Consolas" panose="020B0609020204030204" pitchFamily="49" charset="0"/>
              </a:rPr>
              <a:t>+</a:t>
            </a:r>
            <a:r>
              <a:rPr lang="fr-FR" sz="1800" dirty="0">
                <a:solidFill>
                  <a:srgbClr val="D9E8F7"/>
                </a:solidFill>
                <a:effectLst/>
                <a:latin typeface="Consolas" panose="020B0609020204030204" pitchFamily="49" charset="0"/>
              </a:rPr>
              <a:t> </a:t>
            </a:r>
            <a:r>
              <a:rPr lang="fr-FR" sz="1800" dirty="0" err="1">
                <a:solidFill>
                  <a:srgbClr val="F3EC79"/>
                </a:solidFill>
                <a:effectLst/>
                <a:latin typeface="Consolas" panose="020B0609020204030204" pitchFamily="49" charset="0"/>
              </a:rPr>
              <a:t>listStringified</a:t>
            </a:r>
            <a:r>
              <a:rPr lang="fr-FR" sz="1800" dirty="0">
                <a:solidFill>
                  <a:srgbClr val="F9FAF4"/>
                </a:solidFill>
                <a:effectLst/>
                <a:latin typeface="Consolas" panose="020B0609020204030204" pitchFamily="49" charset="0"/>
              </a:rPr>
              <a:t>)</a:t>
            </a:r>
            <a:r>
              <a:rPr lang="fr-FR" sz="1800" dirty="0">
                <a:solidFill>
                  <a:srgbClr val="E6E6FA"/>
                </a:solidFill>
                <a:effectLst/>
                <a:latin typeface="Consolas" panose="020B0609020204030204" pitchFamily="49" charset="0"/>
              </a:rPr>
              <a:t>;</a:t>
            </a:r>
            <a:endParaRPr lang="fr-FR" sz="1800" dirty="0">
              <a:solidFill>
                <a:srgbClr val="CCCCCC"/>
              </a:solidFill>
              <a:effectLst/>
              <a:latin typeface="Consolas" panose="020B0609020204030204" pitchFamily="49" charset="0"/>
            </a:endParaRPr>
          </a:p>
          <a:p>
            <a:endParaRPr lang="fr-FR" dirty="0"/>
          </a:p>
        </p:txBody>
      </p:sp>
    </p:spTree>
    <p:extLst>
      <p:ext uri="{BB962C8B-B14F-4D97-AF65-F5344CB8AC3E}">
        <p14:creationId xmlns:p14="http://schemas.microsoft.com/office/powerpoint/2010/main" val="41335231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AC79A-1A61-4F43-CD68-2FE5C4347FB6}"/>
              </a:ext>
            </a:extLst>
          </p:cNvPr>
          <p:cNvSpPr>
            <a:spLocks noGrp="1"/>
          </p:cNvSpPr>
          <p:nvPr>
            <p:ph type="title"/>
          </p:nvPr>
        </p:nvSpPr>
        <p:spPr/>
        <p:txBody>
          <a:bodyPr/>
          <a:lstStyle/>
          <a:p>
            <a:r>
              <a:rPr lang="fr-FR" dirty="0"/>
              <a:t>COMMIT</a:t>
            </a:r>
          </a:p>
        </p:txBody>
      </p:sp>
      <p:sp>
        <p:nvSpPr>
          <p:cNvPr id="3" name="Espace réservé du texte 2">
            <a:extLst>
              <a:ext uri="{FF2B5EF4-FFF2-40B4-BE49-F238E27FC236}">
                <a16:creationId xmlns:a16="http://schemas.microsoft.com/office/drawing/2014/main" id="{A764D0E9-82A3-42AE-B9EC-470FACA58C16}"/>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616446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7887" y="1685323"/>
            <a:ext cx="124377" cy="165879"/>
          </a:xfrm>
          <a:prstGeom prst="rect">
            <a:avLst/>
          </a:prstGeom>
        </p:spPr>
        <p:txBody>
          <a:bodyPr vert="horz" wrap="square" lIns="0" tIns="16891" rIns="0" bIns="0" rtlCol="0">
            <a:spAutoFit/>
          </a:bodyPr>
          <a:lstStyle/>
          <a:p>
            <a:pPr marL="15356" defTabSz="1105601">
              <a:spcBef>
                <a:spcPts val="133"/>
              </a:spcBef>
            </a:pPr>
            <a:r>
              <a:rPr sz="967" spc="6" dirty="0">
                <a:solidFill>
                  <a:srgbClr val="0058FF"/>
                </a:solidFill>
                <a:latin typeface="Wingdings"/>
                <a:cs typeface="Wingdings"/>
              </a:rPr>
              <a:t></a:t>
            </a:r>
            <a:endParaRPr sz="967">
              <a:solidFill>
                <a:prstClr val="black"/>
              </a:solidFill>
              <a:latin typeface="Wingdings"/>
              <a:cs typeface="Wingdings"/>
            </a:endParaRPr>
          </a:p>
        </p:txBody>
      </p:sp>
      <p:sp>
        <p:nvSpPr>
          <p:cNvPr id="3" name="object 3"/>
          <p:cNvSpPr txBox="1"/>
          <p:nvPr/>
        </p:nvSpPr>
        <p:spPr>
          <a:xfrm>
            <a:off x="197887" y="2016996"/>
            <a:ext cx="124377" cy="165879"/>
          </a:xfrm>
          <a:prstGeom prst="rect">
            <a:avLst/>
          </a:prstGeom>
        </p:spPr>
        <p:txBody>
          <a:bodyPr vert="horz" wrap="square" lIns="0" tIns="16891" rIns="0" bIns="0" rtlCol="0">
            <a:spAutoFit/>
          </a:bodyPr>
          <a:lstStyle/>
          <a:p>
            <a:pPr marL="15356" defTabSz="1105601">
              <a:spcBef>
                <a:spcPts val="133"/>
              </a:spcBef>
            </a:pPr>
            <a:r>
              <a:rPr sz="967" spc="6" dirty="0">
                <a:solidFill>
                  <a:srgbClr val="0058FF"/>
                </a:solidFill>
                <a:latin typeface="Wingdings"/>
                <a:cs typeface="Wingdings"/>
              </a:rPr>
              <a:t></a:t>
            </a:r>
            <a:endParaRPr sz="967">
              <a:solidFill>
                <a:prstClr val="black"/>
              </a:solidFill>
              <a:latin typeface="Wingdings"/>
              <a:cs typeface="Wingdings"/>
            </a:endParaRPr>
          </a:p>
        </p:txBody>
      </p:sp>
      <p:sp>
        <p:nvSpPr>
          <p:cNvPr id="4" name="object 4"/>
          <p:cNvSpPr txBox="1"/>
          <p:nvPr/>
        </p:nvSpPr>
        <p:spPr>
          <a:xfrm>
            <a:off x="197887" y="2348668"/>
            <a:ext cx="124377" cy="165879"/>
          </a:xfrm>
          <a:prstGeom prst="rect">
            <a:avLst/>
          </a:prstGeom>
        </p:spPr>
        <p:txBody>
          <a:bodyPr vert="horz" wrap="square" lIns="0" tIns="16891" rIns="0" bIns="0" rtlCol="0">
            <a:spAutoFit/>
          </a:bodyPr>
          <a:lstStyle/>
          <a:p>
            <a:pPr marL="15356" defTabSz="1105601">
              <a:spcBef>
                <a:spcPts val="133"/>
              </a:spcBef>
            </a:pPr>
            <a:r>
              <a:rPr sz="967" spc="6" dirty="0">
                <a:solidFill>
                  <a:srgbClr val="0058FF"/>
                </a:solidFill>
                <a:latin typeface="Wingdings"/>
                <a:cs typeface="Wingdings"/>
              </a:rPr>
              <a:t></a:t>
            </a:r>
            <a:endParaRPr sz="967">
              <a:solidFill>
                <a:prstClr val="black"/>
              </a:solidFill>
              <a:latin typeface="Wingdings"/>
              <a:cs typeface="Wingdings"/>
            </a:endParaRPr>
          </a:p>
        </p:txBody>
      </p:sp>
      <p:sp>
        <p:nvSpPr>
          <p:cNvPr id="5" name="object 5"/>
          <p:cNvSpPr txBox="1"/>
          <p:nvPr/>
        </p:nvSpPr>
        <p:spPr>
          <a:xfrm>
            <a:off x="456438" y="1589929"/>
            <a:ext cx="11735562" cy="1689681"/>
          </a:xfrm>
          <a:prstGeom prst="rect">
            <a:avLst/>
          </a:prstGeom>
        </p:spPr>
        <p:txBody>
          <a:bodyPr vert="horz" wrap="square" lIns="0" tIns="15355" rIns="0" bIns="0" rtlCol="0">
            <a:spAutoFit/>
          </a:bodyPr>
          <a:lstStyle/>
          <a:p>
            <a:pPr marL="15356" defTabSz="1105601">
              <a:spcBef>
                <a:spcPts val="121"/>
              </a:spcBef>
            </a:pPr>
            <a:r>
              <a:rPr sz="2176" spc="-6" dirty="0">
                <a:solidFill>
                  <a:srgbClr val="FFFFFF"/>
                </a:solidFill>
                <a:latin typeface="Arial MT"/>
                <a:cs typeface="Arial MT"/>
              </a:rPr>
              <a:t>Télécharger</a:t>
            </a:r>
            <a:r>
              <a:rPr sz="2176" spc="-30" dirty="0">
                <a:solidFill>
                  <a:srgbClr val="FFFFFF"/>
                </a:solidFill>
                <a:latin typeface="Arial MT"/>
                <a:cs typeface="Arial MT"/>
              </a:rPr>
              <a:t> </a:t>
            </a:r>
            <a:r>
              <a:rPr sz="2176" spc="-6" dirty="0">
                <a:solidFill>
                  <a:srgbClr val="FFFFFF"/>
                </a:solidFill>
                <a:latin typeface="Arial MT"/>
                <a:cs typeface="Arial MT"/>
              </a:rPr>
              <a:t>et</a:t>
            </a:r>
            <a:r>
              <a:rPr sz="2176" spc="-30" dirty="0">
                <a:solidFill>
                  <a:srgbClr val="FFFFFF"/>
                </a:solidFill>
                <a:latin typeface="Arial MT"/>
                <a:cs typeface="Arial MT"/>
              </a:rPr>
              <a:t> </a:t>
            </a:r>
            <a:r>
              <a:rPr sz="2176" spc="-6" dirty="0">
                <a:solidFill>
                  <a:srgbClr val="FFFFFF"/>
                </a:solidFill>
                <a:latin typeface="Arial MT"/>
                <a:cs typeface="Arial MT"/>
              </a:rPr>
              <a:t>décompresser</a:t>
            </a:r>
            <a:r>
              <a:rPr sz="2176" spc="-24" dirty="0">
                <a:solidFill>
                  <a:srgbClr val="FFFFFF"/>
                </a:solidFill>
                <a:latin typeface="Arial MT"/>
                <a:cs typeface="Arial MT"/>
              </a:rPr>
              <a:t> </a:t>
            </a:r>
            <a:r>
              <a:rPr sz="2176" dirty="0">
                <a:solidFill>
                  <a:srgbClr val="FFFFFF"/>
                </a:solidFill>
                <a:latin typeface="Arial MT"/>
                <a:cs typeface="Arial MT"/>
              </a:rPr>
              <a:t>:</a:t>
            </a:r>
            <a:endParaRPr sz="2176" dirty="0">
              <a:solidFill>
                <a:prstClr val="black"/>
              </a:solidFill>
              <a:latin typeface="Arial MT"/>
              <a:cs typeface="Arial MT"/>
            </a:endParaRPr>
          </a:p>
          <a:p>
            <a:pPr marL="15356" defTabSz="1105601"/>
            <a:r>
              <a:rPr sz="2176" spc="-6" dirty="0">
                <a:solidFill>
                  <a:srgbClr val="FFFFFF"/>
                </a:solidFill>
                <a:latin typeface="Arial MT"/>
                <a:cs typeface="Arial MT"/>
              </a:rPr>
              <a:t>OpenJDK</a:t>
            </a:r>
            <a:r>
              <a:rPr sz="2176" spc="-24" dirty="0">
                <a:solidFill>
                  <a:srgbClr val="FFFFFF"/>
                </a:solidFill>
                <a:latin typeface="Arial MT"/>
                <a:cs typeface="Arial MT"/>
              </a:rPr>
              <a:t> </a:t>
            </a:r>
            <a:r>
              <a:rPr lang="fr-FR" sz="2176" spc="-6" dirty="0">
                <a:solidFill>
                  <a:srgbClr val="FFFFFF"/>
                </a:solidFill>
                <a:latin typeface="Arial MT"/>
                <a:cs typeface="Arial MT"/>
              </a:rPr>
              <a:t>22</a:t>
            </a:r>
            <a:r>
              <a:rPr sz="2176" spc="-6" dirty="0">
                <a:solidFill>
                  <a:srgbClr val="FFFFFF"/>
                </a:solidFill>
                <a:latin typeface="Arial MT"/>
                <a:cs typeface="Arial MT"/>
              </a:rPr>
              <a:t>.0.</a:t>
            </a:r>
            <a:r>
              <a:rPr lang="fr-FR" sz="2176" spc="-6" dirty="0">
                <a:solidFill>
                  <a:srgbClr val="FFFFFF"/>
                </a:solidFill>
                <a:latin typeface="Arial MT"/>
                <a:cs typeface="Arial MT"/>
              </a:rPr>
              <a:t>1</a:t>
            </a:r>
            <a:r>
              <a:rPr sz="2176" dirty="0">
                <a:solidFill>
                  <a:srgbClr val="FFFFFF"/>
                </a:solidFill>
                <a:latin typeface="Arial MT"/>
                <a:cs typeface="Arial MT"/>
              </a:rPr>
              <a:t>:</a:t>
            </a:r>
            <a:r>
              <a:rPr lang="fr-FR" sz="2176" spc="-12" dirty="0">
                <a:solidFill>
                  <a:srgbClr val="00B0F0"/>
                </a:solidFill>
                <a:latin typeface="Arial MT"/>
                <a:cs typeface="Arial MT"/>
                <a:hlinkClick r:id="rId2">
                  <a:extLst>
                    <a:ext uri="{A12FA001-AC4F-418D-AE19-62706E023703}">
                      <ahyp:hlinkClr xmlns:ahyp="http://schemas.microsoft.com/office/drawing/2018/hyperlinkcolor" val="tx"/>
                    </a:ext>
                  </a:extLst>
                </a:hlinkClick>
              </a:rPr>
              <a:t>https://www.oracle.com/java/technologies/javase/jdk22-archive-downloads.html</a:t>
            </a:r>
            <a:endParaRPr lang="fr-FR" sz="2176" spc="-12" dirty="0">
              <a:solidFill>
                <a:srgbClr val="00B0F0"/>
              </a:solidFill>
              <a:latin typeface="Arial MT"/>
              <a:cs typeface="Arial MT"/>
            </a:endParaRPr>
          </a:p>
          <a:p>
            <a:pPr marL="15356" defTabSz="1105601"/>
            <a:r>
              <a:rPr sz="2176" spc="-6" dirty="0">
                <a:solidFill>
                  <a:srgbClr val="FFFFFF"/>
                </a:solidFill>
                <a:latin typeface="Arial MT"/>
                <a:cs typeface="Arial MT"/>
              </a:rPr>
              <a:t>Un</a:t>
            </a:r>
            <a:r>
              <a:rPr sz="2176" spc="-12" dirty="0">
                <a:solidFill>
                  <a:srgbClr val="FFFFFF"/>
                </a:solidFill>
                <a:latin typeface="Arial MT"/>
                <a:cs typeface="Arial MT"/>
              </a:rPr>
              <a:t> </a:t>
            </a:r>
            <a:r>
              <a:rPr sz="2176" spc="-6" dirty="0">
                <a:solidFill>
                  <a:srgbClr val="FFFFFF"/>
                </a:solidFill>
                <a:latin typeface="Arial MT"/>
                <a:cs typeface="Arial MT"/>
              </a:rPr>
              <a:t>client</a:t>
            </a:r>
            <a:r>
              <a:rPr sz="2176" dirty="0">
                <a:solidFill>
                  <a:srgbClr val="FFFFFF"/>
                </a:solidFill>
                <a:latin typeface="Arial MT"/>
                <a:cs typeface="Arial MT"/>
              </a:rPr>
              <a:t> </a:t>
            </a:r>
            <a:r>
              <a:rPr sz="2176" spc="-6" dirty="0">
                <a:solidFill>
                  <a:srgbClr val="FFFFFF"/>
                </a:solidFill>
                <a:latin typeface="Arial MT"/>
                <a:cs typeface="Arial MT"/>
              </a:rPr>
              <a:t>Git </a:t>
            </a:r>
            <a:r>
              <a:rPr sz="2176" dirty="0">
                <a:solidFill>
                  <a:srgbClr val="FFFFFF"/>
                </a:solidFill>
                <a:latin typeface="Arial MT"/>
                <a:cs typeface="Arial MT"/>
              </a:rPr>
              <a:t>à</a:t>
            </a:r>
            <a:r>
              <a:rPr sz="2176" spc="-6" dirty="0">
                <a:solidFill>
                  <a:srgbClr val="FFFFFF"/>
                </a:solidFill>
                <a:latin typeface="Arial MT"/>
                <a:cs typeface="Arial MT"/>
              </a:rPr>
              <a:t> </a:t>
            </a:r>
            <a:r>
              <a:rPr sz="2176" spc="-30" dirty="0">
                <a:solidFill>
                  <a:srgbClr val="FFFFFF"/>
                </a:solidFill>
                <a:latin typeface="Arial MT"/>
                <a:cs typeface="Arial MT"/>
              </a:rPr>
              <a:t>jour.</a:t>
            </a:r>
            <a:r>
              <a:rPr sz="2176" spc="-6" dirty="0">
                <a:solidFill>
                  <a:srgbClr val="FFFFFF"/>
                </a:solidFill>
                <a:latin typeface="Arial MT"/>
                <a:cs typeface="Arial MT"/>
              </a:rPr>
              <a:t> Vérifier</a:t>
            </a:r>
            <a:r>
              <a:rPr sz="2176" dirty="0">
                <a:solidFill>
                  <a:srgbClr val="FFFFFF"/>
                </a:solidFill>
                <a:latin typeface="Arial MT"/>
                <a:cs typeface="Arial MT"/>
              </a:rPr>
              <a:t> </a:t>
            </a:r>
            <a:r>
              <a:rPr sz="2176" spc="-12" dirty="0">
                <a:solidFill>
                  <a:srgbClr val="FFFFFF"/>
                </a:solidFill>
                <a:latin typeface="Arial MT"/>
                <a:cs typeface="Arial MT"/>
              </a:rPr>
              <a:t>que </a:t>
            </a:r>
            <a:r>
              <a:rPr sz="2176" spc="-6" dirty="0">
                <a:solidFill>
                  <a:srgbClr val="FFFFFF"/>
                </a:solidFill>
                <a:latin typeface="Arial MT"/>
                <a:cs typeface="Arial MT"/>
              </a:rPr>
              <a:t>vous</a:t>
            </a:r>
            <a:r>
              <a:rPr sz="2176" dirty="0">
                <a:solidFill>
                  <a:srgbClr val="FFFFFF"/>
                </a:solidFill>
                <a:latin typeface="Arial MT"/>
                <a:cs typeface="Arial MT"/>
              </a:rPr>
              <a:t> </a:t>
            </a:r>
            <a:r>
              <a:rPr sz="2176" spc="-12" dirty="0">
                <a:solidFill>
                  <a:srgbClr val="FFFFFF"/>
                </a:solidFill>
                <a:latin typeface="Arial MT"/>
                <a:cs typeface="Arial MT"/>
              </a:rPr>
              <a:t>pouvez</a:t>
            </a:r>
            <a:r>
              <a:rPr sz="2176" spc="-6" dirty="0">
                <a:solidFill>
                  <a:srgbClr val="FFFFFF"/>
                </a:solidFill>
                <a:latin typeface="Arial MT"/>
                <a:cs typeface="Arial MT"/>
              </a:rPr>
              <a:t> cloner</a:t>
            </a:r>
            <a:r>
              <a:rPr sz="2176" dirty="0">
                <a:solidFill>
                  <a:srgbClr val="FFFFFF"/>
                </a:solidFill>
                <a:latin typeface="Arial MT"/>
                <a:cs typeface="Arial MT"/>
              </a:rPr>
              <a:t> </a:t>
            </a:r>
            <a:r>
              <a:rPr sz="2176" spc="-6" dirty="0">
                <a:solidFill>
                  <a:srgbClr val="FFFFFF"/>
                </a:solidFill>
                <a:latin typeface="Arial MT"/>
                <a:cs typeface="Arial MT"/>
              </a:rPr>
              <a:t>le repo</a:t>
            </a:r>
            <a:r>
              <a:rPr sz="2176" spc="-12" dirty="0">
                <a:solidFill>
                  <a:srgbClr val="FFFFFF"/>
                </a:solidFill>
                <a:latin typeface="Arial MT"/>
                <a:cs typeface="Arial MT"/>
              </a:rPr>
              <a:t> </a:t>
            </a:r>
            <a:r>
              <a:rPr sz="2176" spc="-6" dirty="0">
                <a:solidFill>
                  <a:srgbClr val="FFFFFF"/>
                </a:solidFill>
                <a:latin typeface="Arial MT"/>
                <a:cs typeface="Arial MT"/>
              </a:rPr>
              <a:t>de la </a:t>
            </a:r>
            <a:r>
              <a:rPr sz="2176" spc="-585" dirty="0">
                <a:solidFill>
                  <a:srgbClr val="FFFFFF"/>
                </a:solidFill>
                <a:latin typeface="Arial MT"/>
                <a:cs typeface="Arial MT"/>
              </a:rPr>
              <a:t> </a:t>
            </a:r>
            <a:r>
              <a:rPr sz="2176" spc="-6" dirty="0">
                <a:solidFill>
                  <a:srgbClr val="FFFFFF"/>
                </a:solidFill>
                <a:latin typeface="Arial MT"/>
                <a:cs typeface="Arial MT"/>
              </a:rPr>
              <a:t>formation.</a:t>
            </a:r>
            <a:endParaRPr lang="fr-FR" sz="2176" spc="-6" dirty="0">
              <a:solidFill>
                <a:srgbClr val="FFFFFF"/>
              </a:solidFill>
              <a:latin typeface="Arial MT"/>
              <a:cs typeface="Arial MT"/>
            </a:endParaRPr>
          </a:p>
          <a:p>
            <a:pPr marL="15356" defTabSz="1105601"/>
            <a:endParaRPr lang="fr-FR" sz="2176" spc="-6" dirty="0">
              <a:solidFill>
                <a:srgbClr val="FFFFFF"/>
              </a:solidFill>
              <a:latin typeface="Arial MT"/>
              <a:cs typeface="Arial MT"/>
            </a:endParaRPr>
          </a:p>
          <a:p>
            <a:pPr marL="15356" defTabSz="1105601"/>
            <a:r>
              <a:rPr lang="fr-FR" sz="2176" u="sng" dirty="0">
                <a:solidFill>
                  <a:srgbClr val="00B0F0"/>
                </a:solidFill>
                <a:latin typeface="Arial MT"/>
                <a:cs typeface="Arial MT"/>
              </a:rPr>
              <a:t>https://github.com/VictorDauph/Jav-New</a:t>
            </a:r>
            <a:endParaRPr sz="2176" u="sng" dirty="0">
              <a:solidFill>
                <a:srgbClr val="00B0F0"/>
              </a:solidFill>
              <a:latin typeface="Arial MT"/>
              <a:cs typeface="Arial MT"/>
            </a:endParaRPr>
          </a:p>
        </p:txBody>
      </p:sp>
      <p:sp>
        <p:nvSpPr>
          <p:cNvPr id="6" name="object 6"/>
          <p:cNvSpPr txBox="1"/>
          <p:nvPr/>
        </p:nvSpPr>
        <p:spPr>
          <a:xfrm>
            <a:off x="197887" y="3343681"/>
            <a:ext cx="124377" cy="165879"/>
          </a:xfrm>
          <a:prstGeom prst="rect">
            <a:avLst/>
          </a:prstGeom>
        </p:spPr>
        <p:txBody>
          <a:bodyPr vert="horz" wrap="square" lIns="0" tIns="16891" rIns="0" bIns="0" rtlCol="0">
            <a:spAutoFit/>
          </a:bodyPr>
          <a:lstStyle/>
          <a:p>
            <a:pPr marL="15356" defTabSz="1105601">
              <a:spcBef>
                <a:spcPts val="133"/>
              </a:spcBef>
            </a:pPr>
            <a:r>
              <a:rPr sz="967" spc="6" dirty="0">
                <a:solidFill>
                  <a:srgbClr val="0058FF"/>
                </a:solidFill>
                <a:latin typeface="Wingdings"/>
                <a:cs typeface="Wingdings"/>
              </a:rPr>
              <a:t></a:t>
            </a:r>
            <a:endParaRPr sz="967">
              <a:solidFill>
                <a:prstClr val="black"/>
              </a:solidFill>
              <a:latin typeface="Wingdings"/>
              <a:cs typeface="Wingdings"/>
            </a:endParaRPr>
          </a:p>
        </p:txBody>
      </p:sp>
      <p:sp>
        <p:nvSpPr>
          <p:cNvPr id="7" name="object 7"/>
          <p:cNvSpPr txBox="1"/>
          <p:nvPr/>
        </p:nvSpPr>
        <p:spPr>
          <a:xfrm>
            <a:off x="456438" y="3259674"/>
            <a:ext cx="8644189" cy="685175"/>
          </a:xfrm>
          <a:prstGeom prst="rect">
            <a:avLst/>
          </a:prstGeom>
        </p:spPr>
        <p:txBody>
          <a:bodyPr vert="horz" wrap="square" lIns="0" tIns="15355" rIns="0" bIns="0" rtlCol="0">
            <a:spAutoFit/>
          </a:bodyPr>
          <a:lstStyle/>
          <a:p>
            <a:pPr marL="15356" marR="6142" defTabSz="1105601">
              <a:spcBef>
                <a:spcPts val="121"/>
              </a:spcBef>
            </a:pPr>
            <a:r>
              <a:rPr sz="2176" spc="-6" dirty="0">
                <a:solidFill>
                  <a:srgbClr val="FFFFFF"/>
                </a:solidFill>
                <a:latin typeface="Arial MT"/>
                <a:cs typeface="Arial MT"/>
              </a:rPr>
              <a:t>Un IDE </a:t>
            </a:r>
            <a:r>
              <a:rPr sz="2176" dirty="0">
                <a:solidFill>
                  <a:srgbClr val="FFFFFF"/>
                </a:solidFill>
                <a:latin typeface="Arial MT"/>
                <a:cs typeface="Arial MT"/>
              </a:rPr>
              <a:t>. </a:t>
            </a:r>
            <a:r>
              <a:rPr sz="2176" spc="-6" dirty="0">
                <a:solidFill>
                  <a:srgbClr val="FFFFFF"/>
                </a:solidFill>
                <a:latin typeface="Arial MT"/>
                <a:cs typeface="Arial MT"/>
              </a:rPr>
              <a:t>La formation </a:t>
            </a:r>
            <a:r>
              <a:rPr sz="2176" dirty="0">
                <a:solidFill>
                  <a:srgbClr val="FFFFFF"/>
                </a:solidFill>
                <a:latin typeface="Arial MT"/>
                <a:cs typeface="Arial MT"/>
              </a:rPr>
              <a:t>se </a:t>
            </a:r>
            <a:r>
              <a:rPr sz="2176" spc="-6" dirty="0">
                <a:solidFill>
                  <a:srgbClr val="FFFFFF"/>
                </a:solidFill>
                <a:latin typeface="Arial MT"/>
                <a:cs typeface="Arial MT"/>
              </a:rPr>
              <a:t>fera avec Eclipse, mais </a:t>
            </a:r>
            <a:r>
              <a:rPr sz="2176" spc="-592" dirty="0">
                <a:solidFill>
                  <a:srgbClr val="FFFFFF"/>
                </a:solidFill>
                <a:latin typeface="Arial MT"/>
                <a:cs typeface="Arial MT"/>
              </a:rPr>
              <a:t> </a:t>
            </a:r>
            <a:r>
              <a:rPr sz="2176" spc="-6" dirty="0">
                <a:solidFill>
                  <a:srgbClr val="FFFFFF"/>
                </a:solidFill>
                <a:latin typeface="Arial MT"/>
                <a:cs typeface="Arial MT"/>
              </a:rPr>
              <a:t>n’importe</a:t>
            </a:r>
            <a:r>
              <a:rPr sz="2176" spc="-12" dirty="0">
                <a:solidFill>
                  <a:srgbClr val="FFFFFF"/>
                </a:solidFill>
                <a:latin typeface="Arial MT"/>
                <a:cs typeface="Arial MT"/>
              </a:rPr>
              <a:t> quel</a:t>
            </a:r>
            <a:r>
              <a:rPr sz="2176" spc="-6" dirty="0">
                <a:solidFill>
                  <a:srgbClr val="FFFFFF"/>
                </a:solidFill>
                <a:latin typeface="Arial MT"/>
                <a:cs typeface="Arial MT"/>
              </a:rPr>
              <a:t> IDE fera </a:t>
            </a:r>
            <a:r>
              <a:rPr sz="2176" spc="-12" dirty="0">
                <a:solidFill>
                  <a:srgbClr val="FFFFFF"/>
                </a:solidFill>
                <a:latin typeface="Arial MT"/>
                <a:cs typeface="Arial MT"/>
              </a:rPr>
              <a:t>l’affaire.</a:t>
            </a:r>
            <a:endParaRPr sz="2176" dirty="0">
              <a:solidFill>
                <a:prstClr val="black"/>
              </a:solidFill>
              <a:latin typeface="Arial MT"/>
              <a:cs typeface="Arial MT"/>
            </a:endParaRPr>
          </a:p>
        </p:txBody>
      </p:sp>
      <p:sp>
        <p:nvSpPr>
          <p:cNvPr id="8" name="object 8"/>
          <p:cNvSpPr txBox="1"/>
          <p:nvPr/>
        </p:nvSpPr>
        <p:spPr>
          <a:xfrm>
            <a:off x="594445" y="262007"/>
            <a:ext cx="5511736"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Installation</a:t>
            </a:r>
            <a:r>
              <a:rPr sz="1814" b="1" dirty="0">
                <a:solidFill>
                  <a:srgbClr val="0058FF"/>
                </a:solidFill>
                <a:latin typeface="Arial"/>
                <a:cs typeface="Arial"/>
              </a:rPr>
              <a:t> </a:t>
            </a:r>
            <a:r>
              <a:rPr sz="1814" b="1" spc="-6" dirty="0">
                <a:solidFill>
                  <a:srgbClr val="0058FF"/>
                </a:solidFill>
                <a:latin typeface="Arial"/>
                <a:cs typeface="Arial"/>
              </a:rPr>
              <a:t>de</a:t>
            </a:r>
            <a:r>
              <a:rPr sz="1814" b="1" spc="18" dirty="0">
                <a:solidFill>
                  <a:srgbClr val="0058FF"/>
                </a:solidFill>
                <a:latin typeface="Arial"/>
                <a:cs typeface="Arial"/>
              </a:rPr>
              <a:t> </a:t>
            </a:r>
            <a:r>
              <a:rPr sz="1814" b="1" spc="-6" dirty="0">
                <a:solidFill>
                  <a:srgbClr val="0058FF"/>
                </a:solidFill>
                <a:latin typeface="Arial"/>
                <a:cs typeface="Arial"/>
              </a:rPr>
              <a:t>l’environnement</a:t>
            </a:r>
            <a:r>
              <a:rPr sz="1814" b="1" spc="6" dirty="0">
                <a:solidFill>
                  <a:srgbClr val="0058FF"/>
                </a:solidFill>
                <a:latin typeface="Arial"/>
                <a:cs typeface="Arial"/>
              </a:rPr>
              <a:t> </a:t>
            </a:r>
            <a:r>
              <a:rPr sz="1814" b="1" spc="-6" dirty="0">
                <a:solidFill>
                  <a:srgbClr val="0058FF"/>
                </a:solidFill>
                <a:latin typeface="Arial"/>
                <a:cs typeface="Arial"/>
              </a:rPr>
              <a:t>de</a:t>
            </a:r>
            <a:r>
              <a:rPr sz="1814" b="1" spc="18" dirty="0">
                <a:solidFill>
                  <a:srgbClr val="0058FF"/>
                </a:solidFill>
                <a:latin typeface="Arial"/>
                <a:cs typeface="Arial"/>
              </a:rPr>
              <a:t> </a:t>
            </a:r>
            <a:r>
              <a:rPr sz="1814" b="1" spc="-6" dirty="0">
                <a:solidFill>
                  <a:srgbClr val="0058FF"/>
                </a:solidFill>
                <a:latin typeface="Arial"/>
                <a:cs typeface="Arial"/>
              </a:rPr>
              <a:t>développement</a:t>
            </a:r>
            <a:endParaRPr sz="1814">
              <a:solidFill>
                <a:prstClr val="black"/>
              </a:solidFill>
              <a:latin typeface="Arial"/>
              <a:cs typeface="Arial"/>
            </a:endParaRPr>
          </a:p>
        </p:txBody>
      </p:sp>
      <p:sp>
        <p:nvSpPr>
          <p:cNvPr id="9" name="object 9"/>
          <p:cNvSpPr txBox="1">
            <a:spLocks noGrp="1"/>
          </p:cNvSpPr>
          <p:nvPr>
            <p:ph type="title"/>
          </p:nvPr>
        </p:nvSpPr>
        <p:spPr>
          <a:xfrm>
            <a:off x="594445" y="538401"/>
            <a:ext cx="10410033" cy="573671"/>
          </a:xfrm>
          <a:prstGeom prst="rect">
            <a:avLst/>
          </a:prstGeom>
        </p:spPr>
        <p:txBody>
          <a:bodyPr vert="horz" wrap="square" lIns="0" tIns="15355" rIns="0" bIns="0" rtlCol="0">
            <a:spAutoFit/>
          </a:bodyPr>
          <a:lstStyle/>
          <a:p>
            <a:pPr marL="15356">
              <a:spcBef>
                <a:spcPts val="121"/>
              </a:spcBef>
            </a:pPr>
            <a:r>
              <a:rPr spc="-6" dirty="0">
                <a:latin typeface="Arial"/>
                <a:cs typeface="Arial"/>
              </a:rPr>
              <a:t>Téléchargement</a:t>
            </a:r>
            <a:r>
              <a:rPr spc="-24" dirty="0">
                <a:latin typeface="Arial"/>
                <a:cs typeface="Arial"/>
              </a:rPr>
              <a:t> </a:t>
            </a:r>
            <a:r>
              <a:rPr spc="-6" dirty="0">
                <a:latin typeface="Arial"/>
                <a:cs typeface="Arial"/>
              </a:rPr>
              <a:t>et</a:t>
            </a:r>
            <a:r>
              <a:rPr spc="-24" dirty="0">
                <a:latin typeface="Arial"/>
                <a:cs typeface="Arial"/>
              </a:rPr>
              <a:t> </a:t>
            </a:r>
            <a:r>
              <a:rPr spc="-6" dirty="0">
                <a:latin typeface="Arial"/>
                <a:cs typeface="Arial"/>
              </a:rPr>
              <a:t>installation</a:t>
            </a:r>
            <a:r>
              <a:rPr spc="-24" dirty="0">
                <a:latin typeface="Arial"/>
                <a:cs typeface="Arial"/>
              </a:rPr>
              <a:t> </a:t>
            </a:r>
            <a:r>
              <a:rPr spc="-6" dirty="0">
                <a:latin typeface="Arial"/>
                <a:cs typeface="Arial"/>
              </a:rPr>
              <a:t>des</a:t>
            </a:r>
            <a:r>
              <a:rPr spc="-24" dirty="0">
                <a:latin typeface="Arial"/>
                <a:cs typeface="Arial"/>
              </a:rPr>
              <a:t> </a:t>
            </a:r>
            <a:r>
              <a:rPr spc="-6" dirty="0">
                <a:latin typeface="Arial"/>
                <a:cs typeface="Arial"/>
              </a:rPr>
              <a:t>composants</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432" y="538401"/>
            <a:ext cx="3246849" cy="573671"/>
          </a:xfrm>
          <a:prstGeom prst="rect">
            <a:avLst/>
          </a:prstGeom>
        </p:spPr>
        <p:txBody>
          <a:bodyPr vert="horz" wrap="square" lIns="0" tIns="15355" rIns="0" bIns="0" rtlCol="0">
            <a:spAutoFit/>
          </a:bodyPr>
          <a:lstStyle/>
          <a:p>
            <a:pPr marL="15356">
              <a:spcBef>
                <a:spcPts val="121"/>
              </a:spcBef>
            </a:pPr>
            <a:r>
              <a:rPr lang="fr-FR" spc="363" dirty="0" err="1"/>
              <a:t>Optional</a:t>
            </a:r>
            <a:endParaRPr spc="435" dirty="0"/>
          </a:p>
        </p:txBody>
      </p:sp>
      <p:sp>
        <p:nvSpPr>
          <p:cNvPr id="4" name="object 4"/>
          <p:cNvSpPr txBox="1"/>
          <p:nvPr/>
        </p:nvSpPr>
        <p:spPr>
          <a:xfrm>
            <a:off x="668010"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903189"/>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1059752" y="2036144"/>
            <a:ext cx="10295637" cy="1134866"/>
          </a:xfrm>
          <a:prstGeom prst="rect">
            <a:avLst/>
          </a:prstGeom>
        </p:spPr>
        <p:txBody>
          <a:bodyPr vert="horz" wrap="square" lIns="0" tIns="42994" rIns="0" bIns="0" rtlCol="0">
            <a:spAutoFit/>
          </a:bodyPr>
          <a:lstStyle/>
          <a:p>
            <a:pPr marL="15356" marR="6142" defTabSz="1105601">
              <a:lnSpc>
                <a:spcPts val="2442"/>
              </a:lnSpc>
              <a:spcBef>
                <a:spcPts val="339"/>
              </a:spcBef>
            </a:pPr>
            <a:r>
              <a:rPr sz="2176" spc="-6" dirty="0">
                <a:solidFill>
                  <a:srgbClr val="FFFFFF"/>
                </a:solidFill>
                <a:latin typeface="Arial MT"/>
                <a:cs typeface="Arial MT"/>
              </a:rPr>
              <a:t>Optional</a:t>
            </a:r>
            <a:r>
              <a:rPr sz="2176" spc="-12" dirty="0">
                <a:solidFill>
                  <a:srgbClr val="FFFFFF"/>
                </a:solidFill>
                <a:latin typeface="Arial MT"/>
                <a:cs typeface="Arial MT"/>
              </a:rPr>
              <a:t> </a:t>
            </a:r>
            <a:r>
              <a:rPr sz="2176" spc="-6" dirty="0">
                <a:solidFill>
                  <a:srgbClr val="FFFFFF"/>
                </a:solidFill>
                <a:latin typeface="Arial MT"/>
                <a:cs typeface="Arial MT"/>
              </a:rPr>
              <a:t>est</a:t>
            </a:r>
            <a:r>
              <a:rPr sz="2176" dirty="0">
                <a:solidFill>
                  <a:srgbClr val="FFFFFF"/>
                </a:solidFill>
                <a:latin typeface="Arial MT"/>
                <a:cs typeface="Arial MT"/>
              </a:rPr>
              <a:t> </a:t>
            </a:r>
            <a:r>
              <a:rPr sz="2176" spc="-6" dirty="0">
                <a:solidFill>
                  <a:srgbClr val="FFFFFF"/>
                </a:solidFill>
                <a:latin typeface="Arial MT"/>
                <a:cs typeface="Arial MT"/>
              </a:rPr>
              <a:t>une</a:t>
            </a:r>
            <a:r>
              <a:rPr sz="2176" spc="-12" dirty="0">
                <a:solidFill>
                  <a:srgbClr val="FFFFFF"/>
                </a:solidFill>
                <a:latin typeface="Arial MT"/>
                <a:cs typeface="Arial MT"/>
              </a:rPr>
              <a:t> </a:t>
            </a:r>
            <a:r>
              <a:rPr sz="2176" spc="-6" dirty="0">
                <a:solidFill>
                  <a:srgbClr val="FFFFFF"/>
                </a:solidFill>
                <a:latin typeface="Arial MT"/>
                <a:cs typeface="Arial MT"/>
              </a:rPr>
              <a:t>classe de</a:t>
            </a:r>
            <a:r>
              <a:rPr sz="2176" spc="-12" dirty="0">
                <a:solidFill>
                  <a:srgbClr val="FFFFFF"/>
                </a:solidFill>
                <a:latin typeface="Arial MT"/>
                <a:cs typeface="Arial MT"/>
              </a:rPr>
              <a:t> </a:t>
            </a:r>
            <a:r>
              <a:rPr sz="2176" spc="-6" dirty="0">
                <a:solidFill>
                  <a:srgbClr val="FFFFFF"/>
                </a:solidFill>
                <a:latin typeface="Arial MT"/>
                <a:cs typeface="Arial MT"/>
              </a:rPr>
              <a:t>type “Conteneur”. </a:t>
            </a:r>
            <a:r>
              <a:rPr sz="2176" dirty="0">
                <a:solidFill>
                  <a:srgbClr val="FFFFFF"/>
                </a:solidFill>
                <a:latin typeface="Arial MT"/>
                <a:cs typeface="Arial MT"/>
              </a:rPr>
              <a:t>Il</a:t>
            </a:r>
            <a:r>
              <a:rPr sz="2176" spc="-6" dirty="0">
                <a:solidFill>
                  <a:srgbClr val="FFFFFF"/>
                </a:solidFill>
                <a:latin typeface="Arial MT"/>
                <a:cs typeface="Arial MT"/>
              </a:rPr>
              <a:t> </a:t>
            </a:r>
            <a:r>
              <a:rPr sz="2176" spc="-12" dirty="0">
                <a:solidFill>
                  <a:srgbClr val="FFFFFF"/>
                </a:solidFill>
                <a:latin typeface="Arial MT"/>
                <a:cs typeface="Arial MT"/>
              </a:rPr>
              <a:t>peut</a:t>
            </a:r>
            <a:r>
              <a:rPr sz="2176" spc="-6" dirty="0">
                <a:solidFill>
                  <a:srgbClr val="FFFFFF"/>
                </a:solidFill>
                <a:latin typeface="Arial MT"/>
                <a:cs typeface="Arial MT"/>
              </a:rPr>
              <a:t> contenir</a:t>
            </a:r>
            <a:r>
              <a:rPr sz="2176" dirty="0">
                <a:solidFill>
                  <a:srgbClr val="FFFFFF"/>
                </a:solidFill>
                <a:latin typeface="Arial MT"/>
                <a:cs typeface="Arial MT"/>
              </a:rPr>
              <a:t> </a:t>
            </a:r>
            <a:r>
              <a:rPr sz="2176" spc="-6" dirty="0">
                <a:solidFill>
                  <a:srgbClr val="FFFFFF"/>
                </a:solidFill>
                <a:latin typeface="Arial MT"/>
                <a:cs typeface="Arial MT"/>
              </a:rPr>
              <a:t>une </a:t>
            </a:r>
            <a:r>
              <a:rPr sz="2176" spc="-24" dirty="0">
                <a:solidFill>
                  <a:srgbClr val="FFFFFF"/>
                </a:solidFill>
                <a:latin typeface="Arial MT"/>
                <a:cs typeface="Arial MT"/>
              </a:rPr>
              <a:t>valeur,</a:t>
            </a:r>
            <a:r>
              <a:rPr sz="2176" spc="-6" dirty="0">
                <a:solidFill>
                  <a:srgbClr val="FFFFFF"/>
                </a:solidFill>
                <a:latin typeface="Arial MT"/>
                <a:cs typeface="Arial MT"/>
              </a:rPr>
              <a:t> ou null</a:t>
            </a:r>
            <a:r>
              <a:rPr sz="2176" spc="-12" dirty="0">
                <a:solidFill>
                  <a:srgbClr val="FFFFFF"/>
                </a:solidFill>
                <a:latin typeface="Arial MT"/>
                <a:cs typeface="Arial MT"/>
              </a:rPr>
              <a:t> </a:t>
            </a:r>
            <a:r>
              <a:rPr sz="2176" dirty="0">
                <a:solidFill>
                  <a:srgbClr val="FFFFFF"/>
                </a:solidFill>
                <a:latin typeface="Arial MT"/>
                <a:cs typeface="Arial MT"/>
              </a:rPr>
              <a:t>. </a:t>
            </a:r>
            <a:r>
              <a:rPr sz="2176" spc="-12" dirty="0">
                <a:solidFill>
                  <a:srgbClr val="FFFFFF"/>
                </a:solidFill>
                <a:latin typeface="Arial MT"/>
                <a:cs typeface="Arial MT"/>
              </a:rPr>
              <a:t>S’il </a:t>
            </a:r>
            <a:r>
              <a:rPr sz="2176" spc="-585" dirty="0">
                <a:solidFill>
                  <a:srgbClr val="FFFFFF"/>
                </a:solidFill>
                <a:latin typeface="Arial MT"/>
                <a:cs typeface="Arial MT"/>
              </a:rPr>
              <a:t> </a:t>
            </a:r>
            <a:r>
              <a:rPr sz="2176" spc="-12" dirty="0">
                <a:solidFill>
                  <a:srgbClr val="FFFFFF"/>
                </a:solidFill>
                <a:latin typeface="Arial MT"/>
                <a:cs typeface="Arial MT"/>
              </a:rPr>
              <a:t>contient</a:t>
            </a:r>
            <a:r>
              <a:rPr sz="2176" spc="-6" dirty="0">
                <a:solidFill>
                  <a:srgbClr val="FFFFFF"/>
                </a:solidFill>
                <a:latin typeface="Arial MT"/>
                <a:cs typeface="Arial MT"/>
              </a:rPr>
              <a:t> une </a:t>
            </a:r>
            <a:r>
              <a:rPr sz="2176" spc="-24" dirty="0">
                <a:solidFill>
                  <a:srgbClr val="FFFFFF"/>
                </a:solidFill>
                <a:latin typeface="Arial MT"/>
                <a:cs typeface="Arial MT"/>
              </a:rPr>
              <a:t>valeur,</a:t>
            </a:r>
            <a:r>
              <a:rPr sz="2176" dirty="0">
                <a:solidFill>
                  <a:srgbClr val="FFFFFF"/>
                </a:solidFill>
                <a:latin typeface="Arial MT"/>
                <a:cs typeface="Arial MT"/>
              </a:rPr>
              <a:t> </a:t>
            </a:r>
            <a:r>
              <a:rPr sz="2176" spc="-6" dirty="0">
                <a:solidFill>
                  <a:srgbClr val="FFFFFF"/>
                </a:solidFill>
                <a:latin typeface="Arial MT"/>
                <a:cs typeface="Arial MT"/>
              </a:rPr>
              <a:t>isPresent()</a:t>
            </a:r>
            <a:r>
              <a:rPr sz="2176" dirty="0">
                <a:solidFill>
                  <a:srgbClr val="FFFFFF"/>
                </a:solidFill>
                <a:latin typeface="Arial MT"/>
                <a:cs typeface="Arial MT"/>
              </a:rPr>
              <a:t> == </a:t>
            </a:r>
            <a:r>
              <a:rPr sz="2176" spc="-6" dirty="0">
                <a:solidFill>
                  <a:srgbClr val="FFFFFF"/>
                </a:solidFill>
                <a:latin typeface="Arial MT"/>
                <a:cs typeface="Arial MT"/>
              </a:rPr>
              <a:t>true et</a:t>
            </a:r>
            <a:r>
              <a:rPr sz="2176" dirty="0">
                <a:solidFill>
                  <a:srgbClr val="FFFFFF"/>
                </a:solidFill>
                <a:latin typeface="Arial MT"/>
                <a:cs typeface="Arial MT"/>
              </a:rPr>
              <a:t> </a:t>
            </a:r>
            <a:r>
              <a:rPr sz="2176" spc="-6" dirty="0">
                <a:solidFill>
                  <a:srgbClr val="FFFFFF"/>
                </a:solidFill>
                <a:latin typeface="Arial MT"/>
                <a:cs typeface="Arial MT"/>
              </a:rPr>
              <a:t>get()</a:t>
            </a:r>
            <a:r>
              <a:rPr sz="2176" dirty="0">
                <a:solidFill>
                  <a:srgbClr val="FFFFFF"/>
                </a:solidFill>
                <a:latin typeface="Arial MT"/>
                <a:cs typeface="Arial MT"/>
              </a:rPr>
              <a:t> </a:t>
            </a:r>
            <a:r>
              <a:rPr sz="2176" spc="-6" dirty="0">
                <a:solidFill>
                  <a:srgbClr val="FFFFFF"/>
                </a:solidFill>
                <a:latin typeface="Arial MT"/>
                <a:cs typeface="Arial MT"/>
              </a:rPr>
              <a:t>renvoie cette </a:t>
            </a:r>
            <a:r>
              <a:rPr sz="2176" spc="-24" dirty="0">
                <a:solidFill>
                  <a:srgbClr val="FFFFFF"/>
                </a:solidFill>
                <a:latin typeface="Arial MT"/>
                <a:cs typeface="Arial MT"/>
              </a:rPr>
              <a:t>valeur.</a:t>
            </a:r>
            <a:endParaRPr sz="2176">
              <a:solidFill>
                <a:prstClr val="black"/>
              </a:solidFill>
              <a:latin typeface="Arial MT"/>
              <a:cs typeface="Arial MT"/>
            </a:endParaRPr>
          </a:p>
          <a:p>
            <a:pPr marL="15356" defTabSz="1105601">
              <a:spcBef>
                <a:spcPts val="1051"/>
              </a:spcBef>
            </a:pPr>
            <a:r>
              <a:rPr sz="2176" spc="-6" dirty="0">
                <a:solidFill>
                  <a:srgbClr val="FFFFFF"/>
                </a:solidFill>
                <a:latin typeface="Arial MT"/>
                <a:cs typeface="Arial MT"/>
              </a:rPr>
              <a:t>Optional</a:t>
            </a:r>
            <a:r>
              <a:rPr sz="2176" spc="-12" dirty="0">
                <a:solidFill>
                  <a:srgbClr val="FFFFFF"/>
                </a:solidFill>
                <a:latin typeface="Arial MT"/>
                <a:cs typeface="Arial MT"/>
              </a:rPr>
              <a:t> </a:t>
            </a:r>
            <a:r>
              <a:rPr sz="2176" dirty="0">
                <a:solidFill>
                  <a:srgbClr val="FFFFFF"/>
                </a:solidFill>
                <a:latin typeface="Arial MT"/>
                <a:cs typeface="Arial MT"/>
              </a:rPr>
              <a:t>a</a:t>
            </a:r>
            <a:r>
              <a:rPr sz="2176" spc="-12" dirty="0">
                <a:solidFill>
                  <a:srgbClr val="FFFFFF"/>
                </a:solidFill>
                <a:latin typeface="Arial MT"/>
                <a:cs typeface="Arial MT"/>
              </a:rPr>
              <a:t> </a:t>
            </a:r>
            <a:r>
              <a:rPr sz="2176" spc="-6" dirty="0">
                <a:solidFill>
                  <a:srgbClr val="FFFFFF"/>
                </a:solidFill>
                <a:latin typeface="Arial MT"/>
                <a:cs typeface="Arial MT"/>
              </a:rPr>
              <a:t>été</a:t>
            </a:r>
            <a:r>
              <a:rPr sz="2176" spc="-12" dirty="0">
                <a:solidFill>
                  <a:srgbClr val="FFFFFF"/>
                </a:solidFill>
                <a:latin typeface="Arial MT"/>
                <a:cs typeface="Arial MT"/>
              </a:rPr>
              <a:t> ajoutée</a:t>
            </a:r>
            <a:r>
              <a:rPr sz="2176" spc="-6" dirty="0">
                <a:solidFill>
                  <a:srgbClr val="FFFFFF"/>
                </a:solidFill>
                <a:latin typeface="Arial MT"/>
                <a:cs typeface="Arial MT"/>
              </a:rPr>
              <a:t> </a:t>
            </a:r>
            <a:r>
              <a:rPr sz="2176" spc="-12" dirty="0">
                <a:solidFill>
                  <a:srgbClr val="FFFFFF"/>
                </a:solidFill>
                <a:latin typeface="Arial MT"/>
                <a:cs typeface="Arial MT"/>
              </a:rPr>
              <a:t>depuis</a:t>
            </a:r>
            <a:r>
              <a:rPr sz="2176" spc="-6" dirty="0">
                <a:solidFill>
                  <a:srgbClr val="FFFFFF"/>
                </a:solidFill>
                <a:latin typeface="Arial MT"/>
                <a:cs typeface="Arial MT"/>
              </a:rPr>
              <a:t> Java</a:t>
            </a:r>
            <a:r>
              <a:rPr sz="2176" spc="-12" dirty="0">
                <a:solidFill>
                  <a:srgbClr val="FFFFFF"/>
                </a:solidFill>
                <a:latin typeface="Arial MT"/>
                <a:cs typeface="Arial MT"/>
              </a:rPr>
              <a:t> </a:t>
            </a:r>
            <a:r>
              <a:rPr sz="2176" spc="-6" dirty="0">
                <a:solidFill>
                  <a:srgbClr val="FFFFFF"/>
                </a:solidFill>
                <a:latin typeface="Arial MT"/>
                <a:cs typeface="Arial MT"/>
              </a:rPr>
              <a:t>8.</a:t>
            </a:r>
            <a:endParaRPr sz="2176">
              <a:solidFill>
                <a:prstClr val="black"/>
              </a:solidFill>
              <a:latin typeface="Arial MT"/>
              <a:cs typeface="Arial MT"/>
            </a:endParaRPr>
          </a:p>
        </p:txBody>
      </p:sp>
      <p:sp>
        <p:nvSpPr>
          <p:cNvPr id="7" name="object 7"/>
          <p:cNvSpPr txBox="1"/>
          <p:nvPr/>
        </p:nvSpPr>
        <p:spPr>
          <a:xfrm>
            <a:off x="2063902" y="6228610"/>
            <a:ext cx="7785068" cy="350340"/>
          </a:xfrm>
          <a:prstGeom prst="rect">
            <a:avLst/>
          </a:prstGeom>
        </p:spPr>
        <p:txBody>
          <a:bodyPr vert="horz" wrap="square" lIns="0" tIns="15355" rIns="0" bIns="0" rtlCol="0">
            <a:spAutoFit/>
          </a:bodyPr>
          <a:lstStyle/>
          <a:p>
            <a:pPr marL="15356" defTabSz="1105601">
              <a:spcBef>
                <a:spcPts val="121"/>
              </a:spcBef>
            </a:pPr>
            <a:r>
              <a:rPr sz="2176" spc="-6" dirty="0">
                <a:solidFill>
                  <a:srgbClr val="FFFFFF"/>
                </a:solidFill>
                <a:latin typeface="Arial MT"/>
                <a:cs typeface="Arial MT"/>
                <a:hlinkClick r:id="rId2"/>
              </a:rPr>
              <a:t>https://docs.oracle.com/javase/8/docs/api/java/util/Optional.html</a:t>
            </a:r>
            <a:endParaRPr sz="2176">
              <a:solidFill>
                <a:prstClr val="black"/>
              </a:solidFill>
              <a:latin typeface="Arial MT"/>
              <a:cs typeface="Arial MT"/>
            </a:endParaRPr>
          </a:p>
        </p:txBody>
      </p:sp>
      <p:sp>
        <p:nvSpPr>
          <p:cNvPr id="8" name="object 2">
            <a:extLst>
              <a:ext uri="{FF2B5EF4-FFF2-40B4-BE49-F238E27FC236}">
                <a16:creationId xmlns:a16="http://schemas.microsoft.com/office/drawing/2014/main" id="{554902E2-D16C-A1F8-22A9-74BF20E4BB0A}"/>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extLst>
      <p:ext uri="{BB962C8B-B14F-4D97-AF65-F5344CB8AC3E}">
        <p14:creationId xmlns:p14="http://schemas.microsoft.com/office/powerpoint/2010/main" val="384480099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432" y="538401"/>
            <a:ext cx="4189656" cy="573671"/>
          </a:xfrm>
          <a:prstGeom prst="rect">
            <a:avLst/>
          </a:prstGeom>
        </p:spPr>
        <p:txBody>
          <a:bodyPr vert="horz" wrap="square" lIns="0" tIns="15355" rIns="0" bIns="0" rtlCol="0">
            <a:spAutoFit/>
          </a:bodyPr>
          <a:lstStyle/>
          <a:p>
            <a:pPr marL="15356">
              <a:spcBef>
                <a:spcPts val="121"/>
              </a:spcBef>
            </a:pPr>
            <a:r>
              <a:rPr spc="393" dirty="0"/>
              <a:t>isPresent</a:t>
            </a:r>
            <a:r>
              <a:rPr spc="133" dirty="0"/>
              <a:t> </a:t>
            </a:r>
            <a:r>
              <a:rPr spc="333" dirty="0"/>
              <a:t>et</a:t>
            </a:r>
            <a:r>
              <a:rPr spc="133" dirty="0"/>
              <a:t> </a:t>
            </a:r>
            <a:r>
              <a:rPr spc="478" dirty="0"/>
              <a:t>get</a:t>
            </a:r>
          </a:p>
        </p:txBody>
      </p:sp>
      <p:sp>
        <p:nvSpPr>
          <p:cNvPr id="4" name="object 4"/>
          <p:cNvSpPr txBox="1"/>
          <p:nvPr/>
        </p:nvSpPr>
        <p:spPr>
          <a:xfrm>
            <a:off x="668010"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593720"/>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1059752" y="1895552"/>
            <a:ext cx="7547831" cy="1274478"/>
          </a:xfrm>
          <a:prstGeom prst="rect">
            <a:avLst/>
          </a:prstGeom>
        </p:spPr>
        <p:txBody>
          <a:bodyPr vert="horz" wrap="square" lIns="0" tIns="155855" rIns="0" bIns="0" rtlCol="0">
            <a:spAutoFit/>
          </a:bodyPr>
          <a:lstStyle/>
          <a:p>
            <a:pPr marL="15356" defTabSz="1105601">
              <a:spcBef>
                <a:spcPts val="1227"/>
              </a:spcBef>
            </a:pPr>
            <a:r>
              <a:rPr sz="2176" spc="-6" dirty="0">
                <a:solidFill>
                  <a:srgbClr val="FFFFFF"/>
                </a:solidFill>
                <a:latin typeface="Arial MT"/>
                <a:cs typeface="Arial MT"/>
              </a:rPr>
              <a:t>Si</a:t>
            </a:r>
            <a:r>
              <a:rPr sz="2176" spc="-12" dirty="0">
                <a:solidFill>
                  <a:srgbClr val="FFFFFF"/>
                </a:solidFill>
                <a:latin typeface="Arial MT"/>
                <a:cs typeface="Arial MT"/>
              </a:rPr>
              <a:t> </a:t>
            </a:r>
            <a:r>
              <a:rPr sz="2176" spc="-6" dirty="0">
                <a:solidFill>
                  <a:srgbClr val="FFFFFF"/>
                </a:solidFill>
                <a:latin typeface="Arial MT"/>
                <a:cs typeface="Arial MT"/>
              </a:rPr>
              <a:t>isPresent()==true,</a:t>
            </a:r>
            <a:r>
              <a:rPr sz="2176" dirty="0">
                <a:solidFill>
                  <a:srgbClr val="FFFFFF"/>
                </a:solidFill>
                <a:latin typeface="Arial MT"/>
                <a:cs typeface="Arial MT"/>
              </a:rPr>
              <a:t> </a:t>
            </a:r>
            <a:r>
              <a:rPr sz="2176" spc="-12" dirty="0">
                <a:solidFill>
                  <a:srgbClr val="FFFFFF"/>
                </a:solidFill>
                <a:latin typeface="Arial MT"/>
                <a:cs typeface="Arial MT"/>
              </a:rPr>
              <a:t>optional</a:t>
            </a:r>
            <a:r>
              <a:rPr sz="2176" spc="-6" dirty="0">
                <a:solidFill>
                  <a:srgbClr val="FFFFFF"/>
                </a:solidFill>
                <a:latin typeface="Arial MT"/>
                <a:cs typeface="Arial MT"/>
              </a:rPr>
              <a:t> contient</a:t>
            </a:r>
            <a:r>
              <a:rPr sz="2176" dirty="0">
                <a:solidFill>
                  <a:srgbClr val="FFFFFF"/>
                </a:solidFill>
                <a:latin typeface="Arial MT"/>
                <a:cs typeface="Arial MT"/>
              </a:rPr>
              <a:t> </a:t>
            </a:r>
            <a:r>
              <a:rPr sz="2176" spc="-12" dirty="0">
                <a:solidFill>
                  <a:srgbClr val="FFFFFF"/>
                </a:solidFill>
                <a:latin typeface="Arial MT"/>
                <a:cs typeface="Arial MT"/>
              </a:rPr>
              <a:t>une</a:t>
            </a:r>
            <a:r>
              <a:rPr sz="2176" spc="-6" dirty="0">
                <a:solidFill>
                  <a:srgbClr val="FFFFFF"/>
                </a:solidFill>
                <a:latin typeface="Arial MT"/>
                <a:cs typeface="Arial MT"/>
              </a:rPr>
              <a:t> valeur</a:t>
            </a:r>
            <a:r>
              <a:rPr sz="2176" dirty="0">
                <a:solidFill>
                  <a:srgbClr val="FFFFFF"/>
                </a:solidFill>
                <a:latin typeface="Arial MT"/>
                <a:cs typeface="Arial MT"/>
              </a:rPr>
              <a:t> </a:t>
            </a:r>
            <a:r>
              <a:rPr sz="2176" spc="-6" dirty="0">
                <a:solidFill>
                  <a:srgbClr val="FFFFFF"/>
                </a:solidFill>
                <a:latin typeface="Arial MT"/>
                <a:cs typeface="Arial MT"/>
              </a:rPr>
              <a:t>non </a:t>
            </a:r>
            <a:r>
              <a:rPr sz="2176" spc="-12" dirty="0">
                <a:solidFill>
                  <a:srgbClr val="FFFFFF"/>
                </a:solidFill>
                <a:latin typeface="Arial MT"/>
                <a:cs typeface="Arial MT"/>
              </a:rPr>
              <a:t>nulle.</a:t>
            </a:r>
            <a:endParaRPr sz="2176">
              <a:solidFill>
                <a:prstClr val="black"/>
              </a:solidFill>
              <a:latin typeface="Arial MT"/>
              <a:cs typeface="Arial MT"/>
            </a:endParaRPr>
          </a:p>
          <a:p>
            <a:pPr marL="15356" marR="6142" defTabSz="1105601">
              <a:lnSpc>
                <a:spcPts val="2442"/>
              </a:lnSpc>
              <a:spcBef>
                <a:spcPts val="1330"/>
              </a:spcBef>
            </a:pPr>
            <a:r>
              <a:rPr sz="2176" spc="-6" dirty="0">
                <a:solidFill>
                  <a:srgbClr val="FFFFFF"/>
                </a:solidFill>
                <a:latin typeface="Arial MT"/>
                <a:cs typeface="Arial MT"/>
              </a:rPr>
              <a:t>get()</a:t>
            </a:r>
            <a:r>
              <a:rPr sz="2176" dirty="0">
                <a:solidFill>
                  <a:srgbClr val="FFFFFF"/>
                </a:solidFill>
                <a:latin typeface="Arial MT"/>
                <a:cs typeface="Arial MT"/>
              </a:rPr>
              <a:t> </a:t>
            </a:r>
            <a:r>
              <a:rPr sz="2176" spc="-6" dirty="0">
                <a:solidFill>
                  <a:srgbClr val="FFFFFF"/>
                </a:solidFill>
                <a:latin typeface="Arial MT"/>
                <a:cs typeface="Arial MT"/>
              </a:rPr>
              <a:t>renvoie la </a:t>
            </a:r>
            <a:r>
              <a:rPr sz="2176" spc="-12" dirty="0">
                <a:solidFill>
                  <a:srgbClr val="FFFFFF"/>
                </a:solidFill>
                <a:latin typeface="Arial MT"/>
                <a:cs typeface="Arial MT"/>
              </a:rPr>
              <a:t>valeur</a:t>
            </a:r>
            <a:r>
              <a:rPr sz="2176" spc="6" dirty="0">
                <a:solidFill>
                  <a:srgbClr val="FFFFFF"/>
                </a:solidFill>
                <a:latin typeface="Arial MT"/>
                <a:cs typeface="Arial MT"/>
              </a:rPr>
              <a:t> </a:t>
            </a:r>
            <a:r>
              <a:rPr sz="2176" spc="-6" dirty="0">
                <a:solidFill>
                  <a:srgbClr val="FFFFFF"/>
                </a:solidFill>
                <a:latin typeface="Arial MT"/>
                <a:cs typeface="Arial MT"/>
              </a:rPr>
              <a:t>de </a:t>
            </a:r>
            <a:r>
              <a:rPr sz="2176" spc="-12" dirty="0">
                <a:solidFill>
                  <a:srgbClr val="FFFFFF"/>
                </a:solidFill>
                <a:latin typeface="Arial MT"/>
                <a:cs typeface="Arial MT"/>
              </a:rPr>
              <a:t>l’optional</a:t>
            </a:r>
            <a:r>
              <a:rPr sz="2176" spc="-6" dirty="0">
                <a:solidFill>
                  <a:srgbClr val="FFFFFF"/>
                </a:solidFill>
                <a:latin typeface="Arial MT"/>
                <a:cs typeface="Arial MT"/>
              </a:rPr>
              <a:t> </a:t>
            </a:r>
            <a:r>
              <a:rPr sz="2176" dirty="0">
                <a:solidFill>
                  <a:srgbClr val="FFFFFF"/>
                </a:solidFill>
                <a:latin typeface="Arial MT"/>
                <a:cs typeface="Arial MT"/>
              </a:rPr>
              <a:t>si</a:t>
            </a:r>
            <a:r>
              <a:rPr sz="2176" spc="-6" dirty="0">
                <a:solidFill>
                  <a:srgbClr val="FFFFFF"/>
                </a:solidFill>
                <a:latin typeface="Arial MT"/>
                <a:cs typeface="Arial MT"/>
              </a:rPr>
              <a:t> elle</a:t>
            </a:r>
            <a:r>
              <a:rPr sz="2176" dirty="0">
                <a:solidFill>
                  <a:srgbClr val="FFFFFF"/>
                </a:solidFill>
                <a:latin typeface="Arial MT"/>
                <a:cs typeface="Arial MT"/>
              </a:rPr>
              <a:t> </a:t>
            </a:r>
            <a:r>
              <a:rPr sz="2176" spc="-6" dirty="0">
                <a:solidFill>
                  <a:srgbClr val="FFFFFF"/>
                </a:solidFill>
                <a:latin typeface="Arial MT"/>
                <a:cs typeface="Arial MT"/>
              </a:rPr>
              <a:t>existe,</a:t>
            </a:r>
            <a:r>
              <a:rPr sz="2176" dirty="0">
                <a:solidFill>
                  <a:srgbClr val="FFFFFF"/>
                </a:solidFill>
                <a:latin typeface="Arial MT"/>
                <a:cs typeface="Arial MT"/>
              </a:rPr>
              <a:t> </a:t>
            </a:r>
            <a:r>
              <a:rPr sz="2176" spc="-6" dirty="0">
                <a:solidFill>
                  <a:srgbClr val="FFFFFF"/>
                </a:solidFill>
                <a:latin typeface="Arial MT"/>
                <a:cs typeface="Arial MT"/>
              </a:rPr>
              <a:t>ou </a:t>
            </a:r>
            <a:r>
              <a:rPr sz="2176" spc="-12" dirty="0">
                <a:solidFill>
                  <a:srgbClr val="FFFFFF"/>
                </a:solidFill>
                <a:latin typeface="Arial MT"/>
                <a:cs typeface="Arial MT"/>
              </a:rPr>
              <a:t>lance</a:t>
            </a:r>
            <a:r>
              <a:rPr sz="2176" spc="-6" dirty="0">
                <a:solidFill>
                  <a:srgbClr val="FFFFFF"/>
                </a:solidFill>
                <a:latin typeface="Arial MT"/>
                <a:cs typeface="Arial MT"/>
              </a:rPr>
              <a:t> </a:t>
            </a:r>
            <a:r>
              <a:rPr sz="2176" spc="-12" dirty="0">
                <a:solidFill>
                  <a:srgbClr val="FFFFFF"/>
                </a:solidFill>
                <a:latin typeface="Arial MT"/>
                <a:cs typeface="Arial MT"/>
              </a:rPr>
              <a:t>une </a:t>
            </a:r>
            <a:r>
              <a:rPr sz="2176" spc="-585" dirty="0">
                <a:solidFill>
                  <a:srgbClr val="FFFFFF"/>
                </a:solidFill>
                <a:latin typeface="Arial MT"/>
                <a:cs typeface="Arial MT"/>
              </a:rPr>
              <a:t> </a:t>
            </a:r>
            <a:r>
              <a:rPr sz="2176" spc="-12" dirty="0">
                <a:solidFill>
                  <a:srgbClr val="FFFFFF"/>
                </a:solidFill>
                <a:latin typeface="Arial MT"/>
                <a:cs typeface="Arial MT"/>
              </a:rPr>
              <a:t>NoSuchElementException</a:t>
            </a:r>
            <a:r>
              <a:rPr sz="2176" spc="-6" dirty="0">
                <a:solidFill>
                  <a:srgbClr val="FFFFFF"/>
                </a:solidFill>
                <a:latin typeface="Arial MT"/>
                <a:cs typeface="Arial MT"/>
              </a:rPr>
              <a:t> </a:t>
            </a:r>
            <a:r>
              <a:rPr sz="2176" spc="-12" dirty="0">
                <a:solidFill>
                  <a:srgbClr val="FFFFFF"/>
                </a:solidFill>
                <a:latin typeface="Arial MT"/>
                <a:cs typeface="Arial MT"/>
              </a:rPr>
              <a:t>dans</a:t>
            </a:r>
            <a:r>
              <a:rPr sz="2176" dirty="0">
                <a:solidFill>
                  <a:srgbClr val="FFFFFF"/>
                </a:solidFill>
                <a:latin typeface="Arial MT"/>
                <a:cs typeface="Arial MT"/>
              </a:rPr>
              <a:t> </a:t>
            </a:r>
            <a:r>
              <a:rPr sz="2176" spc="-6" dirty="0">
                <a:solidFill>
                  <a:srgbClr val="FFFFFF"/>
                </a:solidFill>
                <a:latin typeface="Arial MT"/>
                <a:cs typeface="Arial MT"/>
              </a:rPr>
              <a:t>le cas</a:t>
            </a:r>
            <a:r>
              <a:rPr sz="2176" dirty="0">
                <a:solidFill>
                  <a:srgbClr val="FFFFFF"/>
                </a:solidFill>
                <a:latin typeface="Arial MT"/>
                <a:cs typeface="Arial MT"/>
              </a:rPr>
              <a:t> </a:t>
            </a:r>
            <a:r>
              <a:rPr sz="2176" spc="-6" dirty="0">
                <a:solidFill>
                  <a:srgbClr val="FFFFFF"/>
                </a:solidFill>
                <a:latin typeface="Arial MT"/>
                <a:cs typeface="Arial MT"/>
              </a:rPr>
              <a:t>contraire.</a:t>
            </a:r>
            <a:endParaRPr sz="2176">
              <a:solidFill>
                <a:prstClr val="black"/>
              </a:solidFill>
              <a:latin typeface="Arial MT"/>
              <a:cs typeface="Arial MT"/>
            </a:endParaRPr>
          </a:p>
        </p:txBody>
      </p:sp>
      <p:sp>
        <p:nvSpPr>
          <p:cNvPr id="7" name="object 7"/>
          <p:cNvSpPr/>
          <p:nvPr/>
        </p:nvSpPr>
        <p:spPr>
          <a:xfrm>
            <a:off x="1105572" y="3594078"/>
            <a:ext cx="9673753" cy="2898287"/>
          </a:xfrm>
          <a:custGeom>
            <a:avLst/>
            <a:gdLst/>
            <a:ahLst/>
            <a:cxnLst/>
            <a:rect l="l" t="t" r="r" b="b"/>
            <a:pathLst>
              <a:path w="8001000" h="2397125">
                <a:moveTo>
                  <a:pt x="8001000" y="0"/>
                </a:moveTo>
                <a:lnTo>
                  <a:pt x="0" y="0"/>
                </a:lnTo>
                <a:lnTo>
                  <a:pt x="0" y="2396515"/>
                </a:lnTo>
                <a:lnTo>
                  <a:pt x="4000677" y="2396515"/>
                </a:lnTo>
                <a:lnTo>
                  <a:pt x="8001000" y="2396515"/>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8" name="object 8"/>
          <p:cNvSpPr txBox="1"/>
          <p:nvPr/>
        </p:nvSpPr>
        <p:spPr>
          <a:xfrm>
            <a:off x="1105572" y="3594078"/>
            <a:ext cx="9673753" cy="2533956"/>
          </a:xfrm>
          <a:prstGeom prst="rect">
            <a:avLst/>
          </a:prstGeom>
          <a:ln w="29159">
            <a:solidFill>
              <a:srgbClr val="ABB10B"/>
            </a:solidFill>
          </a:ln>
        </p:spPr>
        <p:txBody>
          <a:bodyPr vert="horz" wrap="square" lIns="0" tIns="24568" rIns="0" bIns="0" rtlCol="0">
            <a:spAutoFit/>
          </a:bodyPr>
          <a:lstStyle/>
          <a:p>
            <a:pPr marL="125914" marR="3827376" defTabSz="1105601">
              <a:lnSpc>
                <a:spcPts val="2152"/>
              </a:lnSpc>
              <a:spcBef>
                <a:spcPts val="193"/>
              </a:spcBef>
            </a:pPr>
            <a:r>
              <a:rPr sz="1814" dirty="0">
                <a:solidFill>
                  <a:srgbClr val="B1B1B1"/>
                </a:solidFill>
                <a:latin typeface="Consolas"/>
                <a:cs typeface="Consolas"/>
              </a:rPr>
              <a:t>//monObjet</a:t>
            </a:r>
            <a:r>
              <a:rPr sz="1814" spc="-24" dirty="0">
                <a:solidFill>
                  <a:srgbClr val="B1B1B1"/>
                </a:solidFill>
                <a:latin typeface="Consolas"/>
                <a:cs typeface="Consolas"/>
              </a:rPr>
              <a:t> </a:t>
            </a:r>
            <a:r>
              <a:rPr sz="1814" dirty="0">
                <a:solidFill>
                  <a:srgbClr val="B1B1B1"/>
                </a:solidFill>
                <a:latin typeface="Consolas"/>
                <a:cs typeface="Consolas"/>
              </a:rPr>
              <a:t>n’est</a:t>
            </a:r>
            <a:r>
              <a:rPr sz="1814" spc="-18" dirty="0">
                <a:solidFill>
                  <a:srgbClr val="B1B1B1"/>
                </a:solidFill>
                <a:latin typeface="Consolas"/>
                <a:cs typeface="Consolas"/>
              </a:rPr>
              <a:t> </a:t>
            </a:r>
            <a:r>
              <a:rPr sz="1814" dirty="0">
                <a:solidFill>
                  <a:srgbClr val="B1B1B1"/>
                </a:solidFill>
                <a:latin typeface="Consolas"/>
                <a:cs typeface="Consolas"/>
              </a:rPr>
              <a:t>pas</a:t>
            </a:r>
            <a:r>
              <a:rPr sz="1814" spc="-18" dirty="0">
                <a:solidFill>
                  <a:srgbClr val="B1B1B1"/>
                </a:solidFill>
                <a:latin typeface="Consolas"/>
                <a:cs typeface="Consolas"/>
              </a:rPr>
              <a:t> </a:t>
            </a:r>
            <a:r>
              <a:rPr sz="1814" dirty="0">
                <a:solidFill>
                  <a:srgbClr val="B1B1B1"/>
                </a:solidFill>
                <a:latin typeface="Consolas"/>
                <a:cs typeface="Consolas"/>
              </a:rPr>
              <a:t>contenu</a:t>
            </a:r>
            <a:r>
              <a:rPr sz="1814" spc="-24" dirty="0">
                <a:solidFill>
                  <a:srgbClr val="B1B1B1"/>
                </a:solidFill>
                <a:latin typeface="Consolas"/>
                <a:cs typeface="Consolas"/>
              </a:rPr>
              <a:t> </a:t>
            </a:r>
            <a:r>
              <a:rPr sz="1814" dirty="0">
                <a:solidFill>
                  <a:srgbClr val="B1B1B1"/>
                </a:solidFill>
                <a:latin typeface="Consolas"/>
                <a:cs typeface="Consolas"/>
              </a:rPr>
              <a:t>dans</a:t>
            </a:r>
            <a:r>
              <a:rPr sz="1814" spc="-18" dirty="0">
                <a:solidFill>
                  <a:srgbClr val="B1B1B1"/>
                </a:solidFill>
                <a:latin typeface="Consolas"/>
                <a:cs typeface="Consolas"/>
              </a:rPr>
              <a:t> </a:t>
            </a:r>
            <a:r>
              <a:rPr sz="1814" dirty="0">
                <a:solidFill>
                  <a:srgbClr val="B1B1B1"/>
                </a:solidFill>
                <a:latin typeface="Consolas"/>
                <a:cs typeface="Consolas"/>
              </a:rPr>
              <a:t>un</a:t>
            </a:r>
            <a:r>
              <a:rPr sz="1814" spc="-18" dirty="0">
                <a:solidFill>
                  <a:srgbClr val="B1B1B1"/>
                </a:solidFill>
                <a:latin typeface="Consolas"/>
                <a:cs typeface="Consolas"/>
              </a:rPr>
              <a:t> </a:t>
            </a:r>
            <a:r>
              <a:rPr sz="1814" dirty="0">
                <a:solidFill>
                  <a:srgbClr val="B1B1B1"/>
                </a:solidFill>
                <a:latin typeface="Consolas"/>
                <a:cs typeface="Consolas"/>
              </a:rPr>
              <a:t>Optional </a:t>
            </a:r>
            <a:r>
              <a:rPr sz="1814" spc="-979" dirty="0">
                <a:solidFill>
                  <a:srgbClr val="B1B1B1"/>
                </a:solidFill>
                <a:latin typeface="Consolas"/>
                <a:cs typeface="Consolas"/>
              </a:rPr>
              <a:t> </a:t>
            </a:r>
            <a:r>
              <a:rPr sz="1814" dirty="0">
                <a:solidFill>
                  <a:srgbClr val="B1B1B1"/>
                </a:solidFill>
                <a:latin typeface="Consolas"/>
                <a:cs typeface="Consolas"/>
              </a:rPr>
              <a:t>if(monObjet</a:t>
            </a:r>
            <a:r>
              <a:rPr sz="1814" spc="-6" dirty="0">
                <a:solidFill>
                  <a:srgbClr val="B1B1B1"/>
                </a:solidFill>
                <a:latin typeface="Consolas"/>
                <a:cs typeface="Consolas"/>
              </a:rPr>
              <a:t> </a:t>
            </a:r>
            <a:r>
              <a:rPr sz="1814" dirty="0">
                <a:solidFill>
                  <a:srgbClr val="B1B1B1"/>
                </a:solidFill>
                <a:latin typeface="Consolas"/>
                <a:cs typeface="Consolas"/>
              </a:rPr>
              <a:t>!= null){</a:t>
            </a:r>
            <a:endParaRPr sz="1814">
              <a:solidFill>
                <a:prstClr val="black"/>
              </a:solidFill>
              <a:latin typeface="Consolas"/>
              <a:cs typeface="Consolas"/>
            </a:endParaRPr>
          </a:p>
          <a:p>
            <a:pPr marL="634185" defTabSz="1105601">
              <a:lnSpc>
                <a:spcPts val="2080"/>
              </a:lnSpc>
            </a:pPr>
            <a:r>
              <a:rPr sz="1814" dirty="0">
                <a:solidFill>
                  <a:srgbClr val="B1B1B1"/>
                </a:solidFill>
                <a:latin typeface="Consolas"/>
                <a:cs typeface="Consolas"/>
              </a:rPr>
              <a:t>monObjet.appelleMethode();</a:t>
            </a:r>
            <a:endParaRPr sz="1814">
              <a:solidFill>
                <a:prstClr val="black"/>
              </a:solidFill>
              <a:latin typeface="Consolas"/>
              <a:cs typeface="Consolas"/>
            </a:endParaRPr>
          </a:p>
          <a:p>
            <a:pPr marL="125914" defTabSz="1105601">
              <a:lnSpc>
                <a:spcPts val="2163"/>
              </a:lnSpc>
            </a:pPr>
            <a:r>
              <a:rPr sz="1814" dirty="0">
                <a:solidFill>
                  <a:srgbClr val="B1B1B1"/>
                </a:solidFill>
                <a:latin typeface="Consolas"/>
                <a:cs typeface="Consolas"/>
              </a:rPr>
              <a:t>}</a:t>
            </a:r>
            <a:endParaRPr sz="1814">
              <a:solidFill>
                <a:prstClr val="black"/>
              </a:solidFill>
              <a:latin typeface="Consolas"/>
              <a:cs typeface="Consolas"/>
            </a:endParaRPr>
          </a:p>
          <a:p>
            <a:pPr defTabSz="1105601">
              <a:spcBef>
                <a:spcPts val="30"/>
              </a:spcBef>
            </a:pPr>
            <a:endParaRPr sz="1874">
              <a:solidFill>
                <a:prstClr val="black"/>
              </a:solidFill>
              <a:latin typeface="Consolas"/>
              <a:cs typeface="Consolas"/>
            </a:endParaRPr>
          </a:p>
          <a:p>
            <a:pPr marL="125914" marR="4589012" defTabSz="1105601">
              <a:lnSpc>
                <a:spcPts val="2152"/>
              </a:lnSpc>
            </a:pPr>
            <a:r>
              <a:rPr sz="1814" dirty="0">
                <a:solidFill>
                  <a:srgbClr val="B1B1B1"/>
                </a:solidFill>
                <a:latin typeface="Consolas"/>
                <a:cs typeface="Consolas"/>
              </a:rPr>
              <a:t>//monObjet</a:t>
            </a:r>
            <a:r>
              <a:rPr sz="1814" spc="-24" dirty="0">
                <a:solidFill>
                  <a:srgbClr val="B1B1B1"/>
                </a:solidFill>
                <a:latin typeface="Consolas"/>
                <a:cs typeface="Consolas"/>
              </a:rPr>
              <a:t> </a:t>
            </a:r>
            <a:r>
              <a:rPr sz="1814" dirty="0">
                <a:solidFill>
                  <a:srgbClr val="B1B1B1"/>
                </a:solidFill>
                <a:latin typeface="Consolas"/>
                <a:cs typeface="Consolas"/>
              </a:rPr>
              <a:t>est</a:t>
            </a:r>
            <a:r>
              <a:rPr sz="1814" spc="-18" dirty="0">
                <a:solidFill>
                  <a:srgbClr val="B1B1B1"/>
                </a:solidFill>
                <a:latin typeface="Consolas"/>
                <a:cs typeface="Consolas"/>
              </a:rPr>
              <a:t> </a:t>
            </a:r>
            <a:r>
              <a:rPr sz="1814" dirty="0">
                <a:solidFill>
                  <a:srgbClr val="B1B1B1"/>
                </a:solidFill>
                <a:latin typeface="Consolas"/>
                <a:cs typeface="Consolas"/>
              </a:rPr>
              <a:t>contenu</a:t>
            </a:r>
            <a:r>
              <a:rPr sz="1814" spc="-24" dirty="0">
                <a:solidFill>
                  <a:srgbClr val="B1B1B1"/>
                </a:solidFill>
                <a:latin typeface="Consolas"/>
                <a:cs typeface="Consolas"/>
              </a:rPr>
              <a:t> </a:t>
            </a:r>
            <a:r>
              <a:rPr sz="1814" dirty="0">
                <a:solidFill>
                  <a:srgbClr val="B1B1B1"/>
                </a:solidFill>
                <a:latin typeface="Consolas"/>
                <a:cs typeface="Consolas"/>
              </a:rPr>
              <a:t>dans</a:t>
            </a:r>
            <a:r>
              <a:rPr sz="1814" spc="-24" dirty="0">
                <a:solidFill>
                  <a:srgbClr val="B1B1B1"/>
                </a:solidFill>
                <a:latin typeface="Consolas"/>
                <a:cs typeface="Consolas"/>
              </a:rPr>
              <a:t> </a:t>
            </a:r>
            <a:r>
              <a:rPr sz="1814" dirty="0">
                <a:solidFill>
                  <a:srgbClr val="B1B1B1"/>
                </a:solidFill>
                <a:latin typeface="Consolas"/>
                <a:cs typeface="Consolas"/>
              </a:rPr>
              <a:t>un</a:t>
            </a:r>
            <a:r>
              <a:rPr sz="1814" spc="-24" dirty="0">
                <a:solidFill>
                  <a:srgbClr val="B1B1B1"/>
                </a:solidFill>
                <a:latin typeface="Consolas"/>
                <a:cs typeface="Consolas"/>
              </a:rPr>
              <a:t> </a:t>
            </a:r>
            <a:r>
              <a:rPr sz="1814" dirty="0">
                <a:solidFill>
                  <a:srgbClr val="B1B1B1"/>
                </a:solidFill>
                <a:latin typeface="Consolas"/>
                <a:cs typeface="Consolas"/>
              </a:rPr>
              <a:t>Optional </a:t>
            </a:r>
            <a:r>
              <a:rPr sz="1814" spc="-979" dirty="0">
                <a:solidFill>
                  <a:srgbClr val="B1B1B1"/>
                </a:solidFill>
                <a:latin typeface="Consolas"/>
                <a:cs typeface="Consolas"/>
              </a:rPr>
              <a:t> </a:t>
            </a:r>
            <a:r>
              <a:rPr sz="1814" dirty="0">
                <a:solidFill>
                  <a:srgbClr val="B1B1B1"/>
                </a:solidFill>
                <a:latin typeface="Consolas"/>
                <a:cs typeface="Consolas"/>
              </a:rPr>
              <a:t>if(monOptional.isPresent()){</a:t>
            </a:r>
            <a:endParaRPr sz="1814">
              <a:solidFill>
                <a:prstClr val="black"/>
              </a:solidFill>
              <a:latin typeface="Consolas"/>
              <a:cs typeface="Consolas"/>
            </a:endParaRPr>
          </a:p>
          <a:p>
            <a:pPr marL="634185" defTabSz="1105601">
              <a:lnSpc>
                <a:spcPts val="2080"/>
              </a:lnSpc>
            </a:pPr>
            <a:r>
              <a:rPr sz="1814" dirty="0">
                <a:solidFill>
                  <a:srgbClr val="B1B1B1"/>
                </a:solidFill>
                <a:latin typeface="Consolas"/>
                <a:cs typeface="Consolas"/>
              </a:rPr>
              <a:t>monOptional.get().appelleMethode();</a:t>
            </a:r>
            <a:endParaRPr sz="1814">
              <a:solidFill>
                <a:prstClr val="black"/>
              </a:solidFill>
              <a:latin typeface="Consolas"/>
              <a:cs typeface="Consolas"/>
            </a:endParaRPr>
          </a:p>
          <a:p>
            <a:pPr marL="125914" defTabSz="1105601">
              <a:lnSpc>
                <a:spcPts val="2163"/>
              </a:lnSpc>
            </a:pPr>
            <a:r>
              <a:rPr sz="1814" dirty="0">
                <a:solidFill>
                  <a:srgbClr val="B1B1B1"/>
                </a:solidFill>
                <a:latin typeface="Consolas"/>
                <a:cs typeface="Consolas"/>
              </a:rPr>
              <a:t>}</a:t>
            </a:r>
            <a:endParaRPr sz="1814">
              <a:solidFill>
                <a:prstClr val="black"/>
              </a:solidFill>
              <a:latin typeface="Consolas"/>
              <a:cs typeface="Consolas"/>
            </a:endParaRPr>
          </a:p>
        </p:txBody>
      </p:sp>
      <p:sp>
        <p:nvSpPr>
          <p:cNvPr id="9" name="object 2">
            <a:extLst>
              <a:ext uri="{FF2B5EF4-FFF2-40B4-BE49-F238E27FC236}">
                <a16:creationId xmlns:a16="http://schemas.microsoft.com/office/drawing/2014/main" id="{22562351-C1C4-8B48-1B61-EDFAA075CD20}"/>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extLst>
      <p:ext uri="{BB962C8B-B14F-4D97-AF65-F5344CB8AC3E}">
        <p14:creationId xmlns:p14="http://schemas.microsoft.com/office/powerpoint/2010/main" val="378391063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431" y="538401"/>
            <a:ext cx="1633022" cy="573671"/>
          </a:xfrm>
          <a:prstGeom prst="rect">
            <a:avLst/>
          </a:prstGeom>
        </p:spPr>
        <p:txBody>
          <a:bodyPr vert="horz" wrap="square" lIns="0" tIns="15355" rIns="0" bIns="0" rtlCol="0">
            <a:spAutoFit/>
          </a:bodyPr>
          <a:lstStyle/>
          <a:p>
            <a:pPr marL="15356">
              <a:spcBef>
                <a:spcPts val="121"/>
              </a:spcBef>
            </a:pPr>
            <a:r>
              <a:rPr spc="381" dirty="0"/>
              <a:t>o</a:t>
            </a:r>
            <a:r>
              <a:rPr spc="284" dirty="0"/>
              <a:t>r</a:t>
            </a:r>
            <a:r>
              <a:rPr spc="381" dirty="0"/>
              <a:t>E</a:t>
            </a:r>
            <a:r>
              <a:rPr spc="200" dirty="0"/>
              <a:t>l</a:t>
            </a:r>
            <a:r>
              <a:rPr spc="478" dirty="0"/>
              <a:t>se</a:t>
            </a:r>
          </a:p>
        </p:txBody>
      </p:sp>
      <p:sp>
        <p:nvSpPr>
          <p:cNvPr id="4" name="object 4"/>
          <p:cNvSpPr txBox="1"/>
          <p:nvPr/>
        </p:nvSpPr>
        <p:spPr>
          <a:xfrm>
            <a:off x="668010"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1059752" y="2036145"/>
            <a:ext cx="10107537" cy="350340"/>
          </a:xfrm>
          <a:prstGeom prst="rect">
            <a:avLst/>
          </a:prstGeom>
        </p:spPr>
        <p:txBody>
          <a:bodyPr vert="horz" wrap="square" lIns="0" tIns="15355" rIns="0" bIns="0" rtlCol="0">
            <a:spAutoFit/>
          </a:bodyPr>
          <a:lstStyle/>
          <a:p>
            <a:pPr marL="15356" defTabSz="1105601">
              <a:spcBef>
                <a:spcPts val="121"/>
              </a:spcBef>
            </a:pPr>
            <a:r>
              <a:rPr sz="2176" spc="-6" dirty="0">
                <a:solidFill>
                  <a:srgbClr val="FFFFFF"/>
                </a:solidFill>
                <a:latin typeface="Arial MT"/>
                <a:cs typeface="Arial MT"/>
              </a:rPr>
              <a:t>orElse(other)</a:t>
            </a:r>
            <a:r>
              <a:rPr sz="2176" dirty="0">
                <a:solidFill>
                  <a:srgbClr val="FFFFFF"/>
                </a:solidFill>
                <a:latin typeface="Arial MT"/>
                <a:cs typeface="Arial MT"/>
              </a:rPr>
              <a:t> </a:t>
            </a:r>
            <a:r>
              <a:rPr sz="2176" spc="-6" dirty="0">
                <a:solidFill>
                  <a:srgbClr val="FFFFFF"/>
                </a:solidFill>
                <a:latin typeface="Arial MT"/>
                <a:cs typeface="Arial MT"/>
              </a:rPr>
              <a:t>renvoie</a:t>
            </a:r>
            <a:r>
              <a:rPr sz="2176" dirty="0">
                <a:solidFill>
                  <a:srgbClr val="FFFFFF"/>
                </a:solidFill>
                <a:latin typeface="Arial MT"/>
                <a:cs typeface="Arial MT"/>
              </a:rPr>
              <a:t> </a:t>
            </a:r>
            <a:r>
              <a:rPr sz="2176" spc="-12" dirty="0">
                <a:solidFill>
                  <a:srgbClr val="FFFFFF"/>
                </a:solidFill>
                <a:latin typeface="Arial MT"/>
                <a:cs typeface="Arial MT"/>
              </a:rPr>
              <a:t>l’objet</a:t>
            </a:r>
            <a:r>
              <a:rPr sz="2176" spc="6" dirty="0">
                <a:solidFill>
                  <a:srgbClr val="FFFFFF"/>
                </a:solidFill>
                <a:latin typeface="Arial MT"/>
                <a:cs typeface="Arial MT"/>
              </a:rPr>
              <a:t> </a:t>
            </a:r>
            <a:r>
              <a:rPr sz="2176" spc="-12" dirty="0">
                <a:solidFill>
                  <a:srgbClr val="FFFFFF"/>
                </a:solidFill>
                <a:latin typeface="Arial MT"/>
                <a:cs typeface="Arial MT"/>
              </a:rPr>
              <a:t>contenu</a:t>
            </a:r>
            <a:r>
              <a:rPr sz="2176" dirty="0">
                <a:solidFill>
                  <a:srgbClr val="FFFFFF"/>
                </a:solidFill>
                <a:latin typeface="Arial MT"/>
                <a:cs typeface="Arial MT"/>
              </a:rPr>
              <a:t> </a:t>
            </a:r>
            <a:r>
              <a:rPr sz="2176" spc="-6" dirty="0">
                <a:solidFill>
                  <a:srgbClr val="FFFFFF"/>
                </a:solidFill>
                <a:latin typeface="Arial MT"/>
                <a:cs typeface="Arial MT"/>
              </a:rPr>
              <a:t>s’il</a:t>
            </a:r>
            <a:r>
              <a:rPr sz="2176" dirty="0">
                <a:solidFill>
                  <a:srgbClr val="FFFFFF"/>
                </a:solidFill>
                <a:latin typeface="Arial MT"/>
                <a:cs typeface="Arial MT"/>
              </a:rPr>
              <a:t> </a:t>
            </a:r>
            <a:r>
              <a:rPr sz="2176" spc="-6" dirty="0">
                <a:solidFill>
                  <a:srgbClr val="FFFFFF"/>
                </a:solidFill>
                <a:latin typeface="Arial MT"/>
                <a:cs typeface="Arial MT"/>
              </a:rPr>
              <a:t>est</a:t>
            </a:r>
            <a:r>
              <a:rPr sz="2176" spc="6" dirty="0">
                <a:solidFill>
                  <a:srgbClr val="FFFFFF"/>
                </a:solidFill>
                <a:latin typeface="Arial MT"/>
                <a:cs typeface="Arial MT"/>
              </a:rPr>
              <a:t> </a:t>
            </a:r>
            <a:r>
              <a:rPr sz="2176" spc="-6" dirty="0">
                <a:solidFill>
                  <a:srgbClr val="FFFFFF"/>
                </a:solidFill>
                <a:latin typeface="Arial MT"/>
                <a:cs typeface="Arial MT"/>
              </a:rPr>
              <a:t>non</a:t>
            </a:r>
            <a:r>
              <a:rPr sz="2176" dirty="0">
                <a:solidFill>
                  <a:srgbClr val="FFFFFF"/>
                </a:solidFill>
                <a:latin typeface="Arial MT"/>
                <a:cs typeface="Arial MT"/>
              </a:rPr>
              <a:t> </a:t>
            </a:r>
            <a:r>
              <a:rPr sz="2176" spc="-12" dirty="0">
                <a:solidFill>
                  <a:srgbClr val="FFFFFF"/>
                </a:solidFill>
                <a:latin typeface="Arial MT"/>
                <a:cs typeface="Arial MT"/>
              </a:rPr>
              <a:t>null,</a:t>
            </a:r>
            <a:r>
              <a:rPr sz="2176" spc="6" dirty="0">
                <a:solidFill>
                  <a:srgbClr val="FFFFFF"/>
                </a:solidFill>
                <a:latin typeface="Arial MT"/>
                <a:cs typeface="Arial MT"/>
              </a:rPr>
              <a:t> </a:t>
            </a:r>
            <a:r>
              <a:rPr sz="2176" spc="-6" dirty="0">
                <a:solidFill>
                  <a:srgbClr val="FFFFFF"/>
                </a:solidFill>
                <a:latin typeface="Arial MT"/>
                <a:cs typeface="Arial MT"/>
              </a:rPr>
              <a:t>ou</a:t>
            </a:r>
            <a:r>
              <a:rPr sz="2176" dirty="0">
                <a:solidFill>
                  <a:srgbClr val="FFFFFF"/>
                </a:solidFill>
                <a:latin typeface="Arial MT"/>
                <a:cs typeface="Arial MT"/>
              </a:rPr>
              <a:t> </a:t>
            </a:r>
            <a:r>
              <a:rPr sz="2176" spc="-12" dirty="0">
                <a:solidFill>
                  <a:srgbClr val="FFFFFF"/>
                </a:solidFill>
                <a:latin typeface="Arial MT"/>
                <a:cs typeface="Arial MT"/>
              </a:rPr>
              <a:t>other</a:t>
            </a:r>
            <a:r>
              <a:rPr sz="2176" spc="6" dirty="0">
                <a:solidFill>
                  <a:srgbClr val="FFFFFF"/>
                </a:solidFill>
                <a:latin typeface="Arial MT"/>
                <a:cs typeface="Arial MT"/>
              </a:rPr>
              <a:t> </a:t>
            </a:r>
            <a:r>
              <a:rPr sz="2176" spc="-6" dirty="0">
                <a:solidFill>
                  <a:srgbClr val="FFFFFF"/>
                </a:solidFill>
                <a:latin typeface="Arial MT"/>
                <a:cs typeface="Arial MT"/>
              </a:rPr>
              <a:t>si</a:t>
            </a:r>
            <a:r>
              <a:rPr sz="2176" dirty="0">
                <a:solidFill>
                  <a:srgbClr val="FFFFFF"/>
                </a:solidFill>
                <a:latin typeface="Arial MT"/>
                <a:cs typeface="Arial MT"/>
              </a:rPr>
              <a:t> </a:t>
            </a:r>
            <a:r>
              <a:rPr sz="2176" spc="-6" dirty="0">
                <a:solidFill>
                  <a:srgbClr val="FFFFFF"/>
                </a:solidFill>
                <a:latin typeface="Arial MT"/>
                <a:cs typeface="Arial MT"/>
              </a:rPr>
              <a:t>ce</a:t>
            </a:r>
            <a:r>
              <a:rPr sz="2176" dirty="0">
                <a:solidFill>
                  <a:srgbClr val="FFFFFF"/>
                </a:solidFill>
                <a:latin typeface="Arial MT"/>
                <a:cs typeface="Arial MT"/>
              </a:rPr>
              <a:t> </a:t>
            </a:r>
            <a:r>
              <a:rPr sz="2176" spc="-12" dirty="0">
                <a:solidFill>
                  <a:srgbClr val="FFFFFF"/>
                </a:solidFill>
                <a:latin typeface="Arial MT"/>
                <a:cs typeface="Arial MT"/>
              </a:rPr>
              <a:t>dernier</a:t>
            </a:r>
            <a:r>
              <a:rPr sz="2176" spc="6" dirty="0">
                <a:solidFill>
                  <a:srgbClr val="FFFFFF"/>
                </a:solidFill>
                <a:latin typeface="Arial MT"/>
                <a:cs typeface="Arial MT"/>
              </a:rPr>
              <a:t> </a:t>
            </a:r>
            <a:r>
              <a:rPr sz="2176" spc="-6" dirty="0">
                <a:solidFill>
                  <a:srgbClr val="FFFFFF"/>
                </a:solidFill>
                <a:latin typeface="Arial MT"/>
                <a:cs typeface="Arial MT"/>
              </a:rPr>
              <a:t>est</a:t>
            </a:r>
            <a:r>
              <a:rPr sz="2176" spc="6" dirty="0">
                <a:solidFill>
                  <a:srgbClr val="FFFFFF"/>
                </a:solidFill>
                <a:latin typeface="Arial MT"/>
                <a:cs typeface="Arial MT"/>
              </a:rPr>
              <a:t> </a:t>
            </a:r>
            <a:r>
              <a:rPr sz="2176" spc="-12" dirty="0">
                <a:solidFill>
                  <a:srgbClr val="FFFFFF"/>
                </a:solidFill>
                <a:latin typeface="Arial MT"/>
                <a:cs typeface="Arial MT"/>
              </a:rPr>
              <a:t>null.</a:t>
            </a:r>
            <a:endParaRPr sz="2176">
              <a:solidFill>
                <a:prstClr val="black"/>
              </a:solidFill>
              <a:latin typeface="Arial MT"/>
              <a:cs typeface="Arial MT"/>
            </a:endParaRPr>
          </a:p>
        </p:txBody>
      </p:sp>
      <p:sp>
        <p:nvSpPr>
          <p:cNvPr id="6" name="object 6"/>
          <p:cNvSpPr/>
          <p:nvPr/>
        </p:nvSpPr>
        <p:spPr>
          <a:xfrm>
            <a:off x="1105572" y="2964255"/>
            <a:ext cx="9673753" cy="2898287"/>
          </a:xfrm>
          <a:custGeom>
            <a:avLst/>
            <a:gdLst/>
            <a:ahLst/>
            <a:cxnLst/>
            <a:rect l="l" t="t" r="r" b="b"/>
            <a:pathLst>
              <a:path w="8001000" h="2397125">
                <a:moveTo>
                  <a:pt x="8001000" y="0"/>
                </a:moveTo>
                <a:lnTo>
                  <a:pt x="0" y="0"/>
                </a:lnTo>
                <a:lnTo>
                  <a:pt x="0" y="2396515"/>
                </a:lnTo>
                <a:lnTo>
                  <a:pt x="4000677" y="2396515"/>
                </a:lnTo>
                <a:lnTo>
                  <a:pt x="8001000" y="2396515"/>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7" name="object 7"/>
          <p:cNvSpPr txBox="1"/>
          <p:nvPr/>
        </p:nvSpPr>
        <p:spPr>
          <a:xfrm>
            <a:off x="1105572" y="2964255"/>
            <a:ext cx="9673753" cy="2546780"/>
          </a:xfrm>
          <a:prstGeom prst="rect">
            <a:avLst/>
          </a:prstGeom>
          <a:ln w="29159">
            <a:solidFill>
              <a:srgbClr val="ABB10B"/>
            </a:solidFill>
          </a:ln>
        </p:spPr>
        <p:txBody>
          <a:bodyPr vert="horz" wrap="square" lIns="0" tIns="24568" rIns="0" bIns="0" rtlCol="0">
            <a:spAutoFit/>
          </a:bodyPr>
          <a:lstStyle/>
          <a:p>
            <a:pPr marL="125914" marR="3827376" defTabSz="1105601">
              <a:lnSpc>
                <a:spcPts val="2152"/>
              </a:lnSpc>
              <a:spcBef>
                <a:spcPts val="193"/>
              </a:spcBef>
            </a:pPr>
            <a:r>
              <a:rPr sz="1814" dirty="0">
                <a:solidFill>
                  <a:srgbClr val="B1B1B1"/>
                </a:solidFill>
                <a:latin typeface="Consolas"/>
                <a:cs typeface="Consolas"/>
              </a:rPr>
              <a:t>//monObjet</a:t>
            </a:r>
            <a:r>
              <a:rPr sz="1814" spc="-24" dirty="0">
                <a:solidFill>
                  <a:srgbClr val="B1B1B1"/>
                </a:solidFill>
                <a:latin typeface="Consolas"/>
                <a:cs typeface="Consolas"/>
              </a:rPr>
              <a:t> </a:t>
            </a:r>
            <a:r>
              <a:rPr sz="1814" dirty="0">
                <a:solidFill>
                  <a:srgbClr val="B1B1B1"/>
                </a:solidFill>
                <a:latin typeface="Consolas"/>
                <a:cs typeface="Consolas"/>
              </a:rPr>
              <a:t>n’est</a:t>
            </a:r>
            <a:r>
              <a:rPr sz="1814" spc="-18" dirty="0">
                <a:solidFill>
                  <a:srgbClr val="B1B1B1"/>
                </a:solidFill>
                <a:latin typeface="Consolas"/>
                <a:cs typeface="Consolas"/>
              </a:rPr>
              <a:t> </a:t>
            </a:r>
            <a:r>
              <a:rPr sz="1814" dirty="0">
                <a:solidFill>
                  <a:srgbClr val="B1B1B1"/>
                </a:solidFill>
                <a:latin typeface="Consolas"/>
                <a:cs typeface="Consolas"/>
              </a:rPr>
              <a:t>pas</a:t>
            </a:r>
            <a:r>
              <a:rPr sz="1814" spc="-18" dirty="0">
                <a:solidFill>
                  <a:srgbClr val="B1B1B1"/>
                </a:solidFill>
                <a:latin typeface="Consolas"/>
                <a:cs typeface="Consolas"/>
              </a:rPr>
              <a:t> </a:t>
            </a:r>
            <a:r>
              <a:rPr sz="1814" dirty="0">
                <a:solidFill>
                  <a:srgbClr val="B1B1B1"/>
                </a:solidFill>
                <a:latin typeface="Consolas"/>
                <a:cs typeface="Consolas"/>
              </a:rPr>
              <a:t>contenu</a:t>
            </a:r>
            <a:r>
              <a:rPr sz="1814" spc="-24" dirty="0">
                <a:solidFill>
                  <a:srgbClr val="B1B1B1"/>
                </a:solidFill>
                <a:latin typeface="Consolas"/>
                <a:cs typeface="Consolas"/>
              </a:rPr>
              <a:t> </a:t>
            </a:r>
            <a:r>
              <a:rPr sz="1814" dirty="0">
                <a:solidFill>
                  <a:srgbClr val="B1B1B1"/>
                </a:solidFill>
                <a:latin typeface="Consolas"/>
                <a:cs typeface="Consolas"/>
              </a:rPr>
              <a:t>dans</a:t>
            </a:r>
            <a:r>
              <a:rPr sz="1814" spc="-18" dirty="0">
                <a:solidFill>
                  <a:srgbClr val="B1B1B1"/>
                </a:solidFill>
                <a:latin typeface="Consolas"/>
                <a:cs typeface="Consolas"/>
              </a:rPr>
              <a:t> </a:t>
            </a:r>
            <a:r>
              <a:rPr sz="1814" dirty="0">
                <a:solidFill>
                  <a:srgbClr val="B1B1B1"/>
                </a:solidFill>
                <a:latin typeface="Consolas"/>
                <a:cs typeface="Consolas"/>
              </a:rPr>
              <a:t>un</a:t>
            </a:r>
            <a:r>
              <a:rPr sz="1814" spc="-18" dirty="0">
                <a:solidFill>
                  <a:srgbClr val="B1B1B1"/>
                </a:solidFill>
                <a:latin typeface="Consolas"/>
                <a:cs typeface="Consolas"/>
              </a:rPr>
              <a:t> </a:t>
            </a:r>
            <a:r>
              <a:rPr sz="1814" dirty="0">
                <a:solidFill>
                  <a:srgbClr val="B1B1B1"/>
                </a:solidFill>
                <a:latin typeface="Consolas"/>
                <a:cs typeface="Consolas"/>
              </a:rPr>
              <a:t>Optional </a:t>
            </a:r>
            <a:r>
              <a:rPr sz="1814" spc="-979" dirty="0">
                <a:solidFill>
                  <a:srgbClr val="B1B1B1"/>
                </a:solidFill>
                <a:latin typeface="Consolas"/>
                <a:cs typeface="Consolas"/>
              </a:rPr>
              <a:t> </a:t>
            </a:r>
            <a:r>
              <a:rPr sz="1814" dirty="0">
                <a:solidFill>
                  <a:srgbClr val="B1B1B1"/>
                </a:solidFill>
                <a:latin typeface="Consolas"/>
                <a:cs typeface="Consolas"/>
              </a:rPr>
              <a:t>if(monObjet</a:t>
            </a:r>
            <a:r>
              <a:rPr sz="1814" spc="-6" dirty="0">
                <a:solidFill>
                  <a:srgbClr val="B1B1B1"/>
                </a:solidFill>
                <a:latin typeface="Consolas"/>
                <a:cs typeface="Consolas"/>
              </a:rPr>
              <a:t> </a:t>
            </a:r>
            <a:r>
              <a:rPr sz="1814" dirty="0">
                <a:solidFill>
                  <a:srgbClr val="B1B1B1"/>
                </a:solidFill>
                <a:latin typeface="Consolas"/>
                <a:cs typeface="Consolas"/>
              </a:rPr>
              <a:t>!= null){</a:t>
            </a:r>
            <a:endParaRPr sz="1814">
              <a:solidFill>
                <a:prstClr val="black"/>
              </a:solidFill>
              <a:latin typeface="Consolas"/>
              <a:cs typeface="Consolas"/>
            </a:endParaRPr>
          </a:p>
          <a:p>
            <a:pPr marL="634185" defTabSz="1105601">
              <a:lnSpc>
                <a:spcPts val="2080"/>
              </a:lnSpc>
            </a:pPr>
            <a:r>
              <a:rPr sz="1814" dirty="0">
                <a:solidFill>
                  <a:srgbClr val="B1B1B1"/>
                </a:solidFill>
                <a:latin typeface="Consolas"/>
                <a:cs typeface="Consolas"/>
              </a:rPr>
              <a:t>monObjet.appelleMethode();</a:t>
            </a:r>
            <a:endParaRPr sz="1814">
              <a:solidFill>
                <a:prstClr val="black"/>
              </a:solidFill>
              <a:latin typeface="Consolas"/>
              <a:cs typeface="Consolas"/>
            </a:endParaRPr>
          </a:p>
          <a:p>
            <a:pPr marL="125914" defTabSz="1105601">
              <a:lnSpc>
                <a:spcPts val="2158"/>
              </a:lnSpc>
            </a:pPr>
            <a:r>
              <a:rPr sz="1814" dirty="0">
                <a:solidFill>
                  <a:srgbClr val="B1B1B1"/>
                </a:solidFill>
                <a:latin typeface="Consolas"/>
                <a:cs typeface="Consolas"/>
              </a:rPr>
              <a:t>}else{</a:t>
            </a:r>
            <a:endParaRPr sz="1814">
              <a:solidFill>
                <a:prstClr val="black"/>
              </a:solidFill>
              <a:latin typeface="Consolas"/>
              <a:cs typeface="Consolas"/>
            </a:endParaRPr>
          </a:p>
          <a:p>
            <a:pPr marL="634185" defTabSz="1105601">
              <a:lnSpc>
                <a:spcPts val="2158"/>
              </a:lnSpc>
            </a:pPr>
            <a:r>
              <a:rPr sz="1814" dirty="0">
                <a:solidFill>
                  <a:srgbClr val="B1B1B1"/>
                </a:solidFill>
                <a:latin typeface="Consolas"/>
                <a:cs typeface="Consolas"/>
              </a:rPr>
              <a:t>monObjetParDefaut.appelleMethode();</a:t>
            </a:r>
            <a:endParaRPr sz="1814">
              <a:solidFill>
                <a:prstClr val="black"/>
              </a:solidFill>
              <a:latin typeface="Consolas"/>
              <a:cs typeface="Consolas"/>
            </a:endParaRPr>
          </a:p>
          <a:p>
            <a:pPr marL="125914" defTabSz="1105601">
              <a:lnSpc>
                <a:spcPts val="2163"/>
              </a:lnSpc>
            </a:pPr>
            <a:r>
              <a:rPr sz="1814" dirty="0">
                <a:solidFill>
                  <a:srgbClr val="B1B1B1"/>
                </a:solidFill>
                <a:latin typeface="Consolas"/>
                <a:cs typeface="Consolas"/>
              </a:rPr>
              <a:t>}</a:t>
            </a:r>
            <a:endParaRPr sz="1814">
              <a:solidFill>
                <a:prstClr val="black"/>
              </a:solidFill>
              <a:latin typeface="Consolas"/>
              <a:cs typeface="Consolas"/>
            </a:endParaRPr>
          </a:p>
          <a:p>
            <a:pPr defTabSz="1105601">
              <a:spcBef>
                <a:spcPts val="30"/>
              </a:spcBef>
            </a:pPr>
            <a:endParaRPr sz="1874">
              <a:solidFill>
                <a:prstClr val="black"/>
              </a:solidFill>
              <a:latin typeface="Consolas"/>
              <a:cs typeface="Consolas"/>
            </a:endParaRPr>
          </a:p>
          <a:p>
            <a:pPr marL="125914" marR="2558238" defTabSz="1105601">
              <a:lnSpc>
                <a:spcPts val="2152"/>
              </a:lnSpc>
            </a:pPr>
            <a:r>
              <a:rPr sz="1814" dirty="0">
                <a:solidFill>
                  <a:srgbClr val="B1B1B1"/>
                </a:solidFill>
                <a:latin typeface="Consolas"/>
                <a:cs typeface="Consolas"/>
              </a:rPr>
              <a:t>//monObjet est contenu dans un Optional </a:t>
            </a:r>
            <a:r>
              <a:rPr sz="1814" spc="6" dirty="0">
                <a:solidFill>
                  <a:srgbClr val="B1B1B1"/>
                </a:solidFill>
                <a:latin typeface="Consolas"/>
                <a:cs typeface="Consolas"/>
              </a:rPr>
              <a:t> </a:t>
            </a:r>
            <a:r>
              <a:rPr sz="1814" dirty="0">
                <a:solidFill>
                  <a:srgbClr val="B1B1B1"/>
                </a:solidFill>
                <a:latin typeface="Consolas"/>
                <a:cs typeface="Consolas"/>
              </a:rPr>
              <a:t>monOptional.orElse(monObjetParDefaut).appelleMethode();</a:t>
            </a:r>
            <a:endParaRPr sz="1814">
              <a:solidFill>
                <a:prstClr val="black"/>
              </a:solidFill>
              <a:latin typeface="Consolas"/>
              <a:cs typeface="Consolas"/>
            </a:endParaRPr>
          </a:p>
        </p:txBody>
      </p:sp>
      <p:sp>
        <p:nvSpPr>
          <p:cNvPr id="8" name="object 2">
            <a:extLst>
              <a:ext uri="{FF2B5EF4-FFF2-40B4-BE49-F238E27FC236}">
                <a16:creationId xmlns:a16="http://schemas.microsoft.com/office/drawing/2014/main" id="{E519AC50-29EE-F591-8393-34DE13293045}"/>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extLst>
      <p:ext uri="{BB962C8B-B14F-4D97-AF65-F5344CB8AC3E}">
        <p14:creationId xmlns:p14="http://schemas.microsoft.com/office/powerpoint/2010/main" val="72671244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432" y="538401"/>
            <a:ext cx="2399244" cy="573671"/>
          </a:xfrm>
          <a:prstGeom prst="rect">
            <a:avLst/>
          </a:prstGeom>
        </p:spPr>
        <p:txBody>
          <a:bodyPr vert="horz" wrap="square" lIns="0" tIns="15355" rIns="0" bIns="0" rtlCol="0">
            <a:spAutoFit/>
          </a:bodyPr>
          <a:lstStyle/>
          <a:p>
            <a:pPr marL="15356">
              <a:spcBef>
                <a:spcPts val="121"/>
              </a:spcBef>
            </a:pPr>
            <a:r>
              <a:rPr spc="157" dirty="0"/>
              <a:t>i</a:t>
            </a:r>
            <a:r>
              <a:rPr spc="236" dirty="0"/>
              <a:t>f</a:t>
            </a:r>
            <a:r>
              <a:rPr spc="514" dirty="0"/>
              <a:t>P</a:t>
            </a:r>
            <a:r>
              <a:rPr spc="230" dirty="0"/>
              <a:t>r</a:t>
            </a:r>
            <a:r>
              <a:rPr spc="375" dirty="0"/>
              <a:t>e</a:t>
            </a:r>
            <a:r>
              <a:rPr spc="405" dirty="0"/>
              <a:t>s</a:t>
            </a:r>
            <a:r>
              <a:rPr spc="550" dirty="0"/>
              <a:t>e</a:t>
            </a:r>
            <a:r>
              <a:rPr spc="357" dirty="0"/>
              <a:t>nt</a:t>
            </a:r>
          </a:p>
        </p:txBody>
      </p:sp>
      <p:sp>
        <p:nvSpPr>
          <p:cNvPr id="4" name="object 4"/>
          <p:cNvSpPr txBox="1"/>
          <p:nvPr/>
        </p:nvSpPr>
        <p:spPr>
          <a:xfrm>
            <a:off x="668010"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1059752" y="2036144"/>
            <a:ext cx="9725961" cy="658967"/>
          </a:xfrm>
          <a:prstGeom prst="rect">
            <a:avLst/>
          </a:prstGeom>
        </p:spPr>
        <p:txBody>
          <a:bodyPr vert="horz" wrap="square" lIns="0" tIns="42994" rIns="0" bIns="0" rtlCol="0">
            <a:spAutoFit/>
          </a:bodyPr>
          <a:lstStyle/>
          <a:p>
            <a:pPr marL="15356" marR="6142" defTabSz="1105601">
              <a:lnSpc>
                <a:spcPts val="2442"/>
              </a:lnSpc>
              <a:spcBef>
                <a:spcPts val="339"/>
              </a:spcBef>
            </a:pPr>
            <a:r>
              <a:rPr sz="2176" spc="-6" dirty="0">
                <a:solidFill>
                  <a:srgbClr val="FFFFFF"/>
                </a:solidFill>
                <a:latin typeface="Arial MT"/>
                <a:cs typeface="Arial MT"/>
              </a:rPr>
              <a:t>ifPresent(Consumer</a:t>
            </a:r>
            <a:r>
              <a:rPr sz="2176" dirty="0">
                <a:solidFill>
                  <a:srgbClr val="FFFFFF"/>
                </a:solidFill>
                <a:latin typeface="Arial MT"/>
                <a:cs typeface="Arial MT"/>
              </a:rPr>
              <a:t> c) </a:t>
            </a:r>
            <a:r>
              <a:rPr sz="2176" spc="-6" dirty="0">
                <a:solidFill>
                  <a:srgbClr val="FFFFFF"/>
                </a:solidFill>
                <a:latin typeface="Arial MT"/>
                <a:cs typeface="Arial MT"/>
              </a:rPr>
              <a:t>exécute</a:t>
            </a:r>
            <a:r>
              <a:rPr sz="2176" dirty="0">
                <a:solidFill>
                  <a:srgbClr val="FFFFFF"/>
                </a:solidFill>
                <a:latin typeface="Arial MT"/>
                <a:cs typeface="Arial MT"/>
              </a:rPr>
              <a:t> </a:t>
            </a:r>
            <a:r>
              <a:rPr sz="2176" spc="-6" dirty="0">
                <a:solidFill>
                  <a:srgbClr val="FFFFFF"/>
                </a:solidFill>
                <a:latin typeface="Arial MT"/>
                <a:cs typeface="Arial MT"/>
              </a:rPr>
              <a:t>Consumer</a:t>
            </a:r>
            <a:r>
              <a:rPr sz="2176" dirty="0">
                <a:solidFill>
                  <a:srgbClr val="FFFFFF"/>
                </a:solidFill>
                <a:latin typeface="Arial MT"/>
                <a:cs typeface="Arial MT"/>
              </a:rPr>
              <a:t> </a:t>
            </a:r>
            <a:r>
              <a:rPr sz="2176" spc="-6" dirty="0">
                <a:solidFill>
                  <a:srgbClr val="FFFFFF"/>
                </a:solidFill>
                <a:latin typeface="Arial MT"/>
                <a:cs typeface="Arial MT"/>
              </a:rPr>
              <a:t>(une interface</a:t>
            </a:r>
            <a:r>
              <a:rPr sz="2176" dirty="0">
                <a:solidFill>
                  <a:srgbClr val="FFFFFF"/>
                </a:solidFill>
                <a:latin typeface="Arial MT"/>
                <a:cs typeface="Arial MT"/>
              </a:rPr>
              <a:t> </a:t>
            </a:r>
            <a:r>
              <a:rPr sz="2176" spc="-12" dirty="0">
                <a:solidFill>
                  <a:srgbClr val="FFFFFF"/>
                </a:solidFill>
                <a:latin typeface="Arial MT"/>
                <a:cs typeface="Arial MT"/>
              </a:rPr>
              <a:t>fonctionnelle)</a:t>
            </a:r>
            <a:r>
              <a:rPr sz="2176" dirty="0">
                <a:solidFill>
                  <a:srgbClr val="FFFFFF"/>
                </a:solidFill>
                <a:latin typeface="Arial MT"/>
                <a:cs typeface="Arial MT"/>
              </a:rPr>
              <a:t> </a:t>
            </a:r>
            <a:r>
              <a:rPr sz="2176" spc="-6" dirty="0">
                <a:solidFill>
                  <a:srgbClr val="FFFFFF"/>
                </a:solidFill>
                <a:latin typeface="Arial MT"/>
                <a:cs typeface="Arial MT"/>
              </a:rPr>
              <a:t>si </a:t>
            </a:r>
            <a:r>
              <a:rPr sz="2176" spc="-12" dirty="0">
                <a:solidFill>
                  <a:srgbClr val="FFFFFF"/>
                </a:solidFill>
                <a:latin typeface="Arial MT"/>
                <a:cs typeface="Arial MT"/>
              </a:rPr>
              <a:t>l’objet </a:t>
            </a:r>
            <a:r>
              <a:rPr sz="2176" spc="-585" dirty="0">
                <a:solidFill>
                  <a:srgbClr val="FFFFFF"/>
                </a:solidFill>
                <a:latin typeface="Arial MT"/>
                <a:cs typeface="Arial MT"/>
              </a:rPr>
              <a:t> </a:t>
            </a:r>
            <a:r>
              <a:rPr sz="2176" spc="-6" dirty="0">
                <a:solidFill>
                  <a:srgbClr val="FFFFFF"/>
                </a:solidFill>
                <a:latin typeface="Arial MT"/>
                <a:cs typeface="Arial MT"/>
              </a:rPr>
              <a:t>contenu</a:t>
            </a:r>
            <a:r>
              <a:rPr sz="2176" spc="-12" dirty="0">
                <a:solidFill>
                  <a:srgbClr val="FFFFFF"/>
                </a:solidFill>
                <a:latin typeface="Arial MT"/>
                <a:cs typeface="Arial MT"/>
              </a:rPr>
              <a:t> </a:t>
            </a:r>
            <a:r>
              <a:rPr sz="2176" spc="-6" dirty="0">
                <a:solidFill>
                  <a:srgbClr val="FFFFFF"/>
                </a:solidFill>
                <a:latin typeface="Arial MT"/>
                <a:cs typeface="Arial MT"/>
              </a:rPr>
              <a:t>est</a:t>
            </a:r>
            <a:r>
              <a:rPr sz="2176" dirty="0">
                <a:solidFill>
                  <a:srgbClr val="FFFFFF"/>
                </a:solidFill>
                <a:latin typeface="Arial MT"/>
                <a:cs typeface="Arial MT"/>
              </a:rPr>
              <a:t> </a:t>
            </a:r>
            <a:r>
              <a:rPr sz="2176" spc="-6" dirty="0">
                <a:solidFill>
                  <a:srgbClr val="FFFFFF"/>
                </a:solidFill>
                <a:latin typeface="Arial MT"/>
                <a:cs typeface="Arial MT"/>
              </a:rPr>
              <a:t>non </a:t>
            </a:r>
            <a:r>
              <a:rPr sz="2176" spc="-12" dirty="0">
                <a:solidFill>
                  <a:srgbClr val="FFFFFF"/>
                </a:solidFill>
                <a:latin typeface="Arial MT"/>
                <a:cs typeface="Arial MT"/>
              </a:rPr>
              <a:t>null.</a:t>
            </a:r>
            <a:r>
              <a:rPr sz="2176" dirty="0">
                <a:solidFill>
                  <a:srgbClr val="FFFFFF"/>
                </a:solidFill>
                <a:latin typeface="Arial MT"/>
                <a:cs typeface="Arial MT"/>
              </a:rPr>
              <a:t> </a:t>
            </a:r>
            <a:r>
              <a:rPr sz="2176" spc="-12" dirty="0">
                <a:solidFill>
                  <a:srgbClr val="FFFFFF"/>
                </a:solidFill>
                <a:latin typeface="Arial MT"/>
                <a:cs typeface="Arial MT"/>
              </a:rPr>
              <a:t>Sinon,</a:t>
            </a:r>
            <a:r>
              <a:rPr sz="2176" dirty="0">
                <a:solidFill>
                  <a:srgbClr val="FFFFFF"/>
                </a:solidFill>
                <a:latin typeface="Arial MT"/>
                <a:cs typeface="Arial MT"/>
              </a:rPr>
              <a:t> </a:t>
            </a:r>
            <a:r>
              <a:rPr sz="2176" spc="-6" dirty="0">
                <a:solidFill>
                  <a:srgbClr val="FFFFFF"/>
                </a:solidFill>
                <a:latin typeface="Arial MT"/>
                <a:cs typeface="Arial MT"/>
              </a:rPr>
              <a:t>il ne</a:t>
            </a:r>
            <a:r>
              <a:rPr sz="2176" spc="-12" dirty="0">
                <a:solidFill>
                  <a:srgbClr val="FFFFFF"/>
                </a:solidFill>
                <a:latin typeface="Arial MT"/>
                <a:cs typeface="Arial MT"/>
              </a:rPr>
              <a:t> </a:t>
            </a:r>
            <a:r>
              <a:rPr sz="2176" spc="-6" dirty="0">
                <a:solidFill>
                  <a:srgbClr val="FFFFFF"/>
                </a:solidFill>
                <a:latin typeface="Arial MT"/>
                <a:cs typeface="Arial MT"/>
              </a:rPr>
              <a:t>fait</a:t>
            </a:r>
            <a:r>
              <a:rPr sz="2176" dirty="0">
                <a:solidFill>
                  <a:srgbClr val="FFFFFF"/>
                </a:solidFill>
                <a:latin typeface="Arial MT"/>
                <a:cs typeface="Arial MT"/>
              </a:rPr>
              <a:t> </a:t>
            </a:r>
            <a:r>
              <a:rPr sz="2176" spc="-6" dirty="0">
                <a:solidFill>
                  <a:srgbClr val="FFFFFF"/>
                </a:solidFill>
                <a:latin typeface="Arial MT"/>
                <a:cs typeface="Arial MT"/>
              </a:rPr>
              <a:t>rien.</a:t>
            </a:r>
            <a:endParaRPr sz="2176">
              <a:solidFill>
                <a:prstClr val="black"/>
              </a:solidFill>
              <a:latin typeface="Arial MT"/>
              <a:cs typeface="Arial MT"/>
            </a:endParaRPr>
          </a:p>
        </p:txBody>
      </p:sp>
      <p:sp>
        <p:nvSpPr>
          <p:cNvPr id="6" name="object 6"/>
          <p:cNvSpPr/>
          <p:nvPr/>
        </p:nvSpPr>
        <p:spPr>
          <a:xfrm>
            <a:off x="1105572" y="2964255"/>
            <a:ext cx="9673753" cy="2433793"/>
          </a:xfrm>
          <a:custGeom>
            <a:avLst/>
            <a:gdLst/>
            <a:ahLst/>
            <a:cxnLst/>
            <a:rect l="l" t="t" r="r" b="b"/>
            <a:pathLst>
              <a:path w="8001000" h="2012950">
                <a:moveTo>
                  <a:pt x="8001000" y="0"/>
                </a:moveTo>
                <a:lnTo>
                  <a:pt x="0" y="0"/>
                </a:lnTo>
                <a:lnTo>
                  <a:pt x="0" y="2012391"/>
                </a:lnTo>
                <a:lnTo>
                  <a:pt x="4000677" y="2012391"/>
                </a:lnTo>
                <a:lnTo>
                  <a:pt x="8001000" y="2012391"/>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7" name="object 7"/>
          <p:cNvSpPr txBox="1"/>
          <p:nvPr/>
        </p:nvSpPr>
        <p:spPr>
          <a:xfrm>
            <a:off x="1105572" y="2964256"/>
            <a:ext cx="9673753" cy="1982523"/>
          </a:xfrm>
          <a:prstGeom prst="rect">
            <a:avLst/>
          </a:prstGeom>
          <a:ln w="29159">
            <a:solidFill>
              <a:srgbClr val="ABB10B"/>
            </a:solidFill>
          </a:ln>
        </p:spPr>
        <p:txBody>
          <a:bodyPr vert="horz" wrap="square" lIns="0" tIns="24568" rIns="0" bIns="0" rtlCol="0">
            <a:spAutoFit/>
          </a:bodyPr>
          <a:lstStyle/>
          <a:p>
            <a:pPr marL="125914" marR="3827376" defTabSz="1105601">
              <a:lnSpc>
                <a:spcPts val="2152"/>
              </a:lnSpc>
              <a:spcBef>
                <a:spcPts val="193"/>
              </a:spcBef>
            </a:pPr>
            <a:r>
              <a:rPr sz="1814" dirty="0">
                <a:solidFill>
                  <a:srgbClr val="B1B1B1"/>
                </a:solidFill>
                <a:latin typeface="Consolas"/>
                <a:cs typeface="Consolas"/>
              </a:rPr>
              <a:t>//monObjet</a:t>
            </a:r>
            <a:r>
              <a:rPr sz="1814" spc="-24" dirty="0">
                <a:solidFill>
                  <a:srgbClr val="B1B1B1"/>
                </a:solidFill>
                <a:latin typeface="Consolas"/>
                <a:cs typeface="Consolas"/>
              </a:rPr>
              <a:t> </a:t>
            </a:r>
            <a:r>
              <a:rPr sz="1814" dirty="0">
                <a:solidFill>
                  <a:srgbClr val="B1B1B1"/>
                </a:solidFill>
                <a:latin typeface="Consolas"/>
                <a:cs typeface="Consolas"/>
              </a:rPr>
              <a:t>n’est</a:t>
            </a:r>
            <a:r>
              <a:rPr sz="1814" spc="-18" dirty="0">
                <a:solidFill>
                  <a:srgbClr val="B1B1B1"/>
                </a:solidFill>
                <a:latin typeface="Consolas"/>
                <a:cs typeface="Consolas"/>
              </a:rPr>
              <a:t> </a:t>
            </a:r>
            <a:r>
              <a:rPr sz="1814" dirty="0">
                <a:solidFill>
                  <a:srgbClr val="B1B1B1"/>
                </a:solidFill>
                <a:latin typeface="Consolas"/>
                <a:cs typeface="Consolas"/>
              </a:rPr>
              <a:t>pas</a:t>
            </a:r>
            <a:r>
              <a:rPr sz="1814" spc="-18" dirty="0">
                <a:solidFill>
                  <a:srgbClr val="B1B1B1"/>
                </a:solidFill>
                <a:latin typeface="Consolas"/>
                <a:cs typeface="Consolas"/>
              </a:rPr>
              <a:t> </a:t>
            </a:r>
            <a:r>
              <a:rPr sz="1814" dirty="0">
                <a:solidFill>
                  <a:srgbClr val="B1B1B1"/>
                </a:solidFill>
                <a:latin typeface="Consolas"/>
                <a:cs typeface="Consolas"/>
              </a:rPr>
              <a:t>contenu</a:t>
            </a:r>
            <a:r>
              <a:rPr sz="1814" spc="-24" dirty="0">
                <a:solidFill>
                  <a:srgbClr val="B1B1B1"/>
                </a:solidFill>
                <a:latin typeface="Consolas"/>
                <a:cs typeface="Consolas"/>
              </a:rPr>
              <a:t> </a:t>
            </a:r>
            <a:r>
              <a:rPr sz="1814" dirty="0">
                <a:solidFill>
                  <a:srgbClr val="B1B1B1"/>
                </a:solidFill>
                <a:latin typeface="Consolas"/>
                <a:cs typeface="Consolas"/>
              </a:rPr>
              <a:t>dans</a:t>
            </a:r>
            <a:r>
              <a:rPr sz="1814" spc="-18" dirty="0">
                <a:solidFill>
                  <a:srgbClr val="B1B1B1"/>
                </a:solidFill>
                <a:latin typeface="Consolas"/>
                <a:cs typeface="Consolas"/>
              </a:rPr>
              <a:t> </a:t>
            </a:r>
            <a:r>
              <a:rPr sz="1814" dirty="0">
                <a:solidFill>
                  <a:srgbClr val="B1B1B1"/>
                </a:solidFill>
                <a:latin typeface="Consolas"/>
                <a:cs typeface="Consolas"/>
              </a:rPr>
              <a:t>un</a:t>
            </a:r>
            <a:r>
              <a:rPr sz="1814" spc="-18" dirty="0">
                <a:solidFill>
                  <a:srgbClr val="B1B1B1"/>
                </a:solidFill>
                <a:latin typeface="Consolas"/>
                <a:cs typeface="Consolas"/>
              </a:rPr>
              <a:t> </a:t>
            </a:r>
            <a:r>
              <a:rPr sz="1814" dirty="0">
                <a:solidFill>
                  <a:srgbClr val="B1B1B1"/>
                </a:solidFill>
                <a:latin typeface="Consolas"/>
                <a:cs typeface="Consolas"/>
              </a:rPr>
              <a:t>Optional </a:t>
            </a:r>
            <a:r>
              <a:rPr sz="1814" spc="-979" dirty="0">
                <a:solidFill>
                  <a:srgbClr val="B1B1B1"/>
                </a:solidFill>
                <a:latin typeface="Consolas"/>
                <a:cs typeface="Consolas"/>
              </a:rPr>
              <a:t> </a:t>
            </a:r>
            <a:r>
              <a:rPr sz="1814" dirty="0">
                <a:solidFill>
                  <a:srgbClr val="B1B1B1"/>
                </a:solidFill>
                <a:latin typeface="Consolas"/>
                <a:cs typeface="Consolas"/>
              </a:rPr>
              <a:t>if(monObjet</a:t>
            </a:r>
            <a:r>
              <a:rPr sz="1814" spc="-6" dirty="0">
                <a:solidFill>
                  <a:srgbClr val="B1B1B1"/>
                </a:solidFill>
                <a:latin typeface="Consolas"/>
                <a:cs typeface="Consolas"/>
              </a:rPr>
              <a:t> </a:t>
            </a:r>
            <a:r>
              <a:rPr sz="1814" dirty="0">
                <a:solidFill>
                  <a:srgbClr val="B1B1B1"/>
                </a:solidFill>
                <a:latin typeface="Consolas"/>
                <a:cs typeface="Consolas"/>
              </a:rPr>
              <a:t>!= null){</a:t>
            </a:r>
            <a:endParaRPr sz="1814">
              <a:solidFill>
                <a:prstClr val="black"/>
              </a:solidFill>
              <a:latin typeface="Consolas"/>
              <a:cs typeface="Consolas"/>
            </a:endParaRPr>
          </a:p>
          <a:p>
            <a:pPr marL="634185" defTabSz="1105601">
              <a:lnSpc>
                <a:spcPts val="2080"/>
              </a:lnSpc>
            </a:pPr>
            <a:r>
              <a:rPr sz="1814" dirty="0">
                <a:solidFill>
                  <a:srgbClr val="B1B1B1"/>
                </a:solidFill>
                <a:latin typeface="Consolas"/>
                <a:cs typeface="Consolas"/>
              </a:rPr>
              <a:t>maMethode(monObjet);</a:t>
            </a:r>
            <a:endParaRPr sz="1814">
              <a:solidFill>
                <a:prstClr val="black"/>
              </a:solidFill>
              <a:latin typeface="Consolas"/>
              <a:cs typeface="Consolas"/>
            </a:endParaRPr>
          </a:p>
          <a:p>
            <a:pPr marL="125914" defTabSz="1105601">
              <a:lnSpc>
                <a:spcPts val="2163"/>
              </a:lnSpc>
            </a:pPr>
            <a:r>
              <a:rPr sz="1814" dirty="0">
                <a:solidFill>
                  <a:srgbClr val="B1B1B1"/>
                </a:solidFill>
                <a:latin typeface="Consolas"/>
                <a:cs typeface="Consolas"/>
              </a:rPr>
              <a:t>}</a:t>
            </a:r>
            <a:endParaRPr sz="1814">
              <a:solidFill>
                <a:prstClr val="black"/>
              </a:solidFill>
              <a:latin typeface="Consolas"/>
              <a:cs typeface="Consolas"/>
            </a:endParaRPr>
          </a:p>
          <a:p>
            <a:pPr defTabSz="1105601">
              <a:spcBef>
                <a:spcPts val="30"/>
              </a:spcBef>
            </a:pPr>
            <a:endParaRPr sz="1874">
              <a:solidFill>
                <a:prstClr val="black"/>
              </a:solidFill>
              <a:latin typeface="Consolas"/>
              <a:cs typeface="Consolas"/>
            </a:endParaRPr>
          </a:p>
          <a:p>
            <a:pPr marL="125914" marR="4589012" defTabSz="1105601">
              <a:lnSpc>
                <a:spcPts val="2152"/>
              </a:lnSpc>
            </a:pPr>
            <a:r>
              <a:rPr sz="1814" dirty="0">
                <a:solidFill>
                  <a:srgbClr val="B1B1B1"/>
                </a:solidFill>
                <a:latin typeface="Consolas"/>
                <a:cs typeface="Consolas"/>
              </a:rPr>
              <a:t>//monObjet</a:t>
            </a:r>
            <a:r>
              <a:rPr sz="1814" spc="-24" dirty="0">
                <a:solidFill>
                  <a:srgbClr val="B1B1B1"/>
                </a:solidFill>
                <a:latin typeface="Consolas"/>
                <a:cs typeface="Consolas"/>
              </a:rPr>
              <a:t> </a:t>
            </a:r>
            <a:r>
              <a:rPr sz="1814" dirty="0">
                <a:solidFill>
                  <a:srgbClr val="B1B1B1"/>
                </a:solidFill>
                <a:latin typeface="Consolas"/>
                <a:cs typeface="Consolas"/>
              </a:rPr>
              <a:t>est</a:t>
            </a:r>
            <a:r>
              <a:rPr sz="1814" spc="-18" dirty="0">
                <a:solidFill>
                  <a:srgbClr val="B1B1B1"/>
                </a:solidFill>
                <a:latin typeface="Consolas"/>
                <a:cs typeface="Consolas"/>
              </a:rPr>
              <a:t> </a:t>
            </a:r>
            <a:r>
              <a:rPr sz="1814" dirty="0">
                <a:solidFill>
                  <a:srgbClr val="B1B1B1"/>
                </a:solidFill>
                <a:latin typeface="Consolas"/>
                <a:cs typeface="Consolas"/>
              </a:rPr>
              <a:t>contenu</a:t>
            </a:r>
            <a:r>
              <a:rPr sz="1814" spc="-24" dirty="0">
                <a:solidFill>
                  <a:srgbClr val="B1B1B1"/>
                </a:solidFill>
                <a:latin typeface="Consolas"/>
                <a:cs typeface="Consolas"/>
              </a:rPr>
              <a:t> </a:t>
            </a:r>
            <a:r>
              <a:rPr sz="1814" dirty="0">
                <a:solidFill>
                  <a:srgbClr val="B1B1B1"/>
                </a:solidFill>
                <a:latin typeface="Consolas"/>
                <a:cs typeface="Consolas"/>
              </a:rPr>
              <a:t>dans</a:t>
            </a:r>
            <a:r>
              <a:rPr sz="1814" spc="-24" dirty="0">
                <a:solidFill>
                  <a:srgbClr val="B1B1B1"/>
                </a:solidFill>
                <a:latin typeface="Consolas"/>
                <a:cs typeface="Consolas"/>
              </a:rPr>
              <a:t> </a:t>
            </a:r>
            <a:r>
              <a:rPr sz="1814" dirty="0">
                <a:solidFill>
                  <a:srgbClr val="B1B1B1"/>
                </a:solidFill>
                <a:latin typeface="Consolas"/>
                <a:cs typeface="Consolas"/>
              </a:rPr>
              <a:t>un</a:t>
            </a:r>
            <a:r>
              <a:rPr sz="1814" spc="-24" dirty="0">
                <a:solidFill>
                  <a:srgbClr val="B1B1B1"/>
                </a:solidFill>
                <a:latin typeface="Consolas"/>
                <a:cs typeface="Consolas"/>
              </a:rPr>
              <a:t> </a:t>
            </a:r>
            <a:r>
              <a:rPr sz="1814" dirty="0">
                <a:solidFill>
                  <a:srgbClr val="B1B1B1"/>
                </a:solidFill>
                <a:latin typeface="Consolas"/>
                <a:cs typeface="Consolas"/>
              </a:rPr>
              <a:t>Optional </a:t>
            </a:r>
            <a:r>
              <a:rPr sz="1814" spc="-979" dirty="0">
                <a:solidFill>
                  <a:srgbClr val="B1B1B1"/>
                </a:solidFill>
                <a:latin typeface="Consolas"/>
                <a:cs typeface="Consolas"/>
              </a:rPr>
              <a:t> </a:t>
            </a:r>
            <a:r>
              <a:rPr sz="1814" dirty="0">
                <a:solidFill>
                  <a:srgbClr val="B1B1B1"/>
                </a:solidFill>
                <a:latin typeface="Consolas"/>
                <a:cs typeface="Consolas"/>
              </a:rPr>
              <a:t>monOptional.ifPresent(maLambda);</a:t>
            </a:r>
            <a:endParaRPr sz="1814">
              <a:solidFill>
                <a:prstClr val="black"/>
              </a:solidFill>
              <a:latin typeface="Consolas"/>
              <a:cs typeface="Consolas"/>
            </a:endParaRPr>
          </a:p>
        </p:txBody>
      </p:sp>
      <p:sp>
        <p:nvSpPr>
          <p:cNvPr id="8" name="object 2">
            <a:extLst>
              <a:ext uri="{FF2B5EF4-FFF2-40B4-BE49-F238E27FC236}">
                <a16:creationId xmlns:a16="http://schemas.microsoft.com/office/drawing/2014/main" id="{47C297A7-79E4-1F9C-9920-6A6B3434EE4E}"/>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extLst>
      <p:ext uri="{BB962C8B-B14F-4D97-AF65-F5344CB8AC3E}">
        <p14:creationId xmlns:p14="http://schemas.microsoft.com/office/powerpoint/2010/main" val="10467997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431" y="538401"/>
            <a:ext cx="2543583" cy="573671"/>
          </a:xfrm>
          <a:prstGeom prst="rect">
            <a:avLst/>
          </a:prstGeom>
        </p:spPr>
        <p:txBody>
          <a:bodyPr vert="horz" wrap="square" lIns="0" tIns="15355" rIns="0" bIns="0" rtlCol="0">
            <a:spAutoFit/>
          </a:bodyPr>
          <a:lstStyle/>
          <a:p>
            <a:pPr marL="15356">
              <a:spcBef>
                <a:spcPts val="121"/>
              </a:spcBef>
            </a:pPr>
            <a:r>
              <a:rPr spc="375" dirty="0"/>
              <a:t>orElseGet</a:t>
            </a:r>
          </a:p>
        </p:txBody>
      </p:sp>
      <p:sp>
        <p:nvSpPr>
          <p:cNvPr id="4" name="object 4"/>
          <p:cNvSpPr txBox="1"/>
          <p:nvPr/>
        </p:nvSpPr>
        <p:spPr>
          <a:xfrm>
            <a:off x="668010"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1059752" y="2036144"/>
            <a:ext cx="9879512" cy="658967"/>
          </a:xfrm>
          <a:prstGeom prst="rect">
            <a:avLst/>
          </a:prstGeom>
        </p:spPr>
        <p:txBody>
          <a:bodyPr vert="horz" wrap="square" lIns="0" tIns="42994" rIns="0" bIns="0" rtlCol="0">
            <a:spAutoFit/>
          </a:bodyPr>
          <a:lstStyle/>
          <a:p>
            <a:pPr marL="15356" marR="6142" defTabSz="1105601">
              <a:lnSpc>
                <a:spcPts val="2442"/>
              </a:lnSpc>
              <a:spcBef>
                <a:spcPts val="339"/>
              </a:spcBef>
            </a:pPr>
            <a:r>
              <a:rPr sz="2176" spc="-6" dirty="0">
                <a:solidFill>
                  <a:srgbClr val="FFFFFF"/>
                </a:solidFill>
                <a:latin typeface="Arial MT"/>
                <a:cs typeface="Arial MT"/>
              </a:rPr>
              <a:t>orElseGet(Supplier</a:t>
            </a:r>
            <a:r>
              <a:rPr sz="2176" dirty="0">
                <a:solidFill>
                  <a:srgbClr val="FFFFFF"/>
                </a:solidFill>
                <a:latin typeface="Arial MT"/>
                <a:cs typeface="Arial MT"/>
              </a:rPr>
              <a:t> </a:t>
            </a:r>
            <a:r>
              <a:rPr sz="2176" spc="-6" dirty="0">
                <a:solidFill>
                  <a:srgbClr val="FFFFFF"/>
                </a:solidFill>
                <a:latin typeface="Arial MT"/>
                <a:cs typeface="Arial MT"/>
              </a:rPr>
              <a:t>s)</a:t>
            </a:r>
            <a:r>
              <a:rPr sz="2176" dirty="0">
                <a:solidFill>
                  <a:srgbClr val="FFFFFF"/>
                </a:solidFill>
                <a:latin typeface="Arial MT"/>
                <a:cs typeface="Arial MT"/>
              </a:rPr>
              <a:t> </a:t>
            </a:r>
            <a:r>
              <a:rPr sz="2176" spc="-6" dirty="0">
                <a:solidFill>
                  <a:srgbClr val="FFFFFF"/>
                </a:solidFill>
                <a:latin typeface="Arial MT"/>
                <a:cs typeface="Arial MT"/>
              </a:rPr>
              <a:t>retourne </a:t>
            </a:r>
            <a:r>
              <a:rPr sz="2176" spc="-12" dirty="0">
                <a:solidFill>
                  <a:srgbClr val="FFFFFF"/>
                </a:solidFill>
                <a:latin typeface="Arial MT"/>
                <a:cs typeface="Arial MT"/>
              </a:rPr>
              <a:t>l’objet</a:t>
            </a:r>
            <a:r>
              <a:rPr sz="2176" dirty="0">
                <a:solidFill>
                  <a:srgbClr val="FFFFFF"/>
                </a:solidFill>
                <a:latin typeface="Arial MT"/>
                <a:cs typeface="Arial MT"/>
              </a:rPr>
              <a:t> </a:t>
            </a:r>
            <a:r>
              <a:rPr sz="2176" spc="-6" dirty="0">
                <a:solidFill>
                  <a:srgbClr val="FFFFFF"/>
                </a:solidFill>
                <a:latin typeface="Arial MT"/>
                <a:cs typeface="Arial MT"/>
              </a:rPr>
              <a:t>contenu s’il</a:t>
            </a:r>
            <a:r>
              <a:rPr sz="2176" dirty="0">
                <a:solidFill>
                  <a:srgbClr val="FFFFFF"/>
                </a:solidFill>
                <a:latin typeface="Arial MT"/>
                <a:cs typeface="Arial MT"/>
              </a:rPr>
              <a:t> </a:t>
            </a:r>
            <a:r>
              <a:rPr sz="2176" spc="-6" dirty="0">
                <a:solidFill>
                  <a:srgbClr val="FFFFFF"/>
                </a:solidFill>
                <a:latin typeface="Arial MT"/>
                <a:cs typeface="Arial MT"/>
              </a:rPr>
              <a:t>est</a:t>
            </a:r>
            <a:r>
              <a:rPr sz="2176" dirty="0">
                <a:solidFill>
                  <a:srgbClr val="FFFFFF"/>
                </a:solidFill>
                <a:latin typeface="Arial MT"/>
                <a:cs typeface="Arial MT"/>
              </a:rPr>
              <a:t> </a:t>
            </a:r>
            <a:r>
              <a:rPr sz="2176" spc="-6" dirty="0">
                <a:solidFill>
                  <a:srgbClr val="FFFFFF"/>
                </a:solidFill>
                <a:latin typeface="Arial MT"/>
                <a:cs typeface="Arial MT"/>
              </a:rPr>
              <a:t>non </a:t>
            </a:r>
            <a:r>
              <a:rPr sz="2176" spc="-12" dirty="0">
                <a:solidFill>
                  <a:srgbClr val="FFFFFF"/>
                </a:solidFill>
                <a:latin typeface="Arial MT"/>
                <a:cs typeface="Arial MT"/>
              </a:rPr>
              <a:t>null.</a:t>
            </a:r>
            <a:r>
              <a:rPr sz="2176" dirty="0">
                <a:solidFill>
                  <a:srgbClr val="FFFFFF"/>
                </a:solidFill>
                <a:latin typeface="Arial MT"/>
                <a:cs typeface="Arial MT"/>
              </a:rPr>
              <a:t> </a:t>
            </a:r>
            <a:r>
              <a:rPr sz="2176" spc="-12" dirty="0">
                <a:solidFill>
                  <a:srgbClr val="FFFFFF"/>
                </a:solidFill>
                <a:latin typeface="Arial MT"/>
                <a:cs typeface="Arial MT"/>
              </a:rPr>
              <a:t>Sinon,</a:t>
            </a:r>
            <a:r>
              <a:rPr sz="2176" dirty="0">
                <a:solidFill>
                  <a:srgbClr val="FFFFFF"/>
                </a:solidFill>
                <a:latin typeface="Arial MT"/>
                <a:cs typeface="Arial MT"/>
              </a:rPr>
              <a:t> </a:t>
            </a:r>
            <a:r>
              <a:rPr sz="2176" spc="-6" dirty="0">
                <a:solidFill>
                  <a:srgbClr val="FFFFFF"/>
                </a:solidFill>
                <a:latin typeface="Arial MT"/>
                <a:cs typeface="Arial MT"/>
              </a:rPr>
              <a:t>la méthode </a:t>
            </a:r>
            <a:r>
              <a:rPr sz="2176" spc="-585" dirty="0">
                <a:solidFill>
                  <a:srgbClr val="FFFFFF"/>
                </a:solidFill>
                <a:latin typeface="Arial MT"/>
                <a:cs typeface="Arial MT"/>
              </a:rPr>
              <a:t> </a:t>
            </a:r>
            <a:r>
              <a:rPr sz="2176" spc="-12" dirty="0">
                <a:solidFill>
                  <a:srgbClr val="FFFFFF"/>
                </a:solidFill>
                <a:latin typeface="Arial MT"/>
                <a:cs typeface="Arial MT"/>
              </a:rPr>
              <a:t>appelle </a:t>
            </a:r>
            <a:r>
              <a:rPr sz="2176" dirty="0">
                <a:solidFill>
                  <a:srgbClr val="FFFFFF"/>
                </a:solidFill>
                <a:latin typeface="Arial MT"/>
                <a:cs typeface="Arial MT"/>
              </a:rPr>
              <a:t>s </a:t>
            </a:r>
            <a:r>
              <a:rPr sz="2176" spc="-12" dirty="0">
                <a:solidFill>
                  <a:srgbClr val="FFFFFF"/>
                </a:solidFill>
                <a:latin typeface="Arial MT"/>
                <a:cs typeface="Arial MT"/>
              </a:rPr>
              <a:t>pour</a:t>
            </a:r>
            <a:r>
              <a:rPr sz="2176" dirty="0">
                <a:solidFill>
                  <a:srgbClr val="FFFFFF"/>
                </a:solidFill>
                <a:latin typeface="Arial MT"/>
                <a:cs typeface="Arial MT"/>
              </a:rPr>
              <a:t> </a:t>
            </a:r>
            <a:r>
              <a:rPr sz="2176" spc="-6" dirty="0">
                <a:solidFill>
                  <a:srgbClr val="FFFFFF"/>
                </a:solidFill>
                <a:latin typeface="Arial MT"/>
                <a:cs typeface="Arial MT"/>
              </a:rPr>
              <a:t>renvoyer</a:t>
            </a:r>
            <a:r>
              <a:rPr sz="2176" dirty="0">
                <a:solidFill>
                  <a:srgbClr val="FFFFFF"/>
                </a:solidFill>
                <a:latin typeface="Arial MT"/>
                <a:cs typeface="Arial MT"/>
              </a:rPr>
              <a:t> </a:t>
            </a:r>
            <a:r>
              <a:rPr sz="2176" spc="-6" dirty="0">
                <a:solidFill>
                  <a:srgbClr val="FFFFFF"/>
                </a:solidFill>
                <a:latin typeface="Arial MT"/>
                <a:cs typeface="Arial MT"/>
              </a:rPr>
              <a:t>un objet.</a:t>
            </a:r>
            <a:endParaRPr sz="2176">
              <a:solidFill>
                <a:prstClr val="black"/>
              </a:solidFill>
              <a:latin typeface="Arial MT"/>
              <a:cs typeface="Arial MT"/>
            </a:endParaRPr>
          </a:p>
        </p:txBody>
      </p:sp>
      <p:sp>
        <p:nvSpPr>
          <p:cNvPr id="6" name="object 6"/>
          <p:cNvSpPr/>
          <p:nvPr/>
        </p:nvSpPr>
        <p:spPr>
          <a:xfrm>
            <a:off x="1105572" y="2964255"/>
            <a:ext cx="9673753" cy="2433793"/>
          </a:xfrm>
          <a:custGeom>
            <a:avLst/>
            <a:gdLst/>
            <a:ahLst/>
            <a:cxnLst/>
            <a:rect l="l" t="t" r="r" b="b"/>
            <a:pathLst>
              <a:path w="8001000" h="2012950">
                <a:moveTo>
                  <a:pt x="8001000" y="0"/>
                </a:moveTo>
                <a:lnTo>
                  <a:pt x="0" y="0"/>
                </a:lnTo>
                <a:lnTo>
                  <a:pt x="0" y="2012391"/>
                </a:lnTo>
                <a:lnTo>
                  <a:pt x="4000677" y="2012391"/>
                </a:lnTo>
                <a:lnTo>
                  <a:pt x="8001000" y="2012391"/>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7" name="object 7"/>
          <p:cNvSpPr txBox="1"/>
          <p:nvPr/>
        </p:nvSpPr>
        <p:spPr>
          <a:xfrm>
            <a:off x="1105572" y="2964256"/>
            <a:ext cx="9673753" cy="1982523"/>
          </a:xfrm>
          <a:prstGeom prst="rect">
            <a:avLst/>
          </a:prstGeom>
          <a:ln w="29159">
            <a:solidFill>
              <a:srgbClr val="ABB10B"/>
            </a:solidFill>
          </a:ln>
        </p:spPr>
        <p:txBody>
          <a:bodyPr vert="horz" wrap="square" lIns="0" tIns="24568" rIns="0" bIns="0" rtlCol="0">
            <a:spAutoFit/>
          </a:bodyPr>
          <a:lstStyle/>
          <a:p>
            <a:pPr marL="125914" marR="3827376" defTabSz="1105601">
              <a:lnSpc>
                <a:spcPts val="2152"/>
              </a:lnSpc>
              <a:spcBef>
                <a:spcPts val="193"/>
              </a:spcBef>
            </a:pPr>
            <a:r>
              <a:rPr sz="1814" dirty="0">
                <a:solidFill>
                  <a:srgbClr val="B1B1B1"/>
                </a:solidFill>
                <a:latin typeface="Consolas"/>
                <a:cs typeface="Consolas"/>
              </a:rPr>
              <a:t>//monObjet</a:t>
            </a:r>
            <a:r>
              <a:rPr sz="1814" spc="-24" dirty="0">
                <a:solidFill>
                  <a:srgbClr val="B1B1B1"/>
                </a:solidFill>
                <a:latin typeface="Consolas"/>
                <a:cs typeface="Consolas"/>
              </a:rPr>
              <a:t> </a:t>
            </a:r>
            <a:r>
              <a:rPr sz="1814" dirty="0">
                <a:solidFill>
                  <a:srgbClr val="B1B1B1"/>
                </a:solidFill>
                <a:latin typeface="Consolas"/>
                <a:cs typeface="Consolas"/>
              </a:rPr>
              <a:t>n’est</a:t>
            </a:r>
            <a:r>
              <a:rPr sz="1814" spc="-18" dirty="0">
                <a:solidFill>
                  <a:srgbClr val="B1B1B1"/>
                </a:solidFill>
                <a:latin typeface="Consolas"/>
                <a:cs typeface="Consolas"/>
              </a:rPr>
              <a:t> </a:t>
            </a:r>
            <a:r>
              <a:rPr sz="1814" dirty="0">
                <a:solidFill>
                  <a:srgbClr val="B1B1B1"/>
                </a:solidFill>
                <a:latin typeface="Consolas"/>
                <a:cs typeface="Consolas"/>
              </a:rPr>
              <a:t>pas</a:t>
            </a:r>
            <a:r>
              <a:rPr sz="1814" spc="-18" dirty="0">
                <a:solidFill>
                  <a:srgbClr val="B1B1B1"/>
                </a:solidFill>
                <a:latin typeface="Consolas"/>
                <a:cs typeface="Consolas"/>
              </a:rPr>
              <a:t> </a:t>
            </a:r>
            <a:r>
              <a:rPr sz="1814" dirty="0">
                <a:solidFill>
                  <a:srgbClr val="B1B1B1"/>
                </a:solidFill>
                <a:latin typeface="Consolas"/>
                <a:cs typeface="Consolas"/>
              </a:rPr>
              <a:t>contenu</a:t>
            </a:r>
            <a:r>
              <a:rPr sz="1814" spc="-24" dirty="0">
                <a:solidFill>
                  <a:srgbClr val="B1B1B1"/>
                </a:solidFill>
                <a:latin typeface="Consolas"/>
                <a:cs typeface="Consolas"/>
              </a:rPr>
              <a:t> </a:t>
            </a:r>
            <a:r>
              <a:rPr sz="1814" dirty="0">
                <a:solidFill>
                  <a:srgbClr val="B1B1B1"/>
                </a:solidFill>
                <a:latin typeface="Consolas"/>
                <a:cs typeface="Consolas"/>
              </a:rPr>
              <a:t>dans</a:t>
            </a:r>
            <a:r>
              <a:rPr sz="1814" spc="-18" dirty="0">
                <a:solidFill>
                  <a:srgbClr val="B1B1B1"/>
                </a:solidFill>
                <a:latin typeface="Consolas"/>
                <a:cs typeface="Consolas"/>
              </a:rPr>
              <a:t> </a:t>
            </a:r>
            <a:r>
              <a:rPr sz="1814" dirty="0">
                <a:solidFill>
                  <a:srgbClr val="B1B1B1"/>
                </a:solidFill>
                <a:latin typeface="Consolas"/>
                <a:cs typeface="Consolas"/>
              </a:rPr>
              <a:t>un</a:t>
            </a:r>
            <a:r>
              <a:rPr sz="1814" spc="-18" dirty="0">
                <a:solidFill>
                  <a:srgbClr val="B1B1B1"/>
                </a:solidFill>
                <a:latin typeface="Consolas"/>
                <a:cs typeface="Consolas"/>
              </a:rPr>
              <a:t> </a:t>
            </a:r>
            <a:r>
              <a:rPr sz="1814" dirty="0">
                <a:solidFill>
                  <a:srgbClr val="B1B1B1"/>
                </a:solidFill>
                <a:latin typeface="Consolas"/>
                <a:cs typeface="Consolas"/>
              </a:rPr>
              <a:t>Optional </a:t>
            </a:r>
            <a:r>
              <a:rPr sz="1814" spc="-979" dirty="0">
                <a:solidFill>
                  <a:srgbClr val="B1B1B1"/>
                </a:solidFill>
                <a:latin typeface="Consolas"/>
                <a:cs typeface="Consolas"/>
              </a:rPr>
              <a:t> </a:t>
            </a:r>
            <a:r>
              <a:rPr sz="1814" dirty="0">
                <a:solidFill>
                  <a:srgbClr val="B1B1B1"/>
                </a:solidFill>
                <a:latin typeface="Consolas"/>
                <a:cs typeface="Consolas"/>
              </a:rPr>
              <a:t>if(monObjet</a:t>
            </a:r>
            <a:r>
              <a:rPr sz="1814" spc="-6" dirty="0">
                <a:solidFill>
                  <a:srgbClr val="B1B1B1"/>
                </a:solidFill>
                <a:latin typeface="Consolas"/>
                <a:cs typeface="Consolas"/>
              </a:rPr>
              <a:t> </a:t>
            </a:r>
            <a:r>
              <a:rPr sz="1814" dirty="0">
                <a:solidFill>
                  <a:srgbClr val="B1B1B1"/>
                </a:solidFill>
                <a:latin typeface="Consolas"/>
                <a:cs typeface="Consolas"/>
              </a:rPr>
              <a:t>== null){</a:t>
            </a:r>
            <a:endParaRPr sz="1814">
              <a:solidFill>
                <a:prstClr val="black"/>
              </a:solidFill>
              <a:latin typeface="Consolas"/>
              <a:cs typeface="Consolas"/>
            </a:endParaRPr>
          </a:p>
          <a:p>
            <a:pPr marL="634185" defTabSz="1105601">
              <a:lnSpc>
                <a:spcPts val="2080"/>
              </a:lnSpc>
            </a:pPr>
            <a:r>
              <a:rPr sz="1814" dirty="0">
                <a:solidFill>
                  <a:srgbClr val="B1B1B1"/>
                </a:solidFill>
                <a:latin typeface="Consolas"/>
                <a:cs typeface="Consolas"/>
              </a:rPr>
              <a:t>monObjet</a:t>
            </a:r>
            <a:r>
              <a:rPr sz="1814" spc="-48" dirty="0">
                <a:solidFill>
                  <a:srgbClr val="B1B1B1"/>
                </a:solidFill>
                <a:latin typeface="Consolas"/>
                <a:cs typeface="Consolas"/>
              </a:rPr>
              <a:t> </a:t>
            </a:r>
            <a:r>
              <a:rPr sz="1814" dirty="0">
                <a:solidFill>
                  <a:srgbClr val="B1B1B1"/>
                </a:solidFill>
                <a:latin typeface="Consolas"/>
                <a:cs typeface="Consolas"/>
              </a:rPr>
              <a:t>=</a:t>
            </a:r>
            <a:r>
              <a:rPr sz="1814" spc="-48" dirty="0">
                <a:solidFill>
                  <a:srgbClr val="B1B1B1"/>
                </a:solidFill>
                <a:latin typeface="Consolas"/>
                <a:cs typeface="Consolas"/>
              </a:rPr>
              <a:t> </a:t>
            </a:r>
            <a:r>
              <a:rPr sz="1814" dirty="0">
                <a:solidFill>
                  <a:srgbClr val="B1B1B1"/>
                </a:solidFill>
                <a:latin typeface="Consolas"/>
                <a:cs typeface="Consolas"/>
              </a:rPr>
              <a:t>creeObjet();</a:t>
            </a:r>
            <a:endParaRPr sz="1814">
              <a:solidFill>
                <a:prstClr val="black"/>
              </a:solidFill>
              <a:latin typeface="Consolas"/>
              <a:cs typeface="Consolas"/>
            </a:endParaRPr>
          </a:p>
          <a:p>
            <a:pPr marL="125914" defTabSz="1105601">
              <a:lnSpc>
                <a:spcPts val="2163"/>
              </a:lnSpc>
            </a:pPr>
            <a:r>
              <a:rPr sz="1814" dirty="0">
                <a:solidFill>
                  <a:srgbClr val="B1B1B1"/>
                </a:solidFill>
                <a:latin typeface="Consolas"/>
                <a:cs typeface="Consolas"/>
              </a:rPr>
              <a:t>}</a:t>
            </a:r>
            <a:endParaRPr sz="1814">
              <a:solidFill>
                <a:prstClr val="black"/>
              </a:solidFill>
              <a:latin typeface="Consolas"/>
              <a:cs typeface="Consolas"/>
            </a:endParaRPr>
          </a:p>
          <a:p>
            <a:pPr defTabSz="1105601">
              <a:spcBef>
                <a:spcPts val="30"/>
              </a:spcBef>
            </a:pPr>
            <a:endParaRPr sz="1874">
              <a:solidFill>
                <a:prstClr val="black"/>
              </a:solidFill>
              <a:latin typeface="Consolas"/>
              <a:cs typeface="Consolas"/>
            </a:endParaRPr>
          </a:p>
          <a:p>
            <a:pPr marL="125914" marR="4589012" defTabSz="1105601">
              <a:lnSpc>
                <a:spcPts val="2152"/>
              </a:lnSpc>
            </a:pPr>
            <a:r>
              <a:rPr sz="1814" dirty="0">
                <a:solidFill>
                  <a:srgbClr val="B1B1B1"/>
                </a:solidFill>
                <a:latin typeface="Consolas"/>
                <a:cs typeface="Consolas"/>
              </a:rPr>
              <a:t>//monObjet</a:t>
            </a:r>
            <a:r>
              <a:rPr sz="1814" spc="-24" dirty="0">
                <a:solidFill>
                  <a:srgbClr val="B1B1B1"/>
                </a:solidFill>
                <a:latin typeface="Consolas"/>
                <a:cs typeface="Consolas"/>
              </a:rPr>
              <a:t> </a:t>
            </a:r>
            <a:r>
              <a:rPr sz="1814" dirty="0">
                <a:solidFill>
                  <a:srgbClr val="B1B1B1"/>
                </a:solidFill>
                <a:latin typeface="Consolas"/>
                <a:cs typeface="Consolas"/>
              </a:rPr>
              <a:t>est</a:t>
            </a:r>
            <a:r>
              <a:rPr sz="1814" spc="-18" dirty="0">
                <a:solidFill>
                  <a:srgbClr val="B1B1B1"/>
                </a:solidFill>
                <a:latin typeface="Consolas"/>
                <a:cs typeface="Consolas"/>
              </a:rPr>
              <a:t> </a:t>
            </a:r>
            <a:r>
              <a:rPr sz="1814" dirty="0">
                <a:solidFill>
                  <a:srgbClr val="B1B1B1"/>
                </a:solidFill>
                <a:latin typeface="Consolas"/>
                <a:cs typeface="Consolas"/>
              </a:rPr>
              <a:t>contenu</a:t>
            </a:r>
            <a:r>
              <a:rPr sz="1814" spc="-24" dirty="0">
                <a:solidFill>
                  <a:srgbClr val="B1B1B1"/>
                </a:solidFill>
                <a:latin typeface="Consolas"/>
                <a:cs typeface="Consolas"/>
              </a:rPr>
              <a:t> </a:t>
            </a:r>
            <a:r>
              <a:rPr sz="1814" dirty="0">
                <a:solidFill>
                  <a:srgbClr val="B1B1B1"/>
                </a:solidFill>
                <a:latin typeface="Consolas"/>
                <a:cs typeface="Consolas"/>
              </a:rPr>
              <a:t>dans</a:t>
            </a:r>
            <a:r>
              <a:rPr sz="1814" spc="-24" dirty="0">
                <a:solidFill>
                  <a:srgbClr val="B1B1B1"/>
                </a:solidFill>
                <a:latin typeface="Consolas"/>
                <a:cs typeface="Consolas"/>
              </a:rPr>
              <a:t> </a:t>
            </a:r>
            <a:r>
              <a:rPr sz="1814" dirty="0">
                <a:solidFill>
                  <a:srgbClr val="B1B1B1"/>
                </a:solidFill>
                <a:latin typeface="Consolas"/>
                <a:cs typeface="Consolas"/>
              </a:rPr>
              <a:t>un</a:t>
            </a:r>
            <a:r>
              <a:rPr sz="1814" spc="-24" dirty="0">
                <a:solidFill>
                  <a:srgbClr val="B1B1B1"/>
                </a:solidFill>
                <a:latin typeface="Consolas"/>
                <a:cs typeface="Consolas"/>
              </a:rPr>
              <a:t> </a:t>
            </a:r>
            <a:r>
              <a:rPr sz="1814" dirty="0">
                <a:solidFill>
                  <a:srgbClr val="B1B1B1"/>
                </a:solidFill>
                <a:latin typeface="Consolas"/>
                <a:cs typeface="Consolas"/>
              </a:rPr>
              <a:t>Optional </a:t>
            </a:r>
            <a:r>
              <a:rPr sz="1814" spc="-979" dirty="0">
                <a:solidFill>
                  <a:srgbClr val="B1B1B1"/>
                </a:solidFill>
                <a:latin typeface="Consolas"/>
                <a:cs typeface="Consolas"/>
              </a:rPr>
              <a:t> </a:t>
            </a:r>
            <a:r>
              <a:rPr sz="1814" dirty="0">
                <a:solidFill>
                  <a:srgbClr val="B1B1B1"/>
                </a:solidFill>
                <a:latin typeface="Consolas"/>
                <a:cs typeface="Consolas"/>
              </a:rPr>
              <a:t>monOptional.orElseGet(maLambda);</a:t>
            </a:r>
            <a:endParaRPr sz="1814">
              <a:solidFill>
                <a:prstClr val="black"/>
              </a:solidFill>
              <a:latin typeface="Consolas"/>
              <a:cs typeface="Consolas"/>
            </a:endParaRPr>
          </a:p>
        </p:txBody>
      </p:sp>
      <p:sp>
        <p:nvSpPr>
          <p:cNvPr id="8" name="object 2">
            <a:extLst>
              <a:ext uri="{FF2B5EF4-FFF2-40B4-BE49-F238E27FC236}">
                <a16:creationId xmlns:a16="http://schemas.microsoft.com/office/drawing/2014/main" id="{37699EB6-B135-A57F-7E93-026A37EB8417}"/>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extLst>
      <p:ext uri="{BB962C8B-B14F-4D97-AF65-F5344CB8AC3E}">
        <p14:creationId xmlns:p14="http://schemas.microsoft.com/office/powerpoint/2010/main" val="338577834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7431" y="538401"/>
            <a:ext cx="548179" cy="573671"/>
          </a:xfrm>
          <a:prstGeom prst="rect">
            <a:avLst/>
          </a:prstGeom>
        </p:spPr>
        <p:txBody>
          <a:bodyPr vert="horz" wrap="square" lIns="0" tIns="15355" rIns="0" bIns="0" rtlCol="0">
            <a:spAutoFit/>
          </a:bodyPr>
          <a:lstStyle/>
          <a:p>
            <a:pPr marL="15356" defTabSz="1105601">
              <a:spcBef>
                <a:spcPts val="121"/>
              </a:spcBef>
            </a:pPr>
            <a:r>
              <a:rPr sz="3627" b="1" spc="333" dirty="0">
                <a:solidFill>
                  <a:srgbClr val="FFFFFF"/>
                </a:solidFill>
                <a:latin typeface="Trebuchet MS"/>
                <a:cs typeface="Trebuchet MS"/>
              </a:rPr>
              <a:t>of</a:t>
            </a:r>
            <a:endParaRPr sz="3627">
              <a:solidFill>
                <a:prstClr val="black"/>
              </a:solidFill>
              <a:latin typeface="Trebuchet MS"/>
              <a:cs typeface="Trebuchet MS"/>
            </a:endParaRPr>
          </a:p>
        </p:txBody>
      </p:sp>
      <p:sp>
        <p:nvSpPr>
          <p:cNvPr id="4" name="object 4"/>
          <p:cNvSpPr txBox="1"/>
          <p:nvPr/>
        </p:nvSpPr>
        <p:spPr>
          <a:xfrm>
            <a:off x="668010"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1059752" y="2036144"/>
            <a:ext cx="10107537" cy="966744"/>
          </a:xfrm>
          <a:prstGeom prst="rect">
            <a:avLst/>
          </a:prstGeom>
        </p:spPr>
        <p:txBody>
          <a:bodyPr vert="horz" wrap="square" lIns="0" tIns="42994" rIns="0" bIns="0" rtlCol="0">
            <a:spAutoFit/>
          </a:bodyPr>
          <a:lstStyle/>
          <a:p>
            <a:pPr marL="15356" marR="6142" defTabSz="1105601">
              <a:lnSpc>
                <a:spcPts val="2442"/>
              </a:lnSpc>
              <a:spcBef>
                <a:spcPts val="339"/>
              </a:spcBef>
            </a:pPr>
            <a:r>
              <a:rPr sz="2176" spc="-6" dirty="0">
                <a:solidFill>
                  <a:srgbClr val="FFFFFF"/>
                </a:solidFill>
                <a:latin typeface="Arial MT"/>
                <a:cs typeface="Arial MT"/>
              </a:rPr>
              <a:t>of(Object) est une méthode statique qui permet de créer un Optional </a:t>
            </a:r>
            <a:r>
              <a:rPr sz="2176" dirty="0">
                <a:solidFill>
                  <a:srgbClr val="FFFFFF"/>
                </a:solidFill>
                <a:latin typeface="Arial MT"/>
                <a:cs typeface="Arial MT"/>
              </a:rPr>
              <a:t>à </a:t>
            </a:r>
            <a:r>
              <a:rPr sz="2176" spc="-6" dirty="0">
                <a:solidFill>
                  <a:srgbClr val="FFFFFF"/>
                </a:solidFill>
                <a:latin typeface="Arial MT"/>
                <a:cs typeface="Arial MT"/>
              </a:rPr>
              <a:t>partir </a:t>
            </a:r>
            <a:r>
              <a:rPr sz="2176" spc="-12" dirty="0">
                <a:solidFill>
                  <a:srgbClr val="FFFFFF"/>
                </a:solidFill>
                <a:latin typeface="Arial MT"/>
                <a:cs typeface="Arial MT"/>
              </a:rPr>
              <a:t>d’un </a:t>
            </a:r>
            <a:r>
              <a:rPr sz="2176" spc="-6" dirty="0">
                <a:solidFill>
                  <a:srgbClr val="FFFFFF"/>
                </a:solidFill>
                <a:latin typeface="Arial MT"/>
                <a:cs typeface="Arial MT"/>
              </a:rPr>
              <a:t> </a:t>
            </a:r>
            <a:r>
              <a:rPr sz="2176" spc="-12" dirty="0">
                <a:solidFill>
                  <a:srgbClr val="FFFFFF"/>
                </a:solidFill>
                <a:latin typeface="Arial MT"/>
                <a:cs typeface="Arial MT"/>
              </a:rPr>
              <a:t>objet</a:t>
            </a:r>
            <a:r>
              <a:rPr sz="2176" dirty="0">
                <a:solidFill>
                  <a:srgbClr val="FFFFFF"/>
                </a:solidFill>
                <a:latin typeface="Arial MT"/>
                <a:cs typeface="Arial MT"/>
              </a:rPr>
              <a:t> </a:t>
            </a:r>
            <a:r>
              <a:rPr sz="2176" spc="-6" dirty="0">
                <a:solidFill>
                  <a:srgbClr val="FFFFFF"/>
                </a:solidFill>
                <a:latin typeface="Arial MT"/>
                <a:cs typeface="Arial MT"/>
              </a:rPr>
              <a:t>non </a:t>
            </a:r>
            <a:r>
              <a:rPr sz="2176" spc="-12" dirty="0">
                <a:solidFill>
                  <a:srgbClr val="FFFFFF"/>
                </a:solidFill>
                <a:latin typeface="Arial MT"/>
                <a:cs typeface="Arial MT"/>
              </a:rPr>
              <a:t>null.</a:t>
            </a:r>
            <a:r>
              <a:rPr sz="2176" dirty="0">
                <a:solidFill>
                  <a:srgbClr val="FFFFFF"/>
                </a:solidFill>
                <a:latin typeface="Arial MT"/>
                <a:cs typeface="Arial MT"/>
              </a:rPr>
              <a:t> </a:t>
            </a:r>
            <a:r>
              <a:rPr sz="2176" spc="-6" dirty="0">
                <a:solidFill>
                  <a:srgbClr val="FFFFFF"/>
                </a:solidFill>
                <a:latin typeface="Arial MT"/>
                <a:cs typeface="Arial MT"/>
              </a:rPr>
              <a:t>ofNullable(Object)</a:t>
            </a:r>
            <a:r>
              <a:rPr sz="2176" dirty="0">
                <a:solidFill>
                  <a:srgbClr val="FFFFFF"/>
                </a:solidFill>
                <a:latin typeface="Arial MT"/>
                <a:cs typeface="Arial MT"/>
              </a:rPr>
              <a:t> </a:t>
            </a:r>
            <a:r>
              <a:rPr sz="2176" spc="-6" dirty="0">
                <a:solidFill>
                  <a:srgbClr val="FFFFFF"/>
                </a:solidFill>
                <a:latin typeface="Arial MT"/>
                <a:cs typeface="Arial MT"/>
              </a:rPr>
              <a:t>est</a:t>
            </a:r>
            <a:r>
              <a:rPr sz="2176" spc="6" dirty="0">
                <a:solidFill>
                  <a:srgbClr val="FFFFFF"/>
                </a:solidFill>
                <a:latin typeface="Arial MT"/>
                <a:cs typeface="Arial MT"/>
              </a:rPr>
              <a:t> </a:t>
            </a:r>
            <a:r>
              <a:rPr sz="2176" spc="-12" dirty="0">
                <a:solidFill>
                  <a:srgbClr val="FFFFFF"/>
                </a:solidFill>
                <a:latin typeface="Arial MT"/>
                <a:cs typeface="Arial MT"/>
              </a:rPr>
              <a:t>l’équivalent</a:t>
            </a:r>
            <a:r>
              <a:rPr sz="2176" dirty="0">
                <a:solidFill>
                  <a:srgbClr val="FFFFFF"/>
                </a:solidFill>
                <a:latin typeface="Arial MT"/>
                <a:cs typeface="Arial MT"/>
              </a:rPr>
              <a:t> </a:t>
            </a:r>
            <a:r>
              <a:rPr sz="2176" spc="-12" dirty="0">
                <a:solidFill>
                  <a:srgbClr val="FFFFFF"/>
                </a:solidFill>
                <a:latin typeface="Arial MT"/>
                <a:cs typeface="Arial MT"/>
              </a:rPr>
              <a:t>qui</a:t>
            </a:r>
            <a:r>
              <a:rPr sz="2176" spc="-6" dirty="0">
                <a:solidFill>
                  <a:srgbClr val="FFFFFF"/>
                </a:solidFill>
                <a:latin typeface="Arial MT"/>
                <a:cs typeface="Arial MT"/>
              </a:rPr>
              <a:t> permet</a:t>
            </a:r>
            <a:r>
              <a:rPr sz="2176" dirty="0">
                <a:solidFill>
                  <a:srgbClr val="FFFFFF"/>
                </a:solidFill>
                <a:latin typeface="Arial MT"/>
                <a:cs typeface="Arial MT"/>
              </a:rPr>
              <a:t> </a:t>
            </a:r>
            <a:r>
              <a:rPr sz="2176" spc="-6" dirty="0">
                <a:solidFill>
                  <a:srgbClr val="FFFFFF"/>
                </a:solidFill>
                <a:latin typeface="Arial MT"/>
                <a:cs typeface="Arial MT"/>
              </a:rPr>
              <a:t>de</a:t>
            </a:r>
            <a:r>
              <a:rPr sz="2176" dirty="0">
                <a:solidFill>
                  <a:srgbClr val="FFFFFF"/>
                </a:solidFill>
                <a:latin typeface="Arial MT"/>
                <a:cs typeface="Arial MT"/>
              </a:rPr>
              <a:t> </a:t>
            </a:r>
            <a:r>
              <a:rPr sz="2176" spc="-6" dirty="0">
                <a:solidFill>
                  <a:srgbClr val="FFFFFF"/>
                </a:solidFill>
                <a:latin typeface="Arial MT"/>
                <a:cs typeface="Arial MT"/>
              </a:rPr>
              <a:t>créer</a:t>
            </a:r>
            <a:r>
              <a:rPr sz="2176" dirty="0">
                <a:solidFill>
                  <a:srgbClr val="FFFFFF"/>
                </a:solidFill>
                <a:latin typeface="Arial MT"/>
                <a:cs typeface="Arial MT"/>
              </a:rPr>
              <a:t> </a:t>
            </a:r>
            <a:r>
              <a:rPr sz="2176" spc="-6" dirty="0">
                <a:solidFill>
                  <a:srgbClr val="FFFFFF"/>
                </a:solidFill>
                <a:latin typeface="Arial MT"/>
                <a:cs typeface="Arial MT"/>
              </a:rPr>
              <a:t>un Optional </a:t>
            </a:r>
            <a:r>
              <a:rPr sz="2176" dirty="0">
                <a:solidFill>
                  <a:srgbClr val="FFFFFF"/>
                </a:solidFill>
                <a:latin typeface="Arial MT"/>
                <a:cs typeface="Arial MT"/>
              </a:rPr>
              <a:t>à </a:t>
            </a:r>
            <a:r>
              <a:rPr sz="2176" spc="-585" dirty="0">
                <a:solidFill>
                  <a:srgbClr val="FFFFFF"/>
                </a:solidFill>
                <a:latin typeface="Arial MT"/>
                <a:cs typeface="Arial MT"/>
              </a:rPr>
              <a:t> </a:t>
            </a:r>
            <a:r>
              <a:rPr sz="2176" spc="-6" dirty="0">
                <a:solidFill>
                  <a:srgbClr val="FFFFFF"/>
                </a:solidFill>
                <a:latin typeface="Arial MT"/>
                <a:cs typeface="Arial MT"/>
              </a:rPr>
              <a:t>partir d’un </a:t>
            </a:r>
            <a:r>
              <a:rPr sz="2176" spc="-12" dirty="0">
                <a:solidFill>
                  <a:srgbClr val="FFFFFF"/>
                </a:solidFill>
                <a:latin typeface="Arial MT"/>
                <a:cs typeface="Arial MT"/>
              </a:rPr>
              <a:t>objet</a:t>
            </a:r>
            <a:r>
              <a:rPr sz="2176" dirty="0">
                <a:solidFill>
                  <a:srgbClr val="FFFFFF"/>
                </a:solidFill>
                <a:latin typeface="Arial MT"/>
                <a:cs typeface="Arial MT"/>
              </a:rPr>
              <a:t> </a:t>
            </a:r>
            <a:r>
              <a:rPr sz="2176" spc="-6" dirty="0">
                <a:solidFill>
                  <a:srgbClr val="FFFFFF"/>
                </a:solidFill>
                <a:latin typeface="Arial MT"/>
                <a:cs typeface="Arial MT"/>
              </a:rPr>
              <a:t>null.</a:t>
            </a:r>
            <a:endParaRPr sz="2176">
              <a:solidFill>
                <a:prstClr val="black"/>
              </a:solidFill>
              <a:latin typeface="Arial MT"/>
              <a:cs typeface="Arial MT"/>
            </a:endParaRPr>
          </a:p>
        </p:txBody>
      </p:sp>
      <p:sp>
        <p:nvSpPr>
          <p:cNvPr id="6" name="object 2">
            <a:extLst>
              <a:ext uri="{FF2B5EF4-FFF2-40B4-BE49-F238E27FC236}">
                <a16:creationId xmlns:a16="http://schemas.microsoft.com/office/drawing/2014/main" id="{088225A3-1203-7B70-912B-C8B94E469A9E}"/>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extLst>
      <p:ext uri="{BB962C8B-B14F-4D97-AF65-F5344CB8AC3E}">
        <p14:creationId xmlns:p14="http://schemas.microsoft.com/office/powerpoint/2010/main" val="132907041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431" y="538401"/>
            <a:ext cx="2185808" cy="573671"/>
          </a:xfrm>
          <a:prstGeom prst="rect">
            <a:avLst/>
          </a:prstGeom>
        </p:spPr>
        <p:txBody>
          <a:bodyPr vert="horz" wrap="square" lIns="0" tIns="15355" rIns="0" bIns="0" rtlCol="0">
            <a:spAutoFit/>
          </a:bodyPr>
          <a:lstStyle/>
          <a:p>
            <a:pPr marL="15356">
              <a:spcBef>
                <a:spcPts val="121"/>
              </a:spcBef>
            </a:pPr>
            <a:r>
              <a:rPr spc="484" dirty="0"/>
              <a:t>Streams</a:t>
            </a:r>
          </a:p>
        </p:txBody>
      </p:sp>
      <p:sp>
        <p:nvSpPr>
          <p:cNvPr id="4" name="object 4"/>
          <p:cNvSpPr txBox="1"/>
          <p:nvPr/>
        </p:nvSpPr>
        <p:spPr>
          <a:xfrm>
            <a:off x="1059752" y="1563880"/>
            <a:ext cx="9725961" cy="658967"/>
          </a:xfrm>
          <a:prstGeom prst="rect">
            <a:avLst/>
          </a:prstGeom>
        </p:spPr>
        <p:txBody>
          <a:bodyPr vert="horz" wrap="square" lIns="0" tIns="42994" rIns="0" bIns="0" rtlCol="0">
            <a:spAutoFit/>
          </a:bodyPr>
          <a:lstStyle/>
          <a:p>
            <a:pPr marL="15356" marR="6142" defTabSz="1105601">
              <a:lnSpc>
                <a:spcPts val="2442"/>
              </a:lnSpc>
              <a:spcBef>
                <a:spcPts val="339"/>
              </a:spcBef>
            </a:pPr>
            <a:r>
              <a:rPr sz="2176" spc="-6" dirty="0">
                <a:solidFill>
                  <a:srgbClr val="FFFFFF"/>
                </a:solidFill>
                <a:latin typeface="Arial MT"/>
                <a:cs typeface="Arial MT"/>
              </a:rPr>
              <a:t>Les</a:t>
            </a:r>
            <a:r>
              <a:rPr sz="2176" dirty="0">
                <a:solidFill>
                  <a:srgbClr val="FFFFFF"/>
                </a:solidFill>
                <a:latin typeface="Arial MT"/>
                <a:cs typeface="Arial MT"/>
              </a:rPr>
              <a:t> </a:t>
            </a:r>
            <a:r>
              <a:rPr sz="2176" spc="-6" dirty="0">
                <a:solidFill>
                  <a:srgbClr val="FFFFFF"/>
                </a:solidFill>
                <a:latin typeface="Arial MT"/>
                <a:cs typeface="Arial MT"/>
              </a:rPr>
              <a:t>streams</a:t>
            </a:r>
            <a:r>
              <a:rPr sz="2176" spc="6" dirty="0">
                <a:solidFill>
                  <a:srgbClr val="FFFFFF"/>
                </a:solidFill>
                <a:latin typeface="Arial MT"/>
                <a:cs typeface="Arial MT"/>
              </a:rPr>
              <a:t> </a:t>
            </a:r>
            <a:r>
              <a:rPr sz="2176" spc="-6" dirty="0">
                <a:solidFill>
                  <a:srgbClr val="FFFFFF"/>
                </a:solidFill>
                <a:latin typeface="Arial MT"/>
                <a:cs typeface="Arial MT"/>
              </a:rPr>
              <a:t>utilisent</a:t>
            </a:r>
            <a:r>
              <a:rPr sz="2176" dirty="0">
                <a:solidFill>
                  <a:srgbClr val="FFFFFF"/>
                </a:solidFill>
                <a:latin typeface="Arial MT"/>
                <a:cs typeface="Arial MT"/>
              </a:rPr>
              <a:t> </a:t>
            </a:r>
            <a:r>
              <a:rPr sz="2176" spc="-12" dirty="0">
                <a:solidFill>
                  <a:srgbClr val="FFFFFF"/>
                </a:solidFill>
                <a:latin typeface="Arial MT"/>
                <a:cs typeface="Arial MT"/>
              </a:rPr>
              <a:t>beaucoup</a:t>
            </a:r>
            <a:r>
              <a:rPr sz="2176" dirty="0">
                <a:solidFill>
                  <a:srgbClr val="FFFFFF"/>
                </a:solidFill>
                <a:latin typeface="Arial MT"/>
                <a:cs typeface="Arial MT"/>
              </a:rPr>
              <a:t> </a:t>
            </a:r>
            <a:r>
              <a:rPr sz="2176" spc="-6" dirty="0">
                <a:solidFill>
                  <a:srgbClr val="FFFFFF"/>
                </a:solidFill>
                <a:latin typeface="Arial MT"/>
                <a:cs typeface="Arial MT"/>
              </a:rPr>
              <a:t>Optional,</a:t>
            </a:r>
            <a:r>
              <a:rPr sz="2176" dirty="0">
                <a:solidFill>
                  <a:srgbClr val="FFFFFF"/>
                </a:solidFill>
                <a:latin typeface="Arial MT"/>
                <a:cs typeface="Arial MT"/>
              </a:rPr>
              <a:t> </a:t>
            </a:r>
            <a:r>
              <a:rPr sz="2176" spc="-12" dirty="0">
                <a:solidFill>
                  <a:srgbClr val="FFFFFF"/>
                </a:solidFill>
                <a:latin typeface="Arial MT"/>
                <a:cs typeface="Arial MT"/>
              </a:rPr>
              <a:t>pour</a:t>
            </a:r>
            <a:r>
              <a:rPr sz="2176" spc="6" dirty="0">
                <a:solidFill>
                  <a:srgbClr val="FFFFFF"/>
                </a:solidFill>
                <a:latin typeface="Arial MT"/>
                <a:cs typeface="Arial MT"/>
              </a:rPr>
              <a:t> </a:t>
            </a:r>
            <a:r>
              <a:rPr sz="2176" spc="-6" dirty="0">
                <a:solidFill>
                  <a:srgbClr val="FFFFFF"/>
                </a:solidFill>
                <a:latin typeface="Arial MT"/>
                <a:cs typeface="Arial MT"/>
              </a:rPr>
              <a:t>renvoyer</a:t>
            </a:r>
            <a:r>
              <a:rPr sz="2176" dirty="0">
                <a:solidFill>
                  <a:srgbClr val="FFFFFF"/>
                </a:solidFill>
                <a:latin typeface="Arial MT"/>
                <a:cs typeface="Arial MT"/>
              </a:rPr>
              <a:t> </a:t>
            </a:r>
            <a:r>
              <a:rPr sz="2176" spc="-6" dirty="0">
                <a:solidFill>
                  <a:srgbClr val="FFFFFF"/>
                </a:solidFill>
                <a:latin typeface="Arial MT"/>
                <a:cs typeface="Arial MT"/>
              </a:rPr>
              <a:t>une</a:t>
            </a:r>
            <a:r>
              <a:rPr sz="2176" dirty="0">
                <a:solidFill>
                  <a:srgbClr val="FFFFFF"/>
                </a:solidFill>
                <a:latin typeface="Arial MT"/>
                <a:cs typeface="Arial MT"/>
              </a:rPr>
              <a:t> </a:t>
            </a:r>
            <a:r>
              <a:rPr sz="2176" spc="-12" dirty="0">
                <a:solidFill>
                  <a:srgbClr val="FFFFFF"/>
                </a:solidFill>
                <a:latin typeface="Arial MT"/>
                <a:cs typeface="Arial MT"/>
              </a:rPr>
              <a:t>valeur</a:t>
            </a:r>
            <a:r>
              <a:rPr sz="2176" dirty="0">
                <a:solidFill>
                  <a:srgbClr val="FFFFFF"/>
                </a:solidFill>
                <a:latin typeface="Arial MT"/>
                <a:cs typeface="Arial MT"/>
              </a:rPr>
              <a:t> </a:t>
            </a:r>
            <a:r>
              <a:rPr sz="2176" spc="-12" dirty="0">
                <a:solidFill>
                  <a:srgbClr val="FFFFFF"/>
                </a:solidFill>
                <a:latin typeface="Arial MT"/>
                <a:cs typeface="Arial MT"/>
              </a:rPr>
              <a:t>non</a:t>
            </a:r>
            <a:r>
              <a:rPr sz="2176" dirty="0">
                <a:solidFill>
                  <a:srgbClr val="FFFFFF"/>
                </a:solidFill>
                <a:latin typeface="Arial MT"/>
                <a:cs typeface="Arial MT"/>
              </a:rPr>
              <a:t> </a:t>
            </a:r>
            <a:r>
              <a:rPr sz="2176" spc="-12" dirty="0">
                <a:solidFill>
                  <a:srgbClr val="FFFFFF"/>
                </a:solidFill>
                <a:latin typeface="Arial MT"/>
                <a:cs typeface="Arial MT"/>
              </a:rPr>
              <a:t>nulle,</a:t>
            </a:r>
            <a:r>
              <a:rPr sz="2176" dirty="0">
                <a:solidFill>
                  <a:srgbClr val="FFFFFF"/>
                </a:solidFill>
                <a:latin typeface="Arial MT"/>
                <a:cs typeface="Arial MT"/>
              </a:rPr>
              <a:t> </a:t>
            </a:r>
            <a:r>
              <a:rPr sz="2176" spc="-6" dirty="0">
                <a:solidFill>
                  <a:srgbClr val="FFFFFF"/>
                </a:solidFill>
                <a:latin typeface="Arial MT"/>
                <a:cs typeface="Arial MT"/>
              </a:rPr>
              <a:t>et </a:t>
            </a:r>
            <a:r>
              <a:rPr sz="2176" spc="-585" dirty="0">
                <a:solidFill>
                  <a:srgbClr val="FFFFFF"/>
                </a:solidFill>
                <a:latin typeface="Arial MT"/>
                <a:cs typeface="Arial MT"/>
              </a:rPr>
              <a:t> </a:t>
            </a:r>
            <a:r>
              <a:rPr sz="2176" spc="-6" dirty="0">
                <a:solidFill>
                  <a:srgbClr val="FFFFFF"/>
                </a:solidFill>
                <a:latin typeface="Arial MT"/>
                <a:cs typeface="Arial MT"/>
              </a:rPr>
              <a:t>permettre </a:t>
            </a:r>
            <a:r>
              <a:rPr sz="2176" dirty="0">
                <a:solidFill>
                  <a:srgbClr val="FFFFFF"/>
                </a:solidFill>
                <a:latin typeface="Arial MT"/>
                <a:cs typeface="Arial MT"/>
              </a:rPr>
              <a:t>à</a:t>
            </a:r>
            <a:r>
              <a:rPr sz="2176" spc="-6" dirty="0">
                <a:solidFill>
                  <a:srgbClr val="FFFFFF"/>
                </a:solidFill>
                <a:latin typeface="Arial MT"/>
                <a:cs typeface="Arial MT"/>
              </a:rPr>
              <a:t> </a:t>
            </a:r>
            <a:r>
              <a:rPr sz="2176" spc="-12" dirty="0">
                <a:solidFill>
                  <a:srgbClr val="FFFFFF"/>
                </a:solidFill>
                <a:latin typeface="Arial MT"/>
                <a:cs typeface="Arial MT"/>
              </a:rPr>
              <a:t>d’autres</a:t>
            </a:r>
            <a:r>
              <a:rPr sz="2176" dirty="0">
                <a:solidFill>
                  <a:srgbClr val="FFFFFF"/>
                </a:solidFill>
                <a:latin typeface="Arial MT"/>
                <a:cs typeface="Arial MT"/>
              </a:rPr>
              <a:t> </a:t>
            </a:r>
            <a:r>
              <a:rPr sz="2176" spc="-12" dirty="0">
                <a:solidFill>
                  <a:srgbClr val="FFFFFF"/>
                </a:solidFill>
                <a:latin typeface="Arial MT"/>
                <a:cs typeface="Arial MT"/>
              </a:rPr>
              <a:t>méthodes</a:t>
            </a:r>
            <a:r>
              <a:rPr sz="2176" dirty="0">
                <a:solidFill>
                  <a:srgbClr val="FFFFFF"/>
                </a:solidFill>
                <a:latin typeface="Arial MT"/>
                <a:cs typeface="Arial MT"/>
              </a:rPr>
              <a:t> </a:t>
            </a:r>
            <a:r>
              <a:rPr sz="2176" spc="-6" dirty="0">
                <a:solidFill>
                  <a:srgbClr val="FFFFFF"/>
                </a:solidFill>
                <a:latin typeface="Arial MT"/>
                <a:cs typeface="Arial MT"/>
              </a:rPr>
              <a:t>de</a:t>
            </a:r>
            <a:r>
              <a:rPr sz="2176" dirty="0">
                <a:solidFill>
                  <a:srgbClr val="FFFFFF"/>
                </a:solidFill>
                <a:latin typeface="Arial MT"/>
                <a:cs typeface="Arial MT"/>
              </a:rPr>
              <a:t> </a:t>
            </a:r>
            <a:r>
              <a:rPr sz="2176" spc="-6" dirty="0">
                <a:solidFill>
                  <a:srgbClr val="FFFFFF"/>
                </a:solidFill>
                <a:latin typeface="Arial MT"/>
                <a:cs typeface="Arial MT"/>
              </a:rPr>
              <a:t>traiter</a:t>
            </a:r>
            <a:r>
              <a:rPr sz="2176" dirty="0">
                <a:solidFill>
                  <a:srgbClr val="FFFFFF"/>
                </a:solidFill>
                <a:latin typeface="Arial MT"/>
                <a:cs typeface="Arial MT"/>
              </a:rPr>
              <a:t> </a:t>
            </a:r>
            <a:r>
              <a:rPr sz="2176" spc="-6" dirty="0">
                <a:solidFill>
                  <a:srgbClr val="FFFFFF"/>
                </a:solidFill>
                <a:latin typeface="Arial MT"/>
                <a:cs typeface="Arial MT"/>
              </a:rPr>
              <a:t>cette </a:t>
            </a:r>
            <a:r>
              <a:rPr sz="2176" spc="-12" dirty="0">
                <a:solidFill>
                  <a:srgbClr val="FFFFFF"/>
                </a:solidFill>
                <a:latin typeface="Arial MT"/>
                <a:cs typeface="Arial MT"/>
              </a:rPr>
              <a:t>valeur</a:t>
            </a:r>
            <a:r>
              <a:rPr sz="2176" dirty="0">
                <a:solidFill>
                  <a:srgbClr val="FFFFFF"/>
                </a:solidFill>
                <a:latin typeface="Arial MT"/>
                <a:cs typeface="Arial MT"/>
              </a:rPr>
              <a:t> </a:t>
            </a:r>
            <a:r>
              <a:rPr sz="2176" spc="-6" dirty="0">
                <a:solidFill>
                  <a:srgbClr val="FFFFFF"/>
                </a:solidFill>
                <a:latin typeface="Arial MT"/>
                <a:cs typeface="Arial MT"/>
              </a:rPr>
              <a:t>fluidement</a:t>
            </a:r>
            <a:r>
              <a:rPr sz="2176" dirty="0">
                <a:solidFill>
                  <a:srgbClr val="FFFFFF"/>
                </a:solidFill>
                <a:latin typeface="Arial MT"/>
                <a:cs typeface="Arial MT"/>
              </a:rPr>
              <a:t> :</a:t>
            </a:r>
            <a:endParaRPr sz="2176">
              <a:solidFill>
                <a:prstClr val="black"/>
              </a:solidFill>
              <a:latin typeface="Arial MT"/>
              <a:cs typeface="Arial MT"/>
            </a:endParaRPr>
          </a:p>
        </p:txBody>
      </p:sp>
      <p:sp>
        <p:nvSpPr>
          <p:cNvPr id="5" name="object 5"/>
          <p:cNvSpPr/>
          <p:nvPr/>
        </p:nvSpPr>
        <p:spPr>
          <a:xfrm>
            <a:off x="1105572" y="2964255"/>
            <a:ext cx="9673753" cy="2433793"/>
          </a:xfrm>
          <a:custGeom>
            <a:avLst/>
            <a:gdLst/>
            <a:ahLst/>
            <a:cxnLst/>
            <a:rect l="l" t="t" r="r" b="b"/>
            <a:pathLst>
              <a:path w="8001000" h="2012950">
                <a:moveTo>
                  <a:pt x="8001000" y="0"/>
                </a:moveTo>
                <a:lnTo>
                  <a:pt x="0" y="0"/>
                </a:lnTo>
                <a:lnTo>
                  <a:pt x="0" y="2012391"/>
                </a:lnTo>
                <a:lnTo>
                  <a:pt x="4000677" y="2012391"/>
                </a:lnTo>
                <a:lnTo>
                  <a:pt x="8001000" y="2012391"/>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6" name="object 6"/>
          <p:cNvSpPr txBox="1"/>
          <p:nvPr/>
        </p:nvSpPr>
        <p:spPr>
          <a:xfrm>
            <a:off x="1105572" y="2964255"/>
            <a:ext cx="9673753" cy="680029"/>
          </a:xfrm>
          <a:prstGeom prst="rect">
            <a:avLst/>
          </a:prstGeom>
          <a:ln w="29159">
            <a:solidFill>
              <a:srgbClr val="ABB10B"/>
            </a:solidFill>
          </a:ln>
        </p:spPr>
        <p:txBody>
          <a:bodyPr vert="horz" wrap="square" lIns="0" tIns="13052" rIns="0" bIns="0" rtlCol="0">
            <a:spAutoFit/>
          </a:bodyPr>
          <a:lstStyle/>
          <a:p>
            <a:pPr marL="125914" defTabSz="1105601">
              <a:lnSpc>
                <a:spcPts val="2037"/>
              </a:lnSpc>
              <a:spcBef>
                <a:spcPts val="103"/>
              </a:spcBef>
            </a:pPr>
            <a:r>
              <a:rPr sz="1814" dirty="0">
                <a:solidFill>
                  <a:srgbClr val="B1B1B1"/>
                </a:solidFill>
                <a:latin typeface="Consolas"/>
                <a:cs typeface="Consolas"/>
              </a:rPr>
              <a:t>//La</a:t>
            </a:r>
            <a:r>
              <a:rPr sz="1814" spc="-18" dirty="0">
                <a:solidFill>
                  <a:srgbClr val="B1B1B1"/>
                </a:solidFill>
                <a:latin typeface="Consolas"/>
                <a:cs typeface="Consolas"/>
              </a:rPr>
              <a:t> </a:t>
            </a:r>
            <a:r>
              <a:rPr sz="1814" dirty="0">
                <a:solidFill>
                  <a:srgbClr val="B1B1B1"/>
                </a:solidFill>
                <a:latin typeface="Consolas"/>
                <a:cs typeface="Consolas"/>
              </a:rPr>
              <a:t>méthode</a:t>
            </a:r>
            <a:r>
              <a:rPr sz="1814" spc="-24" dirty="0">
                <a:solidFill>
                  <a:srgbClr val="B1B1B1"/>
                </a:solidFill>
                <a:latin typeface="Consolas"/>
                <a:cs typeface="Consolas"/>
              </a:rPr>
              <a:t> </a:t>
            </a:r>
            <a:r>
              <a:rPr sz="1814" dirty="0">
                <a:solidFill>
                  <a:srgbClr val="B1B1B1"/>
                </a:solidFill>
                <a:latin typeface="Consolas"/>
                <a:cs typeface="Consolas"/>
              </a:rPr>
              <a:t>max</a:t>
            </a:r>
            <a:r>
              <a:rPr sz="1814" spc="-18" dirty="0">
                <a:solidFill>
                  <a:srgbClr val="B1B1B1"/>
                </a:solidFill>
                <a:latin typeface="Consolas"/>
                <a:cs typeface="Consolas"/>
              </a:rPr>
              <a:t> </a:t>
            </a:r>
            <a:r>
              <a:rPr sz="1814" dirty="0">
                <a:solidFill>
                  <a:srgbClr val="B1B1B1"/>
                </a:solidFill>
                <a:latin typeface="Consolas"/>
                <a:cs typeface="Consolas"/>
              </a:rPr>
              <a:t>renvoie</a:t>
            </a:r>
            <a:r>
              <a:rPr sz="1814" spc="-18" dirty="0">
                <a:solidFill>
                  <a:srgbClr val="B1B1B1"/>
                </a:solidFill>
                <a:latin typeface="Consolas"/>
                <a:cs typeface="Consolas"/>
              </a:rPr>
              <a:t> </a:t>
            </a:r>
            <a:r>
              <a:rPr sz="1814" dirty="0">
                <a:solidFill>
                  <a:srgbClr val="B1B1B1"/>
                </a:solidFill>
                <a:latin typeface="Consolas"/>
                <a:cs typeface="Consolas"/>
              </a:rPr>
              <a:t>un</a:t>
            </a:r>
            <a:r>
              <a:rPr sz="1814" spc="-18" dirty="0">
                <a:solidFill>
                  <a:srgbClr val="B1B1B1"/>
                </a:solidFill>
                <a:latin typeface="Consolas"/>
                <a:cs typeface="Consolas"/>
              </a:rPr>
              <a:t> </a:t>
            </a:r>
            <a:r>
              <a:rPr sz="1814" dirty="0">
                <a:solidFill>
                  <a:srgbClr val="B1B1B1"/>
                </a:solidFill>
                <a:latin typeface="Consolas"/>
                <a:cs typeface="Consolas"/>
              </a:rPr>
              <a:t>Optional</a:t>
            </a:r>
            <a:endParaRPr sz="1814" dirty="0">
              <a:solidFill>
                <a:prstClr val="black"/>
              </a:solidFill>
              <a:latin typeface="Consolas"/>
              <a:cs typeface="Consolas"/>
            </a:endParaRPr>
          </a:p>
          <a:p>
            <a:pPr marL="125914" marR="3355192" defTabSz="1105601">
              <a:lnSpc>
                <a:spcPts val="1451"/>
              </a:lnSpc>
              <a:spcBef>
                <a:spcPts val="151"/>
              </a:spcBef>
            </a:pPr>
            <a:r>
              <a:rPr sz="1451" spc="-6" dirty="0">
                <a:solidFill>
                  <a:srgbClr val="118FC2"/>
                </a:solidFill>
                <a:latin typeface="Consolas"/>
                <a:cs typeface="Consolas"/>
              </a:rPr>
              <a:t>Child</a:t>
            </a:r>
            <a:r>
              <a:rPr sz="1451" spc="12" dirty="0">
                <a:solidFill>
                  <a:srgbClr val="118FC2"/>
                </a:solidFill>
                <a:latin typeface="Consolas"/>
                <a:cs typeface="Consolas"/>
              </a:rPr>
              <a:t> </a:t>
            </a:r>
            <a:r>
              <a:rPr sz="1451" spc="-6" dirty="0">
                <a:solidFill>
                  <a:srgbClr val="F1F100"/>
                </a:solidFill>
                <a:latin typeface="Consolas"/>
                <a:cs typeface="Consolas"/>
              </a:rPr>
              <a:t>older</a:t>
            </a:r>
            <a:r>
              <a:rPr sz="1451" spc="12" dirty="0">
                <a:solidFill>
                  <a:srgbClr val="F1F100"/>
                </a:solidFill>
                <a:latin typeface="Consolas"/>
                <a:cs typeface="Consolas"/>
              </a:rPr>
              <a:t> </a:t>
            </a:r>
            <a:r>
              <a:rPr sz="1451" dirty="0">
                <a:solidFill>
                  <a:srgbClr val="E5E5F9"/>
                </a:solidFill>
                <a:latin typeface="Consolas"/>
                <a:cs typeface="Consolas"/>
              </a:rPr>
              <a:t>=</a:t>
            </a:r>
            <a:r>
              <a:rPr sz="1451" spc="6" dirty="0">
                <a:solidFill>
                  <a:srgbClr val="E5E5F9"/>
                </a:solidFill>
                <a:latin typeface="Consolas"/>
                <a:cs typeface="Consolas"/>
              </a:rPr>
              <a:t> </a:t>
            </a:r>
            <a:r>
              <a:rPr sz="1451" spc="-6" dirty="0" err="1">
                <a:solidFill>
                  <a:srgbClr val="78AAFF"/>
                </a:solidFill>
                <a:latin typeface="Consolas"/>
                <a:cs typeface="Consolas"/>
              </a:rPr>
              <a:t>children</a:t>
            </a:r>
            <a:r>
              <a:rPr sz="1451" spc="-6" dirty="0" err="1">
                <a:solidFill>
                  <a:srgbClr val="E5E5F9"/>
                </a:solidFill>
                <a:latin typeface="Consolas"/>
                <a:cs typeface="Consolas"/>
              </a:rPr>
              <a:t>.</a:t>
            </a:r>
            <a:r>
              <a:rPr sz="1451" spc="-6" dirty="0" err="1">
                <a:solidFill>
                  <a:srgbClr val="A6EB20"/>
                </a:solidFill>
                <a:latin typeface="Consolas"/>
                <a:cs typeface="Consolas"/>
              </a:rPr>
              <a:t>stream</a:t>
            </a:r>
            <a:r>
              <a:rPr sz="1451" spc="-6" dirty="0">
                <a:solidFill>
                  <a:srgbClr val="F8F9F3"/>
                </a:solidFill>
                <a:latin typeface="Consolas"/>
                <a:cs typeface="Consolas"/>
              </a:rPr>
              <a:t>()</a:t>
            </a:r>
            <a:r>
              <a:rPr sz="1451" spc="-6" dirty="0">
                <a:solidFill>
                  <a:srgbClr val="E5E5F9"/>
                </a:solidFill>
                <a:latin typeface="Consolas"/>
                <a:cs typeface="Consolas"/>
              </a:rPr>
              <a:t>.</a:t>
            </a:r>
            <a:r>
              <a:rPr lang="fr-FR" sz="1451" spc="-6" dirty="0">
                <a:solidFill>
                  <a:srgbClr val="7FF5A6"/>
                </a:solidFill>
                <a:latin typeface="Consolas"/>
                <a:cs typeface="Consolas"/>
              </a:rPr>
              <a:t>max</a:t>
            </a:r>
            <a:r>
              <a:rPr sz="1451" spc="-6" dirty="0">
                <a:solidFill>
                  <a:srgbClr val="F8F9F3"/>
                </a:solidFill>
                <a:latin typeface="Consolas"/>
                <a:cs typeface="Consolas"/>
              </a:rPr>
              <a:t>(</a:t>
            </a:r>
            <a:r>
              <a:rPr sz="1451" spc="-6" dirty="0">
                <a:solidFill>
                  <a:srgbClr val="D8E7F6"/>
                </a:solidFill>
                <a:latin typeface="Consolas"/>
                <a:cs typeface="Consolas"/>
              </a:rPr>
              <a:t>Comparator</a:t>
            </a:r>
            <a:r>
              <a:rPr sz="1451" spc="-6" dirty="0">
                <a:solidFill>
                  <a:srgbClr val="E5E5F9"/>
                </a:solidFill>
                <a:latin typeface="Consolas"/>
                <a:cs typeface="Consolas"/>
              </a:rPr>
              <a:t>.</a:t>
            </a:r>
            <a:r>
              <a:rPr sz="1451" i="1" spc="-6" dirty="0">
                <a:solidFill>
                  <a:srgbClr val="95EB3E"/>
                </a:solidFill>
                <a:latin typeface="Consolas"/>
                <a:cs typeface="Consolas"/>
              </a:rPr>
              <a:t>comparing</a:t>
            </a:r>
            <a:r>
              <a:rPr sz="1451" spc="-6" dirty="0">
                <a:solidFill>
                  <a:srgbClr val="F8F9F3"/>
                </a:solidFill>
                <a:latin typeface="Consolas"/>
                <a:cs typeface="Consolas"/>
              </a:rPr>
              <a:t>(</a:t>
            </a:r>
            <a:r>
              <a:rPr sz="1451" spc="-6" dirty="0">
                <a:solidFill>
                  <a:srgbClr val="F1F100"/>
                </a:solidFill>
                <a:latin typeface="Consolas"/>
                <a:cs typeface="Consolas"/>
              </a:rPr>
              <a:t>c</a:t>
            </a:r>
            <a:r>
              <a:rPr sz="1451" spc="6" dirty="0">
                <a:solidFill>
                  <a:srgbClr val="F1F100"/>
                </a:solidFill>
                <a:latin typeface="Consolas"/>
                <a:cs typeface="Consolas"/>
              </a:rPr>
              <a:t> </a:t>
            </a:r>
            <a:r>
              <a:rPr sz="1451" u="sng" spc="-6" dirty="0">
                <a:solidFill>
                  <a:srgbClr val="E5E5F9"/>
                </a:solidFill>
                <a:uFill>
                  <a:solidFill>
                    <a:srgbClr val="E5E5F9"/>
                  </a:solidFill>
                </a:uFill>
                <a:latin typeface="Consolas"/>
                <a:cs typeface="Consolas"/>
              </a:rPr>
              <a:t>-&gt; </a:t>
            </a:r>
            <a:r>
              <a:rPr sz="1451" spc="-780" dirty="0">
                <a:solidFill>
                  <a:srgbClr val="E5E5F9"/>
                </a:solidFill>
                <a:latin typeface="Consolas"/>
                <a:cs typeface="Consolas"/>
              </a:rPr>
              <a:t> </a:t>
            </a:r>
            <a:r>
              <a:rPr sz="1451" spc="-6" dirty="0">
                <a:solidFill>
                  <a:srgbClr val="F2EB78"/>
                </a:solidFill>
                <a:latin typeface="Consolas"/>
                <a:cs typeface="Consolas"/>
              </a:rPr>
              <a:t>c</a:t>
            </a:r>
            <a:r>
              <a:rPr sz="1451" spc="-6" dirty="0">
                <a:solidFill>
                  <a:srgbClr val="E5E5F9"/>
                </a:solidFill>
                <a:latin typeface="Consolas"/>
                <a:cs typeface="Consolas"/>
              </a:rPr>
              <a:t>.</a:t>
            </a:r>
            <a:r>
              <a:rPr sz="1451" spc="-6" dirty="0">
                <a:solidFill>
                  <a:srgbClr val="A6EB20"/>
                </a:solidFill>
                <a:latin typeface="Consolas"/>
                <a:cs typeface="Consolas"/>
              </a:rPr>
              <a:t>getAge</a:t>
            </a:r>
            <a:r>
              <a:rPr sz="1451" spc="-6" dirty="0">
                <a:solidFill>
                  <a:srgbClr val="F8F9F3"/>
                </a:solidFill>
                <a:latin typeface="Consolas"/>
                <a:cs typeface="Consolas"/>
              </a:rPr>
              <a:t>()))</a:t>
            </a:r>
            <a:r>
              <a:rPr sz="1451" spc="-6" dirty="0">
                <a:solidFill>
                  <a:srgbClr val="E5E5F9"/>
                </a:solidFill>
                <a:latin typeface="Consolas"/>
                <a:cs typeface="Consolas"/>
              </a:rPr>
              <a:t>.</a:t>
            </a:r>
            <a:r>
              <a:rPr sz="1451" spc="-6" dirty="0">
                <a:solidFill>
                  <a:srgbClr val="A6EB20"/>
                </a:solidFill>
                <a:latin typeface="Consolas"/>
                <a:cs typeface="Consolas"/>
              </a:rPr>
              <a:t>orElse</a:t>
            </a:r>
            <a:r>
              <a:rPr sz="1451" spc="-6" dirty="0">
                <a:solidFill>
                  <a:srgbClr val="F8F9F3"/>
                </a:solidFill>
                <a:latin typeface="Consolas"/>
                <a:cs typeface="Consolas"/>
              </a:rPr>
              <a:t>(</a:t>
            </a:r>
            <a:r>
              <a:rPr sz="1451" spc="-6" dirty="0">
                <a:solidFill>
                  <a:srgbClr val="F2EB78"/>
                </a:solidFill>
                <a:latin typeface="Consolas"/>
                <a:cs typeface="Consolas"/>
              </a:rPr>
              <a:t>defaultChild</a:t>
            </a:r>
            <a:r>
              <a:rPr sz="1451" spc="-6" dirty="0">
                <a:solidFill>
                  <a:srgbClr val="F8F9F3"/>
                </a:solidFill>
                <a:latin typeface="Consolas"/>
                <a:cs typeface="Consolas"/>
              </a:rPr>
              <a:t>)</a:t>
            </a:r>
            <a:r>
              <a:rPr sz="1451" spc="-6" dirty="0">
                <a:solidFill>
                  <a:srgbClr val="E5E5F9"/>
                </a:solidFill>
                <a:latin typeface="Consolas"/>
                <a:cs typeface="Consolas"/>
              </a:rPr>
              <a:t>;</a:t>
            </a:r>
            <a:endParaRPr sz="1451" dirty="0">
              <a:solidFill>
                <a:prstClr val="black"/>
              </a:solidFill>
              <a:latin typeface="Consolas"/>
              <a:cs typeface="Consolas"/>
            </a:endParaRPr>
          </a:p>
        </p:txBody>
      </p:sp>
      <p:sp>
        <p:nvSpPr>
          <p:cNvPr id="7" name="object 2">
            <a:extLst>
              <a:ext uri="{FF2B5EF4-FFF2-40B4-BE49-F238E27FC236}">
                <a16:creationId xmlns:a16="http://schemas.microsoft.com/office/drawing/2014/main" id="{2723E135-5917-2CCD-C1E3-3AEA93426922}"/>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extLst>
      <p:ext uri="{BB962C8B-B14F-4D97-AF65-F5344CB8AC3E}">
        <p14:creationId xmlns:p14="http://schemas.microsoft.com/office/powerpoint/2010/main" val="314601756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9F0FF3-9B67-5DBB-CF24-F58607BB3489}"/>
              </a:ext>
            </a:extLst>
          </p:cNvPr>
          <p:cNvSpPr/>
          <p:nvPr/>
        </p:nvSpPr>
        <p:spPr>
          <a:xfrm>
            <a:off x="432486" y="1334530"/>
            <a:ext cx="10714863" cy="4522573"/>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41D5812F-C27E-C6C2-B52A-857901F6587C}"/>
              </a:ext>
            </a:extLst>
          </p:cNvPr>
          <p:cNvSpPr>
            <a:spLocks noGrp="1"/>
          </p:cNvSpPr>
          <p:nvPr>
            <p:ph type="title"/>
          </p:nvPr>
        </p:nvSpPr>
        <p:spPr/>
        <p:txBody>
          <a:bodyPr/>
          <a:lstStyle/>
          <a:p>
            <a:r>
              <a:rPr lang="fr-FR" dirty="0"/>
              <a:t>Exemple: </a:t>
            </a:r>
            <a:r>
              <a:rPr lang="fr-FR" dirty="0" err="1"/>
              <a:t>Optionnal</a:t>
            </a:r>
            <a:endParaRPr lang="fr-FR" dirty="0"/>
          </a:p>
        </p:txBody>
      </p:sp>
      <p:sp>
        <p:nvSpPr>
          <p:cNvPr id="3" name="Espace réservé du texte 2">
            <a:extLst>
              <a:ext uri="{FF2B5EF4-FFF2-40B4-BE49-F238E27FC236}">
                <a16:creationId xmlns:a16="http://schemas.microsoft.com/office/drawing/2014/main" id="{709FAF6A-D8D7-E84B-D68C-322DDDE121EA}"/>
              </a:ext>
            </a:extLst>
          </p:cNvPr>
          <p:cNvSpPr>
            <a:spLocks noGrp="1"/>
          </p:cNvSpPr>
          <p:nvPr>
            <p:ph type="body" idx="1"/>
          </p:nvPr>
        </p:nvSpPr>
        <p:spPr>
          <a:xfrm>
            <a:off x="738569" y="1571191"/>
            <a:ext cx="10714863" cy="3447098"/>
          </a:xfrm>
        </p:spPr>
        <p:txBody>
          <a:bodyPr/>
          <a:lstStyle/>
          <a:p>
            <a:pPr marL="0" marR="0">
              <a:spcBef>
                <a:spcPts val="0"/>
              </a:spcBef>
              <a:spcAft>
                <a:spcPts val="0"/>
              </a:spcAft>
            </a:pPr>
            <a:r>
              <a:rPr lang="fr-FR" sz="1600" dirty="0">
                <a:solidFill>
                  <a:srgbClr val="808080"/>
                </a:solidFill>
                <a:effectLst/>
                <a:latin typeface="Consolas" panose="020B0609020204030204" pitchFamily="49" charset="0"/>
              </a:rPr>
              <a:t>//</a:t>
            </a:r>
            <a:r>
              <a:rPr lang="fr-FR" sz="1600" u="sng" dirty="0">
                <a:solidFill>
                  <a:srgbClr val="808080"/>
                </a:solidFill>
                <a:effectLst/>
                <a:latin typeface="Consolas" panose="020B0609020204030204" pitchFamily="49" charset="0"/>
              </a:rPr>
              <a:t>La</a:t>
            </a:r>
            <a:r>
              <a:rPr lang="fr-FR" sz="1600" dirty="0">
                <a:solidFill>
                  <a:srgbClr val="808080"/>
                </a:solidFill>
                <a:effectLst/>
                <a:latin typeface="Consolas" panose="020B0609020204030204" pitchFamily="49" charset="0"/>
              </a:rPr>
              <a:t> </a:t>
            </a:r>
            <a:r>
              <a:rPr lang="fr-FR" sz="1600" u="sng" dirty="0">
                <a:solidFill>
                  <a:srgbClr val="808080"/>
                </a:solidFill>
                <a:effectLst/>
                <a:latin typeface="Consolas" panose="020B0609020204030204" pitchFamily="49" charset="0"/>
              </a:rPr>
              <a:t>méthode</a:t>
            </a:r>
            <a:r>
              <a:rPr lang="fr-FR" sz="1600" dirty="0">
                <a:solidFill>
                  <a:srgbClr val="808080"/>
                </a:solidFill>
                <a:effectLst/>
                <a:latin typeface="Consolas" panose="020B0609020204030204" pitchFamily="49" charset="0"/>
              </a:rPr>
              <a:t> max </a:t>
            </a:r>
            <a:r>
              <a:rPr lang="fr-FR" sz="1600" u="sng" dirty="0">
                <a:solidFill>
                  <a:srgbClr val="808080"/>
                </a:solidFill>
                <a:effectLst/>
                <a:latin typeface="Consolas" panose="020B0609020204030204" pitchFamily="49" charset="0"/>
              </a:rPr>
              <a:t>renvoie</a:t>
            </a:r>
            <a:r>
              <a:rPr lang="fr-FR" sz="1600" dirty="0">
                <a:solidFill>
                  <a:srgbClr val="808080"/>
                </a:solidFill>
                <a:effectLst/>
                <a:latin typeface="Consolas" panose="020B0609020204030204" pitchFamily="49" charset="0"/>
              </a:rPr>
              <a:t> </a:t>
            </a:r>
            <a:r>
              <a:rPr lang="fr-FR" sz="1600" u="sng" dirty="0">
                <a:solidFill>
                  <a:srgbClr val="808080"/>
                </a:solidFill>
                <a:effectLst/>
                <a:latin typeface="Consolas" panose="020B0609020204030204" pitchFamily="49" charset="0"/>
              </a:rPr>
              <a:t>un</a:t>
            </a:r>
            <a:r>
              <a:rPr lang="fr-FR" sz="1600" dirty="0">
                <a:solidFill>
                  <a:srgbClr val="808080"/>
                </a:solidFill>
                <a:effectLst/>
                <a:latin typeface="Consolas" panose="020B0609020204030204" pitchFamily="49" charset="0"/>
              </a:rPr>
              <a:t> </a:t>
            </a:r>
            <a:r>
              <a:rPr lang="fr-FR" sz="1600" dirty="0" err="1">
                <a:solidFill>
                  <a:srgbClr val="808080"/>
                </a:solidFill>
                <a:effectLst/>
                <a:latin typeface="Consolas" panose="020B0609020204030204" pitchFamily="49" charset="0"/>
              </a:rPr>
              <a:t>Optional</a:t>
            </a:r>
            <a:endParaRPr lang="fr-FR" sz="1600" dirty="0">
              <a:solidFill>
                <a:srgbClr val="D9E8F7"/>
              </a:solidFill>
              <a:effectLst/>
              <a:latin typeface="Consolas" panose="020B0609020204030204" pitchFamily="49" charset="0"/>
            </a:endParaRPr>
          </a:p>
          <a:p>
            <a:pPr marL="0" marR="0">
              <a:spcBef>
                <a:spcPts val="0"/>
              </a:spcBef>
              <a:spcAft>
                <a:spcPts val="0"/>
              </a:spcAft>
            </a:pPr>
            <a:r>
              <a:rPr lang="fr-FR" sz="1600" dirty="0">
                <a:solidFill>
                  <a:srgbClr val="80F2F6"/>
                </a:solidFill>
                <a:effectLst/>
                <a:latin typeface="Consolas" panose="020B0609020204030204" pitchFamily="49" charset="0"/>
              </a:rPr>
              <a:t>List</a:t>
            </a:r>
            <a:r>
              <a:rPr lang="fr-FR" sz="1600" dirty="0">
                <a:solidFill>
                  <a:srgbClr val="E6E6FA"/>
                </a:solidFill>
                <a:effectLst/>
                <a:latin typeface="Consolas" panose="020B0609020204030204" pitchFamily="49" charset="0"/>
              </a:rPr>
              <a:t>&lt;</a:t>
            </a:r>
            <a:r>
              <a:rPr lang="fr-FR" sz="1600" dirty="0">
                <a:solidFill>
                  <a:srgbClr val="B166DA"/>
                </a:solidFill>
                <a:effectLst/>
                <a:latin typeface="Consolas" panose="020B0609020204030204" pitchFamily="49" charset="0"/>
              </a:rPr>
              <a:t>User</a:t>
            </a:r>
            <a:r>
              <a:rPr lang="fr-FR" sz="1600" dirty="0">
                <a:solidFill>
                  <a:srgbClr val="E6E6FA"/>
                </a:solidFill>
                <a:effectLst/>
                <a:latin typeface="Consolas" panose="020B0609020204030204" pitchFamily="49" charset="0"/>
              </a:rPr>
              <a:t>&gt;</a:t>
            </a:r>
            <a:r>
              <a:rPr lang="fr-FR" sz="1600" dirty="0">
                <a:solidFill>
                  <a:srgbClr val="D9E8F7"/>
                </a:solidFill>
                <a:effectLst/>
                <a:latin typeface="Consolas" panose="020B0609020204030204" pitchFamily="49" charset="0"/>
              </a:rPr>
              <a:t> </a:t>
            </a:r>
            <a:r>
              <a:rPr lang="fr-FR" sz="1600" dirty="0" err="1">
                <a:solidFill>
                  <a:srgbClr val="F2F200"/>
                </a:solidFill>
                <a:effectLst/>
                <a:latin typeface="Consolas" panose="020B0609020204030204" pitchFamily="49" charset="0"/>
              </a:rPr>
              <a:t>users</a:t>
            </a:r>
            <a:r>
              <a:rPr lang="fr-FR" sz="1600" dirty="0">
                <a:solidFill>
                  <a:srgbClr val="D9E8F7"/>
                </a:solidFill>
                <a:effectLst/>
                <a:latin typeface="Consolas" panose="020B0609020204030204" pitchFamily="49" charset="0"/>
              </a:rPr>
              <a:t> </a:t>
            </a:r>
            <a:r>
              <a:rPr lang="fr-FR" sz="1600" dirty="0">
                <a:solidFill>
                  <a:srgbClr val="E6E6FA"/>
                </a:solidFill>
                <a:effectLst/>
                <a:latin typeface="Consolas" panose="020B0609020204030204" pitchFamily="49" charset="0"/>
              </a:rPr>
              <a:t>=</a:t>
            </a:r>
            <a:r>
              <a:rPr lang="fr-FR" sz="1600" dirty="0">
                <a:solidFill>
                  <a:srgbClr val="D9E8F7"/>
                </a:solidFill>
                <a:effectLst/>
                <a:latin typeface="Consolas" panose="020B0609020204030204" pitchFamily="49" charset="0"/>
              </a:rPr>
              <a:t> </a:t>
            </a:r>
            <a:r>
              <a:rPr lang="fr-FR" sz="1600" dirty="0" err="1">
                <a:solidFill>
                  <a:srgbClr val="1290C3"/>
                </a:solidFill>
                <a:effectLst/>
                <a:latin typeface="Consolas" panose="020B0609020204030204" pitchFamily="49" charset="0"/>
              </a:rPr>
              <a:t>Main</a:t>
            </a:r>
            <a:r>
              <a:rPr lang="fr-FR" sz="1600" dirty="0" err="1">
                <a:solidFill>
                  <a:srgbClr val="E6E6FA"/>
                </a:solidFill>
                <a:effectLst/>
                <a:latin typeface="Consolas" panose="020B0609020204030204" pitchFamily="49" charset="0"/>
              </a:rPr>
              <a:t>.</a:t>
            </a:r>
            <a:r>
              <a:rPr lang="fr-FR" sz="1600" i="1" dirty="0" err="1">
                <a:solidFill>
                  <a:srgbClr val="96EC3F"/>
                </a:solidFill>
                <a:effectLst/>
                <a:latin typeface="Consolas" panose="020B0609020204030204" pitchFamily="49" charset="0"/>
              </a:rPr>
              <a:t>generateUserList</a:t>
            </a:r>
            <a:r>
              <a:rPr lang="fr-FR" sz="1600" dirty="0">
                <a:solidFill>
                  <a:srgbClr val="F9FAF4"/>
                </a:solidFill>
                <a:effectLst/>
                <a:latin typeface="Consolas" panose="020B0609020204030204" pitchFamily="49" charset="0"/>
              </a:rPr>
              <a:t>()</a:t>
            </a:r>
            <a:r>
              <a:rPr lang="fr-FR" sz="1600" dirty="0">
                <a:solidFill>
                  <a:srgbClr val="E6E6FA"/>
                </a:solidFill>
                <a:effectLst/>
                <a:latin typeface="Consolas" panose="020B0609020204030204" pitchFamily="49" charset="0"/>
              </a:rPr>
              <a:t>;</a:t>
            </a:r>
            <a:endParaRPr lang="fr-FR" sz="1600" dirty="0">
              <a:solidFill>
                <a:srgbClr val="CCCCCC"/>
              </a:solidFill>
              <a:effectLst/>
              <a:latin typeface="Consolas" panose="020B0609020204030204" pitchFamily="49" charset="0"/>
            </a:endParaRPr>
          </a:p>
          <a:p>
            <a:pPr marL="0" marR="0">
              <a:spcBef>
                <a:spcPts val="0"/>
              </a:spcBef>
              <a:spcAft>
                <a:spcPts val="0"/>
              </a:spcAft>
            </a:pPr>
            <a:r>
              <a:rPr lang="fr-FR" sz="1600" dirty="0">
                <a:solidFill>
                  <a:srgbClr val="1290C3"/>
                </a:solidFill>
                <a:effectLst/>
                <a:latin typeface="Consolas" panose="020B0609020204030204" pitchFamily="49" charset="0"/>
              </a:rPr>
              <a:t>User</a:t>
            </a:r>
            <a:r>
              <a:rPr lang="fr-FR" sz="1600" dirty="0">
                <a:solidFill>
                  <a:srgbClr val="D9E8F7"/>
                </a:solidFill>
                <a:effectLst/>
                <a:latin typeface="Consolas" panose="020B0609020204030204" pitchFamily="49" charset="0"/>
              </a:rPr>
              <a:t> </a:t>
            </a:r>
            <a:r>
              <a:rPr lang="fr-FR" sz="1600" dirty="0" err="1">
                <a:solidFill>
                  <a:srgbClr val="F2F200"/>
                </a:solidFill>
                <a:effectLst/>
                <a:latin typeface="Consolas" panose="020B0609020204030204" pitchFamily="49" charset="0"/>
              </a:rPr>
              <a:t>defaultUser</a:t>
            </a:r>
            <a:r>
              <a:rPr lang="fr-FR" sz="1600" dirty="0">
                <a:solidFill>
                  <a:srgbClr val="E6E6FA"/>
                </a:solidFill>
                <a:effectLst/>
                <a:latin typeface="Consolas" panose="020B0609020204030204" pitchFamily="49" charset="0"/>
              </a:rPr>
              <a:t>=</a:t>
            </a:r>
            <a:r>
              <a:rPr lang="fr-FR" sz="1600" dirty="0">
                <a:solidFill>
                  <a:srgbClr val="D9E8F7"/>
                </a:solidFill>
                <a:effectLst/>
                <a:latin typeface="Consolas" panose="020B0609020204030204" pitchFamily="49" charset="0"/>
              </a:rPr>
              <a:t> </a:t>
            </a:r>
            <a:r>
              <a:rPr lang="fr-FR" sz="1600" dirty="0">
                <a:solidFill>
                  <a:srgbClr val="CC6C1D"/>
                </a:solidFill>
                <a:effectLst/>
                <a:latin typeface="Consolas" panose="020B0609020204030204" pitchFamily="49" charset="0"/>
              </a:rPr>
              <a:t>new</a:t>
            </a:r>
            <a:r>
              <a:rPr lang="fr-FR" sz="1600" dirty="0">
                <a:solidFill>
                  <a:srgbClr val="D9E8F7"/>
                </a:solidFill>
                <a:effectLst/>
                <a:latin typeface="Consolas" panose="020B0609020204030204" pitchFamily="49" charset="0"/>
              </a:rPr>
              <a:t> </a:t>
            </a:r>
            <a:r>
              <a:rPr lang="fr-FR" sz="1600" dirty="0">
                <a:solidFill>
                  <a:srgbClr val="A7EC21"/>
                </a:solidFill>
                <a:effectLst/>
                <a:latin typeface="Consolas" panose="020B0609020204030204" pitchFamily="49" charset="0"/>
              </a:rPr>
              <a:t>User</a:t>
            </a:r>
            <a:r>
              <a:rPr lang="fr-FR" sz="1600" dirty="0">
                <a:solidFill>
                  <a:srgbClr val="F9FAF4"/>
                </a:solidFill>
                <a:effectLst/>
                <a:latin typeface="Consolas" panose="020B0609020204030204" pitchFamily="49" charset="0"/>
              </a:rPr>
              <a:t>(</a:t>
            </a:r>
            <a:r>
              <a:rPr lang="fr-FR" sz="1600" dirty="0">
                <a:solidFill>
                  <a:srgbClr val="CC6C1D"/>
                </a:solidFill>
                <a:effectLst/>
                <a:latin typeface="Consolas" panose="020B0609020204030204" pitchFamily="49" charset="0"/>
              </a:rPr>
              <a:t>null</a:t>
            </a:r>
            <a:r>
              <a:rPr lang="fr-FR" sz="1600" dirty="0">
                <a:solidFill>
                  <a:srgbClr val="E6E6FA"/>
                </a:solidFill>
                <a:effectLst/>
                <a:latin typeface="Consolas" panose="020B0609020204030204" pitchFamily="49" charset="0"/>
              </a:rPr>
              <a:t>,</a:t>
            </a:r>
            <a:r>
              <a:rPr lang="fr-FR" sz="1600" dirty="0">
                <a:solidFill>
                  <a:srgbClr val="CC6C1D"/>
                </a:solidFill>
                <a:effectLst/>
                <a:latin typeface="Consolas" panose="020B0609020204030204" pitchFamily="49" charset="0"/>
              </a:rPr>
              <a:t>null</a:t>
            </a:r>
            <a:r>
              <a:rPr lang="fr-FR" sz="1600" dirty="0">
                <a:solidFill>
                  <a:srgbClr val="E6E6FA"/>
                </a:solidFill>
                <a:effectLst/>
                <a:latin typeface="Consolas" panose="020B0609020204030204" pitchFamily="49" charset="0"/>
              </a:rPr>
              <a:t>,</a:t>
            </a:r>
            <a:r>
              <a:rPr lang="fr-FR" sz="1600" dirty="0">
                <a:solidFill>
                  <a:srgbClr val="CC6C1D"/>
                </a:solidFill>
                <a:effectLst/>
                <a:latin typeface="Consolas" panose="020B0609020204030204" pitchFamily="49" charset="0"/>
              </a:rPr>
              <a:t>null</a:t>
            </a:r>
            <a:r>
              <a:rPr lang="fr-FR" sz="1600" dirty="0">
                <a:solidFill>
                  <a:srgbClr val="E6E6FA"/>
                </a:solidFill>
                <a:effectLst/>
                <a:latin typeface="Consolas" panose="020B0609020204030204" pitchFamily="49" charset="0"/>
              </a:rPr>
              <a:t>,</a:t>
            </a:r>
            <a:r>
              <a:rPr lang="fr-FR" sz="1600" dirty="0">
                <a:solidFill>
                  <a:srgbClr val="6897BB"/>
                </a:solidFill>
                <a:effectLst/>
                <a:latin typeface="Consolas" panose="020B0609020204030204" pitchFamily="49" charset="0"/>
              </a:rPr>
              <a:t>0</a:t>
            </a:r>
            <a:r>
              <a:rPr lang="fr-FR" sz="1600" dirty="0">
                <a:solidFill>
                  <a:srgbClr val="F9FAF4"/>
                </a:solidFill>
                <a:effectLst/>
                <a:latin typeface="Consolas" panose="020B0609020204030204" pitchFamily="49" charset="0"/>
              </a:rPr>
              <a:t>)</a:t>
            </a:r>
            <a:r>
              <a:rPr lang="fr-FR" sz="1600" dirty="0">
                <a:solidFill>
                  <a:srgbClr val="E6E6FA"/>
                </a:solidFill>
                <a:effectLst/>
                <a:latin typeface="Consolas" panose="020B0609020204030204" pitchFamily="49" charset="0"/>
              </a:rPr>
              <a:t>;</a:t>
            </a:r>
            <a:endParaRPr lang="fr-FR" sz="1600" dirty="0">
              <a:solidFill>
                <a:srgbClr val="CCCCCC"/>
              </a:solidFill>
              <a:effectLst/>
              <a:latin typeface="Consolas" panose="020B0609020204030204" pitchFamily="49" charset="0"/>
            </a:endParaRPr>
          </a:p>
          <a:p>
            <a:pPr marL="0" marR="0">
              <a:spcBef>
                <a:spcPts val="0"/>
              </a:spcBef>
              <a:spcAft>
                <a:spcPts val="0"/>
              </a:spcAft>
            </a:pPr>
            <a:r>
              <a:rPr lang="fr-FR" sz="1600" dirty="0">
                <a:solidFill>
                  <a:srgbClr val="1290C3"/>
                </a:solidFill>
                <a:effectLst/>
                <a:latin typeface="Consolas" panose="020B0609020204030204" pitchFamily="49" charset="0"/>
              </a:rPr>
              <a:t>User</a:t>
            </a:r>
            <a:r>
              <a:rPr lang="fr-FR" sz="1600" dirty="0">
                <a:solidFill>
                  <a:srgbClr val="D9E8F7"/>
                </a:solidFill>
                <a:effectLst/>
                <a:latin typeface="Consolas" panose="020B0609020204030204" pitchFamily="49" charset="0"/>
              </a:rPr>
              <a:t> </a:t>
            </a:r>
            <a:r>
              <a:rPr lang="fr-FR" sz="1600" dirty="0" err="1">
                <a:solidFill>
                  <a:srgbClr val="F2F200"/>
                </a:solidFill>
                <a:effectLst/>
                <a:latin typeface="Consolas" panose="020B0609020204030204" pitchFamily="49" charset="0"/>
              </a:rPr>
              <a:t>older</a:t>
            </a:r>
            <a:r>
              <a:rPr lang="fr-FR" sz="1600" dirty="0">
                <a:solidFill>
                  <a:srgbClr val="D9E8F7"/>
                </a:solidFill>
                <a:effectLst/>
                <a:latin typeface="Consolas" panose="020B0609020204030204" pitchFamily="49" charset="0"/>
              </a:rPr>
              <a:t> </a:t>
            </a:r>
            <a:r>
              <a:rPr lang="fr-FR" sz="1600" dirty="0">
                <a:solidFill>
                  <a:srgbClr val="E6E6FA"/>
                </a:solidFill>
                <a:effectLst/>
                <a:latin typeface="Consolas" panose="020B0609020204030204" pitchFamily="49" charset="0"/>
              </a:rPr>
              <a:t>=</a:t>
            </a:r>
            <a:r>
              <a:rPr lang="fr-FR" sz="1600" dirty="0">
                <a:solidFill>
                  <a:srgbClr val="D9E8F7"/>
                </a:solidFill>
                <a:effectLst/>
                <a:latin typeface="Consolas" panose="020B0609020204030204" pitchFamily="49" charset="0"/>
              </a:rPr>
              <a:t> </a:t>
            </a:r>
            <a:r>
              <a:rPr lang="fr-FR" sz="1600" dirty="0" err="1">
                <a:solidFill>
                  <a:srgbClr val="F3EC79"/>
                </a:solidFill>
                <a:effectLst/>
                <a:latin typeface="Consolas" panose="020B0609020204030204" pitchFamily="49" charset="0"/>
              </a:rPr>
              <a:t>users</a:t>
            </a:r>
            <a:r>
              <a:rPr lang="fr-FR" sz="1600" dirty="0" err="1">
                <a:solidFill>
                  <a:srgbClr val="E6E6FA"/>
                </a:solidFill>
                <a:effectLst/>
                <a:latin typeface="Consolas" panose="020B0609020204030204" pitchFamily="49" charset="0"/>
              </a:rPr>
              <a:t>.</a:t>
            </a:r>
            <a:r>
              <a:rPr lang="fr-FR" sz="1600" dirty="0" err="1">
                <a:solidFill>
                  <a:srgbClr val="A7EC21"/>
                </a:solidFill>
                <a:effectLst/>
                <a:latin typeface="Consolas" panose="020B0609020204030204" pitchFamily="49" charset="0"/>
              </a:rPr>
              <a:t>stream</a:t>
            </a:r>
            <a:r>
              <a:rPr lang="fr-FR" sz="1600" dirty="0">
                <a:solidFill>
                  <a:srgbClr val="F9FAF4"/>
                </a:solidFill>
                <a:effectLst/>
                <a:latin typeface="Consolas" panose="020B0609020204030204" pitchFamily="49" charset="0"/>
              </a:rPr>
              <a:t>()</a:t>
            </a:r>
            <a:r>
              <a:rPr lang="fr-FR" sz="1600" dirty="0">
                <a:solidFill>
                  <a:srgbClr val="E6E6FA"/>
                </a:solidFill>
                <a:effectLst/>
                <a:latin typeface="Consolas" panose="020B0609020204030204" pitchFamily="49" charset="0"/>
              </a:rPr>
              <a:t>.</a:t>
            </a:r>
            <a:r>
              <a:rPr lang="fr-FR" sz="1600" dirty="0">
                <a:solidFill>
                  <a:srgbClr val="80F6A7"/>
                </a:solidFill>
                <a:effectLst/>
                <a:latin typeface="Consolas" panose="020B0609020204030204" pitchFamily="49" charset="0"/>
              </a:rPr>
              <a:t>max</a:t>
            </a:r>
            <a:r>
              <a:rPr lang="fr-FR" sz="1600" dirty="0">
                <a:solidFill>
                  <a:srgbClr val="F9FAF4"/>
                </a:solidFill>
                <a:effectLst/>
                <a:latin typeface="Consolas" panose="020B0609020204030204" pitchFamily="49" charset="0"/>
              </a:rPr>
              <a:t>(</a:t>
            </a:r>
            <a:r>
              <a:rPr lang="fr-FR" sz="1600" dirty="0" err="1">
                <a:solidFill>
                  <a:srgbClr val="D9E8F7"/>
                </a:solidFill>
                <a:effectLst/>
                <a:latin typeface="Consolas" panose="020B0609020204030204" pitchFamily="49" charset="0"/>
              </a:rPr>
              <a:t>Comparator</a:t>
            </a:r>
            <a:r>
              <a:rPr lang="fr-FR" sz="1600" dirty="0" err="1">
                <a:solidFill>
                  <a:srgbClr val="E6E6FA"/>
                </a:solidFill>
                <a:effectLst/>
                <a:latin typeface="Consolas" panose="020B0609020204030204" pitchFamily="49" charset="0"/>
              </a:rPr>
              <a:t>.</a:t>
            </a:r>
            <a:r>
              <a:rPr lang="fr-FR" sz="1600" i="1" dirty="0" err="1">
                <a:solidFill>
                  <a:srgbClr val="96EC3F"/>
                </a:solidFill>
                <a:effectLst/>
                <a:latin typeface="Consolas" panose="020B0609020204030204" pitchFamily="49" charset="0"/>
              </a:rPr>
              <a:t>comparing</a:t>
            </a:r>
            <a:r>
              <a:rPr lang="fr-FR" sz="1600" dirty="0">
                <a:solidFill>
                  <a:srgbClr val="F9FAF4"/>
                </a:solidFill>
                <a:effectLst/>
                <a:latin typeface="Consolas" panose="020B0609020204030204" pitchFamily="49" charset="0"/>
              </a:rPr>
              <a:t>(</a:t>
            </a:r>
            <a:r>
              <a:rPr lang="fr-FR" sz="1600" dirty="0">
                <a:solidFill>
                  <a:srgbClr val="F2F200"/>
                </a:solidFill>
                <a:effectLst/>
                <a:latin typeface="Consolas" panose="020B0609020204030204" pitchFamily="49" charset="0"/>
              </a:rPr>
              <a:t>c</a:t>
            </a:r>
            <a:r>
              <a:rPr lang="fr-FR" sz="1600" dirty="0">
                <a:solidFill>
                  <a:srgbClr val="D9E8F7"/>
                </a:solidFill>
                <a:effectLst/>
                <a:latin typeface="Consolas" panose="020B0609020204030204" pitchFamily="49" charset="0"/>
              </a:rPr>
              <a:t> </a:t>
            </a:r>
            <a:r>
              <a:rPr lang="fr-FR" sz="1600" dirty="0">
                <a:solidFill>
                  <a:srgbClr val="E6E6FA"/>
                </a:solidFill>
                <a:effectLst/>
                <a:latin typeface="Consolas" panose="020B0609020204030204" pitchFamily="49" charset="0"/>
              </a:rPr>
              <a:t>-&gt;</a:t>
            </a:r>
            <a:r>
              <a:rPr lang="fr-FR" sz="1600" dirty="0">
                <a:solidFill>
                  <a:srgbClr val="D9E8F7"/>
                </a:solidFill>
                <a:effectLst/>
                <a:latin typeface="Consolas" panose="020B0609020204030204" pitchFamily="49" charset="0"/>
              </a:rPr>
              <a:t> </a:t>
            </a:r>
            <a:r>
              <a:rPr lang="fr-FR" sz="1600" dirty="0" err="1">
                <a:solidFill>
                  <a:srgbClr val="F3EC79"/>
                </a:solidFill>
                <a:effectLst/>
                <a:latin typeface="Consolas" panose="020B0609020204030204" pitchFamily="49" charset="0"/>
              </a:rPr>
              <a:t>c</a:t>
            </a:r>
            <a:r>
              <a:rPr lang="fr-FR" sz="1600" dirty="0" err="1">
                <a:solidFill>
                  <a:srgbClr val="E6E6FA"/>
                </a:solidFill>
                <a:effectLst/>
                <a:latin typeface="Consolas" panose="020B0609020204030204" pitchFamily="49" charset="0"/>
              </a:rPr>
              <a:t>.</a:t>
            </a:r>
            <a:r>
              <a:rPr lang="fr-FR" sz="1600" dirty="0" err="1">
                <a:solidFill>
                  <a:srgbClr val="A7EC21"/>
                </a:solidFill>
                <a:effectLst/>
                <a:latin typeface="Consolas" panose="020B0609020204030204" pitchFamily="49" charset="0"/>
              </a:rPr>
              <a:t>getAge</a:t>
            </a:r>
            <a:r>
              <a:rPr lang="fr-FR" sz="1600" dirty="0">
                <a:solidFill>
                  <a:srgbClr val="F9FAF4"/>
                </a:solidFill>
                <a:effectLst/>
                <a:latin typeface="Consolas" panose="020B0609020204030204" pitchFamily="49" charset="0"/>
              </a:rPr>
              <a:t>()))</a:t>
            </a:r>
            <a:r>
              <a:rPr lang="fr-FR" sz="1600" dirty="0">
                <a:solidFill>
                  <a:srgbClr val="E6E6FA"/>
                </a:solidFill>
                <a:effectLst/>
                <a:latin typeface="Consolas" panose="020B0609020204030204" pitchFamily="49" charset="0"/>
              </a:rPr>
              <a:t>.</a:t>
            </a:r>
            <a:r>
              <a:rPr lang="fr-FR" sz="1600" dirty="0" err="1">
                <a:solidFill>
                  <a:srgbClr val="A7EC21"/>
                </a:solidFill>
                <a:effectLst/>
                <a:latin typeface="Consolas" panose="020B0609020204030204" pitchFamily="49" charset="0"/>
              </a:rPr>
              <a:t>get</a:t>
            </a:r>
            <a:r>
              <a:rPr lang="fr-FR" sz="1600" dirty="0">
                <a:solidFill>
                  <a:srgbClr val="F9FAF4"/>
                </a:solidFill>
                <a:effectLst/>
                <a:latin typeface="Consolas" panose="020B0609020204030204" pitchFamily="49" charset="0"/>
              </a:rPr>
              <a:t>()</a:t>
            </a:r>
            <a:r>
              <a:rPr lang="fr-FR" sz="1600" dirty="0">
                <a:solidFill>
                  <a:srgbClr val="E6E6FA"/>
                </a:solidFill>
                <a:effectLst/>
                <a:latin typeface="Consolas" panose="020B0609020204030204" pitchFamily="49" charset="0"/>
              </a:rPr>
              <a:t>;</a:t>
            </a:r>
          </a:p>
          <a:p>
            <a:pPr marL="0" marR="0">
              <a:spcBef>
                <a:spcPts val="0"/>
              </a:spcBef>
              <a:spcAft>
                <a:spcPts val="0"/>
              </a:spcAft>
            </a:pPr>
            <a:endParaRPr lang="fr-FR" sz="1600" dirty="0">
              <a:solidFill>
                <a:srgbClr val="CCCCCC"/>
              </a:solidFill>
              <a:effectLst/>
              <a:latin typeface="Consolas" panose="020B0609020204030204" pitchFamily="49" charset="0"/>
            </a:endParaRPr>
          </a:p>
          <a:p>
            <a:pPr marL="0" marR="0">
              <a:spcBef>
                <a:spcPts val="0"/>
              </a:spcBef>
              <a:spcAft>
                <a:spcPts val="0"/>
              </a:spcAft>
            </a:pPr>
            <a:r>
              <a:rPr lang="fr-FR" sz="1600" dirty="0" err="1">
                <a:solidFill>
                  <a:srgbClr val="1290C3"/>
                </a:solidFill>
                <a:effectLst/>
                <a:latin typeface="Consolas" panose="020B0609020204030204" pitchFamily="49" charset="0"/>
              </a:rPr>
              <a:t>System</a:t>
            </a:r>
            <a:r>
              <a:rPr lang="fr-FR" sz="1600" dirty="0" err="1">
                <a:solidFill>
                  <a:srgbClr val="E6E6FA"/>
                </a:solidFill>
                <a:effectLst/>
                <a:latin typeface="Consolas" panose="020B0609020204030204" pitchFamily="49" charset="0"/>
              </a:rPr>
              <a:t>.</a:t>
            </a:r>
            <a:r>
              <a:rPr lang="fr-FR" sz="1600" b="1" i="1" dirty="0" err="1">
                <a:solidFill>
                  <a:srgbClr val="8DDAF8"/>
                </a:solidFill>
                <a:effectLst/>
                <a:latin typeface="Consolas" panose="020B0609020204030204" pitchFamily="49" charset="0"/>
              </a:rPr>
              <a:t>out</a:t>
            </a:r>
            <a:r>
              <a:rPr lang="fr-FR" sz="1600" dirty="0" err="1">
                <a:solidFill>
                  <a:srgbClr val="E6E6FA"/>
                </a:solidFill>
                <a:effectLst/>
                <a:latin typeface="Consolas" panose="020B0609020204030204" pitchFamily="49" charset="0"/>
              </a:rPr>
              <a:t>.</a:t>
            </a:r>
            <a:r>
              <a:rPr lang="fr-FR" sz="1600" dirty="0" err="1">
                <a:solidFill>
                  <a:srgbClr val="A7EC21"/>
                </a:solidFill>
                <a:effectLst/>
                <a:latin typeface="Consolas" panose="020B0609020204030204" pitchFamily="49" charset="0"/>
              </a:rPr>
              <a:t>println</a:t>
            </a:r>
            <a:r>
              <a:rPr lang="fr-FR" sz="1600" dirty="0">
                <a:solidFill>
                  <a:srgbClr val="F9FAF4"/>
                </a:solidFill>
                <a:effectLst/>
                <a:latin typeface="Consolas" panose="020B0609020204030204" pitchFamily="49" charset="0"/>
              </a:rPr>
              <a:t>(</a:t>
            </a:r>
            <a:r>
              <a:rPr lang="fr-FR" sz="1600" dirty="0" err="1">
                <a:solidFill>
                  <a:srgbClr val="F3EC79"/>
                </a:solidFill>
                <a:effectLst/>
                <a:latin typeface="Consolas" panose="020B0609020204030204" pitchFamily="49" charset="0"/>
              </a:rPr>
              <a:t>older</a:t>
            </a:r>
            <a:r>
              <a:rPr lang="fr-FR" sz="1600" dirty="0">
                <a:solidFill>
                  <a:srgbClr val="F9FAF4"/>
                </a:solidFill>
                <a:effectLst/>
                <a:latin typeface="Consolas" panose="020B0609020204030204" pitchFamily="49" charset="0"/>
              </a:rPr>
              <a:t>)</a:t>
            </a:r>
            <a:r>
              <a:rPr lang="fr-FR" sz="1600" dirty="0">
                <a:solidFill>
                  <a:srgbClr val="E6E6FA"/>
                </a:solidFill>
                <a:effectLst/>
                <a:latin typeface="Consolas" panose="020B0609020204030204" pitchFamily="49" charset="0"/>
              </a:rPr>
              <a:t>;</a:t>
            </a:r>
          </a:p>
          <a:p>
            <a:pPr marL="0" marR="0">
              <a:spcBef>
                <a:spcPts val="0"/>
              </a:spcBef>
              <a:spcAft>
                <a:spcPts val="0"/>
              </a:spcAft>
            </a:pPr>
            <a:endParaRPr lang="fr-FR" sz="1600" dirty="0">
              <a:solidFill>
                <a:srgbClr val="CCCCCC"/>
              </a:solidFill>
              <a:effectLst/>
              <a:latin typeface="Consolas" panose="020B0609020204030204" pitchFamily="49" charset="0"/>
            </a:endParaRPr>
          </a:p>
          <a:p>
            <a:pPr marL="0" marR="0">
              <a:spcBef>
                <a:spcPts val="0"/>
              </a:spcBef>
              <a:spcAft>
                <a:spcPts val="0"/>
              </a:spcAft>
            </a:pPr>
            <a:r>
              <a:rPr lang="fr-FR" sz="1600" dirty="0">
                <a:solidFill>
                  <a:srgbClr val="80F2F6"/>
                </a:solidFill>
                <a:effectLst/>
                <a:latin typeface="Consolas" panose="020B0609020204030204" pitchFamily="49" charset="0"/>
              </a:rPr>
              <a:t>List</a:t>
            </a:r>
            <a:r>
              <a:rPr lang="fr-FR" sz="1600" dirty="0">
                <a:solidFill>
                  <a:srgbClr val="E6E6FA"/>
                </a:solidFill>
                <a:effectLst/>
                <a:latin typeface="Consolas" panose="020B0609020204030204" pitchFamily="49" charset="0"/>
              </a:rPr>
              <a:t>&lt;</a:t>
            </a:r>
            <a:r>
              <a:rPr lang="fr-FR" sz="1600" dirty="0">
                <a:solidFill>
                  <a:srgbClr val="B166DA"/>
                </a:solidFill>
                <a:effectLst/>
                <a:latin typeface="Consolas" panose="020B0609020204030204" pitchFamily="49" charset="0"/>
              </a:rPr>
              <a:t>User</a:t>
            </a:r>
            <a:r>
              <a:rPr lang="fr-FR" sz="1600" dirty="0">
                <a:solidFill>
                  <a:srgbClr val="E6E6FA"/>
                </a:solidFill>
                <a:effectLst/>
                <a:latin typeface="Consolas" panose="020B0609020204030204" pitchFamily="49" charset="0"/>
              </a:rPr>
              <a:t>&gt;</a:t>
            </a:r>
            <a:r>
              <a:rPr lang="fr-FR" sz="1600" dirty="0">
                <a:solidFill>
                  <a:srgbClr val="D9E8F7"/>
                </a:solidFill>
                <a:effectLst/>
                <a:latin typeface="Consolas" panose="020B0609020204030204" pitchFamily="49" charset="0"/>
              </a:rPr>
              <a:t> </a:t>
            </a:r>
            <a:r>
              <a:rPr lang="fr-FR" sz="1600" dirty="0" err="1">
                <a:solidFill>
                  <a:srgbClr val="F2F200"/>
                </a:solidFill>
                <a:effectLst/>
                <a:latin typeface="Consolas" panose="020B0609020204030204" pitchFamily="49" charset="0"/>
              </a:rPr>
              <a:t>emptyUserList</a:t>
            </a:r>
            <a:r>
              <a:rPr lang="fr-FR" sz="1600" dirty="0">
                <a:solidFill>
                  <a:srgbClr val="D9E8F7"/>
                </a:solidFill>
                <a:effectLst/>
                <a:latin typeface="Consolas" panose="020B0609020204030204" pitchFamily="49" charset="0"/>
              </a:rPr>
              <a:t> </a:t>
            </a:r>
            <a:r>
              <a:rPr lang="fr-FR" sz="1600" dirty="0">
                <a:solidFill>
                  <a:srgbClr val="E6E6FA"/>
                </a:solidFill>
                <a:effectLst/>
                <a:latin typeface="Consolas" panose="020B0609020204030204" pitchFamily="49" charset="0"/>
              </a:rPr>
              <a:t>=</a:t>
            </a:r>
            <a:r>
              <a:rPr lang="fr-FR" sz="1600" dirty="0">
                <a:solidFill>
                  <a:srgbClr val="D9E8F7"/>
                </a:solidFill>
                <a:effectLst/>
                <a:latin typeface="Consolas" panose="020B0609020204030204" pitchFamily="49" charset="0"/>
              </a:rPr>
              <a:t> </a:t>
            </a:r>
            <a:r>
              <a:rPr lang="fr-FR" sz="1600" dirty="0">
                <a:solidFill>
                  <a:srgbClr val="CC6C1D"/>
                </a:solidFill>
                <a:effectLst/>
                <a:latin typeface="Consolas" panose="020B0609020204030204" pitchFamily="49" charset="0"/>
              </a:rPr>
              <a:t>new</a:t>
            </a:r>
            <a:r>
              <a:rPr lang="fr-FR" sz="1600" dirty="0">
                <a:solidFill>
                  <a:srgbClr val="D9E8F7"/>
                </a:solidFill>
                <a:effectLst/>
                <a:latin typeface="Consolas" panose="020B0609020204030204" pitchFamily="49" charset="0"/>
              </a:rPr>
              <a:t> </a:t>
            </a:r>
            <a:r>
              <a:rPr lang="fr-FR" sz="1600" dirty="0" err="1">
                <a:solidFill>
                  <a:srgbClr val="A7EC21"/>
                </a:solidFill>
                <a:effectLst/>
                <a:latin typeface="Consolas" panose="020B0609020204030204" pitchFamily="49" charset="0"/>
              </a:rPr>
              <a:t>ArrayList</a:t>
            </a:r>
            <a:r>
              <a:rPr lang="fr-FR" sz="1600" dirty="0">
                <a:solidFill>
                  <a:srgbClr val="E6E6FA"/>
                </a:solidFill>
                <a:effectLst/>
                <a:latin typeface="Consolas" panose="020B0609020204030204" pitchFamily="49" charset="0"/>
              </a:rPr>
              <a:t>&lt;&gt;</a:t>
            </a:r>
            <a:r>
              <a:rPr lang="fr-FR" sz="1600" dirty="0">
                <a:solidFill>
                  <a:srgbClr val="F9FAF4"/>
                </a:solidFill>
                <a:effectLst/>
                <a:latin typeface="Consolas" panose="020B0609020204030204" pitchFamily="49" charset="0"/>
              </a:rPr>
              <a:t>()</a:t>
            </a:r>
            <a:r>
              <a:rPr lang="fr-FR" sz="1600" dirty="0">
                <a:solidFill>
                  <a:srgbClr val="E6E6FA"/>
                </a:solidFill>
                <a:effectLst/>
                <a:latin typeface="Consolas" panose="020B0609020204030204" pitchFamily="49" charset="0"/>
              </a:rPr>
              <a:t>;</a:t>
            </a:r>
            <a:endParaRPr lang="fr-FR" sz="1600" dirty="0">
              <a:solidFill>
                <a:srgbClr val="CCCCCC"/>
              </a:solidFill>
              <a:effectLst/>
              <a:latin typeface="Consolas" panose="020B0609020204030204" pitchFamily="49" charset="0"/>
            </a:endParaRPr>
          </a:p>
          <a:p>
            <a:pPr marL="0" marR="0">
              <a:spcBef>
                <a:spcPts val="0"/>
              </a:spcBef>
              <a:spcAft>
                <a:spcPts val="0"/>
              </a:spcAft>
            </a:pPr>
            <a:r>
              <a:rPr lang="fr-FR" sz="1600" dirty="0">
                <a:solidFill>
                  <a:srgbClr val="808080"/>
                </a:solidFill>
                <a:effectLst/>
                <a:latin typeface="Consolas" panose="020B0609020204030204" pitchFamily="49" charset="0"/>
              </a:rPr>
              <a:t>//</a:t>
            </a:r>
            <a:r>
              <a:rPr lang="fr-FR" sz="1600" dirty="0" err="1">
                <a:solidFill>
                  <a:srgbClr val="808080"/>
                </a:solidFill>
                <a:effectLst/>
                <a:latin typeface="Consolas" panose="020B0609020204030204" pitchFamily="49" charset="0"/>
              </a:rPr>
              <a:t>orElse</a:t>
            </a:r>
            <a:r>
              <a:rPr lang="fr-FR" sz="1600" dirty="0">
                <a:solidFill>
                  <a:srgbClr val="808080"/>
                </a:solidFill>
                <a:effectLst/>
                <a:latin typeface="Consolas" panose="020B0609020204030204" pitchFamily="49" charset="0"/>
              </a:rPr>
              <a:t> </a:t>
            </a:r>
            <a:r>
              <a:rPr lang="fr-FR" sz="1600" u="sng" dirty="0">
                <a:solidFill>
                  <a:srgbClr val="808080"/>
                </a:solidFill>
                <a:effectLst/>
                <a:latin typeface="Consolas" panose="020B0609020204030204" pitchFamily="49" charset="0"/>
              </a:rPr>
              <a:t>permet</a:t>
            </a:r>
            <a:r>
              <a:rPr lang="fr-FR" sz="1600" dirty="0">
                <a:solidFill>
                  <a:srgbClr val="808080"/>
                </a:solidFill>
                <a:effectLst/>
                <a:latin typeface="Consolas" panose="020B0609020204030204" pitchFamily="49" charset="0"/>
              </a:rPr>
              <a:t> </a:t>
            </a:r>
            <a:r>
              <a:rPr lang="fr-FR" sz="1600" u="sng" dirty="0">
                <a:solidFill>
                  <a:srgbClr val="808080"/>
                </a:solidFill>
                <a:effectLst/>
                <a:latin typeface="Consolas" panose="020B0609020204030204" pitchFamily="49" charset="0"/>
              </a:rPr>
              <a:t>de</a:t>
            </a:r>
            <a:r>
              <a:rPr lang="fr-FR" sz="1600" dirty="0">
                <a:solidFill>
                  <a:srgbClr val="808080"/>
                </a:solidFill>
                <a:effectLst/>
                <a:latin typeface="Consolas" panose="020B0609020204030204" pitchFamily="49" charset="0"/>
              </a:rPr>
              <a:t> </a:t>
            </a:r>
            <a:r>
              <a:rPr lang="fr-FR" sz="1600" u="sng" dirty="0">
                <a:solidFill>
                  <a:srgbClr val="808080"/>
                </a:solidFill>
                <a:effectLst/>
                <a:latin typeface="Consolas" panose="020B0609020204030204" pitchFamily="49" charset="0"/>
              </a:rPr>
              <a:t>renvoyer</a:t>
            </a:r>
            <a:r>
              <a:rPr lang="fr-FR" sz="1600" dirty="0">
                <a:solidFill>
                  <a:srgbClr val="808080"/>
                </a:solidFill>
                <a:effectLst/>
                <a:latin typeface="Consolas" panose="020B0609020204030204" pitchFamily="49" charset="0"/>
              </a:rPr>
              <a:t> </a:t>
            </a:r>
            <a:r>
              <a:rPr lang="fr-FR" sz="1600" u="sng" dirty="0">
                <a:solidFill>
                  <a:srgbClr val="808080"/>
                </a:solidFill>
                <a:effectLst/>
                <a:latin typeface="Consolas" panose="020B0609020204030204" pitchFamily="49" charset="0"/>
              </a:rPr>
              <a:t>une</a:t>
            </a:r>
            <a:r>
              <a:rPr lang="fr-FR" sz="1600" dirty="0">
                <a:solidFill>
                  <a:srgbClr val="808080"/>
                </a:solidFill>
                <a:effectLst/>
                <a:latin typeface="Consolas" panose="020B0609020204030204" pitchFamily="49" charset="0"/>
              </a:rPr>
              <a:t> </a:t>
            </a:r>
            <a:r>
              <a:rPr lang="fr-FR" sz="1600" u="sng" dirty="0">
                <a:solidFill>
                  <a:srgbClr val="808080"/>
                </a:solidFill>
                <a:effectLst/>
                <a:latin typeface="Consolas" panose="020B0609020204030204" pitchFamily="49" charset="0"/>
              </a:rPr>
              <a:t>valeur</a:t>
            </a:r>
            <a:r>
              <a:rPr lang="fr-FR" sz="1600" dirty="0">
                <a:solidFill>
                  <a:srgbClr val="808080"/>
                </a:solidFill>
                <a:effectLst/>
                <a:latin typeface="Consolas" panose="020B0609020204030204" pitchFamily="49" charset="0"/>
              </a:rPr>
              <a:t> </a:t>
            </a:r>
            <a:r>
              <a:rPr lang="fr-FR" sz="1600" u="sng" dirty="0">
                <a:solidFill>
                  <a:srgbClr val="808080"/>
                </a:solidFill>
                <a:effectLst/>
                <a:latin typeface="Consolas" panose="020B0609020204030204" pitchFamily="49" charset="0"/>
              </a:rPr>
              <a:t>qui</a:t>
            </a:r>
            <a:r>
              <a:rPr lang="fr-FR" sz="1600" dirty="0">
                <a:solidFill>
                  <a:srgbClr val="808080"/>
                </a:solidFill>
                <a:effectLst/>
                <a:latin typeface="Consolas" panose="020B0609020204030204" pitchFamily="49" charset="0"/>
              </a:rPr>
              <a:t> n'est </a:t>
            </a:r>
            <a:r>
              <a:rPr lang="fr-FR" sz="1600" u="sng" dirty="0">
                <a:solidFill>
                  <a:srgbClr val="808080"/>
                </a:solidFill>
                <a:effectLst/>
                <a:latin typeface="Consolas" panose="020B0609020204030204" pitchFamily="49" charset="0"/>
              </a:rPr>
              <a:t>jamais</a:t>
            </a:r>
            <a:r>
              <a:rPr lang="fr-FR" sz="1600" dirty="0">
                <a:solidFill>
                  <a:srgbClr val="808080"/>
                </a:solidFill>
                <a:effectLst/>
                <a:latin typeface="Consolas" panose="020B0609020204030204" pitchFamily="49" charset="0"/>
              </a:rPr>
              <a:t> </a:t>
            </a:r>
            <a:r>
              <a:rPr lang="fr-FR" sz="1600" u="sng" dirty="0">
                <a:solidFill>
                  <a:srgbClr val="808080"/>
                </a:solidFill>
                <a:effectLst/>
                <a:latin typeface="Consolas" panose="020B0609020204030204" pitchFamily="49" charset="0"/>
              </a:rPr>
              <a:t>nulle</a:t>
            </a:r>
            <a:endParaRPr lang="fr-FR" sz="1600" dirty="0">
              <a:solidFill>
                <a:srgbClr val="CCCCCC"/>
              </a:solidFill>
              <a:effectLst/>
              <a:latin typeface="Consolas" panose="020B0609020204030204" pitchFamily="49" charset="0"/>
            </a:endParaRPr>
          </a:p>
          <a:p>
            <a:pPr marL="0" marR="0">
              <a:spcBef>
                <a:spcPts val="0"/>
              </a:spcBef>
              <a:spcAft>
                <a:spcPts val="0"/>
              </a:spcAft>
            </a:pPr>
            <a:r>
              <a:rPr lang="fr-FR" sz="1600" dirty="0" err="1">
                <a:solidFill>
                  <a:srgbClr val="1290C3"/>
                </a:solidFill>
                <a:effectLst/>
                <a:latin typeface="Consolas" panose="020B0609020204030204" pitchFamily="49" charset="0"/>
              </a:rPr>
              <a:t>Optional</a:t>
            </a:r>
            <a:r>
              <a:rPr lang="fr-FR" sz="1600" dirty="0">
                <a:solidFill>
                  <a:srgbClr val="E6E6FA"/>
                </a:solidFill>
                <a:effectLst/>
                <a:latin typeface="Consolas" panose="020B0609020204030204" pitchFamily="49" charset="0"/>
              </a:rPr>
              <a:t>&lt;</a:t>
            </a:r>
            <a:r>
              <a:rPr lang="fr-FR" sz="1600" dirty="0">
                <a:solidFill>
                  <a:srgbClr val="B166DA"/>
                </a:solidFill>
                <a:effectLst/>
                <a:latin typeface="Consolas" panose="020B0609020204030204" pitchFamily="49" charset="0"/>
              </a:rPr>
              <a:t>User</a:t>
            </a:r>
            <a:r>
              <a:rPr lang="fr-FR" sz="1600" dirty="0">
                <a:solidFill>
                  <a:srgbClr val="E6E6FA"/>
                </a:solidFill>
                <a:effectLst/>
                <a:latin typeface="Consolas" panose="020B0609020204030204" pitchFamily="49" charset="0"/>
              </a:rPr>
              <a:t>&gt;</a:t>
            </a:r>
            <a:r>
              <a:rPr lang="fr-FR" sz="1600" dirty="0">
                <a:solidFill>
                  <a:srgbClr val="D9E8F7"/>
                </a:solidFill>
                <a:effectLst/>
                <a:latin typeface="Consolas" panose="020B0609020204030204" pitchFamily="49" charset="0"/>
              </a:rPr>
              <a:t> </a:t>
            </a:r>
            <a:r>
              <a:rPr lang="fr-FR" sz="1600" dirty="0" err="1">
                <a:solidFill>
                  <a:srgbClr val="F2F200"/>
                </a:solidFill>
                <a:effectLst/>
                <a:latin typeface="Consolas" panose="020B0609020204030204" pitchFamily="49" charset="0"/>
              </a:rPr>
              <a:t>olderOptional</a:t>
            </a:r>
            <a:r>
              <a:rPr lang="fr-FR" sz="1600" dirty="0">
                <a:solidFill>
                  <a:srgbClr val="D9E8F7"/>
                </a:solidFill>
                <a:effectLst/>
                <a:latin typeface="Consolas" panose="020B0609020204030204" pitchFamily="49" charset="0"/>
              </a:rPr>
              <a:t> </a:t>
            </a:r>
            <a:r>
              <a:rPr lang="fr-FR" sz="1600" dirty="0">
                <a:solidFill>
                  <a:srgbClr val="E6E6FA"/>
                </a:solidFill>
                <a:effectLst/>
                <a:latin typeface="Consolas" panose="020B0609020204030204" pitchFamily="49" charset="0"/>
              </a:rPr>
              <a:t>=</a:t>
            </a:r>
            <a:r>
              <a:rPr lang="fr-FR" sz="1600" dirty="0">
                <a:solidFill>
                  <a:srgbClr val="D9E8F7"/>
                </a:solidFill>
                <a:effectLst/>
                <a:latin typeface="Consolas" panose="020B0609020204030204" pitchFamily="49" charset="0"/>
              </a:rPr>
              <a:t> </a:t>
            </a:r>
            <a:r>
              <a:rPr lang="fr-FR" sz="1600" dirty="0" err="1">
                <a:solidFill>
                  <a:srgbClr val="F3EC79"/>
                </a:solidFill>
                <a:effectLst/>
                <a:latin typeface="Consolas" panose="020B0609020204030204" pitchFamily="49" charset="0"/>
              </a:rPr>
              <a:t>emptyUserList</a:t>
            </a:r>
            <a:r>
              <a:rPr lang="fr-FR" sz="1600" dirty="0" err="1">
                <a:solidFill>
                  <a:srgbClr val="E6E6FA"/>
                </a:solidFill>
                <a:effectLst/>
                <a:latin typeface="Consolas" panose="020B0609020204030204" pitchFamily="49" charset="0"/>
              </a:rPr>
              <a:t>.</a:t>
            </a:r>
            <a:r>
              <a:rPr lang="fr-FR" sz="1600" dirty="0" err="1">
                <a:solidFill>
                  <a:srgbClr val="A7EC21"/>
                </a:solidFill>
                <a:effectLst/>
                <a:latin typeface="Consolas" panose="020B0609020204030204" pitchFamily="49" charset="0"/>
              </a:rPr>
              <a:t>stream</a:t>
            </a:r>
            <a:r>
              <a:rPr lang="fr-FR" sz="1600" dirty="0">
                <a:solidFill>
                  <a:srgbClr val="F9FAF4"/>
                </a:solidFill>
                <a:effectLst/>
                <a:latin typeface="Consolas" panose="020B0609020204030204" pitchFamily="49" charset="0"/>
              </a:rPr>
              <a:t>()</a:t>
            </a:r>
            <a:r>
              <a:rPr lang="fr-FR" sz="1600" dirty="0">
                <a:solidFill>
                  <a:srgbClr val="E6E6FA"/>
                </a:solidFill>
                <a:effectLst/>
                <a:latin typeface="Consolas" panose="020B0609020204030204" pitchFamily="49" charset="0"/>
              </a:rPr>
              <a:t>.</a:t>
            </a:r>
            <a:r>
              <a:rPr lang="fr-FR" sz="1600" dirty="0">
                <a:solidFill>
                  <a:srgbClr val="80F6A7"/>
                </a:solidFill>
                <a:effectLst/>
                <a:latin typeface="Consolas" panose="020B0609020204030204" pitchFamily="49" charset="0"/>
              </a:rPr>
              <a:t>max</a:t>
            </a:r>
            <a:r>
              <a:rPr lang="fr-FR" sz="1600" dirty="0">
                <a:solidFill>
                  <a:srgbClr val="F9FAF4"/>
                </a:solidFill>
                <a:effectLst/>
                <a:latin typeface="Consolas" panose="020B0609020204030204" pitchFamily="49" charset="0"/>
              </a:rPr>
              <a:t>(</a:t>
            </a:r>
            <a:r>
              <a:rPr lang="fr-FR" sz="1600" dirty="0" err="1">
                <a:solidFill>
                  <a:srgbClr val="D9E8F7"/>
                </a:solidFill>
                <a:effectLst/>
                <a:latin typeface="Consolas" panose="020B0609020204030204" pitchFamily="49" charset="0"/>
              </a:rPr>
              <a:t>Comparator</a:t>
            </a:r>
            <a:r>
              <a:rPr lang="fr-FR" sz="1600" dirty="0" err="1">
                <a:solidFill>
                  <a:srgbClr val="E6E6FA"/>
                </a:solidFill>
                <a:effectLst/>
                <a:latin typeface="Consolas" panose="020B0609020204030204" pitchFamily="49" charset="0"/>
              </a:rPr>
              <a:t>.</a:t>
            </a:r>
            <a:r>
              <a:rPr lang="fr-FR" sz="1600" i="1" dirty="0" err="1">
                <a:solidFill>
                  <a:srgbClr val="96EC3F"/>
                </a:solidFill>
                <a:effectLst/>
                <a:latin typeface="Consolas" panose="020B0609020204030204" pitchFamily="49" charset="0"/>
              </a:rPr>
              <a:t>comparing</a:t>
            </a:r>
            <a:r>
              <a:rPr lang="fr-FR" sz="1600" dirty="0">
                <a:solidFill>
                  <a:srgbClr val="F9FAF4"/>
                </a:solidFill>
                <a:effectLst/>
                <a:latin typeface="Consolas" panose="020B0609020204030204" pitchFamily="49" charset="0"/>
              </a:rPr>
              <a:t>(</a:t>
            </a:r>
            <a:r>
              <a:rPr lang="fr-FR" sz="1600" dirty="0">
                <a:solidFill>
                  <a:srgbClr val="F2F200"/>
                </a:solidFill>
                <a:effectLst/>
                <a:latin typeface="Consolas" panose="020B0609020204030204" pitchFamily="49" charset="0"/>
              </a:rPr>
              <a:t>c</a:t>
            </a:r>
            <a:r>
              <a:rPr lang="fr-FR" sz="1600" dirty="0">
                <a:solidFill>
                  <a:srgbClr val="D9E8F7"/>
                </a:solidFill>
                <a:effectLst/>
                <a:latin typeface="Consolas" panose="020B0609020204030204" pitchFamily="49" charset="0"/>
              </a:rPr>
              <a:t> </a:t>
            </a:r>
            <a:r>
              <a:rPr lang="fr-FR" sz="1600" dirty="0">
                <a:solidFill>
                  <a:srgbClr val="E6E6FA"/>
                </a:solidFill>
                <a:effectLst/>
                <a:latin typeface="Consolas" panose="020B0609020204030204" pitchFamily="49" charset="0"/>
              </a:rPr>
              <a:t>-&gt;</a:t>
            </a:r>
            <a:r>
              <a:rPr lang="fr-FR" sz="1600" dirty="0">
                <a:solidFill>
                  <a:srgbClr val="D9E8F7"/>
                </a:solidFill>
                <a:effectLst/>
                <a:latin typeface="Consolas" panose="020B0609020204030204" pitchFamily="49" charset="0"/>
              </a:rPr>
              <a:t> </a:t>
            </a:r>
            <a:r>
              <a:rPr lang="fr-FR" sz="1600" dirty="0" err="1">
                <a:solidFill>
                  <a:srgbClr val="F3EC79"/>
                </a:solidFill>
                <a:effectLst/>
                <a:latin typeface="Consolas" panose="020B0609020204030204" pitchFamily="49" charset="0"/>
              </a:rPr>
              <a:t>c</a:t>
            </a:r>
            <a:r>
              <a:rPr lang="fr-FR" sz="1600" dirty="0" err="1">
                <a:solidFill>
                  <a:srgbClr val="E6E6FA"/>
                </a:solidFill>
                <a:effectLst/>
                <a:latin typeface="Consolas" panose="020B0609020204030204" pitchFamily="49" charset="0"/>
              </a:rPr>
              <a:t>.</a:t>
            </a:r>
            <a:r>
              <a:rPr lang="fr-FR" sz="1600" dirty="0" err="1">
                <a:solidFill>
                  <a:srgbClr val="A7EC21"/>
                </a:solidFill>
                <a:effectLst/>
                <a:latin typeface="Consolas" panose="020B0609020204030204" pitchFamily="49" charset="0"/>
              </a:rPr>
              <a:t>getAge</a:t>
            </a:r>
            <a:r>
              <a:rPr lang="fr-FR" sz="1600" dirty="0">
                <a:solidFill>
                  <a:srgbClr val="F9FAF4"/>
                </a:solidFill>
                <a:effectLst/>
                <a:latin typeface="Consolas" panose="020B0609020204030204" pitchFamily="49" charset="0"/>
              </a:rPr>
              <a:t>()))</a:t>
            </a:r>
            <a:r>
              <a:rPr lang="fr-FR" sz="1600" dirty="0">
                <a:solidFill>
                  <a:srgbClr val="E6E6FA"/>
                </a:solidFill>
                <a:effectLst/>
                <a:latin typeface="Consolas" panose="020B0609020204030204" pitchFamily="49" charset="0"/>
              </a:rPr>
              <a:t>;</a:t>
            </a:r>
            <a:endParaRPr lang="fr-FR" sz="1600" dirty="0">
              <a:solidFill>
                <a:srgbClr val="CCCCCC"/>
              </a:solidFill>
              <a:effectLst/>
              <a:latin typeface="Consolas" panose="020B0609020204030204" pitchFamily="49" charset="0"/>
            </a:endParaRPr>
          </a:p>
          <a:p>
            <a:pPr marL="0" marR="0">
              <a:spcBef>
                <a:spcPts val="0"/>
              </a:spcBef>
              <a:spcAft>
                <a:spcPts val="0"/>
              </a:spcAft>
            </a:pPr>
            <a:r>
              <a:rPr lang="fr-FR" sz="1600" dirty="0" err="1">
                <a:solidFill>
                  <a:srgbClr val="F3EC79"/>
                </a:solidFill>
                <a:effectLst/>
                <a:latin typeface="Consolas" panose="020B0609020204030204" pitchFamily="49" charset="0"/>
              </a:rPr>
              <a:t>older</a:t>
            </a:r>
            <a:r>
              <a:rPr lang="fr-FR" sz="1600" dirty="0">
                <a:solidFill>
                  <a:srgbClr val="D9E8F7"/>
                </a:solidFill>
                <a:effectLst/>
                <a:latin typeface="Consolas" panose="020B0609020204030204" pitchFamily="49" charset="0"/>
              </a:rPr>
              <a:t> </a:t>
            </a:r>
            <a:r>
              <a:rPr lang="fr-FR" sz="1600" dirty="0">
                <a:solidFill>
                  <a:srgbClr val="E6E6FA"/>
                </a:solidFill>
                <a:effectLst/>
                <a:latin typeface="Consolas" panose="020B0609020204030204" pitchFamily="49" charset="0"/>
              </a:rPr>
              <a:t>=</a:t>
            </a:r>
            <a:r>
              <a:rPr lang="fr-FR" sz="1600" dirty="0">
                <a:solidFill>
                  <a:srgbClr val="D9E8F7"/>
                </a:solidFill>
                <a:effectLst/>
                <a:latin typeface="Consolas" panose="020B0609020204030204" pitchFamily="49" charset="0"/>
              </a:rPr>
              <a:t> </a:t>
            </a:r>
            <a:r>
              <a:rPr lang="fr-FR" sz="1600" dirty="0" err="1">
                <a:solidFill>
                  <a:srgbClr val="F3EC79"/>
                </a:solidFill>
                <a:effectLst/>
                <a:latin typeface="Consolas" panose="020B0609020204030204" pitchFamily="49" charset="0"/>
              </a:rPr>
              <a:t>olderOptional</a:t>
            </a:r>
            <a:r>
              <a:rPr lang="fr-FR" sz="1600" dirty="0" err="1">
                <a:solidFill>
                  <a:srgbClr val="E6E6FA"/>
                </a:solidFill>
                <a:effectLst/>
                <a:latin typeface="Consolas" panose="020B0609020204030204" pitchFamily="49" charset="0"/>
              </a:rPr>
              <a:t>.</a:t>
            </a:r>
            <a:r>
              <a:rPr lang="fr-FR" sz="1600" dirty="0" err="1">
                <a:solidFill>
                  <a:srgbClr val="A7EC21"/>
                </a:solidFill>
                <a:effectLst/>
                <a:latin typeface="Consolas" panose="020B0609020204030204" pitchFamily="49" charset="0"/>
              </a:rPr>
              <a:t>orElse</a:t>
            </a:r>
            <a:r>
              <a:rPr lang="fr-FR" sz="1600" dirty="0">
                <a:solidFill>
                  <a:srgbClr val="F9FAF4"/>
                </a:solidFill>
                <a:effectLst/>
                <a:latin typeface="Consolas" panose="020B0609020204030204" pitchFamily="49" charset="0"/>
              </a:rPr>
              <a:t>(</a:t>
            </a:r>
            <a:r>
              <a:rPr lang="fr-FR" sz="1600" dirty="0" err="1">
                <a:solidFill>
                  <a:srgbClr val="F3EC79"/>
                </a:solidFill>
                <a:effectLst/>
                <a:latin typeface="Consolas" panose="020B0609020204030204" pitchFamily="49" charset="0"/>
              </a:rPr>
              <a:t>defaultUser</a:t>
            </a:r>
            <a:r>
              <a:rPr lang="fr-FR" sz="1600" dirty="0">
                <a:solidFill>
                  <a:srgbClr val="F9FAF4"/>
                </a:solidFill>
                <a:effectLst/>
                <a:latin typeface="Consolas" panose="020B0609020204030204" pitchFamily="49" charset="0"/>
              </a:rPr>
              <a:t>)</a:t>
            </a:r>
            <a:r>
              <a:rPr lang="fr-FR" sz="1600" dirty="0">
                <a:solidFill>
                  <a:srgbClr val="E6E6FA"/>
                </a:solidFill>
                <a:effectLst/>
                <a:latin typeface="Consolas" panose="020B0609020204030204" pitchFamily="49" charset="0"/>
              </a:rPr>
              <a:t>;</a:t>
            </a:r>
            <a:endParaRPr lang="fr-FR" sz="1600" dirty="0">
              <a:solidFill>
                <a:srgbClr val="CCCCCC"/>
              </a:solidFill>
              <a:effectLst/>
              <a:latin typeface="Consolas" panose="020B0609020204030204" pitchFamily="49" charset="0"/>
            </a:endParaRPr>
          </a:p>
          <a:p>
            <a:pPr marL="0" marR="0">
              <a:spcBef>
                <a:spcPts val="0"/>
              </a:spcBef>
              <a:spcAft>
                <a:spcPts val="0"/>
              </a:spcAft>
            </a:pPr>
            <a:r>
              <a:rPr lang="fr-FR" sz="1600" dirty="0" err="1">
                <a:solidFill>
                  <a:srgbClr val="1290C3"/>
                </a:solidFill>
                <a:effectLst/>
                <a:latin typeface="Consolas" panose="020B0609020204030204" pitchFamily="49" charset="0"/>
              </a:rPr>
              <a:t>System</a:t>
            </a:r>
            <a:r>
              <a:rPr lang="fr-FR" sz="1600" dirty="0" err="1">
                <a:solidFill>
                  <a:srgbClr val="E6E6FA"/>
                </a:solidFill>
                <a:effectLst/>
                <a:latin typeface="Consolas" panose="020B0609020204030204" pitchFamily="49" charset="0"/>
              </a:rPr>
              <a:t>.</a:t>
            </a:r>
            <a:r>
              <a:rPr lang="fr-FR" sz="1600" b="1" i="1" dirty="0" err="1">
                <a:solidFill>
                  <a:srgbClr val="8DDAF8"/>
                </a:solidFill>
                <a:effectLst/>
                <a:latin typeface="Consolas" panose="020B0609020204030204" pitchFamily="49" charset="0"/>
              </a:rPr>
              <a:t>out</a:t>
            </a:r>
            <a:r>
              <a:rPr lang="fr-FR" sz="1600" dirty="0" err="1">
                <a:solidFill>
                  <a:srgbClr val="E6E6FA"/>
                </a:solidFill>
                <a:effectLst/>
                <a:latin typeface="Consolas" panose="020B0609020204030204" pitchFamily="49" charset="0"/>
              </a:rPr>
              <a:t>.</a:t>
            </a:r>
            <a:r>
              <a:rPr lang="fr-FR" sz="1600" dirty="0" err="1">
                <a:solidFill>
                  <a:srgbClr val="A7EC21"/>
                </a:solidFill>
                <a:effectLst/>
                <a:latin typeface="Consolas" panose="020B0609020204030204" pitchFamily="49" charset="0"/>
              </a:rPr>
              <a:t>println</a:t>
            </a:r>
            <a:r>
              <a:rPr lang="fr-FR" sz="1600" dirty="0">
                <a:solidFill>
                  <a:srgbClr val="F9FAF4"/>
                </a:solidFill>
                <a:effectLst/>
                <a:latin typeface="Consolas" panose="020B0609020204030204" pitchFamily="49" charset="0"/>
              </a:rPr>
              <a:t>(</a:t>
            </a:r>
            <a:r>
              <a:rPr lang="fr-FR" sz="1600" dirty="0" err="1">
                <a:solidFill>
                  <a:srgbClr val="F3EC79"/>
                </a:solidFill>
                <a:effectLst/>
                <a:latin typeface="Consolas" panose="020B0609020204030204" pitchFamily="49" charset="0"/>
              </a:rPr>
              <a:t>older</a:t>
            </a:r>
            <a:r>
              <a:rPr lang="fr-FR" sz="1600" dirty="0">
                <a:solidFill>
                  <a:srgbClr val="F9FAF4"/>
                </a:solidFill>
                <a:effectLst/>
                <a:latin typeface="Consolas" panose="020B0609020204030204" pitchFamily="49" charset="0"/>
              </a:rPr>
              <a:t>)</a:t>
            </a:r>
            <a:r>
              <a:rPr lang="fr-FR" sz="1600" dirty="0">
                <a:solidFill>
                  <a:srgbClr val="E6E6FA"/>
                </a:solidFill>
                <a:effectLst/>
                <a:latin typeface="Consolas" panose="020B0609020204030204" pitchFamily="49" charset="0"/>
              </a:rPr>
              <a:t>;</a:t>
            </a:r>
            <a:endParaRPr lang="fr-FR" sz="1600" dirty="0">
              <a:solidFill>
                <a:srgbClr val="CCCCCC"/>
              </a:solidFill>
              <a:effectLst/>
              <a:latin typeface="Consolas" panose="020B0609020204030204" pitchFamily="49" charset="0"/>
            </a:endParaRPr>
          </a:p>
          <a:p>
            <a:endParaRPr lang="fr-FR" sz="1600" dirty="0"/>
          </a:p>
        </p:txBody>
      </p:sp>
    </p:spTree>
    <p:extLst>
      <p:ext uri="{BB962C8B-B14F-4D97-AF65-F5344CB8AC3E}">
        <p14:creationId xmlns:p14="http://schemas.microsoft.com/office/powerpoint/2010/main" val="410716443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AC79A-1A61-4F43-CD68-2FE5C4347FB6}"/>
              </a:ext>
            </a:extLst>
          </p:cNvPr>
          <p:cNvSpPr>
            <a:spLocks noGrp="1"/>
          </p:cNvSpPr>
          <p:nvPr>
            <p:ph type="title"/>
          </p:nvPr>
        </p:nvSpPr>
        <p:spPr/>
        <p:txBody>
          <a:bodyPr/>
          <a:lstStyle/>
          <a:p>
            <a:r>
              <a:rPr lang="fr-FR" dirty="0"/>
              <a:t>COMMIT</a:t>
            </a:r>
          </a:p>
        </p:txBody>
      </p:sp>
      <p:sp>
        <p:nvSpPr>
          <p:cNvPr id="3" name="Espace réservé du texte 2">
            <a:extLst>
              <a:ext uri="{FF2B5EF4-FFF2-40B4-BE49-F238E27FC236}">
                <a16:creationId xmlns:a16="http://schemas.microsoft.com/office/drawing/2014/main" id="{A764D0E9-82A3-42AE-B9EC-470FACA58C16}"/>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95680359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431" y="538401"/>
            <a:ext cx="10287088" cy="573671"/>
          </a:xfrm>
          <a:prstGeom prst="rect">
            <a:avLst/>
          </a:prstGeom>
        </p:spPr>
        <p:txBody>
          <a:bodyPr vert="horz" wrap="square" lIns="0" tIns="15355" rIns="0" bIns="0" rtlCol="0">
            <a:spAutoFit/>
          </a:bodyPr>
          <a:lstStyle/>
          <a:p>
            <a:pPr marL="15356">
              <a:spcBef>
                <a:spcPts val="121"/>
              </a:spcBef>
            </a:pPr>
            <a:r>
              <a:rPr spc="381" dirty="0"/>
              <a:t>Améliorations</a:t>
            </a:r>
            <a:r>
              <a:rPr spc="151" dirty="0"/>
              <a:t> </a:t>
            </a:r>
            <a:r>
              <a:rPr spc="484" dirty="0"/>
              <a:t>des</a:t>
            </a:r>
            <a:r>
              <a:rPr spc="151" dirty="0"/>
              <a:t> </a:t>
            </a:r>
            <a:r>
              <a:rPr spc="459" dirty="0"/>
              <a:t>streams</a:t>
            </a:r>
            <a:r>
              <a:rPr spc="157" dirty="0"/>
              <a:t> </a:t>
            </a:r>
            <a:r>
              <a:rPr lang="fr-FR" spc="218" dirty="0"/>
              <a:t>dans JDK 9</a:t>
            </a:r>
            <a:endParaRPr spc="393" dirty="0"/>
          </a:p>
        </p:txBody>
      </p:sp>
      <p:sp>
        <p:nvSpPr>
          <p:cNvPr id="4" name="object 4"/>
          <p:cNvSpPr txBox="1"/>
          <p:nvPr/>
        </p:nvSpPr>
        <p:spPr>
          <a:xfrm>
            <a:off x="668010"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593720"/>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668010" y="3065984"/>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668010" y="353824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8" name="object 8"/>
          <p:cNvSpPr txBox="1"/>
          <p:nvPr/>
        </p:nvSpPr>
        <p:spPr>
          <a:xfrm>
            <a:off x="1059752" y="1423289"/>
            <a:ext cx="7152435" cy="2393207"/>
          </a:xfrm>
          <a:prstGeom prst="rect">
            <a:avLst/>
          </a:prstGeom>
        </p:spPr>
        <p:txBody>
          <a:bodyPr vert="horz" wrap="square" lIns="0" tIns="15355" rIns="0" bIns="0" rtlCol="0">
            <a:spAutoFit/>
          </a:bodyPr>
          <a:lstStyle/>
          <a:p>
            <a:pPr marL="15356" marR="1917911" defTabSz="1105601">
              <a:lnSpc>
                <a:spcPct val="142400"/>
              </a:lnSpc>
              <a:spcBef>
                <a:spcPts val="121"/>
              </a:spcBef>
            </a:pPr>
            <a:r>
              <a:rPr sz="2176" spc="-6" dirty="0">
                <a:solidFill>
                  <a:srgbClr val="FFFFFF"/>
                </a:solidFill>
                <a:latin typeface="Arial MT"/>
                <a:cs typeface="Arial MT"/>
              </a:rPr>
              <a:t>Les Streams</a:t>
            </a:r>
            <a:r>
              <a:rPr sz="2176" dirty="0">
                <a:solidFill>
                  <a:srgbClr val="FFFFFF"/>
                </a:solidFill>
                <a:latin typeface="Arial MT"/>
                <a:cs typeface="Arial MT"/>
              </a:rPr>
              <a:t> </a:t>
            </a:r>
            <a:r>
              <a:rPr sz="2176" spc="-6" dirty="0">
                <a:solidFill>
                  <a:srgbClr val="FFFFFF"/>
                </a:solidFill>
                <a:latin typeface="Arial MT"/>
                <a:cs typeface="Arial MT"/>
              </a:rPr>
              <a:t>ont des</a:t>
            </a:r>
            <a:r>
              <a:rPr sz="2176" dirty="0">
                <a:solidFill>
                  <a:srgbClr val="FFFFFF"/>
                </a:solidFill>
                <a:latin typeface="Arial MT"/>
                <a:cs typeface="Arial MT"/>
              </a:rPr>
              <a:t> </a:t>
            </a:r>
            <a:r>
              <a:rPr sz="2176" spc="-12" dirty="0">
                <a:solidFill>
                  <a:srgbClr val="FFFFFF"/>
                </a:solidFill>
                <a:latin typeface="Arial MT"/>
                <a:cs typeface="Arial MT"/>
              </a:rPr>
              <a:t>nouvelles</a:t>
            </a:r>
            <a:r>
              <a:rPr sz="2176" spc="-6" dirty="0">
                <a:solidFill>
                  <a:srgbClr val="FFFFFF"/>
                </a:solidFill>
                <a:latin typeface="Arial MT"/>
                <a:cs typeface="Arial MT"/>
              </a:rPr>
              <a:t> </a:t>
            </a:r>
            <a:r>
              <a:rPr sz="2176" spc="-12" dirty="0">
                <a:solidFill>
                  <a:srgbClr val="FFFFFF"/>
                </a:solidFill>
                <a:latin typeface="Arial MT"/>
                <a:cs typeface="Arial MT"/>
              </a:rPr>
              <a:t>méthodes</a:t>
            </a:r>
            <a:r>
              <a:rPr sz="2176" dirty="0">
                <a:solidFill>
                  <a:srgbClr val="FFFFFF"/>
                </a:solidFill>
                <a:latin typeface="Arial MT"/>
                <a:cs typeface="Arial MT"/>
              </a:rPr>
              <a:t> : </a:t>
            </a:r>
            <a:r>
              <a:rPr sz="2176" spc="-585" dirty="0">
                <a:solidFill>
                  <a:srgbClr val="FFFFFF"/>
                </a:solidFill>
                <a:latin typeface="Arial MT"/>
                <a:cs typeface="Arial MT"/>
              </a:rPr>
              <a:t> </a:t>
            </a:r>
            <a:r>
              <a:rPr sz="2176" spc="-12" dirty="0">
                <a:solidFill>
                  <a:srgbClr val="FFFFFF"/>
                </a:solidFill>
                <a:latin typeface="Arial MT"/>
                <a:cs typeface="Arial MT"/>
              </a:rPr>
              <a:t>takeWhile</a:t>
            </a:r>
            <a:endParaRPr sz="2176" dirty="0">
              <a:solidFill>
                <a:prstClr val="black"/>
              </a:solidFill>
              <a:latin typeface="Arial MT"/>
              <a:cs typeface="Arial MT"/>
            </a:endParaRPr>
          </a:p>
          <a:p>
            <a:pPr marL="15356" marR="5888861" defTabSz="1105601">
              <a:lnSpc>
                <a:spcPct val="142400"/>
              </a:lnSpc>
            </a:pPr>
            <a:r>
              <a:rPr sz="2176" spc="-12" dirty="0">
                <a:solidFill>
                  <a:srgbClr val="FFFFFF"/>
                </a:solidFill>
                <a:latin typeface="Arial MT"/>
                <a:cs typeface="Arial MT"/>
              </a:rPr>
              <a:t>d</a:t>
            </a:r>
            <a:r>
              <a:rPr sz="2176" dirty="0">
                <a:solidFill>
                  <a:srgbClr val="FFFFFF"/>
                </a:solidFill>
                <a:latin typeface="Arial MT"/>
                <a:cs typeface="Arial MT"/>
              </a:rPr>
              <a:t>r</a:t>
            </a:r>
            <a:r>
              <a:rPr sz="2176" spc="-12" dirty="0">
                <a:solidFill>
                  <a:srgbClr val="FFFFFF"/>
                </a:solidFill>
                <a:latin typeface="Arial MT"/>
                <a:cs typeface="Arial MT"/>
              </a:rPr>
              <a:t>o</a:t>
            </a:r>
            <a:r>
              <a:rPr sz="2176" spc="-6" dirty="0">
                <a:solidFill>
                  <a:srgbClr val="FFFFFF"/>
                </a:solidFill>
                <a:latin typeface="Arial MT"/>
                <a:cs typeface="Arial MT"/>
              </a:rPr>
              <a:t>p</a:t>
            </a:r>
            <a:r>
              <a:rPr sz="2176" spc="-12" dirty="0">
                <a:solidFill>
                  <a:srgbClr val="FFFFFF"/>
                </a:solidFill>
                <a:latin typeface="Arial MT"/>
                <a:cs typeface="Arial MT"/>
              </a:rPr>
              <a:t>Wh</a:t>
            </a:r>
            <a:r>
              <a:rPr sz="2176" spc="-6" dirty="0">
                <a:solidFill>
                  <a:srgbClr val="FFFFFF"/>
                </a:solidFill>
                <a:latin typeface="Arial MT"/>
                <a:cs typeface="Arial MT"/>
              </a:rPr>
              <a:t>i</a:t>
            </a:r>
            <a:r>
              <a:rPr sz="2176" spc="-12" dirty="0">
                <a:solidFill>
                  <a:srgbClr val="FFFFFF"/>
                </a:solidFill>
                <a:latin typeface="Arial MT"/>
                <a:cs typeface="Arial MT"/>
              </a:rPr>
              <a:t>l</a:t>
            </a:r>
            <a:r>
              <a:rPr sz="2176" dirty="0">
                <a:solidFill>
                  <a:srgbClr val="FFFFFF"/>
                </a:solidFill>
                <a:latin typeface="Arial MT"/>
                <a:cs typeface="Arial MT"/>
              </a:rPr>
              <a:t>e  </a:t>
            </a:r>
            <a:r>
              <a:rPr sz="2176" spc="-6" dirty="0">
                <a:solidFill>
                  <a:srgbClr val="FFFFFF"/>
                </a:solidFill>
                <a:latin typeface="Arial MT"/>
                <a:cs typeface="Arial MT"/>
              </a:rPr>
              <a:t>iterate</a:t>
            </a:r>
            <a:endParaRPr sz="2176" dirty="0">
              <a:solidFill>
                <a:prstClr val="black"/>
              </a:solidFill>
              <a:latin typeface="Arial MT"/>
              <a:cs typeface="Arial MT"/>
            </a:endParaRPr>
          </a:p>
          <a:p>
            <a:pPr marL="15356" defTabSz="1105601">
              <a:spcBef>
                <a:spcPts val="1106"/>
              </a:spcBef>
            </a:pPr>
            <a:r>
              <a:rPr sz="2176" spc="-12" dirty="0">
                <a:solidFill>
                  <a:srgbClr val="FFFFFF"/>
                </a:solidFill>
                <a:latin typeface="Arial MT"/>
                <a:cs typeface="Arial MT"/>
              </a:rPr>
              <a:t>ofNullable</a:t>
            </a:r>
            <a:r>
              <a:rPr sz="2176" spc="-6" dirty="0">
                <a:solidFill>
                  <a:srgbClr val="FFFFFF"/>
                </a:solidFill>
                <a:latin typeface="Arial MT"/>
                <a:cs typeface="Arial MT"/>
              </a:rPr>
              <a:t> </a:t>
            </a:r>
            <a:r>
              <a:rPr sz="2176" dirty="0">
                <a:solidFill>
                  <a:srgbClr val="FFFFFF"/>
                </a:solidFill>
                <a:latin typeface="Arial MT"/>
                <a:cs typeface="Arial MT"/>
              </a:rPr>
              <a:t>: </a:t>
            </a:r>
            <a:r>
              <a:rPr sz="2176" spc="-6" dirty="0">
                <a:solidFill>
                  <a:srgbClr val="FFFFFF"/>
                </a:solidFill>
                <a:latin typeface="Arial MT"/>
                <a:cs typeface="Arial MT"/>
              </a:rPr>
              <a:t>crée un Stream</a:t>
            </a:r>
            <a:r>
              <a:rPr sz="2176" dirty="0">
                <a:solidFill>
                  <a:srgbClr val="FFFFFF"/>
                </a:solidFill>
                <a:latin typeface="Arial MT"/>
                <a:cs typeface="Arial MT"/>
              </a:rPr>
              <a:t> à</a:t>
            </a:r>
            <a:r>
              <a:rPr sz="2176" spc="-6" dirty="0">
                <a:solidFill>
                  <a:srgbClr val="FFFFFF"/>
                </a:solidFill>
                <a:latin typeface="Arial MT"/>
                <a:cs typeface="Arial MT"/>
              </a:rPr>
              <a:t> partir</a:t>
            </a:r>
            <a:r>
              <a:rPr sz="2176" dirty="0">
                <a:solidFill>
                  <a:srgbClr val="FFFFFF"/>
                </a:solidFill>
                <a:latin typeface="Arial MT"/>
                <a:cs typeface="Arial MT"/>
              </a:rPr>
              <a:t> </a:t>
            </a:r>
            <a:r>
              <a:rPr sz="2176" spc="-12" dirty="0">
                <a:solidFill>
                  <a:srgbClr val="FFFFFF"/>
                </a:solidFill>
                <a:latin typeface="Arial MT"/>
                <a:cs typeface="Arial MT"/>
              </a:rPr>
              <a:t>d’un</a:t>
            </a:r>
            <a:r>
              <a:rPr sz="2176" spc="-6" dirty="0">
                <a:solidFill>
                  <a:srgbClr val="FFFFFF"/>
                </a:solidFill>
                <a:latin typeface="Arial MT"/>
                <a:cs typeface="Arial MT"/>
              </a:rPr>
              <a:t> objet,</a:t>
            </a:r>
            <a:r>
              <a:rPr sz="2176" dirty="0">
                <a:solidFill>
                  <a:srgbClr val="FFFFFF"/>
                </a:solidFill>
                <a:latin typeface="Arial MT"/>
                <a:cs typeface="Arial MT"/>
              </a:rPr>
              <a:t> </a:t>
            </a:r>
            <a:r>
              <a:rPr sz="2176" spc="-6" dirty="0">
                <a:solidFill>
                  <a:srgbClr val="FFFFFF"/>
                </a:solidFill>
                <a:latin typeface="Arial MT"/>
                <a:cs typeface="Arial MT"/>
              </a:rPr>
              <a:t>null ou </a:t>
            </a:r>
            <a:r>
              <a:rPr sz="2176" spc="-12" dirty="0">
                <a:solidFill>
                  <a:srgbClr val="FFFFFF"/>
                </a:solidFill>
                <a:latin typeface="Arial MT"/>
                <a:cs typeface="Arial MT"/>
              </a:rPr>
              <a:t>non.</a:t>
            </a:r>
            <a:endParaRPr sz="2176" dirty="0">
              <a:solidFill>
                <a:prstClr val="black"/>
              </a:solidFill>
              <a:latin typeface="Arial MT"/>
              <a:cs typeface="Arial MT"/>
            </a:endParaRPr>
          </a:p>
        </p:txBody>
      </p:sp>
      <p:sp>
        <p:nvSpPr>
          <p:cNvPr id="9" name="object 2">
            <a:extLst>
              <a:ext uri="{FF2B5EF4-FFF2-40B4-BE49-F238E27FC236}">
                <a16:creationId xmlns:a16="http://schemas.microsoft.com/office/drawing/2014/main" id="{EDEC5632-3FD7-A86F-7904-6A8322855130}"/>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extLst>
      <p:ext uri="{BB962C8B-B14F-4D97-AF65-F5344CB8AC3E}">
        <p14:creationId xmlns:p14="http://schemas.microsoft.com/office/powerpoint/2010/main" val="2270113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2aed57810c0_0_8"/>
          <p:cNvSpPr txBox="1">
            <a:spLocks noGrp="1"/>
          </p:cNvSpPr>
          <p:nvPr>
            <p:ph type="title"/>
          </p:nvPr>
        </p:nvSpPr>
        <p:spPr>
          <a:xfrm>
            <a:off x="1706879" y="331243"/>
            <a:ext cx="9514080" cy="575280"/>
          </a:xfrm>
          <a:prstGeom prst="rect">
            <a:avLst/>
          </a:prstGeom>
        </p:spPr>
        <p:txBody>
          <a:bodyPr spcFirstLastPara="1" wrap="square" lIns="109710" tIns="54840" rIns="109710" bIns="54840" anchor="ctr" anchorCtr="0">
            <a:normAutofit fontScale="90000"/>
          </a:bodyPr>
          <a:lstStyle/>
          <a:p>
            <a:pPr algn="l" rtl="0"/>
            <a:r>
              <a:rPr lang="fr-FR"/>
              <a:t>Bilan de début de formation</a:t>
            </a:r>
            <a:endParaRPr/>
          </a:p>
        </p:txBody>
      </p:sp>
      <p:sp>
        <p:nvSpPr>
          <p:cNvPr id="159" name="Google Shape;159;g2aed57810c0_0_8"/>
          <p:cNvSpPr txBox="1">
            <a:spLocks noGrp="1"/>
          </p:cNvSpPr>
          <p:nvPr>
            <p:ph type="body" idx="1"/>
          </p:nvPr>
        </p:nvSpPr>
        <p:spPr>
          <a:xfrm>
            <a:off x="974894" y="1135918"/>
            <a:ext cx="10242360" cy="5141520"/>
          </a:xfrm>
          <a:prstGeom prst="rect">
            <a:avLst/>
          </a:prstGeom>
        </p:spPr>
        <p:txBody>
          <a:bodyPr spcFirstLastPara="1" wrap="square" lIns="109710" tIns="54840" rIns="109710" bIns="54840" anchor="t" anchorCtr="0">
            <a:normAutofit/>
          </a:bodyPr>
          <a:lstStyle/>
          <a:p>
            <a:pPr marL="548640" indent="-408241" algn="l" rtl="0">
              <a:spcBef>
                <a:spcPts val="432"/>
              </a:spcBef>
              <a:buSzPct val="100000"/>
              <a:buChar char="●"/>
            </a:pPr>
            <a:r>
              <a:rPr lang="fr-FR" sz="2280" dirty="0"/>
              <a:t>Retour de début de formation à M2I</a:t>
            </a:r>
            <a:endParaRPr sz="2280" dirty="0"/>
          </a:p>
          <a:p>
            <a:pPr marL="548640" indent="-408241" algn="l" rtl="0">
              <a:buSzPct val="100000"/>
              <a:buChar char="●"/>
            </a:pPr>
            <a:r>
              <a:rPr lang="fr-FR" sz="2280" u="sng" dirty="0">
                <a:solidFill>
                  <a:schemeClr val="hlink"/>
                </a:solidFill>
                <a:hlinkClick r:id="rId3"/>
              </a:rPr>
              <a:t>contact@2aiconcept.com</a:t>
            </a:r>
            <a:r>
              <a:rPr lang="fr-FR" sz="2280" dirty="0"/>
              <a:t> en copie</a:t>
            </a:r>
            <a:endParaRPr sz="2280" dirty="0"/>
          </a:p>
          <a:p>
            <a:pPr marL="548640" indent="-408241" algn="l" rtl="0">
              <a:buSzPct val="100000"/>
              <a:buChar char="●"/>
            </a:pPr>
            <a:r>
              <a:rPr lang="fr-FR" sz="2280" dirty="0"/>
              <a:t>Au plus tard à 10h30 le premier jour de la formation.</a:t>
            </a:r>
            <a:endParaRPr sz="2280" dirty="0"/>
          </a:p>
          <a:p>
            <a:pPr algn="l" rtl="0">
              <a:spcBef>
                <a:spcPts val="432"/>
              </a:spcBef>
            </a:pPr>
            <a:endParaRPr dirty="0"/>
          </a:p>
          <a:p>
            <a:pPr algn="l" rtl="0">
              <a:spcBef>
                <a:spcPts val="432"/>
              </a:spcBef>
            </a:pPr>
            <a:endParaRPr dirty="0"/>
          </a:p>
          <a:p>
            <a:pPr algn="l" rtl="0">
              <a:spcBef>
                <a:spcPts val="432"/>
              </a:spcBef>
            </a:pPr>
            <a:endParaRPr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431" y="538401"/>
            <a:ext cx="5110966" cy="573671"/>
          </a:xfrm>
          <a:prstGeom prst="rect">
            <a:avLst/>
          </a:prstGeom>
        </p:spPr>
        <p:txBody>
          <a:bodyPr vert="horz" wrap="square" lIns="0" tIns="15355" rIns="0" bIns="0" rtlCol="0">
            <a:spAutoFit/>
          </a:bodyPr>
          <a:lstStyle/>
          <a:p>
            <a:pPr marL="15356">
              <a:spcBef>
                <a:spcPts val="121"/>
              </a:spcBef>
            </a:pPr>
            <a:r>
              <a:rPr spc="381" dirty="0"/>
              <a:t>Stream.takeWhile()</a:t>
            </a:r>
          </a:p>
        </p:txBody>
      </p:sp>
      <p:sp>
        <p:nvSpPr>
          <p:cNvPr id="4" name="object 4"/>
          <p:cNvSpPr txBox="1"/>
          <p:nvPr/>
        </p:nvSpPr>
        <p:spPr>
          <a:xfrm>
            <a:off x="1059753" y="1563880"/>
            <a:ext cx="10463776" cy="1749009"/>
          </a:xfrm>
          <a:prstGeom prst="rect">
            <a:avLst/>
          </a:prstGeom>
        </p:spPr>
        <p:txBody>
          <a:bodyPr vert="horz" wrap="square" lIns="0" tIns="42994" rIns="0" bIns="0" rtlCol="0">
            <a:spAutoFit/>
          </a:bodyPr>
          <a:lstStyle/>
          <a:p>
            <a:pPr marL="15356" marR="23801" defTabSz="1105601">
              <a:lnSpc>
                <a:spcPts val="2442"/>
              </a:lnSpc>
              <a:spcBef>
                <a:spcPts val="339"/>
              </a:spcBef>
            </a:pPr>
            <a:r>
              <a:rPr sz="2176" spc="-12" dirty="0">
                <a:solidFill>
                  <a:srgbClr val="FFFFFF"/>
                </a:solidFill>
                <a:latin typeface="Arial MT"/>
                <a:cs typeface="Arial MT"/>
              </a:rPr>
              <a:t>takeWhile(Predicate)</a:t>
            </a:r>
            <a:r>
              <a:rPr sz="2176" dirty="0">
                <a:solidFill>
                  <a:srgbClr val="FFFFFF"/>
                </a:solidFill>
                <a:latin typeface="Arial MT"/>
                <a:cs typeface="Arial MT"/>
              </a:rPr>
              <a:t> </a:t>
            </a:r>
            <a:r>
              <a:rPr sz="2176" spc="-6" dirty="0">
                <a:solidFill>
                  <a:srgbClr val="FFFFFF"/>
                </a:solidFill>
                <a:latin typeface="Arial MT"/>
                <a:cs typeface="Arial MT"/>
              </a:rPr>
              <a:t>renvoie</a:t>
            </a:r>
            <a:r>
              <a:rPr sz="2176" dirty="0">
                <a:solidFill>
                  <a:srgbClr val="FFFFFF"/>
                </a:solidFill>
                <a:latin typeface="Arial MT"/>
                <a:cs typeface="Arial MT"/>
              </a:rPr>
              <a:t> </a:t>
            </a:r>
            <a:r>
              <a:rPr sz="2176" spc="-6" dirty="0">
                <a:solidFill>
                  <a:srgbClr val="FFFFFF"/>
                </a:solidFill>
                <a:latin typeface="Arial MT"/>
                <a:cs typeface="Arial MT"/>
              </a:rPr>
              <a:t>un</a:t>
            </a:r>
            <a:r>
              <a:rPr sz="2176" dirty="0">
                <a:solidFill>
                  <a:srgbClr val="FFFFFF"/>
                </a:solidFill>
                <a:latin typeface="Arial MT"/>
                <a:cs typeface="Arial MT"/>
              </a:rPr>
              <a:t> </a:t>
            </a:r>
            <a:r>
              <a:rPr sz="2176" spc="-12" dirty="0">
                <a:solidFill>
                  <a:srgbClr val="FFFFFF"/>
                </a:solidFill>
                <a:latin typeface="Arial MT"/>
                <a:cs typeface="Arial MT"/>
              </a:rPr>
              <a:t>nouveau</a:t>
            </a:r>
            <a:r>
              <a:rPr sz="2176" dirty="0">
                <a:solidFill>
                  <a:srgbClr val="FFFFFF"/>
                </a:solidFill>
                <a:latin typeface="Arial MT"/>
                <a:cs typeface="Arial MT"/>
              </a:rPr>
              <a:t> </a:t>
            </a:r>
            <a:r>
              <a:rPr sz="2176" spc="-6" dirty="0">
                <a:solidFill>
                  <a:srgbClr val="FFFFFF"/>
                </a:solidFill>
                <a:latin typeface="Arial MT"/>
                <a:cs typeface="Arial MT"/>
              </a:rPr>
              <a:t>Stream</a:t>
            </a:r>
            <a:r>
              <a:rPr sz="2176" spc="6" dirty="0">
                <a:solidFill>
                  <a:srgbClr val="FFFFFF"/>
                </a:solidFill>
                <a:latin typeface="Arial MT"/>
                <a:cs typeface="Arial MT"/>
              </a:rPr>
              <a:t> </a:t>
            </a:r>
            <a:r>
              <a:rPr sz="2176" spc="-6" dirty="0">
                <a:solidFill>
                  <a:srgbClr val="FFFFFF"/>
                </a:solidFill>
                <a:latin typeface="Arial MT"/>
                <a:cs typeface="Arial MT"/>
              </a:rPr>
              <a:t>composé</a:t>
            </a:r>
            <a:r>
              <a:rPr sz="2176" dirty="0">
                <a:solidFill>
                  <a:srgbClr val="FFFFFF"/>
                </a:solidFill>
                <a:latin typeface="Arial MT"/>
                <a:cs typeface="Arial MT"/>
              </a:rPr>
              <a:t> </a:t>
            </a:r>
            <a:r>
              <a:rPr sz="2176" spc="-6" dirty="0">
                <a:solidFill>
                  <a:srgbClr val="FFFFFF"/>
                </a:solidFill>
                <a:latin typeface="Arial MT"/>
                <a:cs typeface="Arial MT"/>
              </a:rPr>
              <a:t>des</a:t>
            </a:r>
            <a:r>
              <a:rPr sz="2176" dirty="0">
                <a:solidFill>
                  <a:srgbClr val="FFFFFF"/>
                </a:solidFill>
                <a:latin typeface="Arial MT"/>
                <a:cs typeface="Arial MT"/>
              </a:rPr>
              <a:t> </a:t>
            </a:r>
            <a:r>
              <a:rPr sz="2176" spc="-6" dirty="0">
                <a:solidFill>
                  <a:srgbClr val="FFFFFF"/>
                </a:solidFill>
                <a:latin typeface="Arial MT"/>
                <a:cs typeface="Arial MT"/>
              </a:rPr>
              <a:t>éléments</a:t>
            </a:r>
            <a:r>
              <a:rPr sz="2176" spc="6" dirty="0">
                <a:solidFill>
                  <a:srgbClr val="FFFFFF"/>
                </a:solidFill>
                <a:latin typeface="Arial MT"/>
                <a:cs typeface="Arial MT"/>
              </a:rPr>
              <a:t> </a:t>
            </a:r>
            <a:r>
              <a:rPr sz="2176" spc="-6" dirty="0">
                <a:solidFill>
                  <a:srgbClr val="FFFFFF"/>
                </a:solidFill>
                <a:latin typeface="Arial MT"/>
                <a:cs typeface="Arial MT"/>
              </a:rPr>
              <a:t>qui</a:t>
            </a:r>
            <a:r>
              <a:rPr sz="2176" dirty="0">
                <a:solidFill>
                  <a:srgbClr val="FFFFFF"/>
                </a:solidFill>
                <a:latin typeface="Arial MT"/>
                <a:cs typeface="Arial MT"/>
              </a:rPr>
              <a:t> </a:t>
            </a:r>
            <a:r>
              <a:rPr sz="2176" spc="-6" dirty="0">
                <a:solidFill>
                  <a:srgbClr val="FFFFFF"/>
                </a:solidFill>
                <a:latin typeface="Arial MT"/>
                <a:cs typeface="Arial MT"/>
              </a:rPr>
              <a:t>passent </a:t>
            </a:r>
            <a:r>
              <a:rPr sz="2176" spc="-585" dirty="0">
                <a:solidFill>
                  <a:srgbClr val="FFFFFF"/>
                </a:solidFill>
                <a:latin typeface="Arial MT"/>
                <a:cs typeface="Arial MT"/>
              </a:rPr>
              <a:t> </a:t>
            </a:r>
            <a:r>
              <a:rPr sz="2176" spc="-6" dirty="0">
                <a:solidFill>
                  <a:srgbClr val="FFFFFF"/>
                </a:solidFill>
                <a:latin typeface="Arial MT"/>
                <a:cs typeface="Arial MT"/>
              </a:rPr>
              <a:t>le</a:t>
            </a:r>
            <a:r>
              <a:rPr sz="2176" spc="-12" dirty="0">
                <a:solidFill>
                  <a:srgbClr val="FFFFFF"/>
                </a:solidFill>
                <a:latin typeface="Arial MT"/>
                <a:cs typeface="Arial MT"/>
              </a:rPr>
              <a:t> </a:t>
            </a:r>
            <a:r>
              <a:rPr sz="2176" spc="-6" dirty="0">
                <a:solidFill>
                  <a:srgbClr val="FFFFFF"/>
                </a:solidFill>
                <a:latin typeface="Arial MT"/>
                <a:cs typeface="Arial MT"/>
              </a:rPr>
              <a:t>prédicat,</a:t>
            </a:r>
            <a:r>
              <a:rPr sz="2176" dirty="0">
                <a:solidFill>
                  <a:srgbClr val="FFFFFF"/>
                </a:solidFill>
                <a:latin typeface="Arial MT"/>
                <a:cs typeface="Arial MT"/>
              </a:rPr>
              <a:t> </a:t>
            </a:r>
            <a:r>
              <a:rPr sz="2176" spc="-12" dirty="0">
                <a:solidFill>
                  <a:srgbClr val="FFFFFF"/>
                </a:solidFill>
                <a:latin typeface="Arial MT"/>
                <a:cs typeface="Arial MT"/>
              </a:rPr>
              <a:t>jusqu’à</a:t>
            </a:r>
            <a:r>
              <a:rPr sz="2176" spc="-6" dirty="0">
                <a:solidFill>
                  <a:srgbClr val="FFFFFF"/>
                </a:solidFill>
                <a:latin typeface="Arial MT"/>
                <a:cs typeface="Arial MT"/>
              </a:rPr>
              <a:t> ce que le premier</a:t>
            </a:r>
            <a:r>
              <a:rPr sz="2176" dirty="0">
                <a:solidFill>
                  <a:srgbClr val="FFFFFF"/>
                </a:solidFill>
                <a:latin typeface="Arial MT"/>
                <a:cs typeface="Arial MT"/>
              </a:rPr>
              <a:t> </a:t>
            </a:r>
            <a:r>
              <a:rPr sz="2176" spc="-12" dirty="0">
                <a:solidFill>
                  <a:srgbClr val="FFFFFF"/>
                </a:solidFill>
                <a:latin typeface="Arial MT"/>
                <a:cs typeface="Arial MT"/>
              </a:rPr>
              <a:t>échoue</a:t>
            </a:r>
            <a:r>
              <a:rPr sz="2176" spc="-6" dirty="0">
                <a:solidFill>
                  <a:srgbClr val="FFFFFF"/>
                </a:solidFill>
                <a:latin typeface="Arial MT"/>
                <a:cs typeface="Arial MT"/>
              </a:rPr>
              <a:t> au test</a:t>
            </a:r>
            <a:r>
              <a:rPr sz="2176" dirty="0">
                <a:solidFill>
                  <a:srgbClr val="FFFFFF"/>
                </a:solidFill>
                <a:latin typeface="Arial MT"/>
                <a:cs typeface="Arial MT"/>
              </a:rPr>
              <a:t> </a:t>
            </a:r>
            <a:r>
              <a:rPr sz="2176" spc="-6" dirty="0">
                <a:solidFill>
                  <a:srgbClr val="FFFFFF"/>
                </a:solidFill>
                <a:latin typeface="Arial MT"/>
                <a:cs typeface="Arial MT"/>
              </a:rPr>
              <a:t>du prédicat.</a:t>
            </a:r>
            <a:endParaRPr sz="2176">
              <a:solidFill>
                <a:prstClr val="black"/>
              </a:solidFill>
              <a:latin typeface="Arial MT"/>
              <a:cs typeface="Arial MT"/>
            </a:endParaRPr>
          </a:p>
          <a:p>
            <a:pPr marL="15356" marR="6142" defTabSz="1105601">
              <a:lnSpc>
                <a:spcPts val="2442"/>
              </a:lnSpc>
              <a:spcBef>
                <a:spcPts val="1276"/>
              </a:spcBef>
            </a:pPr>
            <a:r>
              <a:rPr sz="2176" spc="-6" dirty="0">
                <a:solidFill>
                  <a:srgbClr val="FFFFFF"/>
                </a:solidFill>
                <a:latin typeface="Arial MT"/>
                <a:cs typeface="Arial MT"/>
              </a:rPr>
              <a:t>contrairement</a:t>
            </a:r>
            <a:r>
              <a:rPr sz="2176" dirty="0">
                <a:solidFill>
                  <a:srgbClr val="FFFFFF"/>
                </a:solidFill>
                <a:latin typeface="Arial MT"/>
                <a:cs typeface="Arial MT"/>
              </a:rPr>
              <a:t> à</a:t>
            </a:r>
            <a:r>
              <a:rPr sz="2176" spc="-6" dirty="0">
                <a:solidFill>
                  <a:srgbClr val="FFFFFF"/>
                </a:solidFill>
                <a:latin typeface="Arial MT"/>
                <a:cs typeface="Arial MT"/>
              </a:rPr>
              <a:t> filter(Predicate),</a:t>
            </a:r>
            <a:r>
              <a:rPr sz="2176" dirty="0">
                <a:solidFill>
                  <a:srgbClr val="FFFFFF"/>
                </a:solidFill>
                <a:latin typeface="Arial MT"/>
                <a:cs typeface="Arial MT"/>
              </a:rPr>
              <a:t> </a:t>
            </a:r>
            <a:r>
              <a:rPr sz="2176" spc="-6" dirty="0">
                <a:solidFill>
                  <a:srgbClr val="FFFFFF"/>
                </a:solidFill>
                <a:latin typeface="Arial MT"/>
                <a:cs typeface="Arial MT"/>
              </a:rPr>
              <a:t>des</a:t>
            </a:r>
            <a:r>
              <a:rPr sz="2176" spc="6" dirty="0">
                <a:solidFill>
                  <a:srgbClr val="FFFFFF"/>
                </a:solidFill>
                <a:latin typeface="Arial MT"/>
                <a:cs typeface="Arial MT"/>
              </a:rPr>
              <a:t> </a:t>
            </a:r>
            <a:r>
              <a:rPr sz="2176" spc="-12" dirty="0">
                <a:solidFill>
                  <a:srgbClr val="FFFFFF"/>
                </a:solidFill>
                <a:latin typeface="Arial MT"/>
                <a:cs typeface="Arial MT"/>
              </a:rPr>
              <a:t>éléments</a:t>
            </a:r>
            <a:r>
              <a:rPr sz="2176" dirty="0">
                <a:solidFill>
                  <a:srgbClr val="FFFFFF"/>
                </a:solidFill>
                <a:latin typeface="Arial MT"/>
                <a:cs typeface="Arial MT"/>
              </a:rPr>
              <a:t> </a:t>
            </a:r>
            <a:r>
              <a:rPr sz="2176" spc="-6" dirty="0">
                <a:solidFill>
                  <a:srgbClr val="FFFFFF"/>
                </a:solidFill>
                <a:latin typeface="Arial MT"/>
                <a:cs typeface="Arial MT"/>
              </a:rPr>
              <a:t>du stream</a:t>
            </a:r>
            <a:r>
              <a:rPr sz="2176" spc="6" dirty="0">
                <a:solidFill>
                  <a:srgbClr val="FFFFFF"/>
                </a:solidFill>
                <a:latin typeface="Arial MT"/>
                <a:cs typeface="Arial MT"/>
              </a:rPr>
              <a:t> </a:t>
            </a:r>
            <a:r>
              <a:rPr sz="2176" spc="-12" dirty="0">
                <a:solidFill>
                  <a:srgbClr val="FFFFFF"/>
                </a:solidFill>
                <a:latin typeface="Arial MT"/>
                <a:cs typeface="Arial MT"/>
              </a:rPr>
              <a:t>qui</a:t>
            </a:r>
            <a:r>
              <a:rPr sz="2176" spc="-6" dirty="0">
                <a:solidFill>
                  <a:srgbClr val="FFFFFF"/>
                </a:solidFill>
                <a:latin typeface="Arial MT"/>
                <a:cs typeface="Arial MT"/>
              </a:rPr>
              <a:t> </a:t>
            </a:r>
            <a:r>
              <a:rPr sz="2176" spc="-12" dirty="0">
                <a:solidFill>
                  <a:srgbClr val="FFFFFF"/>
                </a:solidFill>
                <a:latin typeface="Arial MT"/>
                <a:cs typeface="Arial MT"/>
              </a:rPr>
              <a:t>passaient</a:t>
            </a:r>
            <a:r>
              <a:rPr sz="2176" dirty="0">
                <a:solidFill>
                  <a:srgbClr val="FFFFFF"/>
                </a:solidFill>
                <a:latin typeface="Arial MT"/>
                <a:cs typeface="Arial MT"/>
              </a:rPr>
              <a:t> </a:t>
            </a:r>
            <a:r>
              <a:rPr sz="2176" spc="-6" dirty="0">
                <a:solidFill>
                  <a:srgbClr val="FFFFFF"/>
                </a:solidFill>
                <a:latin typeface="Arial MT"/>
                <a:cs typeface="Arial MT"/>
              </a:rPr>
              <a:t>le</a:t>
            </a:r>
            <a:r>
              <a:rPr sz="2176" dirty="0">
                <a:solidFill>
                  <a:srgbClr val="FFFFFF"/>
                </a:solidFill>
                <a:latin typeface="Arial MT"/>
                <a:cs typeface="Arial MT"/>
              </a:rPr>
              <a:t> </a:t>
            </a:r>
            <a:r>
              <a:rPr sz="2176" spc="-6" dirty="0">
                <a:solidFill>
                  <a:srgbClr val="FFFFFF"/>
                </a:solidFill>
                <a:latin typeface="Arial MT"/>
                <a:cs typeface="Arial MT"/>
              </a:rPr>
              <a:t>test</a:t>
            </a:r>
            <a:r>
              <a:rPr sz="2176" dirty="0">
                <a:solidFill>
                  <a:srgbClr val="FFFFFF"/>
                </a:solidFill>
                <a:latin typeface="Arial MT"/>
                <a:cs typeface="Arial MT"/>
              </a:rPr>
              <a:t> </a:t>
            </a:r>
            <a:r>
              <a:rPr sz="2176" spc="-6" dirty="0">
                <a:solidFill>
                  <a:srgbClr val="FFFFFF"/>
                </a:solidFill>
                <a:latin typeface="Arial MT"/>
                <a:cs typeface="Arial MT"/>
              </a:rPr>
              <a:t>du </a:t>
            </a:r>
            <a:r>
              <a:rPr sz="2176" dirty="0">
                <a:solidFill>
                  <a:srgbClr val="FFFFFF"/>
                </a:solidFill>
                <a:latin typeface="Arial MT"/>
                <a:cs typeface="Arial MT"/>
              </a:rPr>
              <a:t> </a:t>
            </a:r>
            <a:r>
              <a:rPr sz="2176" spc="-6" dirty="0">
                <a:solidFill>
                  <a:srgbClr val="FFFFFF"/>
                </a:solidFill>
                <a:latin typeface="Arial MT"/>
                <a:cs typeface="Arial MT"/>
              </a:rPr>
              <a:t>prédicat, mais qui se trouvent après le premier élément </a:t>
            </a:r>
            <a:r>
              <a:rPr sz="2176" dirty="0">
                <a:solidFill>
                  <a:srgbClr val="FFFFFF"/>
                </a:solidFill>
                <a:latin typeface="Arial MT"/>
                <a:cs typeface="Arial MT"/>
              </a:rPr>
              <a:t>à </a:t>
            </a:r>
            <a:r>
              <a:rPr sz="2176" spc="-6" dirty="0">
                <a:solidFill>
                  <a:srgbClr val="FFFFFF"/>
                </a:solidFill>
                <a:latin typeface="Arial MT"/>
                <a:cs typeface="Arial MT"/>
              </a:rPr>
              <a:t>avoir </a:t>
            </a:r>
            <a:r>
              <a:rPr sz="2176" spc="-12" dirty="0">
                <a:solidFill>
                  <a:srgbClr val="FFFFFF"/>
                </a:solidFill>
                <a:latin typeface="Arial MT"/>
                <a:cs typeface="Arial MT"/>
              </a:rPr>
              <a:t>échoué, </a:t>
            </a:r>
            <a:r>
              <a:rPr sz="2176" spc="-6" dirty="0">
                <a:solidFill>
                  <a:srgbClr val="FFFFFF"/>
                </a:solidFill>
                <a:latin typeface="Arial MT"/>
                <a:cs typeface="Arial MT"/>
              </a:rPr>
              <a:t>ne seront pas </a:t>
            </a:r>
            <a:r>
              <a:rPr sz="2176" spc="-592" dirty="0">
                <a:solidFill>
                  <a:srgbClr val="FFFFFF"/>
                </a:solidFill>
                <a:latin typeface="Arial MT"/>
                <a:cs typeface="Arial MT"/>
              </a:rPr>
              <a:t> </a:t>
            </a:r>
            <a:r>
              <a:rPr sz="2176" spc="-6" dirty="0">
                <a:solidFill>
                  <a:srgbClr val="FFFFFF"/>
                </a:solidFill>
                <a:latin typeface="Arial MT"/>
                <a:cs typeface="Arial MT"/>
              </a:rPr>
              <a:t>présents </a:t>
            </a:r>
            <a:r>
              <a:rPr sz="2176" spc="-12" dirty="0">
                <a:solidFill>
                  <a:srgbClr val="FFFFFF"/>
                </a:solidFill>
                <a:latin typeface="Arial MT"/>
                <a:cs typeface="Arial MT"/>
              </a:rPr>
              <a:t>dans</a:t>
            </a:r>
            <a:r>
              <a:rPr sz="2176" dirty="0">
                <a:solidFill>
                  <a:srgbClr val="FFFFFF"/>
                </a:solidFill>
                <a:latin typeface="Arial MT"/>
                <a:cs typeface="Arial MT"/>
              </a:rPr>
              <a:t> </a:t>
            </a:r>
            <a:r>
              <a:rPr sz="2176" spc="-6" dirty="0">
                <a:solidFill>
                  <a:srgbClr val="FFFFFF"/>
                </a:solidFill>
                <a:latin typeface="Arial MT"/>
                <a:cs typeface="Arial MT"/>
              </a:rPr>
              <a:t>le </a:t>
            </a:r>
            <a:r>
              <a:rPr sz="2176" spc="-12" dirty="0">
                <a:solidFill>
                  <a:srgbClr val="FFFFFF"/>
                </a:solidFill>
                <a:latin typeface="Arial MT"/>
                <a:cs typeface="Arial MT"/>
              </a:rPr>
              <a:t>nouveau</a:t>
            </a:r>
            <a:r>
              <a:rPr sz="2176" spc="-6" dirty="0">
                <a:solidFill>
                  <a:srgbClr val="FFFFFF"/>
                </a:solidFill>
                <a:latin typeface="Arial MT"/>
                <a:cs typeface="Arial MT"/>
              </a:rPr>
              <a:t> stream.</a:t>
            </a:r>
            <a:endParaRPr sz="2176">
              <a:solidFill>
                <a:prstClr val="black"/>
              </a:solidFill>
              <a:latin typeface="Arial MT"/>
              <a:cs typeface="Arial MT"/>
            </a:endParaRPr>
          </a:p>
        </p:txBody>
      </p:sp>
      <p:sp>
        <p:nvSpPr>
          <p:cNvPr id="5" name="object 5"/>
          <p:cNvSpPr/>
          <p:nvPr/>
        </p:nvSpPr>
        <p:spPr>
          <a:xfrm>
            <a:off x="1381965" y="3594078"/>
            <a:ext cx="9673753" cy="1051829"/>
          </a:xfrm>
          <a:custGeom>
            <a:avLst/>
            <a:gdLst/>
            <a:ahLst/>
            <a:cxnLst/>
            <a:rect l="l" t="t" r="r" b="b"/>
            <a:pathLst>
              <a:path w="8001000" h="869950">
                <a:moveTo>
                  <a:pt x="8001000" y="0"/>
                </a:moveTo>
                <a:lnTo>
                  <a:pt x="0" y="0"/>
                </a:lnTo>
                <a:lnTo>
                  <a:pt x="0" y="869403"/>
                </a:lnTo>
                <a:lnTo>
                  <a:pt x="4000677" y="869403"/>
                </a:lnTo>
                <a:lnTo>
                  <a:pt x="8001000" y="869403"/>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6" name="object 6"/>
          <p:cNvSpPr txBox="1"/>
          <p:nvPr/>
        </p:nvSpPr>
        <p:spPr>
          <a:xfrm>
            <a:off x="1381965" y="3594078"/>
            <a:ext cx="9673753" cy="722377"/>
          </a:xfrm>
          <a:prstGeom prst="rect">
            <a:avLst/>
          </a:prstGeom>
          <a:ln w="29159">
            <a:solidFill>
              <a:srgbClr val="ABB10B"/>
            </a:solidFill>
          </a:ln>
        </p:spPr>
        <p:txBody>
          <a:bodyPr vert="horz" wrap="square" lIns="0" tIns="16891" rIns="0" bIns="0" rtlCol="0">
            <a:spAutoFit/>
          </a:bodyPr>
          <a:lstStyle/>
          <a:p>
            <a:pPr marL="125914" defTabSz="1105601">
              <a:lnSpc>
                <a:spcPts val="1862"/>
              </a:lnSpc>
              <a:spcBef>
                <a:spcPts val="133"/>
              </a:spcBef>
            </a:pPr>
            <a:r>
              <a:rPr sz="1693" spc="-6" dirty="0">
                <a:solidFill>
                  <a:srgbClr val="D7D7D7"/>
                </a:solidFill>
                <a:latin typeface="Consolas"/>
                <a:cs typeface="Consolas"/>
              </a:rPr>
              <a:t>Stream.</a:t>
            </a:r>
            <a:r>
              <a:rPr sz="1693" spc="-6" dirty="0">
                <a:solidFill>
                  <a:srgbClr val="BDD5FF"/>
                </a:solidFill>
                <a:latin typeface="Consolas"/>
                <a:cs typeface="Consolas"/>
              </a:rPr>
              <a:t>of</a:t>
            </a:r>
            <a:r>
              <a:rPr sz="1693" spc="-6" dirty="0">
                <a:solidFill>
                  <a:srgbClr val="D7D7D7"/>
                </a:solidFill>
                <a:latin typeface="Consolas"/>
                <a:cs typeface="Consolas"/>
              </a:rPr>
              <a:t>(</a:t>
            </a:r>
            <a:r>
              <a:rPr sz="1693" spc="-6" dirty="0">
                <a:solidFill>
                  <a:srgbClr val="FFC500"/>
                </a:solidFill>
                <a:latin typeface="Consolas"/>
                <a:cs typeface="Consolas"/>
              </a:rPr>
              <a:t>"a"</a:t>
            </a:r>
            <a:r>
              <a:rPr sz="1693" spc="-6" dirty="0">
                <a:solidFill>
                  <a:srgbClr val="D7D7D7"/>
                </a:solidFill>
                <a:latin typeface="Consolas"/>
                <a:cs typeface="Consolas"/>
              </a:rPr>
              <a:t>,</a:t>
            </a:r>
            <a:r>
              <a:rPr sz="1693" spc="-30" dirty="0">
                <a:solidFill>
                  <a:srgbClr val="D7D7D7"/>
                </a:solidFill>
                <a:latin typeface="Consolas"/>
                <a:cs typeface="Consolas"/>
              </a:rPr>
              <a:t> </a:t>
            </a:r>
            <a:r>
              <a:rPr sz="1693" spc="-6" dirty="0">
                <a:solidFill>
                  <a:srgbClr val="FFC500"/>
                </a:solidFill>
                <a:latin typeface="Consolas"/>
                <a:cs typeface="Consolas"/>
              </a:rPr>
              <a:t>"b"</a:t>
            </a:r>
            <a:r>
              <a:rPr sz="1693" spc="-6" dirty="0">
                <a:solidFill>
                  <a:srgbClr val="D7D7D7"/>
                </a:solidFill>
                <a:latin typeface="Consolas"/>
                <a:cs typeface="Consolas"/>
              </a:rPr>
              <a:t>,</a:t>
            </a:r>
            <a:r>
              <a:rPr sz="1693" spc="-24" dirty="0">
                <a:solidFill>
                  <a:srgbClr val="D7D7D7"/>
                </a:solidFill>
                <a:latin typeface="Consolas"/>
                <a:cs typeface="Consolas"/>
              </a:rPr>
              <a:t> </a:t>
            </a:r>
            <a:r>
              <a:rPr sz="1693" spc="-6" dirty="0">
                <a:solidFill>
                  <a:srgbClr val="FFC500"/>
                </a:solidFill>
                <a:latin typeface="Consolas"/>
                <a:cs typeface="Consolas"/>
              </a:rPr>
              <a:t>"c"</a:t>
            </a:r>
            <a:r>
              <a:rPr sz="1693" spc="-6" dirty="0">
                <a:solidFill>
                  <a:srgbClr val="D7D7D7"/>
                </a:solidFill>
                <a:latin typeface="Consolas"/>
                <a:cs typeface="Consolas"/>
              </a:rPr>
              <a:t>,</a:t>
            </a:r>
            <a:r>
              <a:rPr sz="1693" spc="-30" dirty="0">
                <a:solidFill>
                  <a:srgbClr val="D7D7D7"/>
                </a:solidFill>
                <a:latin typeface="Consolas"/>
                <a:cs typeface="Consolas"/>
              </a:rPr>
              <a:t> </a:t>
            </a:r>
            <a:r>
              <a:rPr sz="1693" spc="-6" dirty="0">
                <a:solidFill>
                  <a:srgbClr val="FFC500"/>
                </a:solidFill>
                <a:latin typeface="Consolas"/>
                <a:cs typeface="Consolas"/>
              </a:rPr>
              <a:t>""</a:t>
            </a:r>
            <a:r>
              <a:rPr sz="1693" spc="-6" dirty="0">
                <a:solidFill>
                  <a:srgbClr val="D7D7D7"/>
                </a:solidFill>
                <a:latin typeface="Consolas"/>
                <a:cs typeface="Consolas"/>
              </a:rPr>
              <a:t>,</a:t>
            </a:r>
            <a:r>
              <a:rPr sz="1693" spc="-24" dirty="0">
                <a:solidFill>
                  <a:srgbClr val="D7D7D7"/>
                </a:solidFill>
                <a:latin typeface="Consolas"/>
                <a:cs typeface="Consolas"/>
              </a:rPr>
              <a:t> </a:t>
            </a:r>
            <a:r>
              <a:rPr sz="1693" spc="-6" dirty="0">
                <a:solidFill>
                  <a:srgbClr val="FFC500"/>
                </a:solidFill>
                <a:latin typeface="Consolas"/>
                <a:cs typeface="Consolas"/>
              </a:rPr>
              <a:t>"e"</a:t>
            </a:r>
            <a:r>
              <a:rPr sz="1693" spc="-6" dirty="0">
                <a:solidFill>
                  <a:srgbClr val="D7D7D7"/>
                </a:solidFill>
                <a:latin typeface="Consolas"/>
                <a:cs typeface="Consolas"/>
              </a:rPr>
              <a:t>)</a:t>
            </a:r>
            <a:endParaRPr sz="1693">
              <a:solidFill>
                <a:prstClr val="black"/>
              </a:solidFill>
              <a:latin typeface="Consolas"/>
              <a:cs typeface="Consolas"/>
            </a:endParaRPr>
          </a:p>
          <a:p>
            <a:pPr marL="1231517" defTabSz="1105601">
              <a:lnSpc>
                <a:spcPts val="1699"/>
              </a:lnSpc>
            </a:pPr>
            <a:r>
              <a:rPr sz="1693" spc="-6" dirty="0">
                <a:solidFill>
                  <a:srgbClr val="D7D7D7"/>
                </a:solidFill>
                <a:latin typeface="Consolas"/>
                <a:cs typeface="Consolas"/>
              </a:rPr>
              <a:t>.</a:t>
            </a:r>
            <a:r>
              <a:rPr sz="1693" spc="-6" dirty="0">
                <a:solidFill>
                  <a:srgbClr val="FFFFFF"/>
                </a:solidFill>
                <a:latin typeface="Consolas"/>
                <a:cs typeface="Consolas"/>
              </a:rPr>
              <a:t>takeWhile</a:t>
            </a:r>
            <a:r>
              <a:rPr sz="1693" spc="-6" dirty="0">
                <a:solidFill>
                  <a:srgbClr val="D7D7D7"/>
                </a:solidFill>
                <a:latin typeface="Consolas"/>
                <a:cs typeface="Consolas"/>
              </a:rPr>
              <a:t>(</a:t>
            </a:r>
            <a:r>
              <a:rPr sz="1693" spc="-6" dirty="0">
                <a:solidFill>
                  <a:srgbClr val="BDD5FF"/>
                </a:solidFill>
                <a:latin typeface="Consolas"/>
                <a:cs typeface="Consolas"/>
              </a:rPr>
              <a:t>s</a:t>
            </a:r>
            <a:r>
              <a:rPr sz="1693" spc="-24" dirty="0">
                <a:solidFill>
                  <a:srgbClr val="BDD5FF"/>
                </a:solidFill>
                <a:latin typeface="Consolas"/>
                <a:cs typeface="Consolas"/>
              </a:rPr>
              <a:t> </a:t>
            </a:r>
            <a:r>
              <a:rPr sz="1693" spc="-6" dirty="0">
                <a:solidFill>
                  <a:srgbClr val="D7D7D7"/>
                </a:solidFill>
                <a:latin typeface="Consolas"/>
                <a:cs typeface="Consolas"/>
              </a:rPr>
              <a:t>-&gt;</a:t>
            </a:r>
            <a:r>
              <a:rPr sz="1693" spc="-24" dirty="0">
                <a:solidFill>
                  <a:srgbClr val="D7D7D7"/>
                </a:solidFill>
                <a:latin typeface="Consolas"/>
                <a:cs typeface="Consolas"/>
              </a:rPr>
              <a:t> </a:t>
            </a:r>
            <a:r>
              <a:rPr sz="1693" spc="-12" dirty="0">
                <a:solidFill>
                  <a:srgbClr val="D7D7D7"/>
                </a:solidFill>
                <a:latin typeface="Consolas"/>
                <a:cs typeface="Consolas"/>
              </a:rPr>
              <a:t>!</a:t>
            </a:r>
            <a:r>
              <a:rPr sz="1693" spc="-12" dirty="0">
                <a:solidFill>
                  <a:srgbClr val="78AAFF"/>
                </a:solidFill>
                <a:latin typeface="Consolas"/>
                <a:cs typeface="Consolas"/>
              </a:rPr>
              <a:t>s</a:t>
            </a:r>
            <a:r>
              <a:rPr sz="1693" spc="-12" dirty="0">
                <a:solidFill>
                  <a:srgbClr val="D7D7D7"/>
                </a:solidFill>
                <a:latin typeface="Consolas"/>
                <a:cs typeface="Consolas"/>
              </a:rPr>
              <a:t>.</a:t>
            </a:r>
            <a:r>
              <a:rPr sz="1693" spc="-12" dirty="0">
                <a:solidFill>
                  <a:srgbClr val="FFFFFF"/>
                </a:solidFill>
                <a:latin typeface="Consolas"/>
                <a:cs typeface="Consolas"/>
              </a:rPr>
              <a:t>isEmpty</a:t>
            </a:r>
            <a:r>
              <a:rPr sz="1693" spc="-12" dirty="0">
                <a:solidFill>
                  <a:srgbClr val="D7D7D7"/>
                </a:solidFill>
                <a:latin typeface="Consolas"/>
                <a:cs typeface="Consolas"/>
              </a:rPr>
              <a:t>())</a:t>
            </a:r>
            <a:endParaRPr sz="1693">
              <a:solidFill>
                <a:prstClr val="black"/>
              </a:solidFill>
              <a:latin typeface="Consolas"/>
              <a:cs typeface="Consolas"/>
            </a:endParaRPr>
          </a:p>
          <a:p>
            <a:pPr marL="1231517" defTabSz="1105601">
              <a:lnSpc>
                <a:spcPts val="1862"/>
              </a:lnSpc>
            </a:pPr>
            <a:r>
              <a:rPr sz="1693" spc="-12" dirty="0">
                <a:solidFill>
                  <a:srgbClr val="D7D7D7"/>
                </a:solidFill>
                <a:latin typeface="Consolas"/>
                <a:cs typeface="Consolas"/>
              </a:rPr>
              <a:t>.</a:t>
            </a:r>
            <a:r>
              <a:rPr sz="1693" spc="-12" dirty="0">
                <a:solidFill>
                  <a:srgbClr val="BDD5FF"/>
                </a:solidFill>
                <a:latin typeface="Consolas"/>
                <a:cs typeface="Consolas"/>
              </a:rPr>
              <a:t>forEach</a:t>
            </a:r>
            <a:r>
              <a:rPr sz="1693" spc="-12" dirty="0">
                <a:solidFill>
                  <a:srgbClr val="D7D7D7"/>
                </a:solidFill>
                <a:latin typeface="Consolas"/>
                <a:cs typeface="Consolas"/>
              </a:rPr>
              <a:t>(</a:t>
            </a:r>
            <a:r>
              <a:rPr sz="1693" spc="-12" dirty="0">
                <a:solidFill>
                  <a:srgbClr val="D15151"/>
                </a:solidFill>
                <a:latin typeface="Consolas"/>
                <a:cs typeface="Consolas"/>
              </a:rPr>
              <a:t>System</a:t>
            </a:r>
            <a:r>
              <a:rPr sz="1693" spc="-12" dirty="0">
                <a:solidFill>
                  <a:srgbClr val="D7D7D7"/>
                </a:solidFill>
                <a:latin typeface="Consolas"/>
                <a:cs typeface="Consolas"/>
              </a:rPr>
              <a:t>.</a:t>
            </a:r>
            <a:r>
              <a:rPr sz="1693" spc="-12" dirty="0">
                <a:solidFill>
                  <a:srgbClr val="EEBF8F"/>
                </a:solidFill>
                <a:latin typeface="Consolas"/>
                <a:cs typeface="Consolas"/>
              </a:rPr>
              <a:t>out</a:t>
            </a:r>
            <a:r>
              <a:rPr sz="1693" spc="-12" dirty="0">
                <a:solidFill>
                  <a:srgbClr val="D7D7D7"/>
                </a:solidFill>
                <a:latin typeface="Consolas"/>
                <a:cs typeface="Consolas"/>
              </a:rPr>
              <a:t>::</a:t>
            </a:r>
            <a:r>
              <a:rPr sz="1693" u="sng" spc="-12" dirty="0">
                <a:solidFill>
                  <a:srgbClr val="6EC4ED"/>
                </a:solidFill>
                <a:uFill>
                  <a:solidFill>
                    <a:srgbClr val="6EC4ED"/>
                  </a:solidFill>
                </a:uFill>
                <a:latin typeface="Consolas"/>
                <a:cs typeface="Consolas"/>
              </a:rPr>
              <a:t>print</a:t>
            </a:r>
            <a:r>
              <a:rPr sz="1693" spc="-12" dirty="0">
                <a:solidFill>
                  <a:srgbClr val="D7D7D7"/>
                </a:solidFill>
                <a:latin typeface="Consolas"/>
                <a:cs typeface="Consolas"/>
              </a:rPr>
              <a:t>);</a:t>
            </a:r>
            <a:endParaRPr sz="1693">
              <a:solidFill>
                <a:prstClr val="black"/>
              </a:solidFill>
              <a:latin typeface="Consolas"/>
              <a:cs typeface="Consolas"/>
            </a:endParaRPr>
          </a:p>
        </p:txBody>
      </p:sp>
      <p:sp>
        <p:nvSpPr>
          <p:cNvPr id="7" name="object 2">
            <a:extLst>
              <a:ext uri="{FF2B5EF4-FFF2-40B4-BE49-F238E27FC236}">
                <a16:creationId xmlns:a16="http://schemas.microsoft.com/office/drawing/2014/main" id="{8886329F-DB8C-68DD-FDAB-A1A2A8B009F0}"/>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extLst>
      <p:ext uri="{BB962C8B-B14F-4D97-AF65-F5344CB8AC3E}">
        <p14:creationId xmlns:p14="http://schemas.microsoft.com/office/powerpoint/2010/main" val="406290350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431" y="538401"/>
            <a:ext cx="5173155" cy="573671"/>
          </a:xfrm>
          <a:prstGeom prst="rect">
            <a:avLst/>
          </a:prstGeom>
        </p:spPr>
        <p:txBody>
          <a:bodyPr vert="horz" wrap="square" lIns="0" tIns="15355" rIns="0" bIns="0" rtlCol="0">
            <a:spAutoFit/>
          </a:bodyPr>
          <a:lstStyle/>
          <a:p>
            <a:pPr marL="15356">
              <a:spcBef>
                <a:spcPts val="121"/>
              </a:spcBef>
            </a:pPr>
            <a:r>
              <a:rPr spc="585" dirty="0"/>
              <a:t>S</a:t>
            </a:r>
            <a:r>
              <a:rPr spc="459" dirty="0"/>
              <a:t>t</a:t>
            </a:r>
            <a:r>
              <a:rPr spc="230" dirty="0"/>
              <a:t>r</a:t>
            </a:r>
            <a:r>
              <a:rPr spc="453" dirty="0"/>
              <a:t>e</a:t>
            </a:r>
            <a:r>
              <a:rPr spc="429" dirty="0"/>
              <a:t>a</a:t>
            </a:r>
            <a:r>
              <a:rPr spc="647" dirty="0"/>
              <a:t>m</a:t>
            </a:r>
            <a:r>
              <a:rPr spc="42" dirty="0"/>
              <a:t>.</a:t>
            </a:r>
            <a:r>
              <a:rPr spc="411" dirty="0"/>
              <a:t>d</a:t>
            </a:r>
            <a:r>
              <a:rPr spc="296" dirty="0"/>
              <a:t>r</a:t>
            </a:r>
            <a:r>
              <a:rPr spc="459" dirty="0"/>
              <a:t>opWhi</a:t>
            </a:r>
            <a:r>
              <a:rPr spc="169" dirty="0"/>
              <a:t>l</a:t>
            </a:r>
            <a:r>
              <a:rPr spc="375" dirty="0"/>
              <a:t>e</a:t>
            </a:r>
            <a:r>
              <a:rPr spc="307" dirty="0"/>
              <a:t>(</a:t>
            </a:r>
            <a:r>
              <a:rPr spc="320" dirty="0"/>
              <a:t>)</a:t>
            </a:r>
          </a:p>
        </p:txBody>
      </p:sp>
      <p:sp>
        <p:nvSpPr>
          <p:cNvPr id="4" name="object 4"/>
          <p:cNvSpPr txBox="1"/>
          <p:nvPr/>
        </p:nvSpPr>
        <p:spPr>
          <a:xfrm>
            <a:off x="1059752" y="1563880"/>
            <a:ext cx="10459938" cy="658967"/>
          </a:xfrm>
          <a:prstGeom prst="rect">
            <a:avLst/>
          </a:prstGeom>
        </p:spPr>
        <p:txBody>
          <a:bodyPr vert="horz" wrap="square" lIns="0" tIns="42994" rIns="0" bIns="0" rtlCol="0">
            <a:spAutoFit/>
          </a:bodyPr>
          <a:lstStyle/>
          <a:p>
            <a:pPr marL="15356" marR="6142" defTabSz="1105601">
              <a:lnSpc>
                <a:spcPts val="2442"/>
              </a:lnSpc>
              <a:spcBef>
                <a:spcPts val="339"/>
              </a:spcBef>
            </a:pPr>
            <a:r>
              <a:rPr sz="2176" spc="-12" dirty="0">
                <a:solidFill>
                  <a:srgbClr val="FFFFFF"/>
                </a:solidFill>
                <a:latin typeface="Arial MT"/>
                <a:cs typeface="Arial MT"/>
              </a:rPr>
              <a:t>dropWhile(Predicate)</a:t>
            </a:r>
            <a:r>
              <a:rPr sz="2176" dirty="0">
                <a:solidFill>
                  <a:srgbClr val="FFFFFF"/>
                </a:solidFill>
                <a:latin typeface="Arial MT"/>
                <a:cs typeface="Arial MT"/>
              </a:rPr>
              <a:t> </a:t>
            </a:r>
            <a:r>
              <a:rPr sz="2176" spc="-6" dirty="0">
                <a:solidFill>
                  <a:srgbClr val="FFFFFF"/>
                </a:solidFill>
                <a:latin typeface="Arial MT"/>
                <a:cs typeface="Arial MT"/>
              </a:rPr>
              <a:t>renvoie</a:t>
            </a:r>
            <a:r>
              <a:rPr sz="2176" dirty="0">
                <a:solidFill>
                  <a:srgbClr val="FFFFFF"/>
                </a:solidFill>
                <a:latin typeface="Arial MT"/>
                <a:cs typeface="Arial MT"/>
              </a:rPr>
              <a:t> </a:t>
            </a:r>
            <a:r>
              <a:rPr sz="2176" spc="-6" dirty="0">
                <a:solidFill>
                  <a:srgbClr val="FFFFFF"/>
                </a:solidFill>
                <a:latin typeface="Arial MT"/>
                <a:cs typeface="Arial MT"/>
              </a:rPr>
              <a:t>un </a:t>
            </a:r>
            <a:r>
              <a:rPr sz="2176" spc="-12" dirty="0">
                <a:solidFill>
                  <a:srgbClr val="FFFFFF"/>
                </a:solidFill>
                <a:latin typeface="Arial MT"/>
                <a:cs typeface="Arial MT"/>
              </a:rPr>
              <a:t>nouveau</a:t>
            </a:r>
            <a:r>
              <a:rPr sz="2176" dirty="0">
                <a:solidFill>
                  <a:srgbClr val="FFFFFF"/>
                </a:solidFill>
                <a:latin typeface="Arial MT"/>
                <a:cs typeface="Arial MT"/>
              </a:rPr>
              <a:t> </a:t>
            </a:r>
            <a:r>
              <a:rPr sz="2176" spc="-6" dirty="0">
                <a:solidFill>
                  <a:srgbClr val="FFFFFF"/>
                </a:solidFill>
                <a:latin typeface="Arial MT"/>
                <a:cs typeface="Arial MT"/>
              </a:rPr>
              <a:t>Stream</a:t>
            </a:r>
            <a:r>
              <a:rPr sz="2176" spc="6" dirty="0">
                <a:solidFill>
                  <a:srgbClr val="FFFFFF"/>
                </a:solidFill>
                <a:latin typeface="Arial MT"/>
                <a:cs typeface="Arial MT"/>
              </a:rPr>
              <a:t> </a:t>
            </a:r>
            <a:r>
              <a:rPr sz="2176" spc="-6" dirty="0">
                <a:solidFill>
                  <a:srgbClr val="FFFFFF"/>
                </a:solidFill>
                <a:latin typeface="Arial MT"/>
                <a:cs typeface="Arial MT"/>
              </a:rPr>
              <a:t>composé </a:t>
            </a:r>
            <a:r>
              <a:rPr sz="2176" spc="-12" dirty="0">
                <a:solidFill>
                  <a:srgbClr val="FFFFFF"/>
                </a:solidFill>
                <a:latin typeface="Arial MT"/>
                <a:cs typeface="Arial MT"/>
              </a:rPr>
              <a:t>des</a:t>
            </a:r>
            <a:r>
              <a:rPr sz="2176" spc="6" dirty="0">
                <a:solidFill>
                  <a:srgbClr val="FFFFFF"/>
                </a:solidFill>
                <a:latin typeface="Arial MT"/>
                <a:cs typeface="Arial MT"/>
              </a:rPr>
              <a:t> </a:t>
            </a:r>
            <a:r>
              <a:rPr sz="2176" spc="-6" dirty="0">
                <a:solidFill>
                  <a:srgbClr val="FFFFFF"/>
                </a:solidFill>
                <a:latin typeface="Arial MT"/>
                <a:cs typeface="Arial MT"/>
              </a:rPr>
              <a:t>éléments,</a:t>
            </a:r>
            <a:r>
              <a:rPr sz="2176" spc="6" dirty="0">
                <a:solidFill>
                  <a:srgbClr val="FFFFFF"/>
                </a:solidFill>
                <a:latin typeface="Arial MT"/>
                <a:cs typeface="Arial MT"/>
              </a:rPr>
              <a:t> </a:t>
            </a:r>
            <a:r>
              <a:rPr sz="2176" spc="-6" dirty="0">
                <a:solidFill>
                  <a:srgbClr val="FFFFFF"/>
                </a:solidFill>
                <a:latin typeface="Arial MT"/>
                <a:cs typeface="Arial MT"/>
              </a:rPr>
              <a:t>qui suivent </a:t>
            </a:r>
            <a:r>
              <a:rPr sz="2176" spc="-585" dirty="0">
                <a:solidFill>
                  <a:srgbClr val="FFFFFF"/>
                </a:solidFill>
                <a:latin typeface="Arial MT"/>
                <a:cs typeface="Arial MT"/>
              </a:rPr>
              <a:t> </a:t>
            </a:r>
            <a:r>
              <a:rPr sz="2176" spc="-6" dirty="0">
                <a:solidFill>
                  <a:srgbClr val="FFFFFF"/>
                </a:solidFill>
                <a:latin typeface="Arial MT"/>
                <a:cs typeface="Arial MT"/>
              </a:rPr>
              <a:t>le</a:t>
            </a:r>
            <a:r>
              <a:rPr sz="2176" spc="-12" dirty="0">
                <a:solidFill>
                  <a:srgbClr val="FFFFFF"/>
                </a:solidFill>
                <a:latin typeface="Arial MT"/>
                <a:cs typeface="Arial MT"/>
              </a:rPr>
              <a:t> </a:t>
            </a:r>
            <a:r>
              <a:rPr sz="2176" spc="-6" dirty="0">
                <a:solidFill>
                  <a:srgbClr val="FFFFFF"/>
                </a:solidFill>
                <a:latin typeface="Arial MT"/>
                <a:cs typeface="Arial MT"/>
              </a:rPr>
              <a:t>premier</a:t>
            </a:r>
            <a:r>
              <a:rPr sz="2176" dirty="0">
                <a:solidFill>
                  <a:srgbClr val="FFFFFF"/>
                </a:solidFill>
                <a:latin typeface="Arial MT"/>
                <a:cs typeface="Arial MT"/>
              </a:rPr>
              <a:t> </a:t>
            </a:r>
            <a:r>
              <a:rPr sz="2176" spc="-12" dirty="0">
                <a:solidFill>
                  <a:srgbClr val="FFFFFF"/>
                </a:solidFill>
                <a:latin typeface="Arial MT"/>
                <a:cs typeface="Arial MT"/>
              </a:rPr>
              <a:t>élément</a:t>
            </a:r>
            <a:r>
              <a:rPr sz="2176" dirty="0">
                <a:solidFill>
                  <a:srgbClr val="FFFFFF"/>
                </a:solidFill>
                <a:latin typeface="Arial MT"/>
                <a:cs typeface="Arial MT"/>
              </a:rPr>
              <a:t> à</a:t>
            </a:r>
            <a:r>
              <a:rPr sz="2176" spc="-6" dirty="0">
                <a:solidFill>
                  <a:srgbClr val="FFFFFF"/>
                </a:solidFill>
                <a:latin typeface="Arial MT"/>
                <a:cs typeface="Arial MT"/>
              </a:rPr>
              <a:t> ne </a:t>
            </a:r>
            <a:r>
              <a:rPr sz="2176" spc="-12" dirty="0">
                <a:solidFill>
                  <a:srgbClr val="FFFFFF"/>
                </a:solidFill>
                <a:latin typeface="Arial MT"/>
                <a:cs typeface="Arial MT"/>
              </a:rPr>
              <a:t>pas</a:t>
            </a:r>
            <a:r>
              <a:rPr sz="2176" dirty="0">
                <a:solidFill>
                  <a:srgbClr val="FFFFFF"/>
                </a:solidFill>
                <a:latin typeface="Arial MT"/>
                <a:cs typeface="Arial MT"/>
              </a:rPr>
              <a:t> </a:t>
            </a:r>
            <a:r>
              <a:rPr sz="2176" spc="-6" dirty="0">
                <a:solidFill>
                  <a:srgbClr val="FFFFFF"/>
                </a:solidFill>
                <a:latin typeface="Arial MT"/>
                <a:cs typeface="Arial MT"/>
              </a:rPr>
              <a:t>passer</a:t>
            </a:r>
            <a:r>
              <a:rPr sz="2176" dirty="0">
                <a:solidFill>
                  <a:srgbClr val="FFFFFF"/>
                </a:solidFill>
                <a:latin typeface="Arial MT"/>
                <a:cs typeface="Arial MT"/>
              </a:rPr>
              <a:t> </a:t>
            </a:r>
            <a:r>
              <a:rPr sz="2176" spc="-6" dirty="0">
                <a:solidFill>
                  <a:srgbClr val="FFFFFF"/>
                </a:solidFill>
                <a:latin typeface="Arial MT"/>
                <a:cs typeface="Arial MT"/>
              </a:rPr>
              <a:t>le test de prédicat.</a:t>
            </a:r>
            <a:endParaRPr sz="2176">
              <a:solidFill>
                <a:prstClr val="black"/>
              </a:solidFill>
              <a:latin typeface="Arial MT"/>
              <a:cs typeface="Arial MT"/>
            </a:endParaRPr>
          </a:p>
        </p:txBody>
      </p:sp>
      <p:sp>
        <p:nvSpPr>
          <p:cNvPr id="5" name="object 5"/>
          <p:cNvSpPr/>
          <p:nvPr/>
        </p:nvSpPr>
        <p:spPr>
          <a:xfrm>
            <a:off x="1381965" y="3594078"/>
            <a:ext cx="9673753" cy="1051829"/>
          </a:xfrm>
          <a:custGeom>
            <a:avLst/>
            <a:gdLst/>
            <a:ahLst/>
            <a:cxnLst/>
            <a:rect l="l" t="t" r="r" b="b"/>
            <a:pathLst>
              <a:path w="8001000" h="869950">
                <a:moveTo>
                  <a:pt x="8001000" y="0"/>
                </a:moveTo>
                <a:lnTo>
                  <a:pt x="0" y="0"/>
                </a:lnTo>
                <a:lnTo>
                  <a:pt x="0" y="869403"/>
                </a:lnTo>
                <a:lnTo>
                  <a:pt x="4000677" y="869403"/>
                </a:lnTo>
                <a:lnTo>
                  <a:pt x="8001000" y="869403"/>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6" name="object 6"/>
          <p:cNvSpPr txBox="1"/>
          <p:nvPr/>
        </p:nvSpPr>
        <p:spPr>
          <a:xfrm>
            <a:off x="1381965" y="3594078"/>
            <a:ext cx="9673753" cy="722377"/>
          </a:xfrm>
          <a:prstGeom prst="rect">
            <a:avLst/>
          </a:prstGeom>
          <a:ln w="29159">
            <a:solidFill>
              <a:srgbClr val="ABB10B"/>
            </a:solidFill>
          </a:ln>
        </p:spPr>
        <p:txBody>
          <a:bodyPr vert="horz" wrap="square" lIns="0" tIns="16891" rIns="0" bIns="0" rtlCol="0">
            <a:spAutoFit/>
          </a:bodyPr>
          <a:lstStyle/>
          <a:p>
            <a:pPr marL="125914" defTabSz="1105601">
              <a:lnSpc>
                <a:spcPts val="1862"/>
              </a:lnSpc>
              <a:spcBef>
                <a:spcPts val="133"/>
              </a:spcBef>
            </a:pPr>
            <a:r>
              <a:rPr sz="1693" spc="-6" dirty="0">
                <a:solidFill>
                  <a:srgbClr val="D7D7D7"/>
                </a:solidFill>
                <a:latin typeface="Consolas"/>
                <a:cs typeface="Consolas"/>
              </a:rPr>
              <a:t>Stream.</a:t>
            </a:r>
            <a:r>
              <a:rPr sz="1693" spc="-6" dirty="0">
                <a:solidFill>
                  <a:srgbClr val="BDD5FF"/>
                </a:solidFill>
                <a:latin typeface="Consolas"/>
                <a:cs typeface="Consolas"/>
              </a:rPr>
              <a:t>of</a:t>
            </a:r>
            <a:r>
              <a:rPr sz="1693" spc="-6" dirty="0">
                <a:solidFill>
                  <a:srgbClr val="D7D7D7"/>
                </a:solidFill>
                <a:latin typeface="Consolas"/>
                <a:cs typeface="Consolas"/>
              </a:rPr>
              <a:t>(</a:t>
            </a:r>
            <a:r>
              <a:rPr sz="1693" spc="-6" dirty="0">
                <a:solidFill>
                  <a:srgbClr val="FFC500"/>
                </a:solidFill>
                <a:latin typeface="Consolas"/>
                <a:cs typeface="Consolas"/>
              </a:rPr>
              <a:t>"a"</a:t>
            </a:r>
            <a:r>
              <a:rPr sz="1693" spc="-6" dirty="0">
                <a:solidFill>
                  <a:srgbClr val="D7D7D7"/>
                </a:solidFill>
                <a:latin typeface="Consolas"/>
                <a:cs typeface="Consolas"/>
              </a:rPr>
              <a:t>,</a:t>
            </a:r>
            <a:r>
              <a:rPr sz="1693" spc="-30" dirty="0">
                <a:solidFill>
                  <a:srgbClr val="D7D7D7"/>
                </a:solidFill>
                <a:latin typeface="Consolas"/>
                <a:cs typeface="Consolas"/>
              </a:rPr>
              <a:t> </a:t>
            </a:r>
            <a:r>
              <a:rPr sz="1693" spc="-6" dirty="0">
                <a:solidFill>
                  <a:srgbClr val="FFC500"/>
                </a:solidFill>
                <a:latin typeface="Consolas"/>
                <a:cs typeface="Consolas"/>
              </a:rPr>
              <a:t>"b"</a:t>
            </a:r>
            <a:r>
              <a:rPr sz="1693" spc="-6" dirty="0">
                <a:solidFill>
                  <a:srgbClr val="D7D7D7"/>
                </a:solidFill>
                <a:latin typeface="Consolas"/>
                <a:cs typeface="Consolas"/>
              </a:rPr>
              <a:t>,</a:t>
            </a:r>
            <a:r>
              <a:rPr sz="1693" spc="-24" dirty="0">
                <a:solidFill>
                  <a:srgbClr val="D7D7D7"/>
                </a:solidFill>
                <a:latin typeface="Consolas"/>
                <a:cs typeface="Consolas"/>
              </a:rPr>
              <a:t> </a:t>
            </a:r>
            <a:r>
              <a:rPr sz="1693" spc="-6" dirty="0">
                <a:solidFill>
                  <a:srgbClr val="FFC500"/>
                </a:solidFill>
                <a:latin typeface="Consolas"/>
                <a:cs typeface="Consolas"/>
              </a:rPr>
              <a:t>"c"</a:t>
            </a:r>
            <a:r>
              <a:rPr sz="1693" spc="-6" dirty="0">
                <a:solidFill>
                  <a:srgbClr val="D7D7D7"/>
                </a:solidFill>
                <a:latin typeface="Consolas"/>
                <a:cs typeface="Consolas"/>
              </a:rPr>
              <a:t>,</a:t>
            </a:r>
            <a:r>
              <a:rPr sz="1693" spc="-30" dirty="0">
                <a:solidFill>
                  <a:srgbClr val="D7D7D7"/>
                </a:solidFill>
                <a:latin typeface="Consolas"/>
                <a:cs typeface="Consolas"/>
              </a:rPr>
              <a:t> </a:t>
            </a:r>
            <a:r>
              <a:rPr sz="1693" spc="-6" dirty="0">
                <a:solidFill>
                  <a:srgbClr val="FFC500"/>
                </a:solidFill>
                <a:latin typeface="Consolas"/>
                <a:cs typeface="Consolas"/>
              </a:rPr>
              <a:t>""</a:t>
            </a:r>
            <a:r>
              <a:rPr sz="1693" spc="-6" dirty="0">
                <a:solidFill>
                  <a:srgbClr val="D7D7D7"/>
                </a:solidFill>
                <a:latin typeface="Consolas"/>
                <a:cs typeface="Consolas"/>
              </a:rPr>
              <a:t>,</a:t>
            </a:r>
            <a:r>
              <a:rPr sz="1693" spc="-24" dirty="0">
                <a:solidFill>
                  <a:srgbClr val="D7D7D7"/>
                </a:solidFill>
                <a:latin typeface="Consolas"/>
                <a:cs typeface="Consolas"/>
              </a:rPr>
              <a:t> </a:t>
            </a:r>
            <a:r>
              <a:rPr sz="1693" spc="-6" dirty="0">
                <a:solidFill>
                  <a:srgbClr val="FFC500"/>
                </a:solidFill>
                <a:latin typeface="Consolas"/>
                <a:cs typeface="Consolas"/>
              </a:rPr>
              <a:t>"e"</a:t>
            </a:r>
            <a:r>
              <a:rPr sz="1693" spc="-6" dirty="0">
                <a:solidFill>
                  <a:srgbClr val="D7D7D7"/>
                </a:solidFill>
                <a:latin typeface="Consolas"/>
                <a:cs typeface="Consolas"/>
              </a:rPr>
              <a:t>)</a:t>
            </a:r>
            <a:endParaRPr sz="1693">
              <a:solidFill>
                <a:prstClr val="black"/>
              </a:solidFill>
              <a:latin typeface="Consolas"/>
              <a:cs typeface="Consolas"/>
            </a:endParaRPr>
          </a:p>
          <a:p>
            <a:pPr marL="1231517" defTabSz="1105601">
              <a:lnSpc>
                <a:spcPts val="1699"/>
              </a:lnSpc>
            </a:pPr>
            <a:r>
              <a:rPr sz="1693" spc="-6" dirty="0">
                <a:solidFill>
                  <a:srgbClr val="D7D7D7"/>
                </a:solidFill>
                <a:latin typeface="Consolas"/>
                <a:cs typeface="Consolas"/>
              </a:rPr>
              <a:t>.</a:t>
            </a:r>
            <a:r>
              <a:rPr sz="1693" spc="-6" dirty="0">
                <a:solidFill>
                  <a:srgbClr val="FFFFFF"/>
                </a:solidFill>
                <a:latin typeface="Consolas"/>
                <a:cs typeface="Consolas"/>
              </a:rPr>
              <a:t>dropWhile</a:t>
            </a:r>
            <a:r>
              <a:rPr sz="1693" spc="-6" dirty="0">
                <a:solidFill>
                  <a:srgbClr val="D7D7D7"/>
                </a:solidFill>
                <a:latin typeface="Consolas"/>
                <a:cs typeface="Consolas"/>
              </a:rPr>
              <a:t>(</a:t>
            </a:r>
            <a:r>
              <a:rPr sz="1693" spc="-6" dirty="0">
                <a:solidFill>
                  <a:srgbClr val="BDD5FF"/>
                </a:solidFill>
                <a:latin typeface="Consolas"/>
                <a:cs typeface="Consolas"/>
              </a:rPr>
              <a:t>s</a:t>
            </a:r>
            <a:r>
              <a:rPr sz="1693" spc="-24" dirty="0">
                <a:solidFill>
                  <a:srgbClr val="BDD5FF"/>
                </a:solidFill>
                <a:latin typeface="Consolas"/>
                <a:cs typeface="Consolas"/>
              </a:rPr>
              <a:t> </a:t>
            </a:r>
            <a:r>
              <a:rPr sz="1693" spc="-6" dirty="0">
                <a:solidFill>
                  <a:srgbClr val="D7D7D7"/>
                </a:solidFill>
                <a:latin typeface="Consolas"/>
                <a:cs typeface="Consolas"/>
              </a:rPr>
              <a:t>-&gt;</a:t>
            </a:r>
            <a:r>
              <a:rPr sz="1693" spc="-24" dirty="0">
                <a:solidFill>
                  <a:srgbClr val="D7D7D7"/>
                </a:solidFill>
                <a:latin typeface="Consolas"/>
                <a:cs typeface="Consolas"/>
              </a:rPr>
              <a:t> </a:t>
            </a:r>
            <a:r>
              <a:rPr sz="1693" spc="-12" dirty="0">
                <a:solidFill>
                  <a:srgbClr val="D7D7D7"/>
                </a:solidFill>
                <a:latin typeface="Consolas"/>
                <a:cs typeface="Consolas"/>
              </a:rPr>
              <a:t>!</a:t>
            </a:r>
            <a:r>
              <a:rPr sz="1693" spc="-12" dirty="0">
                <a:solidFill>
                  <a:srgbClr val="78AAFF"/>
                </a:solidFill>
                <a:latin typeface="Consolas"/>
                <a:cs typeface="Consolas"/>
              </a:rPr>
              <a:t>s</a:t>
            </a:r>
            <a:r>
              <a:rPr sz="1693" spc="-12" dirty="0">
                <a:solidFill>
                  <a:srgbClr val="D7D7D7"/>
                </a:solidFill>
                <a:latin typeface="Consolas"/>
                <a:cs typeface="Consolas"/>
              </a:rPr>
              <a:t>.</a:t>
            </a:r>
            <a:r>
              <a:rPr sz="1693" spc="-12" dirty="0">
                <a:solidFill>
                  <a:srgbClr val="FFFFFF"/>
                </a:solidFill>
                <a:latin typeface="Consolas"/>
                <a:cs typeface="Consolas"/>
              </a:rPr>
              <a:t>isEmpty</a:t>
            </a:r>
            <a:r>
              <a:rPr sz="1693" spc="-12" dirty="0">
                <a:solidFill>
                  <a:srgbClr val="D7D7D7"/>
                </a:solidFill>
                <a:latin typeface="Consolas"/>
                <a:cs typeface="Consolas"/>
              </a:rPr>
              <a:t>())</a:t>
            </a:r>
            <a:endParaRPr sz="1693">
              <a:solidFill>
                <a:prstClr val="black"/>
              </a:solidFill>
              <a:latin typeface="Consolas"/>
              <a:cs typeface="Consolas"/>
            </a:endParaRPr>
          </a:p>
          <a:p>
            <a:pPr marL="1231517" defTabSz="1105601">
              <a:lnSpc>
                <a:spcPts val="1862"/>
              </a:lnSpc>
            </a:pPr>
            <a:r>
              <a:rPr sz="1693" spc="-12" dirty="0">
                <a:solidFill>
                  <a:srgbClr val="D7D7D7"/>
                </a:solidFill>
                <a:latin typeface="Consolas"/>
                <a:cs typeface="Consolas"/>
              </a:rPr>
              <a:t>.</a:t>
            </a:r>
            <a:r>
              <a:rPr sz="1693" spc="-12" dirty="0">
                <a:solidFill>
                  <a:srgbClr val="BDD5FF"/>
                </a:solidFill>
                <a:latin typeface="Consolas"/>
                <a:cs typeface="Consolas"/>
              </a:rPr>
              <a:t>forEach</a:t>
            </a:r>
            <a:r>
              <a:rPr sz="1693" spc="-12" dirty="0">
                <a:solidFill>
                  <a:srgbClr val="D7D7D7"/>
                </a:solidFill>
                <a:latin typeface="Consolas"/>
                <a:cs typeface="Consolas"/>
              </a:rPr>
              <a:t>(</a:t>
            </a:r>
            <a:r>
              <a:rPr sz="1693" spc="-12" dirty="0">
                <a:solidFill>
                  <a:srgbClr val="D15151"/>
                </a:solidFill>
                <a:latin typeface="Consolas"/>
                <a:cs typeface="Consolas"/>
              </a:rPr>
              <a:t>System</a:t>
            </a:r>
            <a:r>
              <a:rPr sz="1693" spc="-12" dirty="0">
                <a:solidFill>
                  <a:srgbClr val="D7D7D7"/>
                </a:solidFill>
                <a:latin typeface="Consolas"/>
                <a:cs typeface="Consolas"/>
              </a:rPr>
              <a:t>.</a:t>
            </a:r>
            <a:r>
              <a:rPr sz="1693" spc="-12" dirty="0">
                <a:solidFill>
                  <a:srgbClr val="EEBF8F"/>
                </a:solidFill>
                <a:latin typeface="Consolas"/>
                <a:cs typeface="Consolas"/>
              </a:rPr>
              <a:t>out</a:t>
            </a:r>
            <a:r>
              <a:rPr sz="1693" spc="-12" dirty="0">
                <a:solidFill>
                  <a:srgbClr val="D7D7D7"/>
                </a:solidFill>
                <a:latin typeface="Consolas"/>
                <a:cs typeface="Consolas"/>
              </a:rPr>
              <a:t>::</a:t>
            </a:r>
            <a:r>
              <a:rPr sz="1693" spc="-12" dirty="0">
                <a:solidFill>
                  <a:srgbClr val="FFFFFF"/>
                </a:solidFill>
                <a:latin typeface="Consolas"/>
                <a:cs typeface="Consolas"/>
              </a:rPr>
              <a:t>print</a:t>
            </a:r>
            <a:r>
              <a:rPr sz="1693" spc="-12" dirty="0">
                <a:solidFill>
                  <a:srgbClr val="D7D7D7"/>
                </a:solidFill>
                <a:latin typeface="Consolas"/>
                <a:cs typeface="Consolas"/>
              </a:rPr>
              <a:t>);</a:t>
            </a:r>
            <a:endParaRPr sz="1693">
              <a:solidFill>
                <a:prstClr val="black"/>
              </a:solidFill>
              <a:latin typeface="Consolas"/>
              <a:cs typeface="Consolas"/>
            </a:endParaRPr>
          </a:p>
        </p:txBody>
      </p:sp>
      <p:sp>
        <p:nvSpPr>
          <p:cNvPr id="7" name="object 2">
            <a:extLst>
              <a:ext uri="{FF2B5EF4-FFF2-40B4-BE49-F238E27FC236}">
                <a16:creationId xmlns:a16="http://schemas.microsoft.com/office/drawing/2014/main" id="{9C29A5DB-A424-4F6A-07A5-253AA9EA71EB}"/>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extLst>
      <p:ext uri="{BB962C8B-B14F-4D97-AF65-F5344CB8AC3E}">
        <p14:creationId xmlns:p14="http://schemas.microsoft.com/office/powerpoint/2010/main" val="363283039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430" y="538401"/>
            <a:ext cx="4268736" cy="573671"/>
          </a:xfrm>
          <a:prstGeom prst="rect">
            <a:avLst/>
          </a:prstGeom>
        </p:spPr>
        <p:txBody>
          <a:bodyPr vert="horz" wrap="square" lIns="0" tIns="15355" rIns="0" bIns="0" rtlCol="0">
            <a:spAutoFit/>
          </a:bodyPr>
          <a:lstStyle/>
          <a:p>
            <a:pPr marL="15356">
              <a:spcBef>
                <a:spcPts val="121"/>
              </a:spcBef>
            </a:pPr>
            <a:r>
              <a:rPr spc="357" dirty="0"/>
              <a:t>Stream.iterate()</a:t>
            </a:r>
          </a:p>
        </p:txBody>
      </p:sp>
      <p:sp>
        <p:nvSpPr>
          <p:cNvPr id="4" name="object 4"/>
          <p:cNvSpPr txBox="1"/>
          <p:nvPr/>
        </p:nvSpPr>
        <p:spPr>
          <a:xfrm>
            <a:off x="668010"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3375452"/>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1059752" y="2036145"/>
            <a:ext cx="10295637" cy="3163883"/>
          </a:xfrm>
          <a:prstGeom prst="rect">
            <a:avLst/>
          </a:prstGeom>
        </p:spPr>
        <p:txBody>
          <a:bodyPr vert="horz" wrap="square" lIns="0" tIns="42994" rIns="0" bIns="0" rtlCol="0">
            <a:spAutoFit/>
          </a:bodyPr>
          <a:lstStyle/>
          <a:p>
            <a:pPr marL="15356" marR="6142" defTabSz="1105601">
              <a:lnSpc>
                <a:spcPts val="2442"/>
              </a:lnSpc>
              <a:spcBef>
                <a:spcPts val="339"/>
              </a:spcBef>
            </a:pPr>
            <a:r>
              <a:rPr sz="2176" spc="-6" dirty="0">
                <a:solidFill>
                  <a:srgbClr val="FFFFFF"/>
                </a:solidFill>
                <a:latin typeface="Arial MT"/>
                <a:cs typeface="Arial MT"/>
              </a:rPr>
              <a:t>Stream.iterate()</a:t>
            </a:r>
            <a:r>
              <a:rPr sz="2176" dirty="0">
                <a:solidFill>
                  <a:srgbClr val="FFFFFF"/>
                </a:solidFill>
                <a:latin typeface="Arial MT"/>
                <a:cs typeface="Arial MT"/>
              </a:rPr>
              <a:t> </a:t>
            </a:r>
            <a:r>
              <a:rPr sz="2176" spc="-12" dirty="0">
                <a:solidFill>
                  <a:srgbClr val="FFFFFF"/>
                </a:solidFill>
                <a:latin typeface="Arial MT"/>
                <a:cs typeface="Arial MT"/>
              </a:rPr>
              <a:t>propose</a:t>
            </a:r>
            <a:r>
              <a:rPr sz="2176" dirty="0">
                <a:solidFill>
                  <a:srgbClr val="FFFFFF"/>
                </a:solidFill>
                <a:latin typeface="Arial MT"/>
                <a:cs typeface="Arial MT"/>
              </a:rPr>
              <a:t> </a:t>
            </a:r>
            <a:r>
              <a:rPr sz="2176" spc="-6" dirty="0">
                <a:solidFill>
                  <a:srgbClr val="FFFFFF"/>
                </a:solidFill>
                <a:latin typeface="Arial MT"/>
                <a:cs typeface="Arial MT"/>
              </a:rPr>
              <a:t>de</a:t>
            </a:r>
            <a:r>
              <a:rPr sz="2176" dirty="0">
                <a:solidFill>
                  <a:srgbClr val="FFFFFF"/>
                </a:solidFill>
                <a:latin typeface="Arial MT"/>
                <a:cs typeface="Arial MT"/>
              </a:rPr>
              <a:t> </a:t>
            </a:r>
            <a:r>
              <a:rPr sz="2176" spc="-12" dirty="0">
                <a:solidFill>
                  <a:srgbClr val="FFFFFF"/>
                </a:solidFill>
                <a:latin typeface="Arial MT"/>
                <a:cs typeface="Arial MT"/>
              </a:rPr>
              <a:t>quoi</a:t>
            </a:r>
            <a:r>
              <a:rPr sz="2176" dirty="0">
                <a:solidFill>
                  <a:srgbClr val="FFFFFF"/>
                </a:solidFill>
                <a:latin typeface="Arial MT"/>
                <a:cs typeface="Arial MT"/>
              </a:rPr>
              <a:t> </a:t>
            </a:r>
            <a:r>
              <a:rPr sz="2176" spc="-6" dirty="0">
                <a:solidFill>
                  <a:srgbClr val="FFFFFF"/>
                </a:solidFill>
                <a:latin typeface="Arial MT"/>
                <a:cs typeface="Arial MT"/>
              </a:rPr>
              <a:t>construire</a:t>
            </a:r>
            <a:r>
              <a:rPr sz="2176" dirty="0">
                <a:solidFill>
                  <a:srgbClr val="FFFFFF"/>
                </a:solidFill>
                <a:latin typeface="Arial MT"/>
                <a:cs typeface="Arial MT"/>
              </a:rPr>
              <a:t> </a:t>
            </a:r>
            <a:r>
              <a:rPr sz="2176" spc="-6" dirty="0">
                <a:solidFill>
                  <a:srgbClr val="FFFFFF"/>
                </a:solidFill>
                <a:latin typeface="Arial MT"/>
                <a:cs typeface="Arial MT"/>
              </a:rPr>
              <a:t>un</a:t>
            </a:r>
            <a:r>
              <a:rPr sz="2176" dirty="0">
                <a:solidFill>
                  <a:srgbClr val="FFFFFF"/>
                </a:solidFill>
                <a:latin typeface="Arial MT"/>
                <a:cs typeface="Arial MT"/>
              </a:rPr>
              <a:t> </a:t>
            </a:r>
            <a:r>
              <a:rPr sz="2176" spc="-6" dirty="0">
                <a:solidFill>
                  <a:srgbClr val="FFFFFF"/>
                </a:solidFill>
                <a:latin typeface="Arial MT"/>
                <a:cs typeface="Arial MT"/>
              </a:rPr>
              <a:t>Stream</a:t>
            </a:r>
            <a:r>
              <a:rPr sz="2176" spc="6" dirty="0">
                <a:solidFill>
                  <a:srgbClr val="FFFFFF"/>
                </a:solidFill>
                <a:latin typeface="Arial MT"/>
                <a:cs typeface="Arial MT"/>
              </a:rPr>
              <a:t> </a:t>
            </a:r>
            <a:r>
              <a:rPr sz="2176" spc="-6" dirty="0">
                <a:solidFill>
                  <a:srgbClr val="FFFFFF"/>
                </a:solidFill>
                <a:latin typeface="Arial MT"/>
                <a:cs typeface="Arial MT"/>
              </a:rPr>
              <a:t>avec</a:t>
            </a:r>
            <a:r>
              <a:rPr sz="2176" spc="6" dirty="0">
                <a:solidFill>
                  <a:srgbClr val="FFFFFF"/>
                </a:solidFill>
                <a:latin typeface="Arial MT"/>
                <a:cs typeface="Arial MT"/>
              </a:rPr>
              <a:t> </a:t>
            </a:r>
            <a:r>
              <a:rPr sz="2176" spc="-6" dirty="0">
                <a:solidFill>
                  <a:srgbClr val="FFFFFF"/>
                </a:solidFill>
                <a:latin typeface="Arial MT"/>
                <a:cs typeface="Arial MT"/>
              </a:rPr>
              <a:t>une </a:t>
            </a:r>
            <a:r>
              <a:rPr sz="2176" spc="-12" dirty="0">
                <a:solidFill>
                  <a:srgbClr val="FFFFFF"/>
                </a:solidFill>
                <a:latin typeface="Arial MT"/>
                <a:cs typeface="Arial MT"/>
              </a:rPr>
              <a:t>graine(seed)</a:t>
            </a:r>
            <a:r>
              <a:rPr sz="2176" spc="6" dirty="0">
                <a:solidFill>
                  <a:srgbClr val="FFFFFF"/>
                </a:solidFill>
                <a:latin typeface="Arial MT"/>
                <a:cs typeface="Arial MT"/>
              </a:rPr>
              <a:t> </a:t>
            </a:r>
            <a:r>
              <a:rPr sz="2176" spc="-6" dirty="0">
                <a:solidFill>
                  <a:srgbClr val="FFFFFF"/>
                </a:solidFill>
                <a:latin typeface="Arial MT"/>
                <a:cs typeface="Arial MT"/>
              </a:rPr>
              <a:t>et</a:t>
            </a:r>
            <a:r>
              <a:rPr sz="2176" spc="6" dirty="0">
                <a:solidFill>
                  <a:srgbClr val="FFFFFF"/>
                </a:solidFill>
                <a:latin typeface="Arial MT"/>
                <a:cs typeface="Arial MT"/>
              </a:rPr>
              <a:t> </a:t>
            </a:r>
            <a:r>
              <a:rPr sz="2176" spc="-12" dirty="0">
                <a:solidFill>
                  <a:srgbClr val="FFFFFF"/>
                </a:solidFill>
                <a:latin typeface="Arial MT"/>
                <a:cs typeface="Arial MT"/>
              </a:rPr>
              <a:t>une </a:t>
            </a:r>
            <a:r>
              <a:rPr sz="2176" spc="-585" dirty="0">
                <a:solidFill>
                  <a:srgbClr val="FFFFFF"/>
                </a:solidFill>
                <a:latin typeface="Arial MT"/>
                <a:cs typeface="Arial MT"/>
              </a:rPr>
              <a:t> </a:t>
            </a:r>
            <a:r>
              <a:rPr sz="2176" spc="-12" dirty="0">
                <a:solidFill>
                  <a:srgbClr val="FFFFFF"/>
                </a:solidFill>
                <a:latin typeface="Arial MT"/>
                <a:cs typeface="Arial MT"/>
              </a:rPr>
              <a:t>opération</a:t>
            </a:r>
            <a:r>
              <a:rPr sz="2176" spc="-6" dirty="0">
                <a:solidFill>
                  <a:srgbClr val="FFFFFF"/>
                </a:solidFill>
                <a:latin typeface="Arial MT"/>
                <a:cs typeface="Arial MT"/>
              </a:rPr>
              <a:t> qui calcule</a:t>
            </a:r>
            <a:r>
              <a:rPr sz="2176" dirty="0">
                <a:solidFill>
                  <a:srgbClr val="FFFFFF"/>
                </a:solidFill>
                <a:latin typeface="Arial MT"/>
                <a:cs typeface="Arial MT"/>
              </a:rPr>
              <a:t> </a:t>
            </a:r>
            <a:r>
              <a:rPr sz="2176" spc="-6" dirty="0">
                <a:solidFill>
                  <a:srgbClr val="FFFFFF"/>
                </a:solidFill>
                <a:latin typeface="Arial MT"/>
                <a:cs typeface="Arial MT"/>
              </a:rPr>
              <a:t>la </a:t>
            </a:r>
            <a:r>
              <a:rPr sz="2176" spc="-12" dirty="0">
                <a:solidFill>
                  <a:srgbClr val="FFFFFF"/>
                </a:solidFill>
                <a:latin typeface="Arial MT"/>
                <a:cs typeface="Arial MT"/>
              </a:rPr>
              <a:t>prochaine</a:t>
            </a:r>
            <a:r>
              <a:rPr sz="2176" spc="-6" dirty="0">
                <a:solidFill>
                  <a:srgbClr val="FFFFFF"/>
                </a:solidFill>
                <a:latin typeface="Arial MT"/>
                <a:cs typeface="Arial MT"/>
              </a:rPr>
              <a:t> valeur</a:t>
            </a:r>
            <a:r>
              <a:rPr sz="2176" spc="6" dirty="0">
                <a:solidFill>
                  <a:srgbClr val="FFFFFF"/>
                </a:solidFill>
                <a:latin typeface="Arial MT"/>
                <a:cs typeface="Arial MT"/>
              </a:rPr>
              <a:t> </a:t>
            </a:r>
            <a:r>
              <a:rPr sz="2176" spc="-6" dirty="0">
                <a:solidFill>
                  <a:srgbClr val="FFFFFF"/>
                </a:solidFill>
                <a:latin typeface="Arial MT"/>
                <a:cs typeface="Arial MT"/>
              </a:rPr>
              <a:t>du stream</a:t>
            </a:r>
            <a:r>
              <a:rPr sz="2176" spc="6" dirty="0">
                <a:solidFill>
                  <a:srgbClr val="FFFFFF"/>
                </a:solidFill>
                <a:latin typeface="Arial MT"/>
                <a:cs typeface="Arial MT"/>
              </a:rPr>
              <a:t> </a:t>
            </a:r>
            <a:r>
              <a:rPr sz="2176" dirty="0">
                <a:solidFill>
                  <a:srgbClr val="FFFFFF"/>
                </a:solidFill>
                <a:latin typeface="Arial MT"/>
                <a:cs typeface="Arial MT"/>
              </a:rPr>
              <a:t>à</a:t>
            </a:r>
            <a:r>
              <a:rPr sz="2176" spc="-6" dirty="0">
                <a:solidFill>
                  <a:srgbClr val="FFFFFF"/>
                </a:solidFill>
                <a:latin typeface="Arial MT"/>
                <a:cs typeface="Arial MT"/>
              </a:rPr>
              <a:t> partir</a:t>
            </a:r>
            <a:r>
              <a:rPr sz="2176" dirty="0">
                <a:solidFill>
                  <a:srgbClr val="FFFFFF"/>
                </a:solidFill>
                <a:latin typeface="Arial MT"/>
                <a:cs typeface="Arial MT"/>
              </a:rPr>
              <a:t> </a:t>
            </a:r>
            <a:r>
              <a:rPr sz="2176" spc="-6" dirty="0">
                <a:solidFill>
                  <a:srgbClr val="FFFFFF"/>
                </a:solidFill>
                <a:latin typeface="Arial MT"/>
                <a:cs typeface="Arial MT"/>
              </a:rPr>
              <a:t>de</a:t>
            </a:r>
            <a:r>
              <a:rPr sz="2176" dirty="0">
                <a:solidFill>
                  <a:srgbClr val="FFFFFF"/>
                </a:solidFill>
                <a:latin typeface="Arial MT"/>
                <a:cs typeface="Arial MT"/>
              </a:rPr>
              <a:t> </a:t>
            </a:r>
            <a:r>
              <a:rPr sz="2176" spc="-6" dirty="0">
                <a:solidFill>
                  <a:srgbClr val="FFFFFF"/>
                </a:solidFill>
                <a:latin typeface="Arial MT"/>
                <a:cs typeface="Arial MT"/>
              </a:rPr>
              <a:t>la </a:t>
            </a:r>
            <a:r>
              <a:rPr sz="2176" spc="-12" dirty="0">
                <a:solidFill>
                  <a:srgbClr val="FFFFFF"/>
                </a:solidFill>
                <a:latin typeface="Arial MT"/>
                <a:cs typeface="Arial MT"/>
              </a:rPr>
              <a:t>précédente.</a:t>
            </a:r>
            <a:endParaRPr sz="2176">
              <a:solidFill>
                <a:prstClr val="black"/>
              </a:solidFill>
              <a:latin typeface="Arial MT"/>
              <a:cs typeface="Arial MT"/>
            </a:endParaRPr>
          </a:p>
          <a:p>
            <a:pPr marL="15356" defTabSz="1105601">
              <a:spcBef>
                <a:spcPts val="1051"/>
              </a:spcBef>
            </a:pPr>
            <a:r>
              <a:rPr sz="2176" spc="-6" dirty="0">
                <a:solidFill>
                  <a:srgbClr val="FFFFFF"/>
                </a:solidFill>
                <a:latin typeface="Arial MT"/>
                <a:cs typeface="Arial MT"/>
              </a:rPr>
              <a:t>Stream.iterate(T</a:t>
            </a:r>
            <a:r>
              <a:rPr sz="2176" spc="-42" dirty="0">
                <a:solidFill>
                  <a:srgbClr val="FFFFFF"/>
                </a:solidFill>
                <a:latin typeface="Arial MT"/>
                <a:cs typeface="Arial MT"/>
              </a:rPr>
              <a:t> </a:t>
            </a:r>
            <a:r>
              <a:rPr sz="2176" spc="-12" dirty="0">
                <a:solidFill>
                  <a:srgbClr val="FFFFFF"/>
                </a:solidFill>
                <a:latin typeface="Arial MT"/>
                <a:cs typeface="Arial MT"/>
              </a:rPr>
              <a:t>seed,</a:t>
            </a:r>
            <a:r>
              <a:rPr sz="2176" spc="-6" dirty="0">
                <a:solidFill>
                  <a:srgbClr val="FFFFFF"/>
                </a:solidFill>
                <a:latin typeface="Arial MT"/>
                <a:cs typeface="Arial MT"/>
              </a:rPr>
              <a:t> UnaryOperator&lt;T&gt; next)</a:t>
            </a:r>
            <a:endParaRPr sz="2176">
              <a:solidFill>
                <a:prstClr val="black"/>
              </a:solidFill>
              <a:latin typeface="Arial MT"/>
              <a:cs typeface="Arial MT"/>
            </a:endParaRPr>
          </a:p>
          <a:p>
            <a:pPr marL="15356" marR="56048" defTabSz="1105601">
              <a:lnSpc>
                <a:spcPts val="2442"/>
              </a:lnSpc>
              <a:spcBef>
                <a:spcPts val="1330"/>
              </a:spcBef>
            </a:pPr>
            <a:r>
              <a:rPr sz="2176" dirty="0">
                <a:solidFill>
                  <a:srgbClr val="FFFFFF"/>
                </a:solidFill>
                <a:latin typeface="Arial MT"/>
                <a:cs typeface="Arial MT"/>
              </a:rPr>
              <a:t>Il </a:t>
            </a:r>
            <a:r>
              <a:rPr sz="2176" spc="-6" dirty="0">
                <a:solidFill>
                  <a:srgbClr val="FFFFFF"/>
                </a:solidFill>
                <a:latin typeface="Arial MT"/>
                <a:cs typeface="Arial MT"/>
              </a:rPr>
              <a:t>est </a:t>
            </a:r>
            <a:r>
              <a:rPr sz="2176" spc="-12" dirty="0">
                <a:solidFill>
                  <a:srgbClr val="FFFFFF"/>
                </a:solidFill>
                <a:latin typeface="Arial MT"/>
                <a:cs typeface="Arial MT"/>
              </a:rPr>
              <a:t>possible </a:t>
            </a:r>
            <a:r>
              <a:rPr sz="2176" spc="-6" dirty="0">
                <a:solidFill>
                  <a:srgbClr val="FFFFFF"/>
                </a:solidFill>
                <a:latin typeface="Arial MT"/>
                <a:cs typeface="Arial MT"/>
              </a:rPr>
              <a:t>d’utiliser une surcharge de la méthode iterate, </a:t>
            </a:r>
            <a:r>
              <a:rPr sz="2176" spc="-12" dirty="0">
                <a:solidFill>
                  <a:srgbClr val="FFFFFF"/>
                </a:solidFill>
                <a:latin typeface="Arial MT"/>
                <a:cs typeface="Arial MT"/>
              </a:rPr>
              <a:t>qui </a:t>
            </a:r>
            <a:r>
              <a:rPr sz="2176" spc="-6" dirty="0">
                <a:solidFill>
                  <a:srgbClr val="FFFFFF"/>
                </a:solidFill>
                <a:latin typeface="Arial MT"/>
                <a:cs typeface="Arial MT"/>
              </a:rPr>
              <a:t>prend en deuxième </a:t>
            </a:r>
            <a:r>
              <a:rPr sz="2176" spc="-592" dirty="0">
                <a:solidFill>
                  <a:srgbClr val="FFFFFF"/>
                </a:solidFill>
                <a:latin typeface="Arial MT"/>
                <a:cs typeface="Arial MT"/>
              </a:rPr>
              <a:t> </a:t>
            </a:r>
            <a:r>
              <a:rPr sz="2176" spc="-6" dirty="0">
                <a:solidFill>
                  <a:srgbClr val="FFFFFF"/>
                </a:solidFill>
                <a:latin typeface="Arial MT"/>
                <a:cs typeface="Arial MT"/>
              </a:rPr>
              <a:t>argument une </a:t>
            </a:r>
            <a:r>
              <a:rPr sz="2176" spc="-12" dirty="0">
                <a:solidFill>
                  <a:srgbClr val="FFFFFF"/>
                </a:solidFill>
                <a:latin typeface="Arial MT"/>
                <a:cs typeface="Arial MT"/>
              </a:rPr>
              <a:t>condition</a:t>
            </a:r>
            <a:r>
              <a:rPr sz="2176" spc="-6" dirty="0">
                <a:solidFill>
                  <a:srgbClr val="FFFFFF"/>
                </a:solidFill>
                <a:latin typeface="Arial MT"/>
                <a:cs typeface="Arial MT"/>
              </a:rPr>
              <a:t> d’arrêt.</a:t>
            </a:r>
            <a:r>
              <a:rPr sz="2176" dirty="0">
                <a:solidFill>
                  <a:srgbClr val="FFFFFF"/>
                </a:solidFill>
                <a:latin typeface="Arial MT"/>
                <a:cs typeface="Arial MT"/>
              </a:rPr>
              <a:t> </a:t>
            </a:r>
            <a:r>
              <a:rPr sz="2176" spc="-6" dirty="0">
                <a:solidFill>
                  <a:srgbClr val="FFFFFF"/>
                </a:solidFill>
                <a:latin typeface="Arial MT"/>
                <a:cs typeface="Arial MT"/>
              </a:rPr>
              <a:t>La méthode Stream.iterate()</a:t>
            </a:r>
            <a:r>
              <a:rPr sz="2176" dirty="0">
                <a:solidFill>
                  <a:srgbClr val="FFFFFF"/>
                </a:solidFill>
                <a:latin typeface="Arial MT"/>
                <a:cs typeface="Arial MT"/>
              </a:rPr>
              <a:t> </a:t>
            </a:r>
            <a:r>
              <a:rPr sz="2176" spc="-6" dirty="0">
                <a:solidFill>
                  <a:srgbClr val="FFFFFF"/>
                </a:solidFill>
                <a:latin typeface="Arial MT"/>
                <a:cs typeface="Arial MT"/>
              </a:rPr>
              <a:t>permet</a:t>
            </a:r>
            <a:r>
              <a:rPr sz="2176" dirty="0">
                <a:solidFill>
                  <a:srgbClr val="FFFFFF"/>
                </a:solidFill>
                <a:latin typeface="Arial MT"/>
                <a:cs typeface="Arial MT"/>
              </a:rPr>
              <a:t> </a:t>
            </a:r>
            <a:r>
              <a:rPr sz="2176" spc="-6" dirty="0">
                <a:solidFill>
                  <a:srgbClr val="FFFFFF"/>
                </a:solidFill>
                <a:latin typeface="Arial MT"/>
                <a:cs typeface="Arial MT"/>
              </a:rPr>
              <a:t>de créer</a:t>
            </a:r>
            <a:r>
              <a:rPr sz="2176" dirty="0">
                <a:solidFill>
                  <a:srgbClr val="FFFFFF"/>
                </a:solidFill>
                <a:latin typeface="Arial MT"/>
                <a:cs typeface="Arial MT"/>
              </a:rPr>
              <a:t> </a:t>
            </a:r>
            <a:r>
              <a:rPr sz="2176" spc="-6" dirty="0">
                <a:solidFill>
                  <a:srgbClr val="FFFFFF"/>
                </a:solidFill>
                <a:latin typeface="Arial MT"/>
                <a:cs typeface="Arial MT"/>
              </a:rPr>
              <a:t>un </a:t>
            </a:r>
            <a:r>
              <a:rPr sz="2176" dirty="0">
                <a:solidFill>
                  <a:srgbClr val="FFFFFF"/>
                </a:solidFill>
                <a:latin typeface="Arial MT"/>
                <a:cs typeface="Arial MT"/>
              </a:rPr>
              <a:t> </a:t>
            </a:r>
            <a:r>
              <a:rPr sz="2176" spc="-6" dirty="0">
                <a:solidFill>
                  <a:srgbClr val="FFFFFF"/>
                </a:solidFill>
                <a:latin typeface="Arial MT"/>
                <a:cs typeface="Arial MT"/>
              </a:rPr>
              <a:t>stream d’objets.</a:t>
            </a:r>
            <a:endParaRPr sz="2176">
              <a:solidFill>
                <a:prstClr val="black"/>
              </a:solidFill>
              <a:latin typeface="Arial MT"/>
              <a:cs typeface="Arial MT"/>
            </a:endParaRPr>
          </a:p>
          <a:p>
            <a:pPr marL="15356" defTabSz="1105601">
              <a:spcBef>
                <a:spcPts val="1040"/>
              </a:spcBef>
            </a:pPr>
            <a:r>
              <a:rPr sz="2176" spc="-6" dirty="0">
                <a:solidFill>
                  <a:srgbClr val="FFFFFF"/>
                </a:solidFill>
                <a:latin typeface="Arial MT"/>
                <a:cs typeface="Arial MT"/>
              </a:rPr>
              <a:t>La</a:t>
            </a:r>
            <a:r>
              <a:rPr sz="2176" spc="-24" dirty="0">
                <a:solidFill>
                  <a:srgbClr val="FFFFFF"/>
                </a:solidFill>
                <a:latin typeface="Arial MT"/>
                <a:cs typeface="Arial MT"/>
              </a:rPr>
              <a:t> </a:t>
            </a:r>
            <a:r>
              <a:rPr sz="2176" spc="-6" dirty="0">
                <a:solidFill>
                  <a:srgbClr val="FFFFFF"/>
                </a:solidFill>
                <a:latin typeface="Arial MT"/>
                <a:cs typeface="Arial MT"/>
              </a:rPr>
              <a:t>méthode</a:t>
            </a:r>
            <a:r>
              <a:rPr sz="2176" spc="-24" dirty="0">
                <a:solidFill>
                  <a:srgbClr val="FFFFFF"/>
                </a:solidFill>
                <a:latin typeface="Arial MT"/>
                <a:cs typeface="Arial MT"/>
              </a:rPr>
              <a:t> </a:t>
            </a:r>
            <a:r>
              <a:rPr sz="2176" dirty="0">
                <a:solidFill>
                  <a:srgbClr val="FFFFFF"/>
                </a:solidFill>
                <a:latin typeface="Arial MT"/>
                <a:cs typeface="Arial MT"/>
              </a:rPr>
              <a:t>a</a:t>
            </a:r>
            <a:r>
              <a:rPr sz="2176" spc="-24" dirty="0">
                <a:solidFill>
                  <a:srgbClr val="FFFFFF"/>
                </a:solidFill>
                <a:latin typeface="Arial MT"/>
                <a:cs typeface="Arial MT"/>
              </a:rPr>
              <a:t> </a:t>
            </a:r>
            <a:r>
              <a:rPr sz="2176" spc="-6" dirty="0">
                <a:solidFill>
                  <a:srgbClr val="FFFFFF"/>
                </a:solidFill>
                <a:latin typeface="Arial MT"/>
                <a:cs typeface="Arial MT"/>
              </a:rPr>
              <a:t>comme</a:t>
            </a:r>
            <a:r>
              <a:rPr sz="2176" spc="-18" dirty="0">
                <a:solidFill>
                  <a:srgbClr val="FFFFFF"/>
                </a:solidFill>
                <a:latin typeface="Arial MT"/>
                <a:cs typeface="Arial MT"/>
              </a:rPr>
              <a:t> </a:t>
            </a:r>
            <a:r>
              <a:rPr sz="2176" spc="-6" dirty="0">
                <a:solidFill>
                  <a:srgbClr val="FFFFFF"/>
                </a:solidFill>
                <a:latin typeface="Arial MT"/>
                <a:cs typeface="Arial MT"/>
              </a:rPr>
              <a:t>signature</a:t>
            </a:r>
            <a:r>
              <a:rPr sz="2176" spc="-24" dirty="0">
                <a:solidFill>
                  <a:srgbClr val="FFFFFF"/>
                </a:solidFill>
                <a:latin typeface="Arial MT"/>
                <a:cs typeface="Arial MT"/>
              </a:rPr>
              <a:t> </a:t>
            </a:r>
            <a:r>
              <a:rPr sz="2176" dirty="0">
                <a:solidFill>
                  <a:srgbClr val="FFFFFF"/>
                </a:solidFill>
                <a:latin typeface="Arial MT"/>
                <a:cs typeface="Arial MT"/>
              </a:rPr>
              <a:t>:</a:t>
            </a:r>
            <a:endParaRPr sz="2176">
              <a:solidFill>
                <a:prstClr val="black"/>
              </a:solidFill>
              <a:latin typeface="Arial MT"/>
              <a:cs typeface="Arial MT"/>
            </a:endParaRPr>
          </a:p>
          <a:p>
            <a:pPr marL="15356" defTabSz="1105601">
              <a:spcBef>
                <a:spcPts val="1106"/>
              </a:spcBef>
            </a:pPr>
            <a:r>
              <a:rPr sz="2176" spc="-6" dirty="0">
                <a:solidFill>
                  <a:srgbClr val="FFFFFF"/>
                </a:solidFill>
                <a:latin typeface="Arial MT"/>
                <a:cs typeface="Arial MT"/>
              </a:rPr>
              <a:t>Stream.iterate(T</a:t>
            </a:r>
            <a:r>
              <a:rPr sz="2176" spc="-42" dirty="0">
                <a:solidFill>
                  <a:srgbClr val="FFFFFF"/>
                </a:solidFill>
                <a:latin typeface="Arial MT"/>
                <a:cs typeface="Arial MT"/>
              </a:rPr>
              <a:t> </a:t>
            </a:r>
            <a:r>
              <a:rPr sz="2176" spc="-12" dirty="0">
                <a:solidFill>
                  <a:srgbClr val="FFFFFF"/>
                </a:solidFill>
                <a:latin typeface="Arial MT"/>
                <a:cs typeface="Arial MT"/>
              </a:rPr>
              <a:t>seed,</a:t>
            </a:r>
            <a:r>
              <a:rPr sz="2176" dirty="0">
                <a:solidFill>
                  <a:srgbClr val="FFFFFF"/>
                </a:solidFill>
                <a:latin typeface="Arial MT"/>
                <a:cs typeface="Arial MT"/>
              </a:rPr>
              <a:t> </a:t>
            </a:r>
            <a:r>
              <a:rPr sz="2176" spc="-6" dirty="0">
                <a:solidFill>
                  <a:srgbClr val="FFFFFF"/>
                </a:solidFill>
                <a:latin typeface="Arial MT"/>
                <a:cs typeface="Arial MT"/>
              </a:rPr>
              <a:t>Predicate&lt;T&gt;</a:t>
            </a:r>
            <a:r>
              <a:rPr sz="2176" spc="6" dirty="0">
                <a:solidFill>
                  <a:srgbClr val="FFFFFF"/>
                </a:solidFill>
                <a:latin typeface="Arial MT"/>
                <a:cs typeface="Arial MT"/>
              </a:rPr>
              <a:t> </a:t>
            </a:r>
            <a:r>
              <a:rPr sz="2176" spc="-6" dirty="0">
                <a:solidFill>
                  <a:srgbClr val="FFFFFF"/>
                </a:solidFill>
                <a:latin typeface="Arial MT"/>
                <a:cs typeface="Arial MT"/>
              </a:rPr>
              <a:t>hasNext, UnaryOperator&lt;T&gt;</a:t>
            </a:r>
            <a:r>
              <a:rPr sz="2176" dirty="0">
                <a:solidFill>
                  <a:srgbClr val="FFFFFF"/>
                </a:solidFill>
                <a:latin typeface="Arial MT"/>
                <a:cs typeface="Arial MT"/>
              </a:rPr>
              <a:t> </a:t>
            </a:r>
            <a:r>
              <a:rPr sz="2176" spc="-6" dirty="0">
                <a:solidFill>
                  <a:srgbClr val="FFFFFF"/>
                </a:solidFill>
                <a:latin typeface="Arial MT"/>
                <a:cs typeface="Arial MT"/>
              </a:rPr>
              <a:t>next)</a:t>
            </a:r>
            <a:endParaRPr sz="2176">
              <a:solidFill>
                <a:prstClr val="black"/>
              </a:solidFill>
              <a:latin typeface="Arial MT"/>
              <a:cs typeface="Arial MT"/>
            </a:endParaRPr>
          </a:p>
        </p:txBody>
      </p:sp>
      <p:sp>
        <p:nvSpPr>
          <p:cNvPr id="7" name="object 7"/>
          <p:cNvSpPr/>
          <p:nvPr/>
        </p:nvSpPr>
        <p:spPr>
          <a:xfrm>
            <a:off x="1105572" y="5583233"/>
            <a:ext cx="9673753" cy="1051829"/>
          </a:xfrm>
          <a:custGeom>
            <a:avLst/>
            <a:gdLst/>
            <a:ahLst/>
            <a:cxnLst/>
            <a:rect l="l" t="t" r="r" b="b"/>
            <a:pathLst>
              <a:path w="8001000" h="869950">
                <a:moveTo>
                  <a:pt x="8001000" y="0"/>
                </a:moveTo>
                <a:lnTo>
                  <a:pt x="0" y="0"/>
                </a:lnTo>
                <a:lnTo>
                  <a:pt x="0" y="869403"/>
                </a:lnTo>
                <a:lnTo>
                  <a:pt x="4000677" y="869403"/>
                </a:lnTo>
                <a:lnTo>
                  <a:pt x="8001000" y="869403"/>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8" name="object 8"/>
          <p:cNvSpPr txBox="1"/>
          <p:nvPr/>
        </p:nvSpPr>
        <p:spPr>
          <a:xfrm>
            <a:off x="1105572" y="5583233"/>
            <a:ext cx="9673753" cy="434402"/>
          </a:xfrm>
          <a:prstGeom prst="rect">
            <a:avLst/>
          </a:prstGeom>
          <a:ln w="29159">
            <a:solidFill>
              <a:srgbClr val="ABB10B"/>
            </a:solidFill>
          </a:ln>
        </p:spPr>
        <p:txBody>
          <a:bodyPr vert="horz" wrap="square" lIns="0" tIns="23801" rIns="0" bIns="0" rtlCol="0">
            <a:spAutoFit/>
          </a:bodyPr>
          <a:lstStyle/>
          <a:p>
            <a:pPr marL="125914" defTabSz="1105601">
              <a:lnSpc>
                <a:spcPts val="1596"/>
              </a:lnSpc>
              <a:spcBef>
                <a:spcPts val="187"/>
              </a:spcBef>
            </a:pPr>
            <a:r>
              <a:rPr sz="1451" spc="-6" dirty="0">
                <a:solidFill>
                  <a:srgbClr val="FFFFFF"/>
                </a:solidFill>
                <a:latin typeface="Consolas"/>
                <a:cs typeface="Consolas"/>
              </a:rPr>
              <a:t>//</a:t>
            </a:r>
            <a:r>
              <a:rPr sz="1451" spc="-12" dirty="0">
                <a:solidFill>
                  <a:srgbClr val="FFFFFF"/>
                </a:solidFill>
                <a:latin typeface="Consolas"/>
                <a:cs typeface="Consolas"/>
              </a:rPr>
              <a:t> </a:t>
            </a:r>
            <a:r>
              <a:rPr sz="1451" spc="-6" dirty="0">
                <a:solidFill>
                  <a:srgbClr val="FFFFFF"/>
                </a:solidFill>
                <a:latin typeface="Consolas"/>
                <a:cs typeface="Consolas"/>
              </a:rPr>
              <a:t>Crée</a:t>
            </a:r>
            <a:r>
              <a:rPr sz="1451" spc="-12" dirty="0">
                <a:solidFill>
                  <a:srgbClr val="FFFFFF"/>
                </a:solidFill>
                <a:latin typeface="Consolas"/>
                <a:cs typeface="Consolas"/>
              </a:rPr>
              <a:t> </a:t>
            </a:r>
            <a:r>
              <a:rPr sz="1451" spc="-6" dirty="0">
                <a:solidFill>
                  <a:srgbClr val="FFFFFF"/>
                </a:solidFill>
                <a:latin typeface="Consolas"/>
                <a:cs typeface="Consolas"/>
              </a:rPr>
              <a:t>un</a:t>
            </a:r>
            <a:r>
              <a:rPr sz="1451" spc="-12" dirty="0">
                <a:solidFill>
                  <a:srgbClr val="FFFFFF"/>
                </a:solidFill>
                <a:latin typeface="Consolas"/>
                <a:cs typeface="Consolas"/>
              </a:rPr>
              <a:t> </a:t>
            </a:r>
            <a:r>
              <a:rPr sz="1451" spc="-6" dirty="0">
                <a:solidFill>
                  <a:srgbClr val="FFFFFF"/>
                </a:solidFill>
                <a:latin typeface="Consolas"/>
                <a:cs typeface="Consolas"/>
              </a:rPr>
              <a:t>stream</a:t>
            </a:r>
            <a:r>
              <a:rPr sz="1451" spc="-12" dirty="0">
                <a:solidFill>
                  <a:srgbClr val="FFFFFF"/>
                </a:solidFill>
                <a:latin typeface="Consolas"/>
                <a:cs typeface="Consolas"/>
              </a:rPr>
              <a:t> </a:t>
            </a:r>
            <a:r>
              <a:rPr sz="1451" spc="-6" dirty="0">
                <a:solidFill>
                  <a:srgbClr val="FFFFFF"/>
                </a:solidFill>
                <a:latin typeface="Consolas"/>
                <a:cs typeface="Consolas"/>
              </a:rPr>
              <a:t>avec</a:t>
            </a:r>
            <a:r>
              <a:rPr sz="1451" spc="-12" dirty="0">
                <a:solidFill>
                  <a:srgbClr val="FFFFFF"/>
                </a:solidFill>
                <a:latin typeface="Consolas"/>
                <a:cs typeface="Consolas"/>
              </a:rPr>
              <a:t> </a:t>
            </a:r>
            <a:r>
              <a:rPr sz="1451" spc="-6" dirty="0">
                <a:solidFill>
                  <a:srgbClr val="FFFFFF"/>
                </a:solidFill>
                <a:latin typeface="Consolas"/>
                <a:cs typeface="Consolas"/>
              </a:rPr>
              <a:t>les</a:t>
            </a:r>
            <a:r>
              <a:rPr sz="1451" spc="-12" dirty="0">
                <a:solidFill>
                  <a:srgbClr val="FFFFFF"/>
                </a:solidFill>
                <a:latin typeface="Consolas"/>
                <a:cs typeface="Consolas"/>
              </a:rPr>
              <a:t> </a:t>
            </a:r>
            <a:r>
              <a:rPr sz="1451" spc="-6" dirty="0">
                <a:solidFill>
                  <a:srgbClr val="FFFFFF"/>
                </a:solidFill>
                <a:latin typeface="Consolas"/>
                <a:cs typeface="Consolas"/>
              </a:rPr>
              <a:t>nombres</a:t>
            </a:r>
            <a:r>
              <a:rPr sz="1451" spc="-12" dirty="0">
                <a:solidFill>
                  <a:srgbClr val="FFFFFF"/>
                </a:solidFill>
                <a:latin typeface="Consolas"/>
                <a:cs typeface="Consolas"/>
              </a:rPr>
              <a:t> </a:t>
            </a:r>
            <a:r>
              <a:rPr sz="1451" spc="-6" dirty="0">
                <a:solidFill>
                  <a:srgbClr val="FFFFFF"/>
                </a:solidFill>
                <a:latin typeface="Consolas"/>
                <a:cs typeface="Consolas"/>
              </a:rPr>
              <a:t>pairs</a:t>
            </a:r>
            <a:r>
              <a:rPr sz="1451" spc="-12" dirty="0">
                <a:solidFill>
                  <a:srgbClr val="FFFFFF"/>
                </a:solidFill>
                <a:latin typeface="Consolas"/>
                <a:cs typeface="Consolas"/>
              </a:rPr>
              <a:t> </a:t>
            </a:r>
            <a:r>
              <a:rPr sz="1451" spc="-6" dirty="0">
                <a:solidFill>
                  <a:srgbClr val="FFFFFF"/>
                </a:solidFill>
                <a:latin typeface="Consolas"/>
                <a:cs typeface="Consolas"/>
              </a:rPr>
              <a:t>de</a:t>
            </a:r>
            <a:r>
              <a:rPr sz="1451" spc="-12" dirty="0">
                <a:solidFill>
                  <a:srgbClr val="FFFFFF"/>
                </a:solidFill>
                <a:latin typeface="Consolas"/>
                <a:cs typeface="Consolas"/>
              </a:rPr>
              <a:t> </a:t>
            </a:r>
            <a:r>
              <a:rPr sz="1451" dirty="0">
                <a:solidFill>
                  <a:srgbClr val="FFFFFF"/>
                </a:solidFill>
                <a:latin typeface="Consolas"/>
                <a:cs typeface="Consolas"/>
              </a:rPr>
              <a:t>0</a:t>
            </a:r>
            <a:r>
              <a:rPr sz="1451" spc="-12" dirty="0">
                <a:solidFill>
                  <a:srgbClr val="FFFFFF"/>
                </a:solidFill>
                <a:latin typeface="Consolas"/>
                <a:cs typeface="Consolas"/>
              </a:rPr>
              <a:t> </a:t>
            </a:r>
            <a:r>
              <a:rPr sz="1451" dirty="0">
                <a:solidFill>
                  <a:srgbClr val="FFFFFF"/>
                </a:solidFill>
                <a:latin typeface="Consolas"/>
                <a:cs typeface="Consolas"/>
              </a:rPr>
              <a:t>à</a:t>
            </a:r>
            <a:r>
              <a:rPr sz="1451" spc="-12" dirty="0">
                <a:solidFill>
                  <a:srgbClr val="FFFFFF"/>
                </a:solidFill>
                <a:latin typeface="Consolas"/>
                <a:cs typeface="Consolas"/>
              </a:rPr>
              <a:t> </a:t>
            </a:r>
            <a:r>
              <a:rPr sz="1451" spc="-6" dirty="0">
                <a:solidFill>
                  <a:srgbClr val="FFFFFF"/>
                </a:solidFill>
                <a:latin typeface="Consolas"/>
                <a:cs typeface="Consolas"/>
              </a:rPr>
              <a:t>20</a:t>
            </a:r>
            <a:endParaRPr sz="1451">
              <a:solidFill>
                <a:prstClr val="black"/>
              </a:solidFill>
              <a:latin typeface="Consolas"/>
              <a:cs typeface="Consolas"/>
            </a:endParaRPr>
          </a:p>
          <a:p>
            <a:pPr marL="125914" defTabSz="1105601">
              <a:lnSpc>
                <a:spcPts val="1596"/>
              </a:lnSpc>
            </a:pPr>
            <a:r>
              <a:rPr sz="1451" spc="-6" dirty="0">
                <a:solidFill>
                  <a:srgbClr val="FFFFFF"/>
                </a:solidFill>
                <a:latin typeface="Consolas"/>
                <a:cs typeface="Consolas"/>
              </a:rPr>
              <a:t>Stream.iterate(0,</a:t>
            </a:r>
            <a:r>
              <a:rPr sz="1451" spc="-18" dirty="0">
                <a:solidFill>
                  <a:srgbClr val="FFFFFF"/>
                </a:solidFill>
                <a:latin typeface="Consolas"/>
                <a:cs typeface="Consolas"/>
              </a:rPr>
              <a:t> </a:t>
            </a:r>
            <a:r>
              <a:rPr sz="1451" dirty="0">
                <a:solidFill>
                  <a:srgbClr val="FFFFFF"/>
                </a:solidFill>
                <a:latin typeface="Consolas"/>
                <a:cs typeface="Consolas"/>
              </a:rPr>
              <a:t>i</a:t>
            </a:r>
            <a:r>
              <a:rPr sz="1451" spc="-12" dirty="0">
                <a:solidFill>
                  <a:srgbClr val="FFFFFF"/>
                </a:solidFill>
                <a:latin typeface="Consolas"/>
                <a:cs typeface="Consolas"/>
              </a:rPr>
              <a:t> </a:t>
            </a:r>
            <a:r>
              <a:rPr sz="1451" spc="-6" dirty="0">
                <a:solidFill>
                  <a:srgbClr val="FFFFFF"/>
                </a:solidFill>
                <a:latin typeface="Consolas"/>
                <a:cs typeface="Consolas"/>
              </a:rPr>
              <a:t>-&gt;</a:t>
            </a:r>
            <a:r>
              <a:rPr sz="1451" spc="-18" dirty="0">
                <a:solidFill>
                  <a:srgbClr val="FFFFFF"/>
                </a:solidFill>
                <a:latin typeface="Consolas"/>
                <a:cs typeface="Consolas"/>
              </a:rPr>
              <a:t> </a:t>
            </a:r>
            <a:r>
              <a:rPr sz="1451" dirty="0">
                <a:solidFill>
                  <a:srgbClr val="FFFFFF"/>
                </a:solidFill>
                <a:latin typeface="Consolas"/>
                <a:cs typeface="Consolas"/>
              </a:rPr>
              <a:t>i</a:t>
            </a:r>
            <a:r>
              <a:rPr sz="1451" spc="-12" dirty="0">
                <a:solidFill>
                  <a:srgbClr val="FFFFFF"/>
                </a:solidFill>
                <a:latin typeface="Consolas"/>
                <a:cs typeface="Consolas"/>
              </a:rPr>
              <a:t> </a:t>
            </a:r>
            <a:r>
              <a:rPr sz="1451" spc="-6" dirty="0">
                <a:solidFill>
                  <a:srgbClr val="FFFFFF"/>
                </a:solidFill>
                <a:latin typeface="Consolas"/>
                <a:cs typeface="Consolas"/>
              </a:rPr>
              <a:t>&lt;=</a:t>
            </a:r>
            <a:r>
              <a:rPr sz="1451" spc="-18" dirty="0">
                <a:solidFill>
                  <a:srgbClr val="FFFFFF"/>
                </a:solidFill>
                <a:latin typeface="Consolas"/>
                <a:cs typeface="Consolas"/>
              </a:rPr>
              <a:t> </a:t>
            </a:r>
            <a:r>
              <a:rPr sz="1451" spc="-6" dirty="0">
                <a:solidFill>
                  <a:srgbClr val="FFFFFF"/>
                </a:solidFill>
                <a:latin typeface="Consolas"/>
                <a:cs typeface="Consolas"/>
              </a:rPr>
              <a:t>20,</a:t>
            </a:r>
            <a:r>
              <a:rPr sz="1451" spc="-12" dirty="0">
                <a:solidFill>
                  <a:srgbClr val="FFFFFF"/>
                </a:solidFill>
                <a:latin typeface="Consolas"/>
                <a:cs typeface="Consolas"/>
              </a:rPr>
              <a:t> </a:t>
            </a:r>
            <a:r>
              <a:rPr sz="1451" dirty="0">
                <a:solidFill>
                  <a:srgbClr val="FFFFFF"/>
                </a:solidFill>
                <a:latin typeface="Consolas"/>
                <a:cs typeface="Consolas"/>
              </a:rPr>
              <a:t>i</a:t>
            </a:r>
            <a:r>
              <a:rPr sz="1451" spc="-12" dirty="0">
                <a:solidFill>
                  <a:srgbClr val="FFFFFF"/>
                </a:solidFill>
                <a:latin typeface="Consolas"/>
                <a:cs typeface="Consolas"/>
              </a:rPr>
              <a:t> </a:t>
            </a:r>
            <a:r>
              <a:rPr sz="1451" spc="-6" dirty="0">
                <a:solidFill>
                  <a:srgbClr val="FFFFFF"/>
                </a:solidFill>
                <a:latin typeface="Consolas"/>
                <a:cs typeface="Consolas"/>
              </a:rPr>
              <a:t>-&gt;</a:t>
            </a:r>
            <a:r>
              <a:rPr sz="1451" spc="-18" dirty="0">
                <a:solidFill>
                  <a:srgbClr val="FFFFFF"/>
                </a:solidFill>
                <a:latin typeface="Consolas"/>
                <a:cs typeface="Consolas"/>
              </a:rPr>
              <a:t> </a:t>
            </a:r>
            <a:r>
              <a:rPr sz="1451" dirty="0">
                <a:solidFill>
                  <a:srgbClr val="FFFFFF"/>
                </a:solidFill>
                <a:latin typeface="Consolas"/>
                <a:cs typeface="Consolas"/>
              </a:rPr>
              <a:t>i</a:t>
            </a:r>
            <a:r>
              <a:rPr sz="1451" spc="-12" dirty="0">
                <a:solidFill>
                  <a:srgbClr val="FFFFFF"/>
                </a:solidFill>
                <a:latin typeface="Consolas"/>
                <a:cs typeface="Consolas"/>
              </a:rPr>
              <a:t> </a:t>
            </a:r>
            <a:r>
              <a:rPr sz="1451" dirty="0">
                <a:solidFill>
                  <a:srgbClr val="FFFFFF"/>
                </a:solidFill>
                <a:latin typeface="Consolas"/>
                <a:cs typeface="Consolas"/>
              </a:rPr>
              <a:t>+</a:t>
            </a:r>
            <a:r>
              <a:rPr sz="1451" spc="-18" dirty="0">
                <a:solidFill>
                  <a:srgbClr val="FFFFFF"/>
                </a:solidFill>
                <a:latin typeface="Consolas"/>
                <a:cs typeface="Consolas"/>
              </a:rPr>
              <a:t> </a:t>
            </a:r>
            <a:r>
              <a:rPr sz="1451" spc="-6" dirty="0">
                <a:solidFill>
                  <a:srgbClr val="FFFFFF"/>
                </a:solidFill>
                <a:latin typeface="Consolas"/>
                <a:cs typeface="Consolas"/>
              </a:rPr>
              <a:t>2).forEach(System.out::println);</a:t>
            </a:r>
            <a:endParaRPr sz="1451">
              <a:solidFill>
                <a:prstClr val="black"/>
              </a:solidFill>
              <a:latin typeface="Consolas"/>
              <a:cs typeface="Consolas"/>
            </a:endParaRPr>
          </a:p>
        </p:txBody>
      </p:sp>
      <p:sp>
        <p:nvSpPr>
          <p:cNvPr id="9" name="object 2">
            <a:extLst>
              <a:ext uri="{FF2B5EF4-FFF2-40B4-BE49-F238E27FC236}">
                <a16:creationId xmlns:a16="http://schemas.microsoft.com/office/drawing/2014/main" id="{C5623BFE-058B-3AEB-BEB2-421EA40B85BE}"/>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extLst>
      <p:ext uri="{BB962C8B-B14F-4D97-AF65-F5344CB8AC3E}">
        <p14:creationId xmlns:p14="http://schemas.microsoft.com/office/powerpoint/2010/main" val="238617068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431" y="538401"/>
            <a:ext cx="9587764" cy="1124508"/>
          </a:xfrm>
          <a:prstGeom prst="rect">
            <a:avLst/>
          </a:prstGeom>
        </p:spPr>
        <p:txBody>
          <a:bodyPr vert="horz" wrap="square" lIns="0" tIns="46833" rIns="0" bIns="0" rtlCol="0">
            <a:spAutoFit/>
          </a:bodyPr>
          <a:lstStyle/>
          <a:p>
            <a:pPr marL="15356" marR="6142">
              <a:lnSpc>
                <a:spcPts val="4220"/>
              </a:lnSpc>
              <a:spcBef>
                <a:spcPts val="369"/>
              </a:spcBef>
            </a:pPr>
            <a:r>
              <a:rPr spc="302" dirty="0"/>
              <a:t>Exercice</a:t>
            </a:r>
            <a:r>
              <a:rPr spc="157" dirty="0"/>
              <a:t> </a:t>
            </a:r>
            <a:r>
              <a:rPr spc="115" dirty="0"/>
              <a:t>:</a:t>
            </a:r>
            <a:r>
              <a:rPr spc="145" dirty="0"/>
              <a:t> </a:t>
            </a:r>
            <a:r>
              <a:rPr spc="333" dirty="0"/>
              <a:t>utilisation</a:t>
            </a:r>
            <a:r>
              <a:rPr spc="151" dirty="0"/>
              <a:t> </a:t>
            </a:r>
            <a:r>
              <a:rPr spc="429" dirty="0"/>
              <a:t>de</a:t>
            </a:r>
            <a:r>
              <a:rPr spc="157" dirty="0"/>
              <a:t> </a:t>
            </a:r>
            <a:r>
              <a:rPr spc="381" dirty="0"/>
              <a:t>takeWhile</a:t>
            </a:r>
            <a:r>
              <a:rPr spc="151" dirty="0"/>
              <a:t> </a:t>
            </a:r>
            <a:r>
              <a:rPr spc="326" dirty="0"/>
              <a:t>et </a:t>
            </a:r>
            <a:r>
              <a:rPr spc="-1070" dirty="0"/>
              <a:t> </a:t>
            </a:r>
            <a:r>
              <a:rPr spc="320" dirty="0"/>
              <a:t>iterate</a:t>
            </a:r>
          </a:p>
        </p:txBody>
      </p:sp>
      <p:sp>
        <p:nvSpPr>
          <p:cNvPr id="4" name="object 4"/>
          <p:cNvSpPr txBox="1"/>
          <p:nvPr/>
        </p:nvSpPr>
        <p:spPr>
          <a:xfrm>
            <a:off x="668010" y="2442735"/>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3261538"/>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a:spLocks noGrp="1"/>
          </p:cNvSpPr>
          <p:nvPr>
            <p:ph type="body" idx="1"/>
          </p:nvPr>
        </p:nvSpPr>
        <p:spPr>
          <a:xfrm>
            <a:off x="892981" y="1900637"/>
            <a:ext cx="10879919" cy="1910200"/>
          </a:xfrm>
          <a:prstGeom prst="rect">
            <a:avLst/>
          </a:prstGeom>
        </p:spPr>
        <p:txBody>
          <a:bodyPr vert="horz" wrap="square" lIns="0" tIns="507426" rIns="0" bIns="0" rtlCol="0">
            <a:spAutoFit/>
          </a:bodyPr>
          <a:lstStyle/>
          <a:p>
            <a:pPr marL="336287" marR="6142">
              <a:lnSpc>
                <a:spcPts val="2442"/>
              </a:lnSpc>
              <a:spcBef>
                <a:spcPts val="339"/>
              </a:spcBef>
            </a:pPr>
            <a:r>
              <a:rPr sz="2176" spc="-6" dirty="0"/>
              <a:t>Utiliser</a:t>
            </a:r>
            <a:r>
              <a:rPr sz="2176" dirty="0"/>
              <a:t> </a:t>
            </a:r>
            <a:r>
              <a:rPr sz="2176" spc="-12" dirty="0"/>
              <a:t>takeWhile</a:t>
            </a:r>
            <a:r>
              <a:rPr sz="2176" spc="-6" dirty="0"/>
              <a:t> et</a:t>
            </a:r>
            <a:r>
              <a:rPr sz="2176" spc="6" dirty="0"/>
              <a:t> </a:t>
            </a:r>
            <a:r>
              <a:rPr sz="2176" spc="-6" dirty="0"/>
              <a:t>iterate (version avec</a:t>
            </a:r>
            <a:r>
              <a:rPr sz="2176" spc="6" dirty="0"/>
              <a:t> </a:t>
            </a:r>
            <a:r>
              <a:rPr sz="2176" spc="-12" dirty="0"/>
              <a:t>deux</a:t>
            </a:r>
            <a:r>
              <a:rPr sz="2176" dirty="0"/>
              <a:t> </a:t>
            </a:r>
            <a:r>
              <a:rPr sz="2176" spc="-6" dirty="0"/>
              <a:t>arguments)</a:t>
            </a:r>
            <a:r>
              <a:rPr sz="2176" dirty="0"/>
              <a:t> </a:t>
            </a:r>
            <a:r>
              <a:rPr sz="2176" spc="-6" dirty="0"/>
              <a:t>de</a:t>
            </a:r>
            <a:r>
              <a:rPr sz="2176" dirty="0"/>
              <a:t> </a:t>
            </a:r>
            <a:r>
              <a:rPr sz="2176" spc="-6" dirty="0"/>
              <a:t>Stream</a:t>
            </a:r>
            <a:r>
              <a:rPr sz="2176" dirty="0"/>
              <a:t> </a:t>
            </a:r>
            <a:r>
              <a:rPr sz="2176" spc="-6" dirty="0"/>
              <a:t>pour</a:t>
            </a:r>
            <a:r>
              <a:rPr sz="2176" dirty="0"/>
              <a:t> </a:t>
            </a:r>
            <a:r>
              <a:rPr sz="2176" spc="-12" dirty="0"/>
              <a:t>afficher </a:t>
            </a:r>
            <a:r>
              <a:rPr sz="2176" spc="-585" dirty="0"/>
              <a:t> </a:t>
            </a:r>
            <a:r>
              <a:rPr sz="2176" spc="-6" dirty="0"/>
              <a:t>tous les</a:t>
            </a:r>
            <a:r>
              <a:rPr sz="2176" dirty="0"/>
              <a:t> </a:t>
            </a:r>
            <a:r>
              <a:rPr sz="2176" spc="-6" dirty="0"/>
              <a:t>multiples</a:t>
            </a:r>
            <a:r>
              <a:rPr sz="2176" dirty="0"/>
              <a:t> </a:t>
            </a:r>
            <a:r>
              <a:rPr sz="2176" spc="-6" dirty="0"/>
              <a:t>de </a:t>
            </a:r>
            <a:r>
              <a:rPr sz="2176" dirty="0"/>
              <a:t>3</a:t>
            </a:r>
            <a:r>
              <a:rPr sz="2176" spc="-12" dirty="0"/>
              <a:t> </a:t>
            </a:r>
            <a:r>
              <a:rPr sz="2176" spc="-6" dirty="0"/>
              <a:t>de </a:t>
            </a:r>
            <a:r>
              <a:rPr sz="2176" dirty="0"/>
              <a:t>0</a:t>
            </a:r>
            <a:r>
              <a:rPr sz="2176" spc="-6" dirty="0"/>
              <a:t> </a:t>
            </a:r>
            <a:r>
              <a:rPr sz="2176" dirty="0"/>
              <a:t>à</a:t>
            </a:r>
            <a:r>
              <a:rPr sz="2176" spc="-6" dirty="0"/>
              <a:t> 40.</a:t>
            </a:r>
            <a:endParaRPr sz="2176" dirty="0"/>
          </a:p>
          <a:p>
            <a:pPr marL="336287" marR="104418">
              <a:lnSpc>
                <a:spcPts val="2442"/>
              </a:lnSpc>
              <a:spcBef>
                <a:spcPts val="1276"/>
              </a:spcBef>
            </a:pPr>
            <a:r>
              <a:rPr sz="2176" spc="-12" dirty="0"/>
              <a:t>Bonus</a:t>
            </a:r>
            <a:r>
              <a:rPr sz="2176" spc="6" dirty="0"/>
              <a:t> </a:t>
            </a:r>
            <a:r>
              <a:rPr sz="2176" dirty="0"/>
              <a:t>:</a:t>
            </a:r>
            <a:r>
              <a:rPr sz="2176" spc="6" dirty="0"/>
              <a:t> </a:t>
            </a:r>
            <a:r>
              <a:rPr sz="2176" spc="-12" dirty="0"/>
              <a:t>Combinez</a:t>
            </a:r>
            <a:r>
              <a:rPr sz="2176" spc="6" dirty="0"/>
              <a:t> </a:t>
            </a:r>
            <a:r>
              <a:rPr sz="2176" spc="-12" dirty="0"/>
              <a:t>dropWhile</a:t>
            </a:r>
            <a:r>
              <a:rPr sz="2176" dirty="0"/>
              <a:t> </a:t>
            </a:r>
            <a:r>
              <a:rPr sz="2176" spc="-6" dirty="0"/>
              <a:t>et</a:t>
            </a:r>
            <a:r>
              <a:rPr sz="2176" spc="6" dirty="0"/>
              <a:t> </a:t>
            </a:r>
            <a:r>
              <a:rPr sz="2176" spc="-12" dirty="0"/>
              <a:t>takeWhile</a:t>
            </a:r>
            <a:r>
              <a:rPr sz="2176" dirty="0"/>
              <a:t> </a:t>
            </a:r>
            <a:r>
              <a:rPr sz="2176" spc="-12" dirty="0"/>
              <a:t>pour</a:t>
            </a:r>
            <a:r>
              <a:rPr sz="2176" spc="6" dirty="0"/>
              <a:t> </a:t>
            </a:r>
            <a:r>
              <a:rPr sz="2176" spc="-6" dirty="0"/>
              <a:t>n'avoir</a:t>
            </a:r>
            <a:r>
              <a:rPr sz="2176" spc="6" dirty="0"/>
              <a:t> </a:t>
            </a:r>
            <a:r>
              <a:rPr sz="2176" spc="-12" dirty="0"/>
              <a:t>que</a:t>
            </a:r>
            <a:r>
              <a:rPr sz="2176" dirty="0"/>
              <a:t> </a:t>
            </a:r>
            <a:r>
              <a:rPr sz="2176" spc="-6" dirty="0"/>
              <a:t>les</a:t>
            </a:r>
            <a:r>
              <a:rPr sz="2176" spc="6" dirty="0"/>
              <a:t> </a:t>
            </a:r>
            <a:r>
              <a:rPr sz="2176" spc="-6" dirty="0"/>
              <a:t>nombres</a:t>
            </a:r>
            <a:r>
              <a:rPr sz="2176" spc="6" dirty="0"/>
              <a:t> </a:t>
            </a:r>
            <a:r>
              <a:rPr sz="2176" spc="-12" dirty="0"/>
              <a:t>dans</a:t>
            </a:r>
            <a:r>
              <a:rPr sz="2176" spc="6" dirty="0"/>
              <a:t> </a:t>
            </a:r>
            <a:r>
              <a:rPr sz="2176" spc="-6" dirty="0"/>
              <a:t>une </a:t>
            </a:r>
            <a:r>
              <a:rPr sz="2176" spc="-585" dirty="0"/>
              <a:t> </a:t>
            </a:r>
            <a:r>
              <a:rPr sz="2176" spc="-6" dirty="0"/>
              <a:t>certaine</a:t>
            </a:r>
            <a:r>
              <a:rPr sz="2176" spc="-12" dirty="0"/>
              <a:t> </a:t>
            </a:r>
            <a:r>
              <a:rPr sz="2176" spc="-6" dirty="0"/>
              <a:t>fourchette (de 20 </a:t>
            </a:r>
            <a:r>
              <a:rPr sz="2176" dirty="0"/>
              <a:t>à</a:t>
            </a:r>
            <a:r>
              <a:rPr sz="2176" spc="-6" dirty="0"/>
              <a:t> 40</a:t>
            </a:r>
            <a:r>
              <a:rPr sz="2176" spc="-12" dirty="0"/>
              <a:t> par</a:t>
            </a:r>
            <a:r>
              <a:rPr sz="2176" dirty="0"/>
              <a:t> </a:t>
            </a:r>
            <a:r>
              <a:rPr sz="2176" spc="-6" dirty="0"/>
              <a:t>exemple).</a:t>
            </a:r>
            <a:endParaRPr sz="2176" dirty="0"/>
          </a:p>
        </p:txBody>
      </p:sp>
      <p:sp>
        <p:nvSpPr>
          <p:cNvPr id="7" name="object 2">
            <a:extLst>
              <a:ext uri="{FF2B5EF4-FFF2-40B4-BE49-F238E27FC236}">
                <a16:creationId xmlns:a16="http://schemas.microsoft.com/office/drawing/2014/main" id="{8BAC2DFB-17C0-EA6D-B26A-56827323167A}"/>
              </a:ext>
            </a:extLst>
          </p:cNvPr>
          <p:cNvSpPr txBox="1"/>
          <p:nvPr/>
        </p:nvSpPr>
        <p:spPr>
          <a:xfrm>
            <a:off x="537431" y="294834"/>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extLst>
      <p:ext uri="{BB962C8B-B14F-4D97-AF65-F5344CB8AC3E}">
        <p14:creationId xmlns:p14="http://schemas.microsoft.com/office/powerpoint/2010/main" val="96109938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AC79A-1A61-4F43-CD68-2FE5C4347FB6}"/>
              </a:ext>
            </a:extLst>
          </p:cNvPr>
          <p:cNvSpPr>
            <a:spLocks noGrp="1"/>
          </p:cNvSpPr>
          <p:nvPr>
            <p:ph type="title"/>
          </p:nvPr>
        </p:nvSpPr>
        <p:spPr/>
        <p:txBody>
          <a:bodyPr/>
          <a:lstStyle/>
          <a:p>
            <a:r>
              <a:rPr lang="fr-FR" dirty="0"/>
              <a:t>COMMIT</a:t>
            </a:r>
          </a:p>
        </p:txBody>
      </p:sp>
      <p:sp>
        <p:nvSpPr>
          <p:cNvPr id="3" name="Espace réservé du texte 2">
            <a:extLst>
              <a:ext uri="{FF2B5EF4-FFF2-40B4-BE49-F238E27FC236}">
                <a16:creationId xmlns:a16="http://schemas.microsoft.com/office/drawing/2014/main" id="{A764D0E9-82A3-42AE-B9EC-470FACA58C16}"/>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72806332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3985142" cy="586687"/>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lang="fr-FR" sz="1814" dirty="0">
              <a:solidFill>
                <a:prstClr val="black"/>
              </a:solidFill>
              <a:latin typeface="Arial"/>
              <a:cs typeface="Arial"/>
            </a:endParaRPr>
          </a:p>
          <a:p>
            <a:pPr marL="15356" defTabSz="1105601">
              <a:spcBef>
                <a:spcPts val="121"/>
              </a:spcBef>
            </a:pPr>
            <a:endParaRPr sz="1814" dirty="0">
              <a:solidFill>
                <a:prstClr val="black"/>
              </a:solidFill>
              <a:latin typeface="Arial"/>
              <a:cs typeface="Arial"/>
            </a:endParaRPr>
          </a:p>
        </p:txBody>
      </p:sp>
      <p:sp>
        <p:nvSpPr>
          <p:cNvPr id="3" name="object 3"/>
          <p:cNvSpPr txBox="1">
            <a:spLocks noGrp="1"/>
          </p:cNvSpPr>
          <p:nvPr>
            <p:ph type="title"/>
          </p:nvPr>
        </p:nvSpPr>
        <p:spPr>
          <a:xfrm>
            <a:off x="537431" y="538401"/>
            <a:ext cx="4426894" cy="573671"/>
          </a:xfrm>
          <a:prstGeom prst="rect">
            <a:avLst/>
          </a:prstGeom>
        </p:spPr>
        <p:txBody>
          <a:bodyPr vert="horz" wrap="square" lIns="0" tIns="15355" rIns="0" bIns="0" rtlCol="0">
            <a:spAutoFit/>
          </a:bodyPr>
          <a:lstStyle/>
          <a:p>
            <a:pPr marL="15356">
              <a:spcBef>
                <a:spcPts val="121"/>
              </a:spcBef>
            </a:pPr>
            <a:r>
              <a:rPr spc="574" dirty="0"/>
              <a:t>R</a:t>
            </a:r>
            <a:r>
              <a:rPr spc="375" dirty="0"/>
              <a:t>e</a:t>
            </a:r>
            <a:r>
              <a:rPr spc="514" dirty="0"/>
              <a:t>a</a:t>
            </a:r>
            <a:r>
              <a:rPr spc="320" dirty="0"/>
              <a:t>c</a:t>
            </a:r>
            <a:r>
              <a:rPr spc="254" dirty="0"/>
              <a:t>t</a:t>
            </a:r>
            <a:r>
              <a:rPr spc="157" dirty="0"/>
              <a:t>i</a:t>
            </a:r>
            <a:r>
              <a:rPr spc="495" dirty="0"/>
              <a:t>veS</a:t>
            </a:r>
            <a:r>
              <a:rPr spc="369" dirty="0"/>
              <a:t>t</a:t>
            </a:r>
            <a:r>
              <a:rPr spc="230" dirty="0"/>
              <a:t>r</a:t>
            </a:r>
            <a:r>
              <a:rPr spc="375" dirty="0"/>
              <a:t>e</a:t>
            </a:r>
            <a:r>
              <a:rPr spc="514" dirty="0"/>
              <a:t>a</a:t>
            </a:r>
            <a:r>
              <a:rPr spc="647" dirty="0"/>
              <a:t>m</a:t>
            </a:r>
            <a:r>
              <a:rPr spc="592" dirty="0"/>
              <a:t>s</a:t>
            </a:r>
          </a:p>
        </p:txBody>
      </p:sp>
      <p:sp>
        <p:nvSpPr>
          <p:cNvPr id="4" name="object 4"/>
          <p:cNvSpPr txBox="1"/>
          <p:nvPr/>
        </p:nvSpPr>
        <p:spPr>
          <a:xfrm>
            <a:off x="668010"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593720"/>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668010" y="3065984"/>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668010" y="4157199"/>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8" name="object 8"/>
          <p:cNvSpPr txBox="1"/>
          <p:nvPr/>
        </p:nvSpPr>
        <p:spPr>
          <a:xfrm>
            <a:off x="668010" y="4938930"/>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9" name="object 9"/>
          <p:cNvSpPr txBox="1"/>
          <p:nvPr/>
        </p:nvSpPr>
        <p:spPr>
          <a:xfrm>
            <a:off x="1059752" y="1423288"/>
            <a:ext cx="10307921" cy="4098584"/>
          </a:xfrm>
          <a:prstGeom prst="rect">
            <a:avLst/>
          </a:prstGeom>
        </p:spPr>
        <p:txBody>
          <a:bodyPr vert="horz" wrap="square" lIns="0" tIns="155855" rIns="0" bIns="0" rtlCol="0">
            <a:spAutoFit/>
          </a:bodyPr>
          <a:lstStyle/>
          <a:p>
            <a:pPr marL="15356" defTabSz="1105601">
              <a:spcBef>
                <a:spcPts val="1227"/>
              </a:spcBef>
            </a:pPr>
            <a:r>
              <a:rPr sz="2176" spc="-6" dirty="0">
                <a:solidFill>
                  <a:srgbClr val="FFFFFF"/>
                </a:solidFill>
                <a:latin typeface="Arial MT"/>
                <a:cs typeface="Arial MT"/>
              </a:rPr>
              <a:t>Un</a:t>
            </a:r>
            <a:r>
              <a:rPr sz="2176" spc="-12" dirty="0">
                <a:solidFill>
                  <a:srgbClr val="FFFFFF"/>
                </a:solidFill>
                <a:latin typeface="Arial MT"/>
                <a:cs typeface="Arial MT"/>
              </a:rPr>
              <a:t> </a:t>
            </a:r>
            <a:r>
              <a:rPr sz="2176" spc="-6" dirty="0">
                <a:solidFill>
                  <a:srgbClr val="FFFFFF"/>
                </a:solidFill>
                <a:latin typeface="Arial MT"/>
                <a:cs typeface="Arial MT"/>
              </a:rPr>
              <a:t>Stream reactif </a:t>
            </a:r>
            <a:r>
              <a:rPr sz="2176" dirty="0">
                <a:solidFill>
                  <a:srgbClr val="FFFFFF"/>
                </a:solidFill>
                <a:latin typeface="Arial MT"/>
                <a:cs typeface="Arial MT"/>
              </a:rPr>
              <a:t>a</a:t>
            </a:r>
            <a:r>
              <a:rPr sz="2176" spc="-12" dirty="0">
                <a:solidFill>
                  <a:srgbClr val="FFFFFF"/>
                </a:solidFill>
                <a:latin typeface="Arial MT"/>
                <a:cs typeface="Arial MT"/>
              </a:rPr>
              <a:t> besoin</a:t>
            </a:r>
            <a:r>
              <a:rPr sz="2176" spc="-6" dirty="0">
                <a:solidFill>
                  <a:srgbClr val="FFFFFF"/>
                </a:solidFill>
                <a:latin typeface="Arial MT"/>
                <a:cs typeface="Arial MT"/>
              </a:rPr>
              <a:t> de</a:t>
            </a:r>
            <a:r>
              <a:rPr sz="2176" spc="-12" dirty="0">
                <a:solidFill>
                  <a:srgbClr val="FFFFFF"/>
                </a:solidFill>
                <a:latin typeface="Arial MT"/>
                <a:cs typeface="Arial MT"/>
              </a:rPr>
              <a:t> </a:t>
            </a:r>
            <a:r>
              <a:rPr sz="2176" spc="-6" dirty="0">
                <a:solidFill>
                  <a:srgbClr val="FFFFFF"/>
                </a:solidFill>
                <a:latin typeface="Arial MT"/>
                <a:cs typeface="Arial MT"/>
              </a:rPr>
              <a:t>traiter des événements </a:t>
            </a:r>
            <a:r>
              <a:rPr sz="2176" dirty="0">
                <a:solidFill>
                  <a:srgbClr val="FFFFFF"/>
                </a:solidFill>
                <a:latin typeface="Arial MT"/>
                <a:cs typeface="Arial MT"/>
              </a:rPr>
              <a:t>:</a:t>
            </a:r>
            <a:endParaRPr sz="2176">
              <a:solidFill>
                <a:prstClr val="black"/>
              </a:solidFill>
              <a:latin typeface="Arial MT"/>
              <a:cs typeface="Arial MT"/>
            </a:endParaRPr>
          </a:p>
          <a:p>
            <a:pPr marL="15356" defTabSz="1105601">
              <a:spcBef>
                <a:spcPts val="1106"/>
              </a:spcBef>
            </a:pPr>
            <a:r>
              <a:rPr sz="2176" spc="-6" dirty="0">
                <a:solidFill>
                  <a:srgbClr val="FFFFFF"/>
                </a:solidFill>
                <a:latin typeface="Arial MT"/>
                <a:cs typeface="Arial MT"/>
              </a:rPr>
              <a:t>Ces événements</a:t>
            </a:r>
            <a:r>
              <a:rPr sz="2176" dirty="0">
                <a:solidFill>
                  <a:srgbClr val="FFFFFF"/>
                </a:solidFill>
                <a:latin typeface="Arial MT"/>
                <a:cs typeface="Arial MT"/>
              </a:rPr>
              <a:t> </a:t>
            </a:r>
            <a:r>
              <a:rPr sz="2176" spc="-6" dirty="0">
                <a:solidFill>
                  <a:srgbClr val="FFFFFF"/>
                </a:solidFill>
                <a:latin typeface="Arial MT"/>
                <a:cs typeface="Arial MT"/>
              </a:rPr>
              <a:t>sont </a:t>
            </a:r>
            <a:r>
              <a:rPr sz="2176" spc="-12" dirty="0">
                <a:solidFill>
                  <a:srgbClr val="FFFFFF"/>
                </a:solidFill>
                <a:latin typeface="Arial MT"/>
                <a:cs typeface="Arial MT"/>
              </a:rPr>
              <a:t>envoyés</a:t>
            </a:r>
            <a:r>
              <a:rPr sz="2176" dirty="0">
                <a:solidFill>
                  <a:srgbClr val="FFFFFF"/>
                </a:solidFill>
                <a:latin typeface="Arial MT"/>
                <a:cs typeface="Arial MT"/>
              </a:rPr>
              <a:t> </a:t>
            </a:r>
            <a:r>
              <a:rPr sz="2176" spc="-6" dirty="0">
                <a:solidFill>
                  <a:srgbClr val="FFFFFF"/>
                </a:solidFill>
                <a:latin typeface="Arial MT"/>
                <a:cs typeface="Arial MT"/>
              </a:rPr>
              <a:t>au</a:t>
            </a:r>
            <a:r>
              <a:rPr sz="2176" spc="-12" dirty="0">
                <a:solidFill>
                  <a:srgbClr val="FFFFFF"/>
                </a:solidFill>
                <a:latin typeface="Arial MT"/>
                <a:cs typeface="Arial MT"/>
              </a:rPr>
              <a:t> </a:t>
            </a:r>
            <a:r>
              <a:rPr sz="2176" spc="-24" dirty="0">
                <a:solidFill>
                  <a:srgbClr val="FFFFFF"/>
                </a:solidFill>
                <a:latin typeface="Arial MT"/>
                <a:cs typeface="Arial MT"/>
              </a:rPr>
              <a:t>Publisher.</a:t>
            </a:r>
            <a:endParaRPr sz="2176">
              <a:solidFill>
                <a:prstClr val="black"/>
              </a:solidFill>
              <a:latin typeface="Arial MT"/>
              <a:cs typeface="Arial MT"/>
            </a:endParaRPr>
          </a:p>
          <a:p>
            <a:pPr marL="15356" defTabSz="1105601">
              <a:spcBef>
                <a:spcPts val="1106"/>
              </a:spcBef>
            </a:pPr>
            <a:r>
              <a:rPr sz="2176" spc="-6" dirty="0">
                <a:solidFill>
                  <a:srgbClr val="FFFFFF"/>
                </a:solidFill>
                <a:latin typeface="Arial MT"/>
                <a:cs typeface="Arial MT"/>
              </a:rPr>
              <a:t>Des</a:t>
            </a:r>
            <a:r>
              <a:rPr sz="2176" spc="6" dirty="0">
                <a:solidFill>
                  <a:srgbClr val="FFFFFF"/>
                </a:solidFill>
                <a:latin typeface="Arial MT"/>
                <a:cs typeface="Arial MT"/>
              </a:rPr>
              <a:t> </a:t>
            </a:r>
            <a:r>
              <a:rPr sz="2176" spc="-12" dirty="0">
                <a:solidFill>
                  <a:srgbClr val="FFFFFF"/>
                </a:solidFill>
                <a:latin typeface="Arial MT"/>
                <a:cs typeface="Arial MT"/>
              </a:rPr>
              <a:t>Subscriber</a:t>
            </a:r>
            <a:r>
              <a:rPr sz="2176" spc="12" dirty="0">
                <a:solidFill>
                  <a:srgbClr val="FFFFFF"/>
                </a:solidFill>
                <a:latin typeface="Arial MT"/>
                <a:cs typeface="Arial MT"/>
              </a:rPr>
              <a:t> </a:t>
            </a:r>
            <a:r>
              <a:rPr sz="2176" spc="-12" dirty="0">
                <a:solidFill>
                  <a:srgbClr val="FFFFFF"/>
                </a:solidFill>
                <a:latin typeface="Arial MT"/>
                <a:cs typeface="Arial MT"/>
              </a:rPr>
              <a:t>peuvent</a:t>
            </a:r>
            <a:r>
              <a:rPr sz="2176" spc="6" dirty="0">
                <a:solidFill>
                  <a:srgbClr val="FFFFFF"/>
                </a:solidFill>
                <a:latin typeface="Arial MT"/>
                <a:cs typeface="Arial MT"/>
              </a:rPr>
              <a:t> </a:t>
            </a:r>
            <a:r>
              <a:rPr sz="2176" spc="-6" dirty="0">
                <a:solidFill>
                  <a:srgbClr val="FFFFFF"/>
                </a:solidFill>
                <a:latin typeface="Arial MT"/>
                <a:cs typeface="Arial MT"/>
              </a:rPr>
              <a:t>souscrire</a:t>
            </a:r>
            <a:r>
              <a:rPr sz="2176" spc="6" dirty="0">
                <a:solidFill>
                  <a:srgbClr val="FFFFFF"/>
                </a:solidFill>
                <a:latin typeface="Arial MT"/>
                <a:cs typeface="Arial MT"/>
              </a:rPr>
              <a:t> </a:t>
            </a:r>
            <a:r>
              <a:rPr sz="2176" spc="-6" dirty="0">
                <a:solidFill>
                  <a:srgbClr val="FFFFFF"/>
                </a:solidFill>
                <a:latin typeface="Arial MT"/>
                <a:cs typeface="Arial MT"/>
              </a:rPr>
              <a:t>au</a:t>
            </a:r>
            <a:r>
              <a:rPr sz="2176" dirty="0">
                <a:solidFill>
                  <a:srgbClr val="FFFFFF"/>
                </a:solidFill>
                <a:latin typeface="Arial MT"/>
                <a:cs typeface="Arial MT"/>
              </a:rPr>
              <a:t> </a:t>
            </a:r>
            <a:r>
              <a:rPr sz="2176" spc="-18" dirty="0">
                <a:solidFill>
                  <a:srgbClr val="FFFFFF"/>
                </a:solidFill>
                <a:latin typeface="Arial MT"/>
                <a:cs typeface="Arial MT"/>
              </a:rPr>
              <a:t>Publisher,</a:t>
            </a:r>
            <a:r>
              <a:rPr sz="2176" spc="12" dirty="0">
                <a:solidFill>
                  <a:srgbClr val="FFFFFF"/>
                </a:solidFill>
                <a:latin typeface="Arial MT"/>
                <a:cs typeface="Arial MT"/>
              </a:rPr>
              <a:t> </a:t>
            </a:r>
            <a:r>
              <a:rPr sz="2176" spc="-6" dirty="0">
                <a:solidFill>
                  <a:srgbClr val="FFFFFF"/>
                </a:solidFill>
                <a:latin typeface="Arial MT"/>
                <a:cs typeface="Arial MT"/>
              </a:rPr>
              <a:t>via</a:t>
            </a:r>
            <a:r>
              <a:rPr sz="2176" spc="6" dirty="0">
                <a:solidFill>
                  <a:srgbClr val="FFFFFF"/>
                </a:solidFill>
                <a:latin typeface="Arial MT"/>
                <a:cs typeface="Arial MT"/>
              </a:rPr>
              <a:t> </a:t>
            </a:r>
            <a:r>
              <a:rPr sz="2176" spc="-12" dirty="0">
                <a:solidFill>
                  <a:srgbClr val="FFFFFF"/>
                </a:solidFill>
                <a:latin typeface="Arial MT"/>
                <a:cs typeface="Arial MT"/>
              </a:rPr>
              <a:t>Publisher.subscribe(Subscriber).</a:t>
            </a:r>
            <a:endParaRPr sz="2176">
              <a:solidFill>
                <a:prstClr val="black"/>
              </a:solidFill>
              <a:latin typeface="Arial MT"/>
              <a:cs typeface="Arial MT"/>
            </a:endParaRPr>
          </a:p>
          <a:p>
            <a:pPr marL="15356" marR="218049" defTabSz="1105601">
              <a:lnSpc>
                <a:spcPts val="2442"/>
              </a:lnSpc>
              <a:spcBef>
                <a:spcPts val="1330"/>
              </a:spcBef>
            </a:pPr>
            <a:r>
              <a:rPr sz="2176" spc="-6" dirty="0">
                <a:solidFill>
                  <a:srgbClr val="FFFFFF"/>
                </a:solidFill>
                <a:latin typeface="Arial MT"/>
                <a:cs typeface="Arial MT"/>
              </a:rPr>
              <a:t>Ces</a:t>
            </a:r>
            <a:r>
              <a:rPr sz="2176" dirty="0">
                <a:solidFill>
                  <a:srgbClr val="FFFFFF"/>
                </a:solidFill>
                <a:latin typeface="Arial MT"/>
                <a:cs typeface="Arial MT"/>
              </a:rPr>
              <a:t> </a:t>
            </a:r>
            <a:r>
              <a:rPr sz="2176" spc="-12" dirty="0">
                <a:solidFill>
                  <a:srgbClr val="FFFFFF"/>
                </a:solidFill>
                <a:latin typeface="Arial MT"/>
                <a:cs typeface="Arial MT"/>
              </a:rPr>
              <a:t>Subscriber</a:t>
            </a:r>
            <a:r>
              <a:rPr sz="2176" spc="6" dirty="0">
                <a:solidFill>
                  <a:srgbClr val="FFFFFF"/>
                </a:solidFill>
                <a:latin typeface="Arial MT"/>
                <a:cs typeface="Arial MT"/>
              </a:rPr>
              <a:t> </a:t>
            </a:r>
            <a:r>
              <a:rPr sz="2176" spc="-12" dirty="0">
                <a:solidFill>
                  <a:srgbClr val="FFFFFF"/>
                </a:solidFill>
                <a:latin typeface="Arial MT"/>
                <a:cs typeface="Arial MT"/>
              </a:rPr>
              <a:t>peuvent</a:t>
            </a:r>
            <a:r>
              <a:rPr sz="2176" spc="6" dirty="0">
                <a:solidFill>
                  <a:srgbClr val="FFFFFF"/>
                </a:solidFill>
                <a:latin typeface="Arial MT"/>
                <a:cs typeface="Arial MT"/>
              </a:rPr>
              <a:t> </a:t>
            </a:r>
            <a:r>
              <a:rPr sz="2176" spc="-6" dirty="0">
                <a:solidFill>
                  <a:srgbClr val="FFFFFF"/>
                </a:solidFill>
                <a:latin typeface="Arial MT"/>
                <a:cs typeface="Arial MT"/>
              </a:rPr>
              <a:t>alors</a:t>
            </a:r>
            <a:r>
              <a:rPr sz="2176" spc="6" dirty="0">
                <a:solidFill>
                  <a:srgbClr val="FFFFFF"/>
                </a:solidFill>
                <a:latin typeface="Arial MT"/>
                <a:cs typeface="Arial MT"/>
              </a:rPr>
              <a:t> </a:t>
            </a:r>
            <a:r>
              <a:rPr sz="2176" spc="-6" dirty="0">
                <a:solidFill>
                  <a:srgbClr val="FFFFFF"/>
                </a:solidFill>
                <a:latin typeface="Arial MT"/>
                <a:cs typeface="Arial MT"/>
              </a:rPr>
              <a:t>traiter</a:t>
            </a:r>
            <a:r>
              <a:rPr sz="2176" spc="6" dirty="0">
                <a:solidFill>
                  <a:srgbClr val="FFFFFF"/>
                </a:solidFill>
                <a:latin typeface="Arial MT"/>
                <a:cs typeface="Arial MT"/>
              </a:rPr>
              <a:t> </a:t>
            </a:r>
            <a:r>
              <a:rPr sz="2176" spc="-6" dirty="0">
                <a:solidFill>
                  <a:srgbClr val="FFFFFF"/>
                </a:solidFill>
                <a:latin typeface="Arial MT"/>
                <a:cs typeface="Arial MT"/>
              </a:rPr>
              <a:t>les</a:t>
            </a:r>
            <a:r>
              <a:rPr sz="2176" spc="6" dirty="0">
                <a:solidFill>
                  <a:srgbClr val="FFFFFF"/>
                </a:solidFill>
                <a:latin typeface="Arial MT"/>
                <a:cs typeface="Arial MT"/>
              </a:rPr>
              <a:t> </a:t>
            </a:r>
            <a:r>
              <a:rPr sz="2176" spc="-6" dirty="0">
                <a:solidFill>
                  <a:srgbClr val="FFFFFF"/>
                </a:solidFill>
                <a:latin typeface="Arial MT"/>
                <a:cs typeface="Arial MT"/>
              </a:rPr>
              <a:t>messages.</a:t>
            </a:r>
            <a:r>
              <a:rPr sz="2176" spc="6" dirty="0">
                <a:solidFill>
                  <a:srgbClr val="FFFFFF"/>
                </a:solidFill>
                <a:latin typeface="Arial MT"/>
                <a:cs typeface="Arial MT"/>
              </a:rPr>
              <a:t> </a:t>
            </a:r>
            <a:r>
              <a:rPr sz="2176" spc="-12" dirty="0">
                <a:solidFill>
                  <a:srgbClr val="FFFFFF"/>
                </a:solidFill>
                <a:latin typeface="Arial MT"/>
                <a:cs typeface="Arial MT"/>
              </a:rPr>
              <a:t>Pour</a:t>
            </a:r>
            <a:r>
              <a:rPr sz="2176" spc="6" dirty="0">
                <a:solidFill>
                  <a:srgbClr val="FFFFFF"/>
                </a:solidFill>
                <a:latin typeface="Arial MT"/>
                <a:cs typeface="Arial MT"/>
              </a:rPr>
              <a:t> </a:t>
            </a:r>
            <a:r>
              <a:rPr sz="2176" spc="-6" dirty="0">
                <a:solidFill>
                  <a:srgbClr val="FFFFFF"/>
                </a:solidFill>
                <a:latin typeface="Arial MT"/>
                <a:cs typeface="Arial MT"/>
              </a:rPr>
              <a:t>ce</a:t>
            </a:r>
            <a:r>
              <a:rPr sz="2176" dirty="0">
                <a:solidFill>
                  <a:srgbClr val="FFFFFF"/>
                </a:solidFill>
                <a:latin typeface="Arial MT"/>
                <a:cs typeface="Arial MT"/>
              </a:rPr>
              <a:t> </a:t>
            </a:r>
            <a:r>
              <a:rPr sz="2176" spc="-6" dirty="0">
                <a:solidFill>
                  <a:srgbClr val="FFFFFF"/>
                </a:solidFill>
                <a:latin typeface="Arial MT"/>
                <a:cs typeface="Arial MT"/>
              </a:rPr>
              <a:t>faire,</a:t>
            </a:r>
            <a:r>
              <a:rPr sz="2176" spc="6" dirty="0">
                <a:solidFill>
                  <a:srgbClr val="FFFFFF"/>
                </a:solidFill>
                <a:latin typeface="Arial MT"/>
                <a:cs typeface="Arial MT"/>
              </a:rPr>
              <a:t> </a:t>
            </a:r>
            <a:r>
              <a:rPr sz="2176" spc="-6" dirty="0">
                <a:solidFill>
                  <a:srgbClr val="FFFFFF"/>
                </a:solidFill>
                <a:latin typeface="Arial MT"/>
                <a:cs typeface="Arial MT"/>
              </a:rPr>
              <a:t>le</a:t>
            </a:r>
            <a:r>
              <a:rPr sz="2176" dirty="0">
                <a:solidFill>
                  <a:srgbClr val="FFFFFF"/>
                </a:solidFill>
                <a:latin typeface="Arial MT"/>
                <a:cs typeface="Arial MT"/>
              </a:rPr>
              <a:t> </a:t>
            </a:r>
            <a:r>
              <a:rPr sz="2176" spc="-12" dirty="0">
                <a:solidFill>
                  <a:srgbClr val="FFFFFF"/>
                </a:solidFill>
                <a:latin typeface="Arial MT"/>
                <a:cs typeface="Arial MT"/>
              </a:rPr>
              <a:t>développeur</a:t>
            </a:r>
            <a:r>
              <a:rPr sz="2176" spc="6" dirty="0">
                <a:solidFill>
                  <a:srgbClr val="FFFFFF"/>
                </a:solidFill>
                <a:latin typeface="Arial MT"/>
                <a:cs typeface="Arial MT"/>
              </a:rPr>
              <a:t> </a:t>
            </a:r>
            <a:r>
              <a:rPr sz="2176" dirty="0">
                <a:solidFill>
                  <a:srgbClr val="FFFFFF"/>
                </a:solidFill>
                <a:latin typeface="Arial MT"/>
                <a:cs typeface="Arial MT"/>
              </a:rPr>
              <a:t>a </a:t>
            </a:r>
            <a:r>
              <a:rPr sz="2176" spc="-585" dirty="0">
                <a:solidFill>
                  <a:srgbClr val="FFFFFF"/>
                </a:solidFill>
                <a:latin typeface="Arial MT"/>
                <a:cs typeface="Arial MT"/>
              </a:rPr>
              <a:t> </a:t>
            </a:r>
            <a:r>
              <a:rPr sz="2176" spc="-6" dirty="0">
                <a:solidFill>
                  <a:srgbClr val="FFFFFF"/>
                </a:solidFill>
                <a:latin typeface="Arial MT"/>
                <a:cs typeface="Arial MT"/>
              </a:rPr>
              <a:t>correctement implémenté leurs méthodes </a:t>
            </a:r>
            <a:r>
              <a:rPr sz="2176" dirty="0">
                <a:solidFill>
                  <a:srgbClr val="FFFFFF"/>
                </a:solidFill>
                <a:latin typeface="Arial MT"/>
                <a:cs typeface="Arial MT"/>
              </a:rPr>
              <a:t>: </a:t>
            </a:r>
            <a:r>
              <a:rPr sz="2176" spc="-6" dirty="0">
                <a:solidFill>
                  <a:srgbClr val="FFFFFF"/>
                </a:solidFill>
                <a:latin typeface="Arial MT"/>
                <a:cs typeface="Arial MT"/>
              </a:rPr>
              <a:t>onSubscribe(), onNext(), onError() et </a:t>
            </a:r>
            <a:r>
              <a:rPr sz="2176" dirty="0">
                <a:solidFill>
                  <a:srgbClr val="FFFFFF"/>
                </a:solidFill>
                <a:latin typeface="Arial MT"/>
                <a:cs typeface="Arial MT"/>
              </a:rPr>
              <a:t> </a:t>
            </a:r>
            <a:r>
              <a:rPr sz="2176" spc="-6" dirty="0">
                <a:solidFill>
                  <a:srgbClr val="FFFFFF"/>
                </a:solidFill>
                <a:latin typeface="Arial MT"/>
                <a:cs typeface="Arial MT"/>
              </a:rPr>
              <a:t>onComplete().</a:t>
            </a:r>
            <a:endParaRPr sz="2176">
              <a:solidFill>
                <a:prstClr val="black"/>
              </a:solidFill>
              <a:latin typeface="Arial MT"/>
              <a:cs typeface="Arial MT"/>
            </a:endParaRPr>
          </a:p>
          <a:p>
            <a:pPr marL="15356" marR="726318" defTabSz="1105601">
              <a:lnSpc>
                <a:spcPts val="2442"/>
              </a:lnSpc>
              <a:spcBef>
                <a:spcPts val="1264"/>
              </a:spcBef>
            </a:pPr>
            <a:r>
              <a:rPr sz="2176" spc="-6" dirty="0">
                <a:solidFill>
                  <a:srgbClr val="FFFFFF"/>
                </a:solidFill>
                <a:latin typeface="Arial MT"/>
                <a:cs typeface="Arial MT"/>
              </a:rPr>
              <a:t>Un Processor</a:t>
            </a:r>
            <a:r>
              <a:rPr sz="2176" dirty="0">
                <a:solidFill>
                  <a:srgbClr val="FFFFFF"/>
                </a:solidFill>
                <a:latin typeface="Arial MT"/>
                <a:cs typeface="Arial MT"/>
              </a:rPr>
              <a:t> </a:t>
            </a:r>
            <a:r>
              <a:rPr sz="2176" spc="-6" dirty="0">
                <a:solidFill>
                  <a:srgbClr val="FFFFFF"/>
                </a:solidFill>
                <a:latin typeface="Arial MT"/>
                <a:cs typeface="Arial MT"/>
              </a:rPr>
              <a:t>peut</a:t>
            </a:r>
            <a:r>
              <a:rPr sz="2176" dirty="0">
                <a:solidFill>
                  <a:srgbClr val="FFFFFF"/>
                </a:solidFill>
                <a:latin typeface="Arial MT"/>
                <a:cs typeface="Arial MT"/>
              </a:rPr>
              <a:t> </a:t>
            </a:r>
            <a:r>
              <a:rPr sz="2176" spc="-6" dirty="0">
                <a:solidFill>
                  <a:srgbClr val="FFFFFF"/>
                </a:solidFill>
                <a:latin typeface="Arial MT"/>
                <a:cs typeface="Arial MT"/>
              </a:rPr>
              <a:t>aussi être</a:t>
            </a:r>
            <a:r>
              <a:rPr sz="2176" dirty="0">
                <a:solidFill>
                  <a:srgbClr val="FFFFFF"/>
                </a:solidFill>
                <a:latin typeface="Arial MT"/>
                <a:cs typeface="Arial MT"/>
              </a:rPr>
              <a:t> </a:t>
            </a:r>
            <a:r>
              <a:rPr sz="2176" spc="-6" dirty="0">
                <a:solidFill>
                  <a:srgbClr val="FFFFFF"/>
                </a:solidFill>
                <a:latin typeface="Arial MT"/>
                <a:cs typeface="Arial MT"/>
              </a:rPr>
              <a:t>implémenté,</a:t>
            </a:r>
            <a:r>
              <a:rPr sz="2176" dirty="0">
                <a:solidFill>
                  <a:srgbClr val="FFFFFF"/>
                </a:solidFill>
                <a:latin typeface="Arial MT"/>
                <a:cs typeface="Arial MT"/>
              </a:rPr>
              <a:t> </a:t>
            </a:r>
            <a:r>
              <a:rPr sz="2176" spc="-12" dirty="0">
                <a:solidFill>
                  <a:srgbClr val="FFFFFF"/>
                </a:solidFill>
                <a:latin typeface="Arial MT"/>
                <a:cs typeface="Arial MT"/>
              </a:rPr>
              <a:t>pour</a:t>
            </a:r>
            <a:r>
              <a:rPr sz="2176" dirty="0">
                <a:solidFill>
                  <a:srgbClr val="FFFFFF"/>
                </a:solidFill>
                <a:latin typeface="Arial MT"/>
                <a:cs typeface="Arial MT"/>
              </a:rPr>
              <a:t> </a:t>
            </a:r>
            <a:r>
              <a:rPr sz="2176" spc="-12" dirty="0">
                <a:solidFill>
                  <a:srgbClr val="FFFFFF"/>
                </a:solidFill>
                <a:latin typeface="Arial MT"/>
                <a:cs typeface="Arial MT"/>
              </a:rPr>
              <a:t>joueur</a:t>
            </a:r>
            <a:r>
              <a:rPr sz="2176" dirty="0">
                <a:solidFill>
                  <a:srgbClr val="FFFFFF"/>
                </a:solidFill>
                <a:latin typeface="Arial MT"/>
                <a:cs typeface="Arial MT"/>
              </a:rPr>
              <a:t> </a:t>
            </a:r>
            <a:r>
              <a:rPr sz="2176" spc="-6" dirty="0">
                <a:solidFill>
                  <a:srgbClr val="FFFFFF"/>
                </a:solidFill>
                <a:latin typeface="Arial MT"/>
                <a:cs typeface="Arial MT"/>
              </a:rPr>
              <a:t>le</a:t>
            </a:r>
            <a:r>
              <a:rPr sz="2176" dirty="0">
                <a:solidFill>
                  <a:srgbClr val="FFFFFF"/>
                </a:solidFill>
                <a:latin typeface="Arial MT"/>
                <a:cs typeface="Arial MT"/>
              </a:rPr>
              <a:t> </a:t>
            </a:r>
            <a:r>
              <a:rPr sz="2176" spc="-6" dirty="0">
                <a:solidFill>
                  <a:srgbClr val="FFFFFF"/>
                </a:solidFill>
                <a:latin typeface="Arial MT"/>
                <a:cs typeface="Arial MT"/>
              </a:rPr>
              <a:t>rôle d’un </a:t>
            </a:r>
            <a:r>
              <a:rPr sz="2176" spc="-12" dirty="0">
                <a:solidFill>
                  <a:srgbClr val="FFFFFF"/>
                </a:solidFill>
                <a:latin typeface="Arial MT"/>
                <a:cs typeface="Arial MT"/>
              </a:rPr>
              <a:t>Publisher</a:t>
            </a:r>
            <a:r>
              <a:rPr sz="2176" dirty="0">
                <a:solidFill>
                  <a:srgbClr val="FFFFFF"/>
                </a:solidFill>
                <a:latin typeface="Arial MT"/>
                <a:cs typeface="Arial MT"/>
              </a:rPr>
              <a:t> </a:t>
            </a:r>
            <a:r>
              <a:rPr sz="2176" spc="-6" dirty="0">
                <a:solidFill>
                  <a:srgbClr val="FFFFFF"/>
                </a:solidFill>
                <a:latin typeface="Arial MT"/>
                <a:cs typeface="Arial MT"/>
              </a:rPr>
              <a:t>et </a:t>
            </a:r>
            <a:r>
              <a:rPr sz="2176" spc="-585" dirty="0">
                <a:solidFill>
                  <a:srgbClr val="FFFFFF"/>
                </a:solidFill>
                <a:latin typeface="Arial MT"/>
                <a:cs typeface="Arial MT"/>
              </a:rPr>
              <a:t> </a:t>
            </a:r>
            <a:r>
              <a:rPr sz="2176" spc="-18" dirty="0">
                <a:solidFill>
                  <a:srgbClr val="FFFFFF"/>
                </a:solidFill>
                <a:latin typeface="Arial MT"/>
                <a:cs typeface="Arial MT"/>
              </a:rPr>
              <a:t>Subscriber.</a:t>
            </a:r>
            <a:endParaRPr sz="2176">
              <a:solidFill>
                <a:prstClr val="black"/>
              </a:solidFill>
              <a:latin typeface="Arial MT"/>
              <a:cs typeface="Arial MT"/>
            </a:endParaRPr>
          </a:p>
          <a:p>
            <a:pPr marL="15356" marR="827665" defTabSz="1105601">
              <a:lnSpc>
                <a:spcPts val="2442"/>
              </a:lnSpc>
              <a:spcBef>
                <a:spcPts val="1270"/>
              </a:spcBef>
            </a:pPr>
            <a:r>
              <a:rPr sz="2176" spc="-67" dirty="0">
                <a:solidFill>
                  <a:srgbClr val="FFFFFF"/>
                </a:solidFill>
                <a:latin typeface="Arial MT"/>
                <a:cs typeface="Arial MT"/>
              </a:rPr>
              <a:t>Tout</a:t>
            </a:r>
            <a:r>
              <a:rPr sz="2176" dirty="0">
                <a:solidFill>
                  <a:srgbClr val="FFFFFF"/>
                </a:solidFill>
                <a:latin typeface="Arial MT"/>
                <a:cs typeface="Arial MT"/>
              </a:rPr>
              <a:t> </a:t>
            </a:r>
            <a:r>
              <a:rPr sz="2176" spc="-6" dirty="0">
                <a:solidFill>
                  <a:srgbClr val="FFFFFF"/>
                </a:solidFill>
                <a:latin typeface="Arial MT"/>
                <a:cs typeface="Arial MT"/>
              </a:rPr>
              <a:t>ceci permet</a:t>
            </a:r>
            <a:r>
              <a:rPr sz="2176" spc="6" dirty="0">
                <a:solidFill>
                  <a:srgbClr val="FFFFFF"/>
                </a:solidFill>
                <a:latin typeface="Arial MT"/>
                <a:cs typeface="Arial MT"/>
              </a:rPr>
              <a:t> </a:t>
            </a:r>
            <a:r>
              <a:rPr sz="2176" spc="-6" dirty="0">
                <a:solidFill>
                  <a:srgbClr val="FFFFFF"/>
                </a:solidFill>
                <a:latin typeface="Arial MT"/>
                <a:cs typeface="Arial MT"/>
              </a:rPr>
              <a:t>de créer</a:t>
            </a:r>
            <a:r>
              <a:rPr sz="2176" dirty="0">
                <a:solidFill>
                  <a:srgbClr val="FFFFFF"/>
                </a:solidFill>
                <a:latin typeface="Arial MT"/>
                <a:cs typeface="Arial MT"/>
              </a:rPr>
              <a:t> </a:t>
            </a:r>
            <a:r>
              <a:rPr sz="2176" spc="-6" dirty="0">
                <a:solidFill>
                  <a:srgbClr val="FFFFFF"/>
                </a:solidFill>
                <a:latin typeface="Arial MT"/>
                <a:cs typeface="Arial MT"/>
              </a:rPr>
              <a:t>un</a:t>
            </a:r>
            <a:r>
              <a:rPr sz="2176" dirty="0">
                <a:solidFill>
                  <a:srgbClr val="FFFFFF"/>
                </a:solidFill>
                <a:latin typeface="Arial MT"/>
                <a:cs typeface="Arial MT"/>
              </a:rPr>
              <a:t> </a:t>
            </a:r>
            <a:r>
              <a:rPr sz="2176" spc="-6" dirty="0">
                <a:solidFill>
                  <a:srgbClr val="FFFFFF"/>
                </a:solidFill>
                <a:latin typeface="Arial MT"/>
                <a:cs typeface="Arial MT"/>
              </a:rPr>
              <a:t>flux</a:t>
            </a:r>
            <a:r>
              <a:rPr sz="2176" dirty="0">
                <a:solidFill>
                  <a:srgbClr val="FFFFFF"/>
                </a:solidFill>
                <a:latin typeface="Arial MT"/>
                <a:cs typeface="Arial MT"/>
              </a:rPr>
              <a:t> </a:t>
            </a:r>
            <a:r>
              <a:rPr sz="2176" spc="-6" dirty="0">
                <a:solidFill>
                  <a:srgbClr val="FFFFFF"/>
                </a:solidFill>
                <a:latin typeface="Arial MT"/>
                <a:cs typeface="Arial MT"/>
              </a:rPr>
              <a:t>de</a:t>
            </a:r>
            <a:r>
              <a:rPr sz="2176" dirty="0">
                <a:solidFill>
                  <a:srgbClr val="FFFFFF"/>
                </a:solidFill>
                <a:latin typeface="Arial MT"/>
                <a:cs typeface="Arial MT"/>
              </a:rPr>
              <a:t> </a:t>
            </a:r>
            <a:r>
              <a:rPr sz="2176" spc="-12" dirty="0">
                <a:solidFill>
                  <a:srgbClr val="FFFFFF"/>
                </a:solidFill>
                <a:latin typeface="Arial MT"/>
                <a:cs typeface="Arial MT"/>
              </a:rPr>
              <a:t>données,</a:t>
            </a:r>
            <a:r>
              <a:rPr sz="2176" dirty="0">
                <a:solidFill>
                  <a:srgbClr val="FFFFFF"/>
                </a:solidFill>
                <a:latin typeface="Arial MT"/>
                <a:cs typeface="Arial MT"/>
              </a:rPr>
              <a:t> </a:t>
            </a:r>
            <a:r>
              <a:rPr sz="2176" spc="-6" dirty="0">
                <a:solidFill>
                  <a:srgbClr val="FFFFFF"/>
                </a:solidFill>
                <a:latin typeface="Arial MT"/>
                <a:cs typeface="Arial MT"/>
              </a:rPr>
              <a:t>ou les</a:t>
            </a:r>
            <a:r>
              <a:rPr sz="2176" spc="6" dirty="0">
                <a:solidFill>
                  <a:srgbClr val="FFFFFF"/>
                </a:solidFill>
                <a:latin typeface="Arial MT"/>
                <a:cs typeface="Arial MT"/>
              </a:rPr>
              <a:t> </a:t>
            </a:r>
            <a:r>
              <a:rPr sz="2176" spc="-6" dirty="0">
                <a:solidFill>
                  <a:srgbClr val="FFFFFF"/>
                </a:solidFill>
                <a:latin typeface="Arial MT"/>
                <a:cs typeface="Arial MT"/>
              </a:rPr>
              <a:t>traitements</a:t>
            </a:r>
            <a:r>
              <a:rPr sz="2176" dirty="0">
                <a:solidFill>
                  <a:srgbClr val="FFFFFF"/>
                </a:solidFill>
                <a:latin typeface="Arial MT"/>
                <a:cs typeface="Arial MT"/>
              </a:rPr>
              <a:t> </a:t>
            </a:r>
            <a:r>
              <a:rPr sz="2176" spc="-12" dirty="0">
                <a:solidFill>
                  <a:srgbClr val="FFFFFF"/>
                </a:solidFill>
                <a:latin typeface="Arial MT"/>
                <a:cs typeface="Arial MT"/>
              </a:rPr>
              <a:t>peuvent</a:t>
            </a:r>
            <a:r>
              <a:rPr sz="2176" dirty="0">
                <a:solidFill>
                  <a:srgbClr val="FFFFFF"/>
                </a:solidFill>
                <a:latin typeface="Arial MT"/>
                <a:cs typeface="Arial MT"/>
              </a:rPr>
              <a:t> </a:t>
            </a:r>
            <a:r>
              <a:rPr sz="2176" spc="-6" dirty="0">
                <a:solidFill>
                  <a:srgbClr val="FFFFFF"/>
                </a:solidFill>
                <a:latin typeface="Arial MT"/>
                <a:cs typeface="Arial MT"/>
              </a:rPr>
              <a:t>être </a:t>
            </a:r>
            <a:r>
              <a:rPr sz="2176" spc="-585" dirty="0">
                <a:solidFill>
                  <a:srgbClr val="FFFFFF"/>
                </a:solidFill>
                <a:latin typeface="Arial MT"/>
                <a:cs typeface="Arial MT"/>
              </a:rPr>
              <a:t> </a:t>
            </a:r>
            <a:r>
              <a:rPr sz="2176" spc="-6" dirty="0">
                <a:solidFill>
                  <a:srgbClr val="FFFFFF"/>
                </a:solidFill>
                <a:latin typeface="Arial MT"/>
                <a:cs typeface="Arial MT"/>
              </a:rPr>
              <a:t>finement </a:t>
            </a:r>
            <a:r>
              <a:rPr sz="2176" spc="-12" dirty="0">
                <a:solidFill>
                  <a:srgbClr val="FFFFFF"/>
                </a:solidFill>
                <a:latin typeface="Arial MT"/>
                <a:cs typeface="Arial MT"/>
              </a:rPr>
              <a:t>définis</a:t>
            </a:r>
            <a:r>
              <a:rPr sz="2176" dirty="0">
                <a:solidFill>
                  <a:srgbClr val="FFFFFF"/>
                </a:solidFill>
                <a:latin typeface="Arial MT"/>
                <a:cs typeface="Arial MT"/>
              </a:rPr>
              <a:t> </a:t>
            </a:r>
            <a:r>
              <a:rPr sz="2176" spc="-6" dirty="0">
                <a:solidFill>
                  <a:srgbClr val="FFFFFF"/>
                </a:solidFill>
                <a:latin typeface="Arial MT"/>
                <a:cs typeface="Arial MT"/>
              </a:rPr>
              <a:t>et</a:t>
            </a:r>
            <a:r>
              <a:rPr sz="2176" dirty="0">
                <a:solidFill>
                  <a:srgbClr val="FFFFFF"/>
                </a:solidFill>
                <a:latin typeface="Arial MT"/>
                <a:cs typeface="Arial MT"/>
              </a:rPr>
              <a:t> </a:t>
            </a:r>
            <a:r>
              <a:rPr sz="2176" spc="-12" dirty="0">
                <a:solidFill>
                  <a:srgbClr val="FFFFFF"/>
                </a:solidFill>
                <a:latin typeface="Arial MT"/>
                <a:cs typeface="Arial MT"/>
              </a:rPr>
              <a:t>parallélisés.</a:t>
            </a:r>
            <a:endParaRPr sz="2176">
              <a:solidFill>
                <a:prstClr val="black"/>
              </a:solidFill>
              <a:latin typeface="Arial MT"/>
              <a:cs typeface="Arial MT"/>
            </a:endParaRPr>
          </a:p>
        </p:txBody>
      </p:sp>
    </p:spTree>
    <p:extLst>
      <p:ext uri="{BB962C8B-B14F-4D97-AF65-F5344CB8AC3E}">
        <p14:creationId xmlns:p14="http://schemas.microsoft.com/office/powerpoint/2010/main" val="266795681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431" y="538401"/>
            <a:ext cx="6520570" cy="573671"/>
          </a:xfrm>
          <a:prstGeom prst="rect">
            <a:avLst/>
          </a:prstGeom>
        </p:spPr>
        <p:txBody>
          <a:bodyPr vert="horz" wrap="square" lIns="0" tIns="15355" rIns="0" bIns="0" rtlCol="0">
            <a:spAutoFit/>
          </a:bodyPr>
          <a:lstStyle/>
          <a:p>
            <a:pPr marL="15356">
              <a:spcBef>
                <a:spcPts val="121"/>
              </a:spcBef>
            </a:pPr>
            <a:r>
              <a:rPr spc="387" dirty="0"/>
              <a:t>TP</a:t>
            </a:r>
            <a:r>
              <a:rPr spc="145" dirty="0"/>
              <a:t> </a:t>
            </a:r>
            <a:r>
              <a:rPr spc="115" dirty="0"/>
              <a:t>:</a:t>
            </a:r>
            <a:r>
              <a:rPr spc="145" dirty="0"/>
              <a:t> </a:t>
            </a:r>
            <a:r>
              <a:rPr spc="502" dirty="0"/>
              <a:t>Lambdas</a:t>
            </a:r>
            <a:r>
              <a:rPr spc="151" dirty="0"/>
              <a:t> </a:t>
            </a:r>
            <a:r>
              <a:rPr spc="333" dirty="0"/>
              <a:t>et</a:t>
            </a:r>
            <a:r>
              <a:rPr spc="157" dirty="0"/>
              <a:t> </a:t>
            </a:r>
            <a:r>
              <a:rPr spc="484" dirty="0"/>
              <a:t>Streams</a:t>
            </a:r>
          </a:p>
        </p:txBody>
      </p:sp>
      <p:sp>
        <p:nvSpPr>
          <p:cNvPr id="4" name="object 4"/>
          <p:cNvSpPr txBox="1"/>
          <p:nvPr/>
        </p:nvSpPr>
        <p:spPr>
          <a:xfrm>
            <a:off x="540040" y="1662260"/>
            <a:ext cx="124377" cy="165879"/>
          </a:xfrm>
          <a:prstGeom prst="rect">
            <a:avLst/>
          </a:prstGeom>
        </p:spPr>
        <p:txBody>
          <a:bodyPr vert="horz" wrap="square" lIns="0" tIns="16891" rIns="0" bIns="0" rtlCol="0">
            <a:spAutoFit/>
          </a:bodyPr>
          <a:lstStyle/>
          <a:p>
            <a:pPr marL="15356" defTabSz="1105601">
              <a:spcBef>
                <a:spcPts val="133"/>
              </a:spcBef>
            </a:pPr>
            <a:r>
              <a:rPr sz="967" spc="6" dirty="0">
                <a:solidFill>
                  <a:srgbClr val="0058FF"/>
                </a:solidFill>
                <a:latin typeface="Wingdings"/>
                <a:cs typeface="Wingdings"/>
              </a:rPr>
              <a:t></a:t>
            </a:r>
            <a:endParaRPr sz="967">
              <a:solidFill>
                <a:prstClr val="black"/>
              </a:solidFill>
              <a:latin typeface="Wingdings"/>
              <a:cs typeface="Wingdings"/>
            </a:endParaRPr>
          </a:p>
        </p:txBody>
      </p:sp>
      <p:sp>
        <p:nvSpPr>
          <p:cNvPr id="5" name="object 5"/>
          <p:cNvSpPr txBox="1"/>
          <p:nvPr/>
        </p:nvSpPr>
        <p:spPr>
          <a:xfrm>
            <a:off x="540040" y="1971729"/>
            <a:ext cx="124377" cy="165879"/>
          </a:xfrm>
          <a:prstGeom prst="rect">
            <a:avLst/>
          </a:prstGeom>
        </p:spPr>
        <p:txBody>
          <a:bodyPr vert="horz" wrap="square" lIns="0" tIns="16891" rIns="0" bIns="0" rtlCol="0">
            <a:spAutoFit/>
          </a:bodyPr>
          <a:lstStyle/>
          <a:p>
            <a:pPr marL="15356" defTabSz="1105601">
              <a:spcBef>
                <a:spcPts val="133"/>
              </a:spcBef>
            </a:pPr>
            <a:r>
              <a:rPr sz="967" spc="6" dirty="0">
                <a:solidFill>
                  <a:srgbClr val="0058FF"/>
                </a:solidFill>
                <a:latin typeface="Wingdings"/>
                <a:cs typeface="Wingdings"/>
              </a:rPr>
              <a:t></a:t>
            </a:r>
            <a:endParaRPr sz="967">
              <a:solidFill>
                <a:prstClr val="black"/>
              </a:solidFill>
              <a:latin typeface="Wingdings"/>
              <a:cs typeface="Wingdings"/>
            </a:endParaRPr>
          </a:p>
        </p:txBody>
      </p:sp>
      <p:sp>
        <p:nvSpPr>
          <p:cNvPr id="6" name="object 6"/>
          <p:cNvSpPr txBox="1"/>
          <p:nvPr/>
        </p:nvSpPr>
        <p:spPr>
          <a:xfrm>
            <a:off x="540040" y="2281197"/>
            <a:ext cx="124377" cy="165879"/>
          </a:xfrm>
          <a:prstGeom prst="rect">
            <a:avLst/>
          </a:prstGeom>
        </p:spPr>
        <p:txBody>
          <a:bodyPr vert="horz" wrap="square" lIns="0" tIns="16891" rIns="0" bIns="0" rtlCol="0">
            <a:spAutoFit/>
          </a:bodyPr>
          <a:lstStyle/>
          <a:p>
            <a:pPr marL="15356" defTabSz="1105601">
              <a:spcBef>
                <a:spcPts val="133"/>
              </a:spcBef>
            </a:pPr>
            <a:r>
              <a:rPr sz="967" spc="6" dirty="0">
                <a:solidFill>
                  <a:srgbClr val="0058FF"/>
                </a:solidFill>
                <a:latin typeface="Wingdings"/>
                <a:cs typeface="Wingdings"/>
              </a:rPr>
              <a:t></a:t>
            </a:r>
            <a:endParaRPr sz="967">
              <a:solidFill>
                <a:prstClr val="black"/>
              </a:solidFill>
              <a:latin typeface="Wingdings"/>
              <a:cs typeface="Wingdings"/>
            </a:endParaRPr>
          </a:p>
        </p:txBody>
      </p:sp>
      <p:sp>
        <p:nvSpPr>
          <p:cNvPr id="7" name="object 7"/>
          <p:cNvSpPr txBox="1"/>
          <p:nvPr/>
        </p:nvSpPr>
        <p:spPr>
          <a:xfrm>
            <a:off x="540040" y="2590680"/>
            <a:ext cx="124377" cy="165879"/>
          </a:xfrm>
          <a:prstGeom prst="rect">
            <a:avLst/>
          </a:prstGeom>
        </p:spPr>
        <p:txBody>
          <a:bodyPr vert="horz" wrap="square" lIns="0" tIns="16891" rIns="0" bIns="0" rtlCol="0">
            <a:spAutoFit/>
          </a:bodyPr>
          <a:lstStyle/>
          <a:p>
            <a:pPr marL="15356" defTabSz="1105601">
              <a:spcBef>
                <a:spcPts val="133"/>
              </a:spcBef>
            </a:pPr>
            <a:r>
              <a:rPr sz="967" spc="6" dirty="0">
                <a:solidFill>
                  <a:srgbClr val="0058FF"/>
                </a:solidFill>
                <a:latin typeface="Wingdings"/>
                <a:cs typeface="Wingdings"/>
              </a:rPr>
              <a:t></a:t>
            </a:r>
            <a:endParaRPr sz="967">
              <a:solidFill>
                <a:prstClr val="black"/>
              </a:solidFill>
              <a:latin typeface="Wingdings"/>
              <a:cs typeface="Wingdings"/>
            </a:endParaRPr>
          </a:p>
        </p:txBody>
      </p:sp>
      <p:sp>
        <p:nvSpPr>
          <p:cNvPr id="8" name="object 8"/>
          <p:cNvSpPr txBox="1"/>
          <p:nvPr/>
        </p:nvSpPr>
        <p:spPr>
          <a:xfrm>
            <a:off x="540040" y="2900148"/>
            <a:ext cx="124377" cy="165879"/>
          </a:xfrm>
          <a:prstGeom prst="rect">
            <a:avLst/>
          </a:prstGeom>
        </p:spPr>
        <p:txBody>
          <a:bodyPr vert="horz" wrap="square" lIns="0" tIns="16891" rIns="0" bIns="0" rtlCol="0">
            <a:spAutoFit/>
          </a:bodyPr>
          <a:lstStyle/>
          <a:p>
            <a:pPr marL="15356" defTabSz="1105601">
              <a:spcBef>
                <a:spcPts val="133"/>
              </a:spcBef>
            </a:pPr>
            <a:r>
              <a:rPr sz="967" spc="6" dirty="0">
                <a:solidFill>
                  <a:srgbClr val="0058FF"/>
                </a:solidFill>
                <a:latin typeface="Wingdings"/>
                <a:cs typeface="Wingdings"/>
              </a:rPr>
              <a:t></a:t>
            </a:r>
            <a:endParaRPr sz="967">
              <a:solidFill>
                <a:prstClr val="black"/>
              </a:solidFill>
              <a:latin typeface="Wingdings"/>
              <a:cs typeface="Wingdings"/>
            </a:endParaRPr>
          </a:p>
        </p:txBody>
      </p:sp>
      <p:sp>
        <p:nvSpPr>
          <p:cNvPr id="9" name="object 9"/>
          <p:cNvSpPr txBox="1"/>
          <p:nvPr/>
        </p:nvSpPr>
        <p:spPr>
          <a:xfrm>
            <a:off x="540040" y="3209616"/>
            <a:ext cx="124377" cy="165879"/>
          </a:xfrm>
          <a:prstGeom prst="rect">
            <a:avLst/>
          </a:prstGeom>
        </p:spPr>
        <p:txBody>
          <a:bodyPr vert="horz" wrap="square" lIns="0" tIns="16891" rIns="0" bIns="0" rtlCol="0">
            <a:spAutoFit/>
          </a:bodyPr>
          <a:lstStyle/>
          <a:p>
            <a:pPr marL="15356" defTabSz="1105601">
              <a:spcBef>
                <a:spcPts val="133"/>
              </a:spcBef>
            </a:pPr>
            <a:r>
              <a:rPr sz="967" spc="6" dirty="0">
                <a:solidFill>
                  <a:srgbClr val="0058FF"/>
                </a:solidFill>
                <a:latin typeface="Wingdings"/>
                <a:cs typeface="Wingdings"/>
              </a:rPr>
              <a:t></a:t>
            </a:r>
            <a:endParaRPr sz="967">
              <a:solidFill>
                <a:prstClr val="black"/>
              </a:solidFill>
              <a:latin typeface="Wingdings"/>
              <a:cs typeface="Wingdings"/>
            </a:endParaRPr>
          </a:p>
        </p:txBody>
      </p:sp>
      <p:sp>
        <p:nvSpPr>
          <p:cNvPr id="10" name="object 10"/>
          <p:cNvSpPr txBox="1"/>
          <p:nvPr/>
        </p:nvSpPr>
        <p:spPr>
          <a:xfrm>
            <a:off x="540040" y="3519099"/>
            <a:ext cx="124377" cy="165879"/>
          </a:xfrm>
          <a:prstGeom prst="rect">
            <a:avLst/>
          </a:prstGeom>
        </p:spPr>
        <p:txBody>
          <a:bodyPr vert="horz" wrap="square" lIns="0" tIns="16891" rIns="0" bIns="0" rtlCol="0">
            <a:spAutoFit/>
          </a:bodyPr>
          <a:lstStyle/>
          <a:p>
            <a:pPr marL="15356" defTabSz="1105601">
              <a:spcBef>
                <a:spcPts val="133"/>
              </a:spcBef>
            </a:pPr>
            <a:r>
              <a:rPr sz="967" spc="6" dirty="0">
                <a:solidFill>
                  <a:srgbClr val="0058FF"/>
                </a:solidFill>
                <a:latin typeface="Wingdings"/>
                <a:cs typeface="Wingdings"/>
              </a:rPr>
              <a:t></a:t>
            </a:r>
            <a:endParaRPr sz="967">
              <a:solidFill>
                <a:prstClr val="black"/>
              </a:solidFill>
              <a:latin typeface="Wingdings"/>
              <a:cs typeface="Wingdings"/>
            </a:endParaRPr>
          </a:p>
        </p:txBody>
      </p:sp>
      <p:sp>
        <p:nvSpPr>
          <p:cNvPr id="11" name="object 11"/>
          <p:cNvSpPr txBox="1"/>
          <p:nvPr/>
        </p:nvSpPr>
        <p:spPr>
          <a:xfrm>
            <a:off x="798591" y="1563880"/>
            <a:ext cx="9230757" cy="2197850"/>
          </a:xfrm>
          <a:prstGeom prst="rect">
            <a:avLst/>
          </a:prstGeom>
        </p:spPr>
        <p:txBody>
          <a:bodyPr vert="horz" wrap="square" lIns="0" tIns="42994" rIns="0" bIns="0" rtlCol="0">
            <a:spAutoFit/>
          </a:bodyPr>
          <a:lstStyle/>
          <a:p>
            <a:pPr marL="15356" marR="1474902" defTabSz="1105601">
              <a:lnSpc>
                <a:spcPts val="2442"/>
              </a:lnSpc>
              <a:spcBef>
                <a:spcPts val="339"/>
              </a:spcBef>
            </a:pPr>
            <a:r>
              <a:rPr sz="2176" spc="-6" dirty="0">
                <a:solidFill>
                  <a:srgbClr val="FFFFFF"/>
                </a:solidFill>
                <a:latin typeface="Arial MT"/>
                <a:cs typeface="Arial MT"/>
              </a:rPr>
              <a:t>Créer une classe </a:t>
            </a:r>
            <a:r>
              <a:rPr sz="2176" spc="-12" dirty="0">
                <a:solidFill>
                  <a:srgbClr val="FFFFFF"/>
                </a:solidFill>
                <a:latin typeface="Arial MT"/>
                <a:cs typeface="Arial MT"/>
              </a:rPr>
              <a:t>Child.java,</a:t>
            </a:r>
            <a:r>
              <a:rPr sz="2176" dirty="0">
                <a:solidFill>
                  <a:srgbClr val="FFFFFF"/>
                </a:solidFill>
                <a:latin typeface="Arial MT"/>
                <a:cs typeface="Arial MT"/>
              </a:rPr>
              <a:t> </a:t>
            </a:r>
            <a:r>
              <a:rPr sz="2176" spc="-6" dirty="0">
                <a:solidFill>
                  <a:srgbClr val="FFFFFF"/>
                </a:solidFill>
                <a:latin typeface="Arial MT"/>
                <a:cs typeface="Arial MT"/>
              </a:rPr>
              <a:t>contenant</a:t>
            </a:r>
            <a:r>
              <a:rPr sz="2176" dirty="0">
                <a:solidFill>
                  <a:srgbClr val="FFFFFF"/>
                </a:solidFill>
                <a:latin typeface="Arial MT"/>
                <a:cs typeface="Arial MT"/>
              </a:rPr>
              <a:t> </a:t>
            </a:r>
            <a:r>
              <a:rPr sz="2176" spc="-6" dirty="0">
                <a:solidFill>
                  <a:srgbClr val="FFFFFF"/>
                </a:solidFill>
                <a:latin typeface="Arial MT"/>
                <a:cs typeface="Arial MT"/>
              </a:rPr>
              <a:t>un nom et</a:t>
            </a:r>
            <a:r>
              <a:rPr sz="2176" dirty="0">
                <a:solidFill>
                  <a:srgbClr val="FFFFFF"/>
                </a:solidFill>
                <a:latin typeface="Arial MT"/>
                <a:cs typeface="Arial MT"/>
              </a:rPr>
              <a:t> </a:t>
            </a:r>
            <a:r>
              <a:rPr sz="2176" spc="-6" dirty="0">
                <a:solidFill>
                  <a:srgbClr val="FFFFFF"/>
                </a:solidFill>
                <a:latin typeface="Arial MT"/>
                <a:cs typeface="Arial MT"/>
              </a:rPr>
              <a:t>un </a:t>
            </a:r>
            <a:r>
              <a:rPr sz="2176" spc="-12" dirty="0">
                <a:solidFill>
                  <a:srgbClr val="FFFFFF"/>
                </a:solidFill>
                <a:latin typeface="Arial MT"/>
                <a:cs typeface="Arial MT"/>
              </a:rPr>
              <a:t>age. </a:t>
            </a:r>
            <a:r>
              <a:rPr sz="2176" spc="-6" dirty="0">
                <a:solidFill>
                  <a:srgbClr val="FFFFFF"/>
                </a:solidFill>
                <a:latin typeface="Arial MT"/>
                <a:cs typeface="Arial MT"/>
              </a:rPr>
              <a:t> Instancier</a:t>
            </a:r>
            <a:r>
              <a:rPr sz="2176" spc="6" dirty="0">
                <a:solidFill>
                  <a:srgbClr val="FFFFFF"/>
                </a:solidFill>
                <a:latin typeface="Arial MT"/>
                <a:cs typeface="Arial MT"/>
              </a:rPr>
              <a:t> </a:t>
            </a:r>
            <a:r>
              <a:rPr sz="2176" spc="-12" dirty="0">
                <a:solidFill>
                  <a:srgbClr val="FFFFFF"/>
                </a:solidFill>
                <a:latin typeface="Arial MT"/>
                <a:cs typeface="Arial MT"/>
              </a:rPr>
              <a:t>dans</a:t>
            </a:r>
            <a:r>
              <a:rPr sz="2176" spc="6" dirty="0">
                <a:solidFill>
                  <a:srgbClr val="FFFFFF"/>
                </a:solidFill>
                <a:latin typeface="Arial MT"/>
                <a:cs typeface="Arial MT"/>
              </a:rPr>
              <a:t> </a:t>
            </a:r>
            <a:r>
              <a:rPr sz="2176" spc="-12" dirty="0">
                <a:solidFill>
                  <a:srgbClr val="FFFFFF"/>
                </a:solidFill>
                <a:latin typeface="Arial MT"/>
                <a:cs typeface="Arial MT"/>
              </a:rPr>
              <a:t>une</a:t>
            </a:r>
            <a:r>
              <a:rPr sz="2176" dirty="0">
                <a:solidFill>
                  <a:srgbClr val="FFFFFF"/>
                </a:solidFill>
                <a:latin typeface="Arial MT"/>
                <a:cs typeface="Arial MT"/>
              </a:rPr>
              <a:t> </a:t>
            </a:r>
            <a:r>
              <a:rPr sz="2176" spc="-6" dirty="0">
                <a:solidFill>
                  <a:srgbClr val="FFFFFF"/>
                </a:solidFill>
                <a:latin typeface="Arial MT"/>
                <a:cs typeface="Arial MT"/>
              </a:rPr>
              <a:t>collection</a:t>
            </a:r>
            <a:r>
              <a:rPr sz="2176" spc="6" dirty="0">
                <a:solidFill>
                  <a:srgbClr val="FFFFFF"/>
                </a:solidFill>
                <a:latin typeface="Arial MT"/>
                <a:cs typeface="Arial MT"/>
              </a:rPr>
              <a:t> </a:t>
            </a:r>
            <a:r>
              <a:rPr sz="2176" spc="-12" dirty="0">
                <a:solidFill>
                  <a:srgbClr val="FFFFFF"/>
                </a:solidFill>
                <a:latin typeface="Arial MT"/>
                <a:cs typeface="Arial MT"/>
              </a:rPr>
              <a:t>une</a:t>
            </a:r>
            <a:r>
              <a:rPr sz="2176" dirty="0">
                <a:solidFill>
                  <a:srgbClr val="FFFFFF"/>
                </a:solidFill>
                <a:latin typeface="Arial MT"/>
                <a:cs typeface="Arial MT"/>
              </a:rPr>
              <a:t> </a:t>
            </a:r>
            <a:r>
              <a:rPr sz="2176" spc="-12" dirty="0">
                <a:solidFill>
                  <a:srgbClr val="FFFFFF"/>
                </a:solidFill>
                <a:latin typeface="Arial MT"/>
                <a:cs typeface="Arial MT"/>
              </a:rPr>
              <a:t>dizaine</a:t>
            </a:r>
            <a:r>
              <a:rPr sz="2176" dirty="0">
                <a:solidFill>
                  <a:srgbClr val="FFFFFF"/>
                </a:solidFill>
                <a:latin typeface="Arial MT"/>
                <a:cs typeface="Arial MT"/>
              </a:rPr>
              <a:t> </a:t>
            </a:r>
            <a:r>
              <a:rPr sz="2176" spc="-12" dirty="0">
                <a:solidFill>
                  <a:srgbClr val="FFFFFF"/>
                </a:solidFill>
                <a:latin typeface="Arial MT"/>
                <a:cs typeface="Arial MT"/>
              </a:rPr>
              <a:t>d’instances</a:t>
            </a:r>
            <a:r>
              <a:rPr sz="2176" spc="12" dirty="0">
                <a:solidFill>
                  <a:srgbClr val="FFFFFF"/>
                </a:solidFill>
                <a:latin typeface="Arial MT"/>
                <a:cs typeface="Arial MT"/>
              </a:rPr>
              <a:t> </a:t>
            </a:r>
            <a:r>
              <a:rPr sz="2176" spc="-6" dirty="0">
                <a:solidFill>
                  <a:srgbClr val="FFFFFF"/>
                </a:solidFill>
                <a:latin typeface="Arial MT"/>
                <a:cs typeface="Arial MT"/>
              </a:rPr>
              <a:t>de</a:t>
            </a:r>
            <a:r>
              <a:rPr sz="2176" dirty="0">
                <a:solidFill>
                  <a:srgbClr val="FFFFFF"/>
                </a:solidFill>
                <a:latin typeface="Arial MT"/>
                <a:cs typeface="Arial MT"/>
              </a:rPr>
              <a:t> </a:t>
            </a:r>
            <a:r>
              <a:rPr sz="2176" spc="-12" dirty="0">
                <a:solidFill>
                  <a:srgbClr val="FFFFFF"/>
                </a:solidFill>
                <a:latin typeface="Arial MT"/>
                <a:cs typeface="Arial MT"/>
              </a:rPr>
              <a:t>Child. </a:t>
            </a:r>
            <a:r>
              <a:rPr sz="2176" spc="-585" dirty="0">
                <a:solidFill>
                  <a:srgbClr val="FFFFFF"/>
                </a:solidFill>
                <a:latin typeface="Arial MT"/>
                <a:cs typeface="Arial MT"/>
              </a:rPr>
              <a:t> </a:t>
            </a:r>
            <a:r>
              <a:rPr sz="2176" spc="-12" dirty="0">
                <a:solidFill>
                  <a:srgbClr val="FFFFFF"/>
                </a:solidFill>
                <a:latin typeface="Arial MT"/>
                <a:cs typeface="Arial MT"/>
              </a:rPr>
              <a:t>Afficher</a:t>
            </a:r>
            <a:r>
              <a:rPr sz="2176" spc="-6" dirty="0">
                <a:solidFill>
                  <a:srgbClr val="FFFFFF"/>
                </a:solidFill>
                <a:latin typeface="Arial MT"/>
                <a:cs typeface="Arial MT"/>
              </a:rPr>
              <a:t> le </a:t>
            </a:r>
            <a:r>
              <a:rPr sz="2176" spc="-12" dirty="0">
                <a:solidFill>
                  <a:srgbClr val="FFFFFF"/>
                </a:solidFill>
                <a:latin typeface="Arial MT"/>
                <a:cs typeface="Arial MT"/>
              </a:rPr>
              <a:t>nom</a:t>
            </a:r>
            <a:r>
              <a:rPr sz="2176" dirty="0">
                <a:solidFill>
                  <a:srgbClr val="FFFFFF"/>
                </a:solidFill>
                <a:latin typeface="Arial MT"/>
                <a:cs typeface="Arial MT"/>
              </a:rPr>
              <a:t> </a:t>
            </a:r>
            <a:r>
              <a:rPr sz="2176" spc="-6" dirty="0">
                <a:solidFill>
                  <a:srgbClr val="FFFFFF"/>
                </a:solidFill>
                <a:latin typeface="Arial MT"/>
                <a:cs typeface="Arial MT"/>
              </a:rPr>
              <a:t>de </a:t>
            </a:r>
            <a:r>
              <a:rPr sz="2176" spc="-12" dirty="0">
                <a:solidFill>
                  <a:srgbClr val="FFFFFF"/>
                </a:solidFill>
                <a:latin typeface="Arial MT"/>
                <a:cs typeface="Arial MT"/>
              </a:rPr>
              <a:t>chaque</a:t>
            </a:r>
            <a:r>
              <a:rPr sz="2176" spc="-6" dirty="0">
                <a:solidFill>
                  <a:srgbClr val="FFFFFF"/>
                </a:solidFill>
                <a:latin typeface="Arial MT"/>
                <a:cs typeface="Arial MT"/>
              </a:rPr>
              <a:t> enfant</a:t>
            </a:r>
            <a:r>
              <a:rPr sz="2176" dirty="0">
                <a:solidFill>
                  <a:srgbClr val="FFFFFF"/>
                </a:solidFill>
                <a:latin typeface="Arial MT"/>
                <a:cs typeface="Arial MT"/>
              </a:rPr>
              <a:t> </a:t>
            </a:r>
            <a:r>
              <a:rPr sz="2176" spc="-6" dirty="0">
                <a:solidFill>
                  <a:srgbClr val="FFFFFF"/>
                </a:solidFill>
                <a:latin typeface="Arial MT"/>
                <a:cs typeface="Arial MT"/>
              </a:rPr>
              <a:t>avec un stream.</a:t>
            </a:r>
            <a:endParaRPr sz="2176" dirty="0">
              <a:solidFill>
                <a:prstClr val="black"/>
              </a:solidFill>
              <a:latin typeface="Arial MT"/>
              <a:cs typeface="Arial MT"/>
            </a:endParaRPr>
          </a:p>
          <a:p>
            <a:pPr marL="15356" defTabSz="1105601">
              <a:lnSpc>
                <a:spcPts val="2284"/>
              </a:lnSpc>
            </a:pPr>
            <a:r>
              <a:rPr sz="2176" spc="-6" dirty="0">
                <a:solidFill>
                  <a:srgbClr val="FFFFFF"/>
                </a:solidFill>
                <a:latin typeface="Arial MT"/>
                <a:cs typeface="Arial MT"/>
              </a:rPr>
              <a:t>Utiliser</a:t>
            </a:r>
            <a:r>
              <a:rPr sz="2176" dirty="0">
                <a:solidFill>
                  <a:srgbClr val="FFFFFF"/>
                </a:solidFill>
                <a:latin typeface="Arial MT"/>
                <a:cs typeface="Arial MT"/>
              </a:rPr>
              <a:t> </a:t>
            </a:r>
            <a:r>
              <a:rPr sz="2176" spc="-6" dirty="0">
                <a:solidFill>
                  <a:srgbClr val="FFFFFF"/>
                </a:solidFill>
                <a:latin typeface="Arial MT"/>
                <a:cs typeface="Arial MT"/>
              </a:rPr>
              <a:t>les</a:t>
            </a:r>
            <a:r>
              <a:rPr sz="2176" spc="6" dirty="0">
                <a:solidFill>
                  <a:srgbClr val="FFFFFF"/>
                </a:solidFill>
                <a:latin typeface="Arial MT"/>
                <a:cs typeface="Arial MT"/>
              </a:rPr>
              <a:t> </a:t>
            </a:r>
            <a:r>
              <a:rPr sz="2176" spc="-6" dirty="0">
                <a:solidFill>
                  <a:srgbClr val="FFFFFF"/>
                </a:solidFill>
                <a:latin typeface="Arial MT"/>
                <a:cs typeface="Arial MT"/>
              </a:rPr>
              <a:t>streams</a:t>
            </a:r>
            <a:r>
              <a:rPr sz="2176" dirty="0">
                <a:solidFill>
                  <a:srgbClr val="FFFFFF"/>
                </a:solidFill>
                <a:latin typeface="Arial MT"/>
                <a:cs typeface="Arial MT"/>
              </a:rPr>
              <a:t> </a:t>
            </a:r>
            <a:r>
              <a:rPr sz="2176" spc="-12" dirty="0">
                <a:solidFill>
                  <a:srgbClr val="FFFFFF"/>
                </a:solidFill>
                <a:latin typeface="Arial MT"/>
                <a:cs typeface="Arial MT"/>
              </a:rPr>
              <a:t>pour</a:t>
            </a:r>
            <a:r>
              <a:rPr sz="2176" spc="6" dirty="0">
                <a:solidFill>
                  <a:srgbClr val="FFFFFF"/>
                </a:solidFill>
                <a:latin typeface="Arial MT"/>
                <a:cs typeface="Arial MT"/>
              </a:rPr>
              <a:t> </a:t>
            </a:r>
            <a:r>
              <a:rPr sz="2176" spc="-12" dirty="0">
                <a:solidFill>
                  <a:srgbClr val="FFFFFF"/>
                </a:solidFill>
                <a:latin typeface="Arial MT"/>
                <a:cs typeface="Arial MT"/>
              </a:rPr>
              <a:t>afficher</a:t>
            </a:r>
            <a:r>
              <a:rPr sz="2176" dirty="0">
                <a:solidFill>
                  <a:srgbClr val="FFFFFF"/>
                </a:solidFill>
                <a:latin typeface="Arial MT"/>
                <a:cs typeface="Arial MT"/>
              </a:rPr>
              <a:t> </a:t>
            </a:r>
            <a:r>
              <a:rPr sz="2176" spc="-6" dirty="0">
                <a:solidFill>
                  <a:srgbClr val="FFFFFF"/>
                </a:solidFill>
                <a:latin typeface="Arial MT"/>
                <a:cs typeface="Arial MT"/>
              </a:rPr>
              <a:t>le</a:t>
            </a:r>
            <a:r>
              <a:rPr sz="2176" dirty="0">
                <a:solidFill>
                  <a:srgbClr val="FFFFFF"/>
                </a:solidFill>
                <a:latin typeface="Arial MT"/>
                <a:cs typeface="Arial MT"/>
              </a:rPr>
              <a:t> </a:t>
            </a:r>
            <a:r>
              <a:rPr sz="2176" spc="-6" dirty="0">
                <a:solidFill>
                  <a:srgbClr val="FFFFFF"/>
                </a:solidFill>
                <a:latin typeface="Arial MT"/>
                <a:cs typeface="Arial MT"/>
              </a:rPr>
              <a:t>nom</a:t>
            </a:r>
            <a:r>
              <a:rPr sz="2176" spc="6" dirty="0">
                <a:solidFill>
                  <a:srgbClr val="FFFFFF"/>
                </a:solidFill>
                <a:latin typeface="Arial MT"/>
                <a:cs typeface="Arial MT"/>
              </a:rPr>
              <a:t> </a:t>
            </a:r>
            <a:r>
              <a:rPr sz="2176" spc="-6" dirty="0">
                <a:solidFill>
                  <a:srgbClr val="FFFFFF"/>
                </a:solidFill>
                <a:latin typeface="Arial MT"/>
                <a:cs typeface="Arial MT"/>
              </a:rPr>
              <a:t>de </a:t>
            </a:r>
            <a:r>
              <a:rPr sz="2176" spc="-12" dirty="0">
                <a:solidFill>
                  <a:srgbClr val="FFFFFF"/>
                </a:solidFill>
                <a:latin typeface="Arial MT"/>
                <a:cs typeface="Arial MT"/>
              </a:rPr>
              <a:t>l’enfant</a:t>
            </a:r>
            <a:r>
              <a:rPr sz="2176" spc="6" dirty="0">
                <a:solidFill>
                  <a:srgbClr val="FFFFFF"/>
                </a:solidFill>
                <a:latin typeface="Arial MT"/>
                <a:cs typeface="Arial MT"/>
              </a:rPr>
              <a:t> </a:t>
            </a:r>
            <a:r>
              <a:rPr sz="2176" spc="-12" dirty="0">
                <a:solidFill>
                  <a:srgbClr val="FFFFFF"/>
                </a:solidFill>
                <a:latin typeface="Arial MT"/>
                <a:cs typeface="Arial MT"/>
              </a:rPr>
              <a:t>ayant</a:t>
            </a:r>
            <a:r>
              <a:rPr sz="2176" dirty="0">
                <a:solidFill>
                  <a:srgbClr val="FFFFFF"/>
                </a:solidFill>
                <a:latin typeface="Arial MT"/>
                <a:cs typeface="Arial MT"/>
              </a:rPr>
              <a:t> </a:t>
            </a:r>
            <a:r>
              <a:rPr sz="2176" spc="-6" dirty="0">
                <a:solidFill>
                  <a:srgbClr val="FFFFFF"/>
                </a:solidFill>
                <a:latin typeface="Arial MT"/>
                <a:cs typeface="Arial MT"/>
              </a:rPr>
              <a:t>le</a:t>
            </a:r>
            <a:r>
              <a:rPr sz="2176" dirty="0">
                <a:solidFill>
                  <a:srgbClr val="FFFFFF"/>
                </a:solidFill>
                <a:latin typeface="Arial MT"/>
                <a:cs typeface="Arial MT"/>
              </a:rPr>
              <a:t> </a:t>
            </a:r>
            <a:r>
              <a:rPr sz="2176" spc="-12" dirty="0">
                <a:solidFill>
                  <a:srgbClr val="FFFFFF"/>
                </a:solidFill>
                <a:latin typeface="Arial MT"/>
                <a:cs typeface="Arial MT"/>
              </a:rPr>
              <a:t>plus</a:t>
            </a:r>
            <a:r>
              <a:rPr sz="2176" spc="6" dirty="0">
                <a:solidFill>
                  <a:srgbClr val="FFFFFF"/>
                </a:solidFill>
                <a:latin typeface="Arial MT"/>
                <a:cs typeface="Arial MT"/>
              </a:rPr>
              <a:t> </a:t>
            </a:r>
            <a:r>
              <a:rPr sz="2176" spc="-6" dirty="0">
                <a:solidFill>
                  <a:srgbClr val="FFFFFF"/>
                </a:solidFill>
                <a:latin typeface="Arial MT"/>
                <a:cs typeface="Arial MT"/>
              </a:rPr>
              <a:t>grand </a:t>
            </a:r>
            <a:r>
              <a:rPr sz="2176" spc="-12" dirty="0">
                <a:solidFill>
                  <a:srgbClr val="FFFFFF"/>
                </a:solidFill>
                <a:latin typeface="Arial MT"/>
                <a:cs typeface="Arial MT"/>
              </a:rPr>
              <a:t>âge.</a:t>
            </a:r>
            <a:endParaRPr sz="2176" dirty="0">
              <a:solidFill>
                <a:prstClr val="black"/>
              </a:solidFill>
              <a:latin typeface="Arial MT"/>
              <a:cs typeface="Arial MT"/>
            </a:endParaRPr>
          </a:p>
          <a:p>
            <a:pPr marL="15356" defTabSz="1105601">
              <a:lnSpc>
                <a:spcPts val="2435"/>
              </a:lnSpc>
            </a:pPr>
            <a:r>
              <a:rPr sz="2176" spc="-12" dirty="0">
                <a:solidFill>
                  <a:srgbClr val="FFFFFF"/>
                </a:solidFill>
                <a:latin typeface="Arial MT"/>
                <a:cs typeface="Arial MT"/>
              </a:rPr>
              <a:t>Pareil</a:t>
            </a:r>
            <a:r>
              <a:rPr sz="2176" spc="-24" dirty="0">
                <a:solidFill>
                  <a:srgbClr val="FFFFFF"/>
                </a:solidFill>
                <a:latin typeface="Arial MT"/>
                <a:cs typeface="Arial MT"/>
              </a:rPr>
              <a:t> </a:t>
            </a:r>
            <a:r>
              <a:rPr sz="2176" spc="-12" dirty="0">
                <a:solidFill>
                  <a:srgbClr val="FFFFFF"/>
                </a:solidFill>
                <a:latin typeface="Arial MT"/>
                <a:cs typeface="Arial MT"/>
              </a:rPr>
              <a:t>pour </a:t>
            </a:r>
            <a:r>
              <a:rPr sz="2176" spc="-6" dirty="0">
                <a:solidFill>
                  <a:srgbClr val="FFFFFF"/>
                </a:solidFill>
                <a:latin typeface="Arial MT"/>
                <a:cs typeface="Arial MT"/>
              </a:rPr>
              <a:t>le</a:t>
            </a:r>
            <a:r>
              <a:rPr sz="2176" spc="-18" dirty="0">
                <a:solidFill>
                  <a:srgbClr val="FFFFFF"/>
                </a:solidFill>
                <a:latin typeface="Arial MT"/>
                <a:cs typeface="Arial MT"/>
              </a:rPr>
              <a:t> </a:t>
            </a:r>
            <a:r>
              <a:rPr sz="2176" spc="-6" dirty="0">
                <a:solidFill>
                  <a:srgbClr val="FFFFFF"/>
                </a:solidFill>
                <a:latin typeface="Arial MT"/>
                <a:cs typeface="Arial MT"/>
              </a:rPr>
              <a:t>plus</a:t>
            </a:r>
            <a:r>
              <a:rPr sz="2176" spc="-12" dirty="0">
                <a:solidFill>
                  <a:srgbClr val="FFFFFF"/>
                </a:solidFill>
                <a:latin typeface="Arial MT"/>
                <a:cs typeface="Arial MT"/>
              </a:rPr>
              <a:t> </a:t>
            </a:r>
            <a:r>
              <a:rPr sz="2176" spc="-6" dirty="0">
                <a:solidFill>
                  <a:srgbClr val="FFFFFF"/>
                </a:solidFill>
                <a:latin typeface="Arial MT"/>
                <a:cs typeface="Arial MT"/>
              </a:rPr>
              <a:t>petit.</a:t>
            </a:r>
            <a:endParaRPr sz="2176" dirty="0">
              <a:solidFill>
                <a:prstClr val="black"/>
              </a:solidFill>
              <a:latin typeface="Arial MT"/>
              <a:cs typeface="Arial MT"/>
            </a:endParaRPr>
          </a:p>
          <a:p>
            <a:pPr marL="15356" defTabSz="1105601">
              <a:lnSpc>
                <a:spcPts val="2435"/>
              </a:lnSpc>
            </a:pPr>
            <a:r>
              <a:rPr sz="2176" spc="-12" dirty="0">
                <a:solidFill>
                  <a:srgbClr val="FFFFFF"/>
                </a:solidFill>
                <a:latin typeface="Arial MT"/>
                <a:cs typeface="Arial MT"/>
              </a:rPr>
              <a:t>Afficher </a:t>
            </a:r>
            <a:r>
              <a:rPr sz="2176" spc="-6" dirty="0">
                <a:solidFill>
                  <a:srgbClr val="FFFFFF"/>
                </a:solidFill>
                <a:latin typeface="Arial MT"/>
                <a:cs typeface="Arial MT"/>
              </a:rPr>
              <a:t>la</a:t>
            </a:r>
            <a:r>
              <a:rPr sz="2176" spc="-18" dirty="0">
                <a:solidFill>
                  <a:srgbClr val="FFFFFF"/>
                </a:solidFill>
                <a:latin typeface="Arial MT"/>
                <a:cs typeface="Arial MT"/>
              </a:rPr>
              <a:t> </a:t>
            </a:r>
            <a:r>
              <a:rPr sz="2176" spc="-6" dirty="0">
                <a:solidFill>
                  <a:srgbClr val="FFFFFF"/>
                </a:solidFill>
                <a:latin typeface="Arial MT"/>
                <a:cs typeface="Arial MT"/>
              </a:rPr>
              <a:t>moyenne</a:t>
            </a:r>
            <a:r>
              <a:rPr sz="2176" spc="-18" dirty="0">
                <a:solidFill>
                  <a:srgbClr val="FFFFFF"/>
                </a:solidFill>
                <a:latin typeface="Arial MT"/>
                <a:cs typeface="Arial MT"/>
              </a:rPr>
              <a:t> </a:t>
            </a:r>
            <a:r>
              <a:rPr sz="2176" spc="-12" dirty="0">
                <a:solidFill>
                  <a:srgbClr val="FFFFFF"/>
                </a:solidFill>
                <a:latin typeface="Arial MT"/>
                <a:cs typeface="Arial MT"/>
              </a:rPr>
              <a:t>d’âge</a:t>
            </a:r>
            <a:r>
              <a:rPr sz="2176" spc="-18" dirty="0">
                <a:solidFill>
                  <a:srgbClr val="FFFFFF"/>
                </a:solidFill>
                <a:latin typeface="Arial MT"/>
                <a:cs typeface="Arial MT"/>
              </a:rPr>
              <a:t> </a:t>
            </a:r>
            <a:r>
              <a:rPr sz="2176" spc="-6" dirty="0">
                <a:solidFill>
                  <a:srgbClr val="FFFFFF"/>
                </a:solidFill>
                <a:latin typeface="Arial MT"/>
                <a:cs typeface="Arial MT"/>
              </a:rPr>
              <a:t>des</a:t>
            </a:r>
            <a:r>
              <a:rPr sz="2176" spc="-12" dirty="0">
                <a:solidFill>
                  <a:srgbClr val="FFFFFF"/>
                </a:solidFill>
                <a:latin typeface="Arial MT"/>
                <a:cs typeface="Arial MT"/>
              </a:rPr>
              <a:t> </a:t>
            </a:r>
            <a:r>
              <a:rPr sz="2176" spc="-6" dirty="0">
                <a:solidFill>
                  <a:srgbClr val="FFFFFF"/>
                </a:solidFill>
                <a:latin typeface="Arial MT"/>
                <a:cs typeface="Arial MT"/>
              </a:rPr>
              <a:t>enfants.</a:t>
            </a:r>
            <a:endParaRPr sz="2176" dirty="0">
              <a:solidFill>
                <a:prstClr val="black"/>
              </a:solidFill>
              <a:latin typeface="Arial MT"/>
              <a:cs typeface="Arial MT"/>
            </a:endParaRPr>
          </a:p>
          <a:p>
            <a:pPr marL="15356" defTabSz="1105601">
              <a:lnSpc>
                <a:spcPts val="2527"/>
              </a:lnSpc>
            </a:pPr>
            <a:r>
              <a:rPr sz="2176" spc="-12" dirty="0">
                <a:solidFill>
                  <a:srgbClr val="FFFFFF"/>
                </a:solidFill>
                <a:latin typeface="Arial MT"/>
                <a:cs typeface="Arial MT"/>
              </a:rPr>
              <a:t>Afficher</a:t>
            </a:r>
            <a:r>
              <a:rPr sz="2176" dirty="0">
                <a:solidFill>
                  <a:srgbClr val="FFFFFF"/>
                </a:solidFill>
                <a:latin typeface="Arial MT"/>
                <a:cs typeface="Arial MT"/>
              </a:rPr>
              <a:t> </a:t>
            </a:r>
            <a:r>
              <a:rPr sz="2176" spc="-6" dirty="0">
                <a:solidFill>
                  <a:srgbClr val="FFFFFF"/>
                </a:solidFill>
                <a:latin typeface="Arial MT"/>
                <a:cs typeface="Arial MT"/>
              </a:rPr>
              <a:t>si au moins</a:t>
            </a:r>
            <a:r>
              <a:rPr sz="2176" dirty="0">
                <a:solidFill>
                  <a:srgbClr val="FFFFFF"/>
                </a:solidFill>
                <a:latin typeface="Arial MT"/>
                <a:cs typeface="Arial MT"/>
              </a:rPr>
              <a:t> </a:t>
            </a:r>
            <a:r>
              <a:rPr sz="2176" spc="-6" dirty="0">
                <a:solidFill>
                  <a:srgbClr val="FFFFFF"/>
                </a:solidFill>
                <a:latin typeface="Arial MT"/>
                <a:cs typeface="Arial MT"/>
              </a:rPr>
              <a:t>un </a:t>
            </a:r>
            <a:r>
              <a:rPr sz="2176" spc="-12" dirty="0">
                <a:solidFill>
                  <a:srgbClr val="FFFFFF"/>
                </a:solidFill>
                <a:latin typeface="Arial MT"/>
                <a:cs typeface="Arial MT"/>
              </a:rPr>
              <a:t>enfant</a:t>
            </a:r>
            <a:r>
              <a:rPr sz="2176" dirty="0">
                <a:solidFill>
                  <a:srgbClr val="FFFFFF"/>
                </a:solidFill>
                <a:latin typeface="Arial MT"/>
                <a:cs typeface="Arial MT"/>
              </a:rPr>
              <a:t> a</a:t>
            </a:r>
            <a:r>
              <a:rPr sz="2176" spc="-6" dirty="0">
                <a:solidFill>
                  <a:srgbClr val="FFFFFF"/>
                </a:solidFill>
                <a:latin typeface="Arial MT"/>
                <a:cs typeface="Arial MT"/>
              </a:rPr>
              <a:t> </a:t>
            </a:r>
            <a:r>
              <a:rPr sz="2176" spc="-12" dirty="0">
                <a:solidFill>
                  <a:srgbClr val="FFFFFF"/>
                </a:solidFill>
                <a:latin typeface="Arial MT"/>
                <a:cs typeface="Arial MT"/>
              </a:rPr>
              <a:t>dépassé</a:t>
            </a:r>
            <a:r>
              <a:rPr sz="2176" spc="-6" dirty="0">
                <a:solidFill>
                  <a:srgbClr val="FFFFFF"/>
                </a:solidFill>
                <a:latin typeface="Arial MT"/>
                <a:cs typeface="Arial MT"/>
              </a:rPr>
              <a:t> un </a:t>
            </a:r>
            <a:r>
              <a:rPr sz="2176" spc="-12" dirty="0">
                <a:solidFill>
                  <a:srgbClr val="FFFFFF"/>
                </a:solidFill>
                <a:latin typeface="Arial MT"/>
                <a:cs typeface="Arial MT"/>
              </a:rPr>
              <a:t>âge.</a:t>
            </a:r>
            <a:endParaRPr sz="2176" dirty="0">
              <a:solidFill>
                <a:prstClr val="black"/>
              </a:solidFill>
              <a:latin typeface="Arial MT"/>
              <a:cs typeface="Arial MT"/>
            </a:endParaRPr>
          </a:p>
        </p:txBody>
      </p:sp>
      <p:sp>
        <p:nvSpPr>
          <p:cNvPr id="12" name="object 12"/>
          <p:cNvSpPr txBox="1"/>
          <p:nvPr/>
        </p:nvSpPr>
        <p:spPr>
          <a:xfrm>
            <a:off x="540040" y="4138035"/>
            <a:ext cx="124377" cy="165879"/>
          </a:xfrm>
          <a:prstGeom prst="rect">
            <a:avLst/>
          </a:prstGeom>
        </p:spPr>
        <p:txBody>
          <a:bodyPr vert="horz" wrap="square" lIns="0" tIns="16891" rIns="0" bIns="0" rtlCol="0">
            <a:spAutoFit/>
          </a:bodyPr>
          <a:lstStyle/>
          <a:p>
            <a:pPr marL="15356" defTabSz="1105601">
              <a:spcBef>
                <a:spcPts val="133"/>
              </a:spcBef>
            </a:pPr>
            <a:r>
              <a:rPr sz="967" spc="6" dirty="0">
                <a:solidFill>
                  <a:srgbClr val="0058FF"/>
                </a:solidFill>
                <a:latin typeface="Wingdings"/>
                <a:cs typeface="Wingdings"/>
              </a:rPr>
              <a:t></a:t>
            </a:r>
            <a:endParaRPr sz="967">
              <a:solidFill>
                <a:prstClr val="black"/>
              </a:solidFill>
              <a:latin typeface="Wingdings"/>
              <a:cs typeface="Wingdings"/>
            </a:endParaRPr>
          </a:p>
        </p:txBody>
      </p:sp>
      <p:sp>
        <p:nvSpPr>
          <p:cNvPr id="13" name="object 13"/>
          <p:cNvSpPr txBox="1"/>
          <p:nvPr/>
        </p:nvSpPr>
        <p:spPr>
          <a:xfrm>
            <a:off x="798591" y="4039670"/>
            <a:ext cx="10446118" cy="659741"/>
          </a:xfrm>
          <a:prstGeom prst="rect">
            <a:avLst/>
          </a:prstGeom>
        </p:spPr>
        <p:txBody>
          <a:bodyPr vert="horz" wrap="square" lIns="0" tIns="43761" rIns="0" bIns="0" rtlCol="0">
            <a:spAutoFit/>
          </a:bodyPr>
          <a:lstStyle/>
          <a:p>
            <a:pPr marL="15356" marR="6142" defTabSz="1105601">
              <a:lnSpc>
                <a:spcPts val="2442"/>
              </a:lnSpc>
              <a:spcBef>
                <a:spcPts val="343"/>
              </a:spcBef>
            </a:pPr>
            <a:r>
              <a:rPr sz="2176" spc="-6" dirty="0">
                <a:solidFill>
                  <a:srgbClr val="FFFFFF"/>
                </a:solidFill>
                <a:latin typeface="Arial MT"/>
                <a:cs typeface="Arial MT"/>
              </a:rPr>
              <a:t>Certaines</a:t>
            </a:r>
            <a:r>
              <a:rPr sz="2176" spc="6" dirty="0">
                <a:solidFill>
                  <a:srgbClr val="FFFFFF"/>
                </a:solidFill>
                <a:latin typeface="Arial MT"/>
                <a:cs typeface="Arial MT"/>
              </a:rPr>
              <a:t> </a:t>
            </a:r>
            <a:r>
              <a:rPr sz="2176" spc="-6" dirty="0">
                <a:solidFill>
                  <a:srgbClr val="FFFFFF"/>
                </a:solidFill>
                <a:latin typeface="Arial MT"/>
                <a:cs typeface="Arial MT"/>
              </a:rPr>
              <a:t>méthodes</a:t>
            </a:r>
            <a:r>
              <a:rPr sz="2176" spc="12" dirty="0">
                <a:solidFill>
                  <a:srgbClr val="FFFFFF"/>
                </a:solidFill>
                <a:latin typeface="Arial MT"/>
                <a:cs typeface="Arial MT"/>
              </a:rPr>
              <a:t> </a:t>
            </a:r>
            <a:r>
              <a:rPr sz="2176" spc="-6" dirty="0">
                <a:solidFill>
                  <a:srgbClr val="FFFFFF"/>
                </a:solidFill>
                <a:latin typeface="Arial MT"/>
                <a:cs typeface="Arial MT"/>
              </a:rPr>
              <a:t>(comme</a:t>
            </a:r>
            <a:r>
              <a:rPr sz="2176" dirty="0">
                <a:solidFill>
                  <a:srgbClr val="FFFFFF"/>
                </a:solidFill>
                <a:latin typeface="Arial MT"/>
                <a:cs typeface="Arial MT"/>
              </a:rPr>
              <a:t> </a:t>
            </a:r>
            <a:r>
              <a:rPr sz="2176" spc="-6" dirty="0">
                <a:solidFill>
                  <a:srgbClr val="FFFFFF"/>
                </a:solidFill>
                <a:latin typeface="Arial MT"/>
                <a:cs typeface="Arial MT"/>
              </a:rPr>
              <a:t>min)</a:t>
            </a:r>
            <a:r>
              <a:rPr sz="2176" spc="12" dirty="0">
                <a:solidFill>
                  <a:srgbClr val="FFFFFF"/>
                </a:solidFill>
                <a:latin typeface="Arial MT"/>
                <a:cs typeface="Arial MT"/>
              </a:rPr>
              <a:t> </a:t>
            </a:r>
            <a:r>
              <a:rPr sz="2176" spc="-12" dirty="0">
                <a:solidFill>
                  <a:srgbClr val="FFFFFF"/>
                </a:solidFill>
                <a:latin typeface="Arial MT"/>
                <a:cs typeface="Arial MT"/>
              </a:rPr>
              <a:t>renvoient</a:t>
            </a:r>
            <a:r>
              <a:rPr sz="2176" spc="12" dirty="0">
                <a:solidFill>
                  <a:srgbClr val="FFFFFF"/>
                </a:solidFill>
                <a:latin typeface="Arial MT"/>
                <a:cs typeface="Arial MT"/>
              </a:rPr>
              <a:t> </a:t>
            </a:r>
            <a:r>
              <a:rPr sz="2176" spc="-6" dirty="0">
                <a:solidFill>
                  <a:srgbClr val="FFFFFF"/>
                </a:solidFill>
                <a:latin typeface="Arial MT"/>
                <a:cs typeface="Arial MT"/>
              </a:rPr>
              <a:t>un</a:t>
            </a:r>
            <a:r>
              <a:rPr sz="2176" dirty="0">
                <a:solidFill>
                  <a:srgbClr val="FFFFFF"/>
                </a:solidFill>
                <a:latin typeface="Arial MT"/>
                <a:cs typeface="Arial MT"/>
              </a:rPr>
              <a:t> </a:t>
            </a:r>
            <a:r>
              <a:rPr sz="2176" spc="-12" dirty="0">
                <a:solidFill>
                  <a:srgbClr val="FFFFFF"/>
                </a:solidFill>
                <a:latin typeface="Arial MT"/>
                <a:cs typeface="Arial MT"/>
              </a:rPr>
              <a:t>Optional.</a:t>
            </a:r>
            <a:r>
              <a:rPr sz="2176" spc="12" dirty="0">
                <a:solidFill>
                  <a:srgbClr val="FFFFFF"/>
                </a:solidFill>
                <a:latin typeface="Arial MT"/>
                <a:cs typeface="Arial MT"/>
              </a:rPr>
              <a:t> </a:t>
            </a:r>
            <a:r>
              <a:rPr sz="2176" spc="-6" dirty="0">
                <a:solidFill>
                  <a:srgbClr val="FFFFFF"/>
                </a:solidFill>
                <a:latin typeface="Arial MT"/>
                <a:cs typeface="Arial MT"/>
              </a:rPr>
              <a:t>Utilisez</a:t>
            </a:r>
            <a:r>
              <a:rPr sz="2176" spc="12" dirty="0">
                <a:solidFill>
                  <a:srgbClr val="FFFFFF"/>
                </a:solidFill>
                <a:latin typeface="Arial MT"/>
                <a:cs typeface="Arial MT"/>
              </a:rPr>
              <a:t> </a:t>
            </a:r>
            <a:r>
              <a:rPr sz="2176" spc="-6" dirty="0">
                <a:solidFill>
                  <a:srgbClr val="FFFFFF"/>
                </a:solidFill>
                <a:latin typeface="Arial MT"/>
                <a:cs typeface="Arial MT"/>
              </a:rPr>
              <a:t>get()</a:t>
            </a:r>
            <a:r>
              <a:rPr sz="2176" spc="6" dirty="0">
                <a:solidFill>
                  <a:srgbClr val="FFFFFF"/>
                </a:solidFill>
                <a:latin typeface="Arial MT"/>
                <a:cs typeface="Arial MT"/>
              </a:rPr>
              <a:t> </a:t>
            </a:r>
            <a:r>
              <a:rPr sz="2176" spc="-12" dirty="0">
                <a:solidFill>
                  <a:srgbClr val="FFFFFF"/>
                </a:solidFill>
                <a:latin typeface="Arial MT"/>
                <a:cs typeface="Arial MT"/>
              </a:rPr>
              <a:t>pour</a:t>
            </a:r>
            <a:r>
              <a:rPr sz="2176" spc="12" dirty="0">
                <a:solidFill>
                  <a:srgbClr val="FFFFFF"/>
                </a:solidFill>
                <a:latin typeface="Arial MT"/>
                <a:cs typeface="Arial MT"/>
              </a:rPr>
              <a:t> </a:t>
            </a:r>
            <a:r>
              <a:rPr sz="2176" spc="-12" dirty="0">
                <a:solidFill>
                  <a:srgbClr val="FFFFFF"/>
                </a:solidFill>
                <a:latin typeface="Arial MT"/>
                <a:cs typeface="Arial MT"/>
              </a:rPr>
              <a:t>récupérer </a:t>
            </a:r>
            <a:r>
              <a:rPr sz="2176" spc="-585" dirty="0">
                <a:solidFill>
                  <a:srgbClr val="FFFFFF"/>
                </a:solidFill>
                <a:latin typeface="Arial MT"/>
                <a:cs typeface="Arial MT"/>
              </a:rPr>
              <a:t> </a:t>
            </a:r>
            <a:r>
              <a:rPr sz="2176" spc="-6" dirty="0">
                <a:solidFill>
                  <a:srgbClr val="FFFFFF"/>
                </a:solidFill>
                <a:latin typeface="Arial MT"/>
                <a:cs typeface="Arial MT"/>
              </a:rPr>
              <a:t>le ‘vrai’</a:t>
            </a:r>
            <a:r>
              <a:rPr sz="2176" spc="-73" dirty="0">
                <a:solidFill>
                  <a:srgbClr val="FFFFFF"/>
                </a:solidFill>
                <a:latin typeface="Arial MT"/>
                <a:cs typeface="Arial MT"/>
              </a:rPr>
              <a:t> </a:t>
            </a:r>
            <a:r>
              <a:rPr sz="2176" spc="-12" dirty="0">
                <a:solidFill>
                  <a:srgbClr val="FFFFFF"/>
                </a:solidFill>
                <a:latin typeface="Arial MT"/>
                <a:cs typeface="Arial MT"/>
              </a:rPr>
              <a:t>objet</a:t>
            </a:r>
            <a:r>
              <a:rPr sz="2176" spc="6" dirty="0">
                <a:solidFill>
                  <a:srgbClr val="FFFFFF"/>
                </a:solidFill>
                <a:latin typeface="Arial MT"/>
                <a:cs typeface="Arial MT"/>
              </a:rPr>
              <a:t> </a:t>
            </a:r>
            <a:r>
              <a:rPr sz="2176" spc="-12" dirty="0">
                <a:solidFill>
                  <a:srgbClr val="FFFFFF"/>
                </a:solidFill>
                <a:latin typeface="Arial MT"/>
                <a:cs typeface="Arial MT"/>
              </a:rPr>
              <a:t>contenu</a:t>
            </a:r>
            <a:r>
              <a:rPr sz="2176" dirty="0">
                <a:solidFill>
                  <a:srgbClr val="FFFFFF"/>
                </a:solidFill>
                <a:latin typeface="Arial MT"/>
                <a:cs typeface="Arial MT"/>
              </a:rPr>
              <a:t> </a:t>
            </a:r>
            <a:r>
              <a:rPr sz="2176" spc="-6" dirty="0">
                <a:solidFill>
                  <a:srgbClr val="FFFFFF"/>
                </a:solidFill>
                <a:latin typeface="Arial MT"/>
                <a:cs typeface="Arial MT"/>
              </a:rPr>
              <a:t>dans</a:t>
            </a:r>
            <a:r>
              <a:rPr sz="2176" spc="6" dirty="0">
                <a:solidFill>
                  <a:srgbClr val="FFFFFF"/>
                </a:solidFill>
                <a:latin typeface="Arial MT"/>
                <a:cs typeface="Arial MT"/>
              </a:rPr>
              <a:t> </a:t>
            </a:r>
            <a:r>
              <a:rPr sz="2176" spc="-12" dirty="0" err="1">
                <a:solidFill>
                  <a:srgbClr val="FFFFFF"/>
                </a:solidFill>
                <a:latin typeface="Arial MT"/>
                <a:cs typeface="Arial MT"/>
              </a:rPr>
              <a:t>l’Optional</a:t>
            </a:r>
            <a:r>
              <a:rPr sz="2176" spc="-12" dirty="0">
                <a:solidFill>
                  <a:srgbClr val="FFFFFF"/>
                </a:solidFill>
                <a:latin typeface="Arial MT"/>
                <a:cs typeface="Arial MT"/>
              </a:rPr>
              <a:t>.</a:t>
            </a:r>
            <a:endParaRPr sz="2176" dirty="0">
              <a:solidFill>
                <a:prstClr val="black"/>
              </a:solidFill>
              <a:latin typeface="Arial MT"/>
              <a:cs typeface="Arial MT"/>
            </a:endParaRPr>
          </a:p>
        </p:txBody>
      </p:sp>
      <p:sp>
        <p:nvSpPr>
          <p:cNvPr id="14" name="object 2">
            <a:extLst>
              <a:ext uri="{FF2B5EF4-FFF2-40B4-BE49-F238E27FC236}">
                <a16:creationId xmlns:a16="http://schemas.microsoft.com/office/drawing/2014/main" id="{82636601-6DFC-F09B-0F0C-1EB9689809B6}"/>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AC79A-1A61-4F43-CD68-2FE5C4347FB6}"/>
              </a:ext>
            </a:extLst>
          </p:cNvPr>
          <p:cNvSpPr>
            <a:spLocks noGrp="1"/>
          </p:cNvSpPr>
          <p:nvPr>
            <p:ph type="title"/>
          </p:nvPr>
        </p:nvSpPr>
        <p:spPr/>
        <p:txBody>
          <a:bodyPr/>
          <a:lstStyle/>
          <a:p>
            <a:r>
              <a:rPr lang="fr-FR" dirty="0"/>
              <a:t>COMMIT</a:t>
            </a:r>
          </a:p>
        </p:txBody>
      </p:sp>
      <p:sp>
        <p:nvSpPr>
          <p:cNvPr id="3" name="Espace réservé du texte 2">
            <a:extLst>
              <a:ext uri="{FF2B5EF4-FFF2-40B4-BE49-F238E27FC236}">
                <a16:creationId xmlns:a16="http://schemas.microsoft.com/office/drawing/2014/main" id="{A764D0E9-82A3-42AE-B9EC-470FACA58C16}"/>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7947899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431" y="538401"/>
            <a:ext cx="5152425" cy="573671"/>
          </a:xfrm>
          <a:prstGeom prst="rect">
            <a:avLst/>
          </a:prstGeom>
        </p:spPr>
        <p:txBody>
          <a:bodyPr vert="horz" wrap="square" lIns="0" tIns="15355" rIns="0" bIns="0" rtlCol="0">
            <a:spAutoFit/>
          </a:bodyPr>
          <a:lstStyle/>
          <a:p>
            <a:pPr marL="15356">
              <a:spcBef>
                <a:spcPts val="121"/>
              </a:spcBef>
            </a:pPr>
            <a:r>
              <a:rPr spc="399" dirty="0"/>
              <a:t>Ce</a:t>
            </a:r>
            <a:r>
              <a:rPr spc="138" dirty="0"/>
              <a:t> </a:t>
            </a:r>
            <a:r>
              <a:rPr spc="254" dirty="0"/>
              <a:t>qu’il</a:t>
            </a:r>
            <a:r>
              <a:rPr spc="151" dirty="0"/>
              <a:t> </a:t>
            </a:r>
            <a:r>
              <a:rPr spc="369" dirty="0"/>
              <a:t>faut</a:t>
            </a:r>
            <a:r>
              <a:rPr spc="145" dirty="0"/>
              <a:t> </a:t>
            </a:r>
            <a:r>
              <a:rPr spc="296" dirty="0"/>
              <a:t>retenir</a:t>
            </a:r>
          </a:p>
        </p:txBody>
      </p:sp>
      <p:sp>
        <p:nvSpPr>
          <p:cNvPr id="4" name="object 4"/>
          <p:cNvSpPr txBox="1"/>
          <p:nvPr/>
        </p:nvSpPr>
        <p:spPr>
          <a:xfrm>
            <a:off x="540040" y="1988697"/>
            <a:ext cx="124377" cy="165879"/>
          </a:xfrm>
          <a:prstGeom prst="rect">
            <a:avLst/>
          </a:prstGeom>
        </p:spPr>
        <p:txBody>
          <a:bodyPr vert="horz" wrap="square" lIns="0" tIns="16891" rIns="0" bIns="0" rtlCol="0">
            <a:spAutoFit/>
          </a:bodyPr>
          <a:lstStyle/>
          <a:p>
            <a:pPr marL="15356" defTabSz="1105601">
              <a:spcBef>
                <a:spcPts val="133"/>
              </a:spcBef>
            </a:pPr>
            <a:r>
              <a:rPr sz="967" spc="6" dirty="0">
                <a:solidFill>
                  <a:srgbClr val="0058FF"/>
                </a:solidFill>
                <a:latin typeface="Wingdings"/>
                <a:cs typeface="Wingdings"/>
              </a:rPr>
              <a:t></a:t>
            </a:r>
            <a:endParaRPr sz="967">
              <a:solidFill>
                <a:prstClr val="black"/>
              </a:solidFill>
              <a:latin typeface="Wingdings"/>
              <a:cs typeface="Wingdings"/>
            </a:endParaRPr>
          </a:p>
        </p:txBody>
      </p:sp>
      <p:sp>
        <p:nvSpPr>
          <p:cNvPr id="5" name="object 5"/>
          <p:cNvSpPr txBox="1"/>
          <p:nvPr/>
        </p:nvSpPr>
        <p:spPr>
          <a:xfrm>
            <a:off x="540040" y="2309496"/>
            <a:ext cx="124377" cy="165879"/>
          </a:xfrm>
          <a:prstGeom prst="rect">
            <a:avLst/>
          </a:prstGeom>
        </p:spPr>
        <p:txBody>
          <a:bodyPr vert="horz" wrap="square" lIns="0" tIns="16891" rIns="0" bIns="0" rtlCol="0">
            <a:spAutoFit/>
          </a:bodyPr>
          <a:lstStyle/>
          <a:p>
            <a:pPr marL="15356" defTabSz="1105601">
              <a:spcBef>
                <a:spcPts val="133"/>
              </a:spcBef>
            </a:pPr>
            <a:r>
              <a:rPr sz="967" spc="6" dirty="0">
                <a:solidFill>
                  <a:srgbClr val="0058FF"/>
                </a:solidFill>
                <a:latin typeface="Wingdings"/>
                <a:cs typeface="Wingdings"/>
              </a:rPr>
              <a:t></a:t>
            </a:r>
            <a:endParaRPr sz="967">
              <a:solidFill>
                <a:prstClr val="black"/>
              </a:solidFill>
              <a:latin typeface="Wingdings"/>
              <a:cs typeface="Wingdings"/>
            </a:endParaRPr>
          </a:p>
        </p:txBody>
      </p:sp>
      <p:sp>
        <p:nvSpPr>
          <p:cNvPr id="6" name="object 6"/>
          <p:cNvSpPr txBox="1"/>
          <p:nvPr/>
        </p:nvSpPr>
        <p:spPr>
          <a:xfrm>
            <a:off x="540040" y="2630281"/>
            <a:ext cx="124377" cy="165879"/>
          </a:xfrm>
          <a:prstGeom prst="rect">
            <a:avLst/>
          </a:prstGeom>
        </p:spPr>
        <p:txBody>
          <a:bodyPr vert="horz" wrap="square" lIns="0" tIns="16891" rIns="0" bIns="0" rtlCol="0">
            <a:spAutoFit/>
          </a:bodyPr>
          <a:lstStyle/>
          <a:p>
            <a:pPr marL="15356" defTabSz="1105601">
              <a:spcBef>
                <a:spcPts val="133"/>
              </a:spcBef>
            </a:pPr>
            <a:r>
              <a:rPr sz="967" spc="6" dirty="0">
                <a:solidFill>
                  <a:srgbClr val="0058FF"/>
                </a:solidFill>
                <a:latin typeface="Wingdings"/>
                <a:cs typeface="Wingdings"/>
              </a:rPr>
              <a:t></a:t>
            </a:r>
            <a:endParaRPr sz="967">
              <a:solidFill>
                <a:prstClr val="black"/>
              </a:solidFill>
              <a:latin typeface="Wingdings"/>
              <a:cs typeface="Wingdings"/>
            </a:endParaRPr>
          </a:p>
        </p:txBody>
      </p:sp>
      <p:sp>
        <p:nvSpPr>
          <p:cNvPr id="7" name="object 7"/>
          <p:cNvSpPr txBox="1"/>
          <p:nvPr/>
        </p:nvSpPr>
        <p:spPr>
          <a:xfrm>
            <a:off x="798591" y="1889901"/>
            <a:ext cx="10209648" cy="1317289"/>
          </a:xfrm>
          <a:prstGeom prst="rect">
            <a:avLst/>
          </a:prstGeom>
        </p:spPr>
        <p:txBody>
          <a:bodyPr vert="horz" wrap="square" lIns="0" tIns="34549" rIns="0" bIns="0" rtlCol="0">
            <a:spAutoFit/>
          </a:bodyPr>
          <a:lstStyle/>
          <a:p>
            <a:pPr marL="15356" marR="148948" defTabSz="1105601">
              <a:lnSpc>
                <a:spcPts val="2527"/>
              </a:lnSpc>
              <a:spcBef>
                <a:spcPts val="272"/>
              </a:spcBef>
            </a:pPr>
            <a:r>
              <a:rPr sz="2176" spc="151" dirty="0">
                <a:solidFill>
                  <a:srgbClr val="FFFFFF"/>
                </a:solidFill>
                <a:latin typeface="Trebuchet MS"/>
                <a:cs typeface="Trebuchet MS"/>
              </a:rPr>
              <a:t>Les</a:t>
            </a:r>
            <a:r>
              <a:rPr sz="2176" spc="36" dirty="0">
                <a:solidFill>
                  <a:srgbClr val="FFFFFF"/>
                </a:solidFill>
                <a:latin typeface="Trebuchet MS"/>
                <a:cs typeface="Trebuchet MS"/>
              </a:rPr>
              <a:t> </a:t>
            </a:r>
            <a:r>
              <a:rPr sz="2176" spc="169" dirty="0">
                <a:solidFill>
                  <a:srgbClr val="FFFFFF"/>
                </a:solidFill>
                <a:latin typeface="Trebuchet MS"/>
                <a:cs typeface="Trebuchet MS"/>
              </a:rPr>
              <a:t>lambdas</a:t>
            </a:r>
            <a:r>
              <a:rPr sz="2176" spc="42" dirty="0">
                <a:solidFill>
                  <a:srgbClr val="FFFFFF"/>
                </a:solidFill>
                <a:latin typeface="Trebuchet MS"/>
                <a:cs typeface="Trebuchet MS"/>
              </a:rPr>
              <a:t> </a:t>
            </a:r>
            <a:r>
              <a:rPr sz="2176" spc="103" dirty="0">
                <a:solidFill>
                  <a:srgbClr val="FFFFFF"/>
                </a:solidFill>
                <a:latin typeface="Trebuchet MS"/>
                <a:cs typeface="Trebuchet MS"/>
              </a:rPr>
              <a:t>permettent</a:t>
            </a:r>
            <a:r>
              <a:rPr sz="2176" spc="48" dirty="0">
                <a:solidFill>
                  <a:srgbClr val="FFFFFF"/>
                </a:solidFill>
                <a:latin typeface="Trebuchet MS"/>
                <a:cs typeface="Trebuchet MS"/>
              </a:rPr>
              <a:t> </a:t>
            </a:r>
            <a:r>
              <a:rPr sz="2176" spc="157" dirty="0">
                <a:solidFill>
                  <a:srgbClr val="FFFFFF"/>
                </a:solidFill>
                <a:latin typeface="Trebuchet MS"/>
                <a:cs typeface="Trebuchet MS"/>
              </a:rPr>
              <a:t>de</a:t>
            </a:r>
            <a:r>
              <a:rPr sz="2176" spc="42" dirty="0">
                <a:solidFill>
                  <a:srgbClr val="FFFFFF"/>
                </a:solidFill>
                <a:latin typeface="Trebuchet MS"/>
                <a:cs typeface="Trebuchet MS"/>
              </a:rPr>
              <a:t> </a:t>
            </a:r>
            <a:r>
              <a:rPr sz="2176" spc="48" dirty="0">
                <a:solidFill>
                  <a:srgbClr val="FFFFFF"/>
                </a:solidFill>
                <a:latin typeface="Trebuchet MS"/>
                <a:cs typeface="Trebuchet MS"/>
              </a:rPr>
              <a:t>faire</a:t>
            </a:r>
            <a:r>
              <a:rPr sz="2176" spc="36" dirty="0">
                <a:solidFill>
                  <a:srgbClr val="FFFFFF"/>
                </a:solidFill>
                <a:latin typeface="Trebuchet MS"/>
                <a:cs typeface="Trebuchet MS"/>
              </a:rPr>
              <a:t> </a:t>
            </a:r>
            <a:r>
              <a:rPr sz="2176" spc="175" dirty="0">
                <a:solidFill>
                  <a:srgbClr val="FFFFFF"/>
                </a:solidFill>
                <a:latin typeface="Trebuchet MS"/>
                <a:cs typeface="Trebuchet MS"/>
              </a:rPr>
              <a:t>du</a:t>
            </a:r>
            <a:r>
              <a:rPr sz="2176" spc="48" dirty="0">
                <a:solidFill>
                  <a:srgbClr val="FFFFFF"/>
                </a:solidFill>
                <a:latin typeface="Trebuchet MS"/>
                <a:cs typeface="Trebuchet MS"/>
              </a:rPr>
              <a:t> </a:t>
            </a:r>
            <a:r>
              <a:rPr sz="2176" spc="145" dirty="0">
                <a:solidFill>
                  <a:srgbClr val="FFFFFF"/>
                </a:solidFill>
                <a:latin typeface="Trebuchet MS"/>
                <a:cs typeface="Trebuchet MS"/>
              </a:rPr>
              <a:t>développement</a:t>
            </a:r>
            <a:r>
              <a:rPr sz="2176" spc="48" dirty="0">
                <a:solidFill>
                  <a:srgbClr val="FFFFFF"/>
                </a:solidFill>
                <a:latin typeface="Trebuchet MS"/>
                <a:cs typeface="Trebuchet MS"/>
              </a:rPr>
              <a:t> </a:t>
            </a:r>
            <a:r>
              <a:rPr sz="2176" spc="91" dirty="0">
                <a:solidFill>
                  <a:srgbClr val="FFFFFF"/>
                </a:solidFill>
                <a:latin typeface="Trebuchet MS"/>
                <a:cs typeface="Trebuchet MS"/>
              </a:rPr>
              <a:t>fonctionnel</a:t>
            </a:r>
            <a:r>
              <a:rPr sz="2176" spc="48" dirty="0">
                <a:solidFill>
                  <a:srgbClr val="FFFFFF"/>
                </a:solidFill>
                <a:latin typeface="Trebuchet MS"/>
                <a:cs typeface="Trebuchet MS"/>
              </a:rPr>
              <a:t> </a:t>
            </a:r>
            <a:r>
              <a:rPr sz="2176" spc="163" dirty="0">
                <a:solidFill>
                  <a:srgbClr val="FFFFFF"/>
                </a:solidFill>
                <a:latin typeface="Trebuchet MS"/>
                <a:cs typeface="Trebuchet MS"/>
              </a:rPr>
              <a:t>en</a:t>
            </a:r>
            <a:r>
              <a:rPr sz="2176" spc="36" dirty="0">
                <a:solidFill>
                  <a:srgbClr val="FFFFFF"/>
                </a:solidFill>
                <a:latin typeface="Trebuchet MS"/>
                <a:cs typeface="Trebuchet MS"/>
              </a:rPr>
              <a:t> </a:t>
            </a:r>
            <a:r>
              <a:rPr sz="2176" spc="12" dirty="0">
                <a:solidFill>
                  <a:srgbClr val="FFFFFF"/>
                </a:solidFill>
                <a:latin typeface="Trebuchet MS"/>
                <a:cs typeface="Trebuchet MS"/>
              </a:rPr>
              <a:t>Java. </a:t>
            </a:r>
            <a:r>
              <a:rPr sz="2176" spc="-635" dirty="0">
                <a:solidFill>
                  <a:srgbClr val="FFFFFF"/>
                </a:solidFill>
                <a:latin typeface="Trebuchet MS"/>
                <a:cs typeface="Trebuchet MS"/>
              </a:rPr>
              <a:t> </a:t>
            </a:r>
            <a:r>
              <a:rPr sz="2176" spc="91" dirty="0">
                <a:solidFill>
                  <a:srgbClr val="FFFFFF"/>
                </a:solidFill>
                <a:latin typeface="Trebuchet MS"/>
                <a:cs typeface="Trebuchet MS"/>
              </a:rPr>
              <a:t>Actuellement,</a:t>
            </a:r>
            <a:r>
              <a:rPr sz="2176" spc="42" dirty="0">
                <a:solidFill>
                  <a:srgbClr val="FFFFFF"/>
                </a:solidFill>
                <a:latin typeface="Trebuchet MS"/>
                <a:cs typeface="Trebuchet MS"/>
              </a:rPr>
              <a:t> </a:t>
            </a:r>
            <a:r>
              <a:rPr sz="2176" spc="54" dirty="0">
                <a:solidFill>
                  <a:srgbClr val="FFFFFF"/>
                </a:solidFill>
                <a:latin typeface="Trebuchet MS"/>
                <a:cs typeface="Trebuchet MS"/>
              </a:rPr>
              <a:t>le</a:t>
            </a:r>
            <a:r>
              <a:rPr sz="2176" spc="36" dirty="0">
                <a:solidFill>
                  <a:srgbClr val="FFFFFF"/>
                </a:solidFill>
                <a:latin typeface="Trebuchet MS"/>
                <a:cs typeface="Trebuchet MS"/>
              </a:rPr>
              <a:t> </a:t>
            </a:r>
            <a:r>
              <a:rPr sz="2176" spc="138" dirty="0">
                <a:solidFill>
                  <a:srgbClr val="FFFFFF"/>
                </a:solidFill>
                <a:latin typeface="Trebuchet MS"/>
                <a:cs typeface="Trebuchet MS"/>
              </a:rPr>
              <a:t>plus</a:t>
            </a:r>
            <a:r>
              <a:rPr sz="2176" spc="36" dirty="0">
                <a:solidFill>
                  <a:srgbClr val="FFFFFF"/>
                </a:solidFill>
                <a:latin typeface="Trebuchet MS"/>
                <a:cs typeface="Trebuchet MS"/>
              </a:rPr>
              <a:t> </a:t>
            </a:r>
            <a:r>
              <a:rPr sz="2176" spc="169" dirty="0">
                <a:solidFill>
                  <a:srgbClr val="FFFFFF"/>
                </a:solidFill>
                <a:latin typeface="Trebuchet MS"/>
                <a:cs typeface="Trebuchet MS"/>
              </a:rPr>
              <a:t>grand</a:t>
            </a:r>
            <a:r>
              <a:rPr sz="2176" spc="36" dirty="0">
                <a:solidFill>
                  <a:srgbClr val="FFFFFF"/>
                </a:solidFill>
                <a:latin typeface="Trebuchet MS"/>
                <a:cs typeface="Trebuchet MS"/>
              </a:rPr>
              <a:t> </a:t>
            </a:r>
            <a:r>
              <a:rPr sz="2176" spc="79" dirty="0">
                <a:solidFill>
                  <a:srgbClr val="FFFFFF"/>
                </a:solidFill>
                <a:latin typeface="Trebuchet MS"/>
                <a:cs typeface="Trebuchet MS"/>
              </a:rPr>
              <a:t>utilisateur</a:t>
            </a:r>
            <a:r>
              <a:rPr sz="2176" spc="42" dirty="0">
                <a:solidFill>
                  <a:srgbClr val="FFFFFF"/>
                </a:solidFill>
                <a:latin typeface="Trebuchet MS"/>
                <a:cs typeface="Trebuchet MS"/>
              </a:rPr>
              <a:t> </a:t>
            </a:r>
            <a:r>
              <a:rPr sz="2176" spc="157" dirty="0">
                <a:solidFill>
                  <a:srgbClr val="FFFFFF"/>
                </a:solidFill>
                <a:latin typeface="Trebuchet MS"/>
                <a:cs typeface="Trebuchet MS"/>
              </a:rPr>
              <a:t>de</a:t>
            </a:r>
            <a:r>
              <a:rPr sz="2176" spc="36" dirty="0">
                <a:solidFill>
                  <a:srgbClr val="FFFFFF"/>
                </a:solidFill>
                <a:latin typeface="Trebuchet MS"/>
                <a:cs typeface="Trebuchet MS"/>
              </a:rPr>
              <a:t> </a:t>
            </a:r>
            <a:r>
              <a:rPr sz="2176" spc="169" dirty="0">
                <a:solidFill>
                  <a:srgbClr val="FFFFFF"/>
                </a:solidFill>
                <a:latin typeface="Trebuchet MS"/>
                <a:cs typeface="Trebuchet MS"/>
              </a:rPr>
              <a:t>lambdas</a:t>
            </a:r>
            <a:r>
              <a:rPr sz="2176" spc="36" dirty="0">
                <a:solidFill>
                  <a:srgbClr val="FFFFFF"/>
                </a:solidFill>
                <a:latin typeface="Trebuchet MS"/>
                <a:cs typeface="Trebuchet MS"/>
              </a:rPr>
              <a:t> </a:t>
            </a:r>
            <a:r>
              <a:rPr sz="2176" spc="103" dirty="0">
                <a:solidFill>
                  <a:srgbClr val="FFFFFF"/>
                </a:solidFill>
                <a:latin typeface="Trebuchet MS"/>
                <a:cs typeface="Trebuchet MS"/>
              </a:rPr>
              <a:t>reste</a:t>
            </a:r>
            <a:r>
              <a:rPr sz="2176" spc="36" dirty="0">
                <a:solidFill>
                  <a:srgbClr val="FFFFFF"/>
                </a:solidFill>
                <a:latin typeface="Trebuchet MS"/>
                <a:cs typeface="Trebuchet MS"/>
              </a:rPr>
              <a:t> l’API </a:t>
            </a:r>
            <a:r>
              <a:rPr sz="2176" spc="91" dirty="0">
                <a:solidFill>
                  <a:srgbClr val="FFFFFF"/>
                </a:solidFill>
                <a:latin typeface="Trebuchet MS"/>
                <a:cs typeface="Trebuchet MS"/>
              </a:rPr>
              <a:t>stream().</a:t>
            </a:r>
            <a:endParaRPr sz="2176">
              <a:solidFill>
                <a:prstClr val="black"/>
              </a:solidFill>
              <a:latin typeface="Trebuchet MS"/>
              <a:cs typeface="Trebuchet MS"/>
            </a:endParaRPr>
          </a:p>
          <a:p>
            <a:pPr marL="15356" defTabSz="1105601">
              <a:lnSpc>
                <a:spcPts val="2412"/>
              </a:lnSpc>
            </a:pPr>
            <a:r>
              <a:rPr sz="2176" spc="60" dirty="0">
                <a:solidFill>
                  <a:srgbClr val="FFFFFF"/>
                </a:solidFill>
                <a:latin typeface="Trebuchet MS"/>
                <a:cs typeface="Trebuchet MS"/>
              </a:rPr>
              <a:t>Celle-ci</a:t>
            </a:r>
            <a:r>
              <a:rPr sz="2176" spc="42" dirty="0">
                <a:solidFill>
                  <a:srgbClr val="FFFFFF"/>
                </a:solidFill>
                <a:latin typeface="Trebuchet MS"/>
                <a:cs typeface="Trebuchet MS"/>
              </a:rPr>
              <a:t> </a:t>
            </a:r>
            <a:r>
              <a:rPr sz="2176" spc="121" dirty="0">
                <a:solidFill>
                  <a:srgbClr val="FFFFFF"/>
                </a:solidFill>
                <a:latin typeface="Trebuchet MS"/>
                <a:cs typeface="Trebuchet MS"/>
              </a:rPr>
              <a:t>permet</a:t>
            </a:r>
            <a:r>
              <a:rPr sz="2176" spc="42" dirty="0">
                <a:solidFill>
                  <a:srgbClr val="FFFFFF"/>
                </a:solidFill>
                <a:latin typeface="Trebuchet MS"/>
                <a:cs typeface="Trebuchet MS"/>
              </a:rPr>
              <a:t> </a:t>
            </a:r>
            <a:r>
              <a:rPr sz="2176" spc="109" dirty="0">
                <a:solidFill>
                  <a:srgbClr val="FFFFFF"/>
                </a:solidFill>
                <a:latin typeface="Trebuchet MS"/>
                <a:cs typeface="Trebuchet MS"/>
              </a:rPr>
              <a:t>d’enchaîner</a:t>
            </a:r>
            <a:r>
              <a:rPr sz="2176" spc="48" dirty="0">
                <a:solidFill>
                  <a:srgbClr val="FFFFFF"/>
                </a:solidFill>
                <a:latin typeface="Trebuchet MS"/>
                <a:cs typeface="Trebuchet MS"/>
              </a:rPr>
              <a:t> </a:t>
            </a:r>
            <a:r>
              <a:rPr sz="2176" spc="181" dirty="0">
                <a:solidFill>
                  <a:srgbClr val="FFFFFF"/>
                </a:solidFill>
                <a:latin typeface="Trebuchet MS"/>
                <a:cs typeface="Trebuchet MS"/>
              </a:rPr>
              <a:t>des</a:t>
            </a:r>
            <a:r>
              <a:rPr sz="2176" spc="48" dirty="0">
                <a:solidFill>
                  <a:srgbClr val="FFFFFF"/>
                </a:solidFill>
                <a:latin typeface="Trebuchet MS"/>
                <a:cs typeface="Trebuchet MS"/>
              </a:rPr>
              <a:t> </a:t>
            </a:r>
            <a:r>
              <a:rPr sz="2176" spc="127" dirty="0">
                <a:solidFill>
                  <a:srgbClr val="FFFFFF"/>
                </a:solidFill>
                <a:latin typeface="Trebuchet MS"/>
                <a:cs typeface="Trebuchet MS"/>
              </a:rPr>
              <a:t>opérations</a:t>
            </a:r>
            <a:r>
              <a:rPr sz="2176" spc="36" dirty="0">
                <a:solidFill>
                  <a:srgbClr val="FFFFFF"/>
                </a:solidFill>
                <a:latin typeface="Trebuchet MS"/>
                <a:cs typeface="Trebuchet MS"/>
              </a:rPr>
              <a:t> </a:t>
            </a:r>
            <a:r>
              <a:rPr sz="2176" spc="157" dirty="0">
                <a:solidFill>
                  <a:srgbClr val="FFFFFF"/>
                </a:solidFill>
                <a:latin typeface="Trebuchet MS"/>
                <a:cs typeface="Trebuchet MS"/>
              </a:rPr>
              <a:t>sur</a:t>
            </a:r>
            <a:r>
              <a:rPr sz="2176" spc="42" dirty="0">
                <a:solidFill>
                  <a:srgbClr val="FFFFFF"/>
                </a:solidFill>
                <a:latin typeface="Trebuchet MS"/>
                <a:cs typeface="Trebuchet MS"/>
              </a:rPr>
              <a:t> </a:t>
            </a:r>
            <a:r>
              <a:rPr sz="2176" spc="115" dirty="0">
                <a:solidFill>
                  <a:srgbClr val="FFFFFF"/>
                </a:solidFill>
                <a:latin typeface="Trebuchet MS"/>
                <a:cs typeface="Trebuchet MS"/>
              </a:rPr>
              <a:t>les</a:t>
            </a:r>
            <a:r>
              <a:rPr sz="2176" spc="36" dirty="0">
                <a:solidFill>
                  <a:srgbClr val="FFFFFF"/>
                </a:solidFill>
                <a:latin typeface="Trebuchet MS"/>
                <a:cs typeface="Trebuchet MS"/>
              </a:rPr>
              <a:t> </a:t>
            </a:r>
            <a:r>
              <a:rPr sz="2176" spc="91" dirty="0">
                <a:solidFill>
                  <a:srgbClr val="FFFFFF"/>
                </a:solidFill>
                <a:latin typeface="Trebuchet MS"/>
                <a:cs typeface="Trebuchet MS"/>
              </a:rPr>
              <a:t>collections</a:t>
            </a:r>
            <a:r>
              <a:rPr sz="2176" spc="42" dirty="0">
                <a:solidFill>
                  <a:srgbClr val="FFFFFF"/>
                </a:solidFill>
                <a:latin typeface="Trebuchet MS"/>
                <a:cs typeface="Trebuchet MS"/>
              </a:rPr>
              <a:t> </a:t>
            </a:r>
            <a:r>
              <a:rPr sz="2176" spc="157" dirty="0">
                <a:solidFill>
                  <a:srgbClr val="FFFFFF"/>
                </a:solidFill>
                <a:latin typeface="Trebuchet MS"/>
                <a:cs typeface="Trebuchet MS"/>
              </a:rPr>
              <a:t>de</a:t>
            </a:r>
            <a:r>
              <a:rPr sz="2176" spc="36" dirty="0">
                <a:solidFill>
                  <a:srgbClr val="FFFFFF"/>
                </a:solidFill>
                <a:latin typeface="Trebuchet MS"/>
                <a:cs typeface="Trebuchet MS"/>
              </a:rPr>
              <a:t> </a:t>
            </a:r>
            <a:r>
              <a:rPr sz="2176" spc="133" dirty="0">
                <a:solidFill>
                  <a:srgbClr val="FFFFFF"/>
                </a:solidFill>
                <a:latin typeface="Trebuchet MS"/>
                <a:cs typeface="Trebuchet MS"/>
              </a:rPr>
              <a:t>manière</a:t>
            </a:r>
            <a:endParaRPr sz="2176">
              <a:solidFill>
                <a:prstClr val="black"/>
              </a:solidFill>
              <a:latin typeface="Trebuchet MS"/>
              <a:cs typeface="Trebuchet MS"/>
            </a:endParaRPr>
          </a:p>
          <a:p>
            <a:pPr marL="15356" defTabSz="1105601">
              <a:lnSpc>
                <a:spcPts val="2569"/>
              </a:lnSpc>
            </a:pPr>
            <a:r>
              <a:rPr sz="2176" spc="133" dirty="0">
                <a:solidFill>
                  <a:srgbClr val="FFFFFF"/>
                </a:solidFill>
                <a:latin typeface="Trebuchet MS"/>
                <a:cs typeface="Trebuchet MS"/>
              </a:rPr>
              <a:t>simple</a:t>
            </a:r>
            <a:r>
              <a:rPr sz="2176" spc="24" dirty="0">
                <a:solidFill>
                  <a:srgbClr val="FFFFFF"/>
                </a:solidFill>
                <a:latin typeface="Trebuchet MS"/>
                <a:cs typeface="Trebuchet MS"/>
              </a:rPr>
              <a:t> </a:t>
            </a:r>
            <a:r>
              <a:rPr sz="2176" spc="115" dirty="0">
                <a:solidFill>
                  <a:srgbClr val="FFFFFF"/>
                </a:solidFill>
                <a:latin typeface="Trebuchet MS"/>
                <a:cs typeface="Trebuchet MS"/>
              </a:rPr>
              <a:t>(à</a:t>
            </a:r>
            <a:r>
              <a:rPr sz="2176" spc="30" dirty="0">
                <a:solidFill>
                  <a:srgbClr val="FFFFFF"/>
                </a:solidFill>
                <a:latin typeface="Trebuchet MS"/>
                <a:cs typeface="Trebuchet MS"/>
              </a:rPr>
              <a:t> </a:t>
            </a:r>
            <a:r>
              <a:rPr sz="2176" spc="73" dirty="0">
                <a:solidFill>
                  <a:srgbClr val="FFFFFF"/>
                </a:solidFill>
                <a:latin typeface="Trebuchet MS"/>
                <a:cs typeface="Trebuchet MS"/>
              </a:rPr>
              <a:t>la</a:t>
            </a:r>
            <a:r>
              <a:rPr sz="2176" spc="30" dirty="0">
                <a:solidFill>
                  <a:srgbClr val="FFFFFF"/>
                </a:solidFill>
                <a:latin typeface="Trebuchet MS"/>
                <a:cs typeface="Trebuchet MS"/>
              </a:rPr>
              <a:t> </a:t>
            </a:r>
            <a:r>
              <a:rPr sz="2176" spc="133" dirty="0">
                <a:solidFill>
                  <a:srgbClr val="FFFFFF"/>
                </a:solidFill>
                <a:latin typeface="Trebuchet MS"/>
                <a:cs typeface="Trebuchet MS"/>
              </a:rPr>
              <a:t>manière</a:t>
            </a:r>
            <a:r>
              <a:rPr sz="2176" spc="30" dirty="0">
                <a:solidFill>
                  <a:srgbClr val="FFFFFF"/>
                </a:solidFill>
                <a:latin typeface="Trebuchet MS"/>
                <a:cs typeface="Trebuchet MS"/>
              </a:rPr>
              <a:t> </a:t>
            </a:r>
            <a:r>
              <a:rPr sz="2176" spc="103" dirty="0">
                <a:solidFill>
                  <a:srgbClr val="FFFFFF"/>
                </a:solidFill>
                <a:latin typeface="Trebuchet MS"/>
                <a:cs typeface="Trebuchet MS"/>
              </a:rPr>
              <a:t>d’un</a:t>
            </a:r>
            <a:r>
              <a:rPr sz="2176" spc="30" dirty="0">
                <a:solidFill>
                  <a:srgbClr val="FFFFFF"/>
                </a:solidFill>
                <a:latin typeface="Trebuchet MS"/>
                <a:cs typeface="Trebuchet MS"/>
              </a:rPr>
              <a:t> </a:t>
            </a:r>
            <a:r>
              <a:rPr sz="2176" spc="121" dirty="0">
                <a:solidFill>
                  <a:srgbClr val="FFFFFF"/>
                </a:solidFill>
                <a:latin typeface="Trebuchet MS"/>
                <a:cs typeface="Trebuchet MS"/>
              </a:rPr>
              <a:t>SQL).</a:t>
            </a:r>
            <a:endParaRPr sz="2176">
              <a:solidFill>
                <a:prstClr val="black"/>
              </a:solidFill>
              <a:latin typeface="Trebuchet MS"/>
              <a:cs typeface="Trebuchet MS"/>
            </a:endParaRPr>
          </a:p>
        </p:txBody>
      </p:sp>
      <p:sp>
        <p:nvSpPr>
          <p:cNvPr id="8" name="object 2">
            <a:extLst>
              <a:ext uri="{FF2B5EF4-FFF2-40B4-BE49-F238E27FC236}">
                <a16:creationId xmlns:a16="http://schemas.microsoft.com/office/drawing/2014/main" id="{C54B3047-C689-8682-6548-D5E110F902CE}"/>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431" y="538401"/>
            <a:ext cx="6760879" cy="573671"/>
          </a:xfrm>
          <a:prstGeom prst="rect">
            <a:avLst/>
          </a:prstGeom>
        </p:spPr>
        <p:txBody>
          <a:bodyPr vert="horz" wrap="square" lIns="0" tIns="15355" rIns="0" bIns="0" rtlCol="0">
            <a:spAutoFit/>
          </a:bodyPr>
          <a:lstStyle/>
          <a:p>
            <a:pPr marL="15356">
              <a:spcBef>
                <a:spcPts val="121"/>
              </a:spcBef>
            </a:pPr>
            <a:r>
              <a:rPr spc="423" dirty="0"/>
              <a:t>Les</a:t>
            </a:r>
            <a:r>
              <a:rPr spc="133" dirty="0"/>
              <a:t> </a:t>
            </a:r>
            <a:r>
              <a:rPr spc="381" dirty="0"/>
              <a:t>conseils</a:t>
            </a:r>
            <a:r>
              <a:rPr spc="138" dirty="0"/>
              <a:t> </a:t>
            </a:r>
            <a:r>
              <a:rPr spc="459" dirty="0"/>
              <a:t>du</a:t>
            </a:r>
            <a:r>
              <a:rPr spc="138" dirty="0"/>
              <a:t> </a:t>
            </a:r>
            <a:r>
              <a:rPr spc="375" dirty="0"/>
              <a:t>formateur</a:t>
            </a:r>
          </a:p>
        </p:txBody>
      </p:sp>
      <p:sp>
        <p:nvSpPr>
          <p:cNvPr id="4" name="object 4"/>
          <p:cNvSpPr txBox="1"/>
          <p:nvPr/>
        </p:nvSpPr>
        <p:spPr>
          <a:xfrm>
            <a:off x="1059752" y="1569101"/>
            <a:ext cx="10063007" cy="1317289"/>
          </a:xfrm>
          <a:prstGeom prst="rect">
            <a:avLst/>
          </a:prstGeom>
        </p:spPr>
        <p:txBody>
          <a:bodyPr vert="horz" wrap="square" lIns="0" tIns="34549" rIns="0" bIns="0" rtlCol="0">
            <a:spAutoFit/>
          </a:bodyPr>
          <a:lstStyle/>
          <a:p>
            <a:pPr marL="15356" marR="6142" defTabSz="1105601">
              <a:lnSpc>
                <a:spcPts val="2527"/>
              </a:lnSpc>
              <a:spcBef>
                <a:spcPts val="272"/>
              </a:spcBef>
            </a:pPr>
            <a:r>
              <a:rPr sz="2176" spc="151" dirty="0">
                <a:solidFill>
                  <a:srgbClr val="FFFFFF"/>
                </a:solidFill>
                <a:latin typeface="Trebuchet MS"/>
                <a:cs typeface="Trebuchet MS"/>
              </a:rPr>
              <a:t>Savoir </a:t>
            </a:r>
            <a:r>
              <a:rPr sz="2176" spc="127" dirty="0">
                <a:solidFill>
                  <a:srgbClr val="FFFFFF"/>
                </a:solidFill>
                <a:latin typeface="Trebuchet MS"/>
                <a:cs typeface="Trebuchet MS"/>
              </a:rPr>
              <a:t>développer </a:t>
            </a:r>
            <a:r>
              <a:rPr sz="2176" spc="163" dirty="0">
                <a:solidFill>
                  <a:srgbClr val="FFFFFF"/>
                </a:solidFill>
                <a:latin typeface="Trebuchet MS"/>
                <a:cs typeface="Trebuchet MS"/>
              </a:rPr>
              <a:t>avec </a:t>
            </a:r>
            <a:r>
              <a:rPr sz="2176" spc="181" dirty="0">
                <a:solidFill>
                  <a:srgbClr val="FFFFFF"/>
                </a:solidFill>
                <a:latin typeface="Trebuchet MS"/>
                <a:cs typeface="Trebuchet MS"/>
              </a:rPr>
              <a:t>des </a:t>
            </a:r>
            <a:r>
              <a:rPr sz="2176" spc="157" dirty="0">
                <a:solidFill>
                  <a:srgbClr val="FFFFFF"/>
                </a:solidFill>
                <a:latin typeface="Trebuchet MS"/>
                <a:cs typeface="Trebuchet MS"/>
              </a:rPr>
              <a:t>streams </a:t>
            </a:r>
            <a:r>
              <a:rPr sz="2176" spc="127" dirty="0">
                <a:solidFill>
                  <a:srgbClr val="FFFFFF"/>
                </a:solidFill>
                <a:latin typeface="Trebuchet MS"/>
                <a:cs typeface="Trebuchet MS"/>
              </a:rPr>
              <a:t>est </a:t>
            </a:r>
            <a:r>
              <a:rPr sz="2176" spc="169" dirty="0">
                <a:solidFill>
                  <a:srgbClr val="FFFFFF"/>
                </a:solidFill>
                <a:latin typeface="Trebuchet MS"/>
                <a:cs typeface="Trebuchet MS"/>
              </a:rPr>
              <a:t>une bonne </a:t>
            </a:r>
            <a:r>
              <a:rPr sz="2176" spc="121" dirty="0">
                <a:solidFill>
                  <a:srgbClr val="FFFFFF"/>
                </a:solidFill>
                <a:latin typeface="Trebuchet MS"/>
                <a:cs typeface="Trebuchet MS"/>
              </a:rPr>
              <a:t>chose, </a:t>
            </a:r>
            <a:r>
              <a:rPr sz="2176" spc="181" dirty="0">
                <a:solidFill>
                  <a:srgbClr val="FFFFFF"/>
                </a:solidFill>
                <a:latin typeface="Trebuchet MS"/>
                <a:cs typeface="Trebuchet MS"/>
              </a:rPr>
              <a:t>mais </a:t>
            </a:r>
            <a:r>
              <a:rPr sz="2176" spc="163" dirty="0">
                <a:solidFill>
                  <a:srgbClr val="FFFFFF"/>
                </a:solidFill>
                <a:latin typeface="Trebuchet MS"/>
                <a:cs typeface="Trebuchet MS"/>
              </a:rPr>
              <a:t>ne </a:t>
            </a:r>
            <a:r>
              <a:rPr sz="2176" spc="73" dirty="0">
                <a:solidFill>
                  <a:srgbClr val="FFFFFF"/>
                </a:solidFill>
                <a:latin typeface="Trebuchet MS"/>
                <a:cs typeface="Trebuchet MS"/>
              </a:rPr>
              <a:t>doit </a:t>
            </a:r>
            <a:r>
              <a:rPr sz="2176" spc="-641" dirty="0">
                <a:solidFill>
                  <a:srgbClr val="FFFFFF"/>
                </a:solidFill>
                <a:latin typeface="Trebuchet MS"/>
                <a:cs typeface="Trebuchet MS"/>
              </a:rPr>
              <a:t> </a:t>
            </a:r>
            <a:r>
              <a:rPr sz="2176" spc="200" dirty="0">
                <a:solidFill>
                  <a:srgbClr val="FFFFFF"/>
                </a:solidFill>
                <a:latin typeface="Trebuchet MS"/>
                <a:cs typeface="Trebuchet MS"/>
              </a:rPr>
              <a:t>pas </a:t>
            </a:r>
            <a:r>
              <a:rPr sz="2176" spc="67" dirty="0">
                <a:solidFill>
                  <a:srgbClr val="FFFFFF"/>
                </a:solidFill>
                <a:latin typeface="Trebuchet MS"/>
                <a:cs typeface="Trebuchet MS"/>
              </a:rPr>
              <a:t>être </a:t>
            </a:r>
            <a:r>
              <a:rPr sz="2176" spc="127" dirty="0">
                <a:solidFill>
                  <a:srgbClr val="FFFFFF"/>
                </a:solidFill>
                <a:latin typeface="Trebuchet MS"/>
                <a:cs typeface="Trebuchet MS"/>
              </a:rPr>
              <a:t>systématique. </a:t>
            </a:r>
            <a:r>
              <a:rPr sz="2176" spc="151" dirty="0">
                <a:solidFill>
                  <a:srgbClr val="FFFFFF"/>
                </a:solidFill>
                <a:latin typeface="Trebuchet MS"/>
                <a:cs typeface="Trebuchet MS"/>
              </a:rPr>
              <a:t>Si </a:t>
            </a:r>
            <a:r>
              <a:rPr sz="2176" spc="54" dirty="0">
                <a:solidFill>
                  <a:srgbClr val="FFFFFF"/>
                </a:solidFill>
                <a:latin typeface="Trebuchet MS"/>
                <a:cs typeface="Trebuchet MS"/>
              </a:rPr>
              <a:t>le </a:t>
            </a:r>
            <a:r>
              <a:rPr sz="2176" spc="145" dirty="0">
                <a:solidFill>
                  <a:srgbClr val="FFFFFF"/>
                </a:solidFill>
                <a:latin typeface="Trebuchet MS"/>
                <a:cs typeface="Trebuchet MS"/>
              </a:rPr>
              <a:t>code </a:t>
            </a:r>
            <a:r>
              <a:rPr sz="2176" spc="103" dirty="0">
                <a:solidFill>
                  <a:srgbClr val="FFFFFF"/>
                </a:solidFill>
                <a:latin typeface="Trebuchet MS"/>
                <a:cs typeface="Trebuchet MS"/>
              </a:rPr>
              <a:t>d’un </a:t>
            </a:r>
            <a:r>
              <a:rPr sz="2176" spc="145" dirty="0">
                <a:solidFill>
                  <a:srgbClr val="FFFFFF"/>
                </a:solidFill>
                <a:latin typeface="Trebuchet MS"/>
                <a:cs typeface="Trebuchet MS"/>
              </a:rPr>
              <a:t>stream </a:t>
            </a:r>
            <a:r>
              <a:rPr sz="2176" spc="206" dirty="0">
                <a:solidFill>
                  <a:srgbClr val="FFFFFF"/>
                </a:solidFill>
                <a:latin typeface="Trebuchet MS"/>
                <a:cs typeface="Trebuchet MS"/>
              </a:rPr>
              <a:t>vous </a:t>
            </a:r>
            <a:r>
              <a:rPr sz="2176" spc="91" dirty="0">
                <a:solidFill>
                  <a:srgbClr val="FFFFFF"/>
                </a:solidFill>
                <a:latin typeface="Trebuchet MS"/>
                <a:cs typeface="Trebuchet MS"/>
              </a:rPr>
              <a:t>paraît </a:t>
            </a:r>
            <a:r>
              <a:rPr sz="2176" spc="181" dirty="0">
                <a:solidFill>
                  <a:srgbClr val="FFFFFF"/>
                </a:solidFill>
                <a:latin typeface="Trebuchet MS"/>
                <a:cs typeface="Trebuchet MS"/>
              </a:rPr>
              <a:t>au </a:t>
            </a:r>
            <a:r>
              <a:rPr sz="2176" spc="48" dirty="0">
                <a:solidFill>
                  <a:srgbClr val="FFFFFF"/>
                </a:solidFill>
                <a:latin typeface="Trebuchet MS"/>
                <a:cs typeface="Trebuchet MS"/>
              </a:rPr>
              <a:t>final </a:t>
            </a:r>
            <a:r>
              <a:rPr sz="2176" spc="138" dirty="0">
                <a:solidFill>
                  <a:srgbClr val="FFFFFF"/>
                </a:solidFill>
                <a:latin typeface="Trebuchet MS"/>
                <a:cs typeface="Trebuchet MS"/>
              </a:rPr>
              <a:t>plus </a:t>
            </a:r>
            <a:r>
              <a:rPr sz="2176" spc="145" dirty="0">
                <a:solidFill>
                  <a:srgbClr val="FFFFFF"/>
                </a:solidFill>
                <a:latin typeface="Trebuchet MS"/>
                <a:cs typeface="Trebuchet MS"/>
              </a:rPr>
              <a:t> </a:t>
            </a:r>
            <a:r>
              <a:rPr sz="2176" spc="127" dirty="0">
                <a:solidFill>
                  <a:srgbClr val="FFFFFF"/>
                </a:solidFill>
                <a:latin typeface="Trebuchet MS"/>
                <a:cs typeface="Trebuchet MS"/>
              </a:rPr>
              <a:t>compliqué</a:t>
            </a:r>
            <a:r>
              <a:rPr sz="2176" spc="36" dirty="0">
                <a:solidFill>
                  <a:srgbClr val="FFFFFF"/>
                </a:solidFill>
                <a:latin typeface="Trebuchet MS"/>
                <a:cs typeface="Trebuchet MS"/>
              </a:rPr>
              <a:t> </a:t>
            </a:r>
            <a:r>
              <a:rPr sz="2176" spc="163" dirty="0">
                <a:solidFill>
                  <a:srgbClr val="FFFFFF"/>
                </a:solidFill>
                <a:latin typeface="Trebuchet MS"/>
                <a:cs typeface="Trebuchet MS"/>
              </a:rPr>
              <a:t>que</a:t>
            </a:r>
            <a:r>
              <a:rPr sz="2176" spc="42" dirty="0">
                <a:solidFill>
                  <a:srgbClr val="FFFFFF"/>
                </a:solidFill>
                <a:latin typeface="Trebuchet MS"/>
                <a:cs typeface="Trebuchet MS"/>
              </a:rPr>
              <a:t> </a:t>
            </a:r>
            <a:r>
              <a:rPr sz="2176" spc="73" dirty="0">
                <a:solidFill>
                  <a:srgbClr val="FFFFFF"/>
                </a:solidFill>
                <a:latin typeface="Trebuchet MS"/>
                <a:cs typeface="Trebuchet MS"/>
              </a:rPr>
              <a:t>celui</a:t>
            </a:r>
            <a:r>
              <a:rPr sz="2176" spc="48" dirty="0">
                <a:solidFill>
                  <a:srgbClr val="FFFFFF"/>
                </a:solidFill>
                <a:latin typeface="Trebuchet MS"/>
                <a:cs typeface="Trebuchet MS"/>
              </a:rPr>
              <a:t> </a:t>
            </a:r>
            <a:r>
              <a:rPr sz="2176" spc="115" dirty="0">
                <a:solidFill>
                  <a:srgbClr val="FFFFFF"/>
                </a:solidFill>
                <a:latin typeface="Trebuchet MS"/>
                <a:cs typeface="Trebuchet MS"/>
              </a:rPr>
              <a:t>d’une</a:t>
            </a:r>
            <a:r>
              <a:rPr sz="2176" spc="42" dirty="0">
                <a:solidFill>
                  <a:srgbClr val="FFFFFF"/>
                </a:solidFill>
                <a:latin typeface="Trebuchet MS"/>
                <a:cs typeface="Trebuchet MS"/>
              </a:rPr>
              <a:t> </a:t>
            </a:r>
            <a:r>
              <a:rPr sz="2176" spc="85" dirty="0">
                <a:solidFill>
                  <a:srgbClr val="FFFFFF"/>
                </a:solidFill>
                <a:latin typeface="Trebuchet MS"/>
                <a:cs typeface="Trebuchet MS"/>
              </a:rPr>
              <a:t>boucle,</a:t>
            </a:r>
            <a:r>
              <a:rPr sz="2176" spc="48" dirty="0">
                <a:solidFill>
                  <a:srgbClr val="FFFFFF"/>
                </a:solidFill>
                <a:latin typeface="Trebuchet MS"/>
                <a:cs typeface="Trebuchet MS"/>
              </a:rPr>
              <a:t> </a:t>
            </a:r>
            <a:r>
              <a:rPr sz="2176" spc="151" dirty="0">
                <a:solidFill>
                  <a:srgbClr val="FFFFFF"/>
                </a:solidFill>
                <a:latin typeface="Trebuchet MS"/>
                <a:cs typeface="Trebuchet MS"/>
              </a:rPr>
              <a:t>posez-vous</a:t>
            </a:r>
            <a:r>
              <a:rPr sz="2176" spc="42" dirty="0">
                <a:solidFill>
                  <a:srgbClr val="FFFFFF"/>
                </a:solidFill>
                <a:latin typeface="Trebuchet MS"/>
                <a:cs typeface="Trebuchet MS"/>
              </a:rPr>
              <a:t> </a:t>
            </a:r>
            <a:r>
              <a:rPr sz="2176" spc="73" dirty="0">
                <a:solidFill>
                  <a:srgbClr val="FFFFFF"/>
                </a:solidFill>
                <a:latin typeface="Trebuchet MS"/>
                <a:cs typeface="Trebuchet MS"/>
              </a:rPr>
              <a:t>la</a:t>
            </a:r>
            <a:r>
              <a:rPr sz="2176" spc="48" dirty="0">
                <a:solidFill>
                  <a:srgbClr val="FFFFFF"/>
                </a:solidFill>
                <a:latin typeface="Trebuchet MS"/>
                <a:cs typeface="Trebuchet MS"/>
              </a:rPr>
              <a:t> </a:t>
            </a:r>
            <a:r>
              <a:rPr sz="2176" spc="127" dirty="0">
                <a:solidFill>
                  <a:srgbClr val="FFFFFF"/>
                </a:solidFill>
                <a:latin typeface="Trebuchet MS"/>
                <a:cs typeface="Trebuchet MS"/>
              </a:rPr>
              <a:t>question</a:t>
            </a:r>
            <a:r>
              <a:rPr sz="2176" spc="42" dirty="0">
                <a:solidFill>
                  <a:srgbClr val="FFFFFF"/>
                </a:solidFill>
                <a:latin typeface="Trebuchet MS"/>
                <a:cs typeface="Trebuchet MS"/>
              </a:rPr>
              <a:t> </a:t>
            </a:r>
            <a:r>
              <a:rPr sz="2176" spc="157" dirty="0">
                <a:solidFill>
                  <a:srgbClr val="FFFFFF"/>
                </a:solidFill>
                <a:latin typeface="Trebuchet MS"/>
                <a:cs typeface="Trebuchet MS"/>
              </a:rPr>
              <a:t>de</a:t>
            </a:r>
            <a:r>
              <a:rPr sz="2176" spc="42" dirty="0">
                <a:solidFill>
                  <a:srgbClr val="FFFFFF"/>
                </a:solidFill>
                <a:latin typeface="Trebuchet MS"/>
                <a:cs typeface="Trebuchet MS"/>
              </a:rPr>
              <a:t> </a:t>
            </a:r>
            <a:r>
              <a:rPr sz="2176" spc="30" dirty="0">
                <a:solidFill>
                  <a:srgbClr val="FFFFFF"/>
                </a:solidFill>
                <a:latin typeface="Trebuchet MS"/>
                <a:cs typeface="Trebuchet MS"/>
              </a:rPr>
              <a:t>l’intérêt</a:t>
            </a:r>
            <a:r>
              <a:rPr sz="2176" spc="48" dirty="0">
                <a:solidFill>
                  <a:srgbClr val="FFFFFF"/>
                </a:solidFill>
                <a:latin typeface="Trebuchet MS"/>
                <a:cs typeface="Trebuchet MS"/>
              </a:rPr>
              <a:t> </a:t>
            </a:r>
            <a:r>
              <a:rPr sz="2176" spc="157" dirty="0">
                <a:solidFill>
                  <a:srgbClr val="FFFFFF"/>
                </a:solidFill>
                <a:latin typeface="Trebuchet MS"/>
                <a:cs typeface="Trebuchet MS"/>
              </a:rPr>
              <a:t>de </a:t>
            </a:r>
            <a:r>
              <a:rPr sz="2176" spc="-635" dirty="0">
                <a:solidFill>
                  <a:srgbClr val="FFFFFF"/>
                </a:solidFill>
                <a:latin typeface="Trebuchet MS"/>
                <a:cs typeface="Trebuchet MS"/>
              </a:rPr>
              <a:t> </a:t>
            </a:r>
            <a:r>
              <a:rPr sz="2176" spc="54" dirty="0">
                <a:solidFill>
                  <a:srgbClr val="FFFFFF"/>
                </a:solidFill>
                <a:latin typeface="Trebuchet MS"/>
                <a:cs typeface="Trebuchet MS"/>
              </a:rPr>
              <a:t>l’utilisation</a:t>
            </a:r>
            <a:r>
              <a:rPr sz="2176" spc="24" dirty="0">
                <a:solidFill>
                  <a:srgbClr val="FFFFFF"/>
                </a:solidFill>
                <a:latin typeface="Trebuchet MS"/>
                <a:cs typeface="Trebuchet MS"/>
              </a:rPr>
              <a:t> </a:t>
            </a:r>
            <a:r>
              <a:rPr sz="2176" spc="157" dirty="0">
                <a:solidFill>
                  <a:srgbClr val="FFFFFF"/>
                </a:solidFill>
                <a:latin typeface="Trebuchet MS"/>
                <a:cs typeface="Trebuchet MS"/>
              </a:rPr>
              <a:t>de</a:t>
            </a:r>
            <a:r>
              <a:rPr sz="2176" spc="30" dirty="0">
                <a:solidFill>
                  <a:srgbClr val="FFFFFF"/>
                </a:solidFill>
                <a:latin typeface="Trebuchet MS"/>
                <a:cs typeface="Trebuchet MS"/>
              </a:rPr>
              <a:t> </a:t>
            </a:r>
            <a:r>
              <a:rPr sz="2176" spc="121" dirty="0">
                <a:solidFill>
                  <a:srgbClr val="FFFFFF"/>
                </a:solidFill>
                <a:latin typeface="Trebuchet MS"/>
                <a:cs typeface="Trebuchet MS"/>
              </a:rPr>
              <a:t>Stream.</a:t>
            </a:r>
            <a:endParaRPr sz="2176">
              <a:solidFill>
                <a:prstClr val="black"/>
              </a:solidFill>
              <a:latin typeface="Trebuchet MS"/>
              <a:cs typeface="Trebuchet MS"/>
            </a:endParaRPr>
          </a:p>
        </p:txBody>
      </p:sp>
      <p:sp>
        <p:nvSpPr>
          <p:cNvPr id="5" name="object 2">
            <a:extLst>
              <a:ext uri="{FF2B5EF4-FFF2-40B4-BE49-F238E27FC236}">
                <a16:creationId xmlns:a16="http://schemas.microsoft.com/office/drawing/2014/main" id="{08C9C8B7-D895-0A24-B99B-2DABACDAAF40}"/>
              </a:ext>
            </a:extLst>
          </p:cNvPr>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9788" y="239819"/>
            <a:ext cx="1699142"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Introduction</a:t>
            </a:r>
            <a:endParaRPr sz="1814" dirty="0">
              <a:solidFill>
                <a:prstClr val="black"/>
              </a:solidFill>
              <a:latin typeface="Arial"/>
              <a:cs typeface="Arial"/>
            </a:endParaRPr>
          </a:p>
        </p:txBody>
      </p:sp>
      <p:sp>
        <p:nvSpPr>
          <p:cNvPr id="3" name="object 3"/>
          <p:cNvSpPr txBox="1">
            <a:spLocks noGrp="1"/>
          </p:cNvSpPr>
          <p:nvPr>
            <p:ph type="title"/>
          </p:nvPr>
        </p:nvSpPr>
        <p:spPr>
          <a:xfrm>
            <a:off x="537431" y="484857"/>
            <a:ext cx="3224584" cy="573671"/>
          </a:xfrm>
          <a:prstGeom prst="rect">
            <a:avLst/>
          </a:prstGeom>
        </p:spPr>
        <p:txBody>
          <a:bodyPr vert="horz" wrap="square" lIns="0" tIns="15355" rIns="0" bIns="0" rtlCol="0">
            <a:spAutoFit/>
          </a:bodyPr>
          <a:lstStyle/>
          <a:p>
            <a:pPr marL="15356">
              <a:spcBef>
                <a:spcPts val="121"/>
              </a:spcBef>
            </a:pPr>
            <a:r>
              <a:rPr spc="181" dirty="0"/>
              <a:t>LTS,</a:t>
            </a:r>
            <a:r>
              <a:rPr spc="127" dirty="0"/>
              <a:t> </a:t>
            </a:r>
            <a:r>
              <a:rPr spc="435" dirty="0"/>
              <a:t>non</a:t>
            </a:r>
            <a:r>
              <a:rPr spc="121" dirty="0"/>
              <a:t> </a:t>
            </a:r>
            <a:r>
              <a:rPr spc="236" dirty="0"/>
              <a:t>LTS</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430924"/>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668010" y="2903189"/>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668010" y="3684935"/>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8" name="object 8"/>
          <p:cNvSpPr txBox="1"/>
          <p:nvPr/>
        </p:nvSpPr>
        <p:spPr>
          <a:xfrm>
            <a:off x="1059752" y="1563880"/>
            <a:ext cx="10387001" cy="3314950"/>
          </a:xfrm>
          <a:prstGeom prst="rect">
            <a:avLst/>
          </a:prstGeom>
        </p:spPr>
        <p:txBody>
          <a:bodyPr vert="horz" wrap="square" lIns="0" tIns="42994" rIns="0" bIns="0" rtlCol="0">
            <a:spAutoFit/>
          </a:bodyPr>
          <a:lstStyle/>
          <a:p>
            <a:pPr marL="15356" marR="468345" defTabSz="1105601">
              <a:lnSpc>
                <a:spcPts val="2442"/>
              </a:lnSpc>
              <a:spcBef>
                <a:spcPts val="339"/>
              </a:spcBef>
            </a:pPr>
            <a:r>
              <a:rPr sz="2176" spc="-60" dirty="0">
                <a:solidFill>
                  <a:srgbClr val="FFFFFF"/>
                </a:solidFill>
                <a:latin typeface="Arial MT"/>
                <a:cs typeface="Arial MT"/>
              </a:rPr>
              <a:t>LTS</a:t>
            </a:r>
            <a:r>
              <a:rPr sz="2176" dirty="0">
                <a:solidFill>
                  <a:srgbClr val="FFFFFF"/>
                </a:solidFill>
                <a:latin typeface="Arial MT"/>
                <a:cs typeface="Arial MT"/>
              </a:rPr>
              <a:t> </a:t>
            </a:r>
            <a:r>
              <a:rPr sz="2176" spc="-6" dirty="0">
                <a:solidFill>
                  <a:srgbClr val="FFFFFF"/>
                </a:solidFill>
                <a:latin typeface="Arial MT"/>
                <a:cs typeface="Arial MT"/>
              </a:rPr>
              <a:t>signifie </a:t>
            </a:r>
            <a:r>
              <a:rPr sz="2176" dirty="0">
                <a:solidFill>
                  <a:srgbClr val="FFFFFF"/>
                </a:solidFill>
                <a:latin typeface="Arial MT"/>
                <a:cs typeface="Arial MT"/>
              </a:rPr>
              <a:t>: </a:t>
            </a:r>
            <a:r>
              <a:rPr sz="2176" spc="-12" dirty="0">
                <a:solidFill>
                  <a:srgbClr val="FFFFFF"/>
                </a:solidFill>
                <a:latin typeface="Arial MT"/>
                <a:cs typeface="Arial MT"/>
              </a:rPr>
              <a:t>Long</a:t>
            </a:r>
            <a:r>
              <a:rPr sz="2176" spc="-42" dirty="0">
                <a:solidFill>
                  <a:srgbClr val="FFFFFF"/>
                </a:solidFill>
                <a:latin typeface="Arial MT"/>
                <a:cs typeface="Arial MT"/>
              </a:rPr>
              <a:t> </a:t>
            </a:r>
            <a:r>
              <a:rPr sz="2176" spc="-24" dirty="0">
                <a:solidFill>
                  <a:srgbClr val="FFFFFF"/>
                </a:solidFill>
                <a:latin typeface="Arial MT"/>
                <a:cs typeface="Arial MT"/>
              </a:rPr>
              <a:t>Time</a:t>
            </a:r>
            <a:r>
              <a:rPr sz="2176" spc="-6" dirty="0">
                <a:solidFill>
                  <a:srgbClr val="FFFFFF"/>
                </a:solidFill>
                <a:latin typeface="Arial MT"/>
                <a:cs typeface="Arial MT"/>
              </a:rPr>
              <a:t> </a:t>
            </a:r>
            <a:r>
              <a:rPr sz="2176" spc="-12" dirty="0">
                <a:solidFill>
                  <a:srgbClr val="FFFFFF"/>
                </a:solidFill>
                <a:latin typeface="Arial MT"/>
                <a:cs typeface="Arial MT"/>
              </a:rPr>
              <a:t>Support.</a:t>
            </a:r>
            <a:r>
              <a:rPr sz="2176" dirty="0">
                <a:solidFill>
                  <a:srgbClr val="FFFFFF"/>
                </a:solidFill>
                <a:latin typeface="Arial MT"/>
                <a:cs typeface="Arial MT"/>
              </a:rPr>
              <a:t> </a:t>
            </a:r>
            <a:r>
              <a:rPr sz="2176" spc="-6" dirty="0">
                <a:solidFill>
                  <a:srgbClr val="FFFFFF"/>
                </a:solidFill>
                <a:latin typeface="Arial MT"/>
                <a:cs typeface="Arial MT"/>
              </a:rPr>
              <a:t>Ce sont</a:t>
            </a:r>
            <a:r>
              <a:rPr sz="2176" spc="6" dirty="0">
                <a:solidFill>
                  <a:srgbClr val="FFFFFF"/>
                </a:solidFill>
                <a:latin typeface="Arial MT"/>
                <a:cs typeface="Arial MT"/>
              </a:rPr>
              <a:t> </a:t>
            </a:r>
            <a:r>
              <a:rPr sz="2176" spc="-6" dirty="0">
                <a:solidFill>
                  <a:srgbClr val="FFFFFF"/>
                </a:solidFill>
                <a:latin typeface="Arial MT"/>
                <a:cs typeface="Arial MT"/>
              </a:rPr>
              <a:t>des</a:t>
            </a:r>
            <a:r>
              <a:rPr sz="2176" dirty="0">
                <a:solidFill>
                  <a:srgbClr val="FFFFFF"/>
                </a:solidFill>
                <a:latin typeface="Arial MT"/>
                <a:cs typeface="Arial MT"/>
              </a:rPr>
              <a:t> </a:t>
            </a:r>
            <a:r>
              <a:rPr sz="2176" spc="-6" dirty="0">
                <a:solidFill>
                  <a:srgbClr val="FFFFFF"/>
                </a:solidFill>
                <a:latin typeface="Arial MT"/>
                <a:cs typeface="Arial MT"/>
              </a:rPr>
              <a:t>versions</a:t>
            </a:r>
            <a:r>
              <a:rPr sz="2176" dirty="0">
                <a:solidFill>
                  <a:srgbClr val="FFFFFF"/>
                </a:solidFill>
                <a:latin typeface="Arial MT"/>
                <a:cs typeface="Arial MT"/>
              </a:rPr>
              <a:t> </a:t>
            </a:r>
            <a:r>
              <a:rPr sz="2176" spc="-6" dirty="0">
                <a:solidFill>
                  <a:srgbClr val="FFFFFF"/>
                </a:solidFill>
                <a:latin typeface="Arial MT"/>
                <a:cs typeface="Arial MT"/>
              </a:rPr>
              <a:t>de</a:t>
            </a:r>
            <a:r>
              <a:rPr sz="2176" dirty="0">
                <a:solidFill>
                  <a:srgbClr val="FFFFFF"/>
                </a:solidFill>
                <a:latin typeface="Arial MT"/>
                <a:cs typeface="Arial MT"/>
              </a:rPr>
              <a:t> </a:t>
            </a:r>
            <a:r>
              <a:rPr sz="2176" spc="-6" dirty="0">
                <a:solidFill>
                  <a:srgbClr val="FFFFFF"/>
                </a:solidFill>
                <a:latin typeface="Arial MT"/>
                <a:cs typeface="Arial MT"/>
              </a:rPr>
              <a:t>Java qui sont</a:t>
            </a:r>
            <a:r>
              <a:rPr sz="2176" dirty="0">
                <a:solidFill>
                  <a:srgbClr val="FFFFFF"/>
                </a:solidFill>
                <a:latin typeface="Arial MT"/>
                <a:cs typeface="Arial MT"/>
              </a:rPr>
              <a:t> </a:t>
            </a:r>
            <a:r>
              <a:rPr sz="2176" spc="-12" dirty="0">
                <a:solidFill>
                  <a:srgbClr val="FFFFFF"/>
                </a:solidFill>
                <a:latin typeface="Arial MT"/>
                <a:cs typeface="Arial MT"/>
              </a:rPr>
              <a:t>censées </a:t>
            </a:r>
            <a:r>
              <a:rPr sz="2176" spc="-585" dirty="0">
                <a:solidFill>
                  <a:srgbClr val="FFFFFF"/>
                </a:solidFill>
                <a:latin typeface="Arial MT"/>
                <a:cs typeface="Arial MT"/>
              </a:rPr>
              <a:t> </a:t>
            </a:r>
            <a:r>
              <a:rPr sz="2176" spc="-6" dirty="0">
                <a:solidFill>
                  <a:srgbClr val="FFFFFF"/>
                </a:solidFill>
                <a:latin typeface="Arial MT"/>
                <a:cs typeface="Arial MT"/>
              </a:rPr>
              <a:t>être</a:t>
            </a:r>
            <a:r>
              <a:rPr sz="2176" spc="-12" dirty="0">
                <a:solidFill>
                  <a:srgbClr val="FFFFFF"/>
                </a:solidFill>
                <a:latin typeface="Arial MT"/>
                <a:cs typeface="Arial MT"/>
              </a:rPr>
              <a:t> </a:t>
            </a:r>
            <a:r>
              <a:rPr sz="2176" spc="-6" dirty="0">
                <a:solidFill>
                  <a:srgbClr val="FFFFFF"/>
                </a:solidFill>
                <a:latin typeface="Arial MT"/>
                <a:cs typeface="Arial MT"/>
              </a:rPr>
              <a:t>supportées</a:t>
            </a:r>
            <a:r>
              <a:rPr sz="2176" dirty="0">
                <a:solidFill>
                  <a:srgbClr val="FFFFFF"/>
                </a:solidFill>
                <a:latin typeface="Arial MT"/>
                <a:cs typeface="Arial MT"/>
              </a:rPr>
              <a:t> </a:t>
            </a:r>
            <a:r>
              <a:rPr sz="2176" spc="-12" dirty="0">
                <a:solidFill>
                  <a:srgbClr val="FFFFFF"/>
                </a:solidFill>
                <a:latin typeface="Arial MT"/>
                <a:cs typeface="Arial MT"/>
              </a:rPr>
              <a:t>longtemps.</a:t>
            </a:r>
            <a:endParaRPr sz="2176" dirty="0">
              <a:solidFill>
                <a:prstClr val="black"/>
              </a:solidFill>
              <a:latin typeface="Arial MT"/>
              <a:cs typeface="Arial MT"/>
            </a:endParaRPr>
          </a:p>
          <a:p>
            <a:pPr marL="15356" defTabSz="1105601">
              <a:spcBef>
                <a:spcPts val="1051"/>
              </a:spcBef>
            </a:pPr>
            <a:r>
              <a:rPr sz="2176" spc="-12" dirty="0">
                <a:solidFill>
                  <a:srgbClr val="FFFFFF"/>
                </a:solidFill>
                <a:latin typeface="Arial MT"/>
                <a:cs typeface="Arial MT"/>
              </a:rPr>
              <a:t>Pour</a:t>
            </a:r>
            <a:r>
              <a:rPr sz="2176" spc="-6" dirty="0">
                <a:solidFill>
                  <a:srgbClr val="FFFFFF"/>
                </a:solidFill>
                <a:latin typeface="Arial MT"/>
                <a:cs typeface="Arial MT"/>
              </a:rPr>
              <a:t> le</a:t>
            </a:r>
            <a:r>
              <a:rPr sz="2176" spc="-12" dirty="0">
                <a:solidFill>
                  <a:srgbClr val="FFFFFF"/>
                </a:solidFill>
                <a:latin typeface="Arial MT"/>
                <a:cs typeface="Arial MT"/>
              </a:rPr>
              <a:t> </a:t>
            </a:r>
            <a:r>
              <a:rPr sz="2176" spc="-6" dirty="0">
                <a:solidFill>
                  <a:srgbClr val="FFFFFF"/>
                </a:solidFill>
                <a:latin typeface="Arial MT"/>
                <a:cs typeface="Arial MT"/>
              </a:rPr>
              <a:t>moment, les versions </a:t>
            </a:r>
            <a:r>
              <a:rPr sz="2176" spc="-60" dirty="0">
                <a:solidFill>
                  <a:srgbClr val="FFFFFF"/>
                </a:solidFill>
                <a:latin typeface="Arial MT"/>
                <a:cs typeface="Arial MT"/>
              </a:rPr>
              <a:t>LTS</a:t>
            </a:r>
            <a:r>
              <a:rPr sz="2176" spc="-12" dirty="0">
                <a:solidFill>
                  <a:srgbClr val="FFFFFF"/>
                </a:solidFill>
                <a:latin typeface="Arial MT"/>
                <a:cs typeface="Arial MT"/>
              </a:rPr>
              <a:t> </a:t>
            </a:r>
            <a:r>
              <a:rPr sz="2176" spc="-6" dirty="0">
                <a:solidFill>
                  <a:srgbClr val="FFFFFF"/>
                </a:solidFill>
                <a:latin typeface="Arial MT"/>
                <a:cs typeface="Arial MT"/>
              </a:rPr>
              <a:t>sont</a:t>
            </a:r>
            <a:r>
              <a:rPr sz="2176" dirty="0">
                <a:solidFill>
                  <a:srgbClr val="FFFFFF"/>
                </a:solidFill>
                <a:latin typeface="Arial MT"/>
                <a:cs typeface="Arial MT"/>
              </a:rPr>
              <a:t> </a:t>
            </a:r>
            <a:r>
              <a:rPr sz="2176" spc="-6" dirty="0">
                <a:solidFill>
                  <a:srgbClr val="FFFFFF"/>
                </a:solidFill>
                <a:latin typeface="Arial MT"/>
                <a:cs typeface="Arial MT"/>
              </a:rPr>
              <a:t>les 7, 8, </a:t>
            </a:r>
            <a:r>
              <a:rPr sz="2176" spc="-60" dirty="0">
                <a:solidFill>
                  <a:srgbClr val="FFFFFF"/>
                </a:solidFill>
                <a:latin typeface="Arial MT"/>
                <a:cs typeface="Arial MT"/>
              </a:rPr>
              <a:t>11,</a:t>
            </a:r>
            <a:r>
              <a:rPr sz="2176" spc="-6" dirty="0">
                <a:solidFill>
                  <a:srgbClr val="FFFFFF"/>
                </a:solidFill>
                <a:latin typeface="Arial MT"/>
                <a:cs typeface="Arial MT"/>
              </a:rPr>
              <a:t> 17</a:t>
            </a:r>
            <a:r>
              <a:rPr sz="2176" spc="-12" dirty="0">
                <a:solidFill>
                  <a:srgbClr val="FFFFFF"/>
                </a:solidFill>
                <a:latin typeface="Arial MT"/>
                <a:cs typeface="Arial MT"/>
              </a:rPr>
              <a:t> </a:t>
            </a:r>
            <a:r>
              <a:rPr sz="2176" spc="-6" dirty="0">
                <a:solidFill>
                  <a:srgbClr val="FFFFFF"/>
                </a:solidFill>
                <a:latin typeface="Arial MT"/>
                <a:cs typeface="Arial MT"/>
              </a:rPr>
              <a:t>et</a:t>
            </a:r>
            <a:r>
              <a:rPr sz="2176" dirty="0">
                <a:solidFill>
                  <a:srgbClr val="FFFFFF"/>
                </a:solidFill>
                <a:latin typeface="Arial MT"/>
                <a:cs typeface="Arial MT"/>
              </a:rPr>
              <a:t> </a:t>
            </a:r>
            <a:r>
              <a:rPr sz="2176" spc="-6" dirty="0">
                <a:solidFill>
                  <a:srgbClr val="FFFFFF"/>
                </a:solidFill>
                <a:latin typeface="Arial MT"/>
                <a:cs typeface="Arial MT"/>
              </a:rPr>
              <a:t>21.</a:t>
            </a:r>
            <a:endParaRPr sz="2176" dirty="0">
              <a:solidFill>
                <a:prstClr val="black"/>
              </a:solidFill>
              <a:latin typeface="Arial MT"/>
              <a:cs typeface="Arial MT"/>
            </a:endParaRPr>
          </a:p>
          <a:p>
            <a:pPr marL="15356" marR="6142" defTabSz="1105601">
              <a:lnSpc>
                <a:spcPts val="2442"/>
              </a:lnSpc>
              <a:spcBef>
                <a:spcPts val="1330"/>
              </a:spcBef>
            </a:pPr>
            <a:r>
              <a:rPr sz="2176" spc="-6" dirty="0">
                <a:solidFill>
                  <a:srgbClr val="FFFFFF"/>
                </a:solidFill>
                <a:latin typeface="Arial MT"/>
                <a:cs typeface="Arial MT"/>
              </a:rPr>
              <a:t>Ceci concerne en théorie les</a:t>
            </a:r>
            <a:r>
              <a:rPr sz="2176" dirty="0">
                <a:solidFill>
                  <a:srgbClr val="FFFFFF"/>
                </a:solidFill>
                <a:latin typeface="Arial MT"/>
                <a:cs typeface="Arial MT"/>
              </a:rPr>
              <a:t> </a:t>
            </a:r>
            <a:r>
              <a:rPr sz="2176" spc="-6" dirty="0">
                <a:solidFill>
                  <a:srgbClr val="FFFFFF"/>
                </a:solidFill>
                <a:latin typeface="Arial MT"/>
                <a:cs typeface="Arial MT"/>
              </a:rPr>
              <a:t>JDKs fournies</a:t>
            </a:r>
            <a:r>
              <a:rPr sz="2176" dirty="0">
                <a:solidFill>
                  <a:srgbClr val="FFFFFF"/>
                </a:solidFill>
                <a:latin typeface="Arial MT"/>
                <a:cs typeface="Arial MT"/>
              </a:rPr>
              <a:t> </a:t>
            </a:r>
            <a:r>
              <a:rPr sz="2176" spc="-6" dirty="0">
                <a:solidFill>
                  <a:srgbClr val="FFFFFF"/>
                </a:solidFill>
                <a:latin typeface="Arial MT"/>
                <a:cs typeface="Arial MT"/>
              </a:rPr>
              <a:t>par</a:t>
            </a:r>
            <a:r>
              <a:rPr sz="2176" dirty="0">
                <a:solidFill>
                  <a:srgbClr val="FFFFFF"/>
                </a:solidFill>
                <a:latin typeface="Arial MT"/>
                <a:cs typeface="Arial MT"/>
              </a:rPr>
              <a:t> </a:t>
            </a:r>
            <a:r>
              <a:rPr sz="2176" spc="-6" dirty="0">
                <a:solidFill>
                  <a:srgbClr val="FFFFFF"/>
                </a:solidFill>
                <a:latin typeface="Arial MT"/>
                <a:cs typeface="Arial MT"/>
              </a:rPr>
              <a:t>Oracle.</a:t>
            </a:r>
            <a:r>
              <a:rPr sz="2176" dirty="0">
                <a:solidFill>
                  <a:srgbClr val="FFFFFF"/>
                </a:solidFill>
                <a:latin typeface="Arial MT"/>
                <a:cs typeface="Arial MT"/>
              </a:rPr>
              <a:t> En</a:t>
            </a:r>
            <a:r>
              <a:rPr sz="2176" spc="-6" dirty="0">
                <a:solidFill>
                  <a:srgbClr val="FFFFFF"/>
                </a:solidFill>
                <a:latin typeface="Arial MT"/>
                <a:cs typeface="Arial MT"/>
              </a:rPr>
              <a:t> </a:t>
            </a:r>
            <a:r>
              <a:rPr sz="2176" spc="-12" dirty="0">
                <a:solidFill>
                  <a:srgbClr val="FFFFFF"/>
                </a:solidFill>
                <a:latin typeface="Arial MT"/>
                <a:cs typeface="Arial MT"/>
              </a:rPr>
              <a:t>pratique,</a:t>
            </a:r>
            <a:r>
              <a:rPr sz="2176" dirty="0">
                <a:solidFill>
                  <a:srgbClr val="FFFFFF"/>
                </a:solidFill>
                <a:latin typeface="Arial MT"/>
                <a:cs typeface="Arial MT"/>
              </a:rPr>
              <a:t> </a:t>
            </a:r>
            <a:r>
              <a:rPr sz="2176" spc="-12" dirty="0">
                <a:solidFill>
                  <a:srgbClr val="FFFFFF"/>
                </a:solidFill>
                <a:latin typeface="Arial MT"/>
                <a:cs typeface="Arial MT"/>
              </a:rPr>
              <a:t>pour</a:t>
            </a:r>
            <a:r>
              <a:rPr sz="2176" dirty="0">
                <a:solidFill>
                  <a:srgbClr val="FFFFFF"/>
                </a:solidFill>
                <a:latin typeface="Arial MT"/>
                <a:cs typeface="Arial MT"/>
              </a:rPr>
              <a:t> </a:t>
            </a:r>
            <a:r>
              <a:rPr sz="2176" spc="-6" dirty="0">
                <a:solidFill>
                  <a:srgbClr val="FFFFFF"/>
                </a:solidFill>
                <a:latin typeface="Arial MT"/>
                <a:cs typeface="Arial MT"/>
              </a:rPr>
              <a:t>le moment, </a:t>
            </a:r>
            <a:r>
              <a:rPr sz="2176" spc="-592" dirty="0">
                <a:solidFill>
                  <a:srgbClr val="FFFFFF"/>
                </a:solidFill>
                <a:latin typeface="Arial MT"/>
                <a:cs typeface="Arial MT"/>
              </a:rPr>
              <a:t> </a:t>
            </a:r>
            <a:r>
              <a:rPr sz="2176" spc="-6" dirty="0">
                <a:solidFill>
                  <a:srgbClr val="FFFFFF"/>
                </a:solidFill>
                <a:latin typeface="Arial MT"/>
                <a:cs typeface="Arial MT"/>
              </a:rPr>
              <a:t>les fournisseurs</a:t>
            </a:r>
            <a:r>
              <a:rPr sz="2176" dirty="0">
                <a:solidFill>
                  <a:srgbClr val="FFFFFF"/>
                </a:solidFill>
                <a:latin typeface="Arial MT"/>
                <a:cs typeface="Arial MT"/>
              </a:rPr>
              <a:t> </a:t>
            </a:r>
            <a:r>
              <a:rPr sz="2176" spc="-6" dirty="0">
                <a:solidFill>
                  <a:srgbClr val="FFFFFF"/>
                </a:solidFill>
                <a:latin typeface="Arial MT"/>
                <a:cs typeface="Arial MT"/>
              </a:rPr>
              <a:t>de</a:t>
            </a:r>
            <a:r>
              <a:rPr sz="2176" spc="-12" dirty="0">
                <a:solidFill>
                  <a:srgbClr val="FFFFFF"/>
                </a:solidFill>
                <a:latin typeface="Arial MT"/>
                <a:cs typeface="Arial MT"/>
              </a:rPr>
              <a:t> </a:t>
            </a:r>
            <a:r>
              <a:rPr sz="2176" spc="-6" dirty="0">
                <a:solidFill>
                  <a:srgbClr val="FFFFFF"/>
                </a:solidFill>
                <a:latin typeface="Arial MT"/>
                <a:cs typeface="Arial MT"/>
              </a:rPr>
              <a:t>JDKs suivent</a:t>
            </a:r>
            <a:r>
              <a:rPr sz="2176" dirty="0">
                <a:solidFill>
                  <a:srgbClr val="FFFFFF"/>
                </a:solidFill>
                <a:latin typeface="Arial MT"/>
                <a:cs typeface="Arial MT"/>
              </a:rPr>
              <a:t> </a:t>
            </a:r>
            <a:r>
              <a:rPr sz="2176" spc="-6" dirty="0">
                <a:solidFill>
                  <a:srgbClr val="FFFFFF"/>
                </a:solidFill>
                <a:latin typeface="Arial MT"/>
                <a:cs typeface="Arial MT"/>
              </a:rPr>
              <a:t>le</a:t>
            </a:r>
            <a:r>
              <a:rPr sz="2176" spc="-12" dirty="0">
                <a:solidFill>
                  <a:srgbClr val="FFFFFF"/>
                </a:solidFill>
                <a:latin typeface="Arial MT"/>
                <a:cs typeface="Arial MT"/>
              </a:rPr>
              <a:t> </a:t>
            </a:r>
            <a:r>
              <a:rPr sz="2176" spc="-6" dirty="0">
                <a:solidFill>
                  <a:srgbClr val="FFFFFF"/>
                </a:solidFill>
                <a:latin typeface="Arial MT"/>
                <a:cs typeface="Arial MT"/>
              </a:rPr>
              <a:t>même mode</a:t>
            </a:r>
            <a:r>
              <a:rPr sz="2176" spc="-12" dirty="0">
                <a:solidFill>
                  <a:srgbClr val="FFFFFF"/>
                </a:solidFill>
                <a:latin typeface="Arial MT"/>
                <a:cs typeface="Arial MT"/>
              </a:rPr>
              <a:t> </a:t>
            </a:r>
            <a:r>
              <a:rPr sz="2176" spc="-6" dirty="0">
                <a:solidFill>
                  <a:srgbClr val="FFFFFF"/>
                </a:solidFill>
                <a:latin typeface="Arial MT"/>
                <a:cs typeface="Arial MT"/>
              </a:rPr>
              <a:t>de fonctionnement.</a:t>
            </a:r>
            <a:endParaRPr sz="2176" dirty="0">
              <a:solidFill>
                <a:prstClr val="black"/>
              </a:solidFill>
              <a:latin typeface="Arial MT"/>
              <a:cs typeface="Arial MT"/>
            </a:endParaRPr>
          </a:p>
          <a:p>
            <a:pPr marL="15356" marR="345500" defTabSz="1105601">
              <a:lnSpc>
                <a:spcPts val="2442"/>
              </a:lnSpc>
              <a:spcBef>
                <a:spcPts val="1270"/>
              </a:spcBef>
            </a:pPr>
            <a:r>
              <a:rPr sz="2176" spc="-6" dirty="0">
                <a:solidFill>
                  <a:srgbClr val="FFFFFF"/>
                </a:solidFill>
                <a:latin typeface="Arial MT"/>
                <a:cs typeface="Arial MT"/>
              </a:rPr>
              <a:t>Ceci amène</a:t>
            </a:r>
            <a:r>
              <a:rPr sz="2176" dirty="0">
                <a:solidFill>
                  <a:srgbClr val="FFFFFF"/>
                </a:solidFill>
                <a:latin typeface="Arial MT"/>
                <a:cs typeface="Arial MT"/>
              </a:rPr>
              <a:t> </a:t>
            </a:r>
            <a:r>
              <a:rPr sz="2176" spc="-12" dirty="0">
                <a:solidFill>
                  <a:srgbClr val="FFFFFF"/>
                </a:solidFill>
                <a:latin typeface="Arial MT"/>
                <a:cs typeface="Arial MT"/>
              </a:rPr>
              <a:t>plus</a:t>
            </a:r>
            <a:r>
              <a:rPr sz="2176" spc="6" dirty="0">
                <a:solidFill>
                  <a:srgbClr val="FFFFFF"/>
                </a:solidFill>
                <a:latin typeface="Arial MT"/>
                <a:cs typeface="Arial MT"/>
              </a:rPr>
              <a:t> </a:t>
            </a:r>
            <a:r>
              <a:rPr sz="2176" spc="-12" dirty="0">
                <a:solidFill>
                  <a:srgbClr val="FFFFFF"/>
                </a:solidFill>
                <a:latin typeface="Arial MT"/>
                <a:cs typeface="Arial MT"/>
              </a:rPr>
              <a:t>naturellement</a:t>
            </a:r>
            <a:r>
              <a:rPr sz="2176" spc="6" dirty="0">
                <a:solidFill>
                  <a:srgbClr val="FFFFFF"/>
                </a:solidFill>
                <a:latin typeface="Arial MT"/>
                <a:cs typeface="Arial MT"/>
              </a:rPr>
              <a:t> </a:t>
            </a:r>
            <a:r>
              <a:rPr sz="2176" spc="-6" dirty="0">
                <a:solidFill>
                  <a:srgbClr val="FFFFFF"/>
                </a:solidFill>
                <a:latin typeface="Arial MT"/>
                <a:cs typeface="Arial MT"/>
              </a:rPr>
              <a:t>les</a:t>
            </a:r>
            <a:r>
              <a:rPr sz="2176" dirty="0">
                <a:solidFill>
                  <a:srgbClr val="FFFFFF"/>
                </a:solidFill>
                <a:latin typeface="Arial MT"/>
                <a:cs typeface="Arial MT"/>
              </a:rPr>
              <a:t> </a:t>
            </a:r>
            <a:r>
              <a:rPr sz="2176" spc="-12" dirty="0">
                <a:solidFill>
                  <a:srgbClr val="FFFFFF"/>
                </a:solidFill>
                <a:latin typeface="Arial MT"/>
                <a:cs typeface="Arial MT"/>
              </a:rPr>
              <a:t>développeurs</a:t>
            </a:r>
            <a:r>
              <a:rPr sz="2176" spc="6" dirty="0">
                <a:solidFill>
                  <a:srgbClr val="FFFFFF"/>
                </a:solidFill>
                <a:latin typeface="Arial MT"/>
                <a:cs typeface="Arial MT"/>
              </a:rPr>
              <a:t> </a:t>
            </a:r>
            <a:r>
              <a:rPr sz="2176" spc="-6" dirty="0">
                <a:solidFill>
                  <a:srgbClr val="FFFFFF"/>
                </a:solidFill>
                <a:latin typeface="Arial MT"/>
                <a:cs typeface="Arial MT"/>
              </a:rPr>
              <a:t>et</a:t>
            </a:r>
            <a:r>
              <a:rPr sz="2176" spc="6" dirty="0">
                <a:solidFill>
                  <a:srgbClr val="FFFFFF"/>
                </a:solidFill>
                <a:latin typeface="Arial MT"/>
                <a:cs typeface="Arial MT"/>
              </a:rPr>
              <a:t> </a:t>
            </a:r>
            <a:r>
              <a:rPr sz="2176" spc="-6" dirty="0">
                <a:solidFill>
                  <a:srgbClr val="FFFFFF"/>
                </a:solidFill>
                <a:latin typeface="Arial MT"/>
                <a:cs typeface="Arial MT"/>
              </a:rPr>
              <a:t>administrateurs</a:t>
            </a:r>
            <a:r>
              <a:rPr sz="2176" spc="6" dirty="0">
                <a:solidFill>
                  <a:srgbClr val="FFFFFF"/>
                </a:solidFill>
                <a:latin typeface="Arial MT"/>
                <a:cs typeface="Arial MT"/>
              </a:rPr>
              <a:t> </a:t>
            </a:r>
            <a:r>
              <a:rPr sz="2176" dirty="0">
                <a:solidFill>
                  <a:srgbClr val="FFFFFF"/>
                </a:solidFill>
                <a:latin typeface="Arial MT"/>
                <a:cs typeface="Arial MT"/>
              </a:rPr>
              <a:t>à</a:t>
            </a:r>
            <a:r>
              <a:rPr sz="2176" spc="-6" dirty="0">
                <a:solidFill>
                  <a:srgbClr val="FFFFFF"/>
                </a:solidFill>
                <a:latin typeface="Arial MT"/>
                <a:cs typeface="Arial MT"/>
              </a:rPr>
              <a:t> favoriser</a:t>
            </a:r>
            <a:r>
              <a:rPr sz="2176" spc="6" dirty="0">
                <a:solidFill>
                  <a:srgbClr val="FFFFFF"/>
                </a:solidFill>
                <a:latin typeface="Arial MT"/>
                <a:cs typeface="Arial MT"/>
              </a:rPr>
              <a:t> </a:t>
            </a:r>
            <a:r>
              <a:rPr sz="2176" spc="-6" dirty="0">
                <a:solidFill>
                  <a:srgbClr val="FFFFFF"/>
                </a:solidFill>
                <a:latin typeface="Arial MT"/>
                <a:cs typeface="Arial MT"/>
              </a:rPr>
              <a:t>les </a:t>
            </a:r>
            <a:r>
              <a:rPr sz="2176" spc="-585" dirty="0">
                <a:solidFill>
                  <a:srgbClr val="FFFFFF"/>
                </a:solidFill>
                <a:latin typeface="Arial MT"/>
                <a:cs typeface="Arial MT"/>
              </a:rPr>
              <a:t> </a:t>
            </a:r>
            <a:r>
              <a:rPr sz="2176" spc="-6" dirty="0">
                <a:solidFill>
                  <a:srgbClr val="FFFFFF"/>
                </a:solidFill>
                <a:latin typeface="Arial MT"/>
                <a:cs typeface="Arial MT"/>
              </a:rPr>
              <a:t>versions</a:t>
            </a:r>
            <a:r>
              <a:rPr sz="2176" dirty="0">
                <a:solidFill>
                  <a:srgbClr val="FFFFFF"/>
                </a:solidFill>
                <a:latin typeface="Arial MT"/>
                <a:cs typeface="Arial MT"/>
              </a:rPr>
              <a:t> </a:t>
            </a:r>
            <a:r>
              <a:rPr sz="2176" spc="-60" dirty="0">
                <a:solidFill>
                  <a:srgbClr val="FFFFFF"/>
                </a:solidFill>
                <a:latin typeface="Arial MT"/>
                <a:cs typeface="Arial MT"/>
              </a:rPr>
              <a:t>LTS</a:t>
            </a:r>
            <a:r>
              <a:rPr sz="2176" dirty="0">
                <a:solidFill>
                  <a:srgbClr val="FFFFFF"/>
                </a:solidFill>
                <a:latin typeface="Arial MT"/>
                <a:cs typeface="Arial MT"/>
              </a:rPr>
              <a:t> </a:t>
            </a:r>
            <a:r>
              <a:rPr sz="2176" spc="-12" dirty="0">
                <a:solidFill>
                  <a:srgbClr val="FFFFFF"/>
                </a:solidFill>
                <a:latin typeface="Arial MT"/>
                <a:cs typeface="Arial MT"/>
              </a:rPr>
              <a:t>pour</a:t>
            </a:r>
            <a:r>
              <a:rPr sz="2176" spc="6" dirty="0">
                <a:solidFill>
                  <a:srgbClr val="FFFFFF"/>
                </a:solidFill>
                <a:latin typeface="Arial MT"/>
                <a:cs typeface="Arial MT"/>
              </a:rPr>
              <a:t> </a:t>
            </a:r>
            <a:r>
              <a:rPr sz="2176" spc="-6" dirty="0">
                <a:solidFill>
                  <a:srgbClr val="FFFFFF"/>
                </a:solidFill>
                <a:latin typeface="Arial MT"/>
                <a:cs typeface="Arial MT"/>
              </a:rPr>
              <a:t>la</a:t>
            </a:r>
            <a:r>
              <a:rPr sz="2176" dirty="0">
                <a:solidFill>
                  <a:srgbClr val="FFFFFF"/>
                </a:solidFill>
                <a:latin typeface="Arial MT"/>
                <a:cs typeface="Arial MT"/>
              </a:rPr>
              <a:t> </a:t>
            </a:r>
            <a:r>
              <a:rPr sz="2176" spc="-12" dirty="0">
                <a:solidFill>
                  <a:srgbClr val="FFFFFF"/>
                </a:solidFill>
                <a:latin typeface="Arial MT"/>
                <a:cs typeface="Arial MT"/>
              </a:rPr>
              <a:t>production.</a:t>
            </a:r>
            <a:r>
              <a:rPr sz="2176" spc="6" dirty="0">
                <a:solidFill>
                  <a:srgbClr val="FFFFFF"/>
                </a:solidFill>
                <a:latin typeface="Arial MT"/>
                <a:cs typeface="Arial MT"/>
              </a:rPr>
              <a:t> </a:t>
            </a:r>
            <a:r>
              <a:rPr sz="2176" spc="-6" dirty="0">
                <a:solidFill>
                  <a:srgbClr val="FFFFFF"/>
                </a:solidFill>
                <a:latin typeface="Arial MT"/>
                <a:cs typeface="Arial MT"/>
              </a:rPr>
              <a:t>Les</a:t>
            </a:r>
            <a:r>
              <a:rPr sz="2176" spc="6" dirty="0">
                <a:solidFill>
                  <a:srgbClr val="FFFFFF"/>
                </a:solidFill>
                <a:latin typeface="Arial MT"/>
                <a:cs typeface="Arial MT"/>
              </a:rPr>
              <a:t> </a:t>
            </a:r>
            <a:r>
              <a:rPr sz="2176" spc="-6" dirty="0">
                <a:solidFill>
                  <a:srgbClr val="FFFFFF"/>
                </a:solidFill>
                <a:latin typeface="Arial MT"/>
                <a:cs typeface="Arial MT"/>
              </a:rPr>
              <a:t>autres</a:t>
            </a:r>
            <a:r>
              <a:rPr sz="2176" spc="6" dirty="0">
                <a:solidFill>
                  <a:srgbClr val="FFFFFF"/>
                </a:solidFill>
                <a:latin typeface="Arial MT"/>
                <a:cs typeface="Arial MT"/>
              </a:rPr>
              <a:t> </a:t>
            </a:r>
            <a:r>
              <a:rPr sz="2176" spc="-6" dirty="0">
                <a:solidFill>
                  <a:srgbClr val="FFFFFF"/>
                </a:solidFill>
                <a:latin typeface="Arial MT"/>
                <a:cs typeface="Arial MT"/>
              </a:rPr>
              <a:t>versions</a:t>
            </a:r>
            <a:r>
              <a:rPr sz="2176" spc="6" dirty="0">
                <a:solidFill>
                  <a:srgbClr val="FFFFFF"/>
                </a:solidFill>
                <a:latin typeface="Arial MT"/>
                <a:cs typeface="Arial MT"/>
              </a:rPr>
              <a:t> </a:t>
            </a:r>
            <a:r>
              <a:rPr sz="2176" spc="-12" dirty="0">
                <a:solidFill>
                  <a:srgbClr val="FFFFFF"/>
                </a:solidFill>
                <a:latin typeface="Arial MT"/>
                <a:cs typeface="Arial MT"/>
              </a:rPr>
              <a:t>peuvent</a:t>
            </a:r>
            <a:r>
              <a:rPr sz="2176" dirty="0">
                <a:solidFill>
                  <a:srgbClr val="FFFFFF"/>
                </a:solidFill>
                <a:latin typeface="Arial MT"/>
                <a:cs typeface="Arial MT"/>
              </a:rPr>
              <a:t> </a:t>
            </a:r>
            <a:r>
              <a:rPr sz="2176" spc="-6" dirty="0">
                <a:solidFill>
                  <a:srgbClr val="FFFFFF"/>
                </a:solidFill>
                <a:latin typeface="Arial MT"/>
                <a:cs typeface="Arial MT"/>
              </a:rPr>
              <a:t>être</a:t>
            </a:r>
            <a:r>
              <a:rPr sz="2176" dirty="0">
                <a:solidFill>
                  <a:srgbClr val="FFFFFF"/>
                </a:solidFill>
                <a:latin typeface="Arial MT"/>
                <a:cs typeface="Arial MT"/>
              </a:rPr>
              <a:t> </a:t>
            </a:r>
            <a:r>
              <a:rPr sz="2176" spc="-12" dirty="0">
                <a:solidFill>
                  <a:srgbClr val="FFFFFF"/>
                </a:solidFill>
                <a:latin typeface="Arial MT"/>
                <a:cs typeface="Arial MT"/>
              </a:rPr>
              <a:t>utilisées</a:t>
            </a:r>
            <a:r>
              <a:rPr sz="2176" spc="6" dirty="0">
                <a:solidFill>
                  <a:srgbClr val="FFFFFF"/>
                </a:solidFill>
                <a:latin typeface="Arial MT"/>
                <a:cs typeface="Arial MT"/>
              </a:rPr>
              <a:t> </a:t>
            </a:r>
            <a:r>
              <a:rPr sz="2176" spc="-6" dirty="0">
                <a:solidFill>
                  <a:srgbClr val="FFFFFF"/>
                </a:solidFill>
                <a:latin typeface="Arial MT"/>
                <a:cs typeface="Arial MT"/>
              </a:rPr>
              <a:t>pour</a:t>
            </a:r>
            <a:r>
              <a:rPr sz="2176" spc="6" dirty="0">
                <a:solidFill>
                  <a:srgbClr val="FFFFFF"/>
                </a:solidFill>
                <a:latin typeface="Arial MT"/>
                <a:cs typeface="Arial MT"/>
              </a:rPr>
              <a:t> </a:t>
            </a:r>
            <a:r>
              <a:rPr sz="2176" spc="-6" dirty="0">
                <a:solidFill>
                  <a:srgbClr val="FFFFFF"/>
                </a:solidFill>
                <a:latin typeface="Arial MT"/>
                <a:cs typeface="Arial MT"/>
              </a:rPr>
              <a:t>la </a:t>
            </a:r>
            <a:r>
              <a:rPr sz="2176" spc="-585" dirty="0">
                <a:solidFill>
                  <a:srgbClr val="FFFFFF"/>
                </a:solidFill>
                <a:latin typeface="Arial MT"/>
                <a:cs typeface="Arial MT"/>
              </a:rPr>
              <a:t> </a:t>
            </a:r>
            <a:r>
              <a:rPr sz="2176" spc="-6" dirty="0">
                <a:solidFill>
                  <a:srgbClr val="FFFFFF"/>
                </a:solidFill>
                <a:latin typeface="Arial MT"/>
                <a:cs typeface="Arial MT"/>
              </a:rPr>
              <a:t>formation,</a:t>
            </a:r>
            <a:r>
              <a:rPr sz="2176" dirty="0">
                <a:solidFill>
                  <a:srgbClr val="FFFFFF"/>
                </a:solidFill>
                <a:latin typeface="Arial MT"/>
                <a:cs typeface="Arial MT"/>
              </a:rPr>
              <a:t> </a:t>
            </a:r>
            <a:r>
              <a:rPr sz="2176" spc="-6" dirty="0">
                <a:solidFill>
                  <a:srgbClr val="FFFFFF"/>
                </a:solidFill>
                <a:latin typeface="Arial MT"/>
                <a:cs typeface="Arial MT"/>
              </a:rPr>
              <a:t>les</a:t>
            </a:r>
            <a:r>
              <a:rPr sz="2176" spc="6" dirty="0">
                <a:solidFill>
                  <a:srgbClr val="FFFFFF"/>
                </a:solidFill>
                <a:latin typeface="Arial MT"/>
                <a:cs typeface="Arial MT"/>
              </a:rPr>
              <a:t> </a:t>
            </a:r>
            <a:r>
              <a:rPr sz="2176" spc="-6" dirty="0">
                <a:solidFill>
                  <a:srgbClr val="FFFFFF"/>
                </a:solidFill>
                <a:latin typeface="Arial MT"/>
                <a:cs typeface="Arial MT"/>
              </a:rPr>
              <a:t>prototypes,</a:t>
            </a:r>
            <a:r>
              <a:rPr sz="2176" dirty="0">
                <a:solidFill>
                  <a:srgbClr val="FFFFFF"/>
                </a:solidFill>
                <a:latin typeface="Arial MT"/>
                <a:cs typeface="Arial MT"/>
              </a:rPr>
              <a:t> </a:t>
            </a:r>
            <a:r>
              <a:rPr sz="2176" spc="-6" dirty="0">
                <a:solidFill>
                  <a:srgbClr val="FFFFFF"/>
                </a:solidFill>
                <a:latin typeface="Arial MT"/>
                <a:cs typeface="Arial MT"/>
              </a:rPr>
              <a:t>ou</a:t>
            </a:r>
            <a:r>
              <a:rPr sz="2176" dirty="0">
                <a:solidFill>
                  <a:srgbClr val="FFFFFF"/>
                </a:solidFill>
                <a:latin typeface="Arial MT"/>
                <a:cs typeface="Arial MT"/>
              </a:rPr>
              <a:t> </a:t>
            </a:r>
            <a:r>
              <a:rPr sz="2176" spc="-12" dirty="0">
                <a:solidFill>
                  <a:srgbClr val="FFFFFF"/>
                </a:solidFill>
                <a:latin typeface="Arial MT"/>
                <a:cs typeface="Arial MT"/>
              </a:rPr>
              <a:t>pour</a:t>
            </a:r>
            <a:r>
              <a:rPr sz="2176" dirty="0">
                <a:solidFill>
                  <a:srgbClr val="FFFFFF"/>
                </a:solidFill>
                <a:latin typeface="Arial MT"/>
                <a:cs typeface="Arial MT"/>
              </a:rPr>
              <a:t> </a:t>
            </a:r>
            <a:r>
              <a:rPr sz="2176" spc="-6" dirty="0">
                <a:solidFill>
                  <a:srgbClr val="FFFFFF"/>
                </a:solidFill>
                <a:latin typeface="Arial MT"/>
                <a:cs typeface="Arial MT"/>
              </a:rPr>
              <a:t>utiliser</a:t>
            </a:r>
            <a:r>
              <a:rPr sz="2176" spc="6" dirty="0">
                <a:solidFill>
                  <a:srgbClr val="FFFFFF"/>
                </a:solidFill>
                <a:latin typeface="Arial MT"/>
                <a:cs typeface="Arial MT"/>
              </a:rPr>
              <a:t> </a:t>
            </a:r>
            <a:r>
              <a:rPr sz="2176" spc="-6" dirty="0">
                <a:solidFill>
                  <a:srgbClr val="FFFFFF"/>
                </a:solidFill>
                <a:latin typeface="Arial MT"/>
                <a:cs typeface="Arial MT"/>
              </a:rPr>
              <a:t>une </a:t>
            </a:r>
            <a:r>
              <a:rPr sz="2176" spc="-12" dirty="0">
                <a:solidFill>
                  <a:srgbClr val="FFFFFF"/>
                </a:solidFill>
                <a:latin typeface="Arial MT"/>
                <a:cs typeface="Arial MT"/>
              </a:rPr>
              <a:t>fonctionnalité</a:t>
            </a:r>
            <a:r>
              <a:rPr sz="2176" dirty="0">
                <a:solidFill>
                  <a:srgbClr val="FFFFFF"/>
                </a:solidFill>
                <a:latin typeface="Arial MT"/>
                <a:cs typeface="Arial MT"/>
              </a:rPr>
              <a:t> </a:t>
            </a:r>
            <a:r>
              <a:rPr sz="2176" spc="-6" dirty="0">
                <a:solidFill>
                  <a:srgbClr val="FFFFFF"/>
                </a:solidFill>
                <a:latin typeface="Arial MT"/>
                <a:cs typeface="Arial MT"/>
              </a:rPr>
              <a:t>de Java</a:t>
            </a:r>
            <a:r>
              <a:rPr sz="2176" dirty="0">
                <a:solidFill>
                  <a:srgbClr val="FFFFFF"/>
                </a:solidFill>
                <a:latin typeface="Arial MT"/>
                <a:cs typeface="Arial MT"/>
              </a:rPr>
              <a:t> </a:t>
            </a:r>
            <a:r>
              <a:rPr sz="2176" spc="-6" dirty="0">
                <a:solidFill>
                  <a:srgbClr val="FFFFFF"/>
                </a:solidFill>
                <a:latin typeface="Arial MT"/>
                <a:cs typeface="Arial MT"/>
              </a:rPr>
              <a:t>avant</a:t>
            </a:r>
            <a:r>
              <a:rPr sz="2176" spc="6" dirty="0">
                <a:solidFill>
                  <a:srgbClr val="FFFFFF"/>
                </a:solidFill>
                <a:latin typeface="Arial MT"/>
                <a:cs typeface="Arial MT"/>
              </a:rPr>
              <a:t> </a:t>
            </a:r>
            <a:r>
              <a:rPr sz="2176" spc="-12" dirty="0">
                <a:solidFill>
                  <a:srgbClr val="FFFFFF"/>
                </a:solidFill>
                <a:latin typeface="Arial MT"/>
                <a:cs typeface="Arial MT"/>
              </a:rPr>
              <a:t>qu’une </a:t>
            </a:r>
            <a:r>
              <a:rPr sz="2176" spc="-6" dirty="0">
                <a:solidFill>
                  <a:srgbClr val="FFFFFF"/>
                </a:solidFill>
                <a:latin typeface="Arial MT"/>
                <a:cs typeface="Arial MT"/>
              </a:rPr>
              <a:t> version</a:t>
            </a:r>
            <a:r>
              <a:rPr sz="2176" spc="-12" dirty="0">
                <a:solidFill>
                  <a:srgbClr val="FFFFFF"/>
                </a:solidFill>
                <a:latin typeface="Arial MT"/>
                <a:cs typeface="Arial MT"/>
              </a:rPr>
              <a:t> </a:t>
            </a:r>
            <a:r>
              <a:rPr sz="2176" spc="-60" dirty="0">
                <a:solidFill>
                  <a:srgbClr val="FFFFFF"/>
                </a:solidFill>
                <a:latin typeface="Arial MT"/>
                <a:cs typeface="Arial MT"/>
              </a:rPr>
              <a:t>LTS</a:t>
            </a:r>
            <a:r>
              <a:rPr sz="2176" spc="-6" dirty="0">
                <a:solidFill>
                  <a:srgbClr val="FFFFFF"/>
                </a:solidFill>
                <a:latin typeface="Arial MT"/>
                <a:cs typeface="Arial MT"/>
              </a:rPr>
              <a:t> ne </a:t>
            </a:r>
            <a:r>
              <a:rPr sz="2176" spc="-12" dirty="0">
                <a:solidFill>
                  <a:srgbClr val="FFFFFF"/>
                </a:solidFill>
                <a:latin typeface="Arial MT"/>
                <a:cs typeface="Arial MT"/>
              </a:rPr>
              <a:t>l’embarque.</a:t>
            </a:r>
            <a:endParaRPr sz="2176" dirty="0">
              <a:solidFill>
                <a:prstClr val="black"/>
              </a:solidFill>
              <a:latin typeface="Arial MT"/>
              <a:cs typeface="Arial MT"/>
            </a:endParaRPr>
          </a:p>
        </p:txBody>
      </p:sp>
      <p:sp>
        <p:nvSpPr>
          <p:cNvPr id="9" name="object 9"/>
          <p:cNvSpPr txBox="1"/>
          <p:nvPr/>
        </p:nvSpPr>
        <p:spPr>
          <a:xfrm>
            <a:off x="922645" y="6162891"/>
            <a:ext cx="8825380" cy="350340"/>
          </a:xfrm>
          <a:prstGeom prst="rect">
            <a:avLst/>
          </a:prstGeom>
        </p:spPr>
        <p:txBody>
          <a:bodyPr vert="horz" wrap="square" lIns="0" tIns="15355" rIns="0" bIns="0" rtlCol="0">
            <a:spAutoFit/>
          </a:bodyPr>
          <a:lstStyle/>
          <a:p>
            <a:pPr marL="15356" defTabSz="1105601">
              <a:spcBef>
                <a:spcPts val="121"/>
              </a:spcBef>
            </a:pPr>
            <a:r>
              <a:rPr sz="2176" spc="-12" dirty="0">
                <a:solidFill>
                  <a:srgbClr val="00B0F0"/>
                </a:solidFill>
                <a:latin typeface="Arial MT"/>
                <a:cs typeface="Arial MT"/>
                <a:hlinkClick r:id="rId3">
                  <a:extLst>
                    <a:ext uri="{A12FA001-AC4F-418D-AE19-62706E023703}">
                      <ahyp:hlinkClr xmlns:ahyp="http://schemas.microsoft.com/office/drawing/2018/hyperlinkcolor" val="tx"/>
                    </a:ext>
                  </a:extLst>
                </a:hlinkClick>
              </a:rPr>
              <a:t>https://www.oracle.com/java/technologies/java-se-support-roadmap.html</a:t>
            </a:r>
            <a:endParaRPr sz="2176" dirty="0">
              <a:solidFill>
                <a:srgbClr val="00B0F0"/>
              </a:solidFill>
              <a:latin typeface="Arial MT"/>
              <a:cs typeface="Arial MT"/>
            </a:endParaRPr>
          </a:p>
        </p:txBody>
      </p:sp>
    </p:spTree>
    <p:extLst>
      <p:ext uri="{BB962C8B-B14F-4D97-AF65-F5344CB8AC3E}">
        <p14:creationId xmlns:p14="http://schemas.microsoft.com/office/powerpoint/2010/main" val="428196503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70854" y="2161073"/>
            <a:ext cx="4496440" cy="1020267"/>
          </a:xfrm>
          <a:prstGeom prst="rect">
            <a:avLst/>
          </a:prstGeom>
        </p:spPr>
        <p:txBody>
          <a:bodyPr vert="horz" wrap="square" lIns="0" tIns="15355" rIns="0" bIns="0" rtlCol="0">
            <a:spAutoFit/>
          </a:bodyPr>
          <a:lstStyle/>
          <a:p>
            <a:pPr marL="15356">
              <a:spcBef>
                <a:spcPts val="121"/>
              </a:spcBef>
            </a:pPr>
            <a:r>
              <a:rPr lang="fr-FR" sz="6529" b="0" spc="-42" dirty="0">
                <a:latin typeface="Arial MT"/>
                <a:cs typeface="Arial MT"/>
              </a:rPr>
              <a:t>Les </a:t>
            </a:r>
            <a:r>
              <a:rPr lang="fr-FR" sz="6529" b="0" spc="-42" dirty="0" err="1">
                <a:latin typeface="Arial MT"/>
                <a:cs typeface="Arial MT"/>
              </a:rPr>
              <a:t>Switchs</a:t>
            </a:r>
            <a:endParaRPr sz="6529" dirty="0">
              <a:latin typeface="Arial MT"/>
              <a:cs typeface="Arial MT"/>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1146263" cy="294684"/>
          </a:xfrm>
          <a:prstGeom prst="rect">
            <a:avLst/>
          </a:prstGeom>
        </p:spPr>
        <p:txBody>
          <a:bodyPr vert="horz" wrap="square" lIns="0" tIns="15355" rIns="0" bIns="0" rtlCol="0">
            <a:spAutoFit/>
          </a:bodyPr>
          <a:lstStyle/>
          <a:p>
            <a:pPr marL="15356" defTabSz="1105601">
              <a:spcBef>
                <a:spcPts val="121"/>
              </a:spcBef>
            </a:pPr>
            <a:r>
              <a:rPr lang="fr-FR" sz="1814" b="1" spc="-6" dirty="0" err="1">
                <a:solidFill>
                  <a:srgbClr val="0058FF"/>
                </a:solidFill>
                <a:latin typeface="Arial"/>
                <a:cs typeface="Arial"/>
              </a:rPr>
              <a:t>Switchs</a:t>
            </a:r>
            <a:endParaRPr sz="1814" dirty="0">
              <a:solidFill>
                <a:prstClr val="black"/>
              </a:solidFill>
              <a:latin typeface="Arial"/>
              <a:cs typeface="Arial"/>
            </a:endParaRPr>
          </a:p>
        </p:txBody>
      </p:sp>
      <p:sp>
        <p:nvSpPr>
          <p:cNvPr id="3" name="object 3"/>
          <p:cNvSpPr txBox="1">
            <a:spLocks noGrp="1"/>
          </p:cNvSpPr>
          <p:nvPr>
            <p:ph type="title"/>
          </p:nvPr>
        </p:nvSpPr>
        <p:spPr>
          <a:xfrm>
            <a:off x="537431" y="484857"/>
            <a:ext cx="4712499" cy="573671"/>
          </a:xfrm>
          <a:prstGeom prst="rect">
            <a:avLst/>
          </a:prstGeom>
        </p:spPr>
        <p:txBody>
          <a:bodyPr vert="horz" wrap="square" lIns="0" tIns="15355" rIns="0" bIns="0" rtlCol="0">
            <a:spAutoFit/>
          </a:bodyPr>
          <a:lstStyle/>
          <a:p>
            <a:pPr marL="15356">
              <a:spcBef>
                <a:spcPts val="121"/>
              </a:spcBef>
            </a:pPr>
            <a:r>
              <a:rPr spc="357" dirty="0"/>
              <a:t>Instruction</a:t>
            </a:r>
            <a:r>
              <a:rPr spc="91" dirty="0"/>
              <a:t> </a:t>
            </a:r>
            <a:r>
              <a:rPr spc="375" dirty="0"/>
              <a:t>switch</a:t>
            </a:r>
          </a:p>
        </p:txBody>
      </p:sp>
      <p:sp>
        <p:nvSpPr>
          <p:cNvPr id="4" name="object 4"/>
          <p:cNvSpPr txBox="1"/>
          <p:nvPr/>
        </p:nvSpPr>
        <p:spPr>
          <a:xfrm>
            <a:off x="1059752" y="1563880"/>
            <a:ext cx="6756272" cy="350340"/>
          </a:xfrm>
          <a:prstGeom prst="rect">
            <a:avLst/>
          </a:prstGeom>
        </p:spPr>
        <p:txBody>
          <a:bodyPr vert="horz" wrap="square" lIns="0" tIns="15355" rIns="0" bIns="0" rtlCol="0">
            <a:spAutoFit/>
          </a:bodyPr>
          <a:lstStyle/>
          <a:p>
            <a:pPr marL="15356" defTabSz="1105601">
              <a:spcBef>
                <a:spcPts val="121"/>
              </a:spcBef>
            </a:pPr>
            <a:r>
              <a:rPr sz="2176" spc="-12" dirty="0">
                <a:solidFill>
                  <a:srgbClr val="FFFFFF"/>
                </a:solidFill>
                <a:latin typeface="Arial MT"/>
                <a:cs typeface="Arial MT"/>
              </a:rPr>
              <a:t>Auparavant,</a:t>
            </a:r>
            <a:r>
              <a:rPr sz="2176" dirty="0">
                <a:solidFill>
                  <a:srgbClr val="FFFFFF"/>
                </a:solidFill>
                <a:latin typeface="Arial MT"/>
                <a:cs typeface="Arial MT"/>
              </a:rPr>
              <a:t> </a:t>
            </a:r>
            <a:r>
              <a:rPr sz="2176" spc="-12" dirty="0">
                <a:solidFill>
                  <a:srgbClr val="FFFFFF"/>
                </a:solidFill>
                <a:latin typeface="Arial MT"/>
                <a:cs typeface="Arial MT"/>
              </a:rPr>
              <a:t>l’opérateur</a:t>
            </a:r>
            <a:r>
              <a:rPr sz="2176" spc="6" dirty="0">
                <a:solidFill>
                  <a:srgbClr val="FFFFFF"/>
                </a:solidFill>
                <a:latin typeface="Arial MT"/>
                <a:cs typeface="Arial MT"/>
              </a:rPr>
              <a:t> </a:t>
            </a:r>
            <a:r>
              <a:rPr sz="2176" spc="-6" dirty="0">
                <a:solidFill>
                  <a:srgbClr val="FFFFFF"/>
                </a:solidFill>
                <a:latin typeface="Arial MT"/>
                <a:cs typeface="Arial MT"/>
              </a:rPr>
              <a:t>switch</a:t>
            </a:r>
            <a:r>
              <a:rPr sz="2176" dirty="0">
                <a:solidFill>
                  <a:srgbClr val="FFFFFF"/>
                </a:solidFill>
                <a:latin typeface="Arial MT"/>
                <a:cs typeface="Arial MT"/>
              </a:rPr>
              <a:t> </a:t>
            </a:r>
            <a:r>
              <a:rPr sz="2176" spc="-6" dirty="0">
                <a:solidFill>
                  <a:srgbClr val="FFFFFF"/>
                </a:solidFill>
                <a:latin typeface="Arial MT"/>
                <a:cs typeface="Arial MT"/>
              </a:rPr>
              <a:t>était</a:t>
            </a:r>
            <a:r>
              <a:rPr sz="2176" spc="6" dirty="0">
                <a:solidFill>
                  <a:srgbClr val="FFFFFF"/>
                </a:solidFill>
                <a:latin typeface="Arial MT"/>
                <a:cs typeface="Arial MT"/>
              </a:rPr>
              <a:t> </a:t>
            </a:r>
            <a:r>
              <a:rPr sz="2176" spc="-6" dirty="0">
                <a:solidFill>
                  <a:srgbClr val="FFFFFF"/>
                </a:solidFill>
                <a:latin typeface="Arial MT"/>
                <a:cs typeface="Arial MT"/>
              </a:rPr>
              <a:t>utilisé</a:t>
            </a:r>
            <a:r>
              <a:rPr sz="2176" dirty="0">
                <a:solidFill>
                  <a:srgbClr val="FFFFFF"/>
                </a:solidFill>
                <a:latin typeface="Arial MT"/>
                <a:cs typeface="Arial MT"/>
              </a:rPr>
              <a:t> </a:t>
            </a:r>
            <a:r>
              <a:rPr sz="2176" spc="-6" dirty="0">
                <a:solidFill>
                  <a:srgbClr val="FFFFFF"/>
                </a:solidFill>
                <a:latin typeface="Arial MT"/>
                <a:cs typeface="Arial MT"/>
              </a:rPr>
              <a:t>comme suit</a:t>
            </a:r>
            <a:r>
              <a:rPr sz="2176" spc="6" dirty="0">
                <a:solidFill>
                  <a:srgbClr val="FFFFFF"/>
                </a:solidFill>
                <a:latin typeface="Arial MT"/>
                <a:cs typeface="Arial MT"/>
              </a:rPr>
              <a:t> </a:t>
            </a:r>
            <a:r>
              <a:rPr sz="2176" dirty="0">
                <a:solidFill>
                  <a:srgbClr val="FFFFFF"/>
                </a:solidFill>
                <a:latin typeface="Arial MT"/>
                <a:cs typeface="Arial MT"/>
              </a:rPr>
              <a:t>:</a:t>
            </a:r>
            <a:endParaRPr sz="2176">
              <a:solidFill>
                <a:prstClr val="black"/>
              </a:solidFill>
              <a:latin typeface="Arial MT"/>
              <a:cs typeface="Arial MT"/>
            </a:endParaRPr>
          </a:p>
        </p:txBody>
      </p:sp>
      <p:sp>
        <p:nvSpPr>
          <p:cNvPr id="5" name="object 5"/>
          <p:cNvSpPr txBox="1"/>
          <p:nvPr/>
        </p:nvSpPr>
        <p:spPr>
          <a:xfrm>
            <a:off x="1059752" y="4729147"/>
            <a:ext cx="10396981" cy="1274478"/>
          </a:xfrm>
          <a:prstGeom prst="rect">
            <a:avLst/>
          </a:prstGeom>
        </p:spPr>
        <p:txBody>
          <a:bodyPr vert="horz" wrap="square" lIns="0" tIns="155855" rIns="0" bIns="0" rtlCol="0">
            <a:spAutoFit/>
          </a:bodyPr>
          <a:lstStyle/>
          <a:p>
            <a:pPr marL="15356" defTabSz="1105601">
              <a:spcBef>
                <a:spcPts val="1227"/>
              </a:spcBef>
            </a:pPr>
            <a:r>
              <a:rPr sz="2176" spc="-6" dirty="0">
                <a:solidFill>
                  <a:srgbClr val="FFFFFF"/>
                </a:solidFill>
                <a:latin typeface="Arial MT"/>
                <a:cs typeface="Arial MT"/>
              </a:rPr>
              <a:t>Cette syntaxe</a:t>
            </a:r>
            <a:r>
              <a:rPr sz="2176" dirty="0">
                <a:solidFill>
                  <a:srgbClr val="FFFFFF"/>
                </a:solidFill>
                <a:latin typeface="Arial MT"/>
                <a:cs typeface="Arial MT"/>
              </a:rPr>
              <a:t> </a:t>
            </a:r>
            <a:r>
              <a:rPr sz="2176" spc="-6" dirty="0">
                <a:solidFill>
                  <a:srgbClr val="FFFFFF"/>
                </a:solidFill>
                <a:latin typeface="Arial MT"/>
                <a:cs typeface="Arial MT"/>
              </a:rPr>
              <a:t>héritée</a:t>
            </a:r>
            <a:r>
              <a:rPr sz="2176" dirty="0">
                <a:solidFill>
                  <a:srgbClr val="FFFFFF"/>
                </a:solidFill>
                <a:latin typeface="Arial MT"/>
                <a:cs typeface="Arial MT"/>
              </a:rPr>
              <a:t> </a:t>
            </a:r>
            <a:r>
              <a:rPr sz="2176" spc="-6" dirty="0">
                <a:solidFill>
                  <a:srgbClr val="FFFFFF"/>
                </a:solidFill>
                <a:latin typeface="Arial MT"/>
                <a:cs typeface="Arial MT"/>
              </a:rPr>
              <a:t>du</a:t>
            </a:r>
            <a:r>
              <a:rPr sz="2176" dirty="0">
                <a:solidFill>
                  <a:srgbClr val="FFFFFF"/>
                </a:solidFill>
                <a:latin typeface="Arial MT"/>
                <a:cs typeface="Arial MT"/>
              </a:rPr>
              <a:t> C </a:t>
            </a:r>
            <a:r>
              <a:rPr sz="2176" spc="-6" dirty="0">
                <a:solidFill>
                  <a:srgbClr val="FFFFFF"/>
                </a:solidFill>
                <a:latin typeface="Arial MT"/>
                <a:cs typeface="Arial MT"/>
              </a:rPr>
              <a:t>nécessitait</a:t>
            </a:r>
            <a:r>
              <a:rPr sz="2176" spc="6" dirty="0">
                <a:solidFill>
                  <a:srgbClr val="FFFFFF"/>
                </a:solidFill>
                <a:latin typeface="Arial MT"/>
                <a:cs typeface="Arial MT"/>
              </a:rPr>
              <a:t> </a:t>
            </a:r>
            <a:r>
              <a:rPr sz="2176" spc="-12" dirty="0">
                <a:solidFill>
                  <a:srgbClr val="FFFFFF"/>
                </a:solidFill>
                <a:latin typeface="Arial MT"/>
                <a:cs typeface="Arial MT"/>
              </a:rPr>
              <a:t>d’utiliser</a:t>
            </a:r>
            <a:r>
              <a:rPr sz="2176" dirty="0">
                <a:solidFill>
                  <a:srgbClr val="FFFFFF"/>
                </a:solidFill>
                <a:latin typeface="Arial MT"/>
                <a:cs typeface="Arial MT"/>
              </a:rPr>
              <a:t> </a:t>
            </a:r>
            <a:r>
              <a:rPr sz="2176" spc="-6" dirty="0">
                <a:solidFill>
                  <a:srgbClr val="FFFFFF"/>
                </a:solidFill>
                <a:latin typeface="Arial MT"/>
                <a:cs typeface="Arial MT"/>
              </a:rPr>
              <a:t>des</a:t>
            </a:r>
            <a:r>
              <a:rPr sz="2176" spc="6" dirty="0">
                <a:solidFill>
                  <a:srgbClr val="FFFFFF"/>
                </a:solidFill>
                <a:latin typeface="Arial MT"/>
                <a:cs typeface="Arial MT"/>
              </a:rPr>
              <a:t> </a:t>
            </a:r>
            <a:r>
              <a:rPr sz="2176" spc="-6" dirty="0">
                <a:solidFill>
                  <a:srgbClr val="FFFFFF"/>
                </a:solidFill>
                <a:latin typeface="Arial MT"/>
                <a:cs typeface="Arial MT"/>
              </a:rPr>
              <a:t>break;</a:t>
            </a:r>
            <a:r>
              <a:rPr sz="2176" spc="6" dirty="0">
                <a:solidFill>
                  <a:srgbClr val="FFFFFF"/>
                </a:solidFill>
                <a:latin typeface="Arial MT"/>
                <a:cs typeface="Arial MT"/>
              </a:rPr>
              <a:t> </a:t>
            </a:r>
            <a:r>
              <a:rPr sz="2176" spc="-6" dirty="0">
                <a:solidFill>
                  <a:srgbClr val="FFFFFF"/>
                </a:solidFill>
                <a:latin typeface="Arial MT"/>
                <a:cs typeface="Arial MT"/>
              </a:rPr>
              <a:t>et</a:t>
            </a:r>
            <a:r>
              <a:rPr sz="2176" spc="6" dirty="0">
                <a:solidFill>
                  <a:srgbClr val="FFFFFF"/>
                </a:solidFill>
                <a:latin typeface="Arial MT"/>
                <a:cs typeface="Arial MT"/>
              </a:rPr>
              <a:t> </a:t>
            </a:r>
            <a:r>
              <a:rPr sz="2176" spc="-12" dirty="0">
                <a:solidFill>
                  <a:srgbClr val="FFFFFF"/>
                </a:solidFill>
                <a:latin typeface="Arial MT"/>
                <a:cs typeface="Arial MT"/>
              </a:rPr>
              <a:t>n’était</a:t>
            </a:r>
            <a:r>
              <a:rPr sz="2176" spc="6" dirty="0">
                <a:solidFill>
                  <a:srgbClr val="FFFFFF"/>
                </a:solidFill>
                <a:latin typeface="Arial MT"/>
                <a:cs typeface="Arial MT"/>
              </a:rPr>
              <a:t> </a:t>
            </a:r>
            <a:r>
              <a:rPr sz="2176" spc="-12" dirty="0">
                <a:solidFill>
                  <a:srgbClr val="FFFFFF"/>
                </a:solidFill>
                <a:latin typeface="Arial MT"/>
                <a:cs typeface="Arial MT"/>
              </a:rPr>
              <a:t>pas</a:t>
            </a:r>
            <a:r>
              <a:rPr sz="2176" spc="6" dirty="0">
                <a:solidFill>
                  <a:srgbClr val="FFFFFF"/>
                </a:solidFill>
                <a:latin typeface="Arial MT"/>
                <a:cs typeface="Arial MT"/>
              </a:rPr>
              <a:t> </a:t>
            </a:r>
            <a:r>
              <a:rPr sz="2176" spc="-6" dirty="0">
                <a:solidFill>
                  <a:srgbClr val="FFFFFF"/>
                </a:solidFill>
                <a:latin typeface="Arial MT"/>
                <a:cs typeface="Arial MT"/>
              </a:rPr>
              <a:t>très</a:t>
            </a:r>
            <a:r>
              <a:rPr sz="2176" dirty="0">
                <a:solidFill>
                  <a:srgbClr val="FFFFFF"/>
                </a:solidFill>
                <a:latin typeface="Arial MT"/>
                <a:cs typeface="Arial MT"/>
              </a:rPr>
              <a:t> </a:t>
            </a:r>
            <a:r>
              <a:rPr sz="2176" spc="-12" dirty="0">
                <a:solidFill>
                  <a:srgbClr val="FFFFFF"/>
                </a:solidFill>
                <a:latin typeface="Arial MT"/>
                <a:cs typeface="Arial MT"/>
              </a:rPr>
              <a:t>lisible.</a:t>
            </a:r>
            <a:endParaRPr sz="2176">
              <a:solidFill>
                <a:prstClr val="black"/>
              </a:solidFill>
              <a:latin typeface="Arial MT"/>
              <a:cs typeface="Arial MT"/>
            </a:endParaRPr>
          </a:p>
          <a:p>
            <a:pPr marL="15356" marR="6142" defTabSz="1105601">
              <a:lnSpc>
                <a:spcPts val="2442"/>
              </a:lnSpc>
              <a:spcBef>
                <a:spcPts val="1330"/>
              </a:spcBef>
            </a:pPr>
            <a:r>
              <a:rPr sz="2176" spc="-6" dirty="0">
                <a:solidFill>
                  <a:srgbClr val="FFFFFF"/>
                </a:solidFill>
                <a:latin typeface="Arial MT"/>
                <a:cs typeface="Arial MT"/>
              </a:rPr>
              <a:t>De</a:t>
            </a:r>
            <a:r>
              <a:rPr sz="2176" dirty="0">
                <a:solidFill>
                  <a:srgbClr val="FFFFFF"/>
                </a:solidFill>
                <a:latin typeface="Arial MT"/>
                <a:cs typeface="Arial MT"/>
              </a:rPr>
              <a:t> </a:t>
            </a:r>
            <a:r>
              <a:rPr sz="2176" spc="-6" dirty="0">
                <a:solidFill>
                  <a:srgbClr val="FFFFFF"/>
                </a:solidFill>
                <a:latin typeface="Arial MT"/>
                <a:cs typeface="Arial MT"/>
              </a:rPr>
              <a:t>plus,</a:t>
            </a:r>
            <a:r>
              <a:rPr sz="2176" spc="6" dirty="0">
                <a:solidFill>
                  <a:srgbClr val="FFFFFF"/>
                </a:solidFill>
                <a:latin typeface="Arial MT"/>
                <a:cs typeface="Arial MT"/>
              </a:rPr>
              <a:t> </a:t>
            </a:r>
            <a:r>
              <a:rPr sz="2176" spc="-6" dirty="0">
                <a:solidFill>
                  <a:srgbClr val="FFFFFF"/>
                </a:solidFill>
                <a:latin typeface="Arial MT"/>
                <a:cs typeface="Arial MT"/>
              </a:rPr>
              <a:t>les</a:t>
            </a:r>
            <a:r>
              <a:rPr sz="2176" spc="6" dirty="0">
                <a:solidFill>
                  <a:srgbClr val="FFFFFF"/>
                </a:solidFill>
                <a:latin typeface="Arial MT"/>
                <a:cs typeface="Arial MT"/>
              </a:rPr>
              <a:t> </a:t>
            </a:r>
            <a:r>
              <a:rPr sz="2176" spc="-12" dirty="0">
                <a:solidFill>
                  <a:srgbClr val="FFFFFF"/>
                </a:solidFill>
                <a:latin typeface="Arial MT"/>
                <a:cs typeface="Arial MT"/>
              </a:rPr>
              <a:t>variables</a:t>
            </a:r>
            <a:r>
              <a:rPr sz="2176" spc="6" dirty="0">
                <a:solidFill>
                  <a:srgbClr val="FFFFFF"/>
                </a:solidFill>
                <a:latin typeface="Arial MT"/>
                <a:cs typeface="Arial MT"/>
              </a:rPr>
              <a:t> </a:t>
            </a:r>
            <a:r>
              <a:rPr sz="2176" spc="-12" dirty="0">
                <a:solidFill>
                  <a:srgbClr val="FFFFFF"/>
                </a:solidFill>
                <a:latin typeface="Arial MT"/>
                <a:cs typeface="Arial MT"/>
              </a:rPr>
              <a:t>déclarées</a:t>
            </a:r>
            <a:r>
              <a:rPr sz="2176" spc="6" dirty="0">
                <a:solidFill>
                  <a:srgbClr val="FFFFFF"/>
                </a:solidFill>
                <a:latin typeface="Arial MT"/>
                <a:cs typeface="Arial MT"/>
              </a:rPr>
              <a:t> </a:t>
            </a:r>
            <a:r>
              <a:rPr sz="2176" spc="-12" dirty="0">
                <a:solidFill>
                  <a:srgbClr val="FFFFFF"/>
                </a:solidFill>
                <a:latin typeface="Arial MT"/>
                <a:cs typeface="Arial MT"/>
              </a:rPr>
              <a:t>dans</a:t>
            </a:r>
            <a:r>
              <a:rPr sz="2176" spc="6" dirty="0">
                <a:solidFill>
                  <a:srgbClr val="FFFFFF"/>
                </a:solidFill>
                <a:latin typeface="Arial MT"/>
                <a:cs typeface="Arial MT"/>
              </a:rPr>
              <a:t> </a:t>
            </a:r>
            <a:r>
              <a:rPr sz="2176" spc="-6" dirty="0">
                <a:solidFill>
                  <a:srgbClr val="FFFFFF"/>
                </a:solidFill>
                <a:latin typeface="Arial MT"/>
                <a:cs typeface="Arial MT"/>
              </a:rPr>
              <a:t>le</a:t>
            </a:r>
            <a:r>
              <a:rPr sz="2176" dirty="0">
                <a:solidFill>
                  <a:srgbClr val="FFFFFF"/>
                </a:solidFill>
                <a:latin typeface="Arial MT"/>
                <a:cs typeface="Arial MT"/>
              </a:rPr>
              <a:t> </a:t>
            </a:r>
            <a:r>
              <a:rPr sz="2176" spc="-6" dirty="0">
                <a:solidFill>
                  <a:srgbClr val="FFFFFF"/>
                </a:solidFill>
                <a:latin typeface="Arial MT"/>
                <a:cs typeface="Arial MT"/>
              </a:rPr>
              <a:t>switch</a:t>
            </a:r>
            <a:r>
              <a:rPr sz="2176" spc="6" dirty="0">
                <a:solidFill>
                  <a:srgbClr val="FFFFFF"/>
                </a:solidFill>
                <a:latin typeface="Arial MT"/>
                <a:cs typeface="Arial MT"/>
              </a:rPr>
              <a:t> </a:t>
            </a:r>
            <a:r>
              <a:rPr sz="2176" spc="-12" dirty="0">
                <a:solidFill>
                  <a:srgbClr val="FFFFFF"/>
                </a:solidFill>
                <a:latin typeface="Arial MT"/>
                <a:cs typeface="Arial MT"/>
              </a:rPr>
              <a:t>étaient</a:t>
            </a:r>
            <a:r>
              <a:rPr sz="2176" spc="6" dirty="0">
                <a:solidFill>
                  <a:srgbClr val="FFFFFF"/>
                </a:solidFill>
                <a:latin typeface="Arial MT"/>
                <a:cs typeface="Arial MT"/>
              </a:rPr>
              <a:t> </a:t>
            </a:r>
            <a:r>
              <a:rPr sz="2176" spc="-6" dirty="0">
                <a:solidFill>
                  <a:srgbClr val="FFFFFF"/>
                </a:solidFill>
                <a:latin typeface="Arial MT"/>
                <a:cs typeface="Arial MT"/>
              </a:rPr>
              <a:t>utilisables</a:t>
            </a:r>
            <a:r>
              <a:rPr sz="2176" spc="6" dirty="0">
                <a:solidFill>
                  <a:srgbClr val="FFFFFF"/>
                </a:solidFill>
                <a:latin typeface="Arial MT"/>
                <a:cs typeface="Arial MT"/>
              </a:rPr>
              <a:t> </a:t>
            </a:r>
            <a:r>
              <a:rPr sz="2176" spc="-12" dirty="0">
                <a:solidFill>
                  <a:srgbClr val="FFFFFF"/>
                </a:solidFill>
                <a:latin typeface="Arial MT"/>
                <a:cs typeface="Arial MT"/>
              </a:rPr>
              <a:t>dans</a:t>
            </a:r>
            <a:r>
              <a:rPr sz="2176" spc="6" dirty="0">
                <a:solidFill>
                  <a:srgbClr val="FFFFFF"/>
                </a:solidFill>
                <a:latin typeface="Arial MT"/>
                <a:cs typeface="Arial MT"/>
              </a:rPr>
              <a:t> </a:t>
            </a:r>
            <a:r>
              <a:rPr sz="2176" spc="-6" dirty="0">
                <a:solidFill>
                  <a:srgbClr val="FFFFFF"/>
                </a:solidFill>
                <a:latin typeface="Arial MT"/>
                <a:cs typeface="Arial MT"/>
              </a:rPr>
              <a:t>n’importe</a:t>
            </a:r>
            <a:r>
              <a:rPr sz="2176" dirty="0">
                <a:solidFill>
                  <a:srgbClr val="FFFFFF"/>
                </a:solidFill>
                <a:latin typeface="Arial MT"/>
                <a:cs typeface="Arial MT"/>
              </a:rPr>
              <a:t> </a:t>
            </a:r>
            <a:r>
              <a:rPr sz="2176" spc="-12" dirty="0">
                <a:solidFill>
                  <a:srgbClr val="FFFFFF"/>
                </a:solidFill>
                <a:latin typeface="Arial MT"/>
                <a:cs typeface="Arial MT"/>
              </a:rPr>
              <a:t>quel </a:t>
            </a:r>
            <a:r>
              <a:rPr sz="2176" spc="-585" dirty="0">
                <a:solidFill>
                  <a:srgbClr val="FFFFFF"/>
                </a:solidFill>
                <a:latin typeface="Arial MT"/>
                <a:cs typeface="Arial MT"/>
              </a:rPr>
              <a:t> </a:t>
            </a:r>
            <a:r>
              <a:rPr sz="2176" spc="-6" dirty="0">
                <a:solidFill>
                  <a:srgbClr val="FFFFFF"/>
                </a:solidFill>
                <a:latin typeface="Arial MT"/>
                <a:cs typeface="Arial MT"/>
              </a:rPr>
              <a:t>case</a:t>
            </a:r>
            <a:r>
              <a:rPr sz="2176" spc="-12" dirty="0">
                <a:solidFill>
                  <a:srgbClr val="FFFFFF"/>
                </a:solidFill>
                <a:latin typeface="Arial MT"/>
                <a:cs typeface="Arial MT"/>
              </a:rPr>
              <a:t> après</a:t>
            </a:r>
            <a:r>
              <a:rPr sz="2176" dirty="0">
                <a:solidFill>
                  <a:srgbClr val="FFFFFF"/>
                </a:solidFill>
                <a:latin typeface="Arial MT"/>
                <a:cs typeface="Arial MT"/>
              </a:rPr>
              <a:t> </a:t>
            </a:r>
            <a:r>
              <a:rPr sz="2176" spc="-12" dirty="0">
                <a:solidFill>
                  <a:srgbClr val="FFFFFF"/>
                </a:solidFill>
                <a:latin typeface="Arial MT"/>
                <a:cs typeface="Arial MT"/>
              </a:rPr>
              <a:t>leur</a:t>
            </a:r>
            <a:r>
              <a:rPr sz="2176" dirty="0">
                <a:solidFill>
                  <a:srgbClr val="FFFFFF"/>
                </a:solidFill>
                <a:latin typeface="Arial MT"/>
                <a:cs typeface="Arial MT"/>
              </a:rPr>
              <a:t> </a:t>
            </a:r>
            <a:r>
              <a:rPr sz="2176" spc="-12" dirty="0">
                <a:solidFill>
                  <a:srgbClr val="FFFFFF"/>
                </a:solidFill>
                <a:latin typeface="Arial MT"/>
                <a:cs typeface="Arial MT"/>
              </a:rPr>
              <a:t>déclaration.</a:t>
            </a:r>
            <a:endParaRPr sz="2176">
              <a:solidFill>
                <a:prstClr val="black"/>
              </a:solidFill>
              <a:latin typeface="Arial MT"/>
              <a:cs typeface="Arial MT"/>
            </a:endParaRPr>
          </a:p>
        </p:txBody>
      </p:sp>
      <p:sp>
        <p:nvSpPr>
          <p:cNvPr id="6" name="object 6"/>
          <p:cNvSpPr/>
          <p:nvPr/>
        </p:nvSpPr>
        <p:spPr>
          <a:xfrm>
            <a:off x="1105572" y="2202977"/>
            <a:ext cx="9673753" cy="2496750"/>
          </a:xfrm>
          <a:custGeom>
            <a:avLst/>
            <a:gdLst/>
            <a:ahLst/>
            <a:cxnLst/>
            <a:rect l="l" t="t" r="r" b="b"/>
            <a:pathLst>
              <a:path w="8001000" h="2065020">
                <a:moveTo>
                  <a:pt x="8001000" y="0"/>
                </a:moveTo>
                <a:lnTo>
                  <a:pt x="0" y="0"/>
                </a:lnTo>
                <a:lnTo>
                  <a:pt x="0" y="2064956"/>
                </a:lnTo>
                <a:lnTo>
                  <a:pt x="4000677" y="2064956"/>
                </a:lnTo>
                <a:lnTo>
                  <a:pt x="8001000" y="2064956"/>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7" name="object 7"/>
          <p:cNvSpPr txBox="1"/>
          <p:nvPr/>
        </p:nvSpPr>
        <p:spPr>
          <a:xfrm>
            <a:off x="1105572" y="2202977"/>
            <a:ext cx="9673753" cy="2331097"/>
          </a:xfrm>
          <a:prstGeom prst="rect">
            <a:avLst/>
          </a:prstGeom>
          <a:ln w="29159">
            <a:solidFill>
              <a:srgbClr val="ABB10B"/>
            </a:solidFill>
          </a:ln>
        </p:spPr>
        <p:txBody>
          <a:bodyPr vert="horz" wrap="square" lIns="0" tIns="60653" rIns="0" bIns="0" rtlCol="0">
            <a:spAutoFit/>
          </a:bodyPr>
          <a:lstStyle/>
          <a:p>
            <a:pPr marL="1231517" marR="6000189" defTabSz="1105601">
              <a:lnSpc>
                <a:spcPts val="1451"/>
              </a:lnSpc>
              <a:spcBef>
                <a:spcPts val="478"/>
              </a:spcBef>
            </a:pPr>
            <a:r>
              <a:rPr sz="1451" i="1" spc="-6" dirty="0">
                <a:solidFill>
                  <a:srgbClr val="CC80B9"/>
                </a:solidFill>
                <a:latin typeface="Consolas"/>
                <a:cs typeface="Consolas"/>
              </a:rPr>
              <a:t>Etat </a:t>
            </a:r>
            <a:r>
              <a:rPr sz="1451" spc="-6" dirty="0">
                <a:solidFill>
                  <a:srgbClr val="F1F100"/>
                </a:solidFill>
                <a:latin typeface="Consolas"/>
                <a:cs typeface="Consolas"/>
              </a:rPr>
              <a:t>etat </a:t>
            </a:r>
            <a:r>
              <a:rPr sz="1451" dirty="0">
                <a:solidFill>
                  <a:srgbClr val="E5E5F9"/>
                </a:solidFill>
                <a:latin typeface="Consolas"/>
                <a:cs typeface="Consolas"/>
              </a:rPr>
              <a:t>= </a:t>
            </a:r>
            <a:r>
              <a:rPr sz="1451" i="1" spc="-6" dirty="0">
                <a:solidFill>
                  <a:srgbClr val="CC80B9"/>
                </a:solidFill>
                <a:latin typeface="Consolas"/>
                <a:cs typeface="Consolas"/>
              </a:rPr>
              <a:t>Etat</a:t>
            </a:r>
            <a:r>
              <a:rPr sz="1451" spc="-6" dirty="0">
                <a:solidFill>
                  <a:srgbClr val="E5E5F9"/>
                </a:solidFill>
                <a:latin typeface="Consolas"/>
                <a:cs typeface="Consolas"/>
              </a:rPr>
              <a:t>.</a:t>
            </a:r>
            <a:r>
              <a:rPr sz="1451" b="1" i="1" spc="-6" dirty="0">
                <a:solidFill>
                  <a:srgbClr val="8CD9F7"/>
                </a:solidFill>
                <a:latin typeface="Consolas"/>
                <a:cs typeface="Consolas"/>
              </a:rPr>
              <a:t>ARRETE</a:t>
            </a:r>
            <a:r>
              <a:rPr sz="1451" spc="-6" dirty="0">
                <a:solidFill>
                  <a:srgbClr val="E5E5F9"/>
                </a:solidFill>
                <a:latin typeface="Consolas"/>
                <a:cs typeface="Consolas"/>
              </a:rPr>
              <a:t>; </a:t>
            </a:r>
            <a:r>
              <a:rPr sz="1451" spc="-780" dirty="0">
                <a:solidFill>
                  <a:srgbClr val="E5E5F9"/>
                </a:solidFill>
                <a:latin typeface="Consolas"/>
                <a:cs typeface="Consolas"/>
              </a:rPr>
              <a:t> </a:t>
            </a:r>
            <a:r>
              <a:rPr sz="1451" spc="-6" dirty="0">
                <a:solidFill>
                  <a:srgbClr val="CC6B1C"/>
                </a:solidFill>
                <a:latin typeface="Consolas"/>
                <a:cs typeface="Consolas"/>
              </a:rPr>
              <a:t>switch</a:t>
            </a:r>
            <a:r>
              <a:rPr sz="1451" dirty="0">
                <a:solidFill>
                  <a:srgbClr val="CC6B1C"/>
                </a:solidFill>
                <a:latin typeface="Consolas"/>
                <a:cs typeface="Consolas"/>
              </a:rPr>
              <a:t> </a:t>
            </a:r>
            <a:r>
              <a:rPr sz="1451" spc="-6" dirty="0">
                <a:solidFill>
                  <a:srgbClr val="F8F9F3"/>
                </a:solidFill>
                <a:latin typeface="Consolas"/>
                <a:cs typeface="Consolas"/>
              </a:rPr>
              <a:t>(</a:t>
            </a:r>
            <a:r>
              <a:rPr sz="1451" spc="-6" dirty="0">
                <a:solidFill>
                  <a:srgbClr val="F2EB78"/>
                </a:solidFill>
                <a:latin typeface="Consolas"/>
                <a:cs typeface="Consolas"/>
              </a:rPr>
              <a:t>etat</a:t>
            </a:r>
            <a:r>
              <a:rPr sz="1451" spc="-6" dirty="0">
                <a:solidFill>
                  <a:srgbClr val="F8F9F3"/>
                </a:solidFill>
                <a:latin typeface="Consolas"/>
                <a:cs typeface="Consolas"/>
              </a:rPr>
              <a:t>) </a:t>
            </a:r>
            <a:r>
              <a:rPr sz="1451" dirty="0">
                <a:solidFill>
                  <a:srgbClr val="F8F9F3"/>
                </a:solidFill>
                <a:latin typeface="Consolas"/>
                <a:cs typeface="Consolas"/>
              </a:rPr>
              <a:t>{</a:t>
            </a:r>
            <a:endParaRPr sz="1451" dirty="0">
              <a:solidFill>
                <a:prstClr val="black"/>
              </a:solidFill>
              <a:latin typeface="Consolas"/>
              <a:cs typeface="Consolas"/>
            </a:endParaRPr>
          </a:p>
          <a:p>
            <a:pPr marL="1231517" defTabSz="1105601">
              <a:lnSpc>
                <a:spcPts val="1306"/>
              </a:lnSpc>
            </a:pPr>
            <a:r>
              <a:rPr sz="1451" spc="-6" dirty="0">
                <a:solidFill>
                  <a:srgbClr val="CC6B1C"/>
                </a:solidFill>
                <a:latin typeface="Consolas"/>
                <a:cs typeface="Consolas"/>
              </a:rPr>
              <a:t>case</a:t>
            </a:r>
            <a:r>
              <a:rPr sz="1451" spc="-54" dirty="0">
                <a:solidFill>
                  <a:srgbClr val="CC6B1C"/>
                </a:solidFill>
                <a:latin typeface="Consolas"/>
                <a:cs typeface="Consolas"/>
              </a:rPr>
              <a:t> </a:t>
            </a:r>
            <a:r>
              <a:rPr sz="1451" b="1" i="1" spc="-6" dirty="0">
                <a:solidFill>
                  <a:srgbClr val="8CD9F7"/>
                </a:solidFill>
                <a:latin typeface="Consolas"/>
                <a:cs typeface="Consolas"/>
              </a:rPr>
              <a:t>ARRETE</a:t>
            </a:r>
            <a:r>
              <a:rPr sz="1451" spc="-6" dirty="0">
                <a:solidFill>
                  <a:srgbClr val="E5E5F9"/>
                </a:solidFill>
                <a:latin typeface="Consolas"/>
                <a:cs typeface="Consolas"/>
              </a:rPr>
              <a:t>:</a:t>
            </a:r>
            <a:endParaRPr sz="1451" dirty="0">
              <a:solidFill>
                <a:prstClr val="black"/>
              </a:solidFill>
              <a:latin typeface="Consolas"/>
              <a:cs typeface="Consolas"/>
            </a:endParaRPr>
          </a:p>
          <a:p>
            <a:pPr marL="1784317" marR="5954122" defTabSz="1105601">
              <a:lnSpc>
                <a:spcPts val="1451"/>
              </a:lnSpc>
              <a:spcBef>
                <a:spcPts val="145"/>
              </a:spcBef>
            </a:pPr>
            <a:r>
              <a:rPr sz="1451" spc="-6" dirty="0">
                <a:solidFill>
                  <a:srgbClr val="CC6B1C"/>
                </a:solidFill>
                <a:latin typeface="Consolas"/>
                <a:cs typeface="Consolas"/>
              </a:rPr>
              <a:t>double</a:t>
            </a:r>
            <a:r>
              <a:rPr sz="1451" spc="-24" dirty="0">
                <a:solidFill>
                  <a:srgbClr val="CC6B1C"/>
                </a:solidFill>
                <a:latin typeface="Consolas"/>
                <a:cs typeface="Consolas"/>
              </a:rPr>
              <a:t> </a:t>
            </a:r>
            <a:r>
              <a:rPr sz="1451" spc="-6" dirty="0">
                <a:solidFill>
                  <a:srgbClr val="F1F100"/>
                </a:solidFill>
                <a:latin typeface="Consolas"/>
                <a:cs typeface="Consolas"/>
              </a:rPr>
              <a:t>vitesse</a:t>
            </a:r>
            <a:r>
              <a:rPr sz="1451" spc="-24" dirty="0">
                <a:solidFill>
                  <a:srgbClr val="F1F100"/>
                </a:solidFill>
                <a:latin typeface="Consolas"/>
                <a:cs typeface="Consolas"/>
              </a:rPr>
              <a:t> </a:t>
            </a:r>
            <a:r>
              <a:rPr sz="1451" dirty="0">
                <a:solidFill>
                  <a:srgbClr val="E5E5F9"/>
                </a:solidFill>
                <a:latin typeface="Consolas"/>
                <a:cs typeface="Consolas"/>
              </a:rPr>
              <a:t>=</a:t>
            </a:r>
            <a:r>
              <a:rPr sz="1451" spc="-36" dirty="0">
                <a:solidFill>
                  <a:srgbClr val="E5E5F9"/>
                </a:solidFill>
                <a:latin typeface="Consolas"/>
                <a:cs typeface="Consolas"/>
              </a:rPr>
              <a:t> </a:t>
            </a:r>
            <a:r>
              <a:rPr sz="1451" dirty="0">
                <a:solidFill>
                  <a:srgbClr val="6796BA"/>
                </a:solidFill>
                <a:latin typeface="Consolas"/>
                <a:cs typeface="Consolas"/>
              </a:rPr>
              <a:t>0</a:t>
            </a:r>
            <a:r>
              <a:rPr sz="1451" dirty="0">
                <a:solidFill>
                  <a:srgbClr val="E5E5F9"/>
                </a:solidFill>
                <a:latin typeface="Consolas"/>
                <a:cs typeface="Consolas"/>
              </a:rPr>
              <a:t>; </a:t>
            </a:r>
            <a:r>
              <a:rPr sz="1451" spc="-780" dirty="0">
                <a:solidFill>
                  <a:srgbClr val="E5E5F9"/>
                </a:solidFill>
                <a:latin typeface="Consolas"/>
                <a:cs typeface="Consolas"/>
              </a:rPr>
              <a:t> </a:t>
            </a:r>
            <a:r>
              <a:rPr sz="1451" spc="-6" dirty="0">
                <a:solidFill>
                  <a:srgbClr val="CC6B1C"/>
                </a:solidFill>
                <a:latin typeface="Consolas"/>
                <a:cs typeface="Consolas"/>
              </a:rPr>
              <a:t>break</a:t>
            </a:r>
            <a:r>
              <a:rPr sz="1451" spc="-6" dirty="0">
                <a:solidFill>
                  <a:srgbClr val="E5E5F9"/>
                </a:solidFill>
                <a:latin typeface="Consolas"/>
                <a:cs typeface="Consolas"/>
              </a:rPr>
              <a:t>;</a:t>
            </a:r>
            <a:endParaRPr sz="1451" dirty="0">
              <a:solidFill>
                <a:prstClr val="black"/>
              </a:solidFill>
              <a:latin typeface="Consolas"/>
              <a:cs typeface="Consolas"/>
            </a:endParaRPr>
          </a:p>
          <a:p>
            <a:pPr marL="1231517" defTabSz="1105601">
              <a:lnSpc>
                <a:spcPts val="1306"/>
              </a:lnSpc>
            </a:pPr>
            <a:r>
              <a:rPr sz="1451" spc="-6" dirty="0">
                <a:solidFill>
                  <a:srgbClr val="CC6B1C"/>
                </a:solidFill>
                <a:latin typeface="Consolas"/>
                <a:cs typeface="Consolas"/>
              </a:rPr>
              <a:t>case</a:t>
            </a:r>
            <a:r>
              <a:rPr sz="1451" spc="-54" dirty="0">
                <a:solidFill>
                  <a:srgbClr val="CC6B1C"/>
                </a:solidFill>
                <a:latin typeface="Consolas"/>
                <a:cs typeface="Consolas"/>
              </a:rPr>
              <a:t> </a:t>
            </a:r>
            <a:r>
              <a:rPr sz="1451" b="1" i="1" spc="-6" dirty="0">
                <a:solidFill>
                  <a:srgbClr val="8CD9F7"/>
                </a:solidFill>
                <a:latin typeface="Consolas"/>
                <a:cs typeface="Consolas"/>
              </a:rPr>
              <a:t>DEMARRE</a:t>
            </a:r>
            <a:r>
              <a:rPr sz="1451" spc="-6" dirty="0">
                <a:solidFill>
                  <a:srgbClr val="E5E5F9"/>
                </a:solidFill>
                <a:latin typeface="Consolas"/>
                <a:cs typeface="Consolas"/>
              </a:rPr>
              <a:t>:</a:t>
            </a:r>
            <a:endParaRPr sz="1451" dirty="0">
              <a:solidFill>
                <a:prstClr val="black"/>
              </a:solidFill>
              <a:latin typeface="Consolas"/>
              <a:cs typeface="Consolas"/>
            </a:endParaRPr>
          </a:p>
          <a:p>
            <a:pPr marL="1784317" marR="6663550" defTabSz="1105601">
              <a:lnSpc>
                <a:spcPts val="1451"/>
              </a:lnSpc>
              <a:spcBef>
                <a:spcPts val="138"/>
              </a:spcBef>
            </a:pPr>
            <a:r>
              <a:rPr sz="1451" spc="-6" dirty="0">
                <a:solidFill>
                  <a:srgbClr val="F2EB78"/>
                </a:solidFill>
                <a:latin typeface="Consolas"/>
                <a:cs typeface="Consolas"/>
              </a:rPr>
              <a:t>vitesse</a:t>
            </a:r>
            <a:r>
              <a:rPr sz="1451" spc="-48" dirty="0">
                <a:solidFill>
                  <a:srgbClr val="F2EB78"/>
                </a:solidFill>
                <a:latin typeface="Consolas"/>
                <a:cs typeface="Consolas"/>
              </a:rPr>
              <a:t> </a:t>
            </a:r>
            <a:r>
              <a:rPr sz="1451" dirty="0">
                <a:solidFill>
                  <a:srgbClr val="E5E5F9"/>
                </a:solidFill>
                <a:latin typeface="Consolas"/>
                <a:cs typeface="Consolas"/>
              </a:rPr>
              <a:t>=</a:t>
            </a:r>
            <a:r>
              <a:rPr sz="1451" spc="-54" dirty="0">
                <a:solidFill>
                  <a:srgbClr val="E5E5F9"/>
                </a:solidFill>
                <a:latin typeface="Consolas"/>
                <a:cs typeface="Consolas"/>
              </a:rPr>
              <a:t> </a:t>
            </a:r>
            <a:r>
              <a:rPr sz="1451" dirty="0">
                <a:solidFill>
                  <a:srgbClr val="6796BA"/>
                </a:solidFill>
                <a:latin typeface="Consolas"/>
                <a:cs typeface="Consolas"/>
              </a:rPr>
              <a:t>1</a:t>
            </a:r>
            <a:r>
              <a:rPr sz="1451" dirty="0">
                <a:solidFill>
                  <a:srgbClr val="E5E5F9"/>
                </a:solidFill>
                <a:latin typeface="Consolas"/>
                <a:cs typeface="Consolas"/>
              </a:rPr>
              <a:t>; </a:t>
            </a:r>
            <a:r>
              <a:rPr sz="1451" spc="-780" dirty="0">
                <a:solidFill>
                  <a:srgbClr val="E5E5F9"/>
                </a:solidFill>
                <a:latin typeface="Consolas"/>
                <a:cs typeface="Consolas"/>
              </a:rPr>
              <a:t> </a:t>
            </a:r>
            <a:r>
              <a:rPr sz="1451" spc="-6" dirty="0">
                <a:solidFill>
                  <a:srgbClr val="CC6B1C"/>
                </a:solidFill>
                <a:latin typeface="Consolas"/>
                <a:cs typeface="Consolas"/>
              </a:rPr>
              <a:t>break</a:t>
            </a:r>
            <a:r>
              <a:rPr sz="1451" spc="-6" dirty="0">
                <a:solidFill>
                  <a:srgbClr val="E5E5F9"/>
                </a:solidFill>
                <a:latin typeface="Consolas"/>
                <a:cs typeface="Consolas"/>
              </a:rPr>
              <a:t>;</a:t>
            </a:r>
            <a:endParaRPr sz="1451" dirty="0">
              <a:solidFill>
                <a:prstClr val="black"/>
              </a:solidFill>
              <a:latin typeface="Consolas"/>
              <a:cs typeface="Consolas"/>
            </a:endParaRPr>
          </a:p>
          <a:p>
            <a:pPr marL="1231517" defTabSz="1105601">
              <a:lnSpc>
                <a:spcPts val="1306"/>
              </a:lnSpc>
            </a:pPr>
            <a:r>
              <a:rPr sz="1451" spc="-6" dirty="0">
                <a:solidFill>
                  <a:srgbClr val="CC6B1C"/>
                </a:solidFill>
                <a:latin typeface="Consolas"/>
                <a:cs typeface="Consolas"/>
              </a:rPr>
              <a:t>case</a:t>
            </a:r>
            <a:r>
              <a:rPr sz="1451" spc="-48" dirty="0">
                <a:solidFill>
                  <a:srgbClr val="CC6B1C"/>
                </a:solidFill>
                <a:latin typeface="Consolas"/>
                <a:cs typeface="Consolas"/>
              </a:rPr>
              <a:t> </a:t>
            </a:r>
            <a:r>
              <a:rPr sz="1451" b="1" i="1" spc="-6" dirty="0">
                <a:solidFill>
                  <a:srgbClr val="8CD9F7"/>
                </a:solidFill>
                <a:latin typeface="Consolas"/>
                <a:cs typeface="Consolas"/>
              </a:rPr>
              <a:t>AVANCE_RAPIDE</a:t>
            </a:r>
            <a:r>
              <a:rPr sz="1451" spc="-6" dirty="0">
                <a:solidFill>
                  <a:srgbClr val="E5E5F9"/>
                </a:solidFill>
                <a:latin typeface="Consolas"/>
                <a:cs typeface="Consolas"/>
              </a:rPr>
              <a:t>:</a:t>
            </a:r>
            <a:endParaRPr sz="1451" dirty="0">
              <a:solidFill>
                <a:prstClr val="black"/>
              </a:solidFill>
              <a:latin typeface="Consolas"/>
              <a:cs typeface="Consolas"/>
            </a:endParaRPr>
          </a:p>
          <a:p>
            <a:pPr marL="1784317" marR="6663550" defTabSz="1105601">
              <a:lnSpc>
                <a:spcPts val="1451"/>
              </a:lnSpc>
              <a:spcBef>
                <a:spcPts val="145"/>
              </a:spcBef>
            </a:pPr>
            <a:r>
              <a:rPr sz="1451" spc="-6" dirty="0">
                <a:solidFill>
                  <a:srgbClr val="F2EB78"/>
                </a:solidFill>
                <a:latin typeface="Consolas"/>
                <a:cs typeface="Consolas"/>
              </a:rPr>
              <a:t>vitesse</a:t>
            </a:r>
            <a:r>
              <a:rPr sz="1451" spc="-48" dirty="0">
                <a:solidFill>
                  <a:srgbClr val="F2EB78"/>
                </a:solidFill>
                <a:latin typeface="Consolas"/>
                <a:cs typeface="Consolas"/>
              </a:rPr>
              <a:t> </a:t>
            </a:r>
            <a:r>
              <a:rPr sz="1451" dirty="0">
                <a:solidFill>
                  <a:srgbClr val="E5E5F9"/>
                </a:solidFill>
                <a:latin typeface="Consolas"/>
                <a:cs typeface="Consolas"/>
              </a:rPr>
              <a:t>=</a:t>
            </a:r>
            <a:r>
              <a:rPr sz="1451" spc="-54" dirty="0">
                <a:solidFill>
                  <a:srgbClr val="E5E5F9"/>
                </a:solidFill>
                <a:latin typeface="Consolas"/>
                <a:cs typeface="Consolas"/>
              </a:rPr>
              <a:t> </a:t>
            </a:r>
            <a:r>
              <a:rPr sz="1451" dirty="0">
                <a:solidFill>
                  <a:srgbClr val="6796BA"/>
                </a:solidFill>
                <a:latin typeface="Consolas"/>
                <a:cs typeface="Consolas"/>
              </a:rPr>
              <a:t>2</a:t>
            </a:r>
            <a:r>
              <a:rPr sz="1451" dirty="0">
                <a:solidFill>
                  <a:srgbClr val="E5E5F9"/>
                </a:solidFill>
                <a:latin typeface="Consolas"/>
                <a:cs typeface="Consolas"/>
              </a:rPr>
              <a:t>; </a:t>
            </a:r>
            <a:r>
              <a:rPr sz="1451" spc="-780" dirty="0">
                <a:solidFill>
                  <a:srgbClr val="E5E5F9"/>
                </a:solidFill>
                <a:latin typeface="Consolas"/>
                <a:cs typeface="Consolas"/>
              </a:rPr>
              <a:t> </a:t>
            </a:r>
            <a:r>
              <a:rPr sz="1451" spc="-6" dirty="0">
                <a:solidFill>
                  <a:srgbClr val="CC6B1C"/>
                </a:solidFill>
                <a:latin typeface="Consolas"/>
                <a:cs typeface="Consolas"/>
              </a:rPr>
              <a:t>break</a:t>
            </a:r>
            <a:r>
              <a:rPr sz="1451" spc="-6" dirty="0">
                <a:solidFill>
                  <a:srgbClr val="E5E5F9"/>
                </a:solidFill>
                <a:latin typeface="Consolas"/>
                <a:cs typeface="Consolas"/>
              </a:rPr>
              <a:t>;</a:t>
            </a:r>
            <a:endParaRPr sz="1451" dirty="0">
              <a:solidFill>
                <a:prstClr val="black"/>
              </a:solidFill>
              <a:latin typeface="Consolas"/>
              <a:cs typeface="Consolas"/>
            </a:endParaRPr>
          </a:p>
          <a:p>
            <a:pPr marL="1231517" defTabSz="1105601">
              <a:lnSpc>
                <a:spcPts val="1451"/>
              </a:lnSpc>
            </a:pPr>
            <a:r>
              <a:rPr sz="1451" dirty="0">
                <a:solidFill>
                  <a:srgbClr val="F8F9F3"/>
                </a:solidFill>
                <a:latin typeface="Consolas"/>
                <a:cs typeface="Consolas"/>
              </a:rPr>
              <a:t>}</a:t>
            </a:r>
            <a:endParaRPr sz="1451" dirty="0">
              <a:solidFill>
                <a:prstClr val="black"/>
              </a:solidFill>
              <a:latin typeface="Consolas"/>
              <a:cs typeface="Consolas"/>
            </a:endParaRPr>
          </a:p>
        </p:txBody>
      </p:sp>
    </p:spTree>
    <p:extLst>
      <p:ext uri="{BB962C8B-B14F-4D97-AF65-F5344CB8AC3E}">
        <p14:creationId xmlns:p14="http://schemas.microsoft.com/office/powerpoint/2010/main" val="344820016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431" y="484857"/>
            <a:ext cx="8903131" cy="573671"/>
          </a:xfrm>
          <a:prstGeom prst="rect">
            <a:avLst/>
          </a:prstGeom>
        </p:spPr>
        <p:txBody>
          <a:bodyPr vert="horz" wrap="square" lIns="0" tIns="15355" rIns="0" bIns="0" rtlCol="0">
            <a:spAutoFit/>
          </a:bodyPr>
          <a:lstStyle/>
          <a:p>
            <a:pPr marL="15356">
              <a:spcBef>
                <a:spcPts val="121"/>
              </a:spcBef>
            </a:pPr>
            <a:r>
              <a:rPr spc="375" dirty="0"/>
              <a:t>switch</a:t>
            </a:r>
            <a:r>
              <a:rPr spc="145" dirty="0"/>
              <a:t> </a:t>
            </a:r>
            <a:r>
              <a:rPr spc="115" dirty="0"/>
              <a:t>:</a:t>
            </a:r>
            <a:r>
              <a:rPr spc="151" dirty="0"/>
              <a:t> </a:t>
            </a:r>
            <a:r>
              <a:rPr spc="351" dirty="0"/>
              <a:t>nouvelle</a:t>
            </a:r>
            <a:r>
              <a:rPr spc="157" dirty="0"/>
              <a:t> </a:t>
            </a:r>
            <a:r>
              <a:rPr spc="417" dirty="0" err="1"/>
              <a:t>syntaxe</a:t>
            </a:r>
            <a:r>
              <a:rPr lang="fr-FR" spc="417" dirty="0"/>
              <a:t> (</a:t>
            </a:r>
            <a:r>
              <a:rPr lang="fr-FR" spc="417" dirty="0" err="1"/>
              <a:t>yield</a:t>
            </a:r>
            <a:r>
              <a:rPr lang="fr-FR" spc="417" dirty="0"/>
              <a:t>)</a:t>
            </a:r>
            <a:endParaRPr spc="417" dirty="0"/>
          </a:p>
        </p:txBody>
      </p:sp>
      <p:sp>
        <p:nvSpPr>
          <p:cNvPr id="4" name="object 4"/>
          <p:cNvSpPr txBox="1"/>
          <p:nvPr/>
        </p:nvSpPr>
        <p:spPr>
          <a:xfrm>
            <a:off x="1059752" y="1565200"/>
            <a:ext cx="9296016" cy="312503"/>
          </a:xfrm>
          <a:prstGeom prst="rect">
            <a:avLst/>
          </a:prstGeom>
        </p:spPr>
        <p:txBody>
          <a:bodyPr vert="horz" wrap="square" lIns="0" tIns="14587" rIns="0" bIns="0" rtlCol="0">
            <a:spAutoFit/>
          </a:bodyPr>
          <a:lstStyle/>
          <a:p>
            <a:pPr marL="15356" defTabSz="1105601">
              <a:spcBef>
                <a:spcPts val="115"/>
              </a:spcBef>
            </a:pPr>
            <a:r>
              <a:rPr sz="1935" spc="-6" dirty="0">
                <a:solidFill>
                  <a:srgbClr val="FFFFFF"/>
                </a:solidFill>
                <a:latin typeface="Arial MT"/>
                <a:cs typeface="Arial MT"/>
              </a:rPr>
              <a:t>Switch</a:t>
            </a:r>
            <a:r>
              <a:rPr sz="1935" spc="-12" dirty="0">
                <a:solidFill>
                  <a:srgbClr val="FFFFFF"/>
                </a:solidFill>
                <a:latin typeface="Arial MT"/>
                <a:cs typeface="Arial MT"/>
              </a:rPr>
              <a:t> </a:t>
            </a:r>
            <a:r>
              <a:rPr sz="1935" spc="-6" dirty="0">
                <a:solidFill>
                  <a:srgbClr val="FFFFFF"/>
                </a:solidFill>
                <a:latin typeface="Arial MT"/>
                <a:cs typeface="Arial MT"/>
              </a:rPr>
              <a:t>peut</a:t>
            </a:r>
            <a:r>
              <a:rPr sz="1935" spc="-12" dirty="0">
                <a:solidFill>
                  <a:srgbClr val="FFFFFF"/>
                </a:solidFill>
                <a:latin typeface="Arial MT"/>
                <a:cs typeface="Arial MT"/>
              </a:rPr>
              <a:t> </a:t>
            </a:r>
            <a:r>
              <a:rPr sz="1935" spc="-6" dirty="0">
                <a:solidFill>
                  <a:srgbClr val="FFFFFF"/>
                </a:solidFill>
                <a:latin typeface="Arial MT"/>
                <a:cs typeface="Arial MT"/>
              </a:rPr>
              <a:t>maintenant</a:t>
            </a:r>
            <a:r>
              <a:rPr sz="1935" dirty="0">
                <a:solidFill>
                  <a:srgbClr val="FFFFFF"/>
                </a:solidFill>
                <a:latin typeface="Arial MT"/>
                <a:cs typeface="Arial MT"/>
              </a:rPr>
              <a:t> </a:t>
            </a:r>
            <a:r>
              <a:rPr sz="1935" spc="-12" dirty="0">
                <a:solidFill>
                  <a:srgbClr val="FFFFFF"/>
                </a:solidFill>
                <a:latin typeface="Arial MT"/>
                <a:cs typeface="Arial MT"/>
              </a:rPr>
              <a:t>être</a:t>
            </a:r>
            <a:r>
              <a:rPr sz="1935" spc="-6" dirty="0">
                <a:solidFill>
                  <a:srgbClr val="FFFFFF"/>
                </a:solidFill>
                <a:latin typeface="Arial MT"/>
                <a:cs typeface="Arial MT"/>
              </a:rPr>
              <a:t> utilisé</a:t>
            </a:r>
            <a:r>
              <a:rPr sz="1935" dirty="0">
                <a:solidFill>
                  <a:srgbClr val="FFFFFF"/>
                </a:solidFill>
                <a:latin typeface="Arial MT"/>
                <a:cs typeface="Arial MT"/>
              </a:rPr>
              <a:t> </a:t>
            </a:r>
            <a:r>
              <a:rPr sz="1935" spc="-6" dirty="0">
                <a:solidFill>
                  <a:srgbClr val="FFFFFF"/>
                </a:solidFill>
                <a:latin typeface="Arial MT"/>
                <a:cs typeface="Arial MT"/>
              </a:rPr>
              <a:t>ainsi</a:t>
            </a:r>
            <a:r>
              <a:rPr sz="1935" dirty="0">
                <a:solidFill>
                  <a:srgbClr val="FFFFFF"/>
                </a:solidFill>
                <a:latin typeface="Arial MT"/>
                <a:cs typeface="Arial MT"/>
              </a:rPr>
              <a:t> </a:t>
            </a:r>
            <a:r>
              <a:rPr sz="1935" spc="-6" dirty="0">
                <a:solidFill>
                  <a:srgbClr val="FFFFFF"/>
                </a:solidFill>
                <a:latin typeface="Arial MT"/>
                <a:cs typeface="Arial MT"/>
              </a:rPr>
              <a:t>(en preview Java 12,</a:t>
            </a:r>
            <a:r>
              <a:rPr sz="1935" dirty="0">
                <a:solidFill>
                  <a:srgbClr val="FFFFFF"/>
                </a:solidFill>
                <a:latin typeface="Arial MT"/>
                <a:cs typeface="Arial MT"/>
              </a:rPr>
              <a:t> </a:t>
            </a:r>
            <a:r>
              <a:rPr sz="1935" spc="-6" dirty="0">
                <a:solidFill>
                  <a:srgbClr val="FFFFFF"/>
                </a:solidFill>
                <a:latin typeface="Arial MT"/>
                <a:cs typeface="Arial MT"/>
              </a:rPr>
              <a:t>intégré dans Java</a:t>
            </a:r>
            <a:r>
              <a:rPr sz="1935" dirty="0">
                <a:solidFill>
                  <a:srgbClr val="FFFFFF"/>
                </a:solidFill>
                <a:latin typeface="Arial MT"/>
                <a:cs typeface="Arial MT"/>
              </a:rPr>
              <a:t> </a:t>
            </a:r>
            <a:r>
              <a:rPr sz="1935" spc="-6" dirty="0">
                <a:solidFill>
                  <a:srgbClr val="FFFFFF"/>
                </a:solidFill>
                <a:latin typeface="Arial MT"/>
                <a:cs typeface="Arial MT"/>
              </a:rPr>
              <a:t>14)</a:t>
            </a:r>
            <a:r>
              <a:rPr sz="1935" spc="525" dirty="0">
                <a:solidFill>
                  <a:srgbClr val="FFFFFF"/>
                </a:solidFill>
                <a:latin typeface="Arial MT"/>
                <a:cs typeface="Arial MT"/>
              </a:rPr>
              <a:t> </a:t>
            </a:r>
            <a:r>
              <a:rPr sz="1935" spc="-6" dirty="0">
                <a:solidFill>
                  <a:srgbClr val="FFFFFF"/>
                </a:solidFill>
                <a:latin typeface="Arial MT"/>
                <a:cs typeface="Arial MT"/>
              </a:rPr>
              <a:t>:</a:t>
            </a:r>
            <a:endParaRPr sz="1935">
              <a:solidFill>
                <a:prstClr val="black"/>
              </a:solidFill>
              <a:latin typeface="Arial MT"/>
              <a:cs typeface="Arial MT"/>
            </a:endParaRPr>
          </a:p>
        </p:txBody>
      </p:sp>
      <p:sp>
        <p:nvSpPr>
          <p:cNvPr id="5" name="object 5"/>
          <p:cNvSpPr txBox="1"/>
          <p:nvPr/>
        </p:nvSpPr>
        <p:spPr>
          <a:xfrm>
            <a:off x="668011" y="4257299"/>
            <a:ext cx="117467" cy="146444"/>
          </a:xfrm>
          <a:prstGeom prst="rect">
            <a:avLst/>
          </a:prstGeom>
        </p:spPr>
        <p:txBody>
          <a:bodyPr vert="horz" wrap="square" lIns="0" tIns="16123" rIns="0" bIns="0" rtlCol="0">
            <a:spAutoFit/>
          </a:bodyPr>
          <a:lstStyle/>
          <a:p>
            <a:pPr marL="15356" defTabSz="1105601">
              <a:spcBef>
                <a:spcPts val="127"/>
              </a:spcBef>
            </a:pPr>
            <a:r>
              <a:rPr sz="846" spc="6" dirty="0">
                <a:solidFill>
                  <a:srgbClr val="FFFFFF"/>
                </a:solidFill>
                <a:latin typeface="Lucida Sans Unicode"/>
                <a:cs typeface="Lucida Sans Unicode"/>
              </a:rPr>
              <a:t>●</a:t>
            </a:r>
            <a:endParaRPr sz="846">
              <a:solidFill>
                <a:prstClr val="black"/>
              </a:solidFill>
              <a:latin typeface="Lucida Sans Unicode"/>
              <a:cs typeface="Lucida Sans Unicode"/>
            </a:endParaRPr>
          </a:p>
        </p:txBody>
      </p:sp>
      <p:sp>
        <p:nvSpPr>
          <p:cNvPr id="6" name="object 6"/>
          <p:cNvSpPr txBox="1"/>
          <p:nvPr/>
        </p:nvSpPr>
        <p:spPr>
          <a:xfrm>
            <a:off x="668011" y="4693002"/>
            <a:ext cx="117467" cy="146444"/>
          </a:xfrm>
          <a:prstGeom prst="rect">
            <a:avLst/>
          </a:prstGeom>
        </p:spPr>
        <p:txBody>
          <a:bodyPr vert="horz" wrap="square" lIns="0" tIns="16123" rIns="0" bIns="0" rtlCol="0">
            <a:spAutoFit/>
          </a:bodyPr>
          <a:lstStyle/>
          <a:p>
            <a:pPr marL="15356" defTabSz="1105601">
              <a:spcBef>
                <a:spcPts val="127"/>
              </a:spcBef>
            </a:pPr>
            <a:r>
              <a:rPr sz="846" spc="6" dirty="0">
                <a:solidFill>
                  <a:srgbClr val="FFFFFF"/>
                </a:solidFill>
                <a:latin typeface="Lucida Sans Unicode"/>
                <a:cs typeface="Lucida Sans Unicode"/>
              </a:rPr>
              <a:t>●</a:t>
            </a:r>
            <a:endParaRPr sz="846">
              <a:solidFill>
                <a:prstClr val="black"/>
              </a:solidFill>
              <a:latin typeface="Lucida Sans Unicode"/>
              <a:cs typeface="Lucida Sans Unicode"/>
            </a:endParaRPr>
          </a:p>
        </p:txBody>
      </p:sp>
      <p:sp>
        <p:nvSpPr>
          <p:cNvPr id="7" name="object 7"/>
          <p:cNvSpPr txBox="1"/>
          <p:nvPr/>
        </p:nvSpPr>
        <p:spPr>
          <a:xfrm>
            <a:off x="668011" y="5401612"/>
            <a:ext cx="117467" cy="146444"/>
          </a:xfrm>
          <a:prstGeom prst="rect">
            <a:avLst/>
          </a:prstGeom>
        </p:spPr>
        <p:txBody>
          <a:bodyPr vert="horz" wrap="square" lIns="0" tIns="16123" rIns="0" bIns="0" rtlCol="0">
            <a:spAutoFit/>
          </a:bodyPr>
          <a:lstStyle/>
          <a:p>
            <a:pPr marL="15356" defTabSz="1105601">
              <a:spcBef>
                <a:spcPts val="127"/>
              </a:spcBef>
            </a:pPr>
            <a:r>
              <a:rPr sz="846" spc="6" dirty="0">
                <a:solidFill>
                  <a:srgbClr val="FFFFFF"/>
                </a:solidFill>
                <a:latin typeface="Lucida Sans Unicode"/>
                <a:cs typeface="Lucida Sans Unicode"/>
              </a:rPr>
              <a:t>●</a:t>
            </a:r>
            <a:endParaRPr sz="846">
              <a:solidFill>
                <a:prstClr val="black"/>
              </a:solidFill>
              <a:latin typeface="Lucida Sans Unicode"/>
              <a:cs typeface="Lucida Sans Unicode"/>
            </a:endParaRPr>
          </a:p>
        </p:txBody>
      </p:sp>
      <p:sp>
        <p:nvSpPr>
          <p:cNvPr id="8" name="object 8"/>
          <p:cNvSpPr txBox="1"/>
          <p:nvPr/>
        </p:nvSpPr>
        <p:spPr>
          <a:xfrm>
            <a:off x="1059752" y="4038295"/>
            <a:ext cx="10325580" cy="1917090"/>
          </a:xfrm>
          <a:prstGeom prst="rect">
            <a:avLst/>
          </a:prstGeom>
        </p:spPr>
        <p:txBody>
          <a:bodyPr vert="horz" wrap="square" lIns="0" tIns="155855" rIns="0" bIns="0" rtlCol="0">
            <a:spAutoFit/>
          </a:bodyPr>
          <a:lstStyle/>
          <a:p>
            <a:pPr marL="15356" defTabSz="1105601">
              <a:spcBef>
                <a:spcPts val="1227"/>
              </a:spcBef>
            </a:pPr>
            <a:r>
              <a:rPr sz="1935" spc="-6" dirty="0">
                <a:solidFill>
                  <a:srgbClr val="FFFFFF"/>
                </a:solidFill>
                <a:latin typeface="Arial MT"/>
                <a:cs typeface="Arial MT"/>
              </a:rPr>
              <a:t>Les</a:t>
            </a:r>
            <a:r>
              <a:rPr sz="1935" spc="-18" dirty="0">
                <a:solidFill>
                  <a:srgbClr val="FFFFFF"/>
                </a:solidFill>
                <a:latin typeface="Arial MT"/>
                <a:cs typeface="Arial MT"/>
              </a:rPr>
              <a:t> </a:t>
            </a:r>
            <a:r>
              <a:rPr sz="1935" spc="-6" dirty="0">
                <a:solidFill>
                  <a:srgbClr val="FFFFFF"/>
                </a:solidFill>
                <a:latin typeface="Arial MT"/>
                <a:cs typeface="Arial MT"/>
              </a:rPr>
              <a:t>case</a:t>
            </a:r>
            <a:r>
              <a:rPr sz="1935" spc="-12" dirty="0">
                <a:solidFill>
                  <a:srgbClr val="FFFFFF"/>
                </a:solidFill>
                <a:latin typeface="Arial MT"/>
                <a:cs typeface="Arial MT"/>
              </a:rPr>
              <a:t> </a:t>
            </a:r>
            <a:r>
              <a:rPr sz="1935" spc="-6" dirty="0">
                <a:solidFill>
                  <a:srgbClr val="FFFFFF"/>
                </a:solidFill>
                <a:latin typeface="Arial MT"/>
                <a:cs typeface="Arial MT"/>
              </a:rPr>
              <a:t>sont</a:t>
            </a:r>
            <a:r>
              <a:rPr sz="1935" spc="-12" dirty="0">
                <a:solidFill>
                  <a:srgbClr val="FFFFFF"/>
                </a:solidFill>
                <a:latin typeface="Arial MT"/>
                <a:cs typeface="Arial MT"/>
              </a:rPr>
              <a:t> </a:t>
            </a:r>
            <a:r>
              <a:rPr sz="1935" spc="-6" dirty="0">
                <a:solidFill>
                  <a:srgbClr val="FFFFFF"/>
                </a:solidFill>
                <a:latin typeface="Arial MT"/>
                <a:cs typeface="Arial MT"/>
              </a:rPr>
              <a:t>dans des</a:t>
            </a:r>
            <a:r>
              <a:rPr sz="1935" spc="-12" dirty="0">
                <a:solidFill>
                  <a:srgbClr val="FFFFFF"/>
                </a:solidFill>
                <a:latin typeface="Arial MT"/>
                <a:cs typeface="Arial MT"/>
              </a:rPr>
              <a:t> </a:t>
            </a:r>
            <a:r>
              <a:rPr sz="1935" spc="-6" dirty="0">
                <a:solidFill>
                  <a:srgbClr val="FFFFFF"/>
                </a:solidFill>
                <a:latin typeface="Arial MT"/>
                <a:cs typeface="Arial MT"/>
              </a:rPr>
              <a:t>blocs</a:t>
            </a:r>
            <a:r>
              <a:rPr sz="1935" spc="-12" dirty="0">
                <a:solidFill>
                  <a:srgbClr val="FFFFFF"/>
                </a:solidFill>
                <a:latin typeface="Arial MT"/>
                <a:cs typeface="Arial MT"/>
              </a:rPr>
              <a:t> </a:t>
            </a:r>
            <a:r>
              <a:rPr sz="1935" spc="-6" dirty="0">
                <a:solidFill>
                  <a:srgbClr val="FFFFFF"/>
                </a:solidFill>
                <a:latin typeface="Arial MT"/>
                <a:cs typeface="Arial MT"/>
              </a:rPr>
              <a:t>de</a:t>
            </a:r>
            <a:r>
              <a:rPr sz="1935" spc="-12" dirty="0">
                <a:solidFill>
                  <a:srgbClr val="FFFFFF"/>
                </a:solidFill>
                <a:latin typeface="Arial MT"/>
                <a:cs typeface="Arial MT"/>
              </a:rPr>
              <a:t> </a:t>
            </a:r>
            <a:r>
              <a:rPr sz="1935" spc="-6" dirty="0">
                <a:solidFill>
                  <a:srgbClr val="FFFFFF"/>
                </a:solidFill>
                <a:latin typeface="Arial MT"/>
                <a:cs typeface="Arial MT"/>
              </a:rPr>
              <a:t>code.</a:t>
            </a:r>
            <a:endParaRPr sz="1935">
              <a:solidFill>
                <a:prstClr val="black"/>
              </a:solidFill>
              <a:latin typeface="Arial MT"/>
              <a:cs typeface="Arial MT"/>
            </a:endParaRPr>
          </a:p>
          <a:p>
            <a:pPr marL="15356" marR="671038" defTabSz="1105601">
              <a:lnSpc>
                <a:spcPts val="2152"/>
              </a:lnSpc>
              <a:spcBef>
                <a:spcPts val="1324"/>
              </a:spcBef>
            </a:pPr>
            <a:r>
              <a:rPr sz="1935" spc="-6" dirty="0">
                <a:solidFill>
                  <a:srgbClr val="FFFFFF"/>
                </a:solidFill>
                <a:latin typeface="Arial MT"/>
                <a:cs typeface="Arial MT"/>
              </a:rPr>
              <a:t>Les caractères</a:t>
            </a:r>
            <a:r>
              <a:rPr sz="1935" dirty="0">
                <a:solidFill>
                  <a:srgbClr val="FFFFFF"/>
                </a:solidFill>
                <a:latin typeface="Arial MT"/>
                <a:cs typeface="Arial MT"/>
              </a:rPr>
              <a:t> </a:t>
            </a:r>
            <a:r>
              <a:rPr sz="1935" spc="-6" dirty="0">
                <a:solidFill>
                  <a:srgbClr val="FFFFFF"/>
                </a:solidFill>
                <a:latin typeface="Arial MT"/>
                <a:cs typeface="Arial MT"/>
              </a:rPr>
              <a:t>-&gt;</a:t>
            </a:r>
            <a:r>
              <a:rPr sz="1935" dirty="0">
                <a:solidFill>
                  <a:srgbClr val="FFFFFF"/>
                </a:solidFill>
                <a:latin typeface="Arial MT"/>
                <a:cs typeface="Arial MT"/>
              </a:rPr>
              <a:t> </a:t>
            </a:r>
            <a:r>
              <a:rPr sz="1935" spc="-6" dirty="0">
                <a:solidFill>
                  <a:srgbClr val="FFFFFF"/>
                </a:solidFill>
                <a:latin typeface="Arial MT"/>
                <a:cs typeface="Arial MT"/>
              </a:rPr>
              <a:t>séparent</a:t>
            </a:r>
            <a:r>
              <a:rPr sz="1935" spc="-12" dirty="0">
                <a:solidFill>
                  <a:srgbClr val="FFFFFF"/>
                </a:solidFill>
                <a:latin typeface="Arial MT"/>
                <a:cs typeface="Arial MT"/>
              </a:rPr>
              <a:t> </a:t>
            </a:r>
            <a:r>
              <a:rPr sz="1935" spc="-6" dirty="0">
                <a:solidFill>
                  <a:srgbClr val="FFFFFF"/>
                </a:solidFill>
                <a:latin typeface="Arial MT"/>
                <a:cs typeface="Arial MT"/>
              </a:rPr>
              <a:t>le cas</a:t>
            </a:r>
            <a:r>
              <a:rPr sz="1935" dirty="0">
                <a:solidFill>
                  <a:srgbClr val="FFFFFF"/>
                </a:solidFill>
                <a:latin typeface="Arial MT"/>
                <a:cs typeface="Arial MT"/>
              </a:rPr>
              <a:t> </a:t>
            </a:r>
            <a:r>
              <a:rPr sz="1935" spc="-6" dirty="0">
                <a:solidFill>
                  <a:srgbClr val="FFFFFF"/>
                </a:solidFill>
                <a:latin typeface="Arial MT"/>
                <a:cs typeface="Arial MT"/>
              </a:rPr>
              <a:t>des blocs</a:t>
            </a:r>
            <a:r>
              <a:rPr sz="1935" dirty="0">
                <a:solidFill>
                  <a:srgbClr val="FFFFFF"/>
                </a:solidFill>
                <a:latin typeface="Arial MT"/>
                <a:cs typeface="Arial MT"/>
              </a:rPr>
              <a:t> </a:t>
            </a:r>
            <a:r>
              <a:rPr sz="1935" spc="-6" dirty="0">
                <a:solidFill>
                  <a:srgbClr val="FFFFFF"/>
                </a:solidFill>
                <a:latin typeface="Arial MT"/>
                <a:cs typeface="Arial MT"/>
              </a:rPr>
              <a:t>de code qui</a:t>
            </a:r>
            <a:r>
              <a:rPr sz="1935" spc="6" dirty="0">
                <a:solidFill>
                  <a:srgbClr val="FFFFFF"/>
                </a:solidFill>
                <a:latin typeface="Arial MT"/>
                <a:cs typeface="Arial MT"/>
              </a:rPr>
              <a:t> </a:t>
            </a:r>
            <a:r>
              <a:rPr sz="1935" spc="-6" dirty="0">
                <a:solidFill>
                  <a:srgbClr val="FFFFFF"/>
                </a:solidFill>
                <a:latin typeface="Arial MT"/>
                <a:cs typeface="Arial MT"/>
              </a:rPr>
              <a:t>vont</a:t>
            </a:r>
            <a:r>
              <a:rPr sz="1935" spc="-12" dirty="0">
                <a:solidFill>
                  <a:srgbClr val="FFFFFF"/>
                </a:solidFill>
                <a:latin typeface="Arial MT"/>
                <a:cs typeface="Arial MT"/>
              </a:rPr>
              <a:t> </a:t>
            </a:r>
            <a:r>
              <a:rPr sz="1935" spc="-6" dirty="0">
                <a:solidFill>
                  <a:srgbClr val="FFFFFF"/>
                </a:solidFill>
                <a:latin typeface="Arial MT"/>
                <a:cs typeface="Arial MT"/>
              </a:rPr>
              <a:t>contenir</a:t>
            </a:r>
            <a:r>
              <a:rPr sz="1935" spc="-12" dirty="0">
                <a:solidFill>
                  <a:srgbClr val="FFFFFF"/>
                </a:solidFill>
                <a:latin typeface="Arial MT"/>
                <a:cs typeface="Arial MT"/>
              </a:rPr>
              <a:t> </a:t>
            </a:r>
            <a:r>
              <a:rPr sz="1935" spc="-6" dirty="0">
                <a:solidFill>
                  <a:srgbClr val="FFFFFF"/>
                </a:solidFill>
                <a:latin typeface="Arial MT"/>
                <a:cs typeface="Arial MT"/>
              </a:rPr>
              <a:t>les</a:t>
            </a:r>
            <a:r>
              <a:rPr sz="1935" dirty="0">
                <a:solidFill>
                  <a:srgbClr val="FFFFFF"/>
                </a:solidFill>
                <a:latin typeface="Arial MT"/>
                <a:cs typeface="Arial MT"/>
              </a:rPr>
              <a:t> </a:t>
            </a:r>
            <a:r>
              <a:rPr sz="1935" spc="-6" dirty="0">
                <a:solidFill>
                  <a:srgbClr val="FFFFFF"/>
                </a:solidFill>
                <a:latin typeface="Arial MT"/>
                <a:cs typeface="Arial MT"/>
              </a:rPr>
              <a:t>instructions </a:t>
            </a:r>
            <a:r>
              <a:rPr sz="1935" spc="-12" dirty="0">
                <a:solidFill>
                  <a:srgbClr val="FFFFFF"/>
                </a:solidFill>
                <a:latin typeface="Arial MT"/>
                <a:cs typeface="Arial MT"/>
              </a:rPr>
              <a:t>qui </a:t>
            </a:r>
            <a:r>
              <a:rPr sz="1935" spc="-520" dirty="0">
                <a:solidFill>
                  <a:srgbClr val="FFFFFF"/>
                </a:solidFill>
                <a:latin typeface="Arial MT"/>
                <a:cs typeface="Arial MT"/>
              </a:rPr>
              <a:t> </a:t>
            </a:r>
            <a:r>
              <a:rPr sz="1935" spc="-6" dirty="0">
                <a:solidFill>
                  <a:srgbClr val="FFFFFF"/>
                </a:solidFill>
                <a:latin typeface="Arial MT"/>
                <a:cs typeface="Arial MT"/>
              </a:rPr>
              <a:t>traitent</a:t>
            </a:r>
            <a:r>
              <a:rPr sz="1935" spc="-12" dirty="0">
                <a:solidFill>
                  <a:srgbClr val="FFFFFF"/>
                </a:solidFill>
                <a:latin typeface="Arial MT"/>
                <a:cs typeface="Arial MT"/>
              </a:rPr>
              <a:t> </a:t>
            </a:r>
            <a:r>
              <a:rPr sz="1935" spc="-6" dirty="0">
                <a:solidFill>
                  <a:srgbClr val="FFFFFF"/>
                </a:solidFill>
                <a:latin typeface="Arial MT"/>
                <a:cs typeface="Arial MT"/>
              </a:rPr>
              <a:t>les cas.</a:t>
            </a:r>
            <a:endParaRPr sz="1935">
              <a:solidFill>
                <a:prstClr val="black"/>
              </a:solidFill>
              <a:latin typeface="Arial MT"/>
              <a:cs typeface="Arial MT"/>
            </a:endParaRPr>
          </a:p>
          <a:p>
            <a:pPr marL="15356" marR="6142" defTabSz="1105601">
              <a:lnSpc>
                <a:spcPts val="2152"/>
              </a:lnSpc>
              <a:spcBef>
                <a:spcPts val="1276"/>
              </a:spcBef>
            </a:pPr>
            <a:r>
              <a:rPr sz="1935" spc="-6" dirty="0">
                <a:solidFill>
                  <a:srgbClr val="FFFFFF"/>
                </a:solidFill>
                <a:latin typeface="Arial MT"/>
                <a:cs typeface="Arial MT"/>
              </a:rPr>
              <a:t>Les breaks ne sont plus nécessaires. La</a:t>
            </a:r>
            <a:r>
              <a:rPr sz="1935" dirty="0">
                <a:solidFill>
                  <a:srgbClr val="FFFFFF"/>
                </a:solidFill>
                <a:latin typeface="Arial MT"/>
                <a:cs typeface="Arial MT"/>
              </a:rPr>
              <a:t> </a:t>
            </a:r>
            <a:r>
              <a:rPr sz="1935" spc="-6" dirty="0">
                <a:solidFill>
                  <a:srgbClr val="FFFFFF"/>
                </a:solidFill>
                <a:latin typeface="Arial MT"/>
                <a:cs typeface="Arial MT"/>
              </a:rPr>
              <a:t>syntaxe ressemble plus</a:t>
            </a:r>
            <a:r>
              <a:rPr sz="1935" spc="6" dirty="0">
                <a:solidFill>
                  <a:srgbClr val="FFFFFF"/>
                </a:solidFill>
                <a:latin typeface="Arial MT"/>
                <a:cs typeface="Arial MT"/>
              </a:rPr>
              <a:t> </a:t>
            </a:r>
            <a:r>
              <a:rPr sz="1935" spc="-6" dirty="0">
                <a:solidFill>
                  <a:srgbClr val="FFFFFF"/>
                </a:solidFill>
                <a:latin typeface="Arial MT"/>
                <a:cs typeface="Arial MT"/>
              </a:rPr>
              <a:t>à celle des</a:t>
            </a:r>
            <a:r>
              <a:rPr sz="1935" dirty="0">
                <a:solidFill>
                  <a:srgbClr val="FFFFFF"/>
                </a:solidFill>
                <a:latin typeface="Arial MT"/>
                <a:cs typeface="Arial MT"/>
              </a:rPr>
              <a:t> </a:t>
            </a:r>
            <a:r>
              <a:rPr sz="1935" spc="-6" dirty="0">
                <a:solidFill>
                  <a:srgbClr val="FFFFFF"/>
                </a:solidFill>
                <a:latin typeface="Arial MT"/>
                <a:cs typeface="Arial MT"/>
              </a:rPr>
              <a:t>blocs</a:t>
            </a:r>
            <a:r>
              <a:rPr sz="1935" dirty="0">
                <a:solidFill>
                  <a:srgbClr val="FFFFFF"/>
                </a:solidFill>
                <a:latin typeface="Arial MT"/>
                <a:cs typeface="Arial MT"/>
              </a:rPr>
              <a:t> </a:t>
            </a:r>
            <a:r>
              <a:rPr sz="1935" spc="-6" dirty="0">
                <a:solidFill>
                  <a:srgbClr val="FFFFFF"/>
                </a:solidFill>
                <a:latin typeface="Arial MT"/>
                <a:cs typeface="Arial MT"/>
              </a:rPr>
              <a:t>de boucle</a:t>
            </a:r>
            <a:r>
              <a:rPr sz="1935" dirty="0">
                <a:solidFill>
                  <a:srgbClr val="FFFFFF"/>
                </a:solidFill>
                <a:latin typeface="Arial MT"/>
                <a:cs typeface="Arial MT"/>
              </a:rPr>
              <a:t> </a:t>
            </a:r>
            <a:r>
              <a:rPr sz="1935" spc="-6" dirty="0">
                <a:solidFill>
                  <a:srgbClr val="FFFFFF"/>
                </a:solidFill>
                <a:latin typeface="Arial MT"/>
                <a:cs typeface="Arial MT"/>
              </a:rPr>
              <a:t>et </a:t>
            </a:r>
            <a:r>
              <a:rPr sz="1935" spc="-520" dirty="0">
                <a:solidFill>
                  <a:srgbClr val="FFFFFF"/>
                </a:solidFill>
                <a:latin typeface="Arial MT"/>
                <a:cs typeface="Arial MT"/>
              </a:rPr>
              <a:t> </a:t>
            </a:r>
            <a:r>
              <a:rPr sz="1935" spc="-6" dirty="0">
                <a:solidFill>
                  <a:srgbClr val="FFFFFF"/>
                </a:solidFill>
                <a:latin typeface="Arial MT"/>
                <a:cs typeface="Arial MT"/>
              </a:rPr>
              <a:t>conditions. La portée des variables est réduite aux </a:t>
            </a:r>
            <a:r>
              <a:rPr sz="1935" spc="-12" dirty="0">
                <a:solidFill>
                  <a:srgbClr val="FFFFFF"/>
                </a:solidFill>
                <a:latin typeface="Arial MT"/>
                <a:cs typeface="Arial MT"/>
              </a:rPr>
              <a:t>différents</a:t>
            </a:r>
            <a:r>
              <a:rPr sz="1935" spc="-6" dirty="0">
                <a:solidFill>
                  <a:srgbClr val="FFFFFF"/>
                </a:solidFill>
                <a:latin typeface="Arial MT"/>
                <a:cs typeface="Arial MT"/>
              </a:rPr>
              <a:t> blocs des cas.</a:t>
            </a:r>
            <a:endParaRPr sz="1935">
              <a:solidFill>
                <a:prstClr val="black"/>
              </a:solidFill>
              <a:latin typeface="Arial MT"/>
              <a:cs typeface="Arial MT"/>
            </a:endParaRPr>
          </a:p>
        </p:txBody>
      </p:sp>
      <p:sp>
        <p:nvSpPr>
          <p:cNvPr id="9" name="object 9"/>
          <p:cNvSpPr/>
          <p:nvPr/>
        </p:nvSpPr>
        <p:spPr>
          <a:xfrm>
            <a:off x="1105572" y="2202977"/>
            <a:ext cx="9673753" cy="1871794"/>
          </a:xfrm>
          <a:custGeom>
            <a:avLst/>
            <a:gdLst/>
            <a:ahLst/>
            <a:cxnLst/>
            <a:rect l="l" t="t" r="r" b="b"/>
            <a:pathLst>
              <a:path w="8001000" h="1548129">
                <a:moveTo>
                  <a:pt x="8001000" y="0"/>
                </a:moveTo>
                <a:lnTo>
                  <a:pt x="0" y="0"/>
                </a:lnTo>
                <a:lnTo>
                  <a:pt x="0" y="1547634"/>
                </a:lnTo>
                <a:lnTo>
                  <a:pt x="4000677" y="1547634"/>
                </a:lnTo>
                <a:lnTo>
                  <a:pt x="8001000" y="1547634"/>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10" name="object 10"/>
          <p:cNvSpPr txBox="1"/>
          <p:nvPr/>
        </p:nvSpPr>
        <p:spPr>
          <a:xfrm>
            <a:off x="1105572" y="2202977"/>
            <a:ext cx="9673753" cy="1587304"/>
          </a:xfrm>
          <a:prstGeom prst="rect">
            <a:avLst/>
          </a:prstGeom>
          <a:ln w="29159">
            <a:solidFill>
              <a:srgbClr val="ABB10B"/>
            </a:solidFill>
          </a:ln>
        </p:spPr>
        <p:txBody>
          <a:bodyPr vert="horz" wrap="square" lIns="0" tIns="60653" rIns="0" bIns="0" rtlCol="0">
            <a:spAutoFit/>
          </a:bodyPr>
          <a:lstStyle/>
          <a:p>
            <a:pPr marL="1231517" marR="6810963" defTabSz="1105601">
              <a:lnSpc>
                <a:spcPts val="1451"/>
              </a:lnSpc>
              <a:spcBef>
                <a:spcPts val="478"/>
              </a:spcBef>
            </a:pPr>
            <a:r>
              <a:rPr sz="1451" spc="-6" dirty="0">
                <a:solidFill>
                  <a:srgbClr val="CC6B1C"/>
                </a:solidFill>
                <a:latin typeface="Consolas"/>
                <a:cs typeface="Consolas"/>
              </a:rPr>
              <a:t>switch </a:t>
            </a:r>
            <a:r>
              <a:rPr sz="1451" spc="-6" dirty="0">
                <a:solidFill>
                  <a:srgbClr val="F8F9F3"/>
                </a:solidFill>
                <a:latin typeface="Consolas"/>
                <a:cs typeface="Consolas"/>
              </a:rPr>
              <a:t>(</a:t>
            </a:r>
            <a:r>
              <a:rPr sz="1451" spc="-6" dirty="0">
                <a:solidFill>
                  <a:srgbClr val="F2EB78"/>
                </a:solidFill>
                <a:latin typeface="Consolas"/>
                <a:cs typeface="Consolas"/>
              </a:rPr>
              <a:t>etat</a:t>
            </a:r>
            <a:r>
              <a:rPr sz="1451" spc="-6" dirty="0">
                <a:solidFill>
                  <a:srgbClr val="F8F9F3"/>
                </a:solidFill>
                <a:latin typeface="Consolas"/>
                <a:cs typeface="Consolas"/>
              </a:rPr>
              <a:t>) </a:t>
            </a:r>
            <a:r>
              <a:rPr sz="1451" dirty="0">
                <a:solidFill>
                  <a:srgbClr val="F8F9F3"/>
                </a:solidFill>
                <a:latin typeface="Consolas"/>
                <a:cs typeface="Consolas"/>
              </a:rPr>
              <a:t>{ </a:t>
            </a:r>
            <a:r>
              <a:rPr sz="1451" spc="-780" dirty="0">
                <a:solidFill>
                  <a:srgbClr val="F8F9F3"/>
                </a:solidFill>
                <a:latin typeface="Consolas"/>
                <a:cs typeface="Consolas"/>
              </a:rPr>
              <a:t> </a:t>
            </a:r>
            <a:r>
              <a:rPr sz="1451" spc="-6" dirty="0">
                <a:solidFill>
                  <a:srgbClr val="CC6B1C"/>
                </a:solidFill>
                <a:latin typeface="Consolas"/>
                <a:cs typeface="Consolas"/>
              </a:rPr>
              <a:t>case</a:t>
            </a:r>
            <a:r>
              <a:rPr sz="1451" spc="-30" dirty="0">
                <a:solidFill>
                  <a:srgbClr val="CC6B1C"/>
                </a:solidFill>
                <a:latin typeface="Consolas"/>
                <a:cs typeface="Consolas"/>
              </a:rPr>
              <a:t> </a:t>
            </a:r>
            <a:r>
              <a:rPr sz="1451" b="1" i="1" spc="-6" dirty="0">
                <a:solidFill>
                  <a:srgbClr val="8CD9F7"/>
                </a:solidFill>
                <a:latin typeface="Consolas"/>
                <a:cs typeface="Consolas"/>
              </a:rPr>
              <a:t>ARRETE</a:t>
            </a:r>
            <a:r>
              <a:rPr sz="1451" b="1" i="1" spc="-24" dirty="0">
                <a:solidFill>
                  <a:srgbClr val="8CD9F7"/>
                </a:solidFill>
                <a:latin typeface="Consolas"/>
                <a:cs typeface="Consolas"/>
              </a:rPr>
              <a:t> </a:t>
            </a:r>
            <a:r>
              <a:rPr sz="1451" spc="-6" dirty="0">
                <a:solidFill>
                  <a:srgbClr val="E5E5F9"/>
                </a:solidFill>
                <a:latin typeface="Consolas"/>
                <a:cs typeface="Consolas"/>
              </a:rPr>
              <a:t>-&gt;</a:t>
            </a:r>
            <a:r>
              <a:rPr sz="1451" spc="-30" dirty="0">
                <a:solidFill>
                  <a:srgbClr val="E5E5F9"/>
                </a:solidFill>
                <a:latin typeface="Consolas"/>
                <a:cs typeface="Consolas"/>
              </a:rPr>
              <a:t> </a:t>
            </a:r>
            <a:r>
              <a:rPr sz="1451" dirty="0">
                <a:solidFill>
                  <a:srgbClr val="F8F9F3"/>
                </a:solidFill>
                <a:latin typeface="Consolas"/>
                <a:cs typeface="Consolas"/>
              </a:rPr>
              <a:t>{</a:t>
            </a:r>
            <a:endParaRPr sz="1451">
              <a:solidFill>
                <a:prstClr val="black"/>
              </a:solidFill>
              <a:latin typeface="Consolas"/>
              <a:cs typeface="Consolas"/>
            </a:endParaRPr>
          </a:p>
          <a:p>
            <a:pPr marL="1784317" defTabSz="1105601">
              <a:lnSpc>
                <a:spcPts val="1306"/>
              </a:lnSpc>
            </a:pPr>
            <a:r>
              <a:rPr sz="1451" spc="-6" dirty="0">
                <a:solidFill>
                  <a:srgbClr val="118FC2"/>
                </a:solidFill>
                <a:latin typeface="Consolas"/>
                <a:cs typeface="Consolas"/>
              </a:rPr>
              <a:t>System</a:t>
            </a:r>
            <a:r>
              <a:rPr sz="1451" spc="-6" dirty="0">
                <a:solidFill>
                  <a:srgbClr val="E5E5F9"/>
                </a:solidFill>
                <a:latin typeface="Consolas"/>
                <a:cs typeface="Consolas"/>
              </a:rPr>
              <a:t>.</a:t>
            </a:r>
            <a:r>
              <a:rPr sz="1451" b="1" i="1" spc="-6" dirty="0">
                <a:solidFill>
                  <a:srgbClr val="8CD9F7"/>
                </a:solidFill>
                <a:latin typeface="Consolas"/>
                <a:cs typeface="Consolas"/>
              </a:rPr>
              <a:t>out</a:t>
            </a:r>
            <a:r>
              <a:rPr sz="1451" spc="-6" dirty="0">
                <a:solidFill>
                  <a:srgbClr val="E5E5F9"/>
                </a:solidFill>
                <a:latin typeface="Consolas"/>
                <a:cs typeface="Consolas"/>
              </a:rPr>
              <a:t>.</a:t>
            </a:r>
            <a:r>
              <a:rPr sz="1451" spc="-6" dirty="0">
                <a:solidFill>
                  <a:srgbClr val="A6EB20"/>
                </a:solidFill>
                <a:latin typeface="Consolas"/>
                <a:cs typeface="Consolas"/>
              </a:rPr>
              <a:t>println</a:t>
            </a:r>
            <a:r>
              <a:rPr sz="1451" spc="-6" dirty="0">
                <a:solidFill>
                  <a:srgbClr val="F8F9F3"/>
                </a:solidFill>
                <a:latin typeface="Consolas"/>
                <a:cs typeface="Consolas"/>
              </a:rPr>
              <a:t>(</a:t>
            </a:r>
            <a:r>
              <a:rPr sz="1451" spc="-6" dirty="0">
                <a:solidFill>
                  <a:srgbClr val="16C5A2"/>
                </a:solidFill>
                <a:latin typeface="Consolas"/>
                <a:cs typeface="Consolas"/>
              </a:rPr>
              <a:t>"Arret"</a:t>
            </a:r>
            <a:r>
              <a:rPr sz="1451" spc="-6" dirty="0">
                <a:solidFill>
                  <a:srgbClr val="F8F9F3"/>
                </a:solidFill>
                <a:latin typeface="Consolas"/>
                <a:cs typeface="Consolas"/>
              </a:rPr>
              <a:t>)</a:t>
            </a:r>
            <a:r>
              <a:rPr sz="1451" spc="-6" dirty="0">
                <a:solidFill>
                  <a:srgbClr val="E5E5F9"/>
                </a:solidFill>
                <a:latin typeface="Consolas"/>
                <a:cs typeface="Consolas"/>
              </a:rPr>
              <a:t>;</a:t>
            </a:r>
            <a:endParaRPr sz="1451">
              <a:solidFill>
                <a:prstClr val="black"/>
              </a:solidFill>
              <a:latin typeface="Consolas"/>
              <a:cs typeface="Consolas"/>
            </a:endParaRPr>
          </a:p>
          <a:p>
            <a:pPr marL="1231517" defTabSz="1105601">
              <a:lnSpc>
                <a:spcPts val="1451"/>
              </a:lnSpc>
            </a:pPr>
            <a:r>
              <a:rPr sz="1451" dirty="0">
                <a:solidFill>
                  <a:srgbClr val="F8F9F3"/>
                </a:solidFill>
                <a:latin typeface="Consolas"/>
                <a:cs typeface="Consolas"/>
              </a:rPr>
              <a:t>}</a:t>
            </a:r>
            <a:endParaRPr sz="1451">
              <a:solidFill>
                <a:prstClr val="black"/>
              </a:solidFill>
              <a:latin typeface="Consolas"/>
              <a:cs typeface="Consolas"/>
            </a:endParaRPr>
          </a:p>
          <a:p>
            <a:pPr marL="1231517" defTabSz="1105601">
              <a:lnSpc>
                <a:spcPts val="1451"/>
              </a:lnSpc>
            </a:pPr>
            <a:r>
              <a:rPr sz="1451" spc="-6" dirty="0">
                <a:solidFill>
                  <a:srgbClr val="CC6B1C"/>
                </a:solidFill>
                <a:latin typeface="Consolas"/>
                <a:cs typeface="Consolas"/>
              </a:rPr>
              <a:t>case</a:t>
            </a:r>
            <a:r>
              <a:rPr sz="1451" spc="-24" dirty="0">
                <a:solidFill>
                  <a:srgbClr val="CC6B1C"/>
                </a:solidFill>
                <a:latin typeface="Consolas"/>
                <a:cs typeface="Consolas"/>
              </a:rPr>
              <a:t> </a:t>
            </a:r>
            <a:r>
              <a:rPr sz="1451" b="1" i="1" spc="-6" dirty="0">
                <a:solidFill>
                  <a:srgbClr val="8CD9F7"/>
                </a:solidFill>
                <a:latin typeface="Consolas"/>
                <a:cs typeface="Consolas"/>
              </a:rPr>
              <a:t>AVANCE_RAPIDE </a:t>
            </a:r>
            <a:r>
              <a:rPr sz="1451" spc="-6" dirty="0">
                <a:solidFill>
                  <a:srgbClr val="E5E5F9"/>
                </a:solidFill>
                <a:latin typeface="Consolas"/>
                <a:cs typeface="Consolas"/>
              </a:rPr>
              <a:t>-&gt;</a:t>
            </a:r>
            <a:r>
              <a:rPr sz="1451" spc="-30" dirty="0">
                <a:solidFill>
                  <a:srgbClr val="E5E5F9"/>
                </a:solidFill>
                <a:latin typeface="Consolas"/>
                <a:cs typeface="Consolas"/>
              </a:rPr>
              <a:t> </a:t>
            </a:r>
            <a:r>
              <a:rPr sz="1451" dirty="0">
                <a:solidFill>
                  <a:srgbClr val="F8F9F3"/>
                </a:solidFill>
                <a:latin typeface="Consolas"/>
                <a:cs typeface="Consolas"/>
              </a:rPr>
              <a:t>{</a:t>
            </a:r>
            <a:endParaRPr sz="1451">
              <a:solidFill>
                <a:prstClr val="black"/>
              </a:solidFill>
              <a:latin typeface="Consolas"/>
              <a:cs typeface="Consolas"/>
            </a:endParaRPr>
          </a:p>
          <a:p>
            <a:pPr marL="1784317" defTabSz="1105601">
              <a:lnSpc>
                <a:spcPts val="1451"/>
              </a:lnSpc>
            </a:pPr>
            <a:r>
              <a:rPr sz="1451" spc="-6" dirty="0">
                <a:solidFill>
                  <a:srgbClr val="118FC2"/>
                </a:solidFill>
                <a:latin typeface="Consolas"/>
                <a:cs typeface="Consolas"/>
              </a:rPr>
              <a:t>System</a:t>
            </a:r>
            <a:r>
              <a:rPr sz="1451" spc="-6" dirty="0">
                <a:solidFill>
                  <a:srgbClr val="E5E5F9"/>
                </a:solidFill>
                <a:latin typeface="Consolas"/>
                <a:cs typeface="Consolas"/>
              </a:rPr>
              <a:t>.</a:t>
            </a:r>
            <a:r>
              <a:rPr sz="1451" b="1" i="1" spc="-6" dirty="0">
                <a:solidFill>
                  <a:srgbClr val="8CD9F7"/>
                </a:solidFill>
                <a:latin typeface="Consolas"/>
                <a:cs typeface="Consolas"/>
              </a:rPr>
              <a:t>out</a:t>
            </a:r>
            <a:r>
              <a:rPr sz="1451" spc="-6" dirty="0">
                <a:solidFill>
                  <a:srgbClr val="E5E5F9"/>
                </a:solidFill>
                <a:latin typeface="Consolas"/>
                <a:cs typeface="Consolas"/>
              </a:rPr>
              <a:t>.</a:t>
            </a:r>
            <a:r>
              <a:rPr sz="1451" spc="-6" dirty="0">
                <a:solidFill>
                  <a:srgbClr val="A6EB20"/>
                </a:solidFill>
                <a:latin typeface="Consolas"/>
                <a:cs typeface="Consolas"/>
              </a:rPr>
              <a:t>println</a:t>
            </a:r>
            <a:r>
              <a:rPr sz="1451" spc="-6" dirty="0">
                <a:solidFill>
                  <a:srgbClr val="F8F9F3"/>
                </a:solidFill>
                <a:latin typeface="Consolas"/>
                <a:cs typeface="Consolas"/>
              </a:rPr>
              <a:t>(</a:t>
            </a:r>
            <a:r>
              <a:rPr sz="1451" spc="-6" dirty="0">
                <a:solidFill>
                  <a:srgbClr val="16C5A2"/>
                </a:solidFill>
                <a:latin typeface="Consolas"/>
                <a:cs typeface="Consolas"/>
              </a:rPr>
              <a:t>"Avance</a:t>
            </a:r>
            <a:r>
              <a:rPr sz="1451" spc="-36" dirty="0">
                <a:solidFill>
                  <a:srgbClr val="16C5A2"/>
                </a:solidFill>
                <a:latin typeface="Consolas"/>
                <a:cs typeface="Consolas"/>
              </a:rPr>
              <a:t> </a:t>
            </a:r>
            <a:r>
              <a:rPr sz="1451" dirty="0">
                <a:solidFill>
                  <a:srgbClr val="16C5A2"/>
                </a:solidFill>
                <a:latin typeface="Consolas"/>
                <a:cs typeface="Consolas"/>
              </a:rPr>
              <a:t>rapide"</a:t>
            </a:r>
            <a:r>
              <a:rPr sz="1451" dirty="0">
                <a:solidFill>
                  <a:srgbClr val="F8F9F3"/>
                </a:solidFill>
                <a:latin typeface="Consolas"/>
                <a:cs typeface="Consolas"/>
              </a:rPr>
              <a:t>)</a:t>
            </a:r>
            <a:r>
              <a:rPr sz="1451" dirty="0">
                <a:solidFill>
                  <a:srgbClr val="E5E5F9"/>
                </a:solidFill>
                <a:latin typeface="Consolas"/>
                <a:cs typeface="Consolas"/>
              </a:rPr>
              <a:t>;</a:t>
            </a:r>
            <a:endParaRPr sz="1451">
              <a:solidFill>
                <a:prstClr val="black"/>
              </a:solidFill>
              <a:latin typeface="Consolas"/>
              <a:cs typeface="Consolas"/>
            </a:endParaRPr>
          </a:p>
          <a:p>
            <a:pPr marL="1231517" defTabSz="1105601">
              <a:lnSpc>
                <a:spcPts val="1451"/>
              </a:lnSpc>
            </a:pPr>
            <a:r>
              <a:rPr sz="1451" dirty="0">
                <a:solidFill>
                  <a:srgbClr val="F8F9F3"/>
                </a:solidFill>
                <a:latin typeface="Consolas"/>
                <a:cs typeface="Consolas"/>
              </a:rPr>
              <a:t>}</a:t>
            </a:r>
            <a:endParaRPr sz="1451">
              <a:solidFill>
                <a:prstClr val="black"/>
              </a:solidFill>
              <a:latin typeface="Consolas"/>
              <a:cs typeface="Consolas"/>
            </a:endParaRPr>
          </a:p>
          <a:p>
            <a:pPr marL="1231517" defTabSz="1105601">
              <a:lnSpc>
                <a:spcPts val="1596"/>
              </a:lnSpc>
            </a:pPr>
            <a:r>
              <a:rPr sz="1451" dirty="0">
                <a:solidFill>
                  <a:srgbClr val="F8F9F3"/>
                </a:solidFill>
                <a:latin typeface="Consolas"/>
                <a:cs typeface="Consolas"/>
              </a:rPr>
              <a:t>}</a:t>
            </a:r>
            <a:endParaRPr sz="1451">
              <a:solidFill>
                <a:prstClr val="black"/>
              </a:solidFill>
              <a:latin typeface="Consolas"/>
              <a:cs typeface="Consolas"/>
            </a:endParaRPr>
          </a:p>
        </p:txBody>
      </p:sp>
      <p:sp>
        <p:nvSpPr>
          <p:cNvPr id="11" name="object 2">
            <a:extLst>
              <a:ext uri="{FF2B5EF4-FFF2-40B4-BE49-F238E27FC236}">
                <a16:creationId xmlns:a16="http://schemas.microsoft.com/office/drawing/2014/main" id="{B1DD6E15-E58D-6E20-0EC3-A8CFFF833A08}"/>
              </a:ext>
            </a:extLst>
          </p:cNvPr>
          <p:cNvSpPr txBox="1"/>
          <p:nvPr/>
        </p:nvSpPr>
        <p:spPr>
          <a:xfrm>
            <a:off x="537431" y="239819"/>
            <a:ext cx="1146263" cy="294684"/>
          </a:xfrm>
          <a:prstGeom prst="rect">
            <a:avLst/>
          </a:prstGeom>
        </p:spPr>
        <p:txBody>
          <a:bodyPr vert="horz" wrap="square" lIns="0" tIns="15355" rIns="0" bIns="0" rtlCol="0">
            <a:spAutoFit/>
          </a:bodyPr>
          <a:lstStyle/>
          <a:p>
            <a:pPr marL="15356" defTabSz="1105601">
              <a:spcBef>
                <a:spcPts val="121"/>
              </a:spcBef>
            </a:pPr>
            <a:r>
              <a:rPr lang="fr-FR" sz="1814" b="1" spc="-6" dirty="0" err="1">
                <a:solidFill>
                  <a:srgbClr val="0058FF"/>
                </a:solidFill>
                <a:latin typeface="Arial"/>
                <a:cs typeface="Arial"/>
              </a:rPr>
              <a:t>Switchs</a:t>
            </a:r>
            <a:endParaRPr sz="1814" dirty="0">
              <a:solidFill>
                <a:prstClr val="black"/>
              </a:solidFill>
              <a:latin typeface="Arial"/>
              <a:cs typeface="Arial"/>
            </a:endParaRPr>
          </a:p>
        </p:txBody>
      </p:sp>
    </p:spTree>
    <p:extLst>
      <p:ext uri="{BB962C8B-B14F-4D97-AF65-F5344CB8AC3E}">
        <p14:creationId xmlns:p14="http://schemas.microsoft.com/office/powerpoint/2010/main" val="324873050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431" y="484857"/>
            <a:ext cx="4374685" cy="573671"/>
          </a:xfrm>
          <a:prstGeom prst="rect">
            <a:avLst/>
          </a:prstGeom>
        </p:spPr>
        <p:txBody>
          <a:bodyPr vert="horz" wrap="square" lIns="0" tIns="15355" rIns="0" bIns="0" rtlCol="0">
            <a:spAutoFit/>
          </a:bodyPr>
          <a:lstStyle/>
          <a:p>
            <a:pPr marL="15356">
              <a:spcBef>
                <a:spcPts val="121"/>
              </a:spcBef>
            </a:pPr>
            <a:r>
              <a:rPr spc="375" dirty="0"/>
              <a:t>switch</a:t>
            </a:r>
            <a:r>
              <a:rPr spc="127" dirty="0"/>
              <a:t> </a:t>
            </a:r>
            <a:r>
              <a:rPr spc="115" dirty="0"/>
              <a:t>:</a:t>
            </a:r>
            <a:r>
              <a:rPr spc="127" dirty="0"/>
              <a:t> </a:t>
            </a:r>
            <a:r>
              <a:rPr spc="296" dirty="0"/>
              <a:t>exercice</a:t>
            </a:r>
          </a:p>
        </p:txBody>
      </p:sp>
      <p:sp>
        <p:nvSpPr>
          <p:cNvPr id="4" name="object 4"/>
          <p:cNvSpPr txBox="1"/>
          <p:nvPr/>
        </p:nvSpPr>
        <p:spPr>
          <a:xfrm>
            <a:off x="668010"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593720"/>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668010" y="3065984"/>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668010" y="353824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8" name="object 8"/>
          <p:cNvSpPr txBox="1"/>
          <p:nvPr/>
        </p:nvSpPr>
        <p:spPr>
          <a:xfrm>
            <a:off x="668010" y="4010510"/>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9" name="object 9"/>
          <p:cNvSpPr txBox="1"/>
          <p:nvPr/>
        </p:nvSpPr>
        <p:spPr>
          <a:xfrm>
            <a:off x="668010" y="448277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10" name="object 10"/>
          <p:cNvSpPr txBox="1"/>
          <p:nvPr/>
        </p:nvSpPr>
        <p:spPr>
          <a:xfrm>
            <a:off x="668010" y="4955038"/>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11" name="object 11"/>
          <p:cNvSpPr txBox="1"/>
          <p:nvPr/>
        </p:nvSpPr>
        <p:spPr>
          <a:xfrm>
            <a:off x="1059753" y="1423288"/>
            <a:ext cx="9815788" cy="3763775"/>
          </a:xfrm>
          <a:prstGeom prst="rect">
            <a:avLst/>
          </a:prstGeom>
        </p:spPr>
        <p:txBody>
          <a:bodyPr vert="horz" wrap="square" lIns="0" tIns="15355" rIns="0" bIns="0" rtlCol="0">
            <a:spAutoFit/>
          </a:bodyPr>
          <a:lstStyle/>
          <a:p>
            <a:pPr marL="15356" marR="6142" defTabSz="1105601">
              <a:lnSpc>
                <a:spcPct val="142400"/>
              </a:lnSpc>
              <a:spcBef>
                <a:spcPts val="121"/>
              </a:spcBef>
            </a:pPr>
            <a:r>
              <a:rPr sz="2176" spc="-12" dirty="0">
                <a:solidFill>
                  <a:srgbClr val="FFFFFF"/>
                </a:solidFill>
                <a:latin typeface="Arial MT"/>
                <a:cs typeface="Arial MT"/>
              </a:rPr>
              <a:t>Coder</a:t>
            </a:r>
            <a:r>
              <a:rPr sz="2176" dirty="0">
                <a:solidFill>
                  <a:srgbClr val="FFFFFF"/>
                </a:solidFill>
                <a:latin typeface="Arial MT"/>
                <a:cs typeface="Arial MT"/>
              </a:rPr>
              <a:t> </a:t>
            </a:r>
            <a:r>
              <a:rPr sz="2176" spc="-12" dirty="0">
                <a:solidFill>
                  <a:srgbClr val="FFFFFF"/>
                </a:solidFill>
                <a:latin typeface="Arial MT"/>
                <a:cs typeface="Arial MT"/>
              </a:rPr>
              <a:t>l’algo</a:t>
            </a:r>
            <a:r>
              <a:rPr sz="2176" dirty="0">
                <a:solidFill>
                  <a:srgbClr val="FFFFFF"/>
                </a:solidFill>
                <a:latin typeface="Arial MT"/>
                <a:cs typeface="Arial MT"/>
              </a:rPr>
              <a:t> </a:t>
            </a:r>
            <a:r>
              <a:rPr sz="2176" spc="-6" dirty="0">
                <a:solidFill>
                  <a:srgbClr val="FFFFFF"/>
                </a:solidFill>
                <a:latin typeface="Arial MT"/>
                <a:cs typeface="Arial MT"/>
              </a:rPr>
              <a:t>suivant</a:t>
            </a:r>
            <a:r>
              <a:rPr sz="2176" spc="6" dirty="0">
                <a:solidFill>
                  <a:srgbClr val="FFFFFF"/>
                </a:solidFill>
                <a:latin typeface="Arial MT"/>
                <a:cs typeface="Arial MT"/>
              </a:rPr>
              <a:t> </a:t>
            </a:r>
            <a:r>
              <a:rPr sz="2176" spc="-6" dirty="0">
                <a:solidFill>
                  <a:srgbClr val="FFFFFF"/>
                </a:solidFill>
                <a:latin typeface="Arial MT"/>
                <a:cs typeface="Arial MT"/>
              </a:rPr>
              <a:t>avec</a:t>
            </a:r>
            <a:r>
              <a:rPr sz="2176" dirty="0">
                <a:solidFill>
                  <a:srgbClr val="FFFFFF"/>
                </a:solidFill>
                <a:latin typeface="Arial MT"/>
                <a:cs typeface="Arial MT"/>
              </a:rPr>
              <a:t> </a:t>
            </a:r>
            <a:r>
              <a:rPr sz="2176" spc="-12" dirty="0">
                <a:solidFill>
                  <a:srgbClr val="FFFFFF"/>
                </a:solidFill>
                <a:latin typeface="Arial MT"/>
                <a:cs typeface="Arial MT"/>
              </a:rPr>
              <a:t>l’ancien</a:t>
            </a:r>
            <a:r>
              <a:rPr sz="2176" dirty="0">
                <a:solidFill>
                  <a:srgbClr val="FFFFFF"/>
                </a:solidFill>
                <a:latin typeface="Arial MT"/>
                <a:cs typeface="Arial MT"/>
              </a:rPr>
              <a:t> </a:t>
            </a:r>
            <a:r>
              <a:rPr sz="2176" spc="-6" dirty="0">
                <a:solidFill>
                  <a:srgbClr val="FFFFFF"/>
                </a:solidFill>
                <a:latin typeface="Arial MT"/>
                <a:cs typeface="Arial MT"/>
              </a:rPr>
              <a:t>switch</a:t>
            </a:r>
            <a:r>
              <a:rPr sz="2176" dirty="0">
                <a:solidFill>
                  <a:srgbClr val="FFFFFF"/>
                </a:solidFill>
                <a:latin typeface="Arial MT"/>
                <a:cs typeface="Arial MT"/>
              </a:rPr>
              <a:t> </a:t>
            </a:r>
            <a:r>
              <a:rPr sz="2176" spc="-6" dirty="0">
                <a:solidFill>
                  <a:srgbClr val="FFFFFF"/>
                </a:solidFill>
                <a:latin typeface="Arial MT"/>
                <a:cs typeface="Arial MT"/>
              </a:rPr>
              <a:t>et</a:t>
            </a:r>
            <a:r>
              <a:rPr sz="2176" dirty="0">
                <a:solidFill>
                  <a:srgbClr val="FFFFFF"/>
                </a:solidFill>
                <a:latin typeface="Arial MT"/>
                <a:cs typeface="Arial MT"/>
              </a:rPr>
              <a:t> </a:t>
            </a:r>
            <a:r>
              <a:rPr sz="2176" spc="-6" dirty="0">
                <a:solidFill>
                  <a:srgbClr val="FFFFFF"/>
                </a:solidFill>
                <a:latin typeface="Arial MT"/>
                <a:cs typeface="Arial MT"/>
              </a:rPr>
              <a:t>le</a:t>
            </a:r>
            <a:r>
              <a:rPr sz="2176" dirty="0">
                <a:solidFill>
                  <a:srgbClr val="FFFFFF"/>
                </a:solidFill>
                <a:latin typeface="Arial MT"/>
                <a:cs typeface="Arial MT"/>
              </a:rPr>
              <a:t> </a:t>
            </a:r>
            <a:r>
              <a:rPr sz="2176" spc="-12" dirty="0">
                <a:solidFill>
                  <a:srgbClr val="FFFFFF"/>
                </a:solidFill>
                <a:latin typeface="Arial MT"/>
                <a:cs typeface="Arial MT"/>
              </a:rPr>
              <a:t>nouveau,</a:t>
            </a:r>
            <a:r>
              <a:rPr sz="2176" spc="6" dirty="0">
                <a:solidFill>
                  <a:srgbClr val="FFFFFF"/>
                </a:solidFill>
                <a:latin typeface="Arial MT"/>
                <a:cs typeface="Arial MT"/>
              </a:rPr>
              <a:t> </a:t>
            </a:r>
            <a:r>
              <a:rPr sz="2176" spc="-6" dirty="0">
                <a:solidFill>
                  <a:srgbClr val="FFFFFF"/>
                </a:solidFill>
                <a:latin typeface="Arial MT"/>
                <a:cs typeface="Arial MT"/>
              </a:rPr>
              <a:t>en vous</a:t>
            </a:r>
            <a:r>
              <a:rPr sz="2176" spc="6" dirty="0">
                <a:solidFill>
                  <a:srgbClr val="FFFFFF"/>
                </a:solidFill>
                <a:latin typeface="Arial MT"/>
                <a:cs typeface="Arial MT"/>
              </a:rPr>
              <a:t> </a:t>
            </a:r>
            <a:r>
              <a:rPr sz="2176" spc="-12" dirty="0">
                <a:solidFill>
                  <a:srgbClr val="FFFFFF"/>
                </a:solidFill>
                <a:latin typeface="Arial MT"/>
                <a:cs typeface="Arial MT"/>
              </a:rPr>
              <a:t>aidant</a:t>
            </a:r>
            <a:r>
              <a:rPr sz="2176" spc="6" dirty="0">
                <a:solidFill>
                  <a:srgbClr val="FFFFFF"/>
                </a:solidFill>
                <a:latin typeface="Arial MT"/>
                <a:cs typeface="Arial MT"/>
              </a:rPr>
              <a:t> </a:t>
            </a:r>
            <a:r>
              <a:rPr sz="2176" spc="-6" dirty="0">
                <a:solidFill>
                  <a:srgbClr val="FFFFFF"/>
                </a:solidFill>
                <a:latin typeface="Arial MT"/>
                <a:cs typeface="Arial MT"/>
              </a:rPr>
              <a:t>de</a:t>
            </a:r>
            <a:r>
              <a:rPr sz="2176" dirty="0">
                <a:solidFill>
                  <a:srgbClr val="FFFFFF"/>
                </a:solidFill>
                <a:latin typeface="Arial MT"/>
                <a:cs typeface="Arial MT"/>
              </a:rPr>
              <a:t> </a:t>
            </a:r>
            <a:r>
              <a:rPr sz="2176" spc="-6" dirty="0">
                <a:solidFill>
                  <a:srgbClr val="FFFFFF"/>
                </a:solidFill>
                <a:latin typeface="Arial MT"/>
                <a:cs typeface="Arial MT"/>
              </a:rPr>
              <a:t>yield </a:t>
            </a:r>
            <a:r>
              <a:rPr sz="2176" dirty="0">
                <a:solidFill>
                  <a:srgbClr val="FFFFFF"/>
                </a:solidFill>
                <a:latin typeface="Arial MT"/>
                <a:cs typeface="Arial MT"/>
              </a:rPr>
              <a:t>: </a:t>
            </a:r>
            <a:r>
              <a:rPr sz="2176" spc="-585" dirty="0">
                <a:solidFill>
                  <a:srgbClr val="FFFFFF"/>
                </a:solidFill>
                <a:latin typeface="Arial MT"/>
                <a:cs typeface="Arial MT"/>
              </a:rPr>
              <a:t> </a:t>
            </a:r>
            <a:r>
              <a:rPr sz="2176" spc="-6" dirty="0">
                <a:solidFill>
                  <a:srgbClr val="FFFFFF"/>
                </a:solidFill>
                <a:latin typeface="Arial MT"/>
                <a:cs typeface="Arial MT"/>
              </a:rPr>
              <a:t>en</a:t>
            </a:r>
            <a:r>
              <a:rPr sz="2176" spc="-12" dirty="0">
                <a:solidFill>
                  <a:srgbClr val="FFFFFF"/>
                </a:solidFill>
                <a:latin typeface="Arial MT"/>
                <a:cs typeface="Arial MT"/>
              </a:rPr>
              <a:t> prenant</a:t>
            </a:r>
            <a:r>
              <a:rPr sz="2176" dirty="0">
                <a:solidFill>
                  <a:srgbClr val="FFFFFF"/>
                </a:solidFill>
                <a:latin typeface="Arial MT"/>
                <a:cs typeface="Arial MT"/>
              </a:rPr>
              <a:t> </a:t>
            </a:r>
            <a:r>
              <a:rPr sz="2176" spc="-6" dirty="0">
                <a:solidFill>
                  <a:srgbClr val="FFFFFF"/>
                </a:solidFill>
                <a:latin typeface="Arial MT"/>
                <a:cs typeface="Arial MT"/>
              </a:rPr>
              <a:t>en compte </a:t>
            </a:r>
            <a:r>
              <a:rPr sz="2176" spc="-12" dirty="0">
                <a:solidFill>
                  <a:srgbClr val="FFFFFF"/>
                </a:solidFill>
                <a:latin typeface="Arial MT"/>
                <a:cs typeface="Arial MT"/>
              </a:rPr>
              <a:t>une</a:t>
            </a:r>
            <a:r>
              <a:rPr sz="2176" spc="-6" dirty="0">
                <a:solidFill>
                  <a:srgbClr val="FFFFFF"/>
                </a:solidFill>
                <a:latin typeface="Arial MT"/>
                <a:cs typeface="Arial MT"/>
              </a:rPr>
              <a:t> variable int</a:t>
            </a:r>
            <a:r>
              <a:rPr sz="2176" dirty="0">
                <a:solidFill>
                  <a:srgbClr val="FFFFFF"/>
                </a:solidFill>
                <a:latin typeface="Arial MT"/>
                <a:cs typeface="Arial MT"/>
              </a:rPr>
              <a:t> </a:t>
            </a:r>
            <a:r>
              <a:rPr sz="2176" spc="-6" dirty="0">
                <a:solidFill>
                  <a:srgbClr val="FFFFFF"/>
                </a:solidFill>
                <a:latin typeface="Arial MT"/>
                <a:cs typeface="Arial MT"/>
              </a:rPr>
              <a:t>statut</a:t>
            </a:r>
            <a:r>
              <a:rPr sz="2176" dirty="0">
                <a:solidFill>
                  <a:srgbClr val="FFFFFF"/>
                </a:solidFill>
                <a:latin typeface="Arial MT"/>
                <a:cs typeface="Arial MT"/>
              </a:rPr>
              <a:t> , </a:t>
            </a:r>
            <a:r>
              <a:rPr sz="2176" spc="-6" dirty="0">
                <a:solidFill>
                  <a:srgbClr val="FFFFFF"/>
                </a:solidFill>
                <a:latin typeface="Arial MT"/>
                <a:cs typeface="Arial MT"/>
              </a:rPr>
              <a:t>et</a:t>
            </a:r>
            <a:r>
              <a:rPr sz="2176" dirty="0">
                <a:solidFill>
                  <a:srgbClr val="FFFFFF"/>
                </a:solidFill>
                <a:latin typeface="Arial MT"/>
                <a:cs typeface="Arial MT"/>
              </a:rPr>
              <a:t> </a:t>
            </a:r>
            <a:r>
              <a:rPr sz="2176" spc="-6" dirty="0">
                <a:solidFill>
                  <a:srgbClr val="FFFFFF"/>
                </a:solidFill>
                <a:latin typeface="Arial MT"/>
                <a:cs typeface="Arial MT"/>
              </a:rPr>
              <a:t>un </a:t>
            </a:r>
            <a:r>
              <a:rPr sz="2176" spc="-12" dirty="0">
                <a:solidFill>
                  <a:srgbClr val="FFFFFF"/>
                </a:solidFill>
                <a:latin typeface="Arial MT"/>
                <a:cs typeface="Arial MT"/>
              </a:rPr>
              <a:t>booléen.</a:t>
            </a:r>
            <a:endParaRPr sz="2176" dirty="0">
              <a:solidFill>
                <a:prstClr val="black"/>
              </a:solidFill>
              <a:latin typeface="Arial MT"/>
              <a:cs typeface="Arial MT"/>
            </a:endParaRPr>
          </a:p>
          <a:p>
            <a:pPr marL="15356" marR="3756740" defTabSz="1105601">
              <a:lnSpc>
                <a:spcPct val="142400"/>
              </a:lnSpc>
            </a:pPr>
            <a:r>
              <a:rPr sz="2176" spc="-6" dirty="0">
                <a:solidFill>
                  <a:srgbClr val="FFFFFF"/>
                </a:solidFill>
                <a:latin typeface="Arial MT"/>
                <a:cs typeface="Arial MT"/>
              </a:rPr>
              <a:t>l’algorithme met </a:t>
            </a:r>
            <a:r>
              <a:rPr sz="2176" dirty="0">
                <a:solidFill>
                  <a:srgbClr val="FFFFFF"/>
                </a:solidFill>
                <a:latin typeface="Arial MT"/>
                <a:cs typeface="Arial MT"/>
              </a:rPr>
              <a:t>à </a:t>
            </a:r>
            <a:r>
              <a:rPr sz="2176" spc="-6" dirty="0">
                <a:solidFill>
                  <a:srgbClr val="FFFFFF"/>
                </a:solidFill>
                <a:latin typeface="Arial MT"/>
                <a:cs typeface="Arial MT"/>
              </a:rPr>
              <a:t>jour une variable de type </a:t>
            </a:r>
            <a:r>
              <a:rPr sz="2176" spc="-12" dirty="0">
                <a:solidFill>
                  <a:srgbClr val="FFFFFF"/>
                </a:solidFill>
                <a:latin typeface="Arial MT"/>
                <a:cs typeface="Arial MT"/>
              </a:rPr>
              <a:t>enum </a:t>
            </a:r>
            <a:r>
              <a:rPr sz="2176" spc="-592" dirty="0">
                <a:solidFill>
                  <a:srgbClr val="FFFFFF"/>
                </a:solidFill>
                <a:latin typeface="Arial MT"/>
                <a:cs typeface="Arial MT"/>
              </a:rPr>
              <a:t> </a:t>
            </a:r>
            <a:r>
              <a:rPr sz="2176" spc="-12" dirty="0">
                <a:solidFill>
                  <a:srgbClr val="FFFFFF"/>
                </a:solidFill>
                <a:latin typeface="Arial MT"/>
                <a:cs typeface="Arial MT"/>
              </a:rPr>
              <a:t>l’enum</a:t>
            </a:r>
            <a:r>
              <a:rPr sz="2176" spc="-6" dirty="0">
                <a:solidFill>
                  <a:srgbClr val="FFFFFF"/>
                </a:solidFill>
                <a:latin typeface="Arial MT"/>
                <a:cs typeface="Arial MT"/>
              </a:rPr>
              <a:t> </a:t>
            </a:r>
            <a:r>
              <a:rPr sz="2176" dirty="0">
                <a:solidFill>
                  <a:srgbClr val="FFFFFF"/>
                </a:solidFill>
                <a:latin typeface="Arial MT"/>
                <a:cs typeface="Arial MT"/>
              </a:rPr>
              <a:t>a</a:t>
            </a:r>
            <a:r>
              <a:rPr sz="2176" spc="-6" dirty="0">
                <a:solidFill>
                  <a:srgbClr val="FFFFFF"/>
                </a:solidFill>
                <a:latin typeface="Arial MT"/>
                <a:cs typeface="Arial MT"/>
              </a:rPr>
              <a:t> trois</a:t>
            </a:r>
            <a:r>
              <a:rPr sz="2176" dirty="0">
                <a:solidFill>
                  <a:srgbClr val="FFFFFF"/>
                </a:solidFill>
                <a:latin typeface="Arial MT"/>
                <a:cs typeface="Arial MT"/>
              </a:rPr>
              <a:t> </a:t>
            </a:r>
            <a:r>
              <a:rPr sz="2176" spc="-6" dirty="0">
                <a:solidFill>
                  <a:srgbClr val="FFFFFF"/>
                </a:solidFill>
                <a:latin typeface="Arial MT"/>
                <a:cs typeface="Arial MT"/>
              </a:rPr>
              <a:t>valeurs </a:t>
            </a:r>
            <a:r>
              <a:rPr sz="2176" dirty="0">
                <a:solidFill>
                  <a:srgbClr val="FFFFFF"/>
                </a:solidFill>
                <a:latin typeface="Arial MT"/>
                <a:cs typeface="Arial MT"/>
              </a:rPr>
              <a:t>: </a:t>
            </a:r>
            <a:r>
              <a:rPr sz="2176" spc="-6" dirty="0">
                <a:solidFill>
                  <a:srgbClr val="FFFFFF"/>
                </a:solidFill>
                <a:latin typeface="Arial MT"/>
                <a:cs typeface="Arial MT"/>
              </a:rPr>
              <a:t>OK,</a:t>
            </a:r>
            <a:r>
              <a:rPr sz="2176" dirty="0">
                <a:solidFill>
                  <a:srgbClr val="FFFFFF"/>
                </a:solidFill>
                <a:latin typeface="Arial MT"/>
                <a:cs typeface="Arial MT"/>
              </a:rPr>
              <a:t> </a:t>
            </a:r>
            <a:r>
              <a:rPr sz="2176" spc="-6" dirty="0">
                <a:solidFill>
                  <a:srgbClr val="FFFFFF"/>
                </a:solidFill>
                <a:latin typeface="Arial MT"/>
                <a:cs typeface="Arial MT"/>
              </a:rPr>
              <a:t>KO, UNDEFINED</a:t>
            </a:r>
            <a:endParaRPr sz="2176" dirty="0">
              <a:solidFill>
                <a:prstClr val="black"/>
              </a:solidFill>
              <a:latin typeface="Arial MT"/>
              <a:cs typeface="Arial MT"/>
            </a:endParaRPr>
          </a:p>
          <a:p>
            <a:pPr marL="15356" marR="3233115" defTabSz="1105601">
              <a:lnSpc>
                <a:spcPct val="142400"/>
              </a:lnSpc>
            </a:pPr>
            <a:r>
              <a:rPr sz="2176" dirty="0">
                <a:solidFill>
                  <a:srgbClr val="FFFFFF"/>
                </a:solidFill>
                <a:latin typeface="Arial MT"/>
                <a:cs typeface="Arial MT"/>
              </a:rPr>
              <a:t>si</a:t>
            </a:r>
            <a:r>
              <a:rPr sz="2176" spc="12" dirty="0">
                <a:solidFill>
                  <a:srgbClr val="FFFFFF"/>
                </a:solidFill>
                <a:latin typeface="Arial MT"/>
                <a:cs typeface="Arial MT"/>
              </a:rPr>
              <a:t> </a:t>
            </a:r>
            <a:r>
              <a:rPr sz="2176" spc="-6" dirty="0">
                <a:solidFill>
                  <a:srgbClr val="FFFFFF"/>
                </a:solidFill>
                <a:latin typeface="Arial MT"/>
                <a:cs typeface="Arial MT"/>
              </a:rPr>
              <a:t>statut</a:t>
            </a:r>
            <a:r>
              <a:rPr sz="2176" spc="18" dirty="0">
                <a:solidFill>
                  <a:srgbClr val="FFFFFF"/>
                </a:solidFill>
                <a:latin typeface="Arial MT"/>
                <a:cs typeface="Arial MT"/>
              </a:rPr>
              <a:t> </a:t>
            </a:r>
            <a:r>
              <a:rPr sz="2176" dirty="0">
                <a:solidFill>
                  <a:srgbClr val="FFFFFF"/>
                </a:solidFill>
                <a:latin typeface="Arial MT"/>
                <a:cs typeface="Arial MT"/>
              </a:rPr>
              <a:t>==</a:t>
            </a:r>
            <a:r>
              <a:rPr sz="2176" spc="24" dirty="0">
                <a:solidFill>
                  <a:srgbClr val="FFFFFF"/>
                </a:solidFill>
                <a:latin typeface="Arial MT"/>
                <a:cs typeface="Arial MT"/>
              </a:rPr>
              <a:t> </a:t>
            </a:r>
            <a:r>
              <a:rPr sz="2176" spc="-6" dirty="0">
                <a:solidFill>
                  <a:srgbClr val="FFFFFF"/>
                </a:solidFill>
                <a:latin typeface="Arial MT"/>
                <a:cs typeface="Arial MT"/>
              </a:rPr>
              <a:t>1,</a:t>
            </a:r>
            <a:r>
              <a:rPr sz="2176" spc="18" dirty="0">
                <a:solidFill>
                  <a:srgbClr val="FFFFFF"/>
                </a:solidFill>
                <a:latin typeface="Arial MT"/>
                <a:cs typeface="Arial MT"/>
              </a:rPr>
              <a:t> </a:t>
            </a:r>
            <a:r>
              <a:rPr sz="2176" spc="-12" dirty="0">
                <a:solidFill>
                  <a:srgbClr val="FFFFFF"/>
                </a:solidFill>
                <a:latin typeface="Arial MT"/>
                <a:cs typeface="Arial MT"/>
              </a:rPr>
              <a:t>enum</a:t>
            </a:r>
            <a:r>
              <a:rPr sz="2176" spc="18" dirty="0">
                <a:solidFill>
                  <a:srgbClr val="FFFFFF"/>
                </a:solidFill>
                <a:latin typeface="Arial MT"/>
                <a:cs typeface="Arial MT"/>
              </a:rPr>
              <a:t> </a:t>
            </a:r>
            <a:r>
              <a:rPr sz="2176" dirty="0">
                <a:solidFill>
                  <a:srgbClr val="FFFFFF"/>
                </a:solidFill>
                <a:latin typeface="Arial MT"/>
                <a:cs typeface="Arial MT"/>
              </a:rPr>
              <a:t>=</a:t>
            </a:r>
            <a:r>
              <a:rPr sz="2176" spc="30" dirty="0">
                <a:solidFill>
                  <a:srgbClr val="FFFFFF"/>
                </a:solidFill>
                <a:latin typeface="Arial MT"/>
                <a:cs typeface="Arial MT"/>
              </a:rPr>
              <a:t> </a:t>
            </a:r>
            <a:r>
              <a:rPr sz="2176" spc="-6" dirty="0">
                <a:solidFill>
                  <a:srgbClr val="FFFFFF"/>
                </a:solidFill>
                <a:latin typeface="Arial MT"/>
                <a:cs typeface="Arial MT"/>
              </a:rPr>
              <a:t>OK,</a:t>
            </a:r>
            <a:r>
              <a:rPr sz="2176" spc="18" dirty="0">
                <a:solidFill>
                  <a:srgbClr val="FFFFFF"/>
                </a:solidFill>
                <a:latin typeface="Arial MT"/>
                <a:cs typeface="Arial MT"/>
              </a:rPr>
              <a:t> </a:t>
            </a:r>
            <a:r>
              <a:rPr sz="2176" spc="-6" dirty="0">
                <a:solidFill>
                  <a:srgbClr val="FFFFFF"/>
                </a:solidFill>
                <a:latin typeface="Arial MT"/>
                <a:cs typeface="Arial MT"/>
              </a:rPr>
              <a:t>si</a:t>
            </a:r>
            <a:r>
              <a:rPr sz="2176" spc="18" dirty="0">
                <a:solidFill>
                  <a:srgbClr val="FFFFFF"/>
                </a:solidFill>
                <a:latin typeface="Arial MT"/>
                <a:cs typeface="Arial MT"/>
              </a:rPr>
              <a:t> </a:t>
            </a:r>
            <a:r>
              <a:rPr sz="2176" spc="-6" dirty="0">
                <a:solidFill>
                  <a:srgbClr val="FFFFFF"/>
                </a:solidFill>
                <a:latin typeface="Arial MT"/>
                <a:cs typeface="Arial MT"/>
              </a:rPr>
              <a:t>statut</a:t>
            </a:r>
            <a:r>
              <a:rPr sz="2176" spc="18" dirty="0">
                <a:solidFill>
                  <a:srgbClr val="FFFFFF"/>
                </a:solidFill>
                <a:latin typeface="Arial MT"/>
                <a:cs typeface="Arial MT"/>
              </a:rPr>
              <a:t> </a:t>
            </a:r>
            <a:r>
              <a:rPr sz="2176" spc="-6" dirty="0">
                <a:solidFill>
                  <a:srgbClr val="FFFFFF"/>
                </a:solidFill>
                <a:latin typeface="Arial MT"/>
                <a:cs typeface="Arial MT"/>
              </a:rPr>
              <a:t>==0,</a:t>
            </a:r>
            <a:r>
              <a:rPr sz="2176" spc="18" dirty="0">
                <a:solidFill>
                  <a:srgbClr val="FFFFFF"/>
                </a:solidFill>
                <a:latin typeface="Arial MT"/>
                <a:cs typeface="Arial MT"/>
              </a:rPr>
              <a:t> </a:t>
            </a:r>
            <a:r>
              <a:rPr sz="2176" spc="-12" dirty="0">
                <a:solidFill>
                  <a:srgbClr val="FFFFFF"/>
                </a:solidFill>
                <a:latin typeface="Arial MT"/>
                <a:cs typeface="Arial MT"/>
              </a:rPr>
              <a:t>enum</a:t>
            </a:r>
            <a:r>
              <a:rPr sz="2176" spc="24" dirty="0">
                <a:solidFill>
                  <a:srgbClr val="FFFFFF"/>
                </a:solidFill>
                <a:latin typeface="Arial MT"/>
                <a:cs typeface="Arial MT"/>
              </a:rPr>
              <a:t> </a:t>
            </a:r>
            <a:r>
              <a:rPr sz="2176" dirty="0">
                <a:solidFill>
                  <a:srgbClr val="FFFFFF"/>
                </a:solidFill>
                <a:latin typeface="Arial MT"/>
                <a:cs typeface="Arial MT"/>
              </a:rPr>
              <a:t>=</a:t>
            </a:r>
            <a:r>
              <a:rPr sz="2176" spc="24" dirty="0">
                <a:solidFill>
                  <a:srgbClr val="FFFFFF"/>
                </a:solidFill>
                <a:latin typeface="Arial MT"/>
                <a:cs typeface="Arial MT"/>
              </a:rPr>
              <a:t> </a:t>
            </a:r>
            <a:r>
              <a:rPr sz="2176" spc="-6" dirty="0">
                <a:solidFill>
                  <a:srgbClr val="FFFFFF"/>
                </a:solidFill>
                <a:latin typeface="Arial MT"/>
                <a:cs typeface="Arial MT"/>
              </a:rPr>
              <a:t>KO </a:t>
            </a:r>
            <a:r>
              <a:rPr sz="2176" dirty="0">
                <a:solidFill>
                  <a:srgbClr val="FFFFFF"/>
                </a:solidFill>
                <a:latin typeface="Arial MT"/>
                <a:cs typeface="Arial MT"/>
              </a:rPr>
              <a:t> si</a:t>
            </a:r>
            <a:r>
              <a:rPr sz="2176" spc="-12" dirty="0">
                <a:solidFill>
                  <a:srgbClr val="FFFFFF"/>
                </a:solidFill>
                <a:latin typeface="Arial MT"/>
                <a:cs typeface="Arial MT"/>
              </a:rPr>
              <a:t> </a:t>
            </a:r>
            <a:r>
              <a:rPr sz="2176" spc="-6" dirty="0">
                <a:solidFill>
                  <a:srgbClr val="FFFFFF"/>
                </a:solidFill>
                <a:latin typeface="Arial MT"/>
                <a:cs typeface="Arial MT"/>
              </a:rPr>
              <a:t>statut</a:t>
            </a:r>
            <a:r>
              <a:rPr sz="2176" dirty="0">
                <a:solidFill>
                  <a:srgbClr val="FFFFFF"/>
                </a:solidFill>
                <a:latin typeface="Arial MT"/>
                <a:cs typeface="Arial MT"/>
              </a:rPr>
              <a:t> == </a:t>
            </a:r>
            <a:r>
              <a:rPr sz="2176" spc="-6" dirty="0">
                <a:solidFill>
                  <a:srgbClr val="FFFFFF"/>
                </a:solidFill>
                <a:latin typeface="Arial MT"/>
                <a:cs typeface="Arial MT"/>
              </a:rPr>
              <a:t>2,</a:t>
            </a:r>
            <a:r>
              <a:rPr sz="2176" dirty="0">
                <a:solidFill>
                  <a:srgbClr val="FFFFFF"/>
                </a:solidFill>
                <a:latin typeface="Arial MT"/>
                <a:cs typeface="Arial MT"/>
              </a:rPr>
              <a:t> </a:t>
            </a:r>
            <a:r>
              <a:rPr sz="2176" spc="-6" dirty="0">
                <a:solidFill>
                  <a:srgbClr val="FFFFFF"/>
                </a:solidFill>
                <a:latin typeface="Arial MT"/>
                <a:cs typeface="Arial MT"/>
              </a:rPr>
              <a:t>et que le </a:t>
            </a:r>
            <a:r>
              <a:rPr sz="2176" spc="-12" dirty="0">
                <a:solidFill>
                  <a:srgbClr val="FFFFFF"/>
                </a:solidFill>
                <a:latin typeface="Arial MT"/>
                <a:cs typeface="Arial MT"/>
              </a:rPr>
              <a:t>booléen</a:t>
            </a:r>
            <a:r>
              <a:rPr sz="2176" spc="-6" dirty="0">
                <a:solidFill>
                  <a:srgbClr val="FFFFFF"/>
                </a:solidFill>
                <a:latin typeface="Arial MT"/>
                <a:cs typeface="Arial MT"/>
              </a:rPr>
              <a:t> vaut true,</a:t>
            </a:r>
            <a:r>
              <a:rPr sz="2176" dirty="0">
                <a:solidFill>
                  <a:srgbClr val="FFFFFF"/>
                </a:solidFill>
                <a:latin typeface="Arial MT"/>
                <a:cs typeface="Arial MT"/>
              </a:rPr>
              <a:t> </a:t>
            </a:r>
            <a:r>
              <a:rPr sz="2176" spc="-12" dirty="0">
                <a:solidFill>
                  <a:srgbClr val="FFFFFF"/>
                </a:solidFill>
                <a:latin typeface="Arial MT"/>
                <a:cs typeface="Arial MT"/>
              </a:rPr>
              <a:t>enum</a:t>
            </a:r>
            <a:r>
              <a:rPr sz="2176" dirty="0">
                <a:solidFill>
                  <a:srgbClr val="FFFFFF"/>
                </a:solidFill>
                <a:latin typeface="Arial MT"/>
                <a:cs typeface="Arial MT"/>
              </a:rPr>
              <a:t> =</a:t>
            </a:r>
            <a:r>
              <a:rPr sz="2176" spc="6" dirty="0">
                <a:solidFill>
                  <a:srgbClr val="FFFFFF"/>
                </a:solidFill>
                <a:latin typeface="Arial MT"/>
                <a:cs typeface="Arial MT"/>
              </a:rPr>
              <a:t> </a:t>
            </a:r>
            <a:r>
              <a:rPr sz="2176" dirty="0">
                <a:solidFill>
                  <a:srgbClr val="FFFFFF"/>
                </a:solidFill>
                <a:latin typeface="Arial MT"/>
                <a:cs typeface="Arial MT"/>
              </a:rPr>
              <a:t>OK</a:t>
            </a:r>
            <a:endParaRPr sz="2176" dirty="0">
              <a:solidFill>
                <a:prstClr val="black"/>
              </a:solidFill>
              <a:latin typeface="Arial MT"/>
              <a:cs typeface="Arial MT"/>
            </a:endParaRPr>
          </a:p>
          <a:p>
            <a:pPr marL="15356" marR="3126394" defTabSz="1105601">
              <a:lnSpc>
                <a:spcPct val="142400"/>
              </a:lnSpc>
            </a:pPr>
            <a:r>
              <a:rPr sz="2176" dirty="0">
                <a:solidFill>
                  <a:srgbClr val="FFFFFF"/>
                </a:solidFill>
                <a:latin typeface="Arial MT"/>
                <a:cs typeface="Arial MT"/>
              </a:rPr>
              <a:t>si</a:t>
            </a:r>
            <a:r>
              <a:rPr sz="2176" spc="-12" dirty="0">
                <a:solidFill>
                  <a:srgbClr val="FFFFFF"/>
                </a:solidFill>
                <a:latin typeface="Arial MT"/>
                <a:cs typeface="Arial MT"/>
              </a:rPr>
              <a:t> </a:t>
            </a:r>
            <a:r>
              <a:rPr sz="2176" spc="-6" dirty="0">
                <a:solidFill>
                  <a:srgbClr val="FFFFFF"/>
                </a:solidFill>
                <a:latin typeface="Arial MT"/>
                <a:cs typeface="Arial MT"/>
              </a:rPr>
              <a:t>statut</a:t>
            </a:r>
            <a:r>
              <a:rPr sz="2176" dirty="0">
                <a:solidFill>
                  <a:srgbClr val="FFFFFF"/>
                </a:solidFill>
                <a:latin typeface="Arial MT"/>
                <a:cs typeface="Arial MT"/>
              </a:rPr>
              <a:t> == </a:t>
            </a:r>
            <a:r>
              <a:rPr sz="2176" spc="-6" dirty="0">
                <a:solidFill>
                  <a:srgbClr val="FFFFFF"/>
                </a:solidFill>
                <a:latin typeface="Arial MT"/>
                <a:cs typeface="Arial MT"/>
              </a:rPr>
              <a:t>2, et</a:t>
            </a:r>
            <a:r>
              <a:rPr sz="2176" dirty="0">
                <a:solidFill>
                  <a:srgbClr val="FFFFFF"/>
                </a:solidFill>
                <a:latin typeface="Arial MT"/>
                <a:cs typeface="Arial MT"/>
              </a:rPr>
              <a:t> </a:t>
            </a:r>
            <a:r>
              <a:rPr sz="2176" spc="-6" dirty="0">
                <a:solidFill>
                  <a:srgbClr val="FFFFFF"/>
                </a:solidFill>
                <a:latin typeface="Arial MT"/>
                <a:cs typeface="Arial MT"/>
              </a:rPr>
              <a:t>que le</a:t>
            </a:r>
            <a:r>
              <a:rPr sz="2176" spc="-12" dirty="0">
                <a:solidFill>
                  <a:srgbClr val="FFFFFF"/>
                </a:solidFill>
                <a:latin typeface="Arial MT"/>
                <a:cs typeface="Arial MT"/>
              </a:rPr>
              <a:t> booléen</a:t>
            </a:r>
            <a:r>
              <a:rPr sz="2176" spc="-6" dirty="0">
                <a:solidFill>
                  <a:srgbClr val="FFFFFF"/>
                </a:solidFill>
                <a:latin typeface="Arial MT"/>
                <a:cs typeface="Arial MT"/>
              </a:rPr>
              <a:t> vaut</a:t>
            </a:r>
            <a:r>
              <a:rPr sz="2176" dirty="0">
                <a:solidFill>
                  <a:srgbClr val="FFFFFF"/>
                </a:solidFill>
                <a:latin typeface="Arial MT"/>
                <a:cs typeface="Arial MT"/>
              </a:rPr>
              <a:t> </a:t>
            </a:r>
            <a:r>
              <a:rPr sz="2176" spc="-6" dirty="0">
                <a:solidFill>
                  <a:srgbClr val="FFFFFF"/>
                </a:solidFill>
                <a:latin typeface="Arial MT"/>
                <a:cs typeface="Arial MT"/>
              </a:rPr>
              <a:t>false, </a:t>
            </a:r>
            <a:r>
              <a:rPr sz="2176" spc="-12" dirty="0">
                <a:solidFill>
                  <a:srgbClr val="FFFFFF"/>
                </a:solidFill>
                <a:latin typeface="Arial MT"/>
                <a:cs typeface="Arial MT"/>
              </a:rPr>
              <a:t>enum</a:t>
            </a:r>
            <a:r>
              <a:rPr sz="2176" dirty="0">
                <a:solidFill>
                  <a:srgbClr val="FFFFFF"/>
                </a:solidFill>
                <a:latin typeface="Arial MT"/>
                <a:cs typeface="Arial MT"/>
              </a:rPr>
              <a:t> = KO </a:t>
            </a:r>
            <a:r>
              <a:rPr sz="2176" spc="-585" dirty="0">
                <a:solidFill>
                  <a:srgbClr val="FFFFFF"/>
                </a:solidFill>
                <a:latin typeface="Arial MT"/>
                <a:cs typeface="Arial MT"/>
              </a:rPr>
              <a:t> </a:t>
            </a:r>
            <a:r>
              <a:rPr sz="2176" spc="-12" dirty="0">
                <a:solidFill>
                  <a:srgbClr val="FFFFFF"/>
                </a:solidFill>
                <a:latin typeface="Arial MT"/>
                <a:cs typeface="Arial MT"/>
              </a:rPr>
              <a:t>enum</a:t>
            </a:r>
            <a:r>
              <a:rPr sz="2176" spc="-6" dirty="0">
                <a:solidFill>
                  <a:srgbClr val="FFFFFF"/>
                </a:solidFill>
                <a:latin typeface="Arial MT"/>
                <a:cs typeface="Arial MT"/>
              </a:rPr>
              <a:t> </a:t>
            </a:r>
            <a:r>
              <a:rPr sz="2176" dirty="0">
                <a:solidFill>
                  <a:srgbClr val="FFFFFF"/>
                </a:solidFill>
                <a:latin typeface="Arial MT"/>
                <a:cs typeface="Arial MT"/>
              </a:rPr>
              <a:t>= </a:t>
            </a:r>
            <a:r>
              <a:rPr sz="2176" spc="-6" dirty="0">
                <a:solidFill>
                  <a:srgbClr val="FFFFFF"/>
                </a:solidFill>
                <a:latin typeface="Arial MT"/>
                <a:cs typeface="Arial MT"/>
              </a:rPr>
              <a:t>UNDEFINED sinon</a:t>
            </a:r>
            <a:endParaRPr sz="2176" dirty="0">
              <a:solidFill>
                <a:prstClr val="black"/>
              </a:solidFill>
              <a:latin typeface="Arial MT"/>
              <a:cs typeface="Arial MT"/>
            </a:endParaRPr>
          </a:p>
        </p:txBody>
      </p:sp>
      <p:sp>
        <p:nvSpPr>
          <p:cNvPr id="12" name="object 2">
            <a:extLst>
              <a:ext uri="{FF2B5EF4-FFF2-40B4-BE49-F238E27FC236}">
                <a16:creationId xmlns:a16="http://schemas.microsoft.com/office/drawing/2014/main" id="{BDFAFEA4-1F45-A956-7ABD-09FF0D7960C5}"/>
              </a:ext>
            </a:extLst>
          </p:cNvPr>
          <p:cNvSpPr txBox="1"/>
          <p:nvPr/>
        </p:nvSpPr>
        <p:spPr>
          <a:xfrm>
            <a:off x="537431" y="239819"/>
            <a:ext cx="1146263" cy="294684"/>
          </a:xfrm>
          <a:prstGeom prst="rect">
            <a:avLst/>
          </a:prstGeom>
        </p:spPr>
        <p:txBody>
          <a:bodyPr vert="horz" wrap="square" lIns="0" tIns="15355" rIns="0" bIns="0" rtlCol="0">
            <a:spAutoFit/>
          </a:bodyPr>
          <a:lstStyle/>
          <a:p>
            <a:pPr marL="15356" defTabSz="1105601">
              <a:spcBef>
                <a:spcPts val="121"/>
              </a:spcBef>
            </a:pPr>
            <a:r>
              <a:rPr lang="fr-FR" sz="1814" b="1" spc="-6" dirty="0" err="1">
                <a:solidFill>
                  <a:srgbClr val="0058FF"/>
                </a:solidFill>
                <a:latin typeface="Arial"/>
                <a:cs typeface="Arial"/>
              </a:rPr>
              <a:t>Switchs</a:t>
            </a:r>
            <a:endParaRPr sz="1814" dirty="0">
              <a:solidFill>
                <a:prstClr val="black"/>
              </a:solidFill>
              <a:latin typeface="Arial"/>
              <a:cs typeface="Arial"/>
            </a:endParaRPr>
          </a:p>
        </p:txBody>
      </p:sp>
    </p:spTree>
    <p:extLst>
      <p:ext uri="{BB962C8B-B14F-4D97-AF65-F5344CB8AC3E}">
        <p14:creationId xmlns:p14="http://schemas.microsoft.com/office/powerpoint/2010/main" val="125838243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AC79A-1A61-4F43-CD68-2FE5C4347FB6}"/>
              </a:ext>
            </a:extLst>
          </p:cNvPr>
          <p:cNvSpPr>
            <a:spLocks noGrp="1"/>
          </p:cNvSpPr>
          <p:nvPr>
            <p:ph type="title"/>
          </p:nvPr>
        </p:nvSpPr>
        <p:spPr/>
        <p:txBody>
          <a:bodyPr/>
          <a:lstStyle/>
          <a:p>
            <a:r>
              <a:rPr lang="fr-FR" dirty="0"/>
              <a:t>COMMIT</a:t>
            </a:r>
          </a:p>
        </p:txBody>
      </p:sp>
      <p:sp>
        <p:nvSpPr>
          <p:cNvPr id="3" name="Espace réservé du texte 2">
            <a:extLst>
              <a:ext uri="{FF2B5EF4-FFF2-40B4-BE49-F238E27FC236}">
                <a16:creationId xmlns:a16="http://schemas.microsoft.com/office/drawing/2014/main" id="{A764D0E9-82A3-42AE-B9EC-470FACA58C16}"/>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02808853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431" y="484857"/>
            <a:ext cx="5336687" cy="573671"/>
          </a:xfrm>
          <a:prstGeom prst="rect">
            <a:avLst/>
          </a:prstGeom>
        </p:spPr>
        <p:txBody>
          <a:bodyPr vert="horz" wrap="square" lIns="0" tIns="15355" rIns="0" bIns="0" rtlCol="0">
            <a:spAutoFit/>
          </a:bodyPr>
          <a:lstStyle/>
          <a:p>
            <a:pPr marL="15356">
              <a:spcBef>
                <a:spcPts val="121"/>
              </a:spcBef>
            </a:pPr>
            <a:r>
              <a:rPr spc="429" dirty="0"/>
              <a:t>Apports</a:t>
            </a:r>
            <a:r>
              <a:rPr spc="138" dirty="0"/>
              <a:t> </a:t>
            </a:r>
            <a:r>
              <a:rPr spc="429" dirty="0"/>
              <a:t>de</a:t>
            </a:r>
            <a:r>
              <a:rPr spc="145" dirty="0"/>
              <a:t> </a:t>
            </a:r>
            <a:r>
              <a:rPr spc="339" dirty="0"/>
              <a:t>la</a:t>
            </a:r>
            <a:r>
              <a:rPr spc="145" dirty="0"/>
              <a:t> </a:t>
            </a:r>
            <a:r>
              <a:rPr spc="236" dirty="0"/>
              <a:t>LTS</a:t>
            </a:r>
            <a:r>
              <a:rPr spc="145" dirty="0"/>
              <a:t> </a:t>
            </a:r>
            <a:r>
              <a:rPr spc="387" dirty="0"/>
              <a:t>17</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1059752" y="1563880"/>
            <a:ext cx="9376631" cy="658967"/>
          </a:xfrm>
          <a:prstGeom prst="rect">
            <a:avLst/>
          </a:prstGeom>
        </p:spPr>
        <p:txBody>
          <a:bodyPr vert="horz" wrap="square" lIns="0" tIns="42994" rIns="0" bIns="0" rtlCol="0">
            <a:spAutoFit/>
          </a:bodyPr>
          <a:lstStyle/>
          <a:p>
            <a:pPr marL="15356" marR="6142" defTabSz="1105601">
              <a:lnSpc>
                <a:spcPts val="2442"/>
              </a:lnSpc>
              <a:spcBef>
                <a:spcPts val="339"/>
              </a:spcBef>
            </a:pPr>
            <a:r>
              <a:rPr sz="2176" spc="-6" dirty="0">
                <a:solidFill>
                  <a:srgbClr val="FFFFFF"/>
                </a:solidFill>
                <a:latin typeface="Arial MT"/>
                <a:cs typeface="Arial MT"/>
              </a:rPr>
              <a:t>Switch</a:t>
            </a:r>
            <a:r>
              <a:rPr sz="2176" spc="-12" dirty="0">
                <a:solidFill>
                  <a:srgbClr val="FFFFFF"/>
                </a:solidFill>
                <a:latin typeface="Arial MT"/>
                <a:cs typeface="Arial MT"/>
              </a:rPr>
              <a:t> </a:t>
            </a:r>
            <a:r>
              <a:rPr sz="2176" spc="-6" dirty="0">
                <a:solidFill>
                  <a:srgbClr val="FFFFFF"/>
                </a:solidFill>
                <a:latin typeface="Arial MT"/>
                <a:cs typeface="Arial MT"/>
              </a:rPr>
              <a:t>et</a:t>
            </a:r>
            <a:r>
              <a:rPr sz="2176" dirty="0">
                <a:solidFill>
                  <a:srgbClr val="FFFFFF"/>
                </a:solidFill>
                <a:latin typeface="Arial MT"/>
                <a:cs typeface="Arial MT"/>
              </a:rPr>
              <a:t> </a:t>
            </a:r>
            <a:r>
              <a:rPr sz="2176" spc="-6" dirty="0">
                <a:solidFill>
                  <a:srgbClr val="FFFFFF"/>
                </a:solidFill>
                <a:latin typeface="Arial MT"/>
                <a:cs typeface="Arial MT"/>
              </a:rPr>
              <a:t>Pattern</a:t>
            </a:r>
            <a:r>
              <a:rPr sz="2176" spc="-12" dirty="0">
                <a:solidFill>
                  <a:srgbClr val="FFFFFF"/>
                </a:solidFill>
                <a:latin typeface="Arial MT"/>
                <a:cs typeface="Arial MT"/>
              </a:rPr>
              <a:t> </a:t>
            </a:r>
            <a:r>
              <a:rPr sz="2176" spc="-6" dirty="0">
                <a:solidFill>
                  <a:srgbClr val="FFFFFF"/>
                </a:solidFill>
                <a:latin typeface="Arial MT"/>
                <a:cs typeface="Arial MT"/>
              </a:rPr>
              <a:t>matching (preview)</a:t>
            </a:r>
            <a:r>
              <a:rPr sz="2176" dirty="0">
                <a:solidFill>
                  <a:srgbClr val="FFFFFF"/>
                </a:solidFill>
                <a:latin typeface="Arial MT"/>
                <a:cs typeface="Arial MT"/>
              </a:rPr>
              <a:t> :</a:t>
            </a:r>
            <a:r>
              <a:rPr sz="2176" spc="-6" dirty="0">
                <a:solidFill>
                  <a:srgbClr val="FFFFFF"/>
                </a:solidFill>
                <a:latin typeface="Arial MT"/>
                <a:cs typeface="Arial MT"/>
              </a:rPr>
              <a:t> switch </a:t>
            </a:r>
            <a:r>
              <a:rPr sz="2176" spc="-12" dirty="0" err="1">
                <a:solidFill>
                  <a:srgbClr val="FFFFFF"/>
                </a:solidFill>
                <a:latin typeface="Arial MT"/>
                <a:cs typeface="Arial MT"/>
              </a:rPr>
              <a:t>évolue</a:t>
            </a:r>
            <a:r>
              <a:rPr sz="2176" spc="-6" dirty="0">
                <a:solidFill>
                  <a:srgbClr val="FFFFFF"/>
                </a:solidFill>
                <a:latin typeface="Arial MT"/>
                <a:cs typeface="Arial MT"/>
              </a:rPr>
              <a:t> </a:t>
            </a:r>
            <a:r>
              <a:rPr sz="2176" spc="-12" dirty="0">
                <a:solidFill>
                  <a:srgbClr val="FFFFFF"/>
                </a:solidFill>
                <a:latin typeface="Arial MT"/>
                <a:cs typeface="Arial MT"/>
              </a:rPr>
              <a:t>pour</a:t>
            </a:r>
            <a:r>
              <a:rPr sz="2176" dirty="0">
                <a:solidFill>
                  <a:srgbClr val="FFFFFF"/>
                </a:solidFill>
                <a:latin typeface="Arial MT"/>
                <a:cs typeface="Arial MT"/>
              </a:rPr>
              <a:t> </a:t>
            </a:r>
            <a:r>
              <a:rPr sz="2176" spc="-6" dirty="0">
                <a:solidFill>
                  <a:srgbClr val="FFFFFF"/>
                </a:solidFill>
                <a:latin typeface="Arial MT"/>
                <a:cs typeface="Arial MT"/>
              </a:rPr>
              <a:t>gérer</a:t>
            </a:r>
            <a:r>
              <a:rPr sz="2176" dirty="0">
                <a:solidFill>
                  <a:srgbClr val="FFFFFF"/>
                </a:solidFill>
                <a:latin typeface="Arial MT"/>
                <a:cs typeface="Arial MT"/>
              </a:rPr>
              <a:t> </a:t>
            </a:r>
            <a:r>
              <a:rPr sz="2176" spc="-6" dirty="0">
                <a:solidFill>
                  <a:srgbClr val="FFFFFF"/>
                </a:solidFill>
                <a:latin typeface="Arial MT"/>
                <a:cs typeface="Arial MT"/>
              </a:rPr>
              <a:t>des </a:t>
            </a:r>
            <a:r>
              <a:rPr sz="2176" spc="-585" dirty="0">
                <a:solidFill>
                  <a:srgbClr val="FFFFFF"/>
                </a:solidFill>
                <a:latin typeface="Arial MT"/>
                <a:cs typeface="Arial MT"/>
              </a:rPr>
              <a:t> </a:t>
            </a:r>
            <a:r>
              <a:rPr sz="2176" spc="-6" dirty="0">
                <a:solidFill>
                  <a:srgbClr val="FFFFFF"/>
                </a:solidFill>
                <a:latin typeface="Arial MT"/>
                <a:cs typeface="Arial MT"/>
              </a:rPr>
              <a:t>patterns, tout</a:t>
            </a:r>
            <a:r>
              <a:rPr sz="2176" dirty="0">
                <a:solidFill>
                  <a:srgbClr val="FFFFFF"/>
                </a:solidFill>
                <a:latin typeface="Arial MT"/>
                <a:cs typeface="Arial MT"/>
              </a:rPr>
              <a:t> </a:t>
            </a:r>
            <a:r>
              <a:rPr sz="2176" spc="-6" dirty="0">
                <a:solidFill>
                  <a:srgbClr val="FFFFFF"/>
                </a:solidFill>
                <a:latin typeface="Arial MT"/>
                <a:cs typeface="Arial MT"/>
              </a:rPr>
              <a:t>comme le fait</a:t>
            </a:r>
            <a:r>
              <a:rPr sz="2176" dirty="0">
                <a:solidFill>
                  <a:srgbClr val="FFFFFF"/>
                </a:solidFill>
                <a:latin typeface="Arial MT"/>
                <a:cs typeface="Arial MT"/>
              </a:rPr>
              <a:t> </a:t>
            </a:r>
            <a:r>
              <a:rPr sz="2176" spc="-6" dirty="0">
                <a:solidFill>
                  <a:srgbClr val="FFFFFF"/>
                </a:solidFill>
                <a:latin typeface="Arial MT"/>
                <a:cs typeface="Arial MT"/>
              </a:rPr>
              <a:t>instanceof.</a:t>
            </a:r>
            <a:endParaRPr sz="2176" dirty="0">
              <a:solidFill>
                <a:prstClr val="black"/>
              </a:solidFill>
              <a:latin typeface="Arial MT"/>
              <a:cs typeface="Arial MT"/>
            </a:endParaRPr>
          </a:p>
        </p:txBody>
      </p:sp>
      <p:sp>
        <p:nvSpPr>
          <p:cNvPr id="9" name="object 9"/>
          <p:cNvSpPr/>
          <p:nvPr/>
        </p:nvSpPr>
        <p:spPr>
          <a:xfrm>
            <a:off x="1105572" y="2488506"/>
            <a:ext cx="9673753" cy="2087533"/>
          </a:xfrm>
          <a:custGeom>
            <a:avLst/>
            <a:gdLst/>
            <a:ahLst/>
            <a:cxnLst/>
            <a:rect l="l" t="t" r="r" b="b"/>
            <a:pathLst>
              <a:path w="8001000" h="1726564">
                <a:moveTo>
                  <a:pt x="8001000" y="0"/>
                </a:moveTo>
                <a:lnTo>
                  <a:pt x="0" y="0"/>
                </a:lnTo>
                <a:lnTo>
                  <a:pt x="0" y="1726196"/>
                </a:lnTo>
                <a:lnTo>
                  <a:pt x="4000677" y="1726196"/>
                </a:lnTo>
                <a:lnTo>
                  <a:pt x="8001000" y="1726196"/>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10" name="object 10"/>
          <p:cNvSpPr txBox="1"/>
          <p:nvPr/>
        </p:nvSpPr>
        <p:spPr>
          <a:xfrm>
            <a:off x="1105572" y="2488507"/>
            <a:ext cx="9673753" cy="1766840"/>
          </a:xfrm>
          <a:prstGeom prst="rect">
            <a:avLst/>
          </a:prstGeom>
          <a:ln w="29159">
            <a:solidFill>
              <a:srgbClr val="ABB10B"/>
            </a:solidFill>
          </a:ln>
        </p:spPr>
        <p:txBody>
          <a:bodyPr vert="horz" wrap="square" lIns="0" tIns="60653" rIns="0" bIns="0" rtlCol="0">
            <a:spAutoFit/>
          </a:bodyPr>
          <a:lstStyle/>
          <a:p>
            <a:pPr marL="531303" marR="4688823" indent="-405387" defTabSz="1105601">
              <a:lnSpc>
                <a:spcPts val="1451"/>
              </a:lnSpc>
              <a:spcBef>
                <a:spcPts val="478"/>
              </a:spcBef>
            </a:pPr>
            <a:r>
              <a:rPr sz="1451" spc="-6" dirty="0">
                <a:solidFill>
                  <a:srgbClr val="FFFFFF"/>
                </a:solidFill>
                <a:latin typeface="Consolas"/>
                <a:cs typeface="Consolas"/>
              </a:rPr>
              <a:t>static String formatterPatternSwitch(Object o) </a:t>
            </a:r>
            <a:r>
              <a:rPr sz="1451" dirty="0">
                <a:solidFill>
                  <a:srgbClr val="FFFFFF"/>
                </a:solidFill>
                <a:latin typeface="Consolas"/>
                <a:cs typeface="Consolas"/>
              </a:rPr>
              <a:t>{ </a:t>
            </a:r>
            <a:r>
              <a:rPr sz="1451" spc="-780" dirty="0">
                <a:solidFill>
                  <a:srgbClr val="FFFFFF"/>
                </a:solidFill>
                <a:latin typeface="Consolas"/>
                <a:cs typeface="Consolas"/>
              </a:rPr>
              <a:t> </a:t>
            </a:r>
            <a:r>
              <a:rPr sz="1451" spc="-6" dirty="0">
                <a:solidFill>
                  <a:srgbClr val="FFFFFF"/>
                </a:solidFill>
                <a:latin typeface="Consolas"/>
                <a:cs typeface="Consolas"/>
              </a:rPr>
              <a:t>return</a:t>
            </a:r>
            <a:r>
              <a:rPr sz="1451" spc="-12" dirty="0">
                <a:solidFill>
                  <a:srgbClr val="FFFFFF"/>
                </a:solidFill>
                <a:latin typeface="Consolas"/>
                <a:cs typeface="Consolas"/>
              </a:rPr>
              <a:t> </a:t>
            </a:r>
            <a:r>
              <a:rPr sz="1451" spc="-6" dirty="0">
                <a:solidFill>
                  <a:srgbClr val="FFFFFF"/>
                </a:solidFill>
                <a:latin typeface="Consolas"/>
                <a:cs typeface="Consolas"/>
              </a:rPr>
              <a:t>switch</a:t>
            </a:r>
            <a:r>
              <a:rPr sz="1451" spc="-12" dirty="0">
                <a:solidFill>
                  <a:srgbClr val="FFFFFF"/>
                </a:solidFill>
                <a:latin typeface="Consolas"/>
                <a:cs typeface="Consolas"/>
              </a:rPr>
              <a:t> </a:t>
            </a:r>
            <a:r>
              <a:rPr sz="1451" spc="-6" dirty="0">
                <a:solidFill>
                  <a:srgbClr val="FFFFFF"/>
                </a:solidFill>
                <a:latin typeface="Consolas"/>
                <a:cs typeface="Consolas"/>
              </a:rPr>
              <a:t>(o) </a:t>
            </a:r>
            <a:r>
              <a:rPr sz="1451" dirty="0">
                <a:solidFill>
                  <a:srgbClr val="FFFFFF"/>
                </a:solidFill>
                <a:latin typeface="Consolas"/>
                <a:cs typeface="Consolas"/>
              </a:rPr>
              <a:t>{</a:t>
            </a:r>
            <a:endParaRPr sz="1451" dirty="0">
              <a:solidFill>
                <a:prstClr val="black"/>
              </a:solidFill>
              <a:latin typeface="Consolas"/>
              <a:cs typeface="Consolas"/>
            </a:endParaRPr>
          </a:p>
          <a:p>
            <a:pPr marL="936690" defTabSz="1105601">
              <a:lnSpc>
                <a:spcPts val="1306"/>
              </a:lnSpc>
            </a:pPr>
            <a:r>
              <a:rPr sz="1451" spc="-6" dirty="0">
                <a:solidFill>
                  <a:srgbClr val="FFFFFF"/>
                </a:solidFill>
                <a:latin typeface="Consolas"/>
                <a:cs typeface="Consolas"/>
              </a:rPr>
              <a:t>case</a:t>
            </a:r>
            <a:r>
              <a:rPr sz="1451" spc="-24" dirty="0">
                <a:solidFill>
                  <a:srgbClr val="FFFFFF"/>
                </a:solidFill>
                <a:latin typeface="Consolas"/>
                <a:cs typeface="Consolas"/>
              </a:rPr>
              <a:t> </a:t>
            </a:r>
            <a:r>
              <a:rPr sz="1451" spc="-6" dirty="0">
                <a:solidFill>
                  <a:srgbClr val="FFFFFF"/>
                </a:solidFill>
                <a:latin typeface="Consolas"/>
                <a:cs typeface="Consolas"/>
              </a:rPr>
              <a:t>Integer</a:t>
            </a:r>
            <a:r>
              <a:rPr sz="1451" spc="-18" dirty="0">
                <a:solidFill>
                  <a:srgbClr val="FFFFFF"/>
                </a:solidFill>
                <a:latin typeface="Consolas"/>
                <a:cs typeface="Consolas"/>
              </a:rPr>
              <a:t> </a:t>
            </a:r>
            <a:r>
              <a:rPr sz="1451" dirty="0">
                <a:solidFill>
                  <a:srgbClr val="FFFFFF"/>
                </a:solidFill>
                <a:latin typeface="Consolas"/>
                <a:cs typeface="Consolas"/>
              </a:rPr>
              <a:t>i</a:t>
            </a:r>
            <a:r>
              <a:rPr sz="1451" spc="-18" dirty="0">
                <a:solidFill>
                  <a:srgbClr val="FFFFFF"/>
                </a:solidFill>
                <a:latin typeface="Consolas"/>
                <a:cs typeface="Consolas"/>
              </a:rPr>
              <a:t> </a:t>
            </a:r>
            <a:r>
              <a:rPr sz="1451" spc="-6" dirty="0">
                <a:solidFill>
                  <a:srgbClr val="FFFFFF"/>
                </a:solidFill>
                <a:latin typeface="Consolas"/>
                <a:cs typeface="Consolas"/>
              </a:rPr>
              <a:t>-&gt;</a:t>
            </a:r>
            <a:r>
              <a:rPr sz="1451" spc="-24" dirty="0">
                <a:solidFill>
                  <a:srgbClr val="FFFFFF"/>
                </a:solidFill>
                <a:latin typeface="Consolas"/>
                <a:cs typeface="Consolas"/>
              </a:rPr>
              <a:t> </a:t>
            </a:r>
            <a:r>
              <a:rPr sz="1451" spc="-6" dirty="0">
                <a:solidFill>
                  <a:srgbClr val="FFFFFF"/>
                </a:solidFill>
                <a:latin typeface="Consolas"/>
                <a:cs typeface="Consolas"/>
              </a:rPr>
              <a:t>String.format("int</a:t>
            </a:r>
            <a:r>
              <a:rPr sz="1451" spc="-18" dirty="0">
                <a:solidFill>
                  <a:srgbClr val="FFFFFF"/>
                </a:solidFill>
                <a:latin typeface="Consolas"/>
                <a:cs typeface="Consolas"/>
              </a:rPr>
              <a:t> </a:t>
            </a:r>
            <a:r>
              <a:rPr sz="1451" spc="-6" dirty="0">
                <a:solidFill>
                  <a:srgbClr val="FFFFFF"/>
                </a:solidFill>
                <a:latin typeface="Consolas"/>
                <a:cs typeface="Consolas"/>
              </a:rPr>
              <a:t>%d",</a:t>
            </a:r>
            <a:r>
              <a:rPr sz="1451" spc="-18" dirty="0">
                <a:solidFill>
                  <a:srgbClr val="FFFFFF"/>
                </a:solidFill>
                <a:latin typeface="Consolas"/>
                <a:cs typeface="Consolas"/>
              </a:rPr>
              <a:t> </a:t>
            </a:r>
            <a:r>
              <a:rPr sz="1451" spc="-6" dirty="0">
                <a:solidFill>
                  <a:srgbClr val="FFFFFF"/>
                </a:solidFill>
                <a:latin typeface="Consolas"/>
                <a:cs typeface="Consolas"/>
              </a:rPr>
              <a:t>i);</a:t>
            </a:r>
            <a:endParaRPr sz="1451" dirty="0">
              <a:solidFill>
                <a:prstClr val="black"/>
              </a:solidFill>
              <a:latin typeface="Consolas"/>
              <a:cs typeface="Consolas"/>
            </a:endParaRPr>
          </a:p>
          <a:p>
            <a:pPr marL="936690" marR="3878049" defTabSz="1105601">
              <a:lnSpc>
                <a:spcPts val="1451"/>
              </a:lnSpc>
              <a:spcBef>
                <a:spcPts val="145"/>
              </a:spcBef>
              <a:tabLst>
                <a:tab pos="2451517" algn="l"/>
              </a:tabLst>
            </a:pPr>
            <a:r>
              <a:rPr sz="1451" spc="-6" dirty="0">
                <a:solidFill>
                  <a:srgbClr val="FFFFFF"/>
                </a:solidFill>
                <a:latin typeface="Consolas"/>
                <a:cs typeface="Consolas"/>
              </a:rPr>
              <a:t>case Long</a:t>
            </a:r>
            <a:r>
              <a:rPr sz="1451" dirty="0">
                <a:solidFill>
                  <a:srgbClr val="FFFFFF"/>
                </a:solidFill>
                <a:latin typeface="Consolas"/>
                <a:cs typeface="Consolas"/>
              </a:rPr>
              <a:t> l	</a:t>
            </a:r>
            <a:r>
              <a:rPr sz="1451" spc="-6" dirty="0">
                <a:solidFill>
                  <a:srgbClr val="FFFFFF"/>
                </a:solidFill>
                <a:latin typeface="Consolas"/>
                <a:cs typeface="Consolas"/>
              </a:rPr>
              <a:t>-&gt; String.format("long %d", l); </a:t>
            </a:r>
            <a:r>
              <a:rPr sz="1451" dirty="0">
                <a:solidFill>
                  <a:srgbClr val="FFFFFF"/>
                </a:solidFill>
                <a:latin typeface="Consolas"/>
                <a:cs typeface="Consolas"/>
              </a:rPr>
              <a:t> </a:t>
            </a:r>
            <a:r>
              <a:rPr sz="1451" spc="-6" dirty="0">
                <a:solidFill>
                  <a:srgbClr val="FFFFFF"/>
                </a:solidFill>
                <a:latin typeface="Consolas"/>
                <a:cs typeface="Consolas"/>
              </a:rPr>
              <a:t>case Double</a:t>
            </a:r>
            <a:r>
              <a:rPr sz="1451" dirty="0">
                <a:solidFill>
                  <a:srgbClr val="FFFFFF"/>
                </a:solidFill>
                <a:latin typeface="Consolas"/>
                <a:cs typeface="Consolas"/>
              </a:rPr>
              <a:t> d	</a:t>
            </a:r>
            <a:r>
              <a:rPr sz="1451" spc="-6" dirty="0">
                <a:solidFill>
                  <a:srgbClr val="FFFFFF"/>
                </a:solidFill>
                <a:latin typeface="Consolas"/>
                <a:cs typeface="Consolas"/>
              </a:rPr>
              <a:t>-&gt; String.format("double %f", d); </a:t>
            </a:r>
            <a:r>
              <a:rPr sz="1451" spc="-780" dirty="0">
                <a:solidFill>
                  <a:srgbClr val="FFFFFF"/>
                </a:solidFill>
                <a:latin typeface="Consolas"/>
                <a:cs typeface="Consolas"/>
              </a:rPr>
              <a:t> </a:t>
            </a:r>
            <a:r>
              <a:rPr sz="1451" spc="-6" dirty="0">
                <a:solidFill>
                  <a:srgbClr val="FFFFFF"/>
                </a:solidFill>
                <a:latin typeface="Consolas"/>
                <a:cs typeface="Consolas"/>
              </a:rPr>
              <a:t>case String</a:t>
            </a:r>
            <a:r>
              <a:rPr sz="1451" dirty="0">
                <a:solidFill>
                  <a:srgbClr val="FFFFFF"/>
                </a:solidFill>
                <a:latin typeface="Consolas"/>
                <a:cs typeface="Consolas"/>
              </a:rPr>
              <a:t> s	</a:t>
            </a:r>
            <a:r>
              <a:rPr sz="1451" spc="-6" dirty="0">
                <a:solidFill>
                  <a:srgbClr val="FFFFFF"/>
                </a:solidFill>
                <a:latin typeface="Consolas"/>
                <a:cs typeface="Consolas"/>
              </a:rPr>
              <a:t>-&gt; String.format("String %s", s); </a:t>
            </a:r>
            <a:r>
              <a:rPr sz="1451" spc="-780" dirty="0">
                <a:solidFill>
                  <a:srgbClr val="FFFFFF"/>
                </a:solidFill>
                <a:latin typeface="Consolas"/>
                <a:cs typeface="Consolas"/>
              </a:rPr>
              <a:t> </a:t>
            </a:r>
            <a:r>
              <a:rPr sz="1451" spc="-6" dirty="0">
                <a:solidFill>
                  <a:srgbClr val="FFFFFF"/>
                </a:solidFill>
                <a:latin typeface="Consolas"/>
                <a:cs typeface="Consolas"/>
              </a:rPr>
              <a:t>default	-&gt;</a:t>
            </a:r>
            <a:r>
              <a:rPr sz="1451" spc="-18" dirty="0">
                <a:solidFill>
                  <a:srgbClr val="FFFFFF"/>
                </a:solidFill>
                <a:latin typeface="Consolas"/>
                <a:cs typeface="Consolas"/>
              </a:rPr>
              <a:t> </a:t>
            </a:r>
            <a:r>
              <a:rPr sz="1451" spc="-6" dirty="0">
                <a:solidFill>
                  <a:srgbClr val="FFFFFF"/>
                </a:solidFill>
                <a:latin typeface="Consolas"/>
                <a:cs typeface="Consolas"/>
              </a:rPr>
              <a:t>o.toString();</a:t>
            </a:r>
            <a:endParaRPr sz="1451" dirty="0">
              <a:solidFill>
                <a:prstClr val="black"/>
              </a:solidFill>
              <a:latin typeface="Consolas"/>
              <a:cs typeface="Consolas"/>
            </a:endParaRPr>
          </a:p>
          <a:p>
            <a:pPr marL="531303" defTabSz="1105601">
              <a:lnSpc>
                <a:spcPts val="1300"/>
              </a:lnSpc>
            </a:pPr>
            <a:r>
              <a:rPr sz="1451" spc="-6" dirty="0">
                <a:solidFill>
                  <a:srgbClr val="FFFFFF"/>
                </a:solidFill>
                <a:latin typeface="Consolas"/>
                <a:cs typeface="Consolas"/>
              </a:rPr>
              <a:t>};</a:t>
            </a:r>
            <a:endParaRPr sz="1451" dirty="0">
              <a:solidFill>
                <a:prstClr val="black"/>
              </a:solidFill>
              <a:latin typeface="Consolas"/>
              <a:cs typeface="Consolas"/>
            </a:endParaRPr>
          </a:p>
          <a:p>
            <a:pPr marL="125914" defTabSz="1105601">
              <a:lnSpc>
                <a:spcPts val="1596"/>
              </a:lnSpc>
            </a:pPr>
            <a:r>
              <a:rPr sz="1451" dirty="0">
                <a:solidFill>
                  <a:srgbClr val="FFFFFF"/>
                </a:solidFill>
                <a:latin typeface="Consolas"/>
                <a:cs typeface="Consolas"/>
              </a:rPr>
              <a:t>}</a:t>
            </a:r>
            <a:endParaRPr sz="1451" dirty="0">
              <a:solidFill>
                <a:prstClr val="black"/>
              </a:solidFill>
              <a:latin typeface="Consolas"/>
              <a:cs typeface="Consolas"/>
            </a:endParaRPr>
          </a:p>
        </p:txBody>
      </p:sp>
      <p:sp>
        <p:nvSpPr>
          <p:cNvPr id="11" name="object 2">
            <a:extLst>
              <a:ext uri="{FF2B5EF4-FFF2-40B4-BE49-F238E27FC236}">
                <a16:creationId xmlns:a16="http://schemas.microsoft.com/office/drawing/2014/main" id="{86B5E3F3-2BE3-EFC0-FFAA-69E9B80FF046}"/>
              </a:ext>
            </a:extLst>
          </p:cNvPr>
          <p:cNvSpPr txBox="1"/>
          <p:nvPr/>
        </p:nvSpPr>
        <p:spPr>
          <a:xfrm>
            <a:off x="537431" y="239819"/>
            <a:ext cx="1146263" cy="294684"/>
          </a:xfrm>
          <a:prstGeom prst="rect">
            <a:avLst/>
          </a:prstGeom>
        </p:spPr>
        <p:txBody>
          <a:bodyPr vert="horz" wrap="square" lIns="0" tIns="15355" rIns="0" bIns="0" rtlCol="0">
            <a:spAutoFit/>
          </a:bodyPr>
          <a:lstStyle/>
          <a:p>
            <a:pPr marL="15356" defTabSz="1105601">
              <a:spcBef>
                <a:spcPts val="121"/>
              </a:spcBef>
            </a:pPr>
            <a:r>
              <a:rPr lang="fr-FR" sz="1814" b="1" spc="-6" dirty="0" err="1">
                <a:solidFill>
                  <a:srgbClr val="0058FF"/>
                </a:solidFill>
                <a:latin typeface="Arial"/>
                <a:cs typeface="Arial"/>
              </a:rPr>
              <a:t>Switchs</a:t>
            </a:r>
            <a:endParaRPr sz="1814" dirty="0">
              <a:solidFill>
                <a:prstClr val="black"/>
              </a:solidFill>
              <a:latin typeface="Arial"/>
              <a:cs typeface="Arial"/>
            </a:endParaRPr>
          </a:p>
        </p:txBody>
      </p:sp>
    </p:spTree>
    <p:extLst>
      <p:ext uri="{BB962C8B-B14F-4D97-AF65-F5344CB8AC3E}">
        <p14:creationId xmlns:p14="http://schemas.microsoft.com/office/powerpoint/2010/main" val="416575510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7431" y="484857"/>
            <a:ext cx="11117138" cy="573671"/>
          </a:xfrm>
          <a:prstGeom prst="rect">
            <a:avLst/>
          </a:prstGeom>
        </p:spPr>
        <p:txBody>
          <a:bodyPr vert="horz" wrap="square" lIns="0" tIns="15355" rIns="0" bIns="0" rtlCol="0">
            <a:spAutoFit/>
          </a:bodyPr>
          <a:lstStyle/>
          <a:p>
            <a:pPr marL="15356">
              <a:spcBef>
                <a:spcPts val="121"/>
              </a:spcBef>
            </a:pPr>
            <a:r>
              <a:rPr lang="fr-FR" dirty="0"/>
              <a:t>Apports JDK 19</a:t>
            </a:r>
            <a:endParaRPr spc="236" dirty="0"/>
          </a:p>
        </p:txBody>
      </p:sp>
      <p:sp>
        <p:nvSpPr>
          <p:cNvPr id="4" name="Rectangle 1">
            <a:extLst>
              <a:ext uri="{FF2B5EF4-FFF2-40B4-BE49-F238E27FC236}">
                <a16:creationId xmlns:a16="http://schemas.microsoft.com/office/drawing/2014/main" id="{D5CEE382-B947-D1D5-6F39-FF24C068E738}"/>
              </a:ext>
            </a:extLst>
          </p:cNvPr>
          <p:cNvSpPr>
            <a:spLocks noChangeArrowheads="1"/>
          </p:cNvSpPr>
          <p:nvPr/>
        </p:nvSpPr>
        <p:spPr bwMode="auto">
          <a:xfrm>
            <a:off x="922645" y="2016353"/>
            <a:ext cx="11022226" cy="176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FR" sz="2180" b="1" i="0" u="none" strike="noStrike" cap="none" normalizeH="0" baseline="0" dirty="0">
                <a:ln>
                  <a:noFill/>
                </a:ln>
                <a:solidFill>
                  <a:schemeClr val="bg1"/>
                </a:solidFill>
                <a:effectLst/>
                <a:latin typeface="Arial MT"/>
              </a:rPr>
              <a:t>Pattern Matching pour Switch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180" b="0" i="0" u="none" strike="noStrike" cap="none" normalizeH="0" baseline="0" dirty="0">
                <a:ln>
                  <a:noFill/>
                </a:ln>
                <a:solidFill>
                  <a:schemeClr val="bg1"/>
                </a:solidFill>
                <a:effectLst/>
                <a:latin typeface="Arial MT"/>
              </a:rPr>
              <a:t>Introduction de conditions supplémentaires: </a:t>
            </a:r>
            <a:r>
              <a:rPr kumimoji="0" lang="fr-FR" altLang="fr-FR" sz="2180" b="0" i="0" u="none" strike="noStrike" cap="none" normalizeH="0" baseline="0" dirty="0" err="1">
                <a:ln>
                  <a:noFill/>
                </a:ln>
                <a:solidFill>
                  <a:schemeClr val="bg1"/>
                </a:solidFill>
                <a:effectLst/>
                <a:latin typeface="Arial MT"/>
              </a:rPr>
              <a:t>when</a:t>
            </a:r>
            <a:r>
              <a:rPr kumimoji="0" lang="fr-FR" altLang="fr-FR" sz="2180" b="0" i="0" u="none" strike="noStrike" cap="none" normalizeH="0" baseline="0" dirty="0">
                <a:ln>
                  <a:noFill/>
                </a:ln>
                <a:solidFill>
                  <a:schemeClr val="bg1"/>
                </a:solidFill>
                <a:effectLst/>
                <a:latin typeface="Arial M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2180" b="0" i="0" u="none" strike="noStrike" cap="none" normalizeH="0" baseline="0" dirty="0">
              <a:ln>
                <a:noFill/>
              </a:ln>
              <a:solidFill>
                <a:schemeClr val="bg1"/>
              </a:solidFill>
              <a:effectLst/>
              <a:latin typeface="Arial M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2180" b="0" i="0" u="none" strike="noStrike" cap="none" normalizeH="0" baseline="0" dirty="0">
              <a:ln>
                <a:noFill/>
              </a:ln>
              <a:solidFill>
                <a:schemeClr val="bg1"/>
              </a:solidFill>
              <a:effectLst/>
              <a:latin typeface="Arial M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180" b="0" i="0" u="none" strike="noStrike" cap="none" normalizeH="0" baseline="0" dirty="0">
              <a:ln>
                <a:noFill/>
              </a:ln>
              <a:solidFill>
                <a:schemeClr val="bg1"/>
              </a:solidFill>
              <a:effectLst/>
              <a:latin typeface="Arial MT"/>
            </a:endParaRPr>
          </a:p>
        </p:txBody>
      </p:sp>
      <p:pic>
        <p:nvPicPr>
          <p:cNvPr id="8" name="Image 7">
            <a:extLst>
              <a:ext uri="{FF2B5EF4-FFF2-40B4-BE49-F238E27FC236}">
                <a16:creationId xmlns:a16="http://schemas.microsoft.com/office/drawing/2014/main" id="{D3FF3156-A126-9DA0-C5F3-C6960DF85C61}"/>
              </a:ext>
            </a:extLst>
          </p:cNvPr>
          <p:cNvPicPr>
            <a:picLocks noChangeAspect="1"/>
          </p:cNvPicPr>
          <p:nvPr/>
        </p:nvPicPr>
        <p:blipFill>
          <a:blip r:embed="rId3"/>
          <a:stretch>
            <a:fillRect/>
          </a:stretch>
        </p:blipFill>
        <p:spPr>
          <a:xfrm>
            <a:off x="2927006" y="3177962"/>
            <a:ext cx="6667500" cy="1971675"/>
          </a:xfrm>
          <a:prstGeom prst="rect">
            <a:avLst/>
          </a:prstGeom>
        </p:spPr>
      </p:pic>
      <p:sp>
        <p:nvSpPr>
          <p:cNvPr id="5" name="object 8"/>
          <p:cNvSpPr txBox="1"/>
          <p:nvPr/>
        </p:nvSpPr>
        <p:spPr>
          <a:xfrm>
            <a:off x="329513" y="6030555"/>
            <a:ext cx="11862487" cy="685175"/>
          </a:xfrm>
          <a:prstGeom prst="rect">
            <a:avLst/>
          </a:prstGeom>
        </p:spPr>
        <p:txBody>
          <a:bodyPr vert="horz" wrap="square" lIns="0" tIns="15355" rIns="0" bIns="0" rtlCol="0">
            <a:spAutoFit/>
          </a:bodyPr>
          <a:lstStyle/>
          <a:p>
            <a:pPr marL="15356" defTabSz="1105601">
              <a:spcBef>
                <a:spcPts val="121"/>
              </a:spcBef>
            </a:pPr>
            <a:r>
              <a:rPr lang="fr-FR" sz="2176" u="sng" dirty="0">
                <a:solidFill>
                  <a:srgbClr val="00B0F0"/>
                </a:solidFill>
                <a:latin typeface="Arial MT"/>
                <a:cs typeface="Arial MT"/>
                <a:hlinkClick r:id="rId4">
                  <a:extLst>
                    <a:ext uri="{A12FA001-AC4F-418D-AE19-62706E023703}">
                      <ahyp:hlinkClr xmlns:ahyp="http://schemas.microsoft.com/office/drawing/2018/hyperlinkcolor" val="tx"/>
                    </a:ext>
                  </a:extLst>
                </a:hlinkClick>
              </a:rPr>
              <a:t>https://docs.oracle.com/en/java/javase/21/language/pattern-matching-switch-expressions-and-statements.html#GUID-E69EEA63-E204-41B4-AA7F-D58B26A3B232</a:t>
            </a:r>
            <a:endParaRPr sz="2176" u="sng" dirty="0">
              <a:solidFill>
                <a:srgbClr val="00B0F0"/>
              </a:solidFill>
              <a:latin typeface="Arial MT"/>
              <a:cs typeface="Arial MT"/>
            </a:endParaRPr>
          </a:p>
        </p:txBody>
      </p:sp>
      <p:sp>
        <p:nvSpPr>
          <p:cNvPr id="6" name="object 2">
            <a:extLst>
              <a:ext uri="{FF2B5EF4-FFF2-40B4-BE49-F238E27FC236}">
                <a16:creationId xmlns:a16="http://schemas.microsoft.com/office/drawing/2014/main" id="{41DA7F93-8AA5-5C65-6BDC-6EA060514C81}"/>
              </a:ext>
            </a:extLst>
          </p:cNvPr>
          <p:cNvSpPr txBox="1"/>
          <p:nvPr/>
        </p:nvSpPr>
        <p:spPr>
          <a:xfrm>
            <a:off x="537431" y="239819"/>
            <a:ext cx="1146263" cy="294684"/>
          </a:xfrm>
          <a:prstGeom prst="rect">
            <a:avLst/>
          </a:prstGeom>
        </p:spPr>
        <p:txBody>
          <a:bodyPr vert="horz" wrap="square" lIns="0" tIns="15355" rIns="0" bIns="0" rtlCol="0">
            <a:spAutoFit/>
          </a:bodyPr>
          <a:lstStyle/>
          <a:p>
            <a:pPr marL="15356" defTabSz="1105601">
              <a:spcBef>
                <a:spcPts val="121"/>
              </a:spcBef>
            </a:pPr>
            <a:r>
              <a:rPr lang="fr-FR" sz="1814" b="1" spc="-6" dirty="0" err="1">
                <a:solidFill>
                  <a:srgbClr val="0058FF"/>
                </a:solidFill>
                <a:latin typeface="Arial"/>
                <a:cs typeface="Arial"/>
              </a:rPr>
              <a:t>Switchs</a:t>
            </a:r>
            <a:endParaRPr sz="1814" dirty="0">
              <a:solidFill>
                <a:prstClr val="black"/>
              </a:solidFill>
              <a:latin typeface="Arial"/>
              <a:cs typeface="Arial"/>
            </a:endParaRPr>
          </a:p>
        </p:txBody>
      </p:sp>
    </p:spTree>
    <p:extLst>
      <p:ext uri="{BB962C8B-B14F-4D97-AF65-F5344CB8AC3E}">
        <p14:creationId xmlns:p14="http://schemas.microsoft.com/office/powerpoint/2010/main" val="14434135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AC79A-1A61-4F43-CD68-2FE5C4347FB6}"/>
              </a:ext>
            </a:extLst>
          </p:cNvPr>
          <p:cNvSpPr>
            <a:spLocks noGrp="1"/>
          </p:cNvSpPr>
          <p:nvPr>
            <p:ph type="title"/>
          </p:nvPr>
        </p:nvSpPr>
        <p:spPr/>
        <p:txBody>
          <a:bodyPr/>
          <a:lstStyle/>
          <a:p>
            <a:r>
              <a:rPr lang="fr-FR" dirty="0"/>
              <a:t>COMMIT</a:t>
            </a:r>
          </a:p>
        </p:txBody>
      </p:sp>
      <p:sp>
        <p:nvSpPr>
          <p:cNvPr id="3" name="Espace réservé du texte 2">
            <a:extLst>
              <a:ext uri="{FF2B5EF4-FFF2-40B4-BE49-F238E27FC236}">
                <a16:creationId xmlns:a16="http://schemas.microsoft.com/office/drawing/2014/main" id="{A764D0E9-82A3-42AE-B9EC-470FACA58C16}"/>
              </a:ext>
            </a:extLst>
          </p:cNvPr>
          <p:cNvSpPr>
            <a:spLocks noGrp="1"/>
          </p:cNvSpPr>
          <p:nvPr>
            <p:ph type="body" idx="1"/>
          </p:nvPr>
        </p:nvSpPr>
        <p:spPr/>
        <p:txBody>
          <a:bodyPr/>
          <a:lstStyle/>
          <a:p>
            <a:endParaRPr lang="fr-FR"/>
          </a:p>
        </p:txBody>
      </p:sp>
      <p:sp>
        <p:nvSpPr>
          <p:cNvPr id="4" name="object 2">
            <a:extLst>
              <a:ext uri="{FF2B5EF4-FFF2-40B4-BE49-F238E27FC236}">
                <a16:creationId xmlns:a16="http://schemas.microsoft.com/office/drawing/2014/main" id="{933F9A54-4761-17A5-8D88-5CBFCA3452E4}"/>
              </a:ext>
            </a:extLst>
          </p:cNvPr>
          <p:cNvSpPr txBox="1"/>
          <p:nvPr/>
        </p:nvSpPr>
        <p:spPr>
          <a:xfrm>
            <a:off x="537431" y="264533"/>
            <a:ext cx="1146263" cy="294684"/>
          </a:xfrm>
          <a:prstGeom prst="rect">
            <a:avLst/>
          </a:prstGeom>
        </p:spPr>
        <p:txBody>
          <a:bodyPr vert="horz" wrap="square" lIns="0" tIns="15355" rIns="0" bIns="0" rtlCol="0">
            <a:spAutoFit/>
          </a:bodyPr>
          <a:lstStyle/>
          <a:p>
            <a:pPr marL="15356" defTabSz="1105601">
              <a:spcBef>
                <a:spcPts val="121"/>
              </a:spcBef>
            </a:pPr>
            <a:r>
              <a:rPr lang="fr-FR" sz="1814" b="1" spc="-6" dirty="0" err="1">
                <a:solidFill>
                  <a:srgbClr val="0058FF"/>
                </a:solidFill>
                <a:latin typeface="Arial"/>
                <a:cs typeface="Arial"/>
              </a:rPr>
              <a:t>Switchs</a:t>
            </a:r>
            <a:endParaRPr sz="1814" dirty="0">
              <a:solidFill>
                <a:prstClr val="black"/>
              </a:solidFill>
              <a:latin typeface="Arial"/>
              <a:cs typeface="Arial"/>
            </a:endParaRPr>
          </a:p>
        </p:txBody>
      </p:sp>
    </p:spTree>
    <p:extLst>
      <p:ext uri="{BB962C8B-B14F-4D97-AF65-F5344CB8AC3E}">
        <p14:creationId xmlns:p14="http://schemas.microsoft.com/office/powerpoint/2010/main" val="298630352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BCD3E0-925E-7C79-F2E7-1BDCA3671737}"/>
              </a:ext>
            </a:extLst>
          </p:cNvPr>
          <p:cNvSpPr>
            <a:spLocks noGrp="1"/>
          </p:cNvSpPr>
          <p:nvPr>
            <p:ph type="title"/>
          </p:nvPr>
        </p:nvSpPr>
        <p:spPr/>
        <p:txBody>
          <a:bodyPr/>
          <a:lstStyle/>
          <a:p>
            <a:r>
              <a:rPr lang="fr-FR" dirty="0"/>
              <a:t>JDK 20: Record Pattern en Java</a:t>
            </a:r>
          </a:p>
        </p:txBody>
      </p:sp>
      <p:sp>
        <p:nvSpPr>
          <p:cNvPr id="3" name="object 8">
            <a:extLst>
              <a:ext uri="{FF2B5EF4-FFF2-40B4-BE49-F238E27FC236}">
                <a16:creationId xmlns:a16="http://schemas.microsoft.com/office/drawing/2014/main" id="{828E5FD1-0956-47A3-115D-EC79A485482A}"/>
              </a:ext>
            </a:extLst>
          </p:cNvPr>
          <p:cNvSpPr txBox="1"/>
          <p:nvPr/>
        </p:nvSpPr>
        <p:spPr>
          <a:xfrm>
            <a:off x="358779" y="1367996"/>
            <a:ext cx="10522126" cy="3686379"/>
          </a:xfrm>
          <a:prstGeom prst="rect">
            <a:avLst/>
          </a:prstGeom>
        </p:spPr>
        <p:txBody>
          <a:bodyPr vert="horz" wrap="square" lIns="0" tIns="167371" rIns="0" bIns="0" rtlCol="0">
            <a:spAutoFit/>
          </a:bodyPr>
          <a:lstStyle/>
          <a:p>
            <a:pPr marL="61422" defTabSz="1105601">
              <a:spcBef>
                <a:spcPts val="1318"/>
              </a:spcBef>
            </a:pPr>
            <a:endParaRPr lang="fr-FR" sz="2180" spc="-6" dirty="0">
              <a:solidFill>
                <a:srgbClr val="FFFFFF"/>
              </a:solidFill>
              <a:latin typeface="Arial MT"/>
              <a:cs typeface="Arial MT"/>
            </a:endParaRPr>
          </a:p>
          <a:p>
            <a:pPr marL="404322" indent="-342900" defTabSz="1105601">
              <a:spcBef>
                <a:spcPts val="1318"/>
              </a:spcBef>
              <a:buFont typeface="Arial" panose="020B0604020202020204" pitchFamily="34" charset="0"/>
              <a:buChar char="•"/>
            </a:pPr>
            <a:r>
              <a:rPr lang="fr-FR" sz="2180" spc="-6" dirty="0">
                <a:solidFill>
                  <a:srgbClr val="FFFFFF"/>
                </a:solidFill>
                <a:latin typeface="Arial MT"/>
                <a:cs typeface="Arial MT"/>
              </a:rPr>
              <a:t>Définition : Utilisation des Records dans le Pattern Matching pour décomposer et manipuler les composants des records.</a:t>
            </a:r>
          </a:p>
          <a:p>
            <a:pPr marL="61422" defTabSz="1105601">
              <a:spcBef>
                <a:spcPts val="1318"/>
              </a:spcBef>
            </a:pPr>
            <a:endParaRPr lang="fr-FR" sz="2180" spc="-6" dirty="0">
              <a:solidFill>
                <a:srgbClr val="FFFFFF"/>
              </a:solidFill>
              <a:latin typeface="Arial MT"/>
              <a:cs typeface="Arial MT"/>
            </a:endParaRPr>
          </a:p>
          <a:p>
            <a:pPr marL="404322" indent="-342900" defTabSz="1105601">
              <a:spcBef>
                <a:spcPts val="1318"/>
              </a:spcBef>
              <a:buFont typeface="Arial" panose="020B0604020202020204" pitchFamily="34" charset="0"/>
              <a:buChar char="•"/>
            </a:pPr>
            <a:r>
              <a:rPr lang="fr-FR" sz="2180" spc="-6" dirty="0">
                <a:solidFill>
                  <a:srgbClr val="FFFFFF"/>
                </a:solidFill>
                <a:latin typeface="Arial MT"/>
                <a:cs typeface="Arial MT"/>
              </a:rPr>
              <a:t>  Utilisation :</a:t>
            </a:r>
          </a:p>
          <a:p>
            <a:pPr marL="61422" defTabSz="1105601">
              <a:spcBef>
                <a:spcPts val="1318"/>
              </a:spcBef>
            </a:pPr>
            <a:r>
              <a:rPr lang="fr-FR" sz="2180" spc="-6" dirty="0">
                <a:solidFill>
                  <a:srgbClr val="FFFFFF"/>
                </a:solidFill>
                <a:latin typeface="Arial MT"/>
                <a:cs typeface="Arial MT"/>
              </a:rPr>
              <a:t>  	Vérifie le type et extrait directement les champs des Records dans un switch ou un if.</a:t>
            </a:r>
          </a:p>
          <a:p>
            <a:pPr marL="61422" defTabSz="1105601">
              <a:spcBef>
                <a:spcPts val="1318"/>
              </a:spcBef>
            </a:pPr>
            <a:r>
              <a:rPr lang="fr-FR" sz="2180" spc="-6" dirty="0">
                <a:solidFill>
                  <a:srgbClr val="FFFFFF"/>
                </a:solidFill>
                <a:latin typeface="Arial MT"/>
                <a:cs typeface="Arial MT"/>
              </a:rPr>
              <a:t>        Syntaxe simple et claire.</a:t>
            </a:r>
          </a:p>
        </p:txBody>
      </p:sp>
      <p:sp>
        <p:nvSpPr>
          <p:cNvPr id="6" name="object 2">
            <a:extLst>
              <a:ext uri="{FF2B5EF4-FFF2-40B4-BE49-F238E27FC236}">
                <a16:creationId xmlns:a16="http://schemas.microsoft.com/office/drawing/2014/main" id="{E0623EBD-E18F-135D-4347-3F494CD010CD}"/>
              </a:ext>
            </a:extLst>
          </p:cNvPr>
          <p:cNvSpPr txBox="1"/>
          <p:nvPr/>
        </p:nvSpPr>
        <p:spPr>
          <a:xfrm>
            <a:off x="537431" y="239819"/>
            <a:ext cx="1146263" cy="294684"/>
          </a:xfrm>
          <a:prstGeom prst="rect">
            <a:avLst/>
          </a:prstGeom>
        </p:spPr>
        <p:txBody>
          <a:bodyPr vert="horz" wrap="square" lIns="0" tIns="15355" rIns="0" bIns="0" rtlCol="0">
            <a:spAutoFit/>
          </a:bodyPr>
          <a:lstStyle/>
          <a:p>
            <a:pPr marL="15356" defTabSz="1105601">
              <a:spcBef>
                <a:spcPts val="121"/>
              </a:spcBef>
            </a:pPr>
            <a:r>
              <a:rPr lang="fr-FR" sz="1814" b="1" spc="-6" dirty="0" err="1">
                <a:solidFill>
                  <a:srgbClr val="0058FF"/>
                </a:solidFill>
                <a:latin typeface="Arial"/>
                <a:cs typeface="Arial"/>
              </a:rPr>
              <a:t>Switchs</a:t>
            </a:r>
            <a:endParaRPr sz="1814" dirty="0">
              <a:solidFill>
                <a:prstClr val="black"/>
              </a:solidFill>
              <a:latin typeface="Arial"/>
              <a:cs typeface="Arial"/>
            </a:endParaRPr>
          </a:p>
        </p:txBody>
      </p:sp>
    </p:spTree>
    <p:extLst>
      <p:ext uri="{BB962C8B-B14F-4D97-AF65-F5344CB8AC3E}">
        <p14:creationId xmlns:p14="http://schemas.microsoft.com/office/powerpoint/2010/main" val="340340522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4EF4D0-E9D2-0AA1-D0AE-61C14E7283F4}"/>
              </a:ext>
            </a:extLst>
          </p:cNvPr>
          <p:cNvSpPr>
            <a:spLocks noGrp="1"/>
          </p:cNvSpPr>
          <p:nvPr>
            <p:ph type="title"/>
          </p:nvPr>
        </p:nvSpPr>
        <p:spPr/>
        <p:txBody>
          <a:bodyPr/>
          <a:lstStyle/>
          <a:p>
            <a:r>
              <a:rPr lang="fr-FR" dirty="0"/>
              <a:t>Exemple Record Matching</a:t>
            </a:r>
          </a:p>
        </p:txBody>
      </p:sp>
      <p:sp>
        <p:nvSpPr>
          <p:cNvPr id="3" name="Espace réservé du texte 2">
            <a:extLst>
              <a:ext uri="{FF2B5EF4-FFF2-40B4-BE49-F238E27FC236}">
                <a16:creationId xmlns:a16="http://schemas.microsoft.com/office/drawing/2014/main" id="{C9A477EA-A69F-1FAC-3387-8F35C332A4B1}"/>
              </a:ext>
            </a:extLst>
          </p:cNvPr>
          <p:cNvSpPr>
            <a:spLocks noGrp="1"/>
          </p:cNvSpPr>
          <p:nvPr>
            <p:ph type="body" idx="1"/>
          </p:nvPr>
        </p:nvSpPr>
        <p:spPr>
          <a:xfrm>
            <a:off x="738569" y="1571191"/>
            <a:ext cx="10714863" cy="4682820"/>
          </a:xfrm>
        </p:spPr>
        <p:txBody>
          <a:bodyPr/>
          <a:lstStyle/>
          <a:p>
            <a:pPr marL="0" marR="0">
              <a:spcBef>
                <a:spcPts val="0"/>
              </a:spcBef>
              <a:spcAft>
                <a:spcPts val="0"/>
              </a:spcAft>
            </a:pPr>
            <a:r>
              <a:rPr lang="fr-FR" dirty="0"/>
              <a:t>}</a:t>
            </a:r>
            <a:r>
              <a:rPr lang="fr-FR" sz="1800" dirty="0">
                <a:solidFill>
                  <a:srgbClr val="CC6C1D"/>
                </a:solidFill>
                <a:effectLst/>
                <a:latin typeface="Consolas" panose="020B0609020204030204" pitchFamily="49" charset="0"/>
              </a:rPr>
              <a:t> public</a:t>
            </a:r>
            <a:r>
              <a:rPr lang="fr-FR" sz="1800" dirty="0">
                <a:solidFill>
                  <a:srgbClr val="D9E8F7"/>
                </a:solidFill>
                <a:effectLst/>
                <a:latin typeface="Consolas" panose="020B0609020204030204" pitchFamily="49" charset="0"/>
              </a:rPr>
              <a:t> </a:t>
            </a:r>
            <a:r>
              <a:rPr lang="fr-FR" sz="1800" dirty="0" err="1">
                <a:solidFill>
                  <a:srgbClr val="CC6C1D"/>
                </a:solidFill>
                <a:effectLst/>
                <a:latin typeface="Consolas" panose="020B0609020204030204" pitchFamily="49" charset="0"/>
              </a:rPr>
              <a:t>static</a:t>
            </a:r>
            <a:r>
              <a:rPr lang="fr-FR" sz="1800" dirty="0">
                <a:solidFill>
                  <a:srgbClr val="D9E8F7"/>
                </a:solidFill>
                <a:effectLst/>
                <a:latin typeface="Consolas" panose="020B0609020204030204" pitchFamily="49" charset="0"/>
              </a:rPr>
              <a:t> </a:t>
            </a:r>
            <a:r>
              <a:rPr lang="fr-FR" sz="1800" dirty="0" err="1">
                <a:solidFill>
                  <a:srgbClr val="CC6C1D"/>
                </a:solidFill>
                <a:effectLst/>
                <a:latin typeface="Consolas" panose="020B0609020204030204" pitchFamily="49" charset="0"/>
              </a:rPr>
              <a:t>void</a:t>
            </a:r>
            <a:r>
              <a:rPr lang="fr-FR" sz="1800" dirty="0">
                <a:solidFill>
                  <a:srgbClr val="D9E8F7"/>
                </a:solidFill>
                <a:effectLst/>
                <a:latin typeface="Consolas" panose="020B0609020204030204" pitchFamily="49" charset="0"/>
              </a:rPr>
              <a:t> </a:t>
            </a:r>
            <a:r>
              <a:rPr lang="fr-FR" sz="1800" dirty="0" err="1">
                <a:solidFill>
                  <a:srgbClr val="1EB540"/>
                </a:solidFill>
                <a:effectLst/>
                <a:latin typeface="Consolas" panose="020B0609020204030204" pitchFamily="49" charset="0"/>
              </a:rPr>
              <a:t>printUserInfo</a:t>
            </a:r>
            <a:r>
              <a:rPr lang="fr-FR" sz="1800" dirty="0">
                <a:solidFill>
                  <a:srgbClr val="F9FAF4"/>
                </a:solidFill>
                <a:effectLst/>
                <a:latin typeface="Consolas" panose="020B0609020204030204" pitchFamily="49" charset="0"/>
              </a:rPr>
              <a:t>(</a:t>
            </a:r>
            <a:r>
              <a:rPr lang="fr-FR" sz="1800" dirty="0">
                <a:solidFill>
                  <a:srgbClr val="1290C3"/>
                </a:solidFill>
                <a:effectLst/>
                <a:latin typeface="Consolas" panose="020B0609020204030204" pitchFamily="49" charset="0"/>
              </a:rPr>
              <a:t>User</a:t>
            </a:r>
            <a:r>
              <a:rPr lang="fr-FR" sz="1800" dirty="0">
                <a:solidFill>
                  <a:srgbClr val="D9E8F7"/>
                </a:solidFill>
                <a:effectLst/>
                <a:latin typeface="Consolas" panose="020B0609020204030204" pitchFamily="49" charset="0"/>
              </a:rPr>
              <a:t> </a:t>
            </a:r>
            <a:r>
              <a:rPr lang="fr-FR" sz="1800" dirty="0" err="1">
                <a:solidFill>
                  <a:srgbClr val="79ABFF"/>
                </a:solidFill>
                <a:effectLst/>
                <a:latin typeface="Consolas" panose="020B0609020204030204" pitchFamily="49" charset="0"/>
              </a:rPr>
              <a:t>user</a:t>
            </a:r>
            <a:r>
              <a:rPr lang="fr-FR" sz="1800" dirty="0">
                <a:solidFill>
                  <a:srgbClr val="F9FAF4"/>
                </a:solidFill>
                <a:effectLst/>
                <a:latin typeface="Consolas" panose="020B0609020204030204" pitchFamily="49" charset="0"/>
              </a:rPr>
              <a:t>)</a:t>
            </a:r>
            <a:r>
              <a:rPr lang="fr-FR" sz="1800" dirty="0">
                <a:solidFill>
                  <a:srgbClr val="D9E8F7"/>
                </a:solidFill>
                <a:effectLst/>
                <a:latin typeface="Consolas" panose="020B0609020204030204" pitchFamily="49" charset="0"/>
              </a:rPr>
              <a:t> </a:t>
            </a:r>
            <a:r>
              <a:rPr lang="fr-FR" sz="1800" dirty="0">
                <a:solidFill>
                  <a:srgbClr val="F9FAF4"/>
                </a:solidFill>
                <a:effectLst/>
                <a:latin typeface="Consolas" panose="020B0609020204030204" pitchFamily="49" charset="0"/>
              </a:rPr>
              <a:t>{</a:t>
            </a:r>
            <a:endParaRPr lang="fr-FR" sz="1800" dirty="0">
              <a:solidFill>
                <a:srgbClr val="D9E8F7"/>
              </a:solidFill>
              <a:effectLst/>
              <a:latin typeface="Consolas" panose="020B0609020204030204" pitchFamily="49" charset="0"/>
            </a:endParaRPr>
          </a:p>
          <a:p>
            <a:pPr lvl="1"/>
            <a:r>
              <a:rPr lang="fr-FR" sz="1786" dirty="0">
                <a:solidFill>
                  <a:srgbClr val="808080"/>
                </a:solidFill>
                <a:effectLst/>
                <a:latin typeface="Consolas" panose="020B0609020204030204" pitchFamily="49" charset="0"/>
              </a:rPr>
              <a:t>// Switch </a:t>
            </a:r>
            <a:r>
              <a:rPr lang="fr-FR" sz="1786" u="sng" dirty="0">
                <a:solidFill>
                  <a:srgbClr val="808080"/>
                </a:solidFill>
                <a:effectLst/>
                <a:latin typeface="Consolas" panose="020B0609020204030204" pitchFamily="49" charset="0"/>
              </a:rPr>
              <a:t>utilisant</a:t>
            </a:r>
            <a:r>
              <a:rPr lang="fr-FR" sz="1786" dirty="0">
                <a:solidFill>
                  <a:srgbClr val="808080"/>
                </a:solidFill>
                <a:effectLst/>
                <a:latin typeface="Consolas" panose="020B0609020204030204" pitchFamily="49" charset="0"/>
              </a:rPr>
              <a:t> Record Pattern</a:t>
            </a:r>
            <a:endParaRPr lang="fr-FR" sz="1786" dirty="0">
              <a:solidFill>
                <a:srgbClr val="CCCCCC"/>
              </a:solidFill>
              <a:effectLst/>
              <a:latin typeface="Consolas" panose="020B0609020204030204" pitchFamily="49" charset="0"/>
            </a:endParaRPr>
          </a:p>
          <a:p>
            <a:pPr lvl="1"/>
            <a:r>
              <a:rPr lang="fr-FR" sz="1786" dirty="0">
                <a:solidFill>
                  <a:srgbClr val="CC6C1D"/>
                </a:solidFill>
                <a:effectLst/>
                <a:latin typeface="Consolas" panose="020B0609020204030204" pitchFamily="49" charset="0"/>
              </a:rPr>
              <a:t>switch</a:t>
            </a:r>
            <a:r>
              <a:rPr lang="fr-FR" sz="1786" dirty="0">
                <a:solidFill>
                  <a:srgbClr val="D9E8F7"/>
                </a:solidFill>
                <a:effectLst/>
                <a:latin typeface="Consolas" panose="020B0609020204030204" pitchFamily="49" charset="0"/>
              </a:rPr>
              <a:t> </a:t>
            </a:r>
            <a:r>
              <a:rPr lang="fr-FR" sz="1786" dirty="0">
                <a:solidFill>
                  <a:srgbClr val="F9FAF4"/>
                </a:solidFill>
                <a:effectLst/>
                <a:latin typeface="Consolas" panose="020B0609020204030204" pitchFamily="49" charset="0"/>
              </a:rPr>
              <a:t>(</a:t>
            </a:r>
            <a:r>
              <a:rPr lang="fr-FR" sz="1786" dirty="0">
                <a:solidFill>
                  <a:srgbClr val="79ABFF"/>
                </a:solidFill>
                <a:effectLst/>
                <a:latin typeface="Consolas" panose="020B0609020204030204" pitchFamily="49" charset="0"/>
              </a:rPr>
              <a:t>user</a:t>
            </a:r>
            <a:r>
              <a:rPr lang="fr-FR" sz="1786" dirty="0">
                <a:solidFill>
                  <a:srgbClr val="F9FAF4"/>
                </a:solidFill>
                <a:effectLst/>
                <a:latin typeface="Consolas" panose="020B0609020204030204" pitchFamily="49" charset="0"/>
              </a:rPr>
              <a:t>)</a:t>
            </a:r>
            <a:r>
              <a:rPr lang="fr-FR" sz="1786" dirty="0">
                <a:solidFill>
                  <a:srgbClr val="D9E8F7"/>
                </a:solidFill>
                <a:effectLst/>
                <a:latin typeface="Consolas" panose="020B0609020204030204" pitchFamily="49" charset="0"/>
              </a:rPr>
              <a:t> </a:t>
            </a:r>
            <a:r>
              <a:rPr lang="fr-FR" sz="1786" dirty="0">
                <a:solidFill>
                  <a:srgbClr val="F9FAF4"/>
                </a:solidFill>
                <a:effectLst/>
                <a:latin typeface="Consolas" panose="020B0609020204030204" pitchFamily="49" charset="0"/>
              </a:rPr>
              <a:t>{</a:t>
            </a:r>
            <a:endParaRPr lang="fr-FR" sz="1786" dirty="0">
              <a:solidFill>
                <a:srgbClr val="CCCCCC"/>
              </a:solidFill>
              <a:effectLst/>
              <a:latin typeface="Consolas" panose="020B0609020204030204" pitchFamily="49" charset="0"/>
            </a:endParaRPr>
          </a:p>
          <a:p>
            <a:pPr lvl="1"/>
            <a:r>
              <a:rPr lang="fr-FR" sz="1786" dirty="0">
                <a:solidFill>
                  <a:srgbClr val="CC6C1D"/>
                </a:solidFill>
                <a:effectLst/>
                <a:latin typeface="Consolas" panose="020B0609020204030204" pitchFamily="49" charset="0"/>
              </a:rPr>
              <a:t>	case</a:t>
            </a:r>
            <a:r>
              <a:rPr lang="fr-FR" sz="1786" dirty="0">
                <a:solidFill>
                  <a:srgbClr val="D9E8F7"/>
                </a:solidFill>
                <a:effectLst/>
                <a:latin typeface="Consolas" panose="020B0609020204030204" pitchFamily="49" charset="0"/>
              </a:rPr>
              <a:t> </a:t>
            </a:r>
            <a:r>
              <a:rPr lang="fr-FR" sz="1786" dirty="0">
                <a:solidFill>
                  <a:srgbClr val="1290C3"/>
                </a:solidFill>
                <a:effectLst/>
                <a:latin typeface="Consolas" panose="020B0609020204030204" pitchFamily="49" charset="0"/>
              </a:rPr>
              <a:t>User</a:t>
            </a:r>
            <a:r>
              <a:rPr lang="fr-FR" sz="1786" dirty="0">
                <a:solidFill>
                  <a:srgbClr val="F9FAF4"/>
                </a:solidFill>
                <a:effectLst/>
                <a:latin typeface="Consolas" panose="020B0609020204030204" pitchFamily="49" charset="0"/>
              </a:rPr>
              <a:t>(</a:t>
            </a:r>
            <a:r>
              <a:rPr lang="fr-FR" sz="1786" dirty="0">
                <a:solidFill>
                  <a:srgbClr val="1290C3"/>
                </a:solidFill>
                <a:effectLst/>
                <a:latin typeface="Consolas" panose="020B0609020204030204" pitchFamily="49" charset="0"/>
              </a:rPr>
              <a:t>String</a:t>
            </a:r>
            <a:r>
              <a:rPr lang="fr-FR" sz="1786" dirty="0">
                <a:solidFill>
                  <a:srgbClr val="D9E8F7"/>
                </a:solidFill>
                <a:effectLst/>
                <a:latin typeface="Consolas" panose="020B0609020204030204" pitchFamily="49" charset="0"/>
              </a:rPr>
              <a:t> </a:t>
            </a:r>
            <a:r>
              <a:rPr lang="fr-FR" sz="1786" dirty="0">
                <a:solidFill>
                  <a:srgbClr val="F2F200"/>
                </a:solidFill>
                <a:effectLst/>
                <a:latin typeface="Consolas" panose="020B0609020204030204" pitchFamily="49" charset="0"/>
              </a:rPr>
              <a:t>nom</a:t>
            </a:r>
            <a:r>
              <a:rPr lang="fr-FR" sz="1786" dirty="0">
                <a:solidFill>
                  <a:srgbClr val="E6E6FA"/>
                </a:solidFill>
                <a:effectLst/>
                <a:latin typeface="Consolas" panose="020B0609020204030204" pitchFamily="49" charset="0"/>
              </a:rPr>
              <a:t>,</a:t>
            </a:r>
            <a:r>
              <a:rPr lang="fr-FR" sz="1786" dirty="0">
                <a:solidFill>
                  <a:srgbClr val="D9E8F7"/>
                </a:solidFill>
                <a:effectLst/>
                <a:latin typeface="Consolas" panose="020B0609020204030204" pitchFamily="49" charset="0"/>
              </a:rPr>
              <a:t> </a:t>
            </a:r>
            <a:r>
              <a:rPr lang="fr-FR" sz="1786" dirty="0" err="1">
                <a:solidFill>
                  <a:srgbClr val="CC6C1D"/>
                </a:solidFill>
                <a:effectLst/>
                <a:latin typeface="Consolas" panose="020B0609020204030204" pitchFamily="49" charset="0"/>
              </a:rPr>
              <a:t>int</a:t>
            </a:r>
            <a:r>
              <a:rPr lang="fr-FR" sz="1786" dirty="0">
                <a:solidFill>
                  <a:srgbClr val="D9E8F7"/>
                </a:solidFill>
                <a:effectLst/>
                <a:latin typeface="Consolas" panose="020B0609020204030204" pitchFamily="49" charset="0"/>
              </a:rPr>
              <a:t> </a:t>
            </a:r>
            <a:r>
              <a:rPr lang="fr-FR" sz="1786" dirty="0" err="1">
                <a:solidFill>
                  <a:srgbClr val="F2F200"/>
                </a:solidFill>
                <a:effectLst/>
                <a:latin typeface="Consolas" panose="020B0609020204030204" pitchFamily="49" charset="0"/>
              </a:rPr>
              <a:t>age</a:t>
            </a:r>
            <a:r>
              <a:rPr lang="fr-FR" sz="1786" dirty="0">
                <a:solidFill>
                  <a:srgbClr val="E6E6FA"/>
                </a:solidFill>
                <a:effectLst/>
                <a:latin typeface="Consolas" panose="020B0609020204030204" pitchFamily="49" charset="0"/>
              </a:rPr>
              <a:t>,</a:t>
            </a:r>
            <a:r>
              <a:rPr lang="fr-FR" sz="1786" dirty="0">
                <a:solidFill>
                  <a:srgbClr val="D9E8F7"/>
                </a:solidFill>
                <a:effectLst/>
                <a:latin typeface="Consolas" panose="020B0609020204030204" pitchFamily="49" charset="0"/>
              </a:rPr>
              <a:t> </a:t>
            </a:r>
            <a:r>
              <a:rPr lang="fr-FR" sz="1786" dirty="0" err="1">
                <a:solidFill>
                  <a:srgbClr val="CC6C1D"/>
                </a:solidFill>
                <a:effectLst/>
                <a:latin typeface="Consolas" panose="020B0609020204030204" pitchFamily="49" charset="0"/>
              </a:rPr>
              <a:t>int</a:t>
            </a:r>
            <a:r>
              <a:rPr lang="fr-FR" sz="1786" dirty="0">
                <a:solidFill>
                  <a:srgbClr val="D9E8F7"/>
                </a:solidFill>
                <a:effectLst/>
                <a:latin typeface="Consolas" panose="020B0609020204030204" pitchFamily="49" charset="0"/>
              </a:rPr>
              <a:t> </a:t>
            </a:r>
            <a:r>
              <a:rPr lang="fr-FR" sz="1786" dirty="0">
                <a:solidFill>
                  <a:srgbClr val="F2F200"/>
                </a:solidFill>
                <a:effectLst/>
                <a:latin typeface="Consolas" panose="020B0609020204030204" pitchFamily="49" charset="0"/>
              </a:rPr>
              <a:t>id</a:t>
            </a:r>
            <a:r>
              <a:rPr lang="fr-FR" sz="1786" dirty="0">
                <a:solidFill>
                  <a:srgbClr val="F9FAF4"/>
                </a:solidFill>
                <a:effectLst/>
                <a:latin typeface="Consolas" panose="020B0609020204030204" pitchFamily="49" charset="0"/>
              </a:rPr>
              <a:t>)</a:t>
            </a:r>
            <a:r>
              <a:rPr lang="fr-FR" sz="1786" dirty="0">
                <a:solidFill>
                  <a:srgbClr val="D9E8F7"/>
                </a:solidFill>
                <a:effectLst/>
                <a:latin typeface="Consolas" panose="020B0609020204030204" pitchFamily="49" charset="0"/>
              </a:rPr>
              <a:t> </a:t>
            </a:r>
            <a:r>
              <a:rPr lang="fr-FR" sz="1786" dirty="0" err="1">
                <a:solidFill>
                  <a:srgbClr val="CC6C1D"/>
                </a:solidFill>
                <a:effectLst/>
                <a:latin typeface="Consolas" panose="020B0609020204030204" pitchFamily="49" charset="0"/>
              </a:rPr>
              <a:t>when</a:t>
            </a:r>
            <a:r>
              <a:rPr lang="fr-FR" sz="1786" dirty="0">
                <a:solidFill>
                  <a:srgbClr val="D9E8F7"/>
                </a:solidFill>
                <a:effectLst/>
                <a:latin typeface="Consolas" panose="020B0609020204030204" pitchFamily="49" charset="0"/>
              </a:rPr>
              <a:t> </a:t>
            </a:r>
            <a:r>
              <a:rPr lang="fr-FR" sz="1786" dirty="0" err="1">
                <a:solidFill>
                  <a:srgbClr val="F3EC79"/>
                </a:solidFill>
                <a:effectLst/>
                <a:latin typeface="Consolas" panose="020B0609020204030204" pitchFamily="49" charset="0"/>
              </a:rPr>
              <a:t>age</a:t>
            </a:r>
            <a:r>
              <a:rPr lang="fr-FR" sz="1786" dirty="0">
                <a:solidFill>
                  <a:srgbClr val="D9E8F7"/>
                </a:solidFill>
                <a:effectLst/>
                <a:latin typeface="Consolas" panose="020B0609020204030204" pitchFamily="49" charset="0"/>
              </a:rPr>
              <a:t> </a:t>
            </a:r>
            <a:r>
              <a:rPr lang="fr-FR" sz="1786" dirty="0">
                <a:solidFill>
                  <a:srgbClr val="E6E6FA"/>
                </a:solidFill>
                <a:effectLst/>
                <a:latin typeface="Consolas" panose="020B0609020204030204" pitchFamily="49" charset="0"/>
              </a:rPr>
              <a:t>&lt;</a:t>
            </a:r>
            <a:r>
              <a:rPr lang="fr-FR" sz="1786" dirty="0">
                <a:solidFill>
                  <a:srgbClr val="D9E8F7"/>
                </a:solidFill>
                <a:effectLst/>
                <a:latin typeface="Consolas" panose="020B0609020204030204" pitchFamily="49" charset="0"/>
              </a:rPr>
              <a:t> </a:t>
            </a:r>
            <a:r>
              <a:rPr lang="fr-FR" sz="1786" dirty="0">
                <a:solidFill>
                  <a:srgbClr val="6897BB"/>
                </a:solidFill>
                <a:effectLst/>
                <a:latin typeface="Consolas" panose="020B0609020204030204" pitchFamily="49" charset="0"/>
              </a:rPr>
              <a:t>30</a:t>
            </a:r>
            <a:r>
              <a:rPr lang="fr-FR" sz="1786" dirty="0">
                <a:solidFill>
                  <a:srgbClr val="D9E8F7"/>
                </a:solidFill>
                <a:effectLst/>
                <a:latin typeface="Consolas" panose="020B0609020204030204" pitchFamily="49" charset="0"/>
              </a:rPr>
              <a:t> </a:t>
            </a:r>
            <a:r>
              <a:rPr lang="fr-FR" sz="1786" dirty="0">
                <a:solidFill>
                  <a:srgbClr val="E6E6FA"/>
                </a:solidFill>
                <a:effectLst/>
                <a:latin typeface="Consolas" panose="020B0609020204030204" pitchFamily="49" charset="0"/>
              </a:rPr>
              <a:t>-&gt;</a:t>
            </a:r>
            <a:r>
              <a:rPr lang="fr-FR" sz="1786" dirty="0">
                <a:solidFill>
                  <a:srgbClr val="D9E8F7"/>
                </a:solidFill>
                <a:effectLst/>
                <a:latin typeface="Consolas" panose="020B0609020204030204" pitchFamily="49" charset="0"/>
              </a:rPr>
              <a:t> </a:t>
            </a:r>
            <a:endParaRPr lang="fr-FR" sz="1786" dirty="0">
              <a:solidFill>
                <a:srgbClr val="CCCCCC"/>
              </a:solidFill>
              <a:effectLst/>
              <a:latin typeface="Consolas" panose="020B0609020204030204" pitchFamily="49" charset="0"/>
            </a:endParaRPr>
          </a:p>
          <a:p>
            <a:pPr lvl="1"/>
            <a:r>
              <a:rPr lang="fr-FR" sz="1786" dirty="0">
                <a:solidFill>
                  <a:srgbClr val="1290C3"/>
                </a:solidFill>
                <a:effectLst/>
                <a:latin typeface="Consolas" panose="020B0609020204030204" pitchFamily="49" charset="0"/>
              </a:rPr>
              <a:t>		</a:t>
            </a:r>
            <a:r>
              <a:rPr lang="fr-FR" sz="1786" dirty="0" err="1">
                <a:solidFill>
                  <a:srgbClr val="1290C3"/>
                </a:solidFill>
                <a:effectLst/>
                <a:latin typeface="Consolas" panose="020B0609020204030204" pitchFamily="49" charset="0"/>
              </a:rPr>
              <a:t>System</a:t>
            </a:r>
            <a:r>
              <a:rPr lang="fr-FR" sz="1786" dirty="0" err="1">
                <a:solidFill>
                  <a:srgbClr val="E6E6FA"/>
                </a:solidFill>
                <a:effectLst/>
                <a:latin typeface="Consolas" panose="020B0609020204030204" pitchFamily="49" charset="0"/>
              </a:rPr>
              <a:t>.</a:t>
            </a:r>
            <a:r>
              <a:rPr lang="fr-FR" sz="1786" b="1" i="1" dirty="0" err="1">
                <a:solidFill>
                  <a:srgbClr val="8DDAF8"/>
                </a:solidFill>
                <a:effectLst/>
                <a:latin typeface="Consolas" panose="020B0609020204030204" pitchFamily="49" charset="0"/>
              </a:rPr>
              <a:t>out</a:t>
            </a:r>
            <a:r>
              <a:rPr lang="fr-FR" sz="1786" dirty="0" err="1">
                <a:solidFill>
                  <a:srgbClr val="E6E6FA"/>
                </a:solidFill>
                <a:effectLst/>
                <a:latin typeface="Consolas" panose="020B0609020204030204" pitchFamily="49" charset="0"/>
              </a:rPr>
              <a:t>.</a:t>
            </a:r>
            <a:r>
              <a:rPr lang="fr-FR" sz="1786" dirty="0" err="1">
                <a:solidFill>
                  <a:srgbClr val="A7EC21"/>
                </a:solidFill>
                <a:effectLst/>
                <a:latin typeface="Consolas" panose="020B0609020204030204" pitchFamily="49" charset="0"/>
              </a:rPr>
              <a:t>println</a:t>
            </a:r>
            <a:r>
              <a:rPr lang="fr-FR" sz="1786" dirty="0">
                <a:solidFill>
                  <a:srgbClr val="F9FAF4"/>
                </a:solidFill>
                <a:effectLst/>
                <a:latin typeface="Consolas" panose="020B0609020204030204" pitchFamily="49" charset="0"/>
              </a:rPr>
              <a:t>(</a:t>
            </a:r>
            <a:r>
              <a:rPr lang="fr-FR" sz="1786" dirty="0">
                <a:solidFill>
                  <a:srgbClr val="F3EC79"/>
                </a:solidFill>
                <a:effectLst/>
                <a:latin typeface="Consolas" panose="020B0609020204030204" pitchFamily="49" charset="0"/>
              </a:rPr>
              <a:t>nom</a:t>
            </a:r>
            <a:r>
              <a:rPr lang="fr-FR" sz="1786" dirty="0">
                <a:solidFill>
                  <a:srgbClr val="D9E8F7"/>
                </a:solidFill>
                <a:effectLst/>
                <a:latin typeface="Consolas" panose="020B0609020204030204" pitchFamily="49" charset="0"/>
              </a:rPr>
              <a:t> </a:t>
            </a:r>
            <a:r>
              <a:rPr lang="fr-FR" sz="1786" dirty="0">
                <a:solidFill>
                  <a:srgbClr val="E6E6FA"/>
                </a:solidFill>
                <a:effectLst/>
                <a:latin typeface="Consolas" panose="020B0609020204030204" pitchFamily="49" charset="0"/>
              </a:rPr>
              <a:t>+</a:t>
            </a:r>
            <a:r>
              <a:rPr lang="fr-FR" sz="1786" dirty="0">
                <a:solidFill>
                  <a:srgbClr val="D9E8F7"/>
                </a:solidFill>
                <a:effectLst/>
                <a:latin typeface="Consolas" panose="020B0609020204030204" pitchFamily="49" charset="0"/>
              </a:rPr>
              <a:t> </a:t>
            </a:r>
            <a:r>
              <a:rPr lang="fr-FR" sz="1786" dirty="0">
                <a:solidFill>
                  <a:srgbClr val="17C6A3"/>
                </a:solidFill>
                <a:effectLst/>
                <a:latin typeface="Consolas" panose="020B0609020204030204" pitchFamily="49" charset="0"/>
              </a:rPr>
              <a:t>" est un jeune adulte de "</a:t>
            </a:r>
            <a:r>
              <a:rPr lang="fr-FR" sz="1786" dirty="0">
                <a:solidFill>
                  <a:srgbClr val="D9E8F7"/>
                </a:solidFill>
                <a:effectLst/>
                <a:latin typeface="Consolas" panose="020B0609020204030204" pitchFamily="49" charset="0"/>
              </a:rPr>
              <a:t> </a:t>
            </a:r>
            <a:r>
              <a:rPr lang="fr-FR" sz="1786" dirty="0">
                <a:solidFill>
                  <a:srgbClr val="E6E6FA"/>
                </a:solidFill>
                <a:effectLst/>
                <a:latin typeface="Consolas" panose="020B0609020204030204" pitchFamily="49" charset="0"/>
              </a:rPr>
              <a:t>+</a:t>
            </a:r>
            <a:r>
              <a:rPr lang="fr-FR" sz="1786" dirty="0">
                <a:solidFill>
                  <a:srgbClr val="D9E8F7"/>
                </a:solidFill>
                <a:effectLst/>
                <a:latin typeface="Consolas" panose="020B0609020204030204" pitchFamily="49" charset="0"/>
              </a:rPr>
              <a:t> </a:t>
            </a:r>
            <a:r>
              <a:rPr lang="fr-FR" sz="1786" dirty="0" err="1">
                <a:solidFill>
                  <a:srgbClr val="F3EC79"/>
                </a:solidFill>
                <a:effectLst/>
                <a:latin typeface="Consolas" panose="020B0609020204030204" pitchFamily="49" charset="0"/>
              </a:rPr>
              <a:t>age</a:t>
            </a:r>
            <a:r>
              <a:rPr lang="fr-FR" sz="1786" dirty="0">
                <a:solidFill>
                  <a:srgbClr val="D9E8F7"/>
                </a:solidFill>
                <a:effectLst/>
                <a:latin typeface="Consolas" panose="020B0609020204030204" pitchFamily="49" charset="0"/>
              </a:rPr>
              <a:t> </a:t>
            </a:r>
            <a:r>
              <a:rPr lang="fr-FR" sz="1786" dirty="0">
                <a:solidFill>
                  <a:srgbClr val="E6E6FA"/>
                </a:solidFill>
                <a:effectLst/>
                <a:latin typeface="Consolas" panose="020B0609020204030204" pitchFamily="49" charset="0"/>
              </a:rPr>
              <a:t>+</a:t>
            </a:r>
            <a:r>
              <a:rPr lang="fr-FR" sz="1786" dirty="0">
                <a:solidFill>
                  <a:srgbClr val="D9E8F7"/>
                </a:solidFill>
                <a:effectLst/>
                <a:latin typeface="Consolas" panose="020B0609020204030204" pitchFamily="49" charset="0"/>
              </a:rPr>
              <a:t> </a:t>
            </a:r>
            <a:r>
              <a:rPr lang="fr-FR" sz="1786" dirty="0">
                <a:solidFill>
                  <a:srgbClr val="17C6A3"/>
                </a:solidFill>
                <a:effectLst/>
                <a:latin typeface="Consolas" panose="020B0609020204030204" pitchFamily="49" charset="0"/>
              </a:rPr>
              <a:t>" ans avec 		l'ID "</a:t>
            </a:r>
            <a:r>
              <a:rPr lang="fr-FR" sz="1786" dirty="0">
                <a:solidFill>
                  <a:srgbClr val="D9E8F7"/>
                </a:solidFill>
                <a:effectLst/>
                <a:latin typeface="Consolas" panose="020B0609020204030204" pitchFamily="49" charset="0"/>
              </a:rPr>
              <a:t> 	</a:t>
            </a:r>
            <a:r>
              <a:rPr lang="fr-FR" sz="1786" dirty="0">
                <a:solidFill>
                  <a:srgbClr val="E6E6FA"/>
                </a:solidFill>
                <a:effectLst/>
                <a:latin typeface="Consolas" panose="020B0609020204030204" pitchFamily="49" charset="0"/>
              </a:rPr>
              <a:t>+</a:t>
            </a:r>
            <a:r>
              <a:rPr lang="fr-FR" sz="1786" dirty="0">
                <a:solidFill>
                  <a:srgbClr val="D9E8F7"/>
                </a:solidFill>
                <a:effectLst/>
                <a:latin typeface="Consolas" panose="020B0609020204030204" pitchFamily="49" charset="0"/>
              </a:rPr>
              <a:t> </a:t>
            </a:r>
            <a:r>
              <a:rPr lang="fr-FR" sz="1786" dirty="0">
                <a:solidFill>
                  <a:srgbClr val="F3EC79"/>
                </a:solidFill>
                <a:effectLst/>
                <a:latin typeface="Consolas" panose="020B0609020204030204" pitchFamily="49" charset="0"/>
              </a:rPr>
              <a:t>id</a:t>
            </a:r>
            <a:r>
              <a:rPr lang="fr-FR" sz="1786" dirty="0">
                <a:solidFill>
                  <a:srgbClr val="F9FAF4"/>
                </a:solidFill>
                <a:effectLst/>
                <a:latin typeface="Consolas" panose="020B0609020204030204" pitchFamily="49" charset="0"/>
              </a:rPr>
              <a:t>)</a:t>
            </a:r>
            <a:r>
              <a:rPr lang="fr-FR" sz="1786" dirty="0">
                <a:solidFill>
                  <a:srgbClr val="E6E6FA"/>
                </a:solidFill>
                <a:effectLst/>
                <a:latin typeface="Consolas" panose="020B0609020204030204" pitchFamily="49" charset="0"/>
              </a:rPr>
              <a:t>;</a:t>
            </a:r>
            <a:endParaRPr lang="fr-FR" sz="1786" dirty="0">
              <a:solidFill>
                <a:srgbClr val="CCCCCC"/>
              </a:solidFill>
              <a:effectLst/>
              <a:latin typeface="Consolas" panose="020B0609020204030204" pitchFamily="49" charset="0"/>
            </a:endParaRPr>
          </a:p>
          <a:p>
            <a:pPr lvl="1"/>
            <a:r>
              <a:rPr lang="fr-FR" sz="1786" dirty="0">
                <a:solidFill>
                  <a:srgbClr val="CC6C1D"/>
                </a:solidFill>
                <a:effectLst/>
                <a:latin typeface="Consolas" panose="020B0609020204030204" pitchFamily="49" charset="0"/>
              </a:rPr>
              <a:t>	case</a:t>
            </a:r>
            <a:r>
              <a:rPr lang="fr-FR" sz="1786" dirty="0">
                <a:solidFill>
                  <a:srgbClr val="D9E8F7"/>
                </a:solidFill>
                <a:effectLst/>
                <a:latin typeface="Consolas" panose="020B0609020204030204" pitchFamily="49" charset="0"/>
              </a:rPr>
              <a:t> </a:t>
            </a:r>
            <a:r>
              <a:rPr lang="fr-FR" sz="1786" dirty="0">
                <a:solidFill>
                  <a:srgbClr val="1290C3"/>
                </a:solidFill>
                <a:effectLst/>
                <a:latin typeface="Consolas" panose="020B0609020204030204" pitchFamily="49" charset="0"/>
              </a:rPr>
              <a:t>User</a:t>
            </a:r>
            <a:r>
              <a:rPr lang="fr-FR" sz="1786" dirty="0">
                <a:solidFill>
                  <a:srgbClr val="F9FAF4"/>
                </a:solidFill>
                <a:effectLst/>
                <a:latin typeface="Consolas" panose="020B0609020204030204" pitchFamily="49" charset="0"/>
              </a:rPr>
              <a:t>(</a:t>
            </a:r>
            <a:r>
              <a:rPr lang="fr-FR" sz="1786" dirty="0">
                <a:solidFill>
                  <a:srgbClr val="1290C3"/>
                </a:solidFill>
                <a:effectLst/>
                <a:latin typeface="Consolas" panose="020B0609020204030204" pitchFamily="49" charset="0"/>
              </a:rPr>
              <a:t>String</a:t>
            </a:r>
            <a:r>
              <a:rPr lang="fr-FR" sz="1786" dirty="0">
                <a:solidFill>
                  <a:srgbClr val="D9E8F7"/>
                </a:solidFill>
                <a:effectLst/>
                <a:latin typeface="Consolas" panose="020B0609020204030204" pitchFamily="49" charset="0"/>
              </a:rPr>
              <a:t> </a:t>
            </a:r>
            <a:r>
              <a:rPr lang="fr-FR" sz="1786" dirty="0">
                <a:solidFill>
                  <a:srgbClr val="F2F200"/>
                </a:solidFill>
                <a:effectLst/>
                <a:latin typeface="Consolas" panose="020B0609020204030204" pitchFamily="49" charset="0"/>
              </a:rPr>
              <a:t>nom</a:t>
            </a:r>
            <a:r>
              <a:rPr lang="fr-FR" sz="1786" dirty="0">
                <a:solidFill>
                  <a:srgbClr val="E6E6FA"/>
                </a:solidFill>
                <a:effectLst/>
                <a:latin typeface="Consolas" panose="020B0609020204030204" pitchFamily="49" charset="0"/>
              </a:rPr>
              <a:t>,</a:t>
            </a:r>
            <a:r>
              <a:rPr lang="fr-FR" sz="1786" dirty="0">
                <a:solidFill>
                  <a:srgbClr val="D9E8F7"/>
                </a:solidFill>
                <a:effectLst/>
                <a:latin typeface="Consolas" panose="020B0609020204030204" pitchFamily="49" charset="0"/>
              </a:rPr>
              <a:t> </a:t>
            </a:r>
            <a:r>
              <a:rPr lang="fr-FR" sz="1786" dirty="0" err="1">
                <a:solidFill>
                  <a:srgbClr val="CC6C1D"/>
                </a:solidFill>
                <a:effectLst/>
                <a:latin typeface="Consolas" panose="020B0609020204030204" pitchFamily="49" charset="0"/>
              </a:rPr>
              <a:t>int</a:t>
            </a:r>
            <a:r>
              <a:rPr lang="fr-FR" sz="1786" dirty="0">
                <a:solidFill>
                  <a:srgbClr val="D9E8F7"/>
                </a:solidFill>
                <a:effectLst/>
                <a:latin typeface="Consolas" panose="020B0609020204030204" pitchFamily="49" charset="0"/>
              </a:rPr>
              <a:t> </a:t>
            </a:r>
            <a:r>
              <a:rPr lang="fr-FR" sz="1786" dirty="0" err="1">
                <a:solidFill>
                  <a:srgbClr val="F2F200"/>
                </a:solidFill>
                <a:effectLst/>
                <a:latin typeface="Consolas" panose="020B0609020204030204" pitchFamily="49" charset="0"/>
              </a:rPr>
              <a:t>age</a:t>
            </a:r>
            <a:r>
              <a:rPr lang="fr-FR" sz="1786" dirty="0">
                <a:solidFill>
                  <a:srgbClr val="E6E6FA"/>
                </a:solidFill>
                <a:effectLst/>
                <a:latin typeface="Consolas" panose="020B0609020204030204" pitchFamily="49" charset="0"/>
              </a:rPr>
              <a:t>,</a:t>
            </a:r>
            <a:r>
              <a:rPr lang="fr-FR" sz="1786" dirty="0">
                <a:solidFill>
                  <a:srgbClr val="D9E8F7"/>
                </a:solidFill>
                <a:effectLst/>
                <a:latin typeface="Consolas" panose="020B0609020204030204" pitchFamily="49" charset="0"/>
              </a:rPr>
              <a:t> </a:t>
            </a:r>
            <a:r>
              <a:rPr lang="fr-FR" sz="1786" dirty="0" err="1">
                <a:solidFill>
                  <a:srgbClr val="CC6C1D"/>
                </a:solidFill>
                <a:effectLst/>
                <a:latin typeface="Consolas" panose="020B0609020204030204" pitchFamily="49" charset="0"/>
              </a:rPr>
              <a:t>int</a:t>
            </a:r>
            <a:r>
              <a:rPr lang="fr-FR" sz="1786" dirty="0">
                <a:solidFill>
                  <a:srgbClr val="D9E8F7"/>
                </a:solidFill>
                <a:effectLst/>
                <a:latin typeface="Consolas" panose="020B0609020204030204" pitchFamily="49" charset="0"/>
              </a:rPr>
              <a:t> </a:t>
            </a:r>
            <a:r>
              <a:rPr lang="fr-FR" sz="1786" dirty="0">
                <a:solidFill>
                  <a:srgbClr val="F2F200"/>
                </a:solidFill>
                <a:effectLst/>
                <a:latin typeface="Consolas" panose="020B0609020204030204" pitchFamily="49" charset="0"/>
              </a:rPr>
              <a:t>id</a:t>
            </a:r>
            <a:r>
              <a:rPr lang="fr-FR" sz="1786" dirty="0">
                <a:solidFill>
                  <a:srgbClr val="F9FAF4"/>
                </a:solidFill>
                <a:effectLst/>
                <a:latin typeface="Consolas" panose="020B0609020204030204" pitchFamily="49" charset="0"/>
              </a:rPr>
              <a:t>)</a:t>
            </a:r>
            <a:r>
              <a:rPr lang="fr-FR" sz="1786" dirty="0">
                <a:solidFill>
                  <a:srgbClr val="D9E8F7"/>
                </a:solidFill>
                <a:effectLst/>
                <a:latin typeface="Consolas" panose="020B0609020204030204" pitchFamily="49" charset="0"/>
              </a:rPr>
              <a:t> </a:t>
            </a:r>
            <a:r>
              <a:rPr lang="fr-FR" sz="1786" dirty="0" err="1">
                <a:solidFill>
                  <a:srgbClr val="CC6C1D"/>
                </a:solidFill>
                <a:effectLst/>
                <a:latin typeface="Consolas" panose="020B0609020204030204" pitchFamily="49" charset="0"/>
              </a:rPr>
              <a:t>when</a:t>
            </a:r>
            <a:r>
              <a:rPr lang="fr-FR" sz="1786" dirty="0">
                <a:solidFill>
                  <a:srgbClr val="D9E8F7"/>
                </a:solidFill>
                <a:effectLst/>
                <a:latin typeface="Consolas" panose="020B0609020204030204" pitchFamily="49" charset="0"/>
              </a:rPr>
              <a:t> </a:t>
            </a:r>
            <a:r>
              <a:rPr lang="fr-FR" sz="1786" dirty="0" err="1">
                <a:solidFill>
                  <a:srgbClr val="F3EC79"/>
                </a:solidFill>
                <a:effectLst/>
                <a:latin typeface="Consolas" panose="020B0609020204030204" pitchFamily="49" charset="0"/>
              </a:rPr>
              <a:t>age</a:t>
            </a:r>
            <a:r>
              <a:rPr lang="fr-FR" sz="1786" dirty="0">
                <a:solidFill>
                  <a:srgbClr val="D9E8F7"/>
                </a:solidFill>
                <a:effectLst/>
                <a:latin typeface="Consolas" panose="020B0609020204030204" pitchFamily="49" charset="0"/>
              </a:rPr>
              <a:t> </a:t>
            </a:r>
            <a:r>
              <a:rPr lang="fr-FR" sz="1786" dirty="0">
                <a:solidFill>
                  <a:srgbClr val="E6E6FA"/>
                </a:solidFill>
                <a:effectLst/>
                <a:latin typeface="Consolas" panose="020B0609020204030204" pitchFamily="49" charset="0"/>
              </a:rPr>
              <a:t>&gt;=</a:t>
            </a:r>
            <a:r>
              <a:rPr lang="fr-FR" sz="1786" dirty="0">
                <a:solidFill>
                  <a:srgbClr val="D9E8F7"/>
                </a:solidFill>
                <a:effectLst/>
                <a:latin typeface="Consolas" panose="020B0609020204030204" pitchFamily="49" charset="0"/>
              </a:rPr>
              <a:t> </a:t>
            </a:r>
            <a:r>
              <a:rPr lang="fr-FR" sz="1786" dirty="0">
                <a:solidFill>
                  <a:srgbClr val="6897BB"/>
                </a:solidFill>
                <a:effectLst/>
                <a:latin typeface="Consolas" panose="020B0609020204030204" pitchFamily="49" charset="0"/>
              </a:rPr>
              <a:t>30</a:t>
            </a:r>
            <a:r>
              <a:rPr lang="fr-FR" sz="1786" dirty="0">
                <a:solidFill>
                  <a:srgbClr val="D9E8F7"/>
                </a:solidFill>
                <a:effectLst/>
                <a:latin typeface="Consolas" panose="020B0609020204030204" pitchFamily="49" charset="0"/>
              </a:rPr>
              <a:t> </a:t>
            </a:r>
            <a:r>
              <a:rPr lang="fr-FR" sz="1786" dirty="0">
                <a:solidFill>
                  <a:srgbClr val="E6E6FA"/>
                </a:solidFill>
                <a:effectLst/>
                <a:latin typeface="Consolas" panose="020B0609020204030204" pitchFamily="49" charset="0"/>
              </a:rPr>
              <a:t>&amp;&amp;</a:t>
            </a:r>
            <a:r>
              <a:rPr lang="fr-FR" sz="1786" dirty="0">
                <a:solidFill>
                  <a:srgbClr val="D9E8F7"/>
                </a:solidFill>
                <a:effectLst/>
                <a:latin typeface="Consolas" panose="020B0609020204030204" pitchFamily="49" charset="0"/>
              </a:rPr>
              <a:t> </a:t>
            </a:r>
            <a:r>
              <a:rPr lang="fr-FR" sz="1786" dirty="0" err="1">
                <a:solidFill>
                  <a:srgbClr val="F3EC79"/>
                </a:solidFill>
                <a:effectLst/>
                <a:latin typeface="Consolas" panose="020B0609020204030204" pitchFamily="49" charset="0"/>
              </a:rPr>
              <a:t>age</a:t>
            </a:r>
            <a:r>
              <a:rPr lang="fr-FR" sz="1786" dirty="0">
                <a:solidFill>
                  <a:srgbClr val="D9E8F7"/>
                </a:solidFill>
                <a:effectLst/>
                <a:latin typeface="Consolas" panose="020B0609020204030204" pitchFamily="49" charset="0"/>
              </a:rPr>
              <a:t> </a:t>
            </a:r>
            <a:r>
              <a:rPr lang="fr-FR" sz="1786" dirty="0">
                <a:solidFill>
                  <a:srgbClr val="E6E6FA"/>
                </a:solidFill>
                <a:effectLst/>
                <a:latin typeface="Consolas" panose="020B0609020204030204" pitchFamily="49" charset="0"/>
              </a:rPr>
              <a:t>&lt;</a:t>
            </a:r>
            <a:r>
              <a:rPr lang="fr-FR" sz="1786" dirty="0">
                <a:solidFill>
                  <a:srgbClr val="D9E8F7"/>
                </a:solidFill>
                <a:effectLst/>
                <a:latin typeface="Consolas" panose="020B0609020204030204" pitchFamily="49" charset="0"/>
              </a:rPr>
              <a:t> </a:t>
            </a:r>
            <a:r>
              <a:rPr lang="fr-FR" sz="1786" dirty="0">
                <a:solidFill>
                  <a:srgbClr val="6897BB"/>
                </a:solidFill>
                <a:effectLst/>
                <a:latin typeface="Consolas" panose="020B0609020204030204" pitchFamily="49" charset="0"/>
              </a:rPr>
              <a:t>40</a:t>
            </a:r>
            <a:r>
              <a:rPr lang="fr-FR" sz="1786" dirty="0">
                <a:solidFill>
                  <a:srgbClr val="D9E8F7"/>
                </a:solidFill>
                <a:effectLst/>
                <a:latin typeface="Consolas" panose="020B0609020204030204" pitchFamily="49" charset="0"/>
              </a:rPr>
              <a:t> </a:t>
            </a:r>
            <a:r>
              <a:rPr lang="fr-FR" sz="1786" dirty="0">
                <a:solidFill>
                  <a:srgbClr val="E6E6FA"/>
                </a:solidFill>
                <a:effectLst/>
                <a:latin typeface="Consolas" panose="020B0609020204030204" pitchFamily="49" charset="0"/>
              </a:rPr>
              <a:t>-&gt;</a:t>
            </a:r>
            <a:r>
              <a:rPr lang="fr-FR" sz="1786" dirty="0">
                <a:solidFill>
                  <a:srgbClr val="D9E8F7"/>
                </a:solidFill>
                <a:effectLst/>
                <a:latin typeface="Consolas" panose="020B0609020204030204" pitchFamily="49" charset="0"/>
              </a:rPr>
              <a:t> </a:t>
            </a:r>
            <a:endParaRPr lang="fr-FR" sz="1786" dirty="0">
              <a:solidFill>
                <a:srgbClr val="CCCCCC"/>
              </a:solidFill>
              <a:effectLst/>
              <a:latin typeface="Consolas" panose="020B0609020204030204" pitchFamily="49" charset="0"/>
            </a:endParaRPr>
          </a:p>
          <a:p>
            <a:pPr lvl="1"/>
            <a:r>
              <a:rPr lang="fr-FR" sz="1786" dirty="0">
                <a:solidFill>
                  <a:srgbClr val="1290C3"/>
                </a:solidFill>
                <a:effectLst/>
                <a:latin typeface="Consolas" panose="020B0609020204030204" pitchFamily="49" charset="0"/>
              </a:rPr>
              <a:t>		</a:t>
            </a:r>
            <a:r>
              <a:rPr lang="fr-FR" sz="1786" dirty="0" err="1">
                <a:solidFill>
                  <a:srgbClr val="1290C3"/>
                </a:solidFill>
                <a:effectLst/>
                <a:latin typeface="Consolas" panose="020B0609020204030204" pitchFamily="49" charset="0"/>
              </a:rPr>
              <a:t>System</a:t>
            </a:r>
            <a:r>
              <a:rPr lang="fr-FR" sz="1786" dirty="0" err="1">
                <a:solidFill>
                  <a:srgbClr val="E6E6FA"/>
                </a:solidFill>
                <a:effectLst/>
                <a:latin typeface="Consolas" panose="020B0609020204030204" pitchFamily="49" charset="0"/>
              </a:rPr>
              <a:t>.</a:t>
            </a:r>
            <a:r>
              <a:rPr lang="fr-FR" sz="1786" b="1" i="1" dirty="0" err="1">
                <a:solidFill>
                  <a:srgbClr val="8DDAF8"/>
                </a:solidFill>
                <a:effectLst/>
                <a:latin typeface="Consolas" panose="020B0609020204030204" pitchFamily="49" charset="0"/>
              </a:rPr>
              <a:t>out</a:t>
            </a:r>
            <a:r>
              <a:rPr lang="fr-FR" sz="1786" dirty="0" err="1">
                <a:solidFill>
                  <a:srgbClr val="E6E6FA"/>
                </a:solidFill>
                <a:effectLst/>
                <a:latin typeface="Consolas" panose="020B0609020204030204" pitchFamily="49" charset="0"/>
              </a:rPr>
              <a:t>.</a:t>
            </a:r>
            <a:r>
              <a:rPr lang="fr-FR" sz="1786" dirty="0" err="1">
                <a:solidFill>
                  <a:srgbClr val="A7EC21"/>
                </a:solidFill>
                <a:effectLst/>
                <a:latin typeface="Consolas" panose="020B0609020204030204" pitchFamily="49" charset="0"/>
              </a:rPr>
              <a:t>println</a:t>
            </a:r>
            <a:r>
              <a:rPr lang="fr-FR" sz="1786" dirty="0">
                <a:solidFill>
                  <a:srgbClr val="F9FAF4"/>
                </a:solidFill>
                <a:effectLst/>
                <a:latin typeface="Consolas" panose="020B0609020204030204" pitchFamily="49" charset="0"/>
              </a:rPr>
              <a:t>(</a:t>
            </a:r>
            <a:r>
              <a:rPr lang="fr-FR" sz="1786" dirty="0">
                <a:solidFill>
                  <a:srgbClr val="F3EC79"/>
                </a:solidFill>
                <a:effectLst/>
                <a:latin typeface="Consolas" panose="020B0609020204030204" pitchFamily="49" charset="0"/>
              </a:rPr>
              <a:t>nom</a:t>
            </a:r>
            <a:r>
              <a:rPr lang="fr-FR" sz="1786" dirty="0">
                <a:solidFill>
                  <a:srgbClr val="D9E8F7"/>
                </a:solidFill>
                <a:effectLst/>
                <a:latin typeface="Consolas" panose="020B0609020204030204" pitchFamily="49" charset="0"/>
              </a:rPr>
              <a:t> </a:t>
            </a:r>
            <a:r>
              <a:rPr lang="fr-FR" sz="1786" dirty="0">
                <a:solidFill>
                  <a:srgbClr val="E6E6FA"/>
                </a:solidFill>
                <a:effectLst/>
                <a:latin typeface="Consolas" panose="020B0609020204030204" pitchFamily="49" charset="0"/>
              </a:rPr>
              <a:t>+</a:t>
            </a:r>
            <a:r>
              <a:rPr lang="fr-FR" sz="1786" dirty="0">
                <a:solidFill>
                  <a:srgbClr val="D9E8F7"/>
                </a:solidFill>
                <a:effectLst/>
                <a:latin typeface="Consolas" panose="020B0609020204030204" pitchFamily="49" charset="0"/>
              </a:rPr>
              <a:t> </a:t>
            </a:r>
            <a:r>
              <a:rPr lang="fr-FR" sz="1786" dirty="0">
                <a:solidFill>
                  <a:srgbClr val="17C6A3"/>
                </a:solidFill>
                <a:effectLst/>
                <a:latin typeface="Consolas" panose="020B0609020204030204" pitchFamily="49" charset="0"/>
              </a:rPr>
              <a:t>" est un adulte de "</a:t>
            </a:r>
            <a:r>
              <a:rPr lang="fr-FR" sz="1786" dirty="0">
                <a:solidFill>
                  <a:srgbClr val="D9E8F7"/>
                </a:solidFill>
                <a:effectLst/>
                <a:latin typeface="Consolas" panose="020B0609020204030204" pitchFamily="49" charset="0"/>
              </a:rPr>
              <a:t> </a:t>
            </a:r>
            <a:r>
              <a:rPr lang="fr-FR" sz="1786" dirty="0">
                <a:solidFill>
                  <a:srgbClr val="E6E6FA"/>
                </a:solidFill>
                <a:effectLst/>
                <a:latin typeface="Consolas" panose="020B0609020204030204" pitchFamily="49" charset="0"/>
              </a:rPr>
              <a:t>+</a:t>
            </a:r>
            <a:r>
              <a:rPr lang="fr-FR" sz="1786" dirty="0">
                <a:solidFill>
                  <a:srgbClr val="D9E8F7"/>
                </a:solidFill>
                <a:effectLst/>
                <a:latin typeface="Consolas" panose="020B0609020204030204" pitchFamily="49" charset="0"/>
              </a:rPr>
              <a:t> </a:t>
            </a:r>
            <a:r>
              <a:rPr lang="fr-FR" sz="1786" dirty="0" err="1">
                <a:solidFill>
                  <a:srgbClr val="F3EC79"/>
                </a:solidFill>
                <a:effectLst/>
                <a:latin typeface="Consolas" panose="020B0609020204030204" pitchFamily="49" charset="0"/>
              </a:rPr>
              <a:t>age</a:t>
            </a:r>
            <a:r>
              <a:rPr lang="fr-FR" sz="1786" dirty="0">
                <a:solidFill>
                  <a:srgbClr val="D9E8F7"/>
                </a:solidFill>
                <a:effectLst/>
                <a:latin typeface="Consolas" panose="020B0609020204030204" pitchFamily="49" charset="0"/>
              </a:rPr>
              <a:t> </a:t>
            </a:r>
            <a:r>
              <a:rPr lang="fr-FR" sz="1786" dirty="0">
                <a:solidFill>
                  <a:srgbClr val="E6E6FA"/>
                </a:solidFill>
                <a:effectLst/>
                <a:latin typeface="Consolas" panose="020B0609020204030204" pitchFamily="49" charset="0"/>
              </a:rPr>
              <a:t>+</a:t>
            </a:r>
            <a:r>
              <a:rPr lang="fr-FR" sz="1786" dirty="0">
                <a:solidFill>
                  <a:srgbClr val="D9E8F7"/>
                </a:solidFill>
                <a:effectLst/>
                <a:latin typeface="Consolas" panose="020B0609020204030204" pitchFamily="49" charset="0"/>
              </a:rPr>
              <a:t> </a:t>
            </a:r>
            <a:r>
              <a:rPr lang="fr-FR" sz="1786" dirty="0">
                <a:solidFill>
                  <a:srgbClr val="17C6A3"/>
                </a:solidFill>
                <a:effectLst/>
                <a:latin typeface="Consolas" panose="020B0609020204030204" pitchFamily="49" charset="0"/>
              </a:rPr>
              <a:t>" ans avec l’ID 		"</a:t>
            </a:r>
            <a:r>
              <a:rPr lang="fr-FR" sz="1786" dirty="0">
                <a:solidFill>
                  <a:srgbClr val="D9E8F7"/>
                </a:solidFill>
                <a:effectLst/>
                <a:latin typeface="Consolas" panose="020B0609020204030204" pitchFamily="49" charset="0"/>
              </a:rPr>
              <a:t> </a:t>
            </a:r>
            <a:r>
              <a:rPr lang="fr-FR" sz="1786" dirty="0">
                <a:solidFill>
                  <a:srgbClr val="E6E6FA"/>
                </a:solidFill>
                <a:effectLst/>
                <a:latin typeface="Consolas" panose="020B0609020204030204" pitchFamily="49" charset="0"/>
              </a:rPr>
              <a:t>+</a:t>
            </a:r>
            <a:r>
              <a:rPr lang="fr-FR" sz="1786" dirty="0">
                <a:solidFill>
                  <a:srgbClr val="D9E8F7"/>
                </a:solidFill>
                <a:effectLst/>
                <a:latin typeface="Consolas" panose="020B0609020204030204" pitchFamily="49" charset="0"/>
              </a:rPr>
              <a:t> </a:t>
            </a:r>
            <a:r>
              <a:rPr lang="fr-FR" sz="1786" dirty="0">
                <a:solidFill>
                  <a:srgbClr val="F3EC79"/>
                </a:solidFill>
                <a:effectLst/>
                <a:latin typeface="Consolas" panose="020B0609020204030204" pitchFamily="49" charset="0"/>
              </a:rPr>
              <a:t>id</a:t>
            </a:r>
            <a:r>
              <a:rPr lang="fr-FR" sz="1786" dirty="0">
                <a:solidFill>
                  <a:srgbClr val="F9FAF4"/>
                </a:solidFill>
                <a:effectLst/>
                <a:latin typeface="Consolas" panose="020B0609020204030204" pitchFamily="49" charset="0"/>
              </a:rPr>
              <a:t>)</a:t>
            </a:r>
            <a:r>
              <a:rPr lang="fr-FR" sz="1786" dirty="0">
                <a:solidFill>
                  <a:srgbClr val="E6E6FA"/>
                </a:solidFill>
                <a:effectLst/>
                <a:latin typeface="Consolas" panose="020B0609020204030204" pitchFamily="49" charset="0"/>
              </a:rPr>
              <a:t>;</a:t>
            </a:r>
            <a:endParaRPr lang="fr-FR" sz="1786" dirty="0">
              <a:solidFill>
                <a:srgbClr val="CCCCCC"/>
              </a:solidFill>
              <a:effectLst/>
              <a:latin typeface="Consolas" panose="020B0609020204030204" pitchFamily="49" charset="0"/>
            </a:endParaRPr>
          </a:p>
          <a:p>
            <a:pPr lvl="1"/>
            <a:r>
              <a:rPr lang="fr-FR" sz="1786" dirty="0">
                <a:solidFill>
                  <a:srgbClr val="CC6C1D"/>
                </a:solidFill>
                <a:effectLst/>
                <a:latin typeface="Consolas" panose="020B0609020204030204" pitchFamily="49" charset="0"/>
              </a:rPr>
              <a:t>	case</a:t>
            </a:r>
            <a:r>
              <a:rPr lang="fr-FR" sz="1786" dirty="0">
                <a:solidFill>
                  <a:srgbClr val="D9E8F7"/>
                </a:solidFill>
                <a:effectLst/>
                <a:latin typeface="Consolas" panose="020B0609020204030204" pitchFamily="49" charset="0"/>
              </a:rPr>
              <a:t> </a:t>
            </a:r>
            <a:r>
              <a:rPr lang="fr-FR" sz="1786" dirty="0">
                <a:solidFill>
                  <a:srgbClr val="1290C3"/>
                </a:solidFill>
                <a:effectLst/>
                <a:latin typeface="Consolas" panose="020B0609020204030204" pitchFamily="49" charset="0"/>
              </a:rPr>
              <a:t>User</a:t>
            </a:r>
            <a:r>
              <a:rPr lang="fr-FR" sz="1786" dirty="0">
                <a:solidFill>
                  <a:srgbClr val="F9FAF4"/>
                </a:solidFill>
                <a:effectLst/>
                <a:latin typeface="Consolas" panose="020B0609020204030204" pitchFamily="49" charset="0"/>
              </a:rPr>
              <a:t>(</a:t>
            </a:r>
            <a:r>
              <a:rPr lang="fr-FR" sz="1786" dirty="0">
                <a:solidFill>
                  <a:srgbClr val="1290C3"/>
                </a:solidFill>
                <a:effectLst/>
                <a:latin typeface="Consolas" panose="020B0609020204030204" pitchFamily="49" charset="0"/>
              </a:rPr>
              <a:t>String</a:t>
            </a:r>
            <a:r>
              <a:rPr lang="fr-FR" sz="1786" dirty="0">
                <a:solidFill>
                  <a:srgbClr val="D9E8F7"/>
                </a:solidFill>
                <a:effectLst/>
                <a:latin typeface="Consolas" panose="020B0609020204030204" pitchFamily="49" charset="0"/>
              </a:rPr>
              <a:t> </a:t>
            </a:r>
            <a:r>
              <a:rPr lang="fr-FR" sz="1786" dirty="0">
                <a:solidFill>
                  <a:srgbClr val="F2F200"/>
                </a:solidFill>
                <a:effectLst/>
                <a:latin typeface="Consolas" panose="020B0609020204030204" pitchFamily="49" charset="0"/>
              </a:rPr>
              <a:t>nom</a:t>
            </a:r>
            <a:r>
              <a:rPr lang="fr-FR" sz="1786" dirty="0">
                <a:solidFill>
                  <a:srgbClr val="E6E6FA"/>
                </a:solidFill>
                <a:effectLst/>
                <a:latin typeface="Consolas" panose="020B0609020204030204" pitchFamily="49" charset="0"/>
              </a:rPr>
              <a:t>,</a:t>
            </a:r>
            <a:r>
              <a:rPr lang="fr-FR" sz="1786" dirty="0">
                <a:solidFill>
                  <a:srgbClr val="D9E8F7"/>
                </a:solidFill>
                <a:effectLst/>
                <a:latin typeface="Consolas" panose="020B0609020204030204" pitchFamily="49" charset="0"/>
              </a:rPr>
              <a:t> </a:t>
            </a:r>
            <a:r>
              <a:rPr lang="fr-FR" sz="1786" dirty="0" err="1">
                <a:solidFill>
                  <a:srgbClr val="CC6C1D"/>
                </a:solidFill>
                <a:effectLst/>
                <a:latin typeface="Consolas" panose="020B0609020204030204" pitchFamily="49" charset="0"/>
              </a:rPr>
              <a:t>int</a:t>
            </a:r>
            <a:r>
              <a:rPr lang="fr-FR" sz="1786" dirty="0">
                <a:solidFill>
                  <a:srgbClr val="D9E8F7"/>
                </a:solidFill>
                <a:effectLst/>
                <a:latin typeface="Consolas" panose="020B0609020204030204" pitchFamily="49" charset="0"/>
              </a:rPr>
              <a:t> </a:t>
            </a:r>
            <a:r>
              <a:rPr lang="fr-FR" sz="1786" dirty="0" err="1">
                <a:solidFill>
                  <a:srgbClr val="F2F200"/>
                </a:solidFill>
                <a:effectLst/>
                <a:latin typeface="Consolas" panose="020B0609020204030204" pitchFamily="49" charset="0"/>
              </a:rPr>
              <a:t>age</a:t>
            </a:r>
            <a:r>
              <a:rPr lang="fr-FR" sz="1786" dirty="0">
                <a:solidFill>
                  <a:srgbClr val="E6E6FA"/>
                </a:solidFill>
                <a:effectLst/>
                <a:latin typeface="Consolas" panose="020B0609020204030204" pitchFamily="49" charset="0"/>
              </a:rPr>
              <a:t>,</a:t>
            </a:r>
            <a:r>
              <a:rPr lang="fr-FR" sz="1786" dirty="0">
                <a:solidFill>
                  <a:srgbClr val="D9E8F7"/>
                </a:solidFill>
                <a:effectLst/>
                <a:latin typeface="Consolas" panose="020B0609020204030204" pitchFamily="49" charset="0"/>
              </a:rPr>
              <a:t> </a:t>
            </a:r>
            <a:r>
              <a:rPr lang="fr-FR" sz="1786" dirty="0" err="1">
                <a:solidFill>
                  <a:srgbClr val="CC6C1D"/>
                </a:solidFill>
                <a:effectLst/>
                <a:latin typeface="Consolas" panose="020B0609020204030204" pitchFamily="49" charset="0"/>
              </a:rPr>
              <a:t>int</a:t>
            </a:r>
            <a:r>
              <a:rPr lang="fr-FR" sz="1786" dirty="0">
                <a:solidFill>
                  <a:srgbClr val="D9E8F7"/>
                </a:solidFill>
                <a:effectLst/>
                <a:latin typeface="Consolas" panose="020B0609020204030204" pitchFamily="49" charset="0"/>
              </a:rPr>
              <a:t> </a:t>
            </a:r>
            <a:r>
              <a:rPr lang="fr-FR" sz="1786" dirty="0">
                <a:solidFill>
                  <a:srgbClr val="F2F200"/>
                </a:solidFill>
                <a:effectLst/>
                <a:latin typeface="Consolas" panose="020B0609020204030204" pitchFamily="49" charset="0"/>
              </a:rPr>
              <a:t>id</a:t>
            </a:r>
            <a:r>
              <a:rPr lang="fr-FR" sz="1786" dirty="0">
                <a:solidFill>
                  <a:srgbClr val="F9FAF4"/>
                </a:solidFill>
                <a:effectLst/>
                <a:latin typeface="Consolas" panose="020B0609020204030204" pitchFamily="49" charset="0"/>
              </a:rPr>
              <a:t>)</a:t>
            </a:r>
            <a:r>
              <a:rPr lang="fr-FR" sz="1786" dirty="0">
                <a:solidFill>
                  <a:srgbClr val="D9E8F7"/>
                </a:solidFill>
                <a:effectLst/>
                <a:latin typeface="Consolas" panose="020B0609020204030204" pitchFamily="49" charset="0"/>
              </a:rPr>
              <a:t> </a:t>
            </a:r>
            <a:r>
              <a:rPr lang="fr-FR" sz="1786" dirty="0" err="1">
                <a:solidFill>
                  <a:srgbClr val="CC6C1D"/>
                </a:solidFill>
                <a:effectLst/>
                <a:latin typeface="Consolas" panose="020B0609020204030204" pitchFamily="49" charset="0"/>
              </a:rPr>
              <a:t>when</a:t>
            </a:r>
            <a:r>
              <a:rPr lang="fr-FR" sz="1786" dirty="0">
                <a:solidFill>
                  <a:srgbClr val="D9E8F7"/>
                </a:solidFill>
                <a:effectLst/>
                <a:latin typeface="Consolas" panose="020B0609020204030204" pitchFamily="49" charset="0"/>
              </a:rPr>
              <a:t> </a:t>
            </a:r>
            <a:r>
              <a:rPr lang="fr-FR" sz="1786" dirty="0" err="1">
                <a:solidFill>
                  <a:srgbClr val="F3EC79"/>
                </a:solidFill>
                <a:effectLst/>
                <a:latin typeface="Consolas" panose="020B0609020204030204" pitchFamily="49" charset="0"/>
              </a:rPr>
              <a:t>age</a:t>
            </a:r>
            <a:r>
              <a:rPr lang="fr-FR" sz="1786" dirty="0">
                <a:solidFill>
                  <a:srgbClr val="D9E8F7"/>
                </a:solidFill>
                <a:effectLst/>
                <a:latin typeface="Consolas" panose="020B0609020204030204" pitchFamily="49" charset="0"/>
              </a:rPr>
              <a:t> </a:t>
            </a:r>
            <a:r>
              <a:rPr lang="fr-FR" sz="1786" dirty="0">
                <a:solidFill>
                  <a:srgbClr val="E6E6FA"/>
                </a:solidFill>
                <a:effectLst/>
                <a:latin typeface="Consolas" panose="020B0609020204030204" pitchFamily="49" charset="0"/>
              </a:rPr>
              <a:t>&gt;=</a:t>
            </a:r>
            <a:r>
              <a:rPr lang="fr-FR" sz="1786" dirty="0">
                <a:solidFill>
                  <a:srgbClr val="D9E8F7"/>
                </a:solidFill>
                <a:effectLst/>
                <a:latin typeface="Consolas" panose="020B0609020204030204" pitchFamily="49" charset="0"/>
              </a:rPr>
              <a:t> </a:t>
            </a:r>
            <a:r>
              <a:rPr lang="fr-FR" sz="1786" dirty="0">
                <a:solidFill>
                  <a:srgbClr val="6897BB"/>
                </a:solidFill>
                <a:effectLst/>
                <a:latin typeface="Consolas" panose="020B0609020204030204" pitchFamily="49" charset="0"/>
              </a:rPr>
              <a:t>40</a:t>
            </a:r>
            <a:r>
              <a:rPr lang="fr-FR" sz="1786" dirty="0">
                <a:solidFill>
                  <a:srgbClr val="D9E8F7"/>
                </a:solidFill>
                <a:effectLst/>
                <a:latin typeface="Consolas" panose="020B0609020204030204" pitchFamily="49" charset="0"/>
              </a:rPr>
              <a:t> </a:t>
            </a:r>
            <a:r>
              <a:rPr lang="fr-FR" sz="1786" dirty="0">
                <a:solidFill>
                  <a:srgbClr val="E6E6FA"/>
                </a:solidFill>
                <a:effectLst/>
                <a:latin typeface="Consolas" panose="020B0609020204030204" pitchFamily="49" charset="0"/>
              </a:rPr>
              <a:t>-&gt;</a:t>
            </a:r>
            <a:r>
              <a:rPr lang="fr-FR" sz="1786" dirty="0">
                <a:solidFill>
                  <a:srgbClr val="D9E8F7"/>
                </a:solidFill>
                <a:effectLst/>
                <a:latin typeface="Consolas" panose="020B0609020204030204" pitchFamily="49" charset="0"/>
              </a:rPr>
              <a:t> </a:t>
            </a:r>
            <a:endParaRPr lang="fr-FR" sz="1786" dirty="0">
              <a:solidFill>
                <a:srgbClr val="CCCCCC"/>
              </a:solidFill>
              <a:effectLst/>
              <a:latin typeface="Consolas" panose="020B0609020204030204" pitchFamily="49" charset="0"/>
            </a:endParaRPr>
          </a:p>
          <a:p>
            <a:pPr lvl="1"/>
            <a:r>
              <a:rPr lang="fr-FR" sz="1786" dirty="0">
                <a:solidFill>
                  <a:srgbClr val="1290C3"/>
                </a:solidFill>
                <a:effectLst/>
                <a:latin typeface="Consolas" panose="020B0609020204030204" pitchFamily="49" charset="0"/>
              </a:rPr>
              <a:t>		</a:t>
            </a:r>
            <a:r>
              <a:rPr lang="fr-FR" sz="1786" dirty="0" err="1">
                <a:solidFill>
                  <a:srgbClr val="1290C3"/>
                </a:solidFill>
                <a:effectLst/>
                <a:latin typeface="Consolas" panose="020B0609020204030204" pitchFamily="49" charset="0"/>
              </a:rPr>
              <a:t>System</a:t>
            </a:r>
            <a:r>
              <a:rPr lang="fr-FR" sz="1786" dirty="0" err="1">
                <a:solidFill>
                  <a:srgbClr val="E6E6FA"/>
                </a:solidFill>
                <a:effectLst/>
                <a:latin typeface="Consolas" panose="020B0609020204030204" pitchFamily="49" charset="0"/>
              </a:rPr>
              <a:t>.</a:t>
            </a:r>
            <a:r>
              <a:rPr lang="fr-FR" sz="1786" b="1" i="1" dirty="0" err="1">
                <a:solidFill>
                  <a:srgbClr val="8DDAF8"/>
                </a:solidFill>
                <a:effectLst/>
                <a:latin typeface="Consolas" panose="020B0609020204030204" pitchFamily="49" charset="0"/>
              </a:rPr>
              <a:t>out</a:t>
            </a:r>
            <a:r>
              <a:rPr lang="fr-FR" sz="1786" dirty="0" err="1">
                <a:solidFill>
                  <a:srgbClr val="E6E6FA"/>
                </a:solidFill>
                <a:effectLst/>
                <a:latin typeface="Consolas" panose="020B0609020204030204" pitchFamily="49" charset="0"/>
              </a:rPr>
              <a:t>.</a:t>
            </a:r>
            <a:r>
              <a:rPr lang="fr-FR" sz="1786" dirty="0" err="1">
                <a:solidFill>
                  <a:srgbClr val="A7EC21"/>
                </a:solidFill>
                <a:effectLst/>
                <a:latin typeface="Consolas" panose="020B0609020204030204" pitchFamily="49" charset="0"/>
              </a:rPr>
              <a:t>println</a:t>
            </a:r>
            <a:r>
              <a:rPr lang="fr-FR" sz="1786" dirty="0">
                <a:solidFill>
                  <a:srgbClr val="F9FAF4"/>
                </a:solidFill>
                <a:effectLst/>
                <a:latin typeface="Consolas" panose="020B0609020204030204" pitchFamily="49" charset="0"/>
              </a:rPr>
              <a:t>(</a:t>
            </a:r>
            <a:r>
              <a:rPr lang="fr-FR" sz="1786" dirty="0">
                <a:solidFill>
                  <a:srgbClr val="F3EC79"/>
                </a:solidFill>
                <a:effectLst/>
                <a:latin typeface="Consolas" panose="020B0609020204030204" pitchFamily="49" charset="0"/>
              </a:rPr>
              <a:t>nom</a:t>
            </a:r>
            <a:r>
              <a:rPr lang="fr-FR" sz="1786" dirty="0">
                <a:solidFill>
                  <a:srgbClr val="D9E8F7"/>
                </a:solidFill>
                <a:effectLst/>
                <a:latin typeface="Consolas" panose="020B0609020204030204" pitchFamily="49" charset="0"/>
              </a:rPr>
              <a:t> </a:t>
            </a:r>
            <a:r>
              <a:rPr lang="fr-FR" sz="1786" dirty="0">
                <a:solidFill>
                  <a:srgbClr val="E6E6FA"/>
                </a:solidFill>
                <a:effectLst/>
                <a:latin typeface="Consolas" panose="020B0609020204030204" pitchFamily="49" charset="0"/>
              </a:rPr>
              <a:t>+</a:t>
            </a:r>
            <a:r>
              <a:rPr lang="fr-FR" sz="1786" dirty="0">
                <a:solidFill>
                  <a:srgbClr val="D9E8F7"/>
                </a:solidFill>
                <a:effectLst/>
                <a:latin typeface="Consolas" panose="020B0609020204030204" pitchFamily="49" charset="0"/>
              </a:rPr>
              <a:t> </a:t>
            </a:r>
            <a:r>
              <a:rPr lang="fr-FR" sz="1786" dirty="0">
                <a:solidFill>
                  <a:srgbClr val="17C6A3"/>
                </a:solidFill>
                <a:effectLst/>
                <a:latin typeface="Consolas" panose="020B0609020204030204" pitchFamily="49" charset="0"/>
              </a:rPr>
              <a:t>" est un senior de "</a:t>
            </a:r>
            <a:r>
              <a:rPr lang="fr-FR" sz="1786" dirty="0">
                <a:solidFill>
                  <a:srgbClr val="D9E8F7"/>
                </a:solidFill>
                <a:effectLst/>
                <a:latin typeface="Consolas" panose="020B0609020204030204" pitchFamily="49" charset="0"/>
              </a:rPr>
              <a:t> </a:t>
            </a:r>
            <a:r>
              <a:rPr lang="fr-FR" sz="1786" dirty="0">
                <a:solidFill>
                  <a:srgbClr val="E6E6FA"/>
                </a:solidFill>
                <a:effectLst/>
                <a:latin typeface="Consolas" panose="020B0609020204030204" pitchFamily="49" charset="0"/>
              </a:rPr>
              <a:t>+</a:t>
            </a:r>
            <a:r>
              <a:rPr lang="fr-FR" sz="1786" dirty="0">
                <a:solidFill>
                  <a:srgbClr val="D9E8F7"/>
                </a:solidFill>
                <a:effectLst/>
                <a:latin typeface="Consolas" panose="020B0609020204030204" pitchFamily="49" charset="0"/>
              </a:rPr>
              <a:t> </a:t>
            </a:r>
            <a:r>
              <a:rPr lang="fr-FR" sz="1786" dirty="0" err="1">
                <a:solidFill>
                  <a:srgbClr val="F3EC79"/>
                </a:solidFill>
                <a:effectLst/>
                <a:latin typeface="Consolas" panose="020B0609020204030204" pitchFamily="49" charset="0"/>
              </a:rPr>
              <a:t>age</a:t>
            </a:r>
            <a:r>
              <a:rPr lang="fr-FR" sz="1786" dirty="0">
                <a:solidFill>
                  <a:srgbClr val="D9E8F7"/>
                </a:solidFill>
                <a:effectLst/>
                <a:latin typeface="Consolas" panose="020B0609020204030204" pitchFamily="49" charset="0"/>
              </a:rPr>
              <a:t> </a:t>
            </a:r>
            <a:r>
              <a:rPr lang="fr-FR" sz="1786" dirty="0">
                <a:solidFill>
                  <a:srgbClr val="E6E6FA"/>
                </a:solidFill>
                <a:effectLst/>
                <a:latin typeface="Consolas" panose="020B0609020204030204" pitchFamily="49" charset="0"/>
              </a:rPr>
              <a:t>+</a:t>
            </a:r>
            <a:r>
              <a:rPr lang="fr-FR" sz="1786" dirty="0">
                <a:solidFill>
                  <a:srgbClr val="D9E8F7"/>
                </a:solidFill>
                <a:effectLst/>
                <a:latin typeface="Consolas" panose="020B0609020204030204" pitchFamily="49" charset="0"/>
              </a:rPr>
              <a:t> </a:t>
            </a:r>
            <a:r>
              <a:rPr lang="fr-FR" sz="1786" dirty="0">
                <a:solidFill>
                  <a:srgbClr val="17C6A3"/>
                </a:solidFill>
                <a:effectLst/>
                <a:latin typeface="Consolas" panose="020B0609020204030204" pitchFamily="49" charset="0"/>
              </a:rPr>
              <a:t>" ans avec l’ID 		"</a:t>
            </a:r>
            <a:r>
              <a:rPr lang="fr-FR" sz="1786" dirty="0">
                <a:solidFill>
                  <a:srgbClr val="D9E8F7"/>
                </a:solidFill>
                <a:effectLst/>
                <a:latin typeface="Consolas" panose="020B0609020204030204" pitchFamily="49" charset="0"/>
              </a:rPr>
              <a:t> </a:t>
            </a:r>
            <a:r>
              <a:rPr lang="fr-FR" sz="1786" dirty="0">
                <a:solidFill>
                  <a:srgbClr val="E6E6FA"/>
                </a:solidFill>
                <a:effectLst/>
                <a:latin typeface="Consolas" panose="020B0609020204030204" pitchFamily="49" charset="0"/>
              </a:rPr>
              <a:t>+</a:t>
            </a:r>
            <a:r>
              <a:rPr lang="fr-FR" sz="1786" dirty="0">
                <a:solidFill>
                  <a:srgbClr val="D9E8F7"/>
                </a:solidFill>
                <a:effectLst/>
                <a:latin typeface="Consolas" panose="020B0609020204030204" pitchFamily="49" charset="0"/>
              </a:rPr>
              <a:t> </a:t>
            </a:r>
            <a:r>
              <a:rPr lang="fr-FR" sz="1786" dirty="0">
                <a:solidFill>
                  <a:srgbClr val="F3EC79"/>
                </a:solidFill>
                <a:effectLst/>
                <a:latin typeface="Consolas" panose="020B0609020204030204" pitchFamily="49" charset="0"/>
              </a:rPr>
              <a:t>id</a:t>
            </a:r>
            <a:r>
              <a:rPr lang="fr-FR" sz="1786" dirty="0">
                <a:solidFill>
                  <a:srgbClr val="F9FAF4"/>
                </a:solidFill>
                <a:effectLst/>
                <a:latin typeface="Consolas" panose="020B0609020204030204" pitchFamily="49" charset="0"/>
              </a:rPr>
              <a:t>)</a:t>
            </a:r>
            <a:r>
              <a:rPr lang="fr-FR" sz="1786" dirty="0">
                <a:solidFill>
                  <a:srgbClr val="E6E6FA"/>
                </a:solidFill>
                <a:effectLst/>
                <a:latin typeface="Consolas" panose="020B0609020204030204" pitchFamily="49" charset="0"/>
              </a:rPr>
              <a:t>;</a:t>
            </a:r>
            <a:endParaRPr lang="fr-FR" sz="1786" dirty="0">
              <a:solidFill>
                <a:srgbClr val="CCCCCC"/>
              </a:solidFill>
              <a:effectLst/>
              <a:latin typeface="Consolas" panose="020B0609020204030204" pitchFamily="49" charset="0"/>
            </a:endParaRPr>
          </a:p>
          <a:p>
            <a:pPr lvl="1"/>
            <a:r>
              <a:rPr lang="fr-FR" sz="1786" dirty="0">
                <a:solidFill>
                  <a:srgbClr val="CC6C1D"/>
                </a:solidFill>
                <a:effectLst/>
                <a:latin typeface="Consolas" panose="020B0609020204030204" pitchFamily="49" charset="0"/>
              </a:rPr>
              <a:t>default</a:t>
            </a:r>
            <a:r>
              <a:rPr lang="fr-FR" sz="1786" dirty="0">
                <a:solidFill>
                  <a:srgbClr val="D9E8F7"/>
                </a:solidFill>
                <a:effectLst/>
                <a:latin typeface="Consolas" panose="020B0609020204030204" pitchFamily="49" charset="0"/>
              </a:rPr>
              <a:t> </a:t>
            </a:r>
            <a:r>
              <a:rPr lang="fr-FR" sz="1786" dirty="0">
                <a:solidFill>
                  <a:srgbClr val="E6E6FA"/>
                </a:solidFill>
                <a:effectLst/>
                <a:latin typeface="Consolas" panose="020B0609020204030204" pitchFamily="49" charset="0"/>
              </a:rPr>
              <a:t>-&gt;</a:t>
            </a:r>
            <a:r>
              <a:rPr lang="fr-FR" sz="1786" dirty="0">
                <a:solidFill>
                  <a:srgbClr val="D9E8F7"/>
                </a:solidFill>
                <a:effectLst/>
                <a:latin typeface="Consolas" panose="020B0609020204030204" pitchFamily="49" charset="0"/>
              </a:rPr>
              <a:t> </a:t>
            </a:r>
            <a:endParaRPr lang="fr-FR" sz="1786" dirty="0">
              <a:solidFill>
                <a:srgbClr val="CCCCCC"/>
              </a:solidFill>
              <a:effectLst/>
              <a:latin typeface="Consolas" panose="020B0609020204030204" pitchFamily="49" charset="0"/>
            </a:endParaRPr>
          </a:p>
          <a:p>
            <a:pPr lvl="1"/>
            <a:r>
              <a:rPr lang="fr-FR" sz="1786" dirty="0">
                <a:solidFill>
                  <a:srgbClr val="1290C3"/>
                </a:solidFill>
                <a:effectLst/>
                <a:latin typeface="Consolas" panose="020B0609020204030204" pitchFamily="49" charset="0"/>
              </a:rPr>
              <a:t>	</a:t>
            </a:r>
            <a:r>
              <a:rPr lang="fr-FR" sz="1786" dirty="0" err="1">
                <a:solidFill>
                  <a:srgbClr val="1290C3"/>
                </a:solidFill>
                <a:effectLst/>
                <a:latin typeface="Consolas" panose="020B0609020204030204" pitchFamily="49" charset="0"/>
              </a:rPr>
              <a:t>System</a:t>
            </a:r>
            <a:r>
              <a:rPr lang="fr-FR" sz="1786" dirty="0" err="1">
                <a:solidFill>
                  <a:srgbClr val="E6E6FA"/>
                </a:solidFill>
                <a:effectLst/>
                <a:latin typeface="Consolas" panose="020B0609020204030204" pitchFamily="49" charset="0"/>
              </a:rPr>
              <a:t>.</a:t>
            </a:r>
            <a:r>
              <a:rPr lang="fr-FR" sz="1786" b="1" i="1" dirty="0" err="1">
                <a:solidFill>
                  <a:srgbClr val="8DDAF8"/>
                </a:solidFill>
                <a:effectLst/>
                <a:latin typeface="Consolas" panose="020B0609020204030204" pitchFamily="49" charset="0"/>
              </a:rPr>
              <a:t>out</a:t>
            </a:r>
            <a:r>
              <a:rPr lang="fr-FR" sz="1786" dirty="0" err="1">
                <a:solidFill>
                  <a:srgbClr val="E6E6FA"/>
                </a:solidFill>
                <a:effectLst/>
                <a:latin typeface="Consolas" panose="020B0609020204030204" pitchFamily="49" charset="0"/>
              </a:rPr>
              <a:t>.</a:t>
            </a:r>
            <a:r>
              <a:rPr lang="fr-FR" sz="1786" dirty="0" err="1">
                <a:solidFill>
                  <a:srgbClr val="A7EC21"/>
                </a:solidFill>
                <a:effectLst/>
                <a:latin typeface="Consolas" panose="020B0609020204030204" pitchFamily="49" charset="0"/>
              </a:rPr>
              <a:t>println</a:t>
            </a:r>
            <a:r>
              <a:rPr lang="fr-FR" sz="1786" dirty="0">
                <a:solidFill>
                  <a:srgbClr val="F9FAF4"/>
                </a:solidFill>
                <a:effectLst/>
                <a:latin typeface="Consolas" panose="020B0609020204030204" pitchFamily="49" charset="0"/>
              </a:rPr>
              <a:t>(</a:t>
            </a:r>
            <a:r>
              <a:rPr lang="fr-FR" sz="1786" dirty="0">
                <a:solidFill>
                  <a:srgbClr val="17C6A3"/>
                </a:solidFill>
                <a:effectLst/>
                <a:latin typeface="Consolas" panose="020B0609020204030204" pitchFamily="49" charset="0"/>
              </a:rPr>
              <a:t>"Utilisateur non reconnu"</a:t>
            </a:r>
            <a:r>
              <a:rPr lang="fr-FR" sz="1786" dirty="0">
                <a:solidFill>
                  <a:srgbClr val="F9FAF4"/>
                </a:solidFill>
                <a:effectLst/>
                <a:latin typeface="Consolas" panose="020B0609020204030204" pitchFamily="49" charset="0"/>
              </a:rPr>
              <a:t>)</a:t>
            </a:r>
            <a:r>
              <a:rPr lang="fr-FR" sz="1786" dirty="0">
                <a:solidFill>
                  <a:srgbClr val="E6E6FA"/>
                </a:solidFill>
                <a:effectLst/>
                <a:latin typeface="Consolas" panose="020B0609020204030204" pitchFamily="49" charset="0"/>
              </a:rPr>
              <a:t>;</a:t>
            </a:r>
            <a:endParaRPr lang="fr-FR" sz="1786" dirty="0">
              <a:solidFill>
                <a:srgbClr val="CCCCCC"/>
              </a:solidFill>
              <a:effectLst/>
              <a:latin typeface="Consolas" panose="020B0609020204030204" pitchFamily="49" charset="0"/>
            </a:endParaRPr>
          </a:p>
          <a:p>
            <a:pPr lvl="1"/>
            <a:r>
              <a:rPr lang="fr-FR" sz="1786" dirty="0">
                <a:solidFill>
                  <a:srgbClr val="F9FAF4"/>
                </a:solidFill>
                <a:effectLst/>
                <a:latin typeface="Consolas" panose="020B0609020204030204" pitchFamily="49" charset="0"/>
              </a:rPr>
              <a:t>}</a:t>
            </a:r>
            <a:endParaRPr lang="fr-FR" sz="1786" dirty="0">
              <a:solidFill>
                <a:srgbClr val="CCCCCC"/>
              </a:solidFill>
              <a:effectLst/>
              <a:latin typeface="Consolas" panose="020B0609020204030204" pitchFamily="49" charset="0"/>
            </a:endParaRPr>
          </a:p>
          <a:p>
            <a:pPr marL="0" marR="0">
              <a:spcBef>
                <a:spcPts val="0"/>
              </a:spcBef>
              <a:spcAft>
                <a:spcPts val="0"/>
              </a:spcAft>
            </a:pPr>
            <a:r>
              <a:rPr lang="fr-FR" sz="1800" dirty="0">
                <a:solidFill>
                  <a:srgbClr val="F9FAF4"/>
                </a:solidFill>
                <a:effectLst/>
                <a:latin typeface="Consolas" panose="020B0609020204030204" pitchFamily="49" charset="0"/>
              </a:rPr>
              <a:t>}</a:t>
            </a:r>
            <a:endParaRPr lang="fr-FR" sz="1800" dirty="0">
              <a:solidFill>
                <a:srgbClr val="CCCCCC"/>
              </a:solidFill>
              <a:effectLst/>
              <a:latin typeface="Consolas" panose="020B0609020204030204" pitchFamily="49" charset="0"/>
            </a:endParaRPr>
          </a:p>
          <a:p>
            <a:endParaRPr lang="fr-FR" dirty="0"/>
          </a:p>
        </p:txBody>
      </p:sp>
      <p:sp>
        <p:nvSpPr>
          <p:cNvPr id="4" name="object 2">
            <a:extLst>
              <a:ext uri="{FF2B5EF4-FFF2-40B4-BE49-F238E27FC236}">
                <a16:creationId xmlns:a16="http://schemas.microsoft.com/office/drawing/2014/main" id="{DD2F2D22-3A4C-B1FE-B9A3-356782B7418B}"/>
              </a:ext>
            </a:extLst>
          </p:cNvPr>
          <p:cNvSpPr txBox="1"/>
          <p:nvPr/>
        </p:nvSpPr>
        <p:spPr>
          <a:xfrm>
            <a:off x="537431" y="227462"/>
            <a:ext cx="1146263" cy="294684"/>
          </a:xfrm>
          <a:prstGeom prst="rect">
            <a:avLst/>
          </a:prstGeom>
        </p:spPr>
        <p:txBody>
          <a:bodyPr vert="horz" wrap="square" lIns="0" tIns="15355" rIns="0" bIns="0" rtlCol="0">
            <a:spAutoFit/>
          </a:bodyPr>
          <a:lstStyle/>
          <a:p>
            <a:pPr marL="15356" defTabSz="1105601">
              <a:spcBef>
                <a:spcPts val="121"/>
              </a:spcBef>
            </a:pPr>
            <a:r>
              <a:rPr lang="fr-FR" sz="1814" b="1" spc="-6" dirty="0" err="1">
                <a:solidFill>
                  <a:srgbClr val="0058FF"/>
                </a:solidFill>
                <a:latin typeface="Arial"/>
                <a:cs typeface="Arial"/>
              </a:rPr>
              <a:t>Switchs</a:t>
            </a:r>
            <a:endParaRPr sz="1814" dirty="0">
              <a:solidFill>
                <a:prstClr val="black"/>
              </a:solidFill>
              <a:latin typeface="Arial"/>
              <a:cs typeface="Arial"/>
            </a:endParaRPr>
          </a:p>
        </p:txBody>
      </p:sp>
    </p:spTree>
    <p:extLst>
      <p:ext uri="{BB962C8B-B14F-4D97-AF65-F5344CB8AC3E}">
        <p14:creationId xmlns:p14="http://schemas.microsoft.com/office/powerpoint/2010/main" val="3792339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76488" y="2161073"/>
            <a:ext cx="4775456" cy="1020267"/>
          </a:xfrm>
          <a:prstGeom prst="rect">
            <a:avLst/>
          </a:prstGeom>
        </p:spPr>
        <p:txBody>
          <a:bodyPr vert="horz" wrap="square" lIns="0" tIns="15355" rIns="0" bIns="0" rtlCol="0">
            <a:spAutoFit/>
          </a:bodyPr>
          <a:lstStyle/>
          <a:p>
            <a:pPr marL="15356">
              <a:spcBef>
                <a:spcPts val="121"/>
              </a:spcBef>
            </a:pPr>
            <a:r>
              <a:rPr sz="6529" b="0" spc="-12" dirty="0">
                <a:latin typeface="Arial MT"/>
                <a:cs typeface="Arial MT"/>
              </a:rPr>
              <a:t>Classloading</a:t>
            </a:r>
            <a:endParaRPr sz="6529" dirty="0">
              <a:latin typeface="Arial MT"/>
              <a:cs typeface="Arial MT"/>
            </a:endParaRPr>
          </a:p>
        </p:txBody>
      </p:sp>
    </p:spTree>
    <p:extLst>
      <p:ext uri="{BB962C8B-B14F-4D97-AF65-F5344CB8AC3E}">
        <p14:creationId xmlns:p14="http://schemas.microsoft.com/office/powerpoint/2010/main" val="65543683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963537"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JDK 21</a:t>
            </a:r>
            <a:endParaRPr sz="1814" dirty="0">
              <a:solidFill>
                <a:prstClr val="black"/>
              </a:solidFill>
              <a:latin typeface="Arial"/>
              <a:cs typeface="Arial"/>
            </a:endParaRPr>
          </a:p>
        </p:txBody>
      </p:sp>
      <p:sp>
        <p:nvSpPr>
          <p:cNvPr id="3" name="object 3"/>
          <p:cNvSpPr txBox="1">
            <a:spLocks noGrp="1"/>
          </p:cNvSpPr>
          <p:nvPr>
            <p:ph type="title"/>
          </p:nvPr>
        </p:nvSpPr>
        <p:spPr>
          <a:xfrm>
            <a:off x="537431" y="538401"/>
            <a:ext cx="10343474" cy="573671"/>
          </a:xfrm>
          <a:prstGeom prst="rect">
            <a:avLst/>
          </a:prstGeom>
        </p:spPr>
        <p:txBody>
          <a:bodyPr vert="horz" wrap="square" lIns="0" tIns="15355" rIns="0" bIns="0" rtlCol="0">
            <a:spAutoFit/>
          </a:bodyPr>
          <a:lstStyle/>
          <a:p>
            <a:pPr marL="15356">
              <a:spcBef>
                <a:spcPts val="121"/>
              </a:spcBef>
            </a:pPr>
            <a:r>
              <a:rPr lang="fr-FR" spc="302" dirty="0"/>
              <a:t>Exercice</a:t>
            </a:r>
            <a:r>
              <a:rPr spc="145" dirty="0"/>
              <a:t> </a:t>
            </a:r>
            <a:r>
              <a:rPr spc="115" dirty="0"/>
              <a:t>:</a:t>
            </a:r>
            <a:r>
              <a:rPr spc="138" dirty="0"/>
              <a:t> </a:t>
            </a:r>
            <a:r>
              <a:rPr lang="fr-FR" b="1" dirty="0"/>
              <a:t>Pattern Matching et Record Pattern</a:t>
            </a:r>
            <a:endParaRPr spc="429" dirty="0"/>
          </a:p>
        </p:txBody>
      </p:sp>
      <p:sp>
        <p:nvSpPr>
          <p:cNvPr id="8" name="object 8"/>
          <p:cNvSpPr txBox="1"/>
          <p:nvPr/>
        </p:nvSpPr>
        <p:spPr>
          <a:xfrm>
            <a:off x="358779" y="898433"/>
            <a:ext cx="10522126" cy="6029584"/>
          </a:xfrm>
          <a:prstGeom prst="rect">
            <a:avLst/>
          </a:prstGeom>
        </p:spPr>
        <p:txBody>
          <a:bodyPr vert="horz" wrap="square" lIns="0" tIns="167371" rIns="0" bIns="0" rtlCol="0">
            <a:spAutoFit/>
          </a:bodyPr>
          <a:lstStyle/>
          <a:p>
            <a:pPr marL="61422" defTabSz="1105601">
              <a:spcBef>
                <a:spcPts val="1318"/>
              </a:spcBef>
            </a:pPr>
            <a:r>
              <a:rPr lang="fr-FR" sz="1600" spc="-6" dirty="0">
                <a:solidFill>
                  <a:srgbClr val="FFFFFF"/>
                </a:solidFill>
                <a:latin typeface="Arial MT"/>
                <a:cs typeface="Arial MT"/>
              </a:rPr>
              <a:t>Implémentez une méthode </a:t>
            </a:r>
            <a:r>
              <a:rPr lang="fr-FR" sz="1600" spc="-6" dirty="0" err="1">
                <a:solidFill>
                  <a:srgbClr val="FFFFFF"/>
                </a:solidFill>
                <a:latin typeface="Arial MT"/>
                <a:cs typeface="Arial MT"/>
              </a:rPr>
              <a:t>describeObject</a:t>
            </a:r>
            <a:r>
              <a:rPr lang="fr-FR" sz="1600" spc="-6" dirty="0">
                <a:solidFill>
                  <a:srgbClr val="FFFFFF"/>
                </a:solidFill>
                <a:latin typeface="Arial MT"/>
                <a:cs typeface="Arial MT"/>
              </a:rPr>
              <a:t>(Object </a:t>
            </a:r>
            <a:r>
              <a:rPr lang="fr-FR" sz="1600" spc="-6" dirty="0" err="1">
                <a:solidFill>
                  <a:srgbClr val="FFFFFF"/>
                </a:solidFill>
                <a:latin typeface="Arial MT"/>
                <a:cs typeface="Arial MT"/>
              </a:rPr>
              <a:t>obj</a:t>
            </a:r>
            <a:r>
              <a:rPr lang="fr-FR" sz="1600" spc="-6" dirty="0">
                <a:solidFill>
                  <a:srgbClr val="FFFFFF"/>
                </a:solidFill>
                <a:latin typeface="Arial MT"/>
                <a:cs typeface="Arial MT"/>
              </a:rPr>
              <a:t>) qui analyse dynamiquement un objet du CRM pour en déterminer le type et ses caractéristiques à l'aide du Pattern Matching et des Record Patterns.</a:t>
            </a:r>
          </a:p>
          <a:p>
            <a:pPr marL="61422" defTabSz="1105601">
              <a:spcBef>
                <a:spcPts val="1318"/>
              </a:spcBef>
            </a:pPr>
            <a:r>
              <a:rPr lang="fr-FR" sz="1600" spc="-6" dirty="0">
                <a:solidFill>
                  <a:srgbClr val="FFFFFF"/>
                </a:solidFill>
                <a:latin typeface="Arial MT"/>
                <a:cs typeface="Arial MT"/>
              </a:rPr>
              <a:t>Types à gérer :</a:t>
            </a:r>
          </a:p>
          <a:p>
            <a:pPr marL="61422" defTabSz="1105601">
              <a:spcBef>
                <a:spcPts val="1318"/>
              </a:spcBef>
            </a:pPr>
            <a:r>
              <a:rPr lang="fr-FR" sz="1600" spc="-6" dirty="0">
                <a:solidFill>
                  <a:srgbClr val="FFFFFF"/>
                </a:solidFill>
                <a:latin typeface="Arial MT"/>
                <a:cs typeface="Arial MT"/>
              </a:rPr>
              <a:t>    User (nom, </a:t>
            </a:r>
            <a:r>
              <a:rPr lang="fr-FR" sz="1600" spc="-6" dirty="0" err="1">
                <a:solidFill>
                  <a:srgbClr val="FFFFFF"/>
                </a:solidFill>
                <a:latin typeface="Arial MT"/>
                <a:cs typeface="Arial MT"/>
              </a:rPr>
              <a:t>prenom</a:t>
            </a:r>
            <a:r>
              <a:rPr lang="fr-FR" sz="1600" spc="-6" dirty="0">
                <a:solidFill>
                  <a:srgbClr val="FFFFFF"/>
                </a:solidFill>
                <a:latin typeface="Arial MT"/>
                <a:cs typeface="Arial MT"/>
              </a:rPr>
              <a:t>, </a:t>
            </a:r>
            <a:r>
              <a:rPr lang="fr-FR" sz="1600" spc="-6" dirty="0" err="1">
                <a:solidFill>
                  <a:srgbClr val="FFFFFF"/>
                </a:solidFill>
                <a:latin typeface="Arial MT"/>
                <a:cs typeface="Arial MT"/>
              </a:rPr>
              <a:t>age</a:t>
            </a:r>
            <a:r>
              <a:rPr lang="fr-FR" sz="1600" spc="-6" dirty="0">
                <a:solidFill>
                  <a:srgbClr val="FFFFFF"/>
                </a:solidFill>
                <a:latin typeface="Arial MT"/>
                <a:cs typeface="Arial MT"/>
              </a:rPr>
              <a:t>, id)</a:t>
            </a:r>
          </a:p>
          <a:p>
            <a:pPr marL="61422" defTabSz="1105601">
              <a:spcBef>
                <a:spcPts val="1318"/>
              </a:spcBef>
            </a:pPr>
            <a:r>
              <a:rPr lang="fr-FR" sz="1600" spc="-6" dirty="0">
                <a:solidFill>
                  <a:srgbClr val="FFFFFF"/>
                </a:solidFill>
                <a:latin typeface="Arial MT"/>
                <a:cs typeface="Arial MT"/>
              </a:rPr>
              <a:t>    Product (nom, prix, stock)</a:t>
            </a:r>
          </a:p>
          <a:p>
            <a:pPr marL="61422" defTabSz="1105601">
              <a:spcBef>
                <a:spcPts val="1318"/>
              </a:spcBef>
            </a:pPr>
            <a:r>
              <a:rPr lang="fr-FR" sz="1600" spc="-6" dirty="0">
                <a:solidFill>
                  <a:srgbClr val="FFFFFF"/>
                </a:solidFill>
                <a:latin typeface="Arial MT"/>
                <a:cs typeface="Arial MT"/>
              </a:rPr>
              <a:t>    </a:t>
            </a:r>
            <a:r>
              <a:rPr lang="fr-FR" sz="1600" spc="-6" dirty="0" err="1">
                <a:solidFill>
                  <a:srgbClr val="FFFFFF"/>
                </a:solidFill>
                <a:latin typeface="Arial MT"/>
                <a:cs typeface="Arial MT"/>
              </a:rPr>
              <a:t>Order</a:t>
            </a:r>
            <a:r>
              <a:rPr lang="fr-FR" sz="1600" spc="-6" dirty="0">
                <a:solidFill>
                  <a:srgbClr val="FFFFFF"/>
                </a:solidFill>
                <a:latin typeface="Arial MT"/>
                <a:cs typeface="Arial MT"/>
              </a:rPr>
              <a:t> (id, utilisateur, </a:t>
            </a:r>
            <a:r>
              <a:rPr lang="fr-FR" sz="1600" spc="-6" dirty="0" err="1">
                <a:solidFill>
                  <a:srgbClr val="FFFFFF"/>
                </a:solidFill>
                <a:latin typeface="Arial MT"/>
                <a:cs typeface="Arial MT"/>
              </a:rPr>
              <a:t>montantTotal</a:t>
            </a:r>
            <a:r>
              <a:rPr lang="fr-FR" sz="1600" spc="-6" dirty="0">
                <a:solidFill>
                  <a:srgbClr val="FFFFFF"/>
                </a:solidFill>
                <a:latin typeface="Arial MT"/>
                <a:cs typeface="Arial MT"/>
              </a:rPr>
              <a:t>)</a:t>
            </a:r>
          </a:p>
          <a:p>
            <a:pPr marL="61422" defTabSz="1105601">
              <a:spcBef>
                <a:spcPts val="1318"/>
              </a:spcBef>
            </a:pPr>
            <a:r>
              <a:rPr lang="fr-FR" sz="1600" spc="-6" dirty="0">
                <a:solidFill>
                  <a:srgbClr val="FFFFFF"/>
                </a:solidFill>
                <a:latin typeface="Arial MT"/>
                <a:cs typeface="Arial MT"/>
              </a:rPr>
              <a:t>    Autres : String, Integer, ou tout autre objet non spécifié</a:t>
            </a:r>
          </a:p>
          <a:p>
            <a:pPr marL="61422" defTabSz="1105601">
              <a:spcBef>
                <a:spcPts val="1318"/>
              </a:spcBef>
            </a:pPr>
            <a:endParaRPr lang="fr-FR" sz="1600" spc="-6" dirty="0">
              <a:solidFill>
                <a:srgbClr val="FFFFFF"/>
              </a:solidFill>
              <a:latin typeface="Arial MT"/>
              <a:cs typeface="Arial MT"/>
            </a:endParaRPr>
          </a:p>
          <a:p>
            <a:pPr marL="61422" defTabSz="1105601">
              <a:spcBef>
                <a:spcPts val="1318"/>
              </a:spcBef>
            </a:pPr>
            <a:r>
              <a:rPr lang="fr-FR" sz="1600" spc="-6" dirty="0">
                <a:solidFill>
                  <a:srgbClr val="FFFFFF"/>
                </a:solidFill>
                <a:latin typeface="Arial MT"/>
                <a:cs typeface="Arial MT"/>
              </a:rPr>
              <a:t>Conditions supplémentaires :</a:t>
            </a:r>
          </a:p>
          <a:p>
            <a:pPr marL="61422" defTabSz="1105601">
              <a:spcBef>
                <a:spcPts val="1318"/>
              </a:spcBef>
            </a:pPr>
            <a:r>
              <a:rPr lang="fr-FR" sz="1600" spc="-6" dirty="0">
                <a:solidFill>
                  <a:srgbClr val="FFFFFF"/>
                </a:solidFill>
                <a:latin typeface="Arial MT"/>
                <a:cs typeface="Arial MT"/>
              </a:rPr>
              <a:t>    Integer :</a:t>
            </a:r>
          </a:p>
          <a:p>
            <a:pPr marL="61422" defTabSz="1105601">
              <a:spcBef>
                <a:spcPts val="1318"/>
              </a:spcBef>
            </a:pPr>
            <a:r>
              <a:rPr lang="fr-FR" sz="1600" spc="-6" dirty="0">
                <a:solidFill>
                  <a:srgbClr val="FFFFFF"/>
                </a:solidFill>
                <a:latin typeface="Arial MT"/>
                <a:cs typeface="Arial MT"/>
              </a:rPr>
              <a:t>        Si positif → "Identifiant positif"</a:t>
            </a:r>
          </a:p>
          <a:p>
            <a:pPr marL="61422" defTabSz="1105601">
              <a:spcBef>
                <a:spcPts val="1318"/>
              </a:spcBef>
            </a:pPr>
            <a:r>
              <a:rPr lang="fr-FR" sz="1600" spc="-6" dirty="0">
                <a:solidFill>
                  <a:srgbClr val="FFFFFF"/>
                </a:solidFill>
                <a:latin typeface="Arial MT"/>
                <a:cs typeface="Arial MT"/>
              </a:rPr>
              <a:t>        Si négatif → "Identifiant négatif"</a:t>
            </a:r>
          </a:p>
          <a:p>
            <a:pPr marL="61422" defTabSz="1105601">
              <a:spcBef>
                <a:spcPts val="1318"/>
              </a:spcBef>
            </a:pPr>
            <a:r>
              <a:rPr lang="fr-FR" sz="1600" spc="-6" dirty="0">
                <a:solidFill>
                  <a:srgbClr val="FFFFFF"/>
                </a:solidFill>
                <a:latin typeface="Arial MT"/>
                <a:cs typeface="Arial MT"/>
              </a:rPr>
              <a:t>    String :</a:t>
            </a:r>
          </a:p>
          <a:p>
            <a:pPr marL="61422" defTabSz="1105601">
              <a:spcBef>
                <a:spcPts val="1318"/>
              </a:spcBef>
            </a:pPr>
            <a:r>
              <a:rPr lang="fr-FR" sz="1600" spc="-6" dirty="0">
                <a:solidFill>
                  <a:srgbClr val="FFFFFF"/>
                </a:solidFill>
                <a:latin typeface="Arial MT"/>
                <a:cs typeface="Arial MT"/>
              </a:rPr>
              <a:t>        Plus de 10 caractères → "Nom long"</a:t>
            </a:r>
          </a:p>
          <a:p>
            <a:pPr marL="61422" defTabSz="1105601">
              <a:spcBef>
                <a:spcPts val="1318"/>
              </a:spcBef>
            </a:pPr>
            <a:r>
              <a:rPr lang="fr-FR" sz="1600" spc="-6" dirty="0">
                <a:solidFill>
                  <a:srgbClr val="FFFFFF"/>
                </a:solidFill>
                <a:latin typeface="Arial MT"/>
                <a:cs typeface="Arial MT"/>
              </a:rPr>
              <a:t>        Moins ou égal à 10 → "Nom court"</a:t>
            </a:r>
            <a:endParaRPr sz="1600" dirty="0">
              <a:solidFill>
                <a:prstClr val="black"/>
              </a:solidFill>
              <a:latin typeface="Arial MT"/>
              <a:cs typeface="Arial MT"/>
            </a:endParaRPr>
          </a:p>
        </p:txBody>
      </p:sp>
    </p:spTree>
    <p:extLst>
      <p:ext uri="{BB962C8B-B14F-4D97-AF65-F5344CB8AC3E}">
        <p14:creationId xmlns:p14="http://schemas.microsoft.com/office/powerpoint/2010/main" val="166860987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AC79A-1A61-4F43-CD68-2FE5C4347FB6}"/>
              </a:ext>
            </a:extLst>
          </p:cNvPr>
          <p:cNvSpPr>
            <a:spLocks noGrp="1"/>
          </p:cNvSpPr>
          <p:nvPr>
            <p:ph type="title"/>
          </p:nvPr>
        </p:nvSpPr>
        <p:spPr/>
        <p:txBody>
          <a:bodyPr/>
          <a:lstStyle/>
          <a:p>
            <a:r>
              <a:rPr lang="fr-FR" dirty="0"/>
              <a:t>COMMIT</a:t>
            </a:r>
          </a:p>
        </p:txBody>
      </p:sp>
      <p:sp>
        <p:nvSpPr>
          <p:cNvPr id="3" name="Espace réservé du texte 2">
            <a:extLst>
              <a:ext uri="{FF2B5EF4-FFF2-40B4-BE49-F238E27FC236}">
                <a16:creationId xmlns:a16="http://schemas.microsoft.com/office/drawing/2014/main" id="{A764D0E9-82A3-42AE-B9EC-470FACA58C16}"/>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63680249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76488" y="2161073"/>
            <a:ext cx="3590805" cy="1020267"/>
          </a:xfrm>
          <a:prstGeom prst="rect">
            <a:avLst/>
          </a:prstGeom>
        </p:spPr>
        <p:txBody>
          <a:bodyPr vert="horz" wrap="square" lIns="0" tIns="15355" rIns="0" bIns="0" rtlCol="0">
            <a:spAutoFit/>
          </a:bodyPr>
          <a:lstStyle/>
          <a:p>
            <a:pPr marL="15356">
              <a:spcBef>
                <a:spcPts val="121"/>
              </a:spcBef>
            </a:pPr>
            <a:r>
              <a:rPr sz="6529" b="0" spc="-42" dirty="0">
                <a:latin typeface="Arial MT"/>
                <a:cs typeface="Arial MT"/>
              </a:rPr>
              <a:t>DateTime</a:t>
            </a:r>
            <a:endParaRPr sz="6529">
              <a:latin typeface="Arial MT"/>
              <a:cs typeface="Arial MT"/>
            </a:endParaRPr>
          </a:p>
        </p:txBody>
      </p:sp>
    </p:spTree>
    <p:extLst>
      <p:ext uri="{BB962C8B-B14F-4D97-AF65-F5344CB8AC3E}">
        <p14:creationId xmlns:p14="http://schemas.microsoft.com/office/powerpoint/2010/main" val="9913198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431" y="239819"/>
            <a:ext cx="3564701" cy="823418"/>
          </a:xfrm>
          <a:prstGeom prst="rect">
            <a:avLst/>
          </a:prstGeom>
        </p:spPr>
        <p:txBody>
          <a:bodyPr vert="horz" wrap="square" lIns="0" tIns="15355" rIns="0" bIns="0" rtlCol="0">
            <a:spAutoFit/>
          </a:bodyPr>
          <a:lstStyle/>
          <a:p>
            <a:pPr marL="15356">
              <a:lnSpc>
                <a:spcPts val="2055"/>
              </a:lnSpc>
              <a:spcBef>
                <a:spcPts val="121"/>
              </a:spcBef>
            </a:pPr>
            <a:r>
              <a:rPr sz="1814" spc="-6" dirty="0">
                <a:solidFill>
                  <a:srgbClr val="0058FF"/>
                </a:solidFill>
                <a:latin typeface="Arial"/>
                <a:cs typeface="Arial"/>
              </a:rPr>
              <a:t>DateTime</a:t>
            </a:r>
            <a:endParaRPr sz="1814">
              <a:latin typeface="Arial"/>
              <a:cs typeface="Arial"/>
            </a:endParaRPr>
          </a:p>
          <a:p>
            <a:pPr marL="15356">
              <a:lnSpc>
                <a:spcPts val="4232"/>
              </a:lnSpc>
            </a:pPr>
            <a:r>
              <a:rPr spc="-42" dirty="0"/>
              <a:t>J</a:t>
            </a:r>
            <a:r>
              <a:rPr spc="-36" dirty="0"/>
              <a:t>a</a:t>
            </a:r>
            <a:r>
              <a:rPr spc="472" dirty="0"/>
              <a:t>v</a:t>
            </a:r>
            <a:r>
              <a:rPr spc="484" dirty="0"/>
              <a:t>a</a:t>
            </a:r>
            <a:r>
              <a:rPr spc="266" dirty="0"/>
              <a:t>.u</a:t>
            </a:r>
            <a:r>
              <a:rPr spc="224" dirty="0"/>
              <a:t>t</a:t>
            </a:r>
            <a:r>
              <a:rPr spc="157" dirty="0"/>
              <a:t>i</a:t>
            </a:r>
            <a:r>
              <a:rPr spc="169" dirty="0"/>
              <a:t>l</a:t>
            </a:r>
            <a:r>
              <a:rPr spc="42" dirty="0"/>
              <a:t>.</a:t>
            </a:r>
            <a:r>
              <a:rPr spc="647" dirty="0"/>
              <a:t>D</a:t>
            </a:r>
            <a:r>
              <a:rPr spc="544" dirty="0"/>
              <a:t>a</a:t>
            </a:r>
            <a:r>
              <a:rPr spc="290" dirty="0"/>
              <a:t>t</a:t>
            </a:r>
            <a:r>
              <a:rPr spc="375" dirty="0"/>
              <a:t>e</a:t>
            </a:r>
          </a:p>
        </p:txBody>
      </p:sp>
      <p:sp>
        <p:nvSpPr>
          <p:cNvPr id="3" name="object 3"/>
          <p:cNvSpPr txBox="1"/>
          <p:nvPr/>
        </p:nvSpPr>
        <p:spPr>
          <a:xfrm>
            <a:off x="724595" y="1614368"/>
            <a:ext cx="111325" cy="137986"/>
          </a:xfrm>
          <a:prstGeom prst="rect">
            <a:avLst/>
          </a:prstGeom>
        </p:spPr>
        <p:txBody>
          <a:bodyPr vert="horz" wrap="square" lIns="0" tIns="16891" rIns="0" bIns="0" rtlCol="0">
            <a:spAutoFit/>
          </a:bodyPr>
          <a:lstStyle/>
          <a:p>
            <a:pPr marL="15356" defTabSz="1105601">
              <a:spcBef>
                <a:spcPts val="133"/>
              </a:spcBef>
            </a:pPr>
            <a:r>
              <a:rPr sz="786" spc="6" dirty="0">
                <a:solidFill>
                  <a:srgbClr val="FFFFFF"/>
                </a:solidFill>
                <a:latin typeface="Lucida Sans Unicode"/>
                <a:cs typeface="Lucida Sans Unicode"/>
              </a:rPr>
              <a:t>●</a:t>
            </a:r>
            <a:endParaRPr sz="786">
              <a:solidFill>
                <a:prstClr val="black"/>
              </a:solidFill>
              <a:latin typeface="Lucida Sans Unicode"/>
              <a:cs typeface="Lucida Sans Unicode"/>
            </a:endParaRPr>
          </a:p>
        </p:txBody>
      </p:sp>
      <p:sp>
        <p:nvSpPr>
          <p:cNvPr id="4" name="object 4"/>
          <p:cNvSpPr txBox="1"/>
          <p:nvPr/>
        </p:nvSpPr>
        <p:spPr>
          <a:xfrm>
            <a:off x="724595" y="2221127"/>
            <a:ext cx="111325" cy="137986"/>
          </a:xfrm>
          <a:prstGeom prst="rect">
            <a:avLst/>
          </a:prstGeom>
        </p:spPr>
        <p:txBody>
          <a:bodyPr vert="horz" wrap="square" lIns="0" tIns="16891" rIns="0" bIns="0" rtlCol="0">
            <a:spAutoFit/>
          </a:bodyPr>
          <a:lstStyle/>
          <a:p>
            <a:pPr marL="15356" defTabSz="1105601">
              <a:spcBef>
                <a:spcPts val="133"/>
              </a:spcBef>
            </a:pPr>
            <a:r>
              <a:rPr sz="786" spc="6" dirty="0">
                <a:solidFill>
                  <a:srgbClr val="FFFFFF"/>
                </a:solidFill>
                <a:latin typeface="Lucida Sans Unicode"/>
                <a:cs typeface="Lucida Sans Unicode"/>
              </a:rPr>
              <a:t>●</a:t>
            </a:r>
            <a:endParaRPr sz="786">
              <a:solidFill>
                <a:prstClr val="black"/>
              </a:solidFill>
              <a:latin typeface="Lucida Sans Unicode"/>
              <a:cs typeface="Lucida Sans Unicode"/>
            </a:endParaRPr>
          </a:p>
        </p:txBody>
      </p:sp>
      <p:sp>
        <p:nvSpPr>
          <p:cNvPr id="5" name="object 5"/>
          <p:cNvSpPr txBox="1"/>
          <p:nvPr/>
        </p:nvSpPr>
        <p:spPr>
          <a:xfrm>
            <a:off x="724595" y="2597636"/>
            <a:ext cx="111325" cy="137986"/>
          </a:xfrm>
          <a:prstGeom prst="rect">
            <a:avLst/>
          </a:prstGeom>
        </p:spPr>
        <p:txBody>
          <a:bodyPr vert="horz" wrap="square" lIns="0" tIns="16891" rIns="0" bIns="0" rtlCol="0">
            <a:spAutoFit/>
          </a:bodyPr>
          <a:lstStyle/>
          <a:p>
            <a:pPr marL="15356" defTabSz="1105601">
              <a:spcBef>
                <a:spcPts val="133"/>
              </a:spcBef>
            </a:pPr>
            <a:r>
              <a:rPr sz="786" spc="6" dirty="0">
                <a:solidFill>
                  <a:srgbClr val="FFFFFF"/>
                </a:solidFill>
                <a:latin typeface="Lucida Sans Unicode"/>
                <a:cs typeface="Lucida Sans Unicode"/>
              </a:rPr>
              <a:t>●</a:t>
            </a:r>
            <a:endParaRPr sz="786">
              <a:solidFill>
                <a:prstClr val="black"/>
              </a:solidFill>
              <a:latin typeface="Lucida Sans Unicode"/>
              <a:cs typeface="Lucida Sans Unicode"/>
            </a:endParaRPr>
          </a:p>
        </p:txBody>
      </p:sp>
      <p:sp>
        <p:nvSpPr>
          <p:cNvPr id="6" name="object 6"/>
          <p:cNvSpPr txBox="1"/>
          <p:nvPr/>
        </p:nvSpPr>
        <p:spPr>
          <a:xfrm>
            <a:off x="724595" y="2974130"/>
            <a:ext cx="111325" cy="137986"/>
          </a:xfrm>
          <a:prstGeom prst="rect">
            <a:avLst/>
          </a:prstGeom>
        </p:spPr>
        <p:txBody>
          <a:bodyPr vert="horz" wrap="square" lIns="0" tIns="16891" rIns="0" bIns="0" rtlCol="0">
            <a:spAutoFit/>
          </a:bodyPr>
          <a:lstStyle/>
          <a:p>
            <a:pPr marL="15356" defTabSz="1105601">
              <a:spcBef>
                <a:spcPts val="133"/>
              </a:spcBef>
            </a:pPr>
            <a:r>
              <a:rPr sz="786" spc="6" dirty="0">
                <a:solidFill>
                  <a:srgbClr val="FFFFFF"/>
                </a:solidFill>
                <a:latin typeface="Lucida Sans Unicode"/>
                <a:cs typeface="Lucida Sans Unicode"/>
              </a:rPr>
              <a:t>●</a:t>
            </a:r>
            <a:endParaRPr sz="786">
              <a:solidFill>
                <a:prstClr val="black"/>
              </a:solidFill>
              <a:latin typeface="Lucida Sans Unicode"/>
              <a:cs typeface="Lucida Sans Unicode"/>
            </a:endParaRPr>
          </a:p>
        </p:txBody>
      </p:sp>
      <p:sp>
        <p:nvSpPr>
          <p:cNvPr id="7" name="object 7"/>
          <p:cNvSpPr txBox="1"/>
          <p:nvPr/>
        </p:nvSpPr>
        <p:spPr>
          <a:xfrm>
            <a:off x="724595" y="3580889"/>
            <a:ext cx="111325" cy="137986"/>
          </a:xfrm>
          <a:prstGeom prst="rect">
            <a:avLst/>
          </a:prstGeom>
        </p:spPr>
        <p:txBody>
          <a:bodyPr vert="horz" wrap="square" lIns="0" tIns="16891" rIns="0" bIns="0" rtlCol="0">
            <a:spAutoFit/>
          </a:bodyPr>
          <a:lstStyle/>
          <a:p>
            <a:pPr marL="15356" defTabSz="1105601">
              <a:spcBef>
                <a:spcPts val="133"/>
              </a:spcBef>
            </a:pPr>
            <a:r>
              <a:rPr sz="786" spc="6" dirty="0">
                <a:solidFill>
                  <a:srgbClr val="FFFFFF"/>
                </a:solidFill>
                <a:latin typeface="Lucida Sans Unicode"/>
                <a:cs typeface="Lucida Sans Unicode"/>
              </a:rPr>
              <a:t>●</a:t>
            </a:r>
            <a:endParaRPr sz="786">
              <a:solidFill>
                <a:prstClr val="black"/>
              </a:solidFill>
              <a:latin typeface="Lucida Sans Unicode"/>
              <a:cs typeface="Lucida Sans Unicode"/>
            </a:endParaRPr>
          </a:p>
        </p:txBody>
      </p:sp>
      <p:sp>
        <p:nvSpPr>
          <p:cNvPr id="8" name="object 8"/>
          <p:cNvSpPr txBox="1"/>
          <p:nvPr/>
        </p:nvSpPr>
        <p:spPr>
          <a:xfrm>
            <a:off x="1116335" y="1567366"/>
            <a:ext cx="10208881" cy="2284552"/>
          </a:xfrm>
          <a:prstGeom prst="rect">
            <a:avLst/>
          </a:prstGeom>
        </p:spPr>
        <p:txBody>
          <a:bodyPr vert="horz" wrap="square" lIns="0" tIns="61421" rIns="0" bIns="0" rtlCol="0">
            <a:spAutoFit/>
          </a:bodyPr>
          <a:lstStyle/>
          <a:p>
            <a:pPr marL="15356" marR="363159" defTabSz="1105601">
              <a:lnSpc>
                <a:spcPts val="1814"/>
              </a:lnSpc>
              <a:spcBef>
                <a:spcPts val="484"/>
              </a:spcBef>
            </a:pPr>
            <a:r>
              <a:rPr sz="1814" dirty="0">
                <a:solidFill>
                  <a:srgbClr val="FFFFFF"/>
                </a:solidFill>
                <a:latin typeface="Arial MT"/>
                <a:cs typeface="Arial MT"/>
              </a:rPr>
              <a:t>Historiquement, </a:t>
            </a:r>
            <a:r>
              <a:rPr sz="1814" spc="-6" dirty="0">
                <a:solidFill>
                  <a:srgbClr val="FFFFFF"/>
                </a:solidFill>
                <a:latin typeface="Arial MT"/>
                <a:cs typeface="Arial MT"/>
              </a:rPr>
              <a:t>les</a:t>
            </a:r>
            <a:r>
              <a:rPr sz="1814" dirty="0">
                <a:solidFill>
                  <a:srgbClr val="FFFFFF"/>
                </a:solidFill>
                <a:latin typeface="Arial MT"/>
                <a:cs typeface="Arial MT"/>
              </a:rPr>
              <a:t> dates</a:t>
            </a:r>
            <a:r>
              <a:rPr sz="1814" spc="6" dirty="0">
                <a:solidFill>
                  <a:srgbClr val="FFFFFF"/>
                </a:solidFill>
                <a:latin typeface="Arial MT"/>
                <a:cs typeface="Arial MT"/>
              </a:rPr>
              <a:t> </a:t>
            </a:r>
            <a:r>
              <a:rPr sz="1814" dirty="0">
                <a:solidFill>
                  <a:srgbClr val="FFFFFF"/>
                </a:solidFill>
                <a:latin typeface="Arial MT"/>
                <a:cs typeface="Arial MT"/>
              </a:rPr>
              <a:t>étaient modélisées en Java</a:t>
            </a:r>
            <a:r>
              <a:rPr sz="1814" spc="-6" dirty="0">
                <a:solidFill>
                  <a:srgbClr val="FFFFFF"/>
                </a:solidFill>
                <a:latin typeface="Arial MT"/>
                <a:cs typeface="Arial MT"/>
              </a:rPr>
              <a:t> </a:t>
            </a:r>
            <a:r>
              <a:rPr sz="1814" dirty="0">
                <a:solidFill>
                  <a:srgbClr val="FFFFFF"/>
                </a:solidFill>
                <a:latin typeface="Arial MT"/>
                <a:cs typeface="Arial MT"/>
              </a:rPr>
              <a:t>via</a:t>
            </a:r>
            <a:r>
              <a:rPr sz="1814" spc="-6" dirty="0">
                <a:solidFill>
                  <a:srgbClr val="FFFFFF"/>
                </a:solidFill>
                <a:latin typeface="Arial MT"/>
                <a:cs typeface="Arial MT"/>
              </a:rPr>
              <a:t> </a:t>
            </a:r>
            <a:r>
              <a:rPr sz="1814" dirty="0">
                <a:solidFill>
                  <a:srgbClr val="FFFFFF"/>
                </a:solidFill>
                <a:latin typeface="Arial MT"/>
                <a:cs typeface="Arial MT"/>
              </a:rPr>
              <a:t>les</a:t>
            </a:r>
            <a:r>
              <a:rPr sz="1814" spc="6" dirty="0">
                <a:solidFill>
                  <a:srgbClr val="FFFFFF"/>
                </a:solidFill>
                <a:latin typeface="Arial MT"/>
                <a:cs typeface="Arial MT"/>
              </a:rPr>
              <a:t> </a:t>
            </a:r>
            <a:r>
              <a:rPr sz="1814" dirty="0">
                <a:solidFill>
                  <a:srgbClr val="FFFFFF"/>
                </a:solidFill>
                <a:latin typeface="Arial MT"/>
                <a:cs typeface="Arial MT"/>
              </a:rPr>
              <a:t>classes Java.util.Date,</a:t>
            </a:r>
            <a:r>
              <a:rPr sz="1814" spc="-6" dirty="0">
                <a:solidFill>
                  <a:srgbClr val="FFFFFF"/>
                </a:solidFill>
                <a:latin typeface="Arial MT"/>
                <a:cs typeface="Arial MT"/>
              </a:rPr>
              <a:t> </a:t>
            </a:r>
            <a:r>
              <a:rPr sz="1814" dirty="0">
                <a:solidFill>
                  <a:srgbClr val="FFFFFF"/>
                </a:solidFill>
                <a:latin typeface="Arial MT"/>
                <a:cs typeface="Arial MT"/>
              </a:rPr>
              <a:t>Calendar et </a:t>
            </a:r>
            <a:r>
              <a:rPr sz="1814" spc="-490" dirty="0">
                <a:solidFill>
                  <a:srgbClr val="FFFFFF"/>
                </a:solidFill>
                <a:latin typeface="Arial MT"/>
                <a:cs typeface="Arial MT"/>
              </a:rPr>
              <a:t> </a:t>
            </a:r>
            <a:r>
              <a:rPr sz="1814" spc="-12" dirty="0">
                <a:solidFill>
                  <a:srgbClr val="FFFFFF"/>
                </a:solidFill>
                <a:latin typeface="Arial MT"/>
                <a:cs typeface="Arial MT"/>
              </a:rPr>
              <a:t>Timezone.</a:t>
            </a:r>
            <a:endParaRPr sz="1814">
              <a:solidFill>
                <a:prstClr val="black"/>
              </a:solidFill>
              <a:latin typeface="Arial MT"/>
              <a:cs typeface="Arial MT"/>
            </a:endParaRPr>
          </a:p>
          <a:p>
            <a:pPr marL="15356" defTabSz="1105601">
              <a:spcBef>
                <a:spcPts val="786"/>
              </a:spcBef>
            </a:pPr>
            <a:r>
              <a:rPr sz="1814" spc="-6" dirty="0">
                <a:solidFill>
                  <a:srgbClr val="FFFFFF"/>
                </a:solidFill>
                <a:latin typeface="Arial MT"/>
                <a:cs typeface="Arial MT"/>
              </a:rPr>
              <a:t>Ces </a:t>
            </a:r>
            <a:r>
              <a:rPr sz="1814" dirty="0">
                <a:solidFill>
                  <a:srgbClr val="FFFFFF"/>
                </a:solidFill>
                <a:latin typeface="Arial MT"/>
                <a:cs typeface="Arial MT"/>
              </a:rPr>
              <a:t>classes</a:t>
            </a:r>
            <a:r>
              <a:rPr sz="1814" spc="-12" dirty="0">
                <a:solidFill>
                  <a:srgbClr val="FFFFFF"/>
                </a:solidFill>
                <a:latin typeface="Arial MT"/>
                <a:cs typeface="Arial MT"/>
              </a:rPr>
              <a:t> </a:t>
            </a:r>
            <a:r>
              <a:rPr sz="1814" dirty="0">
                <a:solidFill>
                  <a:srgbClr val="FFFFFF"/>
                </a:solidFill>
                <a:latin typeface="Arial MT"/>
                <a:cs typeface="Arial MT"/>
              </a:rPr>
              <a:t>n’étaient</a:t>
            </a:r>
            <a:r>
              <a:rPr sz="1814" spc="-6" dirty="0">
                <a:solidFill>
                  <a:srgbClr val="FFFFFF"/>
                </a:solidFill>
                <a:latin typeface="Arial MT"/>
                <a:cs typeface="Arial MT"/>
              </a:rPr>
              <a:t> </a:t>
            </a:r>
            <a:r>
              <a:rPr sz="1814" dirty="0">
                <a:solidFill>
                  <a:srgbClr val="FFFFFF"/>
                </a:solidFill>
                <a:latin typeface="Arial MT"/>
                <a:cs typeface="Arial MT"/>
              </a:rPr>
              <a:t>pas</a:t>
            </a:r>
            <a:r>
              <a:rPr sz="1814" spc="-6" dirty="0">
                <a:solidFill>
                  <a:srgbClr val="FFFFFF"/>
                </a:solidFill>
                <a:latin typeface="Arial MT"/>
                <a:cs typeface="Arial MT"/>
              </a:rPr>
              <a:t> </a:t>
            </a:r>
            <a:r>
              <a:rPr sz="1814" dirty="0">
                <a:solidFill>
                  <a:srgbClr val="FFFFFF"/>
                </a:solidFill>
                <a:latin typeface="Arial MT"/>
                <a:cs typeface="Arial MT"/>
              </a:rPr>
              <a:t>très pratiques.</a:t>
            </a:r>
            <a:endParaRPr sz="1814">
              <a:solidFill>
                <a:prstClr val="black"/>
              </a:solidFill>
              <a:latin typeface="Arial MT"/>
              <a:cs typeface="Arial MT"/>
            </a:endParaRPr>
          </a:p>
          <a:p>
            <a:pPr marL="15356" defTabSz="1105601">
              <a:spcBef>
                <a:spcPts val="786"/>
              </a:spcBef>
            </a:pPr>
            <a:r>
              <a:rPr sz="1814" spc="-6" dirty="0">
                <a:solidFill>
                  <a:srgbClr val="FFFFFF"/>
                </a:solidFill>
                <a:latin typeface="Arial MT"/>
                <a:cs typeface="Arial MT"/>
              </a:rPr>
              <a:t>Elles</a:t>
            </a:r>
            <a:r>
              <a:rPr sz="1814" dirty="0">
                <a:solidFill>
                  <a:srgbClr val="FFFFFF"/>
                </a:solidFill>
                <a:latin typeface="Arial MT"/>
                <a:cs typeface="Arial MT"/>
              </a:rPr>
              <a:t> étaient mutables,</a:t>
            </a:r>
            <a:r>
              <a:rPr sz="1814" spc="-6" dirty="0">
                <a:solidFill>
                  <a:srgbClr val="FFFFFF"/>
                </a:solidFill>
                <a:latin typeface="Arial MT"/>
                <a:cs typeface="Arial MT"/>
              </a:rPr>
              <a:t> </a:t>
            </a:r>
            <a:r>
              <a:rPr sz="1814" dirty="0">
                <a:solidFill>
                  <a:srgbClr val="FFFFFF"/>
                </a:solidFill>
                <a:latin typeface="Arial MT"/>
                <a:cs typeface="Arial MT"/>
              </a:rPr>
              <a:t>donc</a:t>
            </a:r>
            <a:r>
              <a:rPr sz="1814" spc="6" dirty="0">
                <a:solidFill>
                  <a:srgbClr val="FFFFFF"/>
                </a:solidFill>
                <a:latin typeface="Arial MT"/>
                <a:cs typeface="Arial MT"/>
              </a:rPr>
              <a:t> </a:t>
            </a:r>
            <a:r>
              <a:rPr sz="1814" dirty="0">
                <a:solidFill>
                  <a:srgbClr val="FFFFFF"/>
                </a:solidFill>
                <a:latin typeface="Arial MT"/>
                <a:cs typeface="Arial MT"/>
              </a:rPr>
              <a:t>pas directement compatible</a:t>
            </a:r>
            <a:r>
              <a:rPr sz="1814" spc="-6" dirty="0">
                <a:solidFill>
                  <a:srgbClr val="FFFFFF"/>
                </a:solidFill>
                <a:latin typeface="Arial MT"/>
                <a:cs typeface="Arial MT"/>
              </a:rPr>
              <a:t> </a:t>
            </a:r>
            <a:r>
              <a:rPr sz="1814" dirty="0">
                <a:solidFill>
                  <a:srgbClr val="FFFFFF"/>
                </a:solidFill>
                <a:latin typeface="Arial MT"/>
                <a:cs typeface="Arial MT"/>
              </a:rPr>
              <a:t>avec du</a:t>
            </a:r>
            <a:r>
              <a:rPr sz="1814" spc="-6" dirty="0">
                <a:solidFill>
                  <a:srgbClr val="FFFFFF"/>
                </a:solidFill>
                <a:latin typeface="Arial MT"/>
                <a:cs typeface="Arial MT"/>
              </a:rPr>
              <a:t> </a:t>
            </a:r>
            <a:r>
              <a:rPr sz="1814" dirty="0">
                <a:solidFill>
                  <a:srgbClr val="FFFFFF"/>
                </a:solidFill>
                <a:latin typeface="Arial MT"/>
                <a:cs typeface="Arial MT"/>
              </a:rPr>
              <a:t>code multithread.</a:t>
            </a:r>
            <a:endParaRPr sz="1814">
              <a:solidFill>
                <a:prstClr val="black"/>
              </a:solidFill>
              <a:latin typeface="Arial MT"/>
              <a:cs typeface="Arial MT"/>
            </a:endParaRPr>
          </a:p>
          <a:p>
            <a:pPr marL="15356" marR="6142" defTabSz="1105601">
              <a:lnSpc>
                <a:spcPts val="1814"/>
              </a:lnSpc>
              <a:spcBef>
                <a:spcPts val="1155"/>
              </a:spcBef>
            </a:pPr>
            <a:r>
              <a:rPr sz="1814" dirty="0">
                <a:solidFill>
                  <a:srgbClr val="FFFFFF"/>
                </a:solidFill>
                <a:latin typeface="Arial MT"/>
                <a:cs typeface="Arial MT"/>
              </a:rPr>
              <a:t>Le fait que de nombreux développeurs et frameworks utilisaient des bibliothèques comme joda.time </a:t>
            </a:r>
            <a:r>
              <a:rPr sz="1814" spc="-490" dirty="0">
                <a:solidFill>
                  <a:srgbClr val="FFFFFF"/>
                </a:solidFill>
                <a:latin typeface="Arial MT"/>
                <a:cs typeface="Arial MT"/>
              </a:rPr>
              <a:t> </a:t>
            </a:r>
            <a:r>
              <a:rPr sz="1814" dirty="0">
                <a:solidFill>
                  <a:srgbClr val="FFFFFF"/>
                </a:solidFill>
                <a:latin typeface="Arial MT"/>
                <a:cs typeface="Arial MT"/>
              </a:rPr>
              <a:t>montre</a:t>
            </a:r>
            <a:r>
              <a:rPr sz="1814" spc="-6" dirty="0">
                <a:solidFill>
                  <a:srgbClr val="FFFFFF"/>
                </a:solidFill>
                <a:latin typeface="Arial MT"/>
                <a:cs typeface="Arial MT"/>
              </a:rPr>
              <a:t> </a:t>
            </a:r>
            <a:r>
              <a:rPr sz="1814" dirty="0">
                <a:solidFill>
                  <a:srgbClr val="FFFFFF"/>
                </a:solidFill>
                <a:latin typeface="Arial MT"/>
                <a:cs typeface="Arial MT"/>
              </a:rPr>
              <a:t>que</a:t>
            </a:r>
            <a:r>
              <a:rPr sz="1814" spc="6" dirty="0">
                <a:solidFill>
                  <a:srgbClr val="FFFFFF"/>
                </a:solidFill>
                <a:latin typeface="Arial MT"/>
                <a:cs typeface="Arial MT"/>
              </a:rPr>
              <a:t> </a:t>
            </a:r>
            <a:r>
              <a:rPr sz="1814" dirty="0">
                <a:solidFill>
                  <a:srgbClr val="FFFFFF"/>
                </a:solidFill>
                <a:latin typeface="Arial MT"/>
                <a:cs typeface="Arial MT"/>
              </a:rPr>
              <a:t>ce</a:t>
            </a:r>
            <a:r>
              <a:rPr sz="1814" spc="6" dirty="0">
                <a:solidFill>
                  <a:srgbClr val="FFFFFF"/>
                </a:solidFill>
                <a:latin typeface="Arial MT"/>
                <a:cs typeface="Arial MT"/>
              </a:rPr>
              <a:t> </a:t>
            </a:r>
            <a:r>
              <a:rPr sz="1814" spc="-6" dirty="0">
                <a:solidFill>
                  <a:srgbClr val="FFFFFF"/>
                </a:solidFill>
                <a:latin typeface="Arial MT"/>
                <a:cs typeface="Arial MT"/>
              </a:rPr>
              <a:t>qu’offrait</a:t>
            </a:r>
            <a:r>
              <a:rPr sz="1814" dirty="0">
                <a:solidFill>
                  <a:srgbClr val="FFFFFF"/>
                </a:solidFill>
                <a:latin typeface="Arial MT"/>
                <a:cs typeface="Arial MT"/>
              </a:rPr>
              <a:t> Java ne répondant pas</a:t>
            </a:r>
            <a:r>
              <a:rPr sz="1814" spc="6" dirty="0">
                <a:solidFill>
                  <a:srgbClr val="FFFFFF"/>
                </a:solidFill>
                <a:latin typeface="Arial MT"/>
                <a:cs typeface="Arial MT"/>
              </a:rPr>
              <a:t> </a:t>
            </a:r>
            <a:r>
              <a:rPr sz="1814" dirty="0">
                <a:solidFill>
                  <a:srgbClr val="FFFFFF"/>
                </a:solidFill>
                <a:latin typeface="Arial MT"/>
                <a:cs typeface="Arial MT"/>
              </a:rPr>
              <a:t>aux besoins</a:t>
            </a:r>
            <a:r>
              <a:rPr sz="1814" spc="6" dirty="0">
                <a:solidFill>
                  <a:srgbClr val="FFFFFF"/>
                </a:solidFill>
                <a:latin typeface="Arial MT"/>
                <a:cs typeface="Arial MT"/>
              </a:rPr>
              <a:t> </a:t>
            </a:r>
            <a:r>
              <a:rPr sz="1814" dirty="0">
                <a:solidFill>
                  <a:srgbClr val="FFFFFF"/>
                </a:solidFill>
                <a:latin typeface="Arial MT"/>
                <a:cs typeface="Arial MT"/>
              </a:rPr>
              <a:t>des</a:t>
            </a:r>
            <a:r>
              <a:rPr sz="1814" spc="6" dirty="0">
                <a:solidFill>
                  <a:srgbClr val="FFFFFF"/>
                </a:solidFill>
                <a:latin typeface="Arial MT"/>
                <a:cs typeface="Arial MT"/>
              </a:rPr>
              <a:t> </a:t>
            </a:r>
            <a:r>
              <a:rPr sz="1814" dirty="0">
                <a:solidFill>
                  <a:srgbClr val="FFFFFF"/>
                </a:solidFill>
                <a:latin typeface="Arial MT"/>
                <a:cs typeface="Arial MT"/>
              </a:rPr>
              <a:t>utilisateurs.</a:t>
            </a:r>
            <a:endParaRPr sz="1814">
              <a:solidFill>
                <a:prstClr val="black"/>
              </a:solidFill>
              <a:latin typeface="Arial MT"/>
              <a:cs typeface="Arial MT"/>
            </a:endParaRPr>
          </a:p>
          <a:p>
            <a:pPr marL="15356" defTabSz="1105601">
              <a:spcBef>
                <a:spcPts val="786"/>
              </a:spcBef>
            </a:pPr>
            <a:r>
              <a:rPr sz="1814" dirty="0">
                <a:solidFill>
                  <a:srgbClr val="FFFFFF"/>
                </a:solidFill>
                <a:latin typeface="Arial MT"/>
                <a:cs typeface="Arial MT"/>
              </a:rPr>
              <a:t>... on peut</a:t>
            </a:r>
            <a:r>
              <a:rPr sz="1814" spc="-6" dirty="0">
                <a:solidFill>
                  <a:srgbClr val="FFFFFF"/>
                </a:solidFill>
                <a:latin typeface="Arial MT"/>
                <a:cs typeface="Arial MT"/>
              </a:rPr>
              <a:t> </a:t>
            </a:r>
            <a:r>
              <a:rPr sz="1814" dirty="0">
                <a:solidFill>
                  <a:srgbClr val="FFFFFF"/>
                </a:solidFill>
                <a:latin typeface="Arial MT"/>
                <a:cs typeface="Arial MT"/>
              </a:rPr>
              <a:t>encore s’en </a:t>
            </a:r>
            <a:r>
              <a:rPr sz="1814" spc="-18" dirty="0">
                <a:solidFill>
                  <a:srgbClr val="FFFFFF"/>
                </a:solidFill>
                <a:latin typeface="Arial MT"/>
                <a:cs typeface="Arial MT"/>
              </a:rPr>
              <a:t>servir,</a:t>
            </a:r>
            <a:r>
              <a:rPr sz="1814" spc="-6" dirty="0">
                <a:solidFill>
                  <a:srgbClr val="FFFFFF"/>
                </a:solidFill>
                <a:latin typeface="Arial MT"/>
                <a:cs typeface="Arial MT"/>
              </a:rPr>
              <a:t> </a:t>
            </a:r>
            <a:r>
              <a:rPr sz="1814" dirty="0">
                <a:solidFill>
                  <a:srgbClr val="FFFFFF"/>
                </a:solidFill>
                <a:latin typeface="Arial MT"/>
                <a:cs typeface="Arial MT"/>
              </a:rPr>
              <a:t>mais</a:t>
            </a:r>
            <a:r>
              <a:rPr sz="1814" spc="-6" dirty="0">
                <a:solidFill>
                  <a:srgbClr val="FFFFFF"/>
                </a:solidFill>
                <a:latin typeface="Arial MT"/>
                <a:cs typeface="Arial MT"/>
              </a:rPr>
              <a:t> </a:t>
            </a:r>
            <a:r>
              <a:rPr sz="1814" dirty="0">
                <a:solidFill>
                  <a:srgbClr val="FFFFFF"/>
                </a:solidFill>
                <a:latin typeface="Arial MT"/>
                <a:cs typeface="Arial MT"/>
              </a:rPr>
              <a:t>il</a:t>
            </a:r>
            <a:r>
              <a:rPr sz="1814" spc="-6" dirty="0">
                <a:solidFill>
                  <a:srgbClr val="FFFFFF"/>
                </a:solidFill>
                <a:latin typeface="Arial MT"/>
                <a:cs typeface="Arial MT"/>
              </a:rPr>
              <a:t> </a:t>
            </a:r>
            <a:r>
              <a:rPr sz="1814" dirty="0">
                <a:solidFill>
                  <a:srgbClr val="FFFFFF"/>
                </a:solidFill>
                <a:latin typeface="Arial MT"/>
                <a:cs typeface="Arial MT"/>
              </a:rPr>
              <a:t>y a</a:t>
            </a:r>
            <a:r>
              <a:rPr sz="1814" spc="-6" dirty="0">
                <a:solidFill>
                  <a:srgbClr val="FFFFFF"/>
                </a:solidFill>
                <a:latin typeface="Arial MT"/>
                <a:cs typeface="Arial MT"/>
              </a:rPr>
              <a:t> </a:t>
            </a:r>
            <a:r>
              <a:rPr sz="1814" dirty="0">
                <a:solidFill>
                  <a:srgbClr val="FFFFFF"/>
                </a:solidFill>
                <a:latin typeface="Arial MT"/>
                <a:cs typeface="Arial MT"/>
              </a:rPr>
              <a:t>mieux ....</a:t>
            </a:r>
            <a:endParaRPr sz="1814">
              <a:solidFill>
                <a:prstClr val="black"/>
              </a:solidFill>
              <a:latin typeface="Arial MT"/>
              <a:cs typeface="Arial MT"/>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4014" y="279420"/>
            <a:ext cx="1064113"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D</a:t>
            </a:r>
            <a:r>
              <a:rPr sz="1814" b="1" dirty="0">
                <a:solidFill>
                  <a:srgbClr val="0058FF"/>
                </a:solidFill>
                <a:latin typeface="Arial"/>
                <a:cs typeface="Arial"/>
              </a:rPr>
              <a:t>ate</a:t>
            </a:r>
            <a:r>
              <a:rPr sz="1814" b="1" spc="-36" dirty="0">
                <a:solidFill>
                  <a:srgbClr val="0058FF"/>
                </a:solidFill>
                <a:latin typeface="Arial"/>
                <a:cs typeface="Arial"/>
              </a:rPr>
              <a:t>T</a:t>
            </a:r>
            <a:r>
              <a:rPr sz="1814" b="1" dirty="0">
                <a:solidFill>
                  <a:srgbClr val="0058FF"/>
                </a:solidFill>
                <a:latin typeface="Arial"/>
                <a:cs typeface="Arial"/>
              </a:rPr>
              <a:t>i</a:t>
            </a:r>
            <a:r>
              <a:rPr sz="1814" b="1" spc="-6" dirty="0">
                <a:solidFill>
                  <a:srgbClr val="0058FF"/>
                </a:solidFill>
                <a:latin typeface="Arial"/>
                <a:cs typeface="Arial"/>
              </a:rPr>
              <a:t>m</a:t>
            </a:r>
            <a:r>
              <a:rPr sz="1814" b="1" dirty="0">
                <a:solidFill>
                  <a:srgbClr val="0058FF"/>
                </a:solidFill>
                <a:latin typeface="Arial"/>
                <a:cs typeface="Arial"/>
              </a:rPr>
              <a:t>e</a:t>
            </a:r>
            <a:endParaRPr sz="1814">
              <a:solidFill>
                <a:prstClr val="black"/>
              </a:solidFill>
              <a:latin typeface="Arial"/>
              <a:cs typeface="Arial"/>
            </a:endParaRPr>
          </a:p>
        </p:txBody>
      </p:sp>
      <p:sp>
        <p:nvSpPr>
          <p:cNvPr id="3" name="object 3"/>
          <p:cNvSpPr txBox="1">
            <a:spLocks noGrp="1"/>
          </p:cNvSpPr>
          <p:nvPr>
            <p:ph type="title"/>
          </p:nvPr>
        </p:nvSpPr>
        <p:spPr>
          <a:xfrm>
            <a:off x="594014" y="535345"/>
            <a:ext cx="5550892" cy="573671"/>
          </a:xfrm>
          <a:prstGeom prst="rect">
            <a:avLst/>
          </a:prstGeom>
        </p:spPr>
        <p:txBody>
          <a:bodyPr vert="horz" wrap="square" lIns="0" tIns="15355" rIns="0" bIns="0" rtlCol="0">
            <a:spAutoFit/>
          </a:bodyPr>
          <a:lstStyle/>
          <a:p>
            <a:pPr marL="15356">
              <a:spcBef>
                <a:spcPts val="121"/>
              </a:spcBef>
            </a:pPr>
            <a:r>
              <a:rPr spc="333" dirty="0"/>
              <a:t>Le</a:t>
            </a:r>
            <a:r>
              <a:rPr spc="133" dirty="0"/>
              <a:t> </a:t>
            </a:r>
            <a:r>
              <a:rPr spc="478" dirty="0"/>
              <a:t>package</a:t>
            </a:r>
            <a:r>
              <a:rPr spc="133" dirty="0"/>
              <a:t> </a:t>
            </a:r>
            <a:r>
              <a:rPr spc="320" dirty="0"/>
              <a:t>java.time</a:t>
            </a:r>
          </a:p>
        </p:txBody>
      </p:sp>
      <p:sp>
        <p:nvSpPr>
          <p:cNvPr id="4" name="object 4"/>
          <p:cNvSpPr txBox="1"/>
          <p:nvPr/>
        </p:nvSpPr>
        <p:spPr>
          <a:xfrm>
            <a:off x="724594"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724594" y="2430924"/>
            <a:ext cx="129750" cy="165879"/>
          </a:xfrm>
          <a:prstGeom prst="rect">
            <a:avLst/>
          </a:prstGeom>
        </p:spPr>
        <p:txBody>
          <a:bodyPr vert="horz" wrap="square" lIns="0" tIns="16891" rIns="0" bIns="0" rtlCol="0">
            <a:spAutoFit/>
          </a:bodyPr>
          <a:lstStyle/>
          <a:p>
            <a:pPr marL="15356" defTabSz="1105601">
              <a:spcBef>
                <a:spcPts val="133"/>
              </a:spcBef>
            </a:pPr>
            <a:r>
              <a:rPr lang="fr-FR" sz="967" spc="6" dirty="0">
                <a:solidFill>
                  <a:srgbClr val="FFFFFF"/>
                </a:solidFill>
                <a:latin typeface="Lucida Sans Unicode"/>
                <a:cs typeface="Lucida Sans Unicode"/>
              </a:rPr>
              <a:t>●</a:t>
            </a:r>
            <a:endParaRPr lang="fr-FR" sz="967" dirty="0">
              <a:solidFill>
                <a:prstClr val="black"/>
              </a:solidFill>
              <a:latin typeface="Lucida Sans Unicode"/>
              <a:cs typeface="Lucida Sans Unicode"/>
            </a:endParaRPr>
          </a:p>
        </p:txBody>
      </p:sp>
      <p:sp>
        <p:nvSpPr>
          <p:cNvPr id="6" name="object 6"/>
          <p:cNvSpPr txBox="1"/>
          <p:nvPr/>
        </p:nvSpPr>
        <p:spPr>
          <a:xfrm>
            <a:off x="1116336" y="1563880"/>
            <a:ext cx="10139013" cy="1134866"/>
          </a:xfrm>
          <a:prstGeom prst="rect">
            <a:avLst/>
          </a:prstGeom>
        </p:spPr>
        <p:txBody>
          <a:bodyPr vert="horz" wrap="square" lIns="0" tIns="42994" rIns="0" bIns="0" rtlCol="0">
            <a:spAutoFit/>
          </a:bodyPr>
          <a:lstStyle/>
          <a:p>
            <a:pPr marL="15356" marR="6142" defTabSz="1105601">
              <a:lnSpc>
                <a:spcPts val="2442"/>
              </a:lnSpc>
              <a:spcBef>
                <a:spcPts val="339"/>
              </a:spcBef>
            </a:pPr>
            <a:r>
              <a:rPr sz="2176" dirty="0">
                <a:solidFill>
                  <a:srgbClr val="FFFFFF"/>
                </a:solidFill>
                <a:latin typeface="Arial MT"/>
                <a:cs typeface="Arial MT"/>
              </a:rPr>
              <a:t>Il</a:t>
            </a:r>
            <a:r>
              <a:rPr sz="2176" spc="-6" dirty="0">
                <a:solidFill>
                  <a:srgbClr val="FFFFFF"/>
                </a:solidFill>
                <a:latin typeface="Arial MT"/>
                <a:cs typeface="Arial MT"/>
              </a:rPr>
              <a:t> contient</a:t>
            </a:r>
            <a:r>
              <a:rPr sz="2176" spc="6" dirty="0">
                <a:solidFill>
                  <a:srgbClr val="FFFFFF"/>
                </a:solidFill>
                <a:latin typeface="Arial MT"/>
                <a:cs typeface="Arial MT"/>
              </a:rPr>
              <a:t> </a:t>
            </a:r>
            <a:r>
              <a:rPr sz="2176" spc="-6" dirty="0">
                <a:solidFill>
                  <a:srgbClr val="FFFFFF"/>
                </a:solidFill>
                <a:latin typeface="Arial MT"/>
                <a:cs typeface="Arial MT"/>
              </a:rPr>
              <a:t>des</a:t>
            </a:r>
            <a:r>
              <a:rPr sz="2176" spc="6" dirty="0">
                <a:solidFill>
                  <a:srgbClr val="FFFFFF"/>
                </a:solidFill>
                <a:latin typeface="Arial MT"/>
                <a:cs typeface="Arial MT"/>
              </a:rPr>
              <a:t> </a:t>
            </a:r>
            <a:r>
              <a:rPr sz="2176" spc="-6" dirty="0">
                <a:solidFill>
                  <a:srgbClr val="FFFFFF"/>
                </a:solidFill>
                <a:latin typeface="Arial MT"/>
                <a:cs typeface="Arial MT"/>
              </a:rPr>
              <a:t>classes</a:t>
            </a:r>
            <a:r>
              <a:rPr sz="2176" spc="6" dirty="0">
                <a:solidFill>
                  <a:srgbClr val="FFFFFF"/>
                </a:solidFill>
                <a:latin typeface="Arial MT"/>
                <a:cs typeface="Arial MT"/>
              </a:rPr>
              <a:t> </a:t>
            </a:r>
            <a:r>
              <a:rPr sz="2176" spc="-6" dirty="0">
                <a:solidFill>
                  <a:srgbClr val="FFFFFF"/>
                </a:solidFill>
                <a:latin typeface="Arial MT"/>
                <a:cs typeface="Arial MT"/>
              </a:rPr>
              <a:t>comme</a:t>
            </a:r>
            <a:r>
              <a:rPr sz="2176" dirty="0">
                <a:solidFill>
                  <a:srgbClr val="FFFFFF"/>
                </a:solidFill>
                <a:latin typeface="Arial MT"/>
                <a:cs typeface="Arial MT"/>
              </a:rPr>
              <a:t> :</a:t>
            </a:r>
            <a:r>
              <a:rPr sz="2176" spc="6" dirty="0">
                <a:solidFill>
                  <a:srgbClr val="FFFFFF"/>
                </a:solidFill>
                <a:latin typeface="Arial MT"/>
                <a:cs typeface="Arial MT"/>
              </a:rPr>
              <a:t> </a:t>
            </a:r>
            <a:r>
              <a:rPr sz="2176" spc="-12" dirty="0">
                <a:solidFill>
                  <a:srgbClr val="FFFFFF"/>
                </a:solidFill>
                <a:latin typeface="Arial MT"/>
                <a:cs typeface="Arial MT"/>
              </a:rPr>
              <a:t>LocalDate,</a:t>
            </a:r>
            <a:r>
              <a:rPr sz="2176" spc="6" dirty="0">
                <a:solidFill>
                  <a:srgbClr val="FFFFFF"/>
                </a:solidFill>
                <a:latin typeface="Arial MT"/>
                <a:cs typeface="Arial MT"/>
              </a:rPr>
              <a:t> </a:t>
            </a:r>
            <a:r>
              <a:rPr sz="2176" spc="-12" dirty="0">
                <a:solidFill>
                  <a:srgbClr val="FFFFFF"/>
                </a:solidFill>
                <a:latin typeface="Arial MT"/>
                <a:cs typeface="Arial MT"/>
              </a:rPr>
              <a:t>LocalDateTime,</a:t>
            </a:r>
            <a:r>
              <a:rPr sz="2176" spc="6" dirty="0">
                <a:solidFill>
                  <a:srgbClr val="FFFFFF"/>
                </a:solidFill>
                <a:latin typeface="Arial MT"/>
                <a:cs typeface="Arial MT"/>
              </a:rPr>
              <a:t> </a:t>
            </a:r>
            <a:r>
              <a:rPr sz="2176" spc="-18" dirty="0">
                <a:solidFill>
                  <a:srgbClr val="FFFFFF"/>
                </a:solidFill>
                <a:latin typeface="Arial MT"/>
                <a:cs typeface="Arial MT"/>
              </a:rPr>
              <a:t>LocalTime,</a:t>
            </a:r>
            <a:r>
              <a:rPr sz="2176" spc="-30" dirty="0">
                <a:solidFill>
                  <a:srgbClr val="FFFFFF"/>
                </a:solidFill>
                <a:latin typeface="Arial MT"/>
                <a:cs typeface="Arial MT"/>
              </a:rPr>
              <a:t> YearMonth, </a:t>
            </a:r>
            <a:r>
              <a:rPr sz="2176" spc="-585" dirty="0">
                <a:solidFill>
                  <a:srgbClr val="FFFFFF"/>
                </a:solidFill>
                <a:latin typeface="Arial MT"/>
                <a:cs typeface="Arial MT"/>
              </a:rPr>
              <a:t> </a:t>
            </a:r>
            <a:r>
              <a:rPr sz="2176" spc="-24" dirty="0">
                <a:solidFill>
                  <a:srgbClr val="FFFFFF"/>
                </a:solidFill>
                <a:latin typeface="Arial MT"/>
                <a:cs typeface="Arial MT"/>
              </a:rPr>
              <a:t>MonthDay,</a:t>
            </a:r>
            <a:r>
              <a:rPr sz="2176" spc="-48" dirty="0">
                <a:solidFill>
                  <a:srgbClr val="FFFFFF"/>
                </a:solidFill>
                <a:latin typeface="Arial MT"/>
                <a:cs typeface="Arial MT"/>
              </a:rPr>
              <a:t> </a:t>
            </a:r>
            <a:r>
              <a:rPr sz="2176" spc="-73" dirty="0">
                <a:solidFill>
                  <a:srgbClr val="FFFFFF"/>
                </a:solidFill>
                <a:latin typeface="Arial MT"/>
                <a:cs typeface="Arial MT"/>
              </a:rPr>
              <a:t>Year,</a:t>
            </a:r>
            <a:r>
              <a:rPr sz="2176" dirty="0">
                <a:solidFill>
                  <a:srgbClr val="FFFFFF"/>
                </a:solidFill>
                <a:latin typeface="Arial MT"/>
                <a:cs typeface="Arial MT"/>
              </a:rPr>
              <a:t> </a:t>
            </a:r>
            <a:r>
              <a:rPr sz="2176" spc="-6" dirty="0">
                <a:solidFill>
                  <a:srgbClr val="FFFFFF"/>
                </a:solidFill>
                <a:latin typeface="Arial MT"/>
                <a:cs typeface="Arial MT"/>
              </a:rPr>
              <a:t>Instant.</a:t>
            </a:r>
            <a:endParaRPr sz="2176" dirty="0">
              <a:solidFill>
                <a:prstClr val="black"/>
              </a:solidFill>
              <a:latin typeface="Arial MT"/>
              <a:cs typeface="Arial MT"/>
            </a:endParaRPr>
          </a:p>
          <a:p>
            <a:pPr marL="15356" defTabSz="1105601">
              <a:spcBef>
                <a:spcPts val="1051"/>
              </a:spcBef>
            </a:pPr>
            <a:r>
              <a:rPr sz="2176" dirty="0">
                <a:solidFill>
                  <a:srgbClr val="FFFFFF"/>
                </a:solidFill>
                <a:latin typeface="Arial MT"/>
                <a:cs typeface="Arial MT"/>
              </a:rPr>
              <a:t>Il</a:t>
            </a:r>
            <a:r>
              <a:rPr sz="2176" spc="-18" dirty="0">
                <a:solidFill>
                  <a:srgbClr val="FFFFFF"/>
                </a:solidFill>
                <a:latin typeface="Arial MT"/>
                <a:cs typeface="Arial MT"/>
              </a:rPr>
              <a:t> </a:t>
            </a:r>
            <a:r>
              <a:rPr sz="2176" dirty="0">
                <a:solidFill>
                  <a:srgbClr val="FFFFFF"/>
                </a:solidFill>
                <a:latin typeface="Arial MT"/>
                <a:cs typeface="Arial MT"/>
              </a:rPr>
              <a:t>y</a:t>
            </a:r>
            <a:r>
              <a:rPr sz="2176" spc="-6" dirty="0">
                <a:solidFill>
                  <a:srgbClr val="FFFFFF"/>
                </a:solidFill>
                <a:latin typeface="Arial MT"/>
                <a:cs typeface="Arial MT"/>
              </a:rPr>
              <a:t> </a:t>
            </a:r>
            <a:r>
              <a:rPr sz="2176" dirty="0">
                <a:solidFill>
                  <a:srgbClr val="FFFFFF"/>
                </a:solidFill>
                <a:latin typeface="Arial MT"/>
                <a:cs typeface="Arial MT"/>
              </a:rPr>
              <a:t>a</a:t>
            </a:r>
            <a:r>
              <a:rPr sz="2176" spc="-12" dirty="0">
                <a:solidFill>
                  <a:srgbClr val="FFFFFF"/>
                </a:solidFill>
                <a:latin typeface="Arial MT"/>
                <a:cs typeface="Arial MT"/>
              </a:rPr>
              <a:t> deux </a:t>
            </a:r>
            <a:r>
              <a:rPr sz="2176" spc="-6" dirty="0">
                <a:solidFill>
                  <a:srgbClr val="FFFFFF"/>
                </a:solidFill>
                <a:latin typeface="Arial MT"/>
                <a:cs typeface="Arial MT"/>
              </a:rPr>
              <a:t>manières de</a:t>
            </a:r>
            <a:r>
              <a:rPr sz="2176" spc="-12" dirty="0">
                <a:solidFill>
                  <a:srgbClr val="FFFFFF"/>
                </a:solidFill>
                <a:latin typeface="Arial MT"/>
                <a:cs typeface="Arial MT"/>
              </a:rPr>
              <a:t> </a:t>
            </a:r>
            <a:r>
              <a:rPr sz="2176" spc="-6" dirty="0">
                <a:solidFill>
                  <a:srgbClr val="FFFFFF"/>
                </a:solidFill>
                <a:latin typeface="Arial MT"/>
                <a:cs typeface="Arial MT"/>
              </a:rPr>
              <a:t>représenter le</a:t>
            </a:r>
            <a:r>
              <a:rPr sz="2176" spc="-18" dirty="0">
                <a:solidFill>
                  <a:srgbClr val="FFFFFF"/>
                </a:solidFill>
                <a:latin typeface="Arial MT"/>
                <a:cs typeface="Arial MT"/>
              </a:rPr>
              <a:t> </a:t>
            </a:r>
            <a:r>
              <a:rPr sz="2176" spc="-6" dirty="0">
                <a:solidFill>
                  <a:srgbClr val="FFFFFF"/>
                </a:solidFill>
                <a:latin typeface="Arial MT"/>
                <a:cs typeface="Arial MT"/>
              </a:rPr>
              <a:t>temps </a:t>
            </a:r>
            <a:r>
              <a:rPr sz="2176" dirty="0">
                <a:solidFill>
                  <a:srgbClr val="FFFFFF"/>
                </a:solidFill>
                <a:latin typeface="Arial MT"/>
                <a:cs typeface="Arial MT"/>
              </a:rPr>
              <a:t>:</a:t>
            </a:r>
            <a:endParaRPr sz="2176" dirty="0">
              <a:solidFill>
                <a:prstClr val="black"/>
              </a:solidFill>
              <a:latin typeface="Arial MT"/>
              <a:cs typeface="Arial MT"/>
            </a:endParaRPr>
          </a:p>
        </p:txBody>
      </p:sp>
      <p:sp>
        <p:nvSpPr>
          <p:cNvPr id="8" name="object 8"/>
          <p:cNvSpPr txBox="1"/>
          <p:nvPr/>
        </p:nvSpPr>
        <p:spPr>
          <a:xfrm>
            <a:off x="1344805" y="2814393"/>
            <a:ext cx="10111375" cy="2005489"/>
          </a:xfrm>
          <a:prstGeom prst="rect">
            <a:avLst/>
          </a:prstGeom>
        </p:spPr>
        <p:txBody>
          <a:bodyPr vert="horz" wrap="square" lIns="0" tIns="42994" rIns="0" bIns="0" rtlCol="0">
            <a:spAutoFit/>
          </a:bodyPr>
          <a:lstStyle/>
          <a:p>
            <a:pPr marL="14588" marR="59887" defTabSz="1105601">
              <a:lnSpc>
                <a:spcPts val="2442"/>
              </a:lnSpc>
              <a:spcBef>
                <a:spcPts val="339"/>
              </a:spcBef>
              <a:buClr>
                <a:srgbClr val="0058FF"/>
              </a:buClr>
              <a:buSzPct val="75000"/>
              <a:tabLst>
                <a:tab pos="406923" algn="l"/>
                <a:tab pos="407690" algn="l"/>
              </a:tabLst>
            </a:pPr>
            <a:r>
              <a:rPr sz="2176" spc="-6" dirty="0">
                <a:solidFill>
                  <a:srgbClr val="FFFFFF"/>
                </a:solidFill>
                <a:latin typeface="Arial MT"/>
                <a:cs typeface="Arial MT"/>
              </a:rPr>
              <a:t>la manière</a:t>
            </a:r>
            <a:r>
              <a:rPr sz="2176" dirty="0">
                <a:solidFill>
                  <a:srgbClr val="FFFFFF"/>
                </a:solidFill>
                <a:latin typeface="Arial MT"/>
                <a:cs typeface="Arial MT"/>
              </a:rPr>
              <a:t> </a:t>
            </a:r>
            <a:r>
              <a:rPr sz="2176" spc="-12" dirty="0">
                <a:solidFill>
                  <a:srgbClr val="FFFFFF"/>
                </a:solidFill>
                <a:latin typeface="Arial MT"/>
                <a:cs typeface="Arial MT"/>
              </a:rPr>
              <a:t>lisible</a:t>
            </a:r>
            <a:r>
              <a:rPr sz="2176" spc="-6" dirty="0">
                <a:solidFill>
                  <a:srgbClr val="FFFFFF"/>
                </a:solidFill>
                <a:latin typeface="Arial MT"/>
                <a:cs typeface="Arial MT"/>
              </a:rPr>
              <a:t> </a:t>
            </a:r>
            <a:r>
              <a:rPr sz="2176" spc="-12" dirty="0">
                <a:solidFill>
                  <a:srgbClr val="FFFFFF"/>
                </a:solidFill>
                <a:latin typeface="Arial MT"/>
                <a:cs typeface="Arial MT"/>
              </a:rPr>
              <a:t>par</a:t>
            </a:r>
            <a:r>
              <a:rPr sz="2176" spc="6" dirty="0">
                <a:solidFill>
                  <a:srgbClr val="FFFFFF"/>
                </a:solidFill>
                <a:latin typeface="Arial MT"/>
                <a:cs typeface="Arial MT"/>
              </a:rPr>
              <a:t> </a:t>
            </a:r>
            <a:r>
              <a:rPr sz="2176" spc="-6" dirty="0">
                <a:solidFill>
                  <a:srgbClr val="FFFFFF"/>
                </a:solidFill>
                <a:latin typeface="Arial MT"/>
                <a:cs typeface="Arial MT"/>
              </a:rPr>
              <a:t>un</a:t>
            </a:r>
            <a:r>
              <a:rPr sz="2176" dirty="0">
                <a:solidFill>
                  <a:srgbClr val="FFFFFF"/>
                </a:solidFill>
                <a:latin typeface="Arial MT"/>
                <a:cs typeface="Arial MT"/>
              </a:rPr>
              <a:t> </a:t>
            </a:r>
            <a:r>
              <a:rPr sz="2176" spc="-6" dirty="0">
                <a:solidFill>
                  <a:srgbClr val="FFFFFF"/>
                </a:solidFill>
                <a:latin typeface="Arial MT"/>
                <a:cs typeface="Arial MT"/>
              </a:rPr>
              <a:t>humain,avec</a:t>
            </a:r>
            <a:r>
              <a:rPr sz="2176" dirty="0">
                <a:solidFill>
                  <a:srgbClr val="FFFFFF"/>
                </a:solidFill>
                <a:latin typeface="Arial MT"/>
                <a:cs typeface="Arial MT"/>
              </a:rPr>
              <a:t> </a:t>
            </a:r>
            <a:r>
              <a:rPr sz="2176" spc="-6" dirty="0">
                <a:solidFill>
                  <a:srgbClr val="FFFFFF"/>
                </a:solidFill>
                <a:latin typeface="Arial MT"/>
                <a:cs typeface="Arial MT"/>
              </a:rPr>
              <a:t>les</a:t>
            </a:r>
            <a:r>
              <a:rPr sz="2176" spc="6" dirty="0">
                <a:solidFill>
                  <a:srgbClr val="FFFFFF"/>
                </a:solidFill>
                <a:latin typeface="Arial MT"/>
                <a:cs typeface="Arial MT"/>
              </a:rPr>
              <a:t> </a:t>
            </a:r>
            <a:r>
              <a:rPr sz="2176" spc="-12" dirty="0">
                <a:solidFill>
                  <a:srgbClr val="FFFFFF"/>
                </a:solidFill>
                <a:latin typeface="Arial MT"/>
                <a:cs typeface="Arial MT"/>
              </a:rPr>
              <a:t>années,</a:t>
            </a:r>
            <a:r>
              <a:rPr sz="2176" dirty="0">
                <a:solidFill>
                  <a:srgbClr val="FFFFFF"/>
                </a:solidFill>
                <a:latin typeface="Arial MT"/>
                <a:cs typeface="Arial MT"/>
              </a:rPr>
              <a:t> </a:t>
            </a:r>
            <a:r>
              <a:rPr sz="2176" spc="-6" dirty="0">
                <a:solidFill>
                  <a:srgbClr val="FFFFFF"/>
                </a:solidFill>
                <a:latin typeface="Arial MT"/>
                <a:cs typeface="Arial MT"/>
              </a:rPr>
              <a:t>mois,</a:t>
            </a:r>
            <a:r>
              <a:rPr sz="2176" spc="12" dirty="0">
                <a:solidFill>
                  <a:srgbClr val="FFFFFF"/>
                </a:solidFill>
                <a:latin typeface="Arial MT"/>
                <a:cs typeface="Arial MT"/>
              </a:rPr>
              <a:t> </a:t>
            </a:r>
            <a:r>
              <a:rPr sz="2176" spc="-6" dirty="0">
                <a:solidFill>
                  <a:srgbClr val="FFFFFF"/>
                </a:solidFill>
                <a:latin typeface="Arial MT"/>
                <a:cs typeface="Arial MT"/>
              </a:rPr>
              <a:t>jours,</a:t>
            </a:r>
            <a:r>
              <a:rPr sz="2176" spc="6" dirty="0">
                <a:solidFill>
                  <a:srgbClr val="FFFFFF"/>
                </a:solidFill>
                <a:latin typeface="Arial MT"/>
                <a:cs typeface="Arial MT"/>
              </a:rPr>
              <a:t> </a:t>
            </a:r>
            <a:r>
              <a:rPr sz="2176" spc="-12" dirty="0">
                <a:solidFill>
                  <a:srgbClr val="FFFFFF"/>
                </a:solidFill>
                <a:latin typeface="Arial MT"/>
                <a:cs typeface="Arial MT"/>
              </a:rPr>
              <a:t>heures,</a:t>
            </a:r>
            <a:r>
              <a:rPr sz="2176" dirty="0">
                <a:solidFill>
                  <a:srgbClr val="FFFFFF"/>
                </a:solidFill>
                <a:latin typeface="Arial MT"/>
                <a:cs typeface="Arial MT"/>
              </a:rPr>
              <a:t> </a:t>
            </a:r>
            <a:r>
              <a:rPr sz="2176" spc="-6" dirty="0">
                <a:solidFill>
                  <a:srgbClr val="FFFFFF"/>
                </a:solidFill>
                <a:latin typeface="Arial MT"/>
                <a:cs typeface="Arial MT"/>
              </a:rPr>
              <a:t>minutes, </a:t>
            </a:r>
            <a:r>
              <a:rPr sz="2176" spc="-585" dirty="0">
                <a:solidFill>
                  <a:srgbClr val="FFFFFF"/>
                </a:solidFill>
                <a:latin typeface="Arial MT"/>
                <a:cs typeface="Arial MT"/>
              </a:rPr>
              <a:t> </a:t>
            </a:r>
            <a:r>
              <a:rPr sz="2176" spc="-12" dirty="0" err="1">
                <a:solidFill>
                  <a:srgbClr val="FFFFFF"/>
                </a:solidFill>
                <a:latin typeface="Arial MT"/>
                <a:cs typeface="Arial MT"/>
              </a:rPr>
              <a:t>secondes</a:t>
            </a:r>
            <a:r>
              <a:rPr sz="2176" spc="-6" dirty="0">
                <a:solidFill>
                  <a:srgbClr val="FFFFFF"/>
                </a:solidFill>
                <a:latin typeface="Arial MT"/>
                <a:cs typeface="Arial MT"/>
              </a:rPr>
              <a:t> </a:t>
            </a:r>
            <a:r>
              <a:rPr sz="2176" dirty="0">
                <a:solidFill>
                  <a:srgbClr val="FFFFFF"/>
                </a:solidFill>
                <a:latin typeface="Arial MT"/>
                <a:cs typeface="Arial MT"/>
              </a:rPr>
              <a:t>....</a:t>
            </a:r>
            <a:endParaRPr lang="fr-FR" sz="2176" dirty="0">
              <a:solidFill>
                <a:srgbClr val="FFFFFF"/>
              </a:solidFill>
              <a:latin typeface="Arial MT"/>
              <a:cs typeface="Arial MT"/>
            </a:endParaRPr>
          </a:p>
          <a:p>
            <a:pPr marL="14588" marR="59887" defTabSz="1105601">
              <a:lnSpc>
                <a:spcPts val="2442"/>
              </a:lnSpc>
              <a:spcBef>
                <a:spcPts val="339"/>
              </a:spcBef>
              <a:buClr>
                <a:srgbClr val="0058FF"/>
              </a:buClr>
              <a:buSzPct val="75000"/>
              <a:tabLst>
                <a:tab pos="406923" algn="l"/>
                <a:tab pos="407690" algn="l"/>
              </a:tabLst>
            </a:pPr>
            <a:endParaRPr lang="fr-FR" sz="2176" dirty="0">
              <a:solidFill>
                <a:prstClr val="black"/>
              </a:solidFill>
              <a:latin typeface="Arial MT"/>
              <a:cs typeface="Arial MT"/>
            </a:endParaRPr>
          </a:p>
          <a:p>
            <a:pPr marL="14588" marR="59887" defTabSz="1105601">
              <a:lnSpc>
                <a:spcPts val="2442"/>
              </a:lnSpc>
              <a:spcBef>
                <a:spcPts val="339"/>
              </a:spcBef>
              <a:buClr>
                <a:srgbClr val="0058FF"/>
              </a:buClr>
              <a:buSzPct val="75000"/>
              <a:tabLst>
                <a:tab pos="406923" algn="l"/>
                <a:tab pos="407690" algn="l"/>
              </a:tabLst>
            </a:pPr>
            <a:r>
              <a:rPr sz="2176" spc="-6" dirty="0" err="1">
                <a:solidFill>
                  <a:srgbClr val="FFFFFF"/>
                </a:solidFill>
                <a:latin typeface="Arial MT"/>
                <a:cs typeface="Arial MT"/>
              </a:rPr>
              <a:t>celle</a:t>
            </a:r>
            <a:r>
              <a:rPr sz="2176" spc="-12" dirty="0">
                <a:solidFill>
                  <a:srgbClr val="FFFFFF"/>
                </a:solidFill>
                <a:latin typeface="Arial MT"/>
                <a:cs typeface="Arial MT"/>
              </a:rPr>
              <a:t> </a:t>
            </a:r>
            <a:r>
              <a:rPr sz="2176" spc="-6" dirty="0">
                <a:solidFill>
                  <a:srgbClr val="FFFFFF"/>
                </a:solidFill>
                <a:latin typeface="Arial MT"/>
                <a:cs typeface="Arial MT"/>
              </a:rPr>
              <a:t>lisible par</a:t>
            </a:r>
            <a:r>
              <a:rPr sz="2176" dirty="0">
                <a:solidFill>
                  <a:srgbClr val="FFFFFF"/>
                </a:solidFill>
                <a:latin typeface="Arial MT"/>
                <a:cs typeface="Arial MT"/>
              </a:rPr>
              <a:t> </a:t>
            </a:r>
            <a:r>
              <a:rPr sz="2176" spc="-6" dirty="0">
                <a:solidFill>
                  <a:srgbClr val="FFFFFF"/>
                </a:solidFill>
                <a:latin typeface="Arial MT"/>
                <a:cs typeface="Arial MT"/>
              </a:rPr>
              <a:t>une </a:t>
            </a:r>
            <a:r>
              <a:rPr sz="2176" spc="-12" dirty="0">
                <a:solidFill>
                  <a:srgbClr val="FFFFFF"/>
                </a:solidFill>
                <a:latin typeface="Arial MT"/>
                <a:cs typeface="Arial MT"/>
              </a:rPr>
              <a:t>machine,</a:t>
            </a:r>
            <a:r>
              <a:rPr sz="2176" dirty="0">
                <a:solidFill>
                  <a:srgbClr val="FFFFFF"/>
                </a:solidFill>
                <a:latin typeface="Arial MT"/>
                <a:cs typeface="Arial MT"/>
              </a:rPr>
              <a:t> </a:t>
            </a:r>
            <a:r>
              <a:rPr sz="2176" spc="-6" dirty="0">
                <a:solidFill>
                  <a:srgbClr val="FFFFFF"/>
                </a:solidFill>
                <a:latin typeface="Arial MT"/>
                <a:cs typeface="Arial MT"/>
              </a:rPr>
              <a:t>qui mesure le temps</a:t>
            </a:r>
            <a:r>
              <a:rPr sz="2176" dirty="0">
                <a:solidFill>
                  <a:srgbClr val="FFFFFF"/>
                </a:solidFill>
                <a:latin typeface="Arial MT"/>
                <a:cs typeface="Arial MT"/>
              </a:rPr>
              <a:t> à</a:t>
            </a:r>
            <a:r>
              <a:rPr sz="2176" spc="-6" dirty="0">
                <a:solidFill>
                  <a:srgbClr val="FFFFFF"/>
                </a:solidFill>
                <a:latin typeface="Arial MT"/>
                <a:cs typeface="Arial MT"/>
              </a:rPr>
              <a:t> partir</a:t>
            </a:r>
            <a:r>
              <a:rPr sz="2176" dirty="0">
                <a:solidFill>
                  <a:srgbClr val="FFFFFF"/>
                </a:solidFill>
                <a:latin typeface="Arial MT"/>
                <a:cs typeface="Arial MT"/>
              </a:rPr>
              <a:t> </a:t>
            </a:r>
            <a:r>
              <a:rPr sz="2176" spc="-12" dirty="0">
                <a:solidFill>
                  <a:srgbClr val="FFFFFF"/>
                </a:solidFill>
                <a:latin typeface="Arial MT"/>
                <a:cs typeface="Arial MT"/>
              </a:rPr>
              <a:t>d’une</a:t>
            </a:r>
            <a:r>
              <a:rPr sz="2176" spc="-6" dirty="0">
                <a:solidFill>
                  <a:srgbClr val="FFFFFF"/>
                </a:solidFill>
                <a:latin typeface="Arial MT"/>
                <a:cs typeface="Arial MT"/>
              </a:rPr>
              <a:t> date </a:t>
            </a:r>
            <a:r>
              <a:rPr sz="2176" dirty="0">
                <a:solidFill>
                  <a:srgbClr val="FFFFFF"/>
                </a:solidFill>
                <a:latin typeface="Arial MT"/>
                <a:cs typeface="Arial MT"/>
              </a:rPr>
              <a:t>: </a:t>
            </a:r>
            <a:r>
              <a:rPr sz="2176" spc="-12" dirty="0">
                <a:solidFill>
                  <a:srgbClr val="FFFFFF"/>
                </a:solidFill>
                <a:latin typeface="Arial MT"/>
                <a:cs typeface="Arial MT"/>
              </a:rPr>
              <a:t>l’’epoch’, </a:t>
            </a:r>
            <a:r>
              <a:rPr sz="2176" spc="-585" dirty="0">
                <a:solidFill>
                  <a:srgbClr val="FFFFFF"/>
                </a:solidFill>
                <a:latin typeface="Arial MT"/>
                <a:cs typeface="Arial MT"/>
              </a:rPr>
              <a:t> </a:t>
            </a:r>
            <a:r>
              <a:rPr sz="2176" spc="-6" dirty="0">
                <a:solidFill>
                  <a:srgbClr val="FFFFFF"/>
                </a:solidFill>
                <a:latin typeface="Arial MT"/>
                <a:cs typeface="Arial MT"/>
              </a:rPr>
              <a:t>en </a:t>
            </a:r>
            <a:r>
              <a:rPr sz="2176" spc="-12" dirty="0">
                <a:solidFill>
                  <a:srgbClr val="FFFFFF"/>
                </a:solidFill>
                <a:latin typeface="Arial MT"/>
                <a:cs typeface="Arial MT"/>
              </a:rPr>
              <a:t>nanosecondes.</a:t>
            </a:r>
            <a:r>
              <a:rPr sz="2176" dirty="0">
                <a:solidFill>
                  <a:srgbClr val="FFFFFF"/>
                </a:solidFill>
                <a:latin typeface="Arial MT"/>
                <a:cs typeface="Arial MT"/>
              </a:rPr>
              <a:t> </a:t>
            </a:r>
            <a:r>
              <a:rPr sz="2176" spc="-24" dirty="0">
                <a:solidFill>
                  <a:srgbClr val="FFFFFF"/>
                </a:solidFill>
                <a:latin typeface="Arial MT"/>
                <a:cs typeface="Arial MT"/>
              </a:rPr>
              <a:t>L’epoch</a:t>
            </a:r>
            <a:r>
              <a:rPr sz="2176" spc="-6" dirty="0">
                <a:solidFill>
                  <a:srgbClr val="FFFFFF"/>
                </a:solidFill>
                <a:latin typeface="Arial MT"/>
                <a:cs typeface="Arial MT"/>
              </a:rPr>
              <a:t> est</a:t>
            </a:r>
            <a:r>
              <a:rPr sz="2176" dirty="0">
                <a:solidFill>
                  <a:srgbClr val="FFFFFF"/>
                </a:solidFill>
                <a:latin typeface="Arial MT"/>
                <a:cs typeface="Arial MT"/>
              </a:rPr>
              <a:t> </a:t>
            </a:r>
            <a:r>
              <a:rPr sz="2176" spc="-6" dirty="0">
                <a:solidFill>
                  <a:srgbClr val="FFFFFF"/>
                </a:solidFill>
                <a:latin typeface="Arial MT"/>
                <a:cs typeface="Arial MT"/>
              </a:rPr>
              <a:t>le </a:t>
            </a:r>
            <a:r>
              <a:rPr sz="2176" spc="-12" dirty="0">
                <a:solidFill>
                  <a:srgbClr val="FFFFFF"/>
                </a:solidFill>
                <a:latin typeface="Arial MT"/>
                <a:cs typeface="Arial MT"/>
              </a:rPr>
              <a:t>01/01/1970</a:t>
            </a:r>
            <a:r>
              <a:rPr sz="2176" spc="-6" dirty="0">
                <a:solidFill>
                  <a:srgbClr val="FFFFFF"/>
                </a:solidFill>
                <a:latin typeface="Arial MT"/>
                <a:cs typeface="Arial MT"/>
              </a:rPr>
              <a:t> </a:t>
            </a:r>
            <a:r>
              <a:rPr sz="2176" dirty="0">
                <a:solidFill>
                  <a:srgbClr val="FFFFFF"/>
                </a:solidFill>
                <a:latin typeface="Arial MT"/>
                <a:cs typeface="Arial MT"/>
              </a:rPr>
              <a:t>à</a:t>
            </a:r>
            <a:r>
              <a:rPr sz="2176" spc="-6" dirty="0">
                <a:solidFill>
                  <a:srgbClr val="FFFFFF"/>
                </a:solidFill>
                <a:latin typeface="Arial MT"/>
                <a:cs typeface="Arial MT"/>
              </a:rPr>
              <a:t> </a:t>
            </a:r>
            <a:r>
              <a:rPr sz="2176" spc="-6" dirty="0" err="1">
                <a:solidFill>
                  <a:srgbClr val="FFFFFF"/>
                </a:solidFill>
                <a:latin typeface="Arial MT"/>
                <a:cs typeface="Arial MT"/>
              </a:rPr>
              <a:t>minuit</a:t>
            </a:r>
            <a:endParaRPr lang="fr-FR" sz="2176" spc="-6" dirty="0">
              <a:solidFill>
                <a:srgbClr val="FFFFFF"/>
              </a:solidFill>
              <a:latin typeface="Arial MT"/>
              <a:cs typeface="Arial MT"/>
            </a:endParaRPr>
          </a:p>
          <a:p>
            <a:pPr marL="14588" marR="59887" defTabSz="1105601">
              <a:lnSpc>
                <a:spcPts val="2442"/>
              </a:lnSpc>
              <a:spcBef>
                <a:spcPts val="339"/>
              </a:spcBef>
              <a:buClr>
                <a:srgbClr val="0058FF"/>
              </a:buClr>
              <a:buSzPct val="75000"/>
              <a:tabLst>
                <a:tab pos="406923" algn="l"/>
                <a:tab pos="407690" algn="l"/>
              </a:tabLst>
            </a:pPr>
            <a:endParaRPr sz="2176" dirty="0">
              <a:solidFill>
                <a:prstClr val="black"/>
              </a:solidFill>
              <a:latin typeface="Arial MT"/>
              <a:cs typeface="Arial MT"/>
            </a:endParaRPr>
          </a:p>
        </p:txBody>
      </p:sp>
      <p:sp>
        <p:nvSpPr>
          <p:cNvPr id="9" name="object 9"/>
          <p:cNvSpPr txBox="1"/>
          <p:nvPr/>
        </p:nvSpPr>
        <p:spPr>
          <a:xfrm>
            <a:off x="724594" y="4819882"/>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dirty="0">
              <a:solidFill>
                <a:prstClr val="black"/>
              </a:solidFill>
              <a:latin typeface="Lucida Sans Unicode"/>
              <a:cs typeface="Lucida Sans Unicode"/>
            </a:endParaRPr>
          </a:p>
        </p:txBody>
      </p:sp>
      <p:sp>
        <p:nvSpPr>
          <p:cNvPr id="11" name="object 11"/>
          <p:cNvSpPr txBox="1"/>
          <p:nvPr/>
        </p:nvSpPr>
        <p:spPr>
          <a:xfrm>
            <a:off x="1116336" y="4609385"/>
            <a:ext cx="10159744" cy="492212"/>
          </a:xfrm>
          <a:prstGeom prst="rect">
            <a:avLst/>
          </a:prstGeom>
        </p:spPr>
        <p:txBody>
          <a:bodyPr vert="horz" wrap="square" lIns="0" tIns="155855" rIns="0" bIns="0" rtlCol="0">
            <a:spAutoFit/>
          </a:bodyPr>
          <a:lstStyle/>
          <a:p>
            <a:pPr marL="15356" defTabSz="1105601">
              <a:spcBef>
                <a:spcPts val="1227"/>
              </a:spcBef>
            </a:pPr>
            <a:r>
              <a:rPr sz="2176" spc="-6" dirty="0">
                <a:solidFill>
                  <a:srgbClr val="FFFFFF"/>
                </a:solidFill>
                <a:latin typeface="Arial MT"/>
                <a:cs typeface="Arial MT"/>
              </a:rPr>
              <a:t>java.time </a:t>
            </a:r>
            <a:r>
              <a:rPr sz="2176" spc="-12" dirty="0">
                <a:solidFill>
                  <a:srgbClr val="FFFFFF"/>
                </a:solidFill>
                <a:latin typeface="Arial MT"/>
                <a:cs typeface="Arial MT"/>
              </a:rPr>
              <a:t>contient</a:t>
            </a:r>
            <a:r>
              <a:rPr sz="2176" dirty="0">
                <a:solidFill>
                  <a:srgbClr val="FFFFFF"/>
                </a:solidFill>
                <a:latin typeface="Arial MT"/>
                <a:cs typeface="Arial MT"/>
              </a:rPr>
              <a:t> </a:t>
            </a:r>
            <a:r>
              <a:rPr sz="2176" spc="-12" dirty="0">
                <a:solidFill>
                  <a:srgbClr val="FFFFFF"/>
                </a:solidFill>
                <a:latin typeface="Arial MT"/>
                <a:cs typeface="Arial MT"/>
              </a:rPr>
              <a:t>des</a:t>
            </a:r>
            <a:r>
              <a:rPr sz="2176" dirty="0">
                <a:solidFill>
                  <a:srgbClr val="FFFFFF"/>
                </a:solidFill>
                <a:latin typeface="Arial MT"/>
                <a:cs typeface="Arial MT"/>
              </a:rPr>
              <a:t> </a:t>
            </a:r>
            <a:r>
              <a:rPr sz="2176" spc="-6" dirty="0">
                <a:solidFill>
                  <a:srgbClr val="FFFFFF"/>
                </a:solidFill>
                <a:latin typeface="Arial MT"/>
                <a:cs typeface="Arial MT"/>
              </a:rPr>
              <a:t>classes</a:t>
            </a:r>
            <a:r>
              <a:rPr sz="2176" dirty="0">
                <a:solidFill>
                  <a:srgbClr val="FFFFFF"/>
                </a:solidFill>
                <a:latin typeface="Arial MT"/>
                <a:cs typeface="Arial MT"/>
              </a:rPr>
              <a:t> </a:t>
            </a:r>
            <a:r>
              <a:rPr sz="2176" spc="-6" dirty="0">
                <a:solidFill>
                  <a:srgbClr val="FFFFFF"/>
                </a:solidFill>
                <a:latin typeface="Arial MT"/>
                <a:cs typeface="Arial MT"/>
              </a:rPr>
              <a:t>permettant</a:t>
            </a:r>
            <a:r>
              <a:rPr sz="2176" dirty="0">
                <a:solidFill>
                  <a:srgbClr val="FFFFFF"/>
                </a:solidFill>
                <a:latin typeface="Arial MT"/>
                <a:cs typeface="Arial MT"/>
              </a:rPr>
              <a:t> </a:t>
            </a:r>
            <a:r>
              <a:rPr sz="2176" spc="-6" dirty="0">
                <a:solidFill>
                  <a:srgbClr val="FFFFFF"/>
                </a:solidFill>
                <a:latin typeface="Arial MT"/>
                <a:cs typeface="Arial MT"/>
              </a:rPr>
              <a:t>de gérer</a:t>
            </a:r>
            <a:r>
              <a:rPr sz="2176" dirty="0">
                <a:solidFill>
                  <a:srgbClr val="FFFFFF"/>
                </a:solidFill>
                <a:latin typeface="Arial MT"/>
                <a:cs typeface="Arial MT"/>
              </a:rPr>
              <a:t> </a:t>
            </a:r>
            <a:r>
              <a:rPr sz="2176" spc="-6" dirty="0">
                <a:solidFill>
                  <a:srgbClr val="FFFFFF"/>
                </a:solidFill>
                <a:latin typeface="Arial MT"/>
                <a:cs typeface="Arial MT"/>
              </a:rPr>
              <a:t>le temps</a:t>
            </a:r>
            <a:r>
              <a:rPr sz="2176" dirty="0">
                <a:solidFill>
                  <a:srgbClr val="FFFFFF"/>
                </a:solidFill>
                <a:latin typeface="Arial MT"/>
                <a:cs typeface="Arial MT"/>
              </a:rPr>
              <a:t> </a:t>
            </a:r>
            <a:r>
              <a:rPr sz="2176" spc="-6" dirty="0">
                <a:solidFill>
                  <a:srgbClr val="FFFFFF"/>
                </a:solidFill>
                <a:latin typeface="Arial MT"/>
                <a:cs typeface="Arial MT"/>
              </a:rPr>
              <a:t>de ces</a:t>
            </a:r>
            <a:r>
              <a:rPr sz="2176" dirty="0">
                <a:solidFill>
                  <a:srgbClr val="FFFFFF"/>
                </a:solidFill>
                <a:latin typeface="Arial MT"/>
                <a:cs typeface="Arial MT"/>
              </a:rPr>
              <a:t> </a:t>
            </a:r>
            <a:r>
              <a:rPr sz="2176" spc="-12" dirty="0">
                <a:solidFill>
                  <a:srgbClr val="FFFFFF"/>
                </a:solidFill>
                <a:latin typeface="Arial MT"/>
                <a:cs typeface="Arial MT"/>
              </a:rPr>
              <a:t>deux</a:t>
            </a:r>
            <a:r>
              <a:rPr sz="2176" dirty="0">
                <a:solidFill>
                  <a:srgbClr val="FFFFFF"/>
                </a:solidFill>
                <a:latin typeface="Arial MT"/>
                <a:cs typeface="Arial MT"/>
              </a:rPr>
              <a:t> </a:t>
            </a:r>
            <a:r>
              <a:rPr sz="2176" spc="-6" dirty="0">
                <a:solidFill>
                  <a:srgbClr val="FFFFFF"/>
                </a:solidFill>
                <a:latin typeface="Arial MT"/>
                <a:cs typeface="Arial MT"/>
              </a:rPr>
              <a:t>manières.</a:t>
            </a:r>
            <a:endParaRPr sz="2176" dirty="0">
              <a:solidFill>
                <a:prstClr val="black"/>
              </a:solidFill>
              <a:latin typeface="Arial MT"/>
              <a:cs typeface="Arial MT"/>
            </a:endParaRPr>
          </a:p>
        </p:txBody>
      </p:sp>
      <p:sp>
        <p:nvSpPr>
          <p:cNvPr id="12" name="object 12"/>
          <p:cNvSpPr txBox="1"/>
          <p:nvPr/>
        </p:nvSpPr>
        <p:spPr>
          <a:xfrm>
            <a:off x="2190121" y="6132855"/>
            <a:ext cx="7540921" cy="350340"/>
          </a:xfrm>
          <a:prstGeom prst="rect">
            <a:avLst/>
          </a:prstGeom>
        </p:spPr>
        <p:txBody>
          <a:bodyPr vert="horz" wrap="square" lIns="0" tIns="15355" rIns="0" bIns="0" rtlCol="0">
            <a:spAutoFit/>
          </a:bodyPr>
          <a:lstStyle/>
          <a:p>
            <a:pPr marL="15356" defTabSz="1105601">
              <a:spcBef>
                <a:spcPts val="121"/>
              </a:spcBef>
            </a:pPr>
            <a:r>
              <a:rPr sz="2176" spc="-6" dirty="0">
                <a:solidFill>
                  <a:srgbClr val="FFFFFF"/>
                </a:solidFill>
                <a:latin typeface="Arial MT"/>
                <a:cs typeface="Arial MT"/>
              </a:rPr>
              <a:t>https://docs.oracle.com/javase/tutorial/datetime/iso/index.html</a:t>
            </a:r>
            <a:endParaRPr sz="2176">
              <a:solidFill>
                <a:prstClr val="black"/>
              </a:solidFill>
              <a:latin typeface="Arial MT"/>
              <a:cs typeface="Arial MT"/>
            </a:endParaRPr>
          </a:p>
        </p:txBody>
      </p:sp>
      <p:sp>
        <p:nvSpPr>
          <p:cNvPr id="15" name="object 5">
            <a:extLst>
              <a:ext uri="{FF2B5EF4-FFF2-40B4-BE49-F238E27FC236}">
                <a16:creationId xmlns:a16="http://schemas.microsoft.com/office/drawing/2014/main" id="{BFE392BF-69C8-3699-1FC5-7FCC13E1DB5A}"/>
              </a:ext>
            </a:extLst>
          </p:cNvPr>
          <p:cNvSpPr txBox="1"/>
          <p:nvPr/>
        </p:nvSpPr>
        <p:spPr>
          <a:xfrm>
            <a:off x="1061195" y="2875198"/>
            <a:ext cx="129750" cy="165879"/>
          </a:xfrm>
          <a:prstGeom prst="rect">
            <a:avLst/>
          </a:prstGeom>
        </p:spPr>
        <p:txBody>
          <a:bodyPr vert="horz" wrap="square" lIns="0" tIns="16891" rIns="0" bIns="0" rtlCol="0">
            <a:spAutoFit/>
          </a:bodyPr>
          <a:lstStyle/>
          <a:p>
            <a:pPr marL="15356" defTabSz="1105601">
              <a:spcBef>
                <a:spcPts val="133"/>
              </a:spcBef>
            </a:pPr>
            <a:r>
              <a:rPr lang="fr-FR" sz="967" spc="6" dirty="0">
                <a:solidFill>
                  <a:srgbClr val="FFFFFF"/>
                </a:solidFill>
                <a:latin typeface="Lucida Sans Unicode"/>
                <a:cs typeface="Lucida Sans Unicode"/>
              </a:rPr>
              <a:t>●</a:t>
            </a:r>
            <a:endParaRPr lang="fr-FR" sz="967" dirty="0">
              <a:solidFill>
                <a:prstClr val="black"/>
              </a:solidFill>
              <a:latin typeface="Lucida Sans Unicode"/>
              <a:cs typeface="Lucida Sans Unicode"/>
            </a:endParaRPr>
          </a:p>
        </p:txBody>
      </p:sp>
      <p:sp>
        <p:nvSpPr>
          <p:cNvPr id="16" name="object 5">
            <a:extLst>
              <a:ext uri="{FF2B5EF4-FFF2-40B4-BE49-F238E27FC236}">
                <a16:creationId xmlns:a16="http://schemas.microsoft.com/office/drawing/2014/main" id="{D6DC683D-02A3-B2CC-2988-CF56BBE7E343}"/>
              </a:ext>
            </a:extLst>
          </p:cNvPr>
          <p:cNvSpPr txBox="1"/>
          <p:nvPr/>
        </p:nvSpPr>
        <p:spPr>
          <a:xfrm>
            <a:off x="1061195" y="3926915"/>
            <a:ext cx="129750" cy="165879"/>
          </a:xfrm>
          <a:prstGeom prst="rect">
            <a:avLst/>
          </a:prstGeom>
        </p:spPr>
        <p:txBody>
          <a:bodyPr vert="horz" wrap="square" lIns="0" tIns="16891" rIns="0" bIns="0" rtlCol="0">
            <a:spAutoFit/>
          </a:bodyPr>
          <a:lstStyle/>
          <a:p>
            <a:pPr marL="15356" defTabSz="1105601">
              <a:spcBef>
                <a:spcPts val="133"/>
              </a:spcBef>
            </a:pPr>
            <a:r>
              <a:rPr lang="fr-FR" sz="967" spc="6" dirty="0">
                <a:solidFill>
                  <a:srgbClr val="FFFFFF"/>
                </a:solidFill>
                <a:latin typeface="Lucida Sans Unicode"/>
                <a:cs typeface="Lucida Sans Unicode"/>
              </a:rPr>
              <a:t>●</a:t>
            </a:r>
            <a:endParaRPr lang="fr-FR" sz="967" dirty="0">
              <a:solidFill>
                <a:prstClr val="black"/>
              </a:solidFill>
              <a:latin typeface="Lucida Sans Unicode"/>
              <a:cs typeface="Lucida Sans Unicode"/>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4014" y="279420"/>
            <a:ext cx="1064113"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D</a:t>
            </a:r>
            <a:r>
              <a:rPr sz="1814" b="1" dirty="0">
                <a:solidFill>
                  <a:srgbClr val="0058FF"/>
                </a:solidFill>
                <a:latin typeface="Arial"/>
                <a:cs typeface="Arial"/>
              </a:rPr>
              <a:t>ate</a:t>
            </a:r>
            <a:r>
              <a:rPr sz="1814" b="1" spc="-36" dirty="0">
                <a:solidFill>
                  <a:srgbClr val="0058FF"/>
                </a:solidFill>
                <a:latin typeface="Arial"/>
                <a:cs typeface="Arial"/>
              </a:rPr>
              <a:t>T</a:t>
            </a:r>
            <a:r>
              <a:rPr sz="1814" b="1" dirty="0">
                <a:solidFill>
                  <a:srgbClr val="0058FF"/>
                </a:solidFill>
                <a:latin typeface="Arial"/>
                <a:cs typeface="Arial"/>
              </a:rPr>
              <a:t>i</a:t>
            </a:r>
            <a:r>
              <a:rPr sz="1814" b="1" spc="-6" dirty="0">
                <a:solidFill>
                  <a:srgbClr val="0058FF"/>
                </a:solidFill>
                <a:latin typeface="Arial"/>
                <a:cs typeface="Arial"/>
              </a:rPr>
              <a:t>m</a:t>
            </a:r>
            <a:r>
              <a:rPr sz="1814" b="1" dirty="0">
                <a:solidFill>
                  <a:srgbClr val="0058FF"/>
                </a:solidFill>
                <a:latin typeface="Arial"/>
                <a:cs typeface="Arial"/>
              </a:rPr>
              <a:t>e</a:t>
            </a:r>
            <a:endParaRPr sz="1814">
              <a:solidFill>
                <a:prstClr val="black"/>
              </a:solidFill>
              <a:latin typeface="Arial"/>
              <a:cs typeface="Arial"/>
            </a:endParaRPr>
          </a:p>
        </p:txBody>
      </p:sp>
      <p:sp>
        <p:nvSpPr>
          <p:cNvPr id="3" name="object 3"/>
          <p:cNvSpPr txBox="1">
            <a:spLocks noGrp="1"/>
          </p:cNvSpPr>
          <p:nvPr>
            <p:ph type="title"/>
          </p:nvPr>
        </p:nvSpPr>
        <p:spPr>
          <a:xfrm>
            <a:off x="594014" y="535345"/>
            <a:ext cx="5874886" cy="573671"/>
          </a:xfrm>
          <a:prstGeom prst="rect">
            <a:avLst/>
          </a:prstGeom>
        </p:spPr>
        <p:txBody>
          <a:bodyPr vert="horz" wrap="square" lIns="0" tIns="15355" rIns="0" bIns="0" rtlCol="0">
            <a:spAutoFit/>
          </a:bodyPr>
          <a:lstStyle/>
          <a:p>
            <a:pPr marL="15356">
              <a:spcBef>
                <a:spcPts val="121"/>
              </a:spcBef>
            </a:pPr>
            <a:r>
              <a:rPr spc="339" dirty="0"/>
              <a:t>Quelle</a:t>
            </a:r>
            <a:r>
              <a:rPr spc="145" dirty="0"/>
              <a:t> </a:t>
            </a:r>
            <a:r>
              <a:rPr spc="417" dirty="0"/>
              <a:t>classe</a:t>
            </a:r>
            <a:r>
              <a:rPr spc="145" dirty="0"/>
              <a:t> </a:t>
            </a:r>
            <a:r>
              <a:rPr spc="302" dirty="0"/>
              <a:t>utiliser</a:t>
            </a:r>
            <a:r>
              <a:rPr spc="133" dirty="0"/>
              <a:t> </a:t>
            </a:r>
            <a:r>
              <a:rPr spc="514" dirty="0"/>
              <a:t>?</a:t>
            </a:r>
          </a:p>
        </p:txBody>
      </p:sp>
      <p:sp>
        <p:nvSpPr>
          <p:cNvPr id="4" name="object 4"/>
          <p:cNvSpPr txBox="1"/>
          <p:nvPr/>
        </p:nvSpPr>
        <p:spPr>
          <a:xfrm>
            <a:off x="724594"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724594" y="3049876"/>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1116335" y="1563880"/>
            <a:ext cx="10409265" cy="2056786"/>
          </a:xfrm>
          <a:prstGeom prst="rect">
            <a:avLst/>
          </a:prstGeom>
        </p:spPr>
        <p:txBody>
          <a:bodyPr vert="horz" wrap="square" lIns="0" tIns="42994" rIns="0" bIns="0" rtlCol="0">
            <a:spAutoFit/>
          </a:bodyPr>
          <a:lstStyle/>
          <a:p>
            <a:pPr marL="15356" marR="6142" defTabSz="1105601">
              <a:lnSpc>
                <a:spcPts val="2442"/>
              </a:lnSpc>
              <a:spcBef>
                <a:spcPts val="339"/>
              </a:spcBef>
            </a:pPr>
            <a:r>
              <a:rPr sz="2176" spc="-12" dirty="0">
                <a:solidFill>
                  <a:srgbClr val="FFFFFF"/>
                </a:solidFill>
                <a:latin typeface="Arial MT"/>
                <a:cs typeface="Arial MT"/>
              </a:rPr>
              <a:t>Avez-vous</a:t>
            </a:r>
            <a:r>
              <a:rPr sz="2176" dirty="0">
                <a:solidFill>
                  <a:srgbClr val="FFFFFF"/>
                </a:solidFill>
                <a:latin typeface="Arial MT"/>
                <a:cs typeface="Arial MT"/>
              </a:rPr>
              <a:t> </a:t>
            </a:r>
            <a:r>
              <a:rPr sz="2176" spc="-6" dirty="0">
                <a:solidFill>
                  <a:srgbClr val="FFFFFF"/>
                </a:solidFill>
                <a:latin typeface="Arial MT"/>
                <a:cs typeface="Arial MT"/>
              </a:rPr>
              <a:t>besoin </a:t>
            </a:r>
            <a:r>
              <a:rPr sz="2176" spc="-12" dirty="0">
                <a:solidFill>
                  <a:srgbClr val="FFFFFF"/>
                </a:solidFill>
                <a:latin typeface="Arial MT"/>
                <a:cs typeface="Arial MT"/>
              </a:rPr>
              <a:t>d’une</a:t>
            </a:r>
            <a:r>
              <a:rPr sz="2176" spc="-6" dirty="0">
                <a:solidFill>
                  <a:srgbClr val="FFFFFF"/>
                </a:solidFill>
                <a:latin typeface="Arial MT"/>
                <a:cs typeface="Arial MT"/>
              </a:rPr>
              <a:t> date</a:t>
            </a:r>
            <a:r>
              <a:rPr sz="2176" dirty="0">
                <a:solidFill>
                  <a:srgbClr val="FFFFFF"/>
                </a:solidFill>
                <a:latin typeface="Arial MT"/>
                <a:cs typeface="Arial MT"/>
              </a:rPr>
              <a:t> </a:t>
            </a:r>
            <a:r>
              <a:rPr sz="2176" spc="-6" dirty="0">
                <a:solidFill>
                  <a:srgbClr val="FFFFFF"/>
                </a:solidFill>
                <a:latin typeface="Arial MT"/>
                <a:cs typeface="Arial MT"/>
              </a:rPr>
              <a:t>que des</a:t>
            </a:r>
            <a:r>
              <a:rPr sz="2176" dirty="0">
                <a:solidFill>
                  <a:srgbClr val="FFFFFF"/>
                </a:solidFill>
                <a:latin typeface="Arial MT"/>
                <a:cs typeface="Arial MT"/>
              </a:rPr>
              <a:t> </a:t>
            </a:r>
            <a:r>
              <a:rPr sz="2176" spc="-6" dirty="0">
                <a:solidFill>
                  <a:srgbClr val="FFFFFF"/>
                </a:solidFill>
                <a:latin typeface="Arial MT"/>
                <a:cs typeface="Arial MT"/>
              </a:rPr>
              <a:t>humains</a:t>
            </a:r>
            <a:r>
              <a:rPr sz="2176" dirty="0">
                <a:solidFill>
                  <a:srgbClr val="FFFFFF"/>
                </a:solidFill>
                <a:latin typeface="Arial MT"/>
                <a:cs typeface="Arial MT"/>
              </a:rPr>
              <a:t> </a:t>
            </a:r>
            <a:r>
              <a:rPr sz="2176" spc="-6" dirty="0">
                <a:solidFill>
                  <a:srgbClr val="FFFFFF"/>
                </a:solidFill>
                <a:latin typeface="Arial MT"/>
                <a:cs typeface="Arial MT"/>
              </a:rPr>
              <a:t>vont</a:t>
            </a:r>
            <a:r>
              <a:rPr sz="2176" spc="6" dirty="0">
                <a:solidFill>
                  <a:srgbClr val="FFFFFF"/>
                </a:solidFill>
                <a:latin typeface="Arial MT"/>
                <a:cs typeface="Arial MT"/>
              </a:rPr>
              <a:t> </a:t>
            </a:r>
            <a:r>
              <a:rPr sz="2176" spc="-12" dirty="0">
                <a:solidFill>
                  <a:srgbClr val="FFFFFF"/>
                </a:solidFill>
                <a:latin typeface="Arial MT"/>
                <a:cs typeface="Arial MT"/>
              </a:rPr>
              <a:t>manipuler?</a:t>
            </a:r>
            <a:r>
              <a:rPr sz="2176" spc="-6" dirty="0">
                <a:solidFill>
                  <a:srgbClr val="FFFFFF"/>
                </a:solidFill>
                <a:latin typeface="Arial MT"/>
                <a:cs typeface="Arial MT"/>
              </a:rPr>
              <a:t> </a:t>
            </a:r>
            <a:r>
              <a:rPr sz="2176" dirty="0">
                <a:solidFill>
                  <a:srgbClr val="FFFFFF"/>
                </a:solidFill>
                <a:latin typeface="Arial MT"/>
                <a:cs typeface="Arial MT"/>
              </a:rPr>
              <a:t>Ou</a:t>
            </a:r>
            <a:r>
              <a:rPr sz="2176" spc="-6" dirty="0">
                <a:solidFill>
                  <a:srgbClr val="FFFFFF"/>
                </a:solidFill>
                <a:latin typeface="Arial MT"/>
                <a:cs typeface="Arial MT"/>
              </a:rPr>
              <a:t> </a:t>
            </a:r>
            <a:r>
              <a:rPr sz="2176" spc="-12" dirty="0">
                <a:solidFill>
                  <a:srgbClr val="FFFFFF"/>
                </a:solidFill>
                <a:latin typeface="Arial MT"/>
                <a:cs typeface="Arial MT"/>
              </a:rPr>
              <a:t>uniquement</a:t>
            </a:r>
            <a:r>
              <a:rPr sz="2176" dirty="0">
                <a:solidFill>
                  <a:srgbClr val="FFFFFF"/>
                </a:solidFill>
                <a:latin typeface="Arial MT"/>
                <a:cs typeface="Arial MT"/>
              </a:rPr>
              <a:t> </a:t>
            </a:r>
            <a:r>
              <a:rPr sz="2176" spc="-6" dirty="0">
                <a:solidFill>
                  <a:srgbClr val="FFFFFF"/>
                </a:solidFill>
                <a:latin typeface="Arial MT"/>
                <a:cs typeface="Arial MT"/>
              </a:rPr>
              <a:t>pour </a:t>
            </a:r>
            <a:r>
              <a:rPr sz="2176" spc="-585" dirty="0">
                <a:solidFill>
                  <a:srgbClr val="FFFFFF"/>
                </a:solidFill>
                <a:latin typeface="Arial MT"/>
                <a:cs typeface="Arial MT"/>
              </a:rPr>
              <a:t> </a:t>
            </a:r>
            <a:r>
              <a:rPr sz="2176" spc="-6" dirty="0">
                <a:solidFill>
                  <a:srgbClr val="FFFFFF"/>
                </a:solidFill>
                <a:latin typeface="Arial MT"/>
                <a:cs typeface="Arial MT"/>
              </a:rPr>
              <a:t>des machines. </a:t>
            </a:r>
            <a:r>
              <a:rPr sz="2176" spc="-12" dirty="0">
                <a:solidFill>
                  <a:srgbClr val="FFFFFF"/>
                </a:solidFill>
                <a:latin typeface="Arial MT"/>
                <a:cs typeface="Arial MT"/>
              </a:rPr>
              <a:t>Avez-vous besoin d’une </a:t>
            </a:r>
            <a:r>
              <a:rPr sz="2176" spc="-6" dirty="0">
                <a:solidFill>
                  <a:srgbClr val="FFFFFF"/>
                </a:solidFill>
                <a:latin typeface="Arial MT"/>
                <a:cs typeface="Arial MT"/>
              </a:rPr>
              <a:t>date avec zone temporelle </a:t>
            </a:r>
            <a:r>
              <a:rPr sz="2176" dirty="0">
                <a:solidFill>
                  <a:srgbClr val="FFFFFF"/>
                </a:solidFill>
                <a:latin typeface="Arial MT"/>
                <a:cs typeface="Arial MT"/>
              </a:rPr>
              <a:t>? </a:t>
            </a:r>
            <a:r>
              <a:rPr sz="2176" spc="-6" dirty="0">
                <a:solidFill>
                  <a:srgbClr val="FFFFFF"/>
                </a:solidFill>
                <a:latin typeface="Arial MT"/>
                <a:cs typeface="Arial MT"/>
              </a:rPr>
              <a:t>D’une date, d’un </a:t>
            </a:r>
            <a:r>
              <a:rPr sz="2176" spc="-592" dirty="0">
                <a:solidFill>
                  <a:srgbClr val="FFFFFF"/>
                </a:solidFill>
                <a:latin typeface="Arial MT"/>
                <a:cs typeface="Arial MT"/>
              </a:rPr>
              <a:t> </a:t>
            </a:r>
            <a:r>
              <a:rPr sz="2176" spc="-6" dirty="0">
                <a:solidFill>
                  <a:srgbClr val="FFFFFF"/>
                </a:solidFill>
                <a:latin typeface="Arial MT"/>
                <a:cs typeface="Arial MT"/>
              </a:rPr>
              <a:t>temps</a:t>
            </a:r>
            <a:r>
              <a:rPr sz="2176" dirty="0">
                <a:solidFill>
                  <a:srgbClr val="FFFFFF"/>
                </a:solidFill>
                <a:latin typeface="Arial MT"/>
                <a:cs typeface="Arial MT"/>
              </a:rPr>
              <a:t> ?</a:t>
            </a:r>
            <a:r>
              <a:rPr sz="2176" spc="-6" dirty="0">
                <a:solidFill>
                  <a:srgbClr val="FFFFFF"/>
                </a:solidFill>
                <a:latin typeface="Arial MT"/>
                <a:cs typeface="Arial MT"/>
              </a:rPr>
              <a:t> </a:t>
            </a:r>
            <a:r>
              <a:rPr sz="2176" spc="-12" dirty="0">
                <a:solidFill>
                  <a:srgbClr val="FFFFFF"/>
                </a:solidFill>
                <a:latin typeface="Arial MT"/>
                <a:cs typeface="Arial MT"/>
              </a:rPr>
              <a:t>Uniquement</a:t>
            </a:r>
            <a:r>
              <a:rPr sz="2176" dirty="0">
                <a:solidFill>
                  <a:srgbClr val="FFFFFF"/>
                </a:solidFill>
                <a:latin typeface="Arial MT"/>
                <a:cs typeface="Arial MT"/>
              </a:rPr>
              <a:t> </a:t>
            </a:r>
            <a:r>
              <a:rPr sz="2176" spc="-12" dirty="0">
                <a:solidFill>
                  <a:srgbClr val="FFFFFF"/>
                </a:solidFill>
                <a:latin typeface="Arial MT"/>
                <a:cs typeface="Arial MT"/>
              </a:rPr>
              <a:t>d’un</a:t>
            </a:r>
            <a:r>
              <a:rPr sz="2176" spc="-6" dirty="0">
                <a:solidFill>
                  <a:srgbClr val="FFFFFF"/>
                </a:solidFill>
                <a:latin typeface="Arial MT"/>
                <a:cs typeface="Arial MT"/>
              </a:rPr>
              <a:t> mois</a:t>
            </a:r>
            <a:r>
              <a:rPr sz="2176" dirty="0">
                <a:solidFill>
                  <a:srgbClr val="FFFFFF"/>
                </a:solidFill>
                <a:latin typeface="Arial MT"/>
                <a:cs typeface="Arial MT"/>
              </a:rPr>
              <a:t> ?</a:t>
            </a:r>
            <a:r>
              <a:rPr sz="2176" spc="-6" dirty="0">
                <a:solidFill>
                  <a:srgbClr val="FFFFFF"/>
                </a:solidFill>
                <a:latin typeface="Arial MT"/>
                <a:cs typeface="Arial MT"/>
              </a:rPr>
              <a:t> Selon ces</a:t>
            </a:r>
            <a:r>
              <a:rPr sz="2176" dirty="0">
                <a:solidFill>
                  <a:srgbClr val="FFFFFF"/>
                </a:solidFill>
                <a:latin typeface="Arial MT"/>
                <a:cs typeface="Arial MT"/>
              </a:rPr>
              <a:t> </a:t>
            </a:r>
            <a:r>
              <a:rPr sz="2176" spc="-6" dirty="0">
                <a:solidFill>
                  <a:srgbClr val="FFFFFF"/>
                </a:solidFill>
                <a:latin typeface="Arial MT"/>
                <a:cs typeface="Arial MT"/>
              </a:rPr>
              <a:t>réponses,</a:t>
            </a:r>
            <a:r>
              <a:rPr sz="2176" spc="6" dirty="0">
                <a:solidFill>
                  <a:srgbClr val="FFFFFF"/>
                </a:solidFill>
                <a:latin typeface="Arial MT"/>
                <a:cs typeface="Arial MT"/>
              </a:rPr>
              <a:t> </a:t>
            </a:r>
            <a:r>
              <a:rPr sz="2176" spc="-6" dirty="0">
                <a:solidFill>
                  <a:srgbClr val="FFFFFF"/>
                </a:solidFill>
                <a:latin typeface="Arial MT"/>
                <a:cs typeface="Arial MT"/>
              </a:rPr>
              <a:t>vous</a:t>
            </a:r>
            <a:r>
              <a:rPr sz="2176" dirty="0">
                <a:solidFill>
                  <a:srgbClr val="FFFFFF"/>
                </a:solidFill>
                <a:latin typeface="Arial MT"/>
                <a:cs typeface="Arial MT"/>
              </a:rPr>
              <a:t> </a:t>
            </a:r>
            <a:r>
              <a:rPr sz="2176" spc="-6" dirty="0">
                <a:solidFill>
                  <a:srgbClr val="FFFFFF"/>
                </a:solidFill>
                <a:latin typeface="Arial MT"/>
                <a:cs typeface="Arial MT"/>
              </a:rPr>
              <a:t>saurez</a:t>
            </a:r>
            <a:r>
              <a:rPr sz="2176" dirty="0">
                <a:solidFill>
                  <a:srgbClr val="FFFFFF"/>
                </a:solidFill>
                <a:latin typeface="Arial MT"/>
                <a:cs typeface="Arial MT"/>
              </a:rPr>
              <a:t> </a:t>
            </a:r>
            <a:r>
              <a:rPr sz="2176" spc="-12" dirty="0">
                <a:solidFill>
                  <a:srgbClr val="FFFFFF"/>
                </a:solidFill>
                <a:latin typeface="Arial MT"/>
                <a:cs typeface="Arial MT"/>
              </a:rPr>
              <a:t>quelle</a:t>
            </a:r>
            <a:r>
              <a:rPr sz="2176" spc="-6" dirty="0">
                <a:solidFill>
                  <a:srgbClr val="FFFFFF"/>
                </a:solidFill>
                <a:latin typeface="Arial MT"/>
                <a:cs typeface="Arial MT"/>
              </a:rPr>
              <a:t> classe </a:t>
            </a:r>
            <a:r>
              <a:rPr sz="2176" dirty="0">
                <a:solidFill>
                  <a:srgbClr val="FFFFFF"/>
                </a:solidFill>
                <a:latin typeface="Arial MT"/>
                <a:cs typeface="Arial MT"/>
              </a:rPr>
              <a:t> </a:t>
            </a:r>
            <a:r>
              <a:rPr sz="2176" spc="-24" dirty="0">
                <a:solidFill>
                  <a:srgbClr val="FFFFFF"/>
                </a:solidFill>
                <a:latin typeface="Arial MT"/>
                <a:cs typeface="Arial MT"/>
              </a:rPr>
              <a:t>utiliser.</a:t>
            </a:r>
            <a:endParaRPr sz="2176" dirty="0">
              <a:solidFill>
                <a:prstClr val="black"/>
              </a:solidFill>
              <a:latin typeface="Arial MT"/>
              <a:cs typeface="Arial MT"/>
            </a:endParaRPr>
          </a:p>
          <a:p>
            <a:pPr marL="15356" marR="2460730" defTabSz="1105601">
              <a:lnSpc>
                <a:spcPts val="2442"/>
              </a:lnSpc>
              <a:spcBef>
                <a:spcPts val="1264"/>
              </a:spcBef>
            </a:pPr>
            <a:r>
              <a:rPr sz="2176" spc="-6" dirty="0">
                <a:solidFill>
                  <a:srgbClr val="FFFFFF"/>
                </a:solidFill>
                <a:latin typeface="Arial MT"/>
                <a:cs typeface="Arial MT"/>
              </a:rPr>
              <a:t>Le tableau </a:t>
            </a:r>
            <a:r>
              <a:rPr sz="2176" spc="-12" dirty="0">
                <a:solidFill>
                  <a:srgbClr val="FFFFFF"/>
                </a:solidFill>
                <a:latin typeface="Arial MT"/>
                <a:cs typeface="Arial MT"/>
              </a:rPr>
              <a:t>présent</a:t>
            </a:r>
            <a:r>
              <a:rPr sz="2176" dirty="0">
                <a:solidFill>
                  <a:srgbClr val="FFFFFF"/>
                </a:solidFill>
                <a:latin typeface="Arial MT"/>
                <a:cs typeface="Arial MT"/>
              </a:rPr>
              <a:t> </a:t>
            </a:r>
            <a:r>
              <a:rPr sz="2176" spc="-6" dirty="0">
                <a:solidFill>
                  <a:srgbClr val="FFFFFF"/>
                </a:solidFill>
                <a:latin typeface="Arial MT"/>
                <a:cs typeface="Arial MT"/>
              </a:rPr>
              <a:t>sur</a:t>
            </a:r>
            <a:r>
              <a:rPr sz="2176" dirty="0">
                <a:solidFill>
                  <a:srgbClr val="FFFFFF"/>
                </a:solidFill>
                <a:latin typeface="Arial MT"/>
                <a:cs typeface="Arial MT"/>
              </a:rPr>
              <a:t> </a:t>
            </a:r>
            <a:r>
              <a:rPr sz="2176" spc="-6" dirty="0">
                <a:solidFill>
                  <a:srgbClr val="FFFFFF"/>
                </a:solidFill>
                <a:latin typeface="Arial MT"/>
                <a:cs typeface="Arial MT"/>
              </a:rPr>
              <a:t>cette </a:t>
            </a:r>
            <a:r>
              <a:rPr sz="2176" spc="-12" dirty="0">
                <a:solidFill>
                  <a:srgbClr val="FFFFFF"/>
                </a:solidFill>
                <a:latin typeface="Arial MT"/>
                <a:cs typeface="Arial MT"/>
              </a:rPr>
              <a:t>page</a:t>
            </a:r>
            <a:r>
              <a:rPr sz="2176" spc="-6" dirty="0">
                <a:solidFill>
                  <a:srgbClr val="FFFFFF"/>
                </a:solidFill>
                <a:latin typeface="Arial MT"/>
                <a:cs typeface="Arial MT"/>
              </a:rPr>
              <a:t> </a:t>
            </a:r>
            <a:r>
              <a:rPr sz="2176" spc="-12" dirty="0">
                <a:solidFill>
                  <a:srgbClr val="FFFFFF"/>
                </a:solidFill>
                <a:latin typeface="Arial MT"/>
                <a:cs typeface="Arial MT"/>
              </a:rPr>
              <a:t>peut</a:t>
            </a:r>
            <a:r>
              <a:rPr sz="2176" dirty="0">
                <a:solidFill>
                  <a:srgbClr val="FFFFFF"/>
                </a:solidFill>
                <a:latin typeface="Arial MT"/>
                <a:cs typeface="Arial MT"/>
              </a:rPr>
              <a:t> </a:t>
            </a:r>
            <a:r>
              <a:rPr sz="2176" spc="-6" dirty="0">
                <a:solidFill>
                  <a:srgbClr val="FFFFFF"/>
                </a:solidFill>
                <a:latin typeface="Arial MT"/>
                <a:cs typeface="Arial MT"/>
              </a:rPr>
              <a:t>vous</a:t>
            </a:r>
            <a:r>
              <a:rPr sz="2176" dirty="0">
                <a:solidFill>
                  <a:srgbClr val="FFFFFF"/>
                </a:solidFill>
                <a:latin typeface="Arial MT"/>
                <a:cs typeface="Arial MT"/>
              </a:rPr>
              <a:t> </a:t>
            </a:r>
            <a:r>
              <a:rPr sz="2176" spc="-12" dirty="0">
                <a:solidFill>
                  <a:srgbClr val="FFFFFF"/>
                </a:solidFill>
                <a:latin typeface="Arial MT"/>
                <a:cs typeface="Arial MT"/>
              </a:rPr>
              <a:t>aider</a:t>
            </a:r>
            <a:r>
              <a:rPr sz="2176" dirty="0">
                <a:solidFill>
                  <a:srgbClr val="FFFFFF"/>
                </a:solidFill>
                <a:latin typeface="Arial MT"/>
                <a:cs typeface="Arial MT"/>
              </a:rPr>
              <a:t> : </a:t>
            </a:r>
            <a:r>
              <a:rPr sz="2176" spc="6" dirty="0">
                <a:solidFill>
                  <a:srgbClr val="FFFFFF"/>
                </a:solidFill>
                <a:latin typeface="Arial MT"/>
                <a:cs typeface="Arial MT"/>
              </a:rPr>
              <a:t> </a:t>
            </a:r>
            <a:r>
              <a:rPr sz="2176" spc="-12" dirty="0">
                <a:solidFill>
                  <a:srgbClr val="FFFFFF"/>
                </a:solidFill>
                <a:latin typeface="Arial MT"/>
                <a:cs typeface="Arial MT"/>
              </a:rPr>
              <a:t>https://docs.oracle.com/javase/tutorial/datetime/iso/overview.html</a:t>
            </a:r>
            <a:endParaRPr sz="2176" dirty="0">
              <a:solidFill>
                <a:prstClr val="black"/>
              </a:solidFill>
              <a:latin typeface="Arial MT"/>
              <a:cs typeface="Arial MT"/>
            </a:endParaRPr>
          </a:p>
        </p:txBody>
      </p:sp>
      <p:sp>
        <p:nvSpPr>
          <p:cNvPr id="7" name="object 7"/>
          <p:cNvSpPr txBox="1"/>
          <p:nvPr/>
        </p:nvSpPr>
        <p:spPr>
          <a:xfrm>
            <a:off x="1982950" y="6132855"/>
            <a:ext cx="7954741" cy="350340"/>
          </a:xfrm>
          <a:prstGeom prst="rect">
            <a:avLst/>
          </a:prstGeom>
        </p:spPr>
        <p:txBody>
          <a:bodyPr vert="horz" wrap="square" lIns="0" tIns="15355" rIns="0" bIns="0" rtlCol="0">
            <a:spAutoFit/>
          </a:bodyPr>
          <a:lstStyle/>
          <a:p>
            <a:pPr marL="15356" defTabSz="1105601">
              <a:spcBef>
                <a:spcPts val="121"/>
              </a:spcBef>
            </a:pPr>
            <a:r>
              <a:rPr sz="2176" spc="-12" dirty="0">
                <a:solidFill>
                  <a:srgbClr val="FFFFFF"/>
                </a:solidFill>
                <a:latin typeface="Arial MT"/>
                <a:cs typeface="Arial MT"/>
              </a:rPr>
              <a:t>https://docs.oracle.com/javase/tutorial/datetime/iso/overview.html</a:t>
            </a:r>
            <a:endParaRPr sz="2176">
              <a:solidFill>
                <a:prstClr val="black"/>
              </a:solidFill>
              <a:latin typeface="Arial MT"/>
              <a:cs typeface="Arial MT"/>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4014" y="279420"/>
            <a:ext cx="1064113"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D</a:t>
            </a:r>
            <a:r>
              <a:rPr sz="1814" b="1" dirty="0">
                <a:solidFill>
                  <a:srgbClr val="0058FF"/>
                </a:solidFill>
                <a:latin typeface="Arial"/>
                <a:cs typeface="Arial"/>
              </a:rPr>
              <a:t>ate</a:t>
            </a:r>
            <a:r>
              <a:rPr sz="1814" b="1" spc="-36" dirty="0">
                <a:solidFill>
                  <a:srgbClr val="0058FF"/>
                </a:solidFill>
                <a:latin typeface="Arial"/>
                <a:cs typeface="Arial"/>
              </a:rPr>
              <a:t>T</a:t>
            </a:r>
            <a:r>
              <a:rPr sz="1814" b="1" dirty="0">
                <a:solidFill>
                  <a:srgbClr val="0058FF"/>
                </a:solidFill>
                <a:latin typeface="Arial"/>
                <a:cs typeface="Arial"/>
              </a:rPr>
              <a:t>i</a:t>
            </a:r>
            <a:r>
              <a:rPr sz="1814" b="1" spc="-6" dirty="0">
                <a:solidFill>
                  <a:srgbClr val="0058FF"/>
                </a:solidFill>
                <a:latin typeface="Arial"/>
                <a:cs typeface="Arial"/>
              </a:rPr>
              <a:t>m</a:t>
            </a:r>
            <a:r>
              <a:rPr sz="1814" b="1" dirty="0">
                <a:solidFill>
                  <a:srgbClr val="0058FF"/>
                </a:solidFill>
                <a:latin typeface="Arial"/>
                <a:cs typeface="Arial"/>
              </a:rPr>
              <a:t>e</a:t>
            </a:r>
            <a:endParaRPr sz="1814">
              <a:solidFill>
                <a:prstClr val="black"/>
              </a:solidFill>
              <a:latin typeface="Arial"/>
              <a:cs typeface="Arial"/>
            </a:endParaRPr>
          </a:p>
        </p:txBody>
      </p:sp>
      <p:sp>
        <p:nvSpPr>
          <p:cNvPr id="3" name="object 3"/>
          <p:cNvSpPr txBox="1">
            <a:spLocks noGrp="1"/>
          </p:cNvSpPr>
          <p:nvPr>
            <p:ph type="title"/>
          </p:nvPr>
        </p:nvSpPr>
        <p:spPr>
          <a:xfrm>
            <a:off x="594015" y="535345"/>
            <a:ext cx="9458013" cy="573671"/>
          </a:xfrm>
          <a:prstGeom prst="rect">
            <a:avLst/>
          </a:prstGeom>
        </p:spPr>
        <p:txBody>
          <a:bodyPr vert="horz" wrap="square" lIns="0" tIns="15355" rIns="0" bIns="0" rtlCol="0">
            <a:spAutoFit/>
          </a:bodyPr>
          <a:lstStyle/>
          <a:p>
            <a:pPr marL="15356">
              <a:spcBef>
                <a:spcPts val="121"/>
              </a:spcBef>
            </a:pPr>
            <a:r>
              <a:rPr spc="520" dirty="0"/>
              <a:t>Mois</a:t>
            </a:r>
            <a:r>
              <a:rPr spc="151" dirty="0"/>
              <a:t> </a:t>
            </a:r>
            <a:r>
              <a:rPr spc="333" dirty="0"/>
              <a:t>et</a:t>
            </a:r>
            <a:r>
              <a:rPr spc="163" dirty="0"/>
              <a:t> </a:t>
            </a:r>
            <a:r>
              <a:rPr spc="320" dirty="0"/>
              <a:t>jours</a:t>
            </a:r>
            <a:r>
              <a:rPr spc="157" dirty="0"/>
              <a:t> </a:t>
            </a:r>
            <a:r>
              <a:rPr spc="429" dirty="0"/>
              <a:t>de</a:t>
            </a:r>
            <a:r>
              <a:rPr spc="157" dirty="0"/>
              <a:t> </a:t>
            </a:r>
            <a:r>
              <a:rPr spc="339" dirty="0"/>
              <a:t>la</a:t>
            </a:r>
            <a:r>
              <a:rPr spc="163" dirty="0"/>
              <a:t> </a:t>
            </a:r>
            <a:r>
              <a:rPr spc="441" dirty="0"/>
              <a:t>semaine</a:t>
            </a:r>
            <a:r>
              <a:rPr spc="151" dirty="0"/>
              <a:t> </a:t>
            </a:r>
            <a:r>
              <a:rPr spc="441" dirty="0"/>
              <a:t>(enums)</a:t>
            </a:r>
          </a:p>
        </p:txBody>
      </p:sp>
      <p:sp>
        <p:nvSpPr>
          <p:cNvPr id="6" name="object 6"/>
          <p:cNvSpPr txBox="1">
            <a:spLocks noGrp="1"/>
          </p:cNvSpPr>
          <p:nvPr>
            <p:ph type="body" idx="1"/>
          </p:nvPr>
        </p:nvSpPr>
        <p:spPr>
          <a:xfrm>
            <a:off x="892981" y="1900637"/>
            <a:ext cx="11299019" cy="3223772"/>
          </a:xfrm>
          <a:prstGeom prst="rect">
            <a:avLst/>
          </a:prstGeom>
        </p:spPr>
        <p:txBody>
          <a:bodyPr vert="horz" wrap="square" lIns="0" tIns="42994" rIns="0" bIns="0" rtlCol="0">
            <a:spAutoFit/>
          </a:bodyPr>
          <a:lstStyle/>
          <a:p>
            <a:pPr marL="393103" marR="6142">
              <a:lnSpc>
                <a:spcPts val="2442"/>
              </a:lnSpc>
              <a:spcBef>
                <a:spcPts val="339"/>
              </a:spcBef>
            </a:pPr>
            <a:r>
              <a:rPr sz="2176" spc="-12" dirty="0"/>
              <a:t>DayOfWeek</a:t>
            </a:r>
            <a:r>
              <a:rPr sz="2176" dirty="0"/>
              <a:t> </a:t>
            </a:r>
            <a:r>
              <a:rPr sz="2176" spc="-6" dirty="0"/>
              <a:t>est</a:t>
            </a:r>
            <a:r>
              <a:rPr sz="2176" dirty="0"/>
              <a:t> </a:t>
            </a:r>
            <a:r>
              <a:rPr sz="2176" spc="-6" dirty="0"/>
              <a:t>une </a:t>
            </a:r>
            <a:r>
              <a:rPr sz="2176" spc="-12" dirty="0"/>
              <a:t>enum</a:t>
            </a:r>
            <a:r>
              <a:rPr sz="2176" dirty="0"/>
              <a:t> </a:t>
            </a:r>
            <a:r>
              <a:rPr sz="2176" spc="-12" dirty="0"/>
              <a:t>contenant</a:t>
            </a:r>
            <a:r>
              <a:rPr sz="2176" dirty="0"/>
              <a:t> </a:t>
            </a:r>
            <a:r>
              <a:rPr sz="2176" spc="-6" dirty="0"/>
              <a:t>les</a:t>
            </a:r>
            <a:r>
              <a:rPr sz="2176" dirty="0"/>
              <a:t> </a:t>
            </a:r>
            <a:r>
              <a:rPr sz="2176" spc="-6" dirty="0"/>
              <a:t>septs</a:t>
            </a:r>
            <a:r>
              <a:rPr sz="2176" dirty="0"/>
              <a:t> </a:t>
            </a:r>
            <a:r>
              <a:rPr sz="2176" spc="-6" dirty="0"/>
              <a:t>jours</a:t>
            </a:r>
            <a:r>
              <a:rPr sz="2176" dirty="0"/>
              <a:t> </a:t>
            </a:r>
            <a:r>
              <a:rPr sz="2176" spc="-6" dirty="0"/>
              <a:t>de la semaine,</a:t>
            </a:r>
            <a:r>
              <a:rPr sz="2176" dirty="0"/>
              <a:t> </a:t>
            </a:r>
            <a:r>
              <a:rPr sz="2176" spc="-6" dirty="0"/>
              <a:t>avec</a:t>
            </a:r>
            <a:r>
              <a:rPr sz="2176" dirty="0"/>
              <a:t> </a:t>
            </a:r>
            <a:r>
              <a:rPr sz="2176" spc="-6" dirty="0"/>
              <a:t>un nom</a:t>
            </a:r>
            <a:r>
              <a:rPr sz="2176" dirty="0"/>
              <a:t> </a:t>
            </a:r>
            <a:r>
              <a:rPr sz="2176" spc="-6" dirty="0"/>
              <a:t>en </a:t>
            </a:r>
            <a:r>
              <a:rPr sz="2176" spc="-592" dirty="0"/>
              <a:t> </a:t>
            </a:r>
            <a:r>
              <a:rPr sz="2176" spc="-12" dirty="0"/>
              <a:t>anglais</a:t>
            </a:r>
            <a:r>
              <a:rPr sz="2176" dirty="0"/>
              <a:t> </a:t>
            </a:r>
            <a:r>
              <a:rPr sz="2176" spc="-6" dirty="0"/>
              <a:t>et</a:t>
            </a:r>
            <a:r>
              <a:rPr sz="2176" spc="6" dirty="0"/>
              <a:t> </a:t>
            </a:r>
            <a:r>
              <a:rPr sz="2176" spc="-6" dirty="0"/>
              <a:t>une </a:t>
            </a:r>
            <a:r>
              <a:rPr sz="2176" spc="-12" dirty="0"/>
              <a:t>valeur</a:t>
            </a:r>
            <a:r>
              <a:rPr sz="2176" spc="6" dirty="0"/>
              <a:t> </a:t>
            </a:r>
            <a:r>
              <a:rPr sz="2176" spc="-12" dirty="0"/>
              <a:t>numérique</a:t>
            </a:r>
            <a:r>
              <a:rPr sz="2176" spc="-6" dirty="0"/>
              <a:t> (lundi</a:t>
            </a:r>
            <a:r>
              <a:rPr sz="2176" dirty="0"/>
              <a:t> </a:t>
            </a:r>
            <a:r>
              <a:rPr sz="2176" spc="-6" dirty="0"/>
              <a:t>valant</a:t>
            </a:r>
            <a:r>
              <a:rPr sz="2176" dirty="0"/>
              <a:t> </a:t>
            </a:r>
            <a:r>
              <a:rPr sz="2176" spc="-6" dirty="0"/>
              <a:t>1).</a:t>
            </a:r>
            <a:r>
              <a:rPr sz="2176" spc="6" dirty="0"/>
              <a:t> </a:t>
            </a:r>
            <a:r>
              <a:rPr sz="2176" spc="-6" dirty="0"/>
              <a:t>Elle</a:t>
            </a:r>
            <a:r>
              <a:rPr sz="2176" dirty="0"/>
              <a:t> </a:t>
            </a:r>
            <a:r>
              <a:rPr sz="2176" spc="-12" dirty="0"/>
              <a:t>contient</a:t>
            </a:r>
            <a:r>
              <a:rPr sz="2176" dirty="0"/>
              <a:t> </a:t>
            </a:r>
            <a:r>
              <a:rPr sz="2176" spc="-6" dirty="0"/>
              <a:t>aussi</a:t>
            </a:r>
            <a:r>
              <a:rPr sz="2176" dirty="0"/>
              <a:t> </a:t>
            </a:r>
            <a:r>
              <a:rPr sz="2176" spc="-6" dirty="0"/>
              <a:t>des</a:t>
            </a:r>
            <a:r>
              <a:rPr sz="2176" dirty="0"/>
              <a:t> </a:t>
            </a:r>
            <a:r>
              <a:rPr sz="2176" spc="-6" dirty="0"/>
              <a:t>méthodes </a:t>
            </a:r>
            <a:r>
              <a:rPr sz="2176" dirty="0"/>
              <a:t> </a:t>
            </a:r>
            <a:r>
              <a:rPr sz="2176" spc="-6" dirty="0"/>
              <a:t>utilitaires. </a:t>
            </a:r>
            <a:endParaRPr lang="fr-FR" sz="2176" spc="-6" dirty="0"/>
          </a:p>
          <a:p>
            <a:pPr marL="393103" marR="6142">
              <a:lnSpc>
                <a:spcPts val="2442"/>
              </a:lnSpc>
              <a:spcBef>
                <a:spcPts val="339"/>
              </a:spcBef>
            </a:pPr>
            <a:endParaRPr lang="fr-FR" sz="2176" spc="-6" dirty="0"/>
          </a:p>
          <a:p>
            <a:pPr marL="393103" marR="6142">
              <a:lnSpc>
                <a:spcPts val="2442"/>
              </a:lnSpc>
              <a:spcBef>
                <a:spcPts val="339"/>
              </a:spcBef>
            </a:pPr>
            <a:r>
              <a:rPr sz="2176" spc="-24" dirty="0" err="1"/>
              <a:t>DayOfWeek.TUESDAY.plus</a:t>
            </a:r>
            <a:r>
              <a:rPr sz="2176" spc="-24" dirty="0"/>
              <a:t>(</a:t>
            </a:r>
            <a:r>
              <a:rPr lang="fr-FR" sz="2176" spc="-24" dirty="0"/>
              <a:t>2</a:t>
            </a:r>
            <a:r>
              <a:rPr sz="2176" spc="-24" dirty="0"/>
              <a:t>)</a:t>
            </a:r>
            <a:r>
              <a:rPr sz="2176" dirty="0"/>
              <a:t> </a:t>
            </a:r>
            <a:r>
              <a:rPr sz="2176" spc="-6" dirty="0"/>
              <a:t>renvoie</a:t>
            </a:r>
            <a:r>
              <a:rPr sz="2176" spc="-54" dirty="0"/>
              <a:t> </a:t>
            </a:r>
            <a:r>
              <a:rPr sz="2176" spc="-24" dirty="0"/>
              <a:t>Thursday.</a:t>
            </a:r>
            <a:endParaRPr sz="2176" dirty="0"/>
          </a:p>
          <a:p>
            <a:pPr marL="393103" marR="107489">
              <a:lnSpc>
                <a:spcPts val="2442"/>
              </a:lnSpc>
              <a:spcBef>
                <a:spcPts val="1270"/>
              </a:spcBef>
            </a:pPr>
            <a:r>
              <a:rPr sz="2176" spc="-6" dirty="0"/>
              <a:t>Month est</a:t>
            </a:r>
            <a:r>
              <a:rPr sz="2176" dirty="0"/>
              <a:t> </a:t>
            </a:r>
            <a:r>
              <a:rPr sz="2176" spc="-6" dirty="0"/>
              <a:t>une </a:t>
            </a:r>
            <a:r>
              <a:rPr sz="2176" spc="-12" dirty="0"/>
              <a:t>enum</a:t>
            </a:r>
            <a:r>
              <a:rPr sz="2176" dirty="0"/>
              <a:t> </a:t>
            </a:r>
            <a:r>
              <a:rPr sz="2176" spc="-6" dirty="0"/>
              <a:t>avec</a:t>
            </a:r>
            <a:r>
              <a:rPr sz="2176" dirty="0"/>
              <a:t> </a:t>
            </a:r>
            <a:r>
              <a:rPr sz="2176" spc="-6" dirty="0"/>
              <a:t>les</a:t>
            </a:r>
            <a:r>
              <a:rPr sz="2176" dirty="0"/>
              <a:t> </a:t>
            </a:r>
            <a:r>
              <a:rPr sz="2176" spc="-6" dirty="0"/>
              <a:t>douze mois</a:t>
            </a:r>
            <a:r>
              <a:rPr sz="2176" dirty="0"/>
              <a:t> </a:t>
            </a:r>
            <a:r>
              <a:rPr sz="2176" spc="-6" dirty="0"/>
              <a:t>de </a:t>
            </a:r>
            <a:r>
              <a:rPr sz="2176" spc="-12" dirty="0"/>
              <a:t>l’année.</a:t>
            </a:r>
            <a:r>
              <a:rPr sz="2176" dirty="0"/>
              <a:t> </a:t>
            </a:r>
            <a:r>
              <a:rPr sz="2176" spc="-6" dirty="0"/>
              <a:t>Elle </a:t>
            </a:r>
            <a:r>
              <a:rPr sz="2176" spc="-12" dirty="0"/>
              <a:t>contient</a:t>
            </a:r>
            <a:r>
              <a:rPr sz="2176" dirty="0"/>
              <a:t> </a:t>
            </a:r>
            <a:r>
              <a:rPr sz="2176" spc="-6" dirty="0"/>
              <a:t>aussi des </a:t>
            </a:r>
            <a:r>
              <a:rPr sz="2176" dirty="0"/>
              <a:t> </a:t>
            </a:r>
            <a:r>
              <a:rPr sz="2176" spc="-6" dirty="0" err="1"/>
              <a:t>méthodes</a:t>
            </a:r>
            <a:r>
              <a:rPr sz="2176" spc="-6" dirty="0"/>
              <a:t> </a:t>
            </a:r>
            <a:r>
              <a:rPr sz="2176" spc="-6" dirty="0" err="1"/>
              <a:t>utilitaires</a:t>
            </a:r>
            <a:r>
              <a:rPr lang="fr-FR" sz="2176" spc="-6" dirty="0"/>
              <a:t>:</a:t>
            </a:r>
            <a:r>
              <a:rPr sz="2176" spc="-6" dirty="0"/>
              <a:t> </a:t>
            </a:r>
            <a:endParaRPr lang="fr-FR" sz="2176" spc="-6" dirty="0"/>
          </a:p>
          <a:p>
            <a:pPr marL="393103" marR="107489">
              <a:lnSpc>
                <a:spcPts val="2442"/>
              </a:lnSpc>
              <a:spcBef>
                <a:spcPts val="1270"/>
              </a:spcBef>
            </a:pPr>
            <a:r>
              <a:rPr sz="2176" spc="-18" dirty="0" err="1"/>
              <a:t>Month.FEBRUARY.length</a:t>
            </a:r>
            <a:r>
              <a:rPr sz="2176" spc="-18" dirty="0"/>
              <a:t>(boolean) </a:t>
            </a:r>
            <a:r>
              <a:rPr sz="2176" spc="-6" dirty="0"/>
              <a:t>renvoie le nombre de jours </a:t>
            </a:r>
            <a:r>
              <a:rPr sz="2176" spc="-592" dirty="0"/>
              <a:t> </a:t>
            </a:r>
            <a:r>
              <a:rPr sz="2176" spc="-6" dirty="0"/>
              <a:t>du</a:t>
            </a:r>
            <a:r>
              <a:rPr sz="2176" spc="-12" dirty="0"/>
              <a:t> </a:t>
            </a:r>
            <a:r>
              <a:rPr sz="2176" spc="-6" dirty="0"/>
              <a:t>mois,</a:t>
            </a:r>
            <a:r>
              <a:rPr sz="2176" dirty="0"/>
              <a:t> </a:t>
            </a:r>
            <a:r>
              <a:rPr sz="2176" spc="-6" dirty="0"/>
              <a:t>selon un paramètre </a:t>
            </a:r>
            <a:r>
              <a:rPr sz="2176" spc="-12" dirty="0"/>
              <a:t>indiquant</a:t>
            </a:r>
            <a:r>
              <a:rPr sz="2176" dirty="0"/>
              <a:t> </a:t>
            </a:r>
            <a:r>
              <a:rPr sz="2176" spc="-6" dirty="0"/>
              <a:t>si </a:t>
            </a:r>
            <a:r>
              <a:rPr sz="2176" spc="-12" dirty="0"/>
              <a:t>l’année</a:t>
            </a:r>
            <a:r>
              <a:rPr sz="2176" spc="-6" dirty="0"/>
              <a:t> est</a:t>
            </a:r>
            <a:r>
              <a:rPr sz="2176" dirty="0"/>
              <a:t> </a:t>
            </a:r>
            <a:r>
              <a:rPr sz="2176" spc="-6" dirty="0"/>
              <a:t>bissextile.</a:t>
            </a:r>
            <a:endParaRPr sz="2176" dirty="0"/>
          </a:p>
        </p:txBody>
      </p:sp>
      <p:sp>
        <p:nvSpPr>
          <p:cNvPr id="7" name="object 7"/>
          <p:cNvSpPr txBox="1"/>
          <p:nvPr/>
        </p:nvSpPr>
        <p:spPr>
          <a:xfrm>
            <a:off x="2174460" y="6132855"/>
            <a:ext cx="7572399" cy="350340"/>
          </a:xfrm>
          <a:prstGeom prst="rect">
            <a:avLst/>
          </a:prstGeom>
        </p:spPr>
        <p:txBody>
          <a:bodyPr vert="horz" wrap="square" lIns="0" tIns="15355" rIns="0" bIns="0" rtlCol="0">
            <a:spAutoFit/>
          </a:bodyPr>
          <a:lstStyle/>
          <a:p>
            <a:pPr marL="15356" defTabSz="1105601">
              <a:spcBef>
                <a:spcPts val="121"/>
              </a:spcBef>
            </a:pPr>
            <a:r>
              <a:rPr sz="2176" spc="-6" dirty="0">
                <a:solidFill>
                  <a:srgbClr val="FFFFFF"/>
                </a:solidFill>
                <a:latin typeface="Arial MT"/>
                <a:cs typeface="Arial MT"/>
              </a:rPr>
              <a:t>https://docs.oracle.com/javase/tutorial/datetime/iso/enum.html</a:t>
            </a:r>
            <a:endParaRPr sz="2176">
              <a:solidFill>
                <a:prstClr val="black"/>
              </a:solidFill>
              <a:latin typeface="Arial MT"/>
              <a:cs typeface="Arial MT"/>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4014" y="279420"/>
            <a:ext cx="1064113"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D</a:t>
            </a:r>
            <a:r>
              <a:rPr sz="1814" b="1" dirty="0">
                <a:solidFill>
                  <a:srgbClr val="0058FF"/>
                </a:solidFill>
                <a:latin typeface="Arial"/>
                <a:cs typeface="Arial"/>
              </a:rPr>
              <a:t>ate</a:t>
            </a:r>
            <a:r>
              <a:rPr sz="1814" b="1" spc="-36" dirty="0">
                <a:solidFill>
                  <a:srgbClr val="0058FF"/>
                </a:solidFill>
                <a:latin typeface="Arial"/>
                <a:cs typeface="Arial"/>
              </a:rPr>
              <a:t>T</a:t>
            </a:r>
            <a:r>
              <a:rPr sz="1814" b="1" dirty="0">
                <a:solidFill>
                  <a:srgbClr val="0058FF"/>
                </a:solidFill>
                <a:latin typeface="Arial"/>
                <a:cs typeface="Arial"/>
              </a:rPr>
              <a:t>i</a:t>
            </a:r>
            <a:r>
              <a:rPr sz="1814" b="1" spc="-6" dirty="0">
                <a:solidFill>
                  <a:srgbClr val="0058FF"/>
                </a:solidFill>
                <a:latin typeface="Arial"/>
                <a:cs typeface="Arial"/>
              </a:rPr>
              <a:t>m</a:t>
            </a:r>
            <a:r>
              <a:rPr sz="1814" b="1" dirty="0">
                <a:solidFill>
                  <a:srgbClr val="0058FF"/>
                </a:solidFill>
                <a:latin typeface="Arial"/>
                <a:cs typeface="Arial"/>
              </a:rPr>
              <a:t>e</a:t>
            </a:r>
            <a:endParaRPr sz="1814">
              <a:solidFill>
                <a:prstClr val="black"/>
              </a:solidFill>
              <a:latin typeface="Arial"/>
              <a:cs typeface="Arial"/>
            </a:endParaRPr>
          </a:p>
        </p:txBody>
      </p:sp>
      <p:sp>
        <p:nvSpPr>
          <p:cNvPr id="3" name="object 3"/>
          <p:cNvSpPr txBox="1">
            <a:spLocks noGrp="1"/>
          </p:cNvSpPr>
          <p:nvPr>
            <p:ph type="title"/>
          </p:nvPr>
        </p:nvSpPr>
        <p:spPr>
          <a:xfrm>
            <a:off x="594014" y="535345"/>
            <a:ext cx="2608842" cy="573671"/>
          </a:xfrm>
          <a:prstGeom prst="rect">
            <a:avLst/>
          </a:prstGeom>
        </p:spPr>
        <p:txBody>
          <a:bodyPr vert="horz" wrap="square" lIns="0" tIns="15355" rIns="0" bIns="0" rtlCol="0">
            <a:spAutoFit/>
          </a:bodyPr>
          <a:lstStyle/>
          <a:p>
            <a:pPr marL="15356">
              <a:spcBef>
                <a:spcPts val="121"/>
              </a:spcBef>
            </a:pPr>
            <a:r>
              <a:rPr spc="393" dirty="0"/>
              <a:t>LocalDate</a:t>
            </a:r>
          </a:p>
        </p:txBody>
      </p:sp>
      <p:sp>
        <p:nvSpPr>
          <p:cNvPr id="4" name="object 4"/>
          <p:cNvSpPr txBox="1"/>
          <p:nvPr/>
        </p:nvSpPr>
        <p:spPr>
          <a:xfrm>
            <a:off x="724594"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724594" y="2430924"/>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1116335" y="1563880"/>
            <a:ext cx="8945149" cy="1134866"/>
          </a:xfrm>
          <a:prstGeom prst="rect">
            <a:avLst/>
          </a:prstGeom>
        </p:spPr>
        <p:txBody>
          <a:bodyPr vert="horz" wrap="square" lIns="0" tIns="42994" rIns="0" bIns="0" rtlCol="0">
            <a:spAutoFit/>
          </a:bodyPr>
          <a:lstStyle/>
          <a:p>
            <a:pPr marL="15356" marR="6142" defTabSz="1105601">
              <a:lnSpc>
                <a:spcPts val="2442"/>
              </a:lnSpc>
              <a:spcBef>
                <a:spcPts val="339"/>
              </a:spcBef>
            </a:pPr>
            <a:r>
              <a:rPr sz="2176" spc="-6" dirty="0">
                <a:solidFill>
                  <a:srgbClr val="FFFFFF"/>
                </a:solidFill>
                <a:latin typeface="Arial MT"/>
                <a:cs typeface="Arial MT"/>
              </a:rPr>
              <a:t>Les classes les </a:t>
            </a:r>
            <a:r>
              <a:rPr sz="2176" spc="-12" dirty="0">
                <a:solidFill>
                  <a:srgbClr val="FFFFFF"/>
                </a:solidFill>
                <a:latin typeface="Arial MT"/>
                <a:cs typeface="Arial MT"/>
              </a:rPr>
              <a:t>plus</a:t>
            </a:r>
            <a:r>
              <a:rPr sz="2176" dirty="0">
                <a:solidFill>
                  <a:srgbClr val="FFFFFF"/>
                </a:solidFill>
                <a:latin typeface="Arial MT"/>
                <a:cs typeface="Arial MT"/>
              </a:rPr>
              <a:t> </a:t>
            </a:r>
            <a:r>
              <a:rPr sz="2176" spc="-6" dirty="0">
                <a:solidFill>
                  <a:srgbClr val="FFFFFF"/>
                </a:solidFill>
                <a:latin typeface="Arial MT"/>
                <a:cs typeface="Arial MT"/>
              </a:rPr>
              <a:t>utilisées du</a:t>
            </a:r>
            <a:r>
              <a:rPr sz="2176" spc="-12" dirty="0">
                <a:solidFill>
                  <a:srgbClr val="FFFFFF"/>
                </a:solidFill>
                <a:latin typeface="Arial MT"/>
                <a:cs typeface="Arial MT"/>
              </a:rPr>
              <a:t> package</a:t>
            </a:r>
            <a:r>
              <a:rPr sz="2176" spc="-6" dirty="0">
                <a:solidFill>
                  <a:srgbClr val="FFFFFF"/>
                </a:solidFill>
                <a:latin typeface="Arial MT"/>
                <a:cs typeface="Arial MT"/>
              </a:rPr>
              <a:t> seront sans doute</a:t>
            </a:r>
            <a:r>
              <a:rPr sz="2176" spc="-12" dirty="0">
                <a:solidFill>
                  <a:srgbClr val="FFFFFF"/>
                </a:solidFill>
                <a:latin typeface="Arial MT"/>
                <a:cs typeface="Arial MT"/>
              </a:rPr>
              <a:t> </a:t>
            </a:r>
            <a:r>
              <a:rPr sz="2176" spc="-6" dirty="0">
                <a:solidFill>
                  <a:srgbClr val="FFFFFF"/>
                </a:solidFill>
                <a:latin typeface="Arial MT"/>
                <a:cs typeface="Arial MT"/>
              </a:rPr>
              <a:t>LocalDate et </a:t>
            </a:r>
            <a:r>
              <a:rPr sz="2176" spc="-585" dirty="0">
                <a:solidFill>
                  <a:srgbClr val="FFFFFF"/>
                </a:solidFill>
                <a:latin typeface="Arial MT"/>
                <a:cs typeface="Arial MT"/>
              </a:rPr>
              <a:t> </a:t>
            </a:r>
            <a:r>
              <a:rPr sz="2176" spc="-18" dirty="0">
                <a:solidFill>
                  <a:srgbClr val="FFFFFF"/>
                </a:solidFill>
                <a:latin typeface="Arial MT"/>
                <a:cs typeface="Arial MT"/>
              </a:rPr>
              <a:t>LocalDateTime</a:t>
            </a:r>
            <a:endParaRPr sz="2176">
              <a:solidFill>
                <a:prstClr val="black"/>
              </a:solidFill>
              <a:latin typeface="Arial MT"/>
              <a:cs typeface="Arial MT"/>
            </a:endParaRPr>
          </a:p>
          <a:p>
            <a:pPr marL="15356" defTabSz="1105601">
              <a:spcBef>
                <a:spcPts val="1051"/>
              </a:spcBef>
            </a:pPr>
            <a:r>
              <a:rPr sz="2176" spc="-6" dirty="0">
                <a:solidFill>
                  <a:srgbClr val="FFFFFF"/>
                </a:solidFill>
                <a:latin typeface="Arial MT"/>
                <a:cs typeface="Arial MT"/>
              </a:rPr>
              <a:t>D’autres</a:t>
            </a:r>
            <a:r>
              <a:rPr sz="2176" spc="-18" dirty="0">
                <a:solidFill>
                  <a:srgbClr val="FFFFFF"/>
                </a:solidFill>
                <a:latin typeface="Arial MT"/>
                <a:cs typeface="Arial MT"/>
              </a:rPr>
              <a:t> </a:t>
            </a:r>
            <a:r>
              <a:rPr sz="2176" spc="-6" dirty="0">
                <a:solidFill>
                  <a:srgbClr val="FFFFFF"/>
                </a:solidFill>
                <a:latin typeface="Arial MT"/>
                <a:cs typeface="Arial MT"/>
              </a:rPr>
              <a:t>classes</a:t>
            </a:r>
            <a:r>
              <a:rPr sz="2176" spc="-18" dirty="0">
                <a:solidFill>
                  <a:srgbClr val="FFFFFF"/>
                </a:solidFill>
                <a:latin typeface="Arial MT"/>
                <a:cs typeface="Arial MT"/>
              </a:rPr>
              <a:t> </a:t>
            </a:r>
            <a:r>
              <a:rPr sz="2176" spc="-6" dirty="0">
                <a:solidFill>
                  <a:srgbClr val="FFFFFF"/>
                </a:solidFill>
                <a:latin typeface="Arial MT"/>
                <a:cs typeface="Arial MT"/>
              </a:rPr>
              <a:t>existent</a:t>
            </a:r>
            <a:r>
              <a:rPr sz="2176" spc="-18" dirty="0">
                <a:solidFill>
                  <a:srgbClr val="FFFFFF"/>
                </a:solidFill>
                <a:latin typeface="Arial MT"/>
                <a:cs typeface="Arial MT"/>
              </a:rPr>
              <a:t> </a:t>
            </a:r>
            <a:r>
              <a:rPr sz="2176" spc="-6" dirty="0">
                <a:solidFill>
                  <a:srgbClr val="FFFFFF"/>
                </a:solidFill>
                <a:latin typeface="Arial MT"/>
                <a:cs typeface="Arial MT"/>
              </a:rPr>
              <a:t>comme</a:t>
            </a:r>
            <a:r>
              <a:rPr sz="2176" spc="-18" dirty="0">
                <a:solidFill>
                  <a:srgbClr val="FFFFFF"/>
                </a:solidFill>
                <a:latin typeface="Arial MT"/>
                <a:cs typeface="Arial MT"/>
              </a:rPr>
              <a:t> </a:t>
            </a:r>
            <a:r>
              <a:rPr sz="2176" dirty="0">
                <a:solidFill>
                  <a:srgbClr val="FFFFFF"/>
                </a:solidFill>
                <a:latin typeface="Arial MT"/>
                <a:cs typeface="Arial MT"/>
              </a:rPr>
              <a:t>:</a:t>
            </a:r>
            <a:endParaRPr sz="2176">
              <a:solidFill>
                <a:prstClr val="black"/>
              </a:solidFill>
              <a:latin typeface="Arial MT"/>
              <a:cs typeface="Arial MT"/>
            </a:endParaRPr>
          </a:p>
        </p:txBody>
      </p:sp>
      <p:sp>
        <p:nvSpPr>
          <p:cNvPr id="9" name="object 9"/>
          <p:cNvSpPr txBox="1"/>
          <p:nvPr/>
        </p:nvSpPr>
        <p:spPr>
          <a:xfrm>
            <a:off x="1519300" y="2677323"/>
            <a:ext cx="4441481" cy="1481932"/>
          </a:xfrm>
          <a:prstGeom prst="rect">
            <a:avLst/>
          </a:prstGeom>
        </p:spPr>
        <p:txBody>
          <a:bodyPr vert="horz" wrap="square" lIns="0" tIns="15355" rIns="0" bIns="0" rtlCol="0">
            <a:spAutoFit/>
          </a:bodyPr>
          <a:lstStyle/>
          <a:p>
            <a:pPr marL="14588" marR="6142" defTabSz="1105601">
              <a:lnSpc>
                <a:spcPct val="145800"/>
              </a:lnSpc>
              <a:spcBef>
                <a:spcPts val="121"/>
              </a:spcBef>
              <a:buClr>
                <a:srgbClr val="0058FF"/>
              </a:buClr>
              <a:buSzPct val="75000"/>
              <a:tabLst>
                <a:tab pos="406923" algn="l"/>
                <a:tab pos="407690" algn="l"/>
              </a:tabLst>
            </a:pPr>
            <a:r>
              <a:rPr sz="2176" spc="-30" dirty="0">
                <a:solidFill>
                  <a:srgbClr val="FFFFFF"/>
                </a:solidFill>
                <a:latin typeface="Arial MT"/>
                <a:cs typeface="Arial MT"/>
              </a:rPr>
              <a:t>YearMonth </a:t>
            </a:r>
            <a:r>
              <a:rPr sz="2176" dirty="0">
                <a:solidFill>
                  <a:srgbClr val="FFFFFF"/>
                </a:solidFill>
                <a:latin typeface="Arial MT"/>
                <a:cs typeface="Arial MT"/>
              </a:rPr>
              <a:t>: </a:t>
            </a:r>
            <a:r>
              <a:rPr sz="2176" spc="-6" dirty="0">
                <a:solidFill>
                  <a:srgbClr val="FFFFFF"/>
                </a:solidFill>
                <a:latin typeface="Arial MT"/>
                <a:cs typeface="Arial MT"/>
              </a:rPr>
              <a:t>le mois </a:t>
            </a:r>
            <a:r>
              <a:rPr sz="2176" spc="-12" dirty="0">
                <a:solidFill>
                  <a:srgbClr val="FFFFFF"/>
                </a:solidFill>
                <a:latin typeface="Arial MT"/>
                <a:cs typeface="Arial MT"/>
              </a:rPr>
              <a:t>d’une année </a:t>
            </a:r>
            <a:r>
              <a:rPr sz="2176" spc="-592" dirty="0">
                <a:solidFill>
                  <a:srgbClr val="FFFFFF"/>
                </a:solidFill>
                <a:latin typeface="Arial MT"/>
                <a:cs typeface="Arial MT"/>
              </a:rPr>
              <a:t> </a:t>
            </a:r>
            <a:r>
              <a:rPr sz="2176" spc="-6" dirty="0">
                <a:solidFill>
                  <a:srgbClr val="FFFFFF"/>
                </a:solidFill>
                <a:latin typeface="Arial MT"/>
                <a:cs typeface="Arial MT"/>
              </a:rPr>
              <a:t>MonthDay</a:t>
            </a:r>
            <a:r>
              <a:rPr sz="2176" spc="-12" dirty="0">
                <a:solidFill>
                  <a:srgbClr val="FFFFFF"/>
                </a:solidFill>
                <a:latin typeface="Arial MT"/>
                <a:cs typeface="Arial MT"/>
              </a:rPr>
              <a:t> </a:t>
            </a:r>
            <a:r>
              <a:rPr sz="2176" dirty="0">
                <a:solidFill>
                  <a:srgbClr val="FFFFFF"/>
                </a:solidFill>
                <a:latin typeface="Arial MT"/>
                <a:cs typeface="Arial MT"/>
              </a:rPr>
              <a:t>:</a:t>
            </a:r>
            <a:r>
              <a:rPr sz="2176" spc="-12" dirty="0">
                <a:solidFill>
                  <a:srgbClr val="FFFFFF"/>
                </a:solidFill>
                <a:latin typeface="Arial MT"/>
                <a:cs typeface="Arial MT"/>
              </a:rPr>
              <a:t> </a:t>
            </a:r>
            <a:r>
              <a:rPr sz="2176" spc="-6" dirty="0">
                <a:solidFill>
                  <a:srgbClr val="FFFFFF"/>
                </a:solidFill>
                <a:latin typeface="Arial MT"/>
                <a:cs typeface="Arial MT"/>
              </a:rPr>
              <a:t>le</a:t>
            </a:r>
            <a:r>
              <a:rPr sz="2176" spc="-12" dirty="0">
                <a:solidFill>
                  <a:srgbClr val="FFFFFF"/>
                </a:solidFill>
                <a:latin typeface="Arial MT"/>
                <a:cs typeface="Arial MT"/>
              </a:rPr>
              <a:t> </a:t>
            </a:r>
            <a:r>
              <a:rPr sz="2176" spc="-6" dirty="0">
                <a:solidFill>
                  <a:srgbClr val="FFFFFF"/>
                </a:solidFill>
                <a:latin typeface="Arial MT"/>
                <a:cs typeface="Arial MT"/>
              </a:rPr>
              <a:t>jour</a:t>
            </a:r>
            <a:r>
              <a:rPr sz="2176" spc="-12" dirty="0">
                <a:solidFill>
                  <a:srgbClr val="FFFFFF"/>
                </a:solidFill>
                <a:latin typeface="Arial MT"/>
                <a:cs typeface="Arial MT"/>
              </a:rPr>
              <a:t> </a:t>
            </a:r>
            <a:r>
              <a:rPr sz="2176" spc="-6" dirty="0">
                <a:solidFill>
                  <a:srgbClr val="FFFFFF"/>
                </a:solidFill>
                <a:latin typeface="Arial MT"/>
                <a:cs typeface="Arial MT"/>
              </a:rPr>
              <a:t>d’un</a:t>
            </a:r>
            <a:r>
              <a:rPr sz="2176" spc="-12" dirty="0">
                <a:solidFill>
                  <a:srgbClr val="FFFFFF"/>
                </a:solidFill>
                <a:latin typeface="Arial MT"/>
                <a:cs typeface="Arial MT"/>
              </a:rPr>
              <a:t> </a:t>
            </a:r>
            <a:r>
              <a:rPr sz="2176" spc="-6" dirty="0">
                <a:solidFill>
                  <a:srgbClr val="FFFFFF"/>
                </a:solidFill>
                <a:latin typeface="Arial MT"/>
                <a:cs typeface="Arial MT"/>
              </a:rPr>
              <a:t>mois</a:t>
            </a:r>
            <a:endParaRPr sz="2176" dirty="0">
              <a:solidFill>
                <a:prstClr val="black"/>
              </a:solidFill>
              <a:latin typeface="Arial MT"/>
              <a:cs typeface="Arial MT"/>
            </a:endParaRPr>
          </a:p>
          <a:p>
            <a:pPr marL="406923" defTabSz="1105601">
              <a:spcBef>
                <a:spcPts val="1197"/>
              </a:spcBef>
            </a:pPr>
            <a:r>
              <a:rPr sz="2176" spc="-6" dirty="0">
                <a:solidFill>
                  <a:srgbClr val="FFFFFF"/>
                </a:solidFill>
                <a:latin typeface="Arial MT"/>
                <a:cs typeface="Arial MT"/>
              </a:rPr>
              <a:t>et</a:t>
            </a:r>
            <a:r>
              <a:rPr sz="2176" spc="-54" dirty="0">
                <a:solidFill>
                  <a:srgbClr val="FFFFFF"/>
                </a:solidFill>
                <a:latin typeface="Arial MT"/>
                <a:cs typeface="Arial MT"/>
              </a:rPr>
              <a:t> </a:t>
            </a:r>
            <a:r>
              <a:rPr sz="2176" spc="-60" dirty="0">
                <a:solidFill>
                  <a:srgbClr val="FFFFFF"/>
                </a:solidFill>
                <a:latin typeface="Arial MT"/>
                <a:cs typeface="Arial MT"/>
              </a:rPr>
              <a:t>Year</a:t>
            </a:r>
            <a:r>
              <a:rPr sz="2176" spc="-12" dirty="0">
                <a:solidFill>
                  <a:srgbClr val="FFFFFF"/>
                </a:solidFill>
                <a:latin typeface="Arial MT"/>
                <a:cs typeface="Arial MT"/>
              </a:rPr>
              <a:t> </a:t>
            </a:r>
            <a:r>
              <a:rPr sz="2176" dirty="0">
                <a:solidFill>
                  <a:srgbClr val="FFFFFF"/>
                </a:solidFill>
                <a:latin typeface="Arial MT"/>
                <a:cs typeface="Arial MT"/>
              </a:rPr>
              <a:t>:</a:t>
            </a:r>
            <a:r>
              <a:rPr sz="2176" spc="-18" dirty="0">
                <a:solidFill>
                  <a:srgbClr val="FFFFFF"/>
                </a:solidFill>
                <a:latin typeface="Arial MT"/>
                <a:cs typeface="Arial MT"/>
              </a:rPr>
              <a:t> </a:t>
            </a:r>
            <a:r>
              <a:rPr sz="2176" spc="-6" dirty="0">
                <a:solidFill>
                  <a:srgbClr val="FFFFFF"/>
                </a:solidFill>
                <a:latin typeface="Arial MT"/>
                <a:cs typeface="Arial MT"/>
              </a:rPr>
              <a:t>une</a:t>
            </a:r>
            <a:r>
              <a:rPr sz="2176" spc="-18" dirty="0">
                <a:solidFill>
                  <a:srgbClr val="FFFFFF"/>
                </a:solidFill>
                <a:latin typeface="Arial MT"/>
                <a:cs typeface="Arial MT"/>
              </a:rPr>
              <a:t> </a:t>
            </a:r>
            <a:r>
              <a:rPr sz="2176" spc="-12" dirty="0">
                <a:solidFill>
                  <a:srgbClr val="FFFFFF"/>
                </a:solidFill>
                <a:latin typeface="Arial MT"/>
                <a:cs typeface="Arial MT"/>
              </a:rPr>
              <a:t>année</a:t>
            </a:r>
            <a:endParaRPr sz="2176" dirty="0">
              <a:solidFill>
                <a:prstClr val="black"/>
              </a:solidFill>
              <a:latin typeface="Arial MT"/>
              <a:cs typeface="Arial MT"/>
            </a:endParaRPr>
          </a:p>
        </p:txBody>
      </p:sp>
      <p:sp>
        <p:nvSpPr>
          <p:cNvPr id="10" name="object 10"/>
          <p:cNvSpPr txBox="1"/>
          <p:nvPr/>
        </p:nvSpPr>
        <p:spPr>
          <a:xfrm>
            <a:off x="724595" y="4340430"/>
            <a:ext cx="108254" cy="131726"/>
          </a:xfrm>
          <a:prstGeom prst="rect">
            <a:avLst/>
          </a:prstGeom>
        </p:spPr>
        <p:txBody>
          <a:bodyPr vert="horz" wrap="square" lIns="0" tIns="19962" rIns="0" bIns="0" rtlCol="0">
            <a:spAutoFit/>
          </a:bodyPr>
          <a:lstStyle/>
          <a:p>
            <a:pPr marL="15356" defTabSz="1105601">
              <a:spcBef>
                <a:spcPts val="157"/>
              </a:spcBef>
            </a:pPr>
            <a:r>
              <a:rPr sz="725" spc="24" dirty="0">
                <a:solidFill>
                  <a:srgbClr val="FFFFFF"/>
                </a:solidFill>
                <a:latin typeface="Lucida Sans Unicode"/>
                <a:cs typeface="Lucida Sans Unicode"/>
              </a:rPr>
              <a:t>●</a:t>
            </a:r>
            <a:endParaRPr sz="725">
              <a:solidFill>
                <a:prstClr val="black"/>
              </a:solidFill>
              <a:latin typeface="Lucida Sans Unicode"/>
              <a:cs typeface="Lucida Sans Unicode"/>
            </a:endParaRPr>
          </a:p>
        </p:txBody>
      </p:sp>
      <p:sp>
        <p:nvSpPr>
          <p:cNvPr id="11" name="object 11"/>
          <p:cNvSpPr txBox="1"/>
          <p:nvPr/>
        </p:nvSpPr>
        <p:spPr>
          <a:xfrm>
            <a:off x="1116335" y="4274711"/>
            <a:ext cx="9812716" cy="525299"/>
          </a:xfrm>
          <a:prstGeom prst="rect">
            <a:avLst/>
          </a:prstGeom>
        </p:spPr>
        <p:txBody>
          <a:bodyPr vert="horz" wrap="square" lIns="0" tIns="37619" rIns="0" bIns="0" rtlCol="0">
            <a:spAutoFit/>
          </a:bodyPr>
          <a:lstStyle/>
          <a:p>
            <a:pPr marL="15356" marR="6142" defTabSz="1105601">
              <a:lnSpc>
                <a:spcPts val="1898"/>
              </a:lnSpc>
              <a:spcBef>
                <a:spcPts val="295"/>
              </a:spcBef>
            </a:pPr>
            <a:r>
              <a:rPr sz="1693" dirty="0">
                <a:solidFill>
                  <a:srgbClr val="FFFFFF"/>
                </a:solidFill>
                <a:latin typeface="Arial MT"/>
                <a:cs typeface="Arial MT"/>
              </a:rPr>
              <a:t>Une</a:t>
            </a:r>
            <a:r>
              <a:rPr sz="1693" spc="12" dirty="0">
                <a:solidFill>
                  <a:srgbClr val="FFFFFF"/>
                </a:solidFill>
                <a:latin typeface="Arial MT"/>
                <a:cs typeface="Arial MT"/>
              </a:rPr>
              <a:t> </a:t>
            </a:r>
            <a:r>
              <a:rPr sz="1693" spc="-6" dirty="0">
                <a:solidFill>
                  <a:srgbClr val="FFFFFF"/>
                </a:solidFill>
                <a:latin typeface="Arial MT"/>
                <a:cs typeface="Arial MT"/>
              </a:rPr>
              <a:t>LocalDate,</a:t>
            </a:r>
            <a:r>
              <a:rPr sz="1693" spc="12" dirty="0">
                <a:solidFill>
                  <a:srgbClr val="FFFFFF"/>
                </a:solidFill>
                <a:latin typeface="Arial MT"/>
                <a:cs typeface="Arial MT"/>
              </a:rPr>
              <a:t> </a:t>
            </a:r>
            <a:r>
              <a:rPr sz="1693" spc="-6" dirty="0">
                <a:solidFill>
                  <a:srgbClr val="FFFFFF"/>
                </a:solidFill>
                <a:latin typeface="Arial MT"/>
                <a:cs typeface="Arial MT"/>
              </a:rPr>
              <a:t>ainsi</a:t>
            </a:r>
            <a:r>
              <a:rPr sz="1693" spc="12" dirty="0">
                <a:solidFill>
                  <a:srgbClr val="FFFFFF"/>
                </a:solidFill>
                <a:latin typeface="Arial MT"/>
                <a:cs typeface="Arial MT"/>
              </a:rPr>
              <a:t> </a:t>
            </a:r>
            <a:r>
              <a:rPr sz="1693" spc="-6" dirty="0">
                <a:solidFill>
                  <a:srgbClr val="FFFFFF"/>
                </a:solidFill>
                <a:latin typeface="Arial MT"/>
                <a:cs typeface="Arial MT"/>
              </a:rPr>
              <a:t>que</a:t>
            </a:r>
            <a:r>
              <a:rPr sz="1693" spc="12" dirty="0">
                <a:solidFill>
                  <a:srgbClr val="FFFFFF"/>
                </a:solidFill>
                <a:latin typeface="Arial MT"/>
                <a:cs typeface="Arial MT"/>
              </a:rPr>
              <a:t> </a:t>
            </a:r>
            <a:r>
              <a:rPr sz="1693" spc="-6" dirty="0">
                <a:solidFill>
                  <a:srgbClr val="FFFFFF"/>
                </a:solidFill>
                <a:latin typeface="Arial MT"/>
                <a:cs typeface="Arial MT"/>
              </a:rPr>
              <a:t>les</a:t>
            </a:r>
            <a:r>
              <a:rPr sz="1693" spc="12" dirty="0">
                <a:solidFill>
                  <a:srgbClr val="FFFFFF"/>
                </a:solidFill>
                <a:latin typeface="Arial MT"/>
                <a:cs typeface="Arial MT"/>
              </a:rPr>
              <a:t> </a:t>
            </a:r>
            <a:r>
              <a:rPr sz="1693" spc="-6" dirty="0">
                <a:solidFill>
                  <a:srgbClr val="FFFFFF"/>
                </a:solidFill>
                <a:latin typeface="Arial MT"/>
                <a:cs typeface="Arial MT"/>
              </a:rPr>
              <a:t>autres</a:t>
            </a:r>
            <a:r>
              <a:rPr sz="1693" spc="24" dirty="0">
                <a:solidFill>
                  <a:srgbClr val="FFFFFF"/>
                </a:solidFill>
                <a:latin typeface="Arial MT"/>
                <a:cs typeface="Arial MT"/>
              </a:rPr>
              <a:t> </a:t>
            </a:r>
            <a:r>
              <a:rPr sz="1693" dirty="0">
                <a:solidFill>
                  <a:srgbClr val="FFFFFF"/>
                </a:solidFill>
                <a:latin typeface="Arial MT"/>
                <a:cs typeface="Arial MT"/>
              </a:rPr>
              <a:t>classes</a:t>
            </a:r>
            <a:r>
              <a:rPr sz="1693" spc="12" dirty="0">
                <a:solidFill>
                  <a:srgbClr val="FFFFFF"/>
                </a:solidFill>
                <a:latin typeface="Arial MT"/>
                <a:cs typeface="Arial MT"/>
              </a:rPr>
              <a:t> </a:t>
            </a:r>
            <a:r>
              <a:rPr sz="1693" spc="-6" dirty="0">
                <a:solidFill>
                  <a:srgbClr val="FFFFFF"/>
                </a:solidFill>
                <a:latin typeface="Arial MT"/>
                <a:cs typeface="Arial MT"/>
              </a:rPr>
              <a:t>du</a:t>
            </a:r>
            <a:r>
              <a:rPr sz="1693" spc="12" dirty="0">
                <a:solidFill>
                  <a:srgbClr val="FFFFFF"/>
                </a:solidFill>
                <a:latin typeface="Arial MT"/>
                <a:cs typeface="Arial MT"/>
              </a:rPr>
              <a:t> </a:t>
            </a:r>
            <a:r>
              <a:rPr sz="1693" spc="-6" dirty="0">
                <a:solidFill>
                  <a:srgbClr val="FFFFFF"/>
                </a:solidFill>
                <a:latin typeface="Arial MT"/>
                <a:cs typeface="Arial MT"/>
              </a:rPr>
              <a:t>package</a:t>
            </a:r>
            <a:r>
              <a:rPr sz="1693" spc="18" dirty="0">
                <a:solidFill>
                  <a:srgbClr val="FFFFFF"/>
                </a:solidFill>
                <a:latin typeface="Arial MT"/>
                <a:cs typeface="Arial MT"/>
              </a:rPr>
              <a:t> </a:t>
            </a:r>
            <a:r>
              <a:rPr sz="1693" dirty="0">
                <a:solidFill>
                  <a:srgbClr val="FFFFFF"/>
                </a:solidFill>
                <a:latin typeface="Arial MT"/>
                <a:cs typeface="Arial MT"/>
              </a:rPr>
              <a:t>java.time</a:t>
            </a:r>
            <a:r>
              <a:rPr sz="1693" spc="12" dirty="0">
                <a:solidFill>
                  <a:srgbClr val="FFFFFF"/>
                </a:solidFill>
                <a:latin typeface="Arial MT"/>
                <a:cs typeface="Arial MT"/>
              </a:rPr>
              <a:t> </a:t>
            </a:r>
            <a:r>
              <a:rPr sz="1693" spc="-6" dirty="0">
                <a:solidFill>
                  <a:srgbClr val="FFFFFF"/>
                </a:solidFill>
                <a:latin typeface="Arial MT"/>
                <a:cs typeface="Arial MT"/>
              </a:rPr>
              <a:t>s’instancie</a:t>
            </a:r>
            <a:r>
              <a:rPr sz="1693" spc="12" dirty="0">
                <a:solidFill>
                  <a:srgbClr val="FFFFFF"/>
                </a:solidFill>
                <a:latin typeface="Arial MT"/>
                <a:cs typeface="Arial MT"/>
              </a:rPr>
              <a:t> </a:t>
            </a:r>
            <a:r>
              <a:rPr sz="1693" dirty="0">
                <a:solidFill>
                  <a:srgbClr val="FFFFFF"/>
                </a:solidFill>
                <a:latin typeface="Arial MT"/>
                <a:cs typeface="Arial MT"/>
              </a:rPr>
              <a:t>comme</a:t>
            </a:r>
            <a:r>
              <a:rPr sz="1693" spc="18" dirty="0">
                <a:solidFill>
                  <a:srgbClr val="FFFFFF"/>
                </a:solidFill>
                <a:latin typeface="Arial MT"/>
                <a:cs typeface="Arial MT"/>
              </a:rPr>
              <a:t> </a:t>
            </a:r>
            <a:r>
              <a:rPr sz="1693" spc="-6" dirty="0">
                <a:solidFill>
                  <a:srgbClr val="FFFFFF"/>
                </a:solidFill>
                <a:latin typeface="Arial MT"/>
                <a:cs typeface="Arial MT"/>
              </a:rPr>
              <a:t>suit</a:t>
            </a:r>
            <a:r>
              <a:rPr sz="1693" spc="12" dirty="0">
                <a:solidFill>
                  <a:srgbClr val="FFFFFF"/>
                </a:solidFill>
                <a:latin typeface="Arial MT"/>
                <a:cs typeface="Arial MT"/>
              </a:rPr>
              <a:t> </a:t>
            </a:r>
            <a:r>
              <a:rPr sz="1693" dirty="0">
                <a:solidFill>
                  <a:srgbClr val="FFFFFF"/>
                </a:solidFill>
                <a:latin typeface="Arial MT"/>
                <a:cs typeface="Arial MT"/>
              </a:rPr>
              <a:t>(on</a:t>
            </a:r>
            <a:r>
              <a:rPr sz="1693" spc="12" dirty="0">
                <a:solidFill>
                  <a:srgbClr val="FFFFFF"/>
                </a:solidFill>
                <a:latin typeface="Arial MT"/>
                <a:cs typeface="Arial MT"/>
              </a:rPr>
              <a:t> </a:t>
            </a:r>
            <a:r>
              <a:rPr sz="1693" dirty="0">
                <a:solidFill>
                  <a:srgbClr val="FFFFFF"/>
                </a:solidFill>
                <a:latin typeface="Arial MT"/>
                <a:cs typeface="Arial MT"/>
              </a:rPr>
              <a:t>crée</a:t>
            </a:r>
            <a:r>
              <a:rPr sz="1693" spc="18" dirty="0">
                <a:solidFill>
                  <a:srgbClr val="FFFFFF"/>
                </a:solidFill>
                <a:latin typeface="Arial MT"/>
                <a:cs typeface="Arial MT"/>
              </a:rPr>
              <a:t> </a:t>
            </a:r>
            <a:r>
              <a:rPr sz="1693" spc="-6" dirty="0">
                <a:solidFill>
                  <a:srgbClr val="FFFFFF"/>
                </a:solidFill>
                <a:latin typeface="Arial MT"/>
                <a:cs typeface="Arial MT"/>
              </a:rPr>
              <a:t>des </a:t>
            </a:r>
            <a:r>
              <a:rPr sz="1693" spc="-453" dirty="0">
                <a:solidFill>
                  <a:srgbClr val="FFFFFF"/>
                </a:solidFill>
                <a:latin typeface="Arial MT"/>
                <a:cs typeface="Arial MT"/>
              </a:rPr>
              <a:t> </a:t>
            </a:r>
            <a:r>
              <a:rPr sz="1693" spc="-6" dirty="0">
                <a:solidFill>
                  <a:srgbClr val="FFFFFF"/>
                </a:solidFill>
                <a:latin typeface="Arial MT"/>
                <a:cs typeface="Arial MT"/>
              </a:rPr>
              <a:t>instances</a:t>
            </a:r>
            <a:r>
              <a:rPr sz="1693" dirty="0">
                <a:solidFill>
                  <a:srgbClr val="FFFFFF"/>
                </a:solidFill>
                <a:latin typeface="Arial MT"/>
                <a:cs typeface="Arial MT"/>
              </a:rPr>
              <a:t> </a:t>
            </a:r>
            <a:r>
              <a:rPr sz="1693" spc="-6" dirty="0">
                <a:solidFill>
                  <a:srgbClr val="FFFFFF"/>
                </a:solidFill>
                <a:latin typeface="Arial MT"/>
                <a:cs typeface="Arial MT"/>
              </a:rPr>
              <a:t>immutables):</a:t>
            </a:r>
            <a:endParaRPr sz="1693">
              <a:solidFill>
                <a:prstClr val="black"/>
              </a:solidFill>
              <a:latin typeface="Arial MT"/>
              <a:cs typeface="Arial MT"/>
            </a:endParaRPr>
          </a:p>
        </p:txBody>
      </p:sp>
      <p:sp>
        <p:nvSpPr>
          <p:cNvPr id="12" name="object 12"/>
          <p:cNvSpPr txBox="1"/>
          <p:nvPr/>
        </p:nvSpPr>
        <p:spPr>
          <a:xfrm>
            <a:off x="1876308" y="6132855"/>
            <a:ext cx="8168947" cy="350340"/>
          </a:xfrm>
          <a:prstGeom prst="rect">
            <a:avLst/>
          </a:prstGeom>
        </p:spPr>
        <p:txBody>
          <a:bodyPr vert="horz" wrap="square" lIns="0" tIns="15355" rIns="0" bIns="0" rtlCol="0">
            <a:spAutoFit/>
          </a:bodyPr>
          <a:lstStyle/>
          <a:p>
            <a:pPr marL="15356" defTabSz="1105601">
              <a:spcBef>
                <a:spcPts val="121"/>
              </a:spcBef>
            </a:pPr>
            <a:r>
              <a:rPr sz="2176" spc="-6" dirty="0">
                <a:solidFill>
                  <a:srgbClr val="FFFFFF"/>
                </a:solidFill>
                <a:latin typeface="Arial MT"/>
                <a:cs typeface="Arial MT"/>
              </a:rPr>
              <a:t>https://docs.oracle.com/javase/8/docs/api/java/time/LocalDate.html</a:t>
            </a:r>
            <a:endParaRPr sz="2176">
              <a:solidFill>
                <a:prstClr val="black"/>
              </a:solidFill>
              <a:latin typeface="Arial MT"/>
              <a:cs typeface="Arial MT"/>
            </a:endParaRPr>
          </a:p>
        </p:txBody>
      </p:sp>
      <p:sp>
        <p:nvSpPr>
          <p:cNvPr id="13" name="object 13"/>
          <p:cNvSpPr/>
          <p:nvPr/>
        </p:nvSpPr>
        <p:spPr>
          <a:xfrm>
            <a:off x="829179" y="4976043"/>
            <a:ext cx="9673753" cy="1153941"/>
          </a:xfrm>
          <a:custGeom>
            <a:avLst/>
            <a:gdLst/>
            <a:ahLst/>
            <a:cxnLst/>
            <a:rect l="l" t="t" r="r" b="b"/>
            <a:pathLst>
              <a:path w="8001000" h="954404">
                <a:moveTo>
                  <a:pt x="8001000" y="0"/>
                </a:moveTo>
                <a:lnTo>
                  <a:pt x="0" y="0"/>
                </a:lnTo>
                <a:lnTo>
                  <a:pt x="0" y="954354"/>
                </a:lnTo>
                <a:lnTo>
                  <a:pt x="4000677" y="954354"/>
                </a:lnTo>
                <a:lnTo>
                  <a:pt x="8001000" y="954354"/>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14" name="object 14"/>
          <p:cNvSpPr txBox="1"/>
          <p:nvPr/>
        </p:nvSpPr>
        <p:spPr>
          <a:xfrm>
            <a:off x="829179" y="4976043"/>
            <a:ext cx="9673753" cy="932503"/>
          </a:xfrm>
          <a:prstGeom prst="rect">
            <a:avLst/>
          </a:prstGeom>
          <a:ln w="29159">
            <a:solidFill>
              <a:srgbClr val="ABB10B"/>
            </a:solidFill>
          </a:ln>
        </p:spPr>
        <p:txBody>
          <a:bodyPr vert="horz" wrap="square" lIns="0" tIns="59885" rIns="0" bIns="0" rtlCol="0">
            <a:spAutoFit/>
          </a:bodyPr>
          <a:lstStyle/>
          <a:p>
            <a:pPr marL="125914" marR="6943789" defTabSz="1105601">
              <a:lnSpc>
                <a:spcPts val="1693"/>
              </a:lnSpc>
              <a:spcBef>
                <a:spcPts val="472"/>
              </a:spcBef>
            </a:pPr>
            <a:r>
              <a:rPr sz="1693" spc="-6" dirty="0">
                <a:solidFill>
                  <a:srgbClr val="7F7F7F"/>
                </a:solidFill>
                <a:latin typeface="Consolas"/>
                <a:cs typeface="Consolas"/>
              </a:rPr>
              <a:t>//Date</a:t>
            </a:r>
            <a:r>
              <a:rPr sz="1693" spc="-60" dirty="0">
                <a:solidFill>
                  <a:srgbClr val="7F7F7F"/>
                </a:solidFill>
                <a:latin typeface="Consolas"/>
                <a:cs typeface="Consolas"/>
              </a:rPr>
              <a:t> </a:t>
            </a:r>
            <a:r>
              <a:rPr sz="1693" spc="-6" dirty="0">
                <a:solidFill>
                  <a:srgbClr val="7F7F7F"/>
                </a:solidFill>
                <a:latin typeface="Consolas"/>
                <a:cs typeface="Consolas"/>
              </a:rPr>
              <a:t>locale</a:t>
            </a:r>
            <a:r>
              <a:rPr sz="1693" spc="-60" dirty="0">
                <a:solidFill>
                  <a:srgbClr val="7F7F7F"/>
                </a:solidFill>
                <a:latin typeface="Consolas"/>
                <a:cs typeface="Consolas"/>
              </a:rPr>
              <a:t> </a:t>
            </a:r>
            <a:r>
              <a:rPr sz="1693" spc="-6" dirty="0">
                <a:solidFill>
                  <a:srgbClr val="7F7F7F"/>
                </a:solidFill>
                <a:latin typeface="Consolas"/>
                <a:cs typeface="Consolas"/>
              </a:rPr>
              <a:t>actuelle </a:t>
            </a:r>
            <a:r>
              <a:rPr sz="1693" spc="-913" dirty="0">
                <a:solidFill>
                  <a:srgbClr val="7F7F7F"/>
                </a:solidFill>
                <a:latin typeface="Consolas"/>
                <a:cs typeface="Consolas"/>
              </a:rPr>
              <a:t> </a:t>
            </a:r>
            <a:r>
              <a:rPr sz="1693" spc="-6" dirty="0">
                <a:solidFill>
                  <a:srgbClr val="118FC2"/>
                </a:solidFill>
                <a:latin typeface="Consolas"/>
                <a:cs typeface="Consolas"/>
              </a:rPr>
              <a:t>LocalDate</a:t>
            </a:r>
            <a:r>
              <a:rPr sz="1693" spc="-6" dirty="0">
                <a:solidFill>
                  <a:srgbClr val="E5E5F9"/>
                </a:solidFill>
                <a:latin typeface="Consolas"/>
                <a:cs typeface="Consolas"/>
              </a:rPr>
              <a:t>.</a:t>
            </a:r>
            <a:r>
              <a:rPr sz="1693" i="1" spc="-6" dirty="0">
                <a:solidFill>
                  <a:srgbClr val="95EB3E"/>
                </a:solidFill>
                <a:latin typeface="Consolas"/>
                <a:cs typeface="Consolas"/>
              </a:rPr>
              <a:t>now</a:t>
            </a:r>
            <a:r>
              <a:rPr sz="1693" spc="-6" dirty="0">
                <a:solidFill>
                  <a:srgbClr val="F8F9F3"/>
                </a:solidFill>
                <a:latin typeface="Consolas"/>
                <a:cs typeface="Consolas"/>
              </a:rPr>
              <a:t>()</a:t>
            </a:r>
            <a:r>
              <a:rPr sz="1693" spc="-6" dirty="0">
                <a:solidFill>
                  <a:srgbClr val="E5E5F9"/>
                </a:solidFill>
                <a:latin typeface="Consolas"/>
                <a:cs typeface="Consolas"/>
              </a:rPr>
              <a:t>;</a:t>
            </a:r>
            <a:endParaRPr sz="1693" dirty="0">
              <a:solidFill>
                <a:prstClr val="black"/>
              </a:solidFill>
              <a:latin typeface="Consolas"/>
              <a:cs typeface="Consolas"/>
            </a:endParaRPr>
          </a:p>
          <a:p>
            <a:pPr marL="125914" defTabSz="1105601">
              <a:lnSpc>
                <a:spcPts val="1536"/>
              </a:lnSpc>
            </a:pPr>
            <a:r>
              <a:rPr sz="1693" spc="-6" dirty="0">
                <a:solidFill>
                  <a:srgbClr val="7F7F7F"/>
                </a:solidFill>
                <a:latin typeface="Consolas"/>
                <a:cs typeface="Consolas"/>
              </a:rPr>
              <a:t>//Date</a:t>
            </a:r>
            <a:r>
              <a:rPr sz="1693" spc="-24" dirty="0">
                <a:solidFill>
                  <a:srgbClr val="7F7F7F"/>
                </a:solidFill>
                <a:latin typeface="Consolas"/>
                <a:cs typeface="Consolas"/>
              </a:rPr>
              <a:t> </a:t>
            </a:r>
            <a:r>
              <a:rPr sz="1693" spc="-6" dirty="0">
                <a:solidFill>
                  <a:srgbClr val="7F7F7F"/>
                </a:solidFill>
                <a:latin typeface="Consolas"/>
                <a:cs typeface="Consolas"/>
              </a:rPr>
              <a:t>locale</a:t>
            </a:r>
            <a:r>
              <a:rPr sz="1693" spc="-24" dirty="0">
                <a:solidFill>
                  <a:srgbClr val="7F7F7F"/>
                </a:solidFill>
                <a:latin typeface="Consolas"/>
                <a:cs typeface="Consolas"/>
              </a:rPr>
              <a:t> </a:t>
            </a:r>
            <a:r>
              <a:rPr sz="1693" spc="-6" dirty="0">
                <a:solidFill>
                  <a:srgbClr val="7F7F7F"/>
                </a:solidFill>
                <a:latin typeface="Consolas"/>
                <a:cs typeface="Consolas"/>
              </a:rPr>
              <a:t>du</a:t>
            </a:r>
            <a:r>
              <a:rPr sz="1693" spc="-24" dirty="0">
                <a:solidFill>
                  <a:srgbClr val="7F7F7F"/>
                </a:solidFill>
                <a:latin typeface="Consolas"/>
                <a:cs typeface="Consolas"/>
              </a:rPr>
              <a:t> </a:t>
            </a:r>
            <a:r>
              <a:rPr sz="1693" spc="-6" dirty="0">
                <a:solidFill>
                  <a:srgbClr val="7F7F7F"/>
                </a:solidFill>
                <a:latin typeface="Consolas"/>
                <a:cs typeface="Consolas"/>
              </a:rPr>
              <a:t>12</a:t>
            </a:r>
            <a:r>
              <a:rPr sz="1693" spc="-18" dirty="0">
                <a:solidFill>
                  <a:srgbClr val="7F7F7F"/>
                </a:solidFill>
                <a:latin typeface="Consolas"/>
                <a:cs typeface="Consolas"/>
              </a:rPr>
              <a:t> </a:t>
            </a:r>
            <a:r>
              <a:rPr sz="1693" spc="-6" dirty="0">
                <a:solidFill>
                  <a:srgbClr val="7F7F7F"/>
                </a:solidFill>
                <a:latin typeface="Consolas"/>
                <a:cs typeface="Consolas"/>
              </a:rPr>
              <a:t>janvier</a:t>
            </a:r>
            <a:r>
              <a:rPr sz="1693" spc="-24" dirty="0">
                <a:solidFill>
                  <a:srgbClr val="7F7F7F"/>
                </a:solidFill>
                <a:latin typeface="Consolas"/>
                <a:cs typeface="Consolas"/>
              </a:rPr>
              <a:t> </a:t>
            </a:r>
            <a:r>
              <a:rPr sz="1693" spc="-6" dirty="0">
                <a:solidFill>
                  <a:srgbClr val="7F7F7F"/>
                </a:solidFill>
                <a:latin typeface="Consolas"/>
                <a:cs typeface="Consolas"/>
              </a:rPr>
              <a:t>1975</a:t>
            </a:r>
            <a:endParaRPr sz="1693" dirty="0">
              <a:solidFill>
                <a:prstClr val="black"/>
              </a:solidFill>
              <a:latin typeface="Consolas"/>
              <a:cs typeface="Consolas"/>
            </a:endParaRPr>
          </a:p>
          <a:p>
            <a:pPr marL="125914" defTabSz="1105601">
              <a:lnSpc>
                <a:spcPts val="1862"/>
              </a:lnSpc>
            </a:pPr>
            <a:r>
              <a:rPr sz="1693" spc="-6" dirty="0">
                <a:solidFill>
                  <a:srgbClr val="118FC2"/>
                </a:solidFill>
                <a:latin typeface="Consolas"/>
                <a:cs typeface="Consolas"/>
              </a:rPr>
              <a:t>LocalDate</a:t>
            </a:r>
            <a:r>
              <a:rPr sz="1693" spc="-6" dirty="0">
                <a:solidFill>
                  <a:srgbClr val="E5E5F9"/>
                </a:solidFill>
                <a:latin typeface="Consolas"/>
                <a:cs typeface="Consolas"/>
              </a:rPr>
              <a:t>.</a:t>
            </a:r>
            <a:r>
              <a:rPr sz="1693" i="1" spc="-6" dirty="0">
                <a:solidFill>
                  <a:srgbClr val="95EB3E"/>
                </a:solidFill>
                <a:latin typeface="Consolas"/>
                <a:cs typeface="Consolas"/>
              </a:rPr>
              <a:t>of</a:t>
            </a:r>
            <a:r>
              <a:rPr sz="1693" spc="-6" dirty="0">
                <a:solidFill>
                  <a:srgbClr val="F8F9F3"/>
                </a:solidFill>
                <a:latin typeface="Consolas"/>
                <a:cs typeface="Consolas"/>
              </a:rPr>
              <a:t>(</a:t>
            </a:r>
            <a:r>
              <a:rPr sz="1693" spc="-6" dirty="0">
                <a:solidFill>
                  <a:srgbClr val="6796BA"/>
                </a:solidFill>
                <a:latin typeface="Consolas"/>
                <a:cs typeface="Consolas"/>
              </a:rPr>
              <a:t>1975</a:t>
            </a:r>
            <a:r>
              <a:rPr sz="1693" spc="-6" dirty="0">
                <a:solidFill>
                  <a:srgbClr val="E5E5F9"/>
                </a:solidFill>
                <a:latin typeface="Consolas"/>
                <a:cs typeface="Consolas"/>
              </a:rPr>
              <a:t>,</a:t>
            </a:r>
            <a:r>
              <a:rPr sz="1693" spc="-48" dirty="0">
                <a:solidFill>
                  <a:srgbClr val="E5E5F9"/>
                </a:solidFill>
                <a:latin typeface="Consolas"/>
                <a:cs typeface="Consolas"/>
              </a:rPr>
              <a:t> </a:t>
            </a:r>
            <a:r>
              <a:rPr sz="1693" spc="-6" dirty="0">
                <a:solidFill>
                  <a:srgbClr val="6796BA"/>
                </a:solidFill>
                <a:latin typeface="Consolas"/>
                <a:cs typeface="Consolas"/>
              </a:rPr>
              <a:t>1</a:t>
            </a:r>
            <a:r>
              <a:rPr sz="1693" spc="-6" dirty="0">
                <a:solidFill>
                  <a:srgbClr val="E5E5F9"/>
                </a:solidFill>
                <a:latin typeface="Consolas"/>
                <a:cs typeface="Consolas"/>
              </a:rPr>
              <a:t>,</a:t>
            </a:r>
            <a:r>
              <a:rPr sz="1693" spc="-48" dirty="0">
                <a:solidFill>
                  <a:srgbClr val="E5E5F9"/>
                </a:solidFill>
                <a:latin typeface="Consolas"/>
                <a:cs typeface="Consolas"/>
              </a:rPr>
              <a:t> </a:t>
            </a:r>
            <a:r>
              <a:rPr sz="1693" spc="-6" dirty="0">
                <a:solidFill>
                  <a:srgbClr val="6796BA"/>
                </a:solidFill>
                <a:latin typeface="Consolas"/>
                <a:cs typeface="Consolas"/>
              </a:rPr>
              <a:t>12</a:t>
            </a:r>
            <a:r>
              <a:rPr sz="1693" spc="-6" dirty="0">
                <a:solidFill>
                  <a:srgbClr val="F8F9F3"/>
                </a:solidFill>
                <a:latin typeface="Consolas"/>
                <a:cs typeface="Consolas"/>
              </a:rPr>
              <a:t>)</a:t>
            </a:r>
            <a:r>
              <a:rPr sz="1693" spc="-6" dirty="0">
                <a:solidFill>
                  <a:srgbClr val="E5E5F9"/>
                </a:solidFill>
                <a:latin typeface="Consolas"/>
                <a:cs typeface="Consolas"/>
              </a:rPr>
              <a:t>;</a:t>
            </a:r>
            <a:endParaRPr sz="1693" dirty="0">
              <a:solidFill>
                <a:prstClr val="black"/>
              </a:solidFill>
              <a:latin typeface="Consolas"/>
              <a:cs typeface="Consolas"/>
            </a:endParaRPr>
          </a:p>
        </p:txBody>
      </p:sp>
      <p:sp>
        <p:nvSpPr>
          <p:cNvPr id="15" name="object 5">
            <a:extLst>
              <a:ext uri="{FF2B5EF4-FFF2-40B4-BE49-F238E27FC236}">
                <a16:creationId xmlns:a16="http://schemas.microsoft.com/office/drawing/2014/main" id="{BEB3F9A1-AECD-E1C8-EB07-FE77D6B2D76F}"/>
              </a:ext>
            </a:extLst>
          </p:cNvPr>
          <p:cNvSpPr txBox="1"/>
          <p:nvPr/>
        </p:nvSpPr>
        <p:spPr>
          <a:xfrm>
            <a:off x="1145275" y="2874779"/>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dirty="0">
              <a:solidFill>
                <a:prstClr val="black"/>
              </a:solidFill>
              <a:latin typeface="Lucida Sans Unicode"/>
              <a:cs typeface="Lucida Sans Unicode"/>
            </a:endParaRPr>
          </a:p>
        </p:txBody>
      </p:sp>
      <p:sp>
        <p:nvSpPr>
          <p:cNvPr id="17" name="object 5">
            <a:extLst>
              <a:ext uri="{FF2B5EF4-FFF2-40B4-BE49-F238E27FC236}">
                <a16:creationId xmlns:a16="http://schemas.microsoft.com/office/drawing/2014/main" id="{F48FD9A2-D252-A166-346E-C33A5B8FB1DA}"/>
              </a:ext>
            </a:extLst>
          </p:cNvPr>
          <p:cNvSpPr txBox="1"/>
          <p:nvPr/>
        </p:nvSpPr>
        <p:spPr>
          <a:xfrm>
            <a:off x="1148541" y="3372061"/>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dirty="0">
              <a:solidFill>
                <a:prstClr val="black"/>
              </a:solidFill>
              <a:latin typeface="Lucida Sans Unicode"/>
              <a:cs typeface="Lucida Sans Unicode"/>
            </a:endParaRPr>
          </a:p>
        </p:txBody>
      </p:sp>
      <p:sp>
        <p:nvSpPr>
          <p:cNvPr id="18" name="object 5">
            <a:extLst>
              <a:ext uri="{FF2B5EF4-FFF2-40B4-BE49-F238E27FC236}">
                <a16:creationId xmlns:a16="http://schemas.microsoft.com/office/drawing/2014/main" id="{657AAB2F-5EBB-5ED6-BD4B-2D98CBDD1181}"/>
              </a:ext>
            </a:extLst>
          </p:cNvPr>
          <p:cNvSpPr txBox="1"/>
          <p:nvPr/>
        </p:nvSpPr>
        <p:spPr>
          <a:xfrm>
            <a:off x="1126070" y="3848346"/>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dirty="0">
              <a:solidFill>
                <a:prstClr val="black"/>
              </a:solidFill>
              <a:latin typeface="Lucida Sans Unicode"/>
              <a:cs typeface="Lucida Sans Unicode"/>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4014" y="279420"/>
            <a:ext cx="1064113"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D</a:t>
            </a:r>
            <a:r>
              <a:rPr sz="1814" b="1" dirty="0">
                <a:solidFill>
                  <a:srgbClr val="0058FF"/>
                </a:solidFill>
                <a:latin typeface="Arial"/>
                <a:cs typeface="Arial"/>
              </a:rPr>
              <a:t>ate</a:t>
            </a:r>
            <a:r>
              <a:rPr sz="1814" b="1" spc="-36" dirty="0">
                <a:solidFill>
                  <a:srgbClr val="0058FF"/>
                </a:solidFill>
                <a:latin typeface="Arial"/>
                <a:cs typeface="Arial"/>
              </a:rPr>
              <a:t>T</a:t>
            </a:r>
            <a:r>
              <a:rPr sz="1814" b="1" dirty="0">
                <a:solidFill>
                  <a:srgbClr val="0058FF"/>
                </a:solidFill>
                <a:latin typeface="Arial"/>
                <a:cs typeface="Arial"/>
              </a:rPr>
              <a:t>i</a:t>
            </a:r>
            <a:r>
              <a:rPr sz="1814" b="1" spc="-6" dirty="0">
                <a:solidFill>
                  <a:srgbClr val="0058FF"/>
                </a:solidFill>
                <a:latin typeface="Arial"/>
                <a:cs typeface="Arial"/>
              </a:rPr>
              <a:t>m</a:t>
            </a:r>
            <a:r>
              <a:rPr sz="1814" b="1" dirty="0">
                <a:solidFill>
                  <a:srgbClr val="0058FF"/>
                </a:solidFill>
                <a:latin typeface="Arial"/>
                <a:cs typeface="Arial"/>
              </a:rPr>
              <a:t>e</a:t>
            </a:r>
            <a:endParaRPr sz="1814">
              <a:solidFill>
                <a:prstClr val="black"/>
              </a:solidFill>
              <a:latin typeface="Arial"/>
              <a:cs typeface="Arial"/>
            </a:endParaRPr>
          </a:p>
        </p:txBody>
      </p:sp>
      <p:sp>
        <p:nvSpPr>
          <p:cNvPr id="3" name="object 3"/>
          <p:cNvSpPr txBox="1">
            <a:spLocks noGrp="1"/>
          </p:cNvSpPr>
          <p:nvPr>
            <p:ph type="title"/>
          </p:nvPr>
        </p:nvSpPr>
        <p:spPr>
          <a:xfrm>
            <a:off x="594014" y="535345"/>
            <a:ext cx="2608842" cy="573671"/>
          </a:xfrm>
          <a:prstGeom prst="rect">
            <a:avLst/>
          </a:prstGeom>
        </p:spPr>
        <p:txBody>
          <a:bodyPr vert="horz" wrap="square" lIns="0" tIns="15355" rIns="0" bIns="0" rtlCol="0">
            <a:spAutoFit/>
          </a:bodyPr>
          <a:lstStyle/>
          <a:p>
            <a:pPr marL="15356">
              <a:spcBef>
                <a:spcPts val="121"/>
              </a:spcBef>
            </a:pPr>
            <a:r>
              <a:rPr spc="393" dirty="0"/>
              <a:t>LocalDate</a:t>
            </a:r>
          </a:p>
        </p:txBody>
      </p:sp>
      <p:sp>
        <p:nvSpPr>
          <p:cNvPr id="4" name="object 4"/>
          <p:cNvSpPr txBox="1"/>
          <p:nvPr/>
        </p:nvSpPr>
        <p:spPr>
          <a:xfrm>
            <a:off x="724594"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1116335" y="1563880"/>
            <a:ext cx="10154370" cy="658967"/>
          </a:xfrm>
          <a:prstGeom prst="rect">
            <a:avLst/>
          </a:prstGeom>
        </p:spPr>
        <p:txBody>
          <a:bodyPr vert="horz" wrap="square" lIns="0" tIns="42994" rIns="0" bIns="0" rtlCol="0">
            <a:spAutoFit/>
          </a:bodyPr>
          <a:lstStyle/>
          <a:p>
            <a:pPr marL="15356" marR="6142" defTabSz="1105601">
              <a:lnSpc>
                <a:spcPts val="2442"/>
              </a:lnSpc>
              <a:spcBef>
                <a:spcPts val="339"/>
              </a:spcBef>
            </a:pPr>
            <a:r>
              <a:rPr sz="2176" spc="-48" dirty="0">
                <a:solidFill>
                  <a:srgbClr val="FFFFFF"/>
                </a:solidFill>
                <a:latin typeface="Arial MT"/>
                <a:cs typeface="Arial MT"/>
              </a:rPr>
              <a:t>Toutes</a:t>
            </a:r>
            <a:r>
              <a:rPr sz="2176" spc="-6" dirty="0">
                <a:solidFill>
                  <a:srgbClr val="FFFFFF"/>
                </a:solidFill>
                <a:latin typeface="Arial MT"/>
                <a:cs typeface="Arial MT"/>
              </a:rPr>
              <a:t> les</a:t>
            </a:r>
            <a:r>
              <a:rPr sz="2176" dirty="0">
                <a:solidFill>
                  <a:srgbClr val="FFFFFF"/>
                </a:solidFill>
                <a:latin typeface="Arial MT"/>
                <a:cs typeface="Arial MT"/>
              </a:rPr>
              <a:t> </a:t>
            </a:r>
            <a:r>
              <a:rPr sz="2176" spc="-6" dirty="0">
                <a:solidFill>
                  <a:srgbClr val="FFFFFF"/>
                </a:solidFill>
                <a:latin typeface="Arial MT"/>
                <a:cs typeface="Arial MT"/>
              </a:rPr>
              <a:t>classes</a:t>
            </a:r>
            <a:r>
              <a:rPr sz="2176" dirty="0">
                <a:solidFill>
                  <a:srgbClr val="FFFFFF"/>
                </a:solidFill>
                <a:latin typeface="Arial MT"/>
                <a:cs typeface="Arial MT"/>
              </a:rPr>
              <a:t> </a:t>
            </a:r>
            <a:r>
              <a:rPr sz="2176" spc="-6" dirty="0">
                <a:solidFill>
                  <a:srgbClr val="FFFFFF"/>
                </a:solidFill>
                <a:latin typeface="Arial MT"/>
                <a:cs typeface="Arial MT"/>
              </a:rPr>
              <a:t>représentant</a:t>
            </a:r>
            <a:r>
              <a:rPr sz="2176" dirty="0">
                <a:solidFill>
                  <a:srgbClr val="FFFFFF"/>
                </a:solidFill>
                <a:latin typeface="Arial MT"/>
                <a:cs typeface="Arial MT"/>
              </a:rPr>
              <a:t> </a:t>
            </a:r>
            <a:r>
              <a:rPr sz="2176" spc="-6" dirty="0">
                <a:solidFill>
                  <a:srgbClr val="FFFFFF"/>
                </a:solidFill>
                <a:latin typeface="Arial MT"/>
                <a:cs typeface="Arial MT"/>
              </a:rPr>
              <a:t>un moment de java.time </a:t>
            </a:r>
            <a:r>
              <a:rPr sz="2176" spc="-12" dirty="0">
                <a:solidFill>
                  <a:srgbClr val="FFFFFF"/>
                </a:solidFill>
                <a:latin typeface="Arial MT"/>
                <a:cs typeface="Arial MT"/>
              </a:rPr>
              <a:t>implémentent</a:t>
            </a:r>
            <a:r>
              <a:rPr sz="2176" spc="-42" dirty="0">
                <a:solidFill>
                  <a:srgbClr val="FFFFFF"/>
                </a:solidFill>
                <a:latin typeface="Arial MT"/>
                <a:cs typeface="Arial MT"/>
              </a:rPr>
              <a:t> </a:t>
            </a:r>
            <a:r>
              <a:rPr sz="2176" spc="-36" dirty="0">
                <a:solidFill>
                  <a:srgbClr val="FFFFFF"/>
                </a:solidFill>
                <a:latin typeface="Arial MT"/>
                <a:cs typeface="Arial MT"/>
              </a:rPr>
              <a:t>Temporal</a:t>
            </a:r>
            <a:r>
              <a:rPr sz="2176" spc="-6" dirty="0">
                <a:solidFill>
                  <a:srgbClr val="FFFFFF"/>
                </a:solidFill>
                <a:latin typeface="Arial MT"/>
                <a:cs typeface="Arial MT"/>
              </a:rPr>
              <a:t> et </a:t>
            </a:r>
            <a:r>
              <a:rPr sz="2176" spc="-585" dirty="0">
                <a:solidFill>
                  <a:srgbClr val="FFFFFF"/>
                </a:solidFill>
                <a:latin typeface="Arial MT"/>
                <a:cs typeface="Arial MT"/>
              </a:rPr>
              <a:t> </a:t>
            </a:r>
            <a:r>
              <a:rPr sz="2176" spc="-30" dirty="0">
                <a:solidFill>
                  <a:srgbClr val="FFFFFF"/>
                </a:solidFill>
                <a:latin typeface="Arial MT"/>
                <a:cs typeface="Arial MT"/>
              </a:rPr>
              <a:t>TemporalAdjuster,</a:t>
            </a:r>
            <a:r>
              <a:rPr sz="2176" spc="-6" dirty="0">
                <a:solidFill>
                  <a:srgbClr val="FFFFFF"/>
                </a:solidFill>
                <a:latin typeface="Arial MT"/>
                <a:cs typeface="Arial MT"/>
              </a:rPr>
              <a:t> </a:t>
            </a:r>
            <a:r>
              <a:rPr sz="2176" dirty="0">
                <a:solidFill>
                  <a:srgbClr val="FFFFFF"/>
                </a:solidFill>
                <a:latin typeface="Arial MT"/>
                <a:cs typeface="Arial MT"/>
              </a:rPr>
              <a:t>ce</a:t>
            </a:r>
            <a:r>
              <a:rPr sz="2176" spc="-6" dirty="0">
                <a:solidFill>
                  <a:srgbClr val="FFFFFF"/>
                </a:solidFill>
                <a:latin typeface="Arial MT"/>
                <a:cs typeface="Arial MT"/>
              </a:rPr>
              <a:t> qui permet</a:t>
            </a:r>
            <a:r>
              <a:rPr sz="2176" dirty="0">
                <a:solidFill>
                  <a:srgbClr val="FFFFFF"/>
                </a:solidFill>
                <a:latin typeface="Arial MT"/>
                <a:cs typeface="Arial MT"/>
              </a:rPr>
              <a:t> </a:t>
            </a:r>
            <a:r>
              <a:rPr sz="2176" spc="-6" dirty="0">
                <a:solidFill>
                  <a:srgbClr val="FFFFFF"/>
                </a:solidFill>
                <a:latin typeface="Arial MT"/>
                <a:cs typeface="Arial MT"/>
              </a:rPr>
              <a:t>de convertir</a:t>
            </a:r>
            <a:r>
              <a:rPr sz="2176" dirty="0">
                <a:solidFill>
                  <a:srgbClr val="FFFFFF"/>
                </a:solidFill>
                <a:latin typeface="Arial MT"/>
                <a:cs typeface="Arial MT"/>
              </a:rPr>
              <a:t> </a:t>
            </a:r>
            <a:r>
              <a:rPr sz="2176" spc="-6" dirty="0">
                <a:solidFill>
                  <a:srgbClr val="FFFFFF"/>
                </a:solidFill>
                <a:latin typeface="Arial MT"/>
                <a:cs typeface="Arial MT"/>
              </a:rPr>
              <a:t>ces</a:t>
            </a:r>
            <a:r>
              <a:rPr sz="2176" dirty="0">
                <a:solidFill>
                  <a:srgbClr val="FFFFFF"/>
                </a:solidFill>
                <a:latin typeface="Arial MT"/>
                <a:cs typeface="Arial MT"/>
              </a:rPr>
              <a:t> </a:t>
            </a:r>
            <a:r>
              <a:rPr sz="2176" spc="-6" dirty="0">
                <a:solidFill>
                  <a:srgbClr val="FFFFFF"/>
                </a:solidFill>
                <a:latin typeface="Arial MT"/>
                <a:cs typeface="Arial MT"/>
              </a:rPr>
              <a:t>classes facilement.</a:t>
            </a:r>
            <a:endParaRPr sz="2176">
              <a:solidFill>
                <a:prstClr val="black"/>
              </a:solidFill>
              <a:latin typeface="Arial MT"/>
              <a:cs typeface="Arial MT"/>
            </a:endParaRPr>
          </a:p>
        </p:txBody>
      </p:sp>
      <p:sp>
        <p:nvSpPr>
          <p:cNvPr id="6" name="object 6"/>
          <p:cNvSpPr txBox="1"/>
          <p:nvPr/>
        </p:nvSpPr>
        <p:spPr>
          <a:xfrm>
            <a:off x="1876308" y="6132855"/>
            <a:ext cx="8168947" cy="350340"/>
          </a:xfrm>
          <a:prstGeom prst="rect">
            <a:avLst/>
          </a:prstGeom>
        </p:spPr>
        <p:txBody>
          <a:bodyPr vert="horz" wrap="square" lIns="0" tIns="15355" rIns="0" bIns="0" rtlCol="0">
            <a:spAutoFit/>
          </a:bodyPr>
          <a:lstStyle/>
          <a:p>
            <a:pPr marL="15356" defTabSz="1105601">
              <a:spcBef>
                <a:spcPts val="121"/>
              </a:spcBef>
            </a:pPr>
            <a:r>
              <a:rPr sz="2176" spc="-6" dirty="0">
                <a:solidFill>
                  <a:srgbClr val="FFFFFF"/>
                </a:solidFill>
                <a:latin typeface="Arial MT"/>
                <a:cs typeface="Arial MT"/>
              </a:rPr>
              <a:t>https://docs.oracle.com/javase/8/docs/api/java/time/LocalDate.html</a:t>
            </a:r>
            <a:endParaRPr sz="2176">
              <a:solidFill>
                <a:prstClr val="black"/>
              </a:solidFill>
              <a:latin typeface="Arial MT"/>
              <a:cs typeface="Arial MT"/>
            </a:endParaRPr>
          </a:p>
        </p:txBody>
      </p:sp>
      <p:sp>
        <p:nvSpPr>
          <p:cNvPr id="7" name="object 7"/>
          <p:cNvSpPr/>
          <p:nvPr/>
        </p:nvSpPr>
        <p:spPr>
          <a:xfrm>
            <a:off x="829179" y="2764899"/>
            <a:ext cx="9673753" cy="970446"/>
          </a:xfrm>
          <a:custGeom>
            <a:avLst/>
            <a:gdLst/>
            <a:ahLst/>
            <a:cxnLst/>
            <a:rect l="l" t="t" r="r" b="b"/>
            <a:pathLst>
              <a:path w="8001000" h="802639">
                <a:moveTo>
                  <a:pt x="8001000" y="0"/>
                </a:moveTo>
                <a:lnTo>
                  <a:pt x="0" y="0"/>
                </a:lnTo>
                <a:lnTo>
                  <a:pt x="0" y="802436"/>
                </a:lnTo>
                <a:lnTo>
                  <a:pt x="4000677" y="802436"/>
                </a:lnTo>
                <a:lnTo>
                  <a:pt x="8001000" y="802436"/>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8" name="object 8"/>
          <p:cNvSpPr txBox="1"/>
          <p:nvPr/>
        </p:nvSpPr>
        <p:spPr>
          <a:xfrm>
            <a:off x="829179" y="2764899"/>
            <a:ext cx="9673753" cy="723724"/>
          </a:xfrm>
          <a:prstGeom prst="rect">
            <a:avLst/>
          </a:prstGeom>
          <a:ln w="29159">
            <a:solidFill>
              <a:srgbClr val="ABB10B"/>
            </a:solidFill>
          </a:ln>
        </p:spPr>
        <p:txBody>
          <a:bodyPr vert="horz" wrap="square" lIns="0" tIns="16891" rIns="0" bIns="0" rtlCol="0">
            <a:spAutoFit/>
          </a:bodyPr>
          <a:lstStyle/>
          <a:p>
            <a:pPr marL="1231517" defTabSz="1105601">
              <a:lnSpc>
                <a:spcPts val="1862"/>
              </a:lnSpc>
              <a:spcBef>
                <a:spcPts val="133"/>
              </a:spcBef>
            </a:pPr>
            <a:r>
              <a:rPr sz="1693" spc="-6" dirty="0">
                <a:solidFill>
                  <a:srgbClr val="118FC2"/>
                </a:solidFill>
                <a:latin typeface="Consolas"/>
                <a:cs typeface="Consolas"/>
              </a:rPr>
              <a:t>LocalDate</a:t>
            </a:r>
            <a:r>
              <a:rPr sz="1693" spc="-30" dirty="0">
                <a:solidFill>
                  <a:srgbClr val="118FC2"/>
                </a:solidFill>
                <a:latin typeface="Consolas"/>
                <a:cs typeface="Consolas"/>
              </a:rPr>
              <a:t> </a:t>
            </a:r>
            <a:r>
              <a:rPr sz="1693" spc="-6" dirty="0">
                <a:solidFill>
                  <a:srgbClr val="F1F100"/>
                </a:solidFill>
                <a:latin typeface="Consolas"/>
                <a:cs typeface="Consolas"/>
              </a:rPr>
              <a:t>parameterDate</a:t>
            </a:r>
            <a:r>
              <a:rPr sz="1693" spc="-36" dirty="0">
                <a:solidFill>
                  <a:srgbClr val="F1F100"/>
                </a:solidFill>
                <a:latin typeface="Consolas"/>
                <a:cs typeface="Consolas"/>
              </a:rPr>
              <a:t> </a:t>
            </a:r>
            <a:r>
              <a:rPr sz="1693" dirty="0">
                <a:solidFill>
                  <a:srgbClr val="E5E5F9"/>
                </a:solidFill>
                <a:latin typeface="Consolas"/>
                <a:cs typeface="Consolas"/>
              </a:rPr>
              <a:t>=</a:t>
            </a:r>
            <a:r>
              <a:rPr sz="1693" spc="-24" dirty="0">
                <a:solidFill>
                  <a:srgbClr val="E5E5F9"/>
                </a:solidFill>
                <a:latin typeface="Consolas"/>
                <a:cs typeface="Consolas"/>
              </a:rPr>
              <a:t> </a:t>
            </a:r>
            <a:r>
              <a:rPr sz="1693" spc="-6" dirty="0">
                <a:solidFill>
                  <a:srgbClr val="118FC2"/>
                </a:solidFill>
                <a:latin typeface="Consolas"/>
                <a:cs typeface="Consolas"/>
              </a:rPr>
              <a:t>LocalDate</a:t>
            </a:r>
            <a:r>
              <a:rPr sz="1693" spc="-6" dirty="0">
                <a:solidFill>
                  <a:srgbClr val="E5E5F9"/>
                </a:solidFill>
                <a:latin typeface="Consolas"/>
                <a:cs typeface="Consolas"/>
              </a:rPr>
              <a:t>.</a:t>
            </a:r>
            <a:r>
              <a:rPr sz="1693" i="1" spc="-6" dirty="0">
                <a:solidFill>
                  <a:srgbClr val="95EB3E"/>
                </a:solidFill>
                <a:latin typeface="Consolas"/>
                <a:cs typeface="Consolas"/>
              </a:rPr>
              <a:t>of</a:t>
            </a:r>
            <a:r>
              <a:rPr sz="1693" spc="-6" dirty="0">
                <a:solidFill>
                  <a:srgbClr val="F8F9F3"/>
                </a:solidFill>
                <a:latin typeface="Consolas"/>
                <a:cs typeface="Consolas"/>
              </a:rPr>
              <a:t>(</a:t>
            </a:r>
            <a:r>
              <a:rPr sz="1693" spc="-6" dirty="0">
                <a:solidFill>
                  <a:srgbClr val="6796BA"/>
                </a:solidFill>
                <a:latin typeface="Consolas"/>
                <a:cs typeface="Consolas"/>
              </a:rPr>
              <a:t>1975</a:t>
            </a:r>
            <a:r>
              <a:rPr sz="1693" spc="-6" dirty="0">
                <a:solidFill>
                  <a:srgbClr val="E5E5F9"/>
                </a:solidFill>
                <a:latin typeface="Consolas"/>
                <a:cs typeface="Consolas"/>
              </a:rPr>
              <a:t>,</a:t>
            </a:r>
            <a:r>
              <a:rPr sz="1693" spc="-24" dirty="0">
                <a:solidFill>
                  <a:srgbClr val="E5E5F9"/>
                </a:solidFill>
                <a:latin typeface="Consolas"/>
                <a:cs typeface="Consolas"/>
              </a:rPr>
              <a:t> </a:t>
            </a:r>
            <a:r>
              <a:rPr sz="1693" spc="-6" dirty="0">
                <a:solidFill>
                  <a:srgbClr val="6796BA"/>
                </a:solidFill>
                <a:latin typeface="Consolas"/>
                <a:cs typeface="Consolas"/>
              </a:rPr>
              <a:t>1</a:t>
            </a:r>
            <a:r>
              <a:rPr sz="1693" spc="-6" dirty="0">
                <a:solidFill>
                  <a:srgbClr val="E5E5F9"/>
                </a:solidFill>
                <a:latin typeface="Consolas"/>
                <a:cs typeface="Consolas"/>
              </a:rPr>
              <a:t>,</a:t>
            </a:r>
            <a:r>
              <a:rPr sz="1693" spc="-24" dirty="0">
                <a:solidFill>
                  <a:srgbClr val="E5E5F9"/>
                </a:solidFill>
                <a:latin typeface="Consolas"/>
                <a:cs typeface="Consolas"/>
              </a:rPr>
              <a:t> </a:t>
            </a:r>
            <a:r>
              <a:rPr sz="1693" spc="-6" dirty="0">
                <a:solidFill>
                  <a:srgbClr val="6796BA"/>
                </a:solidFill>
                <a:latin typeface="Consolas"/>
                <a:cs typeface="Consolas"/>
              </a:rPr>
              <a:t>12</a:t>
            </a:r>
            <a:r>
              <a:rPr sz="1693" spc="-6" dirty="0">
                <a:solidFill>
                  <a:srgbClr val="F8F9F3"/>
                </a:solidFill>
                <a:latin typeface="Consolas"/>
                <a:cs typeface="Consolas"/>
              </a:rPr>
              <a:t>)</a:t>
            </a:r>
            <a:r>
              <a:rPr sz="1693" spc="-6" dirty="0">
                <a:solidFill>
                  <a:srgbClr val="E5E5F9"/>
                </a:solidFill>
                <a:latin typeface="Consolas"/>
                <a:cs typeface="Consolas"/>
              </a:rPr>
              <a:t>;</a:t>
            </a:r>
            <a:endParaRPr sz="1693" dirty="0">
              <a:solidFill>
                <a:prstClr val="black"/>
              </a:solidFill>
              <a:latin typeface="Consolas"/>
              <a:cs typeface="Consolas"/>
            </a:endParaRPr>
          </a:p>
          <a:p>
            <a:pPr marL="1231517" marR="1711378" defTabSz="1105601">
              <a:lnSpc>
                <a:spcPts val="1693"/>
              </a:lnSpc>
              <a:spcBef>
                <a:spcPts val="169"/>
              </a:spcBef>
            </a:pPr>
            <a:r>
              <a:rPr sz="1693" spc="-6" dirty="0">
                <a:solidFill>
                  <a:srgbClr val="7F7F7F"/>
                </a:solidFill>
                <a:latin typeface="Consolas"/>
                <a:cs typeface="Consolas"/>
              </a:rPr>
              <a:t>//Compare uniquement les années de parameterDate et now() </a:t>
            </a:r>
            <a:r>
              <a:rPr sz="1693" spc="-913" dirty="0">
                <a:solidFill>
                  <a:srgbClr val="7F7F7F"/>
                </a:solidFill>
                <a:latin typeface="Consolas"/>
                <a:cs typeface="Consolas"/>
              </a:rPr>
              <a:t> </a:t>
            </a:r>
            <a:r>
              <a:rPr sz="1693" spc="-12" dirty="0">
                <a:solidFill>
                  <a:srgbClr val="118FC2"/>
                </a:solidFill>
                <a:latin typeface="Consolas"/>
                <a:cs typeface="Consolas"/>
              </a:rPr>
              <a:t>Year</a:t>
            </a:r>
            <a:r>
              <a:rPr sz="1693" spc="-12" dirty="0">
                <a:solidFill>
                  <a:srgbClr val="E5E5F9"/>
                </a:solidFill>
                <a:latin typeface="Consolas"/>
                <a:cs typeface="Consolas"/>
              </a:rPr>
              <a:t>.</a:t>
            </a:r>
            <a:r>
              <a:rPr sz="1693" i="1" spc="-12" dirty="0">
                <a:solidFill>
                  <a:srgbClr val="95EB3E"/>
                </a:solidFill>
                <a:latin typeface="Consolas"/>
                <a:cs typeface="Consolas"/>
              </a:rPr>
              <a:t>from</a:t>
            </a:r>
            <a:r>
              <a:rPr sz="1693" spc="-12" dirty="0">
                <a:solidFill>
                  <a:srgbClr val="F8F9F3"/>
                </a:solidFill>
                <a:latin typeface="Consolas"/>
                <a:cs typeface="Consolas"/>
              </a:rPr>
              <a:t>(</a:t>
            </a:r>
            <a:r>
              <a:rPr sz="1693" spc="-12" dirty="0">
                <a:solidFill>
                  <a:srgbClr val="F2EB78"/>
                </a:solidFill>
                <a:latin typeface="Consolas"/>
                <a:cs typeface="Consolas"/>
              </a:rPr>
              <a:t>parameterDate</a:t>
            </a:r>
            <a:r>
              <a:rPr sz="1693" spc="-12" dirty="0">
                <a:solidFill>
                  <a:srgbClr val="F8F9F3"/>
                </a:solidFill>
                <a:latin typeface="Consolas"/>
                <a:cs typeface="Consolas"/>
              </a:rPr>
              <a:t>)</a:t>
            </a:r>
            <a:r>
              <a:rPr sz="1693" spc="-12" dirty="0">
                <a:solidFill>
                  <a:srgbClr val="E5E5F9"/>
                </a:solidFill>
                <a:latin typeface="Consolas"/>
                <a:cs typeface="Consolas"/>
              </a:rPr>
              <a:t>.</a:t>
            </a:r>
            <a:r>
              <a:rPr sz="1693" spc="-12" dirty="0">
                <a:solidFill>
                  <a:srgbClr val="A6EB20"/>
                </a:solidFill>
                <a:latin typeface="Consolas"/>
                <a:cs typeface="Consolas"/>
              </a:rPr>
              <a:t>isAfter</a:t>
            </a:r>
            <a:r>
              <a:rPr sz="1693" spc="-12" dirty="0">
                <a:solidFill>
                  <a:srgbClr val="F8F9F3"/>
                </a:solidFill>
                <a:latin typeface="Consolas"/>
                <a:cs typeface="Consolas"/>
              </a:rPr>
              <a:t>(</a:t>
            </a:r>
            <a:r>
              <a:rPr sz="1693" spc="-12" dirty="0">
                <a:solidFill>
                  <a:srgbClr val="118FC2"/>
                </a:solidFill>
                <a:latin typeface="Consolas"/>
                <a:cs typeface="Consolas"/>
              </a:rPr>
              <a:t>Year</a:t>
            </a:r>
            <a:r>
              <a:rPr sz="1693" spc="-12" dirty="0">
                <a:solidFill>
                  <a:srgbClr val="E5E5F9"/>
                </a:solidFill>
                <a:latin typeface="Consolas"/>
                <a:cs typeface="Consolas"/>
              </a:rPr>
              <a:t>.</a:t>
            </a:r>
            <a:r>
              <a:rPr sz="1693" i="1" spc="-12" dirty="0">
                <a:solidFill>
                  <a:srgbClr val="95EB3E"/>
                </a:solidFill>
                <a:latin typeface="Consolas"/>
                <a:cs typeface="Consolas"/>
              </a:rPr>
              <a:t>now</a:t>
            </a:r>
            <a:r>
              <a:rPr sz="1693" spc="-12" dirty="0">
                <a:solidFill>
                  <a:srgbClr val="F8F9F3"/>
                </a:solidFill>
                <a:latin typeface="Consolas"/>
                <a:cs typeface="Consolas"/>
              </a:rPr>
              <a:t>())</a:t>
            </a:r>
            <a:r>
              <a:rPr sz="1693" spc="-12" dirty="0">
                <a:solidFill>
                  <a:srgbClr val="E5E5F9"/>
                </a:solidFill>
                <a:latin typeface="Consolas"/>
                <a:cs typeface="Consolas"/>
              </a:rPr>
              <a:t>;</a:t>
            </a:r>
            <a:endParaRPr sz="1693" dirty="0">
              <a:solidFill>
                <a:prstClr val="black"/>
              </a:solidFill>
              <a:latin typeface="Consolas"/>
              <a:cs typeface="Consolas"/>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4014" y="279420"/>
            <a:ext cx="1064113"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D</a:t>
            </a:r>
            <a:r>
              <a:rPr sz="1814" b="1" dirty="0">
                <a:solidFill>
                  <a:srgbClr val="0058FF"/>
                </a:solidFill>
                <a:latin typeface="Arial"/>
                <a:cs typeface="Arial"/>
              </a:rPr>
              <a:t>ate</a:t>
            </a:r>
            <a:r>
              <a:rPr sz="1814" b="1" spc="-36" dirty="0">
                <a:solidFill>
                  <a:srgbClr val="0058FF"/>
                </a:solidFill>
                <a:latin typeface="Arial"/>
                <a:cs typeface="Arial"/>
              </a:rPr>
              <a:t>T</a:t>
            </a:r>
            <a:r>
              <a:rPr sz="1814" b="1" dirty="0">
                <a:solidFill>
                  <a:srgbClr val="0058FF"/>
                </a:solidFill>
                <a:latin typeface="Arial"/>
                <a:cs typeface="Arial"/>
              </a:rPr>
              <a:t>i</a:t>
            </a:r>
            <a:r>
              <a:rPr sz="1814" b="1" spc="-6" dirty="0">
                <a:solidFill>
                  <a:srgbClr val="0058FF"/>
                </a:solidFill>
                <a:latin typeface="Arial"/>
                <a:cs typeface="Arial"/>
              </a:rPr>
              <a:t>m</a:t>
            </a:r>
            <a:r>
              <a:rPr sz="1814" b="1" dirty="0">
                <a:solidFill>
                  <a:srgbClr val="0058FF"/>
                </a:solidFill>
                <a:latin typeface="Arial"/>
                <a:cs typeface="Arial"/>
              </a:rPr>
              <a:t>e</a:t>
            </a:r>
            <a:endParaRPr sz="1814">
              <a:solidFill>
                <a:prstClr val="black"/>
              </a:solidFill>
              <a:latin typeface="Arial"/>
              <a:cs typeface="Arial"/>
            </a:endParaRPr>
          </a:p>
        </p:txBody>
      </p:sp>
      <p:sp>
        <p:nvSpPr>
          <p:cNvPr id="3" name="object 3"/>
          <p:cNvSpPr txBox="1">
            <a:spLocks noGrp="1"/>
          </p:cNvSpPr>
          <p:nvPr>
            <p:ph type="title"/>
          </p:nvPr>
        </p:nvSpPr>
        <p:spPr>
          <a:xfrm>
            <a:off x="594014" y="535345"/>
            <a:ext cx="5862602" cy="573671"/>
          </a:xfrm>
          <a:prstGeom prst="rect">
            <a:avLst/>
          </a:prstGeom>
        </p:spPr>
        <p:txBody>
          <a:bodyPr vert="horz" wrap="square" lIns="0" tIns="15355" rIns="0" bIns="0" rtlCol="0">
            <a:spAutoFit/>
          </a:bodyPr>
          <a:lstStyle/>
          <a:p>
            <a:pPr marL="15356">
              <a:spcBef>
                <a:spcPts val="121"/>
              </a:spcBef>
            </a:pPr>
            <a:r>
              <a:rPr spc="429" dirty="0"/>
              <a:t>Formattage</a:t>
            </a:r>
            <a:r>
              <a:rPr spc="109" dirty="0"/>
              <a:t> </a:t>
            </a:r>
            <a:r>
              <a:rPr spc="333" dirty="0"/>
              <a:t>et</a:t>
            </a:r>
            <a:r>
              <a:rPr spc="121" dirty="0"/>
              <a:t> </a:t>
            </a:r>
            <a:r>
              <a:rPr spc="453" dirty="0"/>
              <a:t>parsing</a:t>
            </a:r>
          </a:p>
        </p:txBody>
      </p:sp>
      <p:sp>
        <p:nvSpPr>
          <p:cNvPr id="4" name="object 4"/>
          <p:cNvSpPr txBox="1"/>
          <p:nvPr/>
        </p:nvSpPr>
        <p:spPr>
          <a:xfrm>
            <a:off x="724595" y="1617854"/>
            <a:ext cx="123609" cy="156646"/>
          </a:xfrm>
          <a:prstGeom prst="rect">
            <a:avLst/>
          </a:prstGeom>
        </p:spPr>
        <p:txBody>
          <a:bodyPr vert="horz" wrap="square" lIns="0" tIns="16891" rIns="0" bIns="0" rtlCol="0">
            <a:spAutoFit/>
          </a:bodyPr>
          <a:lstStyle/>
          <a:p>
            <a:pPr marL="15356" defTabSz="1105601">
              <a:spcBef>
                <a:spcPts val="133"/>
              </a:spcBef>
            </a:pPr>
            <a:r>
              <a:rPr sz="907" spc="6" dirty="0">
                <a:solidFill>
                  <a:srgbClr val="FFFFFF"/>
                </a:solidFill>
                <a:latin typeface="Lucida Sans Unicode"/>
                <a:cs typeface="Lucida Sans Unicode"/>
              </a:rPr>
              <a:t>●</a:t>
            </a:r>
            <a:endParaRPr sz="907">
              <a:solidFill>
                <a:prstClr val="black"/>
              </a:solidFill>
              <a:latin typeface="Lucida Sans Unicode"/>
              <a:cs typeface="Lucida Sans Unicode"/>
            </a:endParaRPr>
          </a:p>
        </p:txBody>
      </p:sp>
      <p:sp>
        <p:nvSpPr>
          <p:cNvPr id="5" name="object 5"/>
          <p:cNvSpPr txBox="1"/>
          <p:nvPr/>
        </p:nvSpPr>
        <p:spPr>
          <a:xfrm>
            <a:off x="1116336" y="1566060"/>
            <a:ext cx="7715202" cy="331745"/>
          </a:xfrm>
          <a:prstGeom prst="rect">
            <a:avLst/>
          </a:prstGeom>
        </p:spPr>
        <p:txBody>
          <a:bodyPr vert="horz" wrap="square" lIns="0" tIns="15355" rIns="0" bIns="0" rtlCol="0">
            <a:spAutoFit/>
          </a:bodyPr>
          <a:lstStyle/>
          <a:p>
            <a:pPr marL="15356" defTabSz="1105601">
              <a:spcBef>
                <a:spcPts val="121"/>
              </a:spcBef>
            </a:pPr>
            <a:r>
              <a:rPr sz="2055" spc="-6" dirty="0">
                <a:solidFill>
                  <a:srgbClr val="FFFFFF"/>
                </a:solidFill>
                <a:latin typeface="Arial MT"/>
                <a:cs typeface="Arial MT"/>
              </a:rPr>
              <a:t>On</a:t>
            </a:r>
            <a:r>
              <a:rPr sz="2055" dirty="0">
                <a:solidFill>
                  <a:srgbClr val="FFFFFF"/>
                </a:solidFill>
                <a:latin typeface="Arial MT"/>
                <a:cs typeface="Arial MT"/>
              </a:rPr>
              <a:t> </a:t>
            </a:r>
            <a:r>
              <a:rPr sz="2055" spc="-6" dirty="0">
                <a:solidFill>
                  <a:srgbClr val="FFFFFF"/>
                </a:solidFill>
                <a:latin typeface="Arial MT"/>
                <a:cs typeface="Arial MT"/>
              </a:rPr>
              <a:t>peut</a:t>
            </a:r>
            <a:r>
              <a:rPr sz="2055" dirty="0">
                <a:solidFill>
                  <a:srgbClr val="FFFFFF"/>
                </a:solidFill>
                <a:latin typeface="Arial MT"/>
                <a:cs typeface="Arial MT"/>
              </a:rPr>
              <a:t> </a:t>
            </a:r>
            <a:r>
              <a:rPr sz="2055" spc="-6" dirty="0">
                <a:solidFill>
                  <a:srgbClr val="FFFFFF"/>
                </a:solidFill>
                <a:latin typeface="Arial MT"/>
                <a:cs typeface="Arial MT"/>
              </a:rPr>
              <a:t>formatter</a:t>
            </a:r>
            <a:r>
              <a:rPr sz="2055" dirty="0">
                <a:solidFill>
                  <a:srgbClr val="FFFFFF"/>
                </a:solidFill>
                <a:latin typeface="Arial MT"/>
                <a:cs typeface="Arial MT"/>
              </a:rPr>
              <a:t> </a:t>
            </a:r>
            <a:r>
              <a:rPr sz="2055" spc="-6" dirty="0">
                <a:solidFill>
                  <a:srgbClr val="FFFFFF"/>
                </a:solidFill>
                <a:latin typeface="Arial MT"/>
                <a:cs typeface="Arial MT"/>
              </a:rPr>
              <a:t>un</a:t>
            </a:r>
            <a:r>
              <a:rPr sz="2055" spc="6" dirty="0">
                <a:solidFill>
                  <a:srgbClr val="FFFFFF"/>
                </a:solidFill>
                <a:latin typeface="Arial MT"/>
                <a:cs typeface="Arial MT"/>
              </a:rPr>
              <a:t> </a:t>
            </a:r>
            <a:r>
              <a:rPr sz="2055" spc="-12" dirty="0">
                <a:solidFill>
                  <a:srgbClr val="FFFFFF"/>
                </a:solidFill>
                <a:latin typeface="Arial MT"/>
                <a:cs typeface="Arial MT"/>
              </a:rPr>
              <a:t>LocalDateTime</a:t>
            </a:r>
            <a:r>
              <a:rPr sz="2055" spc="6" dirty="0">
                <a:solidFill>
                  <a:srgbClr val="FFFFFF"/>
                </a:solidFill>
                <a:latin typeface="Arial MT"/>
                <a:cs typeface="Arial MT"/>
              </a:rPr>
              <a:t> </a:t>
            </a:r>
            <a:r>
              <a:rPr sz="2055" spc="-6" dirty="0">
                <a:solidFill>
                  <a:srgbClr val="FFFFFF"/>
                </a:solidFill>
                <a:latin typeface="Arial MT"/>
                <a:cs typeface="Arial MT"/>
              </a:rPr>
              <a:t>avec</a:t>
            </a:r>
            <a:r>
              <a:rPr sz="2055" spc="6" dirty="0">
                <a:solidFill>
                  <a:srgbClr val="FFFFFF"/>
                </a:solidFill>
                <a:latin typeface="Arial MT"/>
                <a:cs typeface="Arial MT"/>
              </a:rPr>
              <a:t> </a:t>
            </a:r>
            <a:r>
              <a:rPr sz="2055" spc="-6" dirty="0">
                <a:solidFill>
                  <a:srgbClr val="FFFFFF"/>
                </a:solidFill>
                <a:latin typeface="Arial MT"/>
                <a:cs typeface="Arial MT"/>
              </a:rPr>
              <a:t>un</a:t>
            </a:r>
            <a:r>
              <a:rPr sz="2055" spc="6" dirty="0">
                <a:solidFill>
                  <a:srgbClr val="FFFFFF"/>
                </a:solidFill>
                <a:latin typeface="Arial MT"/>
                <a:cs typeface="Arial MT"/>
              </a:rPr>
              <a:t> </a:t>
            </a:r>
            <a:r>
              <a:rPr sz="2055" spc="-12" dirty="0">
                <a:solidFill>
                  <a:srgbClr val="FFFFFF"/>
                </a:solidFill>
                <a:latin typeface="Arial MT"/>
                <a:cs typeface="Arial MT"/>
              </a:rPr>
              <a:t>DateTimeFormatter</a:t>
            </a:r>
            <a:r>
              <a:rPr sz="2055" dirty="0">
                <a:solidFill>
                  <a:srgbClr val="FFFFFF"/>
                </a:solidFill>
                <a:latin typeface="Arial MT"/>
                <a:cs typeface="Arial MT"/>
              </a:rPr>
              <a:t> :</a:t>
            </a:r>
            <a:endParaRPr sz="2055">
              <a:solidFill>
                <a:prstClr val="black"/>
              </a:solidFill>
              <a:latin typeface="Arial MT"/>
              <a:cs typeface="Arial MT"/>
            </a:endParaRPr>
          </a:p>
        </p:txBody>
      </p:sp>
      <p:sp>
        <p:nvSpPr>
          <p:cNvPr id="6" name="object 6"/>
          <p:cNvSpPr txBox="1"/>
          <p:nvPr/>
        </p:nvSpPr>
        <p:spPr>
          <a:xfrm>
            <a:off x="724595" y="3784605"/>
            <a:ext cx="123609" cy="156646"/>
          </a:xfrm>
          <a:prstGeom prst="rect">
            <a:avLst/>
          </a:prstGeom>
        </p:spPr>
        <p:txBody>
          <a:bodyPr vert="horz" wrap="square" lIns="0" tIns="16891" rIns="0" bIns="0" rtlCol="0">
            <a:spAutoFit/>
          </a:bodyPr>
          <a:lstStyle/>
          <a:p>
            <a:pPr marL="15356" defTabSz="1105601">
              <a:spcBef>
                <a:spcPts val="133"/>
              </a:spcBef>
            </a:pPr>
            <a:r>
              <a:rPr sz="907" spc="6" dirty="0">
                <a:solidFill>
                  <a:srgbClr val="FFFFFF"/>
                </a:solidFill>
                <a:latin typeface="Lucida Sans Unicode"/>
                <a:cs typeface="Lucida Sans Unicode"/>
              </a:rPr>
              <a:t>●</a:t>
            </a:r>
            <a:endParaRPr sz="907">
              <a:solidFill>
                <a:prstClr val="black"/>
              </a:solidFill>
              <a:latin typeface="Lucida Sans Unicode"/>
              <a:cs typeface="Lucida Sans Unicode"/>
            </a:endParaRPr>
          </a:p>
        </p:txBody>
      </p:sp>
      <p:sp>
        <p:nvSpPr>
          <p:cNvPr id="7" name="object 7"/>
          <p:cNvSpPr txBox="1"/>
          <p:nvPr/>
        </p:nvSpPr>
        <p:spPr>
          <a:xfrm>
            <a:off x="1116335" y="3732813"/>
            <a:ext cx="9667611" cy="604505"/>
          </a:xfrm>
          <a:prstGeom prst="rect">
            <a:avLst/>
          </a:prstGeom>
        </p:spPr>
        <p:txBody>
          <a:bodyPr vert="horz" wrap="square" lIns="0" tIns="65259" rIns="0" bIns="0" rtlCol="0">
            <a:spAutoFit/>
          </a:bodyPr>
          <a:lstStyle/>
          <a:p>
            <a:pPr marL="15356" marR="6142" defTabSz="1105601">
              <a:lnSpc>
                <a:spcPts val="2080"/>
              </a:lnSpc>
              <a:spcBef>
                <a:spcPts val="514"/>
              </a:spcBef>
            </a:pPr>
            <a:r>
              <a:rPr sz="2055" spc="-6" dirty="0">
                <a:solidFill>
                  <a:srgbClr val="FFFFFF"/>
                </a:solidFill>
                <a:latin typeface="Arial MT"/>
                <a:cs typeface="Arial MT"/>
              </a:rPr>
              <a:t>On peut</a:t>
            </a:r>
            <a:r>
              <a:rPr sz="2055" dirty="0">
                <a:solidFill>
                  <a:srgbClr val="FFFFFF"/>
                </a:solidFill>
                <a:latin typeface="Arial MT"/>
                <a:cs typeface="Arial MT"/>
              </a:rPr>
              <a:t> </a:t>
            </a:r>
            <a:r>
              <a:rPr sz="2055" spc="-6" dirty="0">
                <a:solidFill>
                  <a:srgbClr val="FFFFFF"/>
                </a:solidFill>
                <a:latin typeface="Arial MT"/>
                <a:cs typeface="Arial MT"/>
              </a:rPr>
              <a:t>aussi</a:t>
            </a:r>
            <a:r>
              <a:rPr sz="2055" dirty="0">
                <a:solidFill>
                  <a:srgbClr val="FFFFFF"/>
                </a:solidFill>
                <a:latin typeface="Arial MT"/>
                <a:cs typeface="Arial MT"/>
              </a:rPr>
              <a:t> </a:t>
            </a:r>
            <a:r>
              <a:rPr sz="2055" spc="-6" dirty="0">
                <a:solidFill>
                  <a:srgbClr val="FFFFFF"/>
                </a:solidFill>
                <a:latin typeface="Arial MT"/>
                <a:cs typeface="Arial MT"/>
              </a:rPr>
              <a:t>transformer</a:t>
            </a:r>
            <a:r>
              <a:rPr sz="2055" dirty="0">
                <a:solidFill>
                  <a:srgbClr val="FFFFFF"/>
                </a:solidFill>
                <a:latin typeface="Arial MT"/>
                <a:cs typeface="Arial MT"/>
              </a:rPr>
              <a:t> </a:t>
            </a:r>
            <a:r>
              <a:rPr sz="2055" spc="-6" dirty="0">
                <a:solidFill>
                  <a:srgbClr val="FFFFFF"/>
                </a:solidFill>
                <a:latin typeface="Arial MT"/>
                <a:cs typeface="Arial MT"/>
              </a:rPr>
              <a:t>une</a:t>
            </a:r>
            <a:r>
              <a:rPr sz="2055" dirty="0">
                <a:solidFill>
                  <a:srgbClr val="FFFFFF"/>
                </a:solidFill>
                <a:latin typeface="Arial MT"/>
                <a:cs typeface="Arial MT"/>
              </a:rPr>
              <a:t> </a:t>
            </a:r>
            <a:r>
              <a:rPr sz="2055" spc="-6" dirty="0">
                <a:solidFill>
                  <a:srgbClr val="FFFFFF"/>
                </a:solidFill>
                <a:latin typeface="Arial MT"/>
                <a:cs typeface="Arial MT"/>
              </a:rPr>
              <a:t>chaîne</a:t>
            </a:r>
            <a:r>
              <a:rPr sz="2055" dirty="0">
                <a:solidFill>
                  <a:srgbClr val="FFFFFF"/>
                </a:solidFill>
                <a:latin typeface="Arial MT"/>
                <a:cs typeface="Arial MT"/>
              </a:rPr>
              <a:t> de</a:t>
            </a:r>
            <a:r>
              <a:rPr sz="2055" spc="-6" dirty="0">
                <a:solidFill>
                  <a:srgbClr val="FFFFFF"/>
                </a:solidFill>
                <a:latin typeface="Arial MT"/>
                <a:cs typeface="Arial MT"/>
              </a:rPr>
              <a:t> caractères</a:t>
            </a:r>
            <a:r>
              <a:rPr sz="2055" spc="6" dirty="0">
                <a:solidFill>
                  <a:srgbClr val="FFFFFF"/>
                </a:solidFill>
                <a:latin typeface="Arial MT"/>
                <a:cs typeface="Arial MT"/>
              </a:rPr>
              <a:t> </a:t>
            </a:r>
            <a:r>
              <a:rPr sz="2055" spc="-6" dirty="0">
                <a:solidFill>
                  <a:srgbClr val="FFFFFF"/>
                </a:solidFill>
                <a:latin typeface="Arial MT"/>
                <a:cs typeface="Arial MT"/>
              </a:rPr>
              <a:t>en</a:t>
            </a:r>
            <a:r>
              <a:rPr sz="2055" dirty="0">
                <a:solidFill>
                  <a:srgbClr val="FFFFFF"/>
                </a:solidFill>
                <a:latin typeface="Arial MT"/>
                <a:cs typeface="Arial MT"/>
              </a:rPr>
              <a:t> </a:t>
            </a:r>
            <a:r>
              <a:rPr sz="2055" spc="-6" dirty="0">
                <a:solidFill>
                  <a:srgbClr val="FFFFFF"/>
                </a:solidFill>
                <a:latin typeface="Arial MT"/>
                <a:cs typeface="Arial MT"/>
              </a:rPr>
              <a:t>LocalDate</a:t>
            </a:r>
            <a:r>
              <a:rPr sz="2055" dirty="0">
                <a:solidFill>
                  <a:srgbClr val="FFFFFF"/>
                </a:solidFill>
                <a:latin typeface="Arial MT"/>
                <a:cs typeface="Arial MT"/>
              </a:rPr>
              <a:t> avec la </a:t>
            </a:r>
            <a:r>
              <a:rPr sz="2055" spc="-6" dirty="0">
                <a:solidFill>
                  <a:srgbClr val="FFFFFF"/>
                </a:solidFill>
                <a:latin typeface="Arial MT"/>
                <a:cs typeface="Arial MT"/>
              </a:rPr>
              <a:t>méthode </a:t>
            </a:r>
            <a:r>
              <a:rPr sz="2055" spc="-555" dirty="0">
                <a:solidFill>
                  <a:srgbClr val="FFFFFF"/>
                </a:solidFill>
                <a:latin typeface="Arial MT"/>
                <a:cs typeface="Arial MT"/>
              </a:rPr>
              <a:t> </a:t>
            </a:r>
            <a:r>
              <a:rPr sz="2055" spc="-6" dirty="0">
                <a:solidFill>
                  <a:srgbClr val="FFFFFF"/>
                </a:solidFill>
                <a:latin typeface="Arial MT"/>
                <a:cs typeface="Arial MT"/>
              </a:rPr>
              <a:t>parse()</a:t>
            </a:r>
            <a:endParaRPr sz="2055">
              <a:solidFill>
                <a:prstClr val="black"/>
              </a:solidFill>
              <a:latin typeface="Arial MT"/>
              <a:cs typeface="Arial MT"/>
            </a:endParaRPr>
          </a:p>
        </p:txBody>
      </p:sp>
      <p:sp>
        <p:nvSpPr>
          <p:cNvPr id="8" name="object 8"/>
          <p:cNvSpPr txBox="1"/>
          <p:nvPr/>
        </p:nvSpPr>
        <p:spPr>
          <a:xfrm>
            <a:off x="724595" y="5775939"/>
            <a:ext cx="123609" cy="156646"/>
          </a:xfrm>
          <a:prstGeom prst="rect">
            <a:avLst/>
          </a:prstGeom>
        </p:spPr>
        <p:txBody>
          <a:bodyPr vert="horz" wrap="square" lIns="0" tIns="16891" rIns="0" bIns="0" rtlCol="0">
            <a:spAutoFit/>
          </a:bodyPr>
          <a:lstStyle/>
          <a:p>
            <a:pPr marL="15356" defTabSz="1105601">
              <a:spcBef>
                <a:spcPts val="133"/>
              </a:spcBef>
            </a:pPr>
            <a:r>
              <a:rPr sz="907" spc="6" dirty="0">
                <a:solidFill>
                  <a:srgbClr val="FFFFFF"/>
                </a:solidFill>
                <a:latin typeface="Lucida Sans Unicode"/>
                <a:cs typeface="Lucida Sans Unicode"/>
              </a:rPr>
              <a:t>●</a:t>
            </a:r>
            <a:endParaRPr sz="907">
              <a:solidFill>
                <a:prstClr val="black"/>
              </a:solidFill>
              <a:latin typeface="Lucida Sans Unicode"/>
              <a:cs typeface="Lucida Sans Unicode"/>
            </a:endParaRPr>
          </a:p>
        </p:txBody>
      </p:sp>
      <p:sp>
        <p:nvSpPr>
          <p:cNvPr id="9" name="object 9"/>
          <p:cNvSpPr txBox="1"/>
          <p:nvPr/>
        </p:nvSpPr>
        <p:spPr>
          <a:xfrm>
            <a:off x="1116335" y="5634084"/>
            <a:ext cx="10001586" cy="859878"/>
          </a:xfrm>
          <a:prstGeom prst="rect">
            <a:avLst/>
          </a:prstGeom>
        </p:spPr>
        <p:txBody>
          <a:bodyPr vert="horz" wrap="square" lIns="0" tIns="105183" rIns="0" bIns="0" rtlCol="0">
            <a:spAutoFit/>
          </a:bodyPr>
          <a:lstStyle/>
          <a:p>
            <a:pPr marL="15356" defTabSz="1105601">
              <a:spcBef>
                <a:spcPts val="828"/>
              </a:spcBef>
            </a:pPr>
            <a:r>
              <a:rPr sz="2055" spc="-6" dirty="0">
                <a:solidFill>
                  <a:srgbClr val="FFFFFF"/>
                </a:solidFill>
                <a:latin typeface="Arial MT"/>
                <a:cs typeface="Arial MT"/>
              </a:rPr>
              <a:t>D’autres</a:t>
            </a:r>
            <a:r>
              <a:rPr sz="2055" spc="6" dirty="0">
                <a:solidFill>
                  <a:srgbClr val="FFFFFF"/>
                </a:solidFill>
                <a:latin typeface="Arial MT"/>
                <a:cs typeface="Arial MT"/>
              </a:rPr>
              <a:t> </a:t>
            </a:r>
            <a:r>
              <a:rPr sz="2055" spc="-6" dirty="0">
                <a:solidFill>
                  <a:srgbClr val="FFFFFF"/>
                </a:solidFill>
                <a:latin typeface="Arial MT"/>
                <a:cs typeface="Arial MT"/>
              </a:rPr>
              <a:t>formatteurs</a:t>
            </a:r>
            <a:r>
              <a:rPr sz="2055" spc="12" dirty="0">
                <a:solidFill>
                  <a:srgbClr val="FFFFFF"/>
                </a:solidFill>
                <a:latin typeface="Arial MT"/>
                <a:cs typeface="Arial MT"/>
              </a:rPr>
              <a:t> </a:t>
            </a:r>
            <a:r>
              <a:rPr sz="2055" spc="-6" dirty="0">
                <a:solidFill>
                  <a:srgbClr val="FFFFFF"/>
                </a:solidFill>
                <a:latin typeface="Arial MT"/>
                <a:cs typeface="Arial MT"/>
              </a:rPr>
              <a:t>sont</a:t>
            </a:r>
            <a:r>
              <a:rPr sz="2055" dirty="0">
                <a:solidFill>
                  <a:srgbClr val="FFFFFF"/>
                </a:solidFill>
                <a:latin typeface="Arial MT"/>
                <a:cs typeface="Arial MT"/>
              </a:rPr>
              <a:t> </a:t>
            </a:r>
            <a:r>
              <a:rPr sz="2055" spc="-6" dirty="0">
                <a:solidFill>
                  <a:srgbClr val="FFFFFF"/>
                </a:solidFill>
                <a:latin typeface="Arial MT"/>
                <a:cs typeface="Arial MT"/>
              </a:rPr>
              <a:t>disponibles</a:t>
            </a:r>
            <a:r>
              <a:rPr sz="2055" spc="12" dirty="0">
                <a:solidFill>
                  <a:srgbClr val="FFFFFF"/>
                </a:solidFill>
                <a:latin typeface="Arial MT"/>
                <a:cs typeface="Arial MT"/>
              </a:rPr>
              <a:t> </a:t>
            </a:r>
            <a:r>
              <a:rPr sz="2055" spc="-6" dirty="0">
                <a:solidFill>
                  <a:srgbClr val="FFFFFF"/>
                </a:solidFill>
                <a:latin typeface="Arial MT"/>
                <a:cs typeface="Arial MT"/>
              </a:rPr>
              <a:t>et</a:t>
            </a:r>
            <a:r>
              <a:rPr sz="2055" dirty="0">
                <a:solidFill>
                  <a:srgbClr val="FFFFFF"/>
                </a:solidFill>
                <a:latin typeface="Arial MT"/>
                <a:cs typeface="Arial MT"/>
              </a:rPr>
              <a:t> </a:t>
            </a:r>
            <a:r>
              <a:rPr sz="2055" spc="-6" dirty="0">
                <a:solidFill>
                  <a:srgbClr val="FFFFFF"/>
                </a:solidFill>
                <a:latin typeface="Arial MT"/>
                <a:cs typeface="Arial MT"/>
              </a:rPr>
              <a:t>cette</a:t>
            </a:r>
            <a:r>
              <a:rPr sz="2055" spc="12" dirty="0">
                <a:solidFill>
                  <a:srgbClr val="FFFFFF"/>
                </a:solidFill>
                <a:latin typeface="Arial MT"/>
                <a:cs typeface="Arial MT"/>
              </a:rPr>
              <a:t> </a:t>
            </a:r>
            <a:r>
              <a:rPr sz="2055" spc="-6" dirty="0">
                <a:solidFill>
                  <a:srgbClr val="FFFFFF"/>
                </a:solidFill>
                <a:latin typeface="Arial MT"/>
                <a:cs typeface="Arial MT"/>
              </a:rPr>
              <a:t>syntaxe</a:t>
            </a:r>
            <a:r>
              <a:rPr sz="2055" dirty="0">
                <a:solidFill>
                  <a:srgbClr val="FFFFFF"/>
                </a:solidFill>
                <a:latin typeface="Arial MT"/>
                <a:cs typeface="Arial MT"/>
              </a:rPr>
              <a:t> </a:t>
            </a:r>
            <a:r>
              <a:rPr sz="2055" spc="-6" dirty="0">
                <a:solidFill>
                  <a:srgbClr val="FFFFFF"/>
                </a:solidFill>
                <a:latin typeface="Arial MT"/>
                <a:cs typeface="Arial MT"/>
              </a:rPr>
              <a:t>s’applique</a:t>
            </a:r>
            <a:r>
              <a:rPr sz="2055" spc="12" dirty="0">
                <a:solidFill>
                  <a:srgbClr val="FFFFFF"/>
                </a:solidFill>
                <a:latin typeface="Arial MT"/>
                <a:cs typeface="Arial MT"/>
              </a:rPr>
              <a:t> </a:t>
            </a:r>
            <a:r>
              <a:rPr sz="2055" spc="-6" dirty="0">
                <a:solidFill>
                  <a:srgbClr val="FFFFFF"/>
                </a:solidFill>
                <a:latin typeface="Arial MT"/>
                <a:cs typeface="Arial MT"/>
              </a:rPr>
              <a:t>aux</a:t>
            </a:r>
            <a:r>
              <a:rPr sz="2055" spc="6" dirty="0">
                <a:solidFill>
                  <a:srgbClr val="FFFFFF"/>
                </a:solidFill>
                <a:latin typeface="Arial MT"/>
                <a:cs typeface="Arial MT"/>
              </a:rPr>
              <a:t> </a:t>
            </a:r>
            <a:r>
              <a:rPr sz="2055" spc="-6" dirty="0">
                <a:solidFill>
                  <a:srgbClr val="FFFFFF"/>
                </a:solidFill>
                <a:latin typeface="Arial MT"/>
                <a:cs typeface="Arial MT"/>
              </a:rPr>
              <a:t>autres</a:t>
            </a:r>
            <a:r>
              <a:rPr sz="2055" spc="-18" dirty="0">
                <a:solidFill>
                  <a:srgbClr val="FFFFFF"/>
                </a:solidFill>
                <a:latin typeface="Arial MT"/>
                <a:cs typeface="Arial MT"/>
              </a:rPr>
              <a:t> </a:t>
            </a:r>
            <a:r>
              <a:rPr sz="2055" spc="-30" dirty="0">
                <a:solidFill>
                  <a:srgbClr val="FFFFFF"/>
                </a:solidFill>
                <a:latin typeface="Arial MT"/>
                <a:cs typeface="Arial MT"/>
              </a:rPr>
              <a:t>Temporal.</a:t>
            </a:r>
            <a:endParaRPr sz="2055">
              <a:solidFill>
                <a:prstClr val="black"/>
              </a:solidFill>
              <a:latin typeface="Arial MT"/>
              <a:cs typeface="Arial MT"/>
            </a:endParaRPr>
          </a:p>
          <a:p>
            <a:pPr marL="1088710" defTabSz="1105601">
              <a:spcBef>
                <a:spcPts val="750"/>
              </a:spcBef>
            </a:pPr>
            <a:r>
              <a:rPr sz="2176" spc="-6" dirty="0">
                <a:solidFill>
                  <a:srgbClr val="FFFFFF"/>
                </a:solidFill>
                <a:latin typeface="Arial MT"/>
                <a:cs typeface="Arial MT"/>
              </a:rPr>
              <a:t>https://docs.oracle.com/javase/tutorial/datetime/iso/index.html</a:t>
            </a:r>
            <a:endParaRPr sz="2176">
              <a:solidFill>
                <a:prstClr val="black"/>
              </a:solidFill>
              <a:latin typeface="Arial MT"/>
              <a:cs typeface="Arial MT"/>
            </a:endParaRPr>
          </a:p>
        </p:txBody>
      </p:sp>
      <p:sp>
        <p:nvSpPr>
          <p:cNvPr id="10" name="object 10"/>
          <p:cNvSpPr/>
          <p:nvPr/>
        </p:nvSpPr>
        <p:spPr>
          <a:xfrm>
            <a:off x="829179" y="2071093"/>
            <a:ext cx="9673753" cy="1659125"/>
          </a:xfrm>
          <a:custGeom>
            <a:avLst/>
            <a:gdLst/>
            <a:ahLst/>
            <a:cxnLst/>
            <a:rect l="l" t="t" r="r" b="b"/>
            <a:pathLst>
              <a:path w="8001000" h="1372235">
                <a:moveTo>
                  <a:pt x="8001000" y="0"/>
                </a:moveTo>
                <a:lnTo>
                  <a:pt x="0" y="0"/>
                </a:lnTo>
                <a:lnTo>
                  <a:pt x="0" y="1371955"/>
                </a:lnTo>
                <a:lnTo>
                  <a:pt x="4000677" y="1371955"/>
                </a:lnTo>
                <a:lnTo>
                  <a:pt x="8001000" y="1371955"/>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11" name="object 11"/>
          <p:cNvSpPr txBox="1"/>
          <p:nvPr/>
        </p:nvSpPr>
        <p:spPr>
          <a:xfrm>
            <a:off x="829179" y="2071093"/>
            <a:ext cx="9673753" cy="1377749"/>
          </a:xfrm>
          <a:prstGeom prst="rect">
            <a:avLst/>
          </a:prstGeom>
          <a:ln w="29159">
            <a:solidFill>
              <a:srgbClr val="ABB10B"/>
            </a:solidFill>
          </a:ln>
        </p:spPr>
        <p:txBody>
          <a:bodyPr vert="horz" wrap="square" lIns="0" tIns="16891" rIns="0" bIns="0" rtlCol="0">
            <a:spAutoFit/>
          </a:bodyPr>
          <a:lstStyle/>
          <a:p>
            <a:pPr marL="125914" defTabSz="1105601">
              <a:lnSpc>
                <a:spcPts val="1862"/>
              </a:lnSpc>
              <a:spcBef>
                <a:spcPts val="133"/>
              </a:spcBef>
            </a:pPr>
            <a:r>
              <a:rPr sz="1693" spc="-6" dirty="0">
                <a:solidFill>
                  <a:srgbClr val="7F7F7F"/>
                </a:solidFill>
                <a:latin typeface="Consolas"/>
                <a:cs typeface="Consolas"/>
              </a:rPr>
              <a:t>//</a:t>
            </a:r>
            <a:r>
              <a:rPr sz="1693" spc="-24" dirty="0">
                <a:solidFill>
                  <a:srgbClr val="7F7F7F"/>
                </a:solidFill>
                <a:latin typeface="Consolas"/>
                <a:cs typeface="Consolas"/>
              </a:rPr>
              <a:t> </a:t>
            </a:r>
            <a:r>
              <a:rPr sz="1693" spc="-6" dirty="0">
                <a:solidFill>
                  <a:srgbClr val="7F7F7F"/>
                </a:solidFill>
                <a:latin typeface="Consolas"/>
                <a:cs typeface="Consolas"/>
              </a:rPr>
              <a:t>Création</a:t>
            </a:r>
            <a:r>
              <a:rPr sz="1693" spc="-18" dirty="0">
                <a:solidFill>
                  <a:srgbClr val="7F7F7F"/>
                </a:solidFill>
                <a:latin typeface="Consolas"/>
                <a:cs typeface="Consolas"/>
              </a:rPr>
              <a:t> </a:t>
            </a:r>
            <a:r>
              <a:rPr sz="1693" spc="-6" dirty="0">
                <a:solidFill>
                  <a:srgbClr val="7F7F7F"/>
                </a:solidFill>
                <a:latin typeface="Consolas"/>
                <a:cs typeface="Consolas"/>
              </a:rPr>
              <a:t>d'un</a:t>
            </a:r>
            <a:r>
              <a:rPr sz="1693" spc="-24" dirty="0">
                <a:solidFill>
                  <a:srgbClr val="7F7F7F"/>
                </a:solidFill>
                <a:latin typeface="Consolas"/>
                <a:cs typeface="Consolas"/>
              </a:rPr>
              <a:t> </a:t>
            </a:r>
            <a:r>
              <a:rPr sz="1693" spc="-6" dirty="0">
                <a:solidFill>
                  <a:srgbClr val="7F7F7F"/>
                </a:solidFill>
                <a:latin typeface="Consolas"/>
                <a:cs typeface="Consolas"/>
              </a:rPr>
              <a:t>formatteur</a:t>
            </a:r>
            <a:r>
              <a:rPr sz="1693" spc="-18" dirty="0">
                <a:solidFill>
                  <a:srgbClr val="7F7F7F"/>
                </a:solidFill>
                <a:latin typeface="Consolas"/>
                <a:cs typeface="Consolas"/>
              </a:rPr>
              <a:t> </a:t>
            </a:r>
            <a:r>
              <a:rPr sz="1693" spc="-6" dirty="0">
                <a:solidFill>
                  <a:srgbClr val="7F7F7F"/>
                </a:solidFill>
                <a:latin typeface="Consolas"/>
                <a:cs typeface="Consolas"/>
              </a:rPr>
              <a:t>de</a:t>
            </a:r>
            <a:r>
              <a:rPr sz="1693" spc="-24" dirty="0">
                <a:solidFill>
                  <a:srgbClr val="7F7F7F"/>
                </a:solidFill>
                <a:latin typeface="Consolas"/>
                <a:cs typeface="Consolas"/>
              </a:rPr>
              <a:t> </a:t>
            </a:r>
            <a:r>
              <a:rPr sz="1693" spc="-6" dirty="0">
                <a:solidFill>
                  <a:srgbClr val="7F7F7F"/>
                </a:solidFill>
                <a:latin typeface="Consolas"/>
                <a:cs typeface="Consolas"/>
              </a:rPr>
              <a:t>dateTime</a:t>
            </a:r>
            <a:endParaRPr sz="1693" dirty="0">
              <a:solidFill>
                <a:prstClr val="black"/>
              </a:solidFill>
              <a:latin typeface="Consolas"/>
              <a:cs typeface="Consolas"/>
            </a:endParaRPr>
          </a:p>
          <a:p>
            <a:pPr marL="125914" marR="220352" defTabSz="1105601">
              <a:lnSpc>
                <a:spcPts val="1693"/>
              </a:lnSpc>
              <a:spcBef>
                <a:spcPts val="169"/>
              </a:spcBef>
            </a:pPr>
            <a:r>
              <a:rPr sz="1693" spc="-6" dirty="0">
                <a:solidFill>
                  <a:srgbClr val="118FC2"/>
                </a:solidFill>
                <a:latin typeface="Consolas"/>
                <a:cs typeface="Consolas"/>
              </a:rPr>
              <a:t>DateTimeFormatter</a:t>
            </a:r>
            <a:r>
              <a:rPr sz="1693" spc="6" dirty="0">
                <a:solidFill>
                  <a:srgbClr val="118FC2"/>
                </a:solidFill>
                <a:latin typeface="Consolas"/>
                <a:cs typeface="Consolas"/>
              </a:rPr>
              <a:t> </a:t>
            </a:r>
            <a:r>
              <a:rPr sz="1693" spc="-6" dirty="0">
                <a:solidFill>
                  <a:srgbClr val="F1F100"/>
                </a:solidFill>
                <a:latin typeface="Consolas"/>
                <a:cs typeface="Consolas"/>
              </a:rPr>
              <a:t>dateTimeFormatter</a:t>
            </a:r>
            <a:r>
              <a:rPr sz="1693" spc="6" dirty="0">
                <a:solidFill>
                  <a:srgbClr val="F1F100"/>
                </a:solidFill>
                <a:latin typeface="Consolas"/>
                <a:cs typeface="Consolas"/>
              </a:rPr>
              <a:t> </a:t>
            </a:r>
            <a:r>
              <a:rPr sz="1693" dirty="0">
                <a:solidFill>
                  <a:srgbClr val="E5E5F9"/>
                </a:solidFill>
                <a:latin typeface="Consolas"/>
                <a:cs typeface="Consolas"/>
              </a:rPr>
              <a:t>=</a:t>
            </a:r>
            <a:r>
              <a:rPr sz="1693" spc="18" dirty="0">
                <a:solidFill>
                  <a:srgbClr val="E5E5F9"/>
                </a:solidFill>
                <a:latin typeface="Consolas"/>
                <a:cs typeface="Consolas"/>
              </a:rPr>
              <a:t> </a:t>
            </a:r>
            <a:r>
              <a:rPr sz="1693" spc="-12" dirty="0">
                <a:solidFill>
                  <a:srgbClr val="118FC2"/>
                </a:solidFill>
                <a:latin typeface="Consolas"/>
                <a:cs typeface="Consolas"/>
              </a:rPr>
              <a:t>DateTimeFormatter</a:t>
            </a:r>
            <a:r>
              <a:rPr sz="1693" spc="-12" dirty="0">
                <a:solidFill>
                  <a:srgbClr val="E5E5F9"/>
                </a:solidFill>
                <a:latin typeface="Consolas"/>
                <a:cs typeface="Consolas"/>
              </a:rPr>
              <a:t>.</a:t>
            </a:r>
            <a:r>
              <a:rPr sz="1693" i="1" spc="-12" dirty="0">
                <a:solidFill>
                  <a:srgbClr val="95EB3E"/>
                </a:solidFill>
                <a:latin typeface="Consolas"/>
                <a:cs typeface="Consolas"/>
              </a:rPr>
              <a:t>ofPattern</a:t>
            </a:r>
            <a:r>
              <a:rPr sz="1693" spc="-12" dirty="0">
                <a:solidFill>
                  <a:srgbClr val="F8F9F3"/>
                </a:solidFill>
                <a:latin typeface="Consolas"/>
                <a:cs typeface="Consolas"/>
              </a:rPr>
              <a:t>(</a:t>
            </a:r>
            <a:r>
              <a:rPr sz="1693" spc="-12" dirty="0">
                <a:solidFill>
                  <a:srgbClr val="16C5A2"/>
                </a:solidFill>
                <a:latin typeface="Consolas"/>
                <a:cs typeface="Consolas"/>
              </a:rPr>
              <a:t>"dd/MM/yyyy</a:t>
            </a:r>
            <a:r>
              <a:rPr sz="1693" spc="24" dirty="0">
                <a:solidFill>
                  <a:srgbClr val="16C5A2"/>
                </a:solidFill>
                <a:latin typeface="Consolas"/>
                <a:cs typeface="Consolas"/>
              </a:rPr>
              <a:t> </a:t>
            </a:r>
            <a:r>
              <a:rPr sz="1693" dirty="0">
                <a:solidFill>
                  <a:srgbClr val="16C5A2"/>
                </a:solidFill>
                <a:latin typeface="Consolas"/>
                <a:cs typeface="Consolas"/>
              </a:rPr>
              <a:t>à </a:t>
            </a:r>
            <a:r>
              <a:rPr sz="1693" spc="-913" dirty="0">
                <a:solidFill>
                  <a:srgbClr val="16C5A2"/>
                </a:solidFill>
                <a:latin typeface="Consolas"/>
                <a:cs typeface="Consolas"/>
              </a:rPr>
              <a:t> </a:t>
            </a:r>
            <a:r>
              <a:rPr sz="1693" spc="-6" dirty="0">
                <a:solidFill>
                  <a:srgbClr val="16C5A2"/>
                </a:solidFill>
                <a:latin typeface="Consolas"/>
                <a:cs typeface="Consolas"/>
              </a:rPr>
              <a:t>HH:mm"</a:t>
            </a:r>
            <a:r>
              <a:rPr sz="1693" spc="-6" dirty="0">
                <a:solidFill>
                  <a:srgbClr val="F8F9F3"/>
                </a:solidFill>
                <a:latin typeface="Consolas"/>
                <a:cs typeface="Consolas"/>
              </a:rPr>
              <a:t>)</a:t>
            </a:r>
            <a:r>
              <a:rPr sz="1693" spc="-6" dirty="0">
                <a:solidFill>
                  <a:srgbClr val="E5E5F9"/>
                </a:solidFill>
                <a:latin typeface="Consolas"/>
                <a:cs typeface="Consolas"/>
              </a:rPr>
              <a:t>;</a:t>
            </a:r>
            <a:endParaRPr sz="1693" dirty="0">
              <a:solidFill>
                <a:prstClr val="black"/>
              </a:solidFill>
              <a:latin typeface="Consolas"/>
              <a:cs typeface="Consolas"/>
            </a:endParaRPr>
          </a:p>
          <a:p>
            <a:pPr marL="125914" marR="220352" defTabSz="1105601">
              <a:lnSpc>
                <a:spcPts val="1693"/>
              </a:lnSpc>
              <a:spcBef>
                <a:spcPts val="6"/>
              </a:spcBef>
            </a:pPr>
            <a:r>
              <a:rPr sz="1693" spc="-6" dirty="0">
                <a:solidFill>
                  <a:srgbClr val="118FC2"/>
                </a:solidFill>
                <a:latin typeface="Consolas"/>
                <a:cs typeface="Consolas"/>
              </a:rPr>
              <a:t>System</a:t>
            </a:r>
            <a:r>
              <a:rPr sz="1693" spc="-6" dirty="0">
                <a:solidFill>
                  <a:srgbClr val="E5E5F9"/>
                </a:solidFill>
                <a:latin typeface="Consolas"/>
                <a:cs typeface="Consolas"/>
              </a:rPr>
              <a:t>.</a:t>
            </a:r>
            <a:r>
              <a:rPr sz="1693" b="1" i="1" spc="-6" dirty="0">
                <a:solidFill>
                  <a:srgbClr val="8CD9F7"/>
                </a:solidFill>
                <a:latin typeface="Consolas"/>
                <a:cs typeface="Consolas"/>
              </a:rPr>
              <a:t>out</a:t>
            </a:r>
            <a:r>
              <a:rPr sz="1693" spc="-6" dirty="0">
                <a:solidFill>
                  <a:srgbClr val="E5E5F9"/>
                </a:solidFill>
                <a:latin typeface="Consolas"/>
                <a:cs typeface="Consolas"/>
              </a:rPr>
              <a:t>.</a:t>
            </a:r>
            <a:r>
              <a:rPr sz="1693" spc="-6" dirty="0">
                <a:solidFill>
                  <a:srgbClr val="A6EB20"/>
                </a:solidFill>
                <a:latin typeface="Consolas"/>
                <a:cs typeface="Consolas"/>
              </a:rPr>
              <a:t>println</a:t>
            </a:r>
            <a:r>
              <a:rPr sz="1693" spc="-6" dirty="0">
                <a:solidFill>
                  <a:srgbClr val="F8F9F3"/>
                </a:solidFill>
                <a:latin typeface="Consolas"/>
                <a:cs typeface="Consolas"/>
              </a:rPr>
              <a:t>(</a:t>
            </a:r>
            <a:r>
              <a:rPr sz="1693" spc="-6" dirty="0">
                <a:solidFill>
                  <a:srgbClr val="16C5A2"/>
                </a:solidFill>
                <a:latin typeface="Consolas"/>
                <a:cs typeface="Consolas"/>
              </a:rPr>
              <a:t>"Le départ aura lieu le </a:t>
            </a:r>
            <a:r>
              <a:rPr sz="1693" dirty="0">
                <a:solidFill>
                  <a:srgbClr val="16C5A2"/>
                </a:solidFill>
                <a:latin typeface="Consolas"/>
                <a:cs typeface="Consolas"/>
              </a:rPr>
              <a:t>" </a:t>
            </a:r>
            <a:r>
              <a:rPr sz="1693" dirty="0">
                <a:solidFill>
                  <a:srgbClr val="E5E5F9"/>
                </a:solidFill>
                <a:latin typeface="Consolas"/>
                <a:cs typeface="Consolas"/>
              </a:rPr>
              <a:t>+ </a:t>
            </a:r>
            <a:r>
              <a:rPr sz="1693" spc="-6" dirty="0">
                <a:solidFill>
                  <a:srgbClr val="118FC2"/>
                </a:solidFill>
                <a:latin typeface="Consolas"/>
                <a:cs typeface="Consolas"/>
              </a:rPr>
              <a:t>LocalDateTime</a:t>
            </a:r>
            <a:r>
              <a:rPr sz="1693" spc="-6" dirty="0">
                <a:solidFill>
                  <a:srgbClr val="E5E5F9"/>
                </a:solidFill>
                <a:latin typeface="Consolas"/>
                <a:cs typeface="Consolas"/>
              </a:rPr>
              <a:t>.</a:t>
            </a:r>
            <a:r>
              <a:rPr sz="1693" i="1" spc="-6" dirty="0">
                <a:solidFill>
                  <a:srgbClr val="95EB3E"/>
                </a:solidFill>
                <a:latin typeface="Consolas"/>
                <a:cs typeface="Consolas"/>
              </a:rPr>
              <a:t>of</a:t>
            </a:r>
            <a:r>
              <a:rPr sz="1693" spc="-6" dirty="0">
                <a:solidFill>
                  <a:srgbClr val="F8F9F3"/>
                </a:solidFill>
                <a:latin typeface="Consolas"/>
                <a:cs typeface="Consolas"/>
              </a:rPr>
              <a:t>(</a:t>
            </a:r>
            <a:r>
              <a:rPr sz="1693" spc="-6" dirty="0">
                <a:solidFill>
                  <a:srgbClr val="6796BA"/>
                </a:solidFill>
                <a:latin typeface="Consolas"/>
                <a:cs typeface="Consolas"/>
              </a:rPr>
              <a:t>2022</a:t>
            </a:r>
            <a:r>
              <a:rPr sz="1693" spc="-6" dirty="0">
                <a:solidFill>
                  <a:srgbClr val="E5E5F9"/>
                </a:solidFill>
                <a:latin typeface="Consolas"/>
                <a:cs typeface="Consolas"/>
              </a:rPr>
              <a:t>, </a:t>
            </a:r>
            <a:r>
              <a:rPr sz="1693" spc="-6" dirty="0">
                <a:solidFill>
                  <a:srgbClr val="6796BA"/>
                </a:solidFill>
                <a:latin typeface="Consolas"/>
                <a:cs typeface="Consolas"/>
              </a:rPr>
              <a:t>7</a:t>
            </a:r>
            <a:r>
              <a:rPr sz="1693" spc="-6" dirty="0">
                <a:solidFill>
                  <a:srgbClr val="E5E5F9"/>
                </a:solidFill>
                <a:latin typeface="Consolas"/>
                <a:cs typeface="Consolas"/>
              </a:rPr>
              <a:t>, </a:t>
            </a:r>
            <a:r>
              <a:rPr sz="1693" spc="-6" dirty="0">
                <a:solidFill>
                  <a:srgbClr val="6796BA"/>
                </a:solidFill>
                <a:latin typeface="Consolas"/>
                <a:cs typeface="Consolas"/>
              </a:rPr>
              <a:t>3</a:t>
            </a:r>
            <a:r>
              <a:rPr sz="1693" spc="-6" dirty="0">
                <a:solidFill>
                  <a:srgbClr val="E5E5F9"/>
                </a:solidFill>
                <a:latin typeface="Consolas"/>
                <a:cs typeface="Consolas"/>
              </a:rPr>
              <a:t>, </a:t>
            </a:r>
            <a:r>
              <a:rPr sz="1693" spc="-6" dirty="0">
                <a:solidFill>
                  <a:srgbClr val="6796BA"/>
                </a:solidFill>
                <a:latin typeface="Consolas"/>
                <a:cs typeface="Consolas"/>
              </a:rPr>
              <a:t>10</a:t>
            </a:r>
            <a:r>
              <a:rPr sz="1693" spc="-6" dirty="0">
                <a:solidFill>
                  <a:srgbClr val="E5E5F9"/>
                </a:solidFill>
                <a:latin typeface="Consolas"/>
                <a:cs typeface="Consolas"/>
              </a:rPr>
              <a:t>, </a:t>
            </a:r>
            <a:r>
              <a:rPr sz="1693" spc="-913" dirty="0">
                <a:solidFill>
                  <a:srgbClr val="E5E5F9"/>
                </a:solidFill>
                <a:latin typeface="Consolas"/>
                <a:cs typeface="Consolas"/>
              </a:rPr>
              <a:t> </a:t>
            </a:r>
            <a:r>
              <a:rPr sz="1693" spc="-12" dirty="0">
                <a:solidFill>
                  <a:srgbClr val="6796BA"/>
                </a:solidFill>
                <a:latin typeface="Consolas"/>
                <a:cs typeface="Consolas"/>
              </a:rPr>
              <a:t>23</a:t>
            </a:r>
            <a:r>
              <a:rPr sz="1693" spc="-12" dirty="0">
                <a:solidFill>
                  <a:srgbClr val="F8F9F3"/>
                </a:solidFill>
                <a:latin typeface="Consolas"/>
                <a:cs typeface="Consolas"/>
              </a:rPr>
              <a:t>)</a:t>
            </a:r>
            <a:r>
              <a:rPr sz="1693" spc="-12" dirty="0">
                <a:solidFill>
                  <a:srgbClr val="E5E5F9"/>
                </a:solidFill>
                <a:latin typeface="Consolas"/>
                <a:cs typeface="Consolas"/>
              </a:rPr>
              <a:t>.</a:t>
            </a:r>
            <a:r>
              <a:rPr sz="1693" spc="-12" dirty="0">
                <a:solidFill>
                  <a:srgbClr val="A6EB20"/>
                </a:solidFill>
                <a:latin typeface="Consolas"/>
                <a:cs typeface="Consolas"/>
              </a:rPr>
              <a:t>format</a:t>
            </a:r>
            <a:r>
              <a:rPr sz="1693" spc="-12" dirty="0">
                <a:solidFill>
                  <a:srgbClr val="F8F9F3"/>
                </a:solidFill>
                <a:latin typeface="Consolas"/>
                <a:cs typeface="Consolas"/>
              </a:rPr>
              <a:t>(</a:t>
            </a:r>
            <a:r>
              <a:rPr sz="1693" spc="-12" dirty="0">
                <a:solidFill>
                  <a:srgbClr val="F2EB78"/>
                </a:solidFill>
                <a:latin typeface="Consolas"/>
                <a:cs typeface="Consolas"/>
              </a:rPr>
              <a:t>dateTimeFormatter</a:t>
            </a:r>
            <a:r>
              <a:rPr sz="1693" spc="-12" dirty="0">
                <a:solidFill>
                  <a:srgbClr val="F8F9F3"/>
                </a:solidFill>
                <a:latin typeface="Consolas"/>
                <a:cs typeface="Consolas"/>
              </a:rPr>
              <a:t>))</a:t>
            </a:r>
            <a:r>
              <a:rPr sz="1693" spc="-12" dirty="0">
                <a:solidFill>
                  <a:srgbClr val="E5E5F9"/>
                </a:solidFill>
                <a:latin typeface="Consolas"/>
                <a:cs typeface="Consolas"/>
              </a:rPr>
              <a:t>;</a:t>
            </a:r>
            <a:endParaRPr sz="1693" dirty="0">
              <a:solidFill>
                <a:prstClr val="black"/>
              </a:solidFill>
              <a:latin typeface="Consolas"/>
              <a:cs typeface="Consolas"/>
            </a:endParaRPr>
          </a:p>
          <a:p>
            <a:pPr marL="125914" defTabSz="1105601">
              <a:lnSpc>
                <a:spcPts val="1699"/>
              </a:lnSpc>
            </a:pPr>
            <a:r>
              <a:rPr sz="1693" spc="-6" dirty="0">
                <a:solidFill>
                  <a:srgbClr val="7F7F7F"/>
                </a:solidFill>
                <a:latin typeface="Consolas"/>
                <a:cs typeface="Consolas"/>
              </a:rPr>
              <a:t>//affiche</a:t>
            </a:r>
            <a:r>
              <a:rPr sz="1693" spc="-18" dirty="0">
                <a:solidFill>
                  <a:srgbClr val="7F7F7F"/>
                </a:solidFill>
                <a:latin typeface="Consolas"/>
                <a:cs typeface="Consolas"/>
              </a:rPr>
              <a:t> </a:t>
            </a:r>
            <a:r>
              <a:rPr sz="1693" dirty="0">
                <a:solidFill>
                  <a:srgbClr val="7F7F7F"/>
                </a:solidFill>
                <a:latin typeface="Consolas"/>
                <a:cs typeface="Consolas"/>
              </a:rPr>
              <a:t>:</a:t>
            </a:r>
            <a:r>
              <a:rPr sz="1693" spc="-12" dirty="0">
                <a:solidFill>
                  <a:srgbClr val="7F7F7F"/>
                </a:solidFill>
                <a:latin typeface="Consolas"/>
                <a:cs typeface="Consolas"/>
              </a:rPr>
              <a:t> </a:t>
            </a:r>
            <a:r>
              <a:rPr sz="1693" spc="-6" dirty="0">
                <a:solidFill>
                  <a:srgbClr val="7F7F7F"/>
                </a:solidFill>
                <a:latin typeface="Consolas"/>
                <a:cs typeface="Consolas"/>
              </a:rPr>
              <a:t>Le</a:t>
            </a:r>
            <a:r>
              <a:rPr sz="1693" spc="-18" dirty="0">
                <a:solidFill>
                  <a:srgbClr val="7F7F7F"/>
                </a:solidFill>
                <a:latin typeface="Consolas"/>
                <a:cs typeface="Consolas"/>
              </a:rPr>
              <a:t> </a:t>
            </a:r>
            <a:r>
              <a:rPr sz="1693" spc="-6" dirty="0">
                <a:solidFill>
                  <a:srgbClr val="7F7F7F"/>
                </a:solidFill>
                <a:latin typeface="Consolas"/>
                <a:cs typeface="Consolas"/>
              </a:rPr>
              <a:t>départ</a:t>
            </a:r>
            <a:r>
              <a:rPr sz="1693" spc="-12" dirty="0">
                <a:solidFill>
                  <a:srgbClr val="7F7F7F"/>
                </a:solidFill>
                <a:latin typeface="Consolas"/>
                <a:cs typeface="Consolas"/>
              </a:rPr>
              <a:t> </a:t>
            </a:r>
            <a:r>
              <a:rPr sz="1693" spc="-6" dirty="0">
                <a:solidFill>
                  <a:srgbClr val="7F7F7F"/>
                </a:solidFill>
                <a:latin typeface="Consolas"/>
                <a:cs typeface="Consolas"/>
              </a:rPr>
              <a:t>aura</a:t>
            </a:r>
            <a:r>
              <a:rPr sz="1693" spc="-12" dirty="0">
                <a:solidFill>
                  <a:srgbClr val="7F7F7F"/>
                </a:solidFill>
                <a:latin typeface="Consolas"/>
                <a:cs typeface="Consolas"/>
              </a:rPr>
              <a:t> </a:t>
            </a:r>
            <a:r>
              <a:rPr sz="1693" spc="-6" dirty="0">
                <a:solidFill>
                  <a:srgbClr val="7F7F7F"/>
                </a:solidFill>
                <a:latin typeface="Consolas"/>
                <a:cs typeface="Consolas"/>
              </a:rPr>
              <a:t>lieu</a:t>
            </a:r>
            <a:r>
              <a:rPr sz="1693" spc="-18" dirty="0">
                <a:solidFill>
                  <a:srgbClr val="7F7F7F"/>
                </a:solidFill>
                <a:latin typeface="Consolas"/>
                <a:cs typeface="Consolas"/>
              </a:rPr>
              <a:t> </a:t>
            </a:r>
            <a:r>
              <a:rPr sz="1693" spc="-6" dirty="0">
                <a:solidFill>
                  <a:srgbClr val="7F7F7F"/>
                </a:solidFill>
                <a:latin typeface="Consolas"/>
                <a:cs typeface="Consolas"/>
              </a:rPr>
              <a:t>le</a:t>
            </a:r>
            <a:r>
              <a:rPr sz="1693" spc="-12" dirty="0">
                <a:solidFill>
                  <a:srgbClr val="7F7F7F"/>
                </a:solidFill>
                <a:latin typeface="Consolas"/>
                <a:cs typeface="Consolas"/>
              </a:rPr>
              <a:t> </a:t>
            </a:r>
            <a:r>
              <a:rPr sz="1693" spc="-6" dirty="0">
                <a:solidFill>
                  <a:srgbClr val="7F7F7F"/>
                </a:solidFill>
                <a:latin typeface="Consolas"/>
                <a:cs typeface="Consolas"/>
              </a:rPr>
              <a:t>03/07/2022</a:t>
            </a:r>
            <a:r>
              <a:rPr sz="1693" spc="-12" dirty="0">
                <a:solidFill>
                  <a:srgbClr val="7F7F7F"/>
                </a:solidFill>
                <a:latin typeface="Consolas"/>
                <a:cs typeface="Consolas"/>
              </a:rPr>
              <a:t> </a:t>
            </a:r>
            <a:r>
              <a:rPr sz="1693" dirty="0">
                <a:solidFill>
                  <a:srgbClr val="7F7F7F"/>
                </a:solidFill>
                <a:latin typeface="Consolas"/>
                <a:cs typeface="Consolas"/>
              </a:rPr>
              <a:t>à</a:t>
            </a:r>
            <a:r>
              <a:rPr sz="1693" spc="-18" dirty="0">
                <a:solidFill>
                  <a:srgbClr val="7F7F7F"/>
                </a:solidFill>
                <a:latin typeface="Consolas"/>
                <a:cs typeface="Consolas"/>
              </a:rPr>
              <a:t> </a:t>
            </a:r>
            <a:r>
              <a:rPr sz="1693" spc="-6" dirty="0">
                <a:solidFill>
                  <a:srgbClr val="7F7F7F"/>
                </a:solidFill>
                <a:latin typeface="Consolas"/>
                <a:cs typeface="Consolas"/>
              </a:rPr>
              <a:t>10:23</a:t>
            </a:r>
            <a:endParaRPr sz="1693" dirty="0">
              <a:solidFill>
                <a:prstClr val="black"/>
              </a:solidFill>
              <a:latin typeface="Consolas"/>
              <a:cs typeface="Consolas"/>
            </a:endParaRPr>
          </a:p>
        </p:txBody>
      </p:sp>
      <p:sp>
        <p:nvSpPr>
          <p:cNvPr id="12" name="object 12"/>
          <p:cNvSpPr/>
          <p:nvPr/>
        </p:nvSpPr>
        <p:spPr>
          <a:xfrm>
            <a:off x="829179" y="4644802"/>
            <a:ext cx="9673753" cy="902116"/>
          </a:xfrm>
          <a:custGeom>
            <a:avLst/>
            <a:gdLst/>
            <a:ahLst/>
            <a:cxnLst/>
            <a:rect l="l" t="t" r="r" b="b"/>
            <a:pathLst>
              <a:path w="8001000" h="746125">
                <a:moveTo>
                  <a:pt x="8001000" y="0"/>
                </a:moveTo>
                <a:lnTo>
                  <a:pt x="0" y="0"/>
                </a:lnTo>
                <a:lnTo>
                  <a:pt x="0" y="745566"/>
                </a:lnTo>
                <a:lnTo>
                  <a:pt x="4000677" y="745566"/>
                </a:lnTo>
                <a:lnTo>
                  <a:pt x="8001000" y="745566"/>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13" name="object 13"/>
          <p:cNvSpPr txBox="1"/>
          <p:nvPr/>
        </p:nvSpPr>
        <p:spPr>
          <a:xfrm>
            <a:off x="829179" y="4644801"/>
            <a:ext cx="9673753" cy="497834"/>
          </a:xfrm>
          <a:prstGeom prst="rect">
            <a:avLst/>
          </a:prstGeom>
          <a:ln w="29159">
            <a:solidFill>
              <a:srgbClr val="ABB10B"/>
            </a:solidFill>
          </a:ln>
        </p:spPr>
        <p:txBody>
          <a:bodyPr vert="horz" wrap="square" lIns="0" tIns="59885" rIns="0" bIns="0" rtlCol="0">
            <a:spAutoFit/>
          </a:bodyPr>
          <a:lstStyle/>
          <a:p>
            <a:pPr marL="125914" marR="693304" defTabSz="1105601">
              <a:lnSpc>
                <a:spcPts val="1693"/>
              </a:lnSpc>
              <a:spcBef>
                <a:spcPts val="472"/>
              </a:spcBef>
            </a:pPr>
            <a:r>
              <a:rPr sz="1693" spc="-6" dirty="0">
                <a:solidFill>
                  <a:srgbClr val="7F7F7F"/>
                </a:solidFill>
                <a:latin typeface="Consolas"/>
                <a:cs typeface="Consolas"/>
              </a:rPr>
              <a:t>// Parsing d'une chaîne de caractère représentant une date en ISO-8601 </a:t>
            </a:r>
            <a:r>
              <a:rPr sz="1693" dirty="0">
                <a:solidFill>
                  <a:srgbClr val="7F7F7F"/>
                </a:solidFill>
                <a:latin typeface="Consolas"/>
                <a:cs typeface="Consolas"/>
              </a:rPr>
              <a:t> </a:t>
            </a:r>
            <a:r>
              <a:rPr sz="1693" spc="-6" dirty="0">
                <a:solidFill>
                  <a:srgbClr val="118FC2"/>
                </a:solidFill>
                <a:latin typeface="Consolas"/>
                <a:cs typeface="Consolas"/>
              </a:rPr>
              <a:t>LocalDate</a:t>
            </a:r>
            <a:r>
              <a:rPr sz="1693" spc="36" dirty="0">
                <a:solidFill>
                  <a:srgbClr val="118FC2"/>
                </a:solidFill>
                <a:latin typeface="Consolas"/>
                <a:cs typeface="Consolas"/>
              </a:rPr>
              <a:t> </a:t>
            </a:r>
            <a:r>
              <a:rPr sz="1693" u="sng" spc="-6" dirty="0">
                <a:solidFill>
                  <a:srgbClr val="F1F100"/>
                </a:solidFill>
                <a:uFill>
                  <a:solidFill>
                    <a:srgbClr val="F1F100"/>
                  </a:solidFill>
                </a:uFill>
                <a:latin typeface="Consolas"/>
                <a:cs typeface="Consolas"/>
              </a:rPr>
              <a:t>date</a:t>
            </a:r>
            <a:r>
              <a:rPr sz="1693" spc="42" dirty="0">
                <a:solidFill>
                  <a:srgbClr val="F1F100"/>
                </a:solidFill>
                <a:latin typeface="Consolas"/>
                <a:cs typeface="Consolas"/>
              </a:rPr>
              <a:t> </a:t>
            </a:r>
            <a:r>
              <a:rPr sz="1693" dirty="0">
                <a:solidFill>
                  <a:srgbClr val="E5E5F9"/>
                </a:solidFill>
                <a:latin typeface="Consolas"/>
                <a:cs typeface="Consolas"/>
              </a:rPr>
              <a:t>=</a:t>
            </a:r>
            <a:r>
              <a:rPr sz="1693" spc="42" dirty="0">
                <a:solidFill>
                  <a:srgbClr val="E5E5F9"/>
                </a:solidFill>
                <a:latin typeface="Consolas"/>
                <a:cs typeface="Consolas"/>
              </a:rPr>
              <a:t> </a:t>
            </a:r>
            <a:r>
              <a:rPr sz="1693" spc="-12" dirty="0">
                <a:solidFill>
                  <a:srgbClr val="118FC2"/>
                </a:solidFill>
                <a:latin typeface="Consolas"/>
                <a:cs typeface="Consolas"/>
              </a:rPr>
              <a:t>LocalDate</a:t>
            </a:r>
            <a:r>
              <a:rPr sz="1693" spc="-12" dirty="0">
                <a:solidFill>
                  <a:srgbClr val="E5E5F9"/>
                </a:solidFill>
                <a:latin typeface="Consolas"/>
                <a:cs typeface="Consolas"/>
              </a:rPr>
              <a:t>.</a:t>
            </a:r>
            <a:r>
              <a:rPr sz="1693" i="1" spc="-12" dirty="0">
                <a:solidFill>
                  <a:srgbClr val="95EB3E"/>
                </a:solidFill>
                <a:latin typeface="Consolas"/>
                <a:cs typeface="Consolas"/>
              </a:rPr>
              <a:t>parse</a:t>
            </a:r>
            <a:r>
              <a:rPr sz="1693" spc="-12" dirty="0">
                <a:solidFill>
                  <a:srgbClr val="F8F9F3"/>
                </a:solidFill>
                <a:latin typeface="Consolas"/>
                <a:cs typeface="Consolas"/>
              </a:rPr>
              <a:t>(</a:t>
            </a:r>
            <a:r>
              <a:rPr sz="1693" spc="-12" dirty="0">
                <a:solidFill>
                  <a:srgbClr val="16C5A2"/>
                </a:solidFill>
                <a:latin typeface="Consolas"/>
                <a:cs typeface="Consolas"/>
              </a:rPr>
              <a:t>"2029-03-28"</a:t>
            </a:r>
            <a:r>
              <a:rPr sz="1693" spc="-12" dirty="0">
                <a:solidFill>
                  <a:srgbClr val="E5E5F9"/>
                </a:solidFill>
                <a:latin typeface="Consolas"/>
                <a:cs typeface="Consolas"/>
              </a:rPr>
              <a:t>,</a:t>
            </a:r>
            <a:r>
              <a:rPr sz="1693" spc="48" dirty="0">
                <a:solidFill>
                  <a:srgbClr val="E5E5F9"/>
                </a:solidFill>
                <a:latin typeface="Consolas"/>
                <a:cs typeface="Consolas"/>
              </a:rPr>
              <a:t> </a:t>
            </a:r>
            <a:r>
              <a:rPr sz="1693" spc="-12" dirty="0">
                <a:solidFill>
                  <a:srgbClr val="118FC2"/>
                </a:solidFill>
                <a:latin typeface="Consolas"/>
                <a:cs typeface="Consolas"/>
              </a:rPr>
              <a:t>DateTimeFormatter</a:t>
            </a:r>
            <a:r>
              <a:rPr sz="1693" spc="-12" dirty="0">
                <a:solidFill>
                  <a:srgbClr val="E5E5F9"/>
                </a:solidFill>
                <a:latin typeface="Consolas"/>
                <a:cs typeface="Consolas"/>
              </a:rPr>
              <a:t>.</a:t>
            </a:r>
            <a:r>
              <a:rPr sz="1693" b="1" i="1" spc="-12" dirty="0">
                <a:solidFill>
                  <a:srgbClr val="8CD9F7"/>
                </a:solidFill>
                <a:latin typeface="Consolas"/>
                <a:cs typeface="Consolas"/>
              </a:rPr>
              <a:t>ISO_DATE</a:t>
            </a:r>
            <a:r>
              <a:rPr sz="1693" spc="-12" dirty="0">
                <a:solidFill>
                  <a:srgbClr val="F8F9F3"/>
                </a:solidFill>
                <a:latin typeface="Consolas"/>
                <a:cs typeface="Consolas"/>
              </a:rPr>
              <a:t>)</a:t>
            </a:r>
            <a:r>
              <a:rPr sz="1693" spc="-12" dirty="0">
                <a:solidFill>
                  <a:srgbClr val="E5E5F9"/>
                </a:solidFill>
                <a:latin typeface="Consolas"/>
                <a:cs typeface="Consolas"/>
              </a:rPr>
              <a:t>;</a:t>
            </a:r>
            <a:endParaRPr sz="1693" dirty="0">
              <a:solidFill>
                <a:prstClr val="black"/>
              </a:solidFill>
              <a:latin typeface="Consolas"/>
              <a:cs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222736" y="2394487"/>
            <a:ext cx="6740917" cy="4129002"/>
            <a:chOff x="4319638" y="1979646"/>
            <a:chExt cx="5575300" cy="3415029"/>
          </a:xfrm>
        </p:grpSpPr>
        <p:sp>
          <p:nvSpPr>
            <p:cNvPr id="3" name="object 3"/>
            <p:cNvSpPr/>
            <p:nvPr/>
          </p:nvSpPr>
          <p:spPr>
            <a:xfrm>
              <a:off x="4319638" y="1979646"/>
              <a:ext cx="5575300" cy="3415029"/>
            </a:xfrm>
            <a:custGeom>
              <a:avLst/>
              <a:gdLst/>
              <a:ahLst/>
              <a:cxnLst/>
              <a:rect l="l" t="t" r="r" b="b"/>
              <a:pathLst>
                <a:path w="5575300" h="3415029">
                  <a:moveTo>
                    <a:pt x="5574957" y="0"/>
                  </a:moveTo>
                  <a:lnTo>
                    <a:pt x="0" y="0"/>
                  </a:lnTo>
                  <a:lnTo>
                    <a:pt x="0" y="3414966"/>
                  </a:lnTo>
                  <a:lnTo>
                    <a:pt x="2787484" y="3414966"/>
                  </a:lnTo>
                  <a:lnTo>
                    <a:pt x="5574957" y="3414966"/>
                  </a:lnTo>
                  <a:lnTo>
                    <a:pt x="5574957" y="0"/>
                  </a:lnTo>
                  <a:close/>
                </a:path>
              </a:pathLst>
            </a:custGeom>
            <a:solidFill>
              <a:srgbClr val="1B1B1B"/>
            </a:solidFill>
          </p:spPr>
          <p:txBody>
            <a:bodyPr wrap="square" lIns="0" tIns="0" rIns="0" bIns="0" rtlCol="0"/>
            <a:lstStyle/>
            <a:p>
              <a:pPr defTabSz="1105601"/>
              <a:endParaRPr sz="2176">
                <a:solidFill>
                  <a:prstClr val="black"/>
                </a:solidFill>
                <a:latin typeface="Calibri"/>
              </a:endParaRPr>
            </a:p>
          </p:txBody>
        </p:sp>
        <p:sp>
          <p:nvSpPr>
            <p:cNvPr id="4" name="object 4"/>
            <p:cNvSpPr/>
            <p:nvPr/>
          </p:nvSpPr>
          <p:spPr>
            <a:xfrm>
              <a:off x="4319638" y="1979646"/>
              <a:ext cx="5575300" cy="3415029"/>
            </a:xfrm>
            <a:custGeom>
              <a:avLst/>
              <a:gdLst/>
              <a:ahLst/>
              <a:cxnLst/>
              <a:rect l="l" t="t" r="r" b="b"/>
              <a:pathLst>
                <a:path w="5575300" h="3415029">
                  <a:moveTo>
                    <a:pt x="2787484" y="3414966"/>
                  </a:moveTo>
                  <a:lnTo>
                    <a:pt x="0" y="3414966"/>
                  </a:lnTo>
                  <a:lnTo>
                    <a:pt x="0" y="0"/>
                  </a:lnTo>
                  <a:lnTo>
                    <a:pt x="5574957" y="0"/>
                  </a:lnTo>
                  <a:lnTo>
                    <a:pt x="5574957" y="3414966"/>
                  </a:lnTo>
                  <a:lnTo>
                    <a:pt x="2787484" y="3414966"/>
                  </a:lnTo>
                  <a:close/>
                </a:path>
              </a:pathLst>
            </a:custGeom>
            <a:ln w="3175">
              <a:solidFill>
                <a:srgbClr val="3364A3"/>
              </a:solidFill>
            </a:ln>
          </p:spPr>
          <p:txBody>
            <a:bodyPr wrap="square" lIns="0" tIns="0" rIns="0" bIns="0" rtlCol="0"/>
            <a:lstStyle/>
            <a:p>
              <a:pPr defTabSz="1105601"/>
              <a:endParaRPr sz="2176">
                <a:solidFill>
                  <a:prstClr val="black"/>
                </a:solidFill>
                <a:latin typeface="Calibri"/>
              </a:endParaRPr>
            </a:p>
          </p:txBody>
        </p:sp>
      </p:grpSp>
      <p:sp>
        <p:nvSpPr>
          <p:cNvPr id="5" name="object 5"/>
          <p:cNvSpPr txBox="1"/>
          <p:nvPr/>
        </p:nvSpPr>
        <p:spPr>
          <a:xfrm>
            <a:off x="8301247" y="2433535"/>
            <a:ext cx="583496" cy="350340"/>
          </a:xfrm>
          <a:prstGeom prst="rect">
            <a:avLst/>
          </a:prstGeom>
        </p:spPr>
        <p:txBody>
          <a:bodyPr vert="horz" wrap="square" lIns="0" tIns="15355" rIns="0" bIns="0" rtlCol="0">
            <a:spAutoFit/>
          </a:bodyPr>
          <a:lstStyle/>
          <a:p>
            <a:pPr marL="15356" defTabSz="1105601">
              <a:spcBef>
                <a:spcPts val="121"/>
              </a:spcBef>
            </a:pPr>
            <a:r>
              <a:rPr sz="2176" dirty="0">
                <a:solidFill>
                  <a:srgbClr val="FFFFFF"/>
                </a:solidFill>
                <a:latin typeface="Arial MT"/>
                <a:cs typeface="Arial MT"/>
              </a:rPr>
              <a:t>JVM</a:t>
            </a:r>
            <a:endParaRPr sz="2176">
              <a:solidFill>
                <a:prstClr val="black"/>
              </a:solidFill>
              <a:latin typeface="Arial MT"/>
              <a:cs typeface="Arial MT"/>
            </a:endParaRPr>
          </a:p>
        </p:txBody>
      </p:sp>
      <p:grpSp>
        <p:nvGrpSpPr>
          <p:cNvPr id="6" name="object 6"/>
          <p:cNvGrpSpPr/>
          <p:nvPr/>
        </p:nvGrpSpPr>
        <p:grpSpPr>
          <a:xfrm>
            <a:off x="217199" y="3047388"/>
            <a:ext cx="11741326" cy="3036484"/>
            <a:chOff x="179641" y="2519650"/>
            <a:chExt cx="9711055" cy="2511425"/>
          </a:xfrm>
        </p:grpSpPr>
        <p:pic>
          <p:nvPicPr>
            <p:cNvPr id="7" name="object 7"/>
            <p:cNvPicPr/>
            <p:nvPr/>
          </p:nvPicPr>
          <p:blipFill>
            <a:blip r:embed="rId3" cstate="print"/>
            <a:stretch>
              <a:fillRect/>
            </a:stretch>
          </p:blipFill>
          <p:spPr>
            <a:xfrm>
              <a:off x="179641" y="2609287"/>
              <a:ext cx="171716" cy="171716"/>
            </a:xfrm>
            <a:prstGeom prst="rect">
              <a:avLst/>
            </a:prstGeom>
          </p:spPr>
        </p:pic>
        <p:pic>
          <p:nvPicPr>
            <p:cNvPr id="8" name="object 8"/>
            <p:cNvPicPr/>
            <p:nvPr/>
          </p:nvPicPr>
          <p:blipFill>
            <a:blip r:embed="rId4" cstate="print"/>
            <a:stretch>
              <a:fillRect/>
            </a:stretch>
          </p:blipFill>
          <p:spPr>
            <a:xfrm>
              <a:off x="358648" y="2519650"/>
              <a:ext cx="9531997" cy="2510993"/>
            </a:xfrm>
            <a:prstGeom prst="rect">
              <a:avLst/>
            </a:prstGeom>
          </p:spPr>
        </p:pic>
      </p:grpSp>
      <p:sp>
        <p:nvSpPr>
          <p:cNvPr id="9" name="object 9"/>
          <p:cNvSpPr txBox="1"/>
          <p:nvPr/>
        </p:nvSpPr>
        <p:spPr>
          <a:xfrm>
            <a:off x="1075414" y="3133869"/>
            <a:ext cx="664879" cy="238771"/>
          </a:xfrm>
          <a:prstGeom prst="rect">
            <a:avLst/>
          </a:prstGeom>
        </p:spPr>
        <p:txBody>
          <a:bodyPr vert="horz" wrap="square" lIns="0" tIns="15355" rIns="0" bIns="0" rtlCol="0">
            <a:spAutoFit/>
          </a:bodyPr>
          <a:lstStyle/>
          <a:p>
            <a:pPr marL="15356" defTabSz="1105601">
              <a:spcBef>
                <a:spcPts val="121"/>
              </a:spcBef>
            </a:pPr>
            <a:r>
              <a:rPr sz="1451" dirty="0">
                <a:solidFill>
                  <a:srgbClr val="FFFFFF"/>
                </a:solidFill>
                <a:latin typeface="Arial MT"/>
                <a:cs typeface="Arial MT"/>
              </a:rPr>
              <a:t>E</a:t>
            </a:r>
            <a:r>
              <a:rPr sz="1451" spc="-6" dirty="0">
                <a:solidFill>
                  <a:srgbClr val="FFFFFF"/>
                </a:solidFill>
                <a:latin typeface="Arial MT"/>
                <a:cs typeface="Arial MT"/>
              </a:rPr>
              <a:t>cri</a:t>
            </a:r>
            <a:r>
              <a:rPr sz="1451" dirty="0">
                <a:solidFill>
                  <a:srgbClr val="FFFFFF"/>
                </a:solidFill>
                <a:latin typeface="Arial MT"/>
                <a:cs typeface="Arial MT"/>
              </a:rPr>
              <a:t>tu</a:t>
            </a:r>
            <a:r>
              <a:rPr sz="1451" spc="-12" dirty="0">
                <a:solidFill>
                  <a:srgbClr val="FFFFFF"/>
                </a:solidFill>
                <a:latin typeface="Arial MT"/>
                <a:cs typeface="Arial MT"/>
              </a:rPr>
              <a:t>r</a:t>
            </a:r>
            <a:r>
              <a:rPr sz="1451" dirty="0">
                <a:solidFill>
                  <a:srgbClr val="FFFFFF"/>
                </a:solidFill>
                <a:latin typeface="Arial MT"/>
                <a:cs typeface="Arial MT"/>
              </a:rPr>
              <a:t>e</a:t>
            </a:r>
            <a:endParaRPr sz="1451">
              <a:solidFill>
                <a:prstClr val="black"/>
              </a:solidFill>
              <a:latin typeface="Arial MT"/>
              <a:cs typeface="Arial MT"/>
            </a:endParaRPr>
          </a:p>
        </p:txBody>
      </p:sp>
      <p:sp>
        <p:nvSpPr>
          <p:cNvPr id="10" name="object 10"/>
          <p:cNvSpPr txBox="1"/>
          <p:nvPr/>
        </p:nvSpPr>
        <p:spPr>
          <a:xfrm>
            <a:off x="3082426" y="3023312"/>
            <a:ext cx="1003459" cy="462037"/>
          </a:xfrm>
          <a:prstGeom prst="rect">
            <a:avLst/>
          </a:prstGeom>
        </p:spPr>
        <p:txBody>
          <a:bodyPr vert="horz" wrap="square" lIns="0" tIns="15355" rIns="0" bIns="0" rtlCol="0">
            <a:spAutoFit/>
          </a:bodyPr>
          <a:lstStyle/>
          <a:p>
            <a:pPr marL="225727" marR="6142" indent="-211139" defTabSz="1105601">
              <a:spcBef>
                <a:spcPts val="121"/>
              </a:spcBef>
            </a:pPr>
            <a:r>
              <a:rPr sz="1451" spc="-6" dirty="0">
                <a:solidFill>
                  <a:srgbClr val="FFFFFF"/>
                </a:solidFill>
                <a:latin typeface="Arial MT"/>
                <a:cs typeface="Arial MT"/>
              </a:rPr>
              <a:t>C</a:t>
            </a:r>
            <a:r>
              <a:rPr sz="1451" dirty="0">
                <a:solidFill>
                  <a:srgbClr val="FFFFFF"/>
                </a:solidFill>
                <a:latin typeface="Arial MT"/>
                <a:cs typeface="Arial MT"/>
              </a:rPr>
              <a:t>o</a:t>
            </a:r>
            <a:r>
              <a:rPr sz="1451" spc="-6" dirty="0">
                <a:solidFill>
                  <a:srgbClr val="FFFFFF"/>
                </a:solidFill>
                <a:latin typeface="Arial MT"/>
                <a:cs typeface="Arial MT"/>
              </a:rPr>
              <a:t>m</a:t>
            </a:r>
            <a:r>
              <a:rPr sz="1451" dirty="0">
                <a:solidFill>
                  <a:srgbClr val="FFFFFF"/>
                </a:solidFill>
                <a:latin typeface="Arial MT"/>
                <a:cs typeface="Arial MT"/>
              </a:rPr>
              <a:t>p</a:t>
            </a:r>
            <a:r>
              <a:rPr sz="1451" spc="-6" dirty="0">
                <a:solidFill>
                  <a:srgbClr val="FFFFFF"/>
                </a:solidFill>
                <a:latin typeface="Arial MT"/>
                <a:cs typeface="Arial MT"/>
              </a:rPr>
              <a:t>il</a:t>
            </a:r>
            <a:r>
              <a:rPr sz="1451" dirty="0">
                <a:solidFill>
                  <a:srgbClr val="FFFFFF"/>
                </a:solidFill>
                <a:latin typeface="Arial MT"/>
                <a:cs typeface="Arial MT"/>
              </a:rPr>
              <a:t>at</a:t>
            </a:r>
            <a:r>
              <a:rPr sz="1451" spc="-6" dirty="0">
                <a:solidFill>
                  <a:srgbClr val="FFFFFF"/>
                </a:solidFill>
                <a:latin typeface="Arial MT"/>
                <a:cs typeface="Arial MT"/>
              </a:rPr>
              <a:t>i</a:t>
            </a:r>
            <a:r>
              <a:rPr sz="1451" dirty="0">
                <a:solidFill>
                  <a:srgbClr val="FFFFFF"/>
                </a:solidFill>
                <a:latin typeface="Arial MT"/>
                <a:cs typeface="Arial MT"/>
              </a:rPr>
              <a:t>on  </a:t>
            </a:r>
            <a:r>
              <a:rPr sz="1451" spc="-6" dirty="0">
                <a:solidFill>
                  <a:srgbClr val="FFFFFF"/>
                </a:solidFill>
                <a:latin typeface="Arial MT"/>
                <a:cs typeface="Arial MT"/>
              </a:rPr>
              <a:t>(javac)</a:t>
            </a:r>
            <a:endParaRPr sz="1451">
              <a:solidFill>
                <a:prstClr val="black"/>
              </a:solidFill>
              <a:latin typeface="Arial MT"/>
              <a:cs typeface="Arial MT"/>
            </a:endParaRPr>
          </a:p>
        </p:txBody>
      </p:sp>
      <p:sp>
        <p:nvSpPr>
          <p:cNvPr id="11" name="object 11"/>
          <p:cNvSpPr txBox="1"/>
          <p:nvPr/>
        </p:nvSpPr>
        <p:spPr>
          <a:xfrm>
            <a:off x="5647000" y="3133869"/>
            <a:ext cx="1045685" cy="238771"/>
          </a:xfrm>
          <a:prstGeom prst="rect">
            <a:avLst/>
          </a:prstGeom>
        </p:spPr>
        <p:txBody>
          <a:bodyPr vert="horz" wrap="square" lIns="0" tIns="15355" rIns="0" bIns="0" rtlCol="0">
            <a:spAutoFit/>
          </a:bodyPr>
          <a:lstStyle/>
          <a:p>
            <a:pPr marL="15356" defTabSz="1105601">
              <a:spcBef>
                <a:spcPts val="121"/>
              </a:spcBef>
            </a:pPr>
            <a:r>
              <a:rPr sz="1451" spc="-6" dirty="0">
                <a:solidFill>
                  <a:srgbClr val="FFFFFF"/>
                </a:solidFill>
                <a:latin typeface="Arial MT"/>
                <a:cs typeface="Arial MT"/>
              </a:rPr>
              <a:t>Chargement</a:t>
            </a:r>
            <a:endParaRPr sz="1451">
              <a:solidFill>
                <a:prstClr val="black"/>
              </a:solidFill>
              <a:latin typeface="Arial MT"/>
              <a:cs typeface="Arial MT"/>
            </a:endParaRPr>
          </a:p>
        </p:txBody>
      </p:sp>
      <p:sp>
        <p:nvSpPr>
          <p:cNvPr id="12" name="object 12"/>
          <p:cNvSpPr txBox="1"/>
          <p:nvPr/>
        </p:nvSpPr>
        <p:spPr>
          <a:xfrm>
            <a:off x="7820707" y="3133869"/>
            <a:ext cx="615742" cy="238771"/>
          </a:xfrm>
          <a:prstGeom prst="rect">
            <a:avLst/>
          </a:prstGeom>
        </p:spPr>
        <p:txBody>
          <a:bodyPr vert="horz" wrap="square" lIns="0" tIns="15355" rIns="0" bIns="0" rtlCol="0">
            <a:spAutoFit/>
          </a:bodyPr>
          <a:lstStyle/>
          <a:p>
            <a:pPr marL="15356" defTabSz="1105601">
              <a:spcBef>
                <a:spcPts val="121"/>
              </a:spcBef>
            </a:pPr>
            <a:r>
              <a:rPr sz="1451" spc="-6" dirty="0">
                <a:solidFill>
                  <a:srgbClr val="FFFFFF"/>
                </a:solidFill>
                <a:latin typeface="Arial MT"/>
                <a:cs typeface="Arial MT"/>
              </a:rPr>
              <a:t>Liaison</a:t>
            </a:r>
            <a:endParaRPr sz="1451">
              <a:solidFill>
                <a:prstClr val="black"/>
              </a:solidFill>
              <a:latin typeface="Arial MT"/>
              <a:cs typeface="Arial MT"/>
            </a:endParaRPr>
          </a:p>
        </p:txBody>
      </p:sp>
      <p:sp>
        <p:nvSpPr>
          <p:cNvPr id="13" name="object 13"/>
          <p:cNvSpPr txBox="1"/>
          <p:nvPr/>
        </p:nvSpPr>
        <p:spPr>
          <a:xfrm>
            <a:off x="9117804" y="4221598"/>
            <a:ext cx="1067952" cy="238771"/>
          </a:xfrm>
          <a:prstGeom prst="rect">
            <a:avLst/>
          </a:prstGeom>
        </p:spPr>
        <p:txBody>
          <a:bodyPr vert="horz" wrap="square" lIns="0" tIns="15355" rIns="0" bIns="0" rtlCol="0">
            <a:spAutoFit/>
          </a:bodyPr>
          <a:lstStyle/>
          <a:p>
            <a:pPr marL="15356" defTabSz="1105601">
              <a:spcBef>
                <a:spcPts val="121"/>
              </a:spcBef>
            </a:pPr>
            <a:r>
              <a:rPr sz="1451" spc="-6" dirty="0">
                <a:solidFill>
                  <a:srgbClr val="FFFFFF"/>
                </a:solidFill>
                <a:latin typeface="Arial MT"/>
                <a:cs typeface="Arial MT"/>
              </a:rPr>
              <a:t>Instanciation</a:t>
            </a:r>
            <a:endParaRPr sz="1451">
              <a:solidFill>
                <a:prstClr val="black"/>
              </a:solidFill>
              <a:latin typeface="Arial MT"/>
              <a:cs typeface="Arial MT"/>
            </a:endParaRPr>
          </a:p>
        </p:txBody>
      </p:sp>
      <p:sp>
        <p:nvSpPr>
          <p:cNvPr id="14" name="object 14"/>
          <p:cNvSpPr txBox="1"/>
          <p:nvPr/>
        </p:nvSpPr>
        <p:spPr>
          <a:xfrm>
            <a:off x="9371993" y="3133869"/>
            <a:ext cx="994247" cy="238771"/>
          </a:xfrm>
          <a:prstGeom prst="rect">
            <a:avLst/>
          </a:prstGeom>
        </p:spPr>
        <p:txBody>
          <a:bodyPr vert="horz" wrap="square" lIns="0" tIns="15355" rIns="0" bIns="0" rtlCol="0">
            <a:spAutoFit/>
          </a:bodyPr>
          <a:lstStyle/>
          <a:p>
            <a:pPr marL="15356" defTabSz="1105601">
              <a:spcBef>
                <a:spcPts val="121"/>
              </a:spcBef>
            </a:pPr>
            <a:r>
              <a:rPr sz="1451" spc="-6" dirty="0">
                <a:solidFill>
                  <a:srgbClr val="FFFFFF"/>
                </a:solidFill>
                <a:latin typeface="Arial MT"/>
                <a:cs typeface="Arial MT"/>
              </a:rPr>
              <a:t>Initialisation</a:t>
            </a:r>
            <a:endParaRPr sz="1451">
              <a:solidFill>
                <a:prstClr val="black"/>
              </a:solidFill>
              <a:latin typeface="Arial MT"/>
              <a:cs typeface="Arial MT"/>
            </a:endParaRPr>
          </a:p>
        </p:txBody>
      </p:sp>
      <p:sp>
        <p:nvSpPr>
          <p:cNvPr id="15" name="object 15"/>
          <p:cNvSpPr txBox="1"/>
          <p:nvPr/>
        </p:nvSpPr>
        <p:spPr>
          <a:xfrm>
            <a:off x="6558450" y="4221598"/>
            <a:ext cx="962769" cy="238771"/>
          </a:xfrm>
          <a:prstGeom prst="rect">
            <a:avLst/>
          </a:prstGeom>
        </p:spPr>
        <p:txBody>
          <a:bodyPr vert="horz" wrap="square" lIns="0" tIns="15355" rIns="0" bIns="0" rtlCol="0">
            <a:spAutoFit/>
          </a:bodyPr>
          <a:lstStyle/>
          <a:p>
            <a:pPr marL="15356" defTabSz="1105601">
              <a:spcBef>
                <a:spcPts val="121"/>
              </a:spcBef>
            </a:pPr>
            <a:r>
              <a:rPr sz="1451" spc="-6" dirty="0">
                <a:solidFill>
                  <a:srgbClr val="FFFFFF"/>
                </a:solidFill>
                <a:latin typeface="Arial MT"/>
                <a:cs typeface="Arial MT"/>
              </a:rPr>
              <a:t>Finalisation</a:t>
            </a:r>
            <a:endParaRPr sz="1451">
              <a:solidFill>
                <a:prstClr val="black"/>
              </a:solidFill>
              <a:latin typeface="Arial MT"/>
              <a:cs typeface="Arial MT"/>
            </a:endParaRPr>
          </a:p>
        </p:txBody>
      </p:sp>
      <p:sp>
        <p:nvSpPr>
          <p:cNvPr id="16" name="object 16"/>
          <p:cNvSpPr txBox="1"/>
          <p:nvPr/>
        </p:nvSpPr>
        <p:spPr>
          <a:xfrm>
            <a:off x="10554602" y="5745030"/>
            <a:ext cx="1240697" cy="238771"/>
          </a:xfrm>
          <a:prstGeom prst="rect">
            <a:avLst/>
          </a:prstGeom>
        </p:spPr>
        <p:txBody>
          <a:bodyPr vert="horz" wrap="square" lIns="0" tIns="15355" rIns="0" bIns="0" rtlCol="0">
            <a:spAutoFit/>
          </a:bodyPr>
          <a:lstStyle/>
          <a:p>
            <a:pPr marL="15356" defTabSz="1105601">
              <a:spcBef>
                <a:spcPts val="121"/>
              </a:spcBef>
            </a:pPr>
            <a:r>
              <a:rPr sz="1451" spc="-6" dirty="0">
                <a:solidFill>
                  <a:srgbClr val="FFFFFF"/>
                </a:solidFill>
                <a:latin typeface="Arial MT"/>
                <a:cs typeface="Arial MT"/>
              </a:rPr>
              <a:t>Déchargement</a:t>
            </a:r>
            <a:endParaRPr sz="1451">
              <a:solidFill>
                <a:prstClr val="black"/>
              </a:solidFill>
              <a:latin typeface="Arial MT"/>
              <a:cs typeface="Arial MT"/>
            </a:endParaRPr>
          </a:p>
        </p:txBody>
      </p:sp>
      <p:sp>
        <p:nvSpPr>
          <p:cNvPr id="17" name="object 17"/>
          <p:cNvSpPr txBox="1"/>
          <p:nvPr/>
        </p:nvSpPr>
        <p:spPr>
          <a:xfrm>
            <a:off x="4490510" y="3784590"/>
            <a:ext cx="583496" cy="462037"/>
          </a:xfrm>
          <a:prstGeom prst="rect">
            <a:avLst/>
          </a:prstGeom>
        </p:spPr>
        <p:txBody>
          <a:bodyPr vert="horz" wrap="square" lIns="0" tIns="15355" rIns="0" bIns="0" rtlCol="0">
            <a:spAutoFit/>
          </a:bodyPr>
          <a:lstStyle/>
          <a:p>
            <a:pPr marL="15356" defTabSz="1105601">
              <a:spcBef>
                <a:spcPts val="121"/>
              </a:spcBef>
            </a:pPr>
            <a:r>
              <a:rPr sz="1451" spc="-6" dirty="0">
                <a:solidFill>
                  <a:srgbClr val="FFFFFF"/>
                </a:solidFill>
                <a:latin typeface="Arial MT"/>
                <a:cs typeface="Arial MT"/>
              </a:rPr>
              <a:t>Fi</a:t>
            </a:r>
            <a:r>
              <a:rPr sz="1451" dirty="0">
                <a:solidFill>
                  <a:srgbClr val="FFFFFF"/>
                </a:solidFill>
                <a:latin typeface="Arial MT"/>
                <a:cs typeface="Arial MT"/>
              </a:rPr>
              <a:t>ch</a:t>
            </a:r>
            <a:r>
              <a:rPr sz="1451" spc="-6" dirty="0">
                <a:solidFill>
                  <a:srgbClr val="FFFFFF"/>
                </a:solidFill>
                <a:latin typeface="Arial MT"/>
                <a:cs typeface="Arial MT"/>
              </a:rPr>
              <a:t>i</a:t>
            </a:r>
            <a:r>
              <a:rPr sz="1451" dirty="0">
                <a:solidFill>
                  <a:srgbClr val="FFFFFF"/>
                </a:solidFill>
                <a:latin typeface="Arial MT"/>
                <a:cs typeface="Arial MT"/>
              </a:rPr>
              <a:t>er</a:t>
            </a:r>
            <a:endParaRPr sz="1451">
              <a:solidFill>
                <a:prstClr val="black"/>
              </a:solidFill>
              <a:latin typeface="Arial MT"/>
              <a:cs typeface="Arial MT"/>
            </a:endParaRPr>
          </a:p>
          <a:p>
            <a:pPr marL="55280" defTabSz="1105601"/>
            <a:r>
              <a:rPr sz="1451" spc="-6" dirty="0">
                <a:solidFill>
                  <a:srgbClr val="FFFFFF"/>
                </a:solidFill>
                <a:latin typeface="Arial MT"/>
                <a:cs typeface="Arial MT"/>
              </a:rPr>
              <a:t>.class</a:t>
            </a:r>
            <a:endParaRPr sz="1451">
              <a:solidFill>
                <a:prstClr val="black"/>
              </a:solidFill>
              <a:latin typeface="Arial MT"/>
              <a:cs typeface="Arial MT"/>
            </a:endParaRPr>
          </a:p>
        </p:txBody>
      </p:sp>
      <p:sp>
        <p:nvSpPr>
          <p:cNvPr id="18" name="object 18"/>
          <p:cNvSpPr txBox="1"/>
          <p:nvPr/>
        </p:nvSpPr>
        <p:spPr>
          <a:xfrm>
            <a:off x="2314177" y="3784590"/>
            <a:ext cx="583496" cy="462037"/>
          </a:xfrm>
          <a:prstGeom prst="rect">
            <a:avLst/>
          </a:prstGeom>
        </p:spPr>
        <p:txBody>
          <a:bodyPr vert="horz" wrap="square" lIns="0" tIns="15355" rIns="0" bIns="0" rtlCol="0">
            <a:spAutoFit/>
          </a:bodyPr>
          <a:lstStyle/>
          <a:p>
            <a:pPr marL="15356" defTabSz="1105601">
              <a:spcBef>
                <a:spcPts val="121"/>
              </a:spcBef>
            </a:pPr>
            <a:r>
              <a:rPr sz="1451" spc="-6" dirty="0">
                <a:solidFill>
                  <a:srgbClr val="FFFFFF"/>
                </a:solidFill>
                <a:latin typeface="Arial MT"/>
                <a:cs typeface="Arial MT"/>
              </a:rPr>
              <a:t>Fi</a:t>
            </a:r>
            <a:r>
              <a:rPr sz="1451" dirty="0">
                <a:solidFill>
                  <a:srgbClr val="FFFFFF"/>
                </a:solidFill>
                <a:latin typeface="Arial MT"/>
                <a:cs typeface="Arial MT"/>
              </a:rPr>
              <a:t>ch</a:t>
            </a:r>
            <a:r>
              <a:rPr sz="1451" spc="-6" dirty="0">
                <a:solidFill>
                  <a:srgbClr val="FFFFFF"/>
                </a:solidFill>
                <a:latin typeface="Arial MT"/>
                <a:cs typeface="Arial MT"/>
              </a:rPr>
              <a:t>i</a:t>
            </a:r>
            <a:r>
              <a:rPr sz="1451" dirty="0">
                <a:solidFill>
                  <a:srgbClr val="FFFFFF"/>
                </a:solidFill>
                <a:latin typeface="Arial MT"/>
                <a:cs typeface="Arial MT"/>
              </a:rPr>
              <a:t>er</a:t>
            </a:r>
            <a:endParaRPr sz="1451">
              <a:solidFill>
                <a:prstClr val="black"/>
              </a:solidFill>
              <a:latin typeface="Arial MT"/>
              <a:cs typeface="Arial MT"/>
            </a:endParaRPr>
          </a:p>
          <a:p>
            <a:pPr marL="95972" defTabSz="1105601"/>
            <a:r>
              <a:rPr sz="1451" spc="-6" dirty="0">
                <a:solidFill>
                  <a:srgbClr val="FFFFFF"/>
                </a:solidFill>
                <a:latin typeface="Arial MT"/>
                <a:cs typeface="Arial MT"/>
              </a:rPr>
              <a:t>.java</a:t>
            </a:r>
            <a:endParaRPr sz="1451">
              <a:solidFill>
                <a:prstClr val="black"/>
              </a:solidFill>
              <a:latin typeface="Arial MT"/>
              <a:cs typeface="Arial MT"/>
            </a:endParaRPr>
          </a:p>
        </p:txBody>
      </p:sp>
      <p:sp>
        <p:nvSpPr>
          <p:cNvPr id="19" name="object 19"/>
          <p:cNvSpPr txBox="1"/>
          <p:nvPr/>
        </p:nvSpPr>
        <p:spPr>
          <a:xfrm>
            <a:off x="11044708" y="3567408"/>
            <a:ext cx="747796" cy="462037"/>
          </a:xfrm>
          <a:prstGeom prst="rect">
            <a:avLst/>
          </a:prstGeom>
        </p:spPr>
        <p:txBody>
          <a:bodyPr vert="horz" wrap="square" lIns="0" tIns="15355" rIns="0" bIns="0" rtlCol="0">
            <a:spAutoFit/>
          </a:bodyPr>
          <a:lstStyle/>
          <a:p>
            <a:pPr marL="16123" marR="6142" indent="-1536" defTabSz="1105601">
              <a:spcBef>
                <a:spcPts val="121"/>
              </a:spcBef>
            </a:pPr>
            <a:r>
              <a:rPr sz="1451" spc="-6" dirty="0">
                <a:solidFill>
                  <a:srgbClr val="FFFFFF"/>
                </a:solidFill>
                <a:latin typeface="Arial MT"/>
                <a:cs typeface="Arial MT"/>
              </a:rPr>
              <a:t>Cl</a:t>
            </a:r>
            <a:r>
              <a:rPr sz="1451" dirty="0">
                <a:solidFill>
                  <a:srgbClr val="FFFFFF"/>
                </a:solidFill>
                <a:latin typeface="Arial MT"/>
                <a:cs typeface="Arial MT"/>
              </a:rPr>
              <a:t>ass en  </a:t>
            </a:r>
            <a:r>
              <a:rPr sz="1451" spc="-6" dirty="0">
                <a:solidFill>
                  <a:srgbClr val="FFFFFF"/>
                </a:solidFill>
                <a:latin typeface="Arial MT"/>
                <a:cs typeface="Arial MT"/>
              </a:rPr>
              <a:t>m</a:t>
            </a:r>
            <a:r>
              <a:rPr sz="1451" dirty="0">
                <a:solidFill>
                  <a:srgbClr val="FFFFFF"/>
                </a:solidFill>
                <a:latin typeface="Arial MT"/>
                <a:cs typeface="Arial MT"/>
              </a:rPr>
              <a:t>é</a:t>
            </a:r>
            <a:r>
              <a:rPr sz="1451" spc="-6" dirty="0">
                <a:solidFill>
                  <a:srgbClr val="FFFFFF"/>
                </a:solidFill>
                <a:latin typeface="Arial MT"/>
                <a:cs typeface="Arial MT"/>
              </a:rPr>
              <a:t>m</a:t>
            </a:r>
            <a:r>
              <a:rPr sz="1451" dirty="0">
                <a:solidFill>
                  <a:srgbClr val="FFFFFF"/>
                </a:solidFill>
                <a:latin typeface="Arial MT"/>
                <a:cs typeface="Arial MT"/>
              </a:rPr>
              <a:t>o</a:t>
            </a:r>
            <a:r>
              <a:rPr sz="1451" spc="-6" dirty="0">
                <a:solidFill>
                  <a:srgbClr val="FFFFFF"/>
                </a:solidFill>
                <a:latin typeface="Arial MT"/>
                <a:cs typeface="Arial MT"/>
              </a:rPr>
              <a:t>ir</a:t>
            </a:r>
            <a:r>
              <a:rPr sz="1451" dirty="0">
                <a:solidFill>
                  <a:srgbClr val="FFFFFF"/>
                </a:solidFill>
                <a:latin typeface="Arial MT"/>
                <a:cs typeface="Arial MT"/>
              </a:rPr>
              <a:t>e</a:t>
            </a:r>
            <a:endParaRPr sz="1451">
              <a:solidFill>
                <a:prstClr val="black"/>
              </a:solidFill>
              <a:latin typeface="Arial MT"/>
              <a:cs typeface="Arial MT"/>
            </a:endParaRPr>
          </a:p>
        </p:txBody>
      </p:sp>
      <p:sp>
        <p:nvSpPr>
          <p:cNvPr id="20" name="object 20"/>
          <p:cNvSpPr txBox="1"/>
          <p:nvPr/>
        </p:nvSpPr>
        <p:spPr>
          <a:xfrm>
            <a:off x="8178928" y="5308022"/>
            <a:ext cx="821501" cy="462037"/>
          </a:xfrm>
          <a:prstGeom prst="rect">
            <a:avLst/>
          </a:prstGeom>
        </p:spPr>
        <p:txBody>
          <a:bodyPr vert="horz" wrap="square" lIns="0" tIns="15355" rIns="0" bIns="0" rtlCol="0">
            <a:spAutoFit/>
          </a:bodyPr>
          <a:lstStyle/>
          <a:p>
            <a:pPr marL="52209" marR="6142" indent="-37621" defTabSz="1105601">
              <a:spcBef>
                <a:spcPts val="121"/>
              </a:spcBef>
            </a:pPr>
            <a:r>
              <a:rPr sz="1451" spc="-6" dirty="0">
                <a:solidFill>
                  <a:srgbClr val="FFFFFF"/>
                </a:solidFill>
                <a:latin typeface="Arial MT"/>
                <a:cs typeface="Arial MT"/>
              </a:rPr>
              <a:t>Object</a:t>
            </a:r>
            <a:r>
              <a:rPr sz="1451" spc="-85" dirty="0">
                <a:solidFill>
                  <a:srgbClr val="FFFFFF"/>
                </a:solidFill>
                <a:latin typeface="Arial MT"/>
                <a:cs typeface="Arial MT"/>
              </a:rPr>
              <a:t> </a:t>
            </a:r>
            <a:r>
              <a:rPr sz="1451" dirty="0">
                <a:solidFill>
                  <a:srgbClr val="FFFFFF"/>
                </a:solidFill>
                <a:latin typeface="Arial MT"/>
                <a:cs typeface="Arial MT"/>
              </a:rPr>
              <a:t>en </a:t>
            </a:r>
            <a:r>
              <a:rPr sz="1451" spc="-387" dirty="0">
                <a:solidFill>
                  <a:srgbClr val="FFFFFF"/>
                </a:solidFill>
                <a:latin typeface="Arial MT"/>
                <a:cs typeface="Arial MT"/>
              </a:rPr>
              <a:t> </a:t>
            </a:r>
            <a:r>
              <a:rPr sz="1451" spc="-6" dirty="0">
                <a:solidFill>
                  <a:srgbClr val="FFFFFF"/>
                </a:solidFill>
                <a:latin typeface="Arial MT"/>
                <a:cs typeface="Arial MT"/>
              </a:rPr>
              <a:t>mémoire</a:t>
            </a:r>
            <a:endParaRPr sz="1451">
              <a:solidFill>
                <a:prstClr val="black"/>
              </a:solidFill>
              <a:latin typeface="Arial MT"/>
              <a:cs typeface="Arial MT"/>
            </a:endParaRPr>
          </a:p>
        </p:txBody>
      </p:sp>
      <p:sp>
        <p:nvSpPr>
          <p:cNvPr id="21" name="object 21"/>
          <p:cNvSpPr txBox="1"/>
          <p:nvPr/>
        </p:nvSpPr>
        <p:spPr>
          <a:xfrm>
            <a:off x="537431" y="328603"/>
            <a:ext cx="1178509" cy="238771"/>
          </a:xfrm>
          <a:prstGeom prst="rect">
            <a:avLst/>
          </a:prstGeom>
        </p:spPr>
        <p:txBody>
          <a:bodyPr vert="horz" wrap="square" lIns="0" tIns="15355" rIns="0" bIns="0" rtlCol="0">
            <a:spAutoFit/>
          </a:bodyPr>
          <a:lstStyle/>
          <a:p>
            <a:pPr marL="15356" defTabSz="1105601">
              <a:spcBef>
                <a:spcPts val="121"/>
              </a:spcBef>
            </a:pPr>
            <a:r>
              <a:rPr sz="1451" b="1" spc="-6" dirty="0">
                <a:solidFill>
                  <a:srgbClr val="0058FF"/>
                </a:solidFill>
                <a:latin typeface="Arial"/>
                <a:cs typeface="Arial"/>
              </a:rPr>
              <a:t>Classloading</a:t>
            </a:r>
            <a:endParaRPr sz="1451">
              <a:solidFill>
                <a:prstClr val="black"/>
              </a:solidFill>
              <a:latin typeface="Arial"/>
              <a:cs typeface="Arial"/>
            </a:endParaRPr>
          </a:p>
        </p:txBody>
      </p:sp>
      <p:sp>
        <p:nvSpPr>
          <p:cNvPr id="22" name="object 22"/>
          <p:cNvSpPr txBox="1">
            <a:spLocks noGrp="1"/>
          </p:cNvSpPr>
          <p:nvPr>
            <p:ph type="title"/>
          </p:nvPr>
        </p:nvSpPr>
        <p:spPr>
          <a:xfrm>
            <a:off x="537431" y="527514"/>
            <a:ext cx="8155127" cy="573671"/>
          </a:xfrm>
          <a:prstGeom prst="rect">
            <a:avLst/>
          </a:prstGeom>
        </p:spPr>
        <p:txBody>
          <a:bodyPr vert="horz" wrap="square" lIns="0" tIns="15355" rIns="0" bIns="0" rtlCol="0">
            <a:spAutoFit/>
          </a:bodyPr>
          <a:lstStyle/>
          <a:p>
            <a:pPr marL="15356">
              <a:spcBef>
                <a:spcPts val="121"/>
              </a:spcBef>
            </a:pPr>
            <a:r>
              <a:rPr spc="-6" dirty="0">
                <a:latin typeface="Arial"/>
                <a:cs typeface="Arial"/>
              </a:rPr>
              <a:t>Cycle</a:t>
            </a:r>
            <a:r>
              <a:rPr spc="-24" dirty="0">
                <a:latin typeface="Arial"/>
                <a:cs typeface="Arial"/>
              </a:rPr>
              <a:t> </a:t>
            </a:r>
            <a:r>
              <a:rPr spc="-6" dirty="0">
                <a:latin typeface="Arial"/>
                <a:cs typeface="Arial"/>
              </a:rPr>
              <a:t>de</a:t>
            </a:r>
            <a:r>
              <a:rPr spc="-30" dirty="0">
                <a:latin typeface="Arial"/>
                <a:cs typeface="Arial"/>
              </a:rPr>
              <a:t> </a:t>
            </a:r>
            <a:r>
              <a:rPr spc="-6" dirty="0">
                <a:latin typeface="Arial"/>
                <a:cs typeface="Arial"/>
              </a:rPr>
              <a:t>vie</a:t>
            </a:r>
            <a:r>
              <a:rPr spc="-18" dirty="0">
                <a:latin typeface="Arial"/>
                <a:cs typeface="Arial"/>
              </a:rPr>
              <a:t> </a:t>
            </a:r>
            <a:r>
              <a:rPr spc="-6" dirty="0">
                <a:latin typeface="Arial"/>
                <a:cs typeface="Arial"/>
              </a:rPr>
              <a:t>d’une</a:t>
            </a:r>
            <a:r>
              <a:rPr spc="-30" dirty="0">
                <a:latin typeface="Arial"/>
                <a:cs typeface="Arial"/>
              </a:rPr>
              <a:t> </a:t>
            </a:r>
            <a:r>
              <a:rPr spc="-6" dirty="0">
                <a:latin typeface="Arial"/>
                <a:cs typeface="Arial"/>
              </a:rPr>
              <a:t>classe</a:t>
            </a:r>
            <a:r>
              <a:rPr spc="-18" dirty="0">
                <a:latin typeface="Arial"/>
                <a:cs typeface="Arial"/>
              </a:rPr>
              <a:t> </a:t>
            </a:r>
            <a:r>
              <a:rPr dirty="0">
                <a:latin typeface="Arial"/>
                <a:cs typeface="Arial"/>
              </a:rPr>
              <a:t>/</a:t>
            </a:r>
            <a:r>
              <a:rPr spc="-30" dirty="0">
                <a:latin typeface="Arial"/>
                <a:cs typeface="Arial"/>
              </a:rPr>
              <a:t> </a:t>
            </a:r>
            <a:r>
              <a:rPr spc="-6" dirty="0">
                <a:latin typeface="Arial"/>
                <a:cs typeface="Arial"/>
              </a:rPr>
              <a:t>d’un</a:t>
            </a:r>
            <a:r>
              <a:rPr spc="-18" dirty="0">
                <a:latin typeface="Arial"/>
                <a:cs typeface="Arial"/>
              </a:rPr>
              <a:t> </a:t>
            </a:r>
            <a:r>
              <a:rPr spc="-6" dirty="0">
                <a:latin typeface="Arial"/>
                <a:cs typeface="Arial"/>
              </a:rPr>
              <a:t>objet</a:t>
            </a:r>
          </a:p>
        </p:txBody>
      </p:sp>
      <p:sp>
        <p:nvSpPr>
          <p:cNvPr id="25" name="Rectangle 24">
            <a:extLst>
              <a:ext uri="{FF2B5EF4-FFF2-40B4-BE49-F238E27FC236}">
                <a16:creationId xmlns:a16="http://schemas.microsoft.com/office/drawing/2014/main" id="{84E3A94A-9991-439D-5415-2B9A93768108}"/>
              </a:ext>
            </a:extLst>
          </p:cNvPr>
          <p:cNvSpPr/>
          <p:nvPr/>
        </p:nvSpPr>
        <p:spPr>
          <a:xfrm>
            <a:off x="5394384" y="2747615"/>
            <a:ext cx="1662427" cy="997203"/>
          </a:xfrm>
          <a:prstGeom prst="rect">
            <a:avLst/>
          </a:prstGeom>
          <a:no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62016286"/>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4014" y="279420"/>
            <a:ext cx="1064113"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D</a:t>
            </a:r>
            <a:r>
              <a:rPr sz="1814" b="1" dirty="0">
                <a:solidFill>
                  <a:srgbClr val="0058FF"/>
                </a:solidFill>
                <a:latin typeface="Arial"/>
                <a:cs typeface="Arial"/>
              </a:rPr>
              <a:t>ate</a:t>
            </a:r>
            <a:r>
              <a:rPr sz="1814" b="1" spc="-36" dirty="0">
                <a:solidFill>
                  <a:srgbClr val="0058FF"/>
                </a:solidFill>
                <a:latin typeface="Arial"/>
                <a:cs typeface="Arial"/>
              </a:rPr>
              <a:t>T</a:t>
            </a:r>
            <a:r>
              <a:rPr sz="1814" b="1" dirty="0">
                <a:solidFill>
                  <a:srgbClr val="0058FF"/>
                </a:solidFill>
                <a:latin typeface="Arial"/>
                <a:cs typeface="Arial"/>
              </a:rPr>
              <a:t>i</a:t>
            </a:r>
            <a:r>
              <a:rPr sz="1814" b="1" spc="-6" dirty="0">
                <a:solidFill>
                  <a:srgbClr val="0058FF"/>
                </a:solidFill>
                <a:latin typeface="Arial"/>
                <a:cs typeface="Arial"/>
              </a:rPr>
              <a:t>m</a:t>
            </a:r>
            <a:r>
              <a:rPr sz="1814" b="1" dirty="0">
                <a:solidFill>
                  <a:srgbClr val="0058FF"/>
                </a:solidFill>
                <a:latin typeface="Arial"/>
                <a:cs typeface="Arial"/>
              </a:rPr>
              <a:t>e</a:t>
            </a:r>
            <a:endParaRPr sz="1814">
              <a:solidFill>
                <a:prstClr val="black"/>
              </a:solidFill>
              <a:latin typeface="Arial"/>
              <a:cs typeface="Arial"/>
            </a:endParaRPr>
          </a:p>
        </p:txBody>
      </p:sp>
      <p:sp>
        <p:nvSpPr>
          <p:cNvPr id="3" name="object 3"/>
          <p:cNvSpPr txBox="1">
            <a:spLocks noGrp="1"/>
          </p:cNvSpPr>
          <p:nvPr>
            <p:ph type="title"/>
          </p:nvPr>
        </p:nvSpPr>
        <p:spPr>
          <a:xfrm>
            <a:off x="594014" y="535345"/>
            <a:ext cx="5207704" cy="573671"/>
          </a:xfrm>
          <a:prstGeom prst="rect">
            <a:avLst/>
          </a:prstGeom>
        </p:spPr>
        <p:txBody>
          <a:bodyPr vert="horz" wrap="square" lIns="0" tIns="15355" rIns="0" bIns="0" rtlCol="0">
            <a:spAutoFit/>
          </a:bodyPr>
          <a:lstStyle/>
          <a:p>
            <a:pPr marL="15356">
              <a:spcBef>
                <a:spcPts val="121"/>
              </a:spcBef>
            </a:pPr>
            <a:r>
              <a:rPr spc="333" dirty="0"/>
              <a:t>Exercices</a:t>
            </a:r>
            <a:r>
              <a:rPr spc="138" dirty="0"/>
              <a:t> </a:t>
            </a:r>
            <a:r>
              <a:rPr spc="393" dirty="0"/>
              <a:t>LocalDate</a:t>
            </a:r>
          </a:p>
        </p:txBody>
      </p:sp>
      <p:sp>
        <p:nvSpPr>
          <p:cNvPr id="4" name="object 4"/>
          <p:cNvSpPr txBox="1"/>
          <p:nvPr/>
        </p:nvSpPr>
        <p:spPr>
          <a:xfrm>
            <a:off x="724594"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724594" y="2430924"/>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724594" y="3831608"/>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724594" y="4303871"/>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8" name="object 8"/>
          <p:cNvSpPr txBox="1"/>
          <p:nvPr/>
        </p:nvSpPr>
        <p:spPr>
          <a:xfrm>
            <a:off x="1116335" y="1563880"/>
            <a:ext cx="10408498" cy="2995761"/>
          </a:xfrm>
          <a:prstGeom prst="rect">
            <a:avLst/>
          </a:prstGeom>
        </p:spPr>
        <p:txBody>
          <a:bodyPr vert="horz" wrap="square" lIns="0" tIns="42994" rIns="0" bIns="0" rtlCol="0">
            <a:spAutoFit/>
          </a:bodyPr>
          <a:lstStyle/>
          <a:p>
            <a:pPr marL="15356" marR="811542" defTabSz="1105601">
              <a:lnSpc>
                <a:spcPts val="2442"/>
              </a:lnSpc>
              <a:spcBef>
                <a:spcPts val="339"/>
              </a:spcBef>
            </a:pPr>
            <a:r>
              <a:rPr sz="2176" spc="-6" dirty="0">
                <a:solidFill>
                  <a:srgbClr val="FFFFFF"/>
                </a:solidFill>
                <a:latin typeface="Arial MT"/>
                <a:cs typeface="Arial MT"/>
              </a:rPr>
              <a:t>Créer</a:t>
            </a:r>
            <a:r>
              <a:rPr sz="2176" dirty="0">
                <a:solidFill>
                  <a:srgbClr val="FFFFFF"/>
                </a:solidFill>
                <a:latin typeface="Arial MT"/>
                <a:cs typeface="Arial MT"/>
              </a:rPr>
              <a:t> </a:t>
            </a:r>
            <a:r>
              <a:rPr sz="2176" spc="-6" dirty="0">
                <a:solidFill>
                  <a:srgbClr val="FFFFFF"/>
                </a:solidFill>
                <a:latin typeface="Arial MT"/>
                <a:cs typeface="Arial MT"/>
              </a:rPr>
              <a:t>un programme qui instancie</a:t>
            </a:r>
            <a:r>
              <a:rPr sz="2176" dirty="0">
                <a:solidFill>
                  <a:srgbClr val="FFFFFF"/>
                </a:solidFill>
                <a:latin typeface="Arial MT"/>
                <a:cs typeface="Arial MT"/>
              </a:rPr>
              <a:t> </a:t>
            </a:r>
            <a:r>
              <a:rPr sz="2176" spc="-12" dirty="0">
                <a:solidFill>
                  <a:srgbClr val="FFFFFF"/>
                </a:solidFill>
                <a:latin typeface="Arial MT"/>
                <a:cs typeface="Arial MT"/>
              </a:rPr>
              <a:t>une</a:t>
            </a:r>
            <a:r>
              <a:rPr sz="2176" spc="-6" dirty="0">
                <a:solidFill>
                  <a:srgbClr val="FFFFFF"/>
                </a:solidFill>
                <a:latin typeface="Arial MT"/>
                <a:cs typeface="Arial MT"/>
              </a:rPr>
              <a:t> </a:t>
            </a:r>
            <a:r>
              <a:rPr sz="2176" spc="-12" dirty="0">
                <a:solidFill>
                  <a:srgbClr val="FFFFFF"/>
                </a:solidFill>
                <a:latin typeface="Arial MT"/>
                <a:cs typeface="Arial MT"/>
              </a:rPr>
              <a:t>LocalDate</a:t>
            </a:r>
            <a:r>
              <a:rPr sz="2176" spc="-6" dirty="0">
                <a:solidFill>
                  <a:srgbClr val="FFFFFF"/>
                </a:solidFill>
                <a:latin typeface="Arial MT"/>
                <a:cs typeface="Arial MT"/>
              </a:rPr>
              <a:t> (avec</a:t>
            </a:r>
            <a:r>
              <a:rPr sz="2176" dirty="0">
                <a:solidFill>
                  <a:srgbClr val="FFFFFF"/>
                </a:solidFill>
                <a:latin typeface="Arial MT"/>
                <a:cs typeface="Arial MT"/>
              </a:rPr>
              <a:t> </a:t>
            </a:r>
            <a:r>
              <a:rPr sz="2176" spc="-6" dirty="0">
                <a:solidFill>
                  <a:srgbClr val="FFFFFF"/>
                </a:solidFill>
                <a:latin typeface="Arial MT"/>
                <a:cs typeface="Arial MT"/>
              </a:rPr>
              <a:t>.of())</a:t>
            </a:r>
            <a:r>
              <a:rPr sz="2176" spc="6" dirty="0">
                <a:solidFill>
                  <a:srgbClr val="FFFFFF"/>
                </a:solidFill>
                <a:latin typeface="Arial MT"/>
                <a:cs typeface="Arial MT"/>
              </a:rPr>
              <a:t> </a:t>
            </a:r>
            <a:r>
              <a:rPr sz="2176" spc="-6" dirty="0">
                <a:solidFill>
                  <a:srgbClr val="FFFFFF"/>
                </a:solidFill>
                <a:latin typeface="Arial MT"/>
                <a:cs typeface="Arial MT"/>
              </a:rPr>
              <a:t>et</a:t>
            </a:r>
            <a:r>
              <a:rPr sz="2176" dirty="0">
                <a:solidFill>
                  <a:srgbClr val="FFFFFF"/>
                </a:solidFill>
                <a:latin typeface="Arial MT"/>
                <a:cs typeface="Arial MT"/>
              </a:rPr>
              <a:t> </a:t>
            </a:r>
            <a:r>
              <a:rPr sz="2176" spc="-12" dirty="0">
                <a:solidFill>
                  <a:srgbClr val="FFFFFF"/>
                </a:solidFill>
                <a:latin typeface="Arial MT"/>
                <a:cs typeface="Arial MT"/>
              </a:rPr>
              <a:t>affiche</a:t>
            </a:r>
            <a:r>
              <a:rPr sz="2176" spc="-6" dirty="0">
                <a:solidFill>
                  <a:srgbClr val="FFFFFF"/>
                </a:solidFill>
                <a:latin typeface="Arial MT"/>
                <a:cs typeface="Arial MT"/>
              </a:rPr>
              <a:t> </a:t>
            </a:r>
            <a:r>
              <a:rPr sz="2176" dirty="0">
                <a:solidFill>
                  <a:srgbClr val="FFFFFF"/>
                </a:solidFill>
                <a:latin typeface="Arial MT"/>
                <a:cs typeface="Arial MT"/>
              </a:rPr>
              <a:t>si</a:t>
            </a:r>
            <a:r>
              <a:rPr sz="2176" spc="-6" dirty="0">
                <a:solidFill>
                  <a:srgbClr val="FFFFFF"/>
                </a:solidFill>
                <a:latin typeface="Arial MT"/>
                <a:cs typeface="Arial MT"/>
              </a:rPr>
              <a:t> cette </a:t>
            </a:r>
            <a:r>
              <a:rPr sz="2176" spc="-585" dirty="0">
                <a:solidFill>
                  <a:srgbClr val="FFFFFF"/>
                </a:solidFill>
                <a:latin typeface="Arial MT"/>
                <a:cs typeface="Arial MT"/>
              </a:rPr>
              <a:t> </a:t>
            </a:r>
            <a:r>
              <a:rPr sz="2176" spc="-6" dirty="0">
                <a:solidFill>
                  <a:srgbClr val="FFFFFF"/>
                </a:solidFill>
                <a:latin typeface="Arial MT"/>
                <a:cs typeface="Arial MT"/>
              </a:rPr>
              <a:t>dernière</a:t>
            </a:r>
            <a:r>
              <a:rPr sz="2176" spc="-12" dirty="0">
                <a:solidFill>
                  <a:srgbClr val="FFFFFF"/>
                </a:solidFill>
                <a:latin typeface="Arial MT"/>
                <a:cs typeface="Arial MT"/>
              </a:rPr>
              <a:t> </a:t>
            </a:r>
            <a:r>
              <a:rPr sz="2176" spc="-6" dirty="0">
                <a:solidFill>
                  <a:srgbClr val="FFFFFF"/>
                </a:solidFill>
                <a:latin typeface="Arial MT"/>
                <a:cs typeface="Arial MT"/>
              </a:rPr>
              <a:t>est</a:t>
            </a:r>
            <a:r>
              <a:rPr sz="2176" dirty="0">
                <a:solidFill>
                  <a:srgbClr val="FFFFFF"/>
                </a:solidFill>
                <a:latin typeface="Arial MT"/>
                <a:cs typeface="Arial MT"/>
              </a:rPr>
              <a:t> </a:t>
            </a:r>
            <a:r>
              <a:rPr sz="2176" spc="-12" dirty="0">
                <a:solidFill>
                  <a:srgbClr val="FFFFFF"/>
                </a:solidFill>
                <a:latin typeface="Arial MT"/>
                <a:cs typeface="Arial MT"/>
              </a:rPr>
              <a:t>dans</a:t>
            </a:r>
            <a:r>
              <a:rPr sz="2176" dirty="0">
                <a:solidFill>
                  <a:srgbClr val="FFFFFF"/>
                </a:solidFill>
                <a:latin typeface="Arial MT"/>
                <a:cs typeface="Arial MT"/>
              </a:rPr>
              <a:t> </a:t>
            </a:r>
            <a:r>
              <a:rPr sz="2176" spc="-12" dirty="0">
                <a:solidFill>
                  <a:srgbClr val="FFFFFF"/>
                </a:solidFill>
                <a:latin typeface="Arial MT"/>
                <a:cs typeface="Arial MT"/>
              </a:rPr>
              <a:t>une</a:t>
            </a:r>
            <a:r>
              <a:rPr sz="2176" spc="-6" dirty="0">
                <a:solidFill>
                  <a:srgbClr val="FFFFFF"/>
                </a:solidFill>
                <a:latin typeface="Arial MT"/>
                <a:cs typeface="Arial MT"/>
              </a:rPr>
              <a:t> </a:t>
            </a:r>
            <a:r>
              <a:rPr sz="2176" spc="-12" dirty="0">
                <a:solidFill>
                  <a:srgbClr val="FFFFFF"/>
                </a:solidFill>
                <a:latin typeface="Arial MT"/>
                <a:cs typeface="Arial MT"/>
              </a:rPr>
              <a:t>année</a:t>
            </a:r>
            <a:r>
              <a:rPr sz="2176" spc="-6" dirty="0">
                <a:solidFill>
                  <a:srgbClr val="FFFFFF"/>
                </a:solidFill>
                <a:latin typeface="Arial MT"/>
                <a:cs typeface="Arial MT"/>
              </a:rPr>
              <a:t> bissextile.</a:t>
            </a:r>
            <a:endParaRPr sz="2176" dirty="0">
              <a:solidFill>
                <a:prstClr val="black"/>
              </a:solidFill>
              <a:latin typeface="Arial MT"/>
              <a:cs typeface="Arial MT"/>
            </a:endParaRPr>
          </a:p>
          <a:p>
            <a:pPr marL="15356" marR="128987" defTabSz="1105601">
              <a:lnSpc>
                <a:spcPts val="2442"/>
              </a:lnSpc>
              <a:spcBef>
                <a:spcPts val="1276"/>
              </a:spcBef>
            </a:pPr>
            <a:r>
              <a:rPr sz="2176" spc="-6" dirty="0">
                <a:solidFill>
                  <a:srgbClr val="FFFFFF"/>
                </a:solidFill>
                <a:latin typeface="Arial MT"/>
                <a:cs typeface="Arial MT"/>
              </a:rPr>
              <a:t>Créer un programme en Java</a:t>
            </a:r>
            <a:r>
              <a:rPr sz="2176" spc="-12" dirty="0">
                <a:solidFill>
                  <a:srgbClr val="FFFFFF"/>
                </a:solidFill>
                <a:latin typeface="Arial MT"/>
                <a:cs typeface="Arial MT"/>
              </a:rPr>
              <a:t> </a:t>
            </a:r>
            <a:r>
              <a:rPr sz="2176" spc="-6" dirty="0">
                <a:solidFill>
                  <a:srgbClr val="FFFFFF"/>
                </a:solidFill>
                <a:latin typeface="Arial MT"/>
                <a:cs typeface="Arial MT"/>
              </a:rPr>
              <a:t>qui prend un paramètre au</a:t>
            </a:r>
            <a:r>
              <a:rPr sz="2176" spc="-12" dirty="0">
                <a:solidFill>
                  <a:srgbClr val="FFFFFF"/>
                </a:solidFill>
                <a:latin typeface="Arial MT"/>
                <a:cs typeface="Arial MT"/>
              </a:rPr>
              <a:t> lancement.</a:t>
            </a:r>
            <a:r>
              <a:rPr sz="2176" dirty="0">
                <a:solidFill>
                  <a:srgbClr val="FFFFFF"/>
                </a:solidFill>
                <a:latin typeface="Arial MT"/>
                <a:cs typeface="Arial MT"/>
              </a:rPr>
              <a:t> </a:t>
            </a:r>
            <a:r>
              <a:rPr sz="2176" spc="-6" dirty="0">
                <a:solidFill>
                  <a:srgbClr val="FFFFFF"/>
                </a:solidFill>
                <a:latin typeface="Arial MT"/>
                <a:cs typeface="Arial MT"/>
              </a:rPr>
              <a:t>Ce paramètre </a:t>
            </a:r>
            <a:r>
              <a:rPr sz="2176" dirty="0">
                <a:solidFill>
                  <a:srgbClr val="FFFFFF"/>
                </a:solidFill>
                <a:latin typeface="Arial MT"/>
                <a:cs typeface="Arial MT"/>
              </a:rPr>
              <a:t> </a:t>
            </a:r>
            <a:r>
              <a:rPr sz="2176" spc="-6" dirty="0">
                <a:solidFill>
                  <a:srgbClr val="FFFFFF"/>
                </a:solidFill>
                <a:latin typeface="Arial MT"/>
                <a:cs typeface="Arial MT"/>
              </a:rPr>
              <a:t>représente </a:t>
            </a:r>
            <a:r>
              <a:rPr sz="2176" spc="-12" dirty="0">
                <a:solidFill>
                  <a:srgbClr val="FFFFFF"/>
                </a:solidFill>
                <a:latin typeface="Arial MT"/>
                <a:cs typeface="Arial MT"/>
              </a:rPr>
              <a:t>une</a:t>
            </a:r>
            <a:r>
              <a:rPr sz="2176" spc="-6" dirty="0">
                <a:solidFill>
                  <a:srgbClr val="FFFFFF"/>
                </a:solidFill>
                <a:latin typeface="Arial MT"/>
                <a:cs typeface="Arial MT"/>
              </a:rPr>
              <a:t> date</a:t>
            </a:r>
            <a:r>
              <a:rPr sz="2176" dirty="0">
                <a:solidFill>
                  <a:srgbClr val="FFFFFF"/>
                </a:solidFill>
                <a:latin typeface="Arial MT"/>
                <a:cs typeface="Arial MT"/>
              </a:rPr>
              <a:t> </a:t>
            </a:r>
            <a:r>
              <a:rPr sz="2176" spc="-6" dirty="0">
                <a:solidFill>
                  <a:srgbClr val="FFFFFF"/>
                </a:solidFill>
                <a:latin typeface="Arial MT"/>
                <a:cs typeface="Arial MT"/>
              </a:rPr>
              <a:t>au format</a:t>
            </a:r>
            <a:r>
              <a:rPr sz="2176" dirty="0">
                <a:solidFill>
                  <a:srgbClr val="FFFFFF"/>
                </a:solidFill>
                <a:latin typeface="Arial MT"/>
                <a:cs typeface="Arial MT"/>
              </a:rPr>
              <a:t> </a:t>
            </a:r>
            <a:r>
              <a:rPr sz="2176" spc="-6" dirty="0">
                <a:solidFill>
                  <a:srgbClr val="FFFFFF"/>
                </a:solidFill>
                <a:latin typeface="Arial MT"/>
                <a:cs typeface="Arial MT"/>
              </a:rPr>
              <a:t>ISO-8601</a:t>
            </a:r>
            <a:r>
              <a:rPr sz="2176" dirty="0">
                <a:solidFill>
                  <a:srgbClr val="FFFFFF"/>
                </a:solidFill>
                <a:latin typeface="Arial MT"/>
                <a:cs typeface="Arial MT"/>
              </a:rPr>
              <a:t> </a:t>
            </a:r>
            <a:r>
              <a:rPr sz="2176" spc="-6" dirty="0">
                <a:solidFill>
                  <a:srgbClr val="FFFFFF"/>
                </a:solidFill>
                <a:latin typeface="Arial MT"/>
                <a:cs typeface="Arial MT"/>
              </a:rPr>
              <a:t>(AAAA-MM-JJ)</a:t>
            </a:r>
            <a:r>
              <a:rPr sz="2176" dirty="0">
                <a:solidFill>
                  <a:srgbClr val="FFFFFF"/>
                </a:solidFill>
                <a:latin typeface="Arial MT"/>
                <a:cs typeface="Arial MT"/>
              </a:rPr>
              <a:t> . </a:t>
            </a:r>
            <a:r>
              <a:rPr sz="2176" spc="-6" dirty="0">
                <a:solidFill>
                  <a:srgbClr val="FFFFFF"/>
                </a:solidFill>
                <a:latin typeface="Arial MT"/>
                <a:cs typeface="Arial MT"/>
              </a:rPr>
              <a:t>S’il</a:t>
            </a:r>
            <a:r>
              <a:rPr sz="2176" dirty="0">
                <a:solidFill>
                  <a:srgbClr val="FFFFFF"/>
                </a:solidFill>
                <a:latin typeface="Arial MT"/>
                <a:cs typeface="Arial MT"/>
              </a:rPr>
              <a:t> </a:t>
            </a:r>
            <a:r>
              <a:rPr sz="2176" spc="-12" dirty="0">
                <a:solidFill>
                  <a:srgbClr val="FFFFFF"/>
                </a:solidFill>
                <a:latin typeface="Arial MT"/>
                <a:cs typeface="Arial MT"/>
              </a:rPr>
              <a:t>parvient</a:t>
            </a:r>
            <a:r>
              <a:rPr sz="2176" dirty="0">
                <a:solidFill>
                  <a:srgbClr val="FFFFFF"/>
                </a:solidFill>
                <a:latin typeface="Arial MT"/>
                <a:cs typeface="Arial MT"/>
              </a:rPr>
              <a:t> à</a:t>
            </a:r>
            <a:r>
              <a:rPr sz="2176" spc="-6" dirty="0">
                <a:solidFill>
                  <a:srgbClr val="FFFFFF"/>
                </a:solidFill>
                <a:latin typeface="Arial MT"/>
                <a:cs typeface="Arial MT"/>
              </a:rPr>
              <a:t> transformer </a:t>
            </a:r>
            <a:r>
              <a:rPr sz="2176" spc="-585" dirty="0">
                <a:solidFill>
                  <a:srgbClr val="FFFFFF"/>
                </a:solidFill>
                <a:latin typeface="Arial MT"/>
                <a:cs typeface="Arial MT"/>
              </a:rPr>
              <a:t> </a:t>
            </a:r>
            <a:r>
              <a:rPr sz="2176" dirty="0">
                <a:solidFill>
                  <a:srgbClr val="FFFFFF"/>
                </a:solidFill>
                <a:latin typeface="Arial MT"/>
                <a:cs typeface="Arial MT"/>
              </a:rPr>
              <a:t>ce</a:t>
            </a:r>
            <a:r>
              <a:rPr sz="2176" spc="-6" dirty="0">
                <a:solidFill>
                  <a:srgbClr val="FFFFFF"/>
                </a:solidFill>
                <a:latin typeface="Arial MT"/>
                <a:cs typeface="Arial MT"/>
              </a:rPr>
              <a:t> paramètre en </a:t>
            </a:r>
            <a:r>
              <a:rPr sz="2176" spc="-12" dirty="0">
                <a:solidFill>
                  <a:srgbClr val="FFFFFF"/>
                </a:solidFill>
                <a:latin typeface="Arial MT"/>
                <a:cs typeface="Arial MT"/>
              </a:rPr>
              <a:t>LocalDate,</a:t>
            </a:r>
            <a:r>
              <a:rPr sz="2176" dirty="0">
                <a:solidFill>
                  <a:srgbClr val="FFFFFF"/>
                </a:solidFill>
                <a:latin typeface="Arial MT"/>
                <a:cs typeface="Arial MT"/>
              </a:rPr>
              <a:t> </a:t>
            </a:r>
            <a:r>
              <a:rPr sz="2176" spc="-6" dirty="0">
                <a:solidFill>
                  <a:srgbClr val="FFFFFF"/>
                </a:solidFill>
                <a:latin typeface="Arial MT"/>
                <a:cs typeface="Arial MT"/>
              </a:rPr>
              <a:t>il </a:t>
            </a:r>
            <a:r>
              <a:rPr sz="2176" spc="-12" dirty="0">
                <a:solidFill>
                  <a:srgbClr val="FFFFFF"/>
                </a:solidFill>
                <a:latin typeface="Arial MT"/>
                <a:cs typeface="Arial MT"/>
              </a:rPr>
              <a:t>affiche</a:t>
            </a:r>
            <a:r>
              <a:rPr sz="2176" dirty="0">
                <a:solidFill>
                  <a:srgbClr val="FFFFFF"/>
                </a:solidFill>
                <a:latin typeface="Arial MT"/>
                <a:cs typeface="Arial MT"/>
              </a:rPr>
              <a:t> </a:t>
            </a:r>
            <a:r>
              <a:rPr sz="2176" spc="-6" dirty="0">
                <a:solidFill>
                  <a:srgbClr val="FFFFFF"/>
                </a:solidFill>
                <a:latin typeface="Arial MT"/>
                <a:cs typeface="Arial MT"/>
              </a:rPr>
              <a:t>si oui ou </a:t>
            </a:r>
            <a:r>
              <a:rPr sz="2176" spc="-12" dirty="0">
                <a:solidFill>
                  <a:srgbClr val="FFFFFF"/>
                </a:solidFill>
                <a:latin typeface="Arial MT"/>
                <a:cs typeface="Arial MT"/>
              </a:rPr>
              <a:t>non,</a:t>
            </a:r>
            <a:r>
              <a:rPr sz="2176" dirty="0">
                <a:solidFill>
                  <a:srgbClr val="FFFFFF"/>
                </a:solidFill>
                <a:latin typeface="Arial MT"/>
                <a:cs typeface="Arial MT"/>
              </a:rPr>
              <a:t> </a:t>
            </a:r>
            <a:r>
              <a:rPr sz="2176" spc="-6" dirty="0">
                <a:solidFill>
                  <a:srgbClr val="FFFFFF"/>
                </a:solidFill>
                <a:latin typeface="Arial MT"/>
                <a:cs typeface="Arial MT"/>
              </a:rPr>
              <a:t>la</a:t>
            </a:r>
            <a:r>
              <a:rPr sz="2176" dirty="0">
                <a:solidFill>
                  <a:srgbClr val="FFFFFF"/>
                </a:solidFill>
                <a:latin typeface="Arial MT"/>
                <a:cs typeface="Arial MT"/>
              </a:rPr>
              <a:t> </a:t>
            </a:r>
            <a:r>
              <a:rPr sz="2176" spc="-6" dirty="0">
                <a:solidFill>
                  <a:srgbClr val="FFFFFF"/>
                </a:solidFill>
                <a:latin typeface="Arial MT"/>
                <a:cs typeface="Arial MT"/>
              </a:rPr>
              <a:t>date est</a:t>
            </a:r>
            <a:r>
              <a:rPr sz="2176" dirty="0">
                <a:solidFill>
                  <a:srgbClr val="FFFFFF"/>
                </a:solidFill>
                <a:latin typeface="Arial MT"/>
                <a:cs typeface="Arial MT"/>
              </a:rPr>
              <a:t> </a:t>
            </a:r>
            <a:r>
              <a:rPr sz="2176" spc="-6" dirty="0">
                <a:solidFill>
                  <a:srgbClr val="FFFFFF"/>
                </a:solidFill>
                <a:latin typeface="Arial MT"/>
                <a:cs typeface="Arial MT"/>
              </a:rPr>
              <a:t>une </a:t>
            </a:r>
            <a:r>
              <a:rPr sz="2176" spc="-12" dirty="0">
                <a:solidFill>
                  <a:srgbClr val="FFFFFF"/>
                </a:solidFill>
                <a:latin typeface="Arial MT"/>
                <a:cs typeface="Arial MT"/>
              </a:rPr>
              <a:t>année</a:t>
            </a:r>
            <a:r>
              <a:rPr sz="2176" spc="-6" dirty="0">
                <a:solidFill>
                  <a:srgbClr val="FFFFFF"/>
                </a:solidFill>
                <a:latin typeface="Arial MT"/>
                <a:cs typeface="Arial MT"/>
              </a:rPr>
              <a:t> bissextile. </a:t>
            </a:r>
            <a:r>
              <a:rPr sz="2176" spc="-585" dirty="0">
                <a:solidFill>
                  <a:srgbClr val="FFFFFF"/>
                </a:solidFill>
                <a:latin typeface="Arial MT"/>
                <a:cs typeface="Arial MT"/>
              </a:rPr>
              <a:t> </a:t>
            </a:r>
            <a:r>
              <a:rPr sz="2176" spc="-6" dirty="0">
                <a:solidFill>
                  <a:srgbClr val="FFFFFF"/>
                </a:solidFill>
                <a:latin typeface="Arial MT"/>
                <a:cs typeface="Arial MT"/>
              </a:rPr>
              <a:t>Si il ne </a:t>
            </a:r>
            <a:r>
              <a:rPr sz="2176" spc="-12" dirty="0">
                <a:solidFill>
                  <a:srgbClr val="FFFFFF"/>
                </a:solidFill>
                <a:latin typeface="Arial MT"/>
                <a:cs typeface="Arial MT"/>
              </a:rPr>
              <a:t>parvient</a:t>
            </a:r>
            <a:r>
              <a:rPr sz="2176" dirty="0">
                <a:solidFill>
                  <a:srgbClr val="FFFFFF"/>
                </a:solidFill>
                <a:latin typeface="Arial MT"/>
                <a:cs typeface="Arial MT"/>
              </a:rPr>
              <a:t> </a:t>
            </a:r>
            <a:r>
              <a:rPr sz="2176" spc="-12" dirty="0">
                <a:solidFill>
                  <a:srgbClr val="FFFFFF"/>
                </a:solidFill>
                <a:latin typeface="Arial MT"/>
                <a:cs typeface="Arial MT"/>
              </a:rPr>
              <a:t>pas</a:t>
            </a:r>
            <a:r>
              <a:rPr sz="2176" dirty="0">
                <a:solidFill>
                  <a:srgbClr val="FFFFFF"/>
                </a:solidFill>
                <a:latin typeface="Arial MT"/>
                <a:cs typeface="Arial MT"/>
              </a:rPr>
              <a:t> à </a:t>
            </a:r>
            <a:r>
              <a:rPr sz="2176" spc="-6" dirty="0">
                <a:solidFill>
                  <a:srgbClr val="FFFFFF"/>
                </a:solidFill>
                <a:latin typeface="Arial MT"/>
                <a:cs typeface="Arial MT"/>
              </a:rPr>
              <a:t>transformer</a:t>
            </a:r>
            <a:r>
              <a:rPr sz="2176" dirty="0">
                <a:solidFill>
                  <a:srgbClr val="FFFFFF"/>
                </a:solidFill>
                <a:latin typeface="Arial MT"/>
                <a:cs typeface="Arial MT"/>
              </a:rPr>
              <a:t> </a:t>
            </a:r>
            <a:r>
              <a:rPr sz="2176" spc="-6" dirty="0">
                <a:solidFill>
                  <a:srgbClr val="FFFFFF"/>
                </a:solidFill>
                <a:latin typeface="Arial MT"/>
                <a:cs typeface="Arial MT"/>
              </a:rPr>
              <a:t>la </a:t>
            </a:r>
            <a:r>
              <a:rPr sz="2176" spc="-12" dirty="0">
                <a:solidFill>
                  <a:srgbClr val="FFFFFF"/>
                </a:solidFill>
                <a:latin typeface="Arial MT"/>
                <a:cs typeface="Arial MT"/>
              </a:rPr>
              <a:t>LocalDate,</a:t>
            </a:r>
            <a:r>
              <a:rPr sz="2176" dirty="0">
                <a:solidFill>
                  <a:srgbClr val="FFFFFF"/>
                </a:solidFill>
                <a:latin typeface="Arial MT"/>
                <a:cs typeface="Arial MT"/>
              </a:rPr>
              <a:t> </a:t>
            </a:r>
            <a:r>
              <a:rPr sz="2176" spc="-6" dirty="0">
                <a:solidFill>
                  <a:srgbClr val="FFFFFF"/>
                </a:solidFill>
                <a:latin typeface="Arial MT"/>
                <a:cs typeface="Arial MT"/>
              </a:rPr>
              <a:t>il </a:t>
            </a:r>
            <a:r>
              <a:rPr sz="2176" spc="-12" dirty="0">
                <a:solidFill>
                  <a:srgbClr val="FFFFFF"/>
                </a:solidFill>
                <a:latin typeface="Arial MT"/>
                <a:cs typeface="Arial MT"/>
              </a:rPr>
              <a:t>affiche</a:t>
            </a:r>
            <a:r>
              <a:rPr sz="2176" dirty="0">
                <a:solidFill>
                  <a:srgbClr val="FFFFFF"/>
                </a:solidFill>
                <a:latin typeface="Arial MT"/>
                <a:cs typeface="Arial MT"/>
              </a:rPr>
              <a:t> </a:t>
            </a:r>
            <a:r>
              <a:rPr sz="2176" spc="-6" dirty="0">
                <a:solidFill>
                  <a:srgbClr val="FFFFFF"/>
                </a:solidFill>
                <a:latin typeface="Arial MT"/>
                <a:cs typeface="Arial MT"/>
              </a:rPr>
              <a:t>une </a:t>
            </a:r>
            <a:r>
              <a:rPr sz="2176" spc="-24" dirty="0">
                <a:solidFill>
                  <a:srgbClr val="FFFFFF"/>
                </a:solidFill>
                <a:latin typeface="Arial MT"/>
                <a:cs typeface="Arial MT"/>
              </a:rPr>
              <a:t>erreur.</a:t>
            </a:r>
            <a:endParaRPr sz="2176" dirty="0">
              <a:solidFill>
                <a:prstClr val="black"/>
              </a:solidFill>
              <a:latin typeface="Arial MT"/>
              <a:cs typeface="Arial MT"/>
            </a:endParaRPr>
          </a:p>
          <a:p>
            <a:pPr marL="15356" defTabSz="1105601">
              <a:spcBef>
                <a:spcPts val="1034"/>
              </a:spcBef>
            </a:pPr>
            <a:r>
              <a:rPr sz="2176" spc="-6" dirty="0">
                <a:solidFill>
                  <a:srgbClr val="FFFFFF"/>
                </a:solidFill>
                <a:latin typeface="Arial MT"/>
                <a:cs typeface="Arial MT"/>
              </a:rPr>
              <a:t>Faire en sorte qu’il </a:t>
            </a:r>
            <a:r>
              <a:rPr sz="2176" spc="-12" dirty="0">
                <a:solidFill>
                  <a:srgbClr val="FFFFFF"/>
                </a:solidFill>
                <a:latin typeface="Arial MT"/>
                <a:cs typeface="Arial MT"/>
              </a:rPr>
              <a:t>affiche</a:t>
            </a:r>
            <a:r>
              <a:rPr sz="2176" spc="-6" dirty="0">
                <a:solidFill>
                  <a:srgbClr val="FFFFFF"/>
                </a:solidFill>
                <a:latin typeface="Arial MT"/>
                <a:cs typeface="Arial MT"/>
              </a:rPr>
              <a:t> le mois</a:t>
            </a:r>
            <a:r>
              <a:rPr sz="2176" dirty="0">
                <a:solidFill>
                  <a:srgbClr val="FFFFFF"/>
                </a:solidFill>
                <a:latin typeface="Arial MT"/>
                <a:cs typeface="Arial MT"/>
              </a:rPr>
              <a:t> </a:t>
            </a:r>
            <a:r>
              <a:rPr sz="2176" spc="-6" dirty="0">
                <a:solidFill>
                  <a:srgbClr val="FFFFFF"/>
                </a:solidFill>
                <a:latin typeface="Arial MT"/>
                <a:cs typeface="Arial MT"/>
              </a:rPr>
              <a:t>de </a:t>
            </a:r>
            <a:r>
              <a:rPr sz="2176" spc="-12" dirty="0">
                <a:solidFill>
                  <a:srgbClr val="FFFFFF"/>
                </a:solidFill>
                <a:latin typeface="Arial MT"/>
                <a:cs typeface="Arial MT"/>
              </a:rPr>
              <a:t>l’année</a:t>
            </a:r>
            <a:r>
              <a:rPr sz="2176" spc="-6" dirty="0">
                <a:solidFill>
                  <a:srgbClr val="FFFFFF"/>
                </a:solidFill>
                <a:latin typeface="Arial MT"/>
                <a:cs typeface="Arial MT"/>
              </a:rPr>
              <a:t> et</a:t>
            </a:r>
            <a:r>
              <a:rPr sz="2176" dirty="0">
                <a:solidFill>
                  <a:srgbClr val="FFFFFF"/>
                </a:solidFill>
                <a:latin typeface="Arial MT"/>
                <a:cs typeface="Arial MT"/>
              </a:rPr>
              <a:t> </a:t>
            </a:r>
            <a:r>
              <a:rPr sz="2176" spc="-6" dirty="0">
                <a:solidFill>
                  <a:srgbClr val="FFFFFF"/>
                </a:solidFill>
                <a:latin typeface="Arial MT"/>
                <a:cs typeface="Arial MT"/>
              </a:rPr>
              <a:t>le </a:t>
            </a:r>
            <a:r>
              <a:rPr sz="2176" spc="-12" dirty="0">
                <a:solidFill>
                  <a:srgbClr val="FFFFFF"/>
                </a:solidFill>
                <a:latin typeface="Arial MT"/>
                <a:cs typeface="Arial MT"/>
              </a:rPr>
              <a:t>jour</a:t>
            </a:r>
            <a:r>
              <a:rPr sz="2176" dirty="0">
                <a:solidFill>
                  <a:srgbClr val="FFFFFF"/>
                </a:solidFill>
                <a:latin typeface="Arial MT"/>
                <a:cs typeface="Arial MT"/>
              </a:rPr>
              <a:t> </a:t>
            </a:r>
            <a:r>
              <a:rPr sz="2176" spc="-6" dirty="0">
                <a:solidFill>
                  <a:srgbClr val="FFFFFF"/>
                </a:solidFill>
                <a:latin typeface="Arial MT"/>
                <a:cs typeface="Arial MT"/>
              </a:rPr>
              <a:t>de la semaine.</a:t>
            </a:r>
            <a:endParaRPr sz="2176" dirty="0">
              <a:solidFill>
                <a:prstClr val="black"/>
              </a:solidFill>
              <a:latin typeface="Arial MT"/>
              <a:cs typeface="Arial MT"/>
            </a:endParaRPr>
          </a:p>
          <a:p>
            <a:pPr marL="15356" defTabSz="1105601">
              <a:spcBef>
                <a:spcPts val="1106"/>
              </a:spcBef>
            </a:pPr>
            <a:r>
              <a:rPr sz="2176" spc="-12" dirty="0">
                <a:solidFill>
                  <a:srgbClr val="FFFFFF"/>
                </a:solidFill>
                <a:latin typeface="Arial MT"/>
                <a:cs typeface="Arial MT"/>
              </a:rPr>
              <a:t>Bonus</a:t>
            </a:r>
            <a:r>
              <a:rPr sz="2176" spc="-6" dirty="0">
                <a:solidFill>
                  <a:srgbClr val="FFFFFF"/>
                </a:solidFill>
                <a:latin typeface="Arial MT"/>
                <a:cs typeface="Arial MT"/>
              </a:rPr>
              <a:t> </a:t>
            </a:r>
            <a:r>
              <a:rPr sz="2176" dirty="0">
                <a:solidFill>
                  <a:srgbClr val="FFFFFF"/>
                </a:solidFill>
                <a:latin typeface="Arial MT"/>
                <a:cs typeface="Arial MT"/>
              </a:rPr>
              <a:t>: </a:t>
            </a:r>
            <a:r>
              <a:rPr sz="2176" spc="-12" dirty="0">
                <a:solidFill>
                  <a:srgbClr val="FFFFFF"/>
                </a:solidFill>
                <a:latin typeface="Arial MT"/>
                <a:cs typeface="Arial MT"/>
              </a:rPr>
              <a:t>afficher</a:t>
            </a:r>
            <a:r>
              <a:rPr sz="2176" spc="-6" dirty="0">
                <a:solidFill>
                  <a:srgbClr val="FFFFFF"/>
                </a:solidFill>
                <a:latin typeface="Arial MT"/>
                <a:cs typeface="Arial MT"/>
              </a:rPr>
              <a:t> de manière</a:t>
            </a:r>
            <a:r>
              <a:rPr sz="2176" spc="-12" dirty="0">
                <a:solidFill>
                  <a:srgbClr val="FFFFFF"/>
                </a:solidFill>
                <a:latin typeface="Arial MT"/>
                <a:cs typeface="Arial MT"/>
              </a:rPr>
              <a:t> </a:t>
            </a:r>
            <a:r>
              <a:rPr sz="2176" spc="-6" dirty="0">
                <a:solidFill>
                  <a:srgbClr val="FFFFFF"/>
                </a:solidFill>
                <a:latin typeface="Arial MT"/>
                <a:cs typeface="Arial MT"/>
              </a:rPr>
              <a:t>lisible </a:t>
            </a:r>
            <a:r>
              <a:rPr sz="2176" spc="-12" dirty="0">
                <a:solidFill>
                  <a:srgbClr val="FFFFFF"/>
                </a:solidFill>
                <a:latin typeface="Arial MT"/>
                <a:cs typeface="Arial MT"/>
              </a:rPr>
              <a:t>pour</a:t>
            </a:r>
            <a:r>
              <a:rPr sz="2176" dirty="0">
                <a:solidFill>
                  <a:srgbClr val="FFFFFF"/>
                </a:solidFill>
                <a:latin typeface="Arial MT"/>
                <a:cs typeface="Arial MT"/>
              </a:rPr>
              <a:t> </a:t>
            </a:r>
            <a:r>
              <a:rPr sz="2176" spc="-6" dirty="0">
                <a:solidFill>
                  <a:srgbClr val="FFFFFF"/>
                </a:solidFill>
                <a:latin typeface="Arial MT"/>
                <a:cs typeface="Arial MT"/>
              </a:rPr>
              <a:t>un</a:t>
            </a:r>
            <a:r>
              <a:rPr sz="2176" spc="-12" dirty="0">
                <a:solidFill>
                  <a:srgbClr val="FFFFFF"/>
                </a:solidFill>
                <a:latin typeface="Arial MT"/>
                <a:cs typeface="Arial MT"/>
              </a:rPr>
              <a:t> </a:t>
            </a:r>
            <a:r>
              <a:rPr sz="2176" spc="-6" dirty="0">
                <a:solidFill>
                  <a:srgbClr val="FFFFFF"/>
                </a:solidFill>
                <a:latin typeface="Arial MT"/>
                <a:cs typeface="Arial MT"/>
              </a:rPr>
              <a:t>humain la</a:t>
            </a:r>
            <a:r>
              <a:rPr sz="2176" spc="-12" dirty="0">
                <a:solidFill>
                  <a:srgbClr val="FFFFFF"/>
                </a:solidFill>
                <a:latin typeface="Arial MT"/>
                <a:cs typeface="Arial MT"/>
              </a:rPr>
              <a:t> </a:t>
            </a:r>
            <a:r>
              <a:rPr sz="2176" spc="-6" dirty="0">
                <a:solidFill>
                  <a:srgbClr val="FFFFFF"/>
                </a:solidFill>
                <a:latin typeface="Arial MT"/>
                <a:cs typeface="Arial MT"/>
              </a:rPr>
              <a:t>date avec le jour</a:t>
            </a:r>
            <a:r>
              <a:rPr sz="2176" dirty="0">
                <a:solidFill>
                  <a:srgbClr val="FFFFFF"/>
                </a:solidFill>
                <a:latin typeface="Arial MT"/>
                <a:cs typeface="Arial MT"/>
              </a:rPr>
              <a:t> </a:t>
            </a:r>
            <a:r>
              <a:rPr sz="2176" spc="-6" dirty="0">
                <a:solidFill>
                  <a:srgbClr val="FFFFFF"/>
                </a:solidFill>
                <a:latin typeface="Arial MT"/>
                <a:cs typeface="Arial MT"/>
              </a:rPr>
              <a:t>de</a:t>
            </a:r>
            <a:r>
              <a:rPr sz="2176" spc="-12" dirty="0">
                <a:solidFill>
                  <a:srgbClr val="FFFFFF"/>
                </a:solidFill>
                <a:latin typeface="Arial MT"/>
                <a:cs typeface="Arial MT"/>
              </a:rPr>
              <a:t> </a:t>
            </a:r>
            <a:r>
              <a:rPr sz="2176" spc="-6" dirty="0">
                <a:solidFill>
                  <a:srgbClr val="FFFFFF"/>
                </a:solidFill>
                <a:latin typeface="Arial MT"/>
                <a:cs typeface="Arial MT"/>
              </a:rPr>
              <a:t>la semaine.</a:t>
            </a:r>
            <a:endParaRPr sz="2176" dirty="0">
              <a:solidFill>
                <a:prstClr val="black"/>
              </a:solidFill>
              <a:latin typeface="Arial MT"/>
              <a:cs typeface="Arial MT"/>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4014" y="279420"/>
            <a:ext cx="1064113"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D</a:t>
            </a:r>
            <a:r>
              <a:rPr sz="1814" b="1" dirty="0">
                <a:solidFill>
                  <a:srgbClr val="0058FF"/>
                </a:solidFill>
                <a:latin typeface="Arial"/>
                <a:cs typeface="Arial"/>
              </a:rPr>
              <a:t>ate</a:t>
            </a:r>
            <a:r>
              <a:rPr sz="1814" b="1" spc="-36" dirty="0">
                <a:solidFill>
                  <a:srgbClr val="0058FF"/>
                </a:solidFill>
                <a:latin typeface="Arial"/>
                <a:cs typeface="Arial"/>
              </a:rPr>
              <a:t>T</a:t>
            </a:r>
            <a:r>
              <a:rPr sz="1814" b="1" dirty="0">
                <a:solidFill>
                  <a:srgbClr val="0058FF"/>
                </a:solidFill>
                <a:latin typeface="Arial"/>
                <a:cs typeface="Arial"/>
              </a:rPr>
              <a:t>i</a:t>
            </a:r>
            <a:r>
              <a:rPr sz="1814" b="1" spc="-6" dirty="0">
                <a:solidFill>
                  <a:srgbClr val="0058FF"/>
                </a:solidFill>
                <a:latin typeface="Arial"/>
                <a:cs typeface="Arial"/>
              </a:rPr>
              <a:t>m</a:t>
            </a:r>
            <a:r>
              <a:rPr sz="1814" b="1" dirty="0">
                <a:solidFill>
                  <a:srgbClr val="0058FF"/>
                </a:solidFill>
                <a:latin typeface="Arial"/>
                <a:cs typeface="Arial"/>
              </a:rPr>
              <a:t>e</a:t>
            </a:r>
            <a:endParaRPr sz="1814">
              <a:solidFill>
                <a:prstClr val="black"/>
              </a:solidFill>
              <a:latin typeface="Arial"/>
              <a:cs typeface="Arial"/>
            </a:endParaRPr>
          </a:p>
        </p:txBody>
      </p:sp>
      <p:sp>
        <p:nvSpPr>
          <p:cNvPr id="3" name="object 3"/>
          <p:cNvSpPr txBox="1">
            <a:spLocks noGrp="1"/>
          </p:cNvSpPr>
          <p:nvPr>
            <p:ph type="title"/>
          </p:nvPr>
        </p:nvSpPr>
        <p:spPr>
          <a:xfrm>
            <a:off x="594014" y="535345"/>
            <a:ext cx="5207704" cy="573671"/>
          </a:xfrm>
          <a:prstGeom prst="rect">
            <a:avLst/>
          </a:prstGeom>
        </p:spPr>
        <p:txBody>
          <a:bodyPr vert="horz" wrap="square" lIns="0" tIns="15355" rIns="0" bIns="0" rtlCol="0">
            <a:spAutoFit/>
          </a:bodyPr>
          <a:lstStyle/>
          <a:p>
            <a:pPr marL="15356">
              <a:spcBef>
                <a:spcPts val="121"/>
              </a:spcBef>
            </a:pPr>
            <a:r>
              <a:rPr lang="fr-FR" spc="333" dirty="0"/>
              <a:t>Commit</a:t>
            </a:r>
            <a:endParaRPr spc="393" dirty="0"/>
          </a:p>
        </p:txBody>
      </p:sp>
    </p:spTree>
    <p:extLst>
      <p:ext uri="{BB962C8B-B14F-4D97-AF65-F5344CB8AC3E}">
        <p14:creationId xmlns:p14="http://schemas.microsoft.com/office/powerpoint/2010/main" val="171622632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4014" y="279420"/>
            <a:ext cx="1064113"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D</a:t>
            </a:r>
            <a:r>
              <a:rPr sz="1814" b="1" dirty="0">
                <a:solidFill>
                  <a:srgbClr val="0058FF"/>
                </a:solidFill>
                <a:latin typeface="Arial"/>
                <a:cs typeface="Arial"/>
              </a:rPr>
              <a:t>ate</a:t>
            </a:r>
            <a:r>
              <a:rPr sz="1814" b="1" spc="-36" dirty="0">
                <a:solidFill>
                  <a:srgbClr val="0058FF"/>
                </a:solidFill>
                <a:latin typeface="Arial"/>
                <a:cs typeface="Arial"/>
              </a:rPr>
              <a:t>T</a:t>
            </a:r>
            <a:r>
              <a:rPr sz="1814" b="1" dirty="0">
                <a:solidFill>
                  <a:srgbClr val="0058FF"/>
                </a:solidFill>
                <a:latin typeface="Arial"/>
                <a:cs typeface="Arial"/>
              </a:rPr>
              <a:t>i</a:t>
            </a:r>
            <a:r>
              <a:rPr sz="1814" b="1" spc="-6" dirty="0">
                <a:solidFill>
                  <a:srgbClr val="0058FF"/>
                </a:solidFill>
                <a:latin typeface="Arial"/>
                <a:cs typeface="Arial"/>
              </a:rPr>
              <a:t>m</a:t>
            </a:r>
            <a:r>
              <a:rPr sz="1814" b="1" dirty="0">
                <a:solidFill>
                  <a:srgbClr val="0058FF"/>
                </a:solidFill>
                <a:latin typeface="Arial"/>
                <a:cs typeface="Arial"/>
              </a:rPr>
              <a:t>e</a:t>
            </a:r>
            <a:endParaRPr sz="1814">
              <a:solidFill>
                <a:prstClr val="black"/>
              </a:solidFill>
              <a:latin typeface="Arial"/>
              <a:cs typeface="Arial"/>
            </a:endParaRPr>
          </a:p>
        </p:txBody>
      </p:sp>
      <p:sp>
        <p:nvSpPr>
          <p:cNvPr id="3" name="object 3"/>
          <p:cNvSpPr txBox="1">
            <a:spLocks noGrp="1"/>
          </p:cNvSpPr>
          <p:nvPr>
            <p:ph type="title"/>
          </p:nvPr>
        </p:nvSpPr>
        <p:spPr>
          <a:xfrm>
            <a:off x="594014" y="535345"/>
            <a:ext cx="4779295" cy="573671"/>
          </a:xfrm>
          <a:prstGeom prst="rect">
            <a:avLst/>
          </a:prstGeom>
        </p:spPr>
        <p:txBody>
          <a:bodyPr vert="horz" wrap="square" lIns="0" tIns="15355" rIns="0" bIns="0" rtlCol="0">
            <a:spAutoFit/>
          </a:bodyPr>
          <a:lstStyle/>
          <a:p>
            <a:pPr marL="15356">
              <a:spcBef>
                <a:spcPts val="121"/>
              </a:spcBef>
            </a:pPr>
            <a:r>
              <a:rPr spc="326" dirty="0"/>
              <a:t>Temporal</a:t>
            </a:r>
            <a:r>
              <a:rPr spc="85" dirty="0"/>
              <a:t> </a:t>
            </a:r>
            <a:r>
              <a:rPr spc="351" dirty="0"/>
              <a:t>Adjuster</a:t>
            </a:r>
          </a:p>
        </p:txBody>
      </p:sp>
      <p:sp>
        <p:nvSpPr>
          <p:cNvPr id="4" name="object 4"/>
          <p:cNvSpPr txBox="1"/>
          <p:nvPr/>
        </p:nvSpPr>
        <p:spPr>
          <a:xfrm>
            <a:off x="724594"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1116336" y="1563880"/>
            <a:ext cx="10413104" cy="658967"/>
          </a:xfrm>
          <a:prstGeom prst="rect">
            <a:avLst/>
          </a:prstGeom>
        </p:spPr>
        <p:txBody>
          <a:bodyPr vert="horz" wrap="square" lIns="0" tIns="42994" rIns="0" bIns="0" rtlCol="0">
            <a:spAutoFit/>
          </a:bodyPr>
          <a:lstStyle/>
          <a:p>
            <a:pPr marL="15356" marR="6142" defTabSz="1105601">
              <a:lnSpc>
                <a:spcPts val="2442"/>
              </a:lnSpc>
              <a:spcBef>
                <a:spcPts val="339"/>
              </a:spcBef>
            </a:pPr>
            <a:r>
              <a:rPr lang="fr-FR" sz="2176" spc="-24" dirty="0" err="1">
                <a:solidFill>
                  <a:srgbClr val="FFFFFF"/>
                </a:solidFill>
                <a:latin typeface="Arial MT"/>
                <a:cs typeface="Arial MT"/>
              </a:rPr>
              <a:t>TemporalAdjusters</a:t>
            </a:r>
            <a:r>
              <a:rPr lang="fr-FR" sz="2176" spc="-24" dirty="0">
                <a:solidFill>
                  <a:srgbClr val="FFFFFF"/>
                </a:solidFill>
                <a:latin typeface="Arial MT"/>
                <a:cs typeface="Arial MT"/>
              </a:rPr>
              <a:t> : Outils pour modifier des objets Temporal (ex. </a:t>
            </a:r>
            <a:r>
              <a:rPr lang="fr-FR" sz="2176" spc="-24" dirty="0" err="1">
                <a:solidFill>
                  <a:srgbClr val="FFFFFF"/>
                </a:solidFill>
                <a:latin typeface="Arial MT"/>
                <a:cs typeface="Arial MT"/>
              </a:rPr>
              <a:t>LocalDate</a:t>
            </a:r>
            <a:r>
              <a:rPr lang="fr-FR" sz="2176" spc="-24" dirty="0">
                <a:solidFill>
                  <a:srgbClr val="FFFFFF"/>
                </a:solidFill>
                <a:latin typeface="Arial MT"/>
                <a:cs typeface="Arial MT"/>
              </a:rPr>
              <a:t>, </a:t>
            </a:r>
            <a:r>
              <a:rPr lang="fr-FR" sz="2176" spc="-24" dirty="0" err="1">
                <a:solidFill>
                  <a:srgbClr val="FFFFFF"/>
                </a:solidFill>
                <a:latin typeface="Arial MT"/>
                <a:cs typeface="Arial MT"/>
              </a:rPr>
              <a:t>LocalDateTime</a:t>
            </a:r>
            <a:r>
              <a:rPr lang="fr-FR" sz="2176" spc="-24" dirty="0">
                <a:solidFill>
                  <a:srgbClr val="FFFFFF"/>
                </a:solidFill>
                <a:latin typeface="Arial MT"/>
                <a:cs typeface="Arial MT"/>
              </a:rPr>
              <a:t>).</a:t>
            </a:r>
            <a:endParaRPr sz="2176" dirty="0">
              <a:solidFill>
                <a:prstClr val="black"/>
              </a:solidFill>
              <a:latin typeface="Arial MT"/>
              <a:cs typeface="Arial MT"/>
            </a:endParaRPr>
          </a:p>
        </p:txBody>
      </p:sp>
      <p:sp>
        <p:nvSpPr>
          <p:cNvPr id="9" name="object 9"/>
          <p:cNvSpPr txBox="1"/>
          <p:nvPr/>
        </p:nvSpPr>
        <p:spPr>
          <a:xfrm>
            <a:off x="1246916" y="2356928"/>
            <a:ext cx="10316367" cy="1389936"/>
          </a:xfrm>
          <a:prstGeom prst="rect">
            <a:avLst/>
          </a:prstGeom>
        </p:spPr>
        <p:txBody>
          <a:bodyPr vert="horz" wrap="square" lIns="0" tIns="42994" rIns="0" bIns="0" rtlCol="0">
            <a:spAutoFit/>
          </a:bodyPr>
          <a:lstStyle/>
          <a:p>
            <a:pPr marL="14588" marR="2262643" defTabSz="1105601">
              <a:lnSpc>
                <a:spcPts val="2442"/>
              </a:lnSpc>
              <a:spcBef>
                <a:spcPts val="339"/>
              </a:spcBef>
              <a:buClr>
                <a:srgbClr val="0058FF"/>
              </a:buClr>
              <a:buSzPct val="75000"/>
              <a:tabLst>
                <a:tab pos="406923" algn="l"/>
                <a:tab pos="407690" algn="l"/>
              </a:tabLst>
            </a:pPr>
            <a:r>
              <a:rPr lang="fr-FR" sz="2176" spc="-6" dirty="0">
                <a:solidFill>
                  <a:srgbClr val="FFFFFF"/>
                </a:solidFill>
                <a:latin typeface="Arial MT"/>
                <a:cs typeface="Arial MT"/>
              </a:rPr>
              <a:t>Méthode </a:t>
            </a:r>
            <a:r>
              <a:rPr lang="fr-FR" sz="2176" spc="-6" dirty="0" err="1">
                <a:solidFill>
                  <a:srgbClr val="FFFFFF"/>
                </a:solidFill>
                <a:latin typeface="Arial MT"/>
                <a:cs typeface="Arial MT"/>
              </a:rPr>
              <a:t>with</a:t>
            </a:r>
            <a:r>
              <a:rPr lang="fr-FR" sz="2176" spc="-6" dirty="0">
                <a:solidFill>
                  <a:srgbClr val="FFFFFF"/>
                </a:solidFill>
                <a:latin typeface="Arial MT"/>
                <a:cs typeface="Arial MT"/>
              </a:rPr>
              <a:t>() :</a:t>
            </a:r>
          </a:p>
          <a:p>
            <a:pPr marL="14588" marR="2262643" defTabSz="1105601">
              <a:lnSpc>
                <a:spcPts val="2442"/>
              </a:lnSpc>
              <a:spcBef>
                <a:spcPts val="339"/>
              </a:spcBef>
              <a:buClr>
                <a:srgbClr val="0058FF"/>
              </a:buClr>
              <a:buSzPct val="75000"/>
              <a:tabLst>
                <a:tab pos="406923" algn="l"/>
                <a:tab pos="407690" algn="l"/>
              </a:tabLst>
            </a:pPr>
            <a:endParaRPr lang="fr-FR" sz="2176" spc="-6" dirty="0">
              <a:solidFill>
                <a:srgbClr val="FFFFFF"/>
              </a:solidFill>
              <a:latin typeface="Arial MT"/>
              <a:cs typeface="Arial MT"/>
            </a:endParaRPr>
          </a:p>
          <a:p>
            <a:pPr marL="14588" marR="2262643" defTabSz="1105601">
              <a:lnSpc>
                <a:spcPts val="2442"/>
              </a:lnSpc>
              <a:spcBef>
                <a:spcPts val="339"/>
              </a:spcBef>
              <a:buClr>
                <a:srgbClr val="0058FF"/>
              </a:buClr>
              <a:buSzPct val="75000"/>
              <a:tabLst>
                <a:tab pos="406923" algn="l"/>
                <a:tab pos="407690" algn="l"/>
              </a:tabLst>
            </a:pPr>
            <a:r>
              <a:rPr lang="fr-FR" sz="2176" spc="-6" dirty="0">
                <a:solidFill>
                  <a:srgbClr val="FFFFFF"/>
                </a:solidFill>
                <a:latin typeface="Arial MT"/>
                <a:cs typeface="Arial MT"/>
              </a:rPr>
              <a:t>    Accepte un </a:t>
            </a:r>
            <a:r>
              <a:rPr lang="fr-FR" sz="2176" spc="-6" dirty="0" err="1">
                <a:solidFill>
                  <a:srgbClr val="FFFFFF"/>
                </a:solidFill>
                <a:latin typeface="Arial MT"/>
                <a:cs typeface="Arial MT"/>
              </a:rPr>
              <a:t>TemporalAdjuster</a:t>
            </a:r>
            <a:r>
              <a:rPr lang="fr-FR" sz="2176" spc="-6" dirty="0">
                <a:solidFill>
                  <a:srgbClr val="FFFFFF"/>
                </a:solidFill>
                <a:latin typeface="Arial MT"/>
                <a:cs typeface="Arial MT"/>
              </a:rPr>
              <a:t>.</a:t>
            </a:r>
          </a:p>
          <a:p>
            <a:pPr marL="14588" marR="2262643" defTabSz="1105601">
              <a:lnSpc>
                <a:spcPts val="2442"/>
              </a:lnSpc>
              <a:spcBef>
                <a:spcPts val="339"/>
              </a:spcBef>
              <a:buClr>
                <a:srgbClr val="0058FF"/>
              </a:buClr>
              <a:buSzPct val="75000"/>
              <a:tabLst>
                <a:tab pos="406923" algn="l"/>
                <a:tab pos="407690" algn="l"/>
              </a:tabLst>
            </a:pPr>
            <a:r>
              <a:rPr lang="fr-FR" sz="2176" spc="-6" dirty="0">
                <a:solidFill>
                  <a:srgbClr val="FFFFFF"/>
                </a:solidFill>
                <a:latin typeface="Arial MT"/>
                <a:cs typeface="Arial MT"/>
              </a:rPr>
              <a:t>    Applique un ajustement sur la date/heure</a:t>
            </a:r>
            <a:endParaRPr lang="fr-FR" sz="2176" dirty="0">
              <a:solidFill>
                <a:prstClr val="black"/>
              </a:solidFill>
              <a:latin typeface="Arial MT"/>
              <a:cs typeface="Arial MT"/>
            </a:endParaRPr>
          </a:p>
        </p:txBody>
      </p:sp>
      <p:sp>
        <p:nvSpPr>
          <p:cNvPr id="10" name="object 10"/>
          <p:cNvSpPr txBox="1"/>
          <p:nvPr/>
        </p:nvSpPr>
        <p:spPr>
          <a:xfrm>
            <a:off x="1959871" y="6132855"/>
            <a:ext cx="8000807" cy="350340"/>
          </a:xfrm>
          <a:prstGeom prst="rect">
            <a:avLst/>
          </a:prstGeom>
        </p:spPr>
        <p:txBody>
          <a:bodyPr vert="horz" wrap="square" lIns="0" tIns="15355" rIns="0" bIns="0" rtlCol="0">
            <a:spAutoFit/>
          </a:bodyPr>
          <a:lstStyle/>
          <a:p>
            <a:pPr marL="15356" defTabSz="1105601">
              <a:spcBef>
                <a:spcPts val="121"/>
              </a:spcBef>
            </a:pPr>
            <a:r>
              <a:rPr sz="2176" spc="-6" dirty="0">
                <a:solidFill>
                  <a:srgbClr val="FFFFFF"/>
                </a:solidFill>
                <a:latin typeface="Arial MT"/>
                <a:cs typeface="Arial MT"/>
              </a:rPr>
              <a:t>https://docs.oracle.com/javase/tutorial/datetime/iso/adjusters.html</a:t>
            </a:r>
            <a:endParaRPr sz="2176">
              <a:solidFill>
                <a:prstClr val="black"/>
              </a:solidFill>
              <a:latin typeface="Arial MT"/>
              <a:cs typeface="Arial MT"/>
            </a:endParaRPr>
          </a:p>
        </p:txBody>
      </p:sp>
      <p:sp>
        <p:nvSpPr>
          <p:cNvPr id="11" name="object 11"/>
          <p:cNvSpPr/>
          <p:nvPr/>
        </p:nvSpPr>
        <p:spPr>
          <a:xfrm>
            <a:off x="1105572" y="4976043"/>
            <a:ext cx="9673753" cy="970446"/>
          </a:xfrm>
          <a:custGeom>
            <a:avLst/>
            <a:gdLst/>
            <a:ahLst/>
            <a:cxnLst/>
            <a:rect l="l" t="t" r="r" b="b"/>
            <a:pathLst>
              <a:path w="8001000" h="802639">
                <a:moveTo>
                  <a:pt x="8001000" y="0"/>
                </a:moveTo>
                <a:lnTo>
                  <a:pt x="0" y="0"/>
                </a:lnTo>
                <a:lnTo>
                  <a:pt x="0" y="802436"/>
                </a:lnTo>
                <a:lnTo>
                  <a:pt x="4000677" y="802436"/>
                </a:lnTo>
                <a:lnTo>
                  <a:pt x="8001000" y="802436"/>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12" name="object 12"/>
          <p:cNvSpPr txBox="1"/>
          <p:nvPr/>
        </p:nvSpPr>
        <p:spPr>
          <a:xfrm>
            <a:off x="1105572" y="4976043"/>
            <a:ext cx="9673753" cy="427425"/>
          </a:xfrm>
          <a:prstGeom prst="rect">
            <a:avLst/>
          </a:prstGeom>
          <a:ln w="29159">
            <a:solidFill>
              <a:srgbClr val="ABB10B"/>
            </a:solidFill>
          </a:ln>
        </p:spPr>
        <p:txBody>
          <a:bodyPr vert="horz" wrap="square" lIns="0" tIns="16891" rIns="0" bIns="0" rtlCol="0">
            <a:spAutoFit/>
          </a:bodyPr>
          <a:lstStyle/>
          <a:p>
            <a:pPr marL="125914" defTabSz="1105601">
              <a:lnSpc>
                <a:spcPts val="1922"/>
              </a:lnSpc>
              <a:spcBef>
                <a:spcPts val="133"/>
              </a:spcBef>
            </a:pPr>
            <a:r>
              <a:rPr sz="1693" spc="-6" dirty="0">
                <a:solidFill>
                  <a:srgbClr val="7F7F7F"/>
                </a:solidFill>
                <a:latin typeface="Consolas"/>
                <a:cs typeface="Consolas"/>
              </a:rPr>
              <a:t>Trouver</a:t>
            </a:r>
            <a:r>
              <a:rPr sz="1693" spc="-30" dirty="0">
                <a:solidFill>
                  <a:srgbClr val="7F7F7F"/>
                </a:solidFill>
                <a:latin typeface="Consolas"/>
                <a:cs typeface="Consolas"/>
              </a:rPr>
              <a:t> </a:t>
            </a:r>
            <a:r>
              <a:rPr sz="1693" spc="-6" dirty="0">
                <a:solidFill>
                  <a:srgbClr val="7F7F7F"/>
                </a:solidFill>
                <a:latin typeface="Consolas"/>
                <a:cs typeface="Consolas"/>
              </a:rPr>
              <a:t>le</a:t>
            </a:r>
            <a:r>
              <a:rPr sz="1693" spc="-24" dirty="0">
                <a:solidFill>
                  <a:srgbClr val="7F7F7F"/>
                </a:solidFill>
                <a:latin typeface="Consolas"/>
                <a:cs typeface="Consolas"/>
              </a:rPr>
              <a:t> </a:t>
            </a:r>
            <a:r>
              <a:rPr sz="1693" spc="-6" dirty="0">
                <a:solidFill>
                  <a:srgbClr val="7F7F7F"/>
                </a:solidFill>
                <a:latin typeface="Consolas"/>
                <a:cs typeface="Consolas"/>
              </a:rPr>
              <a:t>dernier</a:t>
            </a:r>
            <a:r>
              <a:rPr sz="1693" spc="-24" dirty="0">
                <a:solidFill>
                  <a:srgbClr val="7F7F7F"/>
                </a:solidFill>
                <a:latin typeface="Consolas"/>
                <a:cs typeface="Consolas"/>
              </a:rPr>
              <a:t> </a:t>
            </a:r>
            <a:r>
              <a:rPr sz="1693" spc="-6" dirty="0">
                <a:solidFill>
                  <a:srgbClr val="7F7F7F"/>
                </a:solidFill>
                <a:latin typeface="Consolas"/>
                <a:cs typeface="Consolas"/>
              </a:rPr>
              <a:t>jour</a:t>
            </a:r>
            <a:r>
              <a:rPr sz="1693" spc="-18" dirty="0">
                <a:solidFill>
                  <a:srgbClr val="7F7F7F"/>
                </a:solidFill>
                <a:latin typeface="Consolas"/>
                <a:cs typeface="Consolas"/>
              </a:rPr>
              <a:t> </a:t>
            </a:r>
            <a:r>
              <a:rPr sz="1693" spc="-6" dirty="0">
                <a:solidFill>
                  <a:srgbClr val="7F7F7F"/>
                </a:solidFill>
                <a:latin typeface="Consolas"/>
                <a:cs typeface="Consolas"/>
              </a:rPr>
              <a:t>d'une</a:t>
            </a:r>
            <a:r>
              <a:rPr sz="1693" spc="-24" dirty="0">
                <a:solidFill>
                  <a:srgbClr val="7F7F7F"/>
                </a:solidFill>
                <a:latin typeface="Consolas"/>
                <a:cs typeface="Consolas"/>
              </a:rPr>
              <a:t> </a:t>
            </a:r>
            <a:r>
              <a:rPr sz="1693" spc="-6" dirty="0">
                <a:solidFill>
                  <a:srgbClr val="7F7F7F"/>
                </a:solidFill>
                <a:latin typeface="Consolas"/>
                <a:cs typeface="Consolas"/>
              </a:rPr>
              <a:t>année</a:t>
            </a:r>
            <a:endParaRPr sz="1693" dirty="0">
              <a:solidFill>
                <a:prstClr val="black"/>
              </a:solidFill>
              <a:latin typeface="Consolas"/>
              <a:cs typeface="Consolas"/>
            </a:endParaRPr>
          </a:p>
          <a:p>
            <a:pPr marL="125914" defTabSz="1105601">
              <a:lnSpc>
                <a:spcPts val="1342"/>
              </a:lnSpc>
            </a:pPr>
            <a:r>
              <a:rPr sz="1209" spc="-6" dirty="0">
                <a:solidFill>
                  <a:srgbClr val="118FC2"/>
                </a:solidFill>
                <a:latin typeface="Consolas"/>
                <a:cs typeface="Consolas"/>
              </a:rPr>
              <a:t>LocalDate</a:t>
            </a:r>
            <a:r>
              <a:rPr sz="1209" spc="54" dirty="0">
                <a:solidFill>
                  <a:srgbClr val="118FC2"/>
                </a:solidFill>
                <a:latin typeface="Consolas"/>
                <a:cs typeface="Consolas"/>
              </a:rPr>
              <a:t> </a:t>
            </a:r>
            <a:r>
              <a:rPr sz="1209" u="sng" spc="-6" dirty="0">
                <a:solidFill>
                  <a:srgbClr val="F1F100"/>
                </a:solidFill>
                <a:uFill>
                  <a:solidFill>
                    <a:srgbClr val="F1F100"/>
                  </a:solidFill>
                </a:uFill>
                <a:latin typeface="Consolas"/>
                <a:cs typeface="Consolas"/>
              </a:rPr>
              <a:t>lastDayOfYear</a:t>
            </a:r>
            <a:r>
              <a:rPr sz="1209" spc="67" dirty="0">
                <a:solidFill>
                  <a:srgbClr val="F1F100"/>
                </a:solidFill>
                <a:latin typeface="Consolas"/>
                <a:cs typeface="Consolas"/>
              </a:rPr>
              <a:t> </a:t>
            </a:r>
            <a:r>
              <a:rPr sz="1209" dirty="0">
                <a:solidFill>
                  <a:srgbClr val="E5E5F9"/>
                </a:solidFill>
                <a:latin typeface="Consolas"/>
                <a:cs typeface="Consolas"/>
              </a:rPr>
              <a:t>=</a:t>
            </a:r>
            <a:r>
              <a:rPr sz="1209" spc="60" dirty="0">
                <a:solidFill>
                  <a:srgbClr val="E5E5F9"/>
                </a:solidFill>
                <a:latin typeface="Consolas"/>
                <a:cs typeface="Consolas"/>
              </a:rPr>
              <a:t> </a:t>
            </a:r>
            <a:r>
              <a:rPr sz="1209" spc="-6" dirty="0">
                <a:solidFill>
                  <a:srgbClr val="118FC2"/>
                </a:solidFill>
                <a:latin typeface="Consolas"/>
                <a:cs typeface="Consolas"/>
              </a:rPr>
              <a:t>LocalDate</a:t>
            </a:r>
            <a:r>
              <a:rPr sz="1209" spc="-6" dirty="0">
                <a:solidFill>
                  <a:srgbClr val="E5E5F9"/>
                </a:solidFill>
                <a:latin typeface="Consolas"/>
                <a:cs typeface="Consolas"/>
              </a:rPr>
              <a:t>.</a:t>
            </a:r>
            <a:r>
              <a:rPr sz="1209" i="1" spc="-6" dirty="0">
                <a:solidFill>
                  <a:srgbClr val="95EB3E"/>
                </a:solidFill>
                <a:latin typeface="Consolas"/>
                <a:cs typeface="Consolas"/>
              </a:rPr>
              <a:t>of</a:t>
            </a:r>
            <a:r>
              <a:rPr sz="1209" spc="-6" dirty="0">
                <a:solidFill>
                  <a:srgbClr val="F8F9F3"/>
                </a:solidFill>
                <a:latin typeface="Consolas"/>
                <a:cs typeface="Consolas"/>
              </a:rPr>
              <a:t>(</a:t>
            </a:r>
            <a:r>
              <a:rPr sz="1209" spc="-6" dirty="0">
                <a:solidFill>
                  <a:srgbClr val="6796BA"/>
                </a:solidFill>
                <a:latin typeface="Consolas"/>
                <a:cs typeface="Consolas"/>
              </a:rPr>
              <a:t>2000</a:t>
            </a:r>
            <a:r>
              <a:rPr sz="1209" spc="-6" dirty="0">
                <a:solidFill>
                  <a:srgbClr val="E5E5F9"/>
                </a:solidFill>
                <a:latin typeface="Consolas"/>
                <a:cs typeface="Consolas"/>
              </a:rPr>
              <a:t>,</a:t>
            </a:r>
            <a:r>
              <a:rPr sz="1209" spc="60" dirty="0">
                <a:solidFill>
                  <a:srgbClr val="E5E5F9"/>
                </a:solidFill>
                <a:latin typeface="Consolas"/>
                <a:cs typeface="Consolas"/>
              </a:rPr>
              <a:t> </a:t>
            </a:r>
            <a:r>
              <a:rPr sz="1209" dirty="0">
                <a:solidFill>
                  <a:srgbClr val="6796BA"/>
                </a:solidFill>
                <a:latin typeface="Consolas"/>
                <a:cs typeface="Consolas"/>
              </a:rPr>
              <a:t>16</a:t>
            </a:r>
            <a:r>
              <a:rPr sz="1209" dirty="0">
                <a:solidFill>
                  <a:srgbClr val="E5E5F9"/>
                </a:solidFill>
                <a:latin typeface="Consolas"/>
                <a:cs typeface="Consolas"/>
              </a:rPr>
              <a:t>,</a:t>
            </a:r>
            <a:r>
              <a:rPr sz="1209" spc="54" dirty="0">
                <a:solidFill>
                  <a:srgbClr val="E5E5F9"/>
                </a:solidFill>
                <a:latin typeface="Consolas"/>
                <a:cs typeface="Consolas"/>
              </a:rPr>
              <a:t> </a:t>
            </a:r>
            <a:r>
              <a:rPr sz="1209" spc="-6" dirty="0">
                <a:solidFill>
                  <a:srgbClr val="6796BA"/>
                </a:solidFill>
                <a:latin typeface="Consolas"/>
                <a:cs typeface="Consolas"/>
              </a:rPr>
              <a:t>1</a:t>
            </a:r>
            <a:r>
              <a:rPr sz="1209" spc="-6" dirty="0">
                <a:solidFill>
                  <a:srgbClr val="F8F9F3"/>
                </a:solidFill>
                <a:latin typeface="Consolas"/>
                <a:cs typeface="Consolas"/>
              </a:rPr>
              <a:t>)</a:t>
            </a:r>
            <a:r>
              <a:rPr sz="1209" spc="-6" dirty="0">
                <a:solidFill>
                  <a:srgbClr val="E5E5F9"/>
                </a:solidFill>
                <a:latin typeface="Consolas"/>
                <a:cs typeface="Consolas"/>
              </a:rPr>
              <a:t>.</a:t>
            </a:r>
            <a:r>
              <a:rPr sz="1209" spc="-6" dirty="0">
                <a:solidFill>
                  <a:srgbClr val="A6EB20"/>
                </a:solidFill>
                <a:latin typeface="Consolas"/>
                <a:cs typeface="Consolas"/>
              </a:rPr>
              <a:t>with</a:t>
            </a:r>
            <a:r>
              <a:rPr sz="1209" spc="-6" dirty="0">
                <a:solidFill>
                  <a:srgbClr val="F8F9F3"/>
                </a:solidFill>
                <a:latin typeface="Consolas"/>
                <a:cs typeface="Consolas"/>
              </a:rPr>
              <a:t>(</a:t>
            </a:r>
            <a:r>
              <a:rPr sz="1209" spc="-6" dirty="0">
                <a:solidFill>
                  <a:srgbClr val="118FC2"/>
                </a:solidFill>
                <a:latin typeface="Consolas"/>
                <a:cs typeface="Consolas"/>
              </a:rPr>
              <a:t>TemporalAdjusters</a:t>
            </a:r>
            <a:r>
              <a:rPr sz="1209" spc="-6" dirty="0">
                <a:solidFill>
                  <a:srgbClr val="E5E5F9"/>
                </a:solidFill>
                <a:latin typeface="Consolas"/>
                <a:cs typeface="Consolas"/>
              </a:rPr>
              <a:t>.</a:t>
            </a:r>
            <a:r>
              <a:rPr sz="1209" i="1" spc="-6" dirty="0">
                <a:solidFill>
                  <a:srgbClr val="95EB3E"/>
                </a:solidFill>
                <a:latin typeface="Consolas"/>
                <a:cs typeface="Consolas"/>
              </a:rPr>
              <a:t>lastDayOfYear</a:t>
            </a:r>
            <a:r>
              <a:rPr sz="1209" spc="-6" dirty="0">
                <a:solidFill>
                  <a:srgbClr val="F8F9F3"/>
                </a:solidFill>
                <a:latin typeface="Consolas"/>
                <a:cs typeface="Consolas"/>
              </a:rPr>
              <a:t>())</a:t>
            </a:r>
            <a:r>
              <a:rPr sz="1209" spc="-6" dirty="0">
                <a:solidFill>
                  <a:srgbClr val="E5E5F9"/>
                </a:solidFill>
                <a:latin typeface="Consolas"/>
                <a:cs typeface="Consolas"/>
              </a:rPr>
              <a:t>;</a:t>
            </a:r>
            <a:endParaRPr sz="1209" dirty="0">
              <a:solidFill>
                <a:prstClr val="black"/>
              </a:solidFill>
              <a:latin typeface="Consolas"/>
              <a:cs typeface="Consolas"/>
            </a:endParaRPr>
          </a:p>
        </p:txBody>
      </p:sp>
      <p:sp>
        <p:nvSpPr>
          <p:cNvPr id="16" name="object 4">
            <a:extLst>
              <a:ext uri="{FF2B5EF4-FFF2-40B4-BE49-F238E27FC236}">
                <a16:creationId xmlns:a16="http://schemas.microsoft.com/office/drawing/2014/main" id="{626FC30F-44F7-1831-B367-900CBC7A962B}"/>
              </a:ext>
            </a:extLst>
          </p:cNvPr>
          <p:cNvSpPr txBox="1"/>
          <p:nvPr/>
        </p:nvSpPr>
        <p:spPr>
          <a:xfrm>
            <a:off x="724594" y="2424678"/>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4014" y="279420"/>
            <a:ext cx="1064113"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D</a:t>
            </a:r>
            <a:r>
              <a:rPr sz="1814" b="1" dirty="0">
                <a:solidFill>
                  <a:srgbClr val="0058FF"/>
                </a:solidFill>
                <a:latin typeface="Arial"/>
                <a:cs typeface="Arial"/>
              </a:rPr>
              <a:t>ate</a:t>
            </a:r>
            <a:r>
              <a:rPr sz="1814" b="1" spc="-36" dirty="0">
                <a:solidFill>
                  <a:srgbClr val="0058FF"/>
                </a:solidFill>
                <a:latin typeface="Arial"/>
                <a:cs typeface="Arial"/>
              </a:rPr>
              <a:t>T</a:t>
            </a:r>
            <a:r>
              <a:rPr sz="1814" b="1" dirty="0">
                <a:solidFill>
                  <a:srgbClr val="0058FF"/>
                </a:solidFill>
                <a:latin typeface="Arial"/>
                <a:cs typeface="Arial"/>
              </a:rPr>
              <a:t>i</a:t>
            </a:r>
            <a:r>
              <a:rPr sz="1814" b="1" spc="-6" dirty="0">
                <a:solidFill>
                  <a:srgbClr val="0058FF"/>
                </a:solidFill>
                <a:latin typeface="Arial"/>
                <a:cs typeface="Arial"/>
              </a:rPr>
              <a:t>m</a:t>
            </a:r>
            <a:r>
              <a:rPr sz="1814" b="1" dirty="0">
                <a:solidFill>
                  <a:srgbClr val="0058FF"/>
                </a:solidFill>
                <a:latin typeface="Arial"/>
                <a:cs typeface="Arial"/>
              </a:rPr>
              <a:t>e</a:t>
            </a:r>
            <a:endParaRPr sz="1814">
              <a:solidFill>
                <a:prstClr val="black"/>
              </a:solidFill>
              <a:latin typeface="Arial"/>
              <a:cs typeface="Arial"/>
            </a:endParaRPr>
          </a:p>
        </p:txBody>
      </p:sp>
      <p:sp>
        <p:nvSpPr>
          <p:cNvPr id="3" name="object 3"/>
          <p:cNvSpPr txBox="1">
            <a:spLocks noGrp="1"/>
          </p:cNvSpPr>
          <p:nvPr>
            <p:ph type="title"/>
          </p:nvPr>
        </p:nvSpPr>
        <p:spPr>
          <a:xfrm>
            <a:off x="594014" y="535345"/>
            <a:ext cx="3972381" cy="573671"/>
          </a:xfrm>
          <a:prstGeom prst="rect">
            <a:avLst/>
          </a:prstGeom>
        </p:spPr>
        <p:txBody>
          <a:bodyPr vert="horz" wrap="square" lIns="0" tIns="15355" rIns="0" bIns="0" rtlCol="0">
            <a:spAutoFit/>
          </a:bodyPr>
          <a:lstStyle/>
          <a:p>
            <a:pPr marL="15356">
              <a:spcBef>
                <a:spcPts val="121"/>
              </a:spcBef>
            </a:pPr>
            <a:r>
              <a:rPr spc="351" dirty="0"/>
              <a:t>TemporalQuery</a:t>
            </a:r>
          </a:p>
        </p:txBody>
      </p:sp>
      <p:sp>
        <p:nvSpPr>
          <p:cNvPr id="5" name="object 5"/>
          <p:cNvSpPr txBox="1"/>
          <p:nvPr/>
        </p:nvSpPr>
        <p:spPr>
          <a:xfrm>
            <a:off x="296562" y="1229465"/>
            <a:ext cx="11179656" cy="4206991"/>
          </a:xfrm>
          <a:prstGeom prst="rect">
            <a:avLst/>
          </a:prstGeom>
        </p:spPr>
        <p:txBody>
          <a:bodyPr vert="horz" wrap="square" lIns="0" tIns="34549" rIns="0" bIns="0" rtlCol="0">
            <a:spAutoFit/>
          </a:bodyPr>
          <a:lstStyle/>
          <a:p>
            <a:pPr marL="358256" marR="6142" indent="-342900" defTabSz="1105601">
              <a:lnSpc>
                <a:spcPts val="2527"/>
              </a:lnSpc>
              <a:spcBef>
                <a:spcPts val="272"/>
              </a:spcBef>
              <a:buFont typeface="Arial" panose="020B0604020202020204" pitchFamily="34" charset="0"/>
              <a:buChar char="•"/>
            </a:pPr>
            <a:r>
              <a:rPr lang="fr-FR" sz="2000" spc="115" dirty="0" err="1">
                <a:solidFill>
                  <a:srgbClr val="FFFFFF"/>
                </a:solidFill>
                <a:latin typeface="Trebuchet MS"/>
                <a:cs typeface="Trebuchet MS"/>
              </a:rPr>
              <a:t>TemporalQuery</a:t>
            </a:r>
            <a:r>
              <a:rPr lang="fr-FR" sz="2000" spc="115" dirty="0">
                <a:solidFill>
                  <a:srgbClr val="FFFFFF"/>
                </a:solidFill>
                <a:latin typeface="Trebuchet MS"/>
                <a:cs typeface="Trebuchet MS"/>
              </a:rPr>
              <a:t> : Interface utilisée pour obtenir des résultats à partir d'objets Temporal (ex. </a:t>
            </a:r>
            <a:r>
              <a:rPr lang="fr-FR" sz="2000" spc="115" dirty="0" err="1">
                <a:solidFill>
                  <a:srgbClr val="FFFFFF"/>
                </a:solidFill>
                <a:latin typeface="Trebuchet MS"/>
                <a:cs typeface="Trebuchet MS"/>
              </a:rPr>
              <a:t>LocalDate</a:t>
            </a:r>
            <a:r>
              <a:rPr lang="fr-FR" sz="2000" spc="115" dirty="0">
                <a:solidFill>
                  <a:srgbClr val="FFFFFF"/>
                </a:solidFill>
                <a:latin typeface="Trebuchet MS"/>
                <a:cs typeface="Trebuchet MS"/>
              </a:rPr>
              <a:t>, </a:t>
            </a:r>
            <a:r>
              <a:rPr lang="fr-FR" sz="2000" spc="115" dirty="0" err="1">
                <a:solidFill>
                  <a:srgbClr val="FFFFFF"/>
                </a:solidFill>
                <a:latin typeface="Trebuchet MS"/>
                <a:cs typeface="Trebuchet MS"/>
              </a:rPr>
              <a:t>LocalDateTime</a:t>
            </a:r>
            <a:r>
              <a:rPr lang="fr-FR" sz="2000" spc="115" dirty="0">
                <a:solidFill>
                  <a:srgbClr val="FFFFFF"/>
                </a:solidFill>
                <a:latin typeface="Trebuchet MS"/>
                <a:cs typeface="Trebuchet MS"/>
              </a:rPr>
              <a:t>).</a:t>
            </a:r>
          </a:p>
          <a:p>
            <a:pPr marL="15356" marR="6142" defTabSz="1105601">
              <a:lnSpc>
                <a:spcPts val="2527"/>
              </a:lnSpc>
              <a:spcBef>
                <a:spcPts val="272"/>
              </a:spcBef>
            </a:pPr>
            <a:endParaRPr lang="fr-FR" sz="2000" spc="115" dirty="0">
              <a:solidFill>
                <a:srgbClr val="FFFFFF"/>
              </a:solidFill>
              <a:latin typeface="Trebuchet MS"/>
              <a:cs typeface="Trebuchet MS"/>
            </a:endParaRPr>
          </a:p>
          <a:p>
            <a:pPr marL="358256" marR="6142" indent="-342900" defTabSz="1105601">
              <a:lnSpc>
                <a:spcPts val="2527"/>
              </a:lnSpc>
              <a:spcBef>
                <a:spcPts val="272"/>
              </a:spcBef>
              <a:buFont typeface="Arial" panose="020B0604020202020204" pitchFamily="34" charset="0"/>
              <a:buChar char="•"/>
            </a:pPr>
            <a:r>
              <a:rPr lang="fr-FR" sz="2000" spc="115" dirty="0">
                <a:solidFill>
                  <a:srgbClr val="FFFFFF"/>
                </a:solidFill>
                <a:latin typeface="Trebuchet MS"/>
                <a:cs typeface="Trebuchet MS"/>
              </a:rPr>
              <a:t>Méthode </a:t>
            </a:r>
            <a:r>
              <a:rPr lang="fr-FR" sz="2000" spc="115" dirty="0" err="1">
                <a:solidFill>
                  <a:srgbClr val="FFFFFF"/>
                </a:solidFill>
                <a:latin typeface="Trebuchet MS"/>
                <a:cs typeface="Trebuchet MS"/>
              </a:rPr>
              <a:t>query</a:t>
            </a:r>
            <a:r>
              <a:rPr lang="fr-FR" sz="2000" spc="115" dirty="0">
                <a:solidFill>
                  <a:srgbClr val="FFFFFF"/>
                </a:solidFill>
                <a:latin typeface="Trebuchet MS"/>
                <a:cs typeface="Trebuchet MS"/>
              </a:rPr>
              <a:t>() :</a:t>
            </a:r>
          </a:p>
          <a:p>
            <a:pPr marL="15356" marR="6142" defTabSz="1105601">
              <a:lnSpc>
                <a:spcPts val="2527"/>
              </a:lnSpc>
              <a:spcBef>
                <a:spcPts val="272"/>
              </a:spcBef>
            </a:pPr>
            <a:endParaRPr lang="fr-FR" sz="2000" spc="115" dirty="0">
              <a:solidFill>
                <a:srgbClr val="FFFFFF"/>
              </a:solidFill>
              <a:latin typeface="Trebuchet MS"/>
              <a:cs typeface="Trebuchet MS"/>
            </a:endParaRPr>
          </a:p>
          <a:p>
            <a:pPr marL="15356" marR="6142" defTabSz="1105601">
              <a:lnSpc>
                <a:spcPts val="2527"/>
              </a:lnSpc>
              <a:spcBef>
                <a:spcPts val="272"/>
              </a:spcBef>
            </a:pPr>
            <a:r>
              <a:rPr lang="fr-FR" sz="2000" spc="115" dirty="0">
                <a:solidFill>
                  <a:srgbClr val="FFFFFF"/>
                </a:solidFill>
                <a:latin typeface="Trebuchet MS"/>
                <a:cs typeface="Trebuchet MS"/>
              </a:rPr>
              <a:t>    Permet d'extraire des données spécifiques d'un objet Temporal.</a:t>
            </a:r>
          </a:p>
          <a:p>
            <a:pPr marL="15356" marR="6142" defTabSz="1105601">
              <a:lnSpc>
                <a:spcPts val="2527"/>
              </a:lnSpc>
              <a:spcBef>
                <a:spcPts val="272"/>
              </a:spcBef>
            </a:pPr>
            <a:r>
              <a:rPr lang="fr-FR" sz="2000" spc="115" dirty="0">
                <a:solidFill>
                  <a:srgbClr val="FFFFFF"/>
                </a:solidFill>
                <a:latin typeface="Trebuchet MS"/>
                <a:cs typeface="Trebuchet MS"/>
              </a:rPr>
              <a:t>    Accepte une instance de </a:t>
            </a:r>
            <a:r>
              <a:rPr lang="fr-FR" sz="2000" spc="115" dirty="0" err="1">
                <a:solidFill>
                  <a:srgbClr val="FFFFFF"/>
                </a:solidFill>
                <a:latin typeface="Trebuchet MS"/>
                <a:cs typeface="Trebuchet MS"/>
              </a:rPr>
              <a:t>TemporalQuery</a:t>
            </a:r>
            <a:r>
              <a:rPr lang="fr-FR" sz="2000" spc="115" dirty="0">
                <a:solidFill>
                  <a:srgbClr val="FFFFFF"/>
                </a:solidFill>
                <a:latin typeface="Trebuchet MS"/>
                <a:cs typeface="Trebuchet MS"/>
              </a:rPr>
              <a:t> pour définir le type de résultat souhaité.</a:t>
            </a:r>
          </a:p>
          <a:p>
            <a:pPr marL="15356" marR="6142" defTabSz="1105601">
              <a:lnSpc>
                <a:spcPts val="2527"/>
              </a:lnSpc>
              <a:spcBef>
                <a:spcPts val="272"/>
              </a:spcBef>
            </a:pPr>
            <a:endParaRPr lang="fr-FR" sz="2000" spc="115" dirty="0">
              <a:solidFill>
                <a:srgbClr val="FFFFFF"/>
              </a:solidFill>
              <a:latin typeface="Trebuchet MS"/>
              <a:cs typeface="Trebuchet MS"/>
            </a:endParaRPr>
          </a:p>
          <a:p>
            <a:pPr marL="358256" marR="6142" indent="-342900" defTabSz="1105601">
              <a:lnSpc>
                <a:spcPts val="2527"/>
              </a:lnSpc>
              <a:spcBef>
                <a:spcPts val="272"/>
              </a:spcBef>
              <a:buFont typeface="Arial" panose="020B0604020202020204" pitchFamily="34" charset="0"/>
              <a:buChar char="•"/>
            </a:pPr>
            <a:r>
              <a:rPr lang="fr-FR" sz="2000" spc="115" dirty="0">
                <a:solidFill>
                  <a:srgbClr val="FFFFFF"/>
                </a:solidFill>
                <a:latin typeface="Trebuchet MS"/>
                <a:cs typeface="Trebuchet MS"/>
              </a:rPr>
              <a:t>Utilisation :</a:t>
            </a:r>
          </a:p>
          <a:p>
            <a:pPr marL="15356" marR="6142" defTabSz="1105601">
              <a:lnSpc>
                <a:spcPts val="2527"/>
              </a:lnSpc>
              <a:spcBef>
                <a:spcPts val="272"/>
              </a:spcBef>
            </a:pPr>
            <a:endParaRPr lang="fr-FR" sz="2000" spc="115" dirty="0">
              <a:solidFill>
                <a:srgbClr val="FFFFFF"/>
              </a:solidFill>
              <a:latin typeface="Trebuchet MS"/>
              <a:cs typeface="Trebuchet MS"/>
            </a:endParaRPr>
          </a:p>
          <a:p>
            <a:pPr marL="15356" marR="6142" defTabSz="1105601">
              <a:lnSpc>
                <a:spcPts val="2527"/>
              </a:lnSpc>
              <a:spcBef>
                <a:spcPts val="272"/>
              </a:spcBef>
            </a:pPr>
            <a:r>
              <a:rPr lang="fr-FR" sz="2000" spc="115" dirty="0">
                <a:solidFill>
                  <a:srgbClr val="FFFFFF"/>
                </a:solidFill>
                <a:latin typeface="Trebuchet MS"/>
                <a:cs typeface="Trebuchet MS"/>
              </a:rPr>
              <a:t>Pratique pour obtenir des informations comme le jour de la semaine, le mois, ou d'autres propriétés.</a:t>
            </a:r>
            <a:endParaRPr sz="2000" dirty="0">
              <a:solidFill>
                <a:prstClr val="black"/>
              </a:solidFill>
              <a:latin typeface="Arial MT"/>
              <a:cs typeface="Arial MT"/>
            </a:endParaRPr>
          </a:p>
        </p:txBody>
      </p:sp>
      <p:sp>
        <p:nvSpPr>
          <p:cNvPr id="8" name="object 8"/>
          <p:cNvSpPr/>
          <p:nvPr/>
        </p:nvSpPr>
        <p:spPr>
          <a:xfrm>
            <a:off x="1126070" y="6124232"/>
            <a:ext cx="9673753" cy="970446"/>
          </a:xfrm>
          <a:custGeom>
            <a:avLst/>
            <a:gdLst/>
            <a:ahLst/>
            <a:cxnLst/>
            <a:rect l="l" t="t" r="r" b="b"/>
            <a:pathLst>
              <a:path w="8001000" h="802639">
                <a:moveTo>
                  <a:pt x="8001000" y="0"/>
                </a:moveTo>
                <a:lnTo>
                  <a:pt x="0" y="0"/>
                </a:lnTo>
                <a:lnTo>
                  <a:pt x="0" y="802436"/>
                </a:lnTo>
                <a:lnTo>
                  <a:pt x="4000677" y="802436"/>
                </a:lnTo>
                <a:lnTo>
                  <a:pt x="8001000" y="802436"/>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9" name="object 9"/>
          <p:cNvSpPr txBox="1"/>
          <p:nvPr/>
        </p:nvSpPr>
        <p:spPr>
          <a:xfrm>
            <a:off x="1105572" y="6244681"/>
            <a:ext cx="9673753" cy="218637"/>
          </a:xfrm>
          <a:prstGeom prst="rect">
            <a:avLst/>
          </a:prstGeom>
          <a:ln w="29159">
            <a:solidFill>
              <a:srgbClr val="ABB10B"/>
            </a:solidFill>
          </a:ln>
        </p:spPr>
        <p:txBody>
          <a:bodyPr vert="horz" wrap="square" lIns="0" tIns="32246" rIns="0" bIns="0" rtlCol="0">
            <a:spAutoFit/>
          </a:bodyPr>
          <a:lstStyle/>
          <a:p>
            <a:pPr marL="125914" defTabSz="1105601">
              <a:spcBef>
                <a:spcPts val="254"/>
              </a:spcBef>
            </a:pPr>
            <a:r>
              <a:rPr sz="1209" u="sng" spc="-6" dirty="0">
                <a:solidFill>
                  <a:srgbClr val="66AEF8"/>
                </a:solidFill>
                <a:uFill>
                  <a:solidFill>
                    <a:srgbClr val="66AEF8"/>
                  </a:solidFill>
                </a:uFill>
                <a:latin typeface="Consolas"/>
                <a:cs typeface="Consolas"/>
              </a:rPr>
              <a:t>Boolean</a:t>
            </a:r>
            <a:r>
              <a:rPr sz="1209" spc="42" dirty="0">
                <a:solidFill>
                  <a:srgbClr val="66AEF8"/>
                </a:solidFill>
                <a:latin typeface="Consolas"/>
                <a:cs typeface="Consolas"/>
              </a:rPr>
              <a:t> </a:t>
            </a:r>
            <a:r>
              <a:rPr sz="1209" u="sng" spc="-6" dirty="0">
                <a:solidFill>
                  <a:srgbClr val="F1F100"/>
                </a:solidFill>
                <a:uFill>
                  <a:solidFill>
                    <a:srgbClr val="F1F100"/>
                  </a:solidFill>
                </a:uFill>
                <a:latin typeface="Consolas"/>
                <a:cs typeface="Consolas"/>
              </a:rPr>
              <a:t>isYearAfter2000</a:t>
            </a:r>
            <a:r>
              <a:rPr sz="1209" spc="48" dirty="0">
                <a:solidFill>
                  <a:srgbClr val="F1F100"/>
                </a:solidFill>
                <a:latin typeface="Consolas"/>
                <a:cs typeface="Consolas"/>
              </a:rPr>
              <a:t> </a:t>
            </a:r>
            <a:r>
              <a:rPr sz="1209" dirty="0">
                <a:solidFill>
                  <a:srgbClr val="E5E5F9"/>
                </a:solidFill>
                <a:latin typeface="Consolas"/>
                <a:cs typeface="Consolas"/>
              </a:rPr>
              <a:t>=</a:t>
            </a:r>
            <a:r>
              <a:rPr sz="1209" spc="48" dirty="0">
                <a:solidFill>
                  <a:srgbClr val="E5E5F9"/>
                </a:solidFill>
                <a:latin typeface="Consolas"/>
                <a:cs typeface="Consolas"/>
              </a:rPr>
              <a:t> </a:t>
            </a:r>
            <a:r>
              <a:rPr sz="1209" spc="-6" dirty="0">
                <a:solidFill>
                  <a:srgbClr val="118FC2"/>
                </a:solidFill>
                <a:latin typeface="Consolas"/>
                <a:cs typeface="Consolas"/>
              </a:rPr>
              <a:t>LocalDate</a:t>
            </a:r>
            <a:r>
              <a:rPr sz="1209" spc="-6" dirty="0">
                <a:solidFill>
                  <a:srgbClr val="E5E5F9"/>
                </a:solidFill>
                <a:latin typeface="Consolas"/>
                <a:cs typeface="Consolas"/>
              </a:rPr>
              <a:t>.</a:t>
            </a:r>
            <a:r>
              <a:rPr sz="1209" i="1" spc="-6" dirty="0">
                <a:solidFill>
                  <a:srgbClr val="95EB3E"/>
                </a:solidFill>
                <a:latin typeface="Consolas"/>
                <a:cs typeface="Consolas"/>
              </a:rPr>
              <a:t>now</a:t>
            </a:r>
            <a:r>
              <a:rPr sz="1209" spc="-6" dirty="0">
                <a:solidFill>
                  <a:srgbClr val="F8F9F3"/>
                </a:solidFill>
                <a:latin typeface="Consolas"/>
                <a:cs typeface="Consolas"/>
              </a:rPr>
              <a:t>()</a:t>
            </a:r>
            <a:r>
              <a:rPr sz="1209" spc="-6" dirty="0">
                <a:solidFill>
                  <a:srgbClr val="E5E5F9"/>
                </a:solidFill>
                <a:latin typeface="Consolas"/>
                <a:cs typeface="Consolas"/>
              </a:rPr>
              <a:t>.</a:t>
            </a:r>
            <a:r>
              <a:rPr sz="1209" spc="-6" dirty="0">
                <a:solidFill>
                  <a:srgbClr val="A6EB20"/>
                </a:solidFill>
                <a:latin typeface="Consolas"/>
                <a:cs typeface="Consolas"/>
              </a:rPr>
              <a:t>query</a:t>
            </a:r>
            <a:r>
              <a:rPr sz="1209" spc="-6" dirty="0">
                <a:solidFill>
                  <a:srgbClr val="F8F9F3"/>
                </a:solidFill>
                <a:latin typeface="Consolas"/>
                <a:cs typeface="Consolas"/>
              </a:rPr>
              <a:t>(</a:t>
            </a:r>
            <a:r>
              <a:rPr sz="1209" spc="-6" dirty="0">
                <a:solidFill>
                  <a:srgbClr val="F1F100"/>
                </a:solidFill>
                <a:latin typeface="Consolas"/>
                <a:cs typeface="Consolas"/>
              </a:rPr>
              <a:t>t</a:t>
            </a:r>
            <a:r>
              <a:rPr sz="1209" spc="-6" dirty="0">
                <a:solidFill>
                  <a:srgbClr val="E5E5F9"/>
                </a:solidFill>
                <a:latin typeface="Consolas"/>
                <a:cs typeface="Consolas"/>
              </a:rPr>
              <a:t>-&gt;</a:t>
            </a:r>
            <a:r>
              <a:rPr sz="1209" spc="36" dirty="0">
                <a:solidFill>
                  <a:srgbClr val="E5E5F9"/>
                </a:solidFill>
                <a:latin typeface="Consolas"/>
                <a:cs typeface="Consolas"/>
              </a:rPr>
              <a:t> </a:t>
            </a:r>
            <a:r>
              <a:rPr sz="1209" spc="-6" dirty="0">
                <a:solidFill>
                  <a:srgbClr val="F2EB78"/>
                </a:solidFill>
                <a:latin typeface="Consolas"/>
                <a:cs typeface="Consolas"/>
              </a:rPr>
              <a:t>t</a:t>
            </a:r>
            <a:r>
              <a:rPr sz="1209" spc="-6" dirty="0">
                <a:solidFill>
                  <a:srgbClr val="E5E5F9"/>
                </a:solidFill>
                <a:latin typeface="Consolas"/>
                <a:cs typeface="Consolas"/>
              </a:rPr>
              <a:t>.</a:t>
            </a:r>
            <a:r>
              <a:rPr sz="1209" spc="-6" dirty="0">
                <a:solidFill>
                  <a:srgbClr val="A6EB20"/>
                </a:solidFill>
                <a:latin typeface="Consolas"/>
                <a:cs typeface="Consolas"/>
              </a:rPr>
              <a:t>get</a:t>
            </a:r>
            <a:r>
              <a:rPr sz="1209" spc="-6" dirty="0">
                <a:solidFill>
                  <a:srgbClr val="F8F9F3"/>
                </a:solidFill>
                <a:latin typeface="Consolas"/>
                <a:cs typeface="Consolas"/>
              </a:rPr>
              <a:t>(</a:t>
            </a:r>
            <a:r>
              <a:rPr sz="1209" i="1" spc="-6" dirty="0">
                <a:solidFill>
                  <a:srgbClr val="CC80B9"/>
                </a:solidFill>
                <a:latin typeface="Consolas"/>
                <a:cs typeface="Consolas"/>
              </a:rPr>
              <a:t>ChronoField</a:t>
            </a:r>
            <a:r>
              <a:rPr sz="1209" spc="-6" dirty="0">
                <a:solidFill>
                  <a:srgbClr val="E5E5F9"/>
                </a:solidFill>
                <a:latin typeface="Consolas"/>
                <a:cs typeface="Consolas"/>
              </a:rPr>
              <a:t>.</a:t>
            </a:r>
            <a:r>
              <a:rPr sz="1209" b="1" i="1" spc="-6" dirty="0">
                <a:solidFill>
                  <a:srgbClr val="8CD9F7"/>
                </a:solidFill>
                <a:latin typeface="Consolas"/>
                <a:cs typeface="Consolas"/>
              </a:rPr>
              <a:t>YEAR</a:t>
            </a:r>
            <a:r>
              <a:rPr sz="1209" spc="-6" dirty="0">
                <a:solidFill>
                  <a:srgbClr val="F8F9F3"/>
                </a:solidFill>
                <a:latin typeface="Consolas"/>
                <a:cs typeface="Consolas"/>
              </a:rPr>
              <a:t>)</a:t>
            </a:r>
            <a:r>
              <a:rPr sz="1209" spc="42" dirty="0">
                <a:solidFill>
                  <a:srgbClr val="F8F9F3"/>
                </a:solidFill>
                <a:latin typeface="Consolas"/>
                <a:cs typeface="Consolas"/>
              </a:rPr>
              <a:t> </a:t>
            </a:r>
            <a:r>
              <a:rPr sz="1209" dirty="0">
                <a:solidFill>
                  <a:srgbClr val="E5E5F9"/>
                </a:solidFill>
                <a:latin typeface="Consolas"/>
                <a:cs typeface="Consolas"/>
              </a:rPr>
              <a:t>&gt;</a:t>
            </a:r>
            <a:r>
              <a:rPr sz="1209" spc="48" dirty="0">
                <a:solidFill>
                  <a:srgbClr val="E5E5F9"/>
                </a:solidFill>
                <a:latin typeface="Consolas"/>
                <a:cs typeface="Consolas"/>
              </a:rPr>
              <a:t> </a:t>
            </a:r>
            <a:r>
              <a:rPr sz="1209" spc="-6" dirty="0">
                <a:solidFill>
                  <a:srgbClr val="6796BA"/>
                </a:solidFill>
                <a:latin typeface="Consolas"/>
                <a:cs typeface="Consolas"/>
              </a:rPr>
              <a:t>2000</a:t>
            </a:r>
            <a:r>
              <a:rPr sz="1209" spc="-6" dirty="0">
                <a:solidFill>
                  <a:srgbClr val="F8F9F3"/>
                </a:solidFill>
                <a:latin typeface="Consolas"/>
                <a:cs typeface="Consolas"/>
              </a:rPr>
              <a:t>)</a:t>
            </a:r>
            <a:r>
              <a:rPr sz="1209" spc="-6" dirty="0">
                <a:solidFill>
                  <a:srgbClr val="E5E5F9"/>
                </a:solidFill>
                <a:latin typeface="Consolas"/>
                <a:cs typeface="Consolas"/>
              </a:rPr>
              <a:t>;</a:t>
            </a:r>
            <a:endParaRPr sz="1209" dirty="0">
              <a:solidFill>
                <a:prstClr val="black"/>
              </a:solidFill>
              <a:latin typeface="Consolas"/>
              <a:cs typeface="Consolas"/>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4014" y="279420"/>
            <a:ext cx="1064113"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D</a:t>
            </a:r>
            <a:r>
              <a:rPr sz="1814" b="1" dirty="0">
                <a:solidFill>
                  <a:srgbClr val="0058FF"/>
                </a:solidFill>
                <a:latin typeface="Arial"/>
                <a:cs typeface="Arial"/>
              </a:rPr>
              <a:t>ate</a:t>
            </a:r>
            <a:r>
              <a:rPr sz="1814" b="1" spc="-36" dirty="0">
                <a:solidFill>
                  <a:srgbClr val="0058FF"/>
                </a:solidFill>
                <a:latin typeface="Arial"/>
                <a:cs typeface="Arial"/>
              </a:rPr>
              <a:t>T</a:t>
            </a:r>
            <a:r>
              <a:rPr sz="1814" b="1" dirty="0">
                <a:solidFill>
                  <a:srgbClr val="0058FF"/>
                </a:solidFill>
                <a:latin typeface="Arial"/>
                <a:cs typeface="Arial"/>
              </a:rPr>
              <a:t>i</a:t>
            </a:r>
            <a:r>
              <a:rPr sz="1814" b="1" spc="-6" dirty="0">
                <a:solidFill>
                  <a:srgbClr val="0058FF"/>
                </a:solidFill>
                <a:latin typeface="Arial"/>
                <a:cs typeface="Arial"/>
              </a:rPr>
              <a:t>m</a:t>
            </a:r>
            <a:r>
              <a:rPr sz="1814" b="1" dirty="0">
                <a:solidFill>
                  <a:srgbClr val="0058FF"/>
                </a:solidFill>
                <a:latin typeface="Arial"/>
                <a:cs typeface="Arial"/>
              </a:rPr>
              <a:t>e</a:t>
            </a:r>
            <a:endParaRPr sz="1814">
              <a:solidFill>
                <a:prstClr val="black"/>
              </a:solidFill>
              <a:latin typeface="Arial"/>
              <a:cs typeface="Arial"/>
            </a:endParaRPr>
          </a:p>
        </p:txBody>
      </p:sp>
      <p:sp>
        <p:nvSpPr>
          <p:cNvPr id="3" name="object 3"/>
          <p:cNvSpPr txBox="1">
            <a:spLocks noGrp="1"/>
          </p:cNvSpPr>
          <p:nvPr>
            <p:ph type="title"/>
          </p:nvPr>
        </p:nvSpPr>
        <p:spPr>
          <a:xfrm>
            <a:off x="594014" y="535345"/>
            <a:ext cx="7491784" cy="573671"/>
          </a:xfrm>
          <a:prstGeom prst="rect">
            <a:avLst/>
          </a:prstGeom>
        </p:spPr>
        <p:txBody>
          <a:bodyPr vert="horz" wrap="square" lIns="0" tIns="15355" rIns="0" bIns="0" rtlCol="0">
            <a:spAutoFit/>
          </a:bodyPr>
          <a:lstStyle/>
          <a:p>
            <a:pPr marL="15356">
              <a:spcBef>
                <a:spcPts val="121"/>
              </a:spcBef>
            </a:pPr>
            <a:r>
              <a:rPr spc="333" dirty="0"/>
              <a:t>Exercices</a:t>
            </a:r>
            <a:r>
              <a:rPr spc="169" dirty="0"/>
              <a:t> </a:t>
            </a:r>
            <a:r>
              <a:rPr spc="351" dirty="0"/>
              <a:t>TemporalAdjusters</a:t>
            </a:r>
          </a:p>
        </p:txBody>
      </p:sp>
      <p:sp>
        <p:nvSpPr>
          <p:cNvPr id="4" name="object 4"/>
          <p:cNvSpPr txBox="1"/>
          <p:nvPr/>
        </p:nvSpPr>
        <p:spPr>
          <a:xfrm>
            <a:off x="724594"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724594"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1116336" y="1423289"/>
            <a:ext cx="9940165" cy="1274478"/>
          </a:xfrm>
          <a:prstGeom prst="rect">
            <a:avLst/>
          </a:prstGeom>
        </p:spPr>
        <p:txBody>
          <a:bodyPr vert="horz" wrap="square" lIns="0" tIns="155855" rIns="0" bIns="0" rtlCol="0">
            <a:spAutoFit/>
          </a:bodyPr>
          <a:lstStyle/>
          <a:p>
            <a:pPr marL="15356" defTabSz="1105601">
              <a:spcBef>
                <a:spcPts val="1227"/>
              </a:spcBef>
            </a:pPr>
            <a:r>
              <a:rPr sz="2176" spc="-18" dirty="0">
                <a:solidFill>
                  <a:srgbClr val="FFFFFF"/>
                </a:solidFill>
                <a:latin typeface="Arial MT"/>
                <a:cs typeface="Arial MT"/>
              </a:rPr>
              <a:t>Trouver</a:t>
            </a:r>
            <a:r>
              <a:rPr sz="2176" dirty="0">
                <a:solidFill>
                  <a:srgbClr val="FFFFFF"/>
                </a:solidFill>
                <a:latin typeface="Arial MT"/>
                <a:cs typeface="Arial MT"/>
              </a:rPr>
              <a:t> </a:t>
            </a:r>
            <a:r>
              <a:rPr sz="2176" spc="-6" dirty="0">
                <a:solidFill>
                  <a:srgbClr val="FFFFFF"/>
                </a:solidFill>
                <a:latin typeface="Arial MT"/>
                <a:cs typeface="Arial MT"/>
              </a:rPr>
              <a:t>et</a:t>
            </a:r>
            <a:r>
              <a:rPr sz="2176" spc="6" dirty="0">
                <a:solidFill>
                  <a:srgbClr val="FFFFFF"/>
                </a:solidFill>
                <a:latin typeface="Arial MT"/>
                <a:cs typeface="Arial MT"/>
              </a:rPr>
              <a:t> </a:t>
            </a:r>
            <a:r>
              <a:rPr sz="2176" spc="-12" dirty="0">
                <a:solidFill>
                  <a:srgbClr val="FFFFFF"/>
                </a:solidFill>
                <a:latin typeface="Arial MT"/>
                <a:cs typeface="Arial MT"/>
              </a:rPr>
              <a:t>afficher</a:t>
            </a:r>
            <a:r>
              <a:rPr sz="2176" spc="6" dirty="0">
                <a:solidFill>
                  <a:srgbClr val="FFFFFF"/>
                </a:solidFill>
                <a:latin typeface="Arial MT"/>
                <a:cs typeface="Arial MT"/>
              </a:rPr>
              <a:t> </a:t>
            </a:r>
            <a:r>
              <a:rPr sz="2176" spc="-6" dirty="0">
                <a:solidFill>
                  <a:srgbClr val="FFFFFF"/>
                </a:solidFill>
                <a:latin typeface="Arial MT"/>
                <a:cs typeface="Arial MT"/>
              </a:rPr>
              <a:t>le </a:t>
            </a:r>
            <a:r>
              <a:rPr sz="2176" spc="-12" dirty="0">
                <a:solidFill>
                  <a:srgbClr val="FFFFFF"/>
                </a:solidFill>
                <a:latin typeface="Arial MT"/>
                <a:cs typeface="Arial MT"/>
              </a:rPr>
              <a:t>dernier</a:t>
            </a:r>
            <a:r>
              <a:rPr sz="2176" spc="6" dirty="0">
                <a:solidFill>
                  <a:srgbClr val="FFFFFF"/>
                </a:solidFill>
                <a:latin typeface="Arial MT"/>
                <a:cs typeface="Arial MT"/>
              </a:rPr>
              <a:t> </a:t>
            </a:r>
            <a:r>
              <a:rPr sz="2176" spc="-6" dirty="0">
                <a:solidFill>
                  <a:srgbClr val="FFFFFF"/>
                </a:solidFill>
                <a:latin typeface="Arial MT"/>
                <a:cs typeface="Arial MT"/>
              </a:rPr>
              <a:t>mardi</a:t>
            </a:r>
            <a:r>
              <a:rPr sz="2176" dirty="0">
                <a:solidFill>
                  <a:srgbClr val="FFFFFF"/>
                </a:solidFill>
                <a:latin typeface="Arial MT"/>
                <a:cs typeface="Arial MT"/>
              </a:rPr>
              <a:t> </a:t>
            </a:r>
            <a:r>
              <a:rPr sz="2176" spc="-12" dirty="0">
                <a:solidFill>
                  <a:srgbClr val="FFFFFF"/>
                </a:solidFill>
                <a:latin typeface="Arial MT"/>
                <a:cs typeface="Arial MT"/>
              </a:rPr>
              <a:t>précédant</a:t>
            </a:r>
            <a:r>
              <a:rPr sz="2176" spc="6" dirty="0">
                <a:solidFill>
                  <a:srgbClr val="FFFFFF"/>
                </a:solidFill>
                <a:latin typeface="Arial MT"/>
                <a:cs typeface="Arial MT"/>
              </a:rPr>
              <a:t> </a:t>
            </a:r>
            <a:r>
              <a:rPr sz="2176" spc="-12" dirty="0">
                <a:solidFill>
                  <a:srgbClr val="FFFFFF"/>
                </a:solidFill>
                <a:latin typeface="Arial MT"/>
                <a:cs typeface="Arial MT"/>
              </a:rPr>
              <a:t>aujourd’hui.</a:t>
            </a:r>
            <a:endParaRPr sz="2176" dirty="0">
              <a:solidFill>
                <a:prstClr val="black"/>
              </a:solidFill>
              <a:latin typeface="Arial MT"/>
              <a:cs typeface="Arial MT"/>
            </a:endParaRPr>
          </a:p>
          <a:p>
            <a:pPr marL="15356" marR="6142" defTabSz="1105601">
              <a:lnSpc>
                <a:spcPts val="2442"/>
              </a:lnSpc>
              <a:spcBef>
                <a:spcPts val="1330"/>
              </a:spcBef>
            </a:pPr>
            <a:r>
              <a:rPr sz="2176" spc="-12" dirty="0">
                <a:solidFill>
                  <a:srgbClr val="FFFFFF"/>
                </a:solidFill>
                <a:latin typeface="Arial MT"/>
                <a:cs typeface="Arial MT"/>
              </a:rPr>
              <a:t>Bonus</a:t>
            </a:r>
            <a:r>
              <a:rPr sz="2176" spc="-6" dirty="0">
                <a:solidFill>
                  <a:srgbClr val="FFFFFF"/>
                </a:solidFill>
                <a:latin typeface="Arial MT"/>
                <a:cs typeface="Arial MT"/>
              </a:rPr>
              <a:t> </a:t>
            </a:r>
            <a:r>
              <a:rPr sz="2176" dirty="0">
                <a:solidFill>
                  <a:srgbClr val="FFFFFF"/>
                </a:solidFill>
                <a:latin typeface="Arial MT"/>
                <a:cs typeface="Arial MT"/>
              </a:rPr>
              <a:t>: </a:t>
            </a:r>
            <a:r>
              <a:rPr sz="2176" spc="-6" dirty="0">
                <a:solidFill>
                  <a:srgbClr val="FFFFFF"/>
                </a:solidFill>
                <a:latin typeface="Arial MT"/>
                <a:cs typeface="Arial MT"/>
              </a:rPr>
              <a:t>trouver le premier</a:t>
            </a:r>
            <a:r>
              <a:rPr sz="2176" dirty="0">
                <a:solidFill>
                  <a:srgbClr val="FFFFFF"/>
                </a:solidFill>
                <a:latin typeface="Arial MT"/>
                <a:cs typeface="Arial MT"/>
              </a:rPr>
              <a:t> </a:t>
            </a:r>
            <a:r>
              <a:rPr sz="2176" spc="-12" dirty="0">
                <a:solidFill>
                  <a:srgbClr val="FFFFFF"/>
                </a:solidFill>
                <a:latin typeface="Arial MT"/>
                <a:cs typeface="Arial MT"/>
              </a:rPr>
              <a:t>jour</a:t>
            </a:r>
            <a:r>
              <a:rPr sz="2176" spc="-6" dirty="0">
                <a:solidFill>
                  <a:srgbClr val="FFFFFF"/>
                </a:solidFill>
                <a:latin typeface="Arial MT"/>
                <a:cs typeface="Arial MT"/>
              </a:rPr>
              <a:t> (de la semaine) de la quatrième</a:t>
            </a:r>
            <a:r>
              <a:rPr sz="2176" spc="-12" dirty="0">
                <a:solidFill>
                  <a:srgbClr val="FFFFFF"/>
                </a:solidFill>
                <a:latin typeface="Arial MT"/>
                <a:cs typeface="Arial MT"/>
              </a:rPr>
              <a:t> année</a:t>
            </a:r>
            <a:r>
              <a:rPr sz="2176" spc="-6" dirty="0">
                <a:solidFill>
                  <a:srgbClr val="FFFFFF"/>
                </a:solidFill>
                <a:latin typeface="Arial MT"/>
                <a:cs typeface="Arial MT"/>
              </a:rPr>
              <a:t> après</a:t>
            </a:r>
            <a:r>
              <a:rPr sz="2176" dirty="0">
                <a:solidFill>
                  <a:srgbClr val="FFFFFF"/>
                </a:solidFill>
                <a:latin typeface="Arial MT"/>
                <a:cs typeface="Arial MT"/>
              </a:rPr>
              <a:t> </a:t>
            </a:r>
            <a:r>
              <a:rPr sz="2176" spc="-6" dirty="0">
                <a:solidFill>
                  <a:srgbClr val="FFFFFF"/>
                </a:solidFill>
                <a:latin typeface="Arial MT"/>
                <a:cs typeface="Arial MT"/>
              </a:rPr>
              <a:t>celle </a:t>
            </a:r>
            <a:r>
              <a:rPr sz="2176" spc="-585" dirty="0">
                <a:solidFill>
                  <a:srgbClr val="FFFFFF"/>
                </a:solidFill>
                <a:latin typeface="Arial MT"/>
                <a:cs typeface="Arial MT"/>
              </a:rPr>
              <a:t> </a:t>
            </a:r>
            <a:r>
              <a:rPr sz="2176" spc="-12" dirty="0">
                <a:solidFill>
                  <a:srgbClr val="FFFFFF"/>
                </a:solidFill>
                <a:latin typeface="Arial MT"/>
                <a:cs typeface="Arial MT"/>
              </a:rPr>
              <a:t>actuelle.</a:t>
            </a:r>
            <a:endParaRPr sz="2176" dirty="0">
              <a:solidFill>
                <a:prstClr val="black"/>
              </a:solidFill>
              <a:latin typeface="Arial MT"/>
              <a:cs typeface="Arial MT"/>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4014" y="279420"/>
            <a:ext cx="1064113"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D</a:t>
            </a:r>
            <a:r>
              <a:rPr sz="1814" b="1" dirty="0">
                <a:solidFill>
                  <a:srgbClr val="0058FF"/>
                </a:solidFill>
                <a:latin typeface="Arial"/>
                <a:cs typeface="Arial"/>
              </a:rPr>
              <a:t>ate</a:t>
            </a:r>
            <a:r>
              <a:rPr sz="1814" b="1" spc="-36" dirty="0">
                <a:solidFill>
                  <a:srgbClr val="0058FF"/>
                </a:solidFill>
                <a:latin typeface="Arial"/>
                <a:cs typeface="Arial"/>
              </a:rPr>
              <a:t>T</a:t>
            </a:r>
            <a:r>
              <a:rPr sz="1814" b="1" dirty="0">
                <a:solidFill>
                  <a:srgbClr val="0058FF"/>
                </a:solidFill>
                <a:latin typeface="Arial"/>
                <a:cs typeface="Arial"/>
              </a:rPr>
              <a:t>i</a:t>
            </a:r>
            <a:r>
              <a:rPr sz="1814" b="1" spc="-6" dirty="0">
                <a:solidFill>
                  <a:srgbClr val="0058FF"/>
                </a:solidFill>
                <a:latin typeface="Arial"/>
                <a:cs typeface="Arial"/>
              </a:rPr>
              <a:t>m</a:t>
            </a:r>
            <a:r>
              <a:rPr sz="1814" b="1" dirty="0">
                <a:solidFill>
                  <a:srgbClr val="0058FF"/>
                </a:solidFill>
                <a:latin typeface="Arial"/>
                <a:cs typeface="Arial"/>
              </a:rPr>
              <a:t>e</a:t>
            </a:r>
            <a:endParaRPr sz="1814">
              <a:solidFill>
                <a:prstClr val="black"/>
              </a:solidFill>
              <a:latin typeface="Arial"/>
              <a:cs typeface="Arial"/>
            </a:endParaRPr>
          </a:p>
        </p:txBody>
      </p:sp>
      <p:sp>
        <p:nvSpPr>
          <p:cNvPr id="3" name="object 3"/>
          <p:cNvSpPr txBox="1">
            <a:spLocks noGrp="1"/>
          </p:cNvSpPr>
          <p:nvPr>
            <p:ph type="title"/>
          </p:nvPr>
        </p:nvSpPr>
        <p:spPr>
          <a:xfrm>
            <a:off x="594014" y="535345"/>
            <a:ext cx="7491784" cy="573671"/>
          </a:xfrm>
          <a:prstGeom prst="rect">
            <a:avLst/>
          </a:prstGeom>
        </p:spPr>
        <p:txBody>
          <a:bodyPr vert="horz" wrap="square" lIns="0" tIns="15355" rIns="0" bIns="0" rtlCol="0">
            <a:spAutoFit/>
          </a:bodyPr>
          <a:lstStyle/>
          <a:p>
            <a:pPr marL="15356">
              <a:spcBef>
                <a:spcPts val="121"/>
              </a:spcBef>
            </a:pPr>
            <a:r>
              <a:rPr lang="fr-FR" spc="351" dirty="0"/>
              <a:t>Commit</a:t>
            </a:r>
            <a:endParaRPr spc="351" dirty="0"/>
          </a:p>
        </p:txBody>
      </p:sp>
    </p:spTree>
    <p:extLst>
      <p:ext uri="{BB962C8B-B14F-4D97-AF65-F5344CB8AC3E}">
        <p14:creationId xmlns:p14="http://schemas.microsoft.com/office/powerpoint/2010/main" val="123583993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4014" y="279420"/>
            <a:ext cx="1064113"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D</a:t>
            </a:r>
            <a:r>
              <a:rPr sz="1814" b="1" dirty="0">
                <a:solidFill>
                  <a:srgbClr val="0058FF"/>
                </a:solidFill>
                <a:latin typeface="Arial"/>
                <a:cs typeface="Arial"/>
              </a:rPr>
              <a:t>ate</a:t>
            </a:r>
            <a:r>
              <a:rPr sz="1814" b="1" spc="-36" dirty="0">
                <a:solidFill>
                  <a:srgbClr val="0058FF"/>
                </a:solidFill>
                <a:latin typeface="Arial"/>
                <a:cs typeface="Arial"/>
              </a:rPr>
              <a:t>T</a:t>
            </a:r>
            <a:r>
              <a:rPr sz="1814" b="1" dirty="0">
                <a:solidFill>
                  <a:srgbClr val="0058FF"/>
                </a:solidFill>
                <a:latin typeface="Arial"/>
                <a:cs typeface="Arial"/>
              </a:rPr>
              <a:t>i</a:t>
            </a:r>
            <a:r>
              <a:rPr sz="1814" b="1" spc="-6" dirty="0">
                <a:solidFill>
                  <a:srgbClr val="0058FF"/>
                </a:solidFill>
                <a:latin typeface="Arial"/>
                <a:cs typeface="Arial"/>
              </a:rPr>
              <a:t>m</a:t>
            </a:r>
            <a:r>
              <a:rPr sz="1814" b="1" dirty="0">
                <a:solidFill>
                  <a:srgbClr val="0058FF"/>
                </a:solidFill>
                <a:latin typeface="Arial"/>
                <a:cs typeface="Arial"/>
              </a:rPr>
              <a:t>e</a:t>
            </a:r>
            <a:endParaRPr sz="1814">
              <a:solidFill>
                <a:prstClr val="black"/>
              </a:solidFill>
              <a:latin typeface="Arial"/>
              <a:cs typeface="Arial"/>
            </a:endParaRPr>
          </a:p>
        </p:txBody>
      </p:sp>
      <p:sp>
        <p:nvSpPr>
          <p:cNvPr id="3" name="object 3"/>
          <p:cNvSpPr txBox="1">
            <a:spLocks noGrp="1"/>
          </p:cNvSpPr>
          <p:nvPr>
            <p:ph type="title"/>
          </p:nvPr>
        </p:nvSpPr>
        <p:spPr>
          <a:xfrm>
            <a:off x="594014" y="535345"/>
            <a:ext cx="4702519" cy="573671"/>
          </a:xfrm>
          <a:prstGeom prst="rect">
            <a:avLst/>
          </a:prstGeom>
        </p:spPr>
        <p:txBody>
          <a:bodyPr vert="horz" wrap="square" lIns="0" tIns="15355" rIns="0" bIns="0" rtlCol="0">
            <a:spAutoFit/>
          </a:bodyPr>
          <a:lstStyle/>
          <a:p>
            <a:pPr marL="15356">
              <a:spcBef>
                <a:spcPts val="121"/>
              </a:spcBef>
            </a:pPr>
            <a:r>
              <a:rPr spc="363" dirty="0"/>
              <a:t>Period</a:t>
            </a:r>
            <a:r>
              <a:rPr spc="138" dirty="0"/>
              <a:t> </a:t>
            </a:r>
            <a:r>
              <a:rPr spc="599" dirty="0"/>
              <a:t>&amp;</a:t>
            </a:r>
            <a:r>
              <a:rPr spc="138" dirty="0"/>
              <a:t> </a:t>
            </a:r>
            <a:r>
              <a:rPr spc="393" dirty="0"/>
              <a:t>Duration</a:t>
            </a:r>
          </a:p>
        </p:txBody>
      </p:sp>
      <p:sp>
        <p:nvSpPr>
          <p:cNvPr id="5" name="object 5"/>
          <p:cNvSpPr txBox="1"/>
          <p:nvPr/>
        </p:nvSpPr>
        <p:spPr>
          <a:xfrm>
            <a:off x="1105572" y="1263086"/>
            <a:ext cx="10177403" cy="3667185"/>
          </a:xfrm>
          <a:prstGeom prst="rect">
            <a:avLst/>
          </a:prstGeom>
        </p:spPr>
        <p:txBody>
          <a:bodyPr vert="horz" wrap="square" lIns="0" tIns="37619" rIns="0" bIns="0" rtlCol="0">
            <a:spAutoFit/>
          </a:bodyPr>
          <a:lstStyle/>
          <a:p>
            <a:pPr marL="15356" marR="6142" defTabSz="1105601">
              <a:lnSpc>
                <a:spcPts val="1898"/>
              </a:lnSpc>
              <a:spcBef>
                <a:spcPts val="295"/>
              </a:spcBef>
            </a:pPr>
            <a:r>
              <a:rPr lang="fr-FR" sz="1693" spc="-6" dirty="0" err="1">
                <a:solidFill>
                  <a:srgbClr val="FFFFFF"/>
                </a:solidFill>
                <a:latin typeface="Arial MT"/>
                <a:cs typeface="Arial MT"/>
              </a:rPr>
              <a:t>Period</a:t>
            </a:r>
            <a:endParaRPr lang="fr-FR" sz="1693" spc="-6" dirty="0">
              <a:solidFill>
                <a:srgbClr val="FFFFFF"/>
              </a:solidFill>
              <a:latin typeface="Arial MT"/>
              <a:cs typeface="Arial MT"/>
            </a:endParaRPr>
          </a:p>
          <a:p>
            <a:pPr marL="15356" marR="6142" defTabSz="1105601">
              <a:lnSpc>
                <a:spcPts val="1898"/>
              </a:lnSpc>
              <a:spcBef>
                <a:spcPts val="295"/>
              </a:spcBef>
            </a:pPr>
            <a:endParaRPr lang="fr-FR" sz="1693" spc="-6" dirty="0">
              <a:solidFill>
                <a:srgbClr val="FFFFFF"/>
              </a:solidFill>
              <a:latin typeface="Arial MT"/>
              <a:cs typeface="Arial MT"/>
            </a:endParaRPr>
          </a:p>
          <a:p>
            <a:pPr marL="15356" marR="6142" defTabSz="1105601">
              <a:lnSpc>
                <a:spcPts val="1898"/>
              </a:lnSpc>
              <a:spcBef>
                <a:spcPts val="295"/>
              </a:spcBef>
            </a:pPr>
            <a:r>
              <a:rPr lang="fr-FR" sz="1693" spc="-6" dirty="0">
                <a:solidFill>
                  <a:srgbClr val="FFFFFF"/>
                </a:solidFill>
                <a:latin typeface="Arial MT"/>
                <a:cs typeface="Arial MT"/>
              </a:rPr>
              <a:t>    Représente : Années, mois, jours</a:t>
            </a:r>
          </a:p>
          <a:p>
            <a:pPr marL="15356" marR="6142" defTabSz="1105601">
              <a:lnSpc>
                <a:spcPts val="1898"/>
              </a:lnSpc>
              <a:spcBef>
                <a:spcPts val="295"/>
              </a:spcBef>
            </a:pPr>
            <a:r>
              <a:rPr lang="fr-FR" sz="1693" spc="-6" dirty="0">
                <a:solidFill>
                  <a:srgbClr val="FFFFFF"/>
                </a:solidFill>
                <a:latin typeface="Arial MT"/>
                <a:cs typeface="Arial MT"/>
              </a:rPr>
              <a:t>    Utilisation : Manipuler des dates</a:t>
            </a:r>
          </a:p>
          <a:p>
            <a:pPr marL="15356" marR="6142" defTabSz="1105601">
              <a:lnSpc>
                <a:spcPts val="1898"/>
              </a:lnSpc>
              <a:spcBef>
                <a:spcPts val="295"/>
              </a:spcBef>
            </a:pPr>
            <a:r>
              <a:rPr lang="fr-FR" sz="1693" spc="-6" dirty="0">
                <a:solidFill>
                  <a:srgbClr val="FFFFFF"/>
                </a:solidFill>
                <a:latin typeface="Arial MT"/>
                <a:cs typeface="Arial MT"/>
              </a:rPr>
              <a:t>    Exemple : </a:t>
            </a:r>
            <a:r>
              <a:rPr lang="fr-FR" sz="1693" spc="-6" dirty="0" err="1">
                <a:solidFill>
                  <a:srgbClr val="FFFFFF"/>
                </a:solidFill>
                <a:latin typeface="Arial MT"/>
                <a:cs typeface="Arial MT"/>
              </a:rPr>
              <a:t>Period.of</a:t>
            </a:r>
            <a:r>
              <a:rPr lang="fr-FR" sz="1693" spc="-6" dirty="0">
                <a:solidFill>
                  <a:srgbClr val="FFFFFF"/>
                </a:solidFill>
                <a:latin typeface="Arial MT"/>
                <a:cs typeface="Arial MT"/>
              </a:rPr>
              <a:t>(1, 2, 15) (1 an, 2 mois, 15 jours)</a:t>
            </a:r>
          </a:p>
          <a:p>
            <a:pPr marL="15356" marR="6142" defTabSz="1105601">
              <a:lnSpc>
                <a:spcPts val="1898"/>
              </a:lnSpc>
              <a:spcBef>
                <a:spcPts val="295"/>
              </a:spcBef>
            </a:pPr>
            <a:endParaRPr lang="fr-FR" sz="1693" spc="-6" dirty="0">
              <a:solidFill>
                <a:srgbClr val="FFFFFF"/>
              </a:solidFill>
              <a:latin typeface="Arial MT"/>
              <a:cs typeface="Arial MT"/>
            </a:endParaRPr>
          </a:p>
          <a:p>
            <a:pPr marL="15356" marR="6142" defTabSz="1105601">
              <a:lnSpc>
                <a:spcPts val="1898"/>
              </a:lnSpc>
              <a:spcBef>
                <a:spcPts val="295"/>
              </a:spcBef>
            </a:pPr>
            <a:r>
              <a:rPr lang="fr-FR" sz="1693" spc="-6" dirty="0">
                <a:solidFill>
                  <a:srgbClr val="FFFFFF"/>
                </a:solidFill>
                <a:latin typeface="Arial MT"/>
                <a:cs typeface="Arial MT"/>
              </a:rPr>
              <a:t>Duration</a:t>
            </a:r>
          </a:p>
          <a:p>
            <a:pPr marL="15356" marR="6142" defTabSz="1105601">
              <a:lnSpc>
                <a:spcPts val="1898"/>
              </a:lnSpc>
              <a:spcBef>
                <a:spcPts val="295"/>
              </a:spcBef>
            </a:pPr>
            <a:endParaRPr lang="fr-FR" sz="1693" spc="-6" dirty="0">
              <a:solidFill>
                <a:srgbClr val="FFFFFF"/>
              </a:solidFill>
              <a:latin typeface="Arial MT"/>
              <a:cs typeface="Arial MT"/>
            </a:endParaRPr>
          </a:p>
          <a:p>
            <a:pPr marL="15356" marR="6142" defTabSz="1105601">
              <a:lnSpc>
                <a:spcPts val="1898"/>
              </a:lnSpc>
              <a:spcBef>
                <a:spcPts val="295"/>
              </a:spcBef>
            </a:pPr>
            <a:r>
              <a:rPr lang="fr-FR" sz="1693" spc="-6" dirty="0">
                <a:solidFill>
                  <a:srgbClr val="FFFFFF"/>
                </a:solidFill>
                <a:latin typeface="Arial MT"/>
                <a:cs typeface="Arial MT"/>
              </a:rPr>
              <a:t>    Représente : Heures, minutes, secondes</a:t>
            </a:r>
          </a:p>
          <a:p>
            <a:pPr marL="15356" marR="6142" defTabSz="1105601">
              <a:lnSpc>
                <a:spcPts val="1898"/>
              </a:lnSpc>
              <a:spcBef>
                <a:spcPts val="295"/>
              </a:spcBef>
            </a:pPr>
            <a:r>
              <a:rPr lang="fr-FR" sz="1693" spc="-6" dirty="0">
                <a:solidFill>
                  <a:srgbClr val="FFFFFF"/>
                </a:solidFill>
                <a:latin typeface="Arial MT"/>
                <a:cs typeface="Arial MT"/>
              </a:rPr>
              <a:t>    Utilisation : Manipuler des heures</a:t>
            </a:r>
          </a:p>
          <a:p>
            <a:pPr marL="15356" marR="6142" defTabSz="1105601">
              <a:lnSpc>
                <a:spcPts val="1898"/>
              </a:lnSpc>
              <a:spcBef>
                <a:spcPts val="295"/>
              </a:spcBef>
            </a:pPr>
            <a:r>
              <a:rPr lang="fr-FR" sz="1693" spc="-6" dirty="0">
                <a:solidFill>
                  <a:srgbClr val="FFFFFF"/>
                </a:solidFill>
                <a:latin typeface="Arial MT"/>
                <a:cs typeface="Arial MT"/>
              </a:rPr>
              <a:t>    Exemple : </a:t>
            </a:r>
            <a:r>
              <a:rPr lang="fr-FR" sz="1693" spc="-6" dirty="0" err="1">
                <a:solidFill>
                  <a:srgbClr val="FFFFFF"/>
                </a:solidFill>
                <a:latin typeface="Arial MT"/>
                <a:cs typeface="Arial MT"/>
              </a:rPr>
              <a:t>Duration.ofHours</a:t>
            </a:r>
            <a:r>
              <a:rPr lang="fr-FR" sz="1693" spc="-6" dirty="0">
                <a:solidFill>
                  <a:srgbClr val="FFFFFF"/>
                </a:solidFill>
                <a:latin typeface="Arial MT"/>
                <a:cs typeface="Arial MT"/>
              </a:rPr>
              <a:t>(5) (5 heures)</a:t>
            </a:r>
          </a:p>
          <a:p>
            <a:pPr marL="15356" marR="6142" defTabSz="1105601">
              <a:lnSpc>
                <a:spcPts val="1898"/>
              </a:lnSpc>
              <a:spcBef>
                <a:spcPts val="295"/>
              </a:spcBef>
            </a:pPr>
            <a:endParaRPr lang="fr-FR" sz="1693" spc="-6" dirty="0">
              <a:solidFill>
                <a:srgbClr val="FFFFFF"/>
              </a:solidFill>
              <a:latin typeface="Arial MT"/>
              <a:cs typeface="Arial MT"/>
            </a:endParaRPr>
          </a:p>
          <a:p>
            <a:pPr marL="15356" marR="6142" defTabSz="1105601">
              <a:lnSpc>
                <a:spcPts val="1898"/>
              </a:lnSpc>
              <a:spcBef>
                <a:spcPts val="295"/>
              </a:spcBef>
            </a:pPr>
            <a:endParaRPr sz="1693" dirty="0">
              <a:solidFill>
                <a:prstClr val="black"/>
              </a:solidFill>
              <a:latin typeface="Arial MT"/>
              <a:cs typeface="Arial MT"/>
            </a:endParaRPr>
          </a:p>
        </p:txBody>
      </p:sp>
      <p:sp>
        <p:nvSpPr>
          <p:cNvPr id="13" name="object 13"/>
          <p:cNvSpPr txBox="1"/>
          <p:nvPr/>
        </p:nvSpPr>
        <p:spPr>
          <a:xfrm>
            <a:off x="2137025" y="6132855"/>
            <a:ext cx="7647639" cy="350340"/>
          </a:xfrm>
          <a:prstGeom prst="rect">
            <a:avLst/>
          </a:prstGeom>
        </p:spPr>
        <p:txBody>
          <a:bodyPr vert="horz" wrap="square" lIns="0" tIns="15355" rIns="0" bIns="0" rtlCol="0">
            <a:spAutoFit/>
          </a:bodyPr>
          <a:lstStyle/>
          <a:p>
            <a:pPr marL="15356" defTabSz="1105601">
              <a:spcBef>
                <a:spcPts val="121"/>
              </a:spcBef>
            </a:pPr>
            <a:r>
              <a:rPr sz="2176" spc="-6" dirty="0">
                <a:solidFill>
                  <a:srgbClr val="FFFFFF"/>
                </a:solidFill>
                <a:latin typeface="Arial MT"/>
                <a:cs typeface="Arial MT"/>
              </a:rPr>
              <a:t>https://docs.oracle.com/javase/tutorial/datetime/iso/period.html</a:t>
            </a:r>
            <a:endParaRPr sz="2176">
              <a:solidFill>
                <a:prstClr val="black"/>
              </a:solidFill>
              <a:latin typeface="Arial MT"/>
              <a:cs typeface="Arial MT"/>
            </a:endParaRPr>
          </a:p>
        </p:txBody>
      </p:sp>
      <p:sp>
        <p:nvSpPr>
          <p:cNvPr id="14" name="object 14"/>
          <p:cNvSpPr/>
          <p:nvPr/>
        </p:nvSpPr>
        <p:spPr>
          <a:xfrm>
            <a:off x="1105572" y="4843388"/>
            <a:ext cx="9673753" cy="1161996"/>
          </a:xfrm>
          <a:custGeom>
            <a:avLst/>
            <a:gdLst/>
            <a:ahLst/>
            <a:cxnLst/>
            <a:rect l="l" t="t" r="r" b="b"/>
            <a:pathLst>
              <a:path w="8001000" h="1155064">
                <a:moveTo>
                  <a:pt x="8001000" y="0"/>
                </a:moveTo>
                <a:lnTo>
                  <a:pt x="0" y="0"/>
                </a:lnTo>
                <a:lnTo>
                  <a:pt x="0" y="1154874"/>
                </a:lnTo>
                <a:lnTo>
                  <a:pt x="4000677" y="1154874"/>
                </a:lnTo>
                <a:lnTo>
                  <a:pt x="8001000" y="1154874"/>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15" name="object 15"/>
          <p:cNvSpPr txBox="1"/>
          <p:nvPr/>
        </p:nvSpPr>
        <p:spPr>
          <a:xfrm>
            <a:off x="1105572" y="4843387"/>
            <a:ext cx="9673753" cy="987246"/>
          </a:xfrm>
          <a:prstGeom prst="rect">
            <a:avLst/>
          </a:prstGeom>
          <a:ln w="29159">
            <a:solidFill>
              <a:srgbClr val="ABB10B"/>
            </a:solidFill>
          </a:ln>
        </p:spPr>
        <p:txBody>
          <a:bodyPr vert="horz" wrap="square" lIns="0" tIns="32246" rIns="0" bIns="0" rtlCol="0">
            <a:spAutoFit/>
          </a:bodyPr>
          <a:lstStyle/>
          <a:p>
            <a:pPr marL="125914" defTabSz="1105601">
              <a:lnSpc>
                <a:spcPts val="1330"/>
              </a:lnSpc>
              <a:spcBef>
                <a:spcPts val="254"/>
              </a:spcBef>
            </a:pPr>
            <a:r>
              <a:rPr sz="1209" dirty="0">
                <a:solidFill>
                  <a:srgbClr val="7F7F7F"/>
                </a:solidFill>
                <a:latin typeface="Consolas"/>
                <a:cs typeface="Consolas"/>
              </a:rPr>
              <a:t>//</a:t>
            </a:r>
            <a:r>
              <a:rPr sz="1209" spc="6" dirty="0">
                <a:solidFill>
                  <a:srgbClr val="7F7F7F"/>
                </a:solidFill>
                <a:latin typeface="Consolas"/>
                <a:cs typeface="Consolas"/>
              </a:rPr>
              <a:t> </a:t>
            </a:r>
            <a:r>
              <a:rPr sz="1209" spc="-6" dirty="0">
                <a:solidFill>
                  <a:srgbClr val="7F7F7F"/>
                </a:solidFill>
                <a:latin typeface="Consolas"/>
                <a:cs typeface="Consolas"/>
              </a:rPr>
              <a:t>Trouver</a:t>
            </a:r>
            <a:r>
              <a:rPr sz="1209" spc="12" dirty="0">
                <a:solidFill>
                  <a:srgbClr val="7F7F7F"/>
                </a:solidFill>
                <a:latin typeface="Consolas"/>
                <a:cs typeface="Consolas"/>
              </a:rPr>
              <a:t> </a:t>
            </a:r>
            <a:r>
              <a:rPr sz="1209" dirty="0">
                <a:solidFill>
                  <a:srgbClr val="7F7F7F"/>
                </a:solidFill>
                <a:latin typeface="Consolas"/>
                <a:cs typeface="Consolas"/>
              </a:rPr>
              <a:t>le</a:t>
            </a:r>
            <a:r>
              <a:rPr sz="1209" spc="12" dirty="0">
                <a:solidFill>
                  <a:srgbClr val="7F7F7F"/>
                </a:solidFill>
                <a:latin typeface="Consolas"/>
                <a:cs typeface="Consolas"/>
              </a:rPr>
              <a:t> </a:t>
            </a:r>
            <a:r>
              <a:rPr sz="1209" spc="-6" dirty="0">
                <a:solidFill>
                  <a:srgbClr val="7F7F7F"/>
                </a:solidFill>
                <a:latin typeface="Consolas"/>
                <a:cs typeface="Consolas"/>
              </a:rPr>
              <a:t>nombre</a:t>
            </a:r>
            <a:r>
              <a:rPr sz="1209" spc="6" dirty="0">
                <a:solidFill>
                  <a:srgbClr val="7F7F7F"/>
                </a:solidFill>
                <a:latin typeface="Consolas"/>
                <a:cs typeface="Consolas"/>
              </a:rPr>
              <a:t> </a:t>
            </a:r>
            <a:r>
              <a:rPr sz="1209" dirty="0">
                <a:solidFill>
                  <a:srgbClr val="7F7F7F"/>
                </a:solidFill>
                <a:latin typeface="Consolas"/>
                <a:cs typeface="Consolas"/>
              </a:rPr>
              <a:t>de</a:t>
            </a:r>
            <a:r>
              <a:rPr sz="1209" spc="12" dirty="0">
                <a:solidFill>
                  <a:srgbClr val="7F7F7F"/>
                </a:solidFill>
                <a:latin typeface="Consolas"/>
                <a:cs typeface="Consolas"/>
              </a:rPr>
              <a:t> </a:t>
            </a:r>
            <a:r>
              <a:rPr sz="1209" spc="-6" dirty="0">
                <a:solidFill>
                  <a:srgbClr val="7F7F7F"/>
                </a:solidFill>
                <a:latin typeface="Consolas"/>
                <a:cs typeface="Consolas"/>
              </a:rPr>
              <a:t>jours</a:t>
            </a:r>
            <a:r>
              <a:rPr sz="1209" spc="12" dirty="0">
                <a:solidFill>
                  <a:srgbClr val="7F7F7F"/>
                </a:solidFill>
                <a:latin typeface="Consolas"/>
                <a:cs typeface="Consolas"/>
              </a:rPr>
              <a:t> </a:t>
            </a:r>
            <a:r>
              <a:rPr sz="1209" spc="-6" dirty="0">
                <a:solidFill>
                  <a:srgbClr val="7F7F7F"/>
                </a:solidFill>
                <a:latin typeface="Consolas"/>
                <a:cs typeface="Consolas"/>
              </a:rPr>
              <a:t>entre</a:t>
            </a:r>
            <a:r>
              <a:rPr sz="1209" spc="12" dirty="0">
                <a:solidFill>
                  <a:srgbClr val="7F7F7F"/>
                </a:solidFill>
                <a:latin typeface="Consolas"/>
                <a:cs typeface="Consolas"/>
              </a:rPr>
              <a:t> </a:t>
            </a:r>
            <a:r>
              <a:rPr sz="1209" dirty="0">
                <a:solidFill>
                  <a:srgbClr val="7F7F7F"/>
                </a:solidFill>
                <a:latin typeface="Consolas"/>
                <a:cs typeface="Consolas"/>
              </a:rPr>
              <a:t>le</a:t>
            </a:r>
            <a:r>
              <a:rPr sz="1209" spc="6" dirty="0">
                <a:solidFill>
                  <a:srgbClr val="7F7F7F"/>
                </a:solidFill>
                <a:latin typeface="Consolas"/>
                <a:cs typeface="Consolas"/>
              </a:rPr>
              <a:t> </a:t>
            </a:r>
            <a:r>
              <a:rPr sz="1209" spc="-6" dirty="0">
                <a:solidFill>
                  <a:srgbClr val="7F7F7F"/>
                </a:solidFill>
                <a:latin typeface="Consolas"/>
                <a:cs typeface="Consolas"/>
              </a:rPr>
              <a:t>dernier</a:t>
            </a:r>
            <a:r>
              <a:rPr sz="1209" spc="12" dirty="0">
                <a:solidFill>
                  <a:srgbClr val="7F7F7F"/>
                </a:solidFill>
                <a:latin typeface="Consolas"/>
                <a:cs typeface="Consolas"/>
              </a:rPr>
              <a:t> </a:t>
            </a:r>
            <a:r>
              <a:rPr sz="1209" spc="-6" dirty="0">
                <a:solidFill>
                  <a:srgbClr val="7F7F7F"/>
                </a:solidFill>
                <a:latin typeface="Consolas"/>
                <a:cs typeface="Consolas"/>
              </a:rPr>
              <a:t>mercredi</a:t>
            </a:r>
            <a:r>
              <a:rPr sz="1209" spc="12" dirty="0">
                <a:solidFill>
                  <a:srgbClr val="7F7F7F"/>
                </a:solidFill>
                <a:latin typeface="Consolas"/>
                <a:cs typeface="Consolas"/>
              </a:rPr>
              <a:t> </a:t>
            </a:r>
            <a:r>
              <a:rPr sz="1209" dirty="0">
                <a:solidFill>
                  <a:srgbClr val="7F7F7F"/>
                </a:solidFill>
                <a:latin typeface="Consolas"/>
                <a:cs typeface="Consolas"/>
              </a:rPr>
              <a:t>et</a:t>
            </a:r>
            <a:r>
              <a:rPr sz="1209" spc="6" dirty="0">
                <a:solidFill>
                  <a:srgbClr val="7F7F7F"/>
                </a:solidFill>
                <a:latin typeface="Consolas"/>
                <a:cs typeface="Consolas"/>
              </a:rPr>
              <a:t> </a:t>
            </a:r>
            <a:r>
              <a:rPr sz="1209" spc="-6" dirty="0">
                <a:solidFill>
                  <a:srgbClr val="7F7F7F"/>
                </a:solidFill>
                <a:latin typeface="Consolas"/>
                <a:cs typeface="Consolas"/>
              </a:rPr>
              <a:t>aujourd'hui</a:t>
            </a:r>
            <a:endParaRPr sz="1209" dirty="0">
              <a:solidFill>
                <a:prstClr val="black"/>
              </a:solidFill>
              <a:latin typeface="Consolas"/>
              <a:cs typeface="Consolas"/>
            </a:endParaRPr>
          </a:p>
          <a:p>
            <a:pPr marL="125914" marR="1230749" defTabSz="1105601">
              <a:lnSpc>
                <a:spcPts val="1197"/>
              </a:lnSpc>
              <a:spcBef>
                <a:spcPts val="127"/>
              </a:spcBef>
            </a:pPr>
            <a:r>
              <a:rPr sz="1209" u="sng" spc="-6" dirty="0">
                <a:solidFill>
                  <a:srgbClr val="66AEF8"/>
                </a:solidFill>
                <a:uFill>
                  <a:solidFill>
                    <a:srgbClr val="66AEF8"/>
                  </a:solidFill>
                </a:uFill>
                <a:latin typeface="Consolas"/>
                <a:cs typeface="Consolas"/>
              </a:rPr>
              <a:t>LocalDate</a:t>
            </a:r>
            <a:r>
              <a:rPr sz="1209" spc="103" dirty="0">
                <a:solidFill>
                  <a:srgbClr val="66AEF8"/>
                </a:solidFill>
                <a:latin typeface="Consolas"/>
                <a:cs typeface="Consolas"/>
              </a:rPr>
              <a:t> </a:t>
            </a:r>
            <a:r>
              <a:rPr sz="1209" spc="-6" dirty="0">
                <a:solidFill>
                  <a:srgbClr val="F1F100"/>
                </a:solidFill>
                <a:latin typeface="Consolas"/>
                <a:cs typeface="Consolas"/>
              </a:rPr>
              <a:t>dernierMercredi</a:t>
            </a:r>
            <a:r>
              <a:rPr sz="1209" spc="115" dirty="0">
                <a:solidFill>
                  <a:srgbClr val="F1F100"/>
                </a:solidFill>
                <a:latin typeface="Consolas"/>
                <a:cs typeface="Consolas"/>
              </a:rPr>
              <a:t> </a:t>
            </a:r>
            <a:r>
              <a:rPr sz="1209" dirty="0">
                <a:solidFill>
                  <a:srgbClr val="E5E5F9"/>
                </a:solidFill>
                <a:latin typeface="Consolas"/>
                <a:cs typeface="Consolas"/>
              </a:rPr>
              <a:t>=</a:t>
            </a:r>
            <a:r>
              <a:rPr sz="1209" spc="109" dirty="0">
                <a:solidFill>
                  <a:srgbClr val="E5E5F9"/>
                </a:solidFill>
                <a:latin typeface="Consolas"/>
                <a:cs typeface="Consolas"/>
              </a:rPr>
              <a:t> </a:t>
            </a:r>
            <a:r>
              <a:rPr sz="1209" spc="-6" dirty="0">
                <a:solidFill>
                  <a:srgbClr val="118FC2"/>
                </a:solidFill>
                <a:latin typeface="Consolas"/>
                <a:cs typeface="Consolas"/>
              </a:rPr>
              <a:t>LocalDate</a:t>
            </a:r>
            <a:r>
              <a:rPr sz="1209" spc="-6" dirty="0">
                <a:solidFill>
                  <a:srgbClr val="E5E5F9"/>
                </a:solidFill>
                <a:latin typeface="Consolas"/>
                <a:cs typeface="Consolas"/>
              </a:rPr>
              <a:t>.</a:t>
            </a:r>
            <a:r>
              <a:rPr sz="1209" i="1" spc="-6" dirty="0">
                <a:solidFill>
                  <a:srgbClr val="95EB3E"/>
                </a:solidFill>
                <a:latin typeface="Consolas"/>
                <a:cs typeface="Consolas"/>
              </a:rPr>
              <a:t>now</a:t>
            </a:r>
            <a:r>
              <a:rPr sz="1209" spc="-6" dirty="0">
                <a:solidFill>
                  <a:srgbClr val="F8F9F3"/>
                </a:solidFill>
                <a:latin typeface="Consolas"/>
                <a:cs typeface="Consolas"/>
              </a:rPr>
              <a:t>()</a:t>
            </a:r>
            <a:r>
              <a:rPr sz="1209" spc="-6" dirty="0">
                <a:solidFill>
                  <a:srgbClr val="E5E5F9"/>
                </a:solidFill>
                <a:latin typeface="Consolas"/>
                <a:cs typeface="Consolas"/>
              </a:rPr>
              <a:t>.</a:t>
            </a:r>
            <a:r>
              <a:rPr sz="1209" spc="-6" dirty="0">
                <a:solidFill>
                  <a:srgbClr val="A6EB20"/>
                </a:solidFill>
                <a:latin typeface="Consolas"/>
                <a:cs typeface="Consolas"/>
              </a:rPr>
              <a:t>with</a:t>
            </a:r>
            <a:r>
              <a:rPr sz="1209" spc="-6" dirty="0">
                <a:solidFill>
                  <a:srgbClr val="F8F9F3"/>
                </a:solidFill>
                <a:latin typeface="Consolas"/>
                <a:cs typeface="Consolas"/>
              </a:rPr>
              <a:t>(</a:t>
            </a:r>
            <a:r>
              <a:rPr sz="1209" spc="-6" dirty="0">
                <a:solidFill>
                  <a:srgbClr val="118FC2"/>
                </a:solidFill>
                <a:latin typeface="Consolas"/>
                <a:cs typeface="Consolas"/>
              </a:rPr>
              <a:t>TemporalAdjusters</a:t>
            </a:r>
            <a:r>
              <a:rPr sz="1209" spc="-6" dirty="0">
                <a:solidFill>
                  <a:srgbClr val="E5E5F9"/>
                </a:solidFill>
                <a:latin typeface="Consolas"/>
                <a:cs typeface="Consolas"/>
              </a:rPr>
              <a:t>.</a:t>
            </a:r>
            <a:r>
              <a:rPr sz="1209" i="1" spc="-6" dirty="0">
                <a:solidFill>
                  <a:srgbClr val="95EB3E"/>
                </a:solidFill>
                <a:latin typeface="Consolas"/>
                <a:cs typeface="Consolas"/>
              </a:rPr>
              <a:t>previous</a:t>
            </a:r>
            <a:r>
              <a:rPr sz="1209" spc="-6" dirty="0">
                <a:solidFill>
                  <a:srgbClr val="F8F9F3"/>
                </a:solidFill>
                <a:latin typeface="Consolas"/>
                <a:cs typeface="Consolas"/>
              </a:rPr>
              <a:t>(</a:t>
            </a:r>
            <a:r>
              <a:rPr sz="1209" i="1" spc="-6" dirty="0">
                <a:solidFill>
                  <a:srgbClr val="CC80B9"/>
                </a:solidFill>
                <a:latin typeface="Consolas"/>
                <a:cs typeface="Consolas"/>
              </a:rPr>
              <a:t>DayOfWeek</a:t>
            </a:r>
            <a:r>
              <a:rPr sz="1209" spc="-6" dirty="0">
                <a:solidFill>
                  <a:srgbClr val="E5E5F9"/>
                </a:solidFill>
                <a:latin typeface="Consolas"/>
                <a:cs typeface="Consolas"/>
              </a:rPr>
              <a:t>.</a:t>
            </a:r>
            <a:r>
              <a:rPr sz="1209" b="1" i="1" spc="-6" dirty="0">
                <a:solidFill>
                  <a:srgbClr val="8CD9F7"/>
                </a:solidFill>
                <a:latin typeface="Consolas"/>
                <a:cs typeface="Consolas"/>
              </a:rPr>
              <a:t>WEDNESDAY</a:t>
            </a:r>
            <a:r>
              <a:rPr sz="1209" spc="-6" dirty="0">
                <a:solidFill>
                  <a:srgbClr val="F8F9F3"/>
                </a:solidFill>
                <a:latin typeface="Consolas"/>
                <a:cs typeface="Consolas"/>
              </a:rPr>
              <a:t>))</a:t>
            </a:r>
            <a:r>
              <a:rPr sz="1209" spc="-6" dirty="0">
                <a:solidFill>
                  <a:srgbClr val="E5E5F9"/>
                </a:solidFill>
                <a:latin typeface="Consolas"/>
                <a:cs typeface="Consolas"/>
              </a:rPr>
              <a:t>; </a:t>
            </a:r>
            <a:r>
              <a:rPr sz="1209" spc="-647" dirty="0">
                <a:solidFill>
                  <a:srgbClr val="E5E5F9"/>
                </a:solidFill>
                <a:latin typeface="Consolas"/>
                <a:cs typeface="Consolas"/>
              </a:rPr>
              <a:t> </a:t>
            </a:r>
            <a:r>
              <a:rPr sz="1209" spc="-6" dirty="0">
                <a:solidFill>
                  <a:srgbClr val="118FC2"/>
                </a:solidFill>
                <a:latin typeface="Consolas"/>
                <a:cs typeface="Consolas"/>
              </a:rPr>
              <a:t>Period</a:t>
            </a:r>
            <a:r>
              <a:rPr sz="1209" spc="-6" dirty="0">
                <a:solidFill>
                  <a:srgbClr val="E5E5F9"/>
                </a:solidFill>
                <a:latin typeface="Consolas"/>
                <a:cs typeface="Consolas"/>
              </a:rPr>
              <a:t>.</a:t>
            </a:r>
            <a:r>
              <a:rPr sz="1209" i="1" spc="-6" dirty="0">
                <a:solidFill>
                  <a:srgbClr val="95EB3E"/>
                </a:solidFill>
                <a:latin typeface="Consolas"/>
                <a:cs typeface="Consolas"/>
              </a:rPr>
              <a:t>between</a:t>
            </a:r>
            <a:r>
              <a:rPr sz="1209" spc="-6" dirty="0">
                <a:solidFill>
                  <a:srgbClr val="F8F9F3"/>
                </a:solidFill>
                <a:latin typeface="Consolas"/>
                <a:cs typeface="Consolas"/>
              </a:rPr>
              <a:t>(</a:t>
            </a:r>
            <a:r>
              <a:rPr sz="1209" spc="-6" dirty="0">
                <a:solidFill>
                  <a:srgbClr val="F2EB78"/>
                </a:solidFill>
                <a:latin typeface="Consolas"/>
                <a:cs typeface="Consolas"/>
              </a:rPr>
              <a:t>dernierMercredi</a:t>
            </a:r>
            <a:r>
              <a:rPr sz="1209" spc="-6" dirty="0">
                <a:solidFill>
                  <a:srgbClr val="E5E5F9"/>
                </a:solidFill>
                <a:latin typeface="Consolas"/>
                <a:cs typeface="Consolas"/>
              </a:rPr>
              <a:t>,</a:t>
            </a:r>
            <a:r>
              <a:rPr sz="1209" spc="6" dirty="0">
                <a:solidFill>
                  <a:srgbClr val="E5E5F9"/>
                </a:solidFill>
                <a:latin typeface="Consolas"/>
                <a:cs typeface="Consolas"/>
              </a:rPr>
              <a:t> </a:t>
            </a:r>
            <a:r>
              <a:rPr sz="1209" spc="-6" dirty="0">
                <a:solidFill>
                  <a:srgbClr val="118FC2"/>
                </a:solidFill>
                <a:latin typeface="Consolas"/>
                <a:cs typeface="Consolas"/>
              </a:rPr>
              <a:t>LocalDate</a:t>
            </a:r>
            <a:r>
              <a:rPr sz="1209" spc="-6" dirty="0">
                <a:solidFill>
                  <a:srgbClr val="E5E5F9"/>
                </a:solidFill>
                <a:latin typeface="Consolas"/>
                <a:cs typeface="Consolas"/>
              </a:rPr>
              <a:t>.</a:t>
            </a:r>
            <a:r>
              <a:rPr sz="1209" i="1" spc="-6" dirty="0">
                <a:solidFill>
                  <a:srgbClr val="95EB3E"/>
                </a:solidFill>
                <a:latin typeface="Consolas"/>
                <a:cs typeface="Consolas"/>
              </a:rPr>
              <a:t>now</a:t>
            </a:r>
            <a:r>
              <a:rPr sz="1209" spc="-6" dirty="0">
                <a:solidFill>
                  <a:srgbClr val="F8F9F3"/>
                </a:solidFill>
                <a:latin typeface="Consolas"/>
                <a:cs typeface="Consolas"/>
              </a:rPr>
              <a:t>())</a:t>
            </a:r>
            <a:r>
              <a:rPr sz="1209" spc="-6" dirty="0">
                <a:solidFill>
                  <a:srgbClr val="E5E5F9"/>
                </a:solidFill>
                <a:latin typeface="Consolas"/>
                <a:cs typeface="Consolas"/>
              </a:rPr>
              <a:t>.</a:t>
            </a:r>
            <a:r>
              <a:rPr sz="1209" spc="-6" dirty="0">
                <a:solidFill>
                  <a:srgbClr val="A6EB20"/>
                </a:solidFill>
                <a:latin typeface="Consolas"/>
                <a:cs typeface="Consolas"/>
              </a:rPr>
              <a:t>getDays</a:t>
            </a:r>
            <a:r>
              <a:rPr sz="1209" spc="-6" dirty="0">
                <a:solidFill>
                  <a:srgbClr val="F8F9F3"/>
                </a:solidFill>
                <a:latin typeface="Consolas"/>
                <a:cs typeface="Consolas"/>
              </a:rPr>
              <a:t>()</a:t>
            </a:r>
            <a:r>
              <a:rPr sz="1209" spc="-6" dirty="0">
                <a:solidFill>
                  <a:srgbClr val="E5E5F9"/>
                </a:solidFill>
                <a:latin typeface="Consolas"/>
                <a:cs typeface="Consolas"/>
              </a:rPr>
              <a:t>;</a:t>
            </a:r>
            <a:endParaRPr sz="1209" dirty="0">
              <a:solidFill>
                <a:prstClr val="black"/>
              </a:solidFill>
              <a:latin typeface="Consolas"/>
              <a:cs typeface="Consolas"/>
            </a:endParaRPr>
          </a:p>
          <a:p>
            <a:pPr defTabSz="1105601"/>
            <a:endParaRPr sz="1028" dirty="0">
              <a:solidFill>
                <a:prstClr val="black"/>
              </a:solidFill>
              <a:latin typeface="Consolas"/>
              <a:cs typeface="Consolas"/>
            </a:endParaRPr>
          </a:p>
          <a:p>
            <a:pPr marL="125914" marR="382354" defTabSz="1105601">
              <a:lnSpc>
                <a:spcPts val="1209"/>
              </a:lnSpc>
            </a:pPr>
            <a:r>
              <a:rPr sz="1209" dirty="0">
                <a:solidFill>
                  <a:srgbClr val="7F7F7F"/>
                </a:solidFill>
                <a:latin typeface="Consolas"/>
                <a:cs typeface="Consolas"/>
              </a:rPr>
              <a:t>// </a:t>
            </a:r>
            <a:r>
              <a:rPr sz="1209" spc="-6" dirty="0">
                <a:solidFill>
                  <a:srgbClr val="7F7F7F"/>
                </a:solidFill>
                <a:latin typeface="Consolas"/>
                <a:cs typeface="Consolas"/>
              </a:rPr>
              <a:t>Trouver</a:t>
            </a:r>
            <a:r>
              <a:rPr sz="1209" dirty="0">
                <a:solidFill>
                  <a:srgbClr val="7F7F7F"/>
                </a:solidFill>
                <a:latin typeface="Consolas"/>
                <a:cs typeface="Consolas"/>
              </a:rPr>
              <a:t> le </a:t>
            </a:r>
            <a:r>
              <a:rPr sz="1209" spc="-6" dirty="0">
                <a:solidFill>
                  <a:srgbClr val="7F7F7F"/>
                </a:solidFill>
                <a:latin typeface="Consolas"/>
                <a:cs typeface="Consolas"/>
              </a:rPr>
              <a:t>nombre</a:t>
            </a:r>
            <a:r>
              <a:rPr sz="1209" dirty="0">
                <a:solidFill>
                  <a:srgbClr val="7F7F7F"/>
                </a:solidFill>
                <a:latin typeface="Consolas"/>
                <a:cs typeface="Consolas"/>
              </a:rPr>
              <a:t> de </a:t>
            </a:r>
            <a:r>
              <a:rPr sz="1209" spc="-6" dirty="0">
                <a:solidFill>
                  <a:srgbClr val="7F7F7F"/>
                </a:solidFill>
                <a:latin typeface="Consolas"/>
                <a:cs typeface="Consolas"/>
              </a:rPr>
              <a:t>secondes</a:t>
            </a:r>
            <a:r>
              <a:rPr sz="1209" spc="6" dirty="0">
                <a:solidFill>
                  <a:srgbClr val="7F7F7F"/>
                </a:solidFill>
                <a:latin typeface="Consolas"/>
                <a:cs typeface="Consolas"/>
              </a:rPr>
              <a:t> </a:t>
            </a:r>
            <a:r>
              <a:rPr sz="1209" spc="-6" dirty="0">
                <a:solidFill>
                  <a:srgbClr val="7F7F7F"/>
                </a:solidFill>
                <a:latin typeface="Consolas"/>
                <a:cs typeface="Consolas"/>
              </a:rPr>
              <a:t>entre</a:t>
            </a:r>
            <a:r>
              <a:rPr sz="1209" dirty="0">
                <a:solidFill>
                  <a:srgbClr val="7F7F7F"/>
                </a:solidFill>
                <a:latin typeface="Consolas"/>
                <a:cs typeface="Consolas"/>
              </a:rPr>
              <a:t> </a:t>
            </a:r>
            <a:r>
              <a:rPr sz="1209" spc="-6" dirty="0">
                <a:solidFill>
                  <a:srgbClr val="7F7F7F"/>
                </a:solidFill>
                <a:latin typeface="Consolas"/>
                <a:cs typeface="Consolas"/>
              </a:rPr>
              <a:t>deux</a:t>
            </a:r>
            <a:r>
              <a:rPr sz="1209" dirty="0">
                <a:solidFill>
                  <a:srgbClr val="7F7F7F"/>
                </a:solidFill>
                <a:latin typeface="Consolas"/>
                <a:cs typeface="Consolas"/>
              </a:rPr>
              <a:t> </a:t>
            </a:r>
            <a:r>
              <a:rPr sz="1209" spc="-6" dirty="0">
                <a:solidFill>
                  <a:srgbClr val="7F7F7F"/>
                </a:solidFill>
                <a:latin typeface="Consolas"/>
                <a:cs typeface="Consolas"/>
              </a:rPr>
              <a:t>dateTimes </a:t>
            </a:r>
            <a:r>
              <a:rPr sz="1209" dirty="0">
                <a:solidFill>
                  <a:srgbClr val="7F7F7F"/>
                </a:solidFill>
                <a:latin typeface="Consolas"/>
                <a:cs typeface="Consolas"/>
              </a:rPr>
              <a:t> </a:t>
            </a:r>
            <a:r>
              <a:rPr sz="1209" spc="-6" dirty="0">
                <a:solidFill>
                  <a:srgbClr val="118FC2"/>
                </a:solidFill>
                <a:latin typeface="Consolas"/>
                <a:cs typeface="Consolas"/>
              </a:rPr>
              <a:t>System</a:t>
            </a:r>
            <a:r>
              <a:rPr sz="1209" spc="-6" dirty="0">
                <a:solidFill>
                  <a:srgbClr val="E5E5F9"/>
                </a:solidFill>
                <a:latin typeface="Consolas"/>
                <a:cs typeface="Consolas"/>
              </a:rPr>
              <a:t>.</a:t>
            </a:r>
            <a:r>
              <a:rPr sz="1209" b="1" i="1" spc="-6" dirty="0">
                <a:solidFill>
                  <a:srgbClr val="8CD9F7"/>
                </a:solidFill>
                <a:latin typeface="Consolas"/>
                <a:cs typeface="Consolas"/>
              </a:rPr>
              <a:t>out</a:t>
            </a:r>
            <a:r>
              <a:rPr sz="1209" spc="-6" dirty="0">
                <a:solidFill>
                  <a:srgbClr val="E5E5F9"/>
                </a:solidFill>
                <a:latin typeface="Consolas"/>
                <a:cs typeface="Consolas"/>
              </a:rPr>
              <a:t>.</a:t>
            </a:r>
            <a:r>
              <a:rPr sz="1209" spc="-6" dirty="0">
                <a:solidFill>
                  <a:srgbClr val="A6EB20"/>
                </a:solidFill>
                <a:latin typeface="Consolas"/>
                <a:cs typeface="Consolas"/>
              </a:rPr>
              <a:t>println</a:t>
            </a:r>
            <a:r>
              <a:rPr sz="1209" spc="-6" dirty="0">
                <a:solidFill>
                  <a:srgbClr val="F8F9F3"/>
                </a:solidFill>
                <a:latin typeface="Consolas"/>
                <a:cs typeface="Consolas"/>
              </a:rPr>
              <a:t>(</a:t>
            </a:r>
            <a:r>
              <a:rPr sz="1209" spc="-6" dirty="0">
                <a:solidFill>
                  <a:srgbClr val="118FC2"/>
                </a:solidFill>
                <a:latin typeface="Consolas"/>
                <a:cs typeface="Consolas"/>
              </a:rPr>
              <a:t>Duration</a:t>
            </a:r>
            <a:r>
              <a:rPr sz="1209" spc="-6" dirty="0">
                <a:solidFill>
                  <a:srgbClr val="E5E5F9"/>
                </a:solidFill>
                <a:latin typeface="Consolas"/>
                <a:cs typeface="Consolas"/>
              </a:rPr>
              <a:t>.</a:t>
            </a:r>
            <a:r>
              <a:rPr sz="1209" i="1" spc="-6" dirty="0">
                <a:solidFill>
                  <a:srgbClr val="95EB3E"/>
                </a:solidFill>
                <a:latin typeface="Consolas"/>
                <a:cs typeface="Consolas"/>
              </a:rPr>
              <a:t>between</a:t>
            </a:r>
            <a:r>
              <a:rPr sz="1209" spc="-6" dirty="0">
                <a:solidFill>
                  <a:srgbClr val="F8F9F3"/>
                </a:solidFill>
                <a:latin typeface="Consolas"/>
                <a:cs typeface="Consolas"/>
              </a:rPr>
              <a:t>(</a:t>
            </a:r>
            <a:r>
              <a:rPr sz="1209" spc="-6" dirty="0">
                <a:solidFill>
                  <a:srgbClr val="118FC2"/>
                </a:solidFill>
                <a:latin typeface="Consolas"/>
                <a:cs typeface="Consolas"/>
              </a:rPr>
              <a:t>LocalDateTime</a:t>
            </a:r>
            <a:r>
              <a:rPr sz="1209" spc="-6" dirty="0">
                <a:solidFill>
                  <a:srgbClr val="E5E5F9"/>
                </a:solidFill>
                <a:latin typeface="Consolas"/>
                <a:cs typeface="Consolas"/>
              </a:rPr>
              <a:t>.</a:t>
            </a:r>
            <a:r>
              <a:rPr sz="1209" i="1" spc="-6" dirty="0">
                <a:solidFill>
                  <a:srgbClr val="95EB3E"/>
                </a:solidFill>
                <a:latin typeface="Consolas"/>
                <a:cs typeface="Consolas"/>
              </a:rPr>
              <a:t>of</a:t>
            </a:r>
            <a:r>
              <a:rPr sz="1209" spc="-6" dirty="0">
                <a:solidFill>
                  <a:srgbClr val="F8F9F3"/>
                </a:solidFill>
                <a:latin typeface="Consolas"/>
                <a:cs typeface="Consolas"/>
              </a:rPr>
              <a:t>(</a:t>
            </a:r>
            <a:r>
              <a:rPr sz="1209" spc="-6" dirty="0">
                <a:solidFill>
                  <a:srgbClr val="6796BA"/>
                </a:solidFill>
                <a:latin typeface="Consolas"/>
                <a:cs typeface="Consolas"/>
              </a:rPr>
              <a:t>2000</a:t>
            </a:r>
            <a:r>
              <a:rPr sz="1209" spc="-6" dirty="0">
                <a:solidFill>
                  <a:srgbClr val="E5E5F9"/>
                </a:solidFill>
                <a:latin typeface="Consolas"/>
                <a:cs typeface="Consolas"/>
              </a:rPr>
              <a:t>,</a:t>
            </a:r>
            <a:r>
              <a:rPr sz="1209" spc="67" dirty="0">
                <a:solidFill>
                  <a:srgbClr val="E5E5F9"/>
                </a:solidFill>
                <a:latin typeface="Consolas"/>
                <a:cs typeface="Consolas"/>
              </a:rPr>
              <a:t> </a:t>
            </a:r>
            <a:r>
              <a:rPr sz="1209" dirty="0">
                <a:solidFill>
                  <a:srgbClr val="6796BA"/>
                </a:solidFill>
                <a:latin typeface="Consolas"/>
                <a:cs typeface="Consolas"/>
              </a:rPr>
              <a:t>1</a:t>
            </a:r>
            <a:r>
              <a:rPr sz="1209" dirty="0">
                <a:solidFill>
                  <a:srgbClr val="E5E5F9"/>
                </a:solidFill>
                <a:latin typeface="Consolas"/>
                <a:cs typeface="Consolas"/>
              </a:rPr>
              <a:t>,</a:t>
            </a:r>
            <a:r>
              <a:rPr sz="1209" spc="67" dirty="0">
                <a:solidFill>
                  <a:srgbClr val="E5E5F9"/>
                </a:solidFill>
                <a:latin typeface="Consolas"/>
                <a:cs typeface="Consolas"/>
              </a:rPr>
              <a:t> </a:t>
            </a:r>
            <a:r>
              <a:rPr sz="1209" dirty="0">
                <a:solidFill>
                  <a:srgbClr val="6796BA"/>
                </a:solidFill>
                <a:latin typeface="Consolas"/>
                <a:cs typeface="Consolas"/>
              </a:rPr>
              <a:t>1</a:t>
            </a:r>
            <a:r>
              <a:rPr sz="1209" dirty="0">
                <a:solidFill>
                  <a:srgbClr val="E5E5F9"/>
                </a:solidFill>
                <a:latin typeface="Consolas"/>
                <a:cs typeface="Consolas"/>
              </a:rPr>
              <a:t>,</a:t>
            </a:r>
            <a:r>
              <a:rPr sz="1209" spc="73" dirty="0">
                <a:solidFill>
                  <a:srgbClr val="E5E5F9"/>
                </a:solidFill>
                <a:latin typeface="Consolas"/>
                <a:cs typeface="Consolas"/>
              </a:rPr>
              <a:t> </a:t>
            </a:r>
            <a:r>
              <a:rPr sz="1209" dirty="0">
                <a:solidFill>
                  <a:srgbClr val="6796BA"/>
                </a:solidFill>
                <a:latin typeface="Consolas"/>
                <a:cs typeface="Consolas"/>
              </a:rPr>
              <a:t>12</a:t>
            </a:r>
            <a:r>
              <a:rPr sz="1209" dirty="0">
                <a:solidFill>
                  <a:srgbClr val="E5E5F9"/>
                </a:solidFill>
                <a:latin typeface="Consolas"/>
                <a:cs typeface="Consolas"/>
              </a:rPr>
              <a:t>,</a:t>
            </a:r>
            <a:r>
              <a:rPr sz="1209" spc="67" dirty="0">
                <a:solidFill>
                  <a:srgbClr val="E5E5F9"/>
                </a:solidFill>
                <a:latin typeface="Consolas"/>
                <a:cs typeface="Consolas"/>
              </a:rPr>
              <a:t> </a:t>
            </a:r>
            <a:r>
              <a:rPr sz="1209" dirty="0">
                <a:solidFill>
                  <a:srgbClr val="6796BA"/>
                </a:solidFill>
                <a:latin typeface="Consolas"/>
                <a:cs typeface="Consolas"/>
              </a:rPr>
              <a:t>30</a:t>
            </a:r>
            <a:r>
              <a:rPr sz="1209" dirty="0">
                <a:solidFill>
                  <a:srgbClr val="F8F9F3"/>
                </a:solidFill>
                <a:latin typeface="Consolas"/>
                <a:cs typeface="Consolas"/>
              </a:rPr>
              <a:t>)</a:t>
            </a:r>
            <a:r>
              <a:rPr sz="1209" dirty="0">
                <a:solidFill>
                  <a:srgbClr val="E5E5F9"/>
                </a:solidFill>
                <a:latin typeface="Consolas"/>
                <a:cs typeface="Consolas"/>
              </a:rPr>
              <a:t>,</a:t>
            </a:r>
            <a:r>
              <a:rPr sz="1209" spc="73" dirty="0">
                <a:solidFill>
                  <a:srgbClr val="E5E5F9"/>
                </a:solidFill>
                <a:latin typeface="Consolas"/>
                <a:cs typeface="Consolas"/>
              </a:rPr>
              <a:t> </a:t>
            </a:r>
            <a:r>
              <a:rPr sz="1209" spc="-6" dirty="0">
                <a:solidFill>
                  <a:srgbClr val="118FC2"/>
                </a:solidFill>
                <a:latin typeface="Consolas"/>
                <a:cs typeface="Consolas"/>
              </a:rPr>
              <a:t>LocalDateTime</a:t>
            </a:r>
            <a:r>
              <a:rPr sz="1209" spc="-6" dirty="0">
                <a:solidFill>
                  <a:srgbClr val="E5E5F9"/>
                </a:solidFill>
                <a:latin typeface="Consolas"/>
                <a:cs typeface="Consolas"/>
              </a:rPr>
              <a:t>.</a:t>
            </a:r>
            <a:r>
              <a:rPr sz="1209" i="1" spc="-6" dirty="0">
                <a:solidFill>
                  <a:srgbClr val="95EB3E"/>
                </a:solidFill>
                <a:latin typeface="Consolas"/>
                <a:cs typeface="Consolas"/>
              </a:rPr>
              <a:t>now</a:t>
            </a:r>
            <a:r>
              <a:rPr sz="1209" spc="-6" dirty="0">
                <a:solidFill>
                  <a:srgbClr val="F8F9F3"/>
                </a:solidFill>
                <a:latin typeface="Consolas"/>
                <a:cs typeface="Consolas"/>
              </a:rPr>
              <a:t>())</a:t>
            </a:r>
            <a:r>
              <a:rPr sz="1209" spc="-6" dirty="0">
                <a:solidFill>
                  <a:srgbClr val="E5E5F9"/>
                </a:solidFill>
                <a:latin typeface="Consolas"/>
                <a:cs typeface="Consolas"/>
              </a:rPr>
              <a:t>.</a:t>
            </a:r>
            <a:r>
              <a:rPr sz="1209" spc="-6" dirty="0">
                <a:solidFill>
                  <a:srgbClr val="A6EB20"/>
                </a:solidFill>
                <a:latin typeface="Consolas"/>
                <a:cs typeface="Consolas"/>
              </a:rPr>
              <a:t>toSeconds</a:t>
            </a:r>
            <a:r>
              <a:rPr sz="1209" spc="-6" dirty="0">
                <a:solidFill>
                  <a:srgbClr val="F8F9F3"/>
                </a:solidFill>
                <a:latin typeface="Consolas"/>
                <a:cs typeface="Consolas"/>
              </a:rPr>
              <a:t>())</a:t>
            </a:r>
            <a:r>
              <a:rPr sz="1209" spc="-6" dirty="0">
                <a:solidFill>
                  <a:srgbClr val="E5E5F9"/>
                </a:solidFill>
                <a:latin typeface="Consolas"/>
                <a:cs typeface="Consolas"/>
              </a:rPr>
              <a:t>;</a:t>
            </a:r>
            <a:endParaRPr sz="1209" dirty="0">
              <a:solidFill>
                <a:prstClr val="black"/>
              </a:solidFill>
              <a:latin typeface="Consolas"/>
              <a:cs typeface="Consolas"/>
            </a:endParaRPr>
          </a:p>
        </p:txBody>
      </p:sp>
    </p:spTree>
    <p:extLst>
      <p:ext uri="{BB962C8B-B14F-4D97-AF65-F5344CB8AC3E}">
        <p14:creationId xmlns:p14="http://schemas.microsoft.com/office/powerpoint/2010/main" val="268500305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4014" y="279420"/>
            <a:ext cx="1064113"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D</a:t>
            </a:r>
            <a:r>
              <a:rPr sz="1814" b="1" dirty="0">
                <a:solidFill>
                  <a:srgbClr val="0058FF"/>
                </a:solidFill>
                <a:latin typeface="Arial"/>
                <a:cs typeface="Arial"/>
              </a:rPr>
              <a:t>ate</a:t>
            </a:r>
            <a:r>
              <a:rPr sz="1814" b="1" spc="-36" dirty="0">
                <a:solidFill>
                  <a:srgbClr val="0058FF"/>
                </a:solidFill>
                <a:latin typeface="Arial"/>
                <a:cs typeface="Arial"/>
              </a:rPr>
              <a:t>T</a:t>
            </a:r>
            <a:r>
              <a:rPr sz="1814" b="1" dirty="0">
                <a:solidFill>
                  <a:srgbClr val="0058FF"/>
                </a:solidFill>
                <a:latin typeface="Arial"/>
                <a:cs typeface="Arial"/>
              </a:rPr>
              <a:t>i</a:t>
            </a:r>
            <a:r>
              <a:rPr sz="1814" b="1" spc="-6" dirty="0">
                <a:solidFill>
                  <a:srgbClr val="0058FF"/>
                </a:solidFill>
                <a:latin typeface="Arial"/>
                <a:cs typeface="Arial"/>
              </a:rPr>
              <a:t>m</a:t>
            </a:r>
            <a:r>
              <a:rPr sz="1814" b="1" dirty="0">
                <a:solidFill>
                  <a:srgbClr val="0058FF"/>
                </a:solidFill>
                <a:latin typeface="Arial"/>
                <a:cs typeface="Arial"/>
              </a:rPr>
              <a:t>e</a:t>
            </a:r>
            <a:endParaRPr sz="1814">
              <a:solidFill>
                <a:prstClr val="black"/>
              </a:solidFill>
              <a:latin typeface="Arial"/>
              <a:cs typeface="Arial"/>
            </a:endParaRPr>
          </a:p>
        </p:txBody>
      </p:sp>
      <p:sp>
        <p:nvSpPr>
          <p:cNvPr id="3" name="object 3"/>
          <p:cNvSpPr txBox="1">
            <a:spLocks noGrp="1"/>
          </p:cNvSpPr>
          <p:nvPr>
            <p:ph type="title"/>
          </p:nvPr>
        </p:nvSpPr>
        <p:spPr>
          <a:xfrm>
            <a:off x="594015" y="535345"/>
            <a:ext cx="10945928" cy="573671"/>
          </a:xfrm>
          <a:prstGeom prst="rect">
            <a:avLst/>
          </a:prstGeom>
        </p:spPr>
        <p:txBody>
          <a:bodyPr vert="horz" wrap="square" lIns="0" tIns="15355" rIns="0" bIns="0" rtlCol="0">
            <a:spAutoFit/>
          </a:bodyPr>
          <a:lstStyle/>
          <a:p>
            <a:pPr marL="15356">
              <a:spcBef>
                <a:spcPts val="121"/>
              </a:spcBef>
            </a:pPr>
            <a:r>
              <a:rPr spc="417" dirty="0"/>
              <a:t>Conversions</a:t>
            </a:r>
            <a:r>
              <a:rPr spc="145" dirty="0"/>
              <a:t> </a:t>
            </a:r>
            <a:r>
              <a:rPr spc="115" dirty="0"/>
              <a:t>:</a:t>
            </a:r>
            <a:r>
              <a:rPr spc="157" dirty="0"/>
              <a:t> </a:t>
            </a:r>
            <a:r>
              <a:rPr spc="429" dirty="0"/>
              <a:t>non</a:t>
            </a:r>
            <a:r>
              <a:rPr spc="145" dirty="0"/>
              <a:t> </a:t>
            </a:r>
            <a:r>
              <a:rPr spc="538" dirty="0"/>
              <a:t>ISO</a:t>
            </a:r>
            <a:r>
              <a:rPr spc="157" dirty="0"/>
              <a:t> </a:t>
            </a:r>
            <a:r>
              <a:rPr spc="333" dirty="0"/>
              <a:t>et</a:t>
            </a:r>
            <a:r>
              <a:rPr spc="157" dirty="0"/>
              <a:t> </a:t>
            </a:r>
            <a:r>
              <a:rPr spc="417" dirty="0"/>
              <a:t>fuseaux</a:t>
            </a:r>
            <a:r>
              <a:rPr spc="145" dirty="0"/>
              <a:t> </a:t>
            </a:r>
            <a:r>
              <a:rPr spc="369" dirty="0"/>
              <a:t>horaires</a:t>
            </a:r>
          </a:p>
        </p:txBody>
      </p:sp>
      <p:sp>
        <p:nvSpPr>
          <p:cNvPr id="4" name="object 4"/>
          <p:cNvSpPr txBox="1"/>
          <p:nvPr/>
        </p:nvSpPr>
        <p:spPr>
          <a:xfrm>
            <a:off x="724594"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1116335" y="1563880"/>
            <a:ext cx="9867228" cy="350340"/>
          </a:xfrm>
          <a:prstGeom prst="rect">
            <a:avLst/>
          </a:prstGeom>
        </p:spPr>
        <p:txBody>
          <a:bodyPr vert="horz" wrap="square" lIns="0" tIns="15355" rIns="0" bIns="0" rtlCol="0">
            <a:spAutoFit/>
          </a:bodyPr>
          <a:lstStyle/>
          <a:p>
            <a:pPr marL="15356" defTabSz="1105601">
              <a:spcBef>
                <a:spcPts val="121"/>
              </a:spcBef>
            </a:pPr>
            <a:r>
              <a:rPr sz="2176" dirty="0">
                <a:solidFill>
                  <a:srgbClr val="FFFFFF"/>
                </a:solidFill>
                <a:latin typeface="Arial MT"/>
                <a:cs typeface="Arial MT"/>
              </a:rPr>
              <a:t>On</a:t>
            </a:r>
            <a:r>
              <a:rPr sz="2176" spc="-12" dirty="0">
                <a:solidFill>
                  <a:srgbClr val="FFFFFF"/>
                </a:solidFill>
                <a:latin typeface="Arial MT"/>
                <a:cs typeface="Arial MT"/>
              </a:rPr>
              <a:t> </a:t>
            </a:r>
            <a:r>
              <a:rPr sz="2176" spc="-6" dirty="0">
                <a:solidFill>
                  <a:srgbClr val="FFFFFF"/>
                </a:solidFill>
                <a:latin typeface="Arial MT"/>
                <a:cs typeface="Arial MT"/>
              </a:rPr>
              <a:t>peut</a:t>
            </a:r>
            <a:r>
              <a:rPr sz="2176" dirty="0">
                <a:solidFill>
                  <a:srgbClr val="FFFFFF"/>
                </a:solidFill>
                <a:latin typeface="Arial MT"/>
                <a:cs typeface="Arial MT"/>
              </a:rPr>
              <a:t> </a:t>
            </a:r>
            <a:r>
              <a:rPr sz="2176" spc="-6" dirty="0">
                <a:solidFill>
                  <a:srgbClr val="FFFFFF"/>
                </a:solidFill>
                <a:latin typeface="Arial MT"/>
                <a:cs typeface="Arial MT"/>
              </a:rPr>
              <a:t>utiliser</a:t>
            </a:r>
            <a:r>
              <a:rPr sz="2176" dirty="0">
                <a:solidFill>
                  <a:srgbClr val="FFFFFF"/>
                </a:solidFill>
                <a:latin typeface="Arial MT"/>
                <a:cs typeface="Arial MT"/>
              </a:rPr>
              <a:t> </a:t>
            </a:r>
            <a:r>
              <a:rPr sz="2176" spc="-6" dirty="0">
                <a:solidFill>
                  <a:srgbClr val="FFFFFF"/>
                </a:solidFill>
                <a:latin typeface="Arial MT"/>
                <a:cs typeface="Arial MT"/>
              </a:rPr>
              <a:t>d’autres </a:t>
            </a:r>
            <a:r>
              <a:rPr sz="2176" spc="-12" dirty="0">
                <a:solidFill>
                  <a:srgbClr val="FFFFFF"/>
                </a:solidFill>
                <a:latin typeface="Arial MT"/>
                <a:cs typeface="Arial MT"/>
              </a:rPr>
              <a:t>calendriers</a:t>
            </a:r>
            <a:r>
              <a:rPr sz="2176" dirty="0">
                <a:solidFill>
                  <a:srgbClr val="FFFFFF"/>
                </a:solidFill>
                <a:latin typeface="Arial MT"/>
                <a:cs typeface="Arial MT"/>
              </a:rPr>
              <a:t> </a:t>
            </a:r>
            <a:r>
              <a:rPr sz="2176" spc="-6" dirty="0">
                <a:solidFill>
                  <a:srgbClr val="FFFFFF"/>
                </a:solidFill>
                <a:latin typeface="Arial MT"/>
                <a:cs typeface="Arial MT"/>
              </a:rPr>
              <a:t>et</a:t>
            </a:r>
            <a:r>
              <a:rPr sz="2176" dirty="0">
                <a:solidFill>
                  <a:srgbClr val="FFFFFF"/>
                </a:solidFill>
                <a:latin typeface="Arial MT"/>
                <a:cs typeface="Arial MT"/>
              </a:rPr>
              <a:t> </a:t>
            </a:r>
            <a:r>
              <a:rPr sz="2176" spc="-6" dirty="0">
                <a:solidFill>
                  <a:srgbClr val="FFFFFF"/>
                </a:solidFill>
                <a:latin typeface="Arial MT"/>
                <a:cs typeface="Arial MT"/>
              </a:rPr>
              <a:t>convertir les</a:t>
            </a:r>
            <a:r>
              <a:rPr sz="2176" dirty="0">
                <a:solidFill>
                  <a:srgbClr val="FFFFFF"/>
                </a:solidFill>
                <a:latin typeface="Arial MT"/>
                <a:cs typeface="Arial MT"/>
              </a:rPr>
              <a:t> </a:t>
            </a:r>
            <a:r>
              <a:rPr sz="2176" spc="-6" dirty="0">
                <a:solidFill>
                  <a:srgbClr val="FFFFFF"/>
                </a:solidFill>
                <a:latin typeface="Arial MT"/>
                <a:cs typeface="Arial MT"/>
              </a:rPr>
              <a:t>dates</a:t>
            </a:r>
            <a:r>
              <a:rPr sz="2176" dirty="0">
                <a:solidFill>
                  <a:srgbClr val="FFFFFF"/>
                </a:solidFill>
                <a:latin typeface="Arial MT"/>
                <a:cs typeface="Arial MT"/>
              </a:rPr>
              <a:t> </a:t>
            </a:r>
            <a:r>
              <a:rPr sz="2176" spc="-6" dirty="0">
                <a:solidFill>
                  <a:srgbClr val="FFFFFF"/>
                </a:solidFill>
                <a:latin typeface="Arial MT"/>
                <a:cs typeface="Arial MT"/>
              </a:rPr>
              <a:t>avec</a:t>
            </a:r>
            <a:r>
              <a:rPr sz="2176" dirty="0">
                <a:solidFill>
                  <a:srgbClr val="FFFFFF"/>
                </a:solidFill>
                <a:latin typeface="Arial MT"/>
                <a:cs typeface="Arial MT"/>
              </a:rPr>
              <a:t> </a:t>
            </a:r>
            <a:r>
              <a:rPr sz="2176" spc="-6" dirty="0">
                <a:solidFill>
                  <a:srgbClr val="FFFFFF"/>
                </a:solidFill>
                <a:latin typeface="Arial MT"/>
                <a:cs typeface="Arial MT"/>
              </a:rPr>
              <a:t>la</a:t>
            </a:r>
            <a:r>
              <a:rPr sz="2176" spc="-12" dirty="0">
                <a:solidFill>
                  <a:srgbClr val="FFFFFF"/>
                </a:solidFill>
                <a:latin typeface="Arial MT"/>
                <a:cs typeface="Arial MT"/>
              </a:rPr>
              <a:t> </a:t>
            </a:r>
            <a:r>
              <a:rPr sz="2176" spc="-6" dirty="0">
                <a:solidFill>
                  <a:srgbClr val="FFFFFF"/>
                </a:solidFill>
                <a:latin typeface="Arial MT"/>
                <a:cs typeface="Arial MT"/>
              </a:rPr>
              <a:t>méthode from</a:t>
            </a:r>
            <a:r>
              <a:rPr sz="2176" dirty="0">
                <a:solidFill>
                  <a:srgbClr val="FFFFFF"/>
                </a:solidFill>
                <a:latin typeface="Arial MT"/>
                <a:cs typeface="Arial MT"/>
              </a:rPr>
              <a:t> :</a:t>
            </a:r>
            <a:endParaRPr sz="2176">
              <a:solidFill>
                <a:prstClr val="black"/>
              </a:solidFill>
              <a:latin typeface="Arial MT"/>
              <a:cs typeface="Arial MT"/>
            </a:endParaRPr>
          </a:p>
        </p:txBody>
      </p:sp>
      <p:sp>
        <p:nvSpPr>
          <p:cNvPr id="6" name="object 6"/>
          <p:cNvSpPr txBox="1"/>
          <p:nvPr/>
        </p:nvSpPr>
        <p:spPr>
          <a:xfrm>
            <a:off x="724594" y="3065984"/>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1116335" y="2980671"/>
            <a:ext cx="9850338" cy="967518"/>
          </a:xfrm>
          <a:prstGeom prst="rect">
            <a:avLst/>
          </a:prstGeom>
        </p:spPr>
        <p:txBody>
          <a:bodyPr vert="horz" wrap="square" lIns="0" tIns="43761" rIns="0" bIns="0" rtlCol="0">
            <a:spAutoFit/>
          </a:bodyPr>
          <a:lstStyle/>
          <a:p>
            <a:pPr marL="15356" marR="6142" algn="just" defTabSz="1105601">
              <a:lnSpc>
                <a:spcPts val="2442"/>
              </a:lnSpc>
              <a:spcBef>
                <a:spcPts val="343"/>
              </a:spcBef>
            </a:pPr>
            <a:r>
              <a:rPr sz="2176" spc="-12" dirty="0">
                <a:solidFill>
                  <a:srgbClr val="FFFFFF"/>
                </a:solidFill>
                <a:latin typeface="Arial MT"/>
                <a:cs typeface="Arial MT"/>
              </a:rPr>
              <a:t>Pour </a:t>
            </a:r>
            <a:r>
              <a:rPr sz="2176" spc="-6" dirty="0">
                <a:solidFill>
                  <a:srgbClr val="FFFFFF"/>
                </a:solidFill>
                <a:latin typeface="Arial MT"/>
                <a:cs typeface="Arial MT"/>
              </a:rPr>
              <a:t>les fuseaux horaires, on </a:t>
            </a:r>
            <a:r>
              <a:rPr sz="2176" spc="-12" dirty="0">
                <a:solidFill>
                  <a:srgbClr val="FFFFFF"/>
                </a:solidFill>
                <a:latin typeface="Arial MT"/>
                <a:cs typeface="Arial MT"/>
              </a:rPr>
              <a:t>peut </a:t>
            </a:r>
            <a:r>
              <a:rPr sz="2176" spc="-6" dirty="0">
                <a:solidFill>
                  <a:srgbClr val="FFFFFF"/>
                </a:solidFill>
                <a:latin typeface="Arial MT"/>
                <a:cs typeface="Arial MT"/>
              </a:rPr>
              <a:t>utiliser ZoneId (un </a:t>
            </a:r>
            <a:r>
              <a:rPr sz="2176" spc="-12" dirty="0">
                <a:solidFill>
                  <a:srgbClr val="FFFFFF"/>
                </a:solidFill>
                <a:latin typeface="Arial MT"/>
                <a:cs typeface="Arial MT"/>
              </a:rPr>
              <a:t>identifiant </a:t>
            </a:r>
            <a:r>
              <a:rPr sz="2176" spc="-6" dirty="0">
                <a:solidFill>
                  <a:srgbClr val="FFFFFF"/>
                </a:solidFill>
                <a:latin typeface="Arial MT"/>
                <a:cs typeface="Arial MT"/>
              </a:rPr>
              <a:t>de </a:t>
            </a:r>
            <a:r>
              <a:rPr sz="2176" spc="-18" dirty="0">
                <a:solidFill>
                  <a:srgbClr val="FFFFFF"/>
                </a:solidFill>
                <a:latin typeface="Arial MT"/>
                <a:cs typeface="Arial MT"/>
              </a:rPr>
              <a:t>TimeZone) </a:t>
            </a:r>
            <a:r>
              <a:rPr sz="2176" spc="-6" dirty="0">
                <a:solidFill>
                  <a:srgbClr val="FFFFFF"/>
                </a:solidFill>
                <a:latin typeface="Arial MT"/>
                <a:cs typeface="Arial MT"/>
              </a:rPr>
              <a:t>et </a:t>
            </a:r>
            <a:r>
              <a:rPr sz="2176" spc="-592" dirty="0">
                <a:solidFill>
                  <a:srgbClr val="FFFFFF"/>
                </a:solidFill>
                <a:latin typeface="Arial MT"/>
                <a:cs typeface="Arial MT"/>
              </a:rPr>
              <a:t> </a:t>
            </a:r>
            <a:r>
              <a:rPr sz="2176" spc="-12" dirty="0">
                <a:solidFill>
                  <a:srgbClr val="FFFFFF"/>
                </a:solidFill>
                <a:latin typeface="Arial MT"/>
                <a:cs typeface="Arial MT"/>
              </a:rPr>
              <a:t>ZoneOffset(uniquement </a:t>
            </a:r>
            <a:r>
              <a:rPr sz="2176" spc="-6" dirty="0">
                <a:solidFill>
                  <a:srgbClr val="FFFFFF"/>
                </a:solidFill>
                <a:latin typeface="Arial MT"/>
                <a:cs typeface="Arial MT"/>
              </a:rPr>
              <a:t>le </a:t>
            </a:r>
            <a:r>
              <a:rPr sz="2176" spc="-12" dirty="0">
                <a:solidFill>
                  <a:srgbClr val="FFFFFF"/>
                </a:solidFill>
                <a:latin typeface="Arial MT"/>
                <a:cs typeface="Arial MT"/>
              </a:rPr>
              <a:t>décalage </a:t>
            </a:r>
            <a:r>
              <a:rPr sz="2176" spc="-6" dirty="0">
                <a:solidFill>
                  <a:srgbClr val="FFFFFF"/>
                </a:solidFill>
                <a:latin typeface="Arial MT"/>
                <a:cs typeface="Arial MT"/>
              </a:rPr>
              <a:t>horaire </a:t>
            </a:r>
            <a:r>
              <a:rPr sz="2176" spc="-12" dirty="0">
                <a:solidFill>
                  <a:srgbClr val="FFFFFF"/>
                </a:solidFill>
                <a:latin typeface="Arial MT"/>
                <a:cs typeface="Arial MT"/>
              </a:rPr>
              <a:t>par </a:t>
            </a:r>
            <a:r>
              <a:rPr sz="2176" spc="-6" dirty="0">
                <a:solidFill>
                  <a:srgbClr val="FFFFFF"/>
                </a:solidFill>
                <a:latin typeface="Arial MT"/>
                <a:cs typeface="Arial MT"/>
              </a:rPr>
              <a:t>rapport </a:t>
            </a:r>
            <a:r>
              <a:rPr sz="2176" dirty="0">
                <a:solidFill>
                  <a:srgbClr val="FFFFFF"/>
                </a:solidFill>
                <a:latin typeface="Arial MT"/>
                <a:cs typeface="Arial MT"/>
              </a:rPr>
              <a:t>à </a:t>
            </a:r>
            <a:r>
              <a:rPr sz="2176" spc="-6" dirty="0">
                <a:solidFill>
                  <a:srgbClr val="FFFFFF"/>
                </a:solidFill>
                <a:latin typeface="Arial MT"/>
                <a:cs typeface="Arial MT"/>
              </a:rPr>
              <a:t>UTC/Greenwich), </a:t>
            </a:r>
            <a:r>
              <a:rPr sz="2176" spc="-12" dirty="0">
                <a:solidFill>
                  <a:srgbClr val="FFFFFF"/>
                </a:solidFill>
                <a:latin typeface="Arial MT"/>
                <a:cs typeface="Arial MT"/>
              </a:rPr>
              <a:t>pour </a:t>
            </a:r>
            <a:r>
              <a:rPr sz="2176" spc="-592" dirty="0">
                <a:solidFill>
                  <a:srgbClr val="FFFFFF"/>
                </a:solidFill>
                <a:latin typeface="Arial MT"/>
                <a:cs typeface="Arial MT"/>
              </a:rPr>
              <a:t> </a:t>
            </a:r>
            <a:r>
              <a:rPr sz="2176" spc="-6" dirty="0">
                <a:solidFill>
                  <a:srgbClr val="FFFFFF"/>
                </a:solidFill>
                <a:latin typeface="Arial MT"/>
                <a:cs typeface="Arial MT"/>
              </a:rPr>
              <a:t>instancier une </a:t>
            </a:r>
            <a:r>
              <a:rPr sz="2176" spc="-12" dirty="0">
                <a:solidFill>
                  <a:srgbClr val="FFFFFF"/>
                </a:solidFill>
                <a:latin typeface="Arial MT"/>
                <a:cs typeface="Arial MT"/>
              </a:rPr>
              <a:t>ZonedDateTime.</a:t>
            </a:r>
            <a:endParaRPr sz="2176">
              <a:solidFill>
                <a:prstClr val="black"/>
              </a:solidFill>
              <a:latin typeface="Arial MT"/>
              <a:cs typeface="Arial MT"/>
            </a:endParaRPr>
          </a:p>
        </p:txBody>
      </p:sp>
      <p:sp>
        <p:nvSpPr>
          <p:cNvPr id="8" name="object 8"/>
          <p:cNvSpPr txBox="1"/>
          <p:nvPr/>
        </p:nvSpPr>
        <p:spPr>
          <a:xfrm>
            <a:off x="1890666" y="6132855"/>
            <a:ext cx="8139003" cy="350340"/>
          </a:xfrm>
          <a:prstGeom prst="rect">
            <a:avLst/>
          </a:prstGeom>
        </p:spPr>
        <p:txBody>
          <a:bodyPr vert="horz" wrap="square" lIns="0" tIns="15355" rIns="0" bIns="0" rtlCol="0">
            <a:spAutoFit/>
          </a:bodyPr>
          <a:lstStyle/>
          <a:p>
            <a:pPr marL="15356" defTabSz="1105601">
              <a:spcBef>
                <a:spcPts val="121"/>
              </a:spcBef>
            </a:pPr>
            <a:r>
              <a:rPr sz="2176" spc="-6" dirty="0">
                <a:solidFill>
                  <a:srgbClr val="FFFFFF"/>
                </a:solidFill>
                <a:latin typeface="Arial MT"/>
                <a:cs typeface="Arial MT"/>
              </a:rPr>
              <a:t>https://docs.oracle.com/javase/tutorial/datetime/iso/timezones.html</a:t>
            </a:r>
            <a:endParaRPr sz="2176">
              <a:solidFill>
                <a:prstClr val="black"/>
              </a:solidFill>
              <a:latin typeface="Arial MT"/>
              <a:cs typeface="Arial MT"/>
            </a:endParaRPr>
          </a:p>
        </p:txBody>
      </p:sp>
      <p:sp>
        <p:nvSpPr>
          <p:cNvPr id="9" name="object 9"/>
          <p:cNvSpPr/>
          <p:nvPr/>
        </p:nvSpPr>
        <p:spPr>
          <a:xfrm>
            <a:off x="1105572" y="2212113"/>
            <a:ext cx="9673753" cy="859889"/>
          </a:xfrm>
          <a:custGeom>
            <a:avLst/>
            <a:gdLst/>
            <a:ahLst/>
            <a:cxnLst/>
            <a:rect l="l" t="t" r="r" b="b"/>
            <a:pathLst>
              <a:path w="8001000" h="711200">
                <a:moveTo>
                  <a:pt x="8001000" y="0"/>
                </a:moveTo>
                <a:lnTo>
                  <a:pt x="0" y="0"/>
                </a:lnTo>
                <a:lnTo>
                  <a:pt x="0" y="710996"/>
                </a:lnTo>
                <a:lnTo>
                  <a:pt x="4000677" y="710996"/>
                </a:lnTo>
                <a:lnTo>
                  <a:pt x="8001000" y="710996"/>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10" name="object 10"/>
          <p:cNvSpPr txBox="1"/>
          <p:nvPr/>
        </p:nvSpPr>
        <p:spPr>
          <a:xfrm>
            <a:off x="1105572" y="2212113"/>
            <a:ext cx="9673753" cy="527422"/>
          </a:xfrm>
          <a:prstGeom prst="rect">
            <a:avLst/>
          </a:prstGeom>
          <a:ln w="29159">
            <a:solidFill>
              <a:srgbClr val="ABB10B"/>
            </a:solidFill>
          </a:ln>
        </p:spPr>
        <p:txBody>
          <a:bodyPr vert="horz" wrap="square" lIns="0" tIns="63724" rIns="0" bIns="0" rtlCol="0">
            <a:spAutoFit/>
          </a:bodyPr>
          <a:lstStyle/>
          <a:p>
            <a:pPr marL="125914" marR="3603952" defTabSz="1105601">
              <a:lnSpc>
                <a:spcPts val="1197"/>
              </a:lnSpc>
              <a:spcBef>
                <a:spcPts val="502"/>
              </a:spcBef>
            </a:pPr>
            <a:r>
              <a:rPr sz="1209" dirty="0">
                <a:solidFill>
                  <a:srgbClr val="7F7F7F"/>
                </a:solidFill>
                <a:latin typeface="Consolas"/>
                <a:cs typeface="Consolas"/>
              </a:rPr>
              <a:t>// </a:t>
            </a:r>
            <a:r>
              <a:rPr sz="1209" spc="-6" dirty="0">
                <a:solidFill>
                  <a:srgbClr val="7F7F7F"/>
                </a:solidFill>
                <a:latin typeface="Consolas"/>
                <a:cs typeface="Consolas"/>
              </a:rPr>
              <a:t>D'une</a:t>
            </a:r>
            <a:r>
              <a:rPr sz="1209" spc="6" dirty="0">
                <a:solidFill>
                  <a:srgbClr val="7F7F7F"/>
                </a:solidFill>
                <a:latin typeface="Consolas"/>
                <a:cs typeface="Consolas"/>
              </a:rPr>
              <a:t> </a:t>
            </a:r>
            <a:r>
              <a:rPr sz="1209" spc="-6" dirty="0">
                <a:solidFill>
                  <a:srgbClr val="7F7F7F"/>
                </a:solidFill>
                <a:latin typeface="Consolas"/>
                <a:cs typeface="Consolas"/>
              </a:rPr>
              <a:t>date</a:t>
            </a:r>
            <a:r>
              <a:rPr sz="1209" dirty="0">
                <a:solidFill>
                  <a:srgbClr val="7F7F7F"/>
                </a:solidFill>
                <a:latin typeface="Consolas"/>
                <a:cs typeface="Consolas"/>
              </a:rPr>
              <a:t> du</a:t>
            </a:r>
            <a:r>
              <a:rPr sz="1209" spc="6" dirty="0">
                <a:solidFill>
                  <a:srgbClr val="7F7F7F"/>
                </a:solidFill>
                <a:latin typeface="Consolas"/>
                <a:cs typeface="Consolas"/>
              </a:rPr>
              <a:t> </a:t>
            </a:r>
            <a:r>
              <a:rPr sz="1209" spc="-6" dirty="0">
                <a:solidFill>
                  <a:srgbClr val="7F7F7F"/>
                </a:solidFill>
                <a:latin typeface="Consolas"/>
                <a:cs typeface="Consolas"/>
              </a:rPr>
              <a:t>calendrier</a:t>
            </a:r>
            <a:r>
              <a:rPr sz="1209" dirty="0">
                <a:solidFill>
                  <a:srgbClr val="7F7F7F"/>
                </a:solidFill>
                <a:latin typeface="Consolas"/>
                <a:cs typeface="Consolas"/>
              </a:rPr>
              <a:t> </a:t>
            </a:r>
            <a:r>
              <a:rPr sz="1209" spc="-6" dirty="0">
                <a:solidFill>
                  <a:srgbClr val="7F7F7F"/>
                </a:solidFill>
                <a:latin typeface="Consolas"/>
                <a:cs typeface="Consolas"/>
              </a:rPr>
              <a:t>grégorien</a:t>
            </a:r>
            <a:r>
              <a:rPr sz="1209" spc="6" dirty="0">
                <a:solidFill>
                  <a:srgbClr val="7F7F7F"/>
                </a:solidFill>
                <a:latin typeface="Consolas"/>
                <a:cs typeface="Consolas"/>
              </a:rPr>
              <a:t> </a:t>
            </a:r>
            <a:r>
              <a:rPr sz="1209" dirty="0">
                <a:solidFill>
                  <a:srgbClr val="7F7F7F"/>
                </a:solidFill>
                <a:latin typeface="Consolas"/>
                <a:cs typeface="Consolas"/>
              </a:rPr>
              <a:t>à une</a:t>
            </a:r>
            <a:r>
              <a:rPr sz="1209" spc="6" dirty="0">
                <a:solidFill>
                  <a:srgbClr val="7F7F7F"/>
                </a:solidFill>
                <a:latin typeface="Consolas"/>
                <a:cs typeface="Consolas"/>
              </a:rPr>
              <a:t> </a:t>
            </a:r>
            <a:r>
              <a:rPr sz="1209" spc="-6" dirty="0">
                <a:solidFill>
                  <a:srgbClr val="7F7F7F"/>
                </a:solidFill>
                <a:latin typeface="Consolas"/>
                <a:cs typeface="Consolas"/>
              </a:rPr>
              <a:t>date</a:t>
            </a:r>
            <a:r>
              <a:rPr sz="1209" dirty="0">
                <a:solidFill>
                  <a:srgbClr val="7F7F7F"/>
                </a:solidFill>
                <a:latin typeface="Consolas"/>
                <a:cs typeface="Consolas"/>
              </a:rPr>
              <a:t> </a:t>
            </a:r>
            <a:r>
              <a:rPr sz="1209" spc="-6" dirty="0">
                <a:solidFill>
                  <a:srgbClr val="7F7F7F"/>
                </a:solidFill>
                <a:latin typeface="Consolas"/>
                <a:cs typeface="Consolas"/>
              </a:rPr>
              <a:t>japonaise </a:t>
            </a:r>
            <a:r>
              <a:rPr sz="1209" dirty="0">
                <a:solidFill>
                  <a:srgbClr val="7F7F7F"/>
                </a:solidFill>
                <a:latin typeface="Consolas"/>
                <a:cs typeface="Consolas"/>
              </a:rPr>
              <a:t> </a:t>
            </a:r>
            <a:r>
              <a:rPr sz="1209" spc="-6" dirty="0">
                <a:solidFill>
                  <a:srgbClr val="118FC2"/>
                </a:solidFill>
                <a:latin typeface="Consolas"/>
                <a:cs typeface="Consolas"/>
              </a:rPr>
              <a:t>LocalDateTime</a:t>
            </a:r>
            <a:r>
              <a:rPr sz="1209" spc="24" dirty="0">
                <a:solidFill>
                  <a:srgbClr val="118FC2"/>
                </a:solidFill>
                <a:latin typeface="Consolas"/>
                <a:cs typeface="Consolas"/>
              </a:rPr>
              <a:t> </a:t>
            </a:r>
            <a:r>
              <a:rPr sz="1209" spc="-6" dirty="0">
                <a:solidFill>
                  <a:srgbClr val="F1F100"/>
                </a:solidFill>
                <a:latin typeface="Consolas"/>
                <a:cs typeface="Consolas"/>
              </a:rPr>
              <a:t>occidentalDate</a:t>
            </a:r>
            <a:r>
              <a:rPr sz="1209" spc="24" dirty="0">
                <a:solidFill>
                  <a:srgbClr val="F1F100"/>
                </a:solidFill>
                <a:latin typeface="Consolas"/>
                <a:cs typeface="Consolas"/>
              </a:rPr>
              <a:t> </a:t>
            </a:r>
            <a:r>
              <a:rPr sz="1209" dirty="0">
                <a:solidFill>
                  <a:srgbClr val="E5E5F9"/>
                </a:solidFill>
                <a:latin typeface="Consolas"/>
                <a:cs typeface="Consolas"/>
              </a:rPr>
              <a:t>=</a:t>
            </a:r>
            <a:r>
              <a:rPr sz="1209" spc="24" dirty="0">
                <a:solidFill>
                  <a:srgbClr val="E5E5F9"/>
                </a:solidFill>
                <a:latin typeface="Consolas"/>
                <a:cs typeface="Consolas"/>
              </a:rPr>
              <a:t> </a:t>
            </a:r>
            <a:r>
              <a:rPr sz="1209" spc="-6" dirty="0">
                <a:solidFill>
                  <a:srgbClr val="118FC2"/>
                </a:solidFill>
                <a:latin typeface="Consolas"/>
                <a:cs typeface="Consolas"/>
              </a:rPr>
              <a:t>LocalDateTime</a:t>
            </a:r>
            <a:r>
              <a:rPr sz="1209" spc="-6" dirty="0">
                <a:solidFill>
                  <a:srgbClr val="E5E5F9"/>
                </a:solidFill>
                <a:latin typeface="Consolas"/>
                <a:cs typeface="Consolas"/>
              </a:rPr>
              <a:t>.</a:t>
            </a:r>
            <a:r>
              <a:rPr sz="1209" i="1" spc="-6" dirty="0">
                <a:solidFill>
                  <a:srgbClr val="95EB3E"/>
                </a:solidFill>
                <a:latin typeface="Consolas"/>
                <a:cs typeface="Consolas"/>
              </a:rPr>
              <a:t>of</a:t>
            </a:r>
            <a:r>
              <a:rPr sz="1209" spc="-6" dirty="0">
                <a:solidFill>
                  <a:srgbClr val="F8F9F3"/>
                </a:solidFill>
                <a:latin typeface="Consolas"/>
                <a:cs typeface="Consolas"/>
              </a:rPr>
              <a:t>(</a:t>
            </a:r>
            <a:r>
              <a:rPr sz="1209" spc="-6" dirty="0">
                <a:solidFill>
                  <a:srgbClr val="6796BA"/>
                </a:solidFill>
                <a:latin typeface="Consolas"/>
                <a:cs typeface="Consolas"/>
              </a:rPr>
              <a:t>2013</a:t>
            </a:r>
            <a:r>
              <a:rPr sz="1209" spc="-6" dirty="0">
                <a:solidFill>
                  <a:srgbClr val="E5E5F9"/>
                </a:solidFill>
                <a:latin typeface="Consolas"/>
                <a:cs typeface="Consolas"/>
              </a:rPr>
              <a:t>,</a:t>
            </a:r>
            <a:r>
              <a:rPr sz="1209" spc="18" dirty="0">
                <a:solidFill>
                  <a:srgbClr val="E5E5F9"/>
                </a:solidFill>
                <a:latin typeface="Consolas"/>
                <a:cs typeface="Consolas"/>
              </a:rPr>
              <a:t> </a:t>
            </a:r>
            <a:r>
              <a:rPr sz="1209" dirty="0">
                <a:solidFill>
                  <a:srgbClr val="6796BA"/>
                </a:solidFill>
                <a:latin typeface="Consolas"/>
                <a:cs typeface="Consolas"/>
              </a:rPr>
              <a:t>01</a:t>
            </a:r>
            <a:r>
              <a:rPr sz="1209" dirty="0">
                <a:solidFill>
                  <a:srgbClr val="E5E5F9"/>
                </a:solidFill>
                <a:latin typeface="Consolas"/>
                <a:cs typeface="Consolas"/>
              </a:rPr>
              <a:t>,</a:t>
            </a:r>
            <a:r>
              <a:rPr sz="1209" spc="24" dirty="0">
                <a:solidFill>
                  <a:srgbClr val="E5E5F9"/>
                </a:solidFill>
                <a:latin typeface="Consolas"/>
                <a:cs typeface="Consolas"/>
              </a:rPr>
              <a:t> </a:t>
            </a:r>
            <a:r>
              <a:rPr sz="1209" dirty="0">
                <a:solidFill>
                  <a:srgbClr val="6796BA"/>
                </a:solidFill>
                <a:latin typeface="Consolas"/>
                <a:cs typeface="Consolas"/>
              </a:rPr>
              <a:t>20</a:t>
            </a:r>
            <a:r>
              <a:rPr sz="1209" dirty="0">
                <a:solidFill>
                  <a:srgbClr val="E5E5F9"/>
                </a:solidFill>
                <a:latin typeface="Consolas"/>
                <a:cs typeface="Consolas"/>
              </a:rPr>
              <a:t>,</a:t>
            </a:r>
            <a:r>
              <a:rPr sz="1209" spc="24" dirty="0">
                <a:solidFill>
                  <a:srgbClr val="E5E5F9"/>
                </a:solidFill>
                <a:latin typeface="Consolas"/>
                <a:cs typeface="Consolas"/>
              </a:rPr>
              <a:t> </a:t>
            </a:r>
            <a:r>
              <a:rPr sz="1209" dirty="0">
                <a:solidFill>
                  <a:srgbClr val="6796BA"/>
                </a:solidFill>
                <a:latin typeface="Consolas"/>
                <a:cs typeface="Consolas"/>
              </a:rPr>
              <a:t>19</a:t>
            </a:r>
            <a:r>
              <a:rPr sz="1209" dirty="0">
                <a:solidFill>
                  <a:srgbClr val="E5E5F9"/>
                </a:solidFill>
                <a:latin typeface="Consolas"/>
                <a:cs typeface="Consolas"/>
              </a:rPr>
              <a:t>,</a:t>
            </a:r>
            <a:r>
              <a:rPr sz="1209" spc="24" dirty="0">
                <a:solidFill>
                  <a:srgbClr val="E5E5F9"/>
                </a:solidFill>
                <a:latin typeface="Consolas"/>
                <a:cs typeface="Consolas"/>
              </a:rPr>
              <a:t> </a:t>
            </a:r>
            <a:r>
              <a:rPr sz="1209" dirty="0">
                <a:solidFill>
                  <a:srgbClr val="6796BA"/>
                </a:solidFill>
                <a:latin typeface="Consolas"/>
                <a:cs typeface="Consolas"/>
              </a:rPr>
              <a:t>30</a:t>
            </a:r>
            <a:r>
              <a:rPr sz="1209" dirty="0">
                <a:solidFill>
                  <a:srgbClr val="F8F9F3"/>
                </a:solidFill>
                <a:latin typeface="Consolas"/>
                <a:cs typeface="Consolas"/>
              </a:rPr>
              <a:t>)</a:t>
            </a:r>
            <a:r>
              <a:rPr sz="1209" dirty="0">
                <a:solidFill>
                  <a:srgbClr val="E5E5F9"/>
                </a:solidFill>
                <a:latin typeface="Consolas"/>
                <a:cs typeface="Consolas"/>
              </a:rPr>
              <a:t>; </a:t>
            </a:r>
            <a:r>
              <a:rPr sz="1209" spc="-647" dirty="0">
                <a:solidFill>
                  <a:srgbClr val="E5E5F9"/>
                </a:solidFill>
                <a:latin typeface="Consolas"/>
                <a:cs typeface="Consolas"/>
              </a:rPr>
              <a:t> </a:t>
            </a:r>
            <a:r>
              <a:rPr sz="1209" spc="-6" dirty="0">
                <a:solidFill>
                  <a:srgbClr val="118FC2"/>
                </a:solidFill>
                <a:latin typeface="Consolas"/>
                <a:cs typeface="Consolas"/>
              </a:rPr>
              <a:t>JapaneseDate</a:t>
            </a:r>
            <a:r>
              <a:rPr sz="1209" spc="24" dirty="0">
                <a:solidFill>
                  <a:srgbClr val="118FC2"/>
                </a:solidFill>
                <a:latin typeface="Consolas"/>
                <a:cs typeface="Consolas"/>
              </a:rPr>
              <a:t> </a:t>
            </a:r>
            <a:r>
              <a:rPr sz="1209" u="sng" spc="-6" dirty="0">
                <a:solidFill>
                  <a:srgbClr val="F1F100"/>
                </a:solidFill>
                <a:uFill>
                  <a:solidFill>
                    <a:srgbClr val="F1F100"/>
                  </a:solidFill>
                </a:uFill>
                <a:latin typeface="Consolas"/>
                <a:cs typeface="Consolas"/>
              </a:rPr>
              <a:t>japaneseDate</a:t>
            </a:r>
            <a:r>
              <a:rPr sz="1209" spc="24" dirty="0">
                <a:solidFill>
                  <a:srgbClr val="F1F100"/>
                </a:solidFill>
                <a:latin typeface="Consolas"/>
                <a:cs typeface="Consolas"/>
              </a:rPr>
              <a:t> </a:t>
            </a:r>
            <a:r>
              <a:rPr sz="1209" dirty="0">
                <a:solidFill>
                  <a:srgbClr val="E5E5F9"/>
                </a:solidFill>
                <a:latin typeface="Consolas"/>
                <a:cs typeface="Consolas"/>
              </a:rPr>
              <a:t>=</a:t>
            </a:r>
            <a:r>
              <a:rPr sz="1209" spc="24" dirty="0">
                <a:solidFill>
                  <a:srgbClr val="E5E5F9"/>
                </a:solidFill>
                <a:latin typeface="Consolas"/>
                <a:cs typeface="Consolas"/>
              </a:rPr>
              <a:t> </a:t>
            </a:r>
            <a:r>
              <a:rPr sz="1209" spc="-6" dirty="0">
                <a:solidFill>
                  <a:srgbClr val="118FC2"/>
                </a:solidFill>
                <a:latin typeface="Consolas"/>
                <a:cs typeface="Consolas"/>
              </a:rPr>
              <a:t>JapaneseDate</a:t>
            </a:r>
            <a:r>
              <a:rPr sz="1209" spc="-6" dirty="0">
                <a:solidFill>
                  <a:srgbClr val="E5E5F9"/>
                </a:solidFill>
                <a:latin typeface="Consolas"/>
                <a:cs typeface="Consolas"/>
              </a:rPr>
              <a:t>.</a:t>
            </a:r>
            <a:r>
              <a:rPr sz="1209" i="1" spc="-6" dirty="0">
                <a:solidFill>
                  <a:srgbClr val="95EB3E"/>
                </a:solidFill>
                <a:latin typeface="Consolas"/>
                <a:cs typeface="Consolas"/>
              </a:rPr>
              <a:t>from</a:t>
            </a:r>
            <a:r>
              <a:rPr sz="1209" spc="-6" dirty="0">
                <a:solidFill>
                  <a:srgbClr val="F8F9F3"/>
                </a:solidFill>
                <a:latin typeface="Consolas"/>
                <a:cs typeface="Consolas"/>
              </a:rPr>
              <a:t>(</a:t>
            </a:r>
            <a:r>
              <a:rPr sz="1209" spc="-6" dirty="0">
                <a:solidFill>
                  <a:srgbClr val="F2EB78"/>
                </a:solidFill>
                <a:latin typeface="Consolas"/>
                <a:cs typeface="Consolas"/>
              </a:rPr>
              <a:t>occidentalDate</a:t>
            </a:r>
            <a:r>
              <a:rPr sz="1209" spc="-6" dirty="0">
                <a:solidFill>
                  <a:srgbClr val="F8F9F3"/>
                </a:solidFill>
                <a:latin typeface="Consolas"/>
                <a:cs typeface="Consolas"/>
              </a:rPr>
              <a:t>)</a:t>
            </a:r>
            <a:r>
              <a:rPr sz="1209" spc="-6" dirty="0">
                <a:solidFill>
                  <a:srgbClr val="E5E5F9"/>
                </a:solidFill>
                <a:latin typeface="Consolas"/>
                <a:cs typeface="Consolas"/>
              </a:rPr>
              <a:t>; </a:t>
            </a:r>
            <a:endParaRPr sz="1209" dirty="0">
              <a:solidFill>
                <a:prstClr val="black"/>
              </a:solidFill>
              <a:latin typeface="Consolas"/>
              <a:cs typeface="Consolas"/>
            </a:endParaRPr>
          </a:p>
        </p:txBody>
      </p:sp>
      <p:sp>
        <p:nvSpPr>
          <p:cNvPr id="11" name="object 11"/>
          <p:cNvSpPr/>
          <p:nvPr/>
        </p:nvSpPr>
        <p:spPr>
          <a:xfrm>
            <a:off x="1105572" y="4423257"/>
            <a:ext cx="9673753" cy="1217664"/>
          </a:xfrm>
          <a:custGeom>
            <a:avLst/>
            <a:gdLst/>
            <a:ahLst/>
            <a:cxnLst/>
            <a:rect l="l" t="t" r="r" b="b"/>
            <a:pathLst>
              <a:path w="8001000" h="1007110">
                <a:moveTo>
                  <a:pt x="8001000" y="0"/>
                </a:moveTo>
                <a:lnTo>
                  <a:pt x="0" y="0"/>
                </a:lnTo>
                <a:lnTo>
                  <a:pt x="0" y="1006919"/>
                </a:lnTo>
                <a:lnTo>
                  <a:pt x="4000677" y="1006919"/>
                </a:lnTo>
                <a:lnTo>
                  <a:pt x="8001000" y="1006919"/>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12" name="object 12"/>
          <p:cNvSpPr txBox="1"/>
          <p:nvPr/>
        </p:nvSpPr>
        <p:spPr>
          <a:xfrm>
            <a:off x="1105572" y="4423256"/>
            <a:ext cx="9673753" cy="998770"/>
          </a:xfrm>
          <a:prstGeom prst="rect">
            <a:avLst/>
          </a:prstGeom>
          <a:ln w="29159">
            <a:solidFill>
              <a:srgbClr val="ABB10B"/>
            </a:solidFill>
          </a:ln>
        </p:spPr>
        <p:txBody>
          <a:bodyPr vert="horz" wrap="square" lIns="0" tIns="4607" rIns="0" bIns="0" rtlCol="0">
            <a:spAutoFit/>
          </a:bodyPr>
          <a:lstStyle/>
          <a:p>
            <a:pPr defTabSz="1105601">
              <a:spcBef>
                <a:spcPts val="36"/>
              </a:spcBef>
            </a:pPr>
            <a:endParaRPr sz="1451" dirty="0">
              <a:solidFill>
                <a:prstClr val="black"/>
              </a:solidFill>
              <a:latin typeface="Times New Roman"/>
              <a:cs typeface="Times New Roman"/>
            </a:endParaRPr>
          </a:p>
          <a:p>
            <a:pPr marL="125914" marR="3179371" defTabSz="1105601">
              <a:lnSpc>
                <a:spcPts val="1197"/>
              </a:lnSpc>
            </a:pPr>
            <a:r>
              <a:rPr sz="1209" spc="-6" dirty="0">
                <a:solidFill>
                  <a:srgbClr val="118FC2"/>
                </a:solidFill>
                <a:latin typeface="Consolas"/>
                <a:cs typeface="Consolas"/>
              </a:rPr>
              <a:t>LocalDateTime</a:t>
            </a:r>
            <a:r>
              <a:rPr sz="1209" spc="30" dirty="0">
                <a:solidFill>
                  <a:srgbClr val="118FC2"/>
                </a:solidFill>
                <a:latin typeface="Consolas"/>
                <a:cs typeface="Consolas"/>
              </a:rPr>
              <a:t> </a:t>
            </a:r>
            <a:r>
              <a:rPr sz="1209" spc="-6" dirty="0">
                <a:solidFill>
                  <a:srgbClr val="F1F100"/>
                </a:solidFill>
                <a:latin typeface="Consolas"/>
                <a:cs typeface="Consolas"/>
              </a:rPr>
              <a:t>heureDepart</a:t>
            </a:r>
            <a:r>
              <a:rPr sz="1209" spc="36" dirty="0">
                <a:solidFill>
                  <a:srgbClr val="F1F100"/>
                </a:solidFill>
                <a:latin typeface="Consolas"/>
                <a:cs typeface="Consolas"/>
              </a:rPr>
              <a:t> </a:t>
            </a:r>
            <a:r>
              <a:rPr sz="1209" dirty="0">
                <a:solidFill>
                  <a:srgbClr val="E5E5F9"/>
                </a:solidFill>
                <a:latin typeface="Consolas"/>
                <a:cs typeface="Consolas"/>
              </a:rPr>
              <a:t>=</a:t>
            </a:r>
            <a:r>
              <a:rPr sz="1209" spc="24" dirty="0">
                <a:solidFill>
                  <a:srgbClr val="E5E5F9"/>
                </a:solidFill>
                <a:latin typeface="Consolas"/>
                <a:cs typeface="Consolas"/>
              </a:rPr>
              <a:t> </a:t>
            </a:r>
            <a:r>
              <a:rPr sz="1209" spc="-6" dirty="0">
                <a:solidFill>
                  <a:srgbClr val="118FC2"/>
                </a:solidFill>
                <a:latin typeface="Consolas"/>
                <a:cs typeface="Consolas"/>
              </a:rPr>
              <a:t>LocalDateTime</a:t>
            </a:r>
            <a:r>
              <a:rPr sz="1209" spc="-6" dirty="0">
                <a:solidFill>
                  <a:srgbClr val="E5E5F9"/>
                </a:solidFill>
                <a:latin typeface="Consolas"/>
                <a:cs typeface="Consolas"/>
              </a:rPr>
              <a:t>.</a:t>
            </a:r>
            <a:r>
              <a:rPr sz="1209" i="1" spc="-6" dirty="0">
                <a:solidFill>
                  <a:srgbClr val="95EB3E"/>
                </a:solidFill>
                <a:latin typeface="Consolas"/>
                <a:cs typeface="Consolas"/>
              </a:rPr>
              <a:t>of</a:t>
            </a:r>
            <a:r>
              <a:rPr sz="1209" spc="-6" dirty="0">
                <a:solidFill>
                  <a:srgbClr val="F8F9F3"/>
                </a:solidFill>
                <a:latin typeface="Consolas"/>
                <a:cs typeface="Consolas"/>
              </a:rPr>
              <a:t>(</a:t>
            </a:r>
            <a:r>
              <a:rPr sz="1209" spc="-6" dirty="0">
                <a:solidFill>
                  <a:srgbClr val="6796BA"/>
                </a:solidFill>
                <a:latin typeface="Consolas"/>
                <a:cs typeface="Consolas"/>
              </a:rPr>
              <a:t>2013</a:t>
            </a:r>
            <a:r>
              <a:rPr sz="1209" spc="-6" dirty="0">
                <a:solidFill>
                  <a:srgbClr val="E5E5F9"/>
                </a:solidFill>
                <a:latin typeface="Consolas"/>
                <a:cs typeface="Consolas"/>
              </a:rPr>
              <a:t>,</a:t>
            </a:r>
            <a:r>
              <a:rPr sz="1209" spc="30" dirty="0">
                <a:solidFill>
                  <a:srgbClr val="E5E5F9"/>
                </a:solidFill>
                <a:latin typeface="Consolas"/>
                <a:cs typeface="Consolas"/>
              </a:rPr>
              <a:t> </a:t>
            </a:r>
            <a:r>
              <a:rPr sz="1209" i="1" spc="-6" dirty="0">
                <a:solidFill>
                  <a:srgbClr val="CC80B9"/>
                </a:solidFill>
                <a:latin typeface="Consolas"/>
                <a:cs typeface="Consolas"/>
              </a:rPr>
              <a:t>Month</a:t>
            </a:r>
            <a:r>
              <a:rPr sz="1209" spc="-6" dirty="0">
                <a:solidFill>
                  <a:srgbClr val="E5E5F9"/>
                </a:solidFill>
                <a:latin typeface="Consolas"/>
                <a:cs typeface="Consolas"/>
              </a:rPr>
              <a:t>.</a:t>
            </a:r>
            <a:r>
              <a:rPr sz="1209" b="1" i="1" spc="-6" dirty="0">
                <a:solidFill>
                  <a:srgbClr val="8CD9F7"/>
                </a:solidFill>
                <a:latin typeface="Consolas"/>
                <a:cs typeface="Consolas"/>
              </a:rPr>
              <a:t>JULY</a:t>
            </a:r>
            <a:r>
              <a:rPr sz="1209" spc="-6" dirty="0">
                <a:solidFill>
                  <a:srgbClr val="E5E5F9"/>
                </a:solidFill>
                <a:latin typeface="Consolas"/>
                <a:cs typeface="Consolas"/>
              </a:rPr>
              <a:t>,</a:t>
            </a:r>
            <a:r>
              <a:rPr sz="1209" spc="24" dirty="0">
                <a:solidFill>
                  <a:srgbClr val="E5E5F9"/>
                </a:solidFill>
                <a:latin typeface="Consolas"/>
                <a:cs typeface="Consolas"/>
              </a:rPr>
              <a:t> </a:t>
            </a:r>
            <a:r>
              <a:rPr sz="1209" dirty="0">
                <a:solidFill>
                  <a:srgbClr val="6796BA"/>
                </a:solidFill>
                <a:latin typeface="Consolas"/>
                <a:cs typeface="Consolas"/>
              </a:rPr>
              <a:t>20</a:t>
            </a:r>
            <a:r>
              <a:rPr sz="1209" dirty="0">
                <a:solidFill>
                  <a:srgbClr val="E5E5F9"/>
                </a:solidFill>
                <a:latin typeface="Consolas"/>
                <a:cs typeface="Consolas"/>
              </a:rPr>
              <a:t>,</a:t>
            </a:r>
            <a:r>
              <a:rPr sz="1209" spc="30" dirty="0">
                <a:solidFill>
                  <a:srgbClr val="E5E5F9"/>
                </a:solidFill>
                <a:latin typeface="Consolas"/>
                <a:cs typeface="Consolas"/>
              </a:rPr>
              <a:t> </a:t>
            </a:r>
            <a:r>
              <a:rPr sz="1209" dirty="0">
                <a:solidFill>
                  <a:srgbClr val="6796BA"/>
                </a:solidFill>
                <a:latin typeface="Consolas"/>
                <a:cs typeface="Consolas"/>
              </a:rPr>
              <a:t>19</a:t>
            </a:r>
            <a:r>
              <a:rPr sz="1209" dirty="0">
                <a:solidFill>
                  <a:srgbClr val="E5E5F9"/>
                </a:solidFill>
                <a:latin typeface="Consolas"/>
                <a:cs typeface="Consolas"/>
              </a:rPr>
              <a:t>,</a:t>
            </a:r>
            <a:r>
              <a:rPr sz="1209" spc="24" dirty="0">
                <a:solidFill>
                  <a:srgbClr val="E5E5F9"/>
                </a:solidFill>
                <a:latin typeface="Consolas"/>
                <a:cs typeface="Consolas"/>
              </a:rPr>
              <a:t> </a:t>
            </a:r>
            <a:r>
              <a:rPr sz="1209" dirty="0">
                <a:solidFill>
                  <a:srgbClr val="6796BA"/>
                </a:solidFill>
                <a:latin typeface="Consolas"/>
                <a:cs typeface="Consolas"/>
              </a:rPr>
              <a:t>30</a:t>
            </a:r>
            <a:r>
              <a:rPr sz="1209" dirty="0">
                <a:solidFill>
                  <a:srgbClr val="F8F9F3"/>
                </a:solidFill>
                <a:latin typeface="Consolas"/>
                <a:cs typeface="Consolas"/>
              </a:rPr>
              <a:t>)</a:t>
            </a:r>
            <a:r>
              <a:rPr sz="1209" dirty="0">
                <a:solidFill>
                  <a:srgbClr val="E5E5F9"/>
                </a:solidFill>
                <a:latin typeface="Consolas"/>
                <a:cs typeface="Consolas"/>
              </a:rPr>
              <a:t>; </a:t>
            </a:r>
            <a:r>
              <a:rPr sz="1209" spc="-647" dirty="0">
                <a:solidFill>
                  <a:srgbClr val="E5E5F9"/>
                </a:solidFill>
                <a:latin typeface="Consolas"/>
                <a:cs typeface="Consolas"/>
              </a:rPr>
              <a:t> </a:t>
            </a:r>
            <a:r>
              <a:rPr sz="1209" spc="-6" dirty="0">
                <a:solidFill>
                  <a:srgbClr val="3DAAE5"/>
                </a:solidFill>
                <a:latin typeface="Consolas"/>
                <a:cs typeface="Consolas"/>
              </a:rPr>
              <a:t>ZoneId</a:t>
            </a:r>
            <a:r>
              <a:rPr sz="1209" spc="6" dirty="0">
                <a:solidFill>
                  <a:srgbClr val="3DAAE5"/>
                </a:solidFill>
                <a:latin typeface="Consolas"/>
                <a:cs typeface="Consolas"/>
              </a:rPr>
              <a:t> </a:t>
            </a:r>
            <a:r>
              <a:rPr sz="1209" spc="-6" dirty="0">
                <a:solidFill>
                  <a:srgbClr val="F1F100"/>
                </a:solidFill>
                <a:latin typeface="Consolas"/>
                <a:cs typeface="Consolas"/>
              </a:rPr>
              <a:t>zoneParis</a:t>
            </a:r>
            <a:r>
              <a:rPr sz="1209" spc="6" dirty="0">
                <a:solidFill>
                  <a:srgbClr val="F1F100"/>
                </a:solidFill>
                <a:latin typeface="Consolas"/>
                <a:cs typeface="Consolas"/>
              </a:rPr>
              <a:t> </a:t>
            </a:r>
            <a:r>
              <a:rPr sz="1209" dirty="0">
                <a:solidFill>
                  <a:srgbClr val="E5E5F9"/>
                </a:solidFill>
                <a:latin typeface="Consolas"/>
                <a:cs typeface="Consolas"/>
              </a:rPr>
              <a:t>=</a:t>
            </a:r>
            <a:r>
              <a:rPr sz="1209" spc="12" dirty="0">
                <a:solidFill>
                  <a:srgbClr val="E5E5F9"/>
                </a:solidFill>
                <a:latin typeface="Consolas"/>
                <a:cs typeface="Consolas"/>
              </a:rPr>
              <a:t> </a:t>
            </a:r>
            <a:r>
              <a:rPr sz="1209" spc="-6" dirty="0">
                <a:solidFill>
                  <a:srgbClr val="3DAAE5"/>
                </a:solidFill>
                <a:latin typeface="Consolas"/>
                <a:cs typeface="Consolas"/>
              </a:rPr>
              <a:t>ZoneId</a:t>
            </a:r>
            <a:r>
              <a:rPr sz="1209" spc="-6" dirty="0">
                <a:solidFill>
                  <a:srgbClr val="E5E5F9"/>
                </a:solidFill>
                <a:latin typeface="Consolas"/>
                <a:cs typeface="Consolas"/>
              </a:rPr>
              <a:t>.</a:t>
            </a:r>
            <a:r>
              <a:rPr sz="1209" i="1" spc="-6" dirty="0">
                <a:solidFill>
                  <a:srgbClr val="95EB3E"/>
                </a:solidFill>
                <a:latin typeface="Consolas"/>
                <a:cs typeface="Consolas"/>
              </a:rPr>
              <a:t>of</a:t>
            </a:r>
            <a:r>
              <a:rPr sz="1209" spc="-6" dirty="0">
                <a:solidFill>
                  <a:srgbClr val="F8F9F3"/>
                </a:solidFill>
                <a:latin typeface="Consolas"/>
                <a:cs typeface="Consolas"/>
              </a:rPr>
              <a:t>(</a:t>
            </a:r>
            <a:r>
              <a:rPr sz="1209" spc="-6" dirty="0">
                <a:solidFill>
                  <a:srgbClr val="16C5A2"/>
                </a:solidFill>
                <a:latin typeface="Consolas"/>
                <a:cs typeface="Consolas"/>
              </a:rPr>
              <a:t>"Europe/Paris"</a:t>
            </a:r>
            <a:r>
              <a:rPr sz="1209" spc="-6" dirty="0">
                <a:solidFill>
                  <a:srgbClr val="F8F9F3"/>
                </a:solidFill>
                <a:latin typeface="Consolas"/>
                <a:cs typeface="Consolas"/>
              </a:rPr>
              <a:t>)</a:t>
            </a:r>
            <a:r>
              <a:rPr sz="1209" spc="-6" dirty="0">
                <a:solidFill>
                  <a:srgbClr val="E5E5F9"/>
                </a:solidFill>
                <a:latin typeface="Consolas"/>
                <a:cs typeface="Consolas"/>
              </a:rPr>
              <a:t>;</a:t>
            </a:r>
            <a:endParaRPr sz="1209" dirty="0">
              <a:solidFill>
                <a:prstClr val="black"/>
              </a:solidFill>
              <a:latin typeface="Consolas"/>
              <a:cs typeface="Consolas"/>
            </a:endParaRPr>
          </a:p>
          <a:p>
            <a:pPr marL="125914" defTabSz="1105601">
              <a:lnSpc>
                <a:spcPts val="1088"/>
              </a:lnSpc>
            </a:pPr>
            <a:r>
              <a:rPr sz="1209" spc="-6" dirty="0">
                <a:solidFill>
                  <a:srgbClr val="3DAAE5"/>
                </a:solidFill>
                <a:latin typeface="Consolas"/>
                <a:cs typeface="Consolas"/>
              </a:rPr>
              <a:t>ZoneId</a:t>
            </a:r>
            <a:r>
              <a:rPr sz="1209" spc="30" dirty="0">
                <a:solidFill>
                  <a:srgbClr val="3DAAE5"/>
                </a:solidFill>
                <a:latin typeface="Consolas"/>
                <a:cs typeface="Consolas"/>
              </a:rPr>
              <a:t> </a:t>
            </a:r>
            <a:r>
              <a:rPr sz="1209" spc="-6" dirty="0">
                <a:solidFill>
                  <a:srgbClr val="F1F100"/>
                </a:solidFill>
                <a:latin typeface="Consolas"/>
                <a:cs typeface="Consolas"/>
              </a:rPr>
              <a:t>zonePorto</a:t>
            </a:r>
            <a:r>
              <a:rPr sz="1209" spc="30" dirty="0">
                <a:solidFill>
                  <a:srgbClr val="F1F100"/>
                </a:solidFill>
                <a:latin typeface="Consolas"/>
                <a:cs typeface="Consolas"/>
              </a:rPr>
              <a:t> </a:t>
            </a:r>
            <a:r>
              <a:rPr sz="1209" dirty="0">
                <a:solidFill>
                  <a:srgbClr val="E5E5F9"/>
                </a:solidFill>
                <a:latin typeface="Consolas"/>
                <a:cs typeface="Consolas"/>
              </a:rPr>
              <a:t>=</a:t>
            </a:r>
            <a:r>
              <a:rPr sz="1209" spc="30" dirty="0">
                <a:solidFill>
                  <a:srgbClr val="E5E5F9"/>
                </a:solidFill>
                <a:latin typeface="Consolas"/>
                <a:cs typeface="Consolas"/>
              </a:rPr>
              <a:t> </a:t>
            </a:r>
            <a:r>
              <a:rPr sz="1209" spc="-6" dirty="0">
                <a:solidFill>
                  <a:srgbClr val="3DAAE5"/>
                </a:solidFill>
                <a:latin typeface="Consolas"/>
                <a:cs typeface="Consolas"/>
              </a:rPr>
              <a:t>ZoneId</a:t>
            </a:r>
            <a:r>
              <a:rPr sz="1209" spc="-6" dirty="0">
                <a:solidFill>
                  <a:srgbClr val="E5E5F9"/>
                </a:solidFill>
                <a:latin typeface="Consolas"/>
                <a:cs typeface="Consolas"/>
              </a:rPr>
              <a:t>.</a:t>
            </a:r>
            <a:r>
              <a:rPr sz="1209" i="1" spc="-6" dirty="0">
                <a:solidFill>
                  <a:srgbClr val="95EB3E"/>
                </a:solidFill>
                <a:latin typeface="Consolas"/>
                <a:cs typeface="Consolas"/>
              </a:rPr>
              <a:t>of</a:t>
            </a:r>
            <a:r>
              <a:rPr sz="1209" spc="-6" dirty="0">
                <a:solidFill>
                  <a:srgbClr val="F8F9F3"/>
                </a:solidFill>
                <a:latin typeface="Consolas"/>
                <a:cs typeface="Consolas"/>
              </a:rPr>
              <a:t>(</a:t>
            </a:r>
            <a:r>
              <a:rPr sz="1209" spc="-6" dirty="0">
                <a:solidFill>
                  <a:srgbClr val="16C5A2"/>
                </a:solidFill>
                <a:latin typeface="Consolas"/>
                <a:cs typeface="Consolas"/>
              </a:rPr>
              <a:t>"Europe/Lisbon"</a:t>
            </a:r>
            <a:r>
              <a:rPr sz="1209" spc="-6" dirty="0">
                <a:solidFill>
                  <a:srgbClr val="F8F9F3"/>
                </a:solidFill>
                <a:latin typeface="Consolas"/>
                <a:cs typeface="Consolas"/>
              </a:rPr>
              <a:t>)</a:t>
            </a:r>
            <a:r>
              <a:rPr sz="1209" spc="-6" dirty="0">
                <a:solidFill>
                  <a:srgbClr val="E5E5F9"/>
                </a:solidFill>
                <a:latin typeface="Consolas"/>
                <a:cs typeface="Consolas"/>
              </a:rPr>
              <a:t>;</a:t>
            </a:r>
            <a:endParaRPr sz="1209" dirty="0">
              <a:solidFill>
                <a:prstClr val="black"/>
              </a:solidFill>
              <a:latin typeface="Consolas"/>
              <a:cs typeface="Consolas"/>
            </a:endParaRPr>
          </a:p>
          <a:p>
            <a:pPr marL="125914" marR="1993153" defTabSz="1105601">
              <a:lnSpc>
                <a:spcPts val="1209"/>
              </a:lnSpc>
              <a:spcBef>
                <a:spcPts val="121"/>
              </a:spcBef>
            </a:pPr>
            <a:r>
              <a:rPr sz="1209" spc="-6" dirty="0">
                <a:solidFill>
                  <a:srgbClr val="118FC2"/>
                </a:solidFill>
                <a:latin typeface="Consolas"/>
                <a:cs typeface="Consolas"/>
              </a:rPr>
              <a:t>ZonedDateTime</a:t>
            </a:r>
            <a:r>
              <a:rPr sz="1209" spc="24" dirty="0">
                <a:solidFill>
                  <a:srgbClr val="118FC2"/>
                </a:solidFill>
                <a:latin typeface="Consolas"/>
                <a:cs typeface="Consolas"/>
              </a:rPr>
              <a:t> </a:t>
            </a:r>
            <a:r>
              <a:rPr sz="1209" spc="-6" dirty="0">
                <a:solidFill>
                  <a:srgbClr val="F1F100"/>
                </a:solidFill>
                <a:latin typeface="Consolas"/>
                <a:cs typeface="Consolas"/>
              </a:rPr>
              <a:t>heureDepartZoneParis</a:t>
            </a:r>
            <a:r>
              <a:rPr sz="1209" spc="30" dirty="0">
                <a:solidFill>
                  <a:srgbClr val="F1F100"/>
                </a:solidFill>
                <a:latin typeface="Consolas"/>
                <a:cs typeface="Consolas"/>
              </a:rPr>
              <a:t> </a:t>
            </a:r>
            <a:r>
              <a:rPr sz="1209" dirty="0">
                <a:solidFill>
                  <a:srgbClr val="E5E5F9"/>
                </a:solidFill>
                <a:latin typeface="Consolas"/>
                <a:cs typeface="Consolas"/>
              </a:rPr>
              <a:t>=</a:t>
            </a:r>
            <a:r>
              <a:rPr sz="1209" spc="18" dirty="0">
                <a:solidFill>
                  <a:srgbClr val="E5E5F9"/>
                </a:solidFill>
                <a:latin typeface="Consolas"/>
                <a:cs typeface="Consolas"/>
              </a:rPr>
              <a:t> </a:t>
            </a:r>
            <a:r>
              <a:rPr sz="1209" spc="-6" dirty="0">
                <a:solidFill>
                  <a:srgbClr val="118FC2"/>
                </a:solidFill>
                <a:latin typeface="Consolas"/>
                <a:cs typeface="Consolas"/>
              </a:rPr>
              <a:t>ZonedDateTime</a:t>
            </a:r>
            <a:r>
              <a:rPr sz="1209" spc="-6" dirty="0">
                <a:solidFill>
                  <a:srgbClr val="E5E5F9"/>
                </a:solidFill>
                <a:latin typeface="Consolas"/>
                <a:cs typeface="Consolas"/>
              </a:rPr>
              <a:t>.</a:t>
            </a:r>
            <a:r>
              <a:rPr sz="1209" i="1" spc="-6" dirty="0">
                <a:solidFill>
                  <a:srgbClr val="95EB3E"/>
                </a:solidFill>
                <a:latin typeface="Consolas"/>
                <a:cs typeface="Consolas"/>
              </a:rPr>
              <a:t>of</a:t>
            </a:r>
            <a:r>
              <a:rPr sz="1209" spc="-6" dirty="0">
                <a:solidFill>
                  <a:srgbClr val="F8F9F3"/>
                </a:solidFill>
                <a:latin typeface="Consolas"/>
                <a:cs typeface="Consolas"/>
              </a:rPr>
              <a:t>(</a:t>
            </a:r>
            <a:r>
              <a:rPr sz="1209" spc="-6" dirty="0">
                <a:solidFill>
                  <a:srgbClr val="F2EB78"/>
                </a:solidFill>
                <a:latin typeface="Consolas"/>
                <a:cs typeface="Consolas"/>
              </a:rPr>
              <a:t>heureDepart</a:t>
            </a:r>
            <a:r>
              <a:rPr sz="1209" spc="-6" dirty="0">
                <a:solidFill>
                  <a:srgbClr val="E5E5F9"/>
                </a:solidFill>
                <a:latin typeface="Consolas"/>
                <a:cs typeface="Consolas"/>
              </a:rPr>
              <a:t>,</a:t>
            </a:r>
            <a:r>
              <a:rPr sz="1209" spc="24" dirty="0">
                <a:solidFill>
                  <a:srgbClr val="E5E5F9"/>
                </a:solidFill>
                <a:latin typeface="Consolas"/>
                <a:cs typeface="Consolas"/>
              </a:rPr>
              <a:t> </a:t>
            </a:r>
            <a:r>
              <a:rPr sz="1209" spc="-6" dirty="0">
                <a:solidFill>
                  <a:srgbClr val="F2EB78"/>
                </a:solidFill>
                <a:latin typeface="Consolas"/>
                <a:cs typeface="Consolas"/>
              </a:rPr>
              <a:t>zoneParis</a:t>
            </a:r>
            <a:r>
              <a:rPr sz="1209" spc="-6" dirty="0">
                <a:solidFill>
                  <a:srgbClr val="F8F9F3"/>
                </a:solidFill>
                <a:latin typeface="Consolas"/>
                <a:cs typeface="Consolas"/>
              </a:rPr>
              <a:t>)</a:t>
            </a:r>
            <a:r>
              <a:rPr sz="1209" spc="-6" dirty="0">
                <a:solidFill>
                  <a:srgbClr val="E5E5F9"/>
                </a:solidFill>
                <a:latin typeface="Consolas"/>
                <a:cs typeface="Consolas"/>
              </a:rPr>
              <a:t>; </a:t>
            </a:r>
            <a:r>
              <a:rPr sz="1209" dirty="0">
                <a:solidFill>
                  <a:srgbClr val="E5E5F9"/>
                </a:solidFill>
                <a:latin typeface="Consolas"/>
                <a:cs typeface="Consolas"/>
              </a:rPr>
              <a:t> </a:t>
            </a:r>
            <a:r>
              <a:rPr sz="1209" spc="-6" dirty="0">
                <a:solidFill>
                  <a:srgbClr val="118FC2"/>
                </a:solidFill>
                <a:latin typeface="Consolas"/>
                <a:cs typeface="Consolas"/>
              </a:rPr>
              <a:t>ZonedDateTime</a:t>
            </a:r>
            <a:r>
              <a:rPr sz="1209" spc="97" dirty="0">
                <a:solidFill>
                  <a:srgbClr val="118FC2"/>
                </a:solidFill>
                <a:latin typeface="Consolas"/>
                <a:cs typeface="Consolas"/>
              </a:rPr>
              <a:t> </a:t>
            </a:r>
            <a:r>
              <a:rPr sz="1209" spc="-6" dirty="0">
                <a:solidFill>
                  <a:srgbClr val="F1F100"/>
                </a:solidFill>
                <a:latin typeface="Consolas"/>
                <a:cs typeface="Consolas"/>
              </a:rPr>
              <a:t>heureDepartZonePorto</a:t>
            </a:r>
            <a:r>
              <a:rPr sz="1209" spc="97" dirty="0">
                <a:solidFill>
                  <a:srgbClr val="F1F100"/>
                </a:solidFill>
                <a:latin typeface="Consolas"/>
                <a:cs typeface="Consolas"/>
              </a:rPr>
              <a:t> </a:t>
            </a:r>
            <a:r>
              <a:rPr sz="1209" dirty="0">
                <a:solidFill>
                  <a:srgbClr val="E5E5F9"/>
                </a:solidFill>
                <a:latin typeface="Consolas"/>
                <a:cs typeface="Consolas"/>
              </a:rPr>
              <a:t>=</a:t>
            </a:r>
            <a:r>
              <a:rPr sz="1209" spc="97" dirty="0">
                <a:solidFill>
                  <a:srgbClr val="E5E5F9"/>
                </a:solidFill>
                <a:latin typeface="Consolas"/>
                <a:cs typeface="Consolas"/>
              </a:rPr>
              <a:t> </a:t>
            </a:r>
            <a:r>
              <a:rPr sz="1209" spc="-6" dirty="0">
                <a:solidFill>
                  <a:srgbClr val="F2EB78"/>
                </a:solidFill>
                <a:latin typeface="Consolas"/>
                <a:cs typeface="Consolas"/>
              </a:rPr>
              <a:t>heureDepartZoneParis</a:t>
            </a:r>
            <a:r>
              <a:rPr sz="1209" spc="-6" dirty="0">
                <a:solidFill>
                  <a:srgbClr val="E5E5F9"/>
                </a:solidFill>
                <a:latin typeface="Consolas"/>
                <a:cs typeface="Consolas"/>
              </a:rPr>
              <a:t>.</a:t>
            </a:r>
            <a:r>
              <a:rPr sz="1209" spc="-6" dirty="0">
                <a:solidFill>
                  <a:srgbClr val="A6EB20"/>
                </a:solidFill>
                <a:latin typeface="Consolas"/>
                <a:cs typeface="Consolas"/>
              </a:rPr>
              <a:t>withZoneSameInstant</a:t>
            </a:r>
            <a:r>
              <a:rPr sz="1209" spc="-6" dirty="0">
                <a:solidFill>
                  <a:srgbClr val="F8F9F3"/>
                </a:solidFill>
                <a:latin typeface="Consolas"/>
                <a:cs typeface="Consolas"/>
              </a:rPr>
              <a:t>(</a:t>
            </a:r>
            <a:r>
              <a:rPr sz="1209" spc="-6" dirty="0">
                <a:solidFill>
                  <a:srgbClr val="F2EB78"/>
                </a:solidFill>
                <a:latin typeface="Consolas"/>
                <a:cs typeface="Consolas"/>
              </a:rPr>
              <a:t>zonePorto</a:t>
            </a:r>
            <a:r>
              <a:rPr sz="1209" spc="-6" dirty="0">
                <a:solidFill>
                  <a:srgbClr val="F8F9F3"/>
                </a:solidFill>
                <a:latin typeface="Consolas"/>
                <a:cs typeface="Consolas"/>
              </a:rPr>
              <a:t>)</a:t>
            </a:r>
            <a:r>
              <a:rPr sz="1209" spc="-6" dirty="0">
                <a:solidFill>
                  <a:srgbClr val="E5E5F9"/>
                </a:solidFill>
                <a:latin typeface="Consolas"/>
                <a:cs typeface="Consolas"/>
              </a:rPr>
              <a:t>;</a:t>
            </a:r>
            <a:endParaRPr sz="1209" dirty="0">
              <a:solidFill>
                <a:prstClr val="black"/>
              </a:solidFill>
              <a:latin typeface="Consolas"/>
              <a:cs typeface="Consolas"/>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4014" y="279420"/>
            <a:ext cx="1064113"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D</a:t>
            </a:r>
            <a:r>
              <a:rPr sz="1814" b="1" dirty="0">
                <a:solidFill>
                  <a:srgbClr val="0058FF"/>
                </a:solidFill>
                <a:latin typeface="Arial"/>
                <a:cs typeface="Arial"/>
              </a:rPr>
              <a:t>ate</a:t>
            </a:r>
            <a:r>
              <a:rPr sz="1814" b="1" spc="-36" dirty="0">
                <a:solidFill>
                  <a:srgbClr val="0058FF"/>
                </a:solidFill>
                <a:latin typeface="Arial"/>
                <a:cs typeface="Arial"/>
              </a:rPr>
              <a:t>T</a:t>
            </a:r>
            <a:r>
              <a:rPr sz="1814" b="1" dirty="0">
                <a:solidFill>
                  <a:srgbClr val="0058FF"/>
                </a:solidFill>
                <a:latin typeface="Arial"/>
                <a:cs typeface="Arial"/>
              </a:rPr>
              <a:t>i</a:t>
            </a:r>
            <a:r>
              <a:rPr sz="1814" b="1" spc="-6" dirty="0">
                <a:solidFill>
                  <a:srgbClr val="0058FF"/>
                </a:solidFill>
                <a:latin typeface="Arial"/>
                <a:cs typeface="Arial"/>
              </a:rPr>
              <a:t>m</a:t>
            </a:r>
            <a:r>
              <a:rPr sz="1814" b="1" dirty="0">
                <a:solidFill>
                  <a:srgbClr val="0058FF"/>
                </a:solidFill>
                <a:latin typeface="Arial"/>
                <a:cs typeface="Arial"/>
              </a:rPr>
              <a:t>e</a:t>
            </a:r>
            <a:endParaRPr sz="1814">
              <a:solidFill>
                <a:prstClr val="black"/>
              </a:solidFill>
              <a:latin typeface="Arial"/>
              <a:cs typeface="Arial"/>
            </a:endParaRPr>
          </a:p>
        </p:txBody>
      </p:sp>
      <p:sp>
        <p:nvSpPr>
          <p:cNvPr id="3" name="object 3"/>
          <p:cNvSpPr txBox="1">
            <a:spLocks noGrp="1"/>
          </p:cNvSpPr>
          <p:nvPr>
            <p:ph type="title"/>
          </p:nvPr>
        </p:nvSpPr>
        <p:spPr>
          <a:xfrm>
            <a:off x="594014" y="535345"/>
            <a:ext cx="5828820" cy="573671"/>
          </a:xfrm>
          <a:prstGeom prst="rect">
            <a:avLst/>
          </a:prstGeom>
        </p:spPr>
        <p:txBody>
          <a:bodyPr vert="horz" wrap="square" lIns="0" tIns="15355" rIns="0" bIns="0" rtlCol="0">
            <a:spAutoFit/>
          </a:bodyPr>
          <a:lstStyle/>
          <a:p>
            <a:pPr marL="15356">
              <a:spcBef>
                <a:spcPts val="121"/>
              </a:spcBef>
            </a:pPr>
            <a:r>
              <a:rPr spc="387" dirty="0"/>
              <a:t>TP</a:t>
            </a:r>
            <a:r>
              <a:rPr spc="133" dirty="0"/>
              <a:t> </a:t>
            </a:r>
            <a:r>
              <a:rPr spc="115" dirty="0"/>
              <a:t>:</a:t>
            </a:r>
            <a:r>
              <a:rPr spc="138" dirty="0"/>
              <a:t> </a:t>
            </a:r>
            <a:r>
              <a:rPr spc="351" dirty="0"/>
              <a:t>affichage</a:t>
            </a:r>
            <a:r>
              <a:rPr spc="145" dirty="0"/>
              <a:t> </a:t>
            </a:r>
            <a:r>
              <a:rPr spc="429" dirty="0"/>
              <a:t>de</a:t>
            </a:r>
            <a:r>
              <a:rPr spc="151" dirty="0"/>
              <a:t> </a:t>
            </a:r>
            <a:r>
              <a:rPr spc="320" dirty="0"/>
              <a:t>jours</a:t>
            </a:r>
          </a:p>
        </p:txBody>
      </p:sp>
      <p:sp>
        <p:nvSpPr>
          <p:cNvPr id="4" name="object 4"/>
          <p:cNvSpPr txBox="1"/>
          <p:nvPr/>
        </p:nvSpPr>
        <p:spPr>
          <a:xfrm>
            <a:off x="724594"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724594"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1116336" y="1423288"/>
            <a:ext cx="7850327" cy="968112"/>
          </a:xfrm>
          <a:prstGeom prst="rect">
            <a:avLst/>
          </a:prstGeom>
        </p:spPr>
        <p:txBody>
          <a:bodyPr vert="horz" wrap="square" lIns="0" tIns="155855" rIns="0" bIns="0" rtlCol="0">
            <a:spAutoFit/>
          </a:bodyPr>
          <a:lstStyle/>
          <a:p>
            <a:pPr marL="15356" defTabSz="1105601">
              <a:spcBef>
                <a:spcPts val="1227"/>
              </a:spcBef>
            </a:pPr>
            <a:r>
              <a:rPr sz="2176" spc="-12" dirty="0">
                <a:solidFill>
                  <a:srgbClr val="FFFFFF"/>
                </a:solidFill>
                <a:latin typeface="Arial MT"/>
                <a:cs typeface="Arial MT"/>
              </a:rPr>
              <a:t>Afficher</a:t>
            </a:r>
            <a:r>
              <a:rPr sz="2176" dirty="0">
                <a:solidFill>
                  <a:srgbClr val="FFFFFF"/>
                </a:solidFill>
                <a:latin typeface="Arial MT"/>
                <a:cs typeface="Arial MT"/>
              </a:rPr>
              <a:t> </a:t>
            </a:r>
            <a:r>
              <a:rPr sz="2176" spc="-6" dirty="0">
                <a:solidFill>
                  <a:srgbClr val="FFFFFF"/>
                </a:solidFill>
                <a:latin typeface="Arial MT"/>
                <a:cs typeface="Arial MT"/>
              </a:rPr>
              <a:t>tous</a:t>
            </a:r>
            <a:r>
              <a:rPr sz="2176" dirty="0">
                <a:solidFill>
                  <a:srgbClr val="FFFFFF"/>
                </a:solidFill>
                <a:latin typeface="Arial MT"/>
                <a:cs typeface="Arial MT"/>
              </a:rPr>
              <a:t> </a:t>
            </a:r>
            <a:r>
              <a:rPr sz="2176" spc="-6" dirty="0">
                <a:solidFill>
                  <a:srgbClr val="FFFFFF"/>
                </a:solidFill>
                <a:latin typeface="Arial MT"/>
                <a:cs typeface="Arial MT"/>
              </a:rPr>
              <a:t>les</a:t>
            </a:r>
            <a:r>
              <a:rPr sz="2176" dirty="0">
                <a:solidFill>
                  <a:srgbClr val="FFFFFF"/>
                </a:solidFill>
                <a:latin typeface="Arial MT"/>
                <a:cs typeface="Arial MT"/>
              </a:rPr>
              <a:t> </a:t>
            </a:r>
            <a:r>
              <a:rPr sz="2176" spc="-6" dirty="0">
                <a:solidFill>
                  <a:srgbClr val="FFFFFF"/>
                </a:solidFill>
                <a:latin typeface="Arial MT"/>
                <a:cs typeface="Arial MT"/>
              </a:rPr>
              <a:t>mois</a:t>
            </a:r>
            <a:r>
              <a:rPr sz="2176" dirty="0">
                <a:solidFill>
                  <a:srgbClr val="FFFFFF"/>
                </a:solidFill>
                <a:latin typeface="Arial MT"/>
                <a:cs typeface="Arial MT"/>
              </a:rPr>
              <a:t> </a:t>
            </a:r>
            <a:r>
              <a:rPr sz="2176" spc="-12" dirty="0">
                <a:solidFill>
                  <a:srgbClr val="FFFFFF"/>
                </a:solidFill>
                <a:latin typeface="Arial MT"/>
                <a:cs typeface="Arial MT"/>
              </a:rPr>
              <a:t>d’une</a:t>
            </a:r>
            <a:r>
              <a:rPr sz="2176" dirty="0">
                <a:solidFill>
                  <a:srgbClr val="FFFFFF"/>
                </a:solidFill>
                <a:latin typeface="Arial MT"/>
                <a:cs typeface="Arial MT"/>
              </a:rPr>
              <a:t> </a:t>
            </a:r>
            <a:r>
              <a:rPr sz="2176" spc="-12" dirty="0">
                <a:solidFill>
                  <a:srgbClr val="FFFFFF"/>
                </a:solidFill>
                <a:latin typeface="Arial MT"/>
                <a:cs typeface="Arial MT"/>
              </a:rPr>
              <a:t>année</a:t>
            </a:r>
            <a:r>
              <a:rPr sz="2176" spc="-6" dirty="0">
                <a:solidFill>
                  <a:srgbClr val="FFFFFF"/>
                </a:solidFill>
                <a:latin typeface="Arial MT"/>
                <a:cs typeface="Arial MT"/>
              </a:rPr>
              <a:t> et</a:t>
            </a:r>
            <a:r>
              <a:rPr sz="2176" dirty="0">
                <a:solidFill>
                  <a:srgbClr val="FFFFFF"/>
                </a:solidFill>
                <a:latin typeface="Arial MT"/>
                <a:cs typeface="Arial MT"/>
              </a:rPr>
              <a:t> </a:t>
            </a:r>
            <a:r>
              <a:rPr sz="2176" spc="-12" dirty="0">
                <a:solidFill>
                  <a:srgbClr val="FFFFFF"/>
                </a:solidFill>
                <a:latin typeface="Arial MT"/>
                <a:cs typeface="Arial MT"/>
              </a:rPr>
              <a:t>leur</a:t>
            </a:r>
            <a:r>
              <a:rPr sz="2176" dirty="0">
                <a:solidFill>
                  <a:srgbClr val="FFFFFF"/>
                </a:solidFill>
                <a:latin typeface="Arial MT"/>
                <a:cs typeface="Arial MT"/>
              </a:rPr>
              <a:t> </a:t>
            </a:r>
            <a:r>
              <a:rPr sz="2176" spc="-12" dirty="0">
                <a:solidFill>
                  <a:srgbClr val="FFFFFF"/>
                </a:solidFill>
                <a:latin typeface="Arial MT"/>
                <a:cs typeface="Arial MT"/>
              </a:rPr>
              <a:t>durée.</a:t>
            </a:r>
            <a:endParaRPr sz="2176">
              <a:solidFill>
                <a:prstClr val="black"/>
              </a:solidFill>
              <a:latin typeface="Arial MT"/>
              <a:cs typeface="Arial MT"/>
            </a:endParaRPr>
          </a:p>
          <a:p>
            <a:pPr marL="15356" defTabSz="1105601">
              <a:spcBef>
                <a:spcPts val="1106"/>
              </a:spcBef>
            </a:pPr>
            <a:r>
              <a:rPr sz="2176" spc="-12" dirty="0">
                <a:solidFill>
                  <a:srgbClr val="FFFFFF"/>
                </a:solidFill>
                <a:latin typeface="Arial MT"/>
                <a:cs typeface="Arial MT"/>
              </a:rPr>
              <a:t>Afficher</a:t>
            </a:r>
            <a:r>
              <a:rPr sz="2176" dirty="0">
                <a:solidFill>
                  <a:srgbClr val="FFFFFF"/>
                </a:solidFill>
                <a:latin typeface="Arial MT"/>
                <a:cs typeface="Arial MT"/>
              </a:rPr>
              <a:t> </a:t>
            </a:r>
            <a:r>
              <a:rPr sz="2176" spc="-6" dirty="0">
                <a:solidFill>
                  <a:srgbClr val="FFFFFF"/>
                </a:solidFill>
                <a:latin typeface="Arial MT"/>
                <a:cs typeface="Arial MT"/>
              </a:rPr>
              <a:t>tous</a:t>
            </a:r>
            <a:r>
              <a:rPr sz="2176" spc="6" dirty="0">
                <a:solidFill>
                  <a:srgbClr val="FFFFFF"/>
                </a:solidFill>
                <a:latin typeface="Arial MT"/>
                <a:cs typeface="Arial MT"/>
              </a:rPr>
              <a:t> </a:t>
            </a:r>
            <a:r>
              <a:rPr sz="2176" spc="-6" dirty="0">
                <a:solidFill>
                  <a:srgbClr val="FFFFFF"/>
                </a:solidFill>
                <a:latin typeface="Arial MT"/>
                <a:cs typeface="Arial MT"/>
              </a:rPr>
              <a:t>les</a:t>
            </a:r>
            <a:r>
              <a:rPr sz="2176" spc="6" dirty="0">
                <a:solidFill>
                  <a:srgbClr val="FFFFFF"/>
                </a:solidFill>
                <a:latin typeface="Arial MT"/>
                <a:cs typeface="Arial MT"/>
              </a:rPr>
              <a:t> </a:t>
            </a:r>
            <a:r>
              <a:rPr sz="2176" spc="-12" dirty="0">
                <a:solidFill>
                  <a:srgbClr val="FFFFFF"/>
                </a:solidFill>
                <a:latin typeface="Arial MT"/>
                <a:cs typeface="Arial MT"/>
              </a:rPr>
              <a:t>lundis</a:t>
            </a:r>
            <a:r>
              <a:rPr sz="2176" spc="6" dirty="0">
                <a:solidFill>
                  <a:srgbClr val="FFFFFF"/>
                </a:solidFill>
                <a:latin typeface="Arial MT"/>
                <a:cs typeface="Arial MT"/>
              </a:rPr>
              <a:t> </a:t>
            </a:r>
            <a:r>
              <a:rPr sz="2176" spc="-12" dirty="0">
                <a:solidFill>
                  <a:srgbClr val="FFFFFF"/>
                </a:solidFill>
                <a:latin typeface="Arial MT"/>
                <a:cs typeface="Arial MT"/>
              </a:rPr>
              <a:t>d’un</a:t>
            </a:r>
            <a:r>
              <a:rPr sz="2176" dirty="0">
                <a:solidFill>
                  <a:srgbClr val="FFFFFF"/>
                </a:solidFill>
                <a:latin typeface="Arial MT"/>
                <a:cs typeface="Arial MT"/>
              </a:rPr>
              <a:t> </a:t>
            </a:r>
            <a:r>
              <a:rPr sz="2176" spc="-6" dirty="0">
                <a:solidFill>
                  <a:srgbClr val="FFFFFF"/>
                </a:solidFill>
                <a:latin typeface="Arial MT"/>
                <a:cs typeface="Arial MT"/>
              </a:rPr>
              <a:t>mois</a:t>
            </a:r>
            <a:r>
              <a:rPr sz="2176" spc="6" dirty="0">
                <a:solidFill>
                  <a:srgbClr val="FFFFFF"/>
                </a:solidFill>
                <a:latin typeface="Arial MT"/>
                <a:cs typeface="Arial MT"/>
              </a:rPr>
              <a:t> </a:t>
            </a:r>
            <a:r>
              <a:rPr sz="2176" spc="-12" dirty="0">
                <a:solidFill>
                  <a:srgbClr val="FFFFFF"/>
                </a:solidFill>
                <a:latin typeface="Arial MT"/>
                <a:cs typeface="Arial MT"/>
              </a:rPr>
              <a:t>donné</a:t>
            </a:r>
            <a:r>
              <a:rPr sz="2176" dirty="0">
                <a:solidFill>
                  <a:srgbClr val="FFFFFF"/>
                </a:solidFill>
                <a:latin typeface="Arial MT"/>
                <a:cs typeface="Arial MT"/>
              </a:rPr>
              <a:t> </a:t>
            </a:r>
            <a:r>
              <a:rPr sz="2176" spc="-6" dirty="0">
                <a:solidFill>
                  <a:srgbClr val="FFFFFF"/>
                </a:solidFill>
                <a:latin typeface="Arial MT"/>
                <a:cs typeface="Arial MT"/>
              </a:rPr>
              <a:t>et</a:t>
            </a:r>
            <a:r>
              <a:rPr sz="2176" dirty="0">
                <a:solidFill>
                  <a:srgbClr val="FFFFFF"/>
                </a:solidFill>
                <a:latin typeface="Arial MT"/>
                <a:cs typeface="Arial MT"/>
              </a:rPr>
              <a:t> </a:t>
            </a:r>
            <a:r>
              <a:rPr sz="2176" spc="-12" dirty="0">
                <a:solidFill>
                  <a:srgbClr val="FFFFFF"/>
                </a:solidFill>
                <a:latin typeface="Arial MT"/>
                <a:cs typeface="Arial MT"/>
              </a:rPr>
              <a:t>d’une</a:t>
            </a:r>
            <a:r>
              <a:rPr sz="2176" dirty="0">
                <a:solidFill>
                  <a:srgbClr val="FFFFFF"/>
                </a:solidFill>
                <a:latin typeface="Arial MT"/>
                <a:cs typeface="Arial MT"/>
              </a:rPr>
              <a:t> </a:t>
            </a:r>
            <a:r>
              <a:rPr sz="2176" spc="-12" dirty="0">
                <a:solidFill>
                  <a:srgbClr val="FFFFFF"/>
                </a:solidFill>
                <a:latin typeface="Arial MT"/>
                <a:cs typeface="Arial MT"/>
              </a:rPr>
              <a:t>année</a:t>
            </a:r>
            <a:r>
              <a:rPr sz="2176" dirty="0">
                <a:solidFill>
                  <a:srgbClr val="FFFFFF"/>
                </a:solidFill>
                <a:latin typeface="Arial MT"/>
                <a:cs typeface="Arial MT"/>
              </a:rPr>
              <a:t> </a:t>
            </a:r>
            <a:r>
              <a:rPr sz="2176" spc="-12" dirty="0">
                <a:solidFill>
                  <a:srgbClr val="FFFFFF"/>
                </a:solidFill>
                <a:latin typeface="Arial MT"/>
                <a:cs typeface="Arial MT"/>
              </a:rPr>
              <a:t>donnée.</a:t>
            </a:r>
            <a:endParaRPr sz="2176">
              <a:solidFill>
                <a:prstClr val="black"/>
              </a:solidFill>
              <a:latin typeface="Arial MT"/>
              <a:cs typeface="Arial MT"/>
            </a:endParaRPr>
          </a:p>
        </p:txBody>
      </p:sp>
      <p:sp>
        <p:nvSpPr>
          <p:cNvPr id="7" name="object 7"/>
          <p:cNvSpPr txBox="1"/>
          <p:nvPr/>
        </p:nvSpPr>
        <p:spPr>
          <a:xfrm>
            <a:off x="724594" y="3065984"/>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8" name="object 8"/>
          <p:cNvSpPr txBox="1"/>
          <p:nvPr/>
        </p:nvSpPr>
        <p:spPr>
          <a:xfrm>
            <a:off x="1116335" y="2980671"/>
            <a:ext cx="4919027" cy="350340"/>
          </a:xfrm>
          <a:prstGeom prst="rect">
            <a:avLst/>
          </a:prstGeom>
        </p:spPr>
        <p:txBody>
          <a:bodyPr vert="horz" wrap="square" lIns="0" tIns="15355" rIns="0" bIns="0" rtlCol="0">
            <a:spAutoFit/>
          </a:bodyPr>
          <a:lstStyle/>
          <a:p>
            <a:pPr marL="15356" defTabSz="1105601">
              <a:spcBef>
                <a:spcPts val="121"/>
              </a:spcBef>
            </a:pPr>
            <a:r>
              <a:rPr sz="2176" spc="-12" dirty="0">
                <a:solidFill>
                  <a:srgbClr val="FFFFFF"/>
                </a:solidFill>
                <a:latin typeface="Arial MT"/>
                <a:cs typeface="Arial MT"/>
              </a:rPr>
              <a:t>Bonus</a:t>
            </a:r>
            <a:r>
              <a:rPr sz="2176" spc="-6" dirty="0">
                <a:solidFill>
                  <a:srgbClr val="FFFFFF"/>
                </a:solidFill>
                <a:latin typeface="Arial MT"/>
                <a:cs typeface="Arial MT"/>
              </a:rPr>
              <a:t> </a:t>
            </a:r>
            <a:r>
              <a:rPr sz="2176" dirty="0">
                <a:solidFill>
                  <a:srgbClr val="FFFFFF"/>
                </a:solidFill>
                <a:latin typeface="Arial MT"/>
                <a:cs typeface="Arial MT"/>
              </a:rPr>
              <a:t>:</a:t>
            </a:r>
            <a:r>
              <a:rPr sz="2176" spc="-6" dirty="0">
                <a:solidFill>
                  <a:srgbClr val="FFFFFF"/>
                </a:solidFill>
                <a:latin typeface="Arial MT"/>
                <a:cs typeface="Arial MT"/>
              </a:rPr>
              <a:t> tenter de</a:t>
            </a:r>
            <a:r>
              <a:rPr sz="2176" spc="-12" dirty="0">
                <a:solidFill>
                  <a:srgbClr val="FFFFFF"/>
                </a:solidFill>
                <a:latin typeface="Arial MT"/>
                <a:cs typeface="Arial MT"/>
              </a:rPr>
              <a:t> </a:t>
            </a:r>
            <a:r>
              <a:rPr sz="2176" spc="-6" dirty="0">
                <a:solidFill>
                  <a:srgbClr val="FFFFFF"/>
                </a:solidFill>
                <a:latin typeface="Arial MT"/>
                <a:cs typeface="Arial MT"/>
              </a:rPr>
              <a:t>faire</a:t>
            </a:r>
            <a:r>
              <a:rPr sz="2176" spc="-12" dirty="0">
                <a:solidFill>
                  <a:srgbClr val="FFFFFF"/>
                </a:solidFill>
                <a:latin typeface="Arial MT"/>
                <a:cs typeface="Arial MT"/>
              </a:rPr>
              <a:t> </a:t>
            </a:r>
            <a:r>
              <a:rPr sz="2176" spc="-6" dirty="0">
                <a:solidFill>
                  <a:srgbClr val="FFFFFF"/>
                </a:solidFill>
                <a:latin typeface="Arial MT"/>
                <a:cs typeface="Arial MT"/>
              </a:rPr>
              <a:t>le</a:t>
            </a:r>
            <a:r>
              <a:rPr sz="2176" spc="-12" dirty="0">
                <a:solidFill>
                  <a:srgbClr val="FFFFFF"/>
                </a:solidFill>
                <a:latin typeface="Arial MT"/>
                <a:cs typeface="Arial MT"/>
              </a:rPr>
              <a:t> </a:t>
            </a:r>
            <a:r>
              <a:rPr sz="2176" spc="-6" dirty="0">
                <a:solidFill>
                  <a:srgbClr val="FFFFFF"/>
                </a:solidFill>
                <a:latin typeface="Arial MT"/>
                <a:cs typeface="Arial MT"/>
              </a:rPr>
              <a:t>calcul</a:t>
            </a:r>
            <a:r>
              <a:rPr sz="2176" spc="-12" dirty="0">
                <a:solidFill>
                  <a:srgbClr val="FFFFFF"/>
                </a:solidFill>
                <a:latin typeface="Arial MT"/>
                <a:cs typeface="Arial MT"/>
              </a:rPr>
              <a:t> suivant</a:t>
            </a:r>
            <a:r>
              <a:rPr sz="2176" spc="-6" dirty="0">
                <a:solidFill>
                  <a:srgbClr val="FFFFFF"/>
                </a:solidFill>
                <a:latin typeface="Arial MT"/>
                <a:cs typeface="Arial MT"/>
              </a:rPr>
              <a:t> </a:t>
            </a:r>
            <a:r>
              <a:rPr sz="2176" dirty="0">
                <a:solidFill>
                  <a:srgbClr val="FFFFFF"/>
                </a:solidFill>
                <a:latin typeface="Arial MT"/>
                <a:cs typeface="Arial MT"/>
              </a:rPr>
              <a:t>:</a:t>
            </a:r>
            <a:endParaRPr sz="2176">
              <a:solidFill>
                <a:prstClr val="black"/>
              </a:solidFill>
              <a:latin typeface="Arial MT"/>
              <a:cs typeface="Arial MT"/>
            </a:endParaRPr>
          </a:p>
        </p:txBody>
      </p:sp>
      <p:sp>
        <p:nvSpPr>
          <p:cNvPr id="9" name="object 9"/>
          <p:cNvSpPr txBox="1"/>
          <p:nvPr/>
        </p:nvSpPr>
        <p:spPr>
          <a:xfrm>
            <a:off x="1246916" y="3969590"/>
            <a:ext cx="195778" cy="266664"/>
          </a:xfrm>
          <a:prstGeom prst="rect">
            <a:avLst/>
          </a:prstGeom>
        </p:spPr>
        <p:txBody>
          <a:bodyPr vert="horz" wrap="square" lIns="0" tIns="15355" rIns="0" bIns="0" rtlCol="0">
            <a:spAutoFit/>
          </a:bodyPr>
          <a:lstStyle/>
          <a:p>
            <a:pPr marL="15356" defTabSz="1105601">
              <a:spcBef>
                <a:spcPts val="121"/>
              </a:spcBef>
            </a:pPr>
            <a:r>
              <a:rPr sz="1632" dirty="0">
                <a:solidFill>
                  <a:srgbClr val="0058FF"/>
                </a:solidFill>
                <a:latin typeface="Lucida Sans Unicode"/>
                <a:cs typeface="Lucida Sans Unicode"/>
              </a:rPr>
              <a:t>●</a:t>
            </a:r>
            <a:endParaRPr sz="1632">
              <a:solidFill>
                <a:prstClr val="black"/>
              </a:solidFill>
              <a:latin typeface="Lucida Sans Unicode"/>
              <a:cs typeface="Lucida Sans Unicode"/>
            </a:endParaRPr>
          </a:p>
        </p:txBody>
      </p:sp>
      <p:sp>
        <p:nvSpPr>
          <p:cNvPr id="10" name="object 10"/>
          <p:cNvSpPr txBox="1"/>
          <p:nvPr/>
        </p:nvSpPr>
        <p:spPr>
          <a:xfrm>
            <a:off x="1246916" y="4453170"/>
            <a:ext cx="195778" cy="266664"/>
          </a:xfrm>
          <a:prstGeom prst="rect">
            <a:avLst/>
          </a:prstGeom>
        </p:spPr>
        <p:txBody>
          <a:bodyPr vert="horz" wrap="square" lIns="0" tIns="15355" rIns="0" bIns="0" rtlCol="0">
            <a:spAutoFit/>
          </a:bodyPr>
          <a:lstStyle/>
          <a:p>
            <a:pPr marL="15356" defTabSz="1105601">
              <a:spcBef>
                <a:spcPts val="121"/>
              </a:spcBef>
            </a:pPr>
            <a:r>
              <a:rPr sz="1632" dirty="0">
                <a:solidFill>
                  <a:srgbClr val="0058FF"/>
                </a:solidFill>
                <a:latin typeface="Lucida Sans Unicode"/>
                <a:cs typeface="Lucida Sans Unicode"/>
              </a:rPr>
              <a:t>●</a:t>
            </a:r>
            <a:endParaRPr sz="1632">
              <a:solidFill>
                <a:prstClr val="black"/>
              </a:solidFill>
              <a:latin typeface="Lucida Sans Unicode"/>
              <a:cs typeface="Lucida Sans Unicode"/>
            </a:endParaRPr>
          </a:p>
        </p:txBody>
      </p:sp>
      <p:sp>
        <p:nvSpPr>
          <p:cNvPr id="11" name="object 11"/>
          <p:cNvSpPr txBox="1"/>
          <p:nvPr/>
        </p:nvSpPr>
        <p:spPr>
          <a:xfrm>
            <a:off x="1246916" y="3312342"/>
            <a:ext cx="8215779" cy="1423326"/>
          </a:xfrm>
          <a:prstGeom prst="rect">
            <a:avLst/>
          </a:prstGeom>
        </p:spPr>
        <p:txBody>
          <a:bodyPr vert="horz" wrap="square" lIns="0" tIns="15355" rIns="0" bIns="0" rtlCol="0">
            <a:spAutoFit/>
          </a:bodyPr>
          <a:lstStyle/>
          <a:p>
            <a:pPr marL="406923" marR="6142" indent="-392335" defTabSz="1105601">
              <a:lnSpc>
                <a:spcPct val="145800"/>
              </a:lnSpc>
              <a:spcBef>
                <a:spcPts val="121"/>
              </a:spcBef>
              <a:buClr>
                <a:srgbClr val="0058FF"/>
              </a:buClr>
              <a:buSzPct val="75000"/>
              <a:buFont typeface="Lucida Sans Unicode"/>
              <a:buChar char="●"/>
              <a:tabLst>
                <a:tab pos="406923" algn="l"/>
                <a:tab pos="407690" algn="l"/>
              </a:tabLst>
            </a:pPr>
            <a:r>
              <a:rPr sz="2176" spc="-6" dirty="0">
                <a:solidFill>
                  <a:srgbClr val="FFFFFF"/>
                </a:solidFill>
                <a:latin typeface="Arial MT"/>
                <a:cs typeface="Arial MT"/>
              </a:rPr>
              <a:t>Un </a:t>
            </a:r>
            <a:r>
              <a:rPr sz="2176" spc="-12" dirty="0">
                <a:solidFill>
                  <a:srgbClr val="FFFFFF"/>
                </a:solidFill>
                <a:latin typeface="Arial MT"/>
                <a:cs typeface="Arial MT"/>
              </a:rPr>
              <a:t>boulanger</a:t>
            </a:r>
            <a:r>
              <a:rPr sz="2176" spc="6" dirty="0">
                <a:solidFill>
                  <a:srgbClr val="FFFFFF"/>
                </a:solidFill>
                <a:latin typeface="Arial MT"/>
                <a:cs typeface="Arial MT"/>
              </a:rPr>
              <a:t> </a:t>
            </a:r>
            <a:r>
              <a:rPr sz="2176" dirty="0">
                <a:solidFill>
                  <a:srgbClr val="FFFFFF"/>
                </a:solidFill>
                <a:latin typeface="Arial MT"/>
                <a:cs typeface="Arial MT"/>
              </a:rPr>
              <a:t>va </a:t>
            </a:r>
            <a:r>
              <a:rPr sz="2176" spc="-6" dirty="0">
                <a:solidFill>
                  <a:srgbClr val="FFFFFF"/>
                </a:solidFill>
                <a:latin typeface="Arial MT"/>
                <a:cs typeface="Arial MT"/>
              </a:rPr>
              <a:t>travailler</a:t>
            </a:r>
            <a:r>
              <a:rPr sz="2176" spc="6" dirty="0">
                <a:solidFill>
                  <a:srgbClr val="FFFFFF"/>
                </a:solidFill>
                <a:latin typeface="Arial MT"/>
                <a:cs typeface="Arial MT"/>
              </a:rPr>
              <a:t> </a:t>
            </a:r>
            <a:r>
              <a:rPr sz="2176" spc="-6" dirty="0">
                <a:solidFill>
                  <a:srgbClr val="FFFFFF"/>
                </a:solidFill>
                <a:latin typeface="Arial MT"/>
                <a:cs typeface="Arial MT"/>
              </a:rPr>
              <a:t>en </a:t>
            </a:r>
            <a:r>
              <a:rPr sz="2176" spc="-12" dirty="0">
                <a:solidFill>
                  <a:srgbClr val="FFFFFF"/>
                </a:solidFill>
                <a:latin typeface="Arial MT"/>
                <a:cs typeface="Arial MT"/>
              </a:rPr>
              <a:t>2023</a:t>
            </a:r>
            <a:r>
              <a:rPr sz="2176" dirty="0">
                <a:solidFill>
                  <a:srgbClr val="FFFFFF"/>
                </a:solidFill>
                <a:latin typeface="Arial MT"/>
                <a:cs typeface="Arial MT"/>
              </a:rPr>
              <a:t> </a:t>
            </a:r>
            <a:r>
              <a:rPr sz="2176" spc="-6" dirty="0">
                <a:solidFill>
                  <a:srgbClr val="FFFFFF"/>
                </a:solidFill>
                <a:latin typeface="Arial MT"/>
                <a:cs typeface="Arial MT"/>
              </a:rPr>
              <a:t>les</a:t>
            </a:r>
            <a:r>
              <a:rPr sz="2176" spc="6" dirty="0">
                <a:solidFill>
                  <a:srgbClr val="FFFFFF"/>
                </a:solidFill>
                <a:latin typeface="Arial MT"/>
                <a:cs typeface="Arial MT"/>
              </a:rPr>
              <a:t> </a:t>
            </a:r>
            <a:r>
              <a:rPr sz="2176" spc="-12" dirty="0">
                <a:solidFill>
                  <a:srgbClr val="FFFFFF"/>
                </a:solidFill>
                <a:latin typeface="Arial MT"/>
                <a:cs typeface="Arial MT"/>
              </a:rPr>
              <a:t>lundis,</a:t>
            </a:r>
            <a:r>
              <a:rPr sz="2176" spc="6" dirty="0">
                <a:solidFill>
                  <a:srgbClr val="FFFFFF"/>
                </a:solidFill>
                <a:latin typeface="Arial MT"/>
                <a:cs typeface="Arial MT"/>
              </a:rPr>
              <a:t> </a:t>
            </a:r>
            <a:r>
              <a:rPr sz="2176" spc="-6" dirty="0">
                <a:solidFill>
                  <a:srgbClr val="FFFFFF"/>
                </a:solidFill>
                <a:latin typeface="Arial MT"/>
                <a:cs typeface="Arial MT"/>
              </a:rPr>
              <a:t>mardi</a:t>
            </a:r>
            <a:r>
              <a:rPr sz="2176" dirty="0">
                <a:solidFill>
                  <a:srgbClr val="FFFFFF"/>
                </a:solidFill>
                <a:latin typeface="Arial MT"/>
                <a:cs typeface="Arial MT"/>
              </a:rPr>
              <a:t> </a:t>
            </a:r>
            <a:r>
              <a:rPr sz="2176" spc="-6" dirty="0">
                <a:solidFill>
                  <a:srgbClr val="FFFFFF"/>
                </a:solidFill>
                <a:latin typeface="Arial MT"/>
                <a:cs typeface="Arial MT"/>
              </a:rPr>
              <a:t>et</a:t>
            </a:r>
            <a:r>
              <a:rPr sz="2176" dirty="0">
                <a:solidFill>
                  <a:srgbClr val="FFFFFF"/>
                </a:solidFill>
                <a:latin typeface="Arial MT"/>
                <a:cs typeface="Arial MT"/>
              </a:rPr>
              <a:t> </a:t>
            </a:r>
            <a:r>
              <a:rPr sz="2176" spc="-12" dirty="0">
                <a:solidFill>
                  <a:srgbClr val="FFFFFF"/>
                </a:solidFill>
                <a:latin typeface="Arial MT"/>
                <a:cs typeface="Arial MT"/>
              </a:rPr>
              <a:t>vendredi. </a:t>
            </a:r>
            <a:r>
              <a:rPr sz="2176" spc="-585" dirty="0">
                <a:solidFill>
                  <a:srgbClr val="FFFFFF"/>
                </a:solidFill>
                <a:latin typeface="Arial MT"/>
                <a:cs typeface="Arial MT"/>
              </a:rPr>
              <a:t> </a:t>
            </a:r>
            <a:r>
              <a:rPr sz="2176" spc="-6" dirty="0">
                <a:solidFill>
                  <a:srgbClr val="FFFFFF"/>
                </a:solidFill>
                <a:latin typeface="Arial MT"/>
                <a:cs typeface="Arial MT"/>
              </a:rPr>
              <a:t>Etant</a:t>
            </a:r>
            <a:r>
              <a:rPr sz="2176" spc="79" dirty="0">
                <a:solidFill>
                  <a:srgbClr val="FFFFFF"/>
                </a:solidFill>
                <a:latin typeface="Arial MT"/>
                <a:cs typeface="Arial MT"/>
              </a:rPr>
              <a:t> </a:t>
            </a:r>
            <a:r>
              <a:rPr sz="2176" spc="-6" dirty="0">
                <a:solidFill>
                  <a:srgbClr val="FFFFFF"/>
                </a:solidFill>
                <a:latin typeface="Arial MT"/>
                <a:cs typeface="Arial MT"/>
              </a:rPr>
              <a:t>superstitieux,</a:t>
            </a:r>
            <a:r>
              <a:rPr sz="2176" spc="85" dirty="0">
                <a:solidFill>
                  <a:srgbClr val="FFFFFF"/>
                </a:solidFill>
                <a:latin typeface="Arial MT"/>
                <a:cs typeface="Arial MT"/>
              </a:rPr>
              <a:t> </a:t>
            </a:r>
            <a:r>
              <a:rPr sz="2176" spc="-6" dirty="0">
                <a:solidFill>
                  <a:srgbClr val="FFFFFF"/>
                </a:solidFill>
                <a:latin typeface="Arial MT"/>
                <a:cs typeface="Arial MT"/>
              </a:rPr>
              <a:t>il</a:t>
            </a:r>
            <a:r>
              <a:rPr sz="2176" spc="79" dirty="0">
                <a:solidFill>
                  <a:srgbClr val="FFFFFF"/>
                </a:solidFill>
                <a:latin typeface="Arial MT"/>
                <a:cs typeface="Arial MT"/>
              </a:rPr>
              <a:t> </a:t>
            </a:r>
            <a:r>
              <a:rPr sz="2176" spc="-6" dirty="0">
                <a:solidFill>
                  <a:srgbClr val="FFFFFF"/>
                </a:solidFill>
                <a:latin typeface="Arial MT"/>
                <a:cs typeface="Arial MT"/>
              </a:rPr>
              <a:t>ne</a:t>
            </a:r>
            <a:r>
              <a:rPr sz="2176" spc="73" dirty="0">
                <a:solidFill>
                  <a:srgbClr val="FFFFFF"/>
                </a:solidFill>
                <a:latin typeface="Arial MT"/>
                <a:cs typeface="Arial MT"/>
              </a:rPr>
              <a:t> </a:t>
            </a:r>
            <a:r>
              <a:rPr sz="2176" spc="-6" dirty="0">
                <a:solidFill>
                  <a:srgbClr val="FFFFFF"/>
                </a:solidFill>
                <a:latin typeface="Arial MT"/>
                <a:cs typeface="Arial MT"/>
              </a:rPr>
              <a:t>travaillera</a:t>
            </a:r>
            <a:r>
              <a:rPr sz="2176" spc="79" dirty="0">
                <a:solidFill>
                  <a:srgbClr val="FFFFFF"/>
                </a:solidFill>
                <a:latin typeface="Arial MT"/>
                <a:cs typeface="Arial MT"/>
              </a:rPr>
              <a:t> </a:t>
            </a:r>
            <a:r>
              <a:rPr sz="2176" spc="-6" dirty="0">
                <a:solidFill>
                  <a:srgbClr val="FFFFFF"/>
                </a:solidFill>
                <a:latin typeface="Arial MT"/>
                <a:cs typeface="Arial MT"/>
              </a:rPr>
              <a:t>pas</a:t>
            </a:r>
            <a:r>
              <a:rPr sz="2176" spc="85" dirty="0">
                <a:solidFill>
                  <a:srgbClr val="FFFFFF"/>
                </a:solidFill>
                <a:latin typeface="Arial MT"/>
                <a:cs typeface="Arial MT"/>
              </a:rPr>
              <a:t> </a:t>
            </a:r>
            <a:r>
              <a:rPr sz="2176" spc="-6" dirty="0">
                <a:solidFill>
                  <a:srgbClr val="FFFFFF"/>
                </a:solidFill>
                <a:latin typeface="Arial MT"/>
                <a:cs typeface="Arial MT"/>
              </a:rPr>
              <a:t>les</a:t>
            </a:r>
            <a:r>
              <a:rPr sz="2176" spc="85" dirty="0">
                <a:solidFill>
                  <a:srgbClr val="FFFFFF"/>
                </a:solidFill>
                <a:latin typeface="Arial MT"/>
                <a:cs typeface="Arial MT"/>
              </a:rPr>
              <a:t> </a:t>
            </a:r>
            <a:r>
              <a:rPr sz="2176" spc="-12" dirty="0">
                <a:solidFill>
                  <a:srgbClr val="FFFFFF"/>
                </a:solidFill>
                <a:latin typeface="Arial MT"/>
                <a:cs typeface="Arial MT"/>
              </a:rPr>
              <a:t>vendredi</a:t>
            </a:r>
            <a:r>
              <a:rPr sz="2176" spc="73" dirty="0">
                <a:solidFill>
                  <a:srgbClr val="FFFFFF"/>
                </a:solidFill>
                <a:latin typeface="Arial MT"/>
                <a:cs typeface="Arial MT"/>
              </a:rPr>
              <a:t> </a:t>
            </a:r>
            <a:r>
              <a:rPr sz="2176" spc="-12" dirty="0">
                <a:solidFill>
                  <a:srgbClr val="FFFFFF"/>
                </a:solidFill>
                <a:latin typeface="Arial MT"/>
                <a:cs typeface="Arial MT"/>
              </a:rPr>
              <a:t>13. </a:t>
            </a:r>
            <a:r>
              <a:rPr sz="2176" spc="-6" dirty="0">
                <a:solidFill>
                  <a:srgbClr val="FFFFFF"/>
                </a:solidFill>
                <a:latin typeface="Arial MT"/>
                <a:cs typeface="Arial MT"/>
              </a:rPr>
              <a:t> </a:t>
            </a:r>
            <a:r>
              <a:rPr sz="2176" spc="-12" dirty="0">
                <a:solidFill>
                  <a:srgbClr val="FFFFFF"/>
                </a:solidFill>
                <a:latin typeface="Arial MT"/>
                <a:cs typeface="Arial MT"/>
              </a:rPr>
              <a:t>Calculer</a:t>
            </a:r>
            <a:r>
              <a:rPr sz="2176" spc="-6" dirty="0">
                <a:solidFill>
                  <a:srgbClr val="FFFFFF"/>
                </a:solidFill>
                <a:latin typeface="Arial MT"/>
                <a:cs typeface="Arial MT"/>
              </a:rPr>
              <a:t> le nombre de jours</a:t>
            </a:r>
            <a:r>
              <a:rPr sz="2176" dirty="0">
                <a:solidFill>
                  <a:srgbClr val="FFFFFF"/>
                </a:solidFill>
                <a:latin typeface="Arial MT"/>
                <a:cs typeface="Arial MT"/>
              </a:rPr>
              <a:t> </a:t>
            </a:r>
            <a:r>
              <a:rPr sz="2176" spc="-12" dirty="0">
                <a:solidFill>
                  <a:srgbClr val="FFFFFF"/>
                </a:solidFill>
                <a:latin typeface="Arial MT"/>
                <a:cs typeface="Arial MT"/>
              </a:rPr>
              <a:t>qu’il</a:t>
            </a:r>
            <a:r>
              <a:rPr sz="2176" spc="-6" dirty="0">
                <a:solidFill>
                  <a:srgbClr val="FFFFFF"/>
                </a:solidFill>
                <a:latin typeface="Arial MT"/>
                <a:cs typeface="Arial MT"/>
              </a:rPr>
              <a:t> </a:t>
            </a:r>
            <a:r>
              <a:rPr sz="2176" dirty="0">
                <a:solidFill>
                  <a:srgbClr val="FFFFFF"/>
                </a:solidFill>
                <a:latin typeface="Arial MT"/>
                <a:cs typeface="Arial MT"/>
              </a:rPr>
              <a:t>va</a:t>
            </a:r>
            <a:r>
              <a:rPr sz="2176" spc="-12" dirty="0">
                <a:solidFill>
                  <a:srgbClr val="FFFFFF"/>
                </a:solidFill>
                <a:latin typeface="Arial MT"/>
                <a:cs typeface="Arial MT"/>
              </a:rPr>
              <a:t> </a:t>
            </a:r>
            <a:r>
              <a:rPr sz="2176" spc="-18" dirty="0">
                <a:solidFill>
                  <a:srgbClr val="FFFFFF"/>
                </a:solidFill>
                <a:latin typeface="Arial MT"/>
                <a:cs typeface="Arial MT"/>
              </a:rPr>
              <a:t>travailler.</a:t>
            </a:r>
            <a:endParaRPr sz="2176">
              <a:solidFill>
                <a:prstClr val="black"/>
              </a:solidFill>
              <a:latin typeface="Arial MT"/>
              <a:cs typeface="Arial MT"/>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4014" y="279420"/>
            <a:ext cx="1064113"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D</a:t>
            </a:r>
            <a:r>
              <a:rPr sz="1814" b="1" dirty="0">
                <a:solidFill>
                  <a:srgbClr val="0058FF"/>
                </a:solidFill>
                <a:latin typeface="Arial"/>
                <a:cs typeface="Arial"/>
              </a:rPr>
              <a:t>ate</a:t>
            </a:r>
            <a:r>
              <a:rPr sz="1814" b="1" spc="-36" dirty="0">
                <a:solidFill>
                  <a:srgbClr val="0058FF"/>
                </a:solidFill>
                <a:latin typeface="Arial"/>
                <a:cs typeface="Arial"/>
              </a:rPr>
              <a:t>T</a:t>
            </a:r>
            <a:r>
              <a:rPr sz="1814" b="1" dirty="0">
                <a:solidFill>
                  <a:srgbClr val="0058FF"/>
                </a:solidFill>
                <a:latin typeface="Arial"/>
                <a:cs typeface="Arial"/>
              </a:rPr>
              <a:t>i</a:t>
            </a:r>
            <a:r>
              <a:rPr sz="1814" b="1" spc="-6" dirty="0">
                <a:solidFill>
                  <a:srgbClr val="0058FF"/>
                </a:solidFill>
                <a:latin typeface="Arial"/>
                <a:cs typeface="Arial"/>
              </a:rPr>
              <a:t>m</a:t>
            </a:r>
            <a:r>
              <a:rPr sz="1814" b="1" dirty="0">
                <a:solidFill>
                  <a:srgbClr val="0058FF"/>
                </a:solidFill>
                <a:latin typeface="Arial"/>
                <a:cs typeface="Arial"/>
              </a:rPr>
              <a:t>e</a:t>
            </a:r>
            <a:endParaRPr sz="1814">
              <a:solidFill>
                <a:prstClr val="black"/>
              </a:solidFill>
              <a:latin typeface="Arial"/>
              <a:cs typeface="Arial"/>
            </a:endParaRPr>
          </a:p>
        </p:txBody>
      </p:sp>
      <p:sp>
        <p:nvSpPr>
          <p:cNvPr id="3" name="object 3"/>
          <p:cNvSpPr txBox="1">
            <a:spLocks noGrp="1"/>
          </p:cNvSpPr>
          <p:nvPr>
            <p:ph type="title"/>
          </p:nvPr>
        </p:nvSpPr>
        <p:spPr>
          <a:xfrm>
            <a:off x="594014" y="535345"/>
            <a:ext cx="7491784" cy="573671"/>
          </a:xfrm>
          <a:prstGeom prst="rect">
            <a:avLst/>
          </a:prstGeom>
        </p:spPr>
        <p:txBody>
          <a:bodyPr vert="horz" wrap="square" lIns="0" tIns="15355" rIns="0" bIns="0" rtlCol="0">
            <a:spAutoFit/>
          </a:bodyPr>
          <a:lstStyle/>
          <a:p>
            <a:pPr marL="15356">
              <a:spcBef>
                <a:spcPts val="121"/>
              </a:spcBef>
            </a:pPr>
            <a:r>
              <a:rPr lang="fr-FR" spc="351" dirty="0"/>
              <a:t>Commit</a:t>
            </a:r>
            <a:endParaRPr spc="351" dirty="0"/>
          </a:p>
        </p:txBody>
      </p:sp>
    </p:spTree>
    <p:extLst>
      <p:ext uri="{BB962C8B-B14F-4D97-AF65-F5344CB8AC3E}">
        <p14:creationId xmlns:p14="http://schemas.microsoft.com/office/powerpoint/2010/main" val="1192074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328603"/>
            <a:ext cx="1178509" cy="238771"/>
          </a:xfrm>
          <a:prstGeom prst="rect">
            <a:avLst/>
          </a:prstGeom>
        </p:spPr>
        <p:txBody>
          <a:bodyPr vert="horz" wrap="square" lIns="0" tIns="15355" rIns="0" bIns="0" rtlCol="0">
            <a:spAutoFit/>
          </a:bodyPr>
          <a:lstStyle/>
          <a:p>
            <a:pPr marL="15356" defTabSz="1105601">
              <a:spcBef>
                <a:spcPts val="121"/>
              </a:spcBef>
            </a:pPr>
            <a:r>
              <a:rPr sz="1451" b="1" spc="-6" dirty="0">
                <a:solidFill>
                  <a:srgbClr val="0058FF"/>
                </a:solidFill>
                <a:latin typeface="Arial"/>
                <a:cs typeface="Arial"/>
              </a:rPr>
              <a:t>Classloading</a:t>
            </a:r>
            <a:endParaRPr sz="1451" dirty="0">
              <a:solidFill>
                <a:prstClr val="black"/>
              </a:solidFill>
              <a:latin typeface="Arial"/>
              <a:cs typeface="Arial"/>
            </a:endParaRPr>
          </a:p>
        </p:txBody>
      </p:sp>
      <p:sp>
        <p:nvSpPr>
          <p:cNvPr id="3" name="object 3"/>
          <p:cNvSpPr txBox="1">
            <a:spLocks noGrp="1"/>
          </p:cNvSpPr>
          <p:nvPr>
            <p:ph type="title"/>
          </p:nvPr>
        </p:nvSpPr>
        <p:spPr>
          <a:xfrm>
            <a:off x="537431" y="539706"/>
            <a:ext cx="2074483" cy="424848"/>
          </a:xfrm>
          <a:prstGeom prst="rect">
            <a:avLst/>
          </a:prstGeom>
        </p:spPr>
        <p:txBody>
          <a:bodyPr vert="horz" wrap="square" lIns="0" tIns="15355" rIns="0" bIns="0" rtlCol="0">
            <a:spAutoFit/>
          </a:bodyPr>
          <a:lstStyle/>
          <a:p>
            <a:pPr marL="15356">
              <a:spcBef>
                <a:spcPts val="121"/>
              </a:spcBef>
            </a:pPr>
            <a:r>
              <a:rPr sz="2660" spc="-6" dirty="0">
                <a:latin typeface="Arial"/>
                <a:cs typeface="Arial"/>
              </a:rPr>
              <a:t>Le</a:t>
            </a:r>
            <a:r>
              <a:rPr sz="2660" spc="-103" dirty="0">
                <a:latin typeface="Arial"/>
                <a:cs typeface="Arial"/>
              </a:rPr>
              <a:t> </a:t>
            </a:r>
            <a:r>
              <a:rPr sz="2660" spc="-6" dirty="0">
                <a:latin typeface="Arial"/>
                <a:cs typeface="Arial"/>
              </a:rPr>
              <a:t>classpath</a:t>
            </a:r>
            <a:endParaRPr sz="2660" dirty="0">
              <a:latin typeface="Arial"/>
              <a:cs typeface="Arial"/>
            </a:endParaRPr>
          </a:p>
        </p:txBody>
      </p:sp>
      <p:sp>
        <p:nvSpPr>
          <p:cNvPr id="5" name="object 5"/>
          <p:cNvSpPr txBox="1"/>
          <p:nvPr/>
        </p:nvSpPr>
        <p:spPr>
          <a:xfrm>
            <a:off x="1850297" y="1830568"/>
            <a:ext cx="4955879" cy="294684"/>
          </a:xfrm>
          <a:prstGeom prst="rect">
            <a:avLst/>
          </a:prstGeom>
        </p:spPr>
        <p:txBody>
          <a:bodyPr vert="horz" wrap="square" lIns="0" tIns="15355" rIns="0" bIns="0" rtlCol="0">
            <a:spAutoFit/>
          </a:bodyPr>
          <a:lstStyle/>
          <a:p>
            <a:pPr marL="15356" defTabSz="1105601">
              <a:spcBef>
                <a:spcPts val="121"/>
              </a:spcBef>
            </a:pPr>
            <a:r>
              <a:rPr sz="1814" spc="-6" dirty="0">
                <a:solidFill>
                  <a:srgbClr val="FFFFFF"/>
                </a:solidFill>
                <a:latin typeface="Arial MT"/>
                <a:cs typeface="Arial MT"/>
              </a:rPr>
              <a:t>Quelles </a:t>
            </a:r>
            <a:r>
              <a:rPr sz="1814" dirty="0">
                <a:solidFill>
                  <a:srgbClr val="FFFFFF"/>
                </a:solidFill>
                <a:latin typeface="Arial MT"/>
                <a:cs typeface="Arial MT"/>
              </a:rPr>
              <a:t>classes peut-on utiliser</a:t>
            </a:r>
            <a:r>
              <a:rPr sz="1814" spc="-6" dirty="0">
                <a:solidFill>
                  <a:srgbClr val="FFFFFF"/>
                </a:solidFill>
                <a:latin typeface="Arial MT"/>
                <a:cs typeface="Arial MT"/>
              </a:rPr>
              <a:t> </a:t>
            </a:r>
            <a:r>
              <a:rPr sz="1814" dirty="0">
                <a:solidFill>
                  <a:srgbClr val="FFFFFF"/>
                </a:solidFill>
                <a:latin typeface="Arial MT"/>
                <a:cs typeface="Arial MT"/>
              </a:rPr>
              <a:t>dans un</a:t>
            </a:r>
            <a:r>
              <a:rPr sz="1814" spc="-6" dirty="0">
                <a:solidFill>
                  <a:srgbClr val="FFFFFF"/>
                </a:solidFill>
                <a:latin typeface="Arial MT"/>
                <a:cs typeface="Arial MT"/>
              </a:rPr>
              <a:t> </a:t>
            </a:r>
            <a:r>
              <a:rPr sz="1814" dirty="0" err="1">
                <a:solidFill>
                  <a:srgbClr val="FFFFFF"/>
                </a:solidFill>
                <a:latin typeface="Arial MT"/>
                <a:cs typeface="Arial MT"/>
              </a:rPr>
              <a:t>projet</a:t>
            </a:r>
            <a:r>
              <a:rPr sz="1814" spc="-6" dirty="0">
                <a:solidFill>
                  <a:srgbClr val="FFFFFF"/>
                </a:solidFill>
                <a:latin typeface="Arial MT"/>
                <a:cs typeface="Arial MT"/>
              </a:rPr>
              <a:t> </a:t>
            </a:r>
            <a:r>
              <a:rPr sz="1814" dirty="0">
                <a:solidFill>
                  <a:srgbClr val="FFFFFF"/>
                </a:solidFill>
                <a:latin typeface="Arial MT"/>
                <a:cs typeface="Arial MT"/>
              </a:rPr>
              <a:t>?</a:t>
            </a:r>
            <a:endParaRPr sz="1814" dirty="0">
              <a:solidFill>
                <a:prstClr val="black"/>
              </a:solidFill>
              <a:latin typeface="Arial MT"/>
              <a:cs typeface="Arial MT"/>
            </a:endParaRPr>
          </a:p>
        </p:txBody>
      </p:sp>
      <p:sp>
        <p:nvSpPr>
          <p:cNvPr id="9" name="object 9"/>
          <p:cNvSpPr txBox="1"/>
          <p:nvPr/>
        </p:nvSpPr>
        <p:spPr>
          <a:xfrm>
            <a:off x="2372602" y="2106886"/>
            <a:ext cx="9544770" cy="1319580"/>
          </a:xfrm>
          <a:prstGeom prst="rect">
            <a:avLst/>
          </a:prstGeom>
        </p:spPr>
        <p:txBody>
          <a:bodyPr vert="horz" wrap="square" lIns="0" tIns="15355" rIns="0" bIns="0" rtlCol="0">
            <a:spAutoFit/>
          </a:bodyPr>
          <a:lstStyle/>
          <a:p>
            <a:pPr marL="15356" marR="6142" defTabSz="1105601">
              <a:lnSpc>
                <a:spcPct val="155600"/>
              </a:lnSpc>
              <a:spcBef>
                <a:spcPts val="121"/>
              </a:spcBef>
            </a:pPr>
            <a:r>
              <a:rPr sz="1814" spc="-6" dirty="0">
                <a:solidFill>
                  <a:srgbClr val="FFFFFF"/>
                </a:solidFill>
                <a:latin typeface="Arial MT"/>
                <a:cs typeface="Arial MT"/>
              </a:rPr>
              <a:t>Celles</a:t>
            </a:r>
            <a:r>
              <a:rPr sz="1814" dirty="0">
                <a:solidFill>
                  <a:srgbClr val="FFFFFF"/>
                </a:solidFill>
                <a:latin typeface="Arial MT"/>
                <a:cs typeface="Arial MT"/>
              </a:rPr>
              <a:t> fournies</a:t>
            </a:r>
            <a:r>
              <a:rPr sz="1814" spc="6" dirty="0">
                <a:solidFill>
                  <a:srgbClr val="FFFFFF"/>
                </a:solidFill>
                <a:latin typeface="Arial MT"/>
                <a:cs typeface="Arial MT"/>
              </a:rPr>
              <a:t> </a:t>
            </a:r>
            <a:r>
              <a:rPr sz="1814" dirty="0">
                <a:solidFill>
                  <a:srgbClr val="FFFFFF"/>
                </a:solidFill>
                <a:latin typeface="Arial MT"/>
                <a:cs typeface="Arial MT"/>
              </a:rPr>
              <a:t>par</a:t>
            </a:r>
            <a:r>
              <a:rPr sz="1814" spc="-6" dirty="0">
                <a:solidFill>
                  <a:srgbClr val="FFFFFF"/>
                </a:solidFill>
                <a:latin typeface="Arial MT"/>
                <a:cs typeface="Arial MT"/>
              </a:rPr>
              <a:t> </a:t>
            </a:r>
            <a:r>
              <a:rPr sz="1814" dirty="0">
                <a:solidFill>
                  <a:srgbClr val="FFFFFF"/>
                </a:solidFill>
                <a:latin typeface="Arial MT"/>
                <a:cs typeface="Arial MT"/>
              </a:rPr>
              <a:t>Java de base</a:t>
            </a:r>
            <a:r>
              <a:rPr sz="1814" spc="12" dirty="0">
                <a:solidFill>
                  <a:srgbClr val="FFFFFF"/>
                </a:solidFill>
                <a:latin typeface="Arial MT"/>
                <a:cs typeface="Arial MT"/>
              </a:rPr>
              <a:t> </a:t>
            </a:r>
            <a:r>
              <a:rPr sz="1814" dirty="0">
                <a:solidFill>
                  <a:srgbClr val="FFFFFF"/>
                </a:solidFill>
                <a:latin typeface="Arial MT"/>
                <a:cs typeface="Arial MT"/>
              </a:rPr>
              <a:t>:</a:t>
            </a:r>
            <a:r>
              <a:rPr sz="1814" spc="-6" dirty="0">
                <a:solidFill>
                  <a:srgbClr val="FFFFFF"/>
                </a:solidFill>
                <a:latin typeface="Arial MT"/>
                <a:cs typeface="Arial MT"/>
              </a:rPr>
              <a:t> </a:t>
            </a:r>
            <a:r>
              <a:rPr sz="1814" dirty="0">
                <a:solidFill>
                  <a:srgbClr val="FFFFFF"/>
                </a:solidFill>
                <a:latin typeface="Arial MT"/>
                <a:cs typeface="Arial MT"/>
              </a:rPr>
              <a:t>dans</a:t>
            </a:r>
            <a:r>
              <a:rPr sz="1814" spc="6" dirty="0">
                <a:solidFill>
                  <a:srgbClr val="FFFFFF"/>
                </a:solidFill>
                <a:latin typeface="Arial MT"/>
                <a:cs typeface="Arial MT"/>
              </a:rPr>
              <a:t> </a:t>
            </a:r>
            <a:r>
              <a:rPr sz="1814" dirty="0">
                <a:solidFill>
                  <a:srgbClr val="FFFFFF"/>
                </a:solidFill>
                <a:latin typeface="Arial MT"/>
                <a:cs typeface="Arial MT"/>
              </a:rPr>
              <a:t>le package java.lang .(java.lang.String</a:t>
            </a:r>
            <a:r>
              <a:rPr sz="1814" spc="6" dirty="0">
                <a:solidFill>
                  <a:srgbClr val="FFFFFF"/>
                </a:solidFill>
                <a:latin typeface="Arial MT"/>
                <a:cs typeface="Arial MT"/>
              </a:rPr>
              <a:t> </a:t>
            </a:r>
            <a:r>
              <a:rPr sz="1814" dirty="0">
                <a:solidFill>
                  <a:srgbClr val="FFFFFF"/>
                </a:solidFill>
                <a:latin typeface="Arial MT"/>
                <a:cs typeface="Arial MT"/>
              </a:rPr>
              <a:t>par</a:t>
            </a:r>
            <a:r>
              <a:rPr sz="1814" spc="-6" dirty="0">
                <a:solidFill>
                  <a:srgbClr val="FFFFFF"/>
                </a:solidFill>
                <a:latin typeface="Arial MT"/>
                <a:cs typeface="Arial MT"/>
              </a:rPr>
              <a:t> </a:t>
            </a:r>
            <a:r>
              <a:rPr sz="1814" dirty="0">
                <a:solidFill>
                  <a:srgbClr val="FFFFFF"/>
                </a:solidFill>
                <a:latin typeface="Arial MT"/>
                <a:cs typeface="Arial MT"/>
              </a:rPr>
              <a:t>exemple) </a:t>
            </a:r>
            <a:r>
              <a:rPr sz="1814" spc="-490" dirty="0">
                <a:solidFill>
                  <a:srgbClr val="FFFFFF"/>
                </a:solidFill>
                <a:latin typeface="Arial MT"/>
                <a:cs typeface="Arial MT"/>
              </a:rPr>
              <a:t> </a:t>
            </a:r>
            <a:r>
              <a:rPr sz="1814" spc="-6" dirty="0">
                <a:solidFill>
                  <a:srgbClr val="FFFFFF"/>
                </a:solidFill>
                <a:latin typeface="Arial MT"/>
                <a:cs typeface="Arial MT"/>
              </a:rPr>
              <a:t>Celles</a:t>
            </a:r>
            <a:r>
              <a:rPr sz="1814" dirty="0">
                <a:solidFill>
                  <a:srgbClr val="FFFFFF"/>
                </a:solidFill>
                <a:latin typeface="Arial MT"/>
                <a:cs typeface="Arial MT"/>
              </a:rPr>
              <a:t> fournies</a:t>
            </a:r>
            <a:r>
              <a:rPr sz="1814" spc="6" dirty="0">
                <a:solidFill>
                  <a:srgbClr val="FFFFFF"/>
                </a:solidFill>
                <a:latin typeface="Arial MT"/>
                <a:cs typeface="Arial MT"/>
              </a:rPr>
              <a:t> </a:t>
            </a:r>
            <a:r>
              <a:rPr sz="1814" dirty="0">
                <a:solidFill>
                  <a:srgbClr val="FFFFFF"/>
                </a:solidFill>
                <a:latin typeface="Arial MT"/>
                <a:cs typeface="Arial MT"/>
              </a:rPr>
              <a:t>par les</a:t>
            </a:r>
            <a:r>
              <a:rPr sz="1814" spc="6" dirty="0">
                <a:solidFill>
                  <a:srgbClr val="FFFFFF"/>
                </a:solidFill>
                <a:latin typeface="Arial MT"/>
                <a:cs typeface="Arial MT"/>
              </a:rPr>
              <a:t> </a:t>
            </a:r>
            <a:r>
              <a:rPr sz="1814" dirty="0">
                <a:solidFill>
                  <a:srgbClr val="FFFFFF"/>
                </a:solidFill>
                <a:latin typeface="Arial MT"/>
                <a:cs typeface="Arial MT"/>
              </a:rPr>
              <a:t>extensions</a:t>
            </a:r>
            <a:r>
              <a:rPr sz="1814" spc="6" dirty="0">
                <a:solidFill>
                  <a:srgbClr val="FFFFFF"/>
                </a:solidFill>
                <a:latin typeface="Arial MT"/>
                <a:cs typeface="Arial MT"/>
              </a:rPr>
              <a:t> </a:t>
            </a:r>
            <a:r>
              <a:rPr sz="1814" dirty="0">
                <a:solidFill>
                  <a:srgbClr val="FFFFFF"/>
                </a:solidFill>
                <a:latin typeface="Arial MT"/>
                <a:cs typeface="Arial MT"/>
              </a:rPr>
              <a:t>de java. </a:t>
            </a:r>
            <a:r>
              <a:rPr sz="1814" spc="-6" dirty="0">
                <a:solidFill>
                  <a:srgbClr val="FFFFFF"/>
                </a:solidFill>
                <a:latin typeface="Arial MT"/>
                <a:cs typeface="Arial MT"/>
              </a:rPr>
              <a:t>Par</a:t>
            </a:r>
            <a:r>
              <a:rPr sz="1814" dirty="0">
                <a:solidFill>
                  <a:srgbClr val="FFFFFF"/>
                </a:solidFill>
                <a:latin typeface="Arial MT"/>
                <a:cs typeface="Arial MT"/>
              </a:rPr>
              <a:t> exemple dans</a:t>
            </a:r>
            <a:r>
              <a:rPr sz="1814" spc="6" dirty="0">
                <a:solidFill>
                  <a:srgbClr val="FFFFFF"/>
                </a:solidFill>
                <a:latin typeface="Arial MT"/>
                <a:cs typeface="Arial MT"/>
              </a:rPr>
              <a:t> </a:t>
            </a:r>
            <a:r>
              <a:rPr sz="1814" spc="-6" dirty="0">
                <a:solidFill>
                  <a:srgbClr val="FFFFFF"/>
                </a:solidFill>
                <a:latin typeface="Arial MT"/>
                <a:cs typeface="Arial MT"/>
              </a:rPr>
              <a:t>le</a:t>
            </a:r>
            <a:r>
              <a:rPr sz="1814" spc="6" dirty="0">
                <a:solidFill>
                  <a:srgbClr val="FFFFFF"/>
                </a:solidFill>
                <a:latin typeface="Arial MT"/>
                <a:cs typeface="Arial MT"/>
              </a:rPr>
              <a:t> </a:t>
            </a:r>
            <a:r>
              <a:rPr sz="1814" dirty="0">
                <a:solidFill>
                  <a:srgbClr val="FFFFFF"/>
                </a:solidFill>
                <a:latin typeface="Arial MT"/>
                <a:cs typeface="Arial MT"/>
              </a:rPr>
              <a:t>package javax.xml.</a:t>
            </a:r>
            <a:endParaRPr sz="1814" dirty="0">
              <a:solidFill>
                <a:prstClr val="black"/>
              </a:solidFill>
              <a:latin typeface="Arial MT"/>
              <a:cs typeface="Arial MT"/>
            </a:endParaRPr>
          </a:p>
          <a:p>
            <a:pPr marL="15356" defTabSz="1105601">
              <a:spcBef>
                <a:spcPts val="1209"/>
              </a:spcBef>
            </a:pPr>
            <a:r>
              <a:rPr sz="1814" spc="-6" dirty="0">
                <a:solidFill>
                  <a:srgbClr val="FFFFFF"/>
                </a:solidFill>
                <a:latin typeface="Arial MT"/>
                <a:cs typeface="Arial MT"/>
              </a:rPr>
              <a:t>Celles </a:t>
            </a:r>
            <a:r>
              <a:rPr sz="1814" dirty="0">
                <a:solidFill>
                  <a:srgbClr val="FFFFFF"/>
                </a:solidFill>
                <a:latin typeface="Arial MT"/>
                <a:cs typeface="Arial MT"/>
              </a:rPr>
              <a:t>ajoutées</a:t>
            </a:r>
            <a:r>
              <a:rPr sz="1814" spc="-6" dirty="0">
                <a:solidFill>
                  <a:srgbClr val="FFFFFF"/>
                </a:solidFill>
                <a:latin typeface="Arial MT"/>
                <a:cs typeface="Arial MT"/>
              </a:rPr>
              <a:t> </a:t>
            </a:r>
            <a:r>
              <a:rPr sz="1814" dirty="0">
                <a:solidFill>
                  <a:srgbClr val="FFFFFF"/>
                </a:solidFill>
                <a:latin typeface="Arial MT"/>
                <a:cs typeface="Arial MT"/>
              </a:rPr>
              <a:t>dans</a:t>
            </a:r>
            <a:r>
              <a:rPr sz="1814" spc="-6" dirty="0">
                <a:solidFill>
                  <a:srgbClr val="FFFFFF"/>
                </a:solidFill>
                <a:latin typeface="Arial MT"/>
                <a:cs typeface="Arial MT"/>
              </a:rPr>
              <a:t> le </a:t>
            </a:r>
            <a:r>
              <a:rPr sz="1814" dirty="0">
                <a:solidFill>
                  <a:srgbClr val="FFFFFF"/>
                </a:solidFill>
                <a:latin typeface="Arial MT"/>
                <a:cs typeface="Arial MT"/>
              </a:rPr>
              <a:t>classpath</a:t>
            </a:r>
            <a:endParaRPr sz="1814" dirty="0">
              <a:solidFill>
                <a:prstClr val="black"/>
              </a:solidFill>
              <a:latin typeface="Arial MT"/>
              <a:cs typeface="Arial MT"/>
            </a:endParaRPr>
          </a:p>
        </p:txBody>
      </p:sp>
      <p:sp>
        <p:nvSpPr>
          <p:cNvPr id="11" name="object 11"/>
          <p:cNvSpPr txBox="1"/>
          <p:nvPr/>
        </p:nvSpPr>
        <p:spPr>
          <a:xfrm>
            <a:off x="1850297" y="3539415"/>
            <a:ext cx="10067075" cy="553274"/>
          </a:xfrm>
          <a:prstGeom prst="rect">
            <a:avLst/>
          </a:prstGeom>
        </p:spPr>
        <p:txBody>
          <a:bodyPr vert="horz" wrap="square" lIns="0" tIns="39923" rIns="0" bIns="0" rtlCol="0">
            <a:spAutoFit/>
          </a:bodyPr>
          <a:lstStyle/>
          <a:p>
            <a:pPr marL="15356" marR="6142" defTabSz="1105601">
              <a:lnSpc>
                <a:spcPts val="2019"/>
              </a:lnSpc>
              <a:spcBef>
                <a:spcPts val="314"/>
              </a:spcBef>
            </a:pPr>
            <a:r>
              <a:rPr sz="1814" dirty="0">
                <a:solidFill>
                  <a:srgbClr val="FFFFFF"/>
                </a:solidFill>
                <a:latin typeface="Arial MT"/>
                <a:cs typeface="Arial MT"/>
              </a:rPr>
              <a:t>Le classpath permet</a:t>
            </a:r>
            <a:r>
              <a:rPr sz="1814" spc="6" dirty="0">
                <a:solidFill>
                  <a:srgbClr val="FFFFFF"/>
                </a:solidFill>
                <a:latin typeface="Arial MT"/>
                <a:cs typeface="Arial MT"/>
              </a:rPr>
              <a:t> </a:t>
            </a:r>
            <a:r>
              <a:rPr sz="1814" dirty="0">
                <a:solidFill>
                  <a:srgbClr val="FFFFFF"/>
                </a:solidFill>
                <a:latin typeface="Arial MT"/>
                <a:cs typeface="Arial MT"/>
              </a:rPr>
              <a:t>de préciser au</a:t>
            </a:r>
            <a:r>
              <a:rPr sz="1814" spc="6" dirty="0">
                <a:solidFill>
                  <a:srgbClr val="FFFFFF"/>
                </a:solidFill>
                <a:latin typeface="Arial MT"/>
                <a:cs typeface="Arial MT"/>
              </a:rPr>
              <a:t> </a:t>
            </a:r>
            <a:r>
              <a:rPr sz="1814" dirty="0">
                <a:solidFill>
                  <a:srgbClr val="FFFFFF"/>
                </a:solidFill>
                <a:latin typeface="Arial MT"/>
                <a:cs typeface="Arial MT"/>
              </a:rPr>
              <a:t>compilateur et à </a:t>
            </a:r>
            <a:r>
              <a:rPr sz="1814" spc="-6" dirty="0">
                <a:solidFill>
                  <a:srgbClr val="FFFFFF"/>
                </a:solidFill>
                <a:latin typeface="Arial MT"/>
                <a:cs typeface="Arial MT"/>
              </a:rPr>
              <a:t>la</a:t>
            </a:r>
            <a:r>
              <a:rPr sz="1814" spc="6" dirty="0">
                <a:solidFill>
                  <a:srgbClr val="FFFFFF"/>
                </a:solidFill>
                <a:latin typeface="Arial MT"/>
                <a:cs typeface="Arial MT"/>
              </a:rPr>
              <a:t> </a:t>
            </a:r>
            <a:r>
              <a:rPr sz="1814" spc="-6" dirty="0">
                <a:solidFill>
                  <a:srgbClr val="FFFFFF"/>
                </a:solidFill>
                <a:latin typeface="Arial MT"/>
                <a:cs typeface="Arial MT"/>
              </a:rPr>
              <a:t>JVM </a:t>
            </a:r>
            <a:r>
              <a:rPr sz="1814" dirty="0">
                <a:solidFill>
                  <a:srgbClr val="FFFFFF"/>
                </a:solidFill>
                <a:latin typeface="Arial MT"/>
                <a:cs typeface="Arial MT"/>
              </a:rPr>
              <a:t>où se trouvent</a:t>
            </a:r>
            <a:r>
              <a:rPr sz="1814" spc="6" dirty="0">
                <a:solidFill>
                  <a:srgbClr val="FFFFFF"/>
                </a:solidFill>
                <a:latin typeface="Arial MT"/>
                <a:cs typeface="Arial MT"/>
              </a:rPr>
              <a:t> </a:t>
            </a:r>
            <a:r>
              <a:rPr sz="1814" dirty="0">
                <a:solidFill>
                  <a:srgbClr val="FFFFFF"/>
                </a:solidFill>
                <a:latin typeface="Arial MT"/>
                <a:cs typeface="Arial MT"/>
              </a:rPr>
              <a:t>les</a:t>
            </a:r>
            <a:r>
              <a:rPr sz="1814" spc="6" dirty="0">
                <a:solidFill>
                  <a:srgbClr val="FFFFFF"/>
                </a:solidFill>
                <a:latin typeface="Arial MT"/>
                <a:cs typeface="Arial MT"/>
              </a:rPr>
              <a:t> </a:t>
            </a:r>
            <a:r>
              <a:rPr sz="1814" dirty="0">
                <a:solidFill>
                  <a:srgbClr val="FFFFFF"/>
                </a:solidFill>
                <a:latin typeface="Arial MT"/>
                <a:cs typeface="Arial MT"/>
              </a:rPr>
              <a:t>classes</a:t>
            </a:r>
            <a:r>
              <a:rPr sz="1814" spc="6" dirty="0">
                <a:solidFill>
                  <a:srgbClr val="FFFFFF"/>
                </a:solidFill>
                <a:latin typeface="Arial MT"/>
                <a:cs typeface="Arial MT"/>
              </a:rPr>
              <a:t> </a:t>
            </a:r>
            <a:r>
              <a:rPr sz="1814" dirty="0">
                <a:solidFill>
                  <a:srgbClr val="FFFFFF"/>
                </a:solidFill>
                <a:latin typeface="Arial MT"/>
                <a:cs typeface="Arial MT"/>
              </a:rPr>
              <a:t>nécessaires</a:t>
            </a:r>
            <a:r>
              <a:rPr sz="1814" spc="6" dirty="0">
                <a:solidFill>
                  <a:srgbClr val="FFFFFF"/>
                </a:solidFill>
                <a:latin typeface="Arial MT"/>
                <a:cs typeface="Arial MT"/>
              </a:rPr>
              <a:t> </a:t>
            </a:r>
            <a:r>
              <a:rPr sz="1814" dirty="0">
                <a:solidFill>
                  <a:srgbClr val="FFFFFF"/>
                </a:solidFill>
                <a:latin typeface="Arial MT"/>
                <a:cs typeface="Arial MT"/>
              </a:rPr>
              <a:t>à </a:t>
            </a:r>
            <a:r>
              <a:rPr sz="1814" spc="-490" dirty="0">
                <a:solidFill>
                  <a:srgbClr val="FFFFFF"/>
                </a:solidFill>
                <a:latin typeface="Arial MT"/>
                <a:cs typeface="Arial MT"/>
              </a:rPr>
              <a:t> </a:t>
            </a:r>
            <a:r>
              <a:rPr sz="1814" dirty="0">
                <a:solidFill>
                  <a:srgbClr val="FFFFFF"/>
                </a:solidFill>
                <a:latin typeface="Arial MT"/>
                <a:cs typeface="Arial MT"/>
              </a:rPr>
              <a:t>la</a:t>
            </a:r>
            <a:r>
              <a:rPr sz="1814" spc="-6" dirty="0">
                <a:solidFill>
                  <a:srgbClr val="FFFFFF"/>
                </a:solidFill>
                <a:latin typeface="Arial MT"/>
                <a:cs typeface="Arial MT"/>
              </a:rPr>
              <a:t> </a:t>
            </a:r>
            <a:r>
              <a:rPr sz="1814" dirty="0">
                <a:solidFill>
                  <a:srgbClr val="FFFFFF"/>
                </a:solidFill>
                <a:latin typeface="Arial MT"/>
                <a:cs typeface="Arial MT"/>
              </a:rPr>
              <a:t>compilation</a:t>
            </a:r>
            <a:r>
              <a:rPr sz="1814" spc="6" dirty="0">
                <a:solidFill>
                  <a:srgbClr val="FFFFFF"/>
                </a:solidFill>
                <a:latin typeface="Arial MT"/>
                <a:cs typeface="Arial MT"/>
              </a:rPr>
              <a:t> </a:t>
            </a:r>
            <a:r>
              <a:rPr sz="1814" dirty="0">
                <a:solidFill>
                  <a:srgbClr val="FFFFFF"/>
                </a:solidFill>
                <a:latin typeface="Arial MT"/>
                <a:cs typeface="Arial MT"/>
              </a:rPr>
              <a:t>et l'exécution d'une application.</a:t>
            </a:r>
            <a:endParaRPr sz="1814" dirty="0">
              <a:solidFill>
                <a:prstClr val="black"/>
              </a:solidFill>
              <a:latin typeface="Arial MT"/>
              <a:cs typeface="Arial MT"/>
            </a:endParaRPr>
          </a:p>
        </p:txBody>
      </p:sp>
    </p:spTree>
    <p:extLst>
      <p:ext uri="{BB962C8B-B14F-4D97-AF65-F5344CB8AC3E}">
        <p14:creationId xmlns:p14="http://schemas.microsoft.com/office/powerpoint/2010/main" val="1003888900"/>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6194" y="261578"/>
            <a:ext cx="1064113"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D</a:t>
            </a:r>
            <a:r>
              <a:rPr sz="1814" b="1" dirty="0">
                <a:solidFill>
                  <a:srgbClr val="0058FF"/>
                </a:solidFill>
                <a:latin typeface="Arial"/>
                <a:cs typeface="Arial"/>
              </a:rPr>
              <a:t>ate</a:t>
            </a:r>
            <a:r>
              <a:rPr sz="1814" b="1" spc="-36" dirty="0">
                <a:solidFill>
                  <a:srgbClr val="0058FF"/>
                </a:solidFill>
                <a:latin typeface="Arial"/>
                <a:cs typeface="Arial"/>
              </a:rPr>
              <a:t>T</a:t>
            </a:r>
            <a:r>
              <a:rPr sz="1814" b="1" dirty="0">
                <a:solidFill>
                  <a:srgbClr val="0058FF"/>
                </a:solidFill>
                <a:latin typeface="Arial"/>
                <a:cs typeface="Arial"/>
              </a:rPr>
              <a:t>i</a:t>
            </a:r>
            <a:r>
              <a:rPr sz="1814" b="1" spc="-6" dirty="0">
                <a:solidFill>
                  <a:srgbClr val="0058FF"/>
                </a:solidFill>
                <a:latin typeface="Arial"/>
                <a:cs typeface="Arial"/>
              </a:rPr>
              <a:t>m</a:t>
            </a:r>
            <a:r>
              <a:rPr sz="1814" b="1" dirty="0">
                <a:solidFill>
                  <a:srgbClr val="0058FF"/>
                </a:solidFill>
                <a:latin typeface="Arial"/>
                <a:cs typeface="Arial"/>
              </a:rPr>
              <a:t>e</a:t>
            </a:r>
            <a:endParaRPr sz="1814">
              <a:solidFill>
                <a:prstClr val="black"/>
              </a:solidFill>
              <a:latin typeface="Arial"/>
              <a:cs typeface="Arial"/>
            </a:endParaRPr>
          </a:p>
        </p:txBody>
      </p:sp>
      <p:sp>
        <p:nvSpPr>
          <p:cNvPr id="3" name="object 3"/>
          <p:cNvSpPr txBox="1">
            <a:spLocks noGrp="1"/>
          </p:cNvSpPr>
          <p:nvPr>
            <p:ph type="title"/>
          </p:nvPr>
        </p:nvSpPr>
        <p:spPr>
          <a:xfrm>
            <a:off x="596195" y="537956"/>
            <a:ext cx="5152425" cy="573671"/>
          </a:xfrm>
          <a:prstGeom prst="rect">
            <a:avLst/>
          </a:prstGeom>
        </p:spPr>
        <p:txBody>
          <a:bodyPr vert="horz" wrap="square" lIns="0" tIns="15355" rIns="0" bIns="0" rtlCol="0">
            <a:spAutoFit/>
          </a:bodyPr>
          <a:lstStyle/>
          <a:p>
            <a:pPr marL="15356">
              <a:spcBef>
                <a:spcPts val="121"/>
              </a:spcBef>
            </a:pPr>
            <a:r>
              <a:rPr spc="399" dirty="0"/>
              <a:t>Ce</a:t>
            </a:r>
            <a:r>
              <a:rPr spc="138" dirty="0"/>
              <a:t> </a:t>
            </a:r>
            <a:r>
              <a:rPr spc="254" dirty="0"/>
              <a:t>qu’il</a:t>
            </a:r>
            <a:r>
              <a:rPr spc="151" dirty="0"/>
              <a:t> </a:t>
            </a:r>
            <a:r>
              <a:rPr spc="369" dirty="0"/>
              <a:t>faut</a:t>
            </a:r>
            <a:r>
              <a:rPr spc="145" dirty="0"/>
              <a:t> </a:t>
            </a:r>
            <a:r>
              <a:rPr spc="296" dirty="0"/>
              <a:t>retenir</a:t>
            </a:r>
          </a:p>
        </p:txBody>
      </p:sp>
      <p:sp>
        <p:nvSpPr>
          <p:cNvPr id="4" name="object 4"/>
          <p:cNvSpPr txBox="1"/>
          <p:nvPr/>
        </p:nvSpPr>
        <p:spPr>
          <a:xfrm>
            <a:off x="613607" y="2063567"/>
            <a:ext cx="124377" cy="165879"/>
          </a:xfrm>
          <a:prstGeom prst="rect">
            <a:avLst/>
          </a:prstGeom>
        </p:spPr>
        <p:txBody>
          <a:bodyPr vert="horz" wrap="square" lIns="0" tIns="16891" rIns="0" bIns="0" rtlCol="0">
            <a:spAutoFit/>
          </a:bodyPr>
          <a:lstStyle/>
          <a:p>
            <a:pPr marL="15356" defTabSz="1105601">
              <a:spcBef>
                <a:spcPts val="133"/>
              </a:spcBef>
            </a:pPr>
            <a:r>
              <a:rPr sz="967" spc="6" dirty="0">
                <a:solidFill>
                  <a:srgbClr val="0058FF"/>
                </a:solidFill>
                <a:latin typeface="Wingdings"/>
                <a:cs typeface="Wingdings"/>
              </a:rPr>
              <a:t></a:t>
            </a:r>
            <a:endParaRPr sz="967">
              <a:solidFill>
                <a:prstClr val="black"/>
              </a:solidFill>
              <a:latin typeface="Wingdings"/>
              <a:cs typeface="Wingdings"/>
            </a:endParaRPr>
          </a:p>
        </p:txBody>
      </p:sp>
      <p:sp>
        <p:nvSpPr>
          <p:cNvPr id="5" name="object 5"/>
          <p:cNvSpPr txBox="1"/>
          <p:nvPr/>
        </p:nvSpPr>
        <p:spPr>
          <a:xfrm>
            <a:off x="628941" y="2728828"/>
            <a:ext cx="124377" cy="165879"/>
          </a:xfrm>
          <a:prstGeom prst="rect">
            <a:avLst/>
          </a:prstGeom>
        </p:spPr>
        <p:txBody>
          <a:bodyPr vert="horz" wrap="square" lIns="0" tIns="16891" rIns="0" bIns="0" rtlCol="0">
            <a:spAutoFit/>
          </a:bodyPr>
          <a:lstStyle/>
          <a:p>
            <a:pPr marL="15356" defTabSz="1105601">
              <a:spcBef>
                <a:spcPts val="133"/>
              </a:spcBef>
            </a:pPr>
            <a:r>
              <a:rPr sz="967" spc="6" dirty="0">
                <a:solidFill>
                  <a:srgbClr val="0058FF"/>
                </a:solidFill>
                <a:latin typeface="Wingdings"/>
                <a:cs typeface="Wingdings"/>
              </a:rPr>
              <a:t></a:t>
            </a:r>
            <a:endParaRPr sz="967">
              <a:solidFill>
                <a:prstClr val="black"/>
              </a:solidFill>
              <a:latin typeface="Wingdings"/>
              <a:cs typeface="Wingdings"/>
            </a:endParaRPr>
          </a:p>
        </p:txBody>
      </p:sp>
      <p:sp>
        <p:nvSpPr>
          <p:cNvPr id="6" name="object 6"/>
          <p:cNvSpPr txBox="1"/>
          <p:nvPr/>
        </p:nvSpPr>
        <p:spPr>
          <a:xfrm>
            <a:off x="634494" y="3725847"/>
            <a:ext cx="124377" cy="165879"/>
          </a:xfrm>
          <a:prstGeom prst="rect">
            <a:avLst/>
          </a:prstGeom>
        </p:spPr>
        <p:txBody>
          <a:bodyPr vert="horz" wrap="square" lIns="0" tIns="16891" rIns="0" bIns="0" rtlCol="0">
            <a:spAutoFit/>
          </a:bodyPr>
          <a:lstStyle/>
          <a:p>
            <a:pPr marL="15356" defTabSz="1105601">
              <a:spcBef>
                <a:spcPts val="133"/>
              </a:spcBef>
            </a:pPr>
            <a:r>
              <a:rPr sz="967" spc="6" dirty="0">
                <a:solidFill>
                  <a:srgbClr val="0058FF"/>
                </a:solidFill>
                <a:latin typeface="Wingdings"/>
                <a:cs typeface="Wingdings"/>
              </a:rPr>
              <a:t></a:t>
            </a:r>
            <a:endParaRPr sz="967">
              <a:solidFill>
                <a:prstClr val="black"/>
              </a:solidFill>
              <a:latin typeface="Wingdings"/>
              <a:cs typeface="Wingdings"/>
            </a:endParaRPr>
          </a:p>
        </p:txBody>
      </p:sp>
      <p:sp>
        <p:nvSpPr>
          <p:cNvPr id="7" name="object 7"/>
          <p:cNvSpPr txBox="1"/>
          <p:nvPr/>
        </p:nvSpPr>
        <p:spPr>
          <a:xfrm>
            <a:off x="872142" y="1979559"/>
            <a:ext cx="10432298" cy="2707011"/>
          </a:xfrm>
          <a:prstGeom prst="rect">
            <a:avLst/>
          </a:prstGeom>
        </p:spPr>
        <p:txBody>
          <a:bodyPr vert="horz" wrap="square" lIns="0" tIns="15355" rIns="0" bIns="0" rtlCol="0">
            <a:spAutoFit/>
          </a:bodyPr>
          <a:lstStyle/>
          <a:p>
            <a:pPr marL="15356" defTabSz="1105601">
              <a:spcBef>
                <a:spcPts val="121"/>
              </a:spcBef>
            </a:pPr>
            <a:r>
              <a:rPr sz="2176" b="1" spc="254" dirty="0">
                <a:solidFill>
                  <a:srgbClr val="FFFFFF"/>
                </a:solidFill>
                <a:latin typeface="Trebuchet MS"/>
                <a:cs typeface="Trebuchet MS"/>
              </a:rPr>
              <a:t>Les</a:t>
            </a:r>
            <a:r>
              <a:rPr sz="2176" b="1" spc="85" dirty="0">
                <a:solidFill>
                  <a:srgbClr val="FFFFFF"/>
                </a:solidFill>
                <a:latin typeface="Trebuchet MS"/>
                <a:cs typeface="Trebuchet MS"/>
              </a:rPr>
              <a:t> </a:t>
            </a:r>
            <a:r>
              <a:rPr sz="2176" b="1" spc="230" dirty="0">
                <a:solidFill>
                  <a:srgbClr val="FFFFFF"/>
                </a:solidFill>
                <a:latin typeface="Trebuchet MS"/>
                <a:cs typeface="Trebuchet MS"/>
              </a:rPr>
              <a:t>Calendar</a:t>
            </a:r>
            <a:r>
              <a:rPr sz="2176" b="1" spc="85" dirty="0">
                <a:solidFill>
                  <a:srgbClr val="FFFFFF"/>
                </a:solidFill>
                <a:latin typeface="Trebuchet MS"/>
                <a:cs typeface="Trebuchet MS"/>
              </a:rPr>
              <a:t> </a:t>
            </a:r>
            <a:r>
              <a:rPr sz="2176" b="1" spc="200" dirty="0">
                <a:solidFill>
                  <a:srgbClr val="FFFFFF"/>
                </a:solidFill>
                <a:latin typeface="Trebuchet MS"/>
                <a:cs typeface="Trebuchet MS"/>
              </a:rPr>
              <a:t>et</a:t>
            </a:r>
            <a:r>
              <a:rPr sz="2176" b="1" spc="91" dirty="0">
                <a:solidFill>
                  <a:srgbClr val="FFFFFF"/>
                </a:solidFill>
                <a:latin typeface="Trebuchet MS"/>
                <a:cs typeface="Trebuchet MS"/>
              </a:rPr>
              <a:t> </a:t>
            </a:r>
            <a:r>
              <a:rPr sz="2176" b="1" spc="277" dirty="0">
                <a:solidFill>
                  <a:srgbClr val="FFFFFF"/>
                </a:solidFill>
                <a:latin typeface="Trebuchet MS"/>
                <a:cs typeface="Trebuchet MS"/>
              </a:rPr>
              <a:t>Date</a:t>
            </a:r>
            <a:r>
              <a:rPr sz="2176" b="1" spc="91" dirty="0">
                <a:solidFill>
                  <a:srgbClr val="FFFFFF"/>
                </a:solidFill>
                <a:latin typeface="Trebuchet MS"/>
                <a:cs typeface="Trebuchet MS"/>
              </a:rPr>
              <a:t> </a:t>
            </a:r>
            <a:r>
              <a:rPr sz="2176" b="1" spc="260" dirty="0">
                <a:solidFill>
                  <a:srgbClr val="FFFFFF"/>
                </a:solidFill>
                <a:latin typeface="Trebuchet MS"/>
                <a:cs typeface="Trebuchet MS"/>
              </a:rPr>
              <a:t>sont</a:t>
            </a:r>
            <a:r>
              <a:rPr sz="2176" b="1" spc="91" dirty="0">
                <a:solidFill>
                  <a:srgbClr val="FFFFFF"/>
                </a:solidFill>
                <a:latin typeface="Trebuchet MS"/>
                <a:cs typeface="Trebuchet MS"/>
              </a:rPr>
              <a:t> </a:t>
            </a:r>
            <a:r>
              <a:rPr sz="2176" b="1" spc="307" dirty="0">
                <a:solidFill>
                  <a:srgbClr val="FFFFFF"/>
                </a:solidFill>
                <a:latin typeface="Trebuchet MS"/>
                <a:cs typeface="Trebuchet MS"/>
              </a:rPr>
              <a:t>à</a:t>
            </a:r>
            <a:r>
              <a:rPr sz="2176" b="1" spc="85" dirty="0">
                <a:solidFill>
                  <a:srgbClr val="FFFFFF"/>
                </a:solidFill>
                <a:latin typeface="Trebuchet MS"/>
                <a:cs typeface="Trebuchet MS"/>
              </a:rPr>
              <a:t> </a:t>
            </a:r>
            <a:r>
              <a:rPr sz="2176" b="1" spc="133" dirty="0" err="1">
                <a:solidFill>
                  <a:srgbClr val="FFFFFF"/>
                </a:solidFill>
                <a:latin typeface="Trebuchet MS"/>
                <a:cs typeface="Trebuchet MS"/>
              </a:rPr>
              <a:t>oublier</a:t>
            </a:r>
            <a:r>
              <a:rPr sz="2176" b="1" spc="133" dirty="0">
                <a:solidFill>
                  <a:srgbClr val="FFFFFF"/>
                </a:solidFill>
                <a:latin typeface="Trebuchet MS"/>
                <a:cs typeface="Trebuchet MS"/>
              </a:rPr>
              <a:t>.</a:t>
            </a:r>
            <a:endParaRPr lang="fr-FR" sz="2176" b="1" spc="133" dirty="0">
              <a:solidFill>
                <a:srgbClr val="FFFFFF"/>
              </a:solidFill>
              <a:latin typeface="Trebuchet MS"/>
              <a:cs typeface="Trebuchet MS"/>
            </a:endParaRPr>
          </a:p>
          <a:p>
            <a:pPr marL="15356" defTabSz="1105601">
              <a:spcBef>
                <a:spcPts val="121"/>
              </a:spcBef>
            </a:pPr>
            <a:endParaRPr sz="2176" dirty="0">
              <a:solidFill>
                <a:prstClr val="black"/>
              </a:solidFill>
              <a:latin typeface="Trebuchet MS"/>
              <a:cs typeface="Trebuchet MS"/>
            </a:endParaRPr>
          </a:p>
          <a:p>
            <a:pPr marL="15356" marR="6142" defTabSz="1105601"/>
            <a:r>
              <a:rPr sz="2176" b="1" spc="200" dirty="0">
                <a:solidFill>
                  <a:srgbClr val="FFFFFF"/>
                </a:solidFill>
                <a:latin typeface="Trebuchet MS"/>
                <a:cs typeface="Trebuchet MS"/>
              </a:rPr>
              <a:t>Le</a:t>
            </a:r>
            <a:r>
              <a:rPr sz="2176" b="1" spc="103" dirty="0">
                <a:solidFill>
                  <a:srgbClr val="FFFFFF"/>
                </a:solidFill>
                <a:latin typeface="Trebuchet MS"/>
                <a:cs typeface="Trebuchet MS"/>
              </a:rPr>
              <a:t> </a:t>
            </a:r>
            <a:r>
              <a:rPr sz="2176" b="1" spc="284" dirty="0">
                <a:solidFill>
                  <a:srgbClr val="FFFFFF"/>
                </a:solidFill>
                <a:latin typeface="Trebuchet MS"/>
                <a:cs typeface="Trebuchet MS"/>
              </a:rPr>
              <a:t>package</a:t>
            </a:r>
            <a:r>
              <a:rPr sz="2176" b="1" spc="103" dirty="0">
                <a:solidFill>
                  <a:srgbClr val="FFFFFF"/>
                </a:solidFill>
                <a:latin typeface="Trebuchet MS"/>
                <a:cs typeface="Trebuchet MS"/>
              </a:rPr>
              <a:t> </a:t>
            </a:r>
            <a:r>
              <a:rPr sz="2176" b="1" spc="187" dirty="0">
                <a:solidFill>
                  <a:srgbClr val="FFFFFF"/>
                </a:solidFill>
                <a:latin typeface="Trebuchet MS"/>
                <a:cs typeface="Trebuchet MS"/>
              </a:rPr>
              <a:t>java.time</a:t>
            </a:r>
            <a:r>
              <a:rPr sz="2176" b="1" spc="103" dirty="0">
                <a:solidFill>
                  <a:srgbClr val="FFFFFF"/>
                </a:solidFill>
                <a:latin typeface="Trebuchet MS"/>
                <a:cs typeface="Trebuchet MS"/>
              </a:rPr>
              <a:t> </a:t>
            </a:r>
            <a:r>
              <a:rPr sz="2176" b="1" spc="200" dirty="0">
                <a:solidFill>
                  <a:srgbClr val="FFFFFF"/>
                </a:solidFill>
                <a:latin typeface="Trebuchet MS"/>
                <a:cs typeface="Trebuchet MS"/>
              </a:rPr>
              <a:t>contient</a:t>
            </a:r>
            <a:r>
              <a:rPr sz="2176" b="1" spc="109" dirty="0">
                <a:solidFill>
                  <a:srgbClr val="FFFFFF"/>
                </a:solidFill>
                <a:latin typeface="Trebuchet MS"/>
                <a:cs typeface="Trebuchet MS"/>
              </a:rPr>
              <a:t> </a:t>
            </a:r>
            <a:r>
              <a:rPr sz="2176" b="1" spc="247" dirty="0">
                <a:solidFill>
                  <a:srgbClr val="FFFFFF"/>
                </a:solidFill>
                <a:latin typeface="Trebuchet MS"/>
                <a:cs typeface="Trebuchet MS"/>
              </a:rPr>
              <a:t>de</a:t>
            </a:r>
            <a:r>
              <a:rPr sz="2176" b="1" spc="103" dirty="0">
                <a:solidFill>
                  <a:srgbClr val="FFFFFF"/>
                </a:solidFill>
                <a:latin typeface="Trebuchet MS"/>
                <a:cs typeface="Trebuchet MS"/>
              </a:rPr>
              <a:t> </a:t>
            </a:r>
            <a:r>
              <a:rPr sz="2176" b="1" spc="272" dirty="0">
                <a:solidFill>
                  <a:srgbClr val="FFFFFF"/>
                </a:solidFill>
                <a:latin typeface="Trebuchet MS"/>
                <a:cs typeface="Trebuchet MS"/>
              </a:rPr>
              <a:t>nombreuses</a:t>
            </a:r>
            <a:r>
              <a:rPr sz="2176" b="1" spc="103" dirty="0">
                <a:solidFill>
                  <a:srgbClr val="FFFFFF"/>
                </a:solidFill>
                <a:latin typeface="Trebuchet MS"/>
                <a:cs typeface="Trebuchet MS"/>
              </a:rPr>
              <a:t> </a:t>
            </a:r>
            <a:r>
              <a:rPr sz="2176" b="1" spc="260" dirty="0">
                <a:solidFill>
                  <a:srgbClr val="FFFFFF"/>
                </a:solidFill>
                <a:latin typeface="Trebuchet MS"/>
                <a:cs typeface="Trebuchet MS"/>
              </a:rPr>
              <a:t>classes</a:t>
            </a:r>
            <a:r>
              <a:rPr sz="2176" b="1" spc="103" dirty="0">
                <a:solidFill>
                  <a:srgbClr val="FFFFFF"/>
                </a:solidFill>
                <a:latin typeface="Trebuchet MS"/>
                <a:cs typeface="Trebuchet MS"/>
              </a:rPr>
              <a:t> </a:t>
            </a:r>
            <a:r>
              <a:rPr sz="2176" b="1" spc="242" dirty="0">
                <a:solidFill>
                  <a:srgbClr val="FFFFFF"/>
                </a:solidFill>
                <a:latin typeface="Trebuchet MS"/>
                <a:cs typeface="Trebuchet MS"/>
              </a:rPr>
              <a:t>répondant</a:t>
            </a:r>
            <a:r>
              <a:rPr sz="2176" b="1" spc="103" dirty="0">
                <a:solidFill>
                  <a:srgbClr val="FFFFFF"/>
                </a:solidFill>
                <a:latin typeface="Trebuchet MS"/>
                <a:cs typeface="Trebuchet MS"/>
              </a:rPr>
              <a:t> </a:t>
            </a:r>
            <a:r>
              <a:rPr sz="2176" b="1" spc="307" dirty="0">
                <a:solidFill>
                  <a:srgbClr val="FFFFFF"/>
                </a:solidFill>
                <a:latin typeface="Trebuchet MS"/>
                <a:cs typeface="Trebuchet MS"/>
              </a:rPr>
              <a:t>à </a:t>
            </a:r>
            <a:r>
              <a:rPr sz="2176" b="1" spc="-635" dirty="0">
                <a:solidFill>
                  <a:srgbClr val="FFFFFF"/>
                </a:solidFill>
                <a:latin typeface="Trebuchet MS"/>
                <a:cs typeface="Trebuchet MS"/>
              </a:rPr>
              <a:t> </a:t>
            </a:r>
            <a:r>
              <a:rPr sz="2176" b="1" spc="247" dirty="0">
                <a:solidFill>
                  <a:srgbClr val="FFFFFF"/>
                </a:solidFill>
                <a:latin typeface="Trebuchet MS"/>
                <a:cs typeface="Trebuchet MS"/>
              </a:rPr>
              <a:t>de</a:t>
            </a:r>
            <a:r>
              <a:rPr sz="2176" b="1" spc="97" dirty="0">
                <a:solidFill>
                  <a:srgbClr val="FFFFFF"/>
                </a:solidFill>
                <a:latin typeface="Trebuchet MS"/>
                <a:cs typeface="Trebuchet MS"/>
              </a:rPr>
              <a:t> </a:t>
            </a:r>
            <a:r>
              <a:rPr sz="2176" b="1" spc="247" dirty="0">
                <a:solidFill>
                  <a:srgbClr val="FFFFFF"/>
                </a:solidFill>
                <a:latin typeface="Trebuchet MS"/>
                <a:cs typeface="Trebuchet MS"/>
              </a:rPr>
              <a:t>nombreux</a:t>
            </a:r>
            <a:r>
              <a:rPr sz="2176" b="1" spc="97" dirty="0">
                <a:solidFill>
                  <a:srgbClr val="FFFFFF"/>
                </a:solidFill>
                <a:latin typeface="Trebuchet MS"/>
                <a:cs typeface="Trebuchet MS"/>
              </a:rPr>
              <a:t> </a:t>
            </a:r>
            <a:r>
              <a:rPr sz="2176" b="1" spc="260" dirty="0">
                <a:solidFill>
                  <a:srgbClr val="FFFFFF"/>
                </a:solidFill>
                <a:latin typeface="Trebuchet MS"/>
                <a:cs typeface="Trebuchet MS"/>
              </a:rPr>
              <a:t>besoins</a:t>
            </a:r>
            <a:r>
              <a:rPr sz="2176" b="1" spc="91" dirty="0">
                <a:solidFill>
                  <a:srgbClr val="FFFFFF"/>
                </a:solidFill>
                <a:latin typeface="Trebuchet MS"/>
                <a:cs typeface="Trebuchet MS"/>
              </a:rPr>
              <a:t> </a:t>
            </a:r>
            <a:r>
              <a:rPr sz="2176" b="1" spc="193" dirty="0">
                <a:solidFill>
                  <a:srgbClr val="FFFFFF"/>
                </a:solidFill>
                <a:latin typeface="Trebuchet MS"/>
                <a:cs typeface="Trebuchet MS"/>
              </a:rPr>
              <a:t>fonctionnels,</a:t>
            </a:r>
            <a:r>
              <a:rPr sz="2176" b="1" spc="97" dirty="0">
                <a:solidFill>
                  <a:srgbClr val="FFFFFF"/>
                </a:solidFill>
                <a:latin typeface="Trebuchet MS"/>
                <a:cs typeface="Trebuchet MS"/>
              </a:rPr>
              <a:t> </a:t>
            </a:r>
            <a:r>
              <a:rPr sz="2176" b="1" spc="247" dirty="0">
                <a:solidFill>
                  <a:srgbClr val="FFFFFF"/>
                </a:solidFill>
                <a:latin typeface="Trebuchet MS"/>
                <a:cs typeface="Trebuchet MS"/>
              </a:rPr>
              <a:t>autant</a:t>
            </a:r>
            <a:r>
              <a:rPr sz="2176" b="1" spc="103" dirty="0">
                <a:solidFill>
                  <a:srgbClr val="FFFFFF"/>
                </a:solidFill>
                <a:latin typeface="Trebuchet MS"/>
                <a:cs typeface="Trebuchet MS"/>
              </a:rPr>
              <a:t> </a:t>
            </a:r>
            <a:r>
              <a:rPr sz="2176" b="1" spc="212" dirty="0">
                <a:solidFill>
                  <a:srgbClr val="FFFFFF"/>
                </a:solidFill>
                <a:latin typeface="Trebuchet MS"/>
                <a:cs typeface="Trebuchet MS"/>
              </a:rPr>
              <a:t>s’en</a:t>
            </a:r>
            <a:r>
              <a:rPr sz="2176" b="1" spc="97" dirty="0">
                <a:solidFill>
                  <a:srgbClr val="FFFFFF"/>
                </a:solidFill>
                <a:latin typeface="Trebuchet MS"/>
                <a:cs typeface="Trebuchet MS"/>
              </a:rPr>
              <a:t> </a:t>
            </a:r>
            <a:r>
              <a:rPr sz="2176" b="1" spc="127" dirty="0" err="1">
                <a:solidFill>
                  <a:srgbClr val="FFFFFF"/>
                </a:solidFill>
                <a:latin typeface="Trebuchet MS"/>
                <a:cs typeface="Trebuchet MS"/>
              </a:rPr>
              <a:t>servir</a:t>
            </a:r>
            <a:r>
              <a:rPr sz="2176" b="1" spc="127" dirty="0">
                <a:solidFill>
                  <a:srgbClr val="FFFFFF"/>
                </a:solidFill>
                <a:latin typeface="Trebuchet MS"/>
                <a:cs typeface="Trebuchet MS"/>
              </a:rPr>
              <a:t>.</a:t>
            </a:r>
            <a:endParaRPr lang="fr-FR" sz="2176" b="1" spc="127" dirty="0">
              <a:solidFill>
                <a:srgbClr val="FFFFFF"/>
              </a:solidFill>
              <a:latin typeface="Trebuchet MS"/>
              <a:cs typeface="Trebuchet MS"/>
            </a:endParaRPr>
          </a:p>
          <a:p>
            <a:pPr marL="15356" marR="6142" defTabSz="1105601"/>
            <a:endParaRPr sz="2176" dirty="0">
              <a:solidFill>
                <a:prstClr val="black"/>
              </a:solidFill>
              <a:latin typeface="Trebuchet MS"/>
              <a:cs typeface="Trebuchet MS"/>
            </a:endParaRPr>
          </a:p>
          <a:p>
            <a:pPr marL="15356" marR="242618" defTabSz="1105601"/>
            <a:r>
              <a:rPr sz="2176" b="1" spc="314" dirty="0">
                <a:solidFill>
                  <a:srgbClr val="FFFFFF"/>
                </a:solidFill>
                <a:latin typeface="Trebuchet MS"/>
                <a:cs typeface="Trebuchet MS"/>
              </a:rPr>
              <a:t>De </a:t>
            </a:r>
            <a:r>
              <a:rPr sz="2176" b="1" spc="200" dirty="0">
                <a:solidFill>
                  <a:srgbClr val="FFFFFF"/>
                </a:solidFill>
                <a:latin typeface="Trebuchet MS"/>
                <a:cs typeface="Trebuchet MS"/>
              </a:rPr>
              <a:t>plus, </a:t>
            </a:r>
            <a:r>
              <a:rPr sz="2176" b="1" spc="224" dirty="0">
                <a:solidFill>
                  <a:srgbClr val="FFFFFF"/>
                </a:solidFill>
                <a:latin typeface="Trebuchet MS"/>
                <a:cs typeface="Trebuchet MS"/>
              </a:rPr>
              <a:t>les </a:t>
            </a:r>
            <a:r>
              <a:rPr sz="2176" b="1" spc="230" dirty="0">
                <a:solidFill>
                  <a:srgbClr val="FFFFFF"/>
                </a:solidFill>
                <a:latin typeface="Trebuchet MS"/>
                <a:cs typeface="Trebuchet MS"/>
              </a:rPr>
              <a:t>LocalDateTime </a:t>
            </a:r>
            <a:r>
              <a:rPr sz="2176" b="1" spc="200" dirty="0">
                <a:solidFill>
                  <a:srgbClr val="FFFFFF"/>
                </a:solidFill>
                <a:latin typeface="Trebuchet MS"/>
                <a:cs typeface="Trebuchet MS"/>
              </a:rPr>
              <a:t>et </a:t>
            </a:r>
            <a:r>
              <a:rPr sz="2176" b="1" spc="236" dirty="0">
                <a:solidFill>
                  <a:srgbClr val="FFFFFF"/>
                </a:solidFill>
                <a:latin typeface="Trebuchet MS"/>
                <a:cs typeface="Trebuchet MS"/>
              </a:rPr>
              <a:t>LocalDate </a:t>
            </a:r>
            <a:r>
              <a:rPr sz="2176" b="1" spc="260" dirty="0">
                <a:solidFill>
                  <a:srgbClr val="FFFFFF"/>
                </a:solidFill>
                <a:latin typeface="Trebuchet MS"/>
                <a:cs typeface="Trebuchet MS"/>
              </a:rPr>
              <a:t>sont </a:t>
            </a:r>
            <a:r>
              <a:rPr sz="2176" b="1" spc="242" dirty="0">
                <a:solidFill>
                  <a:srgbClr val="FFFFFF"/>
                </a:solidFill>
                <a:latin typeface="Trebuchet MS"/>
                <a:cs typeface="Trebuchet MS"/>
              </a:rPr>
              <a:t>maintenant </a:t>
            </a:r>
            <a:r>
              <a:rPr sz="2176" b="1" spc="212" dirty="0">
                <a:solidFill>
                  <a:srgbClr val="FFFFFF"/>
                </a:solidFill>
                <a:latin typeface="Trebuchet MS"/>
                <a:cs typeface="Trebuchet MS"/>
              </a:rPr>
              <a:t>bien </a:t>
            </a:r>
            <a:r>
              <a:rPr sz="2176" b="1" spc="218" dirty="0">
                <a:solidFill>
                  <a:srgbClr val="FFFFFF"/>
                </a:solidFill>
                <a:latin typeface="Trebuchet MS"/>
                <a:cs typeface="Trebuchet MS"/>
              </a:rPr>
              <a:t> </a:t>
            </a:r>
            <a:r>
              <a:rPr sz="2176" b="1" spc="236" dirty="0">
                <a:solidFill>
                  <a:srgbClr val="FFFFFF"/>
                </a:solidFill>
                <a:latin typeface="Trebuchet MS"/>
                <a:cs typeface="Trebuchet MS"/>
              </a:rPr>
              <a:t>intégrés</a:t>
            </a:r>
            <a:r>
              <a:rPr sz="2176" b="1" spc="85" dirty="0">
                <a:solidFill>
                  <a:srgbClr val="FFFFFF"/>
                </a:solidFill>
                <a:latin typeface="Trebuchet MS"/>
                <a:cs typeface="Trebuchet MS"/>
              </a:rPr>
              <a:t> </a:t>
            </a:r>
            <a:r>
              <a:rPr sz="2176" b="1" spc="296" dirty="0">
                <a:solidFill>
                  <a:srgbClr val="FFFFFF"/>
                </a:solidFill>
                <a:latin typeface="Trebuchet MS"/>
                <a:cs typeface="Trebuchet MS"/>
              </a:rPr>
              <a:t>dans</a:t>
            </a:r>
            <a:r>
              <a:rPr sz="2176" b="1" spc="97" dirty="0">
                <a:solidFill>
                  <a:srgbClr val="FFFFFF"/>
                </a:solidFill>
                <a:latin typeface="Trebuchet MS"/>
                <a:cs typeface="Trebuchet MS"/>
              </a:rPr>
              <a:t> </a:t>
            </a:r>
            <a:r>
              <a:rPr sz="2176" b="1" spc="224" dirty="0">
                <a:solidFill>
                  <a:srgbClr val="FFFFFF"/>
                </a:solidFill>
                <a:latin typeface="Trebuchet MS"/>
                <a:cs typeface="Trebuchet MS"/>
              </a:rPr>
              <a:t>les</a:t>
            </a:r>
            <a:r>
              <a:rPr sz="2176" b="1" spc="85" dirty="0">
                <a:solidFill>
                  <a:srgbClr val="FFFFFF"/>
                </a:solidFill>
                <a:latin typeface="Trebuchet MS"/>
                <a:cs typeface="Trebuchet MS"/>
              </a:rPr>
              <a:t> </a:t>
            </a:r>
            <a:r>
              <a:rPr sz="2176" b="1" spc="230" dirty="0">
                <a:solidFill>
                  <a:srgbClr val="FFFFFF"/>
                </a:solidFill>
                <a:latin typeface="Trebuchet MS"/>
                <a:cs typeface="Trebuchet MS"/>
              </a:rPr>
              <a:t>frameworks,</a:t>
            </a:r>
            <a:r>
              <a:rPr sz="2176" b="1" spc="103" dirty="0">
                <a:solidFill>
                  <a:srgbClr val="FFFFFF"/>
                </a:solidFill>
                <a:latin typeface="Trebuchet MS"/>
                <a:cs typeface="Trebuchet MS"/>
              </a:rPr>
              <a:t> </a:t>
            </a:r>
            <a:r>
              <a:rPr sz="2176" b="1" spc="200" dirty="0">
                <a:solidFill>
                  <a:srgbClr val="FFFFFF"/>
                </a:solidFill>
                <a:latin typeface="Trebuchet MS"/>
                <a:cs typeface="Trebuchet MS"/>
              </a:rPr>
              <a:t>et</a:t>
            </a:r>
            <a:r>
              <a:rPr sz="2176" b="1" spc="103" dirty="0">
                <a:solidFill>
                  <a:srgbClr val="FFFFFF"/>
                </a:solidFill>
                <a:latin typeface="Trebuchet MS"/>
                <a:cs typeface="Trebuchet MS"/>
              </a:rPr>
              <a:t> </a:t>
            </a:r>
            <a:r>
              <a:rPr sz="2176" b="1" spc="260" dirty="0">
                <a:solidFill>
                  <a:srgbClr val="FFFFFF"/>
                </a:solidFill>
                <a:latin typeface="Trebuchet MS"/>
                <a:cs typeface="Trebuchet MS"/>
              </a:rPr>
              <a:t>sont</a:t>
            </a:r>
            <a:r>
              <a:rPr sz="2176" b="1" spc="97" dirty="0">
                <a:solidFill>
                  <a:srgbClr val="FFFFFF"/>
                </a:solidFill>
                <a:latin typeface="Trebuchet MS"/>
                <a:cs typeface="Trebuchet MS"/>
              </a:rPr>
              <a:t> </a:t>
            </a:r>
            <a:r>
              <a:rPr sz="2176" b="1" spc="206" dirty="0">
                <a:solidFill>
                  <a:srgbClr val="FFFFFF"/>
                </a:solidFill>
                <a:latin typeface="Trebuchet MS"/>
                <a:cs typeface="Trebuchet MS"/>
              </a:rPr>
              <a:t>facilement</a:t>
            </a:r>
            <a:r>
              <a:rPr sz="2176" b="1" spc="103" dirty="0">
                <a:solidFill>
                  <a:srgbClr val="FFFFFF"/>
                </a:solidFill>
                <a:latin typeface="Trebuchet MS"/>
                <a:cs typeface="Trebuchet MS"/>
              </a:rPr>
              <a:t> </a:t>
            </a:r>
            <a:r>
              <a:rPr sz="2176" b="1" spc="212" dirty="0">
                <a:solidFill>
                  <a:srgbClr val="FFFFFF"/>
                </a:solidFill>
                <a:latin typeface="Trebuchet MS"/>
                <a:cs typeface="Trebuchet MS"/>
              </a:rPr>
              <a:t>convertibles</a:t>
            </a:r>
            <a:r>
              <a:rPr sz="2176" b="1" spc="91" dirty="0">
                <a:solidFill>
                  <a:srgbClr val="FFFFFF"/>
                </a:solidFill>
                <a:latin typeface="Trebuchet MS"/>
                <a:cs typeface="Trebuchet MS"/>
              </a:rPr>
              <a:t> </a:t>
            </a:r>
            <a:r>
              <a:rPr sz="2176" b="1" spc="242" dirty="0">
                <a:solidFill>
                  <a:srgbClr val="FFFFFF"/>
                </a:solidFill>
                <a:latin typeface="Trebuchet MS"/>
                <a:cs typeface="Trebuchet MS"/>
              </a:rPr>
              <a:t>en </a:t>
            </a:r>
            <a:r>
              <a:rPr sz="2176" b="1" spc="-641" dirty="0">
                <a:solidFill>
                  <a:srgbClr val="FFFFFF"/>
                </a:solidFill>
                <a:latin typeface="Trebuchet MS"/>
                <a:cs typeface="Trebuchet MS"/>
              </a:rPr>
              <a:t> </a:t>
            </a:r>
            <a:r>
              <a:rPr sz="2176" b="1" spc="254" dirty="0">
                <a:solidFill>
                  <a:srgbClr val="FFFFFF"/>
                </a:solidFill>
                <a:latin typeface="Trebuchet MS"/>
                <a:cs typeface="Trebuchet MS"/>
              </a:rPr>
              <a:t>ISO-8601</a:t>
            </a:r>
            <a:r>
              <a:rPr sz="2176" b="1" spc="85" dirty="0">
                <a:solidFill>
                  <a:srgbClr val="FFFFFF"/>
                </a:solidFill>
                <a:latin typeface="Trebuchet MS"/>
                <a:cs typeface="Trebuchet MS"/>
              </a:rPr>
              <a:t> </a:t>
            </a:r>
            <a:r>
              <a:rPr sz="2176" b="1" spc="236" dirty="0">
                <a:solidFill>
                  <a:srgbClr val="FFFFFF"/>
                </a:solidFill>
                <a:latin typeface="Trebuchet MS"/>
                <a:cs typeface="Trebuchet MS"/>
              </a:rPr>
              <a:t>(donc</a:t>
            </a:r>
            <a:r>
              <a:rPr sz="2176" b="1" spc="97" dirty="0">
                <a:solidFill>
                  <a:srgbClr val="FFFFFF"/>
                </a:solidFill>
                <a:latin typeface="Trebuchet MS"/>
                <a:cs typeface="Trebuchet MS"/>
              </a:rPr>
              <a:t> </a:t>
            </a:r>
            <a:r>
              <a:rPr sz="2176" b="1" spc="242" dirty="0">
                <a:solidFill>
                  <a:srgbClr val="FFFFFF"/>
                </a:solidFill>
                <a:latin typeface="Trebuchet MS"/>
                <a:cs typeface="Trebuchet MS"/>
              </a:rPr>
              <a:t>en</a:t>
            </a:r>
            <a:r>
              <a:rPr sz="2176" b="1" spc="97" dirty="0">
                <a:solidFill>
                  <a:srgbClr val="FFFFFF"/>
                </a:solidFill>
                <a:latin typeface="Trebuchet MS"/>
                <a:cs typeface="Trebuchet MS"/>
              </a:rPr>
              <a:t> </a:t>
            </a:r>
            <a:r>
              <a:rPr sz="2176" b="1" spc="169" dirty="0">
                <a:solidFill>
                  <a:srgbClr val="FFFFFF"/>
                </a:solidFill>
                <a:latin typeface="Trebuchet MS"/>
                <a:cs typeface="Trebuchet MS"/>
              </a:rPr>
              <a:t>JSON).</a:t>
            </a:r>
            <a:endParaRPr sz="2176" dirty="0">
              <a:solidFill>
                <a:prstClr val="black"/>
              </a:solidFill>
              <a:latin typeface="Trebuchet MS"/>
              <a:cs typeface="Trebuchet MS"/>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6194" y="261578"/>
            <a:ext cx="1064113"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D</a:t>
            </a:r>
            <a:r>
              <a:rPr sz="1814" b="1" dirty="0">
                <a:solidFill>
                  <a:srgbClr val="0058FF"/>
                </a:solidFill>
                <a:latin typeface="Arial"/>
                <a:cs typeface="Arial"/>
              </a:rPr>
              <a:t>ate</a:t>
            </a:r>
            <a:r>
              <a:rPr sz="1814" b="1" spc="-36" dirty="0">
                <a:solidFill>
                  <a:srgbClr val="0058FF"/>
                </a:solidFill>
                <a:latin typeface="Arial"/>
                <a:cs typeface="Arial"/>
              </a:rPr>
              <a:t>T</a:t>
            </a:r>
            <a:r>
              <a:rPr sz="1814" b="1" dirty="0">
                <a:solidFill>
                  <a:srgbClr val="0058FF"/>
                </a:solidFill>
                <a:latin typeface="Arial"/>
                <a:cs typeface="Arial"/>
              </a:rPr>
              <a:t>i</a:t>
            </a:r>
            <a:r>
              <a:rPr sz="1814" b="1" spc="-6" dirty="0">
                <a:solidFill>
                  <a:srgbClr val="0058FF"/>
                </a:solidFill>
                <a:latin typeface="Arial"/>
                <a:cs typeface="Arial"/>
              </a:rPr>
              <a:t>m</a:t>
            </a:r>
            <a:r>
              <a:rPr sz="1814" b="1" dirty="0">
                <a:solidFill>
                  <a:srgbClr val="0058FF"/>
                </a:solidFill>
                <a:latin typeface="Arial"/>
                <a:cs typeface="Arial"/>
              </a:rPr>
              <a:t>e</a:t>
            </a:r>
            <a:endParaRPr sz="1814">
              <a:solidFill>
                <a:prstClr val="black"/>
              </a:solidFill>
              <a:latin typeface="Arial"/>
              <a:cs typeface="Arial"/>
            </a:endParaRPr>
          </a:p>
        </p:txBody>
      </p:sp>
      <p:sp>
        <p:nvSpPr>
          <p:cNvPr id="3" name="object 3"/>
          <p:cNvSpPr txBox="1">
            <a:spLocks noGrp="1"/>
          </p:cNvSpPr>
          <p:nvPr>
            <p:ph type="title"/>
          </p:nvPr>
        </p:nvSpPr>
        <p:spPr>
          <a:xfrm>
            <a:off x="596194" y="537956"/>
            <a:ext cx="6760879" cy="573671"/>
          </a:xfrm>
          <a:prstGeom prst="rect">
            <a:avLst/>
          </a:prstGeom>
        </p:spPr>
        <p:txBody>
          <a:bodyPr vert="horz" wrap="square" lIns="0" tIns="15355" rIns="0" bIns="0" rtlCol="0">
            <a:spAutoFit/>
          </a:bodyPr>
          <a:lstStyle/>
          <a:p>
            <a:pPr marL="15356">
              <a:spcBef>
                <a:spcPts val="121"/>
              </a:spcBef>
            </a:pPr>
            <a:r>
              <a:rPr spc="423" dirty="0"/>
              <a:t>Les</a:t>
            </a:r>
            <a:r>
              <a:rPr spc="133" dirty="0"/>
              <a:t> </a:t>
            </a:r>
            <a:r>
              <a:rPr spc="381" dirty="0"/>
              <a:t>conseils</a:t>
            </a:r>
            <a:r>
              <a:rPr spc="138" dirty="0"/>
              <a:t> </a:t>
            </a:r>
            <a:r>
              <a:rPr spc="459" dirty="0"/>
              <a:t>du</a:t>
            </a:r>
            <a:r>
              <a:rPr spc="138" dirty="0"/>
              <a:t> </a:t>
            </a:r>
            <a:r>
              <a:rPr spc="375" dirty="0"/>
              <a:t>formateur</a:t>
            </a:r>
          </a:p>
        </p:txBody>
      </p:sp>
      <p:sp>
        <p:nvSpPr>
          <p:cNvPr id="4" name="object 4"/>
          <p:cNvSpPr txBox="1"/>
          <p:nvPr/>
        </p:nvSpPr>
        <p:spPr>
          <a:xfrm>
            <a:off x="613607" y="2395240"/>
            <a:ext cx="124377" cy="165879"/>
          </a:xfrm>
          <a:prstGeom prst="rect">
            <a:avLst/>
          </a:prstGeom>
        </p:spPr>
        <p:txBody>
          <a:bodyPr vert="horz" wrap="square" lIns="0" tIns="16891" rIns="0" bIns="0" rtlCol="0">
            <a:spAutoFit/>
          </a:bodyPr>
          <a:lstStyle/>
          <a:p>
            <a:pPr marL="15356" defTabSz="1105601">
              <a:spcBef>
                <a:spcPts val="133"/>
              </a:spcBef>
            </a:pPr>
            <a:r>
              <a:rPr sz="967" spc="6" dirty="0">
                <a:solidFill>
                  <a:srgbClr val="0058FF"/>
                </a:solidFill>
                <a:latin typeface="Wingdings"/>
                <a:cs typeface="Wingdings"/>
              </a:rPr>
              <a:t></a:t>
            </a:r>
            <a:endParaRPr sz="967">
              <a:solidFill>
                <a:prstClr val="black"/>
              </a:solidFill>
              <a:latin typeface="Wingdings"/>
              <a:cs typeface="Wingdings"/>
            </a:endParaRPr>
          </a:p>
        </p:txBody>
      </p:sp>
      <p:sp>
        <p:nvSpPr>
          <p:cNvPr id="5" name="object 5"/>
          <p:cNvSpPr txBox="1"/>
          <p:nvPr/>
        </p:nvSpPr>
        <p:spPr>
          <a:xfrm>
            <a:off x="613607" y="3721926"/>
            <a:ext cx="124377" cy="165879"/>
          </a:xfrm>
          <a:prstGeom prst="rect">
            <a:avLst/>
          </a:prstGeom>
        </p:spPr>
        <p:txBody>
          <a:bodyPr vert="horz" wrap="square" lIns="0" tIns="16891" rIns="0" bIns="0" rtlCol="0">
            <a:spAutoFit/>
          </a:bodyPr>
          <a:lstStyle/>
          <a:p>
            <a:pPr marL="15356" defTabSz="1105601">
              <a:spcBef>
                <a:spcPts val="133"/>
              </a:spcBef>
            </a:pPr>
            <a:r>
              <a:rPr sz="967" spc="6" dirty="0">
                <a:solidFill>
                  <a:srgbClr val="0058FF"/>
                </a:solidFill>
                <a:latin typeface="Wingdings"/>
                <a:cs typeface="Wingdings"/>
              </a:rPr>
              <a:t></a:t>
            </a:r>
            <a:endParaRPr sz="967">
              <a:solidFill>
                <a:prstClr val="black"/>
              </a:solidFill>
              <a:latin typeface="Wingdings"/>
              <a:cs typeface="Wingdings"/>
            </a:endParaRPr>
          </a:p>
        </p:txBody>
      </p:sp>
      <p:sp>
        <p:nvSpPr>
          <p:cNvPr id="6" name="object 6"/>
          <p:cNvSpPr txBox="1"/>
          <p:nvPr/>
        </p:nvSpPr>
        <p:spPr>
          <a:xfrm>
            <a:off x="872142" y="2311231"/>
            <a:ext cx="10409265" cy="2024516"/>
          </a:xfrm>
          <a:prstGeom prst="rect">
            <a:avLst/>
          </a:prstGeom>
        </p:spPr>
        <p:txBody>
          <a:bodyPr vert="horz" wrap="square" lIns="0" tIns="15355" rIns="0" bIns="0" rtlCol="0">
            <a:spAutoFit/>
          </a:bodyPr>
          <a:lstStyle/>
          <a:p>
            <a:pPr marL="15356" marR="6142" defTabSz="1105601">
              <a:spcBef>
                <a:spcPts val="121"/>
              </a:spcBef>
              <a:tabLst>
                <a:tab pos="6283499" algn="l"/>
              </a:tabLst>
            </a:pPr>
            <a:r>
              <a:rPr sz="2176" spc="60" dirty="0">
                <a:solidFill>
                  <a:srgbClr val="FFFFFF"/>
                </a:solidFill>
                <a:latin typeface="Trebuchet MS"/>
                <a:cs typeface="Trebuchet MS"/>
              </a:rPr>
              <a:t>Lire</a:t>
            </a:r>
            <a:r>
              <a:rPr sz="2176" spc="36" dirty="0">
                <a:solidFill>
                  <a:srgbClr val="FFFFFF"/>
                </a:solidFill>
                <a:latin typeface="Trebuchet MS"/>
                <a:cs typeface="Trebuchet MS"/>
              </a:rPr>
              <a:t> </a:t>
            </a:r>
            <a:r>
              <a:rPr sz="2176" spc="73" dirty="0">
                <a:solidFill>
                  <a:srgbClr val="FFFFFF"/>
                </a:solidFill>
                <a:latin typeface="Trebuchet MS"/>
                <a:cs typeface="Trebuchet MS"/>
              </a:rPr>
              <a:t>la</a:t>
            </a:r>
            <a:r>
              <a:rPr sz="2176" spc="48" dirty="0">
                <a:solidFill>
                  <a:srgbClr val="FFFFFF"/>
                </a:solidFill>
                <a:latin typeface="Trebuchet MS"/>
                <a:cs typeface="Trebuchet MS"/>
              </a:rPr>
              <a:t> </a:t>
            </a:r>
            <a:r>
              <a:rPr sz="2176" spc="133" dirty="0">
                <a:solidFill>
                  <a:srgbClr val="FFFFFF"/>
                </a:solidFill>
                <a:latin typeface="Trebuchet MS"/>
                <a:cs typeface="Trebuchet MS"/>
              </a:rPr>
              <a:t>documentation</a:t>
            </a:r>
            <a:r>
              <a:rPr sz="2176" spc="42" dirty="0">
                <a:solidFill>
                  <a:srgbClr val="FFFFFF"/>
                </a:solidFill>
                <a:latin typeface="Trebuchet MS"/>
                <a:cs typeface="Trebuchet MS"/>
              </a:rPr>
              <a:t> </a:t>
            </a:r>
            <a:r>
              <a:rPr sz="2176" spc="175" dirty="0">
                <a:solidFill>
                  <a:srgbClr val="FFFFFF"/>
                </a:solidFill>
                <a:latin typeface="Trebuchet MS"/>
                <a:cs typeface="Trebuchet MS"/>
              </a:rPr>
              <a:t>du</a:t>
            </a:r>
            <a:r>
              <a:rPr sz="2176" spc="42" dirty="0">
                <a:solidFill>
                  <a:srgbClr val="FFFFFF"/>
                </a:solidFill>
                <a:latin typeface="Trebuchet MS"/>
                <a:cs typeface="Trebuchet MS"/>
              </a:rPr>
              <a:t> </a:t>
            </a:r>
            <a:r>
              <a:rPr sz="2176" spc="169" dirty="0">
                <a:solidFill>
                  <a:srgbClr val="FFFFFF"/>
                </a:solidFill>
                <a:latin typeface="Trebuchet MS"/>
                <a:cs typeface="Trebuchet MS"/>
              </a:rPr>
              <a:t>package</a:t>
            </a:r>
            <a:r>
              <a:rPr sz="2176" spc="42" dirty="0">
                <a:solidFill>
                  <a:srgbClr val="FFFFFF"/>
                </a:solidFill>
                <a:latin typeface="Trebuchet MS"/>
                <a:cs typeface="Trebuchet MS"/>
              </a:rPr>
              <a:t> </a:t>
            </a:r>
            <a:r>
              <a:rPr sz="2176" spc="79" dirty="0">
                <a:solidFill>
                  <a:srgbClr val="FFFFFF"/>
                </a:solidFill>
                <a:latin typeface="Trebuchet MS"/>
                <a:cs typeface="Trebuchet MS"/>
              </a:rPr>
              <a:t>java.time	</a:t>
            </a:r>
            <a:r>
              <a:rPr sz="2176" spc="-67" dirty="0">
                <a:solidFill>
                  <a:srgbClr val="FFFFFF"/>
                </a:solidFill>
                <a:latin typeface="Trebuchet MS"/>
                <a:cs typeface="Trebuchet MS"/>
              </a:rPr>
              <a:t>: </a:t>
            </a:r>
            <a:r>
              <a:rPr sz="2176" spc="-60" dirty="0">
                <a:solidFill>
                  <a:srgbClr val="FFFFFF"/>
                </a:solidFill>
                <a:latin typeface="Trebuchet MS"/>
                <a:cs typeface="Trebuchet MS"/>
              </a:rPr>
              <a:t> </a:t>
            </a:r>
            <a:r>
              <a:rPr sz="2176" spc="42" dirty="0">
                <a:solidFill>
                  <a:srgbClr val="FFFFFF"/>
                </a:solidFill>
                <a:latin typeface="Trebuchet MS"/>
                <a:cs typeface="Trebuchet MS"/>
              </a:rPr>
              <a:t>https://docs.oracle.com/javase/8/docs/api/java/time/package- </a:t>
            </a:r>
            <a:r>
              <a:rPr sz="2176" spc="48" dirty="0">
                <a:solidFill>
                  <a:srgbClr val="FFFFFF"/>
                </a:solidFill>
                <a:latin typeface="Trebuchet MS"/>
                <a:cs typeface="Trebuchet MS"/>
              </a:rPr>
              <a:t> </a:t>
            </a:r>
            <a:r>
              <a:rPr sz="2176" spc="121" dirty="0">
                <a:solidFill>
                  <a:srgbClr val="FFFFFF"/>
                </a:solidFill>
                <a:latin typeface="Trebuchet MS"/>
                <a:cs typeface="Trebuchet MS"/>
              </a:rPr>
              <a:t>summary.html</a:t>
            </a:r>
            <a:r>
              <a:rPr sz="2176" spc="36" dirty="0">
                <a:solidFill>
                  <a:srgbClr val="FFFFFF"/>
                </a:solidFill>
                <a:latin typeface="Trebuchet MS"/>
                <a:cs typeface="Trebuchet MS"/>
              </a:rPr>
              <a:t> </a:t>
            </a:r>
            <a:r>
              <a:rPr sz="2176" spc="121" dirty="0">
                <a:solidFill>
                  <a:srgbClr val="FFFFFF"/>
                </a:solidFill>
                <a:latin typeface="Trebuchet MS"/>
                <a:cs typeface="Trebuchet MS"/>
              </a:rPr>
              <a:t>peut</a:t>
            </a:r>
            <a:r>
              <a:rPr sz="2176" spc="36" dirty="0">
                <a:solidFill>
                  <a:srgbClr val="FFFFFF"/>
                </a:solidFill>
                <a:latin typeface="Trebuchet MS"/>
                <a:cs typeface="Trebuchet MS"/>
              </a:rPr>
              <a:t> </a:t>
            </a:r>
            <a:r>
              <a:rPr sz="2176" spc="145" dirty="0">
                <a:solidFill>
                  <a:srgbClr val="FFFFFF"/>
                </a:solidFill>
                <a:latin typeface="Trebuchet MS"/>
                <a:cs typeface="Trebuchet MS"/>
              </a:rPr>
              <a:t>sembler</a:t>
            </a:r>
            <a:r>
              <a:rPr sz="2176" spc="48" dirty="0">
                <a:solidFill>
                  <a:srgbClr val="FFFFFF"/>
                </a:solidFill>
                <a:latin typeface="Trebuchet MS"/>
                <a:cs typeface="Trebuchet MS"/>
              </a:rPr>
              <a:t> </a:t>
            </a:r>
            <a:r>
              <a:rPr sz="2176" spc="97" dirty="0">
                <a:solidFill>
                  <a:srgbClr val="FFFFFF"/>
                </a:solidFill>
                <a:latin typeface="Trebuchet MS"/>
                <a:cs typeface="Trebuchet MS"/>
              </a:rPr>
              <a:t>long,</a:t>
            </a:r>
            <a:r>
              <a:rPr sz="2176" spc="42" dirty="0">
                <a:solidFill>
                  <a:srgbClr val="FFFFFF"/>
                </a:solidFill>
                <a:latin typeface="Trebuchet MS"/>
                <a:cs typeface="Trebuchet MS"/>
              </a:rPr>
              <a:t> </a:t>
            </a:r>
            <a:r>
              <a:rPr sz="2176" spc="181" dirty="0">
                <a:solidFill>
                  <a:srgbClr val="FFFFFF"/>
                </a:solidFill>
                <a:latin typeface="Trebuchet MS"/>
                <a:cs typeface="Trebuchet MS"/>
              </a:rPr>
              <a:t>mais</a:t>
            </a:r>
            <a:r>
              <a:rPr sz="2176" spc="42" dirty="0">
                <a:solidFill>
                  <a:srgbClr val="FFFFFF"/>
                </a:solidFill>
                <a:latin typeface="Trebuchet MS"/>
                <a:cs typeface="Trebuchet MS"/>
              </a:rPr>
              <a:t> </a:t>
            </a:r>
            <a:r>
              <a:rPr sz="2176" spc="97" dirty="0">
                <a:solidFill>
                  <a:srgbClr val="FFFFFF"/>
                </a:solidFill>
                <a:latin typeface="Trebuchet MS"/>
                <a:cs typeface="Trebuchet MS"/>
              </a:rPr>
              <a:t>cela</a:t>
            </a:r>
            <a:r>
              <a:rPr sz="2176" spc="36" dirty="0">
                <a:solidFill>
                  <a:srgbClr val="FFFFFF"/>
                </a:solidFill>
                <a:latin typeface="Trebuchet MS"/>
                <a:cs typeface="Trebuchet MS"/>
              </a:rPr>
              <a:t> </a:t>
            </a:r>
            <a:r>
              <a:rPr sz="2176" spc="121" dirty="0">
                <a:solidFill>
                  <a:srgbClr val="FFFFFF"/>
                </a:solidFill>
                <a:latin typeface="Trebuchet MS"/>
                <a:cs typeface="Trebuchet MS"/>
              </a:rPr>
              <a:t>peut</a:t>
            </a:r>
            <a:r>
              <a:rPr sz="2176" spc="42" dirty="0">
                <a:solidFill>
                  <a:srgbClr val="FFFFFF"/>
                </a:solidFill>
                <a:latin typeface="Trebuchet MS"/>
                <a:cs typeface="Trebuchet MS"/>
              </a:rPr>
              <a:t> </a:t>
            </a:r>
            <a:r>
              <a:rPr sz="2176" spc="169" dirty="0">
                <a:solidFill>
                  <a:srgbClr val="FFFFFF"/>
                </a:solidFill>
                <a:latin typeface="Trebuchet MS"/>
                <a:cs typeface="Trebuchet MS"/>
              </a:rPr>
              <a:t>sauver</a:t>
            </a:r>
            <a:r>
              <a:rPr sz="2176" spc="36" dirty="0">
                <a:solidFill>
                  <a:srgbClr val="FFFFFF"/>
                </a:solidFill>
                <a:latin typeface="Trebuchet MS"/>
                <a:cs typeface="Trebuchet MS"/>
              </a:rPr>
              <a:t> </a:t>
            </a:r>
            <a:r>
              <a:rPr sz="2176" spc="175" dirty="0">
                <a:solidFill>
                  <a:srgbClr val="FFFFFF"/>
                </a:solidFill>
                <a:latin typeface="Trebuchet MS"/>
                <a:cs typeface="Trebuchet MS"/>
              </a:rPr>
              <a:t>du</a:t>
            </a:r>
            <a:r>
              <a:rPr sz="2176" spc="36" dirty="0">
                <a:solidFill>
                  <a:srgbClr val="FFFFFF"/>
                </a:solidFill>
                <a:latin typeface="Trebuchet MS"/>
                <a:cs typeface="Trebuchet MS"/>
              </a:rPr>
              <a:t> </a:t>
            </a:r>
            <a:r>
              <a:rPr sz="2176" spc="169" dirty="0">
                <a:solidFill>
                  <a:srgbClr val="FFFFFF"/>
                </a:solidFill>
                <a:latin typeface="Trebuchet MS"/>
                <a:cs typeface="Trebuchet MS"/>
              </a:rPr>
              <a:t>temps</a:t>
            </a:r>
            <a:r>
              <a:rPr sz="2176" spc="42" dirty="0">
                <a:solidFill>
                  <a:srgbClr val="FFFFFF"/>
                </a:solidFill>
                <a:latin typeface="Trebuchet MS"/>
                <a:cs typeface="Trebuchet MS"/>
              </a:rPr>
              <a:t> </a:t>
            </a:r>
            <a:r>
              <a:rPr sz="2176" spc="181" dirty="0">
                <a:solidFill>
                  <a:srgbClr val="FFFFFF"/>
                </a:solidFill>
                <a:latin typeface="Trebuchet MS"/>
                <a:cs typeface="Trebuchet MS"/>
              </a:rPr>
              <a:t>dès</a:t>
            </a:r>
            <a:r>
              <a:rPr sz="2176" spc="36" dirty="0">
                <a:solidFill>
                  <a:srgbClr val="FFFFFF"/>
                </a:solidFill>
                <a:latin typeface="Trebuchet MS"/>
                <a:cs typeface="Trebuchet MS"/>
              </a:rPr>
              <a:t> </a:t>
            </a:r>
            <a:r>
              <a:rPr sz="2176" spc="103" dirty="0">
                <a:solidFill>
                  <a:srgbClr val="FFFFFF"/>
                </a:solidFill>
                <a:latin typeface="Trebuchet MS"/>
                <a:cs typeface="Trebuchet MS"/>
              </a:rPr>
              <a:t>lors </a:t>
            </a:r>
            <a:r>
              <a:rPr sz="2176" spc="-635" dirty="0">
                <a:solidFill>
                  <a:srgbClr val="FFFFFF"/>
                </a:solidFill>
                <a:latin typeface="Trebuchet MS"/>
                <a:cs typeface="Trebuchet MS"/>
              </a:rPr>
              <a:t> </a:t>
            </a:r>
            <a:r>
              <a:rPr sz="2176" spc="163" dirty="0">
                <a:solidFill>
                  <a:srgbClr val="FFFFFF"/>
                </a:solidFill>
                <a:latin typeface="Trebuchet MS"/>
                <a:cs typeface="Trebuchet MS"/>
              </a:rPr>
              <a:t>que</a:t>
            </a:r>
            <a:r>
              <a:rPr sz="2176" spc="30" dirty="0">
                <a:solidFill>
                  <a:srgbClr val="FFFFFF"/>
                </a:solidFill>
                <a:latin typeface="Trebuchet MS"/>
                <a:cs typeface="Trebuchet MS"/>
              </a:rPr>
              <a:t> </a:t>
            </a:r>
            <a:r>
              <a:rPr sz="2176" spc="48" dirty="0">
                <a:solidFill>
                  <a:srgbClr val="FFFFFF"/>
                </a:solidFill>
                <a:latin typeface="Trebuchet MS"/>
                <a:cs typeface="Trebuchet MS"/>
              </a:rPr>
              <a:t>l’on</a:t>
            </a:r>
            <a:r>
              <a:rPr sz="2176" spc="36" dirty="0">
                <a:solidFill>
                  <a:srgbClr val="FFFFFF"/>
                </a:solidFill>
                <a:latin typeface="Trebuchet MS"/>
                <a:cs typeface="Trebuchet MS"/>
              </a:rPr>
              <a:t> </a:t>
            </a:r>
            <a:r>
              <a:rPr sz="2176" spc="24" dirty="0">
                <a:solidFill>
                  <a:srgbClr val="FFFFFF"/>
                </a:solidFill>
                <a:latin typeface="Trebuchet MS"/>
                <a:cs typeface="Trebuchet MS"/>
              </a:rPr>
              <a:t>fait</a:t>
            </a:r>
            <a:r>
              <a:rPr sz="2176" spc="36" dirty="0">
                <a:solidFill>
                  <a:srgbClr val="FFFFFF"/>
                </a:solidFill>
                <a:latin typeface="Trebuchet MS"/>
                <a:cs typeface="Trebuchet MS"/>
              </a:rPr>
              <a:t> </a:t>
            </a:r>
            <a:r>
              <a:rPr sz="2176" spc="181" dirty="0">
                <a:solidFill>
                  <a:srgbClr val="FFFFFF"/>
                </a:solidFill>
                <a:latin typeface="Trebuchet MS"/>
                <a:cs typeface="Trebuchet MS"/>
              </a:rPr>
              <a:t>des</a:t>
            </a:r>
            <a:r>
              <a:rPr sz="2176" spc="36" dirty="0">
                <a:solidFill>
                  <a:srgbClr val="FFFFFF"/>
                </a:solidFill>
                <a:latin typeface="Trebuchet MS"/>
                <a:cs typeface="Trebuchet MS"/>
              </a:rPr>
              <a:t> </a:t>
            </a:r>
            <a:r>
              <a:rPr sz="2176" spc="127" dirty="0">
                <a:solidFill>
                  <a:srgbClr val="FFFFFF"/>
                </a:solidFill>
                <a:latin typeface="Trebuchet MS"/>
                <a:cs typeface="Trebuchet MS"/>
              </a:rPr>
              <a:t>opérations</a:t>
            </a:r>
            <a:r>
              <a:rPr sz="2176" spc="30" dirty="0">
                <a:solidFill>
                  <a:srgbClr val="FFFFFF"/>
                </a:solidFill>
                <a:latin typeface="Trebuchet MS"/>
                <a:cs typeface="Trebuchet MS"/>
              </a:rPr>
              <a:t> </a:t>
            </a:r>
            <a:r>
              <a:rPr sz="2176" spc="157" dirty="0">
                <a:solidFill>
                  <a:srgbClr val="FFFFFF"/>
                </a:solidFill>
                <a:latin typeface="Trebuchet MS"/>
                <a:cs typeface="Trebuchet MS"/>
              </a:rPr>
              <a:t>sur</a:t>
            </a:r>
            <a:r>
              <a:rPr sz="2176" spc="36" dirty="0">
                <a:solidFill>
                  <a:srgbClr val="FFFFFF"/>
                </a:solidFill>
                <a:latin typeface="Trebuchet MS"/>
                <a:cs typeface="Trebuchet MS"/>
              </a:rPr>
              <a:t> </a:t>
            </a:r>
            <a:r>
              <a:rPr sz="2176" spc="115" dirty="0">
                <a:solidFill>
                  <a:srgbClr val="FFFFFF"/>
                </a:solidFill>
                <a:latin typeface="Trebuchet MS"/>
                <a:cs typeface="Trebuchet MS"/>
              </a:rPr>
              <a:t>les</a:t>
            </a:r>
            <a:r>
              <a:rPr sz="2176" spc="36" dirty="0">
                <a:solidFill>
                  <a:srgbClr val="FFFFFF"/>
                </a:solidFill>
                <a:latin typeface="Trebuchet MS"/>
                <a:cs typeface="Trebuchet MS"/>
              </a:rPr>
              <a:t> </a:t>
            </a:r>
            <a:r>
              <a:rPr sz="2176" spc="103" dirty="0">
                <a:solidFill>
                  <a:srgbClr val="FFFFFF"/>
                </a:solidFill>
                <a:latin typeface="Trebuchet MS"/>
                <a:cs typeface="Trebuchet MS"/>
              </a:rPr>
              <a:t>dates,</a:t>
            </a:r>
            <a:r>
              <a:rPr sz="2176" spc="36" dirty="0">
                <a:solidFill>
                  <a:srgbClr val="FFFFFF"/>
                </a:solidFill>
                <a:latin typeface="Trebuchet MS"/>
                <a:cs typeface="Trebuchet MS"/>
              </a:rPr>
              <a:t> </a:t>
            </a:r>
            <a:r>
              <a:rPr sz="2176" spc="115" dirty="0">
                <a:solidFill>
                  <a:srgbClr val="FFFFFF"/>
                </a:solidFill>
                <a:latin typeface="Trebuchet MS"/>
                <a:cs typeface="Trebuchet MS"/>
              </a:rPr>
              <a:t>les</a:t>
            </a:r>
            <a:r>
              <a:rPr sz="2176" spc="30" dirty="0">
                <a:solidFill>
                  <a:srgbClr val="FFFFFF"/>
                </a:solidFill>
                <a:latin typeface="Trebuchet MS"/>
                <a:cs typeface="Trebuchet MS"/>
              </a:rPr>
              <a:t> </a:t>
            </a:r>
            <a:r>
              <a:rPr sz="2176" spc="169" dirty="0">
                <a:solidFill>
                  <a:srgbClr val="FFFFFF"/>
                </a:solidFill>
                <a:latin typeface="Trebuchet MS"/>
                <a:cs typeface="Trebuchet MS"/>
              </a:rPr>
              <a:t>temps</a:t>
            </a:r>
            <a:r>
              <a:rPr sz="2176" spc="30" dirty="0">
                <a:solidFill>
                  <a:srgbClr val="FFFFFF"/>
                </a:solidFill>
                <a:latin typeface="Trebuchet MS"/>
                <a:cs typeface="Trebuchet MS"/>
              </a:rPr>
              <a:t> </a:t>
            </a:r>
            <a:r>
              <a:rPr sz="2176" spc="175" dirty="0">
                <a:solidFill>
                  <a:srgbClr val="FFFFFF"/>
                </a:solidFill>
                <a:latin typeface="Trebuchet MS"/>
                <a:cs typeface="Trebuchet MS"/>
              </a:rPr>
              <a:t>ou</a:t>
            </a:r>
            <a:r>
              <a:rPr sz="2176" spc="42" dirty="0">
                <a:solidFill>
                  <a:srgbClr val="FFFFFF"/>
                </a:solidFill>
                <a:latin typeface="Trebuchet MS"/>
                <a:cs typeface="Trebuchet MS"/>
              </a:rPr>
              <a:t> </a:t>
            </a:r>
            <a:r>
              <a:rPr sz="2176" spc="115" dirty="0">
                <a:solidFill>
                  <a:srgbClr val="FFFFFF"/>
                </a:solidFill>
                <a:latin typeface="Trebuchet MS"/>
                <a:cs typeface="Trebuchet MS"/>
              </a:rPr>
              <a:t>les</a:t>
            </a:r>
            <a:r>
              <a:rPr sz="2176" spc="30" dirty="0">
                <a:solidFill>
                  <a:srgbClr val="FFFFFF"/>
                </a:solidFill>
                <a:latin typeface="Trebuchet MS"/>
                <a:cs typeface="Trebuchet MS"/>
              </a:rPr>
              <a:t> </a:t>
            </a:r>
            <a:r>
              <a:rPr sz="2176" spc="109" dirty="0">
                <a:solidFill>
                  <a:srgbClr val="FFFFFF"/>
                </a:solidFill>
                <a:latin typeface="Trebuchet MS"/>
                <a:cs typeface="Trebuchet MS"/>
              </a:rPr>
              <a:t>durées.</a:t>
            </a:r>
            <a:endParaRPr sz="2176" dirty="0">
              <a:solidFill>
                <a:prstClr val="black"/>
              </a:solidFill>
              <a:latin typeface="Trebuchet MS"/>
              <a:cs typeface="Trebuchet MS"/>
            </a:endParaRPr>
          </a:p>
          <a:p>
            <a:pPr marL="15356" marR="188106" defTabSz="1105601"/>
            <a:r>
              <a:rPr sz="2176" spc="-6" dirty="0">
                <a:solidFill>
                  <a:srgbClr val="FFFFFF"/>
                </a:solidFill>
                <a:latin typeface="Trebuchet MS"/>
                <a:cs typeface="Trebuchet MS"/>
              </a:rPr>
              <a:t>Il</a:t>
            </a:r>
            <a:r>
              <a:rPr sz="2176" spc="42" dirty="0">
                <a:solidFill>
                  <a:srgbClr val="FFFFFF"/>
                </a:solidFill>
                <a:latin typeface="Trebuchet MS"/>
                <a:cs typeface="Trebuchet MS"/>
              </a:rPr>
              <a:t> </a:t>
            </a:r>
            <a:r>
              <a:rPr sz="2176" spc="212" dirty="0">
                <a:solidFill>
                  <a:srgbClr val="FFFFFF"/>
                </a:solidFill>
                <a:latin typeface="Trebuchet MS"/>
                <a:cs typeface="Trebuchet MS"/>
              </a:rPr>
              <a:t>y</a:t>
            </a:r>
            <a:r>
              <a:rPr sz="2176" spc="42" dirty="0">
                <a:solidFill>
                  <a:srgbClr val="FFFFFF"/>
                </a:solidFill>
                <a:latin typeface="Trebuchet MS"/>
                <a:cs typeface="Trebuchet MS"/>
              </a:rPr>
              <a:t> </a:t>
            </a:r>
            <a:r>
              <a:rPr sz="2176" spc="187" dirty="0">
                <a:solidFill>
                  <a:srgbClr val="FFFFFF"/>
                </a:solidFill>
                <a:latin typeface="Trebuchet MS"/>
                <a:cs typeface="Trebuchet MS"/>
              </a:rPr>
              <a:t>a</a:t>
            </a:r>
            <a:r>
              <a:rPr sz="2176" spc="42" dirty="0">
                <a:solidFill>
                  <a:srgbClr val="FFFFFF"/>
                </a:solidFill>
                <a:latin typeface="Trebuchet MS"/>
                <a:cs typeface="Trebuchet MS"/>
              </a:rPr>
              <a:t> </a:t>
            </a:r>
            <a:r>
              <a:rPr sz="2176" spc="181" dirty="0">
                <a:solidFill>
                  <a:srgbClr val="FFFFFF"/>
                </a:solidFill>
                <a:latin typeface="Trebuchet MS"/>
                <a:cs typeface="Trebuchet MS"/>
              </a:rPr>
              <a:t>des</a:t>
            </a:r>
            <a:r>
              <a:rPr sz="2176" spc="36" dirty="0">
                <a:solidFill>
                  <a:srgbClr val="FFFFFF"/>
                </a:solidFill>
                <a:latin typeface="Trebuchet MS"/>
                <a:cs typeface="Trebuchet MS"/>
              </a:rPr>
              <a:t> </a:t>
            </a:r>
            <a:r>
              <a:rPr sz="2176" spc="97" dirty="0">
                <a:solidFill>
                  <a:srgbClr val="FFFFFF"/>
                </a:solidFill>
                <a:latin typeface="Trebuchet MS"/>
                <a:cs typeface="Trebuchet MS"/>
              </a:rPr>
              <a:t>interfaces</a:t>
            </a:r>
            <a:r>
              <a:rPr sz="2176" spc="36" dirty="0">
                <a:solidFill>
                  <a:srgbClr val="FFFFFF"/>
                </a:solidFill>
                <a:latin typeface="Trebuchet MS"/>
                <a:cs typeface="Trebuchet MS"/>
              </a:rPr>
              <a:t> </a:t>
            </a:r>
            <a:r>
              <a:rPr sz="2176" spc="97" dirty="0">
                <a:solidFill>
                  <a:srgbClr val="FFFFFF"/>
                </a:solidFill>
                <a:latin typeface="Trebuchet MS"/>
                <a:cs typeface="Trebuchet MS"/>
              </a:rPr>
              <a:t>fonctionnelles</a:t>
            </a:r>
            <a:r>
              <a:rPr sz="2176" spc="42" dirty="0">
                <a:solidFill>
                  <a:srgbClr val="FFFFFF"/>
                </a:solidFill>
                <a:latin typeface="Trebuchet MS"/>
                <a:cs typeface="Trebuchet MS"/>
              </a:rPr>
              <a:t> </a:t>
            </a:r>
            <a:r>
              <a:rPr sz="2176" spc="193" dirty="0">
                <a:solidFill>
                  <a:srgbClr val="FFFFFF"/>
                </a:solidFill>
                <a:latin typeface="Trebuchet MS"/>
                <a:cs typeface="Trebuchet MS"/>
              </a:rPr>
              <a:t>dans</a:t>
            </a:r>
            <a:r>
              <a:rPr sz="2176" spc="36" dirty="0">
                <a:solidFill>
                  <a:srgbClr val="FFFFFF"/>
                </a:solidFill>
                <a:latin typeface="Trebuchet MS"/>
                <a:cs typeface="Trebuchet MS"/>
              </a:rPr>
              <a:t> </a:t>
            </a:r>
            <a:r>
              <a:rPr sz="2176" spc="127" dirty="0">
                <a:solidFill>
                  <a:srgbClr val="FFFFFF"/>
                </a:solidFill>
                <a:latin typeface="Trebuchet MS"/>
                <a:cs typeface="Trebuchet MS"/>
              </a:rPr>
              <a:t>ce</a:t>
            </a:r>
            <a:r>
              <a:rPr sz="2176" spc="36" dirty="0">
                <a:solidFill>
                  <a:srgbClr val="FFFFFF"/>
                </a:solidFill>
                <a:latin typeface="Trebuchet MS"/>
                <a:cs typeface="Trebuchet MS"/>
              </a:rPr>
              <a:t> </a:t>
            </a:r>
            <a:r>
              <a:rPr sz="2176" spc="169" dirty="0">
                <a:solidFill>
                  <a:srgbClr val="FFFFFF"/>
                </a:solidFill>
                <a:latin typeface="Trebuchet MS"/>
                <a:cs typeface="Trebuchet MS"/>
              </a:rPr>
              <a:t>package</a:t>
            </a:r>
            <a:r>
              <a:rPr sz="2176" spc="36" dirty="0">
                <a:solidFill>
                  <a:srgbClr val="FFFFFF"/>
                </a:solidFill>
                <a:latin typeface="Trebuchet MS"/>
                <a:cs typeface="Trebuchet MS"/>
              </a:rPr>
              <a:t> </a:t>
            </a:r>
            <a:r>
              <a:rPr sz="2176" spc="-67" dirty="0">
                <a:solidFill>
                  <a:srgbClr val="FFFFFF"/>
                </a:solidFill>
                <a:latin typeface="Trebuchet MS"/>
                <a:cs typeface="Trebuchet MS"/>
              </a:rPr>
              <a:t>:</a:t>
            </a:r>
            <a:r>
              <a:rPr sz="2176" spc="48" dirty="0">
                <a:solidFill>
                  <a:srgbClr val="FFFFFF"/>
                </a:solidFill>
                <a:latin typeface="Trebuchet MS"/>
                <a:cs typeface="Trebuchet MS"/>
              </a:rPr>
              <a:t> </a:t>
            </a:r>
            <a:r>
              <a:rPr sz="2176" spc="67" dirty="0">
                <a:solidFill>
                  <a:srgbClr val="FFFFFF"/>
                </a:solidFill>
                <a:latin typeface="Trebuchet MS"/>
                <a:cs typeface="Trebuchet MS"/>
              </a:rPr>
              <a:t>utiliser</a:t>
            </a:r>
            <a:r>
              <a:rPr sz="2176" spc="42" dirty="0">
                <a:solidFill>
                  <a:srgbClr val="FFFFFF"/>
                </a:solidFill>
                <a:latin typeface="Trebuchet MS"/>
                <a:cs typeface="Trebuchet MS"/>
              </a:rPr>
              <a:t> </a:t>
            </a:r>
            <a:r>
              <a:rPr sz="2176" spc="181" dirty="0">
                <a:solidFill>
                  <a:srgbClr val="FFFFFF"/>
                </a:solidFill>
                <a:latin typeface="Trebuchet MS"/>
                <a:cs typeface="Trebuchet MS"/>
              </a:rPr>
              <a:t>des</a:t>
            </a:r>
            <a:r>
              <a:rPr sz="2176" spc="36" dirty="0">
                <a:solidFill>
                  <a:srgbClr val="FFFFFF"/>
                </a:solidFill>
                <a:latin typeface="Trebuchet MS"/>
                <a:cs typeface="Trebuchet MS"/>
              </a:rPr>
              <a:t> </a:t>
            </a:r>
            <a:r>
              <a:rPr sz="2176" spc="169" dirty="0">
                <a:solidFill>
                  <a:srgbClr val="FFFFFF"/>
                </a:solidFill>
                <a:latin typeface="Trebuchet MS"/>
                <a:cs typeface="Trebuchet MS"/>
              </a:rPr>
              <a:t>lambdas </a:t>
            </a:r>
            <a:r>
              <a:rPr sz="2176" spc="-635" dirty="0">
                <a:solidFill>
                  <a:srgbClr val="FFFFFF"/>
                </a:solidFill>
                <a:latin typeface="Trebuchet MS"/>
                <a:cs typeface="Trebuchet MS"/>
              </a:rPr>
              <a:t> </a:t>
            </a:r>
            <a:r>
              <a:rPr sz="2176" spc="121" dirty="0">
                <a:solidFill>
                  <a:srgbClr val="FFFFFF"/>
                </a:solidFill>
                <a:latin typeface="Trebuchet MS"/>
                <a:cs typeface="Trebuchet MS"/>
              </a:rPr>
              <a:t>peut</a:t>
            </a:r>
            <a:r>
              <a:rPr sz="2176" spc="30" dirty="0">
                <a:solidFill>
                  <a:srgbClr val="FFFFFF"/>
                </a:solidFill>
                <a:latin typeface="Trebuchet MS"/>
                <a:cs typeface="Trebuchet MS"/>
              </a:rPr>
              <a:t> </a:t>
            </a:r>
            <a:r>
              <a:rPr sz="2176" spc="103" dirty="0">
                <a:solidFill>
                  <a:srgbClr val="FFFFFF"/>
                </a:solidFill>
                <a:latin typeface="Trebuchet MS"/>
                <a:cs typeface="Trebuchet MS"/>
              </a:rPr>
              <a:t>aider</a:t>
            </a:r>
            <a:r>
              <a:rPr sz="2176" spc="36" dirty="0">
                <a:solidFill>
                  <a:srgbClr val="FFFFFF"/>
                </a:solidFill>
                <a:latin typeface="Trebuchet MS"/>
                <a:cs typeface="Trebuchet MS"/>
              </a:rPr>
              <a:t> </a:t>
            </a:r>
            <a:r>
              <a:rPr sz="2176" spc="133" dirty="0">
                <a:solidFill>
                  <a:srgbClr val="FFFFFF"/>
                </a:solidFill>
                <a:latin typeface="Trebuchet MS"/>
                <a:cs typeface="Trebuchet MS"/>
              </a:rPr>
              <a:t>(ou</a:t>
            </a:r>
            <a:r>
              <a:rPr sz="2176" spc="30" dirty="0">
                <a:solidFill>
                  <a:srgbClr val="FFFFFF"/>
                </a:solidFill>
                <a:latin typeface="Trebuchet MS"/>
                <a:cs typeface="Trebuchet MS"/>
              </a:rPr>
              <a:t> </a:t>
            </a:r>
            <a:r>
              <a:rPr sz="2176" spc="157" dirty="0">
                <a:solidFill>
                  <a:srgbClr val="FFFFFF"/>
                </a:solidFill>
                <a:latin typeface="Trebuchet MS"/>
                <a:cs typeface="Trebuchet MS"/>
              </a:rPr>
              <a:t>pas)</a:t>
            </a:r>
            <a:r>
              <a:rPr sz="2176" spc="42" dirty="0">
                <a:solidFill>
                  <a:srgbClr val="FFFFFF"/>
                </a:solidFill>
                <a:latin typeface="Trebuchet MS"/>
                <a:cs typeface="Trebuchet MS"/>
              </a:rPr>
              <a:t> </a:t>
            </a:r>
            <a:r>
              <a:rPr sz="2176" spc="187" dirty="0">
                <a:solidFill>
                  <a:srgbClr val="FFFFFF"/>
                </a:solidFill>
                <a:latin typeface="Trebuchet MS"/>
                <a:cs typeface="Trebuchet MS"/>
              </a:rPr>
              <a:t>à</a:t>
            </a:r>
            <a:r>
              <a:rPr sz="2176" spc="30" dirty="0">
                <a:solidFill>
                  <a:srgbClr val="FFFFFF"/>
                </a:solidFill>
                <a:latin typeface="Trebuchet MS"/>
                <a:cs typeface="Trebuchet MS"/>
              </a:rPr>
              <a:t> </a:t>
            </a:r>
            <a:r>
              <a:rPr sz="2176" spc="73" dirty="0">
                <a:solidFill>
                  <a:srgbClr val="FFFFFF"/>
                </a:solidFill>
                <a:latin typeface="Trebuchet MS"/>
                <a:cs typeface="Trebuchet MS"/>
              </a:rPr>
              <a:t>la</a:t>
            </a:r>
            <a:r>
              <a:rPr sz="2176" spc="36" dirty="0">
                <a:solidFill>
                  <a:srgbClr val="FFFFFF"/>
                </a:solidFill>
                <a:latin typeface="Trebuchet MS"/>
                <a:cs typeface="Trebuchet MS"/>
              </a:rPr>
              <a:t> </a:t>
            </a:r>
            <a:r>
              <a:rPr sz="2176" spc="73" dirty="0">
                <a:solidFill>
                  <a:srgbClr val="FFFFFF"/>
                </a:solidFill>
                <a:latin typeface="Trebuchet MS"/>
                <a:cs typeface="Trebuchet MS"/>
              </a:rPr>
              <a:t>clarté</a:t>
            </a:r>
            <a:r>
              <a:rPr sz="2176" spc="30" dirty="0">
                <a:solidFill>
                  <a:srgbClr val="FFFFFF"/>
                </a:solidFill>
                <a:latin typeface="Trebuchet MS"/>
                <a:cs typeface="Trebuchet MS"/>
              </a:rPr>
              <a:t> </a:t>
            </a:r>
            <a:r>
              <a:rPr sz="2176" spc="175" dirty="0">
                <a:solidFill>
                  <a:srgbClr val="FFFFFF"/>
                </a:solidFill>
                <a:latin typeface="Trebuchet MS"/>
                <a:cs typeface="Trebuchet MS"/>
              </a:rPr>
              <a:t>du</a:t>
            </a:r>
            <a:r>
              <a:rPr sz="2176" spc="36" dirty="0">
                <a:solidFill>
                  <a:srgbClr val="FFFFFF"/>
                </a:solidFill>
                <a:latin typeface="Trebuchet MS"/>
                <a:cs typeface="Trebuchet MS"/>
              </a:rPr>
              <a:t> </a:t>
            </a:r>
            <a:r>
              <a:rPr sz="2176" spc="91" dirty="0">
                <a:solidFill>
                  <a:srgbClr val="FFFFFF"/>
                </a:solidFill>
                <a:latin typeface="Trebuchet MS"/>
                <a:cs typeface="Trebuchet MS"/>
              </a:rPr>
              <a:t>code.</a:t>
            </a:r>
            <a:endParaRPr sz="2176" dirty="0">
              <a:solidFill>
                <a:prstClr val="black"/>
              </a:solidFill>
              <a:latin typeface="Trebuchet MS"/>
              <a:cs typeface="Trebuchet MS"/>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76488" y="2161073"/>
            <a:ext cx="2287150" cy="1020267"/>
          </a:xfrm>
          <a:prstGeom prst="rect">
            <a:avLst/>
          </a:prstGeom>
        </p:spPr>
        <p:txBody>
          <a:bodyPr vert="horz" wrap="square" lIns="0" tIns="15355" rIns="0" bIns="0" rtlCol="0">
            <a:spAutoFit/>
          </a:bodyPr>
          <a:lstStyle/>
          <a:p>
            <a:pPr marL="15356">
              <a:spcBef>
                <a:spcPts val="121"/>
              </a:spcBef>
            </a:pPr>
            <a:r>
              <a:rPr sz="6529" b="0" dirty="0">
                <a:latin typeface="Arial MT"/>
                <a:cs typeface="Arial MT"/>
              </a:rPr>
              <a:t>JS</a:t>
            </a:r>
            <a:r>
              <a:rPr sz="6529" b="0" spc="-12" dirty="0">
                <a:latin typeface="Arial MT"/>
                <a:cs typeface="Arial MT"/>
              </a:rPr>
              <a:t>he</a:t>
            </a:r>
            <a:r>
              <a:rPr sz="6529" b="0" spc="-6" dirty="0">
                <a:latin typeface="Arial MT"/>
                <a:cs typeface="Arial MT"/>
              </a:rPr>
              <a:t>ll</a:t>
            </a:r>
            <a:endParaRPr sz="6529">
              <a:latin typeface="Arial MT"/>
              <a:cs typeface="Arial MT"/>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685608" cy="294684"/>
          </a:xfrm>
          <a:prstGeom prst="rect">
            <a:avLst/>
          </a:prstGeom>
        </p:spPr>
        <p:txBody>
          <a:bodyPr vert="horz" wrap="square" lIns="0" tIns="15355" rIns="0" bIns="0" rtlCol="0">
            <a:spAutoFit/>
          </a:bodyPr>
          <a:lstStyle/>
          <a:p>
            <a:pPr marL="15356" defTabSz="1105601">
              <a:spcBef>
                <a:spcPts val="121"/>
              </a:spcBef>
            </a:pPr>
            <a:r>
              <a:rPr sz="1814" b="1" dirty="0">
                <a:solidFill>
                  <a:srgbClr val="0058FF"/>
                </a:solidFill>
                <a:latin typeface="Arial"/>
                <a:cs typeface="Arial"/>
              </a:rPr>
              <a:t>J</a:t>
            </a:r>
            <a:r>
              <a:rPr sz="1814" b="1" spc="6" dirty="0">
                <a:solidFill>
                  <a:srgbClr val="0058FF"/>
                </a:solidFill>
                <a:latin typeface="Arial"/>
                <a:cs typeface="Arial"/>
              </a:rPr>
              <a:t>s</a:t>
            </a:r>
            <a:r>
              <a:rPr sz="1814" b="1" spc="-12" dirty="0">
                <a:solidFill>
                  <a:srgbClr val="0058FF"/>
                </a:solidFill>
                <a:latin typeface="Arial"/>
                <a:cs typeface="Arial"/>
              </a:rPr>
              <a:t>h</a:t>
            </a:r>
            <a:r>
              <a:rPr sz="1814" b="1" spc="6" dirty="0">
                <a:solidFill>
                  <a:srgbClr val="0058FF"/>
                </a:solidFill>
                <a:latin typeface="Arial"/>
                <a:cs typeface="Arial"/>
              </a:rPr>
              <a:t>e</a:t>
            </a:r>
            <a:r>
              <a:rPr sz="1814" b="1" dirty="0">
                <a:solidFill>
                  <a:srgbClr val="0058FF"/>
                </a:solidFill>
                <a:latin typeface="Arial"/>
                <a:cs typeface="Arial"/>
              </a:rPr>
              <a:t>ll</a:t>
            </a:r>
            <a:endParaRPr sz="1814">
              <a:solidFill>
                <a:prstClr val="black"/>
              </a:solidFill>
              <a:latin typeface="Arial"/>
              <a:cs typeface="Arial"/>
            </a:endParaRPr>
          </a:p>
        </p:txBody>
      </p:sp>
      <p:sp>
        <p:nvSpPr>
          <p:cNvPr id="3" name="object 3"/>
          <p:cNvSpPr txBox="1">
            <a:spLocks noGrp="1"/>
          </p:cNvSpPr>
          <p:nvPr>
            <p:ph type="title"/>
          </p:nvPr>
        </p:nvSpPr>
        <p:spPr>
          <a:xfrm>
            <a:off x="537432" y="538401"/>
            <a:ext cx="3246849" cy="573671"/>
          </a:xfrm>
          <a:prstGeom prst="rect">
            <a:avLst/>
          </a:prstGeom>
        </p:spPr>
        <p:txBody>
          <a:bodyPr vert="horz" wrap="square" lIns="0" tIns="15355" rIns="0" bIns="0" rtlCol="0">
            <a:spAutoFit/>
          </a:bodyPr>
          <a:lstStyle/>
          <a:p>
            <a:pPr marL="15356">
              <a:spcBef>
                <a:spcPts val="121"/>
              </a:spcBef>
            </a:pPr>
            <a:r>
              <a:rPr spc="363" dirty="0"/>
              <a:t>In</a:t>
            </a:r>
            <a:r>
              <a:rPr spc="333" dirty="0"/>
              <a:t>t</a:t>
            </a:r>
            <a:r>
              <a:rPr spc="230" dirty="0"/>
              <a:t>r</a:t>
            </a:r>
            <a:r>
              <a:rPr spc="387" dirty="0"/>
              <a:t>oduct</a:t>
            </a:r>
            <a:r>
              <a:rPr spc="157" dirty="0"/>
              <a:t>i</a:t>
            </a:r>
            <a:r>
              <a:rPr spc="435" dirty="0"/>
              <a:t>on</a:t>
            </a:r>
          </a:p>
        </p:txBody>
      </p:sp>
      <p:sp>
        <p:nvSpPr>
          <p:cNvPr id="4" name="object 4"/>
          <p:cNvSpPr txBox="1">
            <a:spLocks noGrp="1"/>
          </p:cNvSpPr>
          <p:nvPr>
            <p:ph type="body" idx="1"/>
          </p:nvPr>
        </p:nvSpPr>
        <p:spPr>
          <a:xfrm>
            <a:off x="892981" y="986234"/>
            <a:ext cx="11163552" cy="5352560"/>
          </a:xfrm>
          <a:prstGeom prst="rect">
            <a:avLst/>
          </a:prstGeom>
        </p:spPr>
        <p:txBody>
          <a:bodyPr vert="horz" wrap="square" lIns="0" tIns="42994" rIns="0" bIns="0" rtlCol="0">
            <a:spAutoFit/>
          </a:bodyPr>
          <a:lstStyle/>
          <a:p>
            <a:pPr marL="679187" marR="20730" indent="-342900">
              <a:lnSpc>
                <a:spcPts val="2442"/>
              </a:lnSpc>
              <a:spcBef>
                <a:spcPts val="339"/>
              </a:spcBef>
              <a:buFont typeface="Arial" panose="020B0604020202020204" pitchFamily="34" charset="0"/>
              <a:buChar char="•"/>
            </a:pPr>
            <a:r>
              <a:rPr lang="fr-FR" sz="2176" spc="-6" dirty="0"/>
              <a:t>REPL : Évaluer du code Java ligne par ligne, sans nécessiter un fichier source complet.</a:t>
            </a:r>
          </a:p>
          <a:p>
            <a:pPr marL="679187" marR="20730" indent="-342900">
              <a:lnSpc>
                <a:spcPts val="2442"/>
              </a:lnSpc>
              <a:spcBef>
                <a:spcPts val="339"/>
              </a:spcBef>
              <a:buFont typeface="Arial" panose="020B0604020202020204" pitchFamily="34" charset="0"/>
              <a:buChar char="•"/>
            </a:pPr>
            <a:endParaRPr lang="fr-FR" sz="2176" spc="-6" dirty="0"/>
          </a:p>
          <a:p>
            <a:pPr marL="679187" marR="20730" indent="-342900">
              <a:lnSpc>
                <a:spcPts val="2442"/>
              </a:lnSpc>
              <a:spcBef>
                <a:spcPts val="339"/>
              </a:spcBef>
              <a:buFont typeface="Arial" panose="020B0604020202020204" pitchFamily="34" charset="0"/>
              <a:buChar char="•"/>
            </a:pPr>
            <a:r>
              <a:rPr lang="fr-FR" sz="2176" spc="-6" dirty="0"/>
              <a:t>Test rapide : Idéal pour tester des expressions, des algorithmes ou des méthodes individuelles.</a:t>
            </a:r>
          </a:p>
          <a:p>
            <a:pPr marL="679187" marR="20730" indent="-342900">
              <a:lnSpc>
                <a:spcPts val="2442"/>
              </a:lnSpc>
              <a:spcBef>
                <a:spcPts val="339"/>
              </a:spcBef>
              <a:buFont typeface="Arial" panose="020B0604020202020204" pitchFamily="34" charset="0"/>
              <a:buChar char="•"/>
            </a:pPr>
            <a:endParaRPr lang="fr-FR" sz="2176" spc="-6" dirty="0"/>
          </a:p>
          <a:p>
            <a:pPr marL="679187" marR="20730" indent="-342900">
              <a:lnSpc>
                <a:spcPts val="2442"/>
              </a:lnSpc>
              <a:spcBef>
                <a:spcPts val="339"/>
              </a:spcBef>
              <a:buFont typeface="Arial" panose="020B0604020202020204" pitchFamily="34" charset="0"/>
              <a:buChar char="•"/>
            </a:pPr>
            <a:r>
              <a:rPr lang="fr-FR" sz="2176" spc="-6" dirty="0"/>
              <a:t>Apprentissage interactif : Outil puissant pour apprendre et expérimenter Java en temps réel.</a:t>
            </a:r>
          </a:p>
          <a:p>
            <a:pPr marL="679187" marR="20730" indent="-342900">
              <a:lnSpc>
                <a:spcPts val="2442"/>
              </a:lnSpc>
              <a:spcBef>
                <a:spcPts val="339"/>
              </a:spcBef>
              <a:buFont typeface="Arial" panose="020B0604020202020204" pitchFamily="34" charset="0"/>
              <a:buChar char="•"/>
            </a:pPr>
            <a:endParaRPr lang="fr-FR" sz="2176" spc="-6" dirty="0"/>
          </a:p>
          <a:p>
            <a:pPr marL="679187" marR="20730" indent="-342900">
              <a:lnSpc>
                <a:spcPts val="2442"/>
              </a:lnSpc>
              <a:spcBef>
                <a:spcPts val="339"/>
              </a:spcBef>
              <a:buFont typeface="Arial" panose="020B0604020202020204" pitchFamily="34" charset="0"/>
              <a:buChar char="•"/>
            </a:pPr>
            <a:r>
              <a:rPr lang="fr-FR" sz="2176" spc="-6" dirty="0"/>
              <a:t>Feedback instantané : Résultats visibles immédiatement après l’exécution d'une commande.</a:t>
            </a:r>
          </a:p>
          <a:p>
            <a:pPr marL="679187" marR="20730" indent="-342900">
              <a:lnSpc>
                <a:spcPts val="2442"/>
              </a:lnSpc>
              <a:spcBef>
                <a:spcPts val="339"/>
              </a:spcBef>
              <a:buFont typeface="Arial" panose="020B0604020202020204" pitchFamily="34" charset="0"/>
              <a:buChar char="•"/>
            </a:pPr>
            <a:endParaRPr lang="fr-FR" sz="2176" spc="-6" dirty="0"/>
          </a:p>
          <a:p>
            <a:pPr marL="679187" marR="20730" indent="-342900">
              <a:lnSpc>
                <a:spcPts val="2442"/>
              </a:lnSpc>
              <a:spcBef>
                <a:spcPts val="339"/>
              </a:spcBef>
              <a:buFont typeface="Arial" panose="020B0604020202020204" pitchFamily="34" charset="0"/>
              <a:buChar char="•"/>
            </a:pPr>
            <a:r>
              <a:rPr lang="fr-FR" sz="2176" spc="-6" dirty="0"/>
              <a:t>Complétion automatique : Propose des suggestions pour les méthodes, classes, etc.</a:t>
            </a:r>
          </a:p>
          <a:p>
            <a:pPr marL="679187" marR="20730" indent="-342900">
              <a:lnSpc>
                <a:spcPts val="2442"/>
              </a:lnSpc>
              <a:spcBef>
                <a:spcPts val="339"/>
              </a:spcBef>
              <a:buFont typeface="Arial" panose="020B0604020202020204" pitchFamily="34" charset="0"/>
              <a:buChar char="•"/>
            </a:pPr>
            <a:endParaRPr lang="fr-FR" sz="2176" spc="-6" dirty="0"/>
          </a:p>
          <a:p>
            <a:pPr marL="679187" marR="20730" indent="-342900">
              <a:lnSpc>
                <a:spcPts val="2442"/>
              </a:lnSpc>
              <a:spcBef>
                <a:spcPts val="339"/>
              </a:spcBef>
              <a:buFont typeface="Arial" panose="020B0604020202020204" pitchFamily="34" charset="0"/>
              <a:buChar char="•"/>
            </a:pPr>
            <a:r>
              <a:rPr lang="fr-FR" sz="2176" spc="-6" dirty="0"/>
              <a:t>Commandes spécifiques : (/vars, /</a:t>
            </a:r>
            <a:r>
              <a:rPr lang="fr-FR" sz="2176" spc="-6" dirty="0" err="1"/>
              <a:t>methods</a:t>
            </a:r>
            <a:r>
              <a:rPr lang="fr-FR" sz="2176" spc="-6" dirty="0"/>
              <a:t>, /</a:t>
            </a:r>
            <a:r>
              <a:rPr lang="fr-FR" sz="2176" spc="-6" dirty="0" err="1"/>
              <a:t>list</a:t>
            </a:r>
            <a:r>
              <a:rPr lang="fr-FR" sz="2176" spc="-6" dirty="0"/>
              <a:t>, /help) pour gérer les définitions de variables, méthodes et exécuter des commandes.</a:t>
            </a:r>
            <a:endParaRPr sz="2176" dirty="0"/>
          </a:p>
        </p:txBody>
      </p:sp>
      <p:sp>
        <p:nvSpPr>
          <p:cNvPr id="5" name="object 5"/>
          <p:cNvSpPr txBox="1"/>
          <p:nvPr/>
        </p:nvSpPr>
        <p:spPr>
          <a:xfrm>
            <a:off x="1666066" y="6371382"/>
            <a:ext cx="8459927" cy="350340"/>
          </a:xfrm>
          <a:prstGeom prst="rect">
            <a:avLst/>
          </a:prstGeom>
        </p:spPr>
        <p:txBody>
          <a:bodyPr vert="horz" wrap="square" lIns="0" tIns="15355" rIns="0" bIns="0" rtlCol="0">
            <a:spAutoFit/>
          </a:bodyPr>
          <a:lstStyle/>
          <a:p>
            <a:pPr marL="15356" defTabSz="1105601">
              <a:spcBef>
                <a:spcPts val="121"/>
              </a:spcBef>
            </a:pPr>
            <a:r>
              <a:rPr sz="2176" spc="-6" dirty="0">
                <a:solidFill>
                  <a:srgbClr val="FFFFFF"/>
                </a:solidFill>
                <a:latin typeface="Arial MT"/>
                <a:cs typeface="Arial MT"/>
                <a:hlinkClick r:id="rId2"/>
              </a:rPr>
              <a:t>https://docs.oracle.com/en/java/javase/20/docs/specs/man/jshell.html</a:t>
            </a:r>
            <a:endParaRPr sz="2176">
              <a:solidFill>
                <a:prstClr val="black"/>
              </a:solidFill>
              <a:latin typeface="Arial MT"/>
              <a:cs typeface="Arial MT"/>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685608" cy="294684"/>
          </a:xfrm>
          <a:prstGeom prst="rect">
            <a:avLst/>
          </a:prstGeom>
        </p:spPr>
        <p:txBody>
          <a:bodyPr vert="horz" wrap="square" lIns="0" tIns="15355" rIns="0" bIns="0" rtlCol="0">
            <a:spAutoFit/>
          </a:bodyPr>
          <a:lstStyle/>
          <a:p>
            <a:pPr marL="15356" defTabSz="1105601">
              <a:spcBef>
                <a:spcPts val="121"/>
              </a:spcBef>
            </a:pPr>
            <a:r>
              <a:rPr sz="1814" b="1" dirty="0">
                <a:solidFill>
                  <a:srgbClr val="0058FF"/>
                </a:solidFill>
                <a:latin typeface="Arial"/>
                <a:cs typeface="Arial"/>
              </a:rPr>
              <a:t>J</a:t>
            </a:r>
            <a:r>
              <a:rPr sz="1814" b="1" spc="6" dirty="0">
                <a:solidFill>
                  <a:srgbClr val="0058FF"/>
                </a:solidFill>
                <a:latin typeface="Arial"/>
                <a:cs typeface="Arial"/>
              </a:rPr>
              <a:t>s</a:t>
            </a:r>
            <a:r>
              <a:rPr sz="1814" b="1" spc="-12" dirty="0">
                <a:solidFill>
                  <a:srgbClr val="0058FF"/>
                </a:solidFill>
                <a:latin typeface="Arial"/>
                <a:cs typeface="Arial"/>
              </a:rPr>
              <a:t>h</a:t>
            </a:r>
            <a:r>
              <a:rPr sz="1814" b="1" spc="6" dirty="0">
                <a:solidFill>
                  <a:srgbClr val="0058FF"/>
                </a:solidFill>
                <a:latin typeface="Arial"/>
                <a:cs typeface="Arial"/>
              </a:rPr>
              <a:t>e</a:t>
            </a:r>
            <a:r>
              <a:rPr sz="1814" b="1" dirty="0">
                <a:solidFill>
                  <a:srgbClr val="0058FF"/>
                </a:solidFill>
                <a:latin typeface="Arial"/>
                <a:cs typeface="Arial"/>
              </a:rPr>
              <a:t>ll</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5071811" cy="573671"/>
          </a:xfrm>
          <a:prstGeom prst="rect">
            <a:avLst/>
          </a:prstGeom>
        </p:spPr>
        <p:txBody>
          <a:bodyPr vert="horz" wrap="square" lIns="0" tIns="15355" rIns="0" bIns="0" rtlCol="0">
            <a:spAutoFit/>
          </a:bodyPr>
          <a:lstStyle/>
          <a:p>
            <a:pPr marL="15356">
              <a:spcBef>
                <a:spcPts val="121"/>
              </a:spcBef>
            </a:pPr>
            <a:r>
              <a:rPr spc="478" dirty="0"/>
              <a:t>Démarrage</a:t>
            </a:r>
            <a:r>
              <a:rPr spc="138" dirty="0"/>
              <a:t> </a:t>
            </a:r>
            <a:r>
              <a:rPr spc="333" dirty="0"/>
              <a:t>et</a:t>
            </a:r>
            <a:r>
              <a:rPr spc="145" dirty="0"/>
              <a:t> </a:t>
            </a:r>
            <a:r>
              <a:rPr spc="326" dirty="0"/>
              <a:t>arrêt</a:t>
            </a:r>
          </a:p>
        </p:txBody>
      </p:sp>
      <p:sp>
        <p:nvSpPr>
          <p:cNvPr id="4" name="object 4"/>
          <p:cNvSpPr txBox="1"/>
          <p:nvPr/>
        </p:nvSpPr>
        <p:spPr>
          <a:xfrm>
            <a:off x="1059753" y="1563880"/>
            <a:ext cx="10377787" cy="658967"/>
          </a:xfrm>
          <a:prstGeom prst="rect">
            <a:avLst/>
          </a:prstGeom>
        </p:spPr>
        <p:txBody>
          <a:bodyPr vert="horz" wrap="square" lIns="0" tIns="42994" rIns="0" bIns="0" rtlCol="0">
            <a:spAutoFit/>
          </a:bodyPr>
          <a:lstStyle/>
          <a:p>
            <a:pPr marL="15356" marR="6142" defTabSz="1105601">
              <a:lnSpc>
                <a:spcPts val="2442"/>
              </a:lnSpc>
              <a:spcBef>
                <a:spcPts val="339"/>
              </a:spcBef>
            </a:pPr>
            <a:r>
              <a:rPr sz="2176" spc="-6" dirty="0">
                <a:solidFill>
                  <a:srgbClr val="FFFFFF"/>
                </a:solidFill>
                <a:latin typeface="Arial MT"/>
                <a:cs typeface="Arial MT"/>
              </a:rPr>
              <a:t>Si un répertoire bin</a:t>
            </a:r>
            <a:r>
              <a:rPr sz="2176" dirty="0">
                <a:solidFill>
                  <a:srgbClr val="FFFFFF"/>
                </a:solidFill>
                <a:latin typeface="Arial MT"/>
                <a:cs typeface="Arial MT"/>
              </a:rPr>
              <a:t> </a:t>
            </a:r>
            <a:r>
              <a:rPr sz="2176" spc="-6" dirty="0">
                <a:solidFill>
                  <a:srgbClr val="FFFFFF"/>
                </a:solidFill>
                <a:latin typeface="Arial MT"/>
                <a:cs typeface="Arial MT"/>
              </a:rPr>
              <a:t>de Java est</a:t>
            </a:r>
            <a:r>
              <a:rPr sz="2176" spc="6" dirty="0">
                <a:solidFill>
                  <a:srgbClr val="FFFFFF"/>
                </a:solidFill>
                <a:latin typeface="Arial MT"/>
                <a:cs typeface="Arial MT"/>
              </a:rPr>
              <a:t> </a:t>
            </a:r>
            <a:r>
              <a:rPr sz="2176" spc="-12" dirty="0">
                <a:solidFill>
                  <a:srgbClr val="FFFFFF"/>
                </a:solidFill>
                <a:latin typeface="Arial MT"/>
                <a:cs typeface="Arial MT"/>
              </a:rPr>
              <a:t>dans</a:t>
            </a:r>
            <a:r>
              <a:rPr sz="2176" dirty="0">
                <a:solidFill>
                  <a:srgbClr val="FFFFFF"/>
                </a:solidFill>
                <a:latin typeface="Arial MT"/>
                <a:cs typeface="Arial MT"/>
              </a:rPr>
              <a:t> </a:t>
            </a:r>
            <a:r>
              <a:rPr sz="2176" spc="-6" dirty="0">
                <a:solidFill>
                  <a:srgbClr val="FFFFFF"/>
                </a:solidFill>
                <a:latin typeface="Arial MT"/>
                <a:cs typeface="Arial MT"/>
              </a:rPr>
              <a:t>le </a:t>
            </a:r>
            <a:r>
              <a:rPr sz="2176" spc="-85" dirty="0">
                <a:solidFill>
                  <a:srgbClr val="FFFFFF"/>
                </a:solidFill>
                <a:latin typeface="Arial MT"/>
                <a:cs typeface="Arial MT"/>
              </a:rPr>
              <a:t>PATH</a:t>
            </a:r>
            <a:r>
              <a:rPr sz="2176" dirty="0">
                <a:solidFill>
                  <a:srgbClr val="FFFFFF"/>
                </a:solidFill>
                <a:latin typeface="Arial MT"/>
                <a:cs typeface="Arial MT"/>
              </a:rPr>
              <a:t> </a:t>
            </a:r>
            <a:r>
              <a:rPr sz="2176" spc="-6" dirty="0">
                <a:solidFill>
                  <a:srgbClr val="FFFFFF"/>
                </a:solidFill>
                <a:latin typeface="Arial MT"/>
                <a:cs typeface="Arial MT"/>
              </a:rPr>
              <a:t>du système,</a:t>
            </a:r>
            <a:r>
              <a:rPr sz="2176" dirty="0">
                <a:solidFill>
                  <a:srgbClr val="FFFFFF"/>
                </a:solidFill>
                <a:latin typeface="Arial MT"/>
                <a:cs typeface="Arial MT"/>
              </a:rPr>
              <a:t> </a:t>
            </a:r>
            <a:r>
              <a:rPr sz="2176" spc="-12" dirty="0">
                <a:solidFill>
                  <a:srgbClr val="FFFFFF"/>
                </a:solidFill>
                <a:latin typeface="Arial MT"/>
                <a:cs typeface="Arial MT"/>
              </a:rPr>
              <a:t>lancer</a:t>
            </a:r>
            <a:r>
              <a:rPr sz="2176" spc="6" dirty="0">
                <a:solidFill>
                  <a:srgbClr val="FFFFFF"/>
                </a:solidFill>
                <a:latin typeface="Arial MT"/>
                <a:cs typeface="Arial MT"/>
              </a:rPr>
              <a:t> </a:t>
            </a:r>
            <a:r>
              <a:rPr sz="2176" spc="-12" dirty="0">
                <a:solidFill>
                  <a:srgbClr val="FFFFFF"/>
                </a:solidFill>
                <a:latin typeface="Arial MT"/>
                <a:cs typeface="Arial MT"/>
              </a:rPr>
              <a:t>jshell</a:t>
            </a:r>
            <a:r>
              <a:rPr sz="2176" spc="-6" dirty="0">
                <a:solidFill>
                  <a:srgbClr val="FFFFFF"/>
                </a:solidFill>
                <a:latin typeface="Arial MT"/>
                <a:cs typeface="Arial MT"/>
              </a:rPr>
              <a:t> (ou jshell.exe </a:t>
            </a:r>
            <a:r>
              <a:rPr sz="2176" spc="-585" dirty="0">
                <a:solidFill>
                  <a:srgbClr val="FFFFFF"/>
                </a:solidFill>
                <a:latin typeface="Arial MT"/>
                <a:cs typeface="Arial MT"/>
              </a:rPr>
              <a:t> </a:t>
            </a:r>
            <a:r>
              <a:rPr sz="2176" spc="-6" dirty="0">
                <a:solidFill>
                  <a:srgbClr val="FFFFFF"/>
                </a:solidFill>
                <a:latin typeface="Arial MT"/>
                <a:cs typeface="Arial MT"/>
              </a:rPr>
              <a:t>sur</a:t>
            </a:r>
            <a:r>
              <a:rPr sz="2176" dirty="0">
                <a:solidFill>
                  <a:srgbClr val="FFFFFF"/>
                </a:solidFill>
                <a:latin typeface="Arial MT"/>
                <a:cs typeface="Arial MT"/>
              </a:rPr>
              <a:t> </a:t>
            </a:r>
            <a:r>
              <a:rPr sz="2176" spc="-6" dirty="0">
                <a:solidFill>
                  <a:srgbClr val="FFFFFF"/>
                </a:solidFill>
                <a:latin typeface="Arial MT"/>
                <a:cs typeface="Arial MT"/>
              </a:rPr>
              <a:t>un système </a:t>
            </a:r>
            <a:r>
              <a:rPr sz="2176" spc="-12" dirty="0">
                <a:solidFill>
                  <a:srgbClr val="FFFFFF"/>
                </a:solidFill>
                <a:latin typeface="Arial MT"/>
                <a:cs typeface="Arial MT"/>
              </a:rPr>
              <a:t>d’exploitation</a:t>
            </a:r>
            <a:r>
              <a:rPr sz="2176" spc="-6" dirty="0">
                <a:solidFill>
                  <a:srgbClr val="FFFFFF"/>
                </a:solidFill>
                <a:latin typeface="Arial MT"/>
                <a:cs typeface="Arial MT"/>
              </a:rPr>
              <a:t> </a:t>
            </a:r>
            <a:r>
              <a:rPr sz="2176" spc="-12" dirty="0">
                <a:solidFill>
                  <a:srgbClr val="FFFFFF"/>
                </a:solidFill>
                <a:latin typeface="Arial MT"/>
                <a:cs typeface="Arial MT"/>
              </a:rPr>
              <a:t>Windows)</a:t>
            </a:r>
            <a:r>
              <a:rPr sz="2176" dirty="0">
                <a:solidFill>
                  <a:srgbClr val="FFFFFF"/>
                </a:solidFill>
                <a:latin typeface="Arial MT"/>
                <a:cs typeface="Arial MT"/>
              </a:rPr>
              <a:t> :</a:t>
            </a:r>
            <a:endParaRPr sz="2176">
              <a:solidFill>
                <a:prstClr val="black"/>
              </a:solidFill>
              <a:latin typeface="Arial MT"/>
              <a:cs typeface="Arial MT"/>
            </a:endParaRPr>
          </a:p>
        </p:txBody>
      </p:sp>
      <p:sp>
        <p:nvSpPr>
          <p:cNvPr id="5" name="object 5"/>
          <p:cNvSpPr txBox="1"/>
          <p:nvPr/>
        </p:nvSpPr>
        <p:spPr>
          <a:xfrm>
            <a:off x="1059752" y="3290138"/>
            <a:ext cx="9940165" cy="1122817"/>
          </a:xfrm>
          <a:prstGeom prst="rect">
            <a:avLst/>
          </a:prstGeom>
        </p:spPr>
        <p:txBody>
          <a:bodyPr vert="horz" wrap="square" lIns="0" tIns="43761" rIns="0" bIns="0" rtlCol="0">
            <a:spAutoFit/>
          </a:bodyPr>
          <a:lstStyle/>
          <a:p>
            <a:pPr marL="15356" marR="6142" defTabSz="1105601">
              <a:lnSpc>
                <a:spcPts val="2442"/>
              </a:lnSpc>
              <a:spcBef>
                <a:spcPts val="343"/>
              </a:spcBef>
            </a:pPr>
            <a:r>
              <a:rPr sz="2176" spc="-6" dirty="0">
                <a:solidFill>
                  <a:srgbClr val="FFFFFF"/>
                </a:solidFill>
                <a:latin typeface="Arial MT"/>
                <a:cs typeface="Arial MT"/>
              </a:rPr>
              <a:t>La</a:t>
            </a:r>
            <a:r>
              <a:rPr sz="2176" spc="-12" dirty="0">
                <a:solidFill>
                  <a:srgbClr val="FFFFFF"/>
                </a:solidFill>
                <a:latin typeface="Arial MT"/>
                <a:cs typeface="Arial MT"/>
              </a:rPr>
              <a:t> ligne</a:t>
            </a:r>
            <a:r>
              <a:rPr sz="2176" spc="-6" dirty="0">
                <a:solidFill>
                  <a:srgbClr val="FFFFFF"/>
                </a:solidFill>
                <a:latin typeface="Arial MT"/>
                <a:cs typeface="Arial MT"/>
              </a:rPr>
              <a:t> de commande</a:t>
            </a:r>
            <a:r>
              <a:rPr sz="2176" spc="-12" dirty="0">
                <a:solidFill>
                  <a:srgbClr val="FFFFFF"/>
                </a:solidFill>
                <a:latin typeface="Arial MT"/>
                <a:cs typeface="Arial MT"/>
              </a:rPr>
              <a:t> affiche</a:t>
            </a:r>
            <a:r>
              <a:rPr sz="2176" spc="-6" dirty="0">
                <a:solidFill>
                  <a:srgbClr val="FFFFFF"/>
                </a:solidFill>
                <a:latin typeface="Arial MT"/>
                <a:cs typeface="Arial MT"/>
              </a:rPr>
              <a:t> alors</a:t>
            </a:r>
            <a:r>
              <a:rPr sz="2176" dirty="0">
                <a:solidFill>
                  <a:srgbClr val="FFFFFF"/>
                </a:solidFill>
                <a:latin typeface="Arial MT"/>
                <a:cs typeface="Arial MT"/>
              </a:rPr>
              <a:t> </a:t>
            </a:r>
            <a:r>
              <a:rPr sz="2176" spc="-6" dirty="0">
                <a:solidFill>
                  <a:srgbClr val="FFFFFF"/>
                </a:solidFill>
                <a:latin typeface="Arial MT"/>
                <a:cs typeface="Arial MT"/>
              </a:rPr>
              <a:t>jshell&gt;</a:t>
            </a:r>
            <a:r>
              <a:rPr sz="2176" dirty="0">
                <a:solidFill>
                  <a:srgbClr val="FFFFFF"/>
                </a:solidFill>
                <a:latin typeface="Arial MT"/>
                <a:cs typeface="Arial MT"/>
              </a:rPr>
              <a:t> ,</a:t>
            </a:r>
            <a:r>
              <a:rPr sz="2176" spc="-6" dirty="0">
                <a:solidFill>
                  <a:srgbClr val="FFFFFF"/>
                </a:solidFill>
                <a:latin typeface="Arial MT"/>
                <a:cs typeface="Arial MT"/>
              </a:rPr>
              <a:t> ce qui </a:t>
            </a:r>
            <a:r>
              <a:rPr sz="2176" spc="-12" dirty="0">
                <a:solidFill>
                  <a:srgbClr val="FFFFFF"/>
                </a:solidFill>
                <a:latin typeface="Arial MT"/>
                <a:cs typeface="Arial MT"/>
              </a:rPr>
              <a:t>indique </a:t>
            </a:r>
            <a:r>
              <a:rPr sz="2176" spc="-6" dirty="0">
                <a:solidFill>
                  <a:srgbClr val="FFFFFF"/>
                </a:solidFill>
                <a:latin typeface="Arial MT"/>
                <a:cs typeface="Arial MT"/>
              </a:rPr>
              <a:t>que jshell interprète le </a:t>
            </a:r>
            <a:r>
              <a:rPr sz="2176" spc="-585" dirty="0">
                <a:solidFill>
                  <a:srgbClr val="FFFFFF"/>
                </a:solidFill>
                <a:latin typeface="Arial MT"/>
                <a:cs typeface="Arial MT"/>
              </a:rPr>
              <a:t> </a:t>
            </a:r>
            <a:r>
              <a:rPr sz="2176" spc="-6" dirty="0">
                <a:solidFill>
                  <a:srgbClr val="FFFFFF"/>
                </a:solidFill>
                <a:latin typeface="Arial MT"/>
                <a:cs typeface="Arial MT"/>
              </a:rPr>
              <a:t>code</a:t>
            </a:r>
            <a:r>
              <a:rPr sz="2176" spc="-12" dirty="0">
                <a:solidFill>
                  <a:srgbClr val="FFFFFF"/>
                </a:solidFill>
                <a:latin typeface="Arial MT"/>
                <a:cs typeface="Arial MT"/>
              </a:rPr>
              <a:t> </a:t>
            </a:r>
            <a:r>
              <a:rPr sz="2176" spc="-6" dirty="0">
                <a:solidFill>
                  <a:srgbClr val="FFFFFF"/>
                </a:solidFill>
                <a:latin typeface="Arial MT"/>
                <a:cs typeface="Arial MT"/>
              </a:rPr>
              <a:t>Java qui </a:t>
            </a:r>
            <a:r>
              <a:rPr sz="2176" dirty="0">
                <a:solidFill>
                  <a:srgbClr val="FFFFFF"/>
                </a:solidFill>
                <a:latin typeface="Arial MT"/>
                <a:cs typeface="Arial MT"/>
              </a:rPr>
              <a:t>va</a:t>
            </a:r>
            <a:r>
              <a:rPr sz="2176" spc="-6" dirty="0">
                <a:solidFill>
                  <a:srgbClr val="FFFFFF"/>
                </a:solidFill>
                <a:latin typeface="Arial MT"/>
                <a:cs typeface="Arial MT"/>
              </a:rPr>
              <a:t> suivre.</a:t>
            </a:r>
            <a:endParaRPr sz="2176">
              <a:solidFill>
                <a:prstClr val="black"/>
              </a:solidFill>
              <a:latin typeface="Arial MT"/>
              <a:cs typeface="Arial MT"/>
            </a:endParaRPr>
          </a:p>
          <a:p>
            <a:pPr marL="15356" defTabSz="1105601">
              <a:spcBef>
                <a:spcPts val="1046"/>
              </a:spcBef>
            </a:pPr>
            <a:r>
              <a:rPr sz="2176" spc="-12" dirty="0">
                <a:solidFill>
                  <a:srgbClr val="FFFFFF"/>
                </a:solidFill>
                <a:latin typeface="Arial MT"/>
                <a:cs typeface="Arial MT"/>
              </a:rPr>
              <a:t>Pour </a:t>
            </a:r>
            <a:r>
              <a:rPr sz="2176" spc="-6" dirty="0">
                <a:solidFill>
                  <a:srgbClr val="FFFFFF"/>
                </a:solidFill>
                <a:latin typeface="Arial MT"/>
                <a:cs typeface="Arial MT"/>
              </a:rPr>
              <a:t>quitter</a:t>
            </a:r>
            <a:r>
              <a:rPr sz="2176" spc="-12" dirty="0">
                <a:solidFill>
                  <a:srgbClr val="FFFFFF"/>
                </a:solidFill>
                <a:latin typeface="Arial MT"/>
                <a:cs typeface="Arial MT"/>
              </a:rPr>
              <a:t> </a:t>
            </a:r>
            <a:r>
              <a:rPr sz="2176" spc="-6" dirty="0">
                <a:solidFill>
                  <a:srgbClr val="FFFFFF"/>
                </a:solidFill>
                <a:latin typeface="Arial MT"/>
                <a:cs typeface="Arial MT"/>
              </a:rPr>
              <a:t>jshell,</a:t>
            </a:r>
            <a:r>
              <a:rPr sz="2176" spc="-12" dirty="0">
                <a:solidFill>
                  <a:srgbClr val="FFFFFF"/>
                </a:solidFill>
                <a:latin typeface="Arial MT"/>
                <a:cs typeface="Arial MT"/>
              </a:rPr>
              <a:t> </a:t>
            </a:r>
            <a:r>
              <a:rPr sz="2176" spc="-6" dirty="0">
                <a:solidFill>
                  <a:srgbClr val="FFFFFF"/>
                </a:solidFill>
                <a:latin typeface="Arial MT"/>
                <a:cs typeface="Arial MT"/>
              </a:rPr>
              <a:t>utiliser la</a:t>
            </a:r>
            <a:r>
              <a:rPr sz="2176" spc="-18" dirty="0">
                <a:solidFill>
                  <a:srgbClr val="FFFFFF"/>
                </a:solidFill>
                <a:latin typeface="Arial MT"/>
                <a:cs typeface="Arial MT"/>
              </a:rPr>
              <a:t> </a:t>
            </a:r>
            <a:r>
              <a:rPr sz="2176" spc="-6" dirty="0">
                <a:solidFill>
                  <a:srgbClr val="FFFFFF"/>
                </a:solidFill>
                <a:latin typeface="Arial MT"/>
                <a:cs typeface="Arial MT"/>
              </a:rPr>
              <a:t>commande</a:t>
            </a:r>
            <a:r>
              <a:rPr sz="2176" spc="-18" dirty="0">
                <a:solidFill>
                  <a:srgbClr val="FFFFFF"/>
                </a:solidFill>
                <a:latin typeface="Arial MT"/>
                <a:cs typeface="Arial MT"/>
              </a:rPr>
              <a:t> </a:t>
            </a:r>
            <a:r>
              <a:rPr sz="2176" dirty="0">
                <a:solidFill>
                  <a:srgbClr val="FFFFFF"/>
                </a:solidFill>
                <a:latin typeface="Arial MT"/>
                <a:cs typeface="Arial MT"/>
              </a:rPr>
              <a:t>:</a:t>
            </a:r>
            <a:r>
              <a:rPr sz="2176" spc="-6" dirty="0">
                <a:solidFill>
                  <a:srgbClr val="FFFFFF"/>
                </a:solidFill>
                <a:latin typeface="Arial MT"/>
                <a:cs typeface="Arial MT"/>
              </a:rPr>
              <a:t> /exit</a:t>
            </a:r>
            <a:endParaRPr sz="2176">
              <a:solidFill>
                <a:prstClr val="black"/>
              </a:solidFill>
              <a:latin typeface="Arial MT"/>
              <a:cs typeface="Arial MT"/>
            </a:endParaRPr>
          </a:p>
        </p:txBody>
      </p:sp>
      <p:sp>
        <p:nvSpPr>
          <p:cNvPr id="6" name="object 6"/>
          <p:cNvSpPr/>
          <p:nvPr/>
        </p:nvSpPr>
        <p:spPr>
          <a:xfrm>
            <a:off x="1106876" y="2409720"/>
            <a:ext cx="9673753" cy="411518"/>
          </a:xfrm>
          <a:custGeom>
            <a:avLst/>
            <a:gdLst/>
            <a:ahLst/>
            <a:cxnLst/>
            <a:rect l="l" t="t" r="r" b="b"/>
            <a:pathLst>
              <a:path w="8001000" h="340360">
                <a:moveTo>
                  <a:pt x="8001000" y="0"/>
                </a:moveTo>
                <a:lnTo>
                  <a:pt x="0" y="0"/>
                </a:lnTo>
                <a:lnTo>
                  <a:pt x="0" y="340207"/>
                </a:lnTo>
                <a:lnTo>
                  <a:pt x="4000677" y="340207"/>
                </a:lnTo>
                <a:lnTo>
                  <a:pt x="8001000" y="340207"/>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7" name="object 7"/>
          <p:cNvSpPr txBox="1"/>
          <p:nvPr/>
        </p:nvSpPr>
        <p:spPr>
          <a:xfrm>
            <a:off x="1106876" y="2409720"/>
            <a:ext cx="9673753" cy="292358"/>
          </a:xfrm>
          <a:prstGeom prst="rect">
            <a:avLst/>
          </a:prstGeom>
          <a:ln w="29159">
            <a:solidFill>
              <a:srgbClr val="ABB10B"/>
            </a:solidFill>
          </a:ln>
        </p:spPr>
        <p:txBody>
          <a:bodyPr vert="horz" wrap="square" lIns="0" tIns="13052" rIns="0" bIns="0" rtlCol="0">
            <a:spAutoFit/>
          </a:bodyPr>
          <a:lstStyle/>
          <a:p>
            <a:pPr marL="125914" defTabSz="1105601">
              <a:spcBef>
                <a:spcPts val="103"/>
              </a:spcBef>
            </a:pPr>
            <a:r>
              <a:rPr sz="1814" dirty="0">
                <a:solidFill>
                  <a:srgbClr val="B1B1B1"/>
                </a:solidFill>
                <a:latin typeface="Consolas"/>
                <a:cs typeface="Consolas"/>
              </a:rPr>
              <a:t>jshell</a:t>
            </a:r>
            <a:endParaRPr sz="1814">
              <a:solidFill>
                <a:prstClr val="black"/>
              </a:solidFill>
              <a:latin typeface="Consolas"/>
              <a:cs typeface="Consolas"/>
            </a:endParaRPr>
          </a:p>
        </p:txBody>
      </p:sp>
      <p:sp>
        <p:nvSpPr>
          <p:cNvPr id="8" name="object 8"/>
          <p:cNvSpPr/>
          <p:nvPr/>
        </p:nvSpPr>
        <p:spPr>
          <a:xfrm>
            <a:off x="1105572" y="4976043"/>
            <a:ext cx="9673753" cy="411518"/>
          </a:xfrm>
          <a:custGeom>
            <a:avLst/>
            <a:gdLst/>
            <a:ahLst/>
            <a:cxnLst/>
            <a:rect l="l" t="t" r="r" b="b"/>
            <a:pathLst>
              <a:path w="8001000" h="340360">
                <a:moveTo>
                  <a:pt x="8001000" y="0"/>
                </a:moveTo>
                <a:lnTo>
                  <a:pt x="0" y="0"/>
                </a:lnTo>
                <a:lnTo>
                  <a:pt x="0" y="340194"/>
                </a:lnTo>
                <a:lnTo>
                  <a:pt x="4000677" y="340194"/>
                </a:lnTo>
                <a:lnTo>
                  <a:pt x="8001000" y="340194"/>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9" name="object 9"/>
          <p:cNvSpPr txBox="1"/>
          <p:nvPr/>
        </p:nvSpPr>
        <p:spPr>
          <a:xfrm>
            <a:off x="1105572" y="4976043"/>
            <a:ext cx="9673753" cy="292358"/>
          </a:xfrm>
          <a:prstGeom prst="rect">
            <a:avLst/>
          </a:prstGeom>
          <a:ln w="29159">
            <a:solidFill>
              <a:srgbClr val="ABB10B"/>
            </a:solidFill>
          </a:ln>
        </p:spPr>
        <p:txBody>
          <a:bodyPr vert="horz" wrap="square" lIns="0" tIns="13052" rIns="0" bIns="0" rtlCol="0">
            <a:spAutoFit/>
          </a:bodyPr>
          <a:lstStyle/>
          <a:p>
            <a:pPr marL="125914" defTabSz="1105601">
              <a:spcBef>
                <a:spcPts val="103"/>
              </a:spcBef>
            </a:pPr>
            <a:r>
              <a:rPr sz="1814" dirty="0">
                <a:solidFill>
                  <a:srgbClr val="B1B1B1"/>
                </a:solidFill>
                <a:latin typeface="Consolas"/>
                <a:cs typeface="Consolas"/>
              </a:rPr>
              <a:t>jshell</a:t>
            </a:r>
            <a:r>
              <a:rPr sz="1814" spc="-79" dirty="0">
                <a:solidFill>
                  <a:srgbClr val="B1B1B1"/>
                </a:solidFill>
                <a:latin typeface="Consolas"/>
                <a:cs typeface="Consolas"/>
              </a:rPr>
              <a:t> </a:t>
            </a:r>
            <a:r>
              <a:rPr sz="1814" dirty="0">
                <a:solidFill>
                  <a:srgbClr val="B1B1B1"/>
                </a:solidFill>
                <a:latin typeface="Consolas"/>
                <a:cs typeface="Consolas"/>
              </a:rPr>
              <a:t>&gt;/exit</a:t>
            </a:r>
            <a:endParaRPr sz="1814">
              <a:solidFill>
                <a:prstClr val="black"/>
              </a:solidFill>
              <a:latin typeface="Consolas"/>
              <a:cs typeface="Consolas"/>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685608" cy="294684"/>
          </a:xfrm>
          <a:prstGeom prst="rect">
            <a:avLst/>
          </a:prstGeom>
        </p:spPr>
        <p:txBody>
          <a:bodyPr vert="horz" wrap="square" lIns="0" tIns="15355" rIns="0" bIns="0" rtlCol="0">
            <a:spAutoFit/>
          </a:bodyPr>
          <a:lstStyle/>
          <a:p>
            <a:pPr marL="15356" defTabSz="1105601">
              <a:spcBef>
                <a:spcPts val="121"/>
              </a:spcBef>
            </a:pPr>
            <a:r>
              <a:rPr sz="1814" b="1" dirty="0">
                <a:solidFill>
                  <a:srgbClr val="0058FF"/>
                </a:solidFill>
                <a:latin typeface="Arial"/>
                <a:cs typeface="Arial"/>
              </a:rPr>
              <a:t>J</a:t>
            </a:r>
            <a:r>
              <a:rPr sz="1814" b="1" spc="6" dirty="0">
                <a:solidFill>
                  <a:srgbClr val="0058FF"/>
                </a:solidFill>
                <a:latin typeface="Arial"/>
                <a:cs typeface="Arial"/>
              </a:rPr>
              <a:t>s</a:t>
            </a:r>
            <a:r>
              <a:rPr sz="1814" b="1" spc="-12" dirty="0">
                <a:solidFill>
                  <a:srgbClr val="0058FF"/>
                </a:solidFill>
                <a:latin typeface="Arial"/>
                <a:cs typeface="Arial"/>
              </a:rPr>
              <a:t>h</a:t>
            </a:r>
            <a:r>
              <a:rPr sz="1814" b="1" spc="6" dirty="0">
                <a:solidFill>
                  <a:srgbClr val="0058FF"/>
                </a:solidFill>
                <a:latin typeface="Arial"/>
                <a:cs typeface="Arial"/>
              </a:rPr>
              <a:t>e</a:t>
            </a:r>
            <a:r>
              <a:rPr sz="1814" b="1" dirty="0">
                <a:solidFill>
                  <a:srgbClr val="0058FF"/>
                </a:solidFill>
                <a:latin typeface="Arial"/>
                <a:cs typeface="Arial"/>
              </a:rPr>
              <a:t>ll</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2999631" cy="573671"/>
          </a:xfrm>
          <a:prstGeom prst="rect">
            <a:avLst/>
          </a:prstGeom>
        </p:spPr>
        <p:txBody>
          <a:bodyPr vert="horz" wrap="square" lIns="0" tIns="15355" rIns="0" bIns="0" rtlCol="0">
            <a:spAutoFit/>
          </a:bodyPr>
          <a:lstStyle/>
          <a:p>
            <a:pPr marL="15356">
              <a:spcBef>
                <a:spcPts val="121"/>
              </a:spcBef>
            </a:pPr>
            <a:r>
              <a:rPr spc="375" dirty="0"/>
              <a:t>Possibilités</a:t>
            </a:r>
          </a:p>
        </p:txBody>
      </p:sp>
      <p:sp>
        <p:nvSpPr>
          <p:cNvPr id="4" name="object 4"/>
          <p:cNvSpPr txBox="1"/>
          <p:nvPr/>
        </p:nvSpPr>
        <p:spPr>
          <a:xfrm>
            <a:off x="1059752" y="1563880"/>
            <a:ext cx="3676794" cy="350340"/>
          </a:xfrm>
          <a:prstGeom prst="rect">
            <a:avLst/>
          </a:prstGeom>
        </p:spPr>
        <p:txBody>
          <a:bodyPr vert="horz" wrap="square" lIns="0" tIns="15355" rIns="0" bIns="0" rtlCol="0">
            <a:spAutoFit/>
          </a:bodyPr>
          <a:lstStyle/>
          <a:p>
            <a:pPr marL="15356" defTabSz="1105601">
              <a:spcBef>
                <a:spcPts val="121"/>
              </a:spcBef>
            </a:pPr>
            <a:r>
              <a:rPr sz="2176" dirty="0">
                <a:solidFill>
                  <a:srgbClr val="FFFFFF"/>
                </a:solidFill>
                <a:latin typeface="Arial MT"/>
                <a:cs typeface="Arial MT"/>
              </a:rPr>
              <a:t>Il</a:t>
            </a:r>
            <a:r>
              <a:rPr sz="2176" spc="-18" dirty="0">
                <a:solidFill>
                  <a:srgbClr val="FFFFFF"/>
                </a:solidFill>
                <a:latin typeface="Arial MT"/>
                <a:cs typeface="Arial MT"/>
              </a:rPr>
              <a:t> </a:t>
            </a:r>
            <a:r>
              <a:rPr sz="2176" spc="-6" dirty="0">
                <a:solidFill>
                  <a:srgbClr val="FFFFFF"/>
                </a:solidFill>
                <a:latin typeface="Arial MT"/>
                <a:cs typeface="Arial MT"/>
              </a:rPr>
              <a:t>est</a:t>
            </a:r>
            <a:r>
              <a:rPr sz="2176" spc="-12" dirty="0">
                <a:solidFill>
                  <a:srgbClr val="FFFFFF"/>
                </a:solidFill>
                <a:latin typeface="Arial MT"/>
                <a:cs typeface="Arial MT"/>
              </a:rPr>
              <a:t> possible</a:t>
            </a:r>
            <a:r>
              <a:rPr sz="2176" spc="-18" dirty="0">
                <a:solidFill>
                  <a:srgbClr val="FFFFFF"/>
                </a:solidFill>
                <a:latin typeface="Arial MT"/>
                <a:cs typeface="Arial MT"/>
              </a:rPr>
              <a:t> </a:t>
            </a:r>
            <a:r>
              <a:rPr sz="2176" spc="-6" dirty="0">
                <a:solidFill>
                  <a:srgbClr val="FFFFFF"/>
                </a:solidFill>
                <a:latin typeface="Arial MT"/>
                <a:cs typeface="Arial MT"/>
              </a:rPr>
              <a:t>avec Jshell</a:t>
            </a:r>
            <a:r>
              <a:rPr sz="2176" spc="-18" dirty="0">
                <a:solidFill>
                  <a:srgbClr val="FFFFFF"/>
                </a:solidFill>
                <a:latin typeface="Arial MT"/>
                <a:cs typeface="Arial MT"/>
              </a:rPr>
              <a:t> </a:t>
            </a:r>
            <a:r>
              <a:rPr sz="2176" spc="-6" dirty="0">
                <a:solidFill>
                  <a:srgbClr val="FFFFFF"/>
                </a:solidFill>
                <a:latin typeface="Arial MT"/>
                <a:cs typeface="Arial MT"/>
              </a:rPr>
              <a:t>de</a:t>
            </a:r>
            <a:r>
              <a:rPr sz="2176" spc="-18" dirty="0">
                <a:solidFill>
                  <a:srgbClr val="FFFFFF"/>
                </a:solidFill>
                <a:latin typeface="Arial MT"/>
                <a:cs typeface="Arial MT"/>
              </a:rPr>
              <a:t> </a:t>
            </a:r>
            <a:r>
              <a:rPr sz="2176" dirty="0">
                <a:solidFill>
                  <a:srgbClr val="FFFFFF"/>
                </a:solidFill>
                <a:latin typeface="Arial MT"/>
                <a:cs typeface="Arial MT"/>
              </a:rPr>
              <a:t>:</a:t>
            </a:r>
            <a:endParaRPr sz="2176">
              <a:solidFill>
                <a:prstClr val="black"/>
              </a:solidFill>
              <a:latin typeface="Arial MT"/>
              <a:cs typeface="Arial MT"/>
            </a:endParaRPr>
          </a:p>
        </p:txBody>
      </p:sp>
      <p:sp>
        <p:nvSpPr>
          <p:cNvPr id="5" name="object 5"/>
          <p:cNvSpPr/>
          <p:nvPr/>
        </p:nvSpPr>
        <p:spPr>
          <a:xfrm>
            <a:off x="1107307" y="2409719"/>
            <a:ext cx="9673753" cy="4141288"/>
          </a:xfrm>
          <a:custGeom>
            <a:avLst/>
            <a:gdLst/>
            <a:ahLst/>
            <a:cxnLst/>
            <a:rect l="l" t="t" r="r" b="b"/>
            <a:pathLst>
              <a:path w="8001000" h="3425190">
                <a:moveTo>
                  <a:pt x="8001000" y="0"/>
                </a:moveTo>
                <a:lnTo>
                  <a:pt x="0" y="0"/>
                </a:lnTo>
                <a:lnTo>
                  <a:pt x="0" y="3424681"/>
                </a:lnTo>
                <a:lnTo>
                  <a:pt x="4000690" y="3424681"/>
                </a:lnTo>
                <a:lnTo>
                  <a:pt x="8001000" y="3424681"/>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6" name="object 6"/>
          <p:cNvSpPr txBox="1"/>
          <p:nvPr/>
        </p:nvSpPr>
        <p:spPr>
          <a:xfrm>
            <a:off x="1107307" y="2409720"/>
            <a:ext cx="9673753" cy="3106334"/>
          </a:xfrm>
          <a:prstGeom prst="rect">
            <a:avLst/>
          </a:prstGeom>
          <a:ln w="29159">
            <a:solidFill>
              <a:srgbClr val="ABB10B"/>
            </a:solidFill>
          </a:ln>
        </p:spPr>
        <p:txBody>
          <a:bodyPr vert="horz" wrap="square" lIns="0" tIns="13052" rIns="0" bIns="0" rtlCol="0">
            <a:spAutoFit/>
          </a:bodyPr>
          <a:lstStyle/>
          <a:p>
            <a:pPr marL="125914" defTabSz="1105601">
              <a:lnSpc>
                <a:spcPts val="2163"/>
              </a:lnSpc>
              <a:spcBef>
                <a:spcPts val="103"/>
              </a:spcBef>
            </a:pPr>
            <a:r>
              <a:rPr sz="1814" dirty="0">
                <a:solidFill>
                  <a:srgbClr val="B1B1B1"/>
                </a:solidFill>
                <a:latin typeface="Consolas"/>
                <a:cs typeface="Consolas"/>
              </a:rPr>
              <a:t>jshell&gt;</a:t>
            </a:r>
            <a:r>
              <a:rPr sz="1814" spc="-30" dirty="0">
                <a:solidFill>
                  <a:srgbClr val="B1B1B1"/>
                </a:solidFill>
                <a:latin typeface="Consolas"/>
                <a:cs typeface="Consolas"/>
              </a:rPr>
              <a:t> </a:t>
            </a:r>
            <a:r>
              <a:rPr sz="1814" dirty="0">
                <a:solidFill>
                  <a:srgbClr val="B1B1B1"/>
                </a:solidFill>
                <a:latin typeface="Consolas"/>
                <a:cs typeface="Consolas"/>
              </a:rPr>
              <a:t>1+1</a:t>
            </a:r>
            <a:r>
              <a:rPr sz="1814" spc="-24" dirty="0">
                <a:solidFill>
                  <a:srgbClr val="B1B1B1"/>
                </a:solidFill>
                <a:latin typeface="Consolas"/>
                <a:cs typeface="Consolas"/>
              </a:rPr>
              <a:t> </a:t>
            </a:r>
            <a:r>
              <a:rPr sz="1814" dirty="0">
                <a:solidFill>
                  <a:srgbClr val="B1B1B1"/>
                </a:solidFill>
                <a:latin typeface="Consolas"/>
                <a:cs typeface="Consolas"/>
              </a:rPr>
              <a:t>//Exécuter</a:t>
            </a:r>
            <a:r>
              <a:rPr sz="1814" spc="-30" dirty="0">
                <a:solidFill>
                  <a:srgbClr val="B1B1B1"/>
                </a:solidFill>
                <a:latin typeface="Consolas"/>
                <a:cs typeface="Consolas"/>
              </a:rPr>
              <a:t> </a:t>
            </a:r>
            <a:r>
              <a:rPr sz="1814" dirty="0">
                <a:solidFill>
                  <a:srgbClr val="B1B1B1"/>
                </a:solidFill>
                <a:latin typeface="Consolas"/>
                <a:cs typeface="Consolas"/>
              </a:rPr>
              <a:t>des</a:t>
            </a:r>
            <a:r>
              <a:rPr sz="1814" spc="-24" dirty="0">
                <a:solidFill>
                  <a:srgbClr val="B1B1B1"/>
                </a:solidFill>
                <a:latin typeface="Consolas"/>
                <a:cs typeface="Consolas"/>
              </a:rPr>
              <a:t> </a:t>
            </a:r>
            <a:r>
              <a:rPr sz="1814" dirty="0">
                <a:solidFill>
                  <a:srgbClr val="B1B1B1"/>
                </a:solidFill>
                <a:latin typeface="Consolas"/>
                <a:cs typeface="Consolas"/>
              </a:rPr>
              <a:t>commandes</a:t>
            </a:r>
            <a:endParaRPr sz="1814">
              <a:solidFill>
                <a:prstClr val="black"/>
              </a:solidFill>
              <a:latin typeface="Consolas"/>
              <a:cs typeface="Consolas"/>
            </a:endParaRPr>
          </a:p>
          <a:p>
            <a:pPr marL="125914" defTabSz="1105601">
              <a:lnSpc>
                <a:spcPts val="2163"/>
              </a:lnSpc>
            </a:pPr>
            <a:r>
              <a:rPr sz="1814" dirty="0">
                <a:solidFill>
                  <a:srgbClr val="B1B1B1"/>
                </a:solidFill>
                <a:latin typeface="Consolas"/>
                <a:cs typeface="Consolas"/>
              </a:rPr>
              <a:t>$1</a:t>
            </a:r>
            <a:r>
              <a:rPr sz="1814" spc="-48" dirty="0">
                <a:solidFill>
                  <a:srgbClr val="B1B1B1"/>
                </a:solidFill>
                <a:latin typeface="Consolas"/>
                <a:cs typeface="Consolas"/>
              </a:rPr>
              <a:t> </a:t>
            </a:r>
            <a:r>
              <a:rPr sz="1814" dirty="0">
                <a:solidFill>
                  <a:srgbClr val="B1B1B1"/>
                </a:solidFill>
                <a:latin typeface="Consolas"/>
                <a:cs typeface="Consolas"/>
              </a:rPr>
              <a:t>==&gt;</a:t>
            </a:r>
            <a:r>
              <a:rPr sz="1814" spc="-48" dirty="0">
                <a:solidFill>
                  <a:srgbClr val="B1B1B1"/>
                </a:solidFill>
                <a:latin typeface="Consolas"/>
                <a:cs typeface="Consolas"/>
              </a:rPr>
              <a:t> </a:t>
            </a:r>
            <a:r>
              <a:rPr sz="1814" dirty="0">
                <a:solidFill>
                  <a:srgbClr val="B1B1B1"/>
                </a:solidFill>
                <a:latin typeface="Consolas"/>
                <a:cs typeface="Consolas"/>
              </a:rPr>
              <a:t>2</a:t>
            </a:r>
            <a:endParaRPr sz="1814">
              <a:solidFill>
                <a:prstClr val="black"/>
              </a:solidFill>
              <a:latin typeface="Consolas"/>
              <a:cs typeface="Consolas"/>
            </a:endParaRPr>
          </a:p>
          <a:p>
            <a:pPr defTabSz="1105601">
              <a:spcBef>
                <a:spcPts val="6"/>
              </a:spcBef>
            </a:pPr>
            <a:endParaRPr sz="1814">
              <a:solidFill>
                <a:prstClr val="black"/>
              </a:solidFill>
              <a:latin typeface="Consolas"/>
              <a:cs typeface="Consolas"/>
            </a:endParaRPr>
          </a:p>
          <a:p>
            <a:pPr marL="125914" defTabSz="1105601">
              <a:lnSpc>
                <a:spcPts val="2163"/>
              </a:lnSpc>
              <a:spcBef>
                <a:spcPts val="6"/>
              </a:spcBef>
            </a:pPr>
            <a:r>
              <a:rPr sz="1814" dirty="0">
                <a:solidFill>
                  <a:srgbClr val="B1B1B1"/>
                </a:solidFill>
                <a:latin typeface="Consolas"/>
                <a:cs typeface="Consolas"/>
              </a:rPr>
              <a:t>jshell&gt;</a:t>
            </a:r>
            <a:r>
              <a:rPr sz="1814" spc="-30" dirty="0">
                <a:solidFill>
                  <a:srgbClr val="B1B1B1"/>
                </a:solidFill>
                <a:latin typeface="Consolas"/>
                <a:cs typeface="Consolas"/>
              </a:rPr>
              <a:t> </a:t>
            </a:r>
            <a:r>
              <a:rPr sz="1814" dirty="0">
                <a:solidFill>
                  <a:srgbClr val="B1B1B1"/>
                </a:solidFill>
                <a:latin typeface="Consolas"/>
                <a:cs typeface="Consolas"/>
              </a:rPr>
              <a:t>1+1;</a:t>
            </a:r>
            <a:r>
              <a:rPr sz="1814" spc="-24" dirty="0">
                <a:solidFill>
                  <a:srgbClr val="B1B1B1"/>
                </a:solidFill>
                <a:latin typeface="Consolas"/>
                <a:cs typeface="Consolas"/>
              </a:rPr>
              <a:t> </a:t>
            </a:r>
            <a:r>
              <a:rPr sz="1814" dirty="0">
                <a:solidFill>
                  <a:srgbClr val="B1B1B1"/>
                </a:solidFill>
                <a:latin typeface="Consolas"/>
                <a:cs typeface="Consolas"/>
              </a:rPr>
              <a:t>//Exécuter</a:t>
            </a:r>
            <a:r>
              <a:rPr sz="1814" spc="-30" dirty="0">
                <a:solidFill>
                  <a:srgbClr val="B1B1B1"/>
                </a:solidFill>
                <a:latin typeface="Consolas"/>
                <a:cs typeface="Consolas"/>
              </a:rPr>
              <a:t> </a:t>
            </a:r>
            <a:r>
              <a:rPr sz="1814" dirty="0">
                <a:solidFill>
                  <a:srgbClr val="B1B1B1"/>
                </a:solidFill>
                <a:latin typeface="Consolas"/>
                <a:cs typeface="Consolas"/>
              </a:rPr>
              <a:t>des</a:t>
            </a:r>
            <a:r>
              <a:rPr sz="1814" spc="-24" dirty="0">
                <a:solidFill>
                  <a:srgbClr val="B1B1B1"/>
                </a:solidFill>
                <a:latin typeface="Consolas"/>
                <a:cs typeface="Consolas"/>
              </a:rPr>
              <a:t> </a:t>
            </a:r>
            <a:r>
              <a:rPr sz="1814" dirty="0">
                <a:solidFill>
                  <a:srgbClr val="B1B1B1"/>
                </a:solidFill>
                <a:latin typeface="Consolas"/>
                <a:cs typeface="Consolas"/>
              </a:rPr>
              <a:t>commandes</a:t>
            </a:r>
            <a:endParaRPr sz="1814">
              <a:solidFill>
                <a:prstClr val="black"/>
              </a:solidFill>
              <a:latin typeface="Consolas"/>
              <a:cs typeface="Consolas"/>
            </a:endParaRPr>
          </a:p>
          <a:p>
            <a:pPr marL="125914" defTabSz="1105601">
              <a:lnSpc>
                <a:spcPts val="2163"/>
              </a:lnSpc>
            </a:pPr>
            <a:r>
              <a:rPr sz="1814" dirty="0">
                <a:solidFill>
                  <a:srgbClr val="B1B1B1"/>
                </a:solidFill>
                <a:latin typeface="Consolas"/>
                <a:cs typeface="Consolas"/>
              </a:rPr>
              <a:t>$2</a:t>
            </a:r>
            <a:r>
              <a:rPr sz="1814" spc="-48" dirty="0">
                <a:solidFill>
                  <a:srgbClr val="B1B1B1"/>
                </a:solidFill>
                <a:latin typeface="Consolas"/>
                <a:cs typeface="Consolas"/>
              </a:rPr>
              <a:t> </a:t>
            </a:r>
            <a:r>
              <a:rPr sz="1814" dirty="0">
                <a:solidFill>
                  <a:srgbClr val="B1B1B1"/>
                </a:solidFill>
                <a:latin typeface="Consolas"/>
                <a:cs typeface="Consolas"/>
              </a:rPr>
              <a:t>==&gt;</a:t>
            </a:r>
            <a:r>
              <a:rPr sz="1814" spc="-48" dirty="0">
                <a:solidFill>
                  <a:srgbClr val="B1B1B1"/>
                </a:solidFill>
                <a:latin typeface="Consolas"/>
                <a:cs typeface="Consolas"/>
              </a:rPr>
              <a:t> </a:t>
            </a:r>
            <a:r>
              <a:rPr sz="1814" dirty="0">
                <a:solidFill>
                  <a:srgbClr val="B1B1B1"/>
                </a:solidFill>
                <a:latin typeface="Consolas"/>
                <a:cs typeface="Consolas"/>
              </a:rPr>
              <a:t>2</a:t>
            </a:r>
            <a:endParaRPr sz="1814">
              <a:solidFill>
                <a:prstClr val="black"/>
              </a:solidFill>
              <a:latin typeface="Consolas"/>
              <a:cs typeface="Consolas"/>
            </a:endParaRPr>
          </a:p>
          <a:p>
            <a:pPr defTabSz="1105601">
              <a:spcBef>
                <a:spcPts val="6"/>
              </a:spcBef>
            </a:pPr>
            <a:endParaRPr sz="1814">
              <a:solidFill>
                <a:prstClr val="black"/>
              </a:solidFill>
              <a:latin typeface="Consolas"/>
              <a:cs typeface="Consolas"/>
            </a:endParaRPr>
          </a:p>
          <a:p>
            <a:pPr marL="125914" defTabSz="1105601">
              <a:lnSpc>
                <a:spcPts val="2163"/>
              </a:lnSpc>
            </a:pPr>
            <a:r>
              <a:rPr sz="1814" dirty="0">
                <a:solidFill>
                  <a:srgbClr val="B1B1B1"/>
                </a:solidFill>
                <a:latin typeface="Consolas"/>
                <a:cs typeface="Consolas"/>
              </a:rPr>
              <a:t>jshell&gt;</a:t>
            </a:r>
            <a:r>
              <a:rPr sz="1814" spc="-18" dirty="0">
                <a:solidFill>
                  <a:srgbClr val="B1B1B1"/>
                </a:solidFill>
                <a:latin typeface="Consolas"/>
                <a:cs typeface="Consolas"/>
              </a:rPr>
              <a:t> </a:t>
            </a:r>
            <a:r>
              <a:rPr sz="1814" dirty="0">
                <a:solidFill>
                  <a:srgbClr val="B1B1B1"/>
                </a:solidFill>
                <a:latin typeface="Consolas"/>
                <a:cs typeface="Consolas"/>
              </a:rPr>
              <a:t>$4+$4;</a:t>
            </a:r>
            <a:r>
              <a:rPr sz="1814" spc="-12" dirty="0">
                <a:solidFill>
                  <a:srgbClr val="B1B1B1"/>
                </a:solidFill>
                <a:latin typeface="Consolas"/>
                <a:cs typeface="Consolas"/>
              </a:rPr>
              <a:t> </a:t>
            </a:r>
            <a:r>
              <a:rPr sz="1814" dirty="0">
                <a:solidFill>
                  <a:srgbClr val="B1B1B1"/>
                </a:solidFill>
                <a:latin typeface="Consolas"/>
                <a:cs typeface="Consolas"/>
              </a:rPr>
              <a:t>//Réutiliser</a:t>
            </a:r>
            <a:r>
              <a:rPr sz="1814" spc="-12" dirty="0">
                <a:solidFill>
                  <a:srgbClr val="B1B1B1"/>
                </a:solidFill>
                <a:latin typeface="Consolas"/>
                <a:cs typeface="Consolas"/>
              </a:rPr>
              <a:t> </a:t>
            </a:r>
            <a:r>
              <a:rPr sz="1814" dirty="0">
                <a:solidFill>
                  <a:srgbClr val="B1B1B1"/>
                </a:solidFill>
                <a:latin typeface="Consolas"/>
                <a:cs typeface="Consolas"/>
              </a:rPr>
              <a:t>des</a:t>
            </a:r>
            <a:r>
              <a:rPr sz="1814" spc="-18" dirty="0">
                <a:solidFill>
                  <a:srgbClr val="B1B1B1"/>
                </a:solidFill>
                <a:latin typeface="Consolas"/>
                <a:cs typeface="Consolas"/>
              </a:rPr>
              <a:t> </a:t>
            </a:r>
            <a:r>
              <a:rPr sz="1814" dirty="0">
                <a:solidFill>
                  <a:srgbClr val="B1B1B1"/>
                </a:solidFill>
                <a:latin typeface="Consolas"/>
                <a:cs typeface="Consolas"/>
              </a:rPr>
              <a:t>variables</a:t>
            </a:r>
            <a:r>
              <a:rPr sz="1814" spc="-18" dirty="0">
                <a:solidFill>
                  <a:srgbClr val="B1B1B1"/>
                </a:solidFill>
                <a:latin typeface="Consolas"/>
                <a:cs typeface="Consolas"/>
              </a:rPr>
              <a:t> </a:t>
            </a:r>
            <a:r>
              <a:rPr sz="1814" dirty="0">
                <a:solidFill>
                  <a:srgbClr val="B1B1B1"/>
                </a:solidFill>
                <a:latin typeface="Consolas"/>
                <a:cs typeface="Consolas"/>
              </a:rPr>
              <a:t>créées</a:t>
            </a:r>
            <a:r>
              <a:rPr sz="1814" spc="-12" dirty="0">
                <a:solidFill>
                  <a:srgbClr val="B1B1B1"/>
                </a:solidFill>
                <a:latin typeface="Consolas"/>
                <a:cs typeface="Consolas"/>
              </a:rPr>
              <a:t> </a:t>
            </a:r>
            <a:r>
              <a:rPr sz="1814" dirty="0">
                <a:solidFill>
                  <a:srgbClr val="B1B1B1"/>
                </a:solidFill>
                <a:latin typeface="Consolas"/>
                <a:cs typeface="Consolas"/>
              </a:rPr>
              <a:t>par</a:t>
            </a:r>
            <a:r>
              <a:rPr sz="1814" spc="-18" dirty="0">
                <a:solidFill>
                  <a:srgbClr val="B1B1B1"/>
                </a:solidFill>
                <a:latin typeface="Consolas"/>
                <a:cs typeface="Consolas"/>
              </a:rPr>
              <a:t> </a:t>
            </a:r>
            <a:r>
              <a:rPr sz="1814" dirty="0">
                <a:solidFill>
                  <a:srgbClr val="B1B1B1"/>
                </a:solidFill>
                <a:latin typeface="Consolas"/>
                <a:cs typeface="Consolas"/>
              </a:rPr>
              <a:t>jshell</a:t>
            </a:r>
            <a:endParaRPr sz="1814">
              <a:solidFill>
                <a:prstClr val="black"/>
              </a:solidFill>
              <a:latin typeface="Consolas"/>
              <a:cs typeface="Consolas"/>
            </a:endParaRPr>
          </a:p>
          <a:p>
            <a:pPr marL="125914" defTabSz="1105601">
              <a:lnSpc>
                <a:spcPts val="2163"/>
              </a:lnSpc>
            </a:pPr>
            <a:r>
              <a:rPr sz="1814" dirty="0">
                <a:solidFill>
                  <a:srgbClr val="B1B1B1"/>
                </a:solidFill>
                <a:latin typeface="Consolas"/>
                <a:cs typeface="Consolas"/>
              </a:rPr>
              <a:t>$2</a:t>
            </a:r>
            <a:r>
              <a:rPr sz="1814" spc="-48" dirty="0">
                <a:solidFill>
                  <a:srgbClr val="B1B1B1"/>
                </a:solidFill>
                <a:latin typeface="Consolas"/>
                <a:cs typeface="Consolas"/>
              </a:rPr>
              <a:t> </a:t>
            </a:r>
            <a:r>
              <a:rPr sz="1814" dirty="0">
                <a:solidFill>
                  <a:srgbClr val="B1B1B1"/>
                </a:solidFill>
                <a:latin typeface="Consolas"/>
                <a:cs typeface="Consolas"/>
              </a:rPr>
              <a:t>==&gt;</a:t>
            </a:r>
            <a:r>
              <a:rPr sz="1814" spc="-48" dirty="0">
                <a:solidFill>
                  <a:srgbClr val="B1B1B1"/>
                </a:solidFill>
                <a:latin typeface="Consolas"/>
                <a:cs typeface="Consolas"/>
              </a:rPr>
              <a:t> </a:t>
            </a:r>
            <a:r>
              <a:rPr sz="1814" dirty="0">
                <a:solidFill>
                  <a:srgbClr val="B1B1B1"/>
                </a:solidFill>
                <a:latin typeface="Consolas"/>
                <a:cs typeface="Consolas"/>
              </a:rPr>
              <a:t>4</a:t>
            </a:r>
            <a:endParaRPr sz="1814">
              <a:solidFill>
                <a:prstClr val="black"/>
              </a:solidFill>
              <a:latin typeface="Consolas"/>
              <a:cs typeface="Consolas"/>
            </a:endParaRPr>
          </a:p>
          <a:p>
            <a:pPr defTabSz="1105601">
              <a:spcBef>
                <a:spcPts val="36"/>
              </a:spcBef>
            </a:pPr>
            <a:endParaRPr sz="1874">
              <a:solidFill>
                <a:prstClr val="black"/>
              </a:solidFill>
              <a:latin typeface="Consolas"/>
              <a:cs typeface="Consolas"/>
            </a:endParaRPr>
          </a:p>
          <a:p>
            <a:pPr marL="125914" marR="3699925" defTabSz="1105601">
              <a:lnSpc>
                <a:spcPts val="2152"/>
              </a:lnSpc>
            </a:pPr>
            <a:r>
              <a:rPr sz="1814" dirty="0">
                <a:solidFill>
                  <a:srgbClr val="B1B1B1"/>
                </a:solidFill>
                <a:latin typeface="Consolas"/>
                <a:cs typeface="Consolas"/>
              </a:rPr>
              <a:t>jshell&gt;</a:t>
            </a:r>
            <a:r>
              <a:rPr sz="1814" spc="-18" dirty="0">
                <a:solidFill>
                  <a:srgbClr val="B1B1B1"/>
                </a:solidFill>
                <a:latin typeface="Consolas"/>
                <a:cs typeface="Consolas"/>
              </a:rPr>
              <a:t> </a:t>
            </a:r>
            <a:r>
              <a:rPr sz="1814" dirty="0">
                <a:solidFill>
                  <a:srgbClr val="B1B1B1"/>
                </a:solidFill>
                <a:latin typeface="Consolas"/>
                <a:cs typeface="Consolas"/>
              </a:rPr>
              <a:t>int</a:t>
            </a:r>
            <a:r>
              <a:rPr sz="1814" spc="-12" dirty="0">
                <a:solidFill>
                  <a:srgbClr val="B1B1B1"/>
                </a:solidFill>
                <a:latin typeface="Consolas"/>
                <a:cs typeface="Consolas"/>
              </a:rPr>
              <a:t> </a:t>
            </a:r>
            <a:r>
              <a:rPr sz="1814" dirty="0">
                <a:solidFill>
                  <a:srgbClr val="B1B1B1"/>
                </a:solidFill>
                <a:latin typeface="Consolas"/>
                <a:cs typeface="Consolas"/>
              </a:rPr>
              <a:t>i</a:t>
            </a:r>
            <a:r>
              <a:rPr sz="1814" spc="-12" dirty="0">
                <a:solidFill>
                  <a:srgbClr val="B1B1B1"/>
                </a:solidFill>
                <a:latin typeface="Consolas"/>
                <a:cs typeface="Consolas"/>
              </a:rPr>
              <a:t> </a:t>
            </a:r>
            <a:r>
              <a:rPr sz="1814" dirty="0">
                <a:solidFill>
                  <a:srgbClr val="B1B1B1"/>
                </a:solidFill>
                <a:latin typeface="Consolas"/>
                <a:cs typeface="Consolas"/>
              </a:rPr>
              <a:t>=</a:t>
            </a:r>
            <a:r>
              <a:rPr sz="1814" spc="-6" dirty="0">
                <a:solidFill>
                  <a:srgbClr val="B1B1B1"/>
                </a:solidFill>
                <a:latin typeface="Consolas"/>
                <a:cs typeface="Consolas"/>
              </a:rPr>
              <a:t> </a:t>
            </a:r>
            <a:r>
              <a:rPr sz="1814" dirty="0">
                <a:solidFill>
                  <a:srgbClr val="B1B1B1"/>
                </a:solidFill>
                <a:latin typeface="Consolas"/>
                <a:cs typeface="Consolas"/>
              </a:rPr>
              <a:t>4</a:t>
            </a:r>
            <a:r>
              <a:rPr sz="1814" spc="-12" dirty="0">
                <a:solidFill>
                  <a:srgbClr val="B1B1B1"/>
                </a:solidFill>
                <a:latin typeface="Consolas"/>
                <a:cs typeface="Consolas"/>
              </a:rPr>
              <a:t> </a:t>
            </a:r>
            <a:r>
              <a:rPr sz="1814" dirty="0">
                <a:solidFill>
                  <a:srgbClr val="B1B1B1"/>
                </a:solidFill>
                <a:latin typeface="Consolas"/>
                <a:cs typeface="Consolas"/>
              </a:rPr>
              <a:t>*</a:t>
            </a:r>
            <a:r>
              <a:rPr sz="1814" spc="-18" dirty="0">
                <a:solidFill>
                  <a:srgbClr val="B1B1B1"/>
                </a:solidFill>
                <a:latin typeface="Consolas"/>
                <a:cs typeface="Consolas"/>
              </a:rPr>
              <a:t> </a:t>
            </a:r>
            <a:r>
              <a:rPr sz="1814" dirty="0">
                <a:solidFill>
                  <a:srgbClr val="B1B1B1"/>
                </a:solidFill>
                <a:latin typeface="Consolas"/>
                <a:cs typeface="Consolas"/>
              </a:rPr>
              <a:t>2;</a:t>
            </a:r>
            <a:r>
              <a:rPr sz="1814" spc="-12" dirty="0">
                <a:solidFill>
                  <a:srgbClr val="B1B1B1"/>
                </a:solidFill>
                <a:latin typeface="Consolas"/>
                <a:cs typeface="Consolas"/>
              </a:rPr>
              <a:t> </a:t>
            </a:r>
            <a:r>
              <a:rPr sz="1814" dirty="0">
                <a:solidFill>
                  <a:srgbClr val="B1B1B1"/>
                </a:solidFill>
                <a:latin typeface="Consolas"/>
                <a:cs typeface="Consolas"/>
              </a:rPr>
              <a:t>//Définir</a:t>
            </a:r>
            <a:r>
              <a:rPr sz="1814" spc="-12" dirty="0">
                <a:solidFill>
                  <a:srgbClr val="B1B1B1"/>
                </a:solidFill>
                <a:latin typeface="Consolas"/>
                <a:cs typeface="Consolas"/>
              </a:rPr>
              <a:t> </a:t>
            </a:r>
            <a:r>
              <a:rPr sz="1814" dirty="0">
                <a:solidFill>
                  <a:srgbClr val="B1B1B1"/>
                </a:solidFill>
                <a:latin typeface="Consolas"/>
                <a:cs typeface="Consolas"/>
              </a:rPr>
              <a:t>des</a:t>
            </a:r>
            <a:r>
              <a:rPr sz="1814" spc="-12" dirty="0">
                <a:solidFill>
                  <a:srgbClr val="B1B1B1"/>
                </a:solidFill>
                <a:latin typeface="Consolas"/>
                <a:cs typeface="Consolas"/>
              </a:rPr>
              <a:t> </a:t>
            </a:r>
            <a:r>
              <a:rPr sz="1814" dirty="0">
                <a:solidFill>
                  <a:srgbClr val="B1B1B1"/>
                </a:solidFill>
                <a:latin typeface="Consolas"/>
                <a:cs typeface="Consolas"/>
              </a:rPr>
              <a:t>variables </a:t>
            </a:r>
            <a:r>
              <a:rPr sz="1814" spc="-979" dirty="0">
                <a:solidFill>
                  <a:srgbClr val="B1B1B1"/>
                </a:solidFill>
                <a:latin typeface="Consolas"/>
                <a:cs typeface="Consolas"/>
              </a:rPr>
              <a:t> </a:t>
            </a:r>
            <a:r>
              <a:rPr sz="1814" dirty="0">
                <a:solidFill>
                  <a:srgbClr val="B1B1B1"/>
                </a:solidFill>
                <a:latin typeface="Consolas"/>
                <a:cs typeface="Consolas"/>
              </a:rPr>
              <a:t>i</a:t>
            </a:r>
            <a:r>
              <a:rPr sz="1814" spc="-6" dirty="0">
                <a:solidFill>
                  <a:srgbClr val="B1B1B1"/>
                </a:solidFill>
                <a:latin typeface="Consolas"/>
                <a:cs typeface="Consolas"/>
              </a:rPr>
              <a:t> </a:t>
            </a:r>
            <a:r>
              <a:rPr sz="1814" dirty="0">
                <a:solidFill>
                  <a:srgbClr val="B1B1B1"/>
                </a:solidFill>
                <a:latin typeface="Consolas"/>
                <a:cs typeface="Consolas"/>
              </a:rPr>
              <a:t>==&gt;</a:t>
            </a:r>
            <a:r>
              <a:rPr sz="1814" spc="6" dirty="0">
                <a:solidFill>
                  <a:srgbClr val="B1B1B1"/>
                </a:solidFill>
                <a:latin typeface="Consolas"/>
                <a:cs typeface="Consolas"/>
              </a:rPr>
              <a:t> </a:t>
            </a:r>
            <a:r>
              <a:rPr sz="1814" dirty="0">
                <a:solidFill>
                  <a:srgbClr val="B1B1B1"/>
                </a:solidFill>
                <a:latin typeface="Consolas"/>
                <a:cs typeface="Consolas"/>
              </a:rPr>
              <a:t>8</a:t>
            </a:r>
            <a:endParaRPr sz="1814">
              <a:solidFill>
                <a:prstClr val="black"/>
              </a:solidFill>
              <a:latin typeface="Consolas"/>
              <a:cs typeface="Consolas"/>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685608" cy="294684"/>
          </a:xfrm>
          <a:prstGeom prst="rect">
            <a:avLst/>
          </a:prstGeom>
        </p:spPr>
        <p:txBody>
          <a:bodyPr vert="horz" wrap="square" lIns="0" tIns="15355" rIns="0" bIns="0" rtlCol="0">
            <a:spAutoFit/>
          </a:bodyPr>
          <a:lstStyle/>
          <a:p>
            <a:pPr marL="15356" defTabSz="1105601">
              <a:spcBef>
                <a:spcPts val="121"/>
              </a:spcBef>
            </a:pPr>
            <a:r>
              <a:rPr sz="1814" b="1" dirty="0">
                <a:solidFill>
                  <a:srgbClr val="0058FF"/>
                </a:solidFill>
                <a:latin typeface="Arial"/>
                <a:cs typeface="Arial"/>
              </a:rPr>
              <a:t>J</a:t>
            </a:r>
            <a:r>
              <a:rPr sz="1814" b="1" spc="6" dirty="0">
                <a:solidFill>
                  <a:srgbClr val="0058FF"/>
                </a:solidFill>
                <a:latin typeface="Arial"/>
                <a:cs typeface="Arial"/>
              </a:rPr>
              <a:t>s</a:t>
            </a:r>
            <a:r>
              <a:rPr sz="1814" b="1" spc="-12" dirty="0">
                <a:solidFill>
                  <a:srgbClr val="0058FF"/>
                </a:solidFill>
                <a:latin typeface="Arial"/>
                <a:cs typeface="Arial"/>
              </a:rPr>
              <a:t>h</a:t>
            </a:r>
            <a:r>
              <a:rPr sz="1814" b="1" spc="6" dirty="0">
                <a:solidFill>
                  <a:srgbClr val="0058FF"/>
                </a:solidFill>
                <a:latin typeface="Arial"/>
                <a:cs typeface="Arial"/>
              </a:rPr>
              <a:t>e</a:t>
            </a:r>
            <a:r>
              <a:rPr sz="1814" b="1" dirty="0">
                <a:solidFill>
                  <a:srgbClr val="0058FF"/>
                </a:solidFill>
                <a:latin typeface="Arial"/>
                <a:cs typeface="Arial"/>
              </a:rPr>
              <a:t>ll</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2581971" cy="573671"/>
          </a:xfrm>
          <a:prstGeom prst="rect">
            <a:avLst/>
          </a:prstGeom>
        </p:spPr>
        <p:txBody>
          <a:bodyPr vert="horz" wrap="square" lIns="0" tIns="15355" rIns="0" bIns="0" rtlCol="0">
            <a:spAutoFit/>
          </a:bodyPr>
          <a:lstStyle/>
          <a:p>
            <a:pPr marL="15356">
              <a:spcBef>
                <a:spcPts val="121"/>
              </a:spcBef>
            </a:pPr>
            <a:r>
              <a:rPr spc="713" dirty="0"/>
              <a:t>M</a:t>
            </a:r>
            <a:r>
              <a:rPr spc="555" dirty="0"/>
              <a:t>é</a:t>
            </a:r>
            <a:r>
              <a:rPr spc="290" dirty="0"/>
              <a:t>t</a:t>
            </a:r>
            <a:r>
              <a:rPr spc="429" dirty="0"/>
              <a:t>hode</a:t>
            </a:r>
            <a:r>
              <a:rPr spc="592" dirty="0"/>
              <a:t>s</a:t>
            </a:r>
          </a:p>
        </p:txBody>
      </p:sp>
      <p:grpSp>
        <p:nvGrpSpPr>
          <p:cNvPr id="4" name="object 4"/>
          <p:cNvGrpSpPr/>
          <p:nvPr/>
        </p:nvGrpSpPr>
        <p:grpSpPr>
          <a:xfrm>
            <a:off x="1089679" y="2392092"/>
            <a:ext cx="9709069" cy="3778138"/>
            <a:chOff x="901255" y="1977665"/>
            <a:chExt cx="8030209" cy="3124835"/>
          </a:xfrm>
        </p:grpSpPr>
        <p:sp>
          <p:nvSpPr>
            <p:cNvPr id="5" name="object 5"/>
            <p:cNvSpPr/>
            <p:nvPr/>
          </p:nvSpPr>
          <p:spPr>
            <a:xfrm>
              <a:off x="915835" y="1992245"/>
              <a:ext cx="8001000" cy="3096260"/>
            </a:xfrm>
            <a:custGeom>
              <a:avLst/>
              <a:gdLst/>
              <a:ahLst/>
              <a:cxnLst/>
              <a:rect l="l" t="t" r="r" b="b"/>
              <a:pathLst>
                <a:path w="8001000" h="3096260">
                  <a:moveTo>
                    <a:pt x="8001000" y="0"/>
                  </a:moveTo>
                  <a:lnTo>
                    <a:pt x="0" y="0"/>
                  </a:lnTo>
                  <a:lnTo>
                    <a:pt x="0" y="3095637"/>
                  </a:lnTo>
                  <a:lnTo>
                    <a:pt x="4000690" y="3095637"/>
                  </a:lnTo>
                  <a:lnTo>
                    <a:pt x="8001000" y="3095637"/>
                  </a:lnTo>
                  <a:lnTo>
                    <a:pt x="8001000" y="0"/>
                  </a:lnTo>
                  <a:close/>
                </a:path>
              </a:pathLst>
            </a:custGeom>
            <a:solidFill>
              <a:srgbClr val="101010"/>
            </a:solidFill>
          </p:spPr>
          <p:txBody>
            <a:bodyPr wrap="square" lIns="0" tIns="0" rIns="0" bIns="0" rtlCol="0"/>
            <a:lstStyle/>
            <a:p>
              <a:pPr defTabSz="1105601"/>
              <a:endParaRPr sz="2176" dirty="0">
                <a:solidFill>
                  <a:prstClr val="black"/>
                </a:solidFill>
                <a:latin typeface="Calibri"/>
              </a:endParaRPr>
            </a:p>
          </p:txBody>
        </p:sp>
        <p:sp>
          <p:nvSpPr>
            <p:cNvPr id="6" name="object 6"/>
            <p:cNvSpPr/>
            <p:nvPr/>
          </p:nvSpPr>
          <p:spPr>
            <a:xfrm>
              <a:off x="915835" y="1992245"/>
              <a:ext cx="8001000" cy="3096260"/>
            </a:xfrm>
            <a:custGeom>
              <a:avLst/>
              <a:gdLst/>
              <a:ahLst/>
              <a:cxnLst/>
              <a:rect l="l" t="t" r="r" b="b"/>
              <a:pathLst>
                <a:path w="8001000" h="3096260">
                  <a:moveTo>
                    <a:pt x="4000690" y="3095637"/>
                  </a:moveTo>
                  <a:lnTo>
                    <a:pt x="0" y="3095637"/>
                  </a:lnTo>
                  <a:lnTo>
                    <a:pt x="0" y="0"/>
                  </a:lnTo>
                  <a:lnTo>
                    <a:pt x="8001000" y="0"/>
                  </a:lnTo>
                  <a:lnTo>
                    <a:pt x="8001000" y="3095637"/>
                  </a:lnTo>
                  <a:lnTo>
                    <a:pt x="4000690" y="3095637"/>
                  </a:lnTo>
                  <a:close/>
                </a:path>
              </a:pathLst>
            </a:custGeom>
            <a:ln w="29159">
              <a:solidFill>
                <a:srgbClr val="ABB10B"/>
              </a:solidFill>
              <a:prstDash val="dash"/>
            </a:ln>
          </p:spPr>
          <p:txBody>
            <a:bodyPr wrap="square" lIns="0" tIns="0" rIns="0" bIns="0" rtlCol="0"/>
            <a:lstStyle/>
            <a:p>
              <a:pPr defTabSz="1105601"/>
              <a:endParaRPr sz="2176">
                <a:solidFill>
                  <a:prstClr val="black"/>
                </a:solidFill>
                <a:latin typeface="Calibri"/>
              </a:endParaRPr>
            </a:p>
          </p:txBody>
        </p:sp>
      </p:grpSp>
      <p:sp>
        <p:nvSpPr>
          <p:cNvPr id="7" name="object 7"/>
          <p:cNvSpPr txBox="1"/>
          <p:nvPr/>
        </p:nvSpPr>
        <p:spPr>
          <a:xfrm>
            <a:off x="1059752" y="1563880"/>
            <a:ext cx="7966258" cy="1172617"/>
          </a:xfrm>
          <a:prstGeom prst="rect">
            <a:avLst/>
          </a:prstGeom>
        </p:spPr>
        <p:txBody>
          <a:bodyPr vert="horz" wrap="square" lIns="0" tIns="15355" rIns="0" bIns="0" rtlCol="0">
            <a:spAutoFit/>
          </a:bodyPr>
          <a:lstStyle/>
          <a:p>
            <a:pPr marL="15356" defTabSz="1105601">
              <a:spcBef>
                <a:spcPts val="121"/>
              </a:spcBef>
            </a:pPr>
            <a:r>
              <a:rPr sz="2176" dirty="0">
                <a:solidFill>
                  <a:srgbClr val="FFFFFF"/>
                </a:solidFill>
                <a:latin typeface="Arial MT"/>
                <a:cs typeface="Arial MT"/>
              </a:rPr>
              <a:t>Il</a:t>
            </a:r>
            <a:r>
              <a:rPr sz="2176" spc="-18" dirty="0">
                <a:solidFill>
                  <a:srgbClr val="FFFFFF"/>
                </a:solidFill>
                <a:latin typeface="Arial MT"/>
                <a:cs typeface="Arial MT"/>
              </a:rPr>
              <a:t> </a:t>
            </a:r>
            <a:r>
              <a:rPr sz="2176" spc="-6" dirty="0">
                <a:solidFill>
                  <a:srgbClr val="FFFFFF"/>
                </a:solidFill>
                <a:latin typeface="Arial MT"/>
                <a:cs typeface="Arial MT"/>
              </a:rPr>
              <a:t>est aussi</a:t>
            </a:r>
            <a:r>
              <a:rPr sz="2176" spc="-12" dirty="0">
                <a:solidFill>
                  <a:srgbClr val="FFFFFF"/>
                </a:solidFill>
                <a:latin typeface="Arial MT"/>
                <a:cs typeface="Arial MT"/>
              </a:rPr>
              <a:t> </a:t>
            </a:r>
            <a:r>
              <a:rPr sz="2176" spc="-6" dirty="0">
                <a:solidFill>
                  <a:srgbClr val="FFFFFF"/>
                </a:solidFill>
                <a:latin typeface="Arial MT"/>
                <a:cs typeface="Arial MT"/>
              </a:rPr>
              <a:t>possible</a:t>
            </a:r>
            <a:r>
              <a:rPr sz="2176" spc="-12" dirty="0">
                <a:solidFill>
                  <a:srgbClr val="FFFFFF"/>
                </a:solidFill>
                <a:latin typeface="Arial MT"/>
                <a:cs typeface="Arial MT"/>
              </a:rPr>
              <a:t> </a:t>
            </a:r>
            <a:r>
              <a:rPr sz="2176" spc="-6" dirty="0">
                <a:solidFill>
                  <a:srgbClr val="FFFFFF"/>
                </a:solidFill>
                <a:latin typeface="Arial MT"/>
                <a:cs typeface="Arial MT"/>
              </a:rPr>
              <a:t>avec Jshell</a:t>
            </a:r>
            <a:r>
              <a:rPr sz="2176" spc="-12" dirty="0">
                <a:solidFill>
                  <a:srgbClr val="FFFFFF"/>
                </a:solidFill>
                <a:latin typeface="Arial MT"/>
                <a:cs typeface="Arial MT"/>
              </a:rPr>
              <a:t> </a:t>
            </a:r>
            <a:r>
              <a:rPr sz="2176" spc="-6" dirty="0">
                <a:solidFill>
                  <a:srgbClr val="FFFFFF"/>
                </a:solidFill>
                <a:latin typeface="Arial MT"/>
                <a:cs typeface="Arial MT"/>
              </a:rPr>
              <a:t>de</a:t>
            </a:r>
            <a:r>
              <a:rPr sz="2176" spc="-18" dirty="0">
                <a:solidFill>
                  <a:srgbClr val="FFFFFF"/>
                </a:solidFill>
                <a:latin typeface="Arial MT"/>
                <a:cs typeface="Arial MT"/>
              </a:rPr>
              <a:t> </a:t>
            </a:r>
            <a:r>
              <a:rPr sz="2176" spc="-6" dirty="0">
                <a:solidFill>
                  <a:srgbClr val="FFFFFF"/>
                </a:solidFill>
                <a:latin typeface="Arial MT"/>
                <a:cs typeface="Arial MT"/>
              </a:rPr>
              <a:t>créer/modifier des méthodes </a:t>
            </a:r>
            <a:r>
              <a:rPr sz="2176" dirty="0">
                <a:solidFill>
                  <a:srgbClr val="FFFFFF"/>
                </a:solidFill>
                <a:latin typeface="Arial MT"/>
                <a:cs typeface="Arial MT"/>
              </a:rPr>
              <a:t>:</a:t>
            </a:r>
            <a:endParaRPr sz="2176" dirty="0">
              <a:solidFill>
                <a:prstClr val="black"/>
              </a:solidFill>
              <a:latin typeface="Arial MT"/>
              <a:cs typeface="Arial MT"/>
            </a:endParaRPr>
          </a:p>
          <a:p>
            <a:pPr defTabSz="1105601">
              <a:spcBef>
                <a:spcPts val="67"/>
              </a:spcBef>
            </a:pPr>
            <a:endParaRPr sz="3446" dirty="0">
              <a:solidFill>
                <a:prstClr val="black"/>
              </a:solidFill>
              <a:latin typeface="Arial MT"/>
              <a:cs typeface="Arial MT"/>
            </a:endParaRPr>
          </a:p>
          <a:p>
            <a:pPr marL="173518" defTabSz="1105601"/>
            <a:r>
              <a:rPr sz="1814" dirty="0">
                <a:solidFill>
                  <a:srgbClr val="B1B1B1"/>
                </a:solidFill>
                <a:latin typeface="Consolas"/>
                <a:cs typeface="Consolas"/>
              </a:rPr>
              <a:t>jshell&gt;</a:t>
            </a:r>
            <a:r>
              <a:rPr sz="1814" spc="-24" dirty="0">
                <a:solidFill>
                  <a:srgbClr val="B1B1B1"/>
                </a:solidFill>
                <a:latin typeface="Consolas"/>
                <a:cs typeface="Consolas"/>
              </a:rPr>
              <a:t> </a:t>
            </a:r>
            <a:r>
              <a:rPr sz="1814" dirty="0">
                <a:solidFill>
                  <a:srgbClr val="B1B1B1"/>
                </a:solidFill>
                <a:latin typeface="Consolas"/>
                <a:cs typeface="Consolas"/>
              </a:rPr>
              <a:t>void</a:t>
            </a:r>
            <a:r>
              <a:rPr sz="1814" spc="-24" dirty="0">
                <a:solidFill>
                  <a:srgbClr val="B1B1B1"/>
                </a:solidFill>
                <a:latin typeface="Consolas"/>
                <a:cs typeface="Consolas"/>
              </a:rPr>
              <a:t> </a:t>
            </a:r>
            <a:r>
              <a:rPr sz="1814" dirty="0">
                <a:solidFill>
                  <a:srgbClr val="B1B1B1"/>
                </a:solidFill>
                <a:latin typeface="Consolas"/>
                <a:cs typeface="Consolas"/>
              </a:rPr>
              <a:t>coucou(int</a:t>
            </a:r>
            <a:r>
              <a:rPr sz="1814" spc="-18" dirty="0">
                <a:solidFill>
                  <a:srgbClr val="B1B1B1"/>
                </a:solidFill>
                <a:latin typeface="Consolas"/>
                <a:cs typeface="Consolas"/>
              </a:rPr>
              <a:t> </a:t>
            </a:r>
            <a:r>
              <a:rPr sz="1814" dirty="0">
                <a:solidFill>
                  <a:srgbClr val="B1B1B1"/>
                </a:solidFill>
                <a:latin typeface="Consolas"/>
                <a:cs typeface="Consolas"/>
              </a:rPr>
              <a:t>a,</a:t>
            </a:r>
            <a:r>
              <a:rPr sz="1814" spc="-24" dirty="0">
                <a:solidFill>
                  <a:srgbClr val="B1B1B1"/>
                </a:solidFill>
                <a:latin typeface="Consolas"/>
                <a:cs typeface="Consolas"/>
              </a:rPr>
              <a:t> </a:t>
            </a:r>
            <a:r>
              <a:rPr sz="1814" dirty="0">
                <a:solidFill>
                  <a:srgbClr val="B1B1B1"/>
                </a:solidFill>
                <a:latin typeface="Consolas"/>
                <a:cs typeface="Consolas"/>
              </a:rPr>
              <a:t>int</a:t>
            </a:r>
            <a:r>
              <a:rPr sz="1814" spc="-18" dirty="0">
                <a:solidFill>
                  <a:srgbClr val="B1B1B1"/>
                </a:solidFill>
                <a:latin typeface="Consolas"/>
                <a:cs typeface="Consolas"/>
              </a:rPr>
              <a:t> </a:t>
            </a:r>
            <a:r>
              <a:rPr sz="1814" dirty="0">
                <a:solidFill>
                  <a:srgbClr val="B1B1B1"/>
                </a:solidFill>
                <a:latin typeface="Consolas"/>
                <a:cs typeface="Consolas"/>
              </a:rPr>
              <a:t>b){</a:t>
            </a:r>
            <a:endParaRPr sz="1814" dirty="0">
              <a:solidFill>
                <a:prstClr val="black"/>
              </a:solidFill>
              <a:latin typeface="Consolas"/>
              <a:cs typeface="Consolas"/>
            </a:endParaRPr>
          </a:p>
        </p:txBody>
      </p:sp>
      <p:sp>
        <p:nvSpPr>
          <p:cNvPr id="8" name="object 8"/>
          <p:cNvSpPr txBox="1"/>
          <p:nvPr/>
        </p:nvSpPr>
        <p:spPr>
          <a:xfrm>
            <a:off x="1599471" y="2681213"/>
            <a:ext cx="4980447" cy="294684"/>
          </a:xfrm>
          <a:prstGeom prst="rect">
            <a:avLst/>
          </a:prstGeom>
        </p:spPr>
        <p:txBody>
          <a:bodyPr vert="horz" wrap="square" lIns="0" tIns="15355" rIns="0" bIns="0" rtlCol="0">
            <a:spAutoFit/>
          </a:bodyPr>
          <a:lstStyle/>
          <a:p>
            <a:pPr marL="15356" defTabSz="1105601">
              <a:spcBef>
                <a:spcPts val="121"/>
              </a:spcBef>
              <a:tabLst>
                <a:tab pos="1157041" algn="l"/>
              </a:tabLst>
            </a:pPr>
            <a:r>
              <a:rPr sz="1814" dirty="0">
                <a:solidFill>
                  <a:srgbClr val="B1B1B1"/>
                </a:solidFill>
                <a:latin typeface="Consolas"/>
                <a:cs typeface="Consolas"/>
              </a:rPr>
              <a:t>...&gt;	System.out.println("a</a:t>
            </a:r>
            <a:r>
              <a:rPr sz="1814" spc="-42" dirty="0">
                <a:solidFill>
                  <a:srgbClr val="B1B1B1"/>
                </a:solidFill>
                <a:latin typeface="Consolas"/>
                <a:cs typeface="Consolas"/>
              </a:rPr>
              <a:t> </a:t>
            </a:r>
            <a:r>
              <a:rPr sz="1814" dirty="0">
                <a:solidFill>
                  <a:srgbClr val="B1B1B1"/>
                </a:solidFill>
                <a:latin typeface="Consolas"/>
                <a:cs typeface="Consolas"/>
              </a:rPr>
              <a:t>vaut</a:t>
            </a:r>
            <a:r>
              <a:rPr sz="1814" spc="-30" dirty="0">
                <a:solidFill>
                  <a:srgbClr val="B1B1B1"/>
                </a:solidFill>
                <a:latin typeface="Consolas"/>
                <a:cs typeface="Consolas"/>
              </a:rPr>
              <a:t> </a:t>
            </a:r>
            <a:r>
              <a:rPr sz="1814" dirty="0">
                <a:solidFill>
                  <a:srgbClr val="B1B1B1"/>
                </a:solidFill>
                <a:latin typeface="Consolas"/>
                <a:cs typeface="Consolas"/>
              </a:rPr>
              <a:t>:</a:t>
            </a:r>
            <a:r>
              <a:rPr sz="1814" spc="-36" dirty="0">
                <a:solidFill>
                  <a:srgbClr val="B1B1B1"/>
                </a:solidFill>
                <a:latin typeface="Consolas"/>
                <a:cs typeface="Consolas"/>
              </a:rPr>
              <a:t> </a:t>
            </a:r>
            <a:r>
              <a:rPr sz="1814" dirty="0">
                <a:solidFill>
                  <a:srgbClr val="B1B1B1"/>
                </a:solidFill>
                <a:latin typeface="Consolas"/>
                <a:cs typeface="Consolas"/>
              </a:rPr>
              <a:t>"</a:t>
            </a:r>
            <a:endParaRPr sz="1814">
              <a:solidFill>
                <a:prstClr val="black"/>
              </a:solidFill>
              <a:latin typeface="Consolas"/>
              <a:cs typeface="Consolas"/>
            </a:endParaRPr>
          </a:p>
        </p:txBody>
      </p:sp>
      <p:sp>
        <p:nvSpPr>
          <p:cNvPr id="9" name="object 9"/>
          <p:cNvSpPr txBox="1"/>
          <p:nvPr/>
        </p:nvSpPr>
        <p:spPr>
          <a:xfrm>
            <a:off x="6802906" y="2681213"/>
            <a:ext cx="3838023" cy="294684"/>
          </a:xfrm>
          <a:prstGeom prst="rect">
            <a:avLst/>
          </a:prstGeom>
        </p:spPr>
        <p:txBody>
          <a:bodyPr vert="horz" wrap="square" lIns="0" tIns="15355" rIns="0" bIns="0" rtlCol="0">
            <a:spAutoFit/>
          </a:bodyPr>
          <a:lstStyle/>
          <a:p>
            <a:pPr marL="15356" defTabSz="1105601">
              <a:spcBef>
                <a:spcPts val="121"/>
              </a:spcBef>
            </a:pPr>
            <a:r>
              <a:rPr sz="1814" dirty="0">
                <a:solidFill>
                  <a:srgbClr val="B1B1B1"/>
                </a:solidFill>
                <a:latin typeface="Consolas"/>
                <a:cs typeface="Consolas"/>
              </a:rPr>
              <a:t>+</a:t>
            </a:r>
            <a:r>
              <a:rPr sz="1814" spc="-12" dirty="0">
                <a:solidFill>
                  <a:srgbClr val="B1B1B1"/>
                </a:solidFill>
                <a:latin typeface="Consolas"/>
                <a:cs typeface="Consolas"/>
              </a:rPr>
              <a:t> </a:t>
            </a:r>
            <a:r>
              <a:rPr sz="1814" dirty="0">
                <a:solidFill>
                  <a:srgbClr val="B1B1B1"/>
                </a:solidFill>
                <a:latin typeface="Consolas"/>
                <a:cs typeface="Consolas"/>
              </a:rPr>
              <a:t>a</a:t>
            </a:r>
            <a:r>
              <a:rPr sz="1814" spc="-6" dirty="0">
                <a:solidFill>
                  <a:srgbClr val="B1B1B1"/>
                </a:solidFill>
                <a:latin typeface="Consolas"/>
                <a:cs typeface="Consolas"/>
              </a:rPr>
              <a:t> </a:t>
            </a:r>
            <a:r>
              <a:rPr sz="1814" dirty="0">
                <a:solidFill>
                  <a:srgbClr val="B1B1B1"/>
                </a:solidFill>
                <a:latin typeface="Consolas"/>
                <a:cs typeface="Consolas"/>
              </a:rPr>
              <a:t>+</a:t>
            </a:r>
            <a:r>
              <a:rPr sz="1814" spc="-6" dirty="0">
                <a:solidFill>
                  <a:srgbClr val="B1B1B1"/>
                </a:solidFill>
                <a:latin typeface="Consolas"/>
                <a:cs typeface="Consolas"/>
              </a:rPr>
              <a:t> </a:t>
            </a:r>
            <a:r>
              <a:rPr sz="1814" dirty="0">
                <a:solidFill>
                  <a:srgbClr val="B1B1B1"/>
                </a:solidFill>
                <a:latin typeface="Consolas"/>
                <a:cs typeface="Consolas"/>
              </a:rPr>
              <a:t>"</a:t>
            </a:r>
            <a:r>
              <a:rPr sz="1814" spc="-12" dirty="0">
                <a:solidFill>
                  <a:srgbClr val="B1B1B1"/>
                </a:solidFill>
                <a:latin typeface="Consolas"/>
                <a:cs typeface="Consolas"/>
              </a:rPr>
              <a:t> </a:t>
            </a:r>
            <a:r>
              <a:rPr sz="1814" dirty="0">
                <a:solidFill>
                  <a:srgbClr val="B1B1B1"/>
                </a:solidFill>
                <a:latin typeface="Consolas"/>
                <a:cs typeface="Consolas"/>
              </a:rPr>
              <a:t>,</a:t>
            </a:r>
            <a:r>
              <a:rPr sz="1814" spc="-12" dirty="0">
                <a:solidFill>
                  <a:srgbClr val="B1B1B1"/>
                </a:solidFill>
                <a:latin typeface="Consolas"/>
                <a:cs typeface="Consolas"/>
              </a:rPr>
              <a:t> </a:t>
            </a:r>
            <a:r>
              <a:rPr sz="1814" dirty="0">
                <a:solidFill>
                  <a:srgbClr val="B1B1B1"/>
                </a:solidFill>
                <a:latin typeface="Consolas"/>
                <a:cs typeface="Consolas"/>
              </a:rPr>
              <a:t>et</a:t>
            </a:r>
            <a:r>
              <a:rPr sz="1814" spc="-6" dirty="0">
                <a:solidFill>
                  <a:srgbClr val="B1B1B1"/>
                </a:solidFill>
                <a:latin typeface="Consolas"/>
                <a:cs typeface="Consolas"/>
              </a:rPr>
              <a:t> </a:t>
            </a:r>
            <a:r>
              <a:rPr sz="1814" dirty="0">
                <a:solidFill>
                  <a:srgbClr val="B1B1B1"/>
                </a:solidFill>
                <a:latin typeface="Consolas"/>
                <a:cs typeface="Consolas"/>
              </a:rPr>
              <a:t>b</a:t>
            </a:r>
            <a:r>
              <a:rPr sz="1814" spc="-6" dirty="0">
                <a:solidFill>
                  <a:srgbClr val="B1B1B1"/>
                </a:solidFill>
                <a:latin typeface="Consolas"/>
                <a:cs typeface="Consolas"/>
              </a:rPr>
              <a:t> </a:t>
            </a:r>
            <a:r>
              <a:rPr sz="1814" dirty="0">
                <a:solidFill>
                  <a:srgbClr val="B1B1B1"/>
                </a:solidFill>
                <a:latin typeface="Consolas"/>
                <a:cs typeface="Consolas"/>
              </a:rPr>
              <a:t>vaut</a:t>
            </a:r>
            <a:r>
              <a:rPr sz="1814" spc="-12" dirty="0">
                <a:solidFill>
                  <a:srgbClr val="B1B1B1"/>
                </a:solidFill>
                <a:latin typeface="Consolas"/>
                <a:cs typeface="Consolas"/>
              </a:rPr>
              <a:t> </a:t>
            </a:r>
            <a:r>
              <a:rPr sz="1814" dirty="0">
                <a:solidFill>
                  <a:srgbClr val="B1B1B1"/>
                </a:solidFill>
                <a:latin typeface="Consolas"/>
                <a:cs typeface="Consolas"/>
              </a:rPr>
              <a:t>:</a:t>
            </a:r>
            <a:r>
              <a:rPr sz="1814" spc="-6" dirty="0">
                <a:solidFill>
                  <a:srgbClr val="B1B1B1"/>
                </a:solidFill>
                <a:latin typeface="Consolas"/>
                <a:cs typeface="Consolas"/>
              </a:rPr>
              <a:t> </a:t>
            </a:r>
            <a:r>
              <a:rPr sz="1814" dirty="0">
                <a:solidFill>
                  <a:srgbClr val="B1B1B1"/>
                </a:solidFill>
                <a:latin typeface="Consolas"/>
                <a:cs typeface="Consolas"/>
              </a:rPr>
              <a:t>"</a:t>
            </a:r>
            <a:r>
              <a:rPr sz="1814" spc="-6" dirty="0">
                <a:solidFill>
                  <a:srgbClr val="B1B1B1"/>
                </a:solidFill>
                <a:latin typeface="Consolas"/>
                <a:cs typeface="Consolas"/>
              </a:rPr>
              <a:t> </a:t>
            </a:r>
            <a:r>
              <a:rPr sz="1814" dirty="0">
                <a:solidFill>
                  <a:srgbClr val="B1B1B1"/>
                </a:solidFill>
                <a:latin typeface="Consolas"/>
                <a:cs typeface="Consolas"/>
              </a:rPr>
              <a:t>+</a:t>
            </a:r>
            <a:r>
              <a:rPr sz="1814" spc="-12" dirty="0">
                <a:solidFill>
                  <a:srgbClr val="B1B1B1"/>
                </a:solidFill>
                <a:latin typeface="Consolas"/>
                <a:cs typeface="Consolas"/>
              </a:rPr>
              <a:t> </a:t>
            </a:r>
            <a:r>
              <a:rPr sz="1814" dirty="0">
                <a:solidFill>
                  <a:srgbClr val="B1B1B1"/>
                </a:solidFill>
                <a:latin typeface="Consolas"/>
                <a:cs typeface="Consolas"/>
              </a:rPr>
              <a:t>b</a:t>
            </a:r>
            <a:r>
              <a:rPr sz="1814" spc="-6" dirty="0">
                <a:solidFill>
                  <a:srgbClr val="B1B1B1"/>
                </a:solidFill>
                <a:latin typeface="Consolas"/>
                <a:cs typeface="Consolas"/>
              </a:rPr>
              <a:t> </a:t>
            </a:r>
            <a:r>
              <a:rPr sz="1814" dirty="0">
                <a:solidFill>
                  <a:srgbClr val="B1B1B1"/>
                </a:solidFill>
                <a:latin typeface="Consolas"/>
                <a:cs typeface="Consolas"/>
              </a:rPr>
              <a:t>);</a:t>
            </a:r>
            <a:endParaRPr sz="1814">
              <a:solidFill>
                <a:prstClr val="black"/>
              </a:solidFill>
              <a:latin typeface="Consolas"/>
              <a:cs typeface="Consolas"/>
            </a:endParaRPr>
          </a:p>
        </p:txBody>
      </p:sp>
      <p:sp>
        <p:nvSpPr>
          <p:cNvPr id="10" name="object 10"/>
          <p:cNvSpPr txBox="1"/>
          <p:nvPr/>
        </p:nvSpPr>
        <p:spPr>
          <a:xfrm>
            <a:off x="1218186" y="2954996"/>
            <a:ext cx="4218831" cy="569118"/>
          </a:xfrm>
          <a:prstGeom prst="rect">
            <a:avLst/>
          </a:prstGeom>
        </p:spPr>
        <p:txBody>
          <a:bodyPr vert="horz" wrap="square" lIns="0" tIns="15355" rIns="0" bIns="0" rtlCol="0">
            <a:spAutoFit/>
          </a:bodyPr>
          <a:lstStyle/>
          <a:p>
            <a:pPr marL="396174" defTabSz="1105601">
              <a:lnSpc>
                <a:spcPts val="2163"/>
              </a:lnSpc>
              <a:spcBef>
                <a:spcPts val="121"/>
              </a:spcBef>
            </a:pPr>
            <a:r>
              <a:rPr sz="1814" dirty="0">
                <a:solidFill>
                  <a:srgbClr val="B1B1B1"/>
                </a:solidFill>
                <a:latin typeface="Consolas"/>
                <a:cs typeface="Consolas"/>
              </a:rPr>
              <a:t>...&gt;</a:t>
            </a:r>
            <a:r>
              <a:rPr sz="1814" spc="-30" dirty="0">
                <a:solidFill>
                  <a:srgbClr val="B1B1B1"/>
                </a:solidFill>
                <a:latin typeface="Consolas"/>
                <a:cs typeface="Consolas"/>
              </a:rPr>
              <a:t> </a:t>
            </a:r>
            <a:r>
              <a:rPr sz="1814" dirty="0">
                <a:solidFill>
                  <a:srgbClr val="B1B1B1"/>
                </a:solidFill>
                <a:latin typeface="Consolas"/>
                <a:cs typeface="Consolas"/>
              </a:rPr>
              <a:t>}//Définir</a:t>
            </a:r>
            <a:r>
              <a:rPr sz="1814" spc="-30" dirty="0">
                <a:solidFill>
                  <a:srgbClr val="B1B1B1"/>
                </a:solidFill>
                <a:latin typeface="Consolas"/>
                <a:cs typeface="Consolas"/>
              </a:rPr>
              <a:t> </a:t>
            </a:r>
            <a:r>
              <a:rPr sz="1814" dirty="0">
                <a:solidFill>
                  <a:srgbClr val="B1B1B1"/>
                </a:solidFill>
                <a:latin typeface="Consolas"/>
                <a:cs typeface="Consolas"/>
              </a:rPr>
              <a:t>des</a:t>
            </a:r>
            <a:r>
              <a:rPr sz="1814" spc="-30" dirty="0">
                <a:solidFill>
                  <a:srgbClr val="B1B1B1"/>
                </a:solidFill>
                <a:latin typeface="Consolas"/>
                <a:cs typeface="Consolas"/>
              </a:rPr>
              <a:t> </a:t>
            </a:r>
            <a:r>
              <a:rPr sz="1814" dirty="0">
                <a:solidFill>
                  <a:srgbClr val="B1B1B1"/>
                </a:solidFill>
                <a:latin typeface="Consolas"/>
                <a:cs typeface="Consolas"/>
              </a:rPr>
              <a:t>méthodes</a:t>
            </a:r>
            <a:endParaRPr sz="1814" dirty="0">
              <a:solidFill>
                <a:prstClr val="black"/>
              </a:solidFill>
              <a:latin typeface="Consolas"/>
              <a:cs typeface="Consolas"/>
            </a:endParaRPr>
          </a:p>
          <a:p>
            <a:pPr marL="15356" defTabSz="1105601">
              <a:lnSpc>
                <a:spcPts val="2163"/>
              </a:lnSpc>
              <a:tabLst>
                <a:tab pos="395406" algn="l"/>
              </a:tabLst>
            </a:pPr>
            <a:r>
              <a:rPr sz="1814" dirty="0">
                <a:solidFill>
                  <a:srgbClr val="B1B1B1"/>
                </a:solidFill>
                <a:latin typeface="Consolas"/>
                <a:cs typeface="Consolas"/>
              </a:rPr>
              <a:t>|	created</a:t>
            </a:r>
            <a:r>
              <a:rPr sz="1814" spc="-60" dirty="0">
                <a:solidFill>
                  <a:srgbClr val="B1B1B1"/>
                </a:solidFill>
                <a:latin typeface="Consolas"/>
                <a:cs typeface="Consolas"/>
              </a:rPr>
              <a:t> </a:t>
            </a:r>
            <a:r>
              <a:rPr sz="1814" dirty="0">
                <a:solidFill>
                  <a:srgbClr val="B1B1B1"/>
                </a:solidFill>
                <a:latin typeface="Consolas"/>
                <a:cs typeface="Consolas"/>
              </a:rPr>
              <a:t>method</a:t>
            </a:r>
            <a:r>
              <a:rPr sz="1814" spc="-54" dirty="0">
                <a:solidFill>
                  <a:srgbClr val="B1B1B1"/>
                </a:solidFill>
                <a:latin typeface="Consolas"/>
                <a:cs typeface="Consolas"/>
              </a:rPr>
              <a:t> </a:t>
            </a:r>
            <a:r>
              <a:rPr sz="1814" dirty="0">
                <a:solidFill>
                  <a:srgbClr val="B1B1B1"/>
                </a:solidFill>
                <a:latin typeface="Consolas"/>
                <a:cs typeface="Consolas"/>
              </a:rPr>
              <a:t>coucou(int,int)</a:t>
            </a:r>
            <a:endParaRPr sz="1814" dirty="0">
              <a:solidFill>
                <a:prstClr val="black"/>
              </a:solidFill>
              <a:latin typeface="Consolas"/>
              <a:cs typeface="Consolas"/>
            </a:endParaRPr>
          </a:p>
        </p:txBody>
      </p:sp>
      <p:graphicFrame>
        <p:nvGraphicFramePr>
          <p:cNvPr id="11" name="object 11"/>
          <p:cNvGraphicFramePr>
            <a:graphicFrameLocks noGrp="1"/>
          </p:cNvGraphicFramePr>
          <p:nvPr/>
        </p:nvGraphicFramePr>
        <p:xfrm>
          <a:off x="1195153" y="3850949"/>
          <a:ext cx="9481047" cy="1325360"/>
        </p:xfrm>
        <a:graphic>
          <a:graphicData uri="http://schemas.openxmlformats.org/drawingml/2006/table">
            <a:tbl>
              <a:tblPr firstRow="1" bandRow="1">
                <a:tableStyleId>{2D5ABB26-0587-4C30-8999-92F81FD0307C}</a:tableStyleId>
              </a:tblPr>
              <a:tblGrid>
                <a:gridCol w="5179297">
                  <a:extLst>
                    <a:ext uri="{9D8B030D-6E8A-4147-A177-3AD203B41FA5}">
                      <a16:colId xmlns:a16="http://schemas.microsoft.com/office/drawing/2014/main" val="20000"/>
                    </a:ext>
                  </a:extLst>
                </a:gridCol>
                <a:gridCol w="317851">
                  <a:extLst>
                    <a:ext uri="{9D8B030D-6E8A-4147-A177-3AD203B41FA5}">
                      <a16:colId xmlns:a16="http://schemas.microsoft.com/office/drawing/2014/main" val="20001"/>
                    </a:ext>
                  </a:extLst>
                </a:gridCol>
                <a:gridCol w="317851">
                  <a:extLst>
                    <a:ext uri="{9D8B030D-6E8A-4147-A177-3AD203B41FA5}">
                      <a16:colId xmlns:a16="http://schemas.microsoft.com/office/drawing/2014/main" val="20002"/>
                    </a:ext>
                  </a:extLst>
                </a:gridCol>
                <a:gridCol w="254896">
                  <a:extLst>
                    <a:ext uri="{9D8B030D-6E8A-4147-A177-3AD203B41FA5}">
                      <a16:colId xmlns:a16="http://schemas.microsoft.com/office/drawing/2014/main" val="20003"/>
                    </a:ext>
                  </a:extLst>
                </a:gridCol>
                <a:gridCol w="254896">
                  <a:extLst>
                    <a:ext uri="{9D8B030D-6E8A-4147-A177-3AD203B41FA5}">
                      <a16:colId xmlns:a16="http://schemas.microsoft.com/office/drawing/2014/main" val="20004"/>
                    </a:ext>
                  </a:extLst>
                </a:gridCol>
                <a:gridCol w="254896">
                  <a:extLst>
                    <a:ext uri="{9D8B030D-6E8A-4147-A177-3AD203B41FA5}">
                      <a16:colId xmlns:a16="http://schemas.microsoft.com/office/drawing/2014/main" val="20005"/>
                    </a:ext>
                  </a:extLst>
                </a:gridCol>
                <a:gridCol w="254896">
                  <a:extLst>
                    <a:ext uri="{9D8B030D-6E8A-4147-A177-3AD203B41FA5}">
                      <a16:colId xmlns:a16="http://schemas.microsoft.com/office/drawing/2014/main" val="20006"/>
                    </a:ext>
                  </a:extLst>
                </a:gridCol>
                <a:gridCol w="381576">
                  <a:extLst>
                    <a:ext uri="{9D8B030D-6E8A-4147-A177-3AD203B41FA5}">
                      <a16:colId xmlns:a16="http://schemas.microsoft.com/office/drawing/2014/main" val="20007"/>
                    </a:ext>
                  </a:extLst>
                </a:gridCol>
                <a:gridCol w="254896">
                  <a:extLst>
                    <a:ext uri="{9D8B030D-6E8A-4147-A177-3AD203B41FA5}">
                      <a16:colId xmlns:a16="http://schemas.microsoft.com/office/drawing/2014/main" val="20008"/>
                    </a:ext>
                  </a:extLst>
                </a:gridCol>
                <a:gridCol w="889064">
                  <a:extLst>
                    <a:ext uri="{9D8B030D-6E8A-4147-A177-3AD203B41FA5}">
                      <a16:colId xmlns:a16="http://schemas.microsoft.com/office/drawing/2014/main" val="20009"/>
                    </a:ext>
                  </a:extLst>
                </a:gridCol>
                <a:gridCol w="254896">
                  <a:extLst>
                    <a:ext uri="{9D8B030D-6E8A-4147-A177-3AD203B41FA5}">
                      <a16:colId xmlns:a16="http://schemas.microsoft.com/office/drawing/2014/main" val="20010"/>
                    </a:ext>
                  </a:extLst>
                </a:gridCol>
                <a:gridCol w="254896">
                  <a:extLst>
                    <a:ext uri="{9D8B030D-6E8A-4147-A177-3AD203B41FA5}">
                      <a16:colId xmlns:a16="http://schemas.microsoft.com/office/drawing/2014/main" val="20011"/>
                    </a:ext>
                  </a:extLst>
                </a:gridCol>
                <a:gridCol w="254896">
                  <a:extLst>
                    <a:ext uri="{9D8B030D-6E8A-4147-A177-3AD203B41FA5}">
                      <a16:colId xmlns:a16="http://schemas.microsoft.com/office/drawing/2014/main" val="20012"/>
                    </a:ext>
                  </a:extLst>
                </a:gridCol>
                <a:gridCol w="356240">
                  <a:extLst>
                    <a:ext uri="{9D8B030D-6E8A-4147-A177-3AD203B41FA5}">
                      <a16:colId xmlns:a16="http://schemas.microsoft.com/office/drawing/2014/main" val="20013"/>
                    </a:ext>
                  </a:extLst>
                </a:gridCol>
              </a:tblGrid>
              <a:tr h="252008">
                <a:tc>
                  <a:txBody>
                    <a:bodyPr/>
                    <a:lstStyle/>
                    <a:p>
                      <a:pPr marL="31750">
                        <a:lnSpc>
                          <a:spcPts val="1415"/>
                        </a:lnSpc>
                      </a:pPr>
                      <a:r>
                        <a:rPr sz="1800" dirty="0">
                          <a:solidFill>
                            <a:srgbClr val="B1B1B1"/>
                          </a:solidFill>
                          <a:latin typeface="Consolas"/>
                          <a:cs typeface="Consolas"/>
                        </a:rPr>
                        <a:t>jshell&gt;</a:t>
                      </a:r>
                      <a:r>
                        <a:rPr sz="1800" spc="-20" dirty="0">
                          <a:solidFill>
                            <a:srgbClr val="B1B1B1"/>
                          </a:solidFill>
                          <a:latin typeface="Consolas"/>
                          <a:cs typeface="Consolas"/>
                        </a:rPr>
                        <a:t> </a:t>
                      </a:r>
                      <a:r>
                        <a:rPr sz="1800" dirty="0">
                          <a:solidFill>
                            <a:srgbClr val="B1B1B1"/>
                          </a:solidFill>
                          <a:latin typeface="Consolas"/>
                          <a:cs typeface="Consolas"/>
                        </a:rPr>
                        <a:t>long</a:t>
                      </a:r>
                      <a:r>
                        <a:rPr sz="1800" spc="-20" dirty="0">
                          <a:solidFill>
                            <a:srgbClr val="B1B1B1"/>
                          </a:solidFill>
                          <a:latin typeface="Consolas"/>
                          <a:cs typeface="Consolas"/>
                        </a:rPr>
                        <a:t> </a:t>
                      </a:r>
                      <a:r>
                        <a:rPr sz="1800" dirty="0">
                          <a:solidFill>
                            <a:srgbClr val="B1B1B1"/>
                          </a:solidFill>
                          <a:latin typeface="Consolas"/>
                          <a:cs typeface="Consolas"/>
                        </a:rPr>
                        <a:t>coucou(int</a:t>
                      </a:r>
                      <a:r>
                        <a:rPr sz="1800" spc="-15" dirty="0">
                          <a:solidFill>
                            <a:srgbClr val="B1B1B1"/>
                          </a:solidFill>
                          <a:latin typeface="Consolas"/>
                          <a:cs typeface="Consolas"/>
                        </a:rPr>
                        <a:t> </a:t>
                      </a:r>
                      <a:r>
                        <a:rPr sz="1800" dirty="0">
                          <a:solidFill>
                            <a:srgbClr val="B1B1B1"/>
                          </a:solidFill>
                          <a:latin typeface="Consolas"/>
                          <a:cs typeface="Consolas"/>
                        </a:rPr>
                        <a:t>a,</a:t>
                      </a:r>
                      <a:r>
                        <a:rPr sz="1800" spc="-20" dirty="0">
                          <a:solidFill>
                            <a:srgbClr val="B1B1B1"/>
                          </a:solidFill>
                          <a:latin typeface="Consolas"/>
                          <a:cs typeface="Consolas"/>
                        </a:rPr>
                        <a:t> </a:t>
                      </a:r>
                      <a:r>
                        <a:rPr sz="1800" dirty="0">
                          <a:solidFill>
                            <a:srgbClr val="B1B1B1"/>
                          </a:solidFill>
                          <a:latin typeface="Consolas"/>
                          <a:cs typeface="Consolas"/>
                        </a:rPr>
                        <a:t>int</a:t>
                      </a:r>
                      <a:r>
                        <a:rPr sz="1800" spc="-15" dirty="0">
                          <a:solidFill>
                            <a:srgbClr val="B1B1B1"/>
                          </a:solidFill>
                          <a:latin typeface="Consolas"/>
                          <a:cs typeface="Consolas"/>
                        </a:rPr>
                        <a:t> </a:t>
                      </a:r>
                      <a:r>
                        <a:rPr sz="1800" dirty="0">
                          <a:solidFill>
                            <a:srgbClr val="B1B1B1"/>
                          </a:solidFill>
                          <a:latin typeface="Consolas"/>
                          <a:cs typeface="Consolas"/>
                        </a:rPr>
                        <a:t>b){</a:t>
                      </a:r>
                      <a:endParaRPr sz="1800">
                        <a:latin typeface="Consolas"/>
                        <a:cs typeface="Consolas"/>
                      </a:endParaRPr>
                    </a:p>
                  </a:txBody>
                  <a:tcPr marL="0" marR="0" marT="0" marB="0">
                    <a:solidFill>
                      <a:srgbClr val="0B1933"/>
                    </a:solidFill>
                  </a:tcPr>
                </a:tc>
                <a:tc gridSpan="13">
                  <a:txBody>
                    <a:bodyPr/>
                    <a:lstStyle/>
                    <a:p>
                      <a:pPr>
                        <a:lnSpc>
                          <a:spcPct val="100000"/>
                        </a:lnSpc>
                      </a:pPr>
                      <a:endParaRPr sz="1500">
                        <a:latin typeface="Times New Roman"/>
                        <a:cs typeface="Times New Roman"/>
                      </a:endParaRPr>
                    </a:p>
                  </a:txBody>
                  <a:tcPr marL="0" marR="0" marT="0" marB="0">
                    <a:solidFill>
                      <a:srgbClr val="0B1933"/>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73774">
                <a:tc>
                  <a:txBody>
                    <a:bodyPr/>
                    <a:lstStyle/>
                    <a:p>
                      <a:pPr marL="346710">
                        <a:lnSpc>
                          <a:spcPts val="1555"/>
                        </a:lnSpc>
                        <a:tabLst>
                          <a:tab pos="1291590" algn="l"/>
                        </a:tabLst>
                      </a:pPr>
                      <a:r>
                        <a:rPr sz="1800" dirty="0">
                          <a:solidFill>
                            <a:srgbClr val="B1B1B1"/>
                          </a:solidFill>
                          <a:latin typeface="Consolas"/>
                          <a:cs typeface="Consolas"/>
                        </a:rPr>
                        <a:t>...&gt;	System.out.println("a</a:t>
                      </a:r>
                      <a:r>
                        <a:rPr sz="1800" spc="-40" dirty="0">
                          <a:solidFill>
                            <a:srgbClr val="B1B1B1"/>
                          </a:solidFill>
                          <a:latin typeface="Consolas"/>
                          <a:cs typeface="Consolas"/>
                        </a:rPr>
                        <a:t> </a:t>
                      </a:r>
                      <a:r>
                        <a:rPr sz="1800" dirty="0">
                          <a:solidFill>
                            <a:srgbClr val="B1B1B1"/>
                          </a:solidFill>
                          <a:latin typeface="Consolas"/>
                          <a:cs typeface="Consolas"/>
                        </a:rPr>
                        <a:t>vaut</a:t>
                      </a:r>
                      <a:r>
                        <a:rPr sz="1800" spc="-35" dirty="0">
                          <a:solidFill>
                            <a:srgbClr val="B1B1B1"/>
                          </a:solidFill>
                          <a:latin typeface="Consolas"/>
                          <a:cs typeface="Consolas"/>
                        </a:rPr>
                        <a:t> </a:t>
                      </a:r>
                      <a:r>
                        <a:rPr sz="1800" dirty="0">
                          <a:solidFill>
                            <a:srgbClr val="B1B1B1"/>
                          </a:solidFill>
                          <a:latin typeface="Consolas"/>
                          <a:cs typeface="Consolas"/>
                        </a:rPr>
                        <a:t>:</a:t>
                      </a:r>
                      <a:endParaRPr sz="1800">
                        <a:latin typeface="Consolas"/>
                        <a:cs typeface="Consolas"/>
                      </a:endParaRPr>
                    </a:p>
                  </a:txBody>
                  <a:tcPr marL="0" marR="0" marT="0" marB="0">
                    <a:solidFill>
                      <a:srgbClr val="0B1933"/>
                    </a:solidFill>
                  </a:tcPr>
                </a:tc>
                <a:tc>
                  <a:txBody>
                    <a:bodyPr/>
                    <a:lstStyle/>
                    <a:p>
                      <a:pPr marL="52069">
                        <a:lnSpc>
                          <a:spcPts val="1555"/>
                        </a:lnSpc>
                      </a:pPr>
                      <a:r>
                        <a:rPr sz="1800" dirty="0">
                          <a:solidFill>
                            <a:srgbClr val="B1B1B1"/>
                          </a:solidFill>
                          <a:latin typeface="Consolas"/>
                          <a:cs typeface="Consolas"/>
                        </a:rPr>
                        <a:t>"</a:t>
                      </a:r>
                      <a:endParaRPr sz="1800">
                        <a:latin typeface="Consolas"/>
                        <a:cs typeface="Consolas"/>
                      </a:endParaRPr>
                    </a:p>
                  </a:txBody>
                  <a:tcPr marL="0" marR="0" marT="0" marB="0">
                    <a:solidFill>
                      <a:srgbClr val="0B1933"/>
                    </a:solidFill>
                  </a:tcPr>
                </a:tc>
                <a:tc>
                  <a:txBody>
                    <a:bodyPr/>
                    <a:lstStyle/>
                    <a:p>
                      <a:pPr marL="104775">
                        <a:lnSpc>
                          <a:spcPts val="1555"/>
                        </a:lnSpc>
                      </a:pPr>
                      <a:r>
                        <a:rPr sz="1800" dirty="0">
                          <a:solidFill>
                            <a:srgbClr val="B1B1B1"/>
                          </a:solidFill>
                          <a:latin typeface="Consolas"/>
                          <a:cs typeface="Consolas"/>
                        </a:rPr>
                        <a:t>+</a:t>
                      </a:r>
                      <a:endParaRPr sz="1800">
                        <a:latin typeface="Consolas"/>
                        <a:cs typeface="Consolas"/>
                      </a:endParaRPr>
                    </a:p>
                  </a:txBody>
                  <a:tcPr marL="0" marR="0" marT="0" marB="0">
                    <a:solidFill>
                      <a:srgbClr val="0B1933"/>
                    </a:solidFill>
                  </a:tcPr>
                </a:tc>
                <a:tc>
                  <a:txBody>
                    <a:bodyPr/>
                    <a:lstStyle/>
                    <a:p>
                      <a:pPr marL="52069">
                        <a:lnSpc>
                          <a:spcPts val="1555"/>
                        </a:lnSpc>
                      </a:pPr>
                      <a:r>
                        <a:rPr sz="1800" dirty="0">
                          <a:solidFill>
                            <a:srgbClr val="B1B1B1"/>
                          </a:solidFill>
                          <a:latin typeface="Consolas"/>
                          <a:cs typeface="Consolas"/>
                        </a:rPr>
                        <a:t>a</a:t>
                      </a:r>
                      <a:endParaRPr sz="1800">
                        <a:latin typeface="Consolas"/>
                        <a:cs typeface="Consolas"/>
                      </a:endParaRPr>
                    </a:p>
                  </a:txBody>
                  <a:tcPr marL="0" marR="0" marT="0" marB="0">
                    <a:solidFill>
                      <a:srgbClr val="0B1933"/>
                    </a:solidFill>
                  </a:tcPr>
                </a:tc>
                <a:tc>
                  <a:txBody>
                    <a:bodyPr/>
                    <a:lstStyle/>
                    <a:p>
                      <a:pPr marL="52705">
                        <a:lnSpc>
                          <a:spcPts val="1555"/>
                        </a:lnSpc>
                      </a:pPr>
                      <a:r>
                        <a:rPr sz="1800" dirty="0">
                          <a:solidFill>
                            <a:srgbClr val="B1B1B1"/>
                          </a:solidFill>
                          <a:latin typeface="Consolas"/>
                          <a:cs typeface="Consolas"/>
                        </a:rPr>
                        <a:t>+</a:t>
                      </a:r>
                      <a:endParaRPr sz="1800">
                        <a:latin typeface="Consolas"/>
                        <a:cs typeface="Consolas"/>
                      </a:endParaRPr>
                    </a:p>
                  </a:txBody>
                  <a:tcPr marL="0" marR="0" marT="0" marB="0">
                    <a:solidFill>
                      <a:srgbClr val="0B1933"/>
                    </a:solidFill>
                  </a:tcPr>
                </a:tc>
                <a:tc>
                  <a:txBody>
                    <a:bodyPr/>
                    <a:lstStyle/>
                    <a:p>
                      <a:pPr marL="52069">
                        <a:lnSpc>
                          <a:spcPts val="1555"/>
                        </a:lnSpc>
                      </a:pPr>
                      <a:r>
                        <a:rPr sz="1800" dirty="0">
                          <a:solidFill>
                            <a:srgbClr val="B1B1B1"/>
                          </a:solidFill>
                          <a:latin typeface="Consolas"/>
                          <a:cs typeface="Consolas"/>
                        </a:rPr>
                        <a:t>"</a:t>
                      </a:r>
                      <a:endParaRPr sz="1800">
                        <a:latin typeface="Consolas"/>
                        <a:cs typeface="Consolas"/>
                      </a:endParaRPr>
                    </a:p>
                  </a:txBody>
                  <a:tcPr marL="0" marR="0" marT="0" marB="0">
                    <a:solidFill>
                      <a:srgbClr val="0B1933"/>
                    </a:solidFill>
                  </a:tcPr>
                </a:tc>
                <a:tc>
                  <a:txBody>
                    <a:bodyPr/>
                    <a:lstStyle/>
                    <a:p>
                      <a:pPr marL="52069">
                        <a:lnSpc>
                          <a:spcPts val="1555"/>
                        </a:lnSpc>
                      </a:pPr>
                      <a:r>
                        <a:rPr sz="1800" dirty="0">
                          <a:solidFill>
                            <a:srgbClr val="B1B1B1"/>
                          </a:solidFill>
                          <a:latin typeface="Consolas"/>
                          <a:cs typeface="Consolas"/>
                        </a:rPr>
                        <a:t>,</a:t>
                      </a:r>
                      <a:endParaRPr sz="1800">
                        <a:latin typeface="Consolas"/>
                        <a:cs typeface="Consolas"/>
                      </a:endParaRPr>
                    </a:p>
                  </a:txBody>
                  <a:tcPr marL="0" marR="0" marT="0" marB="0">
                    <a:solidFill>
                      <a:srgbClr val="0B1933"/>
                    </a:solidFill>
                  </a:tcPr>
                </a:tc>
                <a:tc>
                  <a:txBody>
                    <a:bodyPr/>
                    <a:lstStyle/>
                    <a:p>
                      <a:pPr marL="52069">
                        <a:lnSpc>
                          <a:spcPts val="1555"/>
                        </a:lnSpc>
                      </a:pPr>
                      <a:r>
                        <a:rPr sz="1800" dirty="0">
                          <a:solidFill>
                            <a:srgbClr val="B1B1B1"/>
                          </a:solidFill>
                          <a:latin typeface="Consolas"/>
                          <a:cs typeface="Consolas"/>
                        </a:rPr>
                        <a:t>et</a:t>
                      </a:r>
                      <a:endParaRPr sz="1800">
                        <a:latin typeface="Consolas"/>
                        <a:cs typeface="Consolas"/>
                      </a:endParaRPr>
                    </a:p>
                  </a:txBody>
                  <a:tcPr marL="0" marR="0" marT="0" marB="0">
                    <a:solidFill>
                      <a:srgbClr val="0B1933"/>
                    </a:solidFill>
                  </a:tcPr>
                </a:tc>
                <a:tc>
                  <a:txBody>
                    <a:bodyPr/>
                    <a:lstStyle/>
                    <a:p>
                      <a:pPr marL="52069">
                        <a:lnSpc>
                          <a:spcPts val="1555"/>
                        </a:lnSpc>
                      </a:pPr>
                      <a:r>
                        <a:rPr sz="1800" dirty="0">
                          <a:solidFill>
                            <a:srgbClr val="B1B1B1"/>
                          </a:solidFill>
                          <a:latin typeface="Consolas"/>
                          <a:cs typeface="Consolas"/>
                        </a:rPr>
                        <a:t>b</a:t>
                      </a:r>
                      <a:endParaRPr sz="1800">
                        <a:latin typeface="Consolas"/>
                        <a:cs typeface="Consolas"/>
                      </a:endParaRPr>
                    </a:p>
                  </a:txBody>
                  <a:tcPr marL="0" marR="0" marT="0" marB="0">
                    <a:solidFill>
                      <a:srgbClr val="0B1933"/>
                    </a:solidFill>
                  </a:tcPr>
                </a:tc>
                <a:tc>
                  <a:txBody>
                    <a:bodyPr/>
                    <a:lstStyle/>
                    <a:p>
                      <a:pPr marL="52705">
                        <a:lnSpc>
                          <a:spcPts val="1555"/>
                        </a:lnSpc>
                      </a:pPr>
                      <a:r>
                        <a:rPr sz="1800" dirty="0">
                          <a:solidFill>
                            <a:srgbClr val="B1B1B1"/>
                          </a:solidFill>
                          <a:latin typeface="Consolas"/>
                          <a:cs typeface="Consolas"/>
                        </a:rPr>
                        <a:t>vaut</a:t>
                      </a:r>
                      <a:r>
                        <a:rPr sz="1800" spc="-70" dirty="0">
                          <a:solidFill>
                            <a:srgbClr val="B1B1B1"/>
                          </a:solidFill>
                          <a:latin typeface="Consolas"/>
                          <a:cs typeface="Consolas"/>
                        </a:rPr>
                        <a:t> </a:t>
                      </a:r>
                      <a:r>
                        <a:rPr sz="1800" dirty="0">
                          <a:solidFill>
                            <a:srgbClr val="B1B1B1"/>
                          </a:solidFill>
                          <a:latin typeface="Consolas"/>
                          <a:cs typeface="Consolas"/>
                        </a:rPr>
                        <a:t>:</a:t>
                      </a:r>
                      <a:endParaRPr sz="1800">
                        <a:latin typeface="Consolas"/>
                        <a:cs typeface="Consolas"/>
                      </a:endParaRPr>
                    </a:p>
                  </a:txBody>
                  <a:tcPr marL="0" marR="0" marT="0" marB="0">
                    <a:solidFill>
                      <a:srgbClr val="0B1933"/>
                    </a:solidFill>
                  </a:tcPr>
                </a:tc>
                <a:tc>
                  <a:txBody>
                    <a:bodyPr/>
                    <a:lstStyle/>
                    <a:p>
                      <a:pPr marL="52069">
                        <a:lnSpc>
                          <a:spcPts val="1555"/>
                        </a:lnSpc>
                      </a:pPr>
                      <a:r>
                        <a:rPr sz="1800" dirty="0">
                          <a:solidFill>
                            <a:srgbClr val="B1B1B1"/>
                          </a:solidFill>
                          <a:latin typeface="Consolas"/>
                          <a:cs typeface="Consolas"/>
                        </a:rPr>
                        <a:t>"</a:t>
                      </a:r>
                      <a:endParaRPr sz="1800">
                        <a:latin typeface="Consolas"/>
                        <a:cs typeface="Consolas"/>
                      </a:endParaRPr>
                    </a:p>
                  </a:txBody>
                  <a:tcPr marL="0" marR="0" marT="0" marB="0">
                    <a:solidFill>
                      <a:srgbClr val="0B1933"/>
                    </a:solidFill>
                  </a:tcPr>
                </a:tc>
                <a:tc>
                  <a:txBody>
                    <a:bodyPr/>
                    <a:lstStyle/>
                    <a:p>
                      <a:pPr marL="52705">
                        <a:lnSpc>
                          <a:spcPts val="1555"/>
                        </a:lnSpc>
                      </a:pPr>
                      <a:r>
                        <a:rPr sz="1800" dirty="0">
                          <a:solidFill>
                            <a:srgbClr val="B1B1B1"/>
                          </a:solidFill>
                          <a:latin typeface="Consolas"/>
                          <a:cs typeface="Consolas"/>
                        </a:rPr>
                        <a:t>+</a:t>
                      </a:r>
                      <a:endParaRPr sz="1800">
                        <a:latin typeface="Consolas"/>
                        <a:cs typeface="Consolas"/>
                      </a:endParaRPr>
                    </a:p>
                  </a:txBody>
                  <a:tcPr marL="0" marR="0" marT="0" marB="0">
                    <a:solidFill>
                      <a:srgbClr val="0B1933"/>
                    </a:solidFill>
                  </a:tcPr>
                </a:tc>
                <a:tc>
                  <a:txBody>
                    <a:bodyPr/>
                    <a:lstStyle/>
                    <a:p>
                      <a:pPr marL="52069">
                        <a:lnSpc>
                          <a:spcPts val="1555"/>
                        </a:lnSpc>
                      </a:pPr>
                      <a:r>
                        <a:rPr sz="1800" dirty="0">
                          <a:solidFill>
                            <a:srgbClr val="B1B1B1"/>
                          </a:solidFill>
                          <a:latin typeface="Consolas"/>
                          <a:cs typeface="Consolas"/>
                        </a:rPr>
                        <a:t>b</a:t>
                      </a:r>
                      <a:endParaRPr sz="1800">
                        <a:latin typeface="Consolas"/>
                        <a:cs typeface="Consolas"/>
                      </a:endParaRPr>
                    </a:p>
                  </a:txBody>
                  <a:tcPr marL="0" marR="0" marT="0" marB="0">
                    <a:solidFill>
                      <a:srgbClr val="0B1933"/>
                    </a:solidFill>
                  </a:tcPr>
                </a:tc>
                <a:tc>
                  <a:txBody>
                    <a:bodyPr/>
                    <a:lstStyle/>
                    <a:p>
                      <a:pPr marL="52069">
                        <a:lnSpc>
                          <a:spcPts val="1555"/>
                        </a:lnSpc>
                      </a:pPr>
                      <a:r>
                        <a:rPr sz="1800" dirty="0">
                          <a:solidFill>
                            <a:srgbClr val="B1B1B1"/>
                          </a:solidFill>
                          <a:latin typeface="Consolas"/>
                          <a:cs typeface="Consolas"/>
                        </a:rPr>
                        <a:t>);</a:t>
                      </a:r>
                      <a:endParaRPr sz="1800">
                        <a:latin typeface="Consolas"/>
                        <a:cs typeface="Consolas"/>
                      </a:endParaRPr>
                    </a:p>
                  </a:txBody>
                  <a:tcPr marL="0" marR="0" marT="0" marB="0">
                    <a:solidFill>
                      <a:srgbClr val="0B1933"/>
                    </a:solidFill>
                  </a:tcPr>
                </a:tc>
                <a:extLst>
                  <a:ext uri="{0D108BD9-81ED-4DB2-BD59-A6C34878D82A}">
                    <a16:rowId xmlns:a16="http://schemas.microsoft.com/office/drawing/2014/main" val="10001"/>
                  </a:ext>
                </a:extLst>
              </a:tr>
              <a:tr h="273781">
                <a:tc>
                  <a:txBody>
                    <a:bodyPr/>
                    <a:lstStyle/>
                    <a:p>
                      <a:pPr marL="346710">
                        <a:lnSpc>
                          <a:spcPts val="1555"/>
                        </a:lnSpc>
                        <a:tabLst>
                          <a:tab pos="1291590" algn="l"/>
                        </a:tabLst>
                      </a:pPr>
                      <a:r>
                        <a:rPr sz="1800" dirty="0">
                          <a:solidFill>
                            <a:srgbClr val="B1B1B1"/>
                          </a:solidFill>
                          <a:latin typeface="Consolas"/>
                          <a:cs typeface="Consolas"/>
                        </a:rPr>
                        <a:t>...&gt;	return</a:t>
                      </a:r>
                      <a:r>
                        <a:rPr sz="1800" spc="-25" dirty="0">
                          <a:solidFill>
                            <a:srgbClr val="B1B1B1"/>
                          </a:solidFill>
                          <a:latin typeface="Consolas"/>
                          <a:cs typeface="Consolas"/>
                        </a:rPr>
                        <a:t> </a:t>
                      </a:r>
                      <a:r>
                        <a:rPr sz="1800" dirty="0">
                          <a:solidFill>
                            <a:srgbClr val="B1B1B1"/>
                          </a:solidFill>
                          <a:latin typeface="Consolas"/>
                          <a:cs typeface="Consolas"/>
                        </a:rPr>
                        <a:t>a</a:t>
                      </a:r>
                      <a:r>
                        <a:rPr sz="1800" spc="-30" dirty="0">
                          <a:solidFill>
                            <a:srgbClr val="B1B1B1"/>
                          </a:solidFill>
                          <a:latin typeface="Consolas"/>
                          <a:cs typeface="Consolas"/>
                        </a:rPr>
                        <a:t> </a:t>
                      </a:r>
                      <a:r>
                        <a:rPr sz="1800" dirty="0">
                          <a:solidFill>
                            <a:srgbClr val="B1B1B1"/>
                          </a:solidFill>
                          <a:latin typeface="Consolas"/>
                          <a:cs typeface="Consolas"/>
                        </a:rPr>
                        <a:t>+</a:t>
                      </a:r>
                      <a:r>
                        <a:rPr sz="1800" spc="-25" dirty="0">
                          <a:solidFill>
                            <a:srgbClr val="B1B1B1"/>
                          </a:solidFill>
                          <a:latin typeface="Consolas"/>
                          <a:cs typeface="Consolas"/>
                        </a:rPr>
                        <a:t> </a:t>
                      </a:r>
                      <a:r>
                        <a:rPr sz="1800" dirty="0">
                          <a:solidFill>
                            <a:srgbClr val="B1B1B1"/>
                          </a:solidFill>
                          <a:latin typeface="Consolas"/>
                          <a:cs typeface="Consolas"/>
                        </a:rPr>
                        <a:t>b;</a:t>
                      </a:r>
                      <a:endParaRPr sz="1800">
                        <a:latin typeface="Consolas"/>
                        <a:cs typeface="Consolas"/>
                      </a:endParaRPr>
                    </a:p>
                  </a:txBody>
                  <a:tcPr marL="0" marR="0" marT="0" marB="0">
                    <a:solidFill>
                      <a:srgbClr val="0B1933"/>
                    </a:solidFill>
                  </a:tcPr>
                </a:tc>
                <a:tc rowSpan="3" gridSpan="13">
                  <a:txBody>
                    <a:bodyPr/>
                    <a:lstStyle/>
                    <a:p>
                      <a:pPr>
                        <a:lnSpc>
                          <a:spcPct val="100000"/>
                        </a:lnSpc>
                      </a:pPr>
                      <a:endParaRPr sz="1800">
                        <a:latin typeface="Times New Roman"/>
                        <a:cs typeface="Times New Roman"/>
                      </a:endParaRPr>
                    </a:p>
                  </a:txBody>
                  <a:tcPr marL="0" marR="0" marT="0" marB="0">
                    <a:solidFill>
                      <a:srgbClr val="0B1933"/>
                    </a:solidFill>
                  </a:tcPr>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extLst>
                  <a:ext uri="{0D108BD9-81ED-4DB2-BD59-A6C34878D82A}">
                    <a16:rowId xmlns:a16="http://schemas.microsoft.com/office/drawing/2014/main" val="10002"/>
                  </a:ext>
                </a:extLst>
              </a:tr>
              <a:tr h="273781">
                <a:tc>
                  <a:txBody>
                    <a:bodyPr/>
                    <a:lstStyle/>
                    <a:p>
                      <a:pPr marL="346710">
                        <a:lnSpc>
                          <a:spcPts val="1555"/>
                        </a:lnSpc>
                      </a:pPr>
                      <a:r>
                        <a:rPr sz="1800" dirty="0">
                          <a:solidFill>
                            <a:srgbClr val="B1B1B1"/>
                          </a:solidFill>
                          <a:latin typeface="Consolas"/>
                          <a:cs typeface="Consolas"/>
                        </a:rPr>
                        <a:t>...&gt;</a:t>
                      </a:r>
                      <a:r>
                        <a:rPr sz="1800" spc="-25" dirty="0">
                          <a:solidFill>
                            <a:srgbClr val="B1B1B1"/>
                          </a:solidFill>
                          <a:latin typeface="Consolas"/>
                          <a:cs typeface="Consolas"/>
                        </a:rPr>
                        <a:t> </a:t>
                      </a:r>
                      <a:r>
                        <a:rPr sz="1800" dirty="0">
                          <a:solidFill>
                            <a:srgbClr val="B1B1B1"/>
                          </a:solidFill>
                          <a:latin typeface="Consolas"/>
                          <a:cs typeface="Consolas"/>
                        </a:rPr>
                        <a:t>}//Redéfinir</a:t>
                      </a:r>
                      <a:r>
                        <a:rPr sz="1800" spc="-30" dirty="0">
                          <a:solidFill>
                            <a:srgbClr val="B1B1B1"/>
                          </a:solidFill>
                          <a:latin typeface="Consolas"/>
                          <a:cs typeface="Consolas"/>
                        </a:rPr>
                        <a:t> </a:t>
                      </a:r>
                      <a:r>
                        <a:rPr sz="1800" dirty="0">
                          <a:solidFill>
                            <a:srgbClr val="B1B1B1"/>
                          </a:solidFill>
                          <a:latin typeface="Consolas"/>
                          <a:cs typeface="Consolas"/>
                        </a:rPr>
                        <a:t>des</a:t>
                      </a:r>
                      <a:r>
                        <a:rPr sz="1800" spc="-25" dirty="0">
                          <a:solidFill>
                            <a:srgbClr val="B1B1B1"/>
                          </a:solidFill>
                          <a:latin typeface="Consolas"/>
                          <a:cs typeface="Consolas"/>
                        </a:rPr>
                        <a:t> </a:t>
                      </a:r>
                      <a:r>
                        <a:rPr sz="1800" dirty="0">
                          <a:solidFill>
                            <a:srgbClr val="B1B1B1"/>
                          </a:solidFill>
                          <a:latin typeface="Consolas"/>
                          <a:cs typeface="Consolas"/>
                        </a:rPr>
                        <a:t>méthodes</a:t>
                      </a:r>
                      <a:endParaRPr sz="1800">
                        <a:latin typeface="Consolas"/>
                        <a:cs typeface="Consolas"/>
                      </a:endParaRPr>
                    </a:p>
                  </a:txBody>
                  <a:tcPr marL="0" marR="0" marT="0" marB="0">
                    <a:solidFill>
                      <a:srgbClr val="0B1933"/>
                    </a:solidFill>
                  </a:tcPr>
                </a:tc>
                <a:tc gridSpan="13" vMerge="1">
                  <a:txBody>
                    <a:bodyPr/>
                    <a:lstStyle/>
                    <a:p>
                      <a:endParaRPr/>
                    </a:p>
                  </a:txBody>
                  <a:tcPr marL="0" marR="0" marT="0" marB="0">
                    <a:solidFill>
                      <a:srgbClr val="0B1933"/>
                    </a:solidFil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3"/>
                  </a:ext>
                </a:extLst>
              </a:tr>
              <a:tr h="252016">
                <a:tc>
                  <a:txBody>
                    <a:bodyPr/>
                    <a:lstStyle/>
                    <a:p>
                      <a:pPr marL="31750">
                        <a:lnSpc>
                          <a:spcPts val="1540"/>
                        </a:lnSpc>
                        <a:tabLst>
                          <a:tab pos="346075" algn="l"/>
                        </a:tabLst>
                      </a:pPr>
                      <a:r>
                        <a:rPr sz="1800" dirty="0">
                          <a:solidFill>
                            <a:srgbClr val="B1B1B1"/>
                          </a:solidFill>
                          <a:latin typeface="Consolas"/>
                          <a:cs typeface="Consolas"/>
                        </a:rPr>
                        <a:t>|	created</a:t>
                      </a:r>
                      <a:r>
                        <a:rPr sz="1800" spc="-40" dirty="0">
                          <a:solidFill>
                            <a:srgbClr val="B1B1B1"/>
                          </a:solidFill>
                          <a:latin typeface="Consolas"/>
                          <a:cs typeface="Consolas"/>
                        </a:rPr>
                        <a:t> </a:t>
                      </a:r>
                      <a:r>
                        <a:rPr sz="1800" dirty="0">
                          <a:solidFill>
                            <a:srgbClr val="B1B1B1"/>
                          </a:solidFill>
                          <a:latin typeface="Consolas"/>
                          <a:cs typeface="Consolas"/>
                        </a:rPr>
                        <a:t>method</a:t>
                      </a:r>
                      <a:r>
                        <a:rPr sz="1800" spc="-40" dirty="0">
                          <a:solidFill>
                            <a:srgbClr val="B1B1B1"/>
                          </a:solidFill>
                          <a:latin typeface="Consolas"/>
                          <a:cs typeface="Consolas"/>
                        </a:rPr>
                        <a:t> </a:t>
                      </a:r>
                      <a:r>
                        <a:rPr sz="1800" dirty="0">
                          <a:solidFill>
                            <a:srgbClr val="B1B1B1"/>
                          </a:solidFill>
                          <a:latin typeface="Consolas"/>
                          <a:cs typeface="Consolas"/>
                        </a:rPr>
                        <a:t>coucou(int,int)</a:t>
                      </a:r>
                      <a:endParaRPr sz="1800" dirty="0">
                        <a:latin typeface="Consolas"/>
                        <a:cs typeface="Consolas"/>
                      </a:endParaRPr>
                    </a:p>
                  </a:txBody>
                  <a:tcPr marL="0" marR="0" marT="0" marB="0">
                    <a:solidFill>
                      <a:srgbClr val="0B1933"/>
                    </a:solidFill>
                  </a:tcPr>
                </a:tc>
                <a:tc gridSpan="13" vMerge="1">
                  <a:txBody>
                    <a:bodyPr/>
                    <a:lstStyle/>
                    <a:p>
                      <a:endParaRPr/>
                    </a:p>
                  </a:txBody>
                  <a:tcPr marL="0" marR="0" marT="0" marB="0">
                    <a:solidFill>
                      <a:srgbClr val="0B1933"/>
                    </a:solidFil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431" y="282477"/>
            <a:ext cx="5586209" cy="836242"/>
          </a:xfrm>
          <a:prstGeom prst="rect">
            <a:avLst/>
          </a:prstGeom>
        </p:spPr>
        <p:txBody>
          <a:bodyPr vert="horz" wrap="square" lIns="0" tIns="15355" rIns="0" bIns="0" rtlCol="0">
            <a:spAutoFit/>
          </a:bodyPr>
          <a:lstStyle/>
          <a:p>
            <a:pPr marL="15356">
              <a:lnSpc>
                <a:spcPts val="2098"/>
              </a:lnSpc>
              <a:spcBef>
                <a:spcPts val="121"/>
              </a:spcBef>
            </a:pPr>
            <a:r>
              <a:rPr sz="1814" dirty="0">
                <a:solidFill>
                  <a:srgbClr val="0058FF"/>
                </a:solidFill>
                <a:latin typeface="Arial"/>
                <a:cs typeface="Arial"/>
              </a:rPr>
              <a:t>Jshell</a:t>
            </a:r>
            <a:endParaRPr sz="1814">
              <a:latin typeface="Arial"/>
              <a:cs typeface="Arial"/>
            </a:endParaRPr>
          </a:p>
          <a:p>
            <a:pPr marL="15356">
              <a:lnSpc>
                <a:spcPts val="4274"/>
              </a:lnSpc>
            </a:pPr>
            <a:r>
              <a:rPr spc="333" dirty="0"/>
              <a:t>Redéfinition</a:t>
            </a:r>
            <a:r>
              <a:rPr spc="121" dirty="0"/>
              <a:t> </a:t>
            </a:r>
            <a:r>
              <a:rPr spc="429" dirty="0"/>
              <a:t>de</a:t>
            </a:r>
            <a:r>
              <a:rPr spc="121" dirty="0"/>
              <a:t> </a:t>
            </a:r>
            <a:r>
              <a:rPr spc="429" dirty="0"/>
              <a:t>types</a:t>
            </a:r>
          </a:p>
        </p:txBody>
      </p:sp>
      <p:sp>
        <p:nvSpPr>
          <p:cNvPr id="3" name="object 3"/>
          <p:cNvSpPr/>
          <p:nvPr/>
        </p:nvSpPr>
        <p:spPr>
          <a:xfrm>
            <a:off x="1105572" y="1659327"/>
            <a:ext cx="9673753" cy="3786583"/>
          </a:xfrm>
          <a:custGeom>
            <a:avLst/>
            <a:gdLst/>
            <a:ahLst/>
            <a:cxnLst/>
            <a:rect l="l" t="t" r="r" b="b"/>
            <a:pathLst>
              <a:path w="8001000" h="3131820">
                <a:moveTo>
                  <a:pt x="8001000" y="0"/>
                </a:moveTo>
                <a:lnTo>
                  <a:pt x="0" y="0"/>
                </a:lnTo>
                <a:lnTo>
                  <a:pt x="0" y="3131642"/>
                </a:lnTo>
                <a:lnTo>
                  <a:pt x="4000677" y="3131642"/>
                </a:lnTo>
                <a:lnTo>
                  <a:pt x="8001000" y="3131642"/>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4" name="object 4"/>
          <p:cNvSpPr txBox="1"/>
          <p:nvPr/>
        </p:nvSpPr>
        <p:spPr>
          <a:xfrm>
            <a:off x="1105572" y="1659327"/>
            <a:ext cx="9673753" cy="3111487"/>
          </a:xfrm>
          <a:prstGeom prst="rect">
            <a:avLst/>
          </a:prstGeom>
          <a:ln w="29159">
            <a:solidFill>
              <a:srgbClr val="ABB10B"/>
            </a:solidFill>
          </a:ln>
        </p:spPr>
        <p:txBody>
          <a:bodyPr vert="horz" wrap="square" lIns="0" tIns="24568" rIns="0" bIns="0" rtlCol="0">
            <a:spAutoFit/>
          </a:bodyPr>
          <a:lstStyle/>
          <a:p>
            <a:pPr marL="125914" marR="4842379" defTabSz="1105601">
              <a:lnSpc>
                <a:spcPts val="2152"/>
              </a:lnSpc>
              <a:spcBef>
                <a:spcPts val="193"/>
              </a:spcBef>
            </a:pPr>
            <a:r>
              <a:rPr sz="1814" dirty="0">
                <a:solidFill>
                  <a:srgbClr val="B1B1B1"/>
                </a:solidFill>
                <a:latin typeface="Consolas"/>
                <a:cs typeface="Consolas"/>
              </a:rPr>
              <a:t>jshell&gt;</a:t>
            </a:r>
            <a:r>
              <a:rPr sz="1814" spc="-18" dirty="0">
                <a:solidFill>
                  <a:srgbClr val="B1B1B1"/>
                </a:solidFill>
                <a:latin typeface="Consolas"/>
                <a:cs typeface="Consolas"/>
              </a:rPr>
              <a:t> </a:t>
            </a:r>
            <a:r>
              <a:rPr sz="1814" dirty="0">
                <a:solidFill>
                  <a:srgbClr val="B1B1B1"/>
                </a:solidFill>
                <a:latin typeface="Consolas"/>
                <a:cs typeface="Consolas"/>
              </a:rPr>
              <a:t>int</a:t>
            </a:r>
            <a:r>
              <a:rPr sz="1814" spc="-12" dirty="0">
                <a:solidFill>
                  <a:srgbClr val="B1B1B1"/>
                </a:solidFill>
                <a:latin typeface="Consolas"/>
                <a:cs typeface="Consolas"/>
              </a:rPr>
              <a:t> </a:t>
            </a:r>
            <a:r>
              <a:rPr sz="1814" dirty="0">
                <a:solidFill>
                  <a:srgbClr val="B1B1B1"/>
                </a:solidFill>
                <a:latin typeface="Consolas"/>
                <a:cs typeface="Consolas"/>
              </a:rPr>
              <a:t>x</a:t>
            </a:r>
            <a:r>
              <a:rPr sz="1814" spc="-18" dirty="0">
                <a:solidFill>
                  <a:srgbClr val="B1B1B1"/>
                </a:solidFill>
                <a:latin typeface="Consolas"/>
                <a:cs typeface="Consolas"/>
              </a:rPr>
              <a:t> </a:t>
            </a:r>
            <a:r>
              <a:rPr sz="1814" dirty="0">
                <a:solidFill>
                  <a:srgbClr val="B1B1B1"/>
                </a:solidFill>
                <a:latin typeface="Consolas"/>
                <a:cs typeface="Consolas"/>
              </a:rPr>
              <a:t>=</a:t>
            </a:r>
            <a:r>
              <a:rPr sz="1814" spc="-6" dirty="0">
                <a:solidFill>
                  <a:srgbClr val="B1B1B1"/>
                </a:solidFill>
                <a:latin typeface="Consolas"/>
                <a:cs typeface="Consolas"/>
              </a:rPr>
              <a:t> </a:t>
            </a:r>
            <a:r>
              <a:rPr sz="1814" dirty="0">
                <a:solidFill>
                  <a:srgbClr val="B1B1B1"/>
                </a:solidFill>
                <a:latin typeface="Consolas"/>
                <a:cs typeface="Consolas"/>
              </a:rPr>
              <a:t>2;</a:t>
            </a:r>
            <a:r>
              <a:rPr sz="1814" spc="-18" dirty="0">
                <a:solidFill>
                  <a:srgbClr val="B1B1B1"/>
                </a:solidFill>
                <a:latin typeface="Consolas"/>
                <a:cs typeface="Consolas"/>
              </a:rPr>
              <a:t> </a:t>
            </a:r>
            <a:r>
              <a:rPr sz="1814" dirty="0">
                <a:solidFill>
                  <a:srgbClr val="B1B1B1"/>
                </a:solidFill>
                <a:latin typeface="Consolas"/>
                <a:cs typeface="Consolas"/>
              </a:rPr>
              <a:t>//</a:t>
            </a:r>
            <a:r>
              <a:rPr sz="1814" spc="-12" dirty="0">
                <a:solidFill>
                  <a:srgbClr val="B1B1B1"/>
                </a:solidFill>
                <a:latin typeface="Consolas"/>
                <a:cs typeface="Consolas"/>
              </a:rPr>
              <a:t> </a:t>
            </a:r>
            <a:r>
              <a:rPr sz="1814" dirty="0">
                <a:solidFill>
                  <a:srgbClr val="B1B1B1"/>
                </a:solidFill>
                <a:latin typeface="Consolas"/>
                <a:cs typeface="Consolas"/>
              </a:rPr>
              <a:t>Définition</a:t>
            </a:r>
            <a:r>
              <a:rPr sz="1814" spc="-18" dirty="0">
                <a:solidFill>
                  <a:srgbClr val="B1B1B1"/>
                </a:solidFill>
                <a:latin typeface="Consolas"/>
                <a:cs typeface="Consolas"/>
              </a:rPr>
              <a:t> </a:t>
            </a:r>
            <a:r>
              <a:rPr sz="1814" dirty="0">
                <a:solidFill>
                  <a:srgbClr val="B1B1B1"/>
                </a:solidFill>
                <a:latin typeface="Consolas"/>
                <a:cs typeface="Consolas"/>
              </a:rPr>
              <a:t>de</a:t>
            </a:r>
            <a:r>
              <a:rPr sz="1814" spc="-6" dirty="0">
                <a:solidFill>
                  <a:srgbClr val="B1B1B1"/>
                </a:solidFill>
                <a:latin typeface="Consolas"/>
                <a:cs typeface="Consolas"/>
              </a:rPr>
              <a:t> </a:t>
            </a:r>
            <a:r>
              <a:rPr sz="1814" dirty="0">
                <a:solidFill>
                  <a:srgbClr val="B1B1B1"/>
                </a:solidFill>
                <a:latin typeface="Consolas"/>
                <a:cs typeface="Consolas"/>
              </a:rPr>
              <a:t>x </a:t>
            </a:r>
            <a:r>
              <a:rPr sz="1814" spc="-979" dirty="0">
                <a:solidFill>
                  <a:srgbClr val="B1B1B1"/>
                </a:solidFill>
                <a:latin typeface="Consolas"/>
                <a:cs typeface="Consolas"/>
              </a:rPr>
              <a:t> </a:t>
            </a:r>
            <a:r>
              <a:rPr sz="1814" dirty="0">
                <a:solidFill>
                  <a:srgbClr val="B1B1B1"/>
                </a:solidFill>
                <a:latin typeface="Consolas"/>
                <a:cs typeface="Consolas"/>
              </a:rPr>
              <a:t>x</a:t>
            </a:r>
            <a:r>
              <a:rPr sz="1814" spc="-6" dirty="0">
                <a:solidFill>
                  <a:srgbClr val="B1B1B1"/>
                </a:solidFill>
                <a:latin typeface="Consolas"/>
                <a:cs typeface="Consolas"/>
              </a:rPr>
              <a:t> </a:t>
            </a:r>
            <a:r>
              <a:rPr sz="1814" dirty="0">
                <a:solidFill>
                  <a:srgbClr val="B1B1B1"/>
                </a:solidFill>
                <a:latin typeface="Consolas"/>
                <a:cs typeface="Consolas"/>
              </a:rPr>
              <a:t>==&gt; 2</a:t>
            </a:r>
            <a:endParaRPr sz="1814">
              <a:solidFill>
                <a:prstClr val="black"/>
              </a:solidFill>
              <a:latin typeface="Consolas"/>
              <a:cs typeface="Consolas"/>
            </a:endParaRPr>
          </a:p>
          <a:p>
            <a:pPr defTabSz="1105601">
              <a:spcBef>
                <a:spcPts val="18"/>
              </a:spcBef>
            </a:pPr>
            <a:endParaRPr sz="1753">
              <a:solidFill>
                <a:prstClr val="black"/>
              </a:solidFill>
              <a:latin typeface="Consolas"/>
              <a:cs typeface="Consolas"/>
            </a:endParaRPr>
          </a:p>
          <a:p>
            <a:pPr marL="125914" defTabSz="1105601">
              <a:lnSpc>
                <a:spcPts val="2163"/>
              </a:lnSpc>
            </a:pPr>
            <a:r>
              <a:rPr sz="1814" dirty="0">
                <a:solidFill>
                  <a:srgbClr val="B1B1B1"/>
                </a:solidFill>
                <a:latin typeface="Consolas"/>
                <a:cs typeface="Consolas"/>
              </a:rPr>
              <a:t>jshell&gt;</a:t>
            </a:r>
            <a:r>
              <a:rPr sz="1814" spc="-12" dirty="0">
                <a:solidFill>
                  <a:srgbClr val="B1B1B1"/>
                </a:solidFill>
                <a:latin typeface="Consolas"/>
                <a:cs typeface="Consolas"/>
              </a:rPr>
              <a:t> </a:t>
            </a:r>
            <a:r>
              <a:rPr sz="1814" dirty="0">
                <a:solidFill>
                  <a:srgbClr val="B1B1B1"/>
                </a:solidFill>
                <a:latin typeface="Consolas"/>
                <a:cs typeface="Consolas"/>
              </a:rPr>
              <a:t>x</a:t>
            </a:r>
            <a:r>
              <a:rPr sz="1814" spc="-6" dirty="0">
                <a:solidFill>
                  <a:srgbClr val="B1B1B1"/>
                </a:solidFill>
                <a:latin typeface="Consolas"/>
                <a:cs typeface="Consolas"/>
              </a:rPr>
              <a:t> </a:t>
            </a:r>
            <a:r>
              <a:rPr sz="1814" dirty="0">
                <a:solidFill>
                  <a:srgbClr val="B1B1B1"/>
                </a:solidFill>
                <a:latin typeface="Consolas"/>
                <a:cs typeface="Consolas"/>
              </a:rPr>
              <a:t>=</a:t>
            </a:r>
            <a:r>
              <a:rPr sz="1814" spc="-12" dirty="0">
                <a:solidFill>
                  <a:srgbClr val="B1B1B1"/>
                </a:solidFill>
                <a:latin typeface="Consolas"/>
                <a:cs typeface="Consolas"/>
              </a:rPr>
              <a:t> </a:t>
            </a:r>
            <a:r>
              <a:rPr sz="1814" dirty="0">
                <a:solidFill>
                  <a:srgbClr val="B1B1B1"/>
                </a:solidFill>
                <a:latin typeface="Consolas"/>
                <a:cs typeface="Consolas"/>
              </a:rPr>
              <a:t>"4";</a:t>
            </a:r>
            <a:r>
              <a:rPr sz="1814" spc="-6" dirty="0">
                <a:solidFill>
                  <a:srgbClr val="B1B1B1"/>
                </a:solidFill>
                <a:latin typeface="Consolas"/>
                <a:cs typeface="Consolas"/>
              </a:rPr>
              <a:t> </a:t>
            </a:r>
            <a:r>
              <a:rPr sz="1814" dirty="0">
                <a:solidFill>
                  <a:srgbClr val="B1B1B1"/>
                </a:solidFill>
                <a:latin typeface="Consolas"/>
                <a:cs typeface="Consolas"/>
              </a:rPr>
              <a:t>//</a:t>
            </a:r>
            <a:r>
              <a:rPr sz="1814" spc="-6" dirty="0">
                <a:solidFill>
                  <a:srgbClr val="B1B1B1"/>
                </a:solidFill>
                <a:latin typeface="Consolas"/>
                <a:cs typeface="Consolas"/>
              </a:rPr>
              <a:t> </a:t>
            </a:r>
            <a:r>
              <a:rPr sz="1814" dirty="0">
                <a:solidFill>
                  <a:srgbClr val="B1B1B1"/>
                </a:solidFill>
                <a:latin typeface="Consolas"/>
                <a:cs typeface="Consolas"/>
              </a:rPr>
              <a:t>Changement</a:t>
            </a:r>
            <a:r>
              <a:rPr sz="1814" spc="-12" dirty="0">
                <a:solidFill>
                  <a:srgbClr val="B1B1B1"/>
                </a:solidFill>
                <a:latin typeface="Consolas"/>
                <a:cs typeface="Consolas"/>
              </a:rPr>
              <a:t> </a:t>
            </a:r>
            <a:r>
              <a:rPr sz="1814" dirty="0">
                <a:solidFill>
                  <a:srgbClr val="B1B1B1"/>
                </a:solidFill>
                <a:latin typeface="Consolas"/>
                <a:cs typeface="Consolas"/>
              </a:rPr>
              <a:t>de</a:t>
            </a:r>
            <a:r>
              <a:rPr sz="1814" spc="-6" dirty="0">
                <a:solidFill>
                  <a:srgbClr val="B1B1B1"/>
                </a:solidFill>
                <a:latin typeface="Consolas"/>
                <a:cs typeface="Consolas"/>
              </a:rPr>
              <a:t> </a:t>
            </a:r>
            <a:r>
              <a:rPr sz="1814" dirty="0">
                <a:solidFill>
                  <a:srgbClr val="B1B1B1"/>
                </a:solidFill>
                <a:latin typeface="Consolas"/>
                <a:cs typeface="Consolas"/>
              </a:rPr>
              <a:t>type</a:t>
            </a:r>
            <a:r>
              <a:rPr sz="1814" spc="-6" dirty="0">
                <a:solidFill>
                  <a:srgbClr val="B1B1B1"/>
                </a:solidFill>
                <a:latin typeface="Consolas"/>
                <a:cs typeface="Consolas"/>
              </a:rPr>
              <a:t> </a:t>
            </a:r>
            <a:r>
              <a:rPr sz="1814" dirty="0">
                <a:solidFill>
                  <a:srgbClr val="B1B1B1"/>
                </a:solidFill>
                <a:latin typeface="Consolas"/>
                <a:cs typeface="Consolas"/>
              </a:rPr>
              <a:t>de</a:t>
            </a:r>
            <a:r>
              <a:rPr sz="1814" spc="-12" dirty="0">
                <a:solidFill>
                  <a:srgbClr val="B1B1B1"/>
                </a:solidFill>
                <a:latin typeface="Consolas"/>
                <a:cs typeface="Consolas"/>
              </a:rPr>
              <a:t> </a:t>
            </a:r>
            <a:r>
              <a:rPr sz="1814" dirty="0">
                <a:solidFill>
                  <a:srgbClr val="B1B1B1"/>
                </a:solidFill>
                <a:latin typeface="Consolas"/>
                <a:cs typeface="Consolas"/>
              </a:rPr>
              <a:t>x</a:t>
            </a:r>
            <a:r>
              <a:rPr sz="1814" spc="-6" dirty="0">
                <a:solidFill>
                  <a:srgbClr val="B1B1B1"/>
                </a:solidFill>
                <a:latin typeface="Consolas"/>
                <a:cs typeface="Consolas"/>
              </a:rPr>
              <a:t> </a:t>
            </a:r>
            <a:r>
              <a:rPr sz="1814" dirty="0">
                <a:solidFill>
                  <a:srgbClr val="B1B1B1"/>
                </a:solidFill>
                <a:latin typeface="Consolas"/>
                <a:cs typeface="Consolas"/>
              </a:rPr>
              <a:t>sans</a:t>
            </a:r>
            <a:r>
              <a:rPr sz="1814" spc="-12" dirty="0">
                <a:solidFill>
                  <a:srgbClr val="B1B1B1"/>
                </a:solidFill>
                <a:latin typeface="Consolas"/>
                <a:cs typeface="Consolas"/>
              </a:rPr>
              <a:t> </a:t>
            </a:r>
            <a:r>
              <a:rPr sz="1814" dirty="0">
                <a:solidFill>
                  <a:srgbClr val="B1B1B1"/>
                </a:solidFill>
                <a:latin typeface="Consolas"/>
                <a:cs typeface="Consolas"/>
              </a:rPr>
              <a:t>indiquer</a:t>
            </a:r>
            <a:r>
              <a:rPr sz="1814" spc="-6" dirty="0">
                <a:solidFill>
                  <a:srgbClr val="B1B1B1"/>
                </a:solidFill>
                <a:latin typeface="Consolas"/>
                <a:cs typeface="Consolas"/>
              </a:rPr>
              <a:t> </a:t>
            </a:r>
            <a:r>
              <a:rPr sz="1814" dirty="0">
                <a:solidFill>
                  <a:srgbClr val="B1B1B1"/>
                </a:solidFill>
                <a:latin typeface="Consolas"/>
                <a:cs typeface="Consolas"/>
              </a:rPr>
              <a:t>le</a:t>
            </a:r>
            <a:r>
              <a:rPr sz="1814" spc="-6" dirty="0">
                <a:solidFill>
                  <a:srgbClr val="B1B1B1"/>
                </a:solidFill>
                <a:latin typeface="Consolas"/>
                <a:cs typeface="Consolas"/>
              </a:rPr>
              <a:t> </a:t>
            </a:r>
            <a:r>
              <a:rPr sz="1814" dirty="0">
                <a:solidFill>
                  <a:srgbClr val="B1B1B1"/>
                </a:solidFill>
                <a:latin typeface="Consolas"/>
                <a:cs typeface="Consolas"/>
              </a:rPr>
              <a:t>nouveau</a:t>
            </a:r>
            <a:r>
              <a:rPr sz="1814" spc="-12" dirty="0">
                <a:solidFill>
                  <a:srgbClr val="B1B1B1"/>
                </a:solidFill>
                <a:latin typeface="Consolas"/>
                <a:cs typeface="Consolas"/>
              </a:rPr>
              <a:t> </a:t>
            </a:r>
            <a:r>
              <a:rPr sz="1814" dirty="0">
                <a:solidFill>
                  <a:srgbClr val="B1B1B1"/>
                </a:solidFill>
                <a:latin typeface="Consolas"/>
                <a:cs typeface="Consolas"/>
              </a:rPr>
              <a:t>type</a:t>
            </a:r>
            <a:endParaRPr sz="1814">
              <a:solidFill>
                <a:prstClr val="black"/>
              </a:solidFill>
              <a:latin typeface="Consolas"/>
              <a:cs typeface="Consolas"/>
            </a:endParaRPr>
          </a:p>
          <a:p>
            <a:pPr marL="125914" defTabSz="1105601">
              <a:lnSpc>
                <a:spcPts val="2158"/>
              </a:lnSpc>
              <a:tabLst>
                <a:tab pos="506734" algn="l"/>
              </a:tabLst>
            </a:pPr>
            <a:r>
              <a:rPr sz="1814" dirty="0">
                <a:solidFill>
                  <a:srgbClr val="B1B1B1"/>
                </a:solidFill>
                <a:latin typeface="Consolas"/>
                <a:cs typeface="Consolas"/>
              </a:rPr>
              <a:t>|	Error:</a:t>
            </a:r>
            <a:endParaRPr sz="1814">
              <a:solidFill>
                <a:prstClr val="black"/>
              </a:solidFill>
              <a:latin typeface="Consolas"/>
              <a:cs typeface="Consolas"/>
            </a:endParaRPr>
          </a:p>
          <a:p>
            <a:pPr marL="125914" defTabSz="1105601">
              <a:lnSpc>
                <a:spcPts val="2158"/>
              </a:lnSpc>
              <a:tabLst>
                <a:tab pos="506734" algn="l"/>
              </a:tabLst>
            </a:pPr>
            <a:r>
              <a:rPr sz="1814" dirty="0">
                <a:solidFill>
                  <a:srgbClr val="B1B1B1"/>
                </a:solidFill>
                <a:latin typeface="Consolas"/>
                <a:cs typeface="Consolas"/>
              </a:rPr>
              <a:t>|	incompatible</a:t>
            </a:r>
            <a:r>
              <a:rPr sz="1814" spc="-12" dirty="0">
                <a:solidFill>
                  <a:srgbClr val="B1B1B1"/>
                </a:solidFill>
                <a:latin typeface="Consolas"/>
                <a:cs typeface="Consolas"/>
              </a:rPr>
              <a:t> </a:t>
            </a:r>
            <a:r>
              <a:rPr sz="1814" dirty="0">
                <a:solidFill>
                  <a:srgbClr val="B1B1B1"/>
                </a:solidFill>
                <a:latin typeface="Consolas"/>
                <a:cs typeface="Consolas"/>
              </a:rPr>
              <a:t>types:</a:t>
            </a:r>
            <a:r>
              <a:rPr sz="1814" spc="-18" dirty="0">
                <a:solidFill>
                  <a:srgbClr val="B1B1B1"/>
                </a:solidFill>
                <a:latin typeface="Consolas"/>
                <a:cs typeface="Consolas"/>
              </a:rPr>
              <a:t> </a:t>
            </a:r>
            <a:r>
              <a:rPr sz="1814" dirty="0">
                <a:solidFill>
                  <a:srgbClr val="B1B1B1"/>
                </a:solidFill>
                <a:latin typeface="Consolas"/>
                <a:cs typeface="Consolas"/>
              </a:rPr>
              <a:t>java.lang.String</a:t>
            </a:r>
            <a:r>
              <a:rPr sz="1814" spc="-12" dirty="0">
                <a:solidFill>
                  <a:srgbClr val="B1B1B1"/>
                </a:solidFill>
                <a:latin typeface="Consolas"/>
                <a:cs typeface="Consolas"/>
              </a:rPr>
              <a:t> </a:t>
            </a:r>
            <a:r>
              <a:rPr sz="1814" dirty="0">
                <a:solidFill>
                  <a:srgbClr val="B1B1B1"/>
                </a:solidFill>
                <a:latin typeface="Consolas"/>
                <a:cs typeface="Consolas"/>
              </a:rPr>
              <a:t>cannot</a:t>
            </a:r>
            <a:r>
              <a:rPr sz="1814" spc="-18" dirty="0">
                <a:solidFill>
                  <a:srgbClr val="B1B1B1"/>
                </a:solidFill>
                <a:latin typeface="Consolas"/>
                <a:cs typeface="Consolas"/>
              </a:rPr>
              <a:t> </a:t>
            </a:r>
            <a:r>
              <a:rPr sz="1814" dirty="0">
                <a:solidFill>
                  <a:srgbClr val="B1B1B1"/>
                </a:solidFill>
                <a:latin typeface="Consolas"/>
                <a:cs typeface="Consolas"/>
              </a:rPr>
              <a:t>be</a:t>
            </a:r>
            <a:r>
              <a:rPr sz="1814" spc="-18" dirty="0">
                <a:solidFill>
                  <a:srgbClr val="B1B1B1"/>
                </a:solidFill>
                <a:latin typeface="Consolas"/>
                <a:cs typeface="Consolas"/>
              </a:rPr>
              <a:t> </a:t>
            </a:r>
            <a:r>
              <a:rPr sz="1814" dirty="0">
                <a:solidFill>
                  <a:srgbClr val="B1B1B1"/>
                </a:solidFill>
                <a:latin typeface="Consolas"/>
                <a:cs typeface="Consolas"/>
              </a:rPr>
              <a:t>converted</a:t>
            </a:r>
            <a:r>
              <a:rPr sz="1814" spc="-12" dirty="0">
                <a:solidFill>
                  <a:srgbClr val="B1B1B1"/>
                </a:solidFill>
                <a:latin typeface="Consolas"/>
                <a:cs typeface="Consolas"/>
              </a:rPr>
              <a:t> </a:t>
            </a:r>
            <a:r>
              <a:rPr sz="1814" dirty="0">
                <a:solidFill>
                  <a:srgbClr val="B1B1B1"/>
                </a:solidFill>
                <a:latin typeface="Consolas"/>
                <a:cs typeface="Consolas"/>
              </a:rPr>
              <a:t>to</a:t>
            </a:r>
            <a:r>
              <a:rPr sz="1814" spc="-18" dirty="0">
                <a:solidFill>
                  <a:srgbClr val="B1B1B1"/>
                </a:solidFill>
                <a:latin typeface="Consolas"/>
                <a:cs typeface="Consolas"/>
              </a:rPr>
              <a:t> </a:t>
            </a:r>
            <a:r>
              <a:rPr sz="1814" dirty="0">
                <a:solidFill>
                  <a:srgbClr val="B1B1B1"/>
                </a:solidFill>
                <a:latin typeface="Consolas"/>
                <a:cs typeface="Consolas"/>
              </a:rPr>
              <a:t>int</a:t>
            </a:r>
            <a:endParaRPr sz="1814">
              <a:solidFill>
                <a:prstClr val="black"/>
              </a:solidFill>
              <a:latin typeface="Consolas"/>
              <a:cs typeface="Consolas"/>
            </a:endParaRPr>
          </a:p>
          <a:p>
            <a:pPr marL="125914" defTabSz="1105601">
              <a:lnSpc>
                <a:spcPts val="2158"/>
              </a:lnSpc>
              <a:tabLst>
                <a:tab pos="506734" algn="l"/>
              </a:tabLst>
            </a:pPr>
            <a:r>
              <a:rPr sz="1814" dirty="0">
                <a:solidFill>
                  <a:srgbClr val="B1B1B1"/>
                </a:solidFill>
                <a:latin typeface="Consolas"/>
                <a:cs typeface="Consolas"/>
              </a:rPr>
              <a:t>|	x</a:t>
            </a:r>
            <a:r>
              <a:rPr sz="1814" spc="-42" dirty="0">
                <a:solidFill>
                  <a:srgbClr val="B1B1B1"/>
                </a:solidFill>
                <a:latin typeface="Consolas"/>
                <a:cs typeface="Consolas"/>
              </a:rPr>
              <a:t> </a:t>
            </a:r>
            <a:r>
              <a:rPr sz="1814" dirty="0">
                <a:solidFill>
                  <a:srgbClr val="B1B1B1"/>
                </a:solidFill>
                <a:latin typeface="Consolas"/>
                <a:cs typeface="Consolas"/>
              </a:rPr>
              <a:t>=</a:t>
            </a:r>
            <a:r>
              <a:rPr sz="1814" spc="-48" dirty="0">
                <a:solidFill>
                  <a:srgbClr val="B1B1B1"/>
                </a:solidFill>
                <a:latin typeface="Consolas"/>
                <a:cs typeface="Consolas"/>
              </a:rPr>
              <a:t> </a:t>
            </a:r>
            <a:r>
              <a:rPr sz="1814" dirty="0">
                <a:solidFill>
                  <a:srgbClr val="B1B1B1"/>
                </a:solidFill>
                <a:latin typeface="Consolas"/>
                <a:cs typeface="Consolas"/>
              </a:rPr>
              <a:t>"4";</a:t>
            </a:r>
            <a:endParaRPr sz="1814">
              <a:solidFill>
                <a:prstClr val="black"/>
              </a:solidFill>
              <a:latin typeface="Consolas"/>
              <a:cs typeface="Consolas"/>
            </a:endParaRPr>
          </a:p>
          <a:p>
            <a:pPr marL="125914" defTabSz="1105601">
              <a:lnSpc>
                <a:spcPts val="2163"/>
              </a:lnSpc>
              <a:tabLst>
                <a:tab pos="1014235" algn="l"/>
              </a:tabLst>
            </a:pPr>
            <a:r>
              <a:rPr sz="1814" dirty="0">
                <a:solidFill>
                  <a:srgbClr val="B1B1B1"/>
                </a:solidFill>
                <a:latin typeface="Consolas"/>
                <a:cs typeface="Consolas"/>
              </a:rPr>
              <a:t>|	^-^</a:t>
            </a:r>
            <a:endParaRPr sz="1814">
              <a:solidFill>
                <a:prstClr val="black"/>
              </a:solidFill>
              <a:latin typeface="Consolas"/>
              <a:cs typeface="Consolas"/>
            </a:endParaRPr>
          </a:p>
          <a:p>
            <a:pPr defTabSz="1105601">
              <a:spcBef>
                <a:spcPts val="30"/>
              </a:spcBef>
            </a:pPr>
            <a:endParaRPr sz="1874">
              <a:solidFill>
                <a:prstClr val="black"/>
              </a:solidFill>
              <a:latin typeface="Consolas"/>
              <a:cs typeface="Consolas"/>
            </a:endParaRPr>
          </a:p>
          <a:p>
            <a:pPr marL="125914" marR="3192423" defTabSz="1105601">
              <a:lnSpc>
                <a:spcPts val="2152"/>
              </a:lnSpc>
            </a:pPr>
            <a:r>
              <a:rPr sz="1814" dirty="0">
                <a:solidFill>
                  <a:srgbClr val="B1B1B1"/>
                </a:solidFill>
                <a:latin typeface="Consolas"/>
                <a:cs typeface="Consolas"/>
              </a:rPr>
              <a:t>jshell&gt;</a:t>
            </a:r>
            <a:r>
              <a:rPr sz="1814" spc="-12" dirty="0">
                <a:solidFill>
                  <a:srgbClr val="B1B1B1"/>
                </a:solidFill>
                <a:latin typeface="Consolas"/>
                <a:cs typeface="Consolas"/>
              </a:rPr>
              <a:t> </a:t>
            </a:r>
            <a:r>
              <a:rPr sz="1814" dirty="0">
                <a:solidFill>
                  <a:srgbClr val="B1B1B1"/>
                </a:solidFill>
                <a:latin typeface="Consolas"/>
                <a:cs typeface="Consolas"/>
              </a:rPr>
              <a:t>String</a:t>
            </a:r>
            <a:r>
              <a:rPr sz="1814" spc="-6" dirty="0">
                <a:solidFill>
                  <a:srgbClr val="B1B1B1"/>
                </a:solidFill>
                <a:latin typeface="Consolas"/>
                <a:cs typeface="Consolas"/>
              </a:rPr>
              <a:t> </a:t>
            </a:r>
            <a:r>
              <a:rPr sz="1814" dirty="0">
                <a:solidFill>
                  <a:srgbClr val="B1B1B1"/>
                </a:solidFill>
                <a:latin typeface="Consolas"/>
                <a:cs typeface="Consolas"/>
              </a:rPr>
              <a:t>x</a:t>
            </a:r>
            <a:r>
              <a:rPr sz="1814" spc="-12" dirty="0">
                <a:solidFill>
                  <a:srgbClr val="B1B1B1"/>
                </a:solidFill>
                <a:latin typeface="Consolas"/>
                <a:cs typeface="Consolas"/>
              </a:rPr>
              <a:t> </a:t>
            </a:r>
            <a:r>
              <a:rPr sz="1814" dirty="0">
                <a:solidFill>
                  <a:srgbClr val="B1B1B1"/>
                </a:solidFill>
                <a:latin typeface="Consolas"/>
                <a:cs typeface="Consolas"/>
              </a:rPr>
              <a:t>=</a:t>
            </a:r>
            <a:r>
              <a:rPr sz="1814" spc="-12" dirty="0">
                <a:solidFill>
                  <a:srgbClr val="B1B1B1"/>
                </a:solidFill>
                <a:latin typeface="Consolas"/>
                <a:cs typeface="Consolas"/>
              </a:rPr>
              <a:t> </a:t>
            </a:r>
            <a:r>
              <a:rPr sz="1814" dirty="0">
                <a:solidFill>
                  <a:srgbClr val="B1B1B1"/>
                </a:solidFill>
                <a:latin typeface="Consolas"/>
                <a:cs typeface="Consolas"/>
              </a:rPr>
              <a:t>"4";</a:t>
            </a:r>
            <a:r>
              <a:rPr sz="1814" spc="-12" dirty="0">
                <a:solidFill>
                  <a:srgbClr val="B1B1B1"/>
                </a:solidFill>
                <a:latin typeface="Consolas"/>
                <a:cs typeface="Consolas"/>
              </a:rPr>
              <a:t> </a:t>
            </a:r>
            <a:r>
              <a:rPr sz="1814" dirty="0">
                <a:solidFill>
                  <a:srgbClr val="B1B1B1"/>
                </a:solidFill>
                <a:latin typeface="Consolas"/>
                <a:cs typeface="Consolas"/>
              </a:rPr>
              <a:t>//</a:t>
            </a:r>
            <a:r>
              <a:rPr sz="1814" spc="-12" dirty="0">
                <a:solidFill>
                  <a:srgbClr val="B1B1B1"/>
                </a:solidFill>
                <a:latin typeface="Consolas"/>
                <a:cs typeface="Consolas"/>
              </a:rPr>
              <a:t> </a:t>
            </a:r>
            <a:r>
              <a:rPr sz="1814" dirty="0">
                <a:solidFill>
                  <a:srgbClr val="B1B1B1"/>
                </a:solidFill>
                <a:latin typeface="Consolas"/>
                <a:cs typeface="Consolas"/>
              </a:rPr>
              <a:t>Changement</a:t>
            </a:r>
            <a:r>
              <a:rPr sz="1814" spc="-12" dirty="0">
                <a:solidFill>
                  <a:srgbClr val="B1B1B1"/>
                </a:solidFill>
                <a:latin typeface="Consolas"/>
                <a:cs typeface="Consolas"/>
              </a:rPr>
              <a:t> </a:t>
            </a:r>
            <a:r>
              <a:rPr sz="1814" dirty="0">
                <a:solidFill>
                  <a:srgbClr val="B1B1B1"/>
                </a:solidFill>
                <a:latin typeface="Consolas"/>
                <a:cs typeface="Consolas"/>
              </a:rPr>
              <a:t>du</a:t>
            </a:r>
            <a:r>
              <a:rPr sz="1814" spc="-12" dirty="0">
                <a:solidFill>
                  <a:srgbClr val="B1B1B1"/>
                </a:solidFill>
                <a:latin typeface="Consolas"/>
                <a:cs typeface="Consolas"/>
              </a:rPr>
              <a:t> </a:t>
            </a:r>
            <a:r>
              <a:rPr sz="1814" dirty="0">
                <a:solidFill>
                  <a:srgbClr val="B1B1B1"/>
                </a:solidFill>
                <a:latin typeface="Consolas"/>
                <a:cs typeface="Consolas"/>
              </a:rPr>
              <a:t>type</a:t>
            </a:r>
            <a:r>
              <a:rPr sz="1814" spc="-6" dirty="0">
                <a:solidFill>
                  <a:srgbClr val="B1B1B1"/>
                </a:solidFill>
                <a:latin typeface="Consolas"/>
                <a:cs typeface="Consolas"/>
              </a:rPr>
              <a:t> </a:t>
            </a:r>
            <a:r>
              <a:rPr sz="1814" dirty="0">
                <a:solidFill>
                  <a:srgbClr val="B1B1B1"/>
                </a:solidFill>
                <a:latin typeface="Consolas"/>
                <a:cs typeface="Consolas"/>
              </a:rPr>
              <a:t>de</a:t>
            </a:r>
            <a:r>
              <a:rPr sz="1814" spc="-12" dirty="0">
                <a:solidFill>
                  <a:srgbClr val="B1B1B1"/>
                </a:solidFill>
                <a:latin typeface="Consolas"/>
                <a:cs typeface="Consolas"/>
              </a:rPr>
              <a:t> </a:t>
            </a:r>
            <a:r>
              <a:rPr sz="1814" dirty="0">
                <a:solidFill>
                  <a:srgbClr val="B1B1B1"/>
                </a:solidFill>
                <a:latin typeface="Consolas"/>
                <a:cs typeface="Consolas"/>
              </a:rPr>
              <a:t>x </a:t>
            </a:r>
            <a:r>
              <a:rPr sz="1814" spc="-979" dirty="0">
                <a:solidFill>
                  <a:srgbClr val="B1B1B1"/>
                </a:solidFill>
                <a:latin typeface="Consolas"/>
                <a:cs typeface="Consolas"/>
              </a:rPr>
              <a:t> </a:t>
            </a:r>
            <a:r>
              <a:rPr sz="1814" dirty="0">
                <a:solidFill>
                  <a:srgbClr val="B1B1B1"/>
                </a:solidFill>
                <a:latin typeface="Consolas"/>
                <a:cs typeface="Consolas"/>
              </a:rPr>
              <a:t>x</a:t>
            </a:r>
            <a:r>
              <a:rPr sz="1814" spc="-6" dirty="0">
                <a:solidFill>
                  <a:srgbClr val="B1B1B1"/>
                </a:solidFill>
                <a:latin typeface="Consolas"/>
                <a:cs typeface="Consolas"/>
              </a:rPr>
              <a:t> </a:t>
            </a:r>
            <a:r>
              <a:rPr sz="1814" dirty="0">
                <a:solidFill>
                  <a:srgbClr val="B1B1B1"/>
                </a:solidFill>
                <a:latin typeface="Consolas"/>
                <a:cs typeface="Consolas"/>
              </a:rPr>
              <a:t>==&gt;</a:t>
            </a:r>
            <a:r>
              <a:rPr sz="1814" spc="6" dirty="0">
                <a:solidFill>
                  <a:srgbClr val="B1B1B1"/>
                </a:solidFill>
                <a:latin typeface="Consolas"/>
                <a:cs typeface="Consolas"/>
              </a:rPr>
              <a:t> </a:t>
            </a:r>
            <a:r>
              <a:rPr sz="1814" dirty="0">
                <a:solidFill>
                  <a:srgbClr val="B1B1B1"/>
                </a:solidFill>
                <a:latin typeface="Consolas"/>
                <a:cs typeface="Consolas"/>
              </a:rPr>
              <a:t>"4"</a:t>
            </a:r>
            <a:endParaRPr sz="1814">
              <a:solidFill>
                <a:prstClr val="black"/>
              </a:solidFill>
              <a:latin typeface="Consolas"/>
              <a:cs typeface="Consolas"/>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685608" cy="294684"/>
          </a:xfrm>
          <a:prstGeom prst="rect">
            <a:avLst/>
          </a:prstGeom>
        </p:spPr>
        <p:txBody>
          <a:bodyPr vert="horz" wrap="square" lIns="0" tIns="15355" rIns="0" bIns="0" rtlCol="0">
            <a:spAutoFit/>
          </a:bodyPr>
          <a:lstStyle/>
          <a:p>
            <a:pPr marL="15356" defTabSz="1105601">
              <a:spcBef>
                <a:spcPts val="121"/>
              </a:spcBef>
            </a:pPr>
            <a:r>
              <a:rPr sz="1814" b="1" dirty="0">
                <a:solidFill>
                  <a:srgbClr val="0058FF"/>
                </a:solidFill>
                <a:latin typeface="Arial"/>
                <a:cs typeface="Arial"/>
              </a:rPr>
              <a:t>J</a:t>
            </a:r>
            <a:r>
              <a:rPr sz="1814" b="1" spc="6" dirty="0">
                <a:solidFill>
                  <a:srgbClr val="0058FF"/>
                </a:solidFill>
                <a:latin typeface="Arial"/>
                <a:cs typeface="Arial"/>
              </a:rPr>
              <a:t>s</a:t>
            </a:r>
            <a:r>
              <a:rPr sz="1814" b="1" spc="-12" dirty="0">
                <a:solidFill>
                  <a:srgbClr val="0058FF"/>
                </a:solidFill>
                <a:latin typeface="Arial"/>
                <a:cs typeface="Arial"/>
              </a:rPr>
              <a:t>h</a:t>
            </a:r>
            <a:r>
              <a:rPr sz="1814" b="1" spc="6" dirty="0">
                <a:solidFill>
                  <a:srgbClr val="0058FF"/>
                </a:solidFill>
                <a:latin typeface="Arial"/>
                <a:cs typeface="Arial"/>
              </a:rPr>
              <a:t>e</a:t>
            </a:r>
            <a:r>
              <a:rPr sz="1814" b="1" dirty="0">
                <a:solidFill>
                  <a:srgbClr val="0058FF"/>
                </a:solidFill>
                <a:latin typeface="Arial"/>
                <a:cs typeface="Arial"/>
              </a:rPr>
              <a:t>ll</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3196945" cy="573671"/>
          </a:xfrm>
          <a:prstGeom prst="rect">
            <a:avLst/>
          </a:prstGeom>
        </p:spPr>
        <p:txBody>
          <a:bodyPr vert="horz" wrap="square" lIns="0" tIns="15355" rIns="0" bIns="0" rtlCol="0">
            <a:spAutoFit/>
          </a:bodyPr>
          <a:lstStyle/>
          <a:p>
            <a:pPr marL="15356">
              <a:spcBef>
                <a:spcPts val="121"/>
              </a:spcBef>
            </a:pPr>
            <a:r>
              <a:rPr spc="429" dirty="0"/>
              <a:t>C</a:t>
            </a:r>
            <a:r>
              <a:rPr spc="435" dirty="0"/>
              <a:t>o</a:t>
            </a:r>
            <a:r>
              <a:rPr spc="653" dirty="0"/>
              <a:t>m</a:t>
            </a:r>
            <a:r>
              <a:rPr spc="647" dirty="0"/>
              <a:t>m</a:t>
            </a:r>
            <a:r>
              <a:rPr spc="514" dirty="0"/>
              <a:t>a</a:t>
            </a:r>
            <a:r>
              <a:rPr spc="429" dirty="0"/>
              <a:t>nde</a:t>
            </a:r>
            <a:r>
              <a:rPr spc="592" dirty="0"/>
              <a:t>s</a:t>
            </a:r>
          </a:p>
        </p:txBody>
      </p:sp>
      <p:sp>
        <p:nvSpPr>
          <p:cNvPr id="4" name="object 4"/>
          <p:cNvSpPr txBox="1"/>
          <p:nvPr/>
        </p:nvSpPr>
        <p:spPr>
          <a:xfrm>
            <a:off x="668010"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593720"/>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668010" y="3065984"/>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668010" y="353824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8" name="object 8"/>
          <p:cNvSpPr txBox="1"/>
          <p:nvPr/>
        </p:nvSpPr>
        <p:spPr>
          <a:xfrm>
            <a:off x="1059752" y="1423288"/>
            <a:ext cx="7688330" cy="2395810"/>
          </a:xfrm>
          <a:prstGeom prst="rect">
            <a:avLst/>
          </a:prstGeom>
        </p:spPr>
        <p:txBody>
          <a:bodyPr vert="horz" wrap="square" lIns="0" tIns="155855" rIns="0" bIns="0" rtlCol="0">
            <a:spAutoFit/>
          </a:bodyPr>
          <a:lstStyle/>
          <a:p>
            <a:pPr marL="15356" defTabSz="1105601">
              <a:spcBef>
                <a:spcPts val="1227"/>
              </a:spcBef>
            </a:pPr>
            <a:r>
              <a:rPr sz="2176" spc="-6" dirty="0">
                <a:solidFill>
                  <a:srgbClr val="FFFFFF"/>
                </a:solidFill>
                <a:latin typeface="Arial MT"/>
                <a:cs typeface="Arial MT"/>
              </a:rPr>
              <a:t>jshell</a:t>
            </a:r>
            <a:r>
              <a:rPr sz="2176" spc="-30" dirty="0">
                <a:solidFill>
                  <a:srgbClr val="FFFFFF"/>
                </a:solidFill>
                <a:latin typeface="Arial MT"/>
                <a:cs typeface="Arial MT"/>
              </a:rPr>
              <a:t> </a:t>
            </a:r>
            <a:r>
              <a:rPr sz="2176" spc="-6" dirty="0">
                <a:solidFill>
                  <a:srgbClr val="FFFFFF"/>
                </a:solidFill>
                <a:latin typeface="Arial MT"/>
                <a:cs typeface="Arial MT"/>
              </a:rPr>
              <a:t>propose</a:t>
            </a:r>
            <a:r>
              <a:rPr sz="2176" spc="-30" dirty="0">
                <a:solidFill>
                  <a:srgbClr val="FFFFFF"/>
                </a:solidFill>
                <a:latin typeface="Arial MT"/>
                <a:cs typeface="Arial MT"/>
              </a:rPr>
              <a:t> </a:t>
            </a:r>
            <a:r>
              <a:rPr sz="2176" spc="-6" dirty="0">
                <a:solidFill>
                  <a:srgbClr val="FFFFFF"/>
                </a:solidFill>
                <a:latin typeface="Arial MT"/>
                <a:cs typeface="Arial MT"/>
              </a:rPr>
              <a:t>des</a:t>
            </a:r>
            <a:r>
              <a:rPr sz="2176" spc="-18" dirty="0">
                <a:solidFill>
                  <a:srgbClr val="FFFFFF"/>
                </a:solidFill>
                <a:latin typeface="Arial MT"/>
                <a:cs typeface="Arial MT"/>
              </a:rPr>
              <a:t> </a:t>
            </a:r>
            <a:r>
              <a:rPr sz="2176" spc="-6" dirty="0">
                <a:solidFill>
                  <a:srgbClr val="FFFFFF"/>
                </a:solidFill>
                <a:latin typeface="Arial MT"/>
                <a:cs typeface="Arial MT"/>
              </a:rPr>
              <a:t>commandes</a:t>
            </a:r>
            <a:r>
              <a:rPr sz="2176" spc="-24" dirty="0">
                <a:solidFill>
                  <a:srgbClr val="FFFFFF"/>
                </a:solidFill>
                <a:latin typeface="Arial MT"/>
                <a:cs typeface="Arial MT"/>
              </a:rPr>
              <a:t> </a:t>
            </a:r>
            <a:r>
              <a:rPr sz="2176" dirty="0">
                <a:solidFill>
                  <a:srgbClr val="FFFFFF"/>
                </a:solidFill>
                <a:latin typeface="Arial MT"/>
                <a:cs typeface="Arial MT"/>
              </a:rPr>
              <a:t>:</a:t>
            </a:r>
            <a:endParaRPr sz="2176">
              <a:solidFill>
                <a:prstClr val="black"/>
              </a:solidFill>
              <a:latin typeface="Arial MT"/>
              <a:cs typeface="Arial MT"/>
            </a:endParaRPr>
          </a:p>
          <a:p>
            <a:pPr marL="15356" defTabSz="1105601">
              <a:spcBef>
                <a:spcPts val="1106"/>
              </a:spcBef>
            </a:pPr>
            <a:r>
              <a:rPr sz="2176" spc="-6" dirty="0">
                <a:solidFill>
                  <a:srgbClr val="FFFFFF"/>
                </a:solidFill>
                <a:latin typeface="Arial MT"/>
                <a:cs typeface="Arial MT"/>
              </a:rPr>
              <a:t>/exit</a:t>
            </a:r>
            <a:r>
              <a:rPr sz="2176" spc="-36" dirty="0">
                <a:solidFill>
                  <a:srgbClr val="FFFFFF"/>
                </a:solidFill>
                <a:latin typeface="Arial MT"/>
                <a:cs typeface="Arial MT"/>
              </a:rPr>
              <a:t> </a:t>
            </a:r>
            <a:r>
              <a:rPr sz="2176" spc="-6" dirty="0">
                <a:solidFill>
                  <a:srgbClr val="FFFFFF"/>
                </a:solidFill>
                <a:latin typeface="Arial MT"/>
                <a:cs typeface="Arial MT"/>
              </a:rPr>
              <a:t>quitte</a:t>
            </a:r>
            <a:r>
              <a:rPr sz="2176" spc="-42" dirty="0">
                <a:solidFill>
                  <a:srgbClr val="FFFFFF"/>
                </a:solidFill>
                <a:latin typeface="Arial MT"/>
                <a:cs typeface="Arial MT"/>
              </a:rPr>
              <a:t> </a:t>
            </a:r>
            <a:r>
              <a:rPr sz="2176" spc="-6" dirty="0">
                <a:solidFill>
                  <a:srgbClr val="FFFFFF"/>
                </a:solidFill>
                <a:latin typeface="Arial MT"/>
                <a:cs typeface="Arial MT"/>
              </a:rPr>
              <a:t>jshell</a:t>
            </a:r>
            <a:endParaRPr sz="2176">
              <a:solidFill>
                <a:prstClr val="black"/>
              </a:solidFill>
              <a:latin typeface="Arial MT"/>
              <a:cs typeface="Arial MT"/>
            </a:endParaRPr>
          </a:p>
          <a:p>
            <a:pPr marL="15356" defTabSz="1105601">
              <a:spcBef>
                <a:spcPts val="1106"/>
              </a:spcBef>
            </a:pPr>
            <a:r>
              <a:rPr sz="2176" spc="-6" dirty="0">
                <a:solidFill>
                  <a:srgbClr val="FFFFFF"/>
                </a:solidFill>
                <a:latin typeface="Arial MT"/>
                <a:cs typeface="Arial MT"/>
              </a:rPr>
              <a:t>/list </a:t>
            </a:r>
            <a:r>
              <a:rPr sz="2176" spc="-12" dirty="0">
                <a:solidFill>
                  <a:srgbClr val="FFFFFF"/>
                </a:solidFill>
                <a:latin typeface="Arial MT"/>
                <a:cs typeface="Arial MT"/>
              </a:rPr>
              <a:t>affiche </a:t>
            </a:r>
            <a:r>
              <a:rPr sz="2176" spc="-6" dirty="0">
                <a:solidFill>
                  <a:srgbClr val="FFFFFF"/>
                </a:solidFill>
                <a:latin typeface="Arial MT"/>
                <a:cs typeface="Arial MT"/>
              </a:rPr>
              <a:t>la</a:t>
            </a:r>
            <a:r>
              <a:rPr sz="2176" spc="-12" dirty="0">
                <a:solidFill>
                  <a:srgbClr val="FFFFFF"/>
                </a:solidFill>
                <a:latin typeface="Arial MT"/>
                <a:cs typeface="Arial MT"/>
              </a:rPr>
              <a:t> </a:t>
            </a:r>
            <a:r>
              <a:rPr sz="2176" spc="-6" dirty="0">
                <a:solidFill>
                  <a:srgbClr val="FFFFFF"/>
                </a:solidFill>
                <a:latin typeface="Arial MT"/>
                <a:cs typeface="Arial MT"/>
              </a:rPr>
              <a:t>liste</a:t>
            </a:r>
            <a:r>
              <a:rPr sz="2176" spc="-12" dirty="0">
                <a:solidFill>
                  <a:srgbClr val="FFFFFF"/>
                </a:solidFill>
                <a:latin typeface="Arial MT"/>
                <a:cs typeface="Arial MT"/>
              </a:rPr>
              <a:t> </a:t>
            </a:r>
            <a:r>
              <a:rPr sz="2176" spc="-6" dirty="0">
                <a:solidFill>
                  <a:srgbClr val="FFFFFF"/>
                </a:solidFill>
                <a:latin typeface="Arial MT"/>
                <a:cs typeface="Arial MT"/>
              </a:rPr>
              <a:t>des commandes exécutées de</a:t>
            </a:r>
            <a:r>
              <a:rPr sz="2176" spc="-12" dirty="0">
                <a:solidFill>
                  <a:srgbClr val="FFFFFF"/>
                </a:solidFill>
                <a:latin typeface="Arial MT"/>
                <a:cs typeface="Arial MT"/>
              </a:rPr>
              <a:t> </a:t>
            </a:r>
            <a:r>
              <a:rPr sz="2176" spc="-6" dirty="0">
                <a:solidFill>
                  <a:srgbClr val="FFFFFF"/>
                </a:solidFill>
                <a:latin typeface="Arial MT"/>
                <a:cs typeface="Arial MT"/>
              </a:rPr>
              <a:t>cette</a:t>
            </a:r>
            <a:r>
              <a:rPr sz="2176" spc="-12" dirty="0">
                <a:solidFill>
                  <a:srgbClr val="FFFFFF"/>
                </a:solidFill>
                <a:latin typeface="Arial MT"/>
                <a:cs typeface="Arial MT"/>
              </a:rPr>
              <a:t> </a:t>
            </a:r>
            <a:r>
              <a:rPr sz="2176" spc="-6" dirty="0">
                <a:solidFill>
                  <a:srgbClr val="FFFFFF"/>
                </a:solidFill>
                <a:latin typeface="Arial MT"/>
                <a:cs typeface="Arial MT"/>
              </a:rPr>
              <a:t>session</a:t>
            </a:r>
            <a:endParaRPr sz="2176">
              <a:solidFill>
                <a:prstClr val="black"/>
              </a:solidFill>
              <a:latin typeface="Arial MT"/>
              <a:cs typeface="Arial MT"/>
            </a:endParaRPr>
          </a:p>
          <a:p>
            <a:pPr marL="15356" defTabSz="1105601">
              <a:spcBef>
                <a:spcPts val="1106"/>
              </a:spcBef>
            </a:pPr>
            <a:r>
              <a:rPr sz="2176" spc="-6" dirty="0">
                <a:solidFill>
                  <a:srgbClr val="FFFFFF"/>
                </a:solidFill>
                <a:latin typeface="Arial MT"/>
                <a:cs typeface="Arial MT"/>
              </a:rPr>
              <a:t>/vars</a:t>
            </a:r>
            <a:r>
              <a:rPr sz="2176" spc="-12" dirty="0">
                <a:solidFill>
                  <a:srgbClr val="FFFFFF"/>
                </a:solidFill>
                <a:latin typeface="Arial MT"/>
                <a:cs typeface="Arial MT"/>
              </a:rPr>
              <a:t> affiche </a:t>
            </a:r>
            <a:r>
              <a:rPr sz="2176" spc="-6" dirty="0">
                <a:solidFill>
                  <a:srgbClr val="FFFFFF"/>
                </a:solidFill>
                <a:latin typeface="Arial MT"/>
                <a:cs typeface="Arial MT"/>
              </a:rPr>
              <a:t>la</a:t>
            </a:r>
            <a:r>
              <a:rPr sz="2176" spc="-12" dirty="0">
                <a:solidFill>
                  <a:srgbClr val="FFFFFF"/>
                </a:solidFill>
                <a:latin typeface="Arial MT"/>
                <a:cs typeface="Arial MT"/>
              </a:rPr>
              <a:t> </a:t>
            </a:r>
            <a:r>
              <a:rPr sz="2176" spc="-6" dirty="0">
                <a:solidFill>
                  <a:srgbClr val="FFFFFF"/>
                </a:solidFill>
                <a:latin typeface="Arial MT"/>
                <a:cs typeface="Arial MT"/>
              </a:rPr>
              <a:t>liste</a:t>
            </a:r>
            <a:r>
              <a:rPr sz="2176" spc="-18" dirty="0">
                <a:solidFill>
                  <a:srgbClr val="FFFFFF"/>
                </a:solidFill>
                <a:latin typeface="Arial MT"/>
                <a:cs typeface="Arial MT"/>
              </a:rPr>
              <a:t> </a:t>
            </a:r>
            <a:r>
              <a:rPr sz="2176" spc="-6" dirty="0">
                <a:solidFill>
                  <a:srgbClr val="FFFFFF"/>
                </a:solidFill>
                <a:latin typeface="Arial MT"/>
                <a:cs typeface="Arial MT"/>
              </a:rPr>
              <a:t>des </a:t>
            </a:r>
            <a:r>
              <a:rPr sz="2176" spc="-12" dirty="0">
                <a:solidFill>
                  <a:srgbClr val="FFFFFF"/>
                </a:solidFill>
                <a:latin typeface="Arial MT"/>
                <a:cs typeface="Arial MT"/>
              </a:rPr>
              <a:t>variables</a:t>
            </a:r>
            <a:endParaRPr sz="2176">
              <a:solidFill>
                <a:prstClr val="black"/>
              </a:solidFill>
              <a:latin typeface="Arial MT"/>
              <a:cs typeface="Arial MT"/>
            </a:endParaRPr>
          </a:p>
          <a:p>
            <a:pPr marL="15356" defTabSz="1105601">
              <a:spcBef>
                <a:spcPts val="1106"/>
              </a:spcBef>
            </a:pPr>
            <a:r>
              <a:rPr sz="2176" spc="-6" dirty="0">
                <a:solidFill>
                  <a:srgbClr val="FFFFFF"/>
                </a:solidFill>
                <a:latin typeface="Arial MT"/>
                <a:cs typeface="Arial MT"/>
              </a:rPr>
              <a:t>/methods</a:t>
            </a:r>
            <a:r>
              <a:rPr sz="2176" spc="-18" dirty="0">
                <a:solidFill>
                  <a:srgbClr val="FFFFFF"/>
                </a:solidFill>
                <a:latin typeface="Arial MT"/>
                <a:cs typeface="Arial MT"/>
              </a:rPr>
              <a:t> </a:t>
            </a:r>
            <a:r>
              <a:rPr sz="2176" spc="-12" dirty="0">
                <a:solidFill>
                  <a:srgbClr val="FFFFFF"/>
                </a:solidFill>
                <a:latin typeface="Arial MT"/>
                <a:cs typeface="Arial MT"/>
              </a:rPr>
              <a:t>affiche</a:t>
            </a:r>
            <a:r>
              <a:rPr sz="2176" spc="-24" dirty="0">
                <a:solidFill>
                  <a:srgbClr val="FFFFFF"/>
                </a:solidFill>
                <a:latin typeface="Arial MT"/>
                <a:cs typeface="Arial MT"/>
              </a:rPr>
              <a:t> </a:t>
            </a:r>
            <a:r>
              <a:rPr sz="2176" spc="-6" dirty="0">
                <a:solidFill>
                  <a:srgbClr val="FFFFFF"/>
                </a:solidFill>
                <a:latin typeface="Arial MT"/>
                <a:cs typeface="Arial MT"/>
              </a:rPr>
              <a:t>la</a:t>
            </a:r>
            <a:r>
              <a:rPr sz="2176" spc="-18" dirty="0">
                <a:solidFill>
                  <a:srgbClr val="FFFFFF"/>
                </a:solidFill>
                <a:latin typeface="Arial MT"/>
                <a:cs typeface="Arial MT"/>
              </a:rPr>
              <a:t> </a:t>
            </a:r>
            <a:r>
              <a:rPr sz="2176" spc="-6" dirty="0">
                <a:solidFill>
                  <a:srgbClr val="FFFFFF"/>
                </a:solidFill>
                <a:latin typeface="Arial MT"/>
                <a:cs typeface="Arial MT"/>
              </a:rPr>
              <a:t>liste</a:t>
            </a:r>
            <a:r>
              <a:rPr sz="2176" spc="-24" dirty="0">
                <a:solidFill>
                  <a:srgbClr val="FFFFFF"/>
                </a:solidFill>
                <a:latin typeface="Arial MT"/>
                <a:cs typeface="Arial MT"/>
              </a:rPr>
              <a:t> </a:t>
            </a:r>
            <a:r>
              <a:rPr sz="2176" spc="-6" dirty="0">
                <a:solidFill>
                  <a:srgbClr val="FFFFFF"/>
                </a:solidFill>
                <a:latin typeface="Arial MT"/>
                <a:cs typeface="Arial MT"/>
              </a:rPr>
              <a:t>des</a:t>
            </a:r>
            <a:r>
              <a:rPr sz="2176" spc="-12" dirty="0">
                <a:solidFill>
                  <a:srgbClr val="FFFFFF"/>
                </a:solidFill>
                <a:latin typeface="Arial MT"/>
                <a:cs typeface="Arial MT"/>
              </a:rPr>
              <a:t> </a:t>
            </a:r>
            <a:r>
              <a:rPr sz="2176" spc="-6" dirty="0">
                <a:solidFill>
                  <a:srgbClr val="FFFFFF"/>
                </a:solidFill>
                <a:latin typeface="Arial MT"/>
                <a:cs typeface="Arial MT"/>
              </a:rPr>
              <a:t>méthodes</a:t>
            </a:r>
            <a:endParaRPr sz="2176">
              <a:solidFill>
                <a:prstClr val="black"/>
              </a:solidFill>
              <a:latin typeface="Arial MT"/>
              <a:cs typeface="Arial MT"/>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685608" cy="294684"/>
          </a:xfrm>
          <a:prstGeom prst="rect">
            <a:avLst/>
          </a:prstGeom>
        </p:spPr>
        <p:txBody>
          <a:bodyPr vert="horz" wrap="square" lIns="0" tIns="15355" rIns="0" bIns="0" rtlCol="0">
            <a:spAutoFit/>
          </a:bodyPr>
          <a:lstStyle/>
          <a:p>
            <a:pPr marL="15356" defTabSz="1105601">
              <a:spcBef>
                <a:spcPts val="121"/>
              </a:spcBef>
            </a:pPr>
            <a:r>
              <a:rPr sz="1814" b="1" dirty="0">
                <a:solidFill>
                  <a:srgbClr val="0058FF"/>
                </a:solidFill>
                <a:latin typeface="Arial"/>
                <a:cs typeface="Arial"/>
              </a:rPr>
              <a:t>J</a:t>
            </a:r>
            <a:r>
              <a:rPr sz="1814" b="1" spc="6" dirty="0">
                <a:solidFill>
                  <a:srgbClr val="0058FF"/>
                </a:solidFill>
                <a:latin typeface="Arial"/>
                <a:cs typeface="Arial"/>
              </a:rPr>
              <a:t>s</a:t>
            </a:r>
            <a:r>
              <a:rPr sz="1814" b="1" spc="-12" dirty="0">
                <a:solidFill>
                  <a:srgbClr val="0058FF"/>
                </a:solidFill>
                <a:latin typeface="Arial"/>
                <a:cs typeface="Arial"/>
              </a:rPr>
              <a:t>h</a:t>
            </a:r>
            <a:r>
              <a:rPr sz="1814" b="1" spc="6" dirty="0">
                <a:solidFill>
                  <a:srgbClr val="0058FF"/>
                </a:solidFill>
                <a:latin typeface="Arial"/>
                <a:cs typeface="Arial"/>
              </a:rPr>
              <a:t>e</a:t>
            </a:r>
            <a:r>
              <a:rPr sz="1814" b="1" dirty="0">
                <a:solidFill>
                  <a:srgbClr val="0058FF"/>
                </a:solidFill>
                <a:latin typeface="Arial"/>
                <a:cs typeface="Arial"/>
              </a:rPr>
              <a:t>ll</a:t>
            </a:r>
            <a:endParaRPr sz="1814">
              <a:solidFill>
                <a:prstClr val="black"/>
              </a:solidFill>
              <a:latin typeface="Arial"/>
              <a:cs typeface="Arial"/>
            </a:endParaRPr>
          </a:p>
        </p:txBody>
      </p:sp>
      <p:sp>
        <p:nvSpPr>
          <p:cNvPr id="3" name="object 3"/>
          <p:cNvSpPr txBox="1"/>
          <p:nvPr/>
        </p:nvSpPr>
        <p:spPr>
          <a:xfrm>
            <a:off x="537431" y="538401"/>
            <a:ext cx="4332458" cy="573671"/>
          </a:xfrm>
          <a:prstGeom prst="rect">
            <a:avLst/>
          </a:prstGeom>
        </p:spPr>
        <p:txBody>
          <a:bodyPr vert="horz" wrap="square" lIns="0" tIns="15355" rIns="0" bIns="0" rtlCol="0">
            <a:spAutoFit/>
          </a:bodyPr>
          <a:lstStyle/>
          <a:p>
            <a:pPr marL="15356" defTabSz="1105601">
              <a:spcBef>
                <a:spcPts val="121"/>
              </a:spcBef>
            </a:pPr>
            <a:r>
              <a:rPr sz="3627" b="1" spc="369" dirty="0">
                <a:solidFill>
                  <a:srgbClr val="FFFFFF"/>
                </a:solidFill>
                <a:latin typeface="Trebuchet MS"/>
                <a:cs typeface="Trebuchet MS"/>
              </a:rPr>
              <a:t>Auto-complétion</a:t>
            </a:r>
            <a:endParaRPr sz="3627">
              <a:solidFill>
                <a:prstClr val="black"/>
              </a:solidFill>
              <a:latin typeface="Trebuchet MS"/>
              <a:cs typeface="Trebuchet MS"/>
            </a:endParaRPr>
          </a:p>
        </p:txBody>
      </p:sp>
      <p:sp>
        <p:nvSpPr>
          <p:cNvPr id="4" name="object 4"/>
          <p:cNvSpPr txBox="1"/>
          <p:nvPr/>
        </p:nvSpPr>
        <p:spPr>
          <a:xfrm>
            <a:off x="1059752" y="1423288"/>
            <a:ext cx="6419226" cy="911071"/>
          </a:xfrm>
          <a:prstGeom prst="rect">
            <a:avLst/>
          </a:prstGeom>
        </p:spPr>
        <p:txBody>
          <a:bodyPr vert="horz" wrap="square" lIns="0" tIns="15355" rIns="0" bIns="0" rtlCol="0">
            <a:spAutoFit/>
          </a:bodyPr>
          <a:lstStyle/>
          <a:p>
            <a:pPr marL="15356" marR="6142" defTabSz="1105601">
              <a:lnSpc>
                <a:spcPct val="142400"/>
              </a:lnSpc>
              <a:spcBef>
                <a:spcPts val="121"/>
              </a:spcBef>
            </a:pPr>
            <a:r>
              <a:rPr sz="2176" spc="-24" dirty="0">
                <a:solidFill>
                  <a:srgbClr val="FFFFFF"/>
                </a:solidFill>
                <a:latin typeface="Arial MT"/>
                <a:cs typeface="Arial MT"/>
              </a:rPr>
              <a:t>L’appui</a:t>
            </a:r>
            <a:r>
              <a:rPr sz="2176" spc="-12" dirty="0">
                <a:solidFill>
                  <a:srgbClr val="FFFFFF"/>
                </a:solidFill>
                <a:latin typeface="Arial MT"/>
                <a:cs typeface="Arial MT"/>
              </a:rPr>
              <a:t> </a:t>
            </a:r>
            <a:r>
              <a:rPr sz="2176" spc="-6" dirty="0">
                <a:solidFill>
                  <a:srgbClr val="FFFFFF"/>
                </a:solidFill>
                <a:latin typeface="Arial MT"/>
                <a:cs typeface="Arial MT"/>
              </a:rPr>
              <a:t>sur</a:t>
            </a:r>
            <a:r>
              <a:rPr sz="2176" dirty="0">
                <a:solidFill>
                  <a:srgbClr val="FFFFFF"/>
                </a:solidFill>
                <a:latin typeface="Arial MT"/>
                <a:cs typeface="Arial MT"/>
              </a:rPr>
              <a:t> </a:t>
            </a:r>
            <a:r>
              <a:rPr sz="2176" spc="-54" dirty="0">
                <a:solidFill>
                  <a:srgbClr val="FFFFFF"/>
                </a:solidFill>
                <a:latin typeface="Arial MT"/>
                <a:cs typeface="Arial MT"/>
              </a:rPr>
              <a:t>&lt;Tab&gt;</a:t>
            </a:r>
            <a:r>
              <a:rPr sz="2176" spc="6" dirty="0">
                <a:solidFill>
                  <a:srgbClr val="FFFFFF"/>
                </a:solidFill>
                <a:latin typeface="Arial MT"/>
                <a:cs typeface="Arial MT"/>
              </a:rPr>
              <a:t> </a:t>
            </a:r>
            <a:r>
              <a:rPr sz="2176" spc="-6" dirty="0">
                <a:solidFill>
                  <a:srgbClr val="FFFFFF"/>
                </a:solidFill>
                <a:latin typeface="Arial MT"/>
                <a:cs typeface="Arial MT"/>
              </a:rPr>
              <a:t>permet</a:t>
            </a:r>
            <a:r>
              <a:rPr sz="2176" dirty="0">
                <a:solidFill>
                  <a:srgbClr val="FFFFFF"/>
                </a:solidFill>
                <a:latin typeface="Arial MT"/>
                <a:cs typeface="Arial MT"/>
              </a:rPr>
              <a:t> </a:t>
            </a:r>
            <a:r>
              <a:rPr sz="2176" spc="-12" dirty="0">
                <a:solidFill>
                  <a:srgbClr val="FFFFFF"/>
                </a:solidFill>
                <a:latin typeface="Arial MT"/>
                <a:cs typeface="Arial MT"/>
              </a:rPr>
              <a:t>d’auto-compléter</a:t>
            </a:r>
            <a:r>
              <a:rPr sz="2176" dirty="0">
                <a:solidFill>
                  <a:srgbClr val="FFFFFF"/>
                </a:solidFill>
                <a:latin typeface="Arial MT"/>
                <a:cs typeface="Arial MT"/>
              </a:rPr>
              <a:t> </a:t>
            </a:r>
            <a:r>
              <a:rPr sz="2176" spc="-6" dirty="0">
                <a:solidFill>
                  <a:srgbClr val="FFFFFF"/>
                </a:solidFill>
                <a:latin typeface="Arial MT"/>
                <a:cs typeface="Arial MT"/>
              </a:rPr>
              <a:t>la saisie. </a:t>
            </a:r>
            <a:r>
              <a:rPr sz="2176" spc="-585" dirty="0">
                <a:solidFill>
                  <a:srgbClr val="FFFFFF"/>
                </a:solidFill>
                <a:latin typeface="Arial MT"/>
                <a:cs typeface="Arial MT"/>
              </a:rPr>
              <a:t> </a:t>
            </a:r>
            <a:r>
              <a:rPr sz="2176" spc="-6" dirty="0">
                <a:solidFill>
                  <a:srgbClr val="FFFFFF"/>
                </a:solidFill>
                <a:latin typeface="Arial MT"/>
                <a:cs typeface="Arial MT"/>
              </a:rPr>
              <a:t>Cela</a:t>
            </a:r>
            <a:r>
              <a:rPr sz="2176" spc="-12" dirty="0">
                <a:solidFill>
                  <a:srgbClr val="FFFFFF"/>
                </a:solidFill>
                <a:latin typeface="Arial MT"/>
                <a:cs typeface="Arial MT"/>
              </a:rPr>
              <a:t> </a:t>
            </a:r>
            <a:r>
              <a:rPr sz="2176" spc="-6" dirty="0">
                <a:solidFill>
                  <a:srgbClr val="FFFFFF"/>
                </a:solidFill>
                <a:latin typeface="Arial MT"/>
                <a:cs typeface="Arial MT"/>
              </a:rPr>
              <a:t>fonctionne</a:t>
            </a:r>
            <a:r>
              <a:rPr sz="2176" spc="-12" dirty="0">
                <a:solidFill>
                  <a:srgbClr val="FFFFFF"/>
                </a:solidFill>
                <a:latin typeface="Arial MT"/>
                <a:cs typeface="Arial MT"/>
              </a:rPr>
              <a:t> </a:t>
            </a:r>
            <a:r>
              <a:rPr sz="2176" spc="-6" dirty="0">
                <a:solidFill>
                  <a:srgbClr val="FFFFFF"/>
                </a:solidFill>
                <a:latin typeface="Arial MT"/>
                <a:cs typeface="Arial MT"/>
              </a:rPr>
              <a:t>aussi</a:t>
            </a:r>
            <a:r>
              <a:rPr sz="2176" spc="-12" dirty="0">
                <a:solidFill>
                  <a:srgbClr val="FFFFFF"/>
                </a:solidFill>
                <a:latin typeface="Arial MT"/>
                <a:cs typeface="Arial MT"/>
              </a:rPr>
              <a:t> </a:t>
            </a:r>
            <a:r>
              <a:rPr sz="2176" spc="-6" dirty="0">
                <a:solidFill>
                  <a:srgbClr val="FFFFFF"/>
                </a:solidFill>
                <a:latin typeface="Arial MT"/>
                <a:cs typeface="Arial MT"/>
              </a:rPr>
              <a:t>pour les commandes</a:t>
            </a:r>
            <a:endParaRPr sz="2176">
              <a:solidFill>
                <a:prstClr val="black"/>
              </a:solidFill>
              <a:latin typeface="Arial MT"/>
              <a:cs typeface="Arial M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7E7534-6DCC-C504-E3E1-DE0E44C2A53A}"/>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246F6415-E203-367E-95E3-B5428978E6BC}"/>
              </a:ext>
            </a:extLst>
          </p:cNvPr>
          <p:cNvSpPr>
            <a:spLocks noGrp="1"/>
          </p:cNvSpPr>
          <p:nvPr>
            <p:ph type="body" idx="1"/>
          </p:nvPr>
        </p:nvSpPr>
        <p:spPr/>
        <p:txBody>
          <a:bodyPr/>
          <a:lstStyle/>
          <a:p>
            <a:endParaRPr lang="fr-FR"/>
          </a:p>
        </p:txBody>
      </p:sp>
      <p:pic>
        <p:nvPicPr>
          <p:cNvPr id="5" name="Image 4">
            <a:extLst>
              <a:ext uri="{FF2B5EF4-FFF2-40B4-BE49-F238E27FC236}">
                <a16:creationId xmlns:a16="http://schemas.microsoft.com/office/drawing/2014/main" id="{2DABE266-2F35-1816-3255-174622B9ED2D}"/>
              </a:ext>
            </a:extLst>
          </p:cNvPr>
          <p:cNvPicPr>
            <a:picLocks noChangeAspect="1"/>
          </p:cNvPicPr>
          <p:nvPr/>
        </p:nvPicPr>
        <p:blipFill>
          <a:blip r:embed="rId3"/>
          <a:stretch>
            <a:fillRect/>
          </a:stretch>
        </p:blipFill>
        <p:spPr>
          <a:xfrm>
            <a:off x="537431" y="712941"/>
            <a:ext cx="11117138" cy="5475071"/>
          </a:xfrm>
          <a:prstGeom prst="rect">
            <a:avLst/>
          </a:prstGeom>
        </p:spPr>
      </p:pic>
    </p:spTree>
    <p:extLst>
      <p:ext uri="{BB962C8B-B14F-4D97-AF65-F5344CB8AC3E}">
        <p14:creationId xmlns:p14="http://schemas.microsoft.com/office/powerpoint/2010/main" val="288505489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685608" cy="294684"/>
          </a:xfrm>
          <a:prstGeom prst="rect">
            <a:avLst/>
          </a:prstGeom>
        </p:spPr>
        <p:txBody>
          <a:bodyPr vert="horz" wrap="square" lIns="0" tIns="15355" rIns="0" bIns="0" rtlCol="0">
            <a:spAutoFit/>
          </a:bodyPr>
          <a:lstStyle/>
          <a:p>
            <a:pPr marL="15356" defTabSz="1105601">
              <a:spcBef>
                <a:spcPts val="121"/>
              </a:spcBef>
            </a:pPr>
            <a:r>
              <a:rPr sz="1814" b="1" dirty="0">
                <a:solidFill>
                  <a:srgbClr val="0058FF"/>
                </a:solidFill>
                <a:latin typeface="Arial"/>
                <a:cs typeface="Arial"/>
              </a:rPr>
              <a:t>J</a:t>
            </a:r>
            <a:r>
              <a:rPr sz="1814" b="1" spc="6" dirty="0">
                <a:solidFill>
                  <a:srgbClr val="0058FF"/>
                </a:solidFill>
                <a:latin typeface="Arial"/>
                <a:cs typeface="Arial"/>
              </a:rPr>
              <a:t>s</a:t>
            </a:r>
            <a:r>
              <a:rPr sz="1814" b="1" spc="-12" dirty="0">
                <a:solidFill>
                  <a:srgbClr val="0058FF"/>
                </a:solidFill>
                <a:latin typeface="Arial"/>
                <a:cs typeface="Arial"/>
              </a:rPr>
              <a:t>h</a:t>
            </a:r>
            <a:r>
              <a:rPr sz="1814" b="1" spc="6" dirty="0">
                <a:solidFill>
                  <a:srgbClr val="0058FF"/>
                </a:solidFill>
                <a:latin typeface="Arial"/>
                <a:cs typeface="Arial"/>
              </a:rPr>
              <a:t>e</a:t>
            </a:r>
            <a:r>
              <a:rPr sz="1814" b="1" dirty="0">
                <a:solidFill>
                  <a:srgbClr val="0058FF"/>
                </a:solidFill>
                <a:latin typeface="Arial"/>
                <a:cs typeface="Arial"/>
              </a:rPr>
              <a:t>ll</a:t>
            </a:r>
            <a:endParaRPr sz="1814">
              <a:solidFill>
                <a:prstClr val="black"/>
              </a:solidFill>
              <a:latin typeface="Arial"/>
              <a:cs typeface="Arial"/>
            </a:endParaRPr>
          </a:p>
        </p:txBody>
      </p:sp>
      <p:sp>
        <p:nvSpPr>
          <p:cNvPr id="3" name="object 3"/>
          <p:cNvSpPr txBox="1"/>
          <p:nvPr/>
        </p:nvSpPr>
        <p:spPr>
          <a:xfrm>
            <a:off x="537431" y="538401"/>
            <a:ext cx="2195788" cy="573671"/>
          </a:xfrm>
          <a:prstGeom prst="rect">
            <a:avLst/>
          </a:prstGeom>
        </p:spPr>
        <p:txBody>
          <a:bodyPr vert="horz" wrap="square" lIns="0" tIns="15355" rIns="0" bIns="0" rtlCol="0">
            <a:spAutoFit/>
          </a:bodyPr>
          <a:lstStyle/>
          <a:p>
            <a:pPr marL="15356" defTabSz="1105601">
              <a:spcBef>
                <a:spcPts val="121"/>
              </a:spcBef>
            </a:pPr>
            <a:r>
              <a:rPr sz="3627" b="1" spc="302" dirty="0">
                <a:solidFill>
                  <a:srgbClr val="FFFFFF"/>
                </a:solidFill>
                <a:latin typeface="Trebuchet MS"/>
                <a:cs typeface="Trebuchet MS"/>
              </a:rPr>
              <a:t>Exercice</a:t>
            </a:r>
            <a:endParaRPr sz="3627">
              <a:solidFill>
                <a:prstClr val="black"/>
              </a:solidFill>
              <a:latin typeface="Trebuchet MS"/>
              <a:cs typeface="Trebuchet MS"/>
            </a:endParaRPr>
          </a:p>
        </p:txBody>
      </p:sp>
      <p:sp>
        <p:nvSpPr>
          <p:cNvPr id="4" name="object 4"/>
          <p:cNvSpPr txBox="1"/>
          <p:nvPr/>
        </p:nvSpPr>
        <p:spPr>
          <a:xfrm>
            <a:off x="1059752" y="1563880"/>
            <a:ext cx="9828840" cy="658967"/>
          </a:xfrm>
          <a:prstGeom prst="rect">
            <a:avLst/>
          </a:prstGeom>
        </p:spPr>
        <p:txBody>
          <a:bodyPr vert="horz" wrap="square" lIns="0" tIns="42994" rIns="0" bIns="0" rtlCol="0">
            <a:spAutoFit/>
          </a:bodyPr>
          <a:lstStyle/>
          <a:p>
            <a:pPr marL="15356" marR="6142" defTabSz="1105601">
              <a:lnSpc>
                <a:spcPts val="2442"/>
              </a:lnSpc>
              <a:spcBef>
                <a:spcPts val="339"/>
              </a:spcBef>
            </a:pPr>
            <a:r>
              <a:rPr sz="2176" spc="-12" dirty="0">
                <a:solidFill>
                  <a:srgbClr val="FFFFFF"/>
                </a:solidFill>
                <a:latin typeface="Arial MT"/>
                <a:cs typeface="Arial MT"/>
              </a:rPr>
              <a:t>Coder </a:t>
            </a:r>
            <a:r>
              <a:rPr sz="2176" spc="-6" dirty="0">
                <a:solidFill>
                  <a:srgbClr val="FFFFFF"/>
                </a:solidFill>
                <a:latin typeface="Arial MT"/>
                <a:cs typeface="Arial MT"/>
              </a:rPr>
              <a:t>la méthode factorielle(n) de manière récursive, et la lancer avec </a:t>
            </a:r>
            <a:r>
              <a:rPr sz="2176" spc="-12" dirty="0">
                <a:solidFill>
                  <a:srgbClr val="FFFFFF"/>
                </a:solidFill>
                <a:latin typeface="Arial MT"/>
                <a:cs typeface="Arial MT"/>
              </a:rPr>
              <a:t>différents </a:t>
            </a:r>
            <a:r>
              <a:rPr sz="2176" spc="-592" dirty="0">
                <a:solidFill>
                  <a:srgbClr val="FFFFFF"/>
                </a:solidFill>
                <a:latin typeface="Arial MT"/>
                <a:cs typeface="Arial MT"/>
              </a:rPr>
              <a:t> </a:t>
            </a:r>
            <a:r>
              <a:rPr sz="2176" spc="-6" dirty="0">
                <a:solidFill>
                  <a:srgbClr val="FFFFFF"/>
                </a:solidFill>
                <a:latin typeface="Arial MT"/>
                <a:cs typeface="Arial MT"/>
              </a:rPr>
              <a:t>arguments,</a:t>
            </a:r>
            <a:r>
              <a:rPr sz="2176" dirty="0">
                <a:solidFill>
                  <a:srgbClr val="FFFFFF"/>
                </a:solidFill>
                <a:latin typeface="Arial MT"/>
                <a:cs typeface="Arial MT"/>
              </a:rPr>
              <a:t> </a:t>
            </a:r>
            <a:r>
              <a:rPr sz="2176" spc="-6" dirty="0">
                <a:solidFill>
                  <a:srgbClr val="FFFFFF"/>
                </a:solidFill>
                <a:latin typeface="Arial MT"/>
                <a:cs typeface="Arial MT"/>
              </a:rPr>
              <a:t>via JShell.</a:t>
            </a:r>
            <a:endParaRPr sz="2176" dirty="0">
              <a:solidFill>
                <a:prstClr val="black"/>
              </a:solidFill>
              <a:latin typeface="Arial MT"/>
              <a:cs typeface="Arial MT"/>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3B2953-769F-1224-C48F-F61E5A0F1678}"/>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005BF451-F6D0-6DE1-D3A3-037930B5ED43}"/>
              </a:ext>
            </a:extLst>
          </p:cNvPr>
          <p:cNvSpPr>
            <a:spLocks noGrp="1"/>
          </p:cNvSpPr>
          <p:nvPr>
            <p:ph type="body" idx="1"/>
          </p:nvPr>
        </p:nvSpPr>
        <p:spPr>
          <a:xfrm>
            <a:off x="738569" y="1571191"/>
            <a:ext cx="10714863" cy="1954253"/>
          </a:xfrm>
        </p:spPr>
        <p:txBody>
          <a:bodyPr/>
          <a:lstStyle/>
          <a:p>
            <a:r>
              <a:rPr lang="en-US" dirty="0" err="1"/>
              <a:t>jshell</a:t>
            </a:r>
            <a:r>
              <a:rPr lang="en-US" dirty="0"/>
              <a:t>&gt; int </a:t>
            </a:r>
            <a:r>
              <a:rPr lang="en-US" dirty="0" err="1"/>
              <a:t>factorielle</a:t>
            </a:r>
            <a:r>
              <a:rPr lang="en-US" dirty="0"/>
              <a:t>(int n) {</a:t>
            </a:r>
          </a:p>
          <a:p>
            <a:r>
              <a:rPr lang="en-US" dirty="0"/>
              <a:t>   ...&gt;     if (n == 0 || n == 1) {</a:t>
            </a:r>
          </a:p>
          <a:p>
            <a:r>
              <a:rPr lang="en-US" dirty="0"/>
              <a:t>   ...&gt;         return 1;</a:t>
            </a:r>
          </a:p>
          <a:p>
            <a:r>
              <a:rPr lang="en-US" dirty="0"/>
              <a:t>   ...&gt;     } else {</a:t>
            </a:r>
          </a:p>
          <a:p>
            <a:r>
              <a:rPr lang="en-US" dirty="0"/>
              <a:t>   ...&gt;         return n * </a:t>
            </a:r>
            <a:r>
              <a:rPr lang="en-US" dirty="0" err="1"/>
              <a:t>factorielle</a:t>
            </a:r>
            <a:r>
              <a:rPr lang="en-US" dirty="0"/>
              <a:t>(n - 1);</a:t>
            </a:r>
          </a:p>
          <a:p>
            <a:r>
              <a:rPr lang="en-US" dirty="0"/>
              <a:t>   ...&gt;     }</a:t>
            </a:r>
          </a:p>
          <a:p>
            <a:r>
              <a:rPr lang="en-US" dirty="0"/>
              <a:t>   ...&gt; }</a:t>
            </a:r>
            <a:endParaRPr lang="fr-FR" dirty="0"/>
          </a:p>
        </p:txBody>
      </p:sp>
    </p:spTree>
    <p:extLst>
      <p:ext uri="{BB962C8B-B14F-4D97-AF65-F5344CB8AC3E}">
        <p14:creationId xmlns:p14="http://schemas.microsoft.com/office/powerpoint/2010/main" val="238907951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4014" y="279420"/>
            <a:ext cx="1064113"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D</a:t>
            </a:r>
            <a:r>
              <a:rPr sz="1814" b="1" dirty="0">
                <a:solidFill>
                  <a:srgbClr val="0058FF"/>
                </a:solidFill>
                <a:latin typeface="Arial"/>
                <a:cs typeface="Arial"/>
              </a:rPr>
              <a:t>ate</a:t>
            </a:r>
            <a:r>
              <a:rPr sz="1814" b="1" spc="-36" dirty="0">
                <a:solidFill>
                  <a:srgbClr val="0058FF"/>
                </a:solidFill>
                <a:latin typeface="Arial"/>
                <a:cs typeface="Arial"/>
              </a:rPr>
              <a:t>T</a:t>
            </a:r>
            <a:r>
              <a:rPr sz="1814" b="1" dirty="0">
                <a:solidFill>
                  <a:srgbClr val="0058FF"/>
                </a:solidFill>
                <a:latin typeface="Arial"/>
                <a:cs typeface="Arial"/>
              </a:rPr>
              <a:t>i</a:t>
            </a:r>
            <a:r>
              <a:rPr sz="1814" b="1" spc="-6" dirty="0">
                <a:solidFill>
                  <a:srgbClr val="0058FF"/>
                </a:solidFill>
                <a:latin typeface="Arial"/>
                <a:cs typeface="Arial"/>
              </a:rPr>
              <a:t>m</a:t>
            </a:r>
            <a:r>
              <a:rPr sz="1814" b="1" dirty="0">
                <a:solidFill>
                  <a:srgbClr val="0058FF"/>
                </a:solidFill>
                <a:latin typeface="Arial"/>
                <a:cs typeface="Arial"/>
              </a:rPr>
              <a:t>e</a:t>
            </a:r>
            <a:endParaRPr sz="1814">
              <a:solidFill>
                <a:prstClr val="black"/>
              </a:solidFill>
              <a:latin typeface="Arial"/>
              <a:cs typeface="Arial"/>
            </a:endParaRPr>
          </a:p>
        </p:txBody>
      </p:sp>
      <p:sp>
        <p:nvSpPr>
          <p:cNvPr id="3" name="object 3"/>
          <p:cNvSpPr txBox="1">
            <a:spLocks noGrp="1"/>
          </p:cNvSpPr>
          <p:nvPr>
            <p:ph type="title"/>
          </p:nvPr>
        </p:nvSpPr>
        <p:spPr>
          <a:xfrm>
            <a:off x="594014" y="535345"/>
            <a:ext cx="7491784" cy="573671"/>
          </a:xfrm>
          <a:prstGeom prst="rect">
            <a:avLst/>
          </a:prstGeom>
        </p:spPr>
        <p:txBody>
          <a:bodyPr vert="horz" wrap="square" lIns="0" tIns="15355" rIns="0" bIns="0" rtlCol="0">
            <a:spAutoFit/>
          </a:bodyPr>
          <a:lstStyle/>
          <a:p>
            <a:pPr marL="15356">
              <a:spcBef>
                <a:spcPts val="121"/>
              </a:spcBef>
            </a:pPr>
            <a:r>
              <a:rPr lang="fr-FR" spc="351" dirty="0"/>
              <a:t>Commit</a:t>
            </a:r>
            <a:endParaRPr spc="351" dirty="0"/>
          </a:p>
        </p:txBody>
      </p:sp>
    </p:spTree>
    <p:extLst>
      <p:ext uri="{BB962C8B-B14F-4D97-AF65-F5344CB8AC3E}">
        <p14:creationId xmlns:p14="http://schemas.microsoft.com/office/powerpoint/2010/main" val="127039466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685608" cy="294684"/>
          </a:xfrm>
          <a:prstGeom prst="rect">
            <a:avLst/>
          </a:prstGeom>
        </p:spPr>
        <p:txBody>
          <a:bodyPr vert="horz" wrap="square" lIns="0" tIns="15355" rIns="0" bIns="0" rtlCol="0">
            <a:spAutoFit/>
          </a:bodyPr>
          <a:lstStyle/>
          <a:p>
            <a:pPr marL="15356" defTabSz="1105601">
              <a:spcBef>
                <a:spcPts val="121"/>
              </a:spcBef>
            </a:pPr>
            <a:r>
              <a:rPr sz="1814" b="1" dirty="0">
                <a:solidFill>
                  <a:srgbClr val="0058FF"/>
                </a:solidFill>
                <a:latin typeface="Arial"/>
                <a:cs typeface="Arial"/>
              </a:rPr>
              <a:t>J</a:t>
            </a:r>
            <a:r>
              <a:rPr sz="1814" b="1" spc="6" dirty="0">
                <a:solidFill>
                  <a:srgbClr val="0058FF"/>
                </a:solidFill>
                <a:latin typeface="Arial"/>
                <a:cs typeface="Arial"/>
              </a:rPr>
              <a:t>s</a:t>
            </a:r>
            <a:r>
              <a:rPr sz="1814" b="1" spc="-12" dirty="0">
                <a:solidFill>
                  <a:srgbClr val="0058FF"/>
                </a:solidFill>
                <a:latin typeface="Arial"/>
                <a:cs typeface="Arial"/>
              </a:rPr>
              <a:t>h</a:t>
            </a:r>
            <a:r>
              <a:rPr sz="1814" b="1" spc="6" dirty="0">
                <a:solidFill>
                  <a:srgbClr val="0058FF"/>
                </a:solidFill>
                <a:latin typeface="Arial"/>
                <a:cs typeface="Arial"/>
              </a:rPr>
              <a:t>e</a:t>
            </a:r>
            <a:r>
              <a:rPr sz="1814" b="1" dirty="0">
                <a:solidFill>
                  <a:srgbClr val="0058FF"/>
                </a:solidFill>
                <a:latin typeface="Arial"/>
                <a:cs typeface="Arial"/>
              </a:rPr>
              <a:t>ll</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5152425" cy="573671"/>
          </a:xfrm>
          <a:prstGeom prst="rect">
            <a:avLst/>
          </a:prstGeom>
        </p:spPr>
        <p:txBody>
          <a:bodyPr vert="horz" wrap="square" lIns="0" tIns="15355" rIns="0" bIns="0" rtlCol="0">
            <a:spAutoFit/>
          </a:bodyPr>
          <a:lstStyle/>
          <a:p>
            <a:pPr marL="15356">
              <a:spcBef>
                <a:spcPts val="121"/>
              </a:spcBef>
            </a:pPr>
            <a:r>
              <a:rPr spc="399" dirty="0"/>
              <a:t>Ce</a:t>
            </a:r>
            <a:r>
              <a:rPr spc="138" dirty="0"/>
              <a:t> </a:t>
            </a:r>
            <a:r>
              <a:rPr spc="254" dirty="0"/>
              <a:t>qu’il</a:t>
            </a:r>
            <a:r>
              <a:rPr spc="151" dirty="0"/>
              <a:t> </a:t>
            </a:r>
            <a:r>
              <a:rPr spc="369" dirty="0"/>
              <a:t>faut</a:t>
            </a:r>
            <a:r>
              <a:rPr spc="145" dirty="0"/>
              <a:t> </a:t>
            </a:r>
            <a:r>
              <a:rPr spc="296" dirty="0"/>
              <a:t>retenir</a:t>
            </a:r>
          </a:p>
        </p:txBody>
      </p:sp>
      <p:sp>
        <p:nvSpPr>
          <p:cNvPr id="4" name="object 4"/>
          <p:cNvSpPr txBox="1"/>
          <p:nvPr/>
        </p:nvSpPr>
        <p:spPr>
          <a:xfrm>
            <a:off x="537432" y="1423288"/>
            <a:ext cx="9955520" cy="1274478"/>
          </a:xfrm>
          <a:prstGeom prst="rect">
            <a:avLst/>
          </a:prstGeom>
        </p:spPr>
        <p:txBody>
          <a:bodyPr vert="horz" wrap="square" lIns="0" tIns="155855" rIns="0" bIns="0" rtlCol="0">
            <a:spAutoFit/>
          </a:bodyPr>
          <a:lstStyle/>
          <a:p>
            <a:pPr marL="15356" defTabSz="1105601">
              <a:spcBef>
                <a:spcPts val="1227"/>
              </a:spcBef>
            </a:pPr>
            <a:r>
              <a:rPr sz="2176" spc="-6" dirty="0">
                <a:solidFill>
                  <a:srgbClr val="FFFFFF"/>
                </a:solidFill>
                <a:latin typeface="Arial MT"/>
                <a:cs typeface="Arial MT"/>
              </a:rPr>
              <a:t>Jshell</a:t>
            </a:r>
            <a:r>
              <a:rPr sz="2176" spc="-12" dirty="0">
                <a:solidFill>
                  <a:srgbClr val="FFFFFF"/>
                </a:solidFill>
                <a:latin typeface="Arial MT"/>
                <a:cs typeface="Arial MT"/>
              </a:rPr>
              <a:t> </a:t>
            </a:r>
            <a:r>
              <a:rPr sz="2176" spc="-6" dirty="0">
                <a:solidFill>
                  <a:srgbClr val="FFFFFF"/>
                </a:solidFill>
                <a:latin typeface="Arial MT"/>
                <a:cs typeface="Arial MT"/>
              </a:rPr>
              <a:t>permet</a:t>
            </a:r>
            <a:r>
              <a:rPr sz="2176" dirty="0">
                <a:solidFill>
                  <a:srgbClr val="FFFFFF"/>
                </a:solidFill>
                <a:latin typeface="Arial MT"/>
                <a:cs typeface="Arial MT"/>
              </a:rPr>
              <a:t> </a:t>
            </a:r>
            <a:r>
              <a:rPr sz="2176" spc="-6" dirty="0">
                <a:solidFill>
                  <a:srgbClr val="FFFFFF"/>
                </a:solidFill>
                <a:latin typeface="Arial MT"/>
                <a:cs typeface="Arial MT"/>
              </a:rPr>
              <a:t>d’écrire du</a:t>
            </a:r>
            <a:r>
              <a:rPr sz="2176" spc="-12" dirty="0">
                <a:solidFill>
                  <a:srgbClr val="FFFFFF"/>
                </a:solidFill>
                <a:latin typeface="Arial MT"/>
                <a:cs typeface="Arial MT"/>
              </a:rPr>
              <a:t> </a:t>
            </a:r>
            <a:r>
              <a:rPr sz="2176" spc="-6" dirty="0">
                <a:solidFill>
                  <a:srgbClr val="FFFFFF"/>
                </a:solidFill>
                <a:latin typeface="Arial MT"/>
                <a:cs typeface="Arial MT"/>
              </a:rPr>
              <a:t>code Java et de </a:t>
            </a:r>
            <a:r>
              <a:rPr sz="2176" spc="-12" dirty="0">
                <a:solidFill>
                  <a:srgbClr val="FFFFFF"/>
                </a:solidFill>
                <a:latin typeface="Arial MT"/>
                <a:cs typeface="Arial MT"/>
              </a:rPr>
              <a:t>l’exécuter</a:t>
            </a:r>
            <a:r>
              <a:rPr sz="2176" dirty="0">
                <a:solidFill>
                  <a:srgbClr val="FFFFFF"/>
                </a:solidFill>
                <a:latin typeface="Arial MT"/>
                <a:cs typeface="Arial MT"/>
              </a:rPr>
              <a:t> </a:t>
            </a:r>
            <a:r>
              <a:rPr sz="2176" spc="-6" dirty="0">
                <a:solidFill>
                  <a:srgbClr val="FFFFFF"/>
                </a:solidFill>
                <a:latin typeface="Arial MT"/>
                <a:cs typeface="Arial MT"/>
              </a:rPr>
              <a:t>sur un terminal et sans</a:t>
            </a:r>
            <a:r>
              <a:rPr sz="2176" dirty="0">
                <a:solidFill>
                  <a:srgbClr val="FFFFFF"/>
                </a:solidFill>
                <a:latin typeface="Arial MT"/>
                <a:cs typeface="Arial MT"/>
              </a:rPr>
              <a:t> </a:t>
            </a:r>
            <a:r>
              <a:rPr sz="2176" spc="-6" dirty="0">
                <a:solidFill>
                  <a:srgbClr val="FFFFFF"/>
                </a:solidFill>
                <a:latin typeface="Arial MT"/>
                <a:cs typeface="Arial MT"/>
              </a:rPr>
              <a:t>IDE.</a:t>
            </a:r>
            <a:endParaRPr sz="2176">
              <a:solidFill>
                <a:prstClr val="black"/>
              </a:solidFill>
              <a:latin typeface="Arial MT"/>
              <a:cs typeface="Arial MT"/>
            </a:endParaRPr>
          </a:p>
          <a:p>
            <a:pPr marL="15356" marR="6142" defTabSz="1105601">
              <a:lnSpc>
                <a:spcPts val="2442"/>
              </a:lnSpc>
              <a:spcBef>
                <a:spcPts val="1330"/>
              </a:spcBef>
            </a:pPr>
            <a:r>
              <a:rPr sz="2176" spc="-6" dirty="0">
                <a:solidFill>
                  <a:srgbClr val="FFFFFF"/>
                </a:solidFill>
                <a:latin typeface="Arial MT"/>
                <a:cs typeface="Arial MT"/>
              </a:rPr>
              <a:t>Des</a:t>
            </a:r>
            <a:r>
              <a:rPr sz="2176" dirty="0">
                <a:solidFill>
                  <a:srgbClr val="FFFFFF"/>
                </a:solidFill>
                <a:latin typeface="Arial MT"/>
                <a:cs typeface="Arial MT"/>
              </a:rPr>
              <a:t> </a:t>
            </a:r>
            <a:r>
              <a:rPr sz="2176" spc="-6" dirty="0">
                <a:solidFill>
                  <a:srgbClr val="FFFFFF"/>
                </a:solidFill>
                <a:latin typeface="Arial MT"/>
                <a:cs typeface="Arial MT"/>
              </a:rPr>
              <a:t>raccourcis</a:t>
            </a:r>
            <a:r>
              <a:rPr sz="2176" spc="6" dirty="0">
                <a:solidFill>
                  <a:srgbClr val="FFFFFF"/>
                </a:solidFill>
                <a:latin typeface="Arial MT"/>
                <a:cs typeface="Arial MT"/>
              </a:rPr>
              <a:t> </a:t>
            </a:r>
            <a:r>
              <a:rPr sz="2176" spc="-6" dirty="0">
                <a:solidFill>
                  <a:srgbClr val="FFFFFF"/>
                </a:solidFill>
                <a:latin typeface="Arial MT"/>
                <a:cs typeface="Arial MT"/>
              </a:rPr>
              <a:t>et</a:t>
            </a:r>
            <a:r>
              <a:rPr sz="2176" dirty="0">
                <a:solidFill>
                  <a:srgbClr val="FFFFFF"/>
                </a:solidFill>
                <a:latin typeface="Arial MT"/>
                <a:cs typeface="Arial MT"/>
              </a:rPr>
              <a:t> </a:t>
            </a:r>
            <a:r>
              <a:rPr sz="2176" spc="-6" dirty="0">
                <a:solidFill>
                  <a:srgbClr val="FFFFFF"/>
                </a:solidFill>
                <a:latin typeface="Arial MT"/>
                <a:cs typeface="Arial MT"/>
              </a:rPr>
              <a:t>facilités</a:t>
            </a:r>
            <a:r>
              <a:rPr sz="2176" spc="6" dirty="0">
                <a:solidFill>
                  <a:srgbClr val="FFFFFF"/>
                </a:solidFill>
                <a:latin typeface="Arial MT"/>
                <a:cs typeface="Arial MT"/>
              </a:rPr>
              <a:t> </a:t>
            </a:r>
            <a:r>
              <a:rPr sz="2176" spc="-6" dirty="0">
                <a:solidFill>
                  <a:srgbClr val="FFFFFF"/>
                </a:solidFill>
                <a:latin typeface="Arial MT"/>
                <a:cs typeface="Arial MT"/>
              </a:rPr>
              <a:t>de</a:t>
            </a:r>
            <a:r>
              <a:rPr sz="2176" dirty="0">
                <a:solidFill>
                  <a:srgbClr val="FFFFFF"/>
                </a:solidFill>
                <a:latin typeface="Arial MT"/>
                <a:cs typeface="Arial MT"/>
              </a:rPr>
              <a:t> </a:t>
            </a:r>
            <a:r>
              <a:rPr sz="2176" spc="-6" dirty="0">
                <a:solidFill>
                  <a:srgbClr val="FFFFFF"/>
                </a:solidFill>
                <a:latin typeface="Arial MT"/>
                <a:cs typeface="Arial MT"/>
              </a:rPr>
              <a:t>code ont</a:t>
            </a:r>
            <a:r>
              <a:rPr sz="2176" spc="6" dirty="0">
                <a:solidFill>
                  <a:srgbClr val="FFFFFF"/>
                </a:solidFill>
                <a:latin typeface="Arial MT"/>
                <a:cs typeface="Arial MT"/>
              </a:rPr>
              <a:t> </a:t>
            </a:r>
            <a:r>
              <a:rPr sz="2176" spc="-6" dirty="0">
                <a:solidFill>
                  <a:srgbClr val="FFFFFF"/>
                </a:solidFill>
                <a:latin typeface="Arial MT"/>
                <a:cs typeface="Arial MT"/>
              </a:rPr>
              <a:t>été</a:t>
            </a:r>
            <a:r>
              <a:rPr sz="2176" dirty="0">
                <a:solidFill>
                  <a:srgbClr val="FFFFFF"/>
                </a:solidFill>
                <a:latin typeface="Arial MT"/>
                <a:cs typeface="Arial MT"/>
              </a:rPr>
              <a:t> </a:t>
            </a:r>
            <a:r>
              <a:rPr sz="2176" spc="-12" dirty="0">
                <a:solidFill>
                  <a:srgbClr val="FFFFFF"/>
                </a:solidFill>
                <a:latin typeface="Arial MT"/>
                <a:cs typeface="Arial MT"/>
              </a:rPr>
              <a:t>ajoutés</a:t>
            </a:r>
            <a:r>
              <a:rPr sz="2176" dirty="0">
                <a:solidFill>
                  <a:srgbClr val="FFFFFF"/>
                </a:solidFill>
                <a:latin typeface="Arial MT"/>
                <a:cs typeface="Arial MT"/>
              </a:rPr>
              <a:t> </a:t>
            </a:r>
            <a:r>
              <a:rPr sz="2176" spc="-12" dirty="0">
                <a:solidFill>
                  <a:srgbClr val="FFFFFF"/>
                </a:solidFill>
                <a:latin typeface="Arial MT"/>
                <a:cs typeface="Arial MT"/>
              </a:rPr>
              <a:t>pour</a:t>
            </a:r>
            <a:r>
              <a:rPr sz="2176" spc="6" dirty="0">
                <a:solidFill>
                  <a:srgbClr val="FFFFFF"/>
                </a:solidFill>
                <a:latin typeface="Arial MT"/>
                <a:cs typeface="Arial MT"/>
              </a:rPr>
              <a:t> </a:t>
            </a:r>
            <a:r>
              <a:rPr sz="2176" spc="-6" dirty="0">
                <a:solidFill>
                  <a:srgbClr val="FFFFFF"/>
                </a:solidFill>
                <a:latin typeface="Arial MT"/>
                <a:cs typeface="Arial MT"/>
              </a:rPr>
              <a:t>rendre</a:t>
            </a:r>
            <a:r>
              <a:rPr sz="2176" dirty="0">
                <a:solidFill>
                  <a:srgbClr val="FFFFFF"/>
                </a:solidFill>
                <a:latin typeface="Arial MT"/>
                <a:cs typeface="Arial MT"/>
              </a:rPr>
              <a:t> </a:t>
            </a:r>
            <a:r>
              <a:rPr sz="2176" spc="-12" dirty="0">
                <a:solidFill>
                  <a:srgbClr val="FFFFFF"/>
                </a:solidFill>
                <a:latin typeface="Arial MT"/>
                <a:cs typeface="Arial MT"/>
              </a:rPr>
              <a:t>l’expérience</a:t>
            </a:r>
            <a:r>
              <a:rPr sz="2176" spc="-6" dirty="0">
                <a:solidFill>
                  <a:srgbClr val="FFFFFF"/>
                </a:solidFill>
                <a:latin typeface="Arial MT"/>
                <a:cs typeface="Arial MT"/>
              </a:rPr>
              <a:t> moins </a:t>
            </a:r>
            <a:r>
              <a:rPr sz="2176" spc="-585" dirty="0">
                <a:solidFill>
                  <a:srgbClr val="FFFFFF"/>
                </a:solidFill>
                <a:latin typeface="Arial MT"/>
                <a:cs typeface="Arial MT"/>
              </a:rPr>
              <a:t> </a:t>
            </a:r>
            <a:r>
              <a:rPr sz="2176" spc="-12" dirty="0">
                <a:solidFill>
                  <a:srgbClr val="FFFFFF"/>
                </a:solidFill>
                <a:latin typeface="Arial MT"/>
                <a:cs typeface="Arial MT"/>
              </a:rPr>
              <a:t>pénible.</a:t>
            </a:r>
            <a:endParaRPr sz="2176">
              <a:solidFill>
                <a:prstClr val="black"/>
              </a:solidFill>
              <a:latin typeface="Arial MT"/>
              <a:cs typeface="Arial MT"/>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685608" cy="294684"/>
          </a:xfrm>
          <a:prstGeom prst="rect">
            <a:avLst/>
          </a:prstGeom>
        </p:spPr>
        <p:txBody>
          <a:bodyPr vert="horz" wrap="square" lIns="0" tIns="15355" rIns="0" bIns="0" rtlCol="0">
            <a:spAutoFit/>
          </a:bodyPr>
          <a:lstStyle/>
          <a:p>
            <a:pPr marL="15356" defTabSz="1105601">
              <a:spcBef>
                <a:spcPts val="121"/>
              </a:spcBef>
            </a:pPr>
            <a:r>
              <a:rPr sz="1814" b="1" dirty="0">
                <a:solidFill>
                  <a:srgbClr val="0058FF"/>
                </a:solidFill>
                <a:latin typeface="Arial"/>
                <a:cs typeface="Arial"/>
              </a:rPr>
              <a:t>J</a:t>
            </a:r>
            <a:r>
              <a:rPr sz="1814" b="1" spc="6" dirty="0">
                <a:solidFill>
                  <a:srgbClr val="0058FF"/>
                </a:solidFill>
                <a:latin typeface="Arial"/>
                <a:cs typeface="Arial"/>
              </a:rPr>
              <a:t>s</a:t>
            </a:r>
            <a:r>
              <a:rPr sz="1814" b="1" spc="-12" dirty="0">
                <a:solidFill>
                  <a:srgbClr val="0058FF"/>
                </a:solidFill>
                <a:latin typeface="Arial"/>
                <a:cs typeface="Arial"/>
              </a:rPr>
              <a:t>h</a:t>
            </a:r>
            <a:r>
              <a:rPr sz="1814" b="1" spc="6" dirty="0">
                <a:solidFill>
                  <a:srgbClr val="0058FF"/>
                </a:solidFill>
                <a:latin typeface="Arial"/>
                <a:cs typeface="Arial"/>
              </a:rPr>
              <a:t>e</a:t>
            </a:r>
            <a:r>
              <a:rPr sz="1814" b="1" dirty="0">
                <a:solidFill>
                  <a:srgbClr val="0058FF"/>
                </a:solidFill>
                <a:latin typeface="Arial"/>
                <a:cs typeface="Arial"/>
              </a:rPr>
              <a:t>ll</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6760879" cy="573671"/>
          </a:xfrm>
          <a:prstGeom prst="rect">
            <a:avLst/>
          </a:prstGeom>
        </p:spPr>
        <p:txBody>
          <a:bodyPr vert="horz" wrap="square" lIns="0" tIns="15355" rIns="0" bIns="0" rtlCol="0">
            <a:spAutoFit/>
          </a:bodyPr>
          <a:lstStyle/>
          <a:p>
            <a:pPr marL="15356">
              <a:spcBef>
                <a:spcPts val="121"/>
              </a:spcBef>
            </a:pPr>
            <a:r>
              <a:rPr spc="423" dirty="0"/>
              <a:t>Les</a:t>
            </a:r>
            <a:r>
              <a:rPr spc="133" dirty="0"/>
              <a:t> </a:t>
            </a:r>
            <a:r>
              <a:rPr spc="381" dirty="0"/>
              <a:t>conseils</a:t>
            </a:r>
            <a:r>
              <a:rPr spc="138" dirty="0"/>
              <a:t> </a:t>
            </a:r>
            <a:r>
              <a:rPr spc="459" dirty="0"/>
              <a:t>du</a:t>
            </a:r>
            <a:r>
              <a:rPr spc="138" dirty="0"/>
              <a:t> </a:t>
            </a:r>
            <a:r>
              <a:rPr spc="375" dirty="0"/>
              <a:t>formateur</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1059753" y="1423289"/>
            <a:ext cx="10187383" cy="1274478"/>
          </a:xfrm>
          <a:prstGeom prst="rect">
            <a:avLst/>
          </a:prstGeom>
        </p:spPr>
        <p:txBody>
          <a:bodyPr vert="horz" wrap="square" lIns="0" tIns="155855" rIns="0" bIns="0" rtlCol="0">
            <a:spAutoFit/>
          </a:bodyPr>
          <a:lstStyle/>
          <a:p>
            <a:pPr marL="15356" defTabSz="1105601">
              <a:spcBef>
                <a:spcPts val="1227"/>
              </a:spcBef>
            </a:pPr>
            <a:r>
              <a:rPr sz="2176" spc="-6" dirty="0">
                <a:solidFill>
                  <a:srgbClr val="FFFFFF"/>
                </a:solidFill>
                <a:latin typeface="Arial MT"/>
                <a:cs typeface="Arial MT"/>
              </a:rPr>
              <a:t>Jshell</a:t>
            </a:r>
            <a:r>
              <a:rPr sz="2176" spc="-30" dirty="0">
                <a:solidFill>
                  <a:srgbClr val="FFFFFF"/>
                </a:solidFill>
                <a:latin typeface="Arial MT"/>
                <a:cs typeface="Arial MT"/>
              </a:rPr>
              <a:t> </a:t>
            </a:r>
            <a:r>
              <a:rPr sz="2176" spc="-12" dirty="0">
                <a:solidFill>
                  <a:srgbClr val="FFFFFF"/>
                </a:solidFill>
                <a:latin typeface="Arial MT"/>
                <a:cs typeface="Arial MT"/>
              </a:rPr>
              <a:t>peut</a:t>
            </a:r>
            <a:r>
              <a:rPr sz="2176" spc="-18" dirty="0">
                <a:solidFill>
                  <a:srgbClr val="FFFFFF"/>
                </a:solidFill>
                <a:latin typeface="Arial MT"/>
                <a:cs typeface="Arial MT"/>
              </a:rPr>
              <a:t> </a:t>
            </a:r>
            <a:r>
              <a:rPr sz="2176" spc="-6" dirty="0">
                <a:solidFill>
                  <a:srgbClr val="FFFFFF"/>
                </a:solidFill>
                <a:latin typeface="Arial MT"/>
                <a:cs typeface="Arial MT"/>
              </a:rPr>
              <a:t>être</a:t>
            </a:r>
            <a:r>
              <a:rPr sz="2176" spc="-24" dirty="0">
                <a:solidFill>
                  <a:srgbClr val="FFFFFF"/>
                </a:solidFill>
                <a:latin typeface="Arial MT"/>
                <a:cs typeface="Arial MT"/>
              </a:rPr>
              <a:t> </a:t>
            </a:r>
            <a:r>
              <a:rPr sz="2176" spc="-6" dirty="0">
                <a:solidFill>
                  <a:srgbClr val="FFFFFF"/>
                </a:solidFill>
                <a:latin typeface="Arial MT"/>
                <a:cs typeface="Arial MT"/>
              </a:rPr>
              <a:t>utile</a:t>
            </a:r>
            <a:r>
              <a:rPr sz="2176" spc="-24" dirty="0">
                <a:solidFill>
                  <a:srgbClr val="FFFFFF"/>
                </a:solidFill>
                <a:latin typeface="Arial MT"/>
                <a:cs typeface="Arial MT"/>
              </a:rPr>
              <a:t> </a:t>
            </a:r>
            <a:r>
              <a:rPr sz="2176" dirty="0">
                <a:solidFill>
                  <a:srgbClr val="FFFFFF"/>
                </a:solidFill>
                <a:latin typeface="Arial MT"/>
                <a:cs typeface="Arial MT"/>
              </a:rPr>
              <a:t>...</a:t>
            </a:r>
            <a:endParaRPr sz="2176">
              <a:solidFill>
                <a:prstClr val="black"/>
              </a:solidFill>
              <a:latin typeface="Arial MT"/>
              <a:cs typeface="Arial MT"/>
            </a:endParaRPr>
          </a:p>
          <a:p>
            <a:pPr marL="15356" marR="6142" defTabSz="1105601">
              <a:lnSpc>
                <a:spcPts val="2442"/>
              </a:lnSpc>
              <a:spcBef>
                <a:spcPts val="1330"/>
              </a:spcBef>
            </a:pPr>
            <a:r>
              <a:rPr sz="2176" dirty="0">
                <a:solidFill>
                  <a:srgbClr val="FFFFFF"/>
                </a:solidFill>
                <a:latin typeface="Arial MT"/>
                <a:cs typeface="Arial MT"/>
              </a:rPr>
              <a:t>... </a:t>
            </a:r>
            <a:r>
              <a:rPr sz="2176" spc="-12" dirty="0">
                <a:solidFill>
                  <a:srgbClr val="FFFFFF"/>
                </a:solidFill>
                <a:latin typeface="Arial MT"/>
                <a:cs typeface="Arial MT"/>
              </a:rPr>
              <a:t>peut</a:t>
            </a:r>
            <a:r>
              <a:rPr sz="2176" spc="6" dirty="0">
                <a:solidFill>
                  <a:srgbClr val="FFFFFF"/>
                </a:solidFill>
                <a:latin typeface="Arial MT"/>
                <a:cs typeface="Arial MT"/>
              </a:rPr>
              <a:t> </a:t>
            </a:r>
            <a:r>
              <a:rPr sz="2176" spc="-6" dirty="0">
                <a:solidFill>
                  <a:srgbClr val="FFFFFF"/>
                </a:solidFill>
                <a:latin typeface="Arial MT"/>
                <a:cs typeface="Arial MT"/>
              </a:rPr>
              <a:t>être</a:t>
            </a:r>
            <a:r>
              <a:rPr sz="2176" dirty="0">
                <a:solidFill>
                  <a:srgbClr val="FFFFFF"/>
                </a:solidFill>
                <a:latin typeface="Arial MT"/>
                <a:cs typeface="Arial MT"/>
              </a:rPr>
              <a:t> </a:t>
            </a:r>
            <a:r>
              <a:rPr sz="2176" spc="-12" dirty="0">
                <a:solidFill>
                  <a:srgbClr val="FFFFFF"/>
                </a:solidFill>
                <a:latin typeface="Arial MT"/>
                <a:cs typeface="Arial MT"/>
              </a:rPr>
              <a:t>pour</a:t>
            </a:r>
            <a:r>
              <a:rPr sz="2176" spc="6" dirty="0">
                <a:solidFill>
                  <a:srgbClr val="FFFFFF"/>
                </a:solidFill>
                <a:latin typeface="Arial MT"/>
                <a:cs typeface="Arial MT"/>
              </a:rPr>
              <a:t> </a:t>
            </a:r>
            <a:r>
              <a:rPr sz="2176" spc="-6" dirty="0">
                <a:solidFill>
                  <a:srgbClr val="FFFFFF"/>
                </a:solidFill>
                <a:latin typeface="Arial MT"/>
                <a:cs typeface="Arial MT"/>
              </a:rPr>
              <a:t>des</a:t>
            </a:r>
            <a:r>
              <a:rPr sz="2176" spc="6" dirty="0">
                <a:solidFill>
                  <a:srgbClr val="FFFFFF"/>
                </a:solidFill>
                <a:latin typeface="Arial MT"/>
                <a:cs typeface="Arial MT"/>
              </a:rPr>
              <a:t> </a:t>
            </a:r>
            <a:r>
              <a:rPr sz="2176" spc="-12" dirty="0">
                <a:solidFill>
                  <a:srgbClr val="FFFFFF"/>
                </a:solidFill>
                <a:latin typeface="Arial MT"/>
                <a:cs typeface="Arial MT"/>
              </a:rPr>
              <a:t>opérations</a:t>
            </a:r>
            <a:r>
              <a:rPr sz="2176" spc="6" dirty="0">
                <a:solidFill>
                  <a:srgbClr val="FFFFFF"/>
                </a:solidFill>
                <a:latin typeface="Arial MT"/>
                <a:cs typeface="Arial MT"/>
              </a:rPr>
              <a:t> </a:t>
            </a:r>
            <a:r>
              <a:rPr sz="2176" spc="-12" dirty="0">
                <a:solidFill>
                  <a:srgbClr val="FFFFFF"/>
                </a:solidFill>
                <a:latin typeface="Arial MT"/>
                <a:cs typeface="Arial MT"/>
              </a:rPr>
              <a:t>rapides</a:t>
            </a:r>
            <a:r>
              <a:rPr sz="2176" spc="6" dirty="0">
                <a:solidFill>
                  <a:srgbClr val="FFFFFF"/>
                </a:solidFill>
                <a:latin typeface="Arial MT"/>
                <a:cs typeface="Arial MT"/>
              </a:rPr>
              <a:t> </a:t>
            </a:r>
            <a:r>
              <a:rPr sz="2176" spc="-12" dirty="0">
                <a:solidFill>
                  <a:srgbClr val="FFFFFF"/>
                </a:solidFill>
                <a:latin typeface="Arial MT"/>
                <a:cs typeface="Arial MT"/>
              </a:rPr>
              <a:t>qu’on</a:t>
            </a:r>
            <a:r>
              <a:rPr sz="2176" spc="-6" dirty="0">
                <a:solidFill>
                  <a:srgbClr val="FFFFFF"/>
                </a:solidFill>
                <a:latin typeface="Arial MT"/>
                <a:cs typeface="Arial MT"/>
              </a:rPr>
              <a:t> ne</a:t>
            </a:r>
            <a:r>
              <a:rPr sz="2176" dirty="0">
                <a:solidFill>
                  <a:srgbClr val="FFFFFF"/>
                </a:solidFill>
                <a:latin typeface="Arial MT"/>
                <a:cs typeface="Arial MT"/>
              </a:rPr>
              <a:t> </a:t>
            </a:r>
            <a:r>
              <a:rPr sz="2176" spc="-12" dirty="0">
                <a:solidFill>
                  <a:srgbClr val="FFFFFF"/>
                </a:solidFill>
                <a:latin typeface="Arial MT"/>
                <a:cs typeface="Arial MT"/>
              </a:rPr>
              <a:t>peut</a:t>
            </a:r>
            <a:r>
              <a:rPr sz="2176" spc="6" dirty="0">
                <a:solidFill>
                  <a:srgbClr val="FFFFFF"/>
                </a:solidFill>
                <a:latin typeface="Arial MT"/>
                <a:cs typeface="Arial MT"/>
              </a:rPr>
              <a:t> </a:t>
            </a:r>
            <a:r>
              <a:rPr sz="2176" spc="-6" dirty="0">
                <a:solidFill>
                  <a:srgbClr val="FFFFFF"/>
                </a:solidFill>
                <a:latin typeface="Arial MT"/>
                <a:cs typeface="Arial MT"/>
              </a:rPr>
              <a:t>ou</a:t>
            </a:r>
            <a:r>
              <a:rPr sz="2176" dirty="0">
                <a:solidFill>
                  <a:srgbClr val="FFFFFF"/>
                </a:solidFill>
                <a:latin typeface="Arial MT"/>
                <a:cs typeface="Arial MT"/>
              </a:rPr>
              <a:t> </a:t>
            </a:r>
            <a:r>
              <a:rPr sz="2176" spc="-6" dirty="0">
                <a:solidFill>
                  <a:srgbClr val="FFFFFF"/>
                </a:solidFill>
                <a:latin typeface="Arial MT"/>
                <a:cs typeface="Arial MT"/>
              </a:rPr>
              <a:t>ne</a:t>
            </a:r>
            <a:r>
              <a:rPr sz="2176" dirty="0">
                <a:solidFill>
                  <a:srgbClr val="FFFFFF"/>
                </a:solidFill>
                <a:latin typeface="Arial MT"/>
                <a:cs typeface="Arial MT"/>
              </a:rPr>
              <a:t> </a:t>
            </a:r>
            <a:r>
              <a:rPr sz="2176" spc="-6" dirty="0">
                <a:solidFill>
                  <a:srgbClr val="FFFFFF"/>
                </a:solidFill>
                <a:latin typeface="Arial MT"/>
                <a:cs typeface="Arial MT"/>
              </a:rPr>
              <a:t>veut</a:t>
            </a:r>
            <a:r>
              <a:rPr sz="2176" spc="6" dirty="0">
                <a:solidFill>
                  <a:srgbClr val="FFFFFF"/>
                </a:solidFill>
                <a:latin typeface="Arial MT"/>
                <a:cs typeface="Arial MT"/>
              </a:rPr>
              <a:t> </a:t>
            </a:r>
            <a:r>
              <a:rPr sz="2176" spc="-6" dirty="0">
                <a:solidFill>
                  <a:srgbClr val="FFFFFF"/>
                </a:solidFill>
                <a:latin typeface="Arial MT"/>
                <a:cs typeface="Arial MT"/>
              </a:rPr>
              <a:t>pas</a:t>
            </a:r>
            <a:r>
              <a:rPr sz="2176" spc="6" dirty="0">
                <a:solidFill>
                  <a:srgbClr val="FFFFFF"/>
                </a:solidFill>
                <a:latin typeface="Arial MT"/>
                <a:cs typeface="Arial MT"/>
              </a:rPr>
              <a:t> </a:t>
            </a:r>
            <a:r>
              <a:rPr sz="2176" spc="-6" dirty="0">
                <a:solidFill>
                  <a:srgbClr val="FFFFFF"/>
                </a:solidFill>
                <a:latin typeface="Arial MT"/>
                <a:cs typeface="Arial MT"/>
              </a:rPr>
              <a:t>faire en</a:t>
            </a:r>
            <a:r>
              <a:rPr sz="2176" dirty="0">
                <a:solidFill>
                  <a:srgbClr val="FFFFFF"/>
                </a:solidFill>
                <a:latin typeface="Arial MT"/>
                <a:cs typeface="Arial MT"/>
              </a:rPr>
              <a:t> </a:t>
            </a:r>
            <a:r>
              <a:rPr sz="2176" spc="-6" dirty="0">
                <a:solidFill>
                  <a:srgbClr val="FFFFFF"/>
                </a:solidFill>
                <a:latin typeface="Arial MT"/>
                <a:cs typeface="Arial MT"/>
              </a:rPr>
              <a:t>shell </a:t>
            </a:r>
            <a:r>
              <a:rPr sz="2176" spc="-585" dirty="0">
                <a:solidFill>
                  <a:srgbClr val="FFFFFF"/>
                </a:solidFill>
                <a:latin typeface="Arial MT"/>
                <a:cs typeface="Arial MT"/>
              </a:rPr>
              <a:t> </a:t>
            </a:r>
            <a:r>
              <a:rPr sz="2176" spc="-6" dirty="0">
                <a:solidFill>
                  <a:srgbClr val="FFFFFF"/>
                </a:solidFill>
                <a:latin typeface="Arial MT"/>
                <a:cs typeface="Arial MT"/>
              </a:rPr>
              <a:t>(traitement sur</a:t>
            </a:r>
            <a:r>
              <a:rPr sz="2176" dirty="0">
                <a:solidFill>
                  <a:srgbClr val="FFFFFF"/>
                </a:solidFill>
                <a:latin typeface="Arial MT"/>
                <a:cs typeface="Arial MT"/>
              </a:rPr>
              <a:t> </a:t>
            </a:r>
            <a:r>
              <a:rPr sz="2176" spc="-6" dirty="0">
                <a:solidFill>
                  <a:srgbClr val="FFFFFF"/>
                </a:solidFill>
                <a:latin typeface="Arial MT"/>
                <a:cs typeface="Arial MT"/>
              </a:rPr>
              <a:t>des</a:t>
            </a:r>
            <a:r>
              <a:rPr sz="2176" dirty="0">
                <a:solidFill>
                  <a:srgbClr val="FFFFFF"/>
                </a:solidFill>
                <a:latin typeface="Arial MT"/>
                <a:cs typeface="Arial MT"/>
              </a:rPr>
              <a:t> </a:t>
            </a:r>
            <a:r>
              <a:rPr sz="2176" spc="-6" dirty="0">
                <a:solidFill>
                  <a:srgbClr val="FFFFFF"/>
                </a:solidFill>
                <a:latin typeface="Arial MT"/>
                <a:cs typeface="Arial MT"/>
              </a:rPr>
              <a:t>fichiers, des</a:t>
            </a:r>
            <a:r>
              <a:rPr sz="2176" dirty="0">
                <a:solidFill>
                  <a:srgbClr val="FFFFFF"/>
                </a:solidFill>
                <a:latin typeface="Arial MT"/>
                <a:cs typeface="Arial MT"/>
              </a:rPr>
              <a:t> </a:t>
            </a:r>
            <a:r>
              <a:rPr sz="2176" spc="-6" dirty="0">
                <a:solidFill>
                  <a:srgbClr val="FFFFFF"/>
                </a:solidFill>
                <a:latin typeface="Arial MT"/>
                <a:cs typeface="Arial MT"/>
              </a:rPr>
              <a:t>répertoires,</a:t>
            </a:r>
            <a:r>
              <a:rPr sz="2176" dirty="0">
                <a:solidFill>
                  <a:srgbClr val="FFFFFF"/>
                </a:solidFill>
                <a:latin typeface="Arial MT"/>
                <a:cs typeface="Arial MT"/>
              </a:rPr>
              <a:t> </a:t>
            </a:r>
            <a:r>
              <a:rPr sz="2176" spc="-6" dirty="0">
                <a:solidFill>
                  <a:srgbClr val="FFFFFF"/>
                </a:solidFill>
                <a:latin typeface="Arial MT"/>
                <a:cs typeface="Arial MT"/>
              </a:rPr>
              <a:t>des flux</a:t>
            </a:r>
            <a:r>
              <a:rPr sz="2176" dirty="0">
                <a:solidFill>
                  <a:srgbClr val="FFFFFF"/>
                </a:solidFill>
                <a:latin typeface="Arial MT"/>
                <a:cs typeface="Arial MT"/>
              </a:rPr>
              <a:t> </a:t>
            </a:r>
            <a:r>
              <a:rPr sz="2176" spc="-6" dirty="0">
                <a:solidFill>
                  <a:srgbClr val="FFFFFF"/>
                </a:solidFill>
                <a:latin typeface="Arial MT"/>
                <a:cs typeface="Arial MT"/>
              </a:rPr>
              <a:t>réseaux</a:t>
            </a:r>
            <a:r>
              <a:rPr sz="2176" dirty="0">
                <a:solidFill>
                  <a:srgbClr val="FFFFFF"/>
                </a:solidFill>
                <a:latin typeface="Arial MT"/>
                <a:cs typeface="Arial MT"/>
              </a:rPr>
              <a:t> ...)</a:t>
            </a:r>
            <a:endParaRPr sz="2176">
              <a:solidFill>
                <a:prstClr val="black"/>
              </a:solidFill>
              <a:latin typeface="Arial MT"/>
              <a:cs typeface="Arial MT"/>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76488" y="2161073"/>
            <a:ext cx="4581980" cy="1020267"/>
          </a:xfrm>
          <a:prstGeom prst="rect">
            <a:avLst/>
          </a:prstGeom>
        </p:spPr>
        <p:txBody>
          <a:bodyPr vert="horz" wrap="square" lIns="0" tIns="15355" rIns="0" bIns="0" rtlCol="0">
            <a:spAutoFit/>
          </a:bodyPr>
          <a:lstStyle/>
          <a:p>
            <a:pPr marL="15356">
              <a:spcBef>
                <a:spcPts val="121"/>
              </a:spcBef>
            </a:pPr>
            <a:r>
              <a:rPr sz="6529" b="0" spc="-12" dirty="0">
                <a:latin typeface="Arial MT"/>
                <a:cs typeface="Arial MT"/>
              </a:rPr>
              <a:t>API</a:t>
            </a:r>
            <a:r>
              <a:rPr sz="6529" b="0" spc="-138" dirty="0">
                <a:latin typeface="Arial MT"/>
                <a:cs typeface="Arial MT"/>
              </a:rPr>
              <a:t> </a:t>
            </a:r>
            <a:r>
              <a:rPr sz="6529" b="0" spc="-12" dirty="0">
                <a:latin typeface="Arial MT"/>
                <a:cs typeface="Arial MT"/>
              </a:rPr>
              <a:t>Process</a:t>
            </a:r>
            <a:endParaRPr sz="6529">
              <a:latin typeface="Arial MT"/>
              <a:cs typeface="Arial MT"/>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1375055"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API</a:t>
            </a:r>
            <a:r>
              <a:rPr sz="1814" b="1" spc="-73" dirty="0">
                <a:solidFill>
                  <a:srgbClr val="0058FF"/>
                </a:solidFill>
                <a:latin typeface="Arial"/>
                <a:cs typeface="Arial"/>
              </a:rPr>
              <a:t> </a:t>
            </a:r>
            <a:r>
              <a:rPr sz="1814" b="1" spc="-6" dirty="0">
                <a:solidFill>
                  <a:srgbClr val="0058FF"/>
                </a:solidFill>
                <a:latin typeface="Arial"/>
                <a:cs typeface="Arial"/>
              </a:rPr>
              <a:t>Process</a:t>
            </a:r>
            <a:endParaRPr sz="1814">
              <a:solidFill>
                <a:prstClr val="black"/>
              </a:solidFill>
              <a:latin typeface="Arial"/>
              <a:cs typeface="Arial"/>
            </a:endParaRPr>
          </a:p>
        </p:txBody>
      </p:sp>
      <p:sp>
        <p:nvSpPr>
          <p:cNvPr id="3" name="object 3"/>
          <p:cNvSpPr txBox="1">
            <a:spLocks noGrp="1"/>
          </p:cNvSpPr>
          <p:nvPr>
            <p:ph type="title"/>
          </p:nvPr>
        </p:nvSpPr>
        <p:spPr>
          <a:xfrm>
            <a:off x="537432" y="538401"/>
            <a:ext cx="3246849" cy="573671"/>
          </a:xfrm>
          <a:prstGeom prst="rect">
            <a:avLst/>
          </a:prstGeom>
        </p:spPr>
        <p:txBody>
          <a:bodyPr vert="horz" wrap="square" lIns="0" tIns="15355" rIns="0" bIns="0" rtlCol="0">
            <a:spAutoFit/>
          </a:bodyPr>
          <a:lstStyle/>
          <a:p>
            <a:pPr marL="15356">
              <a:spcBef>
                <a:spcPts val="121"/>
              </a:spcBef>
            </a:pPr>
            <a:r>
              <a:rPr spc="363" dirty="0"/>
              <a:t>In</a:t>
            </a:r>
            <a:r>
              <a:rPr spc="333" dirty="0"/>
              <a:t>t</a:t>
            </a:r>
            <a:r>
              <a:rPr spc="230" dirty="0"/>
              <a:t>r</a:t>
            </a:r>
            <a:r>
              <a:rPr spc="387" dirty="0"/>
              <a:t>oduct</a:t>
            </a:r>
            <a:r>
              <a:rPr spc="157" dirty="0"/>
              <a:t>i</a:t>
            </a:r>
            <a:r>
              <a:rPr spc="435" dirty="0"/>
              <a:t>on</a:t>
            </a:r>
          </a:p>
        </p:txBody>
      </p:sp>
      <p:sp>
        <p:nvSpPr>
          <p:cNvPr id="10" name="object 10"/>
          <p:cNvSpPr txBox="1"/>
          <p:nvPr/>
        </p:nvSpPr>
        <p:spPr>
          <a:xfrm>
            <a:off x="270933" y="1423289"/>
            <a:ext cx="11921067" cy="2388719"/>
          </a:xfrm>
          <a:prstGeom prst="rect">
            <a:avLst/>
          </a:prstGeom>
        </p:spPr>
        <p:txBody>
          <a:bodyPr vert="horz" wrap="square" lIns="0" tIns="15355" rIns="0" bIns="0" rtlCol="0">
            <a:spAutoFit/>
          </a:bodyPr>
          <a:lstStyle/>
          <a:p>
            <a:pPr marL="15356" marR="2121372" defTabSz="1105601">
              <a:lnSpc>
                <a:spcPct val="142400"/>
              </a:lnSpc>
              <a:spcBef>
                <a:spcPts val="121"/>
              </a:spcBef>
            </a:pPr>
            <a:r>
              <a:rPr lang="fr-FR" sz="2176" dirty="0">
                <a:solidFill>
                  <a:schemeClr val="bg1"/>
                </a:solidFill>
                <a:latin typeface="Arial MT"/>
                <a:cs typeface="Arial MT"/>
              </a:rPr>
              <a:t>A quoi sert l’Api process?</a:t>
            </a:r>
          </a:p>
          <a:p>
            <a:pPr marL="358256" marR="2121372" indent="-342900" defTabSz="1105601">
              <a:lnSpc>
                <a:spcPct val="142400"/>
              </a:lnSpc>
              <a:spcBef>
                <a:spcPts val="121"/>
              </a:spcBef>
              <a:buFont typeface="Arial" panose="020B0604020202020204" pitchFamily="34" charset="0"/>
              <a:buChar char="•"/>
            </a:pPr>
            <a:endParaRPr lang="fr-FR" sz="2176" dirty="0">
              <a:solidFill>
                <a:schemeClr val="bg1"/>
              </a:solidFill>
              <a:latin typeface="Arial MT"/>
              <a:cs typeface="Arial MT"/>
            </a:endParaRPr>
          </a:p>
          <a:p>
            <a:pPr marL="358256" marR="2121372" indent="-342900" defTabSz="1105601">
              <a:lnSpc>
                <a:spcPct val="142400"/>
              </a:lnSpc>
              <a:spcBef>
                <a:spcPts val="121"/>
              </a:spcBef>
              <a:buFont typeface="Arial" panose="020B0604020202020204" pitchFamily="34" charset="0"/>
              <a:buChar char="•"/>
            </a:pPr>
            <a:r>
              <a:rPr lang="fr-FR" sz="2176" dirty="0">
                <a:solidFill>
                  <a:schemeClr val="bg1"/>
                </a:solidFill>
                <a:latin typeface="Arial MT"/>
                <a:cs typeface="Arial MT"/>
              </a:rPr>
              <a:t>Lancer : Démarrer des processus.</a:t>
            </a:r>
          </a:p>
          <a:p>
            <a:pPr marL="358256" marR="2121372" indent="-342900" defTabSz="1105601">
              <a:lnSpc>
                <a:spcPct val="142400"/>
              </a:lnSpc>
              <a:spcBef>
                <a:spcPts val="121"/>
              </a:spcBef>
              <a:buFont typeface="Arial" panose="020B0604020202020204" pitchFamily="34" charset="0"/>
              <a:buChar char="•"/>
            </a:pPr>
            <a:r>
              <a:rPr lang="fr-FR" sz="2176" dirty="0">
                <a:solidFill>
                  <a:schemeClr val="bg1"/>
                </a:solidFill>
                <a:latin typeface="Arial MT"/>
                <a:cs typeface="Arial MT"/>
              </a:rPr>
              <a:t>Gérer : Surveiller et contrôler les processus.</a:t>
            </a:r>
          </a:p>
          <a:p>
            <a:pPr marL="358256" marR="2121372" indent="-342900" defTabSz="1105601">
              <a:lnSpc>
                <a:spcPct val="142400"/>
              </a:lnSpc>
              <a:spcBef>
                <a:spcPts val="121"/>
              </a:spcBef>
              <a:buFont typeface="Arial" panose="020B0604020202020204" pitchFamily="34" charset="0"/>
              <a:buChar char="•"/>
            </a:pPr>
            <a:r>
              <a:rPr lang="fr-FR" sz="2176" dirty="0">
                <a:solidFill>
                  <a:schemeClr val="bg1"/>
                </a:solidFill>
                <a:latin typeface="Arial MT"/>
                <a:cs typeface="Arial MT"/>
              </a:rPr>
              <a:t>Rediriger : Manipuler leurs sorties.</a:t>
            </a:r>
          </a:p>
        </p:txBody>
      </p:sp>
      <p:sp>
        <p:nvSpPr>
          <p:cNvPr id="11" name="object 11"/>
          <p:cNvSpPr txBox="1"/>
          <p:nvPr/>
        </p:nvSpPr>
        <p:spPr>
          <a:xfrm>
            <a:off x="2063902" y="6228610"/>
            <a:ext cx="6774698" cy="350340"/>
          </a:xfrm>
          <a:prstGeom prst="rect">
            <a:avLst/>
          </a:prstGeom>
        </p:spPr>
        <p:txBody>
          <a:bodyPr vert="horz" wrap="square" lIns="0" tIns="15355" rIns="0" bIns="0" rtlCol="0">
            <a:spAutoFit/>
          </a:bodyPr>
          <a:lstStyle/>
          <a:p>
            <a:pPr marL="15356" defTabSz="1105601">
              <a:spcBef>
                <a:spcPts val="121"/>
              </a:spcBef>
            </a:pPr>
            <a:r>
              <a:rPr sz="2176" spc="-6" dirty="0">
                <a:solidFill>
                  <a:srgbClr val="FFFFFF"/>
                </a:solidFill>
                <a:latin typeface="Arial MT"/>
                <a:cs typeface="Arial MT"/>
                <a:hlinkClick r:id="rId2"/>
              </a:rPr>
              <a:t>https://docs.oracle.com/javase/9/core/process-api1.htm</a:t>
            </a:r>
            <a:endParaRPr sz="2176">
              <a:solidFill>
                <a:prstClr val="black"/>
              </a:solidFill>
              <a:latin typeface="Arial MT"/>
              <a:cs typeface="Arial MT"/>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1375055"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API</a:t>
            </a:r>
            <a:r>
              <a:rPr sz="1814" b="1" spc="-73" dirty="0">
                <a:solidFill>
                  <a:srgbClr val="0058FF"/>
                </a:solidFill>
                <a:latin typeface="Arial"/>
                <a:cs typeface="Arial"/>
              </a:rPr>
              <a:t> </a:t>
            </a:r>
            <a:r>
              <a:rPr sz="1814" b="1" spc="-6" dirty="0">
                <a:solidFill>
                  <a:srgbClr val="0058FF"/>
                </a:solidFill>
                <a:latin typeface="Arial"/>
                <a:cs typeface="Arial"/>
              </a:rPr>
              <a:t>Process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3867198" cy="573671"/>
          </a:xfrm>
          <a:prstGeom prst="rect">
            <a:avLst/>
          </a:prstGeom>
        </p:spPr>
        <p:txBody>
          <a:bodyPr vert="horz" wrap="square" lIns="0" tIns="15355" rIns="0" bIns="0" rtlCol="0">
            <a:spAutoFit/>
          </a:bodyPr>
          <a:lstStyle/>
          <a:p>
            <a:pPr marL="15356">
              <a:spcBef>
                <a:spcPts val="121"/>
              </a:spcBef>
            </a:pPr>
            <a:r>
              <a:rPr spc="423" dirty="0"/>
              <a:t>ProcessHandle</a:t>
            </a:r>
          </a:p>
        </p:txBody>
      </p:sp>
      <p:sp>
        <p:nvSpPr>
          <p:cNvPr id="4" name="object 4"/>
          <p:cNvSpPr txBox="1"/>
          <p:nvPr/>
        </p:nvSpPr>
        <p:spPr>
          <a:xfrm>
            <a:off x="1059752" y="1563880"/>
            <a:ext cx="9832679" cy="658967"/>
          </a:xfrm>
          <a:prstGeom prst="rect">
            <a:avLst/>
          </a:prstGeom>
        </p:spPr>
        <p:txBody>
          <a:bodyPr vert="horz" wrap="square" lIns="0" tIns="42994" rIns="0" bIns="0" rtlCol="0">
            <a:spAutoFit/>
          </a:bodyPr>
          <a:lstStyle/>
          <a:p>
            <a:pPr marL="15356" marR="6142" defTabSz="1105601">
              <a:lnSpc>
                <a:spcPts val="2442"/>
              </a:lnSpc>
              <a:spcBef>
                <a:spcPts val="339"/>
              </a:spcBef>
            </a:pPr>
            <a:r>
              <a:rPr sz="2176" spc="-12" dirty="0">
                <a:solidFill>
                  <a:srgbClr val="FFFFFF"/>
                </a:solidFill>
                <a:latin typeface="Arial MT"/>
                <a:cs typeface="Arial MT"/>
              </a:rPr>
              <a:t>ProcessHandle</a:t>
            </a:r>
            <a:r>
              <a:rPr sz="2176" spc="-6" dirty="0">
                <a:solidFill>
                  <a:srgbClr val="FFFFFF"/>
                </a:solidFill>
                <a:latin typeface="Arial MT"/>
                <a:cs typeface="Arial MT"/>
              </a:rPr>
              <a:t> est</a:t>
            </a:r>
            <a:r>
              <a:rPr sz="2176" dirty="0">
                <a:solidFill>
                  <a:srgbClr val="FFFFFF"/>
                </a:solidFill>
                <a:latin typeface="Arial MT"/>
                <a:cs typeface="Arial MT"/>
              </a:rPr>
              <a:t> </a:t>
            </a:r>
            <a:r>
              <a:rPr sz="2176" spc="-6" dirty="0">
                <a:solidFill>
                  <a:srgbClr val="FFFFFF"/>
                </a:solidFill>
                <a:latin typeface="Arial MT"/>
                <a:cs typeface="Arial MT"/>
              </a:rPr>
              <a:t>une</a:t>
            </a:r>
            <a:r>
              <a:rPr sz="2176" dirty="0">
                <a:solidFill>
                  <a:srgbClr val="FFFFFF"/>
                </a:solidFill>
                <a:latin typeface="Arial MT"/>
                <a:cs typeface="Arial MT"/>
              </a:rPr>
              <a:t> </a:t>
            </a:r>
            <a:r>
              <a:rPr sz="2176" spc="-6" dirty="0">
                <a:solidFill>
                  <a:srgbClr val="FFFFFF"/>
                </a:solidFill>
                <a:latin typeface="Arial MT"/>
                <a:cs typeface="Arial MT"/>
              </a:rPr>
              <a:t>interface </a:t>
            </a:r>
            <a:r>
              <a:rPr sz="2176" spc="-12" dirty="0">
                <a:solidFill>
                  <a:srgbClr val="FFFFFF"/>
                </a:solidFill>
                <a:latin typeface="Arial MT"/>
                <a:cs typeface="Arial MT"/>
              </a:rPr>
              <a:t>qui</a:t>
            </a:r>
            <a:r>
              <a:rPr sz="2176" spc="-6" dirty="0">
                <a:solidFill>
                  <a:srgbClr val="FFFFFF"/>
                </a:solidFill>
                <a:latin typeface="Arial MT"/>
                <a:cs typeface="Arial MT"/>
              </a:rPr>
              <a:t> identifie</a:t>
            </a:r>
            <a:r>
              <a:rPr sz="2176" dirty="0">
                <a:solidFill>
                  <a:srgbClr val="FFFFFF"/>
                </a:solidFill>
                <a:latin typeface="Arial MT"/>
                <a:cs typeface="Arial MT"/>
              </a:rPr>
              <a:t> </a:t>
            </a:r>
            <a:r>
              <a:rPr sz="2176" spc="-6" dirty="0">
                <a:solidFill>
                  <a:srgbClr val="FFFFFF"/>
                </a:solidFill>
                <a:latin typeface="Arial MT"/>
                <a:cs typeface="Arial MT"/>
              </a:rPr>
              <a:t>et</a:t>
            </a:r>
            <a:r>
              <a:rPr sz="2176" dirty="0">
                <a:solidFill>
                  <a:srgbClr val="FFFFFF"/>
                </a:solidFill>
                <a:latin typeface="Arial MT"/>
                <a:cs typeface="Arial MT"/>
              </a:rPr>
              <a:t> </a:t>
            </a:r>
            <a:r>
              <a:rPr sz="2176" spc="-12" dirty="0">
                <a:solidFill>
                  <a:srgbClr val="FFFFFF"/>
                </a:solidFill>
                <a:latin typeface="Arial MT"/>
                <a:cs typeface="Arial MT"/>
              </a:rPr>
              <a:t>donne</a:t>
            </a:r>
            <a:r>
              <a:rPr sz="2176" spc="-6" dirty="0">
                <a:solidFill>
                  <a:srgbClr val="FFFFFF"/>
                </a:solidFill>
                <a:latin typeface="Arial MT"/>
                <a:cs typeface="Arial MT"/>
              </a:rPr>
              <a:t> le</a:t>
            </a:r>
            <a:r>
              <a:rPr sz="2176" dirty="0">
                <a:solidFill>
                  <a:srgbClr val="FFFFFF"/>
                </a:solidFill>
                <a:latin typeface="Arial MT"/>
                <a:cs typeface="Arial MT"/>
              </a:rPr>
              <a:t> </a:t>
            </a:r>
            <a:r>
              <a:rPr sz="2176" spc="-6" dirty="0">
                <a:solidFill>
                  <a:srgbClr val="FFFFFF"/>
                </a:solidFill>
                <a:latin typeface="Arial MT"/>
                <a:cs typeface="Arial MT"/>
              </a:rPr>
              <a:t>contrôle des</a:t>
            </a:r>
            <a:r>
              <a:rPr sz="2176" dirty="0">
                <a:solidFill>
                  <a:srgbClr val="FFFFFF"/>
                </a:solidFill>
                <a:latin typeface="Arial MT"/>
                <a:cs typeface="Arial MT"/>
              </a:rPr>
              <a:t> </a:t>
            </a:r>
            <a:r>
              <a:rPr sz="2176" spc="-6" dirty="0">
                <a:solidFill>
                  <a:srgbClr val="FFFFFF"/>
                </a:solidFill>
                <a:latin typeface="Arial MT"/>
                <a:cs typeface="Arial MT"/>
              </a:rPr>
              <a:t>processus </a:t>
            </a:r>
            <a:r>
              <a:rPr sz="2176" spc="-585" dirty="0">
                <a:solidFill>
                  <a:srgbClr val="FFFFFF"/>
                </a:solidFill>
                <a:latin typeface="Arial MT"/>
                <a:cs typeface="Arial MT"/>
              </a:rPr>
              <a:t> </a:t>
            </a:r>
            <a:r>
              <a:rPr sz="2176" spc="-6" dirty="0">
                <a:solidFill>
                  <a:srgbClr val="FFFFFF"/>
                </a:solidFill>
                <a:latin typeface="Arial MT"/>
                <a:cs typeface="Arial MT"/>
              </a:rPr>
              <a:t>natifs. Elle dispose</a:t>
            </a:r>
            <a:r>
              <a:rPr sz="2176" spc="-12" dirty="0">
                <a:solidFill>
                  <a:srgbClr val="FFFFFF"/>
                </a:solidFill>
                <a:latin typeface="Arial MT"/>
                <a:cs typeface="Arial MT"/>
              </a:rPr>
              <a:t> </a:t>
            </a:r>
            <a:r>
              <a:rPr sz="2176" spc="-6" dirty="0">
                <a:solidFill>
                  <a:srgbClr val="FFFFFF"/>
                </a:solidFill>
                <a:latin typeface="Arial MT"/>
                <a:cs typeface="Arial MT"/>
              </a:rPr>
              <a:t>de </a:t>
            </a:r>
            <a:r>
              <a:rPr sz="2176" spc="-12" dirty="0">
                <a:solidFill>
                  <a:srgbClr val="FFFFFF"/>
                </a:solidFill>
                <a:latin typeface="Arial MT"/>
                <a:cs typeface="Arial MT"/>
              </a:rPr>
              <a:t>méthodes</a:t>
            </a:r>
            <a:r>
              <a:rPr sz="2176" dirty="0">
                <a:solidFill>
                  <a:srgbClr val="FFFFFF"/>
                </a:solidFill>
                <a:latin typeface="Arial MT"/>
                <a:cs typeface="Arial MT"/>
              </a:rPr>
              <a:t> </a:t>
            </a:r>
            <a:r>
              <a:rPr sz="2176" spc="-6" dirty="0">
                <a:solidFill>
                  <a:srgbClr val="FFFFFF"/>
                </a:solidFill>
                <a:latin typeface="Arial MT"/>
                <a:cs typeface="Arial MT"/>
              </a:rPr>
              <a:t>utilisateurs </a:t>
            </a:r>
            <a:r>
              <a:rPr sz="2176" spc="-12" dirty="0">
                <a:solidFill>
                  <a:srgbClr val="FFFFFF"/>
                </a:solidFill>
                <a:latin typeface="Arial MT"/>
                <a:cs typeface="Arial MT"/>
              </a:rPr>
              <a:t>pour</a:t>
            </a:r>
            <a:r>
              <a:rPr sz="2176" dirty="0">
                <a:solidFill>
                  <a:srgbClr val="FFFFFF"/>
                </a:solidFill>
                <a:latin typeface="Arial MT"/>
                <a:cs typeface="Arial MT"/>
              </a:rPr>
              <a:t> </a:t>
            </a:r>
            <a:r>
              <a:rPr sz="2176" spc="-6" dirty="0">
                <a:solidFill>
                  <a:srgbClr val="FFFFFF"/>
                </a:solidFill>
                <a:latin typeface="Arial MT"/>
                <a:cs typeface="Arial MT"/>
              </a:rPr>
              <a:t>récupérer des</a:t>
            </a:r>
            <a:r>
              <a:rPr sz="2176" dirty="0">
                <a:solidFill>
                  <a:srgbClr val="FFFFFF"/>
                </a:solidFill>
                <a:latin typeface="Arial MT"/>
                <a:cs typeface="Arial MT"/>
              </a:rPr>
              <a:t> </a:t>
            </a:r>
            <a:r>
              <a:rPr sz="2176" spc="-6" dirty="0">
                <a:solidFill>
                  <a:srgbClr val="FFFFFF"/>
                </a:solidFill>
                <a:latin typeface="Arial MT"/>
                <a:cs typeface="Arial MT"/>
              </a:rPr>
              <a:t>processus</a:t>
            </a:r>
            <a:r>
              <a:rPr sz="2176" dirty="0">
                <a:solidFill>
                  <a:srgbClr val="FFFFFF"/>
                </a:solidFill>
                <a:latin typeface="Arial MT"/>
                <a:cs typeface="Arial MT"/>
              </a:rPr>
              <a:t> :</a:t>
            </a:r>
            <a:endParaRPr sz="2176">
              <a:solidFill>
                <a:prstClr val="black"/>
              </a:solidFill>
              <a:latin typeface="Arial MT"/>
              <a:cs typeface="Arial MT"/>
            </a:endParaRPr>
          </a:p>
        </p:txBody>
      </p:sp>
      <p:sp>
        <p:nvSpPr>
          <p:cNvPr id="5" name="object 5"/>
          <p:cNvSpPr txBox="1"/>
          <p:nvPr/>
        </p:nvSpPr>
        <p:spPr>
          <a:xfrm>
            <a:off x="1059752" y="4234665"/>
            <a:ext cx="10424621" cy="2612968"/>
          </a:xfrm>
          <a:prstGeom prst="rect">
            <a:avLst/>
          </a:prstGeom>
        </p:spPr>
        <p:txBody>
          <a:bodyPr vert="horz" wrap="square" lIns="0" tIns="43761" rIns="0" bIns="0" rtlCol="0">
            <a:spAutoFit/>
          </a:bodyPr>
          <a:lstStyle/>
          <a:p>
            <a:pPr marL="15356" marR="6142" defTabSz="1105601">
              <a:lnSpc>
                <a:spcPts val="2442"/>
              </a:lnSpc>
              <a:spcBef>
                <a:spcPts val="343"/>
              </a:spcBef>
            </a:pPr>
            <a:r>
              <a:rPr sz="2176" spc="-6" dirty="0">
                <a:solidFill>
                  <a:srgbClr val="FFFFFF"/>
                </a:solidFill>
                <a:latin typeface="Arial MT"/>
                <a:cs typeface="Arial MT"/>
              </a:rPr>
              <a:t>ProcessHandle.info() renvoie une instance de ProcessHandle.Info, qui permet de </a:t>
            </a:r>
            <a:r>
              <a:rPr sz="2176" dirty="0">
                <a:solidFill>
                  <a:srgbClr val="FFFFFF"/>
                </a:solidFill>
                <a:latin typeface="Arial MT"/>
                <a:cs typeface="Arial MT"/>
              </a:rPr>
              <a:t> </a:t>
            </a:r>
            <a:r>
              <a:rPr sz="2176" spc="-6" dirty="0">
                <a:solidFill>
                  <a:srgbClr val="FFFFFF"/>
                </a:solidFill>
                <a:latin typeface="Arial MT"/>
                <a:cs typeface="Arial MT"/>
              </a:rPr>
              <a:t>récupérer</a:t>
            </a:r>
            <a:r>
              <a:rPr sz="2176" spc="42" dirty="0">
                <a:solidFill>
                  <a:srgbClr val="FFFFFF"/>
                </a:solidFill>
                <a:latin typeface="Arial MT"/>
                <a:cs typeface="Arial MT"/>
              </a:rPr>
              <a:t> </a:t>
            </a:r>
            <a:r>
              <a:rPr sz="2176" spc="-6" dirty="0">
                <a:solidFill>
                  <a:srgbClr val="FFFFFF"/>
                </a:solidFill>
                <a:latin typeface="Arial MT"/>
                <a:cs typeface="Arial MT"/>
              </a:rPr>
              <a:t>les</a:t>
            </a:r>
            <a:r>
              <a:rPr sz="2176" spc="48" dirty="0">
                <a:solidFill>
                  <a:srgbClr val="FFFFFF"/>
                </a:solidFill>
                <a:latin typeface="Arial MT"/>
                <a:cs typeface="Arial MT"/>
              </a:rPr>
              <a:t> </a:t>
            </a:r>
            <a:r>
              <a:rPr sz="2176" spc="-6" dirty="0">
                <a:solidFill>
                  <a:srgbClr val="FFFFFF"/>
                </a:solidFill>
                <a:latin typeface="Arial MT"/>
                <a:cs typeface="Arial MT"/>
              </a:rPr>
              <a:t>arguments,</a:t>
            </a:r>
            <a:r>
              <a:rPr sz="2176" spc="42" dirty="0">
                <a:solidFill>
                  <a:srgbClr val="FFFFFF"/>
                </a:solidFill>
                <a:latin typeface="Arial MT"/>
                <a:cs typeface="Arial MT"/>
              </a:rPr>
              <a:t> </a:t>
            </a:r>
            <a:r>
              <a:rPr sz="2176" spc="-6" dirty="0">
                <a:solidFill>
                  <a:srgbClr val="FFFFFF"/>
                </a:solidFill>
                <a:latin typeface="Arial MT"/>
                <a:cs typeface="Arial MT"/>
              </a:rPr>
              <a:t>la</a:t>
            </a:r>
            <a:r>
              <a:rPr sz="2176" spc="42" dirty="0">
                <a:solidFill>
                  <a:srgbClr val="FFFFFF"/>
                </a:solidFill>
                <a:latin typeface="Arial MT"/>
                <a:cs typeface="Arial MT"/>
              </a:rPr>
              <a:t> </a:t>
            </a:r>
            <a:r>
              <a:rPr sz="2176" spc="-6" dirty="0">
                <a:solidFill>
                  <a:srgbClr val="FFFFFF"/>
                </a:solidFill>
                <a:latin typeface="Arial MT"/>
                <a:cs typeface="Arial MT"/>
              </a:rPr>
              <a:t>commande,</a:t>
            </a:r>
            <a:r>
              <a:rPr sz="2176" spc="48" dirty="0">
                <a:solidFill>
                  <a:srgbClr val="FFFFFF"/>
                </a:solidFill>
                <a:latin typeface="Arial MT"/>
                <a:cs typeface="Arial MT"/>
              </a:rPr>
              <a:t> </a:t>
            </a:r>
            <a:r>
              <a:rPr sz="2176" spc="-6" dirty="0">
                <a:solidFill>
                  <a:srgbClr val="FFFFFF"/>
                </a:solidFill>
                <a:latin typeface="Arial MT"/>
                <a:cs typeface="Arial MT"/>
              </a:rPr>
              <a:t>la</a:t>
            </a:r>
            <a:r>
              <a:rPr sz="2176" spc="36" dirty="0">
                <a:solidFill>
                  <a:srgbClr val="FFFFFF"/>
                </a:solidFill>
                <a:latin typeface="Arial MT"/>
                <a:cs typeface="Arial MT"/>
              </a:rPr>
              <a:t> </a:t>
            </a:r>
            <a:r>
              <a:rPr sz="2176" spc="-12" dirty="0">
                <a:solidFill>
                  <a:srgbClr val="FFFFFF"/>
                </a:solidFill>
                <a:latin typeface="Arial MT"/>
                <a:cs typeface="Arial MT"/>
              </a:rPr>
              <a:t>ligne</a:t>
            </a:r>
            <a:r>
              <a:rPr sz="2176" spc="42" dirty="0">
                <a:solidFill>
                  <a:srgbClr val="FFFFFF"/>
                </a:solidFill>
                <a:latin typeface="Arial MT"/>
                <a:cs typeface="Arial MT"/>
              </a:rPr>
              <a:t> </a:t>
            </a:r>
            <a:r>
              <a:rPr sz="2176" spc="-6" dirty="0">
                <a:solidFill>
                  <a:srgbClr val="FFFFFF"/>
                </a:solidFill>
                <a:latin typeface="Arial MT"/>
                <a:cs typeface="Arial MT"/>
              </a:rPr>
              <a:t>de</a:t>
            </a:r>
            <a:r>
              <a:rPr sz="2176" spc="36" dirty="0">
                <a:solidFill>
                  <a:srgbClr val="FFFFFF"/>
                </a:solidFill>
                <a:latin typeface="Arial MT"/>
                <a:cs typeface="Arial MT"/>
              </a:rPr>
              <a:t> </a:t>
            </a:r>
            <a:r>
              <a:rPr sz="2176" spc="-6" dirty="0">
                <a:solidFill>
                  <a:srgbClr val="FFFFFF"/>
                </a:solidFill>
                <a:latin typeface="Arial MT"/>
                <a:cs typeface="Arial MT"/>
              </a:rPr>
              <a:t>commande,</a:t>
            </a:r>
            <a:r>
              <a:rPr sz="2176" spc="48" dirty="0">
                <a:solidFill>
                  <a:srgbClr val="FFFFFF"/>
                </a:solidFill>
                <a:latin typeface="Arial MT"/>
                <a:cs typeface="Arial MT"/>
              </a:rPr>
              <a:t> </a:t>
            </a:r>
            <a:r>
              <a:rPr sz="2176" spc="-18" dirty="0">
                <a:solidFill>
                  <a:srgbClr val="FFFFFF"/>
                </a:solidFill>
                <a:latin typeface="Arial MT"/>
                <a:cs typeface="Arial MT"/>
              </a:rPr>
              <a:t>l’utilisateur,</a:t>
            </a:r>
            <a:r>
              <a:rPr sz="2176" spc="48" dirty="0">
                <a:solidFill>
                  <a:srgbClr val="FFFFFF"/>
                </a:solidFill>
                <a:latin typeface="Arial MT"/>
                <a:cs typeface="Arial MT"/>
              </a:rPr>
              <a:t> </a:t>
            </a:r>
            <a:r>
              <a:rPr sz="2176" spc="-6" dirty="0">
                <a:solidFill>
                  <a:srgbClr val="FFFFFF"/>
                </a:solidFill>
                <a:latin typeface="Arial MT"/>
                <a:cs typeface="Arial MT"/>
              </a:rPr>
              <a:t>la</a:t>
            </a:r>
            <a:r>
              <a:rPr sz="2176" spc="36" dirty="0">
                <a:solidFill>
                  <a:srgbClr val="FFFFFF"/>
                </a:solidFill>
                <a:latin typeface="Arial MT"/>
                <a:cs typeface="Arial MT"/>
              </a:rPr>
              <a:t> </a:t>
            </a:r>
            <a:r>
              <a:rPr sz="2176" spc="-6" dirty="0">
                <a:solidFill>
                  <a:srgbClr val="FFFFFF"/>
                </a:solidFill>
                <a:latin typeface="Arial MT"/>
                <a:cs typeface="Arial MT"/>
              </a:rPr>
              <a:t>date </a:t>
            </a:r>
            <a:r>
              <a:rPr sz="2176" dirty="0">
                <a:solidFill>
                  <a:srgbClr val="FFFFFF"/>
                </a:solidFill>
                <a:latin typeface="Arial MT"/>
                <a:cs typeface="Arial MT"/>
              </a:rPr>
              <a:t> </a:t>
            </a:r>
            <a:r>
              <a:rPr sz="2176" spc="-6" dirty="0">
                <a:solidFill>
                  <a:srgbClr val="FFFFFF"/>
                </a:solidFill>
                <a:latin typeface="Arial MT"/>
                <a:cs typeface="Arial MT"/>
              </a:rPr>
              <a:t>de démarrage du processus.</a:t>
            </a:r>
            <a:r>
              <a:rPr sz="2176" dirty="0">
                <a:solidFill>
                  <a:srgbClr val="FFFFFF"/>
                </a:solidFill>
                <a:latin typeface="Arial MT"/>
                <a:cs typeface="Arial MT"/>
              </a:rPr>
              <a:t> </a:t>
            </a:r>
            <a:r>
              <a:rPr sz="2176" spc="-18" dirty="0">
                <a:solidFill>
                  <a:srgbClr val="FFFFFF"/>
                </a:solidFill>
                <a:latin typeface="Arial MT"/>
                <a:cs typeface="Arial MT"/>
              </a:rPr>
              <a:t>L’utilisation</a:t>
            </a:r>
            <a:r>
              <a:rPr sz="2176" spc="-6" dirty="0">
                <a:solidFill>
                  <a:srgbClr val="FFFFFF"/>
                </a:solidFill>
                <a:latin typeface="Arial MT"/>
                <a:cs typeface="Arial MT"/>
              </a:rPr>
              <a:t> totale du CPU est</a:t>
            </a:r>
            <a:r>
              <a:rPr sz="2176" dirty="0">
                <a:solidFill>
                  <a:srgbClr val="FFFFFF"/>
                </a:solidFill>
                <a:latin typeface="Arial MT"/>
                <a:cs typeface="Arial MT"/>
              </a:rPr>
              <a:t> </a:t>
            </a:r>
            <a:r>
              <a:rPr sz="2176" spc="-6" dirty="0">
                <a:solidFill>
                  <a:srgbClr val="FFFFFF"/>
                </a:solidFill>
                <a:latin typeface="Arial MT"/>
                <a:cs typeface="Arial MT"/>
              </a:rPr>
              <a:t>aussi </a:t>
            </a:r>
            <a:r>
              <a:rPr sz="2176" spc="-12" dirty="0">
                <a:solidFill>
                  <a:srgbClr val="FFFFFF"/>
                </a:solidFill>
                <a:latin typeface="Arial MT"/>
                <a:cs typeface="Arial MT"/>
              </a:rPr>
              <a:t>affichée.</a:t>
            </a:r>
            <a:r>
              <a:rPr sz="2176" spc="-36" dirty="0">
                <a:solidFill>
                  <a:srgbClr val="FFFFFF"/>
                </a:solidFill>
                <a:latin typeface="Arial MT"/>
                <a:cs typeface="Arial MT"/>
              </a:rPr>
              <a:t> </a:t>
            </a:r>
            <a:r>
              <a:rPr sz="2176" spc="-48" dirty="0">
                <a:solidFill>
                  <a:srgbClr val="FFFFFF"/>
                </a:solidFill>
                <a:latin typeface="Arial MT"/>
                <a:cs typeface="Arial MT"/>
              </a:rPr>
              <a:t>Toutes</a:t>
            </a:r>
            <a:r>
              <a:rPr sz="2176" dirty="0">
                <a:solidFill>
                  <a:srgbClr val="FFFFFF"/>
                </a:solidFill>
                <a:latin typeface="Arial MT"/>
                <a:cs typeface="Arial MT"/>
              </a:rPr>
              <a:t> </a:t>
            </a:r>
            <a:r>
              <a:rPr sz="2176" spc="-6" dirty="0">
                <a:solidFill>
                  <a:srgbClr val="FFFFFF"/>
                </a:solidFill>
                <a:latin typeface="Arial MT"/>
                <a:cs typeface="Arial MT"/>
              </a:rPr>
              <a:t>ces </a:t>
            </a:r>
            <a:r>
              <a:rPr sz="2176" spc="-592" dirty="0">
                <a:solidFill>
                  <a:srgbClr val="FFFFFF"/>
                </a:solidFill>
                <a:latin typeface="Arial MT"/>
                <a:cs typeface="Arial MT"/>
              </a:rPr>
              <a:t> </a:t>
            </a:r>
            <a:r>
              <a:rPr sz="2176" spc="-6" dirty="0">
                <a:solidFill>
                  <a:srgbClr val="FFFFFF"/>
                </a:solidFill>
                <a:latin typeface="Arial MT"/>
                <a:cs typeface="Arial MT"/>
              </a:rPr>
              <a:t>informations</a:t>
            </a:r>
            <a:r>
              <a:rPr sz="2176" dirty="0">
                <a:solidFill>
                  <a:srgbClr val="FFFFFF"/>
                </a:solidFill>
                <a:latin typeface="Arial MT"/>
                <a:cs typeface="Arial MT"/>
              </a:rPr>
              <a:t> </a:t>
            </a:r>
            <a:r>
              <a:rPr sz="2176" spc="-12" dirty="0">
                <a:solidFill>
                  <a:srgbClr val="FFFFFF"/>
                </a:solidFill>
                <a:latin typeface="Arial MT"/>
                <a:cs typeface="Arial MT"/>
              </a:rPr>
              <a:t>peuvent</a:t>
            </a:r>
            <a:r>
              <a:rPr sz="2176" dirty="0">
                <a:solidFill>
                  <a:srgbClr val="FFFFFF"/>
                </a:solidFill>
                <a:latin typeface="Arial MT"/>
                <a:cs typeface="Arial MT"/>
              </a:rPr>
              <a:t> </a:t>
            </a:r>
            <a:r>
              <a:rPr sz="2176" spc="-6" dirty="0">
                <a:solidFill>
                  <a:srgbClr val="FFFFFF"/>
                </a:solidFill>
                <a:latin typeface="Arial MT"/>
                <a:cs typeface="Arial MT"/>
              </a:rPr>
              <a:t>être </a:t>
            </a:r>
            <a:r>
              <a:rPr sz="2176" spc="-12" dirty="0">
                <a:solidFill>
                  <a:srgbClr val="FFFFFF"/>
                </a:solidFill>
                <a:latin typeface="Arial MT"/>
                <a:cs typeface="Arial MT"/>
              </a:rPr>
              <a:t>disponibles</a:t>
            </a:r>
            <a:r>
              <a:rPr sz="2176" dirty="0">
                <a:solidFill>
                  <a:srgbClr val="FFFFFF"/>
                </a:solidFill>
                <a:latin typeface="Arial MT"/>
                <a:cs typeface="Arial MT"/>
              </a:rPr>
              <a:t> </a:t>
            </a:r>
            <a:r>
              <a:rPr sz="2176" spc="-6" dirty="0">
                <a:solidFill>
                  <a:srgbClr val="FFFFFF"/>
                </a:solidFill>
                <a:latin typeface="Arial MT"/>
                <a:cs typeface="Arial MT"/>
              </a:rPr>
              <a:t>ou </a:t>
            </a:r>
            <a:r>
              <a:rPr sz="2176" spc="-12" dirty="0">
                <a:solidFill>
                  <a:srgbClr val="FFFFFF"/>
                </a:solidFill>
                <a:latin typeface="Arial MT"/>
                <a:cs typeface="Arial MT"/>
              </a:rPr>
              <a:t>non,</a:t>
            </a:r>
            <a:r>
              <a:rPr sz="2176" dirty="0">
                <a:solidFill>
                  <a:srgbClr val="FFFFFF"/>
                </a:solidFill>
                <a:latin typeface="Arial MT"/>
                <a:cs typeface="Arial MT"/>
              </a:rPr>
              <a:t> </a:t>
            </a:r>
            <a:r>
              <a:rPr sz="2176" spc="-6" dirty="0">
                <a:solidFill>
                  <a:srgbClr val="FFFFFF"/>
                </a:solidFill>
                <a:latin typeface="Arial MT"/>
                <a:cs typeface="Arial MT"/>
              </a:rPr>
              <a:t>selon l’OS.</a:t>
            </a:r>
            <a:endParaRPr sz="2176" dirty="0">
              <a:solidFill>
                <a:prstClr val="black"/>
              </a:solidFill>
              <a:latin typeface="Arial MT"/>
              <a:cs typeface="Arial MT"/>
            </a:endParaRPr>
          </a:p>
          <a:p>
            <a:pPr defTabSz="1105601">
              <a:spcBef>
                <a:spcPts val="18"/>
              </a:spcBef>
            </a:pPr>
            <a:endParaRPr sz="3385" dirty="0">
              <a:solidFill>
                <a:srgbClr val="00B0F0"/>
              </a:solidFill>
              <a:latin typeface="Arial MT"/>
              <a:cs typeface="Arial MT"/>
            </a:endParaRPr>
          </a:p>
          <a:p>
            <a:pPr marL="1018841" marR="1748232" defTabSz="1105601">
              <a:lnSpc>
                <a:spcPct val="75600"/>
              </a:lnSpc>
            </a:pPr>
            <a:r>
              <a:rPr sz="2176" spc="-6" dirty="0">
                <a:solidFill>
                  <a:srgbClr val="00B0F0"/>
                </a:solidFill>
                <a:latin typeface="Arial MT"/>
                <a:cs typeface="Arial MT"/>
                <a:hlinkClick r:id="rId3">
                  <a:extLst>
                    <a:ext uri="{A12FA001-AC4F-418D-AE19-62706E023703}">
                      <ahyp:hlinkClr xmlns:ahyp="http://schemas.microsoft.com/office/drawing/2018/hyperlinkcolor" val="tx"/>
                    </a:ext>
                  </a:extLst>
                </a:hlinkClick>
              </a:rPr>
              <a:t>https://docs.oracle.com/javase/9/docs/api/java/lang/ProcessHa </a:t>
            </a:r>
            <a:r>
              <a:rPr sz="2176" spc="-592" dirty="0">
                <a:solidFill>
                  <a:srgbClr val="00B0F0"/>
                </a:solidFill>
                <a:latin typeface="Arial MT"/>
                <a:cs typeface="Arial MT"/>
              </a:rPr>
              <a:t> </a:t>
            </a:r>
            <a:r>
              <a:rPr sz="2176" spc="-6" dirty="0">
                <a:solidFill>
                  <a:srgbClr val="00B0F0"/>
                </a:solidFill>
                <a:latin typeface="Arial MT"/>
                <a:cs typeface="Arial MT"/>
                <a:hlinkClick r:id="rId3">
                  <a:extLst>
                    <a:ext uri="{A12FA001-AC4F-418D-AE19-62706E023703}">
                      <ahyp:hlinkClr xmlns:ahyp="http://schemas.microsoft.com/office/drawing/2018/hyperlinkcolor" val="tx"/>
                    </a:ext>
                  </a:extLst>
                </a:hlinkClick>
              </a:rPr>
              <a:t>ndle.html</a:t>
            </a:r>
            <a:endParaRPr sz="2176" dirty="0">
              <a:solidFill>
                <a:srgbClr val="00B0F0"/>
              </a:solidFill>
              <a:latin typeface="Arial MT"/>
              <a:cs typeface="Arial MT"/>
            </a:endParaRPr>
          </a:p>
          <a:p>
            <a:pPr marL="1018841" defTabSz="1105601">
              <a:lnSpc>
                <a:spcPts val="2435"/>
              </a:lnSpc>
            </a:pPr>
            <a:r>
              <a:rPr sz="2176" spc="-6" dirty="0">
                <a:solidFill>
                  <a:srgbClr val="00B0F0"/>
                </a:solidFill>
                <a:latin typeface="Arial MT"/>
                <a:cs typeface="Arial MT"/>
                <a:hlinkClick r:id="rId4">
                  <a:extLst>
                    <a:ext uri="{A12FA001-AC4F-418D-AE19-62706E023703}">
                      <ahyp:hlinkClr xmlns:ahyp="http://schemas.microsoft.com/office/drawing/2018/hyperlinkcolor" val="tx"/>
                    </a:ext>
                  </a:extLst>
                </a:hlinkClick>
              </a:rPr>
              <a:t>https://docs.oracle.com/javase/9/core/process-api1.htm</a:t>
            </a:r>
            <a:endParaRPr sz="2176" dirty="0">
              <a:solidFill>
                <a:srgbClr val="00B0F0"/>
              </a:solidFill>
              <a:latin typeface="Arial MT"/>
              <a:cs typeface="Arial MT"/>
            </a:endParaRPr>
          </a:p>
        </p:txBody>
      </p:sp>
      <p:sp>
        <p:nvSpPr>
          <p:cNvPr id="6" name="object 6"/>
          <p:cNvSpPr/>
          <p:nvPr/>
        </p:nvSpPr>
        <p:spPr>
          <a:xfrm>
            <a:off x="1106001" y="2542910"/>
            <a:ext cx="9673753" cy="1051829"/>
          </a:xfrm>
          <a:custGeom>
            <a:avLst/>
            <a:gdLst/>
            <a:ahLst/>
            <a:cxnLst/>
            <a:rect l="l" t="t" r="r" b="b"/>
            <a:pathLst>
              <a:path w="8001000" h="869950">
                <a:moveTo>
                  <a:pt x="8001000" y="0"/>
                </a:moveTo>
                <a:lnTo>
                  <a:pt x="0" y="0"/>
                </a:lnTo>
                <a:lnTo>
                  <a:pt x="0" y="869403"/>
                </a:lnTo>
                <a:lnTo>
                  <a:pt x="4000690" y="869403"/>
                </a:lnTo>
                <a:lnTo>
                  <a:pt x="8001000" y="869403"/>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7" name="object 7"/>
          <p:cNvSpPr txBox="1"/>
          <p:nvPr/>
        </p:nvSpPr>
        <p:spPr>
          <a:xfrm>
            <a:off x="1106001" y="2542911"/>
            <a:ext cx="9673753" cy="819123"/>
          </a:xfrm>
          <a:prstGeom prst="rect">
            <a:avLst/>
          </a:prstGeom>
          <a:ln w="29159">
            <a:solidFill>
              <a:srgbClr val="ABB10B"/>
            </a:solidFill>
          </a:ln>
        </p:spPr>
        <p:txBody>
          <a:bodyPr vert="horz" wrap="square" lIns="0" tIns="23801" rIns="0" bIns="0" rtlCol="0">
            <a:spAutoFit/>
          </a:bodyPr>
          <a:lstStyle/>
          <a:p>
            <a:pPr marL="125914" defTabSz="1105601">
              <a:lnSpc>
                <a:spcPts val="1596"/>
              </a:lnSpc>
              <a:spcBef>
                <a:spcPts val="187"/>
              </a:spcBef>
            </a:pPr>
            <a:r>
              <a:rPr sz="1451" spc="-6" dirty="0">
                <a:solidFill>
                  <a:srgbClr val="CC6B1C"/>
                </a:solidFill>
                <a:latin typeface="Consolas"/>
                <a:cs typeface="Consolas"/>
              </a:rPr>
              <a:t>//Itère</a:t>
            </a:r>
            <a:r>
              <a:rPr sz="1451" spc="-18" dirty="0">
                <a:solidFill>
                  <a:srgbClr val="CC6B1C"/>
                </a:solidFill>
                <a:latin typeface="Consolas"/>
                <a:cs typeface="Consolas"/>
              </a:rPr>
              <a:t> </a:t>
            </a:r>
            <a:r>
              <a:rPr sz="1451" spc="-6" dirty="0">
                <a:solidFill>
                  <a:srgbClr val="CC6B1C"/>
                </a:solidFill>
                <a:latin typeface="Consolas"/>
                <a:cs typeface="Consolas"/>
              </a:rPr>
              <a:t>sur</a:t>
            </a:r>
            <a:r>
              <a:rPr sz="1451" spc="-12" dirty="0">
                <a:solidFill>
                  <a:srgbClr val="CC6B1C"/>
                </a:solidFill>
                <a:latin typeface="Consolas"/>
                <a:cs typeface="Consolas"/>
              </a:rPr>
              <a:t> </a:t>
            </a:r>
            <a:r>
              <a:rPr sz="1451" spc="-6" dirty="0">
                <a:solidFill>
                  <a:srgbClr val="CC6B1C"/>
                </a:solidFill>
                <a:latin typeface="Consolas"/>
                <a:cs typeface="Consolas"/>
              </a:rPr>
              <a:t>tous</a:t>
            </a:r>
            <a:r>
              <a:rPr sz="1451" spc="-18" dirty="0">
                <a:solidFill>
                  <a:srgbClr val="CC6B1C"/>
                </a:solidFill>
                <a:latin typeface="Consolas"/>
                <a:cs typeface="Consolas"/>
              </a:rPr>
              <a:t> </a:t>
            </a:r>
            <a:r>
              <a:rPr sz="1451" spc="-6" dirty="0">
                <a:solidFill>
                  <a:srgbClr val="CC6B1C"/>
                </a:solidFill>
                <a:latin typeface="Consolas"/>
                <a:cs typeface="Consolas"/>
              </a:rPr>
              <a:t>les</a:t>
            </a:r>
            <a:r>
              <a:rPr sz="1451" spc="-12" dirty="0">
                <a:solidFill>
                  <a:srgbClr val="CC6B1C"/>
                </a:solidFill>
                <a:latin typeface="Consolas"/>
                <a:cs typeface="Consolas"/>
              </a:rPr>
              <a:t> </a:t>
            </a:r>
            <a:r>
              <a:rPr sz="1451" spc="-6" dirty="0">
                <a:solidFill>
                  <a:srgbClr val="CC6B1C"/>
                </a:solidFill>
                <a:latin typeface="Consolas"/>
                <a:cs typeface="Consolas"/>
              </a:rPr>
              <a:t>processus</a:t>
            </a:r>
            <a:r>
              <a:rPr sz="1451" spc="-12" dirty="0">
                <a:solidFill>
                  <a:srgbClr val="CC6B1C"/>
                </a:solidFill>
                <a:latin typeface="Consolas"/>
                <a:cs typeface="Consolas"/>
              </a:rPr>
              <a:t> </a:t>
            </a:r>
            <a:r>
              <a:rPr sz="1451" spc="-6" dirty="0">
                <a:solidFill>
                  <a:srgbClr val="CC6B1C"/>
                </a:solidFill>
                <a:latin typeface="Consolas"/>
                <a:cs typeface="Consolas"/>
              </a:rPr>
              <a:t>et</a:t>
            </a:r>
            <a:r>
              <a:rPr sz="1451" spc="-18" dirty="0">
                <a:solidFill>
                  <a:srgbClr val="CC6B1C"/>
                </a:solidFill>
                <a:latin typeface="Consolas"/>
                <a:cs typeface="Consolas"/>
              </a:rPr>
              <a:t> </a:t>
            </a:r>
            <a:r>
              <a:rPr sz="1451" spc="-6" dirty="0">
                <a:solidFill>
                  <a:srgbClr val="CC6B1C"/>
                </a:solidFill>
                <a:latin typeface="Consolas"/>
                <a:cs typeface="Consolas"/>
              </a:rPr>
              <a:t>affiche</a:t>
            </a:r>
            <a:r>
              <a:rPr sz="1451" spc="-12" dirty="0">
                <a:solidFill>
                  <a:srgbClr val="CC6B1C"/>
                </a:solidFill>
                <a:latin typeface="Consolas"/>
                <a:cs typeface="Consolas"/>
              </a:rPr>
              <a:t> </a:t>
            </a:r>
            <a:r>
              <a:rPr sz="1451" spc="-6" dirty="0">
                <a:solidFill>
                  <a:srgbClr val="CC6B1C"/>
                </a:solidFill>
                <a:latin typeface="Consolas"/>
                <a:cs typeface="Consolas"/>
              </a:rPr>
              <a:t>leur</a:t>
            </a:r>
            <a:r>
              <a:rPr sz="1451" spc="-18" dirty="0">
                <a:solidFill>
                  <a:srgbClr val="CC6B1C"/>
                </a:solidFill>
                <a:latin typeface="Consolas"/>
                <a:cs typeface="Consolas"/>
              </a:rPr>
              <a:t> </a:t>
            </a:r>
            <a:r>
              <a:rPr sz="1451" spc="-6" dirty="0">
                <a:solidFill>
                  <a:srgbClr val="CC6B1C"/>
                </a:solidFill>
                <a:latin typeface="Consolas"/>
                <a:cs typeface="Consolas"/>
              </a:rPr>
              <a:t>pid</a:t>
            </a:r>
            <a:endParaRPr sz="1451" dirty="0">
              <a:solidFill>
                <a:prstClr val="black"/>
              </a:solidFill>
              <a:latin typeface="Consolas"/>
              <a:cs typeface="Consolas"/>
            </a:endParaRPr>
          </a:p>
          <a:p>
            <a:pPr marL="678716" marR="3151731" indent="-552801" defTabSz="1105601">
              <a:lnSpc>
                <a:spcPts val="1451"/>
              </a:lnSpc>
              <a:spcBef>
                <a:spcPts val="145"/>
              </a:spcBef>
            </a:pPr>
            <a:r>
              <a:rPr sz="1451" spc="-6" dirty="0">
                <a:solidFill>
                  <a:srgbClr val="CC6B1C"/>
                </a:solidFill>
                <a:latin typeface="Consolas"/>
                <a:cs typeface="Consolas"/>
              </a:rPr>
              <a:t>for</a:t>
            </a:r>
            <a:r>
              <a:rPr sz="1451" spc="6" dirty="0">
                <a:solidFill>
                  <a:srgbClr val="CC6B1C"/>
                </a:solidFill>
                <a:latin typeface="Consolas"/>
                <a:cs typeface="Consolas"/>
              </a:rPr>
              <a:t> </a:t>
            </a:r>
            <a:r>
              <a:rPr sz="1451" spc="-6" dirty="0">
                <a:solidFill>
                  <a:srgbClr val="F8F9F3"/>
                </a:solidFill>
                <a:latin typeface="Consolas"/>
                <a:cs typeface="Consolas"/>
              </a:rPr>
              <a:t>(</a:t>
            </a:r>
            <a:r>
              <a:rPr sz="1451" spc="-6" dirty="0">
                <a:solidFill>
                  <a:srgbClr val="7FF1F5"/>
                </a:solidFill>
                <a:latin typeface="Consolas"/>
                <a:cs typeface="Consolas"/>
              </a:rPr>
              <a:t>ProcessHandle</a:t>
            </a:r>
            <a:r>
              <a:rPr sz="1451" spc="24" dirty="0">
                <a:solidFill>
                  <a:srgbClr val="7FF1F5"/>
                </a:solidFill>
                <a:latin typeface="Consolas"/>
                <a:cs typeface="Consolas"/>
              </a:rPr>
              <a:t> </a:t>
            </a:r>
            <a:r>
              <a:rPr sz="1451" dirty="0">
                <a:solidFill>
                  <a:srgbClr val="F1F100"/>
                </a:solidFill>
                <a:latin typeface="Consolas"/>
                <a:cs typeface="Consolas"/>
              </a:rPr>
              <a:t>p </a:t>
            </a:r>
            <a:r>
              <a:rPr sz="1451" dirty="0">
                <a:solidFill>
                  <a:srgbClr val="E5E5F9"/>
                </a:solidFill>
                <a:latin typeface="Consolas"/>
                <a:cs typeface="Consolas"/>
              </a:rPr>
              <a:t>:</a:t>
            </a:r>
            <a:r>
              <a:rPr sz="1451" spc="-6" dirty="0">
                <a:solidFill>
                  <a:srgbClr val="E5E5F9"/>
                </a:solidFill>
                <a:latin typeface="Consolas"/>
                <a:cs typeface="Consolas"/>
              </a:rPr>
              <a:t> </a:t>
            </a:r>
            <a:r>
              <a:rPr sz="1451" spc="-6" dirty="0">
                <a:solidFill>
                  <a:srgbClr val="D8E7F6"/>
                </a:solidFill>
                <a:latin typeface="Consolas"/>
                <a:cs typeface="Consolas"/>
              </a:rPr>
              <a:t>ProcessHandle</a:t>
            </a:r>
            <a:r>
              <a:rPr sz="1451" spc="-6" dirty="0">
                <a:solidFill>
                  <a:srgbClr val="E5E5F9"/>
                </a:solidFill>
                <a:latin typeface="Consolas"/>
                <a:cs typeface="Consolas"/>
              </a:rPr>
              <a:t>.</a:t>
            </a:r>
            <a:r>
              <a:rPr sz="1451" i="1" spc="-6" dirty="0">
                <a:solidFill>
                  <a:srgbClr val="95EB3E"/>
                </a:solidFill>
                <a:latin typeface="Consolas"/>
                <a:cs typeface="Consolas"/>
              </a:rPr>
              <a:t>allProcesses</a:t>
            </a:r>
            <a:r>
              <a:rPr sz="1451" spc="-6" dirty="0">
                <a:solidFill>
                  <a:srgbClr val="F8F9F3"/>
                </a:solidFill>
                <a:latin typeface="Consolas"/>
                <a:cs typeface="Consolas"/>
              </a:rPr>
              <a:t>()</a:t>
            </a:r>
            <a:r>
              <a:rPr sz="1451" spc="-6" dirty="0">
                <a:solidFill>
                  <a:srgbClr val="E5E5F9"/>
                </a:solidFill>
                <a:latin typeface="Consolas"/>
                <a:cs typeface="Consolas"/>
              </a:rPr>
              <a:t>.</a:t>
            </a:r>
            <a:r>
              <a:rPr sz="1451" spc="-6" dirty="0">
                <a:solidFill>
                  <a:srgbClr val="A6EB20"/>
                </a:solidFill>
                <a:latin typeface="Consolas"/>
                <a:cs typeface="Consolas"/>
              </a:rPr>
              <a:t>toList</a:t>
            </a:r>
            <a:r>
              <a:rPr sz="1451" spc="-6" dirty="0">
                <a:solidFill>
                  <a:srgbClr val="F8F9F3"/>
                </a:solidFill>
                <a:latin typeface="Consolas"/>
                <a:cs typeface="Consolas"/>
              </a:rPr>
              <a:t>())</a:t>
            </a:r>
            <a:r>
              <a:rPr sz="1451" spc="6" dirty="0">
                <a:solidFill>
                  <a:srgbClr val="F8F9F3"/>
                </a:solidFill>
                <a:latin typeface="Consolas"/>
                <a:cs typeface="Consolas"/>
              </a:rPr>
              <a:t> </a:t>
            </a:r>
            <a:r>
              <a:rPr sz="1451" dirty="0">
                <a:solidFill>
                  <a:srgbClr val="F8F9F3"/>
                </a:solidFill>
                <a:latin typeface="Consolas"/>
                <a:cs typeface="Consolas"/>
              </a:rPr>
              <a:t>{ </a:t>
            </a:r>
            <a:r>
              <a:rPr sz="1451" spc="-774" dirty="0">
                <a:solidFill>
                  <a:srgbClr val="F8F9F3"/>
                </a:solidFill>
                <a:latin typeface="Consolas"/>
                <a:cs typeface="Consolas"/>
              </a:rPr>
              <a:t> </a:t>
            </a:r>
            <a:r>
              <a:rPr sz="1451" spc="-6" dirty="0">
                <a:solidFill>
                  <a:srgbClr val="F8F9F3"/>
                </a:solidFill>
                <a:latin typeface="Consolas"/>
                <a:cs typeface="Consolas"/>
              </a:rPr>
              <a:t>System.out.println(</a:t>
            </a:r>
            <a:r>
              <a:rPr sz="1451" spc="-6" dirty="0">
                <a:solidFill>
                  <a:srgbClr val="78AAFF"/>
                </a:solidFill>
                <a:latin typeface="Consolas"/>
                <a:cs typeface="Consolas"/>
              </a:rPr>
              <a:t>p</a:t>
            </a:r>
            <a:r>
              <a:rPr sz="1451" spc="-6" dirty="0">
                <a:solidFill>
                  <a:srgbClr val="E5E5F9"/>
                </a:solidFill>
                <a:latin typeface="Consolas"/>
                <a:cs typeface="Consolas"/>
              </a:rPr>
              <a:t>.</a:t>
            </a:r>
            <a:r>
              <a:rPr sz="1451" spc="-6" dirty="0">
                <a:solidFill>
                  <a:srgbClr val="7FF5A6"/>
                </a:solidFill>
                <a:latin typeface="Consolas"/>
                <a:cs typeface="Consolas"/>
              </a:rPr>
              <a:t>pid</a:t>
            </a:r>
            <a:r>
              <a:rPr sz="1451" spc="-6" dirty="0">
                <a:solidFill>
                  <a:srgbClr val="F8F9F3"/>
                </a:solidFill>
                <a:latin typeface="Consolas"/>
                <a:cs typeface="Consolas"/>
              </a:rPr>
              <a:t>());</a:t>
            </a:r>
            <a:endParaRPr sz="1451" dirty="0">
              <a:solidFill>
                <a:prstClr val="black"/>
              </a:solidFill>
              <a:latin typeface="Consolas"/>
              <a:cs typeface="Consolas"/>
            </a:endParaRPr>
          </a:p>
          <a:p>
            <a:pPr marL="125914" defTabSz="1105601">
              <a:lnSpc>
                <a:spcPts val="1451"/>
              </a:lnSpc>
            </a:pPr>
            <a:r>
              <a:rPr sz="1451" dirty="0">
                <a:solidFill>
                  <a:srgbClr val="F8F9F3"/>
                </a:solidFill>
                <a:latin typeface="Consolas"/>
                <a:cs typeface="Consolas"/>
              </a:rPr>
              <a:t>}</a:t>
            </a:r>
            <a:endParaRPr sz="1451" dirty="0">
              <a:solidFill>
                <a:prstClr val="black"/>
              </a:solidFill>
              <a:latin typeface="Consolas"/>
              <a:cs typeface="Consolas"/>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1375055"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API</a:t>
            </a:r>
            <a:r>
              <a:rPr sz="1814" b="1" spc="-73" dirty="0">
                <a:solidFill>
                  <a:srgbClr val="0058FF"/>
                </a:solidFill>
                <a:latin typeface="Arial"/>
                <a:cs typeface="Arial"/>
              </a:rPr>
              <a:t> </a:t>
            </a:r>
            <a:r>
              <a:rPr sz="1814" b="1" spc="-6" dirty="0">
                <a:solidFill>
                  <a:srgbClr val="0058FF"/>
                </a:solidFill>
                <a:latin typeface="Arial"/>
                <a:cs typeface="Arial"/>
              </a:rPr>
              <a:t>Process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3867198" cy="573671"/>
          </a:xfrm>
          <a:prstGeom prst="rect">
            <a:avLst/>
          </a:prstGeom>
        </p:spPr>
        <p:txBody>
          <a:bodyPr vert="horz" wrap="square" lIns="0" tIns="15355" rIns="0" bIns="0" rtlCol="0">
            <a:spAutoFit/>
          </a:bodyPr>
          <a:lstStyle/>
          <a:p>
            <a:pPr marL="15356">
              <a:spcBef>
                <a:spcPts val="121"/>
              </a:spcBef>
            </a:pPr>
            <a:r>
              <a:rPr spc="423" dirty="0"/>
              <a:t>ProcessHandle</a:t>
            </a:r>
          </a:p>
        </p:txBody>
      </p:sp>
      <p:sp>
        <p:nvSpPr>
          <p:cNvPr id="4" name="object 4"/>
          <p:cNvSpPr txBox="1">
            <a:spLocks noGrp="1"/>
          </p:cNvSpPr>
          <p:nvPr>
            <p:ph type="body" idx="1"/>
          </p:nvPr>
        </p:nvSpPr>
        <p:spPr>
          <a:xfrm>
            <a:off x="892981" y="1900637"/>
            <a:ext cx="10960352" cy="1441232"/>
          </a:xfrm>
          <a:prstGeom prst="rect">
            <a:avLst/>
          </a:prstGeom>
        </p:spPr>
        <p:txBody>
          <a:bodyPr vert="horz" wrap="square" lIns="0" tIns="42994" rIns="0" bIns="0" rtlCol="0">
            <a:spAutoFit/>
          </a:bodyPr>
          <a:lstStyle/>
          <a:p>
            <a:pPr marL="336287" marR="1169327">
              <a:lnSpc>
                <a:spcPts val="2442"/>
              </a:lnSpc>
              <a:spcBef>
                <a:spcPts val="339"/>
              </a:spcBef>
            </a:pPr>
            <a:r>
              <a:rPr sz="2176" spc="-6" dirty="0"/>
              <a:t>ProcessHandle.current() permet</a:t>
            </a:r>
            <a:r>
              <a:rPr sz="2176" dirty="0"/>
              <a:t> </a:t>
            </a:r>
            <a:r>
              <a:rPr sz="2176" spc="-6" dirty="0"/>
              <a:t>aussi</a:t>
            </a:r>
            <a:r>
              <a:rPr sz="2176" spc="-12" dirty="0"/>
              <a:t> </a:t>
            </a:r>
            <a:r>
              <a:rPr sz="2176" spc="-6" dirty="0"/>
              <a:t>de </a:t>
            </a:r>
            <a:r>
              <a:rPr sz="2176" spc="-12" dirty="0"/>
              <a:t>récupérer</a:t>
            </a:r>
            <a:r>
              <a:rPr sz="2176" spc="-6" dirty="0"/>
              <a:t> </a:t>
            </a:r>
            <a:r>
              <a:rPr sz="2176" spc="-12" dirty="0"/>
              <a:t>des</a:t>
            </a:r>
            <a:r>
              <a:rPr sz="2176" dirty="0"/>
              <a:t> </a:t>
            </a:r>
            <a:r>
              <a:rPr sz="2176" spc="-6" dirty="0"/>
              <a:t>informations sur</a:t>
            </a:r>
            <a:r>
              <a:rPr sz="2176" dirty="0"/>
              <a:t> </a:t>
            </a:r>
            <a:r>
              <a:rPr sz="2176" spc="-6" dirty="0"/>
              <a:t>le </a:t>
            </a:r>
            <a:r>
              <a:rPr sz="2176" spc="-585" dirty="0"/>
              <a:t> </a:t>
            </a:r>
            <a:r>
              <a:rPr sz="2176" spc="-6" dirty="0"/>
              <a:t>processus en cours.</a:t>
            </a:r>
            <a:endParaRPr sz="2176" dirty="0"/>
          </a:p>
          <a:p>
            <a:pPr marL="336287" marR="6142">
              <a:lnSpc>
                <a:spcPts val="2442"/>
              </a:lnSpc>
              <a:spcBef>
                <a:spcPts val="1276"/>
              </a:spcBef>
            </a:pPr>
            <a:r>
              <a:rPr sz="2176" dirty="0"/>
              <a:t>Il</a:t>
            </a:r>
            <a:r>
              <a:rPr sz="2176" spc="-6" dirty="0"/>
              <a:t> est</a:t>
            </a:r>
            <a:r>
              <a:rPr sz="2176" dirty="0"/>
              <a:t> </a:t>
            </a:r>
            <a:r>
              <a:rPr sz="2176" spc="-6" dirty="0"/>
              <a:t>aussi possible de </a:t>
            </a:r>
            <a:r>
              <a:rPr sz="2176" spc="-12" dirty="0"/>
              <a:t>demander</a:t>
            </a:r>
            <a:r>
              <a:rPr sz="2176" dirty="0"/>
              <a:t> </a:t>
            </a:r>
            <a:r>
              <a:rPr sz="2176" spc="-6" dirty="0"/>
              <a:t>la destruction </a:t>
            </a:r>
            <a:r>
              <a:rPr sz="2176" spc="-12" dirty="0"/>
              <a:t>d’un</a:t>
            </a:r>
            <a:r>
              <a:rPr sz="2176" spc="-6" dirty="0"/>
              <a:t> processus</a:t>
            </a:r>
            <a:r>
              <a:rPr sz="2176" dirty="0"/>
              <a:t> </a:t>
            </a:r>
            <a:r>
              <a:rPr sz="2176" spc="-6" dirty="0"/>
              <a:t>(ceci </a:t>
            </a:r>
            <a:r>
              <a:rPr sz="2176" spc="-12" dirty="0"/>
              <a:t>peut</a:t>
            </a:r>
            <a:r>
              <a:rPr sz="2176" dirty="0"/>
              <a:t> </a:t>
            </a:r>
            <a:r>
              <a:rPr sz="2176" spc="-6" dirty="0"/>
              <a:t>réussir</a:t>
            </a:r>
            <a:r>
              <a:rPr sz="2176" dirty="0"/>
              <a:t> </a:t>
            </a:r>
            <a:r>
              <a:rPr sz="2176" spc="-6" dirty="0"/>
              <a:t>ou </a:t>
            </a:r>
            <a:r>
              <a:rPr sz="2176" spc="-585" dirty="0"/>
              <a:t> </a:t>
            </a:r>
            <a:r>
              <a:rPr sz="2176" spc="-12" dirty="0"/>
              <a:t>échouer</a:t>
            </a:r>
            <a:r>
              <a:rPr sz="2176" spc="-6" dirty="0"/>
              <a:t> selon l’OS et</a:t>
            </a:r>
            <a:r>
              <a:rPr sz="2176" dirty="0"/>
              <a:t> </a:t>
            </a:r>
            <a:r>
              <a:rPr sz="2176" spc="-6" dirty="0"/>
              <a:t>les</a:t>
            </a:r>
            <a:r>
              <a:rPr sz="2176" dirty="0"/>
              <a:t> </a:t>
            </a:r>
            <a:r>
              <a:rPr sz="2176" spc="-6" dirty="0"/>
              <a:t>droits des</a:t>
            </a:r>
            <a:r>
              <a:rPr sz="2176" dirty="0"/>
              <a:t> </a:t>
            </a:r>
            <a:r>
              <a:rPr sz="2176" spc="-6" dirty="0"/>
              <a:t>processus</a:t>
            </a:r>
            <a:r>
              <a:rPr sz="2176" dirty="0"/>
              <a:t> ).</a:t>
            </a:r>
            <a:r>
              <a:rPr lang="fr-FR" sz="2176" dirty="0"/>
              <a:t> ( avec .destroy() )</a:t>
            </a:r>
            <a:endParaRPr sz="2176"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1375055"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API</a:t>
            </a:r>
            <a:r>
              <a:rPr sz="1814" b="1" spc="-73" dirty="0">
                <a:solidFill>
                  <a:srgbClr val="0058FF"/>
                </a:solidFill>
                <a:latin typeface="Arial"/>
                <a:cs typeface="Arial"/>
              </a:rPr>
              <a:t> </a:t>
            </a:r>
            <a:r>
              <a:rPr sz="1814" b="1" spc="-6" dirty="0">
                <a:solidFill>
                  <a:srgbClr val="0058FF"/>
                </a:solidFill>
                <a:latin typeface="Arial"/>
                <a:cs typeface="Arial"/>
              </a:rPr>
              <a:t>Process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3907889" cy="573671"/>
          </a:xfrm>
          <a:prstGeom prst="rect">
            <a:avLst/>
          </a:prstGeom>
        </p:spPr>
        <p:txBody>
          <a:bodyPr vert="horz" wrap="square" lIns="0" tIns="15355" rIns="0" bIns="0" rtlCol="0">
            <a:spAutoFit/>
          </a:bodyPr>
          <a:lstStyle/>
          <a:p>
            <a:pPr marL="15356">
              <a:spcBef>
                <a:spcPts val="121"/>
              </a:spcBef>
            </a:pPr>
            <a:r>
              <a:rPr spc="435" dirty="0"/>
              <a:t>P</a:t>
            </a:r>
            <a:r>
              <a:rPr spc="307" dirty="0"/>
              <a:t>r</a:t>
            </a:r>
            <a:r>
              <a:rPr spc="435" dirty="0"/>
              <a:t>o</a:t>
            </a:r>
            <a:r>
              <a:rPr spc="277" dirty="0"/>
              <a:t>c</a:t>
            </a:r>
            <a:r>
              <a:rPr spc="375" dirty="0"/>
              <a:t>e</a:t>
            </a:r>
            <a:r>
              <a:rPr spc="525" dirty="0"/>
              <a:t>ss</a:t>
            </a:r>
            <a:r>
              <a:rPr spc="732" dirty="0"/>
              <a:t>B</a:t>
            </a:r>
            <a:r>
              <a:rPr spc="393" dirty="0"/>
              <a:t>u</a:t>
            </a:r>
            <a:r>
              <a:rPr spc="200" dirty="0"/>
              <a:t>i</a:t>
            </a:r>
            <a:r>
              <a:rPr spc="169" dirty="0"/>
              <a:t>l</a:t>
            </a:r>
            <a:r>
              <a:rPr spc="429" dirty="0"/>
              <a:t>de</a:t>
            </a:r>
            <a:r>
              <a:rPr spc="236" dirty="0"/>
              <a:t>r</a:t>
            </a:r>
          </a:p>
        </p:txBody>
      </p:sp>
      <p:sp>
        <p:nvSpPr>
          <p:cNvPr id="4" name="object 4"/>
          <p:cNvSpPr txBox="1"/>
          <p:nvPr/>
        </p:nvSpPr>
        <p:spPr>
          <a:xfrm>
            <a:off x="1059752" y="1423288"/>
            <a:ext cx="10068381" cy="1582254"/>
          </a:xfrm>
          <a:prstGeom prst="rect">
            <a:avLst/>
          </a:prstGeom>
        </p:spPr>
        <p:txBody>
          <a:bodyPr vert="horz" wrap="square" lIns="0" tIns="155855" rIns="0" bIns="0" rtlCol="0">
            <a:spAutoFit/>
          </a:bodyPr>
          <a:lstStyle/>
          <a:p>
            <a:pPr marL="15356" defTabSz="1105601">
              <a:spcBef>
                <a:spcPts val="1227"/>
              </a:spcBef>
            </a:pPr>
            <a:r>
              <a:rPr sz="2176" spc="-12" dirty="0">
                <a:solidFill>
                  <a:srgbClr val="FFFFFF"/>
                </a:solidFill>
                <a:latin typeface="Arial MT"/>
                <a:cs typeface="Arial MT"/>
              </a:rPr>
              <a:t>ProcessBuilder</a:t>
            </a:r>
            <a:r>
              <a:rPr sz="2176" dirty="0">
                <a:solidFill>
                  <a:srgbClr val="FFFFFF"/>
                </a:solidFill>
                <a:latin typeface="Arial MT"/>
                <a:cs typeface="Arial MT"/>
              </a:rPr>
              <a:t> </a:t>
            </a:r>
            <a:r>
              <a:rPr sz="2176" spc="-6" dirty="0">
                <a:solidFill>
                  <a:srgbClr val="FFFFFF"/>
                </a:solidFill>
                <a:latin typeface="Arial MT"/>
                <a:cs typeface="Arial MT"/>
              </a:rPr>
              <a:t>crée des</a:t>
            </a:r>
            <a:r>
              <a:rPr sz="2176" dirty="0">
                <a:solidFill>
                  <a:srgbClr val="FFFFFF"/>
                </a:solidFill>
                <a:latin typeface="Arial MT"/>
                <a:cs typeface="Arial MT"/>
              </a:rPr>
              <a:t> </a:t>
            </a:r>
            <a:r>
              <a:rPr sz="2176" spc="-6" dirty="0">
                <a:solidFill>
                  <a:srgbClr val="FFFFFF"/>
                </a:solidFill>
                <a:latin typeface="Arial MT"/>
                <a:cs typeface="Arial MT"/>
              </a:rPr>
              <a:t>processus</a:t>
            </a:r>
            <a:r>
              <a:rPr sz="2176" dirty="0">
                <a:solidFill>
                  <a:srgbClr val="FFFFFF"/>
                </a:solidFill>
                <a:latin typeface="Arial MT"/>
                <a:cs typeface="Arial MT"/>
              </a:rPr>
              <a:t> </a:t>
            </a:r>
            <a:r>
              <a:rPr sz="2176" spc="-12" dirty="0">
                <a:solidFill>
                  <a:srgbClr val="FFFFFF"/>
                </a:solidFill>
                <a:latin typeface="Arial MT"/>
                <a:cs typeface="Arial MT"/>
              </a:rPr>
              <a:t>pour</a:t>
            </a:r>
            <a:r>
              <a:rPr sz="2176" dirty="0">
                <a:solidFill>
                  <a:srgbClr val="FFFFFF"/>
                </a:solidFill>
                <a:latin typeface="Arial MT"/>
                <a:cs typeface="Arial MT"/>
              </a:rPr>
              <a:t> </a:t>
            </a:r>
            <a:r>
              <a:rPr sz="2176" spc="-6" dirty="0">
                <a:solidFill>
                  <a:srgbClr val="FFFFFF"/>
                </a:solidFill>
                <a:latin typeface="Arial MT"/>
                <a:cs typeface="Arial MT"/>
              </a:rPr>
              <a:t>l’OS.</a:t>
            </a:r>
            <a:endParaRPr sz="2176">
              <a:solidFill>
                <a:prstClr val="black"/>
              </a:solidFill>
              <a:latin typeface="Arial MT"/>
              <a:cs typeface="Arial MT"/>
            </a:endParaRPr>
          </a:p>
          <a:p>
            <a:pPr marL="15356" marR="6142" defTabSz="1105601">
              <a:lnSpc>
                <a:spcPts val="2442"/>
              </a:lnSpc>
              <a:spcBef>
                <a:spcPts val="1330"/>
              </a:spcBef>
              <a:tabLst>
                <a:tab pos="4718767" algn="l"/>
              </a:tabLst>
            </a:pPr>
            <a:r>
              <a:rPr sz="2176" spc="-12" dirty="0">
                <a:solidFill>
                  <a:srgbClr val="FFFFFF"/>
                </a:solidFill>
                <a:latin typeface="Arial MT"/>
                <a:cs typeface="Arial MT"/>
              </a:rPr>
              <a:t>Chaque</a:t>
            </a:r>
            <a:r>
              <a:rPr sz="2176" dirty="0">
                <a:solidFill>
                  <a:srgbClr val="FFFFFF"/>
                </a:solidFill>
                <a:latin typeface="Arial MT"/>
                <a:cs typeface="Arial MT"/>
              </a:rPr>
              <a:t> </a:t>
            </a:r>
            <a:r>
              <a:rPr sz="2176" spc="-12" dirty="0">
                <a:solidFill>
                  <a:srgbClr val="FFFFFF"/>
                </a:solidFill>
                <a:latin typeface="Arial MT"/>
                <a:cs typeface="Arial MT"/>
              </a:rPr>
              <a:t>ProcessBuilder</a:t>
            </a:r>
            <a:r>
              <a:rPr sz="2176" spc="12" dirty="0">
                <a:solidFill>
                  <a:srgbClr val="FFFFFF"/>
                </a:solidFill>
                <a:latin typeface="Arial MT"/>
                <a:cs typeface="Arial MT"/>
              </a:rPr>
              <a:t> </a:t>
            </a:r>
            <a:r>
              <a:rPr sz="2176" spc="-6" dirty="0">
                <a:solidFill>
                  <a:srgbClr val="FFFFFF"/>
                </a:solidFill>
                <a:latin typeface="Arial MT"/>
                <a:cs typeface="Arial MT"/>
              </a:rPr>
              <a:t>est</a:t>
            </a:r>
            <a:r>
              <a:rPr sz="2176" spc="6" dirty="0">
                <a:solidFill>
                  <a:srgbClr val="FFFFFF"/>
                </a:solidFill>
                <a:latin typeface="Arial MT"/>
                <a:cs typeface="Arial MT"/>
              </a:rPr>
              <a:t> </a:t>
            </a:r>
            <a:r>
              <a:rPr sz="2176" spc="-6" dirty="0">
                <a:solidFill>
                  <a:srgbClr val="FFFFFF"/>
                </a:solidFill>
                <a:latin typeface="Arial MT"/>
                <a:cs typeface="Arial MT"/>
              </a:rPr>
              <a:t>créé</a:t>
            </a:r>
            <a:r>
              <a:rPr sz="2176" spc="6" dirty="0">
                <a:solidFill>
                  <a:srgbClr val="FFFFFF"/>
                </a:solidFill>
                <a:latin typeface="Arial MT"/>
                <a:cs typeface="Arial MT"/>
              </a:rPr>
              <a:t> </a:t>
            </a:r>
            <a:r>
              <a:rPr sz="2176" spc="-6" dirty="0">
                <a:solidFill>
                  <a:srgbClr val="FFFFFF"/>
                </a:solidFill>
                <a:latin typeface="Arial MT"/>
                <a:cs typeface="Arial MT"/>
              </a:rPr>
              <a:t>avec</a:t>
            </a:r>
            <a:r>
              <a:rPr sz="2176" spc="12" dirty="0">
                <a:solidFill>
                  <a:srgbClr val="FFFFFF"/>
                </a:solidFill>
                <a:latin typeface="Arial MT"/>
                <a:cs typeface="Arial MT"/>
              </a:rPr>
              <a:t> </a:t>
            </a:r>
            <a:r>
              <a:rPr sz="2176" spc="-6" dirty="0">
                <a:solidFill>
                  <a:srgbClr val="FFFFFF"/>
                </a:solidFill>
                <a:latin typeface="Arial MT"/>
                <a:cs typeface="Arial MT"/>
              </a:rPr>
              <a:t>un</a:t>
            </a:r>
            <a:r>
              <a:rPr sz="2176" dirty="0">
                <a:solidFill>
                  <a:srgbClr val="FFFFFF"/>
                </a:solidFill>
                <a:latin typeface="Arial MT"/>
                <a:cs typeface="Arial MT"/>
              </a:rPr>
              <a:t> </a:t>
            </a:r>
            <a:r>
              <a:rPr sz="2176" spc="-12" dirty="0">
                <a:solidFill>
                  <a:srgbClr val="FFFFFF"/>
                </a:solidFill>
                <a:latin typeface="Arial MT"/>
                <a:cs typeface="Arial MT"/>
              </a:rPr>
              <a:t>ensemble</a:t>
            </a:r>
            <a:r>
              <a:rPr sz="2176" spc="6" dirty="0">
                <a:solidFill>
                  <a:srgbClr val="FFFFFF"/>
                </a:solidFill>
                <a:latin typeface="Arial MT"/>
                <a:cs typeface="Arial MT"/>
              </a:rPr>
              <a:t> </a:t>
            </a:r>
            <a:r>
              <a:rPr sz="2176" spc="-12" dirty="0">
                <a:solidFill>
                  <a:srgbClr val="FFFFFF"/>
                </a:solidFill>
                <a:latin typeface="Arial MT"/>
                <a:cs typeface="Arial MT"/>
              </a:rPr>
              <a:t>d’informations</a:t>
            </a:r>
            <a:r>
              <a:rPr sz="2176" spc="12" dirty="0">
                <a:solidFill>
                  <a:srgbClr val="FFFFFF"/>
                </a:solidFill>
                <a:latin typeface="Arial MT"/>
                <a:cs typeface="Arial MT"/>
              </a:rPr>
              <a:t> </a:t>
            </a:r>
            <a:r>
              <a:rPr sz="2176" spc="-6" dirty="0">
                <a:solidFill>
                  <a:srgbClr val="FFFFFF"/>
                </a:solidFill>
                <a:latin typeface="Arial MT"/>
                <a:cs typeface="Arial MT"/>
              </a:rPr>
              <a:t>(commandes, </a:t>
            </a:r>
            <a:r>
              <a:rPr sz="2176" dirty="0">
                <a:solidFill>
                  <a:srgbClr val="FFFFFF"/>
                </a:solidFill>
                <a:latin typeface="Arial MT"/>
                <a:cs typeface="Arial MT"/>
              </a:rPr>
              <a:t> </a:t>
            </a:r>
            <a:r>
              <a:rPr sz="2176" spc="-12" dirty="0">
                <a:solidFill>
                  <a:srgbClr val="FFFFFF"/>
                </a:solidFill>
                <a:latin typeface="Arial MT"/>
                <a:cs typeface="Arial MT"/>
              </a:rPr>
              <a:t>options,</a:t>
            </a:r>
            <a:r>
              <a:rPr sz="2176" spc="12" dirty="0">
                <a:solidFill>
                  <a:srgbClr val="FFFFFF"/>
                </a:solidFill>
                <a:latin typeface="Arial MT"/>
                <a:cs typeface="Arial MT"/>
              </a:rPr>
              <a:t> </a:t>
            </a:r>
            <a:r>
              <a:rPr sz="2176" spc="-6" dirty="0">
                <a:solidFill>
                  <a:srgbClr val="FFFFFF"/>
                </a:solidFill>
                <a:latin typeface="Arial MT"/>
                <a:cs typeface="Arial MT"/>
              </a:rPr>
              <a:t>flux</a:t>
            </a:r>
            <a:r>
              <a:rPr sz="2176" spc="18" dirty="0">
                <a:solidFill>
                  <a:srgbClr val="FFFFFF"/>
                </a:solidFill>
                <a:latin typeface="Arial MT"/>
                <a:cs typeface="Arial MT"/>
              </a:rPr>
              <a:t> </a:t>
            </a:r>
            <a:r>
              <a:rPr sz="2176" spc="-6" dirty="0">
                <a:solidFill>
                  <a:srgbClr val="FFFFFF"/>
                </a:solidFill>
                <a:latin typeface="Arial MT"/>
                <a:cs typeface="Arial MT"/>
              </a:rPr>
              <a:t>vers</a:t>
            </a:r>
            <a:r>
              <a:rPr sz="2176" spc="18" dirty="0">
                <a:solidFill>
                  <a:srgbClr val="FFFFFF"/>
                </a:solidFill>
                <a:latin typeface="Arial MT"/>
                <a:cs typeface="Arial MT"/>
              </a:rPr>
              <a:t> </a:t>
            </a:r>
            <a:r>
              <a:rPr sz="2176" spc="-12" dirty="0">
                <a:solidFill>
                  <a:srgbClr val="FFFFFF"/>
                </a:solidFill>
                <a:latin typeface="Arial MT"/>
                <a:cs typeface="Arial MT"/>
              </a:rPr>
              <a:t>lesquels</a:t>
            </a:r>
            <a:r>
              <a:rPr sz="2176" spc="12" dirty="0">
                <a:solidFill>
                  <a:srgbClr val="FFFFFF"/>
                </a:solidFill>
                <a:latin typeface="Arial MT"/>
                <a:cs typeface="Arial MT"/>
              </a:rPr>
              <a:t> </a:t>
            </a:r>
            <a:r>
              <a:rPr sz="2176" spc="-6" dirty="0">
                <a:solidFill>
                  <a:srgbClr val="FFFFFF"/>
                </a:solidFill>
                <a:latin typeface="Arial MT"/>
                <a:cs typeface="Arial MT"/>
              </a:rPr>
              <a:t>les</a:t>
            </a:r>
            <a:r>
              <a:rPr sz="2176" spc="18" dirty="0">
                <a:solidFill>
                  <a:srgbClr val="FFFFFF"/>
                </a:solidFill>
                <a:latin typeface="Arial MT"/>
                <a:cs typeface="Arial MT"/>
              </a:rPr>
              <a:t> </a:t>
            </a:r>
            <a:r>
              <a:rPr sz="2176" spc="-6" dirty="0">
                <a:solidFill>
                  <a:srgbClr val="FFFFFF"/>
                </a:solidFill>
                <a:latin typeface="Arial MT"/>
                <a:cs typeface="Arial MT"/>
              </a:rPr>
              <a:t>sorties.	La méthode start() crée alors un processus. </a:t>
            </a:r>
            <a:r>
              <a:rPr sz="2176" spc="-585" dirty="0">
                <a:solidFill>
                  <a:srgbClr val="FFFFFF"/>
                </a:solidFill>
                <a:latin typeface="Arial MT"/>
                <a:cs typeface="Arial MT"/>
              </a:rPr>
              <a:t> </a:t>
            </a:r>
            <a:r>
              <a:rPr sz="2176" spc="-6" dirty="0">
                <a:solidFill>
                  <a:srgbClr val="FFFFFF"/>
                </a:solidFill>
                <a:latin typeface="Arial MT"/>
                <a:cs typeface="Arial MT"/>
              </a:rPr>
              <a:t>Des </a:t>
            </a:r>
            <a:r>
              <a:rPr sz="2176" spc="-12" dirty="0">
                <a:solidFill>
                  <a:srgbClr val="FFFFFF"/>
                </a:solidFill>
                <a:latin typeface="Arial MT"/>
                <a:cs typeface="Arial MT"/>
              </a:rPr>
              <a:t>appels</a:t>
            </a:r>
            <a:r>
              <a:rPr sz="2176" dirty="0">
                <a:solidFill>
                  <a:srgbClr val="FFFFFF"/>
                </a:solidFill>
                <a:latin typeface="Arial MT"/>
                <a:cs typeface="Arial MT"/>
              </a:rPr>
              <a:t> </a:t>
            </a:r>
            <a:r>
              <a:rPr sz="2176" spc="-6" dirty="0">
                <a:solidFill>
                  <a:srgbClr val="FFFFFF"/>
                </a:solidFill>
                <a:latin typeface="Arial MT"/>
                <a:cs typeface="Arial MT"/>
              </a:rPr>
              <a:t>répétés</a:t>
            </a:r>
            <a:r>
              <a:rPr sz="2176" dirty="0">
                <a:solidFill>
                  <a:srgbClr val="FFFFFF"/>
                </a:solidFill>
                <a:latin typeface="Arial MT"/>
                <a:cs typeface="Arial MT"/>
              </a:rPr>
              <a:t> à</a:t>
            </a:r>
            <a:r>
              <a:rPr sz="2176" spc="-6" dirty="0">
                <a:solidFill>
                  <a:srgbClr val="FFFFFF"/>
                </a:solidFill>
                <a:latin typeface="Arial MT"/>
                <a:cs typeface="Arial MT"/>
              </a:rPr>
              <a:t> start()</a:t>
            </a:r>
            <a:r>
              <a:rPr sz="2176" dirty="0">
                <a:solidFill>
                  <a:srgbClr val="FFFFFF"/>
                </a:solidFill>
                <a:latin typeface="Arial MT"/>
                <a:cs typeface="Arial MT"/>
              </a:rPr>
              <a:t> </a:t>
            </a:r>
            <a:r>
              <a:rPr sz="2176" spc="-6" dirty="0">
                <a:solidFill>
                  <a:srgbClr val="FFFFFF"/>
                </a:solidFill>
                <a:latin typeface="Arial MT"/>
                <a:cs typeface="Arial MT"/>
              </a:rPr>
              <a:t>créent</a:t>
            </a:r>
            <a:r>
              <a:rPr sz="2176" dirty="0">
                <a:solidFill>
                  <a:srgbClr val="FFFFFF"/>
                </a:solidFill>
                <a:latin typeface="Arial MT"/>
                <a:cs typeface="Arial MT"/>
              </a:rPr>
              <a:t> </a:t>
            </a:r>
            <a:r>
              <a:rPr sz="2176" spc="-6" dirty="0">
                <a:solidFill>
                  <a:srgbClr val="FFFFFF"/>
                </a:solidFill>
                <a:latin typeface="Arial MT"/>
                <a:cs typeface="Arial MT"/>
              </a:rPr>
              <a:t>de </a:t>
            </a:r>
            <a:r>
              <a:rPr sz="2176" spc="-12" dirty="0">
                <a:solidFill>
                  <a:srgbClr val="FFFFFF"/>
                </a:solidFill>
                <a:latin typeface="Arial MT"/>
                <a:cs typeface="Arial MT"/>
              </a:rPr>
              <a:t>nouveaux</a:t>
            </a:r>
            <a:r>
              <a:rPr sz="2176" dirty="0">
                <a:solidFill>
                  <a:srgbClr val="FFFFFF"/>
                </a:solidFill>
                <a:latin typeface="Arial MT"/>
                <a:cs typeface="Arial MT"/>
              </a:rPr>
              <a:t> </a:t>
            </a:r>
            <a:r>
              <a:rPr sz="2176" spc="-6" dirty="0">
                <a:solidFill>
                  <a:srgbClr val="FFFFFF"/>
                </a:solidFill>
                <a:latin typeface="Arial MT"/>
                <a:cs typeface="Arial MT"/>
              </a:rPr>
              <a:t>processus.</a:t>
            </a:r>
            <a:endParaRPr sz="2176">
              <a:solidFill>
                <a:prstClr val="black"/>
              </a:solidFill>
              <a:latin typeface="Arial MT"/>
              <a:cs typeface="Arial MT"/>
            </a:endParaRPr>
          </a:p>
        </p:txBody>
      </p:sp>
      <p:sp>
        <p:nvSpPr>
          <p:cNvPr id="5" name="object 5"/>
          <p:cNvSpPr txBox="1"/>
          <p:nvPr/>
        </p:nvSpPr>
        <p:spPr>
          <a:xfrm>
            <a:off x="1751824" y="6228610"/>
            <a:ext cx="8765495" cy="350340"/>
          </a:xfrm>
          <a:prstGeom prst="rect">
            <a:avLst/>
          </a:prstGeom>
        </p:spPr>
        <p:txBody>
          <a:bodyPr vert="horz" wrap="square" lIns="0" tIns="15355" rIns="0" bIns="0" rtlCol="0">
            <a:spAutoFit/>
          </a:bodyPr>
          <a:lstStyle/>
          <a:p>
            <a:pPr marL="15356" defTabSz="1105601">
              <a:spcBef>
                <a:spcPts val="121"/>
              </a:spcBef>
            </a:pPr>
            <a:r>
              <a:rPr sz="2176" spc="-12" dirty="0">
                <a:solidFill>
                  <a:srgbClr val="FFFFFF"/>
                </a:solidFill>
                <a:latin typeface="Arial MT"/>
                <a:cs typeface="Arial MT"/>
                <a:hlinkClick r:id="rId2"/>
              </a:rPr>
              <a:t>https://docs.oracle.com/javase/9/docs/api/java/lang/ProcessBuilder.html</a:t>
            </a:r>
            <a:endParaRPr sz="2176">
              <a:solidFill>
                <a:prstClr val="black"/>
              </a:solidFill>
              <a:latin typeface="Arial MT"/>
              <a:cs typeface="Arial MT"/>
            </a:endParaRPr>
          </a:p>
        </p:txBody>
      </p:sp>
      <p:sp>
        <p:nvSpPr>
          <p:cNvPr id="6" name="object 6"/>
          <p:cNvSpPr/>
          <p:nvPr/>
        </p:nvSpPr>
        <p:spPr>
          <a:xfrm>
            <a:off x="1105572" y="4146864"/>
            <a:ext cx="9673753" cy="1439547"/>
          </a:xfrm>
          <a:custGeom>
            <a:avLst/>
            <a:gdLst/>
            <a:ahLst/>
            <a:cxnLst/>
            <a:rect l="l" t="t" r="r" b="b"/>
            <a:pathLst>
              <a:path w="8001000" h="1190625">
                <a:moveTo>
                  <a:pt x="8001000" y="0"/>
                </a:moveTo>
                <a:lnTo>
                  <a:pt x="0" y="0"/>
                </a:lnTo>
                <a:lnTo>
                  <a:pt x="0" y="1190523"/>
                </a:lnTo>
                <a:lnTo>
                  <a:pt x="4000677" y="1190523"/>
                </a:lnTo>
                <a:lnTo>
                  <a:pt x="8001000" y="1190523"/>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7" name="object 7"/>
          <p:cNvSpPr txBox="1"/>
          <p:nvPr/>
        </p:nvSpPr>
        <p:spPr>
          <a:xfrm>
            <a:off x="1105572" y="4146864"/>
            <a:ext cx="9673753" cy="1202583"/>
          </a:xfrm>
          <a:prstGeom prst="rect">
            <a:avLst/>
          </a:prstGeom>
          <a:ln w="29159">
            <a:solidFill>
              <a:srgbClr val="ABB10B"/>
            </a:solidFill>
          </a:ln>
        </p:spPr>
        <p:txBody>
          <a:bodyPr vert="horz" wrap="square" lIns="0" tIns="60653" rIns="0" bIns="0" rtlCol="0">
            <a:spAutoFit/>
          </a:bodyPr>
          <a:lstStyle/>
          <a:p>
            <a:pPr marL="125914" marR="1530950" defTabSz="1105601">
              <a:lnSpc>
                <a:spcPts val="1451"/>
              </a:lnSpc>
              <a:spcBef>
                <a:spcPts val="478"/>
              </a:spcBef>
            </a:pPr>
            <a:r>
              <a:rPr sz="1451" spc="-6" dirty="0">
                <a:solidFill>
                  <a:srgbClr val="118FC2"/>
                </a:solidFill>
                <a:latin typeface="Consolas"/>
                <a:cs typeface="Consolas"/>
              </a:rPr>
              <a:t>ProcessBuilder</a:t>
            </a:r>
            <a:r>
              <a:rPr sz="1451" spc="30" dirty="0">
                <a:solidFill>
                  <a:srgbClr val="118FC2"/>
                </a:solidFill>
                <a:latin typeface="Consolas"/>
                <a:cs typeface="Consolas"/>
              </a:rPr>
              <a:t> </a:t>
            </a:r>
            <a:r>
              <a:rPr sz="1451" spc="-6" dirty="0">
                <a:solidFill>
                  <a:srgbClr val="F1F100"/>
                </a:solidFill>
                <a:latin typeface="Consolas"/>
                <a:cs typeface="Consolas"/>
              </a:rPr>
              <a:t>processBuilder</a:t>
            </a:r>
            <a:r>
              <a:rPr sz="1451" spc="30" dirty="0">
                <a:solidFill>
                  <a:srgbClr val="F1F100"/>
                </a:solidFill>
                <a:latin typeface="Consolas"/>
                <a:cs typeface="Consolas"/>
              </a:rPr>
              <a:t> </a:t>
            </a:r>
            <a:r>
              <a:rPr sz="1451" dirty="0">
                <a:solidFill>
                  <a:srgbClr val="E5E5F9"/>
                </a:solidFill>
                <a:latin typeface="Consolas"/>
                <a:cs typeface="Consolas"/>
              </a:rPr>
              <a:t>= </a:t>
            </a:r>
            <a:r>
              <a:rPr sz="1451" spc="-6" dirty="0">
                <a:solidFill>
                  <a:srgbClr val="CC6B1C"/>
                </a:solidFill>
                <a:latin typeface="Consolas"/>
                <a:cs typeface="Consolas"/>
              </a:rPr>
              <a:t>new</a:t>
            </a:r>
            <a:r>
              <a:rPr sz="1451" spc="6" dirty="0">
                <a:solidFill>
                  <a:srgbClr val="CC6B1C"/>
                </a:solidFill>
                <a:latin typeface="Consolas"/>
                <a:cs typeface="Consolas"/>
              </a:rPr>
              <a:t> </a:t>
            </a:r>
            <a:r>
              <a:rPr sz="1451" spc="-6" dirty="0">
                <a:solidFill>
                  <a:srgbClr val="A6EB20"/>
                </a:solidFill>
                <a:latin typeface="Consolas"/>
                <a:cs typeface="Consolas"/>
              </a:rPr>
              <a:t>ProcessBuilder</a:t>
            </a:r>
            <a:r>
              <a:rPr sz="1451" spc="-6" dirty="0">
                <a:solidFill>
                  <a:srgbClr val="F8F9F3"/>
                </a:solidFill>
                <a:latin typeface="Consolas"/>
                <a:cs typeface="Consolas"/>
              </a:rPr>
              <a:t>(</a:t>
            </a:r>
            <a:r>
              <a:rPr sz="1451" spc="-6" dirty="0">
                <a:solidFill>
                  <a:srgbClr val="16C5A2"/>
                </a:solidFill>
                <a:latin typeface="Consolas"/>
                <a:cs typeface="Consolas"/>
              </a:rPr>
              <a:t>"java"</a:t>
            </a:r>
            <a:r>
              <a:rPr sz="1451" spc="-6" dirty="0">
                <a:solidFill>
                  <a:srgbClr val="E5E5F9"/>
                </a:solidFill>
                <a:latin typeface="Consolas"/>
                <a:cs typeface="Consolas"/>
              </a:rPr>
              <a:t>,</a:t>
            </a:r>
            <a:r>
              <a:rPr sz="1451" dirty="0">
                <a:solidFill>
                  <a:srgbClr val="E5E5F9"/>
                </a:solidFill>
                <a:latin typeface="Consolas"/>
                <a:cs typeface="Consolas"/>
              </a:rPr>
              <a:t> </a:t>
            </a:r>
            <a:r>
              <a:rPr sz="1451" spc="-6" dirty="0">
                <a:solidFill>
                  <a:srgbClr val="16C5A2"/>
                </a:solidFill>
                <a:latin typeface="Consolas"/>
                <a:cs typeface="Consolas"/>
              </a:rPr>
              <a:t>"--version"</a:t>
            </a:r>
            <a:r>
              <a:rPr sz="1451" spc="-6" dirty="0">
                <a:solidFill>
                  <a:srgbClr val="F8F9F3"/>
                </a:solidFill>
                <a:latin typeface="Consolas"/>
                <a:cs typeface="Consolas"/>
              </a:rPr>
              <a:t>)</a:t>
            </a:r>
            <a:r>
              <a:rPr sz="1451" spc="-6" dirty="0">
                <a:solidFill>
                  <a:srgbClr val="E5E5F9"/>
                </a:solidFill>
                <a:latin typeface="Consolas"/>
                <a:cs typeface="Consolas"/>
              </a:rPr>
              <a:t>; </a:t>
            </a:r>
            <a:r>
              <a:rPr sz="1451" dirty="0">
                <a:solidFill>
                  <a:srgbClr val="E5E5F9"/>
                </a:solidFill>
                <a:latin typeface="Consolas"/>
                <a:cs typeface="Consolas"/>
              </a:rPr>
              <a:t> </a:t>
            </a:r>
            <a:r>
              <a:rPr sz="1451" spc="-6" dirty="0">
                <a:solidFill>
                  <a:srgbClr val="F2EB78"/>
                </a:solidFill>
                <a:latin typeface="Consolas"/>
                <a:cs typeface="Consolas"/>
              </a:rPr>
              <a:t>processBuilder</a:t>
            </a:r>
            <a:r>
              <a:rPr sz="1451" spc="-6" dirty="0">
                <a:solidFill>
                  <a:srgbClr val="E5E5F9"/>
                </a:solidFill>
                <a:latin typeface="Consolas"/>
                <a:cs typeface="Consolas"/>
              </a:rPr>
              <a:t>.</a:t>
            </a:r>
            <a:r>
              <a:rPr sz="1451" spc="-6" dirty="0">
                <a:solidFill>
                  <a:srgbClr val="A6EB20"/>
                </a:solidFill>
                <a:latin typeface="Consolas"/>
                <a:cs typeface="Consolas"/>
              </a:rPr>
              <a:t>redirectOutput</a:t>
            </a:r>
            <a:r>
              <a:rPr sz="1451" spc="-6" dirty="0">
                <a:solidFill>
                  <a:srgbClr val="F8F9F3"/>
                </a:solidFill>
                <a:latin typeface="Consolas"/>
                <a:cs typeface="Consolas"/>
              </a:rPr>
              <a:t>(</a:t>
            </a:r>
            <a:r>
              <a:rPr sz="1451" spc="-6" dirty="0">
                <a:solidFill>
                  <a:srgbClr val="3DAAE5"/>
                </a:solidFill>
                <a:latin typeface="Consolas"/>
                <a:cs typeface="Consolas"/>
              </a:rPr>
              <a:t>Redirect</a:t>
            </a:r>
            <a:r>
              <a:rPr sz="1451" spc="-6" dirty="0">
                <a:solidFill>
                  <a:srgbClr val="E5E5F9"/>
                </a:solidFill>
                <a:latin typeface="Consolas"/>
                <a:cs typeface="Consolas"/>
              </a:rPr>
              <a:t>.</a:t>
            </a:r>
            <a:r>
              <a:rPr sz="1451" i="1" spc="-6" dirty="0">
                <a:solidFill>
                  <a:srgbClr val="95EB3E"/>
                </a:solidFill>
                <a:latin typeface="Consolas"/>
                <a:cs typeface="Consolas"/>
              </a:rPr>
              <a:t>appendTo</a:t>
            </a:r>
            <a:r>
              <a:rPr sz="1451" spc="-6" dirty="0">
                <a:solidFill>
                  <a:srgbClr val="F8F9F3"/>
                </a:solidFill>
                <a:latin typeface="Consolas"/>
                <a:cs typeface="Consolas"/>
              </a:rPr>
              <a:t>(</a:t>
            </a:r>
            <a:r>
              <a:rPr sz="1451" spc="-6" dirty="0">
                <a:solidFill>
                  <a:srgbClr val="CC6B1C"/>
                </a:solidFill>
                <a:latin typeface="Consolas"/>
                <a:cs typeface="Consolas"/>
              </a:rPr>
              <a:t>new</a:t>
            </a:r>
            <a:r>
              <a:rPr sz="1451" spc="67" dirty="0">
                <a:solidFill>
                  <a:srgbClr val="CC6B1C"/>
                </a:solidFill>
                <a:latin typeface="Consolas"/>
                <a:cs typeface="Consolas"/>
              </a:rPr>
              <a:t> </a:t>
            </a:r>
            <a:r>
              <a:rPr sz="1451" spc="-6" dirty="0">
                <a:solidFill>
                  <a:srgbClr val="A6EB20"/>
                </a:solidFill>
                <a:latin typeface="Consolas"/>
                <a:cs typeface="Consolas"/>
              </a:rPr>
              <a:t>File</a:t>
            </a:r>
            <a:r>
              <a:rPr sz="1451" spc="-6" dirty="0">
                <a:solidFill>
                  <a:srgbClr val="F8F9F3"/>
                </a:solidFill>
                <a:latin typeface="Consolas"/>
                <a:cs typeface="Consolas"/>
              </a:rPr>
              <a:t>(</a:t>
            </a:r>
            <a:r>
              <a:rPr sz="1451" spc="-6" dirty="0">
                <a:solidFill>
                  <a:srgbClr val="16C5A2"/>
                </a:solidFill>
                <a:latin typeface="Consolas"/>
                <a:cs typeface="Consolas"/>
              </a:rPr>
              <a:t>"java-version.txt"</a:t>
            </a:r>
            <a:r>
              <a:rPr sz="1451" spc="-6" dirty="0">
                <a:solidFill>
                  <a:srgbClr val="F8F9F3"/>
                </a:solidFill>
                <a:latin typeface="Consolas"/>
                <a:cs typeface="Consolas"/>
              </a:rPr>
              <a:t>)))</a:t>
            </a:r>
            <a:r>
              <a:rPr sz="1451" spc="-6" dirty="0">
                <a:solidFill>
                  <a:srgbClr val="E5E5F9"/>
                </a:solidFill>
                <a:latin typeface="Consolas"/>
                <a:cs typeface="Consolas"/>
              </a:rPr>
              <a:t>;</a:t>
            </a:r>
            <a:endParaRPr sz="1451" dirty="0">
              <a:solidFill>
                <a:prstClr val="black"/>
              </a:solidFill>
              <a:latin typeface="Consolas"/>
              <a:cs typeface="Consolas"/>
            </a:endParaRPr>
          </a:p>
          <a:p>
            <a:pPr marL="125914" defTabSz="1105601">
              <a:lnSpc>
                <a:spcPts val="1306"/>
              </a:lnSpc>
            </a:pPr>
            <a:r>
              <a:rPr sz="1451" spc="-6" dirty="0">
                <a:solidFill>
                  <a:srgbClr val="7F7F7F"/>
                </a:solidFill>
                <a:latin typeface="Consolas"/>
                <a:cs typeface="Consolas"/>
              </a:rPr>
              <a:t>//lance</a:t>
            </a:r>
            <a:r>
              <a:rPr sz="1451" spc="-48" dirty="0">
                <a:solidFill>
                  <a:srgbClr val="7F7F7F"/>
                </a:solidFill>
                <a:latin typeface="Consolas"/>
                <a:cs typeface="Consolas"/>
              </a:rPr>
              <a:t> </a:t>
            </a:r>
            <a:r>
              <a:rPr sz="1451" spc="-6" dirty="0">
                <a:solidFill>
                  <a:srgbClr val="7F7F7F"/>
                </a:solidFill>
                <a:latin typeface="Consolas"/>
                <a:cs typeface="Consolas"/>
              </a:rPr>
              <a:t>le</a:t>
            </a:r>
            <a:r>
              <a:rPr sz="1451" spc="-48" dirty="0">
                <a:solidFill>
                  <a:srgbClr val="7F7F7F"/>
                </a:solidFill>
                <a:latin typeface="Consolas"/>
                <a:cs typeface="Consolas"/>
              </a:rPr>
              <a:t> </a:t>
            </a:r>
            <a:r>
              <a:rPr sz="1451" spc="-6" dirty="0">
                <a:solidFill>
                  <a:srgbClr val="7F7F7F"/>
                </a:solidFill>
                <a:latin typeface="Consolas"/>
                <a:cs typeface="Consolas"/>
              </a:rPr>
              <a:t>process</a:t>
            </a:r>
            <a:endParaRPr sz="1451" dirty="0">
              <a:solidFill>
                <a:prstClr val="black"/>
              </a:solidFill>
              <a:latin typeface="Consolas"/>
              <a:cs typeface="Consolas"/>
            </a:endParaRPr>
          </a:p>
          <a:p>
            <a:pPr marL="125914" defTabSz="1105601">
              <a:lnSpc>
                <a:spcPts val="1451"/>
              </a:lnSpc>
            </a:pPr>
            <a:r>
              <a:rPr sz="1451" spc="-6" dirty="0">
                <a:solidFill>
                  <a:srgbClr val="3DAAE5"/>
                </a:solidFill>
                <a:latin typeface="Consolas"/>
                <a:cs typeface="Consolas"/>
              </a:rPr>
              <a:t>Process </a:t>
            </a:r>
            <a:r>
              <a:rPr sz="1451" dirty="0">
                <a:solidFill>
                  <a:srgbClr val="F1F100"/>
                </a:solidFill>
                <a:latin typeface="Consolas"/>
                <a:cs typeface="Consolas"/>
              </a:rPr>
              <a:t>p</a:t>
            </a:r>
            <a:r>
              <a:rPr sz="1451" spc="-12" dirty="0">
                <a:solidFill>
                  <a:srgbClr val="F1F100"/>
                </a:solidFill>
                <a:latin typeface="Consolas"/>
                <a:cs typeface="Consolas"/>
              </a:rPr>
              <a:t> </a:t>
            </a:r>
            <a:r>
              <a:rPr sz="1451" dirty="0">
                <a:solidFill>
                  <a:srgbClr val="E5E5F9"/>
                </a:solidFill>
                <a:latin typeface="Consolas"/>
                <a:cs typeface="Consolas"/>
              </a:rPr>
              <a:t>=</a:t>
            </a:r>
            <a:r>
              <a:rPr sz="1451" spc="-12" dirty="0">
                <a:solidFill>
                  <a:srgbClr val="E5E5F9"/>
                </a:solidFill>
                <a:latin typeface="Consolas"/>
                <a:cs typeface="Consolas"/>
              </a:rPr>
              <a:t> </a:t>
            </a:r>
            <a:r>
              <a:rPr sz="1451" spc="-6" dirty="0">
                <a:solidFill>
                  <a:srgbClr val="F2EB78"/>
                </a:solidFill>
                <a:latin typeface="Consolas"/>
                <a:cs typeface="Consolas"/>
              </a:rPr>
              <a:t>processBuilder</a:t>
            </a:r>
            <a:r>
              <a:rPr sz="1451" spc="-6" dirty="0">
                <a:solidFill>
                  <a:srgbClr val="E5E5F9"/>
                </a:solidFill>
                <a:latin typeface="Consolas"/>
                <a:cs typeface="Consolas"/>
              </a:rPr>
              <a:t>.</a:t>
            </a:r>
            <a:r>
              <a:rPr sz="1451" spc="-6" dirty="0">
                <a:solidFill>
                  <a:srgbClr val="A6EB20"/>
                </a:solidFill>
                <a:latin typeface="Consolas"/>
                <a:cs typeface="Consolas"/>
              </a:rPr>
              <a:t>start</a:t>
            </a:r>
            <a:r>
              <a:rPr sz="1451" spc="-6" dirty="0">
                <a:solidFill>
                  <a:srgbClr val="F8F9F3"/>
                </a:solidFill>
                <a:latin typeface="Consolas"/>
                <a:cs typeface="Consolas"/>
              </a:rPr>
              <a:t>()</a:t>
            </a:r>
            <a:r>
              <a:rPr sz="1451" spc="-6" dirty="0">
                <a:solidFill>
                  <a:srgbClr val="E5E5F9"/>
                </a:solidFill>
                <a:latin typeface="Consolas"/>
                <a:cs typeface="Consolas"/>
              </a:rPr>
              <a:t>;</a:t>
            </a:r>
            <a:endParaRPr sz="1451" dirty="0">
              <a:solidFill>
                <a:prstClr val="black"/>
              </a:solidFill>
              <a:latin typeface="Consolas"/>
              <a:cs typeface="Consolas"/>
            </a:endParaRPr>
          </a:p>
          <a:p>
            <a:pPr marL="125914" marR="8321951" defTabSz="1105601">
              <a:lnSpc>
                <a:spcPts val="1451"/>
              </a:lnSpc>
              <a:spcBef>
                <a:spcPts val="145"/>
              </a:spcBef>
            </a:pPr>
            <a:r>
              <a:rPr sz="1451" spc="-6" dirty="0">
                <a:solidFill>
                  <a:srgbClr val="7F7F7F"/>
                </a:solidFill>
                <a:latin typeface="Consolas"/>
                <a:cs typeface="Consolas"/>
              </a:rPr>
              <a:t>//L'arrête </a:t>
            </a:r>
            <a:r>
              <a:rPr sz="1451" dirty="0">
                <a:solidFill>
                  <a:srgbClr val="7F7F7F"/>
                </a:solidFill>
                <a:latin typeface="Consolas"/>
                <a:cs typeface="Consolas"/>
              </a:rPr>
              <a:t> </a:t>
            </a:r>
            <a:r>
              <a:rPr sz="1451" dirty="0">
                <a:solidFill>
                  <a:srgbClr val="F2EB78"/>
                </a:solidFill>
                <a:latin typeface="Consolas"/>
                <a:cs typeface="Consolas"/>
              </a:rPr>
              <a:t>p</a:t>
            </a:r>
            <a:r>
              <a:rPr sz="1451" dirty="0">
                <a:solidFill>
                  <a:srgbClr val="E5E5F9"/>
                </a:solidFill>
                <a:latin typeface="Consolas"/>
                <a:cs typeface="Consolas"/>
              </a:rPr>
              <a:t>.</a:t>
            </a:r>
            <a:r>
              <a:rPr sz="1451" spc="-6" dirty="0">
                <a:solidFill>
                  <a:srgbClr val="7FF5A6"/>
                </a:solidFill>
                <a:latin typeface="Consolas"/>
                <a:cs typeface="Consolas"/>
              </a:rPr>
              <a:t>destro</a:t>
            </a:r>
            <a:r>
              <a:rPr sz="1451" spc="12" dirty="0">
                <a:solidFill>
                  <a:srgbClr val="7FF5A6"/>
                </a:solidFill>
                <a:latin typeface="Consolas"/>
                <a:cs typeface="Consolas"/>
              </a:rPr>
              <a:t>y</a:t>
            </a:r>
            <a:r>
              <a:rPr sz="1451" spc="-6" dirty="0">
                <a:solidFill>
                  <a:srgbClr val="F8F9F3"/>
                </a:solidFill>
                <a:latin typeface="Consolas"/>
                <a:cs typeface="Consolas"/>
              </a:rPr>
              <a:t>(</a:t>
            </a:r>
            <a:r>
              <a:rPr sz="1451" dirty="0">
                <a:solidFill>
                  <a:srgbClr val="F8F9F3"/>
                </a:solidFill>
                <a:latin typeface="Consolas"/>
                <a:cs typeface="Consolas"/>
              </a:rPr>
              <a:t>)</a:t>
            </a:r>
            <a:r>
              <a:rPr sz="1451" dirty="0">
                <a:solidFill>
                  <a:srgbClr val="E5E5F9"/>
                </a:solidFill>
                <a:latin typeface="Consolas"/>
                <a:cs typeface="Consolas"/>
              </a:rPr>
              <a:t>;</a:t>
            </a:r>
            <a:endParaRPr sz="1451" dirty="0">
              <a:solidFill>
                <a:prstClr val="black"/>
              </a:solidFill>
              <a:latin typeface="Consolas"/>
              <a:cs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2aed57810c0_0_0"/>
          <p:cNvSpPr txBox="1">
            <a:spLocks noGrp="1"/>
          </p:cNvSpPr>
          <p:nvPr>
            <p:ph type="title"/>
          </p:nvPr>
        </p:nvSpPr>
        <p:spPr>
          <a:prstGeom prst="rect">
            <a:avLst/>
          </a:prstGeom>
        </p:spPr>
        <p:txBody>
          <a:bodyPr spcFirstLastPara="1" vert="horz" wrap="square" lIns="109710" tIns="54840" rIns="109710" bIns="54840" rtlCol="0" anchor="ctr" anchorCtr="0">
            <a:normAutofit fontScale="90000"/>
          </a:bodyPr>
          <a:lstStyle/>
          <a:p>
            <a:pPr>
              <a:spcBef>
                <a:spcPts val="0"/>
              </a:spcBef>
            </a:pPr>
            <a:r>
              <a:rPr lang="fr-FR" dirty="0"/>
              <a:t>Bienvenue sur cette formation M2I</a:t>
            </a:r>
            <a:endParaRPr dirty="0"/>
          </a:p>
        </p:txBody>
      </p:sp>
      <p:sp>
        <p:nvSpPr>
          <p:cNvPr id="81" name="Google Shape;81;g2aed57810c0_0_0"/>
          <p:cNvSpPr txBox="1">
            <a:spLocks noGrp="1"/>
          </p:cNvSpPr>
          <p:nvPr>
            <p:ph type="body" idx="1"/>
          </p:nvPr>
        </p:nvSpPr>
        <p:spPr>
          <a:xfrm>
            <a:off x="660401" y="1571191"/>
            <a:ext cx="10793032" cy="3762809"/>
          </a:xfrm>
          <a:prstGeom prst="rect">
            <a:avLst/>
          </a:prstGeom>
        </p:spPr>
        <p:txBody>
          <a:bodyPr spcFirstLastPara="1" vert="horz" wrap="square" lIns="109710" tIns="54840" rIns="109710" bIns="54840" rtlCol="0" anchor="t" anchorCtr="0">
            <a:noAutofit/>
          </a:bodyPr>
          <a:lstStyle/>
          <a:p>
            <a:pPr marL="548640" indent="-411480">
              <a:spcBef>
                <a:spcPts val="432"/>
              </a:spcBef>
              <a:buSzPts val="1800"/>
              <a:buChar char="●"/>
            </a:pPr>
            <a:r>
              <a:rPr lang="fr-FR" sz="1800" dirty="0"/>
              <a:t>Victor Dauphin</a:t>
            </a:r>
          </a:p>
          <a:p>
            <a:pPr marL="137160">
              <a:spcBef>
                <a:spcPts val="432"/>
              </a:spcBef>
              <a:buSzPts val="1800"/>
            </a:pPr>
            <a:r>
              <a:rPr lang="fr-FR" sz="1800" dirty="0"/>
              <a:t>       Formateur indépendant et </a:t>
            </a:r>
            <a:br>
              <a:rPr lang="fr-FR" sz="1800" dirty="0"/>
            </a:br>
            <a:r>
              <a:rPr lang="fr-FR" sz="1800" dirty="0"/>
              <a:t>       Développeur Web </a:t>
            </a:r>
            <a:r>
              <a:rPr lang="fr-FR" sz="1800" dirty="0" err="1"/>
              <a:t>Fullstack</a:t>
            </a:r>
            <a:r>
              <a:rPr lang="fr-FR" sz="1800" dirty="0"/>
              <a:t> Consultant</a:t>
            </a:r>
          </a:p>
          <a:p>
            <a:pPr marL="137160">
              <a:spcBef>
                <a:spcPts val="432"/>
              </a:spcBef>
              <a:buSzPts val="1800"/>
            </a:pPr>
            <a:endParaRPr lang="fr-FR" sz="1800" dirty="0"/>
          </a:p>
          <a:p>
            <a:pPr marL="548640" indent="-411480">
              <a:spcBef>
                <a:spcPts val="432"/>
              </a:spcBef>
              <a:buSzPts val="1800"/>
              <a:buChar char="●"/>
            </a:pPr>
            <a:r>
              <a:rPr lang="fr-FR" sz="1800" dirty="0"/>
              <a:t>Technologies de prédilection: Spring &amp; </a:t>
            </a:r>
            <a:r>
              <a:rPr lang="fr-FR" sz="1800" dirty="0" err="1"/>
              <a:t>Angular</a:t>
            </a:r>
            <a:endParaRPr lang="fr-FR" sz="1800" dirty="0"/>
          </a:p>
          <a:p>
            <a:pPr marL="548640" indent="-411480">
              <a:spcBef>
                <a:spcPts val="432"/>
              </a:spcBef>
              <a:buSzPts val="1800"/>
              <a:buChar char="●"/>
            </a:pPr>
            <a:endParaRPr lang="fr-FR" sz="1800" dirty="0"/>
          </a:p>
          <a:p>
            <a:pPr marL="548640" indent="-411480">
              <a:spcBef>
                <a:spcPts val="432"/>
              </a:spcBef>
              <a:buSzPts val="1800"/>
              <a:buChar char="●"/>
            </a:pPr>
            <a:r>
              <a:rPr lang="fr-FR" sz="1800" dirty="0"/>
              <a:t>Me contacter: </a:t>
            </a:r>
            <a:r>
              <a:rPr lang="fr-FR" sz="1800" dirty="0">
                <a:hlinkClick r:id="rId3"/>
              </a:rPr>
              <a:t>victor.dauph@gmail.com</a:t>
            </a:r>
            <a:endParaRPr lang="fr-FR" sz="1800" dirty="0"/>
          </a:p>
          <a:p>
            <a:pPr marL="548640" indent="-411480">
              <a:spcBef>
                <a:spcPts val="432"/>
              </a:spcBef>
              <a:buSzPts val="1800"/>
              <a:buChar char="●"/>
            </a:pPr>
            <a:r>
              <a:rPr lang="fr-FR" sz="1800" dirty="0"/>
              <a:t>Si retard ou absence: 06 95 19 99 40</a:t>
            </a:r>
          </a:p>
          <a:p>
            <a:pPr marL="548640" indent="-411480">
              <a:spcBef>
                <a:spcPts val="432"/>
              </a:spcBef>
              <a:buSzPts val="1800"/>
              <a:buChar char="●"/>
            </a:pPr>
            <a:endParaRPr lang="fr-FR" sz="1800" dirty="0"/>
          </a:p>
          <a:p>
            <a:pPr marL="548640" indent="-411480">
              <a:spcBef>
                <a:spcPts val="432"/>
              </a:spcBef>
              <a:buSzPts val="1800"/>
              <a:buChar char="●"/>
            </a:pPr>
            <a:endParaRPr sz="1800" dirty="0"/>
          </a:p>
          <a:p>
            <a:pPr marL="0" indent="0">
              <a:spcBef>
                <a:spcPts val="432"/>
              </a:spcBef>
              <a:buNone/>
            </a:pPr>
            <a:endParaRPr sz="1800" i="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328603"/>
            <a:ext cx="1178509" cy="618940"/>
          </a:xfrm>
          <a:prstGeom prst="rect">
            <a:avLst/>
          </a:prstGeom>
        </p:spPr>
        <p:txBody>
          <a:bodyPr vert="horz" wrap="square" lIns="0" tIns="15355" rIns="0" bIns="0" rtlCol="0">
            <a:spAutoFit/>
          </a:bodyPr>
          <a:lstStyle/>
          <a:p>
            <a:pPr marL="15356" defTabSz="1105601">
              <a:lnSpc>
                <a:spcPts val="1705"/>
              </a:lnSpc>
              <a:spcBef>
                <a:spcPts val="121"/>
              </a:spcBef>
            </a:pPr>
            <a:r>
              <a:rPr sz="1451" b="1" spc="-6" dirty="0">
                <a:solidFill>
                  <a:srgbClr val="0058FF"/>
                </a:solidFill>
                <a:latin typeface="Arial"/>
                <a:cs typeface="Arial"/>
              </a:rPr>
              <a:t>Classloading</a:t>
            </a:r>
            <a:endParaRPr sz="1451" dirty="0">
              <a:solidFill>
                <a:prstClr val="black"/>
              </a:solidFill>
              <a:latin typeface="Arial"/>
              <a:cs typeface="Arial"/>
            </a:endParaRPr>
          </a:p>
          <a:p>
            <a:pPr marL="15356" defTabSz="1105601">
              <a:lnSpc>
                <a:spcPts val="3156"/>
              </a:lnSpc>
            </a:pPr>
            <a:r>
              <a:rPr sz="2660" b="1" spc="-6" dirty="0">
                <a:solidFill>
                  <a:srgbClr val="FFFFFF"/>
                </a:solidFill>
                <a:latin typeface="Arial"/>
                <a:cs typeface="Arial"/>
              </a:rPr>
              <a:t>JAR</a:t>
            </a:r>
            <a:endParaRPr sz="2660" dirty="0">
              <a:solidFill>
                <a:prstClr val="black"/>
              </a:solidFill>
              <a:latin typeface="Arial"/>
              <a:cs typeface="Arial"/>
            </a:endParaRPr>
          </a:p>
        </p:txBody>
      </p:sp>
      <p:sp>
        <p:nvSpPr>
          <p:cNvPr id="3" name="object 3"/>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4" name="object 4"/>
          <p:cNvSpPr txBox="1"/>
          <p:nvPr/>
        </p:nvSpPr>
        <p:spPr>
          <a:xfrm>
            <a:off x="1059752" y="1563880"/>
            <a:ext cx="6420762" cy="350340"/>
          </a:xfrm>
          <a:prstGeom prst="rect">
            <a:avLst/>
          </a:prstGeom>
        </p:spPr>
        <p:txBody>
          <a:bodyPr vert="horz" wrap="square" lIns="0" tIns="15355" rIns="0" bIns="0" rtlCol="0">
            <a:spAutoFit/>
          </a:bodyPr>
          <a:lstStyle/>
          <a:p>
            <a:pPr marL="15356" defTabSz="1105601">
              <a:spcBef>
                <a:spcPts val="121"/>
              </a:spcBef>
            </a:pPr>
            <a:r>
              <a:rPr sz="2176" spc="-6" dirty="0">
                <a:solidFill>
                  <a:srgbClr val="FFFFFF"/>
                </a:solidFill>
                <a:latin typeface="Arial MT"/>
                <a:cs typeface="Arial MT"/>
              </a:rPr>
              <a:t>Un</a:t>
            </a:r>
            <a:r>
              <a:rPr sz="2176" spc="-12" dirty="0">
                <a:solidFill>
                  <a:srgbClr val="FFFFFF"/>
                </a:solidFill>
                <a:latin typeface="Arial MT"/>
                <a:cs typeface="Arial MT"/>
              </a:rPr>
              <a:t> </a:t>
            </a:r>
            <a:r>
              <a:rPr sz="2176" dirty="0">
                <a:solidFill>
                  <a:srgbClr val="FFFFFF"/>
                </a:solidFill>
                <a:latin typeface="Arial MT"/>
                <a:cs typeface="Arial MT"/>
              </a:rPr>
              <a:t>JAR</a:t>
            </a:r>
            <a:r>
              <a:rPr sz="2176" spc="-12" dirty="0">
                <a:solidFill>
                  <a:srgbClr val="FFFFFF"/>
                </a:solidFill>
                <a:latin typeface="Arial MT"/>
                <a:cs typeface="Arial MT"/>
              </a:rPr>
              <a:t> </a:t>
            </a:r>
            <a:r>
              <a:rPr sz="2176" spc="-6" dirty="0">
                <a:solidFill>
                  <a:srgbClr val="FFFFFF"/>
                </a:solidFill>
                <a:latin typeface="Arial MT"/>
                <a:cs typeface="Arial MT"/>
              </a:rPr>
              <a:t>(Java</a:t>
            </a:r>
            <a:r>
              <a:rPr sz="2176" spc="-133" dirty="0">
                <a:solidFill>
                  <a:srgbClr val="FFFFFF"/>
                </a:solidFill>
                <a:latin typeface="Arial MT"/>
                <a:cs typeface="Arial MT"/>
              </a:rPr>
              <a:t> </a:t>
            </a:r>
            <a:r>
              <a:rPr sz="2176" spc="-6" dirty="0">
                <a:solidFill>
                  <a:srgbClr val="FFFFFF"/>
                </a:solidFill>
                <a:latin typeface="Arial MT"/>
                <a:cs typeface="Arial MT"/>
              </a:rPr>
              <a:t>ARchive) est</a:t>
            </a:r>
            <a:r>
              <a:rPr sz="2176" dirty="0">
                <a:solidFill>
                  <a:srgbClr val="FFFFFF"/>
                </a:solidFill>
                <a:latin typeface="Arial MT"/>
                <a:cs typeface="Arial MT"/>
              </a:rPr>
              <a:t> </a:t>
            </a:r>
            <a:r>
              <a:rPr sz="2176" spc="-6" dirty="0">
                <a:solidFill>
                  <a:srgbClr val="FFFFFF"/>
                </a:solidFill>
                <a:latin typeface="Arial MT"/>
                <a:cs typeface="Arial MT"/>
              </a:rPr>
              <a:t>un</a:t>
            </a:r>
            <a:r>
              <a:rPr sz="2176" spc="-12" dirty="0">
                <a:solidFill>
                  <a:srgbClr val="FFFFFF"/>
                </a:solidFill>
                <a:latin typeface="Arial MT"/>
                <a:cs typeface="Arial MT"/>
              </a:rPr>
              <a:t> </a:t>
            </a:r>
            <a:r>
              <a:rPr sz="2176" spc="-6" dirty="0">
                <a:solidFill>
                  <a:srgbClr val="FFFFFF"/>
                </a:solidFill>
                <a:latin typeface="Arial MT"/>
                <a:cs typeface="Arial MT"/>
              </a:rPr>
              <a:t>fichier</a:t>
            </a:r>
            <a:r>
              <a:rPr sz="2176" dirty="0">
                <a:solidFill>
                  <a:srgbClr val="FFFFFF"/>
                </a:solidFill>
                <a:latin typeface="Arial MT"/>
                <a:cs typeface="Arial MT"/>
              </a:rPr>
              <a:t> </a:t>
            </a:r>
            <a:r>
              <a:rPr sz="2176" spc="-6" dirty="0">
                <a:solidFill>
                  <a:srgbClr val="FFFFFF"/>
                </a:solidFill>
                <a:latin typeface="Arial MT"/>
                <a:cs typeface="Arial MT"/>
              </a:rPr>
              <a:t>zip</a:t>
            </a:r>
            <a:r>
              <a:rPr sz="2176" spc="-12" dirty="0">
                <a:solidFill>
                  <a:srgbClr val="FFFFFF"/>
                </a:solidFill>
                <a:latin typeface="Arial MT"/>
                <a:cs typeface="Arial MT"/>
              </a:rPr>
              <a:t> contenant</a:t>
            </a:r>
            <a:r>
              <a:rPr sz="2176" dirty="0">
                <a:solidFill>
                  <a:srgbClr val="FFFFFF"/>
                </a:solidFill>
                <a:latin typeface="Arial MT"/>
                <a:cs typeface="Arial MT"/>
              </a:rPr>
              <a:t> :</a:t>
            </a:r>
            <a:endParaRPr sz="2176" dirty="0">
              <a:solidFill>
                <a:prstClr val="black"/>
              </a:solidFill>
              <a:latin typeface="Arial MT"/>
              <a:cs typeface="Arial MT"/>
            </a:endParaRPr>
          </a:p>
        </p:txBody>
      </p:sp>
      <p:sp>
        <p:nvSpPr>
          <p:cNvPr id="5" name="object 5"/>
          <p:cNvSpPr txBox="1"/>
          <p:nvPr/>
        </p:nvSpPr>
        <p:spPr>
          <a:xfrm>
            <a:off x="1190332" y="2862283"/>
            <a:ext cx="195778" cy="266664"/>
          </a:xfrm>
          <a:prstGeom prst="rect">
            <a:avLst/>
          </a:prstGeom>
        </p:spPr>
        <p:txBody>
          <a:bodyPr vert="horz" wrap="square" lIns="0" tIns="15355" rIns="0" bIns="0" rtlCol="0">
            <a:spAutoFit/>
          </a:bodyPr>
          <a:lstStyle/>
          <a:p>
            <a:pPr marL="15356" defTabSz="1105601">
              <a:spcBef>
                <a:spcPts val="121"/>
              </a:spcBef>
            </a:pPr>
            <a:r>
              <a:rPr sz="1632" dirty="0">
                <a:solidFill>
                  <a:srgbClr val="0058FF"/>
                </a:solidFill>
                <a:latin typeface="Lucida Sans Unicode"/>
                <a:cs typeface="Lucida Sans Unicode"/>
              </a:rPr>
              <a:t>●</a:t>
            </a:r>
            <a:endParaRPr sz="1632">
              <a:solidFill>
                <a:prstClr val="black"/>
              </a:solidFill>
              <a:latin typeface="Lucida Sans Unicode"/>
              <a:cs typeface="Lucida Sans Unicode"/>
            </a:endParaRPr>
          </a:p>
        </p:txBody>
      </p:sp>
      <p:sp>
        <p:nvSpPr>
          <p:cNvPr id="6" name="object 6"/>
          <p:cNvSpPr txBox="1"/>
          <p:nvPr/>
        </p:nvSpPr>
        <p:spPr>
          <a:xfrm>
            <a:off x="1190331" y="2047460"/>
            <a:ext cx="10058399" cy="1454056"/>
          </a:xfrm>
          <a:prstGeom prst="rect">
            <a:avLst/>
          </a:prstGeom>
        </p:spPr>
        <p:txBody>
          <a:bodyPr vert="horz" wrap="square" lIns="0" tIns="42994" rIns="0" bIns="0" rtlCol="0">
            <a:spAutoFit/>
          </a:bodyPr>
          <a:lstStyle/>
          <a:p>
            <a:pPr marL="406923" marR="6142" indent="-392335" defTabSz="1105601">
              <a:lnSpc>
                <a:spcPts val="2442"/>
              </a:lnSpc>
              <a:spcBef>
                <a:spcPts val="339"/>
              </a:spcBef>
              <a:buClr>
                <a:srgbClr val="0058FF"/>
              </a:buClr>
              <a:buSzPct val="75000"/>
              <a:buFont typeface="Lucida Sans Unicode"/>
              <a:buChar char="●"/>
              <a:tabLst>
                <a:tab pos="406923" algn="l"/>
                <a:tab pos="407690" algn="l"/>
              </a:tabLst>
            </a:pPr>
            <a:r>
              <a:rPr sz="2176" spc="-6" dirty="0">
                <a:solidFill>
                  <a:srgbClr val="FFFFFF"/>
                </a:solidFill>
                <a:latin typeface="Arial MT"/>
                <a:cs typeface="Arial MT"/>
              </a:rPr>
              <a:t>des classes compilées (des fichiers .class), </a:t>
            </a:r>
            <a:r>
              <a:rPr sz="2176" spc="-12" dirty="0">
                <a:solidFill>
                  <a:srgbClr val="FFFFFF"/>
                </a:solidFill>
                <a:latin typeface="Arial MT"/>
                <a:cs typeface="Arial MT"/>
              </a:rPr>
              <a:t>dans </a:t>
            </a:r>
            <a:r>
              <a:rPr sz="2176" spc="-6" dirty="0">
                <a:solidFill>
                  <a:srgbClr val="FFFFFF"/>
                </a:solidFill>
                <a:latin typeface="Arial MT"/>
                <a:cs typeface="Arial MT"/>
              </a:rPr>
              <a:t>une arborescence compatible </a:t>
            </a:r>
            <a:r>
              <a:rPr sz="2176" spc="-592" dirty="0">
                <a:solidFill>
                  <a:srgbClr val="FFFFFF"/>
                </a:solidFill>
                <a:latin typeface="Arial MT"/>
                <a:cs typeface="Arial MT"/>
              </a:rPr>
              <a:t> </a:t>
            </a:r>
            <a:r>
              <a:rPr sz="2176" spc="-6" dirty="0">
                <a:solidFill>
                  <a:srgbClr val="FFFFFF"/>
                </a:solidFill>
                <a:latin typeface="Arial MT"/>
                <a:cs typeface="Arial MT"/>
              </a:rPr>
              <a:t>avec </a:t>
            </a:r>
            <a:r>
              <a:rPr sz="2176" spc="-12" dirty="0">
                <a:solidFill>
                  <a:srgbClr val="FFFFFF"/>
                </a:solidFill>
                <a:latin typeface="Arial MT"/>
                <a:cs typeface="Arial MT"/>
              </a:rPr>
              <a:t>leur</a:t>
            </a:r>
            <a:r>
              <a:rPr sz="2176" dirty="0">
                <a:solidFill>
                  <a:srgbClr val="FFFFFF"/>
                </a:solidFill>
                <a:latin typeface="Arial MT"/>
                <a:cs typeface="Arial MT"/>
              </a:rPr>
              <a:t> </a:t>
            </a:r>
            <a:r>
              <a:rPr sz="2176" spc="-6" dirty="0">
                <a:solidFill>
                  <a:srgbClr val="FFFFFF"/>
                </a:solidFill>
                <a:latin typeface="Arial MT"/>
                <a:cs typeface="Arial MT"/>
              </a:rPr>
              <a:t>nom</a:t>
            </a:r>
            <a:r>
              <a:rPr sz="2176" dirty="0">
                <a:solidFill>
                  <a:srgbClr val="FFFFFF"/>
                </a:solidFill>
                <a:latin typeface="Arial MT"/>
                <a:cs typeface="Arial MT"/>
              </a:rPr>
              <a:t> </a:t>
            </a:r>
            <a:r>
              <a:rPr sz="2176" spc="-6" dirty="0">
                <a:solidFill>
                  <a:srgbClr val="FFFFFF"/>
                </a:solidFill>
                <a:latin typeface="Arial MT"/>
                <a:cs typeface="Arial MT"/>
              </a:rPr>
              <a:t>de </a:t>
            </a:r>
            <a:r>
              <a:rPr sz="2176" spc="-12" dirty="0">
                <a:solidFill>
                  <a:srgbClr val="FFFFFF"/>
                </a:solidFill>
                <a:latin typeface="Arial MT"/>
                <a:cs typeface="Arial MT"/>
              </a:rPr>
              <a:t>package.</a:t>
            </a:r>
            <a:endParaRPr sz="2176" dirty="0">
              <a:solidFill>
                <a:prstClr val="black"/>
              </a:solidFill>
              <a:latin typeface="Arial MT"/>
              <a:cs typeface="Arial MT"/>
            </a:endParaRPr>
          </a:p>
          <a:p>
            <a:pPr marL="406923" marR="66796" defTabSz="1105601">
              <a:lnSpc>
                <a:spcPts val="2442"/>
              </a:lnSpc>
              <a:spcBef>
                <a:spcPts val="1360"/>
              </a:spcBef>
            </a:pPr>
            <a:r>
              <a:rPr sz="2176" spc="-6" dirty="0">
                <a:solidFill>
                  <a:srgbClr val="FFFFFF"/>
                </a:solidFill>
                <a:latin typeface="Arial MT"/>
                <a:cs typeface="Arial MT"/>
              </a:rPr>
              <a:t>un</a:t>
            </a:r>
            <a:r>
              <a:rPr sz="2176" spc="-18" dirty="0">
                <a:solidFill>
                  <a:srgbClr val="FFFFFF"/>
                </a:solidFill>
                <a:latin typeface="Arial MT"/>
                <a:cs typeface="Arial MT"/>
              </a:rPr>
              <a:t> </a:t>
            </a:r>
            <a:r>
              <a:rPr sz="2176" spc="-6" dirty="0">
                <a:solidFill>
                  <a:srgbClr val="FFFFFF"/>
                </a:solidFill>
                <a:latin typeface="Arial MT"/>
                <a:cs typeface="Arial MT"/>
              </a:rPr>
              <a:t>fichier </a:t>
            </a:r>
            <a:r>
              <a:rPr sz="2176" spc="-24" dirty="0">
                <a:solidFill>
                  <a:srgbClr val="FFFFFF"/>
                </a:solidFill>
                <a:latin typeface="Arial MT"/>
                <a:cs typeface="Arial MT"/>
              </a:rPr>
              <a:t>META-INF/MANIFEST.MF</a:t>
            </a:r>
            <a:r>
              <a:rPr sz="2176" dirty="0">
                <a:solidFill>
                  <a:srgbClr val="FFFFFF"/>
                </a:solidFill>
                <a:latin typeface="Arial MT"/>
                <a:cs typeface="Arial MT"/>
              </a:rPr>
              <a:t> </a:t>
            </a:r>
            <a:r>
              <a:rPr sz="2176" spc="-6" dirty="0">
                <a:solidFill>
                  <a:srgbClr val="FFFFFF"/>
                </a:solidFill>
                <a:latin typeface="Arial MT"/>
                <a:cs typeface="Arial MT"/>
              </a:rPr>
              <a:t>décrivant le</a:t>
            </a:r>
            <a:r>
              <a:rPr sz="2176" spc="-12" dirty="0">
                <a:solidFill>
                  <a:srgbClr val="FFFFFF"/>
                </a:solidFill>
                <a:latin typeface="Arial MT"/>
                <a:cs typeface="Arial MT"/>
              </a:rPr>
              <a:t> </a:t>
            </a:r>
            <a:r>
              <a:rPr sz="2176" spc="-6" dirty="0">
                <a:solidFill>
                  <a:srgbClr val="FFFFFF"/>
                </a:solidFill>
                <a:latin typeface="Arial MT"/>
                <a:cs typeface="Arial MT"/>
              </a:rPr>
              <a:t>jar</a:t>
            </a:r>
            <a:r>
              <a:rPr sz="2176" spc="-12" dirty="0">
                <a:solidFill>
                  <a:srgbClr val="FFFFFF"/>
                </a:solidFill>
                <a:latin typeface="Arial MT"/>
                <a:cs typeface="Arial MT"/>
              </a:rPr>
              <a:t> </a:t>
            </a:r>
            <a:r>
              <a:rPr sz="2176" spc="-6" dirty="0">
                <a:solidFill>
                  <a:srgbClr val="FFFFFF"/>
                </a:solidFill>
                <a:latin typeface="Arial MT"/>
                <a:cs typeface="Arial MT"/>
              </a:rPr>
              <a:t>(licence, informations </a:t>
            </a:r>
            <a:r>
              <a:rPr sz="2176" spc="-12" dirty="0">
                <a:solidFill>
                  <a:srgbClr val="FFFFFF"/>
                </a:solidFill>
                <a:latin typeface="Arial MT"/>
                <a:cs typeface="Arial MT"/>
              </a:rPr>
              <a:t>pour </a:t>
            </a:r>
            <a:r>
              <a:rPr sz="2176" spc="-585" dirty="0">
                <a:solidFill>
                  <a:srgbClr val="FFFFFF"/>
                </a:solidFill>
                <a:latin typeface="Arial MT"/>
                <a:cs typeface="Arial MT"/>
              </a:rPr>
              <a:t> </a:t>
            </a:r>
            <a:r>
              <a:rPr sz="2176" spc="-6" dirty="0">
                <a:solidFill>
                  <a:srgbClr val="FFFFFF"/>
                </a:solidFill>
                <a:latin typeface="Arial MT"/>
                <a:cs typeface="Arial MT"/>
              </a:rPr>
              <a:t>exécuter le jar</a:t>
            </a:r>
            <a:r>
              <a:rPr sz="2176" dirty="0">
                <a:solidFill>
                  <a:srgbClr val="FFFFFF"/>
                </a:solidFill>
                <a:latin typeface="Arial MT"/>
                <a:cs typeface="Arial MT"/>
              </a:rPr>
              <a:t> ...)</a:t>
            </a:r>
            <a:endParaRPr sz="2176" dirty="0">
              <a:solidFill>
                <a:prstClr val="black"/>
              </a:solidFill>
              <a:latin typeface="Arial MT"/>
              <a:cs typeface="Arial MT"/>
            </a:endParaRPr>
          </a:p>
        </p:txBody>
      </p:sp>
    </p:spTree>
    <p:extLst>
      <p:ext uri="{BB962C8B-B14F-4D97-AF65-F5344CB8AC3E}">
        <p14:creationId xmlns:p14="http://schemas.microsoft.com/office/powerpoint/2010/main" val="2139703572"/>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1375055"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API</a:t>
            </a:r>
            <a:r>
              <a:rPr sz="1814" b="1" spc="-73" dirty="0">
                <a:solidFill>
                  <a:srgbClr val="0058FF"/>
                </a:solidFill>
                <a:latin typeface="Arial"/>
                <a:cs typeface="Arial"/>
              </a:rPr>
              <a:t> </a:t>
            </a:r>
            <a:r>
              <a:rPr sz="1814" b="1" spc="-6" dirty="0">
                <a:solidFill>
                  <a:srgbClr val="0058FF"/>
                </a:solidFill>
                <a:latin typeface="Arial"/>
                <a:cs typeface="Arial"/>
              </a:rPr>
              <a:t>Process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2195788" cy="573671"/>
          </a:xfrm>
          <a:prstGeom prst="rect">
            <a:avLst/>
          </a:prstGeom>
        </p:spPr>
        <p:txBody>
          <a:bodyPr vert="horz" wrap="square" lIns="0" tIns="15355" rIns="0" bIns="0" rtlCol="0">
            <a:spAutoFit/>
          </a:bodyPr>
          <a:lstStyle/>
          <a:p>
            <a:pPr marL="15356">
              <a:spcBef>
                <a:spcPts val="121"/>
              </a:spcBef>
            </a:pPr>
            <a:r>
              <a:rPr spc="302" dirty="0"/>
              <a:t>Exercice</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1059752" y="1423288"/>
            <a:ext cx="3662974" cy="911071"/>
          </a:xfrm>
          <a:prstGeom prst="rect">
            <a:avLst/>
          </a:prstGeom>
        </p:spPr>
        <p:txBody>
          <a:bodyPr vert="horz" wrap="square" lIns="0" tIns="15355" rIns="0" bIns="0" rtlCol="0">
            <a:spAutoFit/>
          </a:bodyPr>
          <a:lstStyle/>
          <a:p>
            <a:pPr marL="15356" marR="6142" defTabSz="1105601">
              <a:lnSpc>
                <a:spcPct val="142400"/>
              </a:lnSpc>
              <a:spcBef>
                <a:spcPts val="121"/>
              </a:spcBef>
            </a:pPr>
            <a:r>
              <a:rPr sz="2176" spc="-6" dirty="0">
                <a:solidFill>
                  <a:srgbClr val="FFFFFF"/>
                </a:solidFill>
                <a:latin typeface="Arial MT"/>
                <a:cs typeface="Arial MT"/>
              </a:rPr>
              <a:t>Créer</a:t>
            </a:r>
            <a:r>
              <a:rPr sz="2176" spc="127" dirty="0">
                <a:solidFill>
                  <a:srgbClr val="FFFFFF"/>
                </a:solidFill>
                <a:latin typeface="Arial MT"/>
                <a:cs typeface="Arial MT"/>
              </a:rPr>
              <a:t> </a:t>
            </a:r>
            <a:r>
              <a:rPr sz="2176" spc="-6" dirty="0">
                <a:solidFill>
                  <a:srgbClr val="FFFFFF"/>
                </a:solidFill>
                <a:latin typeface="Arial MT"/>
                <a:cs typeface="Arial MT"/>
              </a:rPr>
              <a:t>une</a:t>
            </a:r>
            <a:r>
              <a:rPr sz="2176" spc="127" dirty="0">
                <a:solidFill>
                  <a:srgbClr val="FFFFFF"/>
                </a:solidFill>
                <a:latin typeface="Arial MT"/>
                <a:cs typeface="Arial MT"/>
              </a:rPr>
              <a:t> </a:t>
            </a:r>
            <a:r>
              <a:rPr sz="2176" spc="-12" dirty="0">
                <a:solidFill>
                  <a:srgbClr val="FFFFFF"/>
                </a:solidFill>
                <a:latin typeface="Arial MT"/>
                <a:cs typeface="Arial MT"/>
              </a:rPr>
              <a:t>nouvelle</a:t>
            </a:r>
            <a:r>
              <a:rPr sz="2176" spc="127" dirty="0">
                <a:solidFill>
                  <a:srgbClr val="FFFFFF"/>
                </a:solidFill>
                <a:latin typeface="Arial MT"/>
                <a:cs typeface="Arial MT"/>
              </a:rPr>
              <a:t> </a:t>
            </a:r>
            <a:r>
              <a:rPr sz="2176" spc="-6" dirty="0">
                <a:solidFill>
                  <a:srgbClr val="FFFFFF"/>
                </a:solidFill>
                <a:latin typeface="Arial MT"/>
                <a:cs typeface="Arial MT"/>
              </a:rPr>
              <a:t>classe. </a:t>
            </a:r>
            <a:r>
              <a:rPr sz="2176" dirty="0">
                <a:solidFill>
                  <a:srgbClr val="FFFFFF"/>
                </a:solidFill>
                <a:latin typeface="Arial MT"/>
                <a:cs typeface="Arial MT"/>
              </a:rPr>
              <a:t> </a:t>
            </a:r>
            <a:r>
              <a:rPr sz="2176" spc="-6" dirty="0">
                <a:solidFill>
                  <a:srgbClr val="FFFFFF"/>
                </a:solidFill>
                <a:latin typeface="Arial MT"/>
                <a:cs typeface="Arial MT"/>
              </a:rPr>
              <a:t>Sa</a:t>
            </a:r>
            <a:r>
              <a:rPr sz="2176" spc="-30" dirty="0">
                <a:solidFill>
                  <a:srgbClr val="FFFFFF"/>
                </a:solidFill>
                <a:latin typeface="Arial MT"/>
                <a:cs typeface="Arial MT"/>
              </a:rPr>
              <a:t> </a:t>
            </a:r>
            <a:r>
              <a:rPr sz="2176" spc="-6" dirty="0">
                <a:solidFill>
                  <a:srgbClr val="FFFFFF"/>
                </a:solidFill>
                <a:latin typeface="Arial MT"/>
                <a:cs typeface="Arial MT"/>
              </a:rPr>
              <a:t>méthode</a:t>
            </a:r>
            <a:r>
              <a:rPr sz="2176" spc="-24" dirty="0">
                <a:solidFill>
                  <a:srgbClr val="FFFFFF"/>
                </a:solidFill>
                <a:latin typeface="Arial MT"/>
                <a:cs typeface="Arial MT"/>
              </a:rPr>
              <a:t> </a:t>
            </a:r>
            <a:r>
              <a:rPr sz="2176" spc="-6" dirty="0">
                <a:solidFill>
                  <a:srgbClr val="FFFFFF"/>
                </a:solidFill>
                <a:latin typeface="Arial MT"/>
                <a:cs typeface="Arial MT"/>
              </a:rPr>
              <a:t>main</a:t>
            </a:r>
            <a:r>
              <a:rPr sz="2176" spc="-30" dirty="0">
                <a:solidFill>
                  <a:srgbClr val="FFFFFF"/>
                </a:solidFill>
                <a:latin typeface="Arial MT"/>
                <a:cs typeface="Arial MT"/>
              </a:rPr>
              <a:t> </a:t>
            </a:r>
            <a:r>
              <a:rPr sz="2176" spc="-6" dirty="0">
                <a:solidFill>
                  <a:srgbClr val="FFFFFF"/>
                </a:solidFill>
                <a:latin typeface="Arial MT"/>
                <a:cs typeface="Arial MT"/>
              </a:rPr>
              <a:t>permet</a:t>
            </a:r>
            <a:r>
              <a:rPr sz="2176" spc="-24" dirty="0">
                <a:solidFill>
                  <a:srgbClr val="FFFFFF"/>
                </a:solidFill>
                <a:latin typeface="Arial MT"/>
                <a:cs typeface="Arial MT"/>
              </a:rPr>
              <a:t> </a:t>
            </a:r>
            <a:r>
              <a:rPr sz="2176" spc="-6" dirty="0">
                <a:solidFill>
                  <a:srgbClr val="FFFFFF"/>
                </a:solidFill>
                <a:latin typeface="Arial MT"/>
                <a:cs typeface="Arial MT"/>
              </a:rPr>
              <a:t>de</a:t>
            </a:r>
            <a:r>
              <a:rPr sz="2176" spc="-24" dirty="0">
                <a:solidFill>
                  <a:srgbClr val="FFFFFF"/>
                </a:solidFill>
                <a:latin typeface="Arial MT"/>
                <a:cs typeface="Arial MT"/>
              </a:rPr>
              <a:t> </a:t>
            </a:r>
            <a:r>
              <a:rPr sz="2176" dirty="0">
                <a:solidFill>
                  <a:srgbClr val="FFFFFF"/>
                </a:solidFill>
                <a:latin typeface="Arial MT"/>
                <a:cs typeface="Arial MT"/>
              </a:rPr>
              <a:t>:</a:t>
            </a:r>
            <a:endParaRPr sz="2176" dirty="0">
              <a:solidFill>
                <a:prstClr val="black"/>
              </a:solidFill>
              <a:latin typeface="Arial MT"/>
              <a:cs typeface="Arial MT"/>
            </a:endParaRPr>
          </a:p>
        </p:txBody>
      </p:sp>
      <p:sp>
        <p:nvSpPr>
          <p:cNvPr id="7" name="object 7"/>
          <p:cNvSpPr txBox="1"/>
          <p:nvPr/>
        </p:nvSpPr>
        <p:spPr>
          <a:xfrm>
            <a:off x="1190332" y="3334546"/>
            <a:ext cx="195778" cy="266664"/>
          </a:xfrm>
          <a:prstGeom prst="rect">
            <a:avLst/>
          </a:prstGeom>
        </p:spPr>
        <p:txBody>
          <a:bodyPr vert="horz" wrap="square" lIns="0" tIns="15355" rIns="0" bIns="0" rtlCol="0">
            <a:spAutoFit/>
          </a:bodyPr>
          <a:lstStyle/>
          <a:p>
            <a:pPr marL="15356" defTabSz="1105601">
              <a:spcBef>
                <a:spcPts val="121"/>
              </a:spcBef>
            </a:pPr>
            <a:r>
              <a:rPr sz="1632" dirty="0">
                <a:solidFill>
                  <a:srgbClr val="0058FF"/>
                </a:solidFill>
                <a:latin typeface="Lucida Sans Unicode"/>
                <a:cs typeface="Lucida Sans Unicode"/>
              </a:rPr>
              <a:t>●</a:t>
            </a:r>
            <a:endParaRPr sz="1632">
              <a:solidFill>
                <a:prstClr val="black"/>
              </a:solidFill>
              <a:latin typeface="Lucida Sans Unicode"/>
              <a:cs typeface="Lucida Sans Unicode"/>
            </a:endParaRPr>
          </a:p>
        </p:txBody>
      </p:sp>
      <p:sp>
        <p:nvSpPr>
          <p:cNvPr id="8" name="object 8"/>
          <p:cNvSpPr txBox="1"/>
          <p:nvPr/>
        </p:nvSpPr>
        <p:spPr>
          <a:xfrm>
            <a:off x="1190332" y="3818110"/>
            <a:ext cx="195778" cy="266664"/>
          </a:xfrm>
          <a:prstGeom prst="rect">
            <a:avLst/>
          </a:prstGeom>
        </p:spPr>
        <p:txBody>
          <a:bodyPr vert="horz" wrap="square" lIns="0" tIns="15355" rIns="0" bIns="0" rtlCol="0">
            <a:spAutoFit/>
          </a:bodyPr>
          <a:lstStyle/>
          <a:p>
            <a:pPr marL="15356" defTabSz="1105601">
              <a:spcBef>
                <a:spcPts val="121"/>
              </a:spcBef>
            </a:pPr>
            <a:r>
              <a:rPr sz="1632" dirty="0">
                <a:solidFill>
                  <a:srgbClr val="0058FF"/>
                </a:solidFill>
                <a:latin typeface="Lucida Sans Unicode"/>
                <a:cs typeface="Lucida Sans Unicode"/>
              </a:rPr>
              <a:t>●</a:t>
            </a:r>
            <a:endParaRPr sz="1632">
              <a:solidFill>
                <a:prstClr val="black"/>
              </a:solidFill>
              <a:latin typeface="Lucida Sans Unicode"/>
              <a:cs typeface="Lucida Sans Unicode"/>
            </a:endParaRPr>
          </a:p>
        </p:txBody>
      </p:sp>
      <p:sp>
        <p:nvSpPr>
          <p:cNvPr id="9" name="object 9"/>
          <p:cNvSpPr txBox="1"/>
          <p:nvPr/>
        </p:nvSpPr>
        <p:spPr>
          <a:xfrm>
            <a:off x="1190331" y="2519723"/>
            <a:ext cx="10013102" cy="1588067"/>
          </a:xfrm>
          <a:prstGeom prst="rect">
            <a:avLst/>
          </a:prstGeom>
        </p:spPr>
        <p:txBody>
          <a:bodyPr vert="horz" wrap="square" lIns="0" tIns="42994" rIns="0" bIns="0" rtlCol="0">
            <a:spAutoFit/>
          </a:bodyPr>
          <a:lstStyle/>
          <a:p>
            <a:pPr marL="406923" marR="6142" indent="-392335" defTabSz="1105601">
              <a:lnSpc>
                <a:spcPts val="2442"/>
              </a:lnSpc>
              <a:spcBef>
                <a:spcPts val="339"/>
              </a:spcBef>
              <a:buClr>
                <a:srgbClr val="0058FF"/>
              </a:buClr>
              <a:buSzPct val="75000"/>
              <a:buFont typeface="Lucida Sans Unicode"/>
              <a:buChar char="●"/>
              <a:tabLst>
                <a:tab pos="406923" algn="l"/>
                <a:tab pos="407690" algn="l"/>
              </a:tabLst>
            </a:pPr>
            <a:r>
              <a:rPr sz="2176" spc="-6" dirty="0">
                <a:solidFill>
                  <a:srgbClr val="FFFFFF"/>
                </a:solidFill>
                <a:latin typeface="Arial MT"/>
                <a:cs typeface="Arial MT"/>
              </a:rPr>
              <a:t>trouver</a:t>
            </a:r>
            <a:r>
              <a:rPr sz="2176" dirty="0">
                <a:solidFill>
                  <a:srgbClr val="FFFFFF"/>
                </a:solidFill>
                <a:latin typeface="Arial MT"/>
                <a:cs typeface="Arial MT"/>
              </a:rPr>
              <a:t> </a:t>
            </a:r>
            <a:r>
              <a:rPr sz="2176" spc="-6" dirty="0">
                <a:solidFill>
                  <a:srgbClr val="FFFFFF"/>
                </a:solidFill>
                <a:latin typeface="Arial MT"/>
                <a:cs typeface="Arial MT"/>
              </a:rPr>
              <a:t>le</a:t>
            </a:r>
            <a:r>
              <a:rPr sz="2176" dirty="0">
                <a:solidFill>
                  <a:srgbClr val="FFFFFF"/>
                </a:solidFill>
                <a:latin typeface="Arial MT"/>
                <a:cs typeface="Arial MT"/>
              </a:rPr>
              <a:t> </a:t>
            </a:r>
            <a:r>
              <a:rPr sz="2176" spc="-6" dirty="0">
                <a:solidFill>
                  <a:srgbClr val="FFFFFF"/>
                </a:solidFill>
                <a:latin typeface="Arial MT"/>
                <a:cs typeface="Arial MT"/>
              </a:rPr>
              <a:t>premier</a:t>
            </a:r>
            <a:r>
              <a:rPr sz="2176" spc="6" dirty="0">
                <a:solidFill>
                  <a:srgbClr val="FFFFFF"/>
                </a:solidFill>
                <a:latin typeface="Arial MT"/>
                <a:cs typeface="Arial MT"/>
              </a:rPr>
              <a:t> </a:t>
            </a:r>
            <a:r>
              <a:rPr sz="2176" spc="-6" dirty="0">
                <a:solidFill>
                  <a:srgbClr val="FFFFFF"/>
                </a:solidFill>
                <a:latin typeface="Arial MT"/>
                <a:cs typeface="Arial MT"/>
              </a:rPr>
              <a:t>processus</a:t>
            </a:r>
            <a:r>
              <a:rPr sz="2176" dirty="0">
                <a:solidFill>
                  <a:srgbClr val="FFFFFF"/>
                </a:solidFill>
                <a:latin typeface="Arial MT"/>
                <a:cs typeface="Arial MT"/>
              </a:rPr>
              <a:t> </a:t>
            </a:r>
            <a:r>
              <a:rPr sz="2176" spc="-12" dirty="0">
                <a:solidFill>
                  <a:srgbClr val="FFFFFF"/>
                </a:solidFill>
                <a:latin typeface="Arial MT"/>
                <a:cs typeface="Arial MT"/>
              </a:rPr>
              <a:t>s’appelant</a:t>
            </a:r>
            <a:r>
              <a:rPr sz="2176" spc="6" dirty="0">
                <a:solidFill>
                  <a:srgbClr val="FFFFFF"/>
                </a:solidFill>
                <a:latin typeface="Arial MT"/>
                <a:cs typeface="Arial MT"/>
              </a:rPr>
              <a:t> </a:t>
            </a:r>
            <a:r>
              <a:rPr sz="2176" spc="-12" dirty="0">
                <a:solidFill>
                  <a:srgbClr val="FFFFFF"/>
                </a:solidFill>
                <a:latin typeface="Arial MT"/>
                <a:cs typeface="Arial MT"/>
              </a:rPr>
              <a:t>notepad</a:t>
            </a:r>
            <a:r>
              <a:rPr sz="2176" dirty="0">
                <a:solidFill>
                  <a:srgbClr val="FFFFFF"/>
                </a:solidFill>
                <a:latin typeface="Arial MT"/>
                <a:cs typeface="Arial MT"/>
              </a:rPr>
              <a:t> </a:t>
            </a:r>
            <a:r>
              <a:rPr sz="2176" spc="-6" dirty="0">
                <a:solidFill>
                  <a:srgbClr val="FFFFFF"/>
                </a:solidFill>
                <a:latin typeface="Arial MT"/>
                <a:cs typeface="Arial MT"/>
              </a:rPr>
              <a:t>(ou tout</a:t>
            </a:r>
            <a:r>
              <a:rPr sz="2176" spc="6" dirty="0">
                <a:solidFill>
                  <a:srgbClr val="FFFFFF"/>
                </a:solidFill>
                <a:latin typeface="Arial MT"/>
                <a:cs typeface="Arial MT"/>
              </a:rPr>
              <a:t> </a:t>
            </a:r>
            <a:r>
              <a:rPr sz="2176" spc="-6" dirty="0">
                <a:solidFill>
                  <a:srgbClr val="FFFFFF"/>
                </a:solidFill>
                <a:latin typeface="Arial MT"/>
                <a:cs typeface="Arial MT"/>
              </a:rPr>
              <a:t>autre</a:t>
            </a:r>
            <a:r>
              <a:rPr sz="2176" dirty="0">
                <a:solidFill>
                  <a:srgbClr val="FFFFFF"/>
                </a:solidFill>
                <a:latin typeface="Arial MT"/>
                <a:cs typeface="Arial MT"/>
              </a:rPr>
              <a:t> </a:t>
            </a:r>
            <a:r>
              <a:rPr sz="2176" spc="-12" dirty="0">
                <a:solidFill>
                  <a:srgbClr val="FFFFFF"/>
                </a:solidFill>
                <a:latin typeface="Arial MT"/>
                <a:cs typeface="Arial MT"/>
              </a:rPr>
              <a:t>éditeur</a:t>
            </a:r>
            <a:r>
              <a:rPr sz="2176" spc="6" dirty="0">
                <a:solidFill>
                  <a:srgbClr val="FFFFFF"/>
                </a:solidFill>
                <a:latin typeface="Arial MT"/>
                <a:cs typeface="Arial MT"/>
              </a:rPr>
              <a:t> </a:t>
            </a:r>
            <a:r>
              <a:rPr sz="2176" spc="-6" dirty="0">
                <a:solidFill>
                  <a:srgbClr val="FFFFFF"/>
                </a:solidFill>
                <a:latin typeface="Arial MT"/>
                <a:cs typeface="Arial MT"/>
              </a:rPr>
              <a:t>de texte </a:t>
            </a:r>
            <a:r>
              <a:rPr sz="2176" spc="-585" dirty="0">
                <a:solidFill>
                  <a:srgbClr val="FFFFFF"/>
                </a:solidFill>
                <a:latin typeface="Arial MT"/>
                <a:cs typeface="Arial MT"/>
              </a:rPr>
              <a:t> </a:t>
            </a:r>
            <a:r>
              <a:rPr sz="2176" spc="-6" dirty="0">
                <a:solidFill>
                  <a:srgbClr val="FFFFFF"/>
                </a:solidFill>
                <a:latin typeface="Arial MT"/>
                <a:cs typeface="Arial MT"/>
              </a:rPr>
              <a:t>que vous</a:t>
            </a:r>
            <a:r>
              <a:rPr sz="2176" dirty="0">
                <a:solidFill>
                  <a:srgbClr val="FFFFFF"/>
                </a:solidFill>
                <a:latin typeface="Arial MT"/>
                <a:cs typeface="Arial MT"/>
              </a:rPr>
              <a:t> </a:t>
            </a:r>
            <a:r>
              <a:rPr sz="2176" spc="-6" dirty="0">
                <a:solidFill>
                  <a:srgbClr val="FFFFFF"/>
                </a:solidFill>
                <a:latin typeface="Arial MT"/>
                <a:cs typeface="Arial MT"/>
              </a:rPr>
              <a:t>utilisez)</a:t>
            </a:r>
            <a:r>
              <a:rPr sz="2176" dirty="0">
                <a:solidFill>
                  <a:srgbClr val="FFFFFF"/>
                </a:solidFill>
                <a:latin typeface="Arial MT"/>
                <a:cs typeface="Arial MT"/>
              </a:rPr>
              <a:t> </a:t>
            </a:r>
            <a:r>
              <a:rPr sz="2176" spc="-12" dirty="0">
                <a:solidFill>
                  <a:srgbClr val="FFFFFF"/>
                </a:solidFill>
                <a:latin typeface="Arial MT"/>
                <a:cs typeface="Arial MT"/>
              </a:rPr>
              <a:t>(sauvegardez</a:t>
            </a:r>
            <a:r>
              <a:rPr sz="2176" dirty="0">
                <a:solidFill>
                  <a:srgbClr val="FFFFFF"/>
                </a:solidFill>
                <a:latin typeface="Arial MT"/>
                <a:cs typeface="Arial MT"/>
              </a:rPr>
              <a:t> </a:t>
            </a:r>
            <a:r>
              <a:rPr sz="2176" spc="-6" dirty="0">
                <a:solidFill>
                  <a:srgbClr val="FFFFFF"/>
                </a:solidFill>
                <a:latin typeface="Arial MT"/>
                <a:cs typeface="Arial MT"/>
              </a:rPr>
              <a:t>votre texte </a:t>
            </a:r>
            <a:r>
              <a:rPr sz="2176" spc="-12" dirty="0">
                <a:solidFill>
                  <a:srgbClr val="FFFFFF"/>
                </a:solidFill>
                <a:latin typeface="Arial MT"/>
                <a:cs typeface="Arial MT"/>
              </a:rPr>
              <a:t>d’abord</a:t>
            </a:r>
            <a:r>
              <a:rPr sz="2176" spc="-6" dirty="0">
                <a:solidFill>
                  <a:srgbClr val="FFFFFF"/>
                </a:solidFill>
                <a:latin typeface="Arial MT"/>
                <a:cs typeface="Arial MT"/>
              </a:rPr>
              <a:t> </a:t>
            </a:r>
            <a:r>
              <a:rPr sz="2176" dirty="0">
                <a:solidFill>
                  <a:srgbClr val="FFFFFF"/>
                </a:solidFill>
                <a:latin typeface="Arial MT"/>
                <a:cs typeface="Arial MT"/>
              </a:rPr>
              <a:t>!!) .</a:t>
            </a:r>
            <a:endParaRPr sz="2176" dirty="0">
              <a:solidFill>
                <a:prstClr val="black"/>
              </a:solidFill>
              <a:latin typeface="Arial MT"/>
              <a:cs typeface="Arial MT"/>
            </a:endParaRPr>
          </a:p>
          <a:p>
            <a:pPr marL="406923" marR="4069994" defTabSz="1105601">
              <a:lnSpc>
                <a:spcPts val="3809"/>
              </a:lnSpc>
              <a:spcBef>
                <a:spcPts val="60"/>
              </a:spcBef>
            </a:pPr>
            <a:r>
              <a:rPr sz="2176" spc="-12" dirty="0">
                <a:solidFill>
                  <a:srgbClr val="FFFFFF"/>
                </a:solidFill>
                <a:latin typeface="Arial MT"/>
                <a:cs typeface="Arial MT"/>
              </a:rPr>
              <a:t>afficher </a:t>
            </a:r>
            <a:r>
              <a:rPr sz="2176" spc="-6" dirty="0">
                <a:solidFill>
                  <a:srgbClr val="FFFFFF"/>
                </a:solidFill>
                <a:latin typeface="Arial MT"/>
                <a:cs typeface="Arial MT"/>
              </a:rPr>
              <a:t>toutes les informations du processus. </a:t>
            </a:r>
            <a:r>
              <a:rPr sz="2176" spc="-592" dirty="0">
                <a:solidFill>
                  <a:srgbClr val="FFFFFF"/>
                </a:solidFill>
                <a:latin typeface="Arial MT"/>
                <a:cs typeface="Arial MT"/>
              </a:rPr>
              <a:t> </a:t>
            </a:r>
            <a:r>
              <a:rPr sz="2176" spc="-12" dirty="0">
                <a:solidFill>
                  <a:srgbClr val="FFFFFF"/>
                </a:solidFill>
                <a:latin typeface="Arial MT"/>
                <a:cs typeface="Arial MT"/>
              </a:rPr>
              <a:t>puis</a:t>
            </a:r>
            <a:r>
              <a:rPr sz="2176" spc="-6" dirty="0">
                <a:solidFill>
                  <a:srgbClr val="FFFFFF"/>
                </a:solidFill>
                <a:latin typeface="Arial MT"/>
                <a:cs typeface="Arial MT"/>
              </a:rPr>
              <a:t> le </a:t>
            </a:r>
            <a:r>
              <a:rPr sz="2176" spc="-18" dirty="0">
                <a:solidFill>
                  <a:srgbClr val="FFFFFF"/>
                </a:solidFill>
                <a:latin typeface="Arial MT"/>
                <a:cs typeface="Arial MT"/>
              </a:rPr>
              <a:t>terminer.</a:t>
            </a:r>
            <a:endParaRPr sz="2176" dirty="0">
              <a:solidFill>
                <a:prstClr val="black"/>
              </a:solidFill>
              <a:latin typeface="Arial MT"/>
              <a:cs typeface="Arial MT"/>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4014" y="279420"/>
            <a:ext cx="1064113"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D</a:t>
            </a:r>
            <a:r>
              <a:rPr sz="1814" b="1" dirty="0">
                <a:solidFill>
                  <a:srgbClr val="0058FF"/>
                </a:solidFill>
                <a:latin typeface="Arial"/>
                <a:cs typeface="Arial"/>
              </a:rPr>
              <a:t>ate</a:t>
            </a:r>
            <a:r>
              <a:rPr sz="1814" b="1" spc="-36" dirty="0">
                <a:solidFill>
                  <a:srgbClr val="0058FF"/>
                </a:solidFill>
                <a:latin typeface="Arial"/>
                <a:cs typeface="Arial"/>
              </a:rPr>
              <a:t>T</a:t>
            </a:r>
            <a:r>
              <a:rPr sz="1814" b="1" dirty="0">
                <a:solidFill>
                  <a:srgbClr val="0058FF"/>
                </a:solidFill>
                <a:latin typeface="Arial"/>
                <a:cs typeface="Arial"/>
              </a:rPr>
              <a:t>i</a:t>
            </a:r>
            <a:r>
              <a:rPr sz="1814" b="1" spc="-6" dirty="0">
                <a:solidFill>
                  <a:srgbClr val="0058FF"/>
                </a:solidFill>
                <a:latin typeface="Arial"/>
                <a:cs typeface="Arial"/>
              </a:rPr>
              <a:t>m</a:t>
            </a:r>
            <a:r>
              <a:rPr sz="1814" b="1" dirty="0">
                <a:solidFill>
                  <a:srgbClr val="0058FF"/>
                </a:solidFill>
                <a:latin typeface="Arial"/>
                <a:cs typeface="Arial"/>
              </a:rPr>
              <a:t>e</a:t>
            </a:r>
            <a:endParaRPr sz="1814">
              <a:solidFill>
                <a:prstClr val="black"/>
              </a:solidFill>
              <a:latin typeface="Arial"/>
              <a:cs typeface="Arial"/>
            </a:endParaRPr>
          </a:p>
        </p:txBody>
      </p:sp>
      <p:sp>
        <p:nvSpPr>
          <p:cNvPr id="3" name="object 3"/>
          <p:cNvSpPr txBox="1">
            <a:spLocks noGrp="1"/>
          </p:cNvSpPr>
          <p:nvPr>
            <p:ph type="title"/>
          </p:nvPr>
        </p:nvSpPr>
        <p:spPr>
          <a:xfrm>
            <a:off x="594014" y="535345"/>
            <a:ext cx="7491784" cy="573671"/>
          </a:xfrm>
          <a:prstGeom prst="rect">
            <a:avLst/>
          </a:prstGeom>
        </p:spPr>
        <p:txBody>
          <a:bodyPr vert="horz" wrap="square" lIns="0" tIns="15355" rIns="0" bIns="0" rtlCol="0">
            <a:spAutoFit/>
          </a:bodyPr>
          <a:lstStyle/>
          <a:p>
            <a:pPr marL="15356">
              <a:spcBef>
                <a:spcPts val="121"/>
              </a:spcBef>
            </a:pPr>
            <a:r>
              <a:rPr lang="fr-FR" spc="351" dirty="0"/>
              <a:t>Commit</a:t>
            </a:r>
            <a:endParaRPr spc="351" dirty="0"/>
          </a:p>
        </p:txBody>
      </p:sp>
    </p:spTree>
    <p:extLst>
      <p:ext uri="{BB962C8B-B14F-4D97-AF65-F5344CB8AC3E}">
        <p14:creationId xmlns:p14="http://schemas.microsoft.com/office/powerpoint/2010/main" val="137523110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1375055"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API</a:t>
            </a:r>
            <a:r>
              <a:rPr sz="1814" b="1" spc="-73" dirty="0">
                <a:solidFill>
                  <a:srgbClr val="0058FF"/>
                </a:solidFill>
                <a:latin typeface="Arial"/>
                <a:cs typeface="Arial"/>
              </a:rPr>
              <a:t> </a:t>
            </a:r>
            <a:r>
              <a:rPr sz="1814" b="1" spc="-6" dirty="0">
                <a:solidFill>
                  <a:srgbClr val="0058FF"/>
                </a:solidFill>
                <a:latin typeface="Arial"/>
                <a:cs typeface="Arial"/>
              </a:rPr>
              <a:t>Process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5152425" cy="573671"/>
          </a:xfrm>
          <a:prstGeom prst="rect">
            <a:avLst/>
          </a:prstGeom>
        </p:spPr>
        <p:txBody>
          <a:bodyPr vert="horz" wrap="square" lIns="0" tIns="15355" rIns="0" bIns="0" rtlCol="0">
            <a:spAutoFit/>
          </a:bodyPr>
          <a:lstStyle/>
          <a:p>
            <a:pPr marL="15356">
              <a:spcBef>
                <a:spcPts val="121"/>
              </a:spcBef>
            </a:pPr>
            <a:r>
              <a:rPr spc="399" dirty="0"/>
              <a:t>Ce</a:t>
            </a:r>
            <a:r>
              <a:rPr spc="138" dirty="0"/>
              <a:t> </a:t>
            </a:r>
            <a:r>
              <a:rPr spc="254" dirty="0"/>
              <a:t>qu’il</a:t>
            </a:r>
            <a:r>
              <a:rPr spc="151" dirty="0"/>
              <a:t> </a:t>
            </a:r>
            <a:r>
              <a:rPr spc="369" dirty="0"/>
              <a:t>faut</a:t>
            </a:r>
            <a:r>
              <a:rPr spc="145" dirty="0"/>
              <a:t> </a:t>
            </a:r>
            <a:r>
              <a:rPr spc="296" dirty="0"/>
              <a:t>retenir</a:t>
            </a:r>
          </a:p>
        </p:txBody>
      </p:sp>
      <p:sp>
        <p:nvSpPr>
          <p:cNvPr id="4" name="object 4"/>
          <p:cNvSpPr txBox="1"/>
          <p:nvPr/>
        </p:nvSpPr>
        <p:spPr>
          <a:xfrm>
            <a:off x="668010"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593720"/>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668010" y="3065984"/>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668010" y="4010510"/>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8" name="object 8"/>
          <p:cNvSpPr txBox="1"/>
          <p:nvPr/>
        </p:nvSpPr>
        <p:spPr>
          <a:xfrm>
            <a:off x="668010" y="448277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9" name="object 9"/>
          <p:cNvSpPr txBox="1"/>
          <p:nvPr/>
        </p:nvSpPr>
        <p:spPr>
          <a:xfrm>
            <a:off x="668010" y="4955038"/>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10" name="object 10"/>
          <p:cNvSpPr txBox="1"/>
          <p:nvPr/>
        </p:nvSpPr>
        <p:spPr>
          <a:xfrm>
            <a:off x="1059752" y="1423288"/>
            <a:ext cx="5916781" cy="4295010"/>
          </a:xfrm>
          <a:prstGeom prst="rect">
            <a:avLst/>
          </a:prstGeom>
        </p:spPr>
        <p:txBody>
          <a:bodyPr vert="horz" wrap="square" lIns="0" tIns="15355" rIns="0" bIns="0" rtlCol="0">
            <a:spAutoFit/>
          </a:bodyPr>
          <a:lstStyle/>
          <a:p>
            <a:pPr marL="15356" marR="6142" indent="19194" defTabSz="1105601">
              <a:lnSpc>
                <a:spcPct val="142400"/>
              </a:lnSpc>
              <a:spcBef>
                <a:spcPts val="121"/>
              </a:spcBef>
            </a:pPr>
            <a:r>
              <a:rPr sz="2176" b="1" spc="-30" dirty="0">
                <a:solidFill>
                  <a:srgbClr val="FFFFFF"/>
                </a:solidFill>
                <a:latin typeface="Arial MT"/>
                <a:cs typeface="Arial MT"/>
              </a:rPr>
              <a:t>L’API </a:t>
            </a:r>
            <a:r>
              <a:rPr sz="2176" b="1" spc="-6" dirty="0">
                <a:solidFill>
                  <a:srgbClr val="FFFFFF"/>
                </a:solidFill>
                <a:latin typeface="Arial MT"/>
                <a:cs typeface="Arial MT"/>
              </a:rPr>
              <a:t>Process permet, grâce aux classes </a:t>
            </a:r>
            <a:r>
              <a:rPr sz="2176" dirty="0">
                <a:solidFill>
                  <a:srgbClr val="FFFFFF"/>
                </a:solidFill>
                <a:latin typeface="Arial MT"/>
                <a:cs typeface="Arial MT"/>
              </a:rPr>
              <a:t>: </a:t>
            </a:r>
            <a:r>
              <a:rPr sz="2176" spc="-592" dirty="0">
                <a:solidFill>
                  <a:srgbClr val="FFFFFF"/>
                </a:solidFill>
                <a:latin typeface="Arial MT"/>
                <a:cs typeface="Arial MT"/>
              </a:rPr>
              <a:t> </a:t>
            </a:r>
            <a:r>
              <a:rPr sz="2176" spc="-6" dirty="0">
                <a:solidFill>
                  <a:srgbClr val="FFFFFF"/>
                </a:solidFill>
                <a:latin typeface="Arial MT"/>
                <a:cs typeface="Arial MT"/>
              </a:rPr>
              <a:t>Process</a:t>
            </a:r>
            <a:endParaRPr sz="2176" dirty="0">
              <a:solidFill>
                <a:prstClr val="black"/>
              </a:solidFill>
              <a:latin typeface="Arial MT"/>
              <a:cs typeface="Arial MT"/>
            </a:endParaRPr>
          </a:p>
          <a:p>
            <a:pPr marL="15356" marR="3033493" defTabSz="1105601">
              <a:lnSpc>
                <a:spcPct val="142400"/>
              </a:lnSpc>
            </a:pPr>
            <a:r>
              <a:rPr sz="2176" spc="-12" dirty="0">
                <a:solidFill>
                  <a:srgbClr val="FFFFFF"/>
                </a:solidFill>
                <a:latin typeface="Arial MT"/>
                <a:cs typeface="Arial MT"/>
              </a:rPr>
              <a:t>ProcessBuilder </a:t>
            </a:r>
            <a:r>
              <a:rPr sz="2176" spc="-6" dirty="0">
                <a:solidFill>
                  <a:srgbClr val="FFFFFF"/>
                </a:solidFill>
                <a:latin typeface="Arial MT"/>
                <a:cs typeface="Arial MT"/>
              </a:rPr>
              <a:t>et </a:t>
            </a:r>
            <a:r>
              <a:rPr sz="2176" spc="-592" dirty="0">
                <a:solidFill>
                  <a:srgbClr val="FFFFFF"/>
                </a:solidFill>
                <a:latin typeface="Arial MT"/>
                <a:cs typeface="Arial MT"/>
              </a:rPr>
              <a:t> </a:t>
            </a:r>
            <a:r>
              <a:rPr sz="2176" spc="-12" dirty="0" err="1">
                <a:solidFill>
                  <a:srgbClr val="FFFFFF"/>
                </a:solidFill>
                <a:latin typeface="Arial MT"/>
                <a:cs typeface="Arial MT"/>
              </a:rPr>
              <a:t>ProcessHandle</a:t>
            </a:r>
            <a:r>
              <a:rPr sz="2176" spc="-12" dirty="0">
                <a:solidFill>
                  <a:srgbClr val="FFFFFF"/>
                </a:solidFill>
                <a:latin typeface="Arial MT"/>
                <a:cs typeface="Arial MT"/>
              </a:rPr>
              <a:t> </a:t>
            </a:r>
            <a:r>
              <a:rPr sz="2176" spc="-6" dirty="0">
                <a:solidFill>
                  <a:srgbClr val="FFFFFF"/>
                </a:solidFill>
                <a:latin typeface="Arial MT"/>
                <a:cs typeface="Arial MT"/>
              </a:rPr>
              <a:t> </a:t>
            </a:r>
            <a:endParaRPr lang="fr-FR" sz="2176" spc="-6" dirty="0">
              <a:solidFill>
                <a:srgbClr val="FFFFFF"/>
              </a:solidFill>
              <a:latin typeface="Arial MT"/>
              <a:cs typeface="Arial MT"/>
            </a:endParaRPr>
          </a:p>
          <a:p>
            <a:pPr marL="15356" marR="3033493" defTabSz="1105601">
              <a:lnSpc>
                <a:spcPct val="142400"/>
              </a:lnSpc>
            </a:pPr>
            <a:r>
              <a:rPr sz="2176" b="1" spc="-6" dirty="0">
                <a:solidFill>
                  <a:srgbClr val="FFFFFF"/>
                </a:solidFill>
                <a:latin typeface="Arial MT"/>
                <a:cs typeface="Arial MT"/>
              </a:rPr>
              <a:t>De</a:t>
            </a:r>
            <a:r>
              <a:rPr sz="2176" b="1" spc="-18" dirty="0">
                <a:solidFill>
                  <a:srgbClr val="FFFFFF"/>
                </a:solidFill>
                <a:latin typeface="Arial MT"/>
                <a:cs typeface="Arial MT"/>
              </a:rPr>
              <a:t> </a:t>
            </a:r>
            <a:r>
              <a:rPr sz="2176" b="1" spc="-12" dirty="0">
                <a:solidFill>
                  <a:srgbClr val="FFFFFF"/>
                </a:solidFill>
                <a:latin typeface="Arial MT"/>
                <a:cs typeface="Arial MT"/>
              </a:rPr>
              <a:t>manipuler </a:t>
            </a:r>
            <a:r>
              <a:rPr sz="2176" b="1" dirty="0">
                <a:solidFill>
                  <a:srgbClr val="FFFFFF"/>
                </a:solidFill>
                <a:latin typeface="Arial MT"/>
                <a:cs typeface="Arial MT"/>
              </a:rPr>
              <a:t>:</a:t>
            </a:r>
            <a:endParaRPr sz="2176" b="1" dirty="0">
              <a:solidFill>
                <a:prstClr val="black"/>
              </a:solidFill>
              <a:latin typeface="Arial MT"/>
              <a:cs typeface="Arial MT"/>
            </a:endParaRPr>
          </a:p>
          <a:p>
            <a:pPr marL="15356" marR="4073833" defTabSz="1105601">
              <a:lnSpc>
                <a:spcPct val="142400"/>
              </a:lnSpc>
            </a:pPr>
            <a:r>
              <a:rPr sz="2176" spc="-6" dirty="0">
                <a:solidFill>
                  <a:srgbClr val="FFFFFF"/>
                </a:solidFill>
                <a:latin typeface="Arial MT"/>
                <a:cs typeface="Arial MT"/>
              </a:rPr>
              <a:t>lister </a:t>
            </a:r>
            <a:r>
              <a:rPr sz="2176" dirty="0">
                <a:solidFill>
                  <a:srgbClr val="FFFFFF"/>
                </a:solidFill>
                <a:latin typeface="Arial MT"/>
                <a:cs typeface="Arial MT"/>
              </a:rPr>
              <a:t> </a:t>
            </a:r>
            <a:r>
              <a:rPr sz="2176" spc="-12" dirty="0">
                <a:solidFill>
                  <a:srgbClr val="FFFFFF"/>
                </a:solidFill>
                <a:latin typeface="Arial MT"/>
                <a:cs typeface="Arial MT"/>
              </a:rPr>
              <a:t>d</a:t>
            </a:r>
            <a:r>
              <a:rPr sz="2176" spc="-6" dirty="0">
                <a:solidFill>
                  <a:srgbClr val="FFFFFF"/>
                </a:solidFill>
                <a:latin typeface="Arial MT"/>
                <a:cs typeface="Arial MT"/>
              </a:rPr>
              <a:t>é</a:t>
            </a:r>
            <a:r>
              <a:rPr sz="2176" dirty="0">
                <a:solidFill>
                  <a:srgbClr val="FFFFFF"/>
                </a:solidFill>
                <a:latin typeface="Arial MT"/>
                <a:cs typeface="Arial MT"/>
              </a:rPr>
              <a:t>m</a:t>
            </a:r>
            <a:r>
              <a:rPr sz="2176" spc="-12" dirty="0">
                <a:solidFill>
                  <a:srgbClr val="FFFFFF"/>
                </a:solidFill>
                <a:latin typeface="Arial MT"/>
                <a:cs typeface="Arial MT"/>
              </a:rPr>
              <a:t>a</a:t>
            </a:r>
            <a:r>
              <a:rPr sz="2176" dirty="0">
                <a:solidFill>
                  <a:srgbClr val="FFFFFF"/>
                </a:solidFill>
                <a:latin typeface="Arial MT"/>
                <a:cs typeface="Arial MT"/>
              </a:rPr>
              <a:t>rr</a:t>
            </a:r>
            <a:r>
              <a:rPr sz="2176" spc="-12" dirty="0">
                <a:solidFill>
                  <a:srgbClr val="FFFFFF"/>
                </a:solidFill>
                <a:latin typeface="Arial MT"/>
                <a:cs typeface="Arial MT"/>
              </a:rPr>
              <a:t>e</a:t>
            </a:r>
            <a:r>
              <a:rPr sz="2176" dirty="0">
                <a:solidFill>
                  <a:srgbClr val="FFFFFF"/>
                </a:solidFill>
                <a:latin typeface="Arial MT"/>
                <a:cs typeface="Arial MT"/>
              </a:rPr>
              <a:t>r  </a:t>
            </a:r>
            <a:r>
              <a:rPr sz="2176" spc="-6" dirty="0">
                <a:solidFill>
                  <a:srgbClr val="FFFFFF"/>
                </a:solidFill>
                <a:latin typeface="Arial MT"/>
                <a:cs typeface="Arial MT"/>
              </a:rPr>
              <a:t>arrêter</a:t>
            </a:r>
            <a:endParaRPr sz="2176" dirty="0">
              <a:solidFill>
                <a:prstClr val="black"/>
              </a:solidFill>
              <a:latin typeface="Arial MT"/>
              <a:cs typeface="Arial MT"/>
            </a:endParaRPr>
          </a:p>
          <a:p>
            <a:pPr marL="15356" defTabSz="1105601">
              <a:spcBef>
                <a:spcPts val="1106"/>
              </a:spcBef>
            </a:pPr>
            <a:r>
              <a:rPr sz="2176" spc="-6" dirty="0">
                <a:solidFill>
                  <a:srgbClr val="FFFFFF"/>
                </a:solidFill>
                <a:latin typeface="Arial MT"/>
                <a:cs typeface="Arial MT"/>
              </a:rPr>
              <a:t>des</a:t>
            </a:r>
            <a:r>
              <a:rPr sz="2176" spc="-30" dirty="0">
                <a:solidFill>
                  <a:srgbClr val="FFFFFF"/>
                </a:solidFill>
                <a:latin typeface="Arial MT"/>
                <a:cs typeface="Arial MT"/>
              </a:rPr>
              <a:t> </a:t>
            </a:r>
            <a:r>
              <a:rPr sz="2176" spc="-6" dirty="0">
                <a:solidFill>
                  <a:srgbClr val="FFFFFF"/>
                </a:solidFill>
                <a:latin typeface="Arial MT"/>
                <a:cs typeface="Arial MT"/>
              </a:rPr>
              <a:t>processus</a:t>
            </a:r>
            <a:r>
              <a:rPr sz="2176" spc="-24" dirty="0">
                <a:solidFill>
                  <a:srgbClr val="FFFFFF"/>
                </a:solidFill>
                <a:latin typeface="Arial MT"/>
                <a:cs typeface="Arial MT"/>
              </a:rPr>
              <a:t> </a:t>
            </a:r>
            <a:r>
              <a:rPr sz="2176" spc="-6" dirty="0">
                <a:solidFill>
                  <a:srgbClr val="FFFFFF"/>
                </a:solidFill>
                <a:latin typeface="Arial MT"/>
                <a:cs typeface="Arial MT"/>
              </a:rPr>
              <a:t>assez</a:t>
            </a:r>
            <a:r>
              <a:rPr sz="2176" spc="-24" dirty="0">
                <a:solidFill>
                  <a:srgbClr val="FFFFFF"/>
                </a:solidFill>
                <a:latin typeface="Arial MT"/>
                <a:cs typeface="Arial MT"/>
              </a:rPr>
              <a:t> </a:t>
            </a:r>
            <a:r>
              <a:rPr sz="2176" spc="-6" dirty="0">
                <a:solidFill>
                  <a:srgbClr val="FFFFFF"/>
                </a:solidFill>
                <a:latin typeface="Arial MT"/>
                <a:cs typeface="Arial MT"/>
              </a:rPr>
              <a:t>facilement.</a:t>
            </a:r>
            <a:endParaRPr sz="2176" dirty="0">
              <a:solidFill>
                <a:prstClr val="black"/>
              </a:solidFill>
              <a:latin typeface="Arial MT"/>
              <a:cs typeface="Arial MT"/>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1375055"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API</a:t>
            </a:r>
            <a:r>
              <a:rPr sz="1814" b="1" spc="-73" dirty="0">
                <a:solidFill>
                  <a:srgbClr val="0058FF"/>
                </a:solidFill>
                <a:latin typeface="Arial"/>
                <a:cs typeface="Arial"/>
              </a:rPr>
              <a:t> </a:t>
            </a:r>
            <a:r>
              <a:rPr sz="1814" b="1" spc="-6" dirty="0">
                <a:solidFill>
                  <a:srgbClr val="0058FF"/>
                </a:solidFill>
                <a:latin typeface="Arial"/>
                <a:cs typeface="Arial"/>
              </a:rPr>
              <a:t>Process</a:t>
            </a:r>
            <a:endParaRPr sz="1814">
              <a:solidFill>
                <a:prstClr val="black"/>
              </a:solidFill>
              <a:latin typeface="Arial"/>
              <a:cs typeface="Arial"/>
            </a:endParaRPr>
          </a:p>
        </p:txBody>
      </p:sp>
      <p:sp>
        <p:nvSpPr>
          <p:cNvPr id="3" name="object 3"/>
          <p:cNvSpPr txBox="1"/>
          <p:nvPr/>
        </p:nvSpPr>
        <p:spPr>
          <a:xfrm>
            <a:off x="537431" y="538401"/>
            <a:ext cx="6760879" cy="573671"/>
          </a:xfrm>
          <a:prstGeom prst="rect">
            <a:avLst/>
          </a:prstGeom>
        </p:spPr>
        <p:txBody>
          <a:bodyPr vert="horz" wrap="square" lIns="0" tIns="15355" rIns="0" bIns="0" rtlCol="0">
            <a:spAutoFit/>
          </a:bodyPr>
          <a:lstStyle/>
          <a:p>
            <a:pPr marL="15356" defTabSz="1105601">
              <a:spcBef>
                <a:spcPts val="121"/>
              </a:spcBef>
            </a:pPr>
            <a:r>
              <a:rPr sz="3627" b="1" spc="423" dirty="0">
                <a:solidFill>
                  <a:srgbClr val="FFFFFF"/>
                </a:solidFill>
                <a:latin typeface="Trebuchet MS"/>
                <a:cs typeface="Trebuchet MS"/>
              </a:rPr>
              <a:t>Les</a:t>
            </a:r>
            <a:r>
              <a:rPr sz="3627" b="1" spc="133" dirty="0">
                <a:solidFill>
                  <a:srgbClr val="FFFFFF"/>
                </a:solidFill>
                <a:latin typeface="Trebuchet MS"/>
                <a:cs typeface="Trebuchet MS"/>
              </a:rPr>
              <a:t> </a:t>
            </a:r>
            <a:r>
              <a:rPr sz="3627" b="1" spc="381" dirty="0">
                <a:solidFill>
                  <a:srgbClr val="FFFFFF"/>
                </a:solidFill>
                <a:latin typeface="Trebuchet MS"/>
                <a:cs typeface="Trebuchet MS"/>
              </a:rPr>
              <a:t>conseils</a:t>
            </a:r>
            <a:r>
              <a:rPr sz="3627" b="1" spc="138" dirty="0">
                <a:solidFill>
                  <a:srgbClr val="FFFFFF"/>
                </a:solidFill>
                <a:latin typeface="Trebuchet MS"/>
                <a:cs typeface="Trebuchet MS"/>
              </a:rPr>
              <a:t> </a:t>
            </a:r>
            <a:r>
              <a:rPr sz="3627" b="1" spc="459" dirty="0">
                <a:solidFill>
                  <a:srgbClr val="FFFFFF"/>
                </a:solidFill>
                <a:latin typeface="Trebuchet MS"/>
                <a:cs typeface="Trebuchet MS"/>
              </a:rPr>
              <a:t>du</a:t>
            </a:r>
            <a:r>
              <a:rPr sz="3627" b="1" spc="138" dirty="0">
                <a:solidFill>
                  <a:srgbClr val="FFFFFF"/>
                </a:solidFill>
                <a:latin typeface="Trebuchet MS"/>
                <a:cs typeface="Trebuchet MS"/>
              </a:rPr>
              <a:t> </a:t>
            </a:r>
            <a:r>
              <a:rPr sz="3627" b="1" spc="375" dirty="0">
                <a:solidFill>
                  <a:srgbClr val="FFFFFF"/>
                </a:solidFill>
                <a:latin typeface="Trebuchet MS"/>
                <a:cs typeface="Trebuchet MS"/>
              </a:rPr>
              <a:t>formateur</a:t>
            </a:r>
            <a:endParaRPr sz="3627">
              <a:solidFill>
                <a:prstClr val="black"/>
              </a:solidFill>
              <a:latin typeface="Trebuchet MS"/>
              <a:cs typeface="Trebuchet MS"/>
            </a:endParaRP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1059752" y="1563880"/>
            <a:ext cx="10420014" cy="966744"/>
          </a:xfrm>
          <a:prstGeom prst="rect">
            <a:avLst/>
          </a:prstGeom>
        </p:spPr>
        <p:txBody>
          <a:bodyPr vert="horz" wrap="square" lIns="0" tIns="42994" rIns="0" bIns="0" rtlCol="0">
            <a:spAutoFit/>
          </a:bodyPr>
          <a:lstStyle/>
          <a:p>
            <a:pPr marL="15356" marR="6142" defTabSz="1105601">
              <a:lnSpc>
                <a:spcPts val="2442"/>
              </a:lnSpc>
              <a:spcBef>
                <a:spcPts val="339"/>
              </a:spcBef>
            </a:pPr>
            <a:r>
              <a:rPr sz="2176" spc="-30" dirty="0">
                <a:solidFill>
                  <a:srgbClr val="FFFFFF"/>
                </a:solidFill>
                <a:latin typeface="Arial MT"/>
                <a:cs typeface="Arial MT"/>
              </a:rPr>
              <a:t>L’API</a:t>
            </a:r>
            <a:r>
              <a:rPr sz="2176" dirty="0">
                <a:solidFill>
                  <a:srgbClr val="FFFFFF"/>
                </a:solidFill>
                <a:latin typeface="Arial MT"/>
                <a:cs typeface="Arial MT"/>
              </a:rPr>
              <a:t> </a:t>
            </a:r>
            <a:r>
              <a:rPr sz="2176" spc="-6" dirty="0">
                <a:solidFill>
                  <a:srgbClr val="FFFFFF"/>
                </a:solidFill>
                <a:latin typeface="Arial MT"/>
                <a:cs typeface="Arial MT"/>
              </a:rPr>
              <a:t>Process</a:t>
            </a:r>
            <a:r>
              <a:rPr sz="2176" dirty="0">
                <a:solidFill>
                  <a:srgbClr val="FFFFFF"/>
                </a:solidFill>
                <a:latin typeface="Arial MT"/>
                <a:cs typeface="Arial MT"/>
              </a:rPr>
              <a:t> </a:t>
            </a:r>
            <a:r>
              <a:rPr sz="2176" spc="-12" dirty="0">
                <a:solidFill>
                  <a:srgbClr val="FFFFFF"/>
                </a:solidFill>
                <a:latin typeface="Arial MT"/>
                <a:cs typeface="Arial MT"/>
              </a:rPr>
              <a:t>peut</a:t>
            </a:r>
            <a:r>
              <a:rPr sz="2176" spc="6" dirty="0">
                <a:solidFill>
                  <a:srgbClr val="FFFFFF"/>
                </a:solidFill>
                <a:latin typeface="Arial MT"/>
                <a:cs typeface="Arial MT"/>
              </a:rPr>
              <a:t> </a:t>
            </a:r>
            <a:r>
              <a:rPr sz="2176" spc="-6" dirty="0">
                <a:solidFill>
                  <a:srgbClr val="FFFFFF"/>
                </a:solidFill>
                <a:latin typeface="Arial MT"/>
                <a:cs typeface="Arial MT"/>
              </a:rPr>
              <a:t>être utile</a:t>
            </a:r>
            <a:r>
              <a:rPr sz="2176" dirty="0">
                <a:solidFill>
                  <a:srgbClr val="FFFFFF"/>
                </a:solidFill>
                <a:latin typeface="Arial MT"/>
                <a:cs typeface="Arial MT"/>
              </a:rPr>
              <a:t> </a:t>
            </a:r>
            <a:r>
              <a:rPr sz="2176" spc="-12" dirty="0">
                <a:solidFill>
                  <a:srgbClr val="FFFFFF"/>
                </a:solidFill>
                <a:latin typeface="Arial MT"/>
                <a:cs typeface="Arial MT"/>
              </a:rPr>
              <a:t>pour</a:t>
            </a:r>
            <a:r>
              <a:rPr sz="2176" dirty="0">
                <a:solidFill>
                  <a:srgbClr val="FFFFFF"/>
                </a:solidFill>
                <a:latin typeface="Arial MT"/>
                <a:cs typeface="Arial MT"/>
              </a:rPr>
              <a:t> </a:t>
            </a:r>
            <a:r>
              <a:rPr sz="2176" spc="-12" dirty="0">
                <a:solidFill>
                  <a:srgbClr val="FFFFFF"/>
                </a:solidFill>
                <a:latin typeface="Arial MT"/>
                <a:cs typeface="Arial MT"/>
              </a:rPr>
              <a:t>gérer</a:t>
            </a:r>
            <a:r>
              <a:rPr sz="2176" dirty="0">
                <a:solidFill>
                  <a:srgbClr val="FFFFFF"/>
                </a:solidFill>
                <a:latin typeface="Arial MT"/>
                <a:cs typeface="Arial MT"/>
              </a:rPr>
              <a:t> </a:t>
            </a:r>
            <a:r>
              <a:rPr sz="2176" spc="-6" dirty="0">
                <a:solidFill>
                  <a:srgbClr val="FFFFFF"/>
                </a:solidFill>
                <a:latin typeface="Arial MT"/>
                <a:cs typeface="Arial MT"/>
              </a:rPr>
              <a:t>les</a:t>
            </a:r>
            <a:r>
              <a:rPr sz="2176" spc="6" dirty="0">
                <a:solidFill>
                  <a:srgbClr val="FFFFFF"/>
                </a:solidFill>
                <a:latin typeface="Arial MT"/>
                <a:cs typeface="Arial MT"/>
              </a:rPr>
              <a:t> </a:t>
            </a:r>
            <a:r>
              <a:rPr sz="2176" spc="-6" dirty="0">
                <a:solidFill>
                  <a:srgbClr val="FFFFFF"/>
                </a:solidFill>
                <a:latin typeface="Arial MT"/>
                <a:cs typeface="Arial MT"/>
              </a:rPr>
              <a:t>processus,</a:t>
            </a:r>
            <a:r>
              <a:rPr sz="2176" dirty="0">
                <a:solidFill>
                  <a:srgbClr val="FFFFFF"/>
                </a:solidFill>
                <a:latin typeface="Arial MT"/>
                <a:cs typeface="Arial MT"/>
              </a:rPr>
              <a:t> </a:t>
            </a:r>
            <a:r>
              <a:rPr sz="2176" spc="-6" dirty="0">
                <a:solidFill>
                  <a:srgbClr val="FFFFFF"/>
                </a:solidFill>
                <a:latin typeface="Arial MT"/>
                <a:cs typeface="Arial MT"/>
              </a:rPr>
              <a:t>mais</a:t>
            </a:r>
            <a:r>
              <a:rPr sz="2176" spc="6" dirty="0">
                <a:solidFill>
                  <a:srgbClr val="FFFFFF"/>
                </a:solidFill>
                <a:latin typeface="Arial MT"/>
                <a:cs typeface="Arial MT"/>
              </a:rPr>
              <a:t> </a:t>
            </a:r>
            <a:r>
              <a:rPr sz="2176" spc="-6" dirty="0">
                <a:solidFill>
                  <a:srgbClr val="FFFFFF"/>
                </a:solidFill>
                <a:latin typeface="Arial MT"/>
                <a:cs typeface="Arial MT"/>
              </a:rPr>
              <a:t>attention aux</a:t>
            </a:r>
            <a:r>
              <a:rPr sz="2176" dirty="0">
                <a:solidFill>
                  <a:srgbClr val="FFFFFF"/>
                </a:solidFill>
                <a:latin typeface="Arial MT"/>
                <a:cs typeface="Arial MT"/>
              </a:rPr>
              <a:t> </a:t>
            </a:r>
            <a:r>
              <a:rPr sz="2176" spc="-6" dirty="0">
                <a:solidFill>
                  <a:srgbClr val="FFFFFF"/>
                </a:solidFill>
                <a:latin typeface="Arial MT"/>
                <a:cs typeface="Arial MT"/>
              </a:rPr>
              <a:t>spécificités </a:t>
            </a:r>
            <a:r>
              <a:rPr sz="2176" spc="-585" dirty="0">
                <a:solidFill>
                  <a:srgbClr val="FFFFFF"/>
                </a:solidFill>
                <a:latin typeface="Arial MT"/>
                <a:cs typeface="Arial MT"/>
              </a:rPr>
              <a:t> </a:t>
            </a:r>
            <a:r>
              <a:rPr sz="2176" spc="-6" dirty="0">
                <a:solidFill>
                  <a:srgbClr val="FFFFFF"/>
                </a:solidFill>
                <a:latin typeface="Arial MT"/>
                <a:cs typeface="Arial MT"/>
              </a:rPr>
              <a:t>du système</a:t>
            </a:r>
            <a:r>
              <a:rPr sz="2176" dirty="0">
                <a:solidFill>
                  <a:srgbClr val="FFFFFF"/>
                </a:solidFill>
                <a:latin typeface="Arial MT"/>
                <a:cs typeface="Arial MT"/>
              </a:rPr>
              <a:t> </a:t>
            </a:r>
            <a:r>
              <a:rPr sz="2176" spc="-12" dirty="0">
                <a:solidFill>
                  <a:srgbClr val="FFFFFF"/>
                </a:solidFill>
                <a:latin typeface="Arial MT"/>
                <a:cs typeface="Arial MT"/>
              </a:rPr>
              <a:t>d’exploitation</a:t>
            </a:r>
            <a:r>
              <a:rPr sz="2176" spc="-6" dirty="0">
                <a:solidFill>
                  <a:srgbClr val="FFFFFF"/>
                </a:solidFill>
                <a:latin typeface="Arial MT"/>
                <a:cs typeface="Arial MT"/>
              </a:rPr>
              <a:t> </a:t>
            </a:r>
            <a:r>
              <a:rPr sz="2176" spc="-12" dirty="0">
                <a:solidFill>
                  <a:srgbClr val="FFFFFF"/>
                </a:solidFill>
                <a:latin typeface="Arial MT"/>
                <a:cs typeface="Arial MT"/>
              </a:rPr>
              <a:t>quand</a:t>
            </a:r>
            <a:r>
              <a:rPr sz="2176" dirty="0">
                <a:solidFill>
                  <a:srgbClr val="FFFFFF"/>
                </a:solidFill>
                <a:latin typeface="Arial MT"/>
                <a:cs typeface="Arial MT"/>
              </a:rPr>
              <a:t> </a:t>
            </a:r>
            <a:r>
              <a:rPr sz="2176" spc="-6" dirty="0">
                <a:solidFill>
                  <a:srgbClr val="FFFFFF"/>
                </a:solidFill>
                <a:latin typeface="Arial MT"/>
                <a:cs typeface="Arial MT"/>
              </a:rPr>
              <a:t>on va</a:t>
            </a:r>
            <a:r>
              <a:rPr sz="2176" dirty="0">
                <a:solidFill>
                  <a:srgbClr val="FFFFFF"/>
                </a:solidFill>
                <a:latin typeface="Arial MT"/>
                <a:cs typeface="Arial MT"/>
              </a:rPr>
              <a:t> </a:t>
            </a:r>
            <a:r>
              <a:rPr sz="2176" spc="-12" dirty="0">
                <a:solidFill>
                  <a:srgbClr val="FFFFFF"/>
                </a:solidFill>
                <a:latin typeface="Arial MT"/>
                <a:cs typeface="Arial MT"/>
              </a:rPr>
              <a:t>manipuler</a:t>
            </a:r>
            <a:r>
              <a:rPr sz="2176" dirty="0">
                <a:solidFill>
                  <a:srgbClr val="FFFFFF"/>
                </a:solidFill>
                <a:latin typeface="Arial MT"/>
                <a:cs typeface="Arial MT"/>
              </a:rPr>
              <a:t> </a:t>
            </a:r>
            <a:r>
              <a:rPr sz="2176" spc="-6" dirty="0">
                <a:solidFill>
                  <a:srgbClr val="FFFFFF"/>
                </a:solidFill>
                <a:latin typeface="Arial MT"/>
                <a:cs typeface="Arial MT"/>
              </a:rPr>
              <a:t>SES</a:t>
            </a:r>
            <a:r>
              <a:rPr sz="2176" spc="6" dirty="0">
                <a:solidFill>
                  <a:srgbClr val="FFFFFF"/>
                </a:solidFill>
                <a:latin typeface="Arial MT"/>
                <a:cs typeface="Arial MT"/>
              </a:rPr>
              <a:t> </a:t>
            </a:r>
            <a:r>
              <a:rPr sz="2176" spc="-6" dirty="0">
                <a:solidFill>
                  <a:srgbClr val="FFFFFF"/>
                </a:solidFill>
                <a:latin typeface="Arial MT"/>
                <a:cs typeface="Arial MT"/>
              </a:rPr>
              <a:t>processus</a:t>
            </a:r>
            <a:r>
              <a:rPr sz="2176" dirty="0">
                <a:solidFill>
                  <a:srgbClr val="FFFFFF"/>
                </a:solidFill>
                <a:latin typeface="Arial MT"/>
                <a:cs typeface="Arial MT"/>
              </a:rPr>
              <a:t> :</a:t>
            </a:r>
            <a:r>
              <a:rPr sz="2176" spc="6" dirty="0">
                <a:solidFill>
                  <a:srgbClr val="FFFFFF"/>
                </a:solidFill>
                <a:latin typeface="Arial MT"/>
                <a:cs typeface="Arial MT"/>
              </a:rPr>
              <a:t> </a:t>
            </a:r>
            <a:r>
              <a:rPr sz="2176" spc="-6" dirty="0">
                <a:solidFill>
                  <a:srgbClr val="FFFFFF"/>
                </a:solidFill>
                <a:latin typeface="Arial MT"/>
                <a:cs typeface="Arial MT"/>
              </a:rPr>
              <a:t>Java </a:t>
            </a:r>
            <a:r>
              <a:rPr sz="2176" dirty="0">
                <a:solidFill>
                  <a:srgbClr val="FFFFFF"/>
                </a:solidFill>
                <a:latin typeface="Arial MT"/>
                <a:cs typeface="Arial MT"/>
              </a:rPr>
              <a:t>se </a:t>
            </a:r>
            <a:r>
              <a:rPr sz="2176" spc="-6" dirty="0">
                <a:solidFill>
                  <a:srgbClr val="FFFFFF"/>
                </a:solidFill>
                <a:latin typeface="Arial MT"/>
                <a:cs typeface="Arial MT"/>
              </a:rPr>
              <a:t>veut </a:t>
            </a:r>
            <a:r>
              <a:rPr sz="2176" dirty="0">
                <a:solidFill>
                  <a:srgbClr val="FFFFFF"/>
                </a:solidFill>
                <a:latin typeface="Arial MT"/>
                <a:cs typeface="Arial MT"/>
              </a:rPr>
              <a:t> </a:t>
            </a:r>
            <a:r>
              <a:rPr sz="2176" spc="-6" dirty="0">
                <a:solidFill>
                  <a:srgbClr val="FFFFFF"/>
                </a:solidFill>
                <a:latin typeface="Arial MT"/>
                <a:cs typeface="Arial MT"/>
              </a:rPr>
              <a:t>transparent là-dessus,</a:t>
            </a:r>
            <a:r>
              <a:rPr sz="2176" dirty="0">
                <a:solidFill>
                  <a:srgbClr val="FFFFFF"/>
                </a:solidFill>
                <a:latin typeface="Arial MT"/>
                <a:cs typeface="Arial MT"/>
              </a:rPr>
              <a:t> </a:t>
            </a:r>
            <a:r>
              <a:rPr sz="2176" spc="-6" dirty="0">
                <a:solidFill>
                  <a:srgbClr val="FFFFFF"/>
                </a:solidFill>
                <a:latin typeface="Arial MT"/>
                <a:cs typeface="Arial MT"/>
              </a:rPr>
              <a:t>mais</a:t>
            </a:r>
            <a:r>
              <a:rPr sz="2176" dirty="0">
                <a:solidFill>
                  <a:srgbClr val="FFFFFF"/>
                </a:solidFill>
                <a:latin typeface="Arial MT"/>
                <a:cs typeface="Arial MT"/>
              </a:rPr>
              <a:t> </a:t>
            </a:r>
            <a:r>
              <a:rPr sz="2176" spc="-6" dirty="0">
                <a:solidFill>
                  <a:srgbClr val="FFFFFF"/>
                </a:solidFill>
                <a:latin typeface="Arial MT"/>
                <a:cs typeface="Arial MT"/>
              </a:rPr>
              <a:t>au final,</a:t>
            </a:r>
            <a:r>
              <a:rPr sz="2176" dirty="0">
                <a:solidFill>
                  <a:srgbClr val="FFFFFF"/>
                </a:solidFill>
                <a:latin typeface="Arial MT"/>
                <a:cs typeface="Arial MT"/>
              </a:rPr>
              <a:t> </a:t>
            </a:r>
            <a:r>
              <a:rPr sz="2176" spc="-6" dirty="0">
                <a:solidFill>
                  <a:srgbClr val="FFFFFF"/>
                </a:solidFill>
                <a:latin typeface="Arial MT"/>
                <a:cs typeface="Arial MT"/>
              </a:rPr>
              <a:t>les systèmes</a:t>
            </a:r>
            <a:r>
              <a:rPr sz="2176" dirty="0">
                <a:solidFill>
                  <a:srgbClr val="FFFFFF"/>
                </a:solidFill>
                <a:latin typeface="Arial MT"/>
                <a:cs typeface="Arial MT"/>
              </a:rPr>
              <a:t> </a:t>
            </a:r>
            <a:r>
              <a:rPr sz="2176" spc="-12" dirty="0">
                <a:solidFill>
                  <a:srgbClr val="FFFFFF"/>
                </a:solidFill>
                <a:latin typeface="Arial MT"/>
                <a:cs typeface="Arial MT"/>
              </a:rPr>
              <a:t>peuvent</a:t>
            </a:r>
            <a:r>
              <a:rPr sz="2176" dirty="0">
                <a:solidFill>
                  <a:srgbClr val="FFFFFF"/>
                </a:solidFill>
                <a:latin typeface="Arial MT"/>
                <a:cs typeface="Arial MT"/>
              </a:rPr>
              <a:t> </a:t>
            </a:r>
            <a:r>
              <a:rPr sz="2176" spc="-24" dirty="0">
                <a:solidFill>
                  <a:srgbClr val="FFFFFF"/>
                </a:solidFill>
                <a:latin typeface="Arial MT"/>
                <a:cs typeface="Arial MT"/>
              </a:rPr>
              <a:t>différer.</a:t>
            </a:r>
            <a:endParaRPr sz="2176">
              <a:solidFill>
                <a:prstClr val="black"/>
              </a:solidFill>
              <a:latin typeface="Arial MT"/>
              <a:cs typeface="Arial MT"/>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76488" y="2161074"/>
            <a:ext cx="5273731" cy="2025029"/>
          </a:xfrm>
          <a:prstGeom prst="rect">
            <a:avLst/>
          </a:prstGeom>
        </p:spPr>
        <p:txBody>
          <a:bodyPr vert="horz" wrap="square" lIns="0" tIns="15355" rIns="0" bIns="0" rtlCol="0">
            <a:spAutoFit/>
          </a:bodyPr>
          <a:lstStyle/>
          <a:p>
            <a:pPr marL="15356" marR="6142">
              <a:spcBef>
                <a:spcPts val="121"/>
              </a:spcBef>
            </a:pPr>
            <a:r>
              <a:rPr sz="6529" b="0" dirty="0">
                <a:latin typeface="Arial MT"/>
                <a:cs typeface="Arial MT"/>
              </a:rPr>
              <a:t>JDK</a:t>
            </a:r>
            <a:r>
              <a:rPr sz="6529" b="0" spc="-48" dirty="0">
                <a:latin typeface="Arial MT"/>
                <a:cs typeface="Arial MT"/>
              </a:rPr>
              <a:t> </a:t>
            </a:r>
            <a:r>
              <a:rPr sz="6529" b="0" dirty="0">
                <a:latin typeface="Arial MT"/>
                <a:cs typeface="Arial MT"/>
              </a:rPr>
              <a:t>9</a:t>
            </a:r>
            <a:r>
              <a:rPr sz="6529" b="0" spc="-54" dirty="0">
                <a:latin typeface="Arial MT"/>
                <a:cs typeface="Arial MT"/>
              </a:rPr>
              <a:t> </a:t>
            </a:r>
            <a:r>
              <a:rPr sz="6529" b="0" dirty="0">
                <a:latin typeface="Arial MT"/>
                <a:cs typeface="Arial MT"/>
              </a:rPr>
              <a:t>:</a:t>
            </a:r>
            <a:r>
              <a:rPr sz="6529" b="0" spc="-54" dirty="0">
                <a:latin typeface="Arial MT"/>
                <a:cs typeface="Arial MT"/>
              </a:rPr>
              <a:t> </a:t>
            </a:r>
            <a:r>
              <a:rPr sz="6529" b="0" spc="-12" dirty="0">
                <a:latin typeface="Arial MT"/>
                <a:cs typeface="Arial MT"/>
              </a:rPr>
              <a:t>autres </a:t>
            </a:r>
            <a:r>
              <a:rPr sz="6529" b="0" spc="-1796" dirty="0">
                <a:latin typeface="Arial MT"/>
                <a:cs typeface="Arial MT"/>
              </a:rPr>
              <a:t> </a:t>
            </a:r>
            <a:r>
              <a:rPr sz="6529" b="0" spc="-12" dirty="0">
                <a:latin typeface="Arial MT"/>
                <a:cs typeface="Arial MT"/>
              </a:rPr>
              <a:t>nouveautés</a:t>
            </a:r>
            <a:endParaRPr sz="6529">
              <a:latin typeface="Arial MT"/>
              <a:cs typeface="Arial MT"/>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2928230"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18" dirty="0">
                <a:solidFill>
                  <a:srgbClr val="0058FF"/>
                </a:solidFill>
                <a:latin typeface="Arial"/>
                <a:cs typeface="Arial"/>
              </a:rPr>
              <a:t> </a:t>
            </a:r>
            <a:r>
              <a:rPr sz="1814" b="1" dirty="0">
                <a:solidFill>
                  <a:srgbClr val="0058FF"/>
                </a:solidFill>
                <a:latin typeface="Arial"/>
                <a:cs typeface="Arial"/>
              </a:rPr>
              <a:t>9</a:t>
            </a:r>
            <a:r>
              <a:rPr sz="1814" b="1" spc="-6" dirty="0">
                <a:solidFill>
                  <a:srgbClr val="0058FF"/>
                </a:solidFill>
                <a:latin typeface="Arial"/>
                <a:cs typeface="Arial"/>
              </a:rPr>
              <a:t> </a:t>
            </a:r>
            <a:r>
              <a:rPr sz="1814" b="1" dirty="0">
                <a:solidFill>
                  <a:srgbClr val="0058FF"/>
                </a:solidFill>
                <a:latin typeface="Arial"/>
                <a:cs typeface="Arial"/>
              </a:rPr>
              <a:t>:</a:t>
            </a:r>
            <a:r>
              <a:rPr sz="1814" b="1" spc="-18" dirty="0">
                <a:solidFill>
                  <a:srgbClr val="0058FF"/>
                </a:solidFill>
                <a:latin typeface="Arial"/>
                <a:cs typeface="Arial"/>
              </a:rPr>
              <a:t> </a:t>
            </a:r>
            <a:r>
              <a:rPr sz="1814" b="1" dirty="0">
                <a:solidFill>
                  <a:srgbClr val="0058FF"/>
                </a:solidFill>
                <a:latin typeface="Arial"/>
                <a:cs typeface="Arial"/>
              </a:rPr>
              <a:t>autres</a:t>
            </a:r>
            <a:r>
              <a:rPr sz="1814" b="1" spc="-18" dirty="0">
                <a:solidFill>
                  <a:srgbClr val="0058FF"/>
                </a:solidFill>
                <a:latin typeface="Arial"/>
                <a:cs typeface="Arial"/>
              </a:rPr>
              <a:t> </a:t>
            </a:r>
            <a:r>
              <a:rPr sz="1814" b="1" spc="-6" dirty="0">
                <a:solidFill>
                  <a:srgbClr val="0058FF"/>
                </a:solidFill>
                <a:latin typeface="Arial"/>
                <a:cs typeface="Arial"/>
              </a:rPr>
              <a:t>nouveautés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7556702" cy="573671"/>
          </a:xfrm>
          <a:prstGeom prst="rect">
            <a:avLst/>
          </a:prstGeom>
        </p:spPr>
        <p:txBody>
          <a:bodyPr vert="horz" wrap="square" lIns="0" tIns="15355" rIns="0" bIns="0" rtlCol="0">
            <a:spAutoFit/>
          </a:bodyPr>
          <a:lstStyle/>
          <a:p>
            <a:pPr marL="15356">
              <a:spcBef>
                <a:spcPts val="121"/>
              </a:spcBef>
            </a:pPr>
            <a:r>
              <a:rPr spc="417" dirty="0"/>
              <a:t>H</a:t>
            </a:r>
            <a:r>
              <a:rPr spc="453" dirty="0"/>
              <a:t>T</a:t>
            </a:r>
            <a:r>
              <a:rPr spc="254" dirty="0"/>
              <a:t>T</a:t>
            </a:r>
            <a:r>
              <a:rPr spc="514" dirty="0"/>
              <a:t>P</a:t>
            </a:r>
            <a:r>
              <a:rPr spc="393" dirty="0"/>
              <a:t>2</a:t>
            </a:r>
            <a:r>
              <a:rPr lang="fr-FR" spc="393" dirty="0"/>
              <a:t> &gt; </a:t>
            </a:r>
            <a:r>
              <a:rPr lang="fr-FR" spc="393" dirty="0" err="1"/>
              <a:t>HttpURLConnection</a:t>
            </a:r>
            <a:endParaRPr spc="393" dirty="0"/>
          </a:p>
        </p:txBody>
      </p:sp>
      <p:sp>
        <p:nvSpPr>
          <p:cNvPr id="6" name="object 6"/>
          <p:cNvSpPr txBox="1">
            <a:spLocks noGrp="1"/>
          </p:cNvSpPr>
          <p:nvPr>
            <p:ph type="body" idx="1"/>
          </p:nvPr>
        </p:nvSpPr>
        <p:spPr>
          <a:xfrm>
            <a:off x="621432" y="1582593"/>
            <a:ext cx="10949136" cy="4737006"/>
          </a:xfrm>
          <a:prstGeom prst="rect">
            <a:avLst/>
          </a:prstGeom>
        </p:spPr>
        <p:txBody>
          <a:bodyPr vert="horz" wrap="square" lIns="0" tIns="42994" rIns="0" bIns="0" rtlCol="0">
            <a:spAutoFit/>
          </a:bodyPr>
          <a:lstStyle/>
          <a:p>
            <a:pPr marL="336287" marR="410761">
              <a:lnSpc>
                <a:spcPts val="2442"/>
              </a:lnSpc>
              <a:spcBef>
                <a:spcPts val="339"/>
              </a:spcBef>
            </a:pPr>
            <a:r>
              <a:rPr lang="fr-FR" sz="2176" spc="-18" dirty="0"/>
              <a:t>Limitation de protocole</a:t>
            </a:r>
          </a:p>
          <a:p>
            <a:pPr marL="336287" marR="410761">
              <a:lnSpc>
                <a:spcPts val="2442"/>
              </a:lnSpc>
              <a:spcBef>
                <a:spcPts val="339"/>
              </a:spcBef>
            </a:pPr>
            <a:endParaRPr lang="fr-FR" sz="2176" spc="-18" dirty="0"/>
          </a:p>
          <a:p>
            <a:pPr marL="679187" marR="410761" indent="-342900">
              <a:lnSpc>
                <a:spcPts val="2442"/>
              </a:lnSpc>
              <a:spcBef>
                <a:spcPts val="339"/>
              </a:spcBef>
              <a:buFont typeface="Arial" panose="020B0604020202020204" pitchFamily="34" charset="0"/>
              <a:buChar char="•"/>
            </a:pPr>
            <a:r>
              <a:rPr lang="fr-FR" sz="2176" spc="-18" dirty="0"/>
              <a:t>    </a:t>
            </a:r>
            <a:r>
              <a:rPr lang="fr-FR" sz="2176" spc="-18" dirty="0" err="1"/>
              <a:t>HttpURLConnection</a:t>
            </a:r>
            <a:r>
              <a:rPr lang="fr-FR" sz="2176" spc="-18" dirty="0"/>
              <a:t> supporte uniquement HTTP/1.1, limitant l'envoi d'une seule requête par connexion.</a:t>
            </a:r>
          </a:p>
          <a:p>
            <a:pPr marL="336287" marR="410761">
              <a:lnSpc>
                <a:spcPts val="2442"/>
              </a:lnSpc>
              <a:spcBef>
                <a:spcPts val="339"/>
              </a:spcBef>
            </a:pPr>
            <a:endParaRPr lang="fr-FR" sz="2176" spc="-18" dirty="0"/>
          </a:p>
          <a:p>
            <a:pPr marL="336287" marR="410761">
              <a:lnSpc>
                <a:spcPts val="2442"/>
              </a:lnSpc>
              <a:spcBef>
                <a:spcPts val="339"/>
              </a:spcBef>
            </a:pPr>
            <a:r>
              <a:rPr lang="fr-FR" sz="2176" spc="-18" dirty="0"/>
              <a:t>Performance améliorée avec HTTP/2.0</a:t>
            </a:r>
          </a:p>
          <a:p>
            <a:pPr marL="336287" marR="410761">
              <a:lnSpc>
                <a:spcPts val="2442"/>
              </a:lnSpc>
              <a:spcBef>
                <a:spcPts val="339"/>
              </a:spcBef>
            </a:pPr>
            <a:endParaRPr lang="fr-FR" sz="2176" spc="-18" dirty="0"/>
          </a:p>
          <a:p>
            <a:pPr marL="679187" marR="410761" indent="-342900">
              <a:lnSpc>
                <a:spcPts val="2442"/>
              </a:lnSpc>
              <a:spcBef>
                <a:spcPts val="339"/>
              </a:spcBef>
              <a:buFont typeface="Arial" panose="020B0604020202020204" pitchFamily="34" charset="0"/>
              <a:buChar char="•"/>
            </a:pPr>
            <a:r>
              <a:rPr lang="fr-FR" sz="2176" spc="-18" dirty="0"/>
              <a:t>    HTTP/2.0 permet d'envoyer plusieurs requêtes simultanément sur une seule connexion, améliorant ainsi les performances.</a:t>
            </a:r>
          </a:p>
          <a:p>
            <a:pPr marL="336287" marR="410761">
              <a:lnSpc>
                <a:spcPts val="2442"/>
              </a:lnSpc>
              <a:spcBef>
                <a:spcPts val="339"/>
              </a:spcBef>
            </a:pPr>
            <a:endParaRPr lang="fr-FR" sz="2176" spc="-18" dirty="0"/>
          </a:p>
          <a:p>
            <a:pPr marL="336287" marR="410761">
              <a:lnSpc>
                <a:spcPts val="2442"/>
              </a:lnSpc>
              <a:spcBef>
                <a:spcPts val="339"/>
              </a:spcBef>
            </a:pPr>
            <a:r>
              <a:rPr lang="fr-FR" sz="2176" spc="-18" dirty="0"/>
              <a:t>Mode synchrone</a:t>
            </a:r>
          </a:p>
          <a:p>
            <a:pPr marL="336287" marR="410761">
              <a:lnSpc>
                <a:spcPts val="2442"/>
              </a:lnSpc>
              <a:spcBef>
                <a:spcPts val="339"/>
              </a:spcBef>
            </a:pPr>
            <a:endParaRPr lang="fr-FR" sz="2176" spc="-18" dirty="0"/>
          </a:p>
          <a:p>
            <a:pPr marL="679187" marR="410761" indent="-342900">
              <a:lnSpc>
                <a:spcPts val="2442"/>
              </a:lnSpc>
              <a:spcBef>
                <a:spcPts val="339"/>
              </a:spcBef>
              <a:buFont typeface="Arial" panose="020B0604020202020204" pitchFamily="34" charset="0"/>
              <a:buChar char="•"/>
            </a:pPr>
            <a:r>
              <a:rPr lang="fr-FR" sz="2176" spc="-18" dirty="0"/>
              <a:t>    </a:t>
            </a:r>
            <a:r>
              <a:rPr lang="fr-FR" sz="2176" spc="-18" dirty="0" err="1"/>
              <a:t>HttpURLConnection</a:t>
            </a:r>
            <a:r>
              <a:rPr lang="fr-FR" sz="2176" spc="-18" dirty="0"/>
              <a:t> fonctionne en mode synchrone, ce qui peut entraîner des blocages pendant l'attente de réponses.</a:t>
            </a:r>
            <a:endParaRPr sz="2176"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2928230"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18" dirty="0">
                <a:solidFill>
                  <a:srgbClr val="0058FF"/>
                </a:solidFill>
                <a:latin typeface="Arial"/>
                <a:cs typeface="Arial"/>
              </a:rPr>
              <a:t> </a:t>
            </a:r>
            <a:r>
              <a:rPr sz="1814" b="1" dirty="0">
                <a:solidFill>
                  <a:srgbClr val="0058FF"/>
                </a:solidFill>
                <a:latin typeface="Arial"/>
                <a:cs typeface="Arial"/>
              </a:rPr>
              <a:t>9</a:t>
            </a:r>
            <a:r>
              <a:rPr sz="1814" b="1" spc="-6" dirty="0">
                <a:solidFill>
                  <a:srgbClr val="0058FF"/>
                </a:solidFill>
                <a:latin typeface="Arial"/>
                <a:cs typeface="Arial"/>
              </a:rPr>
              <a:t> </a:t>
            </a:r>
            <a:r>
              <a:rPr sz="1814" b="1" dirty="0">
                <a:solidFill>
                  <a:srgbClr val="0058FF"/>
                </a:solidFill>
                <a:latin typeface="Arial"/>
                <a:cs typeface="Arial"/>
              </a:rPr>
              <a:t>:</a:t>
            </a:r>
            <a:r>
              <a:rPr sz="1814" b="1" spc="-18" dirty="0">
                <a:solidFill>
                  <a:srgbClr val="0058FF"/>
                </a:solidFill>
                <a:latin typeface="Arial"/>
                <a:cs typeface="Arial"/>
              </a:rPr>
              <a:t> </a:t>
            </a:r>
            <a:r>
              <a:rPr sz="1814" b="1" dirty="0">
                <a:solidFill>
                  <a:srgbClr val="0058FF"/>
                </a:solidFill>
                <a:latin typeface="Arial"/>
                <a:cs typeface="Arial"/>
              </a:rPr>
              <a:t>autres</a:t>
            </a:r>
            <a:r>
              <a:rPr sz="1814" b="1" spc="-18" dirty="0">
                <a:solidFill>
                  <a:srgbClr val="0058FF"/>
                </a:solidFill>
                <a:latin typeface="Arial"/>
                <a:cs typeface="Arial"/>
              </a:rPr>
              <a:t> </a:t>
            </a:r>
            <a:r>
              <a:rPr sz="1814" b="1" spc="-6" dirty="0">
                <a:solidFill>
                  <a:srgbClr val="0058FF"/>
                </a:solidFill>
                <a:latin typeface="Arial"/>
                <a:cs typeface="Arial"/>
              </a:rPr>
              <a:t>nouveautés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1711333" cy="573671"/>
          </a:xfrm>
          <a:prstGeom prst="rect">
            <a:avLst/>
          </a:prstGeom>
        </p:spPr>
        <p:txBody>
          <a:bodyPr vert="horz" wrap="square" lIns="0" tIns="15355" rIns="0" bIns="0" rtlCol="0">
            <a:spAutoFit/>
          </a:bodyPr>
          <a:lstStyle/>
          <a:p>
            <a:pPr marL="15356">
              <a:spcBef>
                <a:spcPts val="121"/>
              </a:spcBef>
            </a:pPr>
            <a:r>
              <a:rPr spc="417" dirty="0"/>
              <a:t>H</a:t>
            </a:r>
            <a:r>
              <a:rPr spc="453" dirty="0"/>
              <a:t>T</a:t>
            </a:r>
            <a:r>
              <a:rPr spc="254" dirty="0"/>
              <a:t>T</a:t>
            </a:r>
            <a:r>
              <a:rPr spc="514" dirty="0"/>
              <a:t>P</a:t>
            </a:r>
            <a:r>
              <a:rPr spc="393" dirty="0"/>
              <a:t>2</a:t>
            </a:r>
          </a:p>
        </p:txBody>
      </p:sp>
      <p:sp>
        <p:nvSpPr>
          <p:cNvPr id="4" name="object 4"/>
          <p:cNvSpPr txBox="1"/>
          <p:nvPr/>
        </p:nvSpPr>
        <p:spPr>
          <a:xfrm>
            <a:off x="1059752" y="1259203"/>
            <a:ext cx="10006960" cy="966744"/>
          </a:xfrm>
          <a:prstGeom prst="rect">
            <a:avLst/>
          </a:prstGeom>
        </p:spPr>
        <p:txBody>
          <a:bodyPr vert="horz" wrap="square" lIns="0" tIns="42994" rIns="0" bIns="0" rtlCol="0">
            <a:spAutoFit/>
          </a:bodyPr>
          <a:lstStyle/>
          <a:p>
            <a:pPr marL="15356" marR="6142" defTabSz="1105601">
              <a:lnSpc>
                <a:spcPts val="2442"/>
              </a:lnSpc>
              <a:spcBef>
                <a:spcPts val="339"/>
              </a:spcBef>
            </a:pPr>
            <a:r>
              <a:rPr sz="2176" spc="-6" dirty="0">
                <a:solidFill>
                  <a:srgbClr val="FFFFFF"/>
                </a:solidFill>
                <a:latin typeface="Arial MT"/>
                <a:cs typeface="Arial MT"/>
              </a:rPr>
              <a:t>java.net.http.HttpClient, HttpRequest et HttpResponse sont les </a:t>
            </a:r>
            <a:r>
              <a:rPr sz="2176" spc="-12" dirty="0">
                <a:solidFill>
                  <a:srgbClr val="FFFFFF"/>
                </a:solidFill>
                <a:latin typeface="Arial MT"/>
                <a:cs typeface="Arial MT"/>
              </a:rPr>
              <a:t>nouvelles </a:t>
            </a:r>
            <a:r>
              <a:rPr sz="2176" spc="-6" dirty="0">
                <a:solidFill>
                  <a:srgbClr val="FFFFFF"/>
                </a:solidFill>
                <a:latin typeface="Arial MT"/>
                <a:cs typeface="Arial MT"/>
              </a:rPr>
              <a:t>classes </a:t>
            </a:r>
            <a:r>
              <a:rPr sz="2176" dirty="0">
                <a:solidFill>
                  <a:srgbClr val="FFFFFF"/>
                </a:solidFill>
                <a:latin typeface="Arial MT"/>
                <a:cs typeface="Arial MT"/>
              </a:rPr>
              <a:t> </a:t>
            </a:r>
            <a:r>
              <a:rPr sz="2176" spc="-6" dirty="0">
                <a:solidFill>
                  <a:srgbClr val="FFFFFF"/>
                </a:solidFill>
                <a:latin typeface="Arial MT"/>
                <a:cs typeface="Arial MT"/>
              </a:rPr>
              <a:t>nécessaires </a:t>
            </a:r>
            <a:r>
              <a:rPr sz="2176" spc="-12" dirty="0">
                <a:solidFill>
                  <a:srgbClr val="FFFFFF"/>
                </a:solidFill>
                <a:latin typeface="Arial MT"/>
                <a:cs typeface="Arial MT"/>
              </a:rPr>
              <a:t>pour </a:t>
            </a:r>
            <a:r>
              <a:rPr sz="2176" spc="-6" dirty="0">
                <a:solidFill>
                  <a:srgbClr val="FFFFFF"/>
                </a:solidFill>
                <a:latin typeface="Arial MT"/>
                <a:cs typeface="Arial MT"/>
              </a:rPr>
              <a:t>traiter les </a:t>
            </a:r>
            <a:r>
              <a:rPr sz="2176" spc="-12" dirty="0">
                <a:solidFill>
                  <a:srgbClr val="FFFFFF"/>
                </a:solidFill>
                <a:latin typeface="Arial MT"/>
                <a:cs typeface="Arial MT"/>
              </a:rPr>
              <a:t>requêtes </a:t>
            </a:r>
            <a:r>
              <a:rPr sz="2176" spc="-6" dirty="0">
                <a:solidFill>
                  <a:srgbClr val="FFFFFF"/>
                </a:solidFill>
                <a:latin typeface="Arial MT"/>
                <a:cs typeface="Arial MT"/>
              </a:rPr>
              <a:t>HTTP2. Attention, ces classes nécessitent le </a:t>
            </a:r>
            <a:r>
              <a:rPr sz="2176" spc="-592" dirty="0">
                <a:solidFill>
                  <a:srgbClr val="FFFFFF"/>
                </a:solidFill>
                <a:latin typeface="Arial MT"/>
                <a:cs typeface="Arial MT"/>
              </a:rPr>
              <a:t> </a:t>
            </a:r>
            <a:r>
              <a:rPr sz="2176" spc="-6" dirty="0">
                <a:solidFill>
                  <a:srgbClr val="FFFFFF"/>
                </a:solidFill>
                <a:latin typeface="Arial MT"/>
                <a:cs typeface="Arial MT"/>
              </a:rPr>
              <a:t>module</a:t>
            </a:r>
            <a:r>
              <a:rPr sz="2176" spc="-12" dirty="0">
                <a:solidFill>
                  <a:srgbClr val="FFFFFF"/>
                </a:solidFill>
                <a:latin typeface="Arial MT"/>
                <a:cs typeface="Arial MT"/>
              </a:rPr>
              <a:t> </a:t>
            </a:r>
            <a:r>
              <a:rPr sz="2176" spc="-6" dirty="0">
                <a:solidFill>
                  <a:srgbClr val="FFFFFF"/>
                </a:solidFill>
                <a:latin typeface="Arial MT"/>
                <a:cs typeface="Arial MT"/>
              </a:rPr>
              <a:t>java.net.http </a:t>
            </a:r>
            <a:r>
              <a:rPr sz="2176" dirty="0">
                <a:solidFill>
                  <a:srgbClr val="FFFFFF"/>
                </a:solidFill>
                <a:latin typeface="Arial MT"/>
                <a:cs typeface="Arial MT"/>
              </a:rPr>
              <a:t>:</a:t>
            </a:r>
            <a:endParaRPr sz="2176">
              <a:solidFill>
                <a:prstClr val="black"/>
              </a:solidFill>
              <a:latin typeface="Arial MT"/>
              <a:cs typeface="Arial MT"/>
            </a:endParaRPr>
          </a:p>
        </p:txBody>
      </p:sp>
      <p:sp>
        <p:nvSpPr>
          <p:cNvPr id="5" name="object 5"/>
          <p:cNvSpPr/>
          <p:nvPr/>
        </p:nvSpPr>
        <p:spPr>
          <a:xfrm>
            <a:off x="1105572" y="2460207"/>
            <a:ext cx="9673753" cy="4246471"/>
          </a:xfrm>
          <a:custGeom>
            <a:avLst/>
            <a:gdLst/>
            <a:ahLst/>
            <a:cxnLst/>
            <a:rect l="l" t="t" r="r" b="b"/>
            <a:pathLst>
              <a:path w="8001000" h="3512185">
                <a:moveTo>
                  <a:pt x="8001000" y="0"/>
                </a:moveTo>
                <a:lnTo>
                  <a:pt x="0" y="0"/>
                </a:lnTo>
                <a:lnTo>
                  <a:pt x="0" y="3511804"/>
                </a:lnTo>
                <a:lnTo>
                  <a:pt x="4000677" y="3511804"/>
                </a:lnTo>
                <a:lnTo>
                  <a:pt x="8001000" y="3511804"/>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6" name="object 6"/>
          <p:cNvSpPr txBox="1"/>
          <p:nvPr/>
        </p:nvSpPr>
        <p:spPr>
          <a:xfrm>
            <a:off x="1105572" y="2460207"/>
            <a:ext cx="9673753" cy="3658746"/>
          </a:xfrm>
          <a:prstGeom prst="rect">
            <a:avLst/>
          </a:prstGeom>
          <a:ln w="29159">
            <a:solidFill>
              <a:srgbClr val="ABB10B"/>
            </a:solidFill>
          </a:ln>
        </p:spPr>
        <p:txBody>
          <a:bodyPr vert="horz" wrap="square" lIns="0" tIns="23801" rIns="0" bIns="0" rtlCol="0">
            <a:spAutoFit/>
          </a:bodyPr>
          <a:lstStyle/>
          <a:p>
            <a:pPr marL="125914" defTabSz="1105601">
              <a:lnSpc>
                <a:spcPts val="1596"/>
              </a:lnSpc>
              <a:spcBef>
                <a:spcPts val="187"/>
              </a:spcBef>
            </a:pPr>
            <a:r>
              <a:rPr sz="1451" spc="-6" dirty="0">
                <a:solidFill>
                  <a:srgbClr val="7F7F7F"/>
                </a:solidFill>
                <a:latin typeface="Consolas"/>
                <a:cs typeface="Consolas"/>
              </a:rPr>
              <a:t>//</a:t>
            </a:r>
            <a:r>
              <a:rPr sz="1451" spc="-30" dirty="0">
                <a:solidFill>
                  <a:srgbClr val="7F7F7F"/>
                </a:solidFill>
                <a:latin typeface="Consolas"/>
                <a:cs typeface="Consolas"/>
              </a:rPr>
              <a:t> </a:t>
            </a:r>
            <a:r>
              <a:rPr sz="1451" spc="-6" dirty="0">
                <a:solidFill>
                  <a:srgbClr val="7F7F7F"/>
                </a:solidFill>
                <a:latin typeface="Consolas"/>
                <a:cs typeface="Consolas"/>
              </a:rPr>
              <a:t>Creation</a:t>
            </a:r>
            <a:r>
              <a:rPr sz="1451" spc="-24" dirty="0">
                <a:solidFill>
                  <a:srgbClr val="7F7F7F"/>
                </a:solidFill>
                <a:latin typeface="Consolas"/>
                <a:cs typeface="Consolas"/>
              </a:rPr>
              <a:t> </a:t>
            </a:r>
            <a:r>
              <a:rPr sz="1451" spc="-6" dirty="0">
                <a:solidFill>
                  <a:srgbClr val="7F7F7F"/>
                </a:solidFill>
                <a:latin typeface="Consolas"/>
                <a:cs typeface="Consolas"/>
              </a:rPr>
              <a:t>du</a:t>
            </a:r>
            <a:r>
              <a:rPr sz="1451" spc="-30" dirty="0">
                <a:solidFill>
                  <a:srgbClr val="7F7F7F"/>
                </a:solidFill>
                <a:latin typeface="Consolas"/>
                <a:cs typeface="Consolas"/>
              </a:rPr>
              <a:t> </a:t>
            </a:r>
            <a:r>
              <a:rPr sz="1451" spc="-6" dirty="0">
                <a:solidFill>
                  <a:srgbClr val="7F7F7F"/>
                </a:solidFill>
                <a:latin typeface="Consolas"/>
                <a:cs typeface="Consolas"/>
              </a:rPr>
              <a:t>HTTP</a:t>
            </a:r>
            <a:r>
              <a:rPr sz="1451" spc="-24" dirty="0">
                <a:solidFill>
                  <a:srgbClr val="7F7F7F"/>
                </a:solidFill>
                <a:latin typeface="Consolas"/>
                <a:cs typeface="Consolas"/>
              </a:rPr>
              <a:t> </a:t>
            </a:r>
            <a:r>
              <a:rPr sz="1451" spc="-6" dirty="0">
                <a:solidFill>
                  <a:srgbClr val="7F7F7F"/>
                </a:solidFill>
                <a:latin typeface="Consolas"/>
                <a:cs typeface="Consolas"/>
              </a:rPr>
              <a:t>Client</a:t>
            </a:r>
            <a:endParaRPr sz="1451" dirty="0">
              <a:solidFill>
                <a:prstClr val="black"/>
              </a:solidFill>
              <a:latin typeface="Consolas"/>
              <a:cs typeface="Consolas"/>
            </a:endParaRPr>
          </a:p>
          <a:p>
            <a:pPr marL="125914" defTabSz="1105601">
              <a:lnSpc>
                <a:spcPts val="1596"/>
              </a:lnSpc>
            </a:pPr>
            <a:r>
              <a:rPr sz="1451" spc="-6" dirty="0">
                <a:solidFill>
                  <a:srgbClr val="3DAAE5"/>
                </a:solidFill>
                <a:latin typeface="Consolas"/>
                <a:cs typeface="Consolas"/>
              </a:rPr>
              <a:t>HttpClient</a:t>
            </a:r>
            <a:r>
              <a:rPr sz="1451" spc="6" dirty="0">
                <a:solidFill>
                  <a:srgbClr val="3DAAE5"/>
                </a:solidFill>
                <a:latin typeface="Consolas"/>
                <a:cs typeface="Consolas"/>
              </a:rPr>
              <a:t> </a:t>
            </a:r>
            <a:r>
              <a:rPr sz="1451" spc="-6" dirty="0">
                <a:solidFill>
                  <a:srgbClr val="F1F100"/>
                </a:solidFill>
                <a:latin typeface="Consolas"/>
                <a:cs typeface="Consolas"/>
              </a:rPr>
              <a:t>httpClient</a:t>
            </a:r>
            <a:r>
              <a:rPr sz="1451" spc="6" dirty="0">
                <a:solidFill>
                  <a:srgbClr val="F1F100"/>
                </a:solidFill>
                <a:latin typeface="Consolas"/>
                <a:cs typeface="Consolas"/>
              </a:rPr>
              <a:t> </a:t>
            </a:r>
            <a:r>
              <a:rPr sz="1451" dirty="0">
                <a:solidFill>
                  <a:srgbClr val="E5E5F9"/>
                </a:solidFill>
                <a:latin typeface="Consolas"/>
                <a:cs typeface="Consolas"/>
              </a:rPr>
              <a:t>=</a:t>
            </a:r>
            <a:r>
              <a:rPr sz="1451" spc="-6" dirty="0">
                <a:solidFill>
                  <a:srgbClr val="E5E5F9"/>
                </a:solidFill>
                <a:latin typeface="Consolas"/>
                <a:cs typeface="Consolas"/>
              </a:rPr>
              <a:t> </a:t>
            </a:r>
            <a:r>
              <a:rPr sz="1451" spc="-6" dirty="0">
                <a:solidFill>
                  <a:srgbClr val="3DAAE5"/>
                </a:solidFill>
                <a:latin typeface="Consolas"/>
                <a:cs typeface="Consolas"/>
              </a:rPr>
              <a:t>HttpClient</a:t>
            </a:r>
            <a:r>
              <a:rPr sz="1451" spc="-6" dirty="0">
                <a:solidFill>
                  <a:srgbClr val="E5E5F9"/>
                </a:solidFill>
                <a:latin typeface="Consolas"/>
                <a:cs typeface="Consolas"/>
              </a:rPr>
              <a:t>.</a:t>
            </a:r>
            <a:r>
              <a:rPr sz="1451" i="1" spc="-6" dirty="0">
                <a:solidFill>
                  <a:srgbClr val="95EB3E"/>
                </a:solidFill>
                <a:latin typeface="Consolas"/>
                <a:cs typeface="Consolas"/>
              </a:rPr>
              <a:t>newHttpClient</a:t>
            </a:r>
            <a:r>
              <a:rPr sz="1451" spc="-6" dirty="0">
                <a:solidFill>
                  <a:srgbClr val="F8F9F3"/>
                </a:solidFill>
                <a:latin typeface="Consolas"/>
                <a:cs typeface="Consolas"/>
              </a:rPr>
              <a:t>()</a:t>
            </a:r>
            <a:r>
              <a:rPr sz="1451" spc="-6" dirty="0">
                <a:solidFill>
                  <a:srgbClr val="E5E5F9"/>
                </a:solidFill>
                <a:latin typeface="Consolas"/>
                <a:cs typeface="Consolas"/>
              </a:rPr>
              <a:t>;</a:t>
            </a:r>
            <a:endParaRPr sz="1451" dirty="0">
              <a:solidFill>
                <a:prstClr val="black"/>
              </a:solidFill>
              <a:latin typeface="Consolas"/>
              <a:cs typeface="Consolas"/>
            </a:endParaRPr>
          </a:p>
          <a:p>
            <a:pPr defTabSz="1105601">
              <a:spcBef>
                <a:spcPts val="30"/>
              </a:spcBef>
            </a:pPr>
            <a:endParaRPr sz="1209" dirty="0">
              <a:solidFill>
                <a:prstClr val="black"/>
              </a:solidFill>
              <a:latin typeface="Consolas"/>
              <a:cs typeface="Consolas"/>
            </a:endParaRPr>
          </a:p>
          <a:p>
            <a:pPr marL="125914" marR="4890749" defTabSz="1105601">
              <a:lnSpc>
                <a:spcPts val="1451"/>
              </a:lnSpc>
            </a:pPr>
            <a:r>
              <a:rPr sz="1451" spc="-6" dirty="0">
                <a:solidFill>
                  <a:srgbClr val="7F7F7F"/>
                </a:solidFill>
                <a:latin typeface="Consolas"/>
                <a:cs typeface="Consolas"/>
              </a:rPr>
              <a:t>// Création de l'HttpRequest GET </a:t>
            </a:r>
            <a:r>
              <a:rPr sz="1451" spc="-6" dirty="0">
                <a:solidFill>
                  <a:srgbClr val="7F7F7F"/>
                </a:solidFill>
                <a:latin typeface="Consolas"/>
                <a:cs typeface="Consolas"/>
                <a:hlinkClick r:id="rId3"/>
              </a:rPr>
              <a:t>www.google.fr </a:t>
            </a:r>
            <a:r>
              <a:rPr sz="1451" spc="-780" dirty="0">
                <a:solidFill>
                  <a:srgbClr val="7F7F7F"/>
                </a:solidFill>
                <a:latin typeface="Consolas"/>
                <a:cs typeface="Consolas"/>
              </a:rPr>
              <a:t> </a:t>
            </a:r>
            <a:r>
              <a:rPr sz="1451" spc="-6" dirty="0">
                <a:solidFill>
                  <a:srgbClr val="3DAAE5"/>
                </a:solidFill>
                <a:latin typeface="Consolas"/>
                <a:cs typeface="Consolas"/>
              </a:rPr>
              <a:t>HttpRequest</a:t>
            </a:r>
            <a:r>
              <a:rPr sz="1451" spc="12" dirty="0">
                <a:solidFill>
                  <a:srgbClr val="3DAAE5"/>
                </a:solidFill>
                <a:latin typeface="Consolas"/>
                <a:cs typeface="Consolas"/>
              </a:rPr>
              <a:t> </a:t>
            </a:r>
            <a:r>
              <a:rPr sz="1451" spc="-6" dirty="0">
                <a:solidFill>
                  <a:srgbClr val="F1F100"/>
                </a:solidFill>
                <a:latin typeface="Consolas"/>
                <a:cs typeface="Consolas"/>
              </a:rPr>
              <a:t>httpRequest</a:t>
            </a:r>
            <a:r>
              <a:rPr sz="1451" spc="18" dirty="0">
                <a:solidFill>
                  <a:srgbClr val="F1F100"/>
                </a:solidFill>
                <a:latin typeface="Consolas"/>
                <a:cs typeface="Consolas"/>
              </a:rPr>
              <a:t> </a:t>
            </a:r>
            <a:r>
              <a:rPr sz="1451" dirty="0">
                <a:solidFill>
                  <a:srgbClr val="E5E5F9"/>
                </a:solidFill>
                <a:latin typeface="Consolas"/>
                <a:cs typeface="Consolas"/>
              </a:rPr>
              <a:t>=</a:t>
            </a:r>
            <a:r>
              <a:rPr sz="1451" spc="-12" dirty="0">
                <a:solidFill>
                  <a:srgbClr val="E5E5F9"/>
                </a:solidFill>
                <a:latin typeface="Consolas"/>
                <a:cs typeface="Consolas"/>
              </a:rPr>
              <a:t> </a:t>
            </a:r>
            <a:r>
              <a:rPr sz="1451" spc="-6" dirty="0">
                <a:solidFill>
                  <a:srgbClr val="3DAAE5"/>
                </a:solidFill>
                <a:latin typeface="Consolas"/>
                <a:cs typeface="Consolas"/>
              </a:rPr>
              <a:t>HttpRequest</a:t>
            </a:r>
            <a:endParaRPr sz="1451" dirty="0">
              <a:solidFill>
                <a:prstClr val="black"/>
              </a:solidFill>
              <a:latin typeface="Consolas"/>
              <a:cs typeface="Consolas"/>
            </a:endParaRPr>
          </a:p>
          <a:p>
            <a:pPr marL="1231517" defTabSz="1105601">
              <a:lnSpc>
                <a:spcPts val="1306"/>
              </a:lnSpc>
            </a:pPr>
            <a:r>
              <a:rPr sz="1451" spc="-6" dirty="0">
                <a:solidFill>
                  <a:srgbClr val="E5E5F9"/>
                </a:solidFill>
                <a:latin typeface="Consolas"/>
                <a:cs typeface="Consolas"/>
              </a:rPr>
              <a:t>.</a:t>
            </a:r>
            <a:r>
              <a:rPr sz="1451" i="1" spc="-6" dirty="0">
                <a:solidFill>
                  <a:srgbClr val="95EB3E"/>
                </a:solidFill>
                <a:latin typeface="Consolas"/>
                <a:cs typeface="Consolas"/>
              </a:rPr>
              <a:t>newBuilder</a:t>
            </a:r>
            <a:r>
              <a:rPr sz="1451" spc="-6" dirty="0">
                <a:solidFill>
                  <a:srgbClr val="F8F9F3"/>
                </a:solidFill>
                <a:latin typeface="Consolas"/>
                <a:cs typeface="Consolas"/>
              </a:rPr>
              <a:t>()</a:t>
            </a:r>
            <a:endParaRPr sz="1451" dirty="0">
              <a:solidFill>
                <a:prstClr val="black"/>
              </a:solidFill>
              <a:latin typeface="Consolas"/>
              <a:cs typeface="Consolas"/>
            </a:endParaRPr>
          </a:p>
          <a:p>
            <a:pPr marL="1231517" defTabSz="1105601">
              <a:lnSpc>
                <a:spcPts val="1451"/>
              </a:lnSpc>
            </a:pPr>
            <a:r>
              <a:rPr sz="1451" spc="-6" dirty="0">
                <a:solidFill>
                  <a:srgbClr val="E5E5F9"/>
                </a:solidFill>
                <a:latin typeface="Consolas"/>
                <a:cs typeface="Consolas"/>
              </a:rPr>
              <a:t>.</a:t>
            </a:r>
            <a:r>
              <a:rPr sz="1451" spc="-6" dirty="0">
                <a:solidFill>
                  <a:srgbClr val="7FF5A6"/>
                </a:solidFill>
                <a:latin typeface="Consolas"/>
                <a:cs typeface="Consolas"/>
              </a:rPr>
              <a:t>uri</a:t>
            </a:r>
            <a:r>
              <a:rPr sz="1451" spc="-6" dirty="0">
                <a:solidFill>
                  <a:srgbClr val="F8F9F3"/>
                </a:solidFill>
                <a:latin typeface="Consolas"/>
                <a:cs typeface="Consolas"/>
              </a:rPr>
              <a:t>(</a:t>
            </a:r>
            <a:r>
              <a:rPr sz="1451" spc="-6" dirty="0">
                <a:solidFill>
                  <a:srgbClr val="CC6B1C"/>
                </a:solidFill>
                <a:latin typeface="Consolas"/>
                <a:cs typeface="Consolas"/>
              </a:rPr>
              <a:t>new </a:t>
            </a:r>
            <a:r>
              <a:rPr sz="1451" spc="-6" dirty="0">
                <a:solidFill>
                  <a:srgbClr val="A6EB20"/>
                </a:solidFill>
                <a:latin typeface="Consolas"/>
                <a:cs typeface="Consolas"/>
              </a:rPr>
              <a:t>URI</a:t>
            </a:r>
            <a:r>
              <a:rPr sz="1451" spc="-6" dirty="0">
                <a:solidFill>
                  <a:srgbClr val="F8F9F3"/>
                </a:solidFill>
                <a:latin typeface="Consolas"/>
                <a:cs typeface="Consolas"/>
              </a:rPr>
              <a:t>(</a:t>
            </a:r>
            <a:r>
              <a:rPr sz="1451" u="sng" spc="-6" dirty="0">
                <a:solidFill>
                  <a:srgbClr val="16C5A2"/>
                </a:solidFill>
                <a:uFill>
                  <a:solidFill>
                    <a:srgbClr val="16C5A2"/>
                  </a:solidFill>
                </a:uFill>
                <a:latin typeface="Consolas"/>
                <a:cs typeface="Consolas"/>
              </a:rPr>
              <a:t>"htt</a:t>
            </a:r>
            <a:r>
              <a:rPr sz="1451" u="sng" spc="-6" dirty="0">
                <a:solidFill>
                  <a:srgbClr val="16C5A2"/>
                </a:solidFill>
                <a:uFill>
                  <a:solidFill>
                    <a:srgbClr val="16C5A2"/>
                  </a:solidFill>
                </a:uFill>
                <a:latin typeface="Consolas"/>
                <a:cs typeface="Consolas"/>
                <a:hlinkClick r:id="rId3"/>
              </a:rPr>
              <a:t>ps://www.google.fr</a:t>
            </a:r>
            <a:r>
              <a:rPr sz="1451" u="sng" spc="-6" dirty="0">
                <a:solidFill>
                  <a:srgbClr val="16C5A2"/>
                </a:solidFill>
                <a:uFill>
                  <a:solidFill>
                    <a:srgbClr val="16C5A2"/>
                  </a:solidFill>
                </a:uFill>
                <a:latin typeface="Consolas"/>
                <a:cs typeface="Consolas"/>
              </a:rPr>
              <a:t>"</a:t>
            </a:r>
            <a:r>
              <a:rPr sz="1451" spc="-6" dirty="0">
                <a:solidFill>
                  <a:srgbClr val="F8F9F3"/>
                </a:solidFill>
                <a:latin typeface="Consolas"/>
                <a:cs typeface="Consolas"/>
              </a:rPr>
              <a:t>))</a:t>
            </a:r>
            <a:endParaRPr sz="1451" dirty="0">
              <a:solidFill>
                <a:prstClr val="black"/>
              </a:solidFill>
              <a:latin typeface="Consolas"/>
              <a:cs typeface="Consolas"/>
            </a:endParaRPr>
          </a:p>
          <a:p>
            <a:pPr marL="1231517" defTabSz="1105601">
              <a:lnSpc>
                <a:spcPts val="1451"/>
              </a:lnSpc>
            </a:pPr>
            <a:r>
              <a:rPr sz="1451" spc="-6" dirty="0">
                <a:solidFill>
                  <a:srgbClr val="E5E5F9"/>
                </a:solidFill>
                <a:latin typeface="Consolas"/>
                <a:cs typeface="Consolas"/>
              </a:rPr>
              <a:t>.</a:t>
            </a:r>
            <a:r>
              <a:rPr sz="1451" spc="-6" dirty="0">
                <a:solidFill>
                  <a:srgbClr val="7FF5A6"/>
                </a:solidFill>
                <a:latin typeface="Consolas"/>
                <a:cs typeface="Consolas"/>
              </a:rPr>
              <a:t>GET</a:t>
            </a:r>
            <a:r>
              <a:rPr sz="1451" spc="-6" dirty="0">
                <a:solidFill>
                  <a:srgbClr val="F8F9F3"/>
                </a:solidFill>
                <a:latin typeface="Consolas"/>
                <a:cs typeface="Consolas"/>
              </a:rPr>
              <a:t>()</a:t>
            </a:r>
            <a:endParaRPr sz="1451" dirty="0">
              <a:solidFill>
                <a:prstClr val="black"/>
              </a:solidFill>
              <a:latin typeface="Consolas"/>
              <a:cs typeface="Consolas"/>
            </a:endParaRPr>
          </a:p>
          <a:p>
            <a:pPr marL="1231517" defTabSz="1105601">
              <a:lnSpc>
                <a:spcPts val="1596"/>
              </a:lnSpc>
            </a:pPr>
            <a:r>
              <a:rPr sz="1451" spc="-6" dirty="0">
                <a:solidFill>
                  <a:srgbClr val="E5E5F9"/>
                </a:solidFill>
                <a:latin typeface="Consolas"/>
                <a:cs typeface="Consolas"/>
              </a:rPr>
              <a:t>.</a:t>
            </a:r>
            <a:r>
              <a:rPr sz="1451" spc="-6" dirty="0">
                <a:solidFill>
                  <a:srgbClr val="7FF5A6"/>
                </a:solidFill>
                <a:latin typeface="Consolas"/>
                <a:cs typeface="Consolas"/>
              </a:rPr>
              <a:t>build</a:t>
            </a:r>
            <a:r>
              <a:rPr sz="1451" spc="-6" dirty="0">
                <a:solidFill>
                  <a:srgbClr val="F8F9F3"/>
                </a:solidFill>
                <a:latin typeface="Consolas"/>
                <a:cs typeface="Consolas"/>
              </a:rPr>
              <a:t>()</a:t>
            </a:r>
            <a:r>
              <a:rPr sz="1451" spc="-6" dirty="0">
                <a:solidFill>
                  <a:srgbClr val="E5E5F9"/>
                </a:solidFill>
                <a:latin typeface="Consolas"/>
                <a:cs typeface="Consolas"/>
              </a:rPr>
              <a:t>;</a:t>
            </a:r>
            <a:endParaRPr sz="1451" dirty="0">
              <a:solidFill>
                <a:prstClr val="black"/>
              </a:solidFill>
              <a:latin typeface="Consolas"/>
              <a:cs typeface="Consolas"/>
            </a:endParaRPr>
          </a:p>
          <a:p>
            <a:pPr marL="125914" defTabSz="1105601">
              <a:lnSpc>
                <a:spcPts val="1596"/>
              </a:lnSpc>
              <a:spcBef>
                <a:spcPts val="1161"/>
              </a:spcBef>
            </a:pPr>
            <a:r>
              <a:rPr sz="1451" spc="-6" dirty="0">
                <a:solidFill>
                  <a:srgbClr val="7F7F7F"/>
                </a:solidFill>
                <a:latin typeface="Consolas"/>
                <a:cs typeface="Consolas"/>
              </a:rPr>
              <a:t>//</a:t>
            </a:r>
            <a:r>
              <a:rPr sz="1451" spc="-18" dirty="0">
                <a:solidFill>
                  <a:srgbClr val="7F7F7F"/>
                </a:solidFill>
                <a:latin typeface="Consolas"/>
                <a:cs typeface="Consolas"/>
              </a:rPr>
              <a:t> </a:t>
            </a:r>
            <a:r>
              <a:rPr sz="1451" spc="-6" dirty="0">
                <a:solidFill>
                  <a:srgbClr val="7F7F7F"/>
                </a:solidFill>
                <a:latin typeface="Consolas"/>
                <a:cs typeface="Consolas"/>
              </a:rPr>
              <a:t>Travail</a:t>
            </a:r>
            <a:r>
              <a:rPr sz="1451" spc="-18" dirty="0">
                <a:solidFill>
                  <a:srgbClr val="7F7F7F"/>
                </a:solidFill>
                <a:latin typeface="Consolas"/>
                <a:cs typeface="Consolas"/>
              </a:rPr>
              <a:t> </a:t>
            </a:r>
            <a:r>
              <a:rPr sz="1451" spc="-6" dirty="0">
                <a:solidFill>
                  <a:srgbClr val="7F7F7F"/>
                </a:solidFill>
                <a:latin typeface="Consolas"/>
                <a:cs typeface="Consolas"/>
              </a:rPr>
              <a:t>en</a:t>
            </a:r>
            <a:r>
              <a:rPr sz="1451" spc="-18" dirty="0">
                <a:solidFill>
                  <a:srgbClr val="7F7F7F"/>
                </a:solidFill>
                <a:latin typeface="Consolas"/>
                <a:cs typeface="Consolas"/>
              </a:rPr>
              <a:t> </a:t>
            </a:r>
            <a:r>
              <a:rPr sz="1451" spc="-6" dirty="0">
                <a:solidFill>
                  <a:srgbClr val="7F7F7F"/>
                </a:solidFill>
                <a:latin typeface="Consolas"/>
                <a:cs typeface="Consolas"/>
              </a:rPr>
              <a:t>mode</a:t>
            </a:r>
            <a:r>
              <a:rPr sz="1451" spc="-12" dirty="0">
                <a:solidFill>
                  <a:srgbClr val="7F7F7F"/>
                </a:solidFill>
                <a:latin typeface="Consolas"/>
                <a:cs typeface="Consolas"/>
              </a:rPr>
              <a:t> </a:t>
            </a:r>
            <a:r>
              <a:rPr sz="1451" spc="-6" dirty="0">
                <a:solidFill>
                  <a:srgbClr val="7F7F7F"/>
                </a:solidFill>
                <a:latin typeface="Consolas"/>
                <a:cs typeface="Consolas"/>
              </a:rPr>
              <a:t>asynchrone</a:t>
            </a:r>
            <a:r>
              <a:rPr sz="1451" spc="-18" dirty="0">
                <a:solidFill>
                  <a:srgbClr val="7F7F7F"/>
                </a:solidFill>
                <a:latin typeface="Consolas"/>
                <a:cs typeface="Consolas"/>
              </a:rPr>
              <a:t> </a:t>
            </a:r>
            <a:r>
              <a:rPr sz="1451" spc="-6" dirty="0">
                <a:solidFill>
                  <a:srgbClr val="7F7F7F"/>
                </a:solidFill>
                <a:latin typeface="Consolas"/>
                <a:cs typeface="Consolas"/>
              </a:rPr>
              <a:t>avec</a:t>
            </a:r>
            <a:r>
              <a:rPr sz="1451" spc="-18" dirty="0">
                <a:solidFill>
                  <a:srgbClr val="7F7F7F"/>
                </a:solidFill>
                <a:latin typeface="Consolas"/>
                <a:cs typeface="Consolas"/>
              </a:rPr>
              <a:t> </a:t>
            </a:r>
            <a:r>
              <a:rPr sz="1451" spc="-6" dirty="0">
                <a:solidFill>
                  <a:srgbClr val="7F7F7F"/>
                </a:solidFill>
                <a:latin typeface="Consolas"/>
                <a:cs typeface="Consolas"/>
              </a:rPr>
              <a:t>un</a:t>
            </a:r>
            <a:r>
              <a:rPr sz="1451" spc="-12" dirty="0">
                <a:solidFill>
                  <a:srgbClr val="7F7F7F"/>
                </a:solidFill>
                <a:latin typeface="Consolas"/>
                <a:cs typeface="Consolas"/>
              </a:rPr>
              <a:t> </a:t>
            </a:r>
            <a:r>
              <a:rPr sz="1451" spc="-6" dirty="0">
                <a:solidFill>
                  <a:srgbClr val="7F7F7F"/>
                </a:solidFill>
                <a:latin typeface="Consolas"/>
                <a:cs typeface="Consolas"/>
              </a:rPr>
              <a:t>CompletableFuture.</a:t>
            </a:r>
            <a:endParaRPr sz="1451" dirty="0">
              <a:solidFill>
                <a:prstClr val="black"/>
              </a:solidFill>
              <a:latin typeface="Consolas"/>
              <a:cs typeface="Consolas"/>
            </a:endParaRPr>
          </a:p>
          <a:p>
            <a:pPr marL="125914" marR="2770913" defTabSz="1105601">
              <a:lnSpc>
                <a:spcPts val="1451"/>
              </a:lnSpc>
              <a:spcBef>
                <a:spcPts val="145"/>
              </a:spcBef>
            </a:pPr>
            <a:r>
              <a:rPr sz="1451" spc="-6" dirty="0">
                <a:solidFill>
                  <a:srgbClr val="7F7F7F"/>
                </a:solidFill>
                <a:latin typeface="Consolas"/>
                <a:cs typeface="Consolas"/>
              </a:rPr>
              <a:t>// La requête est émise, mais le thread peut continuer </a:t>
            </a:r>
            <a:r>
              <a:rPr sz="1451" dirty="0">
                <a:solidFill>
                  <a:srgbClr val="7F7F7F"/>
                </a:solidFill>
                <a:latin typeface="Consolas"/>
                <a:cs typeface="Consolas"/>
              </a:rPr>
              <a:t>à </a:t>
            </a:r>
            <a:r>
              <a:rPr sz="1451" spc="-6" dirty="0">
                <a:solidFill>
                  <a:srgbClr val="7F7F7F"/>
                </a:solidFill>
                <a:latin typeface="Consolas"/>
                <a:cs typeface="Consolas"/>
              </a:rPr>
              <a:t>travailler </a:t>
            </a:r>
            <a:r>
              <a:rPr sz="1451" spc="-780" dirty="0">
                <a:solidFill>
                  <a:srgbClr val="7F7F7F"/>
                </a:solidFill>
                <a:latin typeface="Consolas"/>
                <a:cs typeface="Consolas"/>
              </a:rPr>
              <a:t> </a:t>
            </a:r>
            <a:r>
              <a:rPr sz="1451" spc="-6" dirty="0">
                <a:solidFill>
                  <a:srgbClr val="118FC2"/>
                </a:solidFill>
                <a:latin typeface="Consolas"/>
                <a:cs typeface="Consolas"/>
              </a:rPr>
              <a:t>CompletableFuture</a:t>
            </a:r>
            <a:r>
              <a:rPr sz="1451" spc="-6" dirty="0">
                <a:solidFill>
                  <a:srgbClr val="E5E5F9"/>
                </a:solidFill>
                <a:latin typeface="Consolas"/>
                <a:cs typeface="Consolas"/>
              </a:rPr>
              <a:t>&lt;</a:t>
            </a:r>
            <a:r>
              <a:rPr sz="1451" spc="-6" dirty="0">
                <a:solidFill>
                  <a:srgbClr val="B066D9"/>
                </a:solidFill>
                <a:latin typeface="Consolas"/>
                <a:cs typeface="Consolas"/>
              </a:rPr>
              <a:t>String</a:t>
            </a:r>
            <a:r>
              <a:rPr sz="1451" spc="-6" dirty="0">
                <a:solidFill>
                  <a:srgbClr val="E5E5F9"/>
                </a:solidFill>
                <a:latin typeface="Consolas"/>
                <a:cs typeface="Consolas"/>
              </a:rPr>
              <a:t>&gt;</a:t>
            </a:r>
            <a:r>
              <a:rPr sz="1451" dirty="0">
                <a:solidFill>
                  <a:srgbClr val="E5E5F9"/>
                </a:solidFill>
                <a:latin typeface="Consolas"/>
                <a:cs typeface="Consolas"/>
              </a:rPr>
              <a:t> </a:t>
            </a:r>
            <a:r>
              <a:rPr sz="1451" spc="-6" dirty="0">
                <a:solidFill>
                  <a:srgbClr val="F1F100"/>
                </a:solidFill>
                <a:latin typeface="Consolas"/>
                <a:cs typeface="Consolas"/>
              </a:rPr>
              <a:t>cf</a:t>
            </a:r>
            <a:r>
              <a:rPr sz="1451" dirty="0">
                <a:solidFill>
                  <a:srgbClr val="F1F100"/>
                </a:solidFill>
                <a:latin typeface="Consolas"/>
                <a:cs typeface="Consolas"/>
              </a:rPr>
              <a:t> </a:t>
            </a:r>
            <a:r>
              <a:rPr sz="1451" dirty="0">
                <a:solidFill>
                  <a:srgbClr val="E5E5F9"/>
                </a:solidFill>
                <a:latin typeface="Consolas"/>
                <a:cs typeface="Consolas"/>
              </a:rPr>
              <a:t>= </a:t>
            </a:r>
            <a:r>
              <a:rPr sz="1451" spc="-6" dirty="0">
                <a:solidFill>
                  <a:srgbClr val="F2EB78"/>
                </a:solidFill>
                <a:latin typeface="Consolas"/>
                <a:cs typeface="Consolas"/>
              </a:rPr>
              <a:t>httpClient</a:t>
            </a:r>
            <a:r>
              <a:rPr sz="1451" spc="-6" dirty="0">
                <a:solidFill>
                  <a:srgbClr val="E5E5F9"/>
                </a:solidFill>
                <a:latin typeface="Consolas"/>
                <a:cs typeface="Consolas"/>
              </a:rPr>
              <a:t>.</a:t>
            </a:r>
            <a:r>
              <a:rPr sz="1451" spc="-6" dirty="0">
                <a:solidFill>
                  <a:srgbClr val="7FF5A6"/>
                </a:solidFill>
                <a:latin typeface="Consolas"/>
                <a:cs typeface="Consolas"/>
              </a:rPr>
              <a:t>sendAsync</a:t>
            </a:r>
            <a:r>
              <a:rPr sz="1451" spc="-6" dirty="0">
                <a:solidFill>
                  <a:srgbClr val="F8F9F3"/>
                </a:solidFill>
                <a:latin typeface="Consolas"/>
                <a:cs typeface="Consolas"/>
              </a:rPr>
              <a:t>(</a:t>
            </a:r>
            <a:endParaRPr sz="1451" dirty="0">
              <a:solidFill>
                <a:prstClr val="black"/>
              </a:solidFill>
              <a:latin typeface="Consolas"/>
              <a:cs typeface="Consolas"/>
            </a:endParaRPr>
          </a:p>
          <a:p>
            <a:pPr marL="2889918" defTabSz="1105601">
              <a:lnSpc>
                <a:spcPts val="1451"/>
              </a:lnSpc>
            </a:pPr>
            <a:r>
              <a:rPr sz="1451" spc="-6" dirty="0">
                <a:solidFill>
                  <a:srgbClr val="F2EB78"/>
                </a:solidFill>
                <a:latin typeface="Consolas"/>
                <a:cs typeface="Consolas"/>
              </a:rPr>
              <a:t>httpRequest</a:t>
            </a:r>
            <a:r>
              <a:rPr sz="1451" spc="-6" dirty="0">
                <a:solidFill>
                  <a:srgbClr val="E5E5F9"/>
                </a:solidFill>
                <a:latin typeface="Consolas"/>
                <a:cs typeface="Consolas"/>
              </a:rPr>
              <a:t>,</a:t>
            </a:r>
            <a:endParaRPr sz="1451" dirty="0">
              <a:solidFill>
                <a:prstClr val="black"/>
              </a:solidFill>
              <a:latin typeface="Consolas"/>
              <a:cs typeface="Consolas"/>
            </a:endParaRPr>
          </a:p>
          <a:p>
            <a:pPr marL="125914" defTabSz="1105601">
              <a:spcBef>
                <a:spcPts val="1155"/>
              </a:spcBef>
            </a:pPr>
            <a:r>
              <a:rPr sz="1451" spc="-6" dirty="0">
                <a:solidFill>
                  <a:srgbClr val="7FF1F5"/>
                </a:solidFill>
                <a:latin typeface="Consolas"/>
                <a:cs typeface="Consolas"/>
              </a:rPr>
              <a:t>HttpResponse</a:t>
            </a:r>
            <a:r>
              <a:rPr sz="1451" spc="-6" dirty="0">
                <a:solidFill>
                  <a:srgbClr val="E5E5F9"/>
                </a:solidFill>
                <a:latin typeface="Consolas"/>
                <a:cs typeface="Consolas"/>
              </a:rPr>
              <a:t>.</a:t>
            </a:r>
            <a:r>
              <a:rPr sz="1451" spc="-6" dirty="0">
                <a:solidFill>
                  <a:srgbClr val="118FC2"/>
                </a:solidFill>
                <a:latin typeface="Consolas"/>
                <a:cs typeface="Consolas"/>
              </a:rPr>
              <a:t>BodyHandlers</a:t>
            </a:r>
            <a:r>
              <a:rPr sz="1451" spc="-6" dirty="0">
                <a:solidFill>
                  <a:srgbClr val="E5E5F9"/>
                </a:solidFill>
                <a:latin typeface="Consolas"/>
                <a:cs typeface="Consolas"/>
              </a:rPr>
              <a:t>.</a:t>
            </a:r>
            <a:r>
              <a:rPr sz="1451" i="1" spc="-6" dirty="0">
                <a:solidFill>
                  <a:srgbClr val="95EB3E"/>
                </a:solidFill>
                <a:latin typeface="Consolas"/>
                <a:cs typeface="Consolas"/>
              </a:rPr>
              <a:t>ofString</a:t>
            </a:r>
            <a:r>
              <a:rPr sz="1451" spc="-6" dirty="0">
                <a:solidFill>
                  <a:srgbClr val="F8F9F3"/>
                </a:solidFill>
                <a:latin typeface="Consolas"/>
                <a:cs typeface="Consolas"/>
              </a:rPr>
              <a:t>())</a:t>
            </a:r>
            <a:r>
              <a:rPr sz="1451" spc="-6" dirty="0">
                <a:solidFill>
                  <a:srgbClr val="E5E5F9"/>
                </a:solidFill>
                <a:latin typeface="Consolas"/>
                <a:cs typeface="Consolas"/>
              </a:rPr>
              <a:t>.</a:t>
            </a:r>
            <a:r>
              <a:rPr sz="1451" spc="-6" dirty="0">
                <a:solidFill>
                  <a:srgbClr val="A6EB20"/>
                </a:solidFill>
                <a:latin typeface="Consolas"/>
                <a:cs typeface="Consolas"/>
              </a:rPr>
              <a:t>thenApply</a:t>
            </a:r>
            <a:r>
              <a:rPr sz="1451" spc="-6" dirty="0">
                <a:solidFill>
                  <a:srgbClr val="F8F9F3"/>
                </a:solidFill>
                <a:latin typeface="Consolas"/>
                <a:cs typeface="Consolas"/>
              </a:rPr>
              <a:t>(</a:t>
            </a:r>
            <a:r>
              <a:rPr sz="1451" spc="-6" dirty="0">
                <a:solidFill>
                  <a:srgbClr val="D8E7F6"/>
                </a:solidFill>
                <a:latin typeface="Consolas"/>
                <a:cs typeface="Consolas"/>
              </a:rPr>
              <a:t>HttpResponse</a:t>
            </a:r>
            <a:r>
              <a:rPr sz="1451" spc="-6" dirty="0">
                <a:solidFill>
                  <a:srgbClr val="E5E5F9"/>
                </a:solidFill>
                <a:latin typeface="Consolas"/>
                <a:cs typeface="Consolas"/>
              </a:rPr>
              <a:t>::</a:t>
            </a:r>
            <a:r>
              <a:rPr sz="1451" spc="-6" dirty="0">
                <a:solidFill>
                  <a:srgbClr val="7FF5A6"/>
                </a:solidFill>
                <a:latin typeface="Consolas"/>
                <a:cs typeface="Consolas"/>
              </a:rPr>
              <a:t>body</a:t>
            </a:r>
            <a:r>
              <a:rPr sz="1451" spc="-6" dirty="0">
                <a:solidFill>
                  <a:srgbClr val="F8F9F3"/>
                </a:solidFill>
                <a:latin typeface="Consolas"/>
                <a:cs typeface="Consolas"/>
              </a:rPr>
              <a:t>)</a:t>
            </a:r>
            <a:r>
              <a:rPr sz="1451" spc="-6" dirty="0">
                <a:solidFill>
                  <a:srgbClr val="E5E5F9"/>
                </a:solidFill>
                <a:latin typeface="Consolas"/>
                <a:cs typeface="Consolas"/>
              </a:rPr>
              <a:t>;</a:t>
            </a:r>
            <a:endParaRPr sz="1451" dirty="0">
              <a:solidFill>
                <a:prstClr val="black"/>
              </a:solidFill>
              <a:latin typeface="Consolas"/>
              <a:cs typeface="Consolas"/>
            </a:endParaRPr>
          </a:p>
          <a:p>
            <a:pPr defTabSz="1105601">
              <a:spcBef>
                <a:spcPts val="36"/>
              </a:spcBef>
            </a:pPr>
            <a:endParaRPr sz="1209" dirty="0">
              <a:solidFill>
                <a:prstClr val="black"/>
              </a:solidFill>
              <a:latin typeface="Consolas"/>
              <a:cs typeface="Consolas"/>
            </a:endParaRPr>
          </a:p>
          <a:p>
            <a:pPr marL="125914" marR="3074185" defTabSz="1105601">
              <a:lnSpc>
                <a:spcPts val="1451"/>
              </a:lnSpc>
            </a:pPr>
            <a:r>
              <a:rPr sz="1451" spc="-6" dirty="0">
                <a:solidFill>
                  <a:srgbClr val="7F7F7F"/>
                </a:solidFill>
                <a:latin typeface="Consolas"/>
                <a:cs typeface="Consolas"/>
              </a:rPr>
              <a:t>// On revient en mode synchrone (ici le thread peut être bloqué) </a:t>
            </a:r>
            <a:r>
              <a:rPr sz="1451" spc="-780" dirty="0">
                <a:solidFill>
                  <a:srgbClr val="7F7F7F"/>
                </a:solidFill>
                <a:latin typeface="Consolas"/>
                <a:cs typeface="Consolas"/>
              </a:rPr>
              <a:t> </a:t>
            </a:r>
            <a:r>
              <a:rPr sz="1451" spc="-6" dirty="0">
                <a:solidFill>
                  <a:srgbClr val="118FC2"/>
                </a:solidFill>
                <a:latin typeface="Consolas"/>
                <a:cs typeface="Consolas"/>
              </a:rPr>
              <a:t>System</a:t>
            </a:r>
            <a:r>
              <a:rPr sz="1451" spc="-6" dirty="0">
                <a:solidFill>
                  <a:srgbClr val="E5E5F9"/>
                </a:solidFill>
                <a:latin typeface="Consolas"/>
                <a:cs typeface="Consolas"/>
              </a:rPr>
              <a:t>.</a:t>
            </a:r>
            <a:r>
              <a:rPr sz="1451" b="1" i="1" spc="-6" dirty="0">
                <a:solidFill>
                  <a:srgbClr val="8CD9F7"/>
                </a:solidFill>
                <a:latin typeface="Consolas"/>
                <a:cs typeface="Consolas"/>
              </a:rPr>
              <a:t>out</a:t>
            </a:r>
            <a:r>
              <a:rPr sz="1451" spc="-6" dirty="0">
                <a:solidFill>
                  <a:srgbClr val="E5E5F9"/>
                </a:solidFill>
                <a:latin typeface="Consolas"/>
                <a:cs typeface="Consolas"/>
              </a:rPr>
              <a:t>.</a:t>
            </a:r>
            <a:r>
              <a:rPr sz="1451" spc="-6" dirty="0">
                <a:solidFill>
                  <a:srgbClr val="A6EB20"/>
                </a:solidFill>
                <a:latin typeface="Consolas"/>
                <a:cs typeface="Consolas"/>
              </a:rPr>
              <a:t>println</a:t>
            </a:r>
            <a:r>
              <a:rPr sz="1451" spc="-6" dirty="0">
                <a:solidFill>
                  <a:srgbClr val="F8F9F3"/>
                </a:solidFill>
                <a:latin typeface="Consolas"/>
                <a:cs typeface="Consolas"/>
              </a:rPr>
              <a:t>(</a:t>
            </a:r>
            <a:r>
              <a:rPr sz="1451" spc="-6" dirty="0">
                <a:solidFill>
                  <a:srgbClr val="F2EB78"/>
                </a:solidFill>
                <a:latin typeface="Consolas"/>
                <a:cs typeface="Consolas"/>
              </a:rPr>
              <a:t>cf</a:t>
            </a:r>
            <a:r>
              <a:rPr sz="1451" spc="-6" dirty="0">
                <a:solidFill>
                  <a:srgbClr val="E5E5F9"/>
                </a:solidFill>
                <a:latin typeface="Consolas"/>
                <a:cs typeface="Consolas"/>
              </a:rPr>
              <a:t>.</a:t>
            </a:r>
            <a:r>
              <a:rPr sz="1451" spc="-6" dirty="0">
                <a:solidFill>
                  <a:srgbClr val="A6EB20"/>
                </a:solidFill>
                <a:latin typeface="Consolas"/>
                <a:cs typeface="Consolas"/>
              </a:rPr>
              <a:t>get</a:t>
            </a:r>
            <a:r>
              <a:rPr sz="1451" spc="-6" dirty="0">
                <a:solidFill>
                  <a:srgbClr val="F8F9F3"/>
                </a:solidFill>
                <a:latin typeface="Consolas"/>
                <a:cs typeface="Consolas"/>
              </a:rPr>
              <a:t>())</a:t>
            </a:r>
            <a:r>
              <a:rPr sz="1451" spc="-6" dirty="0">
                <a:solidFill>
                  <a:srgbClr val="E5E5F9"/>
                </a:solidFill>
                <a:latin typeface="Consolas"/>
                <a:cs typeface="Consolas"/>
              </a:rPr>
              <a:t>;</a:t>
            </a:r>
            <a:endParaRPr sz="1451" dirty="0">
              <a:solidFill>
                <a:prstClr val="black"/>
              </a:solidFill>
              <a:latin typeface="Consolas"/>
              <a:cs typeface="Consolas"/>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2928230"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18" dirty="0">
                <a:solidFill>
                  <a:srgbClr val="0058FF"/>
                </a:solidFill>
                <a:latin typeface="Arial"/>
                <a:cs typeface="Arial"/>
              </a:rPr>
              <a:t> </a:t>
            </a:r>
            <a:r>
              <a:rPr sz="1814" b="1" dirty="0">
                <a:solidFill>
                  <a:srgbClr val="0058FF"/>
                </a:solidFill>
                <a:latin typeface="Arial"/>
                <a:cs typeface="Arial"/>
              </a:rPr>
              <a:t>9</a:t>
            </a:r>
            <a:r>
              <a:rPr sz="1814" b="1" spc="-6" dirty="0">
                <a:solidFill>
                  <a:srgbClr val="0058FF"/>
                </a:solidFill>
                <a:latin typeface="Arial"/>
                <a:cs typeface="Arial"/>
              </a:rPr>
              <a:t> </a:t>
            </a:r>
            <a:r>
              <a:rPr sz="1814" b="1" dirty="0">
                <a:solidFill>
                  <a:srgbClr val="0058FF"/>
                </a:solidFill>
                <a:latin typeface="Arial"/>
                <a:cs typeface="Arial"/>
              </a:rPr>
              <a:t>:</a:t>
            </a:r>
            <a:r>
              <a:rPr sz="1814" b="1" spc="-18" dirty="0">
                <a:solidFill>
                  <a:srgbClr val="0058FF"/>
                </a:solidFill>
                <a:latin typeface="Arial"/>
                <a:cs typeface="Arial"/>
              </a:rPr>
              <a:t> </a:t>
            </a:r>
            <a:r>
              <a:rPr sz="1814" b="1" dirty="0">
                <a:solidFill>
                  <a:srgbClr val="0058FF"/>
                </a:solidFill>
                <a:latin typeface="Arial"/>
                <a:cs typeface="Arial"/>
              </a:rPr>
              <a:t>autres</a:t>
            </a:r>
            <a:r>
              <a:rPr sz="1814" b="1" spc="-18" dirty="0">
                <a:solidFill>
                  <a:srgbClr val="0058FF"/>
                </a:solidFill>
                <a:latin typeface="Arial"/>
                <a:cs typeface="Arial"/>
              </a:rPr>
              <a:t> </a:t>
            </a:r>
            <a:r>
              <a:rPr sz="1814" b="1" spc="-6" dirty="0">
                <a:solidFill>
                  <a:srgbClr val="0058FF"/>
                </a:solidFill>
                <a:latin typeface="Arial"/>
                <a:cs typeface="Arial"/>
              </a:rPr>
              <a:t>nouveautés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5724405" cy="573671"/>
          </a:xfrm>
          <a:prstGeom prst="rect">
            <a:avLst/>
          </a:prstGeom>
        </p:spPr>
        <p:txBody>
          <a:bodyPr vert="horz" wrap="square" lIns="0" tIns="15355" rIns="0" bIns="0" rtlCol="0">
            <a:spAutoFit/>
          </a:bodyPr>
          <a:lstStyle/>
          <a:p>
            <a:pPr marL="15356">
              <a:spcBef>
                <a:spcPts val="121"/>
              </a:spcBef>
            </a:pPr>
            <a:r>
              <a:rPr spc="363" dirty="0"/>
              <a:t>Ajouts</a:t>
            </a:r>
            <a:r>
              <a:rPr spc="115" dirty="0"/>
              <a:t> </a:t>
            </a:r>
            <a:r>
              <a:rPr spc="423" dirty="0"/>
              <a:t>aux</a:t>
            </a:r>
            <a:r>
              <a:rPr spc="115" dirty="0"/>
              <a:t> </a:t>
            </a:r>
            <a:r>
              <a:rPr spc="333" dirty="0"/>
              <a:t>collections</a:t>
            </a:r>
          </a:p>
        </p:txBody>
      </p:sp>
      <p:sp>
        <p:nvSpPr>
          <p:cNvPr id="4" name="object 4"/>
          <p:cNvSpPr txBox="1"/>
          <p:nvPr/>
        </p:nvSpPr>
        <p:spPr>
          <a:xfrm>
            <a:off x="1059752" y="1563880"/>
            <a:ext cx="9107148" cy="658967"/>
          </a:xfrm>
          <a:prstGeom prst="rect">
            <a:avLst/>
          </a:prstGeom>
        </p:spPr>
        <p:txBody>
          <a:bodyPr vert="horz" wrap="square" lIns="0" tIns="42994" rIns="0" bIns="0" rtlCol="0">
            <a:spAutoFit/>
          </a:bodyPr>
          <a:lstStyle/>
          <a:p>
            <a:pPr marL="15356" marR="6142" defTabSz="1105601">
              <a:lnSpc>
                <a:spcPts val="2442"/>
              </a:lnSpc>
              <a:spcBef>
                <a:spcPts val="339"/>
              </a:spcBef>
            </a:pPr>
            <a:r>
              <a:rPr sz="2176" dirty="0">
                <a:solidFill>
                  <a:srgbClr val="FFFFFF"/>
                </a:solidFill>
                <a:latin typeface="Arial MT"/>
                <a:cs typeface="Arial MT"/>
              </a:rPr>
              <a:t>Il </a:t>
            </a:r>
            <a:r>
              <a:rPr sz="2176" spc="-6" dirty="0">
                <a:solidFill>
                  <a:srgbClr val="FFFFFF"/>
                </a:solidFill>
                <a:latin typeface="Arial MT"/>
                <a:cs typeface="Arial MT"/>
              </a:rPr>
              <a:t>est</a:t>
            </a:r>
            <a:r>
              <a:rPr sz="2176" spc="6" dirty="0">
                <a:solidFill>
                  <a:srgbClr val="FFFFFF"/>
                </a:solidFill>
                <a:latin typeface="Arial MT"/>
                <a:cs typeface="Arial MT"/>
              </a:rPr>
              <a:t> </a:t>
            </a:r>
            <a:r>
              <a:rPr sz="2176" spc="-12" dirty="0">
                <a:solidFill>
                  <a:srgbClr val="FFFFFF"/>
                </a:solidFill>
                <a:latin typeface="Arial MT"/>
                <a:cs typeface="Arial MT"/>
              </a:rPr>
              <a:t>possible</a:t>
            </a:r>
            <a:r>
              <a:rPr sz="2176" dirty="0">
                <a:solidFill>
                  <a:srgbClr val="FFFFFF"/>
                </a:solidFill>
                <a:latin typeface="Arial MT"/>
                <a:cs typeface="Arial MT"/>
              </a:rPr>
              <a:t> </a:t>
            </a:r>
            <a:r>
              <a:rPr sz="2176" spc="-12" dirty="0">
                <a:solidFill>
                  <a:srgbClr val="FFFFFF"/>
                </a:solidFill>
                <a:latin typeface="Arial MT"/>
                <a:cs typeface="Arial MT"/>
              </a:rPr>
              <a:t>d’appeler</a:t>
            </a:r>
            <a:r>
              <a:rPr sz="2176" spc="6" dirty="0">
                <a:solidFill>
                  <a:srgbClr val="FFFFFF"/>
                </a:solidFill>
                <a:latin typeface="Arial MT"/>
                <a:cs typeface="Arial MT"/>
              </a:rPr>
              <a:t> </a:t>
            </a:r>
            <a:r>
              <a:rPr sz="2176" spc="-6" dirty="0">
                <a:solidFill>
                  <a:srgbClr val="FFFFFF"/>
                </a:solidFill>
                <a:latin typeface="Arial MT"/>
                <a:cs typeface="Arial MT"/>
              </a:rPr>
              <a:t>Set.of(....)</a:t>
            </a:r>
            <a:r>
              <a:rPr sz="2176" spc="12" dirty="0">
                <a:solidFill>
                  <a:srgbClr val="FFFFFF"/>
                </a:solidFill>
                <a:latin typeface="Arial MT"/>
                <a:cs typeface="Arial MT"/>
              </a:rPr>
              <a:t> </a:t>
            </a:r>
            <a:r>
              <a:rPr sz="2176" spc="-6" dirty="0">
                <a:solidFill>
                  <a:srgbClr val="FFFFFF"/>
                </a:solidFill>
                <a:latin typeface="Arial MT"/>
                <a:cs typeface="Arial MT"/>
              </a:rPr>
              <a:t>et</a:t>
            </a:r>
            <a:r>
              <a:rPr sz="2176" spc="6" dirty="0">
                <a:solidFill>
                  <a:srgbClr val="FFFFFF"/>
                </a:solidFill>
                <a:latin typeface="Arial MT"/>
                <a:cs typeface="Arial MT"/>
              </a:rPr>
              <a:t> </a:t>
            </a:r>
            <a:r>
              <a:rPr sz="2176" spc="-6" dirty="0">
                <a:solidFill>
                  <a:srgbClr val="FFFFFF"/>
                </a:solidFill>
                <a:latin typeface="Arial MT"/>
                <a:cs typeface="Arial MT"/>
              </a:rPr>
              <a:t>Map.of(...)</a:t>
            </a:r>
            <a:r>
              <a:rPr sz="2176" spc="6" dirty="0">
                <a:solidFill>
                  <a:srgbClr val="FFFFFF"/>
                </a:solidFill>
                <a:latin typeface="Arial MT"/>
                <a:cs typeface="Arial MT"/>
              </a:rPr>
              <a:t> </a:t>
            </a:r>
            <a:r>
              <a:rPr sz="2176" spc="-12" dirty="0">
                <a:solidFill>
                  <a:srgbClr val="FFFFFF"/>
                </a:solidFill>
                <a:latin typeface="Arial MT"/>
                <a:cs typeface="Arial MT"/>
              </a:rPr>
              <a:t>pour</a:t>
            </a:r>
            <a:r>
              <a:rPr sz="2176" spc="6" dirty="0">
                <a:solidFill>
                  <a:srgbClr val="FFFFFF"/>
                </a:solidFill>
                <a:latin typeface="Arial MT"/>
                <a:cs typeface="Arial MT"/>
              </a:rPr>
              <a:t> </a:t>
            </a:r>
            <a:r>
              <a:rPr sz="2176" spc="-6" dirty="0">
                <a:solidFill>
                  <a:srgbClr val="FFFFFF"/>
                </a:solidFill>
                <a:latin typeface="Arial MT"/>
                <a:cs typeface="Arial MT"/>
              </a:rPr>
              <a:t>créer</a:t>
            </a:r>
            <a:r>
              <a:rPr sz="2176" spc="6" dirty="0">
                <a:solidFill>
                  <a:srgbClr val="FFFFFF"/>
                </a:solidFill>
                <a:latin typeface="Arial MT"/>
                <a:cs typeface="Arial MT"/>
              </a:rPr>
              <a:t> </a:t>
            </a:r>
            <a:r>
              <a:rPr sz="2176" spc="-12" dirty="0">
                <a:solidFill>
                  <a:srgbClr val="FFFFFF"/>
                </a:solidFill>
                <a:latin typeface="Arial MT"/>
                <a:cs typeface="Arial MT"/>
              </a:rPr>
              <a:t>des</a:t>
            </a:r>
            <a:r>
              <a:rPr sz="2176" spc="12" dirty="0">
                <a:solidFill>
                  <a:srgbClr val="FFFFFF"/>
                </a:solidFill>
                <a:latin typeface="Arial MT"/>
                <a:cs typeface="Arial MT"/>
              </a:rPr>
              <a:t> </a:t>
            </a:r>
            <a:r>
              <a:rPr sz="2176" spc="-6" dirty="0">
                <a:solidFill>
                  <a:srgbClr val="FFFFFF"/>
                </a:solidFill>
                <a:latin typeface="Arial MT"/>
                <a:cs typeface="Arial MT"/>
              </a:rPr>
              <a:t>Set</a:t>
            </a:r>
            <a:r>
              <a:rPr sz="2176" spc="6" dirty="0">
                <a:solidFill>
                  <a:srgbClr val="FFFFFF"/>
                </a:solidFill>
                <a:latin typeface="Arial MT"/>
                <a:cs typeface="Arial MT"/>
              </a:rPr>
              <a:t> </a:t>
            </a:r>
            <a:r>
              <a:rPr sz="2176" spc="-6" dirty="0">
                <a:solidFill>
                  <a:srgbClr val="FFFFFF"/>
                </a:solidFill>
                <a:latin typeface="Arial MT"/>
                <a:cs typeface="Arial MT"/>
              </a:rPr>
              <a:t>et</a:t>
            </a:r>
            <a:r>
              <a:rPr sz="2176" spc="6" dirty="0">
                <a:solidFill>
                  <a:srgbClr val="FFFFFF"/>
                </a:solidFill>
                <a:latin typeface="Arial MT"/>
                <a:cs typeface="Arial MT"/>
              </a:rPr>
              <a:t> </a:t>
            </a:r>
            <a:r>
              <a:rPr sz="2176" spc="-6" dirty="0">
                <a:solidFill>
                  <a:srgbClr val="FFFFFF"/>
                </a:solidFill>
                <a:latin typeface="Arial MT"/>
                <a:cs typeface="Arial MT"/>
              </a:rPr>
              <a:t>Map </a:t>
            </a:r>
            <a:r>
              <a:rPr sz="2176" spc="-585" dirty="0">
                <a:solidFill>
                  <a:srgbClr val="FFFFFF"/>
                </a:solidFill>
                <a:latin typeface="Arial MT"/>
                <a:cs typeface="Arial MT"/>
              </a:rPr>
              <a:t> </a:t>
            </a:r>
            <a:r>
              <a:rPr sz="2176" spc="-6" dirty="0">
                <a:solidFill>
                  <a:srgbClr val="FFFFFF"/>
                </a:solidFill>
                <a:latin typeface="Arial MT"/>
                <a:cs typeface="Arial MT"/>
              </a:rPr>
              <a:t>immutables </a:t>
            </a:r>
            <a:r>
              <a:rPr sz="2176" dirty="0">
                <a:solidFill>
                  <a:srgbClr val="FFFFFF"/>
                </a:solidFill>
                <a:latin typeface="Arial MT"/>
                <a:cs typeface="Arial MT"/>
              </a:rPr>
              <a:t>:</a:t>
            </a:r>
            <a:endParaRPr sz="2176">
              <a:solidFill>
                <a:prstClr val="black"/>
              </a:solidFill>
              <a:latin typeface="Arial MT"/>
              <a:cs typeface="Arial MT"/>
            </a:endParaRPr>
          </a:p>
        </p:txBody>
      </p:sp>
      <p:sp>
        <p:nvSpPr>
          <p:cNvPr id="5" name="object 5"/>
          <p:cNvSpPr/>
          <p:nvPr/>
        </p:nvSpPr>
        <p:spPr>
          <a:xfrm>
            <a:off x="1105572" y="2764899"/>
            <a:ext cx="9673753" cy="1223807"/>
          </a:xfrm>
          <a:custGeom>
            <a:avLst/>
            <a:gdLst/>
            <a:ahLst/>
            <a:cxnLst/>
            <a:rect l="l" t="t" r="r" b="b"/>
            <a:pathLst>
              <a:path w="8001000" h="1012189">
                <a:moveTo>
                  <a:pt x="8001000" y="0"/>
                </a:moveTo>
                <a:lnTo>
                  <a:pt x="0" y="0"/>
                </a:lnTo>
                <a:lnTo>
                  <a:pt x="0" y="1011961"/>
                </a:lnTo>
                <a:lnTo>
                  <a:pt x="4000677" y="1011961"/>
                </a:lnTo>
                <a:lnTo>
                  <a:pt x="8001000" y="1011961"/>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6" name="object 6"/>
          <p:cNvSpPr txBox="1"/>
          <p:nvPr/>
        </p:nvSpPr>
        <p:spPr>
          <a:xfrm>
            <a:off x="1105572" y="2764899"/>
            <a:ext cx="9673753" cy="1010223"/>
          </a:xfrm>
          <a:prstGeom prst="rect">
            <a:avLst/>
          </a:prstGeom>
          <a:ln w="29159">
            <a:solidFill>
              <a:srgbClr val="ABB10B"/>
            </a:solidFill>
          </a:ln>
        </p:spPr>
        <p:txBody>
          <a:bodyPr vert="horz" wrap="square" lIns="0" tIns="60653" rIns="0" bIns="0" rtlCol="0">
            <a:spAutoFit/>
          </a:bodyPr>
          <a:lstStyle/>
          <a:p>
            <a:pPr marL="125914" marR="6506155" defTabSz="1105601">
              <a:lnSpc>
                <a:spcPts val="1451"/>
              </a:lnSpc>
              <a:spcBef>
                <a:spcPts val="478"/>
              </a:spcBef>
            </a:pPr>
            <a:r>
              <a:rPr sz="1451" spc="-6" dirty="0">
                <a:solidFill>
                  <a:srgbClr val="7F7F7F"/>
                </a:solidFill>
                <a:latin typeface="Consolas"/>
                <a:cs typeface="Consolas"/>
              </a:rPr>
              <a:t>Set.of("arthur","fredegonde");  [arthur,</a:t>
            </a:r>
            <a:r>
              <a:rPr sz="1451" spc="-18" dirty="0">
                <a:solidFill>
                  <a:srgbClr val="7F7F7F"/>
                </a:solidFill>
                <a:latin typeface="Consolas"/>
                <a:cs typeface="Consolas"/>
              </a:rPr>
              <a:t> </a:t>
            </a:r>
            <a:r>
              <a:rPr sz="1451" spc="-6" dirty="0">
                <a:solidFill>
                  <a:srgbClr val="7F7F7F"/>
                </a:solidFill>
                <a:latin typeface="Consolas"/>
                <a:cs typeface="Consolas"/>
              </a:rPr>
              <a:t>fredegonde]</a:t>
            </a:r>
            <a:endParaRPr sz="1451" dirty="0">
              <a:solidFill>
                <a:prstClr val="black"/>
              </a:solidFill>
              <a:latin typeface="Consolas"/>
              <a:cs typeface="Consolas"/>
            </a:endParaRPr>
          </a:p>
          <a:p>
            <a:pPr marL="125914" defTabSz="1105601">
              <a:lnSpc>
                <a:spcPts val="1596"/>
              </a:lnSpc>
              <a:spcBef>
                <a:spcPts val="1155"/>
              </a:spcBef>
            </a:pPr>
            <a:r>
              <a:rPr sz="1451" spc="-6" dirty="0">
                <a:solidFill>
                  <a:srgbClr val="7F7F7F"/>
                </a:solidFill>
                <a:latin typeface="Consolas"/>
                <a:cs typeface="Consolas"/>
              </a:rPr>
              <a:t>Map.of(1l,"Robert",4l,"Renault");</a:t>
            </a:r>
            <a:endParaRPr sz="1451" dirty="0">
              <a:solidFill>
                <a:prstClr val="black"/>
              </a:solidFill>
              <a:latin typeface="Consolas"/>
              <a:cs typeface="Consolas"/>
            </a:endParaRPr>
          </a:p>
          <a:p>
            <a:pPr marL="125914" defTabSz="1105601">
              <a:lnSpc>
                <a:spcPts val="1596"/>
              </a:lnSpc>
            </a:pPr>
            <a:r>
              <a:rPr sz="1451" spc="-6" dirty="0">
                <a:solidFill>
                  <a:srgbClr val="7F7F7F"/>
                </a:solidFill>
                <a:latin typeface="Consolas"/>
                <a:cs typeface="Consolas"/>
              </a:rPr>
              <a:t>{1=Robert,</a:t>
            </a:r>
            <a:r>
              <a:rPr sz="1451" spc="-79" dirty="0">
                <a:solidFill>
                  <a:srgbClr val="7F7F7F"/>
                </a:solidFill>
                <a:latin typeface="Consolas"/>
                <a:cs typeface="Consolas"/>
              </a:rPr>
              <a:t> </a:t>
            </a:r>
            <a:r>
              <a:rPr sz="1451" spc="-6" dirty="0">
                <a:solidFill>
                  <a:srgbClr val="7F7F7F"/>
                </a:solidFill>
                <a:latin typeface="Consolas"/>
                <a:cs typeface="Consolas"/>
              </a:rPr>
              <a:t>4=Renault}</a:t>
            </a:r>
            <a:endParaRPr sz="1451" dirty="0">
              <a:solidFill>
                <a:prstClr val="black"/>
              </a:solidFill>
              <a:latin typeface="Consolas"/>
              <a:cs typeface="Consolas"/>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2928230"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18" dirty="0">
                <a:solidFill>
                  <a:srgbClr val="0058FF"/>
                </a:solidFill>
                <a:latin typeface="Arial"/>
                <a:cs typeface="Arial"/>
              </a:rPr>
              <a:t> </a:t>
            </a:r>
            <a:r>
              <a:rPr sz="1814" b="1" dirty="0">
                <a:solidFill>
                  <a:srgbClr val="0058FF"/>
                </a:solidFill>
                <a:latin typeface="Arial"/>
                <a:cs typeface="Arial"/>
              </a:rPr>
              <a:t>9</a:t>
            </a:r>
            <a:r>
              <a:rPr sz="1814" b="1" spc="-6" dirty="0">
                <a:solidFill>
                  <a:srgbClr val="0058FF"/>
                </a:solidFill>
                <a:latin typeface="Arial"/>
                <a:cs typeface="Arial"/>
              </a:rPr>
              <a:t> </a:t>
            </a:r>
            <a:r>
              <a:rPr sz="1814" b="1" dirty="0">
                <a:solidFill>
                  <a:srgbClr val="0058FF"/>
                </a:solidFill>
                <a:latin typeface="Arial"/>
                <a:cs typeface="Arial"/>
              </a:rPr>
              <a:t>:</a:t>
            </a:r>
            <a:r>
              <a:rPr sz="1814" b="1" spc="-18" dirty="0">
                <a:solidFill>
                  <a:srgbClr val="0058FF"/>
                </a:solidFill>
                <a:latin typeface="Arial"/>
                <a:cs typeface="Arial"/>
              </a:rPr>
              <a:t> </a:t>
            </a:r>
            <a:r>
              <a:rPr sz="1814" b="1" dirty="0">
                <a:solidFill>
                  <a:srgbClr val="0058FF"/>
                </a:solidFill>
                <a:latin typeface="Arial"/>
                <a:cs typeface="Arial"/>
              </a:rPr>
              <a:t>autres</a:t>
            </a:r>
            <a:r>
              <a:rPr sz="1814" b="1" spc="-18" dirty="0">
                <a:solidFill>
                  <a:srgbClr val="0058FF"/>
                </a:solidFill>
                <a:latin typeface="Arial"/>
                <a:cs typeface="Arial"/>
              </a:rPr>
              <a:t> </a:t>
            </a:r>
            <a:r>
              <a:rPr sz="1814" b="1" spc="-6" dirty="0">
                <a:solidFill>
                  <a:srgbClr val="0058FF"/>
                </a:solidFill>
                <a:latin typeface="Arial"/>
                <a:cs typeface="Arial"/>
              </a:rPr>
              <a:t>nouveautés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7934013" cy="573671"/>
          </a:xfrm>
          <a:prstGeom prst="rect">
            <a:avLst/>
          </a:prstGeom>
        </p:spPr>
        <p:txBody>
          <a:bodyPr vert="horz" wrap="square" lIns="0" tIns="15355" rIns="0" bIns="0" rtlCol="0">
            <a:spAutoFit/>
          </a:bodyPr>
          <a:lstStyle/>
          <a:p>
            <a:pPr marL="15356">
              <a:spcBef>
                <a:spcPts val="121"/>
              </a:spcBef>
            </a:pPr>
            <a:r>
              <a:rPr spc="484" dirty="0"/>
              <a:t>Méthodes</a:t>
            </a:r>
            <a:r>
              <a:rPr spc="151" dirty="0"/>
              <a:t> </a:t>
            </a:r>
            <a:r>
              <a:rPr spc="375" dirty="0"/>
              <a:t>privées</a:t>
            </a:r>
            <a:r>
              <a:rPr spc="151" dirty="0"/>
              <a:t> </a:t>
            </a:r>
            <a:r>
              <a:rPr spc="333" dirty="0"/>
              <a:t>d’interfaces</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1059752" y="1563880"/>
            <a:ext cx="9436515" cy="350340"/>
          </a:xfrm>
          <a:prstGeom prst="rect">
            <a:avLst/>
          </a:prstGeom>
        </p:spPr>
        <p:txBody>
          <a:bodyPr vert="horz" wrap="square" lIns="0" tIns="15355" rIns="0" bIns="0" rtlCol="0">
            <a:spAutoFit/>
          </a:bodyPr>
          <a:lstStyle/>
          <a:p>
            <a:pPr marL="15356" defTabSz="1105601">
              <a:spcBef>
                <a:spcPts val="121"/>
              </a:spcBef>
            </a:pPr>
            <a:r>
              <a:rPr sz="2176" dirty="0">
                <a:solidFill>
                  <a:srgbClr val="FFFFFF"/>
                </a:solidFill>
                <a:latin typeface="Arial MT"/>
                <a:cs typeface="Arial MT"/>
              </a:rPr>
              <a:t>Il</a:t>
            </a:r>
            <a:r>
              <a:rPr sz="2176" spc="-12" dirty="0">
                <a:solidFill>
                  <a:srgbClr val="FFFFFF"/>
                </a:solidFill>
                <a:latin typeface="Arial MT"/>
                <a:cs typeface="Arial MT"/>
              </a:rPr>
              <a:t> </a:t>
            </a:r>
            <a:r>
              <a:rPr sz="2176" spc="-6" dirty="0">
                <a:solidFill>
                  <a:srgbClr val="FFFFFF"/>
                </a:solidFill>
                <a:latin typeface="Arial MT"/>
                <a:cs typeface="Arial MT"/>
              </a:rPr>
              <a:t>est</a:t>
            </a:r>
            <a:r>
              <a:rPr sz="2176" dirty="0">
                <a:solidFill>
                  <a:srgbClr val="FFFFFF"/>
                </a:solidFill>
                <a:latin typeface="Arial MT"/>
                <a:cs typeface="Arial MT"/>
              </a:rPr>
              <a:t> </a:t>
            </a:r>
            <a:r>
              <a:rPr sz="2176" spc="-12" dirty="0">
                <a:solidFill>
                  <a:srgbClr val="FFFFFF"/>
                </a:solidFill>
                <a:latin typeface="Arial MT"/>
                <a:cs typeface="Arial MT"/>
              </a:rPr>
              <a:t>dorénavant</a:t>
            </a:r>
            <a:r>
              <a:rPr sz="2176" spc="-6" dirty="0">
                <a:solidFill>
                  <a:srgbClr val="FFFFFF"/>
                </a:solidFill>
                <a:latin typeface="Arial MT"/>
                <a:cs typeface="Arial MT"/>
              </a:rPr>
              <a:t> possible de créer </a:t>
            </a:r>
            <a:r>
              <a:rPr sz="2176" spc="-12" dirty="0">
                <a:solidFill>
                  <a:srgbClr val="FFFFFF"/>
                </a:solidFill>
                <a:latin typeface="Arial MT"/>
                <a:cs typeface="Arial MT"/>
              </a:rPr>
              <a:t>des</a:t>
            </a:r>
            <a:r>
              <a:rPr sz="2176" dirty="0">
                <a:solidFill>
                  <a:srgbClr val="FFFFFF"/>
                </a:solidFill>
                <a:latin typeface="Arial MT"/>
                <a:cs typeface="Arial MT"/>
              </a:rPr>
              <a:t> </a:t>
            </a:r>
            <a:r>
              <a:rPr sz="2176" spc="-6" dirty="0">
                <a:solidFill>
                  <a:srgbClr val="FFFFFF"/>
                </a:solidFill>
                <a:latin typeface="Arial MT"/>
                <a:cs typeface="Arial MT"/>
              </a:rPr>
              <a:t>méthodes</a:t>
            </a:r>
            <a:r>
              <a:rPr sz="2176" dirty="0">
                <a:solidFill>
                  <a:srgbClr val="FFFFFF"/>
                </a:solidFill>
                <a:latin typeface="Arial MT"/>
                <a:cs typeface="Arial MT"/>
              </a:rPr>
              <a:t> </a:t>
            </a:r>
            <a:r>
              <a:rPr sz="2176" spc="-6" dirty="0">
                <a:solidFill>
                  <a:srgbClr val="FFFFFF"/>
                </a:solidFill>
                <a:latin typeface="Arial MT"/>
                <a:cs typeface="Arial MT"/>
              </a:rPr>
              <a:t>privées </a:t>
            </a:r>
            <a:r>
              <a:rPr sz="2176" spc="-12" dirty="0">
                <a:solidFill>
                  <a:srgbClr val="FFFFFF"/>
                </a:solidFill>
                <a:latin typeface="Arial MT"/>
                <a:cs typeface="Arial MT"/>
              </a:rPr>
              <a:t>dans</a:t>
            </a:r>
            <a:r>
              <a:rPr sz="2176" dirty="0">
                <a:solidFill>
                  <a:srgbClr val="FFFFFF"/>
                </a:solidFill>
                <a:latin typeface="Arial MT"/>
                <a:cs typeface="Arial MT"/>
              </a:rPr>
              <a:t> </a:t>
            </a:r>
            <a:r>
              <a:rPr sz="2176" spc="-6" dirty="0">
                <a:solidFill>
                  <a:srgbClr val="FFFFFF"/>
                </a:solidFill>
                <a:latin typeface="Arial MT"/>
                <a:cs typeface="Arial MT"/>
              </a:rPr>
              <a:t>une interface.</a:t>
            </a:r>
            <a:endParaRPr sz="2176">
              <a:solidFill>
                <a:prstClr val="black"/>
              </a:solidFill>
              <a:latin typeface="Arial MT"/>
              <a:cs typeface="Arial MT"/>
            </a:endParaRPr>
          </a:p>
        </p:txBody>
      </p:sp>
      <p:sp>
        <p:nvSpPr>
          <p:cNvPr id="6" name="object 6"/>
          <p:cNvSpPr/>
          <p:nvPr/>
        </p:nvSpPr>
        <p:spPr>
          <a:xfrm>
            <a:off x="1106001" y="2764899"/>
            <a:ext cx="9673753" cy="2487537"/>
          </a:xfrm>
          <a:custGeom>
            <a:avLst/>
            <a:gdLst/>
            <a:ahLst/>
            <a:cxnLst/>
            <a:rect l="l" t="t" r="r" b="b"/>
            <a:pathLst>
              <a:path w="8001000" h="2057400">
                <a:moveTo>
                  <a:pt x="8001000" y="0"/>
                </a:moveTo>
                <a:lnTo>
                  <a:pt x="0" y="0"/>
                </a:lnTo>
                <a:lnTo>
                  <a:pt x="0" y="2057400"/>
                </a:lnTo>
                <a:lnTo>
                  <a:pt x="4000690" y="2057400"/>
                </a:lnTo>
                <a:lnTo>
                  <a:pt x="8001000" y="2057400"/>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7" name="object 7"/>
          <p:cNvSpPr txBox="1"/>
          <p:nvPr/>
        </p:nvSpPr>
        <p:spPr>
          <a:xfrm>
            <a:off x="1106001" y="2764900"/>
            <a:ext cx="9673753" cy="1758226"/>
          </a:xfrm>
          <a:prstGeom prst="rect">
            <a:avLst/>
          </a:prstGeom>
          <a:ln w="29159">
            <a:solidFill>
              <a:srgbClr val="ABB10B"/>
            </a:solidFill>
          </a:ln>
        </p:spPr>
        <p:txBody>
          <a:bodyPr vert="horz" wrap="square" lIns="0" tIns="23801" rIns="0" bIns="0" rtlCol="0">
            <a:spAutoFit/>
          </a:bodyPr>
          <a:lstStyle/>
          <a:p>
            <a:pPr marL="125914" defTabSz="1105601">
              <a:spcBef>
                <a:spcPts val="187"/>
              </a:spcBef>
            </a:pPr>
            <a:r>
              <a:rPr sz="1451" spc="-6" dirty="0">
                <a:solidFill>
                  <a:srgbClr val="7F7F7F"/>
                </a:solidFill>
                <a:latin typeface="Consolas"/>
                <a:cs typeface="Consolas"/>
              </a:rPr>
              <a:t>interface</a:t>
            </a:r>
            <a:r>
              <a:rPr sz="1451" spc="-79" dirty="0">
                <a:solidFill>
                  <a:srgbClr val="7F7F7F"/>
                </a:solidFill>
                <a:latin typeface="Consolas"/>
                <a:cs typeface="Consolas"/>
              </a:rPr>
              <a:t> </a:t>
            </a:r>
            <a:r>
              <a:rPr sz="1451" spc="-6" dirty="0">
                <a:solidFill>
                  <a:srgbClr val="7F7F7F"/>
                </a:solidFill>
                <a:latin typeface="Consolas"/>
                <a:cs typeface="Consolas"/>
              </a:rPr>
              <a:t>Volant{</a:t>
            </a:r>
            <a:endParaRPr sz="1451">
              <a:solidFill>
                <a:prstClr val="black"/>
              </a:solidFill>
              <a:latin typeface="Consolas"/>
              <a:cs typeface="Consolas"/>
            </a:endParaRPr>
          </a:p>
          <a:p>
            <a:pPr defTabSz="1105601"/>
            <a:endParaRPr sz="1451">
              <a:solidFill>
                <a:prstClr val="black"/>
              </a:solidFill>
              <a:latin typeface="Consolas"/>
              <a:cs typeface="Consolas"/>
            </a:endParaRPr>
          </a:p>
          <a:p>
            <a:pPr defTabSz="1105601"/>
            <a:endParaRPr sz="1451">
              <a:solidFill>
                <a:prstClr val="black"/>
              </a:solidFill>
              <a:latin typeface="Consolas"/>
              <a:cs typeface="Consolas"/>
            </a:endParaRPr>
          </a:p>
          <a:p>
            <a:pPr marL="531303" marR="6203650" defTabSz="1105601">
              <a:lnSpc>
                <a:spcPts val="1451"/>
              </a:lnSpc>
              <a:spcBef>
                <a:spcPts val="949"/>
              </a:spcBef>
            </a:pPr>
            <a:r>
              <a:rPr sz="1451" spc="-6" dirty="0">
                <a:solidFill>
                  <a:srgbClr val="7F7F7F"/>
                </a:solidFill>
                <a:latin typeface="Consolas"/>
                <a:cs typeface="Consolas"/>
              </a:rPr>
              <a:t>//</a:t>
            </a:r>
            <a:r>
              <a:rPr sz="1451" spc="-30" dirty="0">
                <a:solidFill>
                  <a:srgbClr val="7F7F7F"/>
                </a:solidFill>
                <a:latin typeface="Consolas"/>
                <a:cs typeface="Consolas"/>
              </a:rPr>
              <a:t> </a:t>
            </a:r>
            <a:r>
              <a:rPr sz="1451" spc="-6" dirty="0">
                <a:solidFill>
                  <a:srgbClr val="7F7F7F"/>
                </a:solidFill>
                <a:latin typeface="Consolas"/>
                <a:cs typeface="Consolas"/>
              </a:rPr>
              <a:t>la</a:t>
            </a:r>
            <a:r>
              <a:rPr sz="1451" spc="-30" dirty="0">
                <a:solidFill>
                  <a:srgbClr val="7F7F7F"/>
                </a:solidFill>
                <a:latin typeface="Consolas"/>
                <a:cs typeface="Consolas"/>
              </a:rPr>
              <a:t> </a:t>
            </a:r>
            <a:r>
              <a:rPr sz="1451" spc="-6" dirty="0">
                <a:solidFill>
                  <a:srgbClr val="7F7F7F"/>
                </a:solidFill>
                <a:latin typeface="Consolas"/>
                <a:cs typeface="Consolas"/>
              </a:rPr>
              <a:t>méthode</a:t>
            </a:r>
            <a:r>
              <a:rPr sz="1451" spc="-24" dirty="0">
                <a:solidFill>
                  <a:srgbClr val="7F7F7F"/>
                </a:solidFill>
                <a:latin typeface="Consolas"/>
                <a:cs typeface="Consolas"/>
              </a:rPr>
              <a:t> </a:t>
            </a:r>
            <a:r>
              <a:rPr sz="1451" spc="-6" dirty="0">
                <a:solidFill>
                  <a:srgbClr val="7F7F7F"/>
                </a:solidFill>
                <a:latin typeface="Consolas"/>
                <a:cs typeface="Consolas"/>
              </a:rPr>
              <a:t>privée</a:t>
            </a:r>
            <a:r>
              <a:rPr sz="1451" spc="-30" dirty="0">
                <a:solidFill>
                  <a:srgbClr val="7F7F7F"/>
                </a:solidFill>
                <a:latin typeface="Consolas"/>
                <a:cs typeface="Consolas"/>
              </a:rPr>
              <a:t> </a:t>
            </a:r>
            <a:r>
              <a:rPr sz="1451" spc="-6" dirty="0">
                <a:solidFill>
                  <a:srgbClr val="7F7F7F"/>
                </a:solidFill>
                <a:latin typeface="Consolas"/>
                <a:cs typeface="Consolas"/>
              </a:rPr>
              <a:t>partagée </a:t>
            </a:r>
            <a:r>
              <a:rPr sz="1451" spc="-780" dirty="0">
                <a:solidFill>
                  <a:srgbClr val="7F7F7F"/>
                </a:solidFill>
                <a:latin typeface="Consolas"/>
                <a:cs typeface="Consolas"/>
              </a:rPr>
              <a:t> </a:t>
            </a:r>
            <a:r>
              <a:rPr sz="1451" spc="-6" dirty="0">
                <a:solidFill>
                  <a:srgbClr val="7F7F7F"/>
                </a:solidFill>
                <a:latin typeface="Consolas"/>
                <a:cs typeface="Consolas"/>
              </a:rPr>
              <a:t>private</a:t>
            </a:r>
            <a:r>
              <a:rPr sz="1451" spc="-18" dirty="0">
                <a:solidFill>
                  <a:srgbClr val="7F7F7F"/>
                </a:solidFill>
                <a:latin typeface="Consolas"/>
                <a:cs typeface="Consolas"/>
              </a:rPr>
              <a:t> </a:t>
            </a:r>
            <a:r>
              <a:rPr sz="1451" spc="-6" dirty="0">
                <a:solidFill>
                  <a:srgbClr val="7F7F7F"/>
                </a:solidFill>
                <a:latin typeface="Consolas"/>
                <a:cs typeface="Consolas"/>
              </a:rPr>
              <a:t>void</a:t>
            </a:r>
            <a:r>
              <a:rPr sz="1451" spc="-18" dirty="0">
                <a:solidFill>
                  <a:srgbClr val="7F7F7F"/>
                </a:solidFill>
                <a:latin typeface="Consolas"/>
                <a:cs typeface="Consolas"/>
              </a:rPr>
              <a:t> </a:t>
            </a:r>
            <a:r>
              <a:rPr sz="1451" spc="-6" dirty="0">
                <a:solidFill>
                  <a:srgbClr val="7F7F7F"/>
                </a:solidFill>
                <a:latin typeface="Consolas"/>
                <a:cs typeface="Consolas"/>
              </a:rPr>
              <a:t>vole()</a:t>
            </a:r>
            <a:r>
              <a:rPr sz="1451" spc="-12" dirty="0">
                <a:solidFill>
                  <a:srgbClr val="7F7F7F"/>
                </a:solidFill>
                <a:latin typeface="Consolas"/>
                <a:cs typeface="Consolas"/>
              </a:rPr>
              <a:t> </a:t>
            </a:r>
            <a:r>
              <a:rPr sz="1451" dirty="0">
                <a:solidFill>
                  <a:srgbClr val="7F7F7F"/>
                </a:solidFill>
                <a:latin typeface="Consolas"/>
                <a:cs typeface="Consolas"/>
              </a:rPr>
              <a:t>{</a:t>
            </a:r>
            <a:endParaRPr sz="1451">
              <a:solidFill>
                <a:prstClr val="black"/>
              </a:solidFill>
              <a:latin typeface="Consolas"/>
              <a:cs typeface="Consolas"/>
            </a:endParaRPr>
          </a:p>
          <a:p>
            <a:pPr marL="936690" defTabSz="1105601">
              <a:lnSpc>
                <a:spcPts val="1306"/>
              </a:lnSpc>
            </a:pPr>
            <a:r>
              <a:rPr sz="1451" spc="-6" dirty="0">
                <a:solidFill>
                  <a:srgbClr val="7F7F7F"/>
                </a:solidFill>
                <a:latin typeface="Consolas"/>
                <a:cs typeface="Consolas"/>
              </a:rPr>
              <a:t>System.out.println("Bonjour</a:t>
            </a:r>
            <a:r>
              <a:rPr sz="1451" spc="-30" dirty="0">
                <a:solidFill>
                  <a:srgbClr val="7F7F7F"/>
                </a:solidFill>
                <a:latin typeface="Consolas"/>
                <a:cs typeface="Consolas"/>
              </a:rPr>
              <a:t> </a:t>
            </a:r>
            <a:r>
              <a:rPr sz="1451" spc="-6" dirty="0">
                <a:solidFill>
                  <a:srgbClr val="7F7F7F"/>
                </a:solidFill>
                <a:latin typeface="Consolas"/>
                <a:cs typeface="Consolas"/>
              </a:rPr>
              <a:t>de</a:t>
            </a:r>
            <a:r>
              <a:rPr sz="1451" spc="-24" dirty="0">
                <a:solidFill>
                  <a:srgbClr val="7F7F7F"/>
                </a:solidFill>
                <a:latin typeface="Consolas"/>
                <a:cs typeface="Consolas"/>
              </a:rPr>
              <a:t> </a:t>
            </a:r>
            <a:r>
              <a:rPr sz="1451" spc="-6" dirty="0">
                <a:solidFill>
                  <a:srgbClr val="7F7F7F"/>
                </a:solidFill>
                <a:latin typeface="Consolas"/>
                <a:cs typeface="Consolas"/>
              </a:rPr>
              <a:t>la</a:t>
            </a:r>
            <a:r>
              <a:rPr sz="1451" spc="-30" dirty="0">
                <a:solidFill>
                  <a:srgbClr val="7F7F7F"/>
                </a:solidFill>
                <a:latin typeface="Consolas"/>
                <a:cs typeface="Consolas"/>
              </a:rPr>
              <a:t> </a:t>
            </a:r>
            <a:r>
              <a:rPr sz="1451" spc="-6" dirty="0">
                <a:solidFill>
                  <a:srgbClr val="7F7F7F"/>
                </a:solidFill>
                <a:latin typeface="Consolas"/>
                <a:cs typeface="Consolas"/>
              </a:rPr>
              <a:t>méthode</a:t>
            </a:r>
            <a:r>
              <a:rPr sz="1451" spc="-24" dirty="0">
                <a:solidFill>
                  <a:srgbClr val="7F7F7F"/>
                </a:solidFill>
                <a:latin typeface="Consolas"/>
                <a:cs typeface="Consolas"/>
              </a:rPr>
              <a:t> </a:t>
            </a:r>
            <a:r>
              <a:rPr sz="1451" spc="-6" dirty="0">
                <a:solidFill>
                  <a:srgbClr val="7F7F7F"/>
                </a:solidFill>
                <a:latin typeface="Consolas"/>
                <a:cs typeface="Consolas"/>
              </a:rPr>
              <a:t>privée");</a:t>
            </a:r>
            <a:endParaRPr sz="1451">
              <a:solidFill>
                <a:prstClr val="black"/>
              </a:solidFill>
              <a:latin typeface="Consolas"/>
              <a:cs typeface="Consolas"/>
            </a:endParaRPr>
          </a:p>
          <a:p>
            <a:pPr marL="531303" defTabSz="1105601">
              <a:lnSpc>
                <a:spcPts val="1451"/>
              </a:lnSpc>
            </a:pPr>
            <a:r>
              <a:rPr sz="1451" dirty="0">
                <a:solidFill>
                  <a:srgbClr val="7F7F7F"/>
                </a:solidFill>
                <a:latin typeface="Consolas"/>
                <a:cs typeface="Consolas"/>
              </a:rPr>
              <a:t>}</a:t>
            </a:r>
            <a:endParaRPr sz="1451">
              <a:solidFill>
                <a:prstClr val="black"/>
              </a:solidFill>
              <a:latin typeface="Consolas"/>
              <a:cs typeface="Consolas"/>
            </a:endParaRPr>
          </a:p>
          <a:p>
            <a:pPr marL="125914" defTabSz="1105601">
              <a:lnSpc>
                <a:spcPts val="1596"/>
              </a:lnSpc>
            </a:pPr>
            <a:r>
              <a:rPr sz="1451" dirty="0">
                <a:solidFill>
                  <a:srgbClr val="7F7F7F"/>
                </a:solidFill>
                <a:latin typeface="Consolas"/>
                <a:cs typeface="Consolas"/>
              </a:rPr>
              <a:t>}</a:t>
            </a:r>
            <a:endParaRPr sz="1451">
              <a:solidFill>
                <a:prstClr val="black"/>
              </a:solidFill>
              <a:latin typeface="Consolas"/>
              <a:cs typeface="Consolas"/>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4014" y="279420"/>
            <a:ext cx="1064113"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D</a:t>
            </a:r>
            <a:r>
              <a:rPr sz="1814" b="1" dirty="0">
                <a:solidFill>
                  <a:srgbClr val="0058FF"/>
                </a:solidFill>
                <a:latin typeface="Arial"/>
                <a:cs typeface="Arial"/>
              </a:rPr>
              <a:t>ate</a:t>
            </a:r>
            <a:r>
              <a:rPr sz="1814" b="1" spc="-36" dirty="0">
                <a:solidFill>
                  <a:srgbClr val="0058FF"/>
                </a:solidFill>
                <a:latin typeface="Arial"/>
                <a:cs typeface="Arial"/>
              </a:rPr>
              <a:t>T</a:t>
            </a:r>
            <a:r>
              <a:rPr sz="1814" b="1" dirty="0">
                <a:solidFill>
                  <a:srgbClr val="0058FF"/>
                </a:solidFill>
                <a:latin typeface="Arial"/>
                <a:cs typeface="Arial"/>
              </a:rPr>
              <a:t>i</a:t>
            </a:r>
            <a:r>
              <a:rPr sz="1814" b="1" spc="-6" dirty="0">
                <a:solidFill>
                  <a:srgbClr val="0058FF"/>
                </a:solidFill>
                <a:latin typeface="Arial"/>
                <a:cs typeface="Arial"/>
              </a:rPr>
              <a:t>m</a:t>
            </a:r>
            <a:r>
              <a:rPr sz="1814" b="1" dirty="0">
                <a:solidFill>
                  <a:srgbClr val="0058FF"/>
                </a:solidFill>
                <a:latin typeface="Arial"/>
                <a:cs typeface="Arial"/>
              </a:rPr>
              <a:t>e</a:t>
            </a:r>
            <a:endParaRPr sz="1814">
              <a:solidFill>
                <a:prstClr val="black"/>
              </a:solidFill>
              <a:latin typeface="Arial"/>
              <a:cs typeface="Arial"/>
            </a:endParaRPr>
          </a:p>
        </p:txBody>
      </p:sp>
      <p:sp>
        <p:nvSpPr>
          <p:cNvPr id="3" name="object 3"/>
          <p:cNvSpPr txBox="1">
            <a:spLocks noGrp="1"/>
          </p:cNvSpPr>
          <p:nvPr>
            <p:ph type="title"/>
          </p:nvPr>
        </p:nvSpPr>
        <p:spPr>
          <a:xfrm>
            <a:off x="594014" y="535345"/>
            <a:ext cx="7491784" cy="573671"/>
          </a:xfrm>
          <a:prstGeom prst="rect">
            <a:avLst/>
          </a:prstGeom>
        </p:spPr>
        <p:txBody>
          <a:bodyPr vert="horz" wrap="square" lIns="0" tIns="15355" rIns="0" bIns="0" rtlCol="0">
            <a:spAutoFit/>
          </a:bodyPr>
          <a:lstStyle/>
          <a:p>
            <a:pPr marL="15356">
              <a:spcBef>
                <a:spcPts val="121"/>
              </a:spcBef>
            </a:pPr>
            <a:r>
              <a:rPr lang="fr-FR" spc="351" dirty="0"/>
              <a:t>Commit</a:t>
            </a:r>
            <a:endParaRPr spc="351" dirty="0"/>
          </a:p>
        </p:txBody>
      </p:sp>
    </p:spTree>
    <p:extLst>
      <p:ext uri="{BB962C8B-B14F-4D97-AF65-F5344CB8AC3E}">
        <p14:creationId xmlns:p14="http://schemas.microsoft.com/office/powerpoint/2010/main" val="3448944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328603"/>
            <a:ext cx="1178509" cy="238771"/>
          </a:xfrm>
          <a:prstGeom prst="rect">
            <a:avLst/>
          </a:prstGeom>
        </p:spPr>
        <p:txBody>
          <a:bodyPr vert="horz" wrap="square" lIns="0" tIns="15355" rIns="0" bIns="0" rtlCol="0">
            <a:spAutoFit/>
          </a:bodyPr>
          <a:lstStyle/>
          <a:p>
            <a:pPr marL="15356" defTabSz="1105601">
              <a:spcBef>
                <a:spcPts val="121"/>
              </a:spcBef>
            </a:pPr>
            <a:r>
              <a:rPr sz="1451" b="1" spc="-6" dirty="0">
                <a:solidFill>
                  <a:srgbClr val="0058FF"/>
                </a:solidFill>
                <a:latin typeface="Arial"/>
                <a:cs typeface="Arial"/>
              </a:rPr>
              <a:t>Classloading</a:t>
            </a:r>
            <a:endParaRPr sz="1451">
              <a:solidFill>
                <a:prstClr val="black"/>
              </a:solidFill>
              <a:latin typeface="Arial"/>
              <a:cs typeface="Arial"/>
            </a:endParaRPr>
          </a:p>
        </p:txBody>
      </p:sp>
      <p:sp>
        <p:nvSpPr>
          <p:cNvPr id="3" name="object 3"/>
          <p:cNvSpPr txBox="1">
            <a:spLocks noGrp="1"/>
          </p:cNvSpPr>
          <p:nvPr>
            <p:ph type="title"/>
          </p:nvPr>
        </p:nvSpPr>
        <p:spPr>
          <a:xfrm>
            <a:off x="537431" y="527514"/>
            <a:ext cx="5091005" cy="573671"/>
          </a:xfrm>
          <a:prstGeom prst="rect">
            <a:avLst/>
          </a:prstGeom>
        </p:spPr>
        <p:txBody>
          <a:bodyPr vert="horz" wrap="square" lIns="0" tIns="15355" rIns="0" bIns="0" rtlCol="0">
            <a:spAutoFit/>
          </a:bodyPr>
          <a:lstStyle/>
          <a:p>
            <a:pPr marL="15356">
              <a:spcBef>
                <a:spcPts val="121"/>
              </a:spcBef>
            </a:pPr>
            <a:r>
              <a:rPr spc="-6" dirty="0">
                <a:latin typeface="Arial"/>
                <a:cs typeface="Arial"/>
              </a:rPr>
              <a:t>Rôle</a:t>
            </a:r>
            <a:r>
              <a:rPr spc="-48" dirty="0">
                <a:latin typeface="Arial"/>
                <a:cs typeface="Arial"/>
              </a:rPr>
              <a:t> </a:t>
            </a:r>
            <a:r>
              <a:rPr spc="-6" dirty="0">
                <a:latin typeface="Arial"/>
                <a:cs typeface="Arial"/>
              </a:rPr>
              <a:t>des</a:t>
            </a:r>
            <a:r>
              <a:rPr spc="-60" dirty="0">
                <a:latin typeface="Arial"/>
                <a:cs typeface="Arial"/>
              </a:rPr>
              <a:t> </a:t>
            </a:r>
            <a:r>
              <a:rPr spc="-6" dirty="0">
                <a:latin typeface="Arial"/>
                <a:cs typeface="Arial"/>
              </a:rPr>
              <a:t>ClassLoaders</a:t>
            </a:r>
          </a:p>
        </p:txBody>
      </p:sp>
      <p:sp>
        <p:nvSpPr>
          <p:cNvPr id="8" name="object 8"/>
          <p:cNvSpPr txBox="1">
            <a:spLocks noGrp="1"/>
          </p:cNvSpPr>
          <p:nvPr>
            <p:ph type="body" idx="1"/>
          </p:nvPr>
        </p:nvSpPr>
        <p:spPr>
          <a:xfrm>
            <a:off x="537431" y="1968371"/>
            <a:ext cx="11349769" cy="3000336"/>
          </a:xfrm>
          <a:prstGeom prst="rect">
            <a:avLst/>
          </a:prstGeom>
        </p:spPr>
        <p:txBody>
          <a:bodyPr vert="horz" wrap="square" lIns="0" tIns="37619" rIns="0" bIns="0" rtlCol="0">
            <a:spAutoFit/>
          </a:bodyPr>
          <a:lstStyle/>
          <a:p>
            <a:pPr marL="622037" marR="113631" indent="-285750">
              <a:lnSpc>
                <a:spcPts val="1898"/>
              </a:lnSpc>
              <a:spcBef>
                <a:spcPts val="295"/>
              </a:spcBef>
              <a:buFont typeface="Arial" panose="020B0604020202020204" pitchFamily="34" charset="0"/>
              <a:buChar char="•"/>
            </a:pPr>
            <a:r>
              <a:rPr sz="1693" b="1" spc="-6" dirty="0">
                <a:latin typeface="Arial"/>
                <a:cs typeface="Arial"/>
              </a:rPr>
              <a:t>Les</a:t>
            </a:r>
            <a:r>
              <a:rPr sz="1693" b="1" spc="12" dirty="0">
                <a:latin typeface="Arial"/>
                <a:cs typeface="Arial"/>
              </a:rPr>
              <a:t> </a:t>
            </a:r>
            <a:r>
              <a:rPr sz="1693" b="1" spc="-6" dirty="0">
                <a:latin typeface="Arial"/>
                <a:cs typeface="Arial"/>
              </a:rPr>
              <a:t>ClassLoader</a:t>
            </a:r>
            <a:r>
              <a:rPr sz="1693" b="1" spc="12" dirty="0">
                <a:latin typeface="Arial"/>
                <a:cs typeface="Arial"/>
              </a:rPr>
              <a:t> </a:t>
            </a:r>
            <a:r>
              <a:rPr sz="1693" b="1" spc="-6" dirty="0">
                <a:latin typeface="Arial"/>
                <a:cs typeface="Arial"/>
              </a:rPr>
              <a:t>Java</a:t>
            </a:r>
            <a:r>
              <a:rPr sz="1693" b="1" spc="12" dirty="0">
                <a:latin typeface="Arial"/>
                <a:cs typeface="Arial"/>
              </a:rPr>
              <a:t> </a:t>
            </a:r>
            <a:r>
              <a:rPr sz="1693" b="1" spc="-6" dirty="0">
                <a:latin typeface="Arial"/>
                <a:cs typeface="Arial"/>
              </a:rPr>
              <a:t>font</a:t>
            </a:r>
            <a:r>
              <a:rPr sz="1693" b="1" spc="12" dirty="0">
                <a:latin typeface="Arial"/>
                <a:cs typeface="Arial"/>
              </a:rPr>
              <a:t> </a:t>
            </a:r>
            <a:r>
              <a:rPr sz="1693" b="1" spc="-6" dirty="0">
                <a:latin typeface="Arial"/>
                <a:cs typeface="Arial"/>
              </a:rPr>
              <a:t>partie</a:t>
            </a:r>
            <a:r>
              <a:rPr sz="1693" b="1" spc="12" dirty="0">
                <a:latin typeface="Arial"/>
                <a:cs typeface="Arial"/>
              </a:rPr>
              <a:t> </a:t>
            </a:r>
            <a:r>
              <a:rPr sz="1693" b="1" spc="-6" dirty="0">
                <a:latin typeface="Arial"/>
                <a:cs typeface="Arial"/>
              </a:rPr>
              <a:t>de</a:t>
            </a:r>
            <a:r>
              <a:rPr sz="1693" b="1" spc="18" dirty="0">
                <a:latin typeface="Arial"/>
                <a:cs typeface="Arial"/>
              </a:rPr>
              <a:t> </a:t>
            </a:r>
            <a:r>
              <a:rPr sz="1693" b="1" spc="-6" dirty="0">
                <a:latin typeface="Arial"/>
                <a:cs typeface="Arial"/>
              </a:rPr>
              <a:t>l’environnement</a:t>
            </a:r>
            <a:r>
              <a:rPr sz="1693" b="1" spc="6" dirty="0">
                <a:latin typeface="Arial"/>
                <a:cs typeface="Arial"/>
              </a:rPr>
              <a:t> </a:t>
            </a:r>
            <a:r>
              <a:rPr sz="1693" b="1" spc="-6" dirty="0">
                <a:latin typeface="Arial"/>
                <a:cs typeface="Arial"/>
              </a:rPr>
              <a:t>d’exécution</a:t>
            </a:r>
            <a:r>
              <a:rPr sz="1693" b="1" spc="12" dirty="0">
                <a:latin typeface="Arial"/>
                <a:cs typeface="Arial"/>
              </a:rPr>
              <a:t> </a:t>
            </a:r>
            <a:r>
              <a:rPr sz="1693" b="1" spc="-6" dirty="0">
                <a:latin typeface="Arial"/>
                <a:cs typeface="Arial"/>
              </a:rPr>
              <a:t>de</a:t>
            </a:r>
            <a:r>
              <a:rPr sz="1693" b="1" spc="12" dirty="0">
                <a:latin typeface="Arial"/>
                <a:cs typeface="Arial"/>
              </a:rPr>
              <a:t> </a:t>
            </a:r>
            <a:r>
              <a:rPr sz="1693" b="1" dirty="0">
                <a:latin typeface="Arial"/>
                <a:cs typeface="Arial"/>
              </a:rPr>
              <a:t>la</a:t>
            </a:r>
            <a:r>
              <a:rPr sz="1693" b="1" spc="12" dirty="0">
                <a:latin typeface="Arial"/>
                <a:cs typeface="Arial"/>
              </a:rPr>
              <a:t> </a:t>
            </a:r>
            <a:r>
              <a:rPr sz="1693" b="1" spc="-6" dirty="0">
                <a:latin typeface="Arial"/>
                <a:cs typeface="Arial"/>
              </a:rPr>
              <a:t>JVM.</a:t>
            </a:r>
            <a:r>
              <a:rPr sz="1693" b="1" spc="18" dirty="0">
                <a:latin typeface="Arial"/>
                <a:cs typeface="Arial"/>
              </a:rPr>
              <a:t> </a:t>
            </a:r>
            <a:r>
              <a:rPr sz="1693" b="1" spc="-6" dirty="0">
                <a:latin typeface="Arial"/>
                <a:cs typeface="Arial"/>
              </a:rPr>
              <a:t>Le</a:t>
            </a:r>
            <a:r>
              <a:rPr sz="1693" b="1" spc="6" dirty="0">
                <a:latin typeface="Arial"/>
                <a:cs typeface="Arial"/>
              </a:rPr>
              <a:t> </a:t>
            </a:r>
            <a:r>
              <a:rPr sz="1693" b="1" spc="-6" dirty="0">
                <a:latin typeface="Arial"/>
                <a:cs typeface="Arial"/>
              </a:rPr>
              <a:t>système</a:t>
            </a:r>
            <a:r>
              <a:rPr sz="1693" b="1" spc="18" dirty="0">
                <a:latin typeface="Arial"/>
                <a:cs typeface="Arial"/>
              </a:rPr>
              <a:t> </a:t>
            </a:r>
            <a:r>
              <a:rPr sz="1693" b="1" spc="-6" dirty="0">
                <a:latin typeface="Arial"/>
                <a:cs typeface="Arial"/>
              </a:rPr>
              <a:t>d'exécution </a:t>
            </a:r>
            <a:r>
              <a:rPr sz="1693" b="1" spc="-453" dirty="0">
                <a:latin typeface="Arial"/>
                <a:cs typeface="Arial"/>
              </a:rPr>
              <a:t> </a:t>
            </a:r>
            <a:r>
              <a:rPr sz="1693" b="1" spc="-6" dirty="0">
                <a:latin typeface="Arial"/>
                <a:cs typeface="Arial"/>
              </a:rPr>
              <a:t>Java</a:t>
            </a:r>
            <a:r>
              <a:rPr sz="1693" b="1" dirty="0">
                <a:latin typeface="Arial"/>
                <a:cs typeface="Arial"/>
              </a:rPr>
              <a:t> </a:t>
            </a:r>
            <a:r>
              <a:rPr sz="1693" b="1" spc="-6" dirty="0">
                <a:latin typeface="Arial"/>
                <a:cs typeface="Arial"/>
              </a:rPr>
              <a:t>n'a</a:t>
            </a:r>
            <a:r>
              <a:rPr sz="1693" b="1" spc="12" dirty="0">
                <a:latin typeface="Arial"/>
                <a:cs typeface="Arial"/>
              </a:rPr>
              <a:t> </a:t>
            </a:r>
            <a:r>
              <a:rPr sz="1693" b="1" spc="-6" dirty="0">
                <a:latin typeface="Arial"/>
                <a:cs typeface="Arial"/>
              </a:rPr>
              <a:t>pas</a:t>
            </a:r>
            <a:r>
              <a:rPr sz="1693" b="1" spc="12" dirty="0">
                <a:latin typeface="Arial"/>
                <a:cs typeface="Arial"/>
              </a:rPr>
              <a:t> </a:t>
            </a:r>
            <a:r>
              <a:rPr sz="1693" b="1" spc="-6" dirty="0">
                <a:latin typeface="Arial"/>
                <a:cs typeface="Arial"/>
              </a:rPr>
              <a:t>besoin</a:t>
            </a:r>
            <a:r>
              <a:rPr sz="1693" b="1" spc="6" dirty="0">
                <a:latin typeface="Arial"/>
                <a:cs typeface="Arial"/>
              </a:rPr>
              <a:t> </a:t>
            </a:r>
            <a:r>
              <a:rPr sz="1693" b="1" spc="-6" dirty="0">
                <a:latin typeface="Arial"/>
                <a:cs typeface="Arial"/>
              </a:rPr>
              <a:t>de</a:t>
            </a:r>
            <a:r>
              <a:rPr sz="1693" b="1" spc="12" dirty="0">
                <a:latin typeface="Arial"/>
                <a:cs typeface="Arial"/>
              </a:rPr>
              <a:t> </a:t>
            </a:r>
            <a:r>
              <a:rPr sz="1693" b="1" spc="-6" dirty="0">
                <a:latin typeface="Arial"/>
                <a:cs typeface="Arial"/>
              </a:rPr>
              <a:t>connaître</a:t>
            </a:r>
            <a:r>
              <a:rPr sz="1693" b="1" spc="12" dirty="0">
                <a:latin typeface="Arial"/>
                <a:cs typeface="Arial"/>
              </a:rPr>
              <a:t> </a:t>
            </a:r>
            <a:r>
              <a:rPr sz="1693" b="1" dirty="0">
                <a:latin typeface="Arial"/>
                <a:cs typeface="Arial"/>
              </a:rPr>
              <a:t>les</a:t>
            </a:r>
            <a:r>
              <a:rPr sz="1693" b="1" spc="12" dirty="0">
                <a:latin typeface="Arial"/>
                <a:cs typeface="Arial"/>
              </a:rPr>
              <a:t> </a:t>
            </a:r>
            <a:r>
              <a:rPr sz="1693" b="1" spc="-6" dirty="0">
                <a:latin typeface="Arial"/>
                <a:cs typeface="Arial"/>
              </a:rPr>
              <a:t>fichiers</a:t>
            </a:r>
            <a:r>
              <a:rPr sz="1693" b="1" spc="12" dirty="0">
                <a:latin typeface="Arial"/>
                <a:cs typeface="Arial"/>
              </a:rPr>
              <a:t> </a:t>
            </a:r>
            <a:r>
              <a:rPr sz="1693" b="1" spc="-6" dirty="0">
                <a:latin typeface="Arial"/>
                <a:cs typeface="Arial"/>
              </a:rPr>
              <a:t>et</a:t>
            </a:r>
            <a:r>
              <a:rPr sz="1693" b="1" spc="6" dirty="0">
                <a:latin typeface="Arial"/>
                <a:cs typeface="Arial"/>
              </a:rPr>
              <a:t> </a:t>
            </a:r>
            <a:r>
              <a:rPr sz="1693" b="1" dirty="0">
                <a:latin typeface="Arial"/>
                <a:cs typeface="Arial"/>
              </a:rPr>
              <a:t>les</a:t>
            </a:r>
            <a:r>
              <a:rPr sz="1693" b="1" spc="12" dirty="0">
                <a:latin typeface="Arial"/>
                <a:cs typeface="Arial"/>
              </a:rPr>
              <a:t> </a:t>
            </a:r>
            <a:r>
              <a:rPr sz="1693" b="1" spc="-6" dirty="0">
                <a:latin typeface="Arial"/>
                <a:cs typeface="Arial"/>
              </a:rPr>
              <a:t>systèmes</a:t>
            </a:r>
            <a:r>
              <a:rPr sz="1693" b="1" spc="12" dirty="0">
                <a:latin typeface="Arial"/>
                <a:cs typeface="Arial"/>
              </a:rPr>
              <a:t> </a:t>
            </a:r>
            <a:r>
              <a:rPr sz="1693" b="1" spc="-6" dirty="0">
                <a:latin typeface="Arial"/>
                <a:cs typeface="Arial"/>
              </a:rPr>
              <a:t>de</a:t>
            </a:r>
            <a:r>
              <a:rPr sz="1693" b="1" spc="12" dirty="0">
                <a:latin typeface="Arial"/>
                <a:cs typeface="Arial"/>
              </a:rPr>
              <a:t> </a:t>
            </a:r>
            <a:r>
              <a:rPr sz="1693" b="1" spc="-6" dirty="0">
                <a:latin typeface="Arial"/>
                <a:cs typeface="Arial"/>
              </a:rPr>
              <a:t>fichiers</a:t>
            </a:r>
            <a:r>
              <a:rPr sz="1693" b="1" spc="12" dirty="0">
                <a:latin typeface="Arial"/>
                <a:cs typeface="Arial"/>
              </a:rPr>
              <a:t> </a:t>
            </a:r>
            <a:r>
              <a:rPr sz="1693" b="1" spc="-6" dirty="0">
                <a:latin typeface="Arial"/>
                <a:cs typeface="Arial"/>
              </a:rPr>
              <a:t>grâce</a:t>
            </a:r>
            <a:r>
              <a:rPr sz="1693" b="1" spc="12" dirty="0">
                <a:latin typeface="Arial"/>
                <a:cs typeface="Arial"/>
              </a:rPr>
              <a:t> </a:t>
            </a:r>
            <a:r>
              <a:rPr sz="1693" b="1" spc="-6" dirty="0">
                <a:latin typeface="Arial"/>
                <a:cs typeface="Arial"/>
              </a:rPr>
              <a:t>aux</a:t>
            </a:r>
            <a:r>
              <a:rPr sz="1693" b="1" spc="12" dirty="0">
                <a:latin typeface="Arial"/>
                <a:cs typeface="Arial"/>
              </a:rPr>
              <a:t> </a:t>
            </a:r>
            <a:r>
              <a:rPr sz="1693" b="1" spc="-6" dirty="0" err="1">
                <a:latin typeface="Arial"/>
                <a:cs typeface="Arial"/>
              </a:rPr>
              <a:t>classloaders</a:t>
            </a:r>
            <a:r>
              <a:rPr sz="1693" b="1" spc="-6" dirty="0">
                <a:latin typeface="Arial"/>
                <a:cs typeface="Arial"/>
              </a:rPr>
              <a:t>.</a:t>
            </a:r>
            <a:endParaRPr lang="fr-FR" sz="1693" b="1" spc="-6" dirty="0">
              <a:latin typeface="Arial"/>
              <a:cs typeface="Arial"/>
            </a:endParaRPr>
          </a:p>
          <a:p>
            <a:pPr marL="622037" marR="113631" indent="-285750">
              <a:lnSpc>
                <a:spcPts val="1898"/>
              </a:lnSpc>
              <a:spcBef>
                <a:spcPts val="295"/>
              </a:spcBef>
              <a:buFont typeface="Arial" panose="020B0604020202020204" pitchFamily="34" charset="0"/>
              <a:buChar char="•"/>
            </a:pPr>
            <a:endParaRPr sz="1693" dirty="0">
              <a:latin typeface="Arial"/>
              <a:cs typeface="Arial"/>
            </a:endParaRPr>
          </a:p>
          <a:p>
            <a:pPr marL="622037" marR="6142" indent="-285750">
              <a:lnSpc>
                <a:spcPts val="1898"/>
              </a:lnSpc>
              <a:spcBef>
                <a:spcPts val="6"/>
              </a:spcBef>
              <a:buFont typeface="Arial" panose="020B0604020202020204" pitchFamily="34" charset="0"/>
              <a:buChar char="•"/>
            </a:pPr>
            <a:r>
              <a:rPr sz="1693" b="1" spc="-6" dirty="0">
                <a:latin typeface="Arial"/>
                <a:cs typeface="Arial"/>
              </a:rPr>
              <a:t>Les</a:t>
            </a:r>
            <a:r>
              <a:rPr sz="1693" b="1" spc="6" dirty="0">
                <a:latin typeface="Arial"/>
                <a:cs typeface="Arial"/>
              </a:rPr>
              <a:t> </a:t>
            </a:r>
            <a:r>
              <a:rPr sz="1693" b="1" spc="-6" dirty="0">
                <a:latin typeface="Arial"/>
                <a:cs typeface="Arial"/>
              </a:rPr>
              <a:t>classes</a:t>
            </a:r>
            <a:r>
              <a:rPr sz="1693" b="1" spc="12" dirty="0">
                <a:latin typeface="Arial"/>
                <a:cs typeface="Arial"/>
              </a:rPr>
              <a:t> </a:t>
            </a:r>
            <a:r>
              <a:rPr sz="1693" b="1" spc="-6" dirty="0">
                <a:latin typeface="Arial"/>
                <a:cs typeface="Arial"/>
              </a:rPr>
              <a:t>Java</a:t>
            </a:r>
            <a:r>
              <a:rPr sz="1693" b="1" dirty="0">
                <a:latin typeface="Arial"/>
                <a:cs typeface="Arial"/>
              </a:rPr>
              <a:t> </a:t>
            </a:r>
            <a:r>
              <a:rPr sz="1693" b="1" spc="-6" dirty="0">
                <a:latin typeface="Arial"/>
                <a:cs typeface="Arial"/>
              </a:rPr>
              <a:t>ne</a:t>
            </a:r>
            <a:r>
              <a:rPr sz="1693" b="1" spc="12" dirty="0">
                <a:latin typeface="Arial"/>
                <a:cs typeface="Arial"/>
              </a:rPr>
              <a:t> </a:t>
            </a:r>
            <a:r>
              <a:rPr sz="1693" b="1" spc="-6" dirty="0">
                <a:latin typeface="Arial"/>
                <a:cs typeface="Arial"/>
              </a:rPr>
              <a:t>sont</a:t>
            </a:r>
            <a:r>
              <a:rPr sz="1693" b="1" spc="12" dirty="0">
                <a:latin typeface="Arial"/>
                <a:cs typeface="Arial"/>
              </a:rPr>
              <a:t> </a:t>
            </a:r>
            <a:r>
              <a:rPr sz="1693" b="1" spc="-6" dirty="0">
                <a:latin typeface="Arial"/>
                <a:cs typeface="Arial"/>
              </a:rPr>
              <a:t>pas</a:t>
            </a:r>
            <a:r>
              <a:rPr sz="1693" b="1" spc="6" dirty="0">
                <a:latin typeface="Arial"/>
                <a:cs typeface="Arial"/>
              </a:rPr>
              <a:t> </a:t>
            </a:r>
            <a:r>
              <a:rPr sz="1693" b="1" spc="-6" dirty="0">
                <a:latin typeface="Arial"/>
                <a:cs typeface="Arial"/>
              </a:rPr>
              <a:t>chargées</a:t>
            </a:r>
            <a:r>
              <a:rPr sz="1693" b="1" spc="12" dirty="0">
                <a:latin typeface="Arial"/>
                <a:cs typeface="Arial"/>
              </a:rPr>
              <a:t> </a:t>
            </a:r>
            <a:r>
              <a:rPr sz="1693" b="1" spc="-6" dirty="0">
                <a:latin typeface="Arial"/>
                <a:cs typeface="Arial"/>
              </a:rPr>
              <a:t>en</a:t>
            </a:r>
            <a:r>
              <a:rPr sz="1693" b="1" dirty="0">
                <a:latin typeface="Arial"/>
                <a:cs typeface="Arial"/>
              </a:rPr>
              <a:t> </a:t>
            </a:r>
            <a:r>
              <a:rPr sz="1693" b="1" spc="-6" dirty="0">
                <a:latin typeface="Arial"/>
                <a:cs typeface="Arial"/>
              </a:rPr>
              <a:t>mémoire</a:t>
            </a:r>
            <a:r>
              <a:rPr sz="1693" b="1" spc="12" dirty="0">
                <a:latin typeface="Arial"/>
                <a:cs typeface="Arial"/>
              </a:rPr>
              <a:t> </a:t>
            </a:r>
            <a:r>
              <a:rPr sz="1693" b="1" spc="-6" dirty="0">
                <a:latin typeface="Arial"/>
                <a:cs typeface="Arial"/>
              </a:rPr>
              <a:t>en</a:t>
            </a:r>
            <a:r>
              <a:rPr sz="1693" b="1" spc="6" dirty="0">
                <a:latin typeface="Arial"/>
                <a:cs typeface="Arial"/>
              </a:rPr>
              <a:t> </a:t>
            </a:r>
            <a:r>
              <a:rPr sz="1693" b="1" spc="-6" dirty="0">
                <a:latin typeface="Arial"/>
                <a:cs typeface="Arial"/>
              </a:rPr>
              <a:t>une</a:t>
            </a:r>
            <a:r>
              <a:rPr sz="1693" b="1" spc="6" dirty="0">
                <a:latin typeface="Arial"/>
                <a:cs typeface="Arial"/>
              </a:rPr>
              <a:t> </a:t>
            </a:r>
            <a:r>
              <a:rPr sz="1693" b="1" spc="-6" dirty="0">
                <a:latin typeface="Arial"/>
                <a:cs typeface="Arial"/>
              </a:rPr>
              <a:t>seule</a:t>
            </a:r>
            <a:r>
              <a:rPr sz="1693" b="1" spc="12" dirty="0">
                <a:latin typeface="Arial"/>
                <a:cs typeface="Arial"/>
              </a:rPr>
              <a:t> </a:t>
            </a:r>
            <a:r>
              <a:rPr sz="1693" b="1" dirty="0">
                <a:latin typeface="Arial"/>
                <a:cs typeface="Arial"/>
              </a:rPr>
              <a:t>fois</a:t>
            </a:r>
            <a:r>
              <a:rPr sz="1693" b="1" spc="12" dirty="0">
                <a:latin typeface="Arial"/>
                <a:cs typeface="Arial"/>
              </a:rPr>
              <a:t> </a:t>
            </a:r>
            <a:r>
              <a:rPr sz="1693" b="1" spc="-6" dirty="0">
                <a:latin typeface="Arial"/>
                <a:cs typeface="Arial"/>
              </a:rPr>
              <a:t>au</a:t>
            </a:r>
            <a:r>
              <a:rPr sz="1693" b="1" dirty="0">
                <a:latin typeface="Arial"/>
                <a:cs typeface="Arial"/>
              </a:rPr>
              <a:t> </a:t>
            </a:r>
            <a:r>
              <a:rPr sz="1693" b="1" spc="-6" dirty="0">
                <a:latin typeface="Arial"/>
                <a:cs typeface="Arial"/>
              </a:rPr>
              <a:t>démarrage</a:t>
            </a:r>
            <a:r>
              <a:rPr sz="1693" b="1" spc="12" dirty="0">
                <a:latin typeface="Arial"/>
                <a:cs typeface="Arial"/>
              </a:rPr>
              <a:t> </a:t>
            </a:r>
            <a:r>
              <a:rPr sz="1693" b="1" spc="-6" dirty="0">
                <a:latin typeface="Arial"/>
                <a:cs typeface="Arial"/>
              </a:rPr>
              <a:t>de</a:t>
            </a:r>
            <a:r>
              <a:rPr sz="1693" b="1" spc="6" dirty="0">
                <a:latin typeface="Arial"/>
                <a:cs typeface="Arial"/>
              </a:rPr>
              <a:t> </a:t>
            </a:r>
            <a:r>
              <a:rPr sz="1693" b="1" dirty="0">
                <a:latin typeface="Arial"/>
                <a:cs typeface="Arial"/>
              </a:rPr>
              <a:t>la</a:t>
            </a:r>
            <a:r>
              <a:rPr sz="1693" b="1" spc="12" dirty="0">
                <a:latin typeface="Arial"/>
                <a:cs typeface="Arial"/>
              </a:rPr>
              <a:t> </a:t>
            </a:r>
            <a:r>
              <a:rPr sz="1693" b="1" spc="-6" dirty="0">
                <a:latin typeface="Arial"/>
                <a:cs typeface="Arial"/>
              </a:rPr>
              <a:t>JVM,</a:t>
            </a:r>
            <a:r>
              <a:rPr sz="1693" b="1" spc="12" dirty="0">
                <a:latin typeface="Arial"/>
                <a:cs typeface="Arial"/>
              </a:rPr>
              <a:t> </a:t>
            </a:r>
            <a:r>
              <a:rPr sz="1693" b="1" dirty="0">
                <a:latin typeface="Arial"/>
                <a:cs typeface="Arial"/>
              </a:rPr>
              <a:t>mais </a:t>
            </a:r>
            <a:r>
              <a:rPr sz="1693" b="1" spc="6" dirty="0">
                <a:latin typeface="Arial"/>
                <a:cs typeface="Arial"/>
              </a:rPr>
              <a:t> </a:t>
            </a:r>
            <a:r>
              <a:rPr sz="1693" b="1" spc="-6" dirty="0">
                <a:latin typeface="Arial"/>
                <a:cs typeface="Arial"/>
              </a:rPr>
              <a:t>lorsqu'une</a:t>
            </a:r>
            <a:r>
              <a:rPr sz="1693" b="1" spc="6" dirty="0">
                <a:latin typeface="Arial"/>
                <a:cs typeface="Arial"/>
              </a:rPr>
              <a:t> </a:t>
            </a:r>
            <a:r>
              <a:rPr sz="1693" b="1" spc="-6" dirty="0">
                <a:latin typeface="Arial"/>
                <a:cs typeface="Arial"/>
              </a:rPr>
              <a:t>application</a:t>
            </a:r>
            <a:r>
              <a:rPr sz="1693" b="1" spc="6" dirty="0">
                <a:latin typeface="Arial"/>
                <a:cs typeface="Arial"/>
              </a:rPr>
              <a:t> </a:t>
            </a:r>
            <a:r>
              <a:rPr sz="1693" b="1" spc="-6" dirty="0">
                <a:latin typeface="Arial"/>
                <a:cs typeface="Arial"/>
              </a:rPr>
              <a:t>en</a:t>
            </a:r>
            <a:r>
              <a:rPr sz="1693" b="1" spc="6" dirty="0">
                <a:latin typeface="Arial"/>
                <a:cs typeface="Arial"/>
              </a:rPr>
              <a:t> </a:t>
            </a:r>
            <a:r>
              <a:rPr sz="1693" b="1" dirty="0">
                <a:latin typeface="Arial"/>
                <a:cs typeface="Arial"/>
              </a:rPr>
              <a:t>a</a:t>
            </a:r>
            <a:r>
              <a:rPr sz="1693" b="1" spc="12" dirty="0">
                <a:latin typeface="Arial"/>
                <a:cs typeface="Arial"/>
              </a:rPr>
              <a:t> </a:t>
            </a:r>
            <a:r>
              <a:rPr sz="1693" b="1" spc="-6" dirty="0">
                <a:latin typeface="Arial"/>
                <a:cs typeface="Arial"/>
              </a:rPr>
              <a:t>besoin</a:t>
            </a:r>
            <a:r>
              <a:rPr sz="1693" b="1" spc="6" dirty="0">
                <a:latin typeface="Arial"/>
                <a:cs typeface="Arial"/>
              </a:rPr>
              <a:t> </a:t>
            </a:r>
            <a:r>
              <a:rPr sz="1693" b="1" spc="-6" dirty="0">
                <a:latin typeface="Arial"/>
                <a:cs typeface="Arial"/>
              </a:rPr>
              <a:t>directement</a:t>
            </a:r>
            <a:r>
              <a:rPr sz="1693" b="1" spc="12" dirty="0">
                <a:latin typeface="Arial"/>
                <a:cs typeface="Arial"/>
              </a:rPr>
              <a:t> </a:t>
            </a:r>
            <a:r>
              <a:rPr sz="1693" b="1" spc="-6" dirty="0">
                <a:latin typeface="Arial"/>
                <a:cs typeface="Arial"/>
              </a:rPr>
              <a:t>ou</a:t>
            </a:r>
            <a:r>
              <a:rPr sz="1693" b="1" spc="6" dirty="0">
                <a:latin typeface="Arial"/>
                <a:cs typeface="Arial"/>
              </a:rPr>
              <a:t> </a:t>
            </a:r>
            <a:r>
              <a:rPr sz="1693" b="1" spc="-6" dirty="0">
                <a:latin typeface="Arial"/>
                <a:cs typeface="Arial"/>
              </a:rPr>
              <a:t>non.</a:t>
            </a:r>
            <a:r>
              <a:rPr sz="1693" b="1" spc="18" dirty="0">
                <a:latin typeface="Arial"/>
                <a:cs typeface="Arial"/>
              </a:rPr>
              <a:t> </a:t>
            </a:r>
            <a:r>
              <a:rPr sz="1693" b="1" dirty="0">
                <a:latin typeface="Arial"/>
                <a:cs typeface="Arial"/>
              </a:rPr>
              <a:t>À</a:t>
            </a:r>
            <a:r>
              <a:rPr sz="1693" b="1" spc="18" dirty="0">
                <a:latin typeface="Arial"/>
                <a:cs typeface="Arial"/>
              </a:rPr>
              <a:t> </a:t>
            </a:r>
            <a:r>
              <a:rPr sz="1693" b="1" spc="-6" dirty="0">
                <a:latin typeface="Arial"/>
                <a:cs typeface="Arial"/>
              </a:rPr>
              <a:t>ce</a:t>
            </a:r>
            <a:r>
              <a:rPr sz="1693" b="1" spc="6" dirty="0">
                <a:latin typeface="Arial"/>
                <a:cs typeface="Arial"/>
              </a:rPr>
              <a:t> </a:t>
            </a:r>
            <a:r>
              <a:rPr sz="1693" b="1" spc="-6" dirty="0">
                <a:latin typeface="Arial"/>
                <a:cs typeface="Arial"/>
              </a:rPr>
              <a:t>moment,</a:t>
            </a:r>
            <a:r>
              <a:rPr sz="1693" b="1" spc="18" dirty="0">
                <a:latin typeface="Arial"/>
                <a:cs typeface="Arial"/>
              </a:rPr>
              <a:t> </a:t>
            </a:r>
            <a:r>
              <a:rPr sz="1693" b="1" dirty="0">
                <a:latin typeface="Arial"/>
                <a:cs typeface="Arial"/>
              </a:rPr>
              <a:t>le</a:t>
            </a:r>
            <a:r>
              <a:rPr sz="1693" b="1" spc="12" dirty="0">
                <a:latin typeface="Arial"/>
                <a:cs typeface="Arial"/>
              </a:rPr>
              <a:t> </a:t>
            </a:r>
            <a:r>
              <a:rPr sz="1693" b="1" spc="-6" dirty="0">
                <a:latin typeface="Arial"/>
                <a:cs typeface="Arial"/>
              </a:rPr>
              <a:t>ClassLoader</a:t>
            </a:r>
            <a:r>
              <a:rPr sz="1693" b="1" spc="18" dirty="0">
                <a:latin typeface="Arial"/>
                <a:cs typeface="Arial"/>
              </a:rPr>
              <a:t> </a:t>
            </a:r>
            <a:r>
              <a:rPr sz="1693" b="1" spc="-6" dirty="0">
                <a:latin typeface="Arial"/>
                <a:cs typeface="Arial"/>
              </a:rPr>
              <a:t>Java</a:t>
            </a:r>
            <a:r>
              <a:rPr sz="1693" b="1" spc="12" dirty="0">
                <a:latin typeface="Arial"/>
                <a:cs typeface="Arial"/>
              </a:rPr>
              <a:t> </a:t>
            </a:r>
            <a:r>
              <a:rPr sz="1693" b="1" spc="-6" dirty="0">
                <a:latin typeface="Arial"/>
                <a:cs typeface="Arial"/>
              </a:rPr>
              <a:t>est</a:t>
            </a:r>
            <a:r>
              <a:rPr sz="1693" b="1" spc="12" dirty="0">
                <a:latin typeface="Arial"/>
                <a:cs typeface="Arial"/>
              </a:rPr>
              <a:t> </a:t>
            </a:r>
            <a:r>
              <a:rPr sz="1693" b="1" spc="-6" dirty="0">
                <a:latin typeface="Arial"/>
                <a:cs typeface="Arial"/>
              </a:rPr>
              <a:t>appelé </a:t>
            </a:r>
            <a:r>
              <a:rPr sz="1693" b="1" spc="-453" dirty="0">
                <a:latin typeface="Arial"/>
                <a:cs typeface="Arial"/>
              </a:rPr>
              <a:t> </a:t>
            </a:r>
            <a:r>
              <a:rPr sz="1693" b="1" spc="-6" dirty="0">
                <a:latin typeface="Arial"/>
                <a:cs typeface="Arial"/>
              </a:rPr>
              <a:t>par</a:t>
            </a:r>
            <a:r>
              <a:rPr sz="1693" b="1" spc="6" dirty="0">
                <a:latin typeface="Arial"/>
                <a:cs typeface="Arial"/>
              </a:rPr>
              <a:t> </a:t>
            </a:r>
            <a:r>
              <a:rPr sz="1693" b="1" dirty="0">
                <a:latin typeface="Arial"/>
                <a:cs typeface="Arial"/>
              </a:rPr>
              <a:t>la</a:t>
            </a:r>
            <a:r>
              <a:rPr sz="1693" b="1" spc="6" dirty="0">
                <a:latin typeface="Arial"/>
                <a:cs typeface="Arial"/>
              </a:rPr>
              <a:t> </a:t>
            </a:r>
            <a:r>
              <a:rPr sz="1693" b="1" spc="-6" dirty="0">
                <a:latin typeface="Arial"/>
                <a:cs typeface="Arial"/>
              </a:rPr>
              <a:t>JVM</a:t>
            </a:r>
            <a:r>
              <a:rPr sz="1693" b="1" dirty="0">
                <a:latin typeface="Arial"/>
                <a:cs typeface="Arial"/>
              </a:rPr>
              <a:t> et</a:t>
            </a:r>
            <a:r>
              <a:rPr sz="1693" b="1" spc="6" dirty="0">
                <a:latin typeface="Arial"/>
                <a:cs typeface="Arial"/>
              </a:rPr>
              <a:t> </a:t>
            </a:r>
            <a:r>
              <a:rPr sz="1693" b="1" spc="-6" dirty="0">
                <a:latin typeface="Arial"/>
                <a:cs typeface="Arial"/>
              </a:rPr>
              <a:t>ces</a:t>
            </a:r>
            <a:r>
              <a:rPr sz="1693" b="1" spc="6" dirty="0">
                <a:latin typeface="Arial"/>
                <a:cs typeface="Arial"/>
              </a:rPr>
              <a:t> </a:t>
            </a:r>
            <a:r>
              <a:rPr sz="1693" b="1" spc="-6" dirty="0">
                <a:latin typeface="Arial"/>
                <a:cs typeface="Arial"/>
              </a:rPr>
              <a:t>ClassLoaders</a:t>
            </a:r>
            <a:r>
              <a:rPr sz="1693" b="1" spc="6" dirty="0">
                <a:latin typeface="Arial"/>
                <a:cs typeface="Arial"/>
              </a:rPr>
              <a:t> </a:t>
            </a:r>
            <a:r>
              <a:rPr sz="1693" b="1" spc="-6" dirty="0">
                <a:latin typeface="Arial"/>
                <a:cs typeface="Arial"/>
              </a:rPr>
              <a:t>chargent</a:t>
            </a:r>
            <a:r>
              <a:rPr sz="1693" b="1" spc="6" dirty="0">
                <a:latin typeface="Arial"/>
                <a:cs typeface="Arial"/>
              </a:rPr>
              <a:t> </a:t>
            </a:r>
            <a:r>
              <a:rPr sz="1693" b="1" spc="-6" dirty="0">
                <a:latin typeface="Arial"/>
                <a:cs typeface="Arial"/>
              </a:rPr>
              <a:t>dynamiquement</a:t>
            </a:r>
            <a:r>
              <a:rPr sz="1693" b="1" spc="12" dirty="0">
                <a:latin typeface="Arial"/>
                <a:cs typeface="Arial"/>
              </a:rPr>
              <a:t> </a:t>
            </a:r>
            <a:r>
              <a:rPr sz="1693" b="1" spc="-6" dirty="0">
                <a:latin typeface="Arial"/>
                <a:cs typeface="Arial"/>
              </a:rPr>
              <a:t>les</a:t>
            </a:r>
            <a:r>
              <a:rPr sz="1693" b="1" spc="6" dirty="0">
                <a:latin typeface="Arial"/>
                <a:cs typeface="Arial"/>
              </a:rPr>
              <a:t> </a:t>
            </a:r>
            <a:r>
              <a:rPr sz="1693" b="1" spc="-6" dirty="0">
                <a:latin typeface="Arial"/>
                <a:cs typeface="Arial"/>
              </a:rPr>
              <a:t>classes</a:t>
            </a:r>
            <a:r>
              <a:rPr sz="1693" b="1" spc="6" dirty="0">
                <a:latin typeface="Arial"/>
                <a:cs typeface="Arial"/>
              </a:rPr>
              <a:t> </a:t>
            </a:r>
            <a:r>
              <a:rPr sz="1693" b="1" spc="-6" dirty="0">
                <a:latin typeface="Arial"/>
                <a:cs typeface="Arial"/>
              </a:rPr>
              <a:t>en</a:t>
            </a:r>
            <a:r>
              <a:rPr sz="1693" b="1" dirty="0">
                <a:latin typeface="Arial"/>
                <a:cs typeface="Arial"/>
              </a:rPr>
              <a:t> </a:t>
            </a:r>
            <a:r>
              <a:rPr sz="1693" b="1" spc="-6" dirty="0" err="1">
                <a:latin typeface="Arial"/>
                <a:cs typeface="Arial"/>
              </a:rPr>
              <a:t>mémoire</a:t>
            </a:r>
            <a:r>
              <a:rPr sz="1693" b="1" spc="-6" dirty="0">
                <a:latin typeface="Arial"/>
                <a:cs typeface="Arial"/>
              </a:rPr>
              <a:t>.</a:t>
            </a:r>
            <a:endParaRPr lang="fr-FR" sz="1693" b="1" spc="-6" dirty="0">
              <a:latin typeface="Arial"/>
              <a:cs typeface="Arial"/>
            </a:endParaRPr>
          </a:p>
          <a:p>
            <a:pPr marL="622037" marR="6142" indent="-285750">
              <a:lnSpc>
                <a:spcPts val="1898"/>
              </a:lnSpc>
              <a:spcBef>
                <a:spcPts val="6"/>
              </a:spcBef>
              <a:buFont typeface="Arial" panose="020B0604020202020204" pitchFamily="34" charset="0"/>
              <a:buChar char="•"/>
            </a:pPr>
            <a:endParaRPr sz="1693" dirty="0">
              <a:latin typeface="Arial"/>
              <a:cs typeface="Arial"/>
            </a:endParaRPr>
          </a:p>
          <a:p>
            <a:pPr marL="622037" marR="267955" indent="-285750">
              <a:lnSpc>
                <a:spcPts val="1898"/>
              </a:lnSpc>
              <a:spcBef>
                <a:spcPts val="12"/>
              </a:spcBef>
              <a:buFont typeface="Arial" panose="020B0604020202020204" pitchFamily="34" charset="0"/>
              <a:buChar char="•"/>
            </a:pPr>
            <a:r>
              <a:rPr sz="1693" b="1" dirty="0">
                <a:latin typeface="Arial"/>
                <a:cs typeface="Arial"/>
              </a:rPr>
              <a:t>On </a:t>
            </a:r>
            <a:r>
              <a:rPr sz="1693" b="1" spc="-6" dirty="0">
                <a:latin typeface="Arial"/>
                <a:cs typeface="Arial"/>
              </a:rPr>
              <a:t>peut</a:t>
            </a:r>
            <a:r>
              <a:rPr sz="1693" b="1" spc="6" dirty="0">
                <a:latin typeface="Arial"/>
                <a:cs typeface="Arial"/>
              </a:rPr>
              <a:t> </a:t>
            </a:r>
            <a:r>
              <a:rPr sz="1693" b="1" spc="-6" dirty="0">
                <a:latin typeface="Arial"/>
                <a:cs typeface="Arial"/>
              </a:rPr>
              <a:t>charger</a:t>
            </a:r>
            <a:r>
              <a:rPr sz="1693" b="1" spc="12" dirty="0">
                <a:latin typeface="Arial"/>
                <a:cs typeface="Arial"/>
              </a:rPr>
              <a:t> </a:t>
            </a:r>
            <a:r>
              <a:rPr sz="1693" b="1" spc="-6" dirty="0">
                <a:latin typeface="Arial"/>
                <a:cs typeface="Arial"/>
              </a:rPr>
              <a:t>des</a:t>
            </a:r>
            <a:r>
              <a:rPr sz="1693" b="1" spc="6" dirty="0">
                <a:latin typeface="Arial"/>
                <a:cs typeface="Arial"/>
              </a:rPr>
              <a:t> </a:t>
            </a:r>
            <a:r>
              <a:rPr sz="1693" b="1" spc="-6" dirty="0">
                <a:latin typeface="Arial"/>
                <a:cs typeface="Arial"/>
              </a:rPr>
              <a:t>classes</a:t>
            </a:r>
            <a:r>
              <a:rPr sz="1693" b="1" dirty="0">
                <a:latin typeface="Arial"/>
                <a:cs typeface="Arial"/>
              </a:rPr>
              <a:t> à</a:t>
            </a:r>
            <a:r>
              <a:rPr sz="1693" b="1" spc="12" dirty="0">
                <a:latin typeface="Arial"/>
                <a:cs typeface="Arial"/>
              </a:rPr>
              <a:t> </a:t>
            </a:r>
            <a:r>
              <a:rPr sz="1693" b="1" dirty="0">
                <a:latin typeface="Arial"/>
                <a:cs typeface="Arial"/>
              </a:rPr>
              <a:t>la</a:t>
            </a:r>
            <a:r>
              <a:rPr sz="1693" b="1" spc="6" dirty="0">
                <a:latin typeface="Arial"/>
                <a:cs typeface="Arial"/>
              </a:rPr>
              <a:t> </a:t>
            </a:r>
            <a:r>
              <a:rPr sz="1693" b="1" spc="-6" dirty="0">
                <a:latin typeface="Arial"/>
                <a:cs typeface="Arial"/>
              </a:rPr>
              <a:t>volée,</a:t>
            </a:r>
            <a:r>
              <a:rPr sz="1693" b="1" spc="12" dirty="0">
                <a:latin typeface="Arial"/>
                <a:cs typeface="Arial"/>
              </a:rPr>
              <a:t> </a:t>
            </a:r>
            <a:r>
              <a:rPr sz="1693" b="1" spc="-6" dirty="0">
                <a:latin typeface="Arial"/>
                <a:cs typeface="Arial"/>
              </a:rPr>
              <a:t>et</a:t>
            </a:r>
            <a:r>
              <a:rPr sz="1693" b="1" spc="6" dirty="0">
                <a:latin typeface="Arial"/>
                <a:cs typeface="Arial"/>
              </a:rPr>
              <a:t> </a:t>
            </a:r>
            <a:r>
              <a:rPr sz="1693" b="1" spc="-6" dirty="0">
                <a:latin typeface="Arial"/>
                <a:cs typeface="Arial"/>
              </a:rPr>
              <a:t>même</a:t>
            </a:r>
            <a:r>
              <a:rPr sz="1693" b="1" spc="6" dirty="0">
                <a:latin typeface="Arial"/>
                <a:cs typeface="Arial"/>
              </a:rPr>
              <a:t> </a:t>
            </a:r>
            <a:r>
              <a:rPr sz="1693" b="1" spc="-6" dirty="0">
                <a:latin typeface="Arial"/>
                <a:cs typeface="Arial"/>
              </a:rPr>
              <a:t>générer</a:t>
            </a:r>
            <a:r>
              <a:rPr sz="1693" b="1" spc="12" dirty="0">
                <a:latin typeface="Arial"/>
                <a:cs typeface="Arial"/>
              </a:rPr>
              <a:t> </a:t>
            </a:r>
            <a:r>
              <a:rPr sz="1693" b="1" spc="-6" dirty="0">
                <a:latin typeface="Arial"/>
                <a:cs typeface="Arial"/>
              </a:rPr>
              <a:t>une</a:t>
            </a:r>
            <a:r>
              <a:rPr sz="1693" b="1" spc="6" dirty="0">
                <a:latin typeface="Arial"/>
                <a:cs typeface="Arial"/>
              </a:rPr>
              <a:t> </a:t>
            </a:r>
            <a:r>
              <a:rPr sz="1693" b="1" spc="-6" dirty="0">
                <a:latin typeface="Arial"/>
                <a:cs typeface="Arial"/>
              </a:rPr>
              <a:t>classe</a:t>
            </a:r>
            <a:r>
              <a:rPr sz="1693" b="1" spc="6" dirty="0">
                <a:latin typeface="Arial"/>
                <a:cs typeface="Arial"/>
              </a:rPr>
              <a:t> </a:t>
            </a:r>
            <a:r>
              <a:rPr sz="1693" b="1" spc="-6" dirty="0">
                <a:latin typeface="Arial"/>
                <a:cs typeface="Arial"/>
              </a:rPr>
              <a:t>dans</a:t>
            </a:r>
            <a:r>
              <a:rPr sz="1693" b="1" spc="12" dirty="0">
                <a:latin typeface="Arial"/>
                <a:cs typeface="Arial"/>
              </a:rPr>
              <a:t> </a:t>
            </a:r>
            <a:r>
              <a:rPr sz="1693" b="1" spc="-6" dirty="0">
                <a:latin typeface="Arial"/>
                <a:cs typeface="Arial"/>
              </a:rPr>
              <a:t>une</a:t>
            </a:r>
            <a:r>
              <a:rPr sz="1693" b="1" spc="6" dirty="0">
                <a:latin typeface="Arial"/>
                <a:cs typeface="Arial"/>
              </a:rPr>
              <a:t> </a:t>
            </a:r>
            <a:r>
              <a:rPr sz="1693" b="1" spc="-6" dirty="0">
                <a:latin typeface="Arial"/>
                <a:cs typeface="Arial"/>
              </a:rPr>
              <a:t>JVM</a:t>
            </a:r>
            <a:r>
              <a:rPr sz="1693" b="1" spc="6" dirty="0">
                <a:latin typeface="Arial"/>
                <a:cs typeface="Arial"/>
              </a:rPr>
              <a:t> </a:t>
            </a:r>
            <a:r>
              <a:rPr sz="1693" b="1" spc="-6" dirty="0">
                <a:latin typeface="Arial"/>
                <a:cs typeface="Arial"/>
              </a:rPr>
              <a:t>pour</a:t>
            </a:r>
            <a:r>
              <a:rPr sz="1693" b="1" spc="12" dirty="0">
                <a:latin typeface="Arial"/>
                <a:cs typeface="Arial"/>
              </a:rPr>
              <a:t> </a:t>
            </a:r>
            <a:r>
              <a:rPr sz="1693" b="1" dirty="0">
                <a:latin typeface="Arial"/>
                <a:cs typeface="Arial"/>
              </a:rPr>
              <a:t>la</a:t>
            </a:r>
            <a:r>
              <a:rPr sz="1693" b="1" spc="6" dirty="0">
                <a:latin typeface="Arial"/>
                <a:cs typeface="Arial"/>
              </a:rPr>
              <a:t> </a:t>
            </a:r>
            <a:r>
              <a:rPr sz="1693" b="1" spc="-6" dirty="0">
                <a:latin typeface="Arial"/>
                <a:cs typeface="Arial"/>
              </a:rPr>
              <a:t>charger </a:t>
            </a:r>
            <a:r>
              <a:rPr sz="1693" b="1" spc="-453" dirty="0">
                <a:latin typeface="Arial"/>
                <a:cs typeface="Arial"/>
              </a:rPr>
              <a:t> </a:t>
            </a:r>
            <a:r>
              <a:rPr sz="1693" b="1" spc="-6" dirty="0">
                <a:latin typeface="Arial"/>
                <a:cs typeface="Arial"/>
              </a:rPr>
              <a:t>ensuite</a:t>
            </a:r>
            <a:r>
              <a:rPr sz="1693" b="1" dirty="0">
                <a:latin typeface="Arial"/>
                <a:cs typeface="Arial"/>
              </a:rPr>
              <a:t> via</a:t>
            </a:r>
            <a:r>
              <a:rPr sz="1693" b="1" spc="6" dirty="0">
                <a:latin typeface="Arial"/>
                <a:cs typeface="Arial"/>
              </a:rPr>
              <a:t> </a:t>
            </a:r>
            <a:r>
              <a:rPr sz="1693" b="1" spc="-6" dirty="0">
                <a:latin typeface="Arial"/>
                <a:cs typeface="Arial"/>
              </a:rPr>
              <a:t>un</a:t>
            </a:r>
            <a:r>
              <a:rPr sz="1693" b="1" dirty="0">
                <a:latin typeface="Arial"/>
                <a:cs typeface="Arial"/>
              </a:rPr>
              <a:t> </a:t>
            </a:r>
            <a:r>
              <a:rPr sz="1693" b="1" spc="-12" dirty="0" err="1">
                <a:latin typeface="Arial"/>
                <a:cs typeface="Arial"/>
              </a:rPr>
              <a:t>ClassLoader</a:t>
            </a:r>
            <a:r>
              <a:rPr sz="1693" b="1" spc="-12" dirty="0">
                <a:latin typeface="Arial"/>
                <a:cs typeface="Arial"/>
              </a:rPr>
              <a:t>.</a:t>
            </a:r>
            <a:endParaRPr lang="fr-FR" sz="1693" b="1" spc="-12" dirty="0">
              <a:latin typeface="Arial"/>
              <a:cs typeface="Arial"/>
            </a:endParaRPr>
          </a:p>
          <a:p>
            <a:pPr marL="622037" marR="267955" indent="-285750">
              <a:lnSpc>
                <a:spcPts val="1898"/>
              </a:lnSpc>
              <a:spcBef>
                <a:spcPts val="12"/>
              </a:spcBef>
              <a:buFont typeface="Arial" panose="020B0604020202020204" pitchFamily="34" charset="0"/>
              <a:buChar char="•"/>
            </a:pPr>
            <a:endParaRPr sz="1693" dirty="0">
              <a:latin typeface="Arial"/>
              <a:cs typeface="Arial"/>
            </a:endParaRPr>
          </a:p>
          <a:p>
            <a:pPr marL="622037" marR="519786" indent="-285750">
              <a:lnSpc>
                <a:spcPts val="1898"/>
              </a:lnSpc>
              <a:spcBef>
                <a:spcPts val="6"/>
              </a:spcBef>
              <a:buFont typeface="Arial" panose="020B0604020202020204" pitchFamily="34" charset="0"/>
              <a:buChar char="•"/>
            </a:pPr>
            <a:r>
              <a:rPr sz="1693" b="1" dirty="0">
                <a:latin typeface="Arial"/>
                <a:cs typeface="Arial"/>
              </a:rPr>
              <a:t>Il</a:t>
            </a:r>
            <a:r>
              <a:rPr sz="1693" b="1" spc="6" dirty="0">
                <a:latin typeface="Arial"/>
                <a:cs typeface="Arial"/>
              </a:rPr>
              <a:t> </a:t>
            </a:r>
            <a:r>
              <a:rPr sz="1693" b="1" dirty="0">
                <a:latin typeface="Arial"/>
                <a:cs typeface="Arial"/>
              </a:rPr>
              <a:t>y</a:t>
            </a:r>
            <a:r>
              <a:rPr sz="1693" b="1" spc="12" dirty="0">
                <a:latin typeface="Arial"/>
                <a:cs typeface="Arial"/>
              </a:rPr>
              <a:t> </a:t>
            </a:r>
            <a:r>
              <a:rPr sz="1693" b="1" dirty="0">
                <a:latin typeface="Arial"/>
                <a:cs typeface="Arial"/>
              </a:rPr>
              <a:t>a</a:t>
            </a:r>
            <a:r>
              <a:rPr sz="1693" b="1" spc="12" dirty="0">
                <a:latin typeface="Arial"/>
                <a:cs typeface="Arial"/>
              </a:rPr>
              <a:t> </a:t>
            </a:r>
            <a:r>
              <a:rPr sz="1693" b="1" spc="-6" dirty="0">
                <a:latin typeface="Arial"/>
                <a:cs typeface="Arial"/>
              </a:rPr>
              <a:t>aussi</a:t>
            </a:r>
            <a:r>
              <a:rPr sz="1693" b="1" spc="12" dirty="0">
                <a:latin typeface="Arial"/>
                <a:cs typeface="Arial"/>
              </a:rPr>
              <a:t> </a:t>
            </a:r>
            <a:r>
              <a:rPr sz="1693" b="1" spc="-6" dirty="0">
                <a:latin typeface="Arial"/>
                <a:cs typeface="Arial"/>
              </a:rPr>
              <a:t>un</a:t>
            </a:r>
            <a:r>
              <a:rPr sz="1693" b="1" spc="6" dirty="0">
                <a:latin typeface="Arial"/>
                <a:cs typeface="Arial"/>
              </a:rPr>
              <a:t> </a:t>
            </a:r>
            <a:r>
              <a:rPr sz="1693" b="1" spc="-6" dirty="0">
                <a:latin typeface="Arial"/>
                <a:cs typeface="Arial"/>
              </a:rPr>
              <a:t>risque</a:t>
            </a:r>
            <a:r>
              <a:rPr sz="1693" b="1" spc="12" dirty="0">
                <a:latin typeface="Arial"/>
                <a:cs typeface="Arial"/>
              </a:rPr>
              <a:t> </a:t>
            </a:r>
            <a:r>
              <a:rPr sz="1693" b="1" spc="-6" dirty="0">
                <a:latin typeface="Arial"/>
                <a:cs typeface="Arial"/>
              </a:rPr>
              <a:t>qu’un</a:t>
            </a:r>
            <a:r>
              <a:rPr sz="1693" b="1" spc="6" dirty="0">
                <a:latin typeface="Arial"/>
                <a:cs typeface="Arial"/>
              </a:rPr>
              <a:t> </a:t>
            </a:r>
            <a:r>
              <a:rPr sz="1693" b="1" spc="-6" dirty="0">
                <a:latin typeface="Arial"/>
                <a:cs typeface="Arial"/>
              </a:rPr>
              <a:t>programme</a:t>
            </a:r>
            <a:r>
              <a:rPr sz="1693" b="1" spc="12" dirty="0">
                <a:latin typeface="Arial"/>
                <a:cs typeface="Arial"/>
              </a:rPr>
              <a:t> </a:t>
            </a:r>
            <a:r>
              <a:rPr sz="1693" b="1" spc="-6" dirty="0">
                <a:latin typeface="Arial"/>
                <a:cs typeface="Arial"/>
              </a:rPr>
              <a:t>fasse</a:t>
            </a:r>
            <a:r>
              <a:rPr sz="1693" b="1" spc="12" dirty="0">
                <a:latin typeface="Arial"/>
                <a:cs typeface="Arial"/>
              </a:rPr>
              <a:t> </a:t>
            </a:r>
            <a:r>
              <a:rPr sz="1693" b="1" spc="-6" dirty="0">
                <a:latin typeface="Arial"/>
                <a:cs typeface="Arial"/>
              </a:rPr>
              <a:t>référence</a:t>
            </a:r>
            <a:r>
              <a:rPr sz="1693" b="1" spc="12" dirty="0">
                <a:latin typeface="Arial"/>
                <a:cs typeface="Arial"/>
              </a:rPr>
              <a:t> </a:t>
            </a:r>
            <a:r>
              <a:rPr sz="1693" b="1" dirty="0">
                <a:latin typeface="Arial"/>
                <a:cs typeface="Arial"/>
              </a:rPr>
              <a:t>à</a:t>
            </a:r>
            <a:r>
              <a:rPr sz="1693" b="1" spc="12" dirty="0">
                <a:latin typeface="Arial"/>
                <a:cs typeface="Arial"/>
              </a:rPr>
              <a:t> </a:t>
            </a:r>
            <a:r>
              <a:rPr sz="1693" b="1" spc="-6" dirty="0">
                <a:latin typeface="Arial"/>
                <a:cs typeface="Arial"/>
              </a:rPr>
              <a:t>une</a:t>
            </a:r>
            <a:r>
              <a:rPr sz="1693" b="1" spc="12" dirty="0">
                <a:latin typeface="Arial"/>
                <a:cs typeface="Arial"/>
              </a:rPr>
              <a:t> </a:t>
            </a:r>
            <a:r>
              <a:rPr sz="1693" b="1" spc="-6" dirty="0">
                <a:latin typeface="Arial"/>
                <a:cs typeface="Arial"/>
              </a:rPr>
              <a:t>classe</a:t>
            </a:r>
            <a:r>
              <a:rPr sz="1693" b="1" spc="6" dirty="0">
                <a:latin typeface="Arial"/>
                <a:cs typeface="Arial"/>
              </a:rPr>
              <a:t> </a:t>
            </a:r>
            <a:r>
              <a:rPr sz="1693" b="1" spc="-6" dirty="0">
                <a:latin typeface="Arial"/>
                <a:cs typeface="Arial"/>
              </a:rPr>
              <a:t>que</a:t>
            </a:r>
            <a:r>
              <a:rPr sz="1693" b="1" spc="6" dirty="0">
                <a:latin typeface="Arial"/>
                <a:cs typeface="Arial"/>
              </a:rPr>
              <a:t> </a:t>
            </a:r>
            <a:r>
              <a:rPr sz="1693" b="1" dirty="0">
                <a:latin typeface="Arial"/>
                <a:cs typeface="Arial"/>
              </a:rPr>
              <a:t>le</a:t>
            </a:r>
            <a:r>
              <a:rPr sz="1693" b="1" spc="12" dirty="0">
                <a:latin typeface="Arial"/>
                <a:cs typeface="Arial"/>
              </a:rPr>
              <a:t> </a:t>
            </a:r>
            <a:r>
              <a:rPr sz="1693" b="1" spc="-6" dirty="0">
                <a:latin typeface="Arial"/>
                <a:cs typeface="Arial"/>
              </a:rPr>
              <a:t>ClassLoader</a:t>
            </a:r>
            <a:r>
              <a:rPr sz="1693" b="1" spc="12" dirty="0">
                <a:latin typeface="Arial"/>
                <a:cs typeface="Arial"/>
              </a:rPr>
              <a:t> </a:t>
            </a:r>
            <a:r>
              <a:rPr sz="1693" b="1" spc="-6" dirty="0">
                <a:latin typeface="Arial"/>
                <a:cs typeface="Arial"/>
              </a:rPr>
              <a:t>ne</a:t>
            </a:r>
            <a:r>
              <a:rPr sz="1693" b="1" spc="12" dirty="0">
                <a:latin typeface="Arial"/>
                <a:cs typeface="Arial"/>
              </a:rPr>
              <a:t> </a:t>
            </a:r>
            <a:r>
              <a:rPr sz="1693" b="1" spc="-6" dirty="0">
                <a:latin typeface="Arial"/>
                <a:cs typeface="Arial"/>
              </a:rPr>
              <a:t>peut </a:t>
            </a:r>
            <a:r>
              <a:rPr sz="1693" b="1" spc="-453" dirty="0">
                <a:latin typeface="Arial"/>
                <a:cs typeface="Arial"/>
              </a:rPr>
              <a:t> </a:t>
            </a:r>
            <a:r>
              <a:rPr sz="1693" b="1" spc="-6" dirty="0">
                <a:latin typeface="Arial"/>
                <a:cs typeface="Arial"/>
              </a:rPr>
              <a:t>trouver</a:t>
            </a:r>
            <a:r>
              <a:rPr sz="1693" b="1" spc="6" dirty="0">
                <a:latin typeface="Arial"/>
                <a:cs typeface="Arial"/>
              </a:rPr>
              <a:t> </a:t>
            </a:r>
            <a:r>
              <a:rPr sz="1693" b="1" dirty="0">
                <a:latin typeface="Arial"/>
                <a:cs typeface="Arial"/>
              </a:rPr>
              <a:t>(et</a:t>
            </a:r>
            <a:r>
              <a:rPr sz="1693" b="1" spc="6" dirty="0">
                <a:latin typeface="Arial"/>
                <a:cs typeface="Arial"/>
              </a:rPr>
              <a:t> </a:t>
            </a:r>
            <a:r>
              <a:rPr sz="1693" b="1" spc="-6" dirty="0">
                <a:latin typeface="Arial"/>
                <a:cs typeface="Arial"/>
              </a:rPr>
              <a:t>une</a:t>
            </a:r>
            <a:r>
              <a:rPr sz="1693" b="1" spc="6" dirty="0">
                <a:latin typeface="Arial"/>
                <a:cs typeface="Arial"/>
              </a:rPr>
              <a:t> </a:t>
            </a:r>
            <a:r>
              <a:rPr sz="1693" b="1" spc="-6" dirty="0">
                <a:latin typeface="Arial"/>
                <a:cs typeface="Arial"/>
              </a:rPr>
              <a:t>ClassNotFoundException...).</a:t>
            </a:r>
            <a:endParaRPr sz="1693" dirty="0">
              <a:latin typeface="Arial"/>
              <a:cs typeface="Arial"/>
            </a:endParaRPr>
          </a:p>
        </p:txBody>
      </p:sp>
    </p:spTree>
    <p:extLst>
      <p:ext uri="{BB962C8B-B14F-4D97-AF65-F5344CB8AC3E}">
        <p14:creationId xmlns:p14="http://schemas.microsoft.com/office/powerpoint/2010/main" val="2516240478"/>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76488" y="2161073"/>
            <a:ext cx="2748574" cy="1020267"/>
          </a:xfrm>
          <a:prstGeom prst="rect">
            <a:avLst/>
          </a:prstGeom>
        </p:spPr>
        <p:txBody>
          <a:bodyPr vert="horz" wrap="square" lIns="0" tIns="15355" rIns="0" bIns="0" rtlCol="0">
            <a:spAutoFit/>
          </a:bodyPr>
          <a:lstStyle/>
          <a:p>
            <a:pPr marL="15356">
              <a:spcBef>
                <a:spcPts val="121"/>
              </a:spcBef>
            </a:pPr>
            <a:r>
              <a:rPr sz="6529" b="0" dirty="0">
                <a:latin typeface="Arial MT"/>
                <a:cs typeface="Arial MT"/>
              </a:rPr>
              <a:t>JDK</a:t>
            </a:r>
            <a:r>
              <a:rPr sz="6529" b="0" spc="-121" dirty="0">
                <a:latin typeface="Arial MT"/>
                <a:cs typeface="Arial MT"/>
              </a:rPr>
              <a:t> </a:t>
            </a:r>
            <a:r>
              <a:rPr sz="6529" b="0" spc="-6" dirty="0">
                <a:latin typeface="Arial MT"/>
                <a:cs typeface="Arial MT"/>
              </a:rPr>
              <a:t>10</a:t>
            </a:r>
            <a:endParaRPr sz="6529">
              <a:latin typeface="Arial MT"/>
              <a:cs typeface="Arial MT"/>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812288"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dirty="0">
                <a:solidFill>
                  <a:srgbClr val="0058FF"/>
                </a:solidFill>
                <a:latin typeface="Arial"/>
                <a:cs typeface="Arial"/>
              </a:rPr>
              <a:t>10</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8347067" cy="573671"/>
          </a:xfrm>
          <a:prstGeom prst="rect">
            <a:avLst/>
          </a:prstGeom>
        </p:spPr>
        <p:txBody>
          <a:bodyPr vert="horz" wrap="square" lIns="0" tIns="15355" rIns="0" bIns="0" rtlCol="0">
            <a:spAutoFit/>
          </a:bodyPr>
          <a:lstStyle/>
          <a:p>
            <a:pPr marL="15356">
              <a:spcBef>
                <a:spcPts val="121"/>
              </a:spcBef>
            </a:pPr>
            <a:r>
              <a:rPr spc="339" dirty="0"/>
              <a:t>Inférence</a:t>
            </a:r>
            <a:r>
              <a:rPr spc="151" dirty="0"/>
              <a:t> </a:t>
            </a:r>
            <a:r>
              <a:rPr spc="429" dirty="0"/>
              <a:t>de</a:t>
            </a:r>
            <a:r>
              <a:rPr spc="151" dirty="0"/>
              <a:t> </a:t>
            </a:r>
            <a:r>
              <a:rPr spc="393" dirty="0"/>
              <a:t>type</a:t>
            </a:r>
            <a:r>
              <a:rPr spc="163" dirty="0"/>
              <a:t> </a:t>
            </a:r>
            <a:r>
              <a:rPr spc="387" dirty="0"/>
              <a:t>statique</a:t>
            </a:r>
            <a:r>
              <a:rPr spc="157" dirty="0"/>
              <a:t> </a:t>
            </a:r>
            <a:r>
              <a:rPr spc="363" dirty="0"/>
              <a:t>(var)</a:t>
            </a:r>
          </a:p>
        </p:txBody>
      </p:sp>
      <p:sp>
        <p:nvSpPr>
          <p:cNvPr id="4" name="object 4"/>
          <p:cNvSpPr txBox="1"/>
          <p:nvPr/>
        </p:nvSpPr>
        <p:spPr>
          <a:xfrm>
            <a:off x="668010" y="1920125"/>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3011340"/>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668010" y="348360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a:spLocks noGrp="1"/>
          </p:cNvSpPr>
          <p:nvPr>
            <p:ph type="body" idx="1"/>
          </p:nvPr>
        </p:nvSpPr>
        <p:spPr>
          <a:xfrm>
            <a:off x="892981" y="1900637"/>
            <a:ext cx="11169269" cy="1860578"/>
          </a:xfrm>
          <a:prstGeom prst="rect">
            <a:avLst/>
          </a:prstGeom>
        </p:spPr>
        <p:txBody>
          <a:bodyPr vert="horz" wrap="square" lIns="0" tIns="42994" rIns="0" bIns="0" rtlCol="0">
            <a:spAutoFit/>
          </a:bodyPr>
          <a:lstStyle/>
          <a:p>
            <a:pPr marL="336287" marR="6142">
              <a:lnSpc>
                <a:spcPts val="2442"/>
              </a:lnSpc>
              <a:spcBef>
                <a:spcPts val="339"/>
              </a:spcBef>
            </a:pPr>
            <a:r>
              <a:rPr sz="2176" spc="-6" dirty="0"/>
              <a:t>Java 10</a:t>
            </a:r>
            <a:r>
              <a:rPr sz="2176" dirty="0"/>
              <a:t> </a:t>
            </a:r>
            <a:r>
              <a:rPr sz="2176" spc="-6" dirty="0"/>
              <a:t>propose </a:t>
            </a:r>
            <a:r>
              <a:rPr sz="2176" spc="-36" dirty="0"/>
              <a:t>var,</a:t>
            </a:r>
            <a:r>
              <a:rPr sz="2176" spc="6" dirty="0"/>
              <a:t> </a:t>
            </a:r>
            <a:r>
              <a:rPr sz="2176" spc="-6" dirty="0"/>
              <a:t>qui</a:t>
            </a:r>
            <a:r>
              <a:rPr sz="2176" dirty="0"/>
              <a:t> </a:t>
            </a:r>
            <a:r>
              <a:rPr sz="2176" spc="-6" dirty="0"/>
              <a:t>permet</a:t>
            </a:r>
            <a:r>
              <a:rPr sz="2176" dirty="0"/>
              <a:t> </a:t>
            </a:r>
            <a:r>
              <a:rPr sz="2176" spc="-12" dirty="0"/>
              <a:t>d’inférer</a:t>
            </a:r>
            <a:r>
              <a:rPr sz="2176" spc="6" dirty="0"/>
              <a:t> </a:t>
            </a:r>
            <a:r>
              <a:rPr sz="2176" spc="-12" dirty="0"/>
              <a:t>(déduire)</a:t>
            </a:r>
            <a:r>
              <a:rPr sz="2176" spc="6" dirty="0"/>
              <a:t> </a:t>
            </a:r>
            <a:r>
              <a:rPr sz="2176" spc="-6" dirty="0"/>
              <a:t>le type</a:t>
            </a:r>
            <a:r>
              <a:rPr sz="2176" dirty="0"/>
              <a:t> </a:t>
            </a:r>
            <a:r>
              <a:rPr sz="2176" spc="-12" dirty="0"/>
              <a:t>d’une</a:t>
            </a:r>
            <a:r>
              <a:rPr sz="2176" spc="-6" dirty="0"/>
              <a:t> </a:t>
            </a:r>
            <a:r>
              <a:rPr sz="2176" spc="-12" dirty="0"/>
              <a:t>variable.</a:t>
            </a:r>
            <a:r>
              <a:rPr sz="2176" spc="6" dirty="0"/>
              <a:t> </a:t>
            </a:r>
            <a:r>
              <a:rPr sz="2176" spc="-6" dirty="0"/>
              <a:t>La </a:t>
            </a:r>
            <a:r>
              <a:rPr sz="2176" dirty="0"/>
              <a:t> </a:t>
            </a:r>
            <a:r>
              <a:rPr sz="2176" spc="-12" dirty="0"/>
              <a:t>déduction </a:t>
            </a:r>
            <a:r>
              <a:rPr sz="2176" dirty="0"/>
              <a:t>se </a:t>
            </a:r>
            <a:r>
              <a:rPr sz="2176" spc="-6" dirty="0"/>
              <a:t>fait </a:t>
            </a:r>
            <a:r>
              <a:rPr sz="2176" dirty="0"/>
              <a:t>à </a:t>
            </a:r>
            <a:r>
              <a:rPr sz="2176" spc="-6" dirty="0"/>
              <a:t>la compilation. Les lambdas et l’opérateur&lt;&gt; permettaient déjà au </a:t>
            </a:r>
            <a:r>
              <a:rPr sz="2176" spc="-592" dirty="0"/>
              <a:t> </a:t>
            </a:r>
            <a:r>
              <a:rPr sz="2176" spc="-6" dirty="0"/>
              <a:t>compilateur d’inférer</a:t>
            </a:r>
            <a:r>
              <a:rPr sz="2176" dirty="0"/>
              <a:t> </a:t>
            </a:r>
            <a:r>
              <a:rPr sz="2176" spc="-6" dirty="0"/>
              <a:t>certains</a:t>
            </a:r>
            <a:r>
              <a:rPr sz="2176" dirty="0"/>
              <a:t> </a:t>
            </a:r>
            <a:r>
              <a:rPr sz="2176" spc="-6" dirty="0"/>
              <a:t>types.</a:t>
            </a:r>
            <a:endParaRPr sz="2176" dirty="0"/>
          </a:p>
          <a:p>
            <a:pPr marL="336287" marR="773153">
              <a:lnSpc>
                <a:spcPts val="3724"/>
              </a:lnSpc>
              <a:spcBef>
                <a:spcPts val="48"/>
              </a:spcBef>
            </a:pPr>
            <a:r>
              <a:rPr sz="2176" spc="-6" dirty="0"/>
              <a:t>Dorénavant, le mot</a:t>
            </a:r>
            <a:r>
              <a:rPr sz="2176" dirty="0"/>
              <a:t> </a:t>
            </a:r>
            <a:r>
              <a:rPr sz="2176" spc="-6" dirty="0"/>
              <a:t>clé var</a:t>
            </a:r>
            <a:r>
              <a:rPr sz="2176" dirty="0"/>
              <a:t> </a:t>
            </a:r>
            <a:r>
              <a:rPr sz="2176" spc="-6" dirty="0"/>
              <a:t>permet</a:t>
            </a:r>
            <a:r>
              <a:rPr sz="2176" dirty="0"/>
              <a:t> </a:t>
            </a:r>
            <a:r>
              <a:rPr sz="2176" spc="-6" dirty="0"/>
              <a:t>aussi</a:t>
            </a:r>
            <a:r>
              <a:rPr sz="2176" spc="-12" dirty="0"/>
              <a:t> </a:t>
            </a:r>
            <a:r>
              <a:rPr sz="2176" spc="-6" dirty="0"/>
              <a:t>d’inférer</a:t>
            </a:r>
            <a:r>
              <a:rPr sz="2176" dirty="0"/>
              <a:t> </a:t>
            </a:r>
            <a:r>
              <a:rPr sz="2176" spc="-6" dirty="0"/>
              <a:t>le type des</a:t>
            </a:r>
            <a:r>
              <a:rPr sz="2176" dirty="0"/>
              <a:t> </a:t>
            </a:r>
            <a:r>
              <a:rPr sz="2176" spc="-12" dirty="0"/>
              <a:t>variables</a:t>
            </a:r>
            <a:r>
              <a:rPr sz="2176" dirty="0"/>
              <a:t> </a:t>
            </a:r>
            <a:r>
              <a:rPr sz="2176" spc="-6" dirty="0"/>
              <a:t>locales. </a:t>
            </a:r>
            <a:r>
              <a:rPr sz="2176" spc="-585" dirty="0"/>
              <a:t> </a:t>
            </a:r>
            <a:r>
              <a:rPr sz="2176" spc="-6" dirty="0"/>
              <a:t>Ce</a:t>
            </a:r>
            <a:r>
              <a:rPr sz="2176" spc="-12" dirty="0"/>
              <a:t> </a:t>
            </a:r>
            <a:r>
              <a:rPr sz="2176" spc="-6" dirty="0"/>
              <a:t>qu’il est</a:t>
            </a:r>
            <a:r>
              <a:rPr sz="2176" dirty="0"/>
              <a:t> </a:t>
            </a:r>
            <a:r>
              <a:rPr sz="2176" spc="-6" dirty="0"/>
              <a:t>possible de faire</a:t>
            </a:r>
            <a:r>
              <a:rPr sz="2176" spc="-12" dirty="0"/>
              <a:t> </a:t>
            </a:r>
            <a:r>
              <a:rPr sz="2176" spc="-6" dirty="0"/>
              <a:t>avec</a:t>
            </a:r>
            <a:r>
              <a:rPr sz="2176" dirty="0"/>
              <a:t> </a:t>
            </a:r>
            <a:r>
              <a:rPr sz="2176" spc="-6" dirty="0"/>
              <a:t>var</a:t>
            </a:r>
            <a:r>
              <a:rPr sz="2176" dirty="0"/>
              <a:t> :</a:t>
            </a:r>
          </a:p>
        </p:txBody>
      </p:sp>
      <p:sp>
        <p:nvSpPr>
          <p:cNvPr id="8" name="object 8"/>
          <p:cNvSpPr/>
          <p:nvPr/>
        </p:nvSpPr>
        <p:spPr>
          <a:xfrm>
            <a:off x="1105572" y="4221288"/>
            <a:ext cx="9673753" cy="2951262"/>
          </a:xfrm>
          <a:custGeom>
            <a:avLst/>
            <a:gdLst/>
            <a:ahLst/>
            <a:cxnLst/>
            <a:rect l="l" t="t" r="r" b="b"/>
            <a:pathLst>
              <a:path w="8001000" h="2440940">
                <a:moveTo>
                  <a:pt x="8001000" y="0"/>
                </a:moveTo>
                <a:lnTo>
                  <a:pt x="0" y="0"/>
                </a:lnTo>
                <a:lnTo>
                  <a:pt x="0" y="2440444"/>
                </a:lnTo>
                <a:lnTo>
                  <a:pt x="4000677" y="2440444"/>
                </a:lnTo>
                <a:lnTo>
                  <a:pt x="8001000" y="2440444"/>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9" name="object 9"/>
          <p:cNvSpPr txBox="1"/>
          <p:nvPr/>
        </p:nvSpPr>
        <p:spPr>
          <a:xfrm>
            <a:off x="1105572" y="4221291"/>
            <a:ext cx="9673753" cy="2344156"/>
          </a:xfrm>
          <a:prstGeom prst="rect">
            <a:avLst/>
          </a:prstGeom>
          <a:ln w="29159">
            <a:solidFill>
              <a:srgbClr val="ABB10B"/>
            </a:solidFill>
          </a:ln>
        </p:spPr>
        <p:txBody>
          <a:bodyPr vert="horz" wrap="square" lIns="0" tIns="23801" rIns="0" bIns="0" rtlCol="0">
            <a:spAutoFit/>
          </a:bodyPr>
          <a:lstStyle/>
          <a:p>
            <a:pPr marL="125914" defTabSz="1105601">
              <a:lnSpc>
                <a:spcPts val="1596"/>
              </a:lnSpc>
              <a:spcBef>
                <a:spcPts val="187"/>
              </a:spcBef>
            </a:pPr>
            <a:r>
              <a:rPr sz="1451" spc="-6" dirty="0">
                <a:solidFill>
                  <a:srgbClr val="7F7F7F"/>
                </a:solidFill>
                <a:latin typeface="Consolas"/>
                <a:cs typeface="Consolas"/>
              </a:rPr>
              <a:t>//</a:t>
            </a:r>
            <a:r>
              <a:rPr sz="1451" spc="-12" dirty="0">
                <a:solidFill>
                  <a:srgbClr val="7F7F7F"/>
                </a:solidFill>
                <a:latin typeface="Consolas"/>
                <a:cs typeface="Consolas"/>
              </a:rPr>
              <a:t> </a:t>
            </a:r>
            <a:r>
              <a:rPr sz="1451" spc="-6" dirty="0">
                <a:solidFill>
                  <a:srgbClr val="7F7F7F"/>
                </a:solidFill>
                <a:latin typeface="Consolas"/>
                <a:cs typeface="Consolas"/>
              </a:rPr>
              <a:t>L'inférence</a:t>
            </a:r>
            <a:r>
              <a:rPr sz="1451" spc="-12" dirty="0">
                <a:solidFill>
                  <a:srgbClr val="7F7F7F"/>
                </a:solidFill>
                <a:latin typeface="Consolas"/>
                <a:cs typeface="Consolas"/>
              </a:rPr>
              <a:t> </a:t>
            </a:r>
            <a:r>
              <a:rPr sz="1451" spc="-6" dirty="0">
                <a:solidFill>
                  <a:srgbClr val="7F7F7F"/>
                </a:solidFill>
                <a:latin typeface="Consolas"/>
                <a:cs typeface="Consolas"/>
              </a:rPr>
              <a:t>de type</a:t>
            </a:r>
            <a:r>
              <a:rPr sz="1451" spc="-12" dirty="0">
                <a:solidFill>
                  <a:srgbClr val="7F7F7F"/>
                </a:solidFill>
                <a:latin typeface="Consolas"/>
                <a:cs typeface="Consolas"/>
              </a:rPr>
              <a:t> </a:t>
            </a:r>
            <a:r>
              <a:rPr sz="1451" spc="-6" dirty="0">
                <a:solidFill>
                  <a:srgbClr val="7F7F7F"/>
                </a:solidFill>
                <a:latin typeface="Consolas"/>
                <a:cs typeface="Consolas"/>
              </a:rPr>
              <a:t>fonctionne avec</a:t>
            </a:r>
            <a:r>
              <a:rPr sz="1451" spc="-12" dirty="0">
                <a:solidFill>
                  <a:srgbClr val="7F7F7F"/>
                </a:solidFill>
                <a:latin typeface="Consolas"/>
                <a:cs typeface="Consolas"/>
              </a:rPr>
              <a:t> </a:t>
            </a:r>
            <a:r>
              <a:rPr sz="1451" spc="-6" dirty="0">
                <a:solidFill>
                  <a:srgbClr val="7F7F7F"/>
                </a:solidFill>
                <a:latin typeface="Consolas"/>
                <a:cs typeface="Consolas"/>
              </a:rPr>
              <a:t>les types</a:t>
            </a:r>
            <a:r>
              <a:rPr sz="1451" spc="-12" dirty="0">
                <a:solidFill>
                  <a:srgbClr val="7F7F7F"/>
                </a:solidFill>
                <a:latin typeface="Consolas"/>
                <a:cs typeface="Consolas"/>
              </a:rPr>
              <a:t> </a:t>
            </a:r>
            <a:r>
              <a:rPr sz="1451" spc="-6" dirty="0">
                <a:solidFill>
                  <a:srgbClr val="7F7F7F"/>
                </a:solidFill>
                <a:latin typeface="Consolas"/>
                <a:cs typeface="Consolas"/>
              </a:rPr>
              <a:t>primitifs, les</a:t>
            </a:r>
            <a:r>
              <a:rPr sz="1451" spc="-12" dirty="0">
                <a:solidFill>
                  <a:srgbClr val="7F7F7F"/>
                </a:solidFill>
                <a:latin typeface="Consolas"/>
                <a:cs typeface="Consolas"/>
              </a:rPr>
              <a:t> </a:t>
            </a:r>
            <a:r>
              <a:rPr sz="1451" spc="-6" dirty="0">
                <a:solidFill>
                  <a:srgbClr val="7F7F7F"/>
                </a:solidFill>
                <a:latin typeface="Consolas"/>
                <a:cs typeface="Consolas"/>
              </a:rPr>
              <a:t>constructeurs,</a:t>
            </a:r>
            <a:r>
              <a:rPr sz="1451" spc="-12" dirty="0">
                <a:solidFill>
                  <a:srgbClr val="7F7F7F"/>
                </a:solidFill>
                <a:latin typeface="Consolas"/>
                <a:cs typeface="Consolas"/>
              </a:rPr>
              <a:t> </a:t>
            </a:r>
            <a:r>
              <a:rPr sz="1451" spc="-6" dirty="0">
                <a:solidFill>
                  <a:srgbClr val="7F7F7F"/>
                </a:solidFill>
                <a:latin typeface="Consolas"/>
                <a:cs typeface="Consolas"/>
              </a:rPr>
              <a:t>les appels</a:t>
            </a:r>
            <a:endParaRPr sz="1451" dirty="0">
              <a:solidFill>
                <a:prstClr val="black"/>
              </a:solidFill>
              <a:latin typeface="Consolas"/>
              <a:cs typeface="Consolas"/>
            </a:endParaRPr>
          </a:p>
          <a:p>
            <a:pPr marL="125914" defTabSz="1105601">
              <a:lnSpc>
                <a:spcPts val="1451"/>
              </a:lnSpc>
            </a:pPr>
            <a:r>
              <a:rPr sz="1451" spc="-6" dirty="0">
                <a:solidFill>
                  <a:srgbClr val="7F7F7F"/>
                </a:solidFill>
                <a:latin typeface="Consolas"/>
                <a:cs typeface="Consolas"/>
              </a:rPr>
              <a:t>//</a:t>
            </a:r>
            <a:r>
              <a:rPr sz="1451" spc="-48" dirty="0">
                <a:solidFill>
                  <a:srgbClr val="7F7F7F"/>
                </a:solidFill>
                <a:latin typeface="Consolas"/>
                <a:cs typeface="Consolas"/>
              </a:rPr>
              <a:t> </a:t>
            </a:r>
            <a:r>
              <a:rPr sz="1451" spc="-6" dirty="0">
                <a:solidFill>
                  <a:srgbClr val="7F7F7F"/>
                </a:solidFill>
                <a:latin typeface="Consolas"/>
                <a:cs typeface="Consolas"/>
              </a:rPr>
              <a:t>de</a:t>
            </a:r>
            <a:r>
              <a:rPr sz="1451" spc="-48" dirty="0">
                <a:solidFill>
                  <a:srgbClr val="7F7F7F"/>
                </a:solidFill>
                <a:latin typeface="Consolas"/>
                <a:cs typeface="Consolas"/>
              </a:rPr>
              <a:t> </a:t>
            </a:r>
            <a:r>
              <a:rPr sz="1451" spc="-6" dirty="0">
                <a:solidFill>
                  <a:srgbClr val="7F7F7F"/>
                </a:solidFill>
                <a:latin typeface="Consolas"/>
                <a:cs typeface="Consolas"/>
              </a:rPr>
              <a:t>méthode</a:t>
            </a:r>
            <a:endParaRPr sz="1451" dirty="0">
              <a:solidFill>
                <a:prstClr val="black"/>
              </a:solidFill>
              <a:latin typeface="Consolas"/>
              <a:cs typeface="Consolas"/>
            </a:endParaRPr>
          </a:p>
          <a:p>
            <a:pPr marL="125914" defTabSz="1105601">
              <a:lnSpc>
                <a:spcPts val="1451"/>
              </a:lnSpc>
            </a:pPr>
            <a:r>
              <a:rPr sz="1451" spc="-6" dirty="0">
                <a:solidFill>
                  <a:srgbClr val="CC6B1C"/>
                </a:solidFill>
                <a:latin typeface="Consolas"/>
                <a:cs typeface="Consolas"/>
              </a:rPr>
              <a:t>var</a:t>
            </a:r>
            <a:r>
              <a:rPr sz="1451" spc="-24" dirty="0">
                <a:solidFill>
                  <a:srgbClr val="CC6B1C"/>
                </a:solidFill>
                <a:latin typeface="Consolas"/>
                <a:cs typeface="Consolas"/>
              </a:rPr>
              <a:t> </a:t>
            </a:r>
            <a:r>
              <a:rPr sz="1451" spc="-6" dirty="0">
                <a:solidFill>
                  <a:srgbClr val="F1F100"/>
                </a:solidFill>
                <a:latin typeface="Consolas"/>
                <a:cs typeface="Consolas"/>
              </a:rPr>
              <a:t>compteur</a:t>
            </a:r>
            <a:r>
              <a:rPr sz="1451" spc="-18" dirty="0">
                <a:solidFill>
                  <a:srgbClr val="F1F100"/>
                </a:solidFill>
                <a:latin typeface="Consolas"/>
                <a:cs typeface="Consolas"/>
              </a:rPr>
              <a:t> </a:t>
            </a:r>
            <a:r>
              <a:rPr sz="1451" dirty="0">
                <a:solidFill>
                  <a:srgbClr val="E5E5F9"/>
                </a:solidFill>
                <a:latin typeface="Consolas"/>
                <a:cs typeface="Consolas"/>
              </a:rPr>
              <a:t>=</a:t>
            </a:r>
            <a:r>
              <a:rPr sz="1451" spc="-24" dirty="0">
                <a:solidFill>
                  <a:srgbClr val="E5E5F9"/>
                </a:solidFill>
                <a:latin typeface="Consolas"/>
                <a:cs typeface="Consolas"/>
              </a:rPr>
              <a:t> </a:t>
            </a:r>
            <a:r>
              <a:rPr sz="1451" dirty="0">
                <a:solidFill>
                  <a:srgbClr val="6796BA"/>
                </a:solidFill>
                <a:latin typeface="Consolas"/>
                <a:cs typeface="Consolas"/>
              </a:rPr>
              <a:t>5</a:t>
            </a:r>
            <a:r>
              <a:rPr sz="1451" dirty="0">
                <a:solidFill>
                  <a:srgbClr val="E5E5F9"/>
                </a:solidFill>
                <a:latin typeface="Consolas"/>
                <a:cs typeface="Consolas"/>
              </a:rPr>
              <a:t>;</a:t>
            </a:r>
            <a:endParaRPr sz="1451" dirty="0">
              <a:solidFill>
                <a:prstClr val="black"/>
              </a:solidFill>
              <a:latin typeface="Consolas"/>
              <a:cs typeface="Consolas"/>
            </a:endParaRPr>
          </a:p>
          <a:p>
            <a:pPr marL="125914" marR="5280781" defTabSz="1105601">
              <a:lnSpc>
                <a:spcPts val="1451"/>
              </a:lnSpc>
              <a:spcBef>
                <a:spcPts val="145"/>
              </a:spcBef>
            </a:pPr>
            <a:r>
              <a:rPr sz="1451" spc="-6" dirty="0">
                <a:solidFill>
                  <a:srgbClr val="CC6B1C"/>
                </a:solidFill>
                <a:latin typeface="Consolas"/>
                <a:cs typeface="Consolas"/>
              </a:rPr>
              <a:t>var</a:t>
            </a:r>
            <a:r>
              <a:rPr sz="1451" spc="-12" dirty="0">
                <a:solidFill>
                  <a:srgbClr val="CC6B1C"/>
                </a:solidFill>
                <a:latin typeface="Consolas"/>
                <a:cs typeface="Consolas"/>
              </a:rPr>
              <a:t> </a:t>
            </a:r>
            <a:r>
              <a:rPr sz="1451" spc="-6" dirty="0">
                <a:solidFill>
                  <a:srgbClr val="F1F100"/>
                </a:solidFill>
                <a:latin typeface="Consolas"/>
                <a:cs typeface="Consolas"/>
              </a:rPr>
              <a:t>localInference</a:t>
            </a:r>
            <a:r>
              <a:rPr sz="1451" spc="18" dirty="0">
                <a:solidFill>
                  <a:srgbClr val="F1F100"/>
                </a:solidFill>
                <a:latin typeface="Consolas"/>
                <a:cs typeface="Consolas"/>
              </a:rPr>
              <a:t> </a:t>
            </a:r>
            <a:r>
              <a:rPr sz="1451" dirty="0">
                <a:solidFill>
                  <a:srgbClr val="E5E5F9"/>
                </a:solidFill>
                <a:latin typeface="Consolas"/>
                <a:cs typeface="Consolas"/>
              </a:rPr>
              <a:t>=</a:t>
            </a:r>
            <a:r>
              <a:rPr sz="1451" spc="-12" dirty="0">
                <a:solidFill>
                  <a:srgbClr val="E5E5F9"/>
                </a:solidFill>
                <a:latin typeface="Consolas"/>
                <a:cs typeface="Consolas"/>
              </a:rPr>
              <a:t> </a:t>
            </a:r>
            <a:r>
              <a:rPr sz="1451" spc="-6" dirty="0">
                <a:solidFill>
                  <a:srgbClr val="CC6B1C"/>
                </a:solidFill>
                <a:latin typeface="Consolas"/>
                <a:cs typeface="Consolas"/>
              </a:rPr>
              <a:t>new </a:t>
            </a:r>
            <a:r>
              <a:rPr sz="1451" spc="-6" dirty="0">
                <a:solidFill>
                  <a:srgbClr val="A6EB20"/>
                </a:solidFill>
                <a:latin typeface="Consolas"/>
                <a:cs typeface="Consolas"/>
              </a:rPr>
              <a:t>LocalInference</a:t>
            </a:r>
            <a:r>
              <a:rPr sz="1451" spc="-6" dirty="0">
                <a:solidFill>
                  <a:srgbClr val="F8F9F3"/>
                </a:solidFill>
                <a:latin typeface="Consolas"/>
                <a:cs typeface="Consolas"/>
              </a:rPr>
              <a:t>()</a:t>
            </a:r>
            <a:r>
              <a:rPr sz="1451" spc="-6" dirty="0">
                <a:solidFill>
                  <a:srgbClr val="E5E5F9"/>
                </a:solidFill>
                <a:latin typeface="Consolas"/>
                <a:cs typeface="Consolas"/>
              </a:rPr>
              <a:t>; </a:t>
            </a:r>
            <a:r>
              <a:rPr sz="1451" spc="-780" dirty="0">
                <a:solidFill>
                  <a:srgbClr val="E5E5F9"/>
                </a:solidFill>
                <a:latin typeface="Consolas"/>
                <a:cs typeface="Consolas"/>
              </a:rPr>
              <a:t> </a:t>
            </a:r>
            <a:r>
              <a:rPr sz="1451" spc="-6" dirty="0">
                <a:solidFill>
                  <a:srgbClr val="CC6B1C"/>
                </a:solidFill>
                <a:latin typeface="Consolas"/>
                <a:cs typeface="Consolas"/>
              </a:rPr>
              <a:t>var</a:t>
            </a:r>
            <a:r>
              <a:rPr sz="1451" dirty="0">
                <a:solidFill>
                  <a:srgbClr val="CC6B1C"/>
                </a:solidFill>
                <a:latin typeface="Consolas"/>
                <a:cs typeface="Consolas"/>
              </a:rPr>
              <a:t> </a:t>
            </a:r>
            <a:r>
              <a:rPr sz="1451" spc="-6" dirty="0">
                <a:solidFill>
                  <a:srgbClr val="F1F100"/>
                </a:solidFill>
                <a:latin typeface="Consolas"/>
                <a:cs typeface="Consolas"/>
              </a:rPr>
              <a:t>monSet</a:t>
            </a:r>
            <a:r>
              <a:rPr sz="1451" spc="12" dirty="0">
                <a:solidFill>
                  <a:srgbClr val="F1F100"/>
                </a:solidFill>
                <a:latin typeface="Consolas"/>
                <a:cs typeface="Consolas"/>
              </a:rPr>
              <a:t> </a:t>
            </a:r>
            <a:r>
              <a:rPr sz="1451" dirty="0">
                <a:solidFill>
                  <a:srgbClr val="E5E5F9"/>
                </a:solidFill>
                <a:latin typeface="Consolas"/>
                <a:cs typeface="Consolas"/>
              </a:rPr>
              <a:t>=</a:t>
            </a:r>
            <a:r>
              <a:rPr sz="1451" spc="-12" dirty="0">
                <a:solidFill>
                  <a:srgbClr val="E5E5F9"/>
                </a:solidFill>
                <a:latin typeface="Consolas"/>
                <a:cs typeface="Consolas"/>
              </a:rPr>
              <a:t> </a:t>
            </a:r>
            <a:r>
              <a:rPr sz="1451" spc="-6" dirty="0">
                <a:solidFill>
                  <a:srgbClr val="D8E7F6"/>
                </a:solidFill>
                <a:latin typeface="Consolas"/>
                <a:cs typeface="Consolas"/>
              </a:rPr>
              <a:t>Set</a:t>
            </a:r>
            <a:r>
              <a:rPr sz="1451" spc="-6" dirty="0">
                <a:solidFill>
                  <a:srgbClr val="E5E5F9"/>
                </a:solidFill>
                <a:latin typeface="Consolas"/>
                <a:cs typeface="Consolas"/>
              </a:rPr>
              <a:t>.</a:t>
            </a:r>
            <a:r>
              <a:rPr sz="1451" i="1" spc="-6" dirty="0">
                <a:solidFill>
                  <a:srgbClr val="95EB3E"/>
                </a:solidFill>
                <a:latin typeface="Consolas"/>
                <a:cs typeface="Consolas"/>
              </a:rPr>
              <a:t>of</a:t>
            </a:r>
            <a:r>
              <a:rPr sz="1451" spc="-6" dirty="0">
                <a:solidFill>
                  <a:srgbClr val="F8F9F3"/>
                </a:solidFill>
                <a:latin typeface="Consolas"/>
                <a:cs typeface="Consolas"/>
              </a:rPr>
              <a:t>(</a:t>
            </a:r>
            <a:r>
              <a:rPr sz="1451" spc="-6" dirty="0">
                <a:solidFill>
                  <a:srgbClr val="6796BA"/>
                </a:solidFill>
                <a:latin typeface="Consolas"/>
                <a:cs typeface="Consolas"/>
              </a:rPr>
              <a:t>1</a:t>
            </a:r>
            <a:r>
              <a:rPr sz="1451" spc="-6" dirty="0">
                <a:solidFill>
                  <a:srgbClr val="E5E5F9"/>
                </a:solidFill>
                <a:latin typeface="Consolas"/>
                <a:cs typeface="Consolas"/>
              </a:rPr>
              <a:t>,</a:t>
            </a:r>
            <a:r>
              <a:rPr sz="1451" spc="-6" dirty="0">
                <a:solidFill>
                  <a:srgbClr val="6796BA"/>
                </a:solidFill>
                <a:latin typeface="Consolas"/>
                <a:cs typeface="Consolas"/>
              </a:rPr>
              <a:t>2</a:t>
            </a:r>
            <a:r>
              <a:rPr sz="1451" spc="-6" dirty="0">
                <a:solidFill>
                  <a:srgbClr val="F8F9F3"/>
                </a:solidFill>
                <a:latin typeface="Consolas"/>
                <a:cs typeface="Consolas"/>
              </a:rPr>
              <a:t>)</a:t>
            </a:r>
            <a:r>
              <a:rPr sz="1451" spc="-6" dirty="0">
                <a:solidFill>
                  <a:srgbClr val="E5E5F9"/>
                </a:solidFill>
                <a:latin typeface="Consolas"/>
                <a:cs typeface="Consolas"/>
              </a:rPr>
              <a:t>;</a:t>
            </a:r>
            <a:endParaRPr sz="1451" dirty="0">
              <a:solidFill>
                <a:prstClr val="black"/>
              </a:solidFill>
              <a:latin typeface="Consolas"/>
              <a:cs typeface="Consolas"/>
            </a:endParaRPr>
          </a:p>
          <a:p>
            <a:pPr marL="125914" defTabSz="1105601">
              <a:lnSpc>
                <a:spcPts val="1451"/>
              </a:lnSpc>
            </a:pPr>
            <a:r>
              <a:rPr sz="1451" spc="-6" dirty="0">
                <a:solidFill>
                  <a:srgbClr val="118FC2"/>
                </a:solidFill>
                <a:latin typeface="Consolas"/>
                <a:cs typeface="Consolas"/>
              </a:rPr>
              <a:t>System</a:t>
            </a:r>
            <a:r>
              <a:rPr sz="1451" spc="-6" dirty="0">
                <a:solidFill>
                  <a:srgbClr val="E5E5F9"/>
                </a:solidFill>
                <a:latin typeface="Consolas"/>
                <a:cs typeface="Consolas"/>
              </a:rPr>
              <a:t>.</a:t>
            </a:r>
            <a:r>
              <a:rPr sz="1451" b="1" i="1" spc="-6" dirty="0">
                <a:solidFill>
                  <a:srgbClr val="8CD9F7"/>
                </a:solidFill>
                <a:latin typeface="Consolas"/>
                <a:cs typeface="Consolas"/>
              </a:rPr>
              <a:t>out</a:t>
            </a:r>
            <a:r>
              <a:rPr sz="1451" spc="-6" dirty="0">
                <a:solidFill>
                  <a:srgbClr val="E5E5F9"/>
                </a:solidFill>
                <a:latin typeface="Consolas"/>
                <a:cs typeface="Consolas"/>
              </a:rPr>
              <a:t>.</a:t>
            </a:r>
            <a:r>
              <a:rPr sz="1451" spc="-6" dirty="0">
                <a:solidFill>
                  <a:srgbClr val="A6EB20"/>
                </a:solidFill>
                <a:latin typeface="Consolas"/>
                <a:cs typeface="Consolas"/>
              </a:rPr>
              <a:t>println</a:t>
            </a:r>
            <a:r>
              <a:rPr sz="1451" spc="-6" dirty="0">
                <a:solidFill>
                  <a:srgbClr val="F8F9F3"/>
                </a:solidFill>
                <a:latin typeface="Consolas"/>
                <a:cs typeface="Consolas"/>
              </a:rPr>
              <a:t>(</a:t>
            </a:r>
            <a:r>
              <a:rPr sz="1451" spc="-6" dirty="0">
                <a:solidFill>
                  <a:srgbClr val="16C5A2"/>
                </a:solidFill>
                <a:latin typeface="Consolas"/>
                <a:cs typeface="Consolas"/>
              </a:rPr>
              <a:t>"Le résultat de l'addition vaut </a:t>
            </a:r>
            <a:r>
              <a:rPr sz="1451" dirty="0">
                <a:solidFill>
                  <a:srgbClr val="16C5A2"/>
                </a:solidFill>
                <a:latin typeface="Consolas"/>
                <a:cs typeface="Consolas"/>
              </a:rPr>
              <a:t>"</a:t>
            </a:r>
            <a:r>
              <a:rPr sz="1451" spc="91" dirty="0">
                <a:solidFill>
                  <a:srgbClr val="16C5A2"/>
                </a:solidFill>
                <a:latin typeface="Consolas"/>
                <a:cs typeface="Consolas"/>
              </a:rPr>
              <a:t> </a:t>
            </a:r>
            <a:r>
              <a:rPr sz="1451" dirty="0">
                <a:solidFill>
                  <a:srgbClr val="E5E5F9"/>
                </a:solidFill>
                <a:latin typeface="Consolas"/>
                <a:cs typeface="Consolas"/>
              </a:rPr>
              <a:t>+ </a:t>
            </a:r>
            <a:r>
              <a:rPr sz="1451" dirty="0">
                <a:solidFill>
                  <a:srgbClr val="6796BA"/>
                </a:solidFill>
                <a:latin typeface="Consolas"/>
                <a:cs typeface="Consolas"/>
              </a:rPr>
              <a:t>5 </a:t>
            </a:r>
            <a:r>
              <a:rPr sz="1451" dirty="0">
                <a:solidFill>
                  <a:srgbClr val="E5E5F9"/>
                </a:solidFill>
                <a:latin typeface="Consolas"/>
                <a:cs typeface="Consolas"/>
              </a:rPr>
              <a:t>+ </a:t>
            </a:r>
            <a:r>
              <a:rPr sz="1451" spc="-6" dirty="0">
                <a:solidFill>
                  <a:srgbClr val="F2EB78"/>
                </a:solidFill>
                <a:latin typeface="Consolas"/>
                <a:cs typeface="Consolas"/>
              </a:rPr>
              <a:t>compteur</a:t>
            </a:r>
            <a:r>
              <a:rPr sz="1451" spc="-6" dirty="0">
                <a:solidFill>
                  <a:srgbClr val="F8F9F3"/>
                </a:solidFill>
                <a:latin typeface="Consolas"/>
                <a:cs typeface="Consolas"/>
              </a:rPr>
              <a:t>)</a:t>
            </a:r>
            <a:r>
              <a:rPr sz="1451" spc="-6" dirty="0">
                <a:solidFill>
                  <a:srgbClr val="E5E5F9"/>
                </a:solidFill>
                <a:latin typeface="Consolas"/>
                <a:cs typeface="Consolas"/>
              </a:rPr>
              <a:t>;</a:t>
            </a:r>
            <a:endParaRPr sz="1451" dirty="0">
              <a:solidFill>
                <a:prstClr val="black"/>
              </a:solidFill>
              <a:latin typeface="Consolas"/>
              <a:cs typeface="Consolas"/>
            </a:endParaRPr>
          </a:p>
          <a:p>
            <a:pPr defTabSz="1105601">
              <a:spcBef>
                <a:spcPts val="30"/>
              </a:spcBef>
            </a:pPr>
            <a:endParaRPr sz="1209" dirty="0">
              <a:solidFill>
                <a:prstClr val="black"/>
              </a:solidFill>
              <a:latin typeface="Consolas"/>
              <a:cs typeface="Consolas"/>
            </a:endParaRPr>
          </a:p>
          <a:p>
            <a:pPr marL="125914" marR="2873027" defTabSz="1105601">
              <a:lnSpc>
                <a:spcPts val="1451"/>
              </a:lnSpc>
            </a:pPr>
            <a:r>
              <a:rPr sz="1451" spc="-6" dirty="0">
                <a:solidFill>
                  <a:srgbClr val="7F7F7F"/>
                </a:solidFill>
                <a:latin typeface="Consolas"/>
                <a:cs typeface="Consolas"/>
              </a:rPr>
              <a:t>// L'inférence de type fonctionne avec classe fille -&gt; classe mère </a:t>
            </a:r>
            <a:r>
              <a:rPr sz="1451" spc="-780" dirty="0">
                <a:solidFill>
                  <a:srgbClr val="7F7F7F"/>
                </a:solidFill>
                <a:latin typeface="Consolas"/>
                <a:cs typeface="Consolas"/>
              </a:rPr>
              <a:t> </a:t>
            </a:r>
            <a:r>
              <a:rPr sz="1451" spc="-6" dirty="0">
                <a:solidFill>
                  <a:srgbClr val="CC6B1C"/>
                </a:solidFill>
                <a:latin typeface="Consolas"/>
                <a:cs typeface="Consolas"/>
              </a:rPr>
              <a:t>var</a:t>
            </a:r>
            <a:r>
              <a:rPr sz="1451" dirty="0">
                <a:solidFill>
                  <a:srgbClr val="CC6B1C"/>
                </a:solidFill>
                <a:latin typeface="Consolas"/>
                <a:cs typeface="Consolas"/>
              </a:rPr>
              <a:t> </a:t>
            </a:r>
            <a:r>
              <a:rPr sz="1451" spc="-6" dirty="0">
                <a:solidFill>
                  <a:srgbClr val="F1F100"/>
                </a:solidFill>
                <a:latin typeface="Consolas"/>
                <a:cs typeface="Consolas"/>
              </a:rPr>
              <a:t>monMetal</a:t>
            </a:r>
            <a:r>
              <a:rPr sz="1451" spc="18" dirty="0">
                <a:solidFill>
                  <a:srgbClr val="F1F100"/>
                </a:solidFill>
                <a:latin typeface="Consolas"/>
                <a:cs typeface="Consolas"/>
              </a:rPr>
              <a:t> </a:t>
            </a:r>
            <a:r>
              <a:rPr sz="1451" dirty="0">
                <a:solidFill>
                  <a:srgbClr val="E5E5F9"/>
                </a:solidFill>
                <a:latin typeface="Consolas"/>
                <a:cs typeface="Consolas"/>
              </a:rPr>
              <a:t>= </a:t>
            </a:r>
            <a:r>
              <a:rPr sz="1451" spc="-6" dirty="0">
                <a:solidFill>
                  <a:srgbClr val="CC6B1C"/>
                </a:solidFill>
                <a:latin typeface="Consolas"/>
                <a:cs typeface="Consolas"/>
              </a:rPr>
              <a:t>new</a:t>
            </a:r>
            <a:r>
              <a:rPr sz="1451" dirty="0">
                <a:solidFill>
                  <a:srgbClr val="CC6B1C"/>
                </a:solidFill>
                <a:latin typeface="Consolas"/>
                <a:cs typeface="Consolas"/>
              </a:rPr>
              <a:t> </a:t>
            </a:r>
            <a:r>
              <a:rPr sz="1451" spc="-6" dirty="0">
                <a:solidFill>
                  <a:srgbClr val="A6EB20"/>
                </a:solidFill>
                <a:latin typeface="Consolas"/>
                <a:cs typeface="Consolas"/>
              </a:rPr>
              <a:t>Metal</a:t>
            </a:r>
            <a:r>
              <a:rPr sz="1451" spc="-6" dirty="0">
                <a:solidFill>
                  <a:srgbClr val="F8F9F3"/>
                </a:solidFill>
                <a:latin typeface="Consolas"/>
                <a:cs typeface="Consolas"/>
              </a:rPr>
              <a:t>()</a:t>
            </a:r>
            <a:r>
              <a:rPr sz="1451" spc="-6" dirty="0">
                <a:solidFill>
                  <a:srgbClr val="E5E5F9"/>
                </a:solidFill>
                <a:latin typeface="Consolas"/>
                <a:cs typeface="Consolas"/>
              </a:rPr>
              <a:t>;</a:t>
            </a:r>
            <a:endParaRPr sz="1451" dirty="0">
              <a:solidFill>
                <a:prstClr val="black"/>
              </a:solidFill>
              <a:latin typeface="Consolas"/>
              <a:cs typeface="Consolas"/>
            </a:endParaRPr>
          </a:p>
          <a:p>
            <a:pPr marL="125914" defTabSz="1105601">
              <a:lnSpc>
                <a:spcPts val="1451"/>
              </a:lnSpc>
            </a:pPr>
            <a:r>
              <a:rPr sz="1451" spc="-6" dirty="0">
                <a:solidFill>
                  <a:srgbClr val="F2EB78"/>
                </a:solidFill>
                <a:latin typeface="Consolas"/>
                <a:cs typeface="Consolas"/>
              </a:rPr>
              <a:t>monMetal</a:t>
            </a:r>
            <a:r>
              <a:rPr sz="1451" spc="-12" dirty="0">
                <a:solidFill>
                  <a:srgbClr val="F2EB78"/>
                </a:solidFill>
                <a:latin typeface="Consolas"/>
                <a:cs typeface="Consolas"/>
              </a:rPr>
              <a:t> </a:t>
            </a:r>
            <a:r>
              <a:rPr sz="1451" dirty="0">
                <a:solidFill>
                  <a:srgbClr val="E5E5F9"/>
                </a:solidFill>
                <a:latin typeface="Consolas"/>
                <a:cs typeface="Consolas"/>
              </a:rPr>
              <a:t>=</a:t>
            </a:r>
            <a:r>
              <a:rPr sz="1451" spc="-24" dirty="0">
                <a:solidFill>
                  <a:srgbClr val="E5E5F9"/>
                </a:solidFill>
                <a:latin typeface="Consolas"/>
                <a:cs typeface="Consolas"/>
              </a:rPr>
              <a:t> </a:t>
            </a:r>
            <a:r>
              <a:rPr sz="1451" spc="-6" dirty="0">
                <a:solidFill>
                  <a:srgbClr val="CC6B1C"/>
                </a:solidFill>
                <a:latin typeface="Consolas"/>
                <a:cs typeface="Consolas"/>
              </a:rPr>
              <a:t>new</a:t>
            </a:r>
            <a:r>
              <a:rPr sz="1451" spc="-18" dirty="0">
                <a:solidFill>
                  <a:srgbClr val="CC6B1C"/>
                </a:solidFill>
                <a:latin typeface="Consolas"/>
                <a:cs typeface="Consolas"/>
              </a:rPr>
              <a:t> </a:t>
            </a:r>
            <a:r>
              <a:rPr sz="1451" spc="-6" dirty="0">
                <a:solidFill>
                  <a:srgbClr val="A6EB20"/>
                </a:solidFill>
                <a:latin typeface="Consolas"/>
                <a:cs typeface="Consolas"/>
              </a:rPr>
              <a:t>Or</a:t>
            </a:r>
            <a:r>
              <a:rPr sz="1451" spc="-6" dirty="0">
                <a:solidFill>
                  <a:srgbClr val="F8F9F3"/>
                </a:solidFill>
                <a:latin typeface="Consolas"/>
                <a:cs typeface="Consolas"/>
              </a:rPr>
              <a:t>()</a:t>
            </a:r>
            <a:r>
              <a:rPr sz="1451" spc="-6" dirty="0">
                <a:solidFill>
                  <a:srgbClr val="E5E5F9"/>
                </a:solidFill>
                <a:latin typeface="Consolas"/>
                <a:cs typeface="Consolas"/>
              </a:rPr>
              <a:t>;</a:t>
            </a:r>
            <a:endParaRPr sz="1451" dirty="0">
              <a:solidFill>
                <a:prstClr val="black"/>
              </a:solidFill>
              <a:latin typeface="Consolas"/>
              <a:cs typeface="Consolas"/>
            </a:endParaRPr>
          </a:p>
          <a:p>
            <a:pPr marL="125914" defTabSz="1105601">
              <a:spcBef>
                <a:spcPts val="1161"/>
              </a:spcBef>
            </a:pPr>
            <a:r>
              <a:rPr sz="1451" spc="-6" dirty="0">
                <a:solidFill>
                  <a:srgbClr val="CC6B1C"/>
                </a:solidFill>
                <a:latin typeface="Consolas"/>
                <a:cs typeface="Consolas"/>
              </a:rPr>
              <a:t>var</a:t>
            </a:r>
            <a:r>
              <a:rPr sz="1451" spc="-12" dirty="0">
                <a:solidFill>
                  <a:srgbClr val="CC6B1C"/>
                </a:solidFill>
                <a:latin typeface="Consolas"/>
                <a:cs typeface="Consolas"/>
              </a:rPr>
              <a:t> </a:t>
            </a:r>
            <a:r>
              <a:rPr sz="1451" spc="-6" dirty="0">
                <a:solidFill>
                  <a:srgbClr val="F1F100"/>
                </a:solidFill>
                <a:latin typeface="Consolas"/>
                <a:cs typeface="Consolas"/>
              </a:rPr>
              <a:t>monArgent</a:t>
            </a:r>
            <a:r>
              <a:rPr sz="1451" dirty="0">
                <a:solidFill>
                  <a:srgbClr val="F1F100"/>
                </a:solidFill>
                <a:latin typeface="Consolas"/>
                <a:cs typeface="Consolas"/>
              </a:rPr>
              <a:t> </a:t>
            </a:r>
            <a:r>
              <a:rPr sz="1451" dirty="0">
                <a:solidFill>
                  <a:srgbClr val="E5E5F9"/>
                </a:solidFill>
                <a:latin typeface="Consolas"/>
                <a:cs typeface="Consolas"/>
              </a:rPr>
              <a:t>=</a:t>
            </a:r>
            <a:r>
              <a:rPr sz="1451" spc="-12" dirty="0">
                <a:solidFill>
                  <a:srgbClr val="E5E5F9"/>
                </a:solidFill>
                <a:latin typeface="Consolas"/>
                <a:cs typeface="Consolas"/>
              </a:rPr>
              <a:t> </a:t>
            </a:r>
            <a:r>
              <a:rPr sz="1451" spc="-6" dirty="0">
                <a:solidFill>
                  <a:srgbClr val="CC6B1C"/>
                </a:solidFill>
                <a:latin typeface="Consolas"/>
                <a:cs typeface="Consolas"/>
              </a:rPr>
              <a:t>new</a:t>
            </a:r>
            <a:r>
              <a:rPr sz="1451" spc="-12" dirty="0">
                <a:solidFill>
                  <a:srgbClr val="CC6B1C"/>
                </a:solidFill>
                <a:latin typeface="Consolas"/>
                <a:cs typeface="Consolas"/>
              </a:rPr>
              <a:t> </a:t>
            </a:r>
            <a:r>
              <a:rPr sz="1451" spc="-6" dirty="0">
                <a:solidFill>
                  <a:srgbClr val="A6EB20"/>
                </a:solidFill>
                <a:latin typeface="Consolas"/>
                <a:cs typeface="Consolas"/>
              </a:rPr>
              <a:t>Argent</a:t>
            </a:r>
            <a:r>
              <a:rPr sz="1451" spc="-6" dirty="0">
                <a:solidFill>
                  <a:srgbClr val="F8F9F3"/>
                </a:solidFill>
                <a:latin typeface="Consolas"/>
                <a:cs typeface="Consolas"/>
              </a:rPr>
              <a:t>()</a:t>
            </a:r>
            <a:r>
              <a:rPr sz="1451" spc="-6" dirty="0">
                <a:solidFill>
                  <a:srgbClr val="E5E5F9"/>
                </a:solidFill>
                <a:latin typeface="Consolas"/>
                <a:cs typeface="Consolas"/>
              </a:rPr>
              <a:t>;</a:t>
            </a:r>
            <a:endParaRPr sz="1451" dirty="0">
              <a:solidFill>
                <a:prstClr val="black"/>
              </a:solidFill>
              <a:latin typeface="Consolas"/>
              <a:cs typeface="Consolas"/>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812288"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dirty="0">
                <a:solidFill>
                  <a:srgbClr val="0058FF"/>
                </a:solidFill>
                <a:latin typeface="Arial"/>
                <a:cs typeface="Arial"/>
              </a:rPr>
              <a:t>10</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869102" cy="573671"/>
          </a:xfrm>
          <a:prstGeom prst="rect">
            <a:avLst/>
          </a:prstGeom>
        </p:spPr>
        <p:txBody>
          <a:bodyPr vert="horz" wrap="square" lIns="0" tIns="15355" rIns="0" bIns="0" rtlCol="0">
            <a:spAutoFit/>
          </a:bodyPr>
          <a:lstStyle/>
          <a:p>
            <a:pPr marL="15356">
              <a:spcBef>
                <a:spcPts val="121"/>
              </a:spcBef>
            </a:pPr>
            <a:r>
              <a:rPr spc="472" dirty="0"/>
              <a:t>v</a:t>
            </a:r>
            <a:r>
              <a:rPr spc="484" dirty="0"/>
              <a:t>a</a:t>
            </a:r>
            <a:r>
              <a:rPr spc="236" dirty="0"/>
              <a:t>r</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1059752" y="1563880"/>
            <a:ext cx="5716727" cy="350340"/>
          </a:xfrm>
          <a:prstGeom prst="rect">
            <a:avLst/>
          </a:prstGeom>
        </p:spPr>
        <p:txBody>
          <a:bodyPr vert="horz" wrap="square" lIns="0" tIns="15355" rIns="0" bIns="0" rtlCol="0">
            <a:spAutoFit/>
          </a:bodyPr>
          <a:lstStyle/>
          <a:p>
            <a:pPr marL="15356" defTabSz="1105601">
              <a:spcBef>
                <a:spcPts val="121"/>
              </a:spcBef>
            </a:pPr>
            <a:r>
              <a:rPr sz="2176" dirty="0">
                <a:solidFill>
                  <a:srgbClr val="FFFFFF"/>
                </a:solidFill>
                <a:latin typeface="Arial MT"/>
                <a:cs typeface="Arial MT"/>
              </a:rPr>
              <a:t>Il</a:t>
            </a:r>
            <a:r>
              <a:rPr sz="2176" spc="-18" dirty="0">
                <a:solidFill>
                  <a:srgbClr val="FFFFFF"/>
                </a:solidFill>
                <a:latin typeface="Arial MT"/>
                <a:cs typeface="Arial MT"/>
              </a:rPr>
              <a:t> </a:t>
            </a:r>
            <a:r>
              <a:rPr sz="2176" spc="-6" dirty="0">
                <a:solidFill>
                  <a:srgbClr val="FFFFFF"/>
                </a:solidFill>
                <a:latin typeface="Arial MT"/>
                <a:cs typeface="Arial MT"/>
              </a:rPr>
              <a:t>est</a:t>
            </a:r>
            <a:r>
              <a:rPr sz="2176" spc="-12" dirty="0">
                <a:solidFill>
                  <a:srgbClr val="FFFFFF"/>
                </a:solidFill>
                <a:latin typeface="Arial MT"/>
                <a:cs typeface="Arial MT"/>
              </a:rPr>
              <a:t> </a:t>
            </a:r>
            <a:r>
              <a:rPr sz="2176" spc="-6" dirty="0">
                <a:solidFill>
                  <a:srgbClr val="FFFFFF"/>
                </a:solidFill>
                <a:latin typeface="Arial MT"/>
                <a:cs typeface="Arial MT"/>
              </a:rPr>
              <a:t>des</a:t>
            </a:r>
            <a:r>
              <a:rPr sz="2176" spc="-12" dirty="0">
                <a:solidFill>
                  <a:srgbClr val="FFFFFF"/>
                </a:solidFill>
                <a:latin typeface="Arial MT"/>
                <a:cs typeface="Arial MT"/>
              </a:rPr>
              <a:t> </a:t>
            </a:r>
            <a:r>
              <a:rPr sz="2176" spc="-6" dirty="0">
                <a:solidFill>
                  <a:srgbClr val="FFFFFF"/>
                </a:solidFill>
                <a:latin typeface="Arial MT"/>
                <a:cs typeface="Arial MT"/>
              </a:rPr>
              <a:t>choses impossibles</a:t>
            </a:r>
            <a:r>
              <a:rPr sz="2176" spc="-12" dirty="0">
                <a:solidFill>
                  <a:srgbClr val="FFFFFF"/>
                </a:solidFill>
                <a:latin typeface="Arial MT"/>
                <a:cs typeface="Arial MT"/>
              </a:rPr>
              <a:t> </a:t>
            </a:r>
            <a:r>
              <a:rPr sz="2176" dirty="0">
                <a:solidFill>
                  <a:srgbClr val="FFFFFF"/>
                </a:solidFill>
                <a:latin typeface="Arial MT"/>
                <a:cs typeface="Arial MT"/>
              </a:rPr>
              <a:t>à</a:t>
            </a:r>
            <a:r>
              <a:rPr sz="2176" spc="-18" dirty="0">
                <a:solidFill>
                  <a:srgbClr val="FFFFFF"/>
                </a:solidFill>
                <a:latin typeface="Arial MT"/>
                <a:cs typeface="Arial MT"/>
              </a:rPr>
              <a:t> </a:t>
            </a:r>
            <a:r>
              <a:rPr sz="2176" spc="-6" dirty="0">
                <a:solidFill>
                  <a:srgbClr val="FFFFFF"/>
                </a:solidFill>
                <a:latin typeface="Arial MT"/>
                <a:cs typeface="Arial MT"/>
              </a:rPr>
              <a:t>faire</a:t>
            </a:r>
            <a:r>
              <a:rPr sz="2176" spc="-12" dirty="0">
                <a:solidFill>
                  <a:srgbClr val="FFFFFF"/>
                </a:solidFill>
                <a:latin typeface="Arial MT"/>
                <a:cs typeface="Arial MT"/>
              </a:rPr>
              <a:t> </a:t>
            </a:r>
            <a:r>
              <a:rPr sz="2176" spc="-6" dirty="0">
                <a:solidFill>
                  <a:srgbClr val="FFFFFF"/>
                </a:solidFill>
                <a:latin typeface="Arial MT"/>
                <a:cs typeface="Arial MT"/>
              </a:rPr>
              <a:t>avec</a:t>
            </a:r>
            <a:r>
              <a:rPr sz="2176" spc="-12" dirty="0">
                <a:solidFill>
                  <a:srgbClr val="FFFFFF"/>
                </a:solidFill>
                <a:latin typeface="Arial MT"/>
                <a:cs typeface="Arial MT"/>
              </a:rPr>
              <a:t> </a:t>
            </a:r>
            <a:r>
              <a:rPr sz="2176" spc="-6" dirty="0">
                <a:solidFill>
                  <a:srgbClr val="FFFFFF"/>
                </a:solidFill>
                <a:latin typeface="Arial MT"/>
                <a:cs typeface="Arial MT"/>
              </a:rPr>
              <a:t>var</a:t>
            </a:r>
            <a:r>
              <a:rPr sz="2176" spc="-12" dirty="0">
                <a:solidFill>
                  <a:srgbClr val="FFFFFF"/>
                </a:solidFill>
                <a:latin typeface="Arial MT"/>
                <a:cs typeface="Arial MT"/>
              </a:rPr>
              <a:t> </a:t>
            </a:r>
            <a:r>
              <a:rPr sz="2176" dirty="0">
                <a:solidFill>
                  <a:srgbClr val="FFFFFF"/>
                </a:solidFill>
                <a:latin typeface="Arial MT"/>
                <a:cs typeface="Arial MT"/>
              </a:rPr>
              <a:t>:</a:t>
            </a:r>
            <a:endParaRPr sz="2176">
              <a:solidFill>
                <a:prstClr val="black"/>
              </a:solidFill>
              <a:latin typeface="Arial MT"/>
              <a:cs typeface="Arial MT"/>
            </a:endParaRPr>
          </a:p>
        </p:txBody>
      </p:sp>
      <p:sp>
        <p:nvSpPr>
          <p:cNvPr id="6" name="object 6"/>
          <p:cNvSpPr txBox="1"/>
          <p:nvPr/>
        </p:nvSpPr>
        <p:spPr>
          <a:xfrm>
            <a:off x="1190332" y="3171751"/>
            <a:ext cx="195778" cy="266664"/>
          </a:xfrm>
          <a:prstGeom prst="rect">
            <a:avLst/>
          </a:prstGeom>
        </p:spPr>
        <p:txBody>
          <a:bodyPr vert="horz" wrap="square" lIns="0" tIns="15355" rIns="0" bIns="0" rtlCol="0">
            <a:spAutoFit/>
          </a:bodyPr>
          <a:lstStyle/>
          <a:p>
            <a:pPr marL="15356" defTabSz="1105601">
              <a:spcBef>
                <a:spcPts val="121"/>
              </a:spcBef>
            </a:pPr>
            <a:r>
              <a:rPr sz="1632" dirty="0">
                <a:solidFill>
                  <a:srgbClr val="0058FF"/>
                </a:solidFill>
                <a:latin typeface="Lucida Sans Unicode"/>
                <a:cs typeface="Lucida Sans Unicode"/>
              </a:rPr>
              <a:t>●</a:t>
            </a:r>
            <a:endParaRPr sz="1632">
              <a:solidFill>
                <a:prstClr val="black"/>
              </a:solidFill>
              <a:latin typeface="Lucida Sans Unicode"/>
              <a:cs typeface="Lucida Sans Unicode"/>
            </a:endParaRPr>
          </a:p>
        </p:txBody>
      </p:sp>
      <p:sp>
        <p:nvSpPr>
          <p:cNvPr id="7" name="object 7"/>
          <p:cNvSpPr txBox="1"/>
          <p:nvPr/>
        </p:nvSpPr>
        <p:spPr>
          <a:xfrm>
            <a:off x="1190331" y="2047460"/>
            <a:ext cx="10332490" cy="1761833"/>
          </a:xfrm>
          <a:prstGeom prst="rect">
            <a:avLst/>
          </a:prstGeom>
        </p:spPr>
        <p:txBody>
          <a:bodyPr vert="horz" wrap="square" lIns="0" tIns="42994" rIns="0" bIns="0" rtlCol="0">
            <a:spAutoFit/>
          </a:bodyPr>
          <a:lstStyle/>
          <a:p>
            <a:pPr marL="406923" marR="359320" indent="-392335" algn="just" defTabSz="1105601">
              <a:lnSpc>
                <a:spcPts val="2442"/>
              </a:lnSpc>
              <a:spcBef>
                <a:spcPts val="339"/>
              </a:spcBef>
              <a:buClr>
                <a:srgbClr val="0058FF"/>
              </a:buClr>
              <a:buSzPct val="75000"/>
              <a:buFont typeface="Lucida Sans Unicode"/>
              <a:buChar char="●"/>
              <a:tabLst>
                <a:tab pos="407690" algn="l"/>
              </a:tabLst>
            </a:pPr>
            <a:r>
              <a:rPr sz="2176" dirty="0">
                <a:solidFill>
                  <a:srgbClr val="FFFFFF"/>
                </a:solidFill>
                <a:latin typeface="Arial MT"/>
                <a:cs typeface="Arial MT"/>
              </a:rPr>
              <a:t>Il </a:t>
            </a:r>
            <a:r>
              <a:rPr sz="2176" spc="-6" dirty="0">
                <a:solidFill>
                  <a:srgbClr val="FFFFFF"/>
                </a:solidFill>
                <a:latin typeface="Arial MT"/>
                <a:cs typeface="Arial MT"/>
              </a:rPr>
              <a:t>n'est pas </a:t>
            </a:r>
            <a:r>
              <a:rPr sz="2176" spc="-12" dirty="0">
                <a:solidFill>
                  <a:srgbClr val="FFFFFF"/>
                </a:solidFill>
                <a:latin typeface="Arial MT"/>
                <a:cs typeface="Arial MT"/>
              </a:rPr>
              <a:t>possible </a:t>
            </a:r>
            <a:r>
              <a:rPr sz="2176" spc="-6" dirty="0">
                <a:solidFill>
                  <a:srgbClr val="FFFFFF"/>
                </a:solidFill>
                <a:latin typeface="Arial MT"/>
                <a:cs typeface="Arial MT"/>
              </a:rPr>
              <a:t>d'initialiser une </a:t>
            </a:r>
            <a:r>
              <a:rPr sz="2176" spc="-12" dirty="0">
                <a:solidFill>
                  <a:srgbClr val="FFFFFF"/>
                </a:solidFill>
                <a:latin typeface="Arial MT"/>
                <a:cs typeface="Arial MT"/>
              </a:rPr>
              <a:t>variable, </a:t>
            </a:r>
            <a:r>
              <a:rPr sz="2176" spc="-6" dirty="0">
                <a:solidFill>
                  <a:srgbClr val="FFFFFF"/>
                </a:solidFill>
                <a:latin typeface="Arial MT"/>
                <a:cs typeface="Arial MT"/>
              </a:rPr>
              <a:t>en typage </a:t>
            </a:r>
            <a:r>
              <a:rPr sz="2176" spc="-12" dirty="0">
                <a:solidFill>
                  <a:srgbClr val="FFFFFF"/>
                </a:solidFill>
                <a:latin typeface="Arial MT"/>
                <a:cs typeface="Arial MT"/>
              </a:rPr>
              <a:t>automatique, </a:t>
            </a:r>
            <a:r>
              <a:rPr sz="2176" spc="-6" dirty="0">
                <a:solidFill>
                  <a:srgbClr val="FFFFFF"/>
                </a:solidFill>
                <a:latin typeface="Arial MT"/>
                <a:cs typeface="Arial MT"/>
              </a:rPr>
              <a:t>après </a:t>
            </a:r>
            <a:r>
              <a:rPr sz="2176" dirty="0">
                <a:solidFill>
                  <a:srgbClr val="FFFFFF"/>
                </a:solidFill>
                <a:latin typeface="Arial MT"/>
                <a:cs typeface="Arial MT"/>
              </a:rPr>
              <a:t>sa </a:t>
            </a:r>
            <a:r>
              <a:rPr sz="2176" spc="6" dirty="0">
                <a:solidFill>
                  <a:srgbClr val="FFFFFF"/>
                </a:solidFill>
                <a:latin typeface="Arial MT"/>
                <a:cs typeface="Arial MT"/>
              </a:rPr>
              <a:t> </a:t>
            </a:r>
            <a:r>
              <a:rPr sz="2176" spc="-12" dirty="0">
                <a:solidFill>
                  <a:srgbClr val="FFFFFF"/>
                </a:solidFill>
                <a:latin typeface="Arial MT"/>
                <a:cs typeface="Arial MT"/>
              </a:rPr>
              <a:t>déclaration </a:t>
            </a:r>
            <a:r>
              <a:rPr sz="2176" dirty="0">
                <a:solidFill>
                  <a:srgbClr val="FFFFFF"/>
                </a:solidFill>
                <a:latin typeface="Arial MT"/>
                <a:cs typeface="Arial MT"/>
              </a:rPr>
              <a:t>: </a:t>
            </a:r>
            <a:r>
              <a:rPr sz="2176" spc="-6" dirty="0">
                <a:solidFill>
                  <a:srgbClr val="FFFFFF"/>
                </a:solidFill>
                <a:latin typeface="Arial MT"/>
                <a:cs typeface="Arial MT"/>
              </a:rPr>
              <a:t>les </a:t>
            </a:r>
            <a:r>
              <a:rPr sz="2176" spc="-12" dirty="0">
                <a:solidFill>
                  <a:srgbClr val="FFFFFF"/>
                </a:solidFill>
                <a:latin typeface="Arial MT"/>
                <a:cs typeface="Arial MT"/>
              </a:rPr>
              <a:t>deux étapes </a:t>
            </a:r>
            <a:r>
              <a:rPr sz="2176" spc="-6" dirty="0">
                <a:solidFill>
                  <a:srgbClr val="FFFFFF"/>
                </a:solidFill>
                <a:latin typeface="Arial MT"/>
                <a:cs typeface="Arial MT"/>
              </a:rPr>
              <a:t>(déclaration et </a:t>
            </a:r>
            <a:r>
              <a:rPr sz="2176" spc="-12" dirty="0">
                <a:solidFill>
                  <a:srgbClr val="FFFFFF"/>
                </a:solidFill>
                <a:latin typeface="Arial MT"/>
                <a:cs typeface="Arial MT"/>
              </a:rPr>
              <a:t>initialisation) doivent </a:t>
            </a:r>
            <a:r>
              <a:rPr sz="2176" spc="-6" dirty="0">
                <a:solidFill>
                  <a:srgbClr val="FFFFFF"/>
                </a:solidFill>
                <a:latin typeface="Arial MT"/>
                <a:cs typeface="Arial MT"/>
              </a:rPr>
              <a:t>être faites en </a:t>
            </a:r>
            <a:r>
              <a:rPr sz="2176" spc="-592" dirty="0">
                <a:solidFill>
                  <a:srgbClr val="FFFFFF"/>
                </a:solidFill>
                <a:latin typeface="Arial MT"/>
                <a:cs typeface="Arial MT"/>
              </a:rPr>
              <a:t> </a:t>
            </a:r>
            <a:r>
              <a:rPr sz="2176" spc="-6" dirty="0">
                <a:solidFill>
                  <a:srgbClr val="FFFFFF"/>
                </a:solidFill>
                <a:latin typeface="Arial MT"/>
                <a:cs typeface="Arial MT"/>
              </a:rPr>
              <a:t>même</a:t>
            </a:r>
            <a:r>
              <a:rPr sz="2176" spc="-12" dirty="0">
                <a:solidFill>
                  <a:srgbClr val="FFFFFF"/>
                </a:solidFill>
                <a:latin typeface="Arial MT"/>
                <a:cs typeface="Arial MT"/>
              </a:rPr>
              <a:t> </a:t>
            </a:r>
            <a:r>
              <a:rPr sz="2176" spc="-6" dirty="0">
                <a:solidFill>
                  <a:srgbClr val="FFFFFF"/>
                </a:solidFill>
                <a:latin typeface="Arial MT"/>
                <a:cs typeface="Arial MT"/>
              </a:rPr>
              <a:t>temps.</a:t>
            </a:r>
            <a:endParaRPr sz="2176">
              <a:solidFill>
                <a:prstClr val="black"/>
              </a:solidFill>
              <a:latin typeface="Arial MT"/>
              <a:cs typeface="Arial MT"/>
            </a:endParaRPr>
          </a:p>
          <a:p>
            <a:pPr marL="406923" marR="6142" defTabSz="1105601">
              <a:lnSpc>
                <a:spcPts val="2442"/>
              </a:lnSpc>
              <a:spcBef>
                <a:spcPts val="1360"/>
              </a:spcBef>
            </a:pPr>
            <a:r>
              <a:rPr sz="2176" dirty="0">
                <a:solidFill>
                  <a:srgbClr val="FFFFFF"/>
                </a:solidFill>
                <a:latin typeface="Arial MT"/>
                <a:cs typeface="Arial MT"/>
              </a:rPr>
              <a:t>Il </a:t>
            </a:r>
            <a:r>
              <a:rPr sz="2176" spc="-6" dirty="0">
                <a:solidFill>
                  <a:srgbClr val="FFFFFF"/>
                </a:solidFill>
                <a:latin typeface="Arial MT"/>
                <a:cs typeface="Arial MT"/>
              </a:rPr>
              <a:t>n'est</a:t>
            </a:r>
            <a:r>
              <a:rPr sz="2176" spc="12" dirty="0">
                <a:solidFill>
                  <a:srgbClr val="FFFFFF"/>
                </a:solidFill>
                <a:latin typeface="Arial MT"/>
                <a:cs typeface="Arial MT"/>
              </a:rPr>
              <a:t> </a:t>
            </a:r>
            <a:r>
              <a:rPr sz="2176" spc="-6" dirty="0">
                <a:solidFill>
                  <a:srgbClr val="FFFFFF"/>
                </a:solidFill>
                <a:latin typeface="Arial MT"/>
                <a:cs typeface="Arial MT"/>
              </a:rPr>
              <a:t>pas</a:t>
            </a:r>
            <a:r>
              <a:rPr sz="2176" spc="6" dirty="0">
                <a:solidFill>
                  <a:srgbClr val="FFFFFF"/>
                </a:solidFill>
                <a:latin typeface="Arial MT"/>
                <a:cs typeface="Arial MT"/>
              </a:rPr>
              <a:t> </a:t>
            </a:r>
            <a:r>
              <a:rPr sz="2176" spc="-12" dirty="0">
                <a:solidFill>
                  <a:srgbClr val="FFFFFF"/>
                </a:solidFill>
                <a:latin typeface="Arial MT"/>
                <a:cs typeface="Arial MT"/>
              </a:rPr>
              <a:t>possible</a:t>
            </a:r>
            <a:r>
              <a:rPr sz="2176" spc="6" dirty="0">
                <a:solidFill>
                  <a:srgbClr val="FFFFFF"/>
                </a:solidFill>
                <a:latin typeface="Arial MT"/>
                <a:cs typeface="Arial MT"/>
              </a:rPr>
              <a:t> </a:t>
            </a:r>
            <a:r>
              <a:rPr sz="2176" spc="-6" dirty="0">
                <a:solidFill>
                  <a:srgbClr val="FFFFFF"/>
                </a:solidFill>
                <a:latin typeface="Arial MT"/>
                <a:cs typeface="Arial MT"/>
              </a:rPr>
              <a:t>d'utiliser</a:t>
            </a:r>
            <a:r>
              <a:rPr sz="2176" spc="6" dirty="0">
                <a:solidFill>
                  <a:srgbClr val="FFFFFF"/>
                </a:solidFill>
                <a:latin typeface="Arial MT"/>
                <a:cs typeface="Arial MT"/>
              </a:rPr>
              <a:t> </a:t>
            </a:r>
            <a:r>
              <a:rPr sz="2176" spc="-6" dirty="0">
                <a:solidFill>
                  <a:srgbClr val="FFFFFF"/>
                </a:solidFill>
                <a:latin typeface="Arial MT"/>
                <a:cs typeface="Arial MT"/>
              </a:rPr>
              <a:t>le</a:t>
            </a:r>
            <a:r>
              <a:rPr sz="2176" dirty="0">
                <a:solidFill>
                  <a:srgbClr val="FFFFFF"/>
                </a:solidFill>
                <a:latin typeface="Arial MT"/>
                <a:cs typeface="Arial MT"/>
              </a:rPr>
              <a:t> </a:t>
            </a:r>
            <a:r>
              <a:rPr sz="2176" spc="-6" dirty="0">
                <a:solidFill>
                  <a:srgbClr val="FFFFFF"/>
                </a:solidFill>
                <a:latin typeface="Arial MT"/>
                <a:cs typeface="Arial MT"/>
              </a:rPr>
              <a:t>mot</a:t>
            </a:r>
            <a:r>
              <a:rPr sz="2176" spc="12" dirty="0">
                <a:solidFill>
                  <a:srgbClr val="FFFFFF"/>
                </a:solidFill>
                <a:latin typeface="Arial MT"/>
                <a:cs typeface="Arial MT"/>
              </a:rPr>
              <a:t> </a:t>
            </a:r>
            <a:r>
              <a:rPr sz="2176" spc="-6" dirty="0">
                <a:solidFill>
                  <a:srgbClr val="FFFFFF"/>
                </a:solidFill>
                <a:latin typeface="Arial MT"/>
                <a:cs typeface="Arial MT"/>
              </a:rPr>
              <a:t>clé</a:t>
            </a:r>
            <a:r>
              <a:rPr sz="2176" dirty="0">
                <a:solidFill>
                  <a:srgbClr val="FFFFFF"/>
                </a:solidFill>
                <a:latin typeface="Arial MT"/>
                <a:cs typeface="Arial MT"/>
              </a:rPr>
              <a:t> </a:t>
            </a:r>
            <a:r>
              <a:rPr sz="2176" spc="-6" dirty="0">
                <a:solidFill>
                  <a:srgbClr val="FFFFFF"/>
                </a:solidFill>
                <a:latin typeface="Arial MT"/>
                <a:cs typeface="Arial MT"/>
              </a:rPr>
              <a:t>var</a:t>
            </a:r>
            <a:r>
              <a:rPr sz="2176" spc="12" dirty="0">
                <a:solidFill>
                  <a:srgbClr val="FFFFFF"/>
                </a:solidFill>
                <a:latin typeface="Arial MT"/>
                <a:cs typeface="Arial MT"/>
              </a:rPr>
              <a:t> </a:t>
            </a:r>
            <a:r>
              <a:rPr sz="2176" spc="-12" dirty="0">
                <a:solidFill>
                  <a:srgbClr val="FFFFFF"/>
                </a:solidFill>
                <a:latin typeface="Arial MT"/>
                <a:cs typeface="Arial MT"/>
              </a:rPr>
              <a:t>pour</a:t>
            </a:r>
            <a:r>
              <a:rPr sz="2176" spc="12" dirty="0">
                <a:solidFill>
                  <a:srgbClr val="FFFFFF"/>
                </a:solidFill>
                <a:latin typeface="Arial MT"/>
                <a:cs typeface="Arial MT"/>
              </a:rPr>
              <a:t> </a:t>
            </a:r>
            <a:r>
              <a:rPr sz="2176" spc="-12" dirty="0">
                <a:solidFill>
                  <a:srgbClr val="FFFFFF"/>
                </a:solidFill>
                <a:latin typeface="Arial MT"/>
                <a:cs typeface="Arial MT"/>
              </a:rPr>
              <a:t>déduire</a:t>
            </a:r>
            <a:r>
              <a:rPr sz="2176" dirty="0">
                <a:solidFill>
                  <a:srgbClr val="FFFFFF"/>
                </a:solidFill>
                <a:latin typeface="Arial MT"/>
                <a:cs typeface="Arial MT"/>
              </a:rPr>
              <a:t> </a:t>
            </a:r>
            <a:r>
              <a:rPr sz="2176" spc="-12" dirty="0">
                <a:solidFill>
                  <a:srgbClr val="FFFFFF"/>
                </a:solidFill>
                <a:latin typeface="Arial MT"/>
                <a:cs typeface="Arial MT"/>
              </a:rPr>
              <a:t>automatiquement</a:t>
            </a:r>
            <a:r>
              <a:rPr sz="2176" spc="6" dirty="0">
                <a:solidFill>
                  <a:srgbClr val="FFFFFF"/>
                </a:solidFill>
                <a:latin typeface="Arial MT"/>
                <a:cs typeface="Arial MT"/>
              </a:rPr>
              <a:t> </a:t>
            </a:r>
            <a:r>
              <a:rPr sz="2176" spc="-6" dirty="0">
                <a:solidFill>
                  <a:srgbClr val="FFFFFF"/>
                </a:solidFill>
                <a:latin typeface="Arial MT"/>
                <a:cs typeface="Arial MT"/>
              </a:rPr>
              <a:t>le</a:t>
            </a:r>
            <a:r>
              <a:rPr sz="2176" spc="6" dirty="0">
                <a:solidFill>
                  <a:srgbClr val="FFFFFF"/>
                </a:solidFill>
                <a:latin typeface="Arial MT"/>
                <a:cs typeface="Arial MT"/>
              </a:rPr>
              <a:t> </a:t>
            </a:r>
            <a:r>
              <a:rPr sz="2176" spc="-6" dirty="0">
                <a:solidFill>
                  <a:srgbClr val="FFFFFF"/>
                </a:solidFill>
                <a:latin typeface="Arial MT"/>
                <a:cs typeface="Arial MT"/>
              </a:rPr>
              <a:t>type </a:t>
            </a:r>
            <a:r>
              <a:rPr sz="2176" spc="-585" dirty="0">
                <a:solidFill>
                  <a:srgbClr val="FFFFFF"/>
                </a:solidFill>
                <a:latin typeface="Arial MT"/>
                <a:cs typeface="Arial MT"/>
              </a:rPr>
              <a:t> </a:t>
            </a:r>
            <a:r>
              <a:rPr sz="2176" spc="-6" dirty="0">
                <a:solidFill>
                  <a:srgbClr val="FFFFFF"/>
                </a:solidFill>
                <a:latin typeface="Arial MT"/>
                <a:cs typeface="Arial MT"/>
              </a:rPr>
              <a:t>de</a:t>
            </a:r>
            <a:r>
              <a:rPr sz="2176" spc="-12" dirty="0">
                <a:solidFill>
                  <a:srgbClr val="FFFFFF"/>
                </a:solidFill>
                <a:latin typeface="Arial MT"/>
                <a:cs typeface="Arial MT"/>
              </a:rPr>
              <a:t> </a:t>
            </a:r>
            <a:r>
              <a:rPr sz="2176" spc="-6" dirty="0">
                <a:solidFill>
                  <a:srgbClr val="FFFFFF"/>
                </a:solidFill>
                <a:latin typeface="Arial MT"/>
                <a:cs typeface="Arial MT"/>
              </a:rPr>
              <a:t>retour</a:t>
            </a:r>
            <a:r>
              <a:rPr sz="2176" dirty="0">
                <a:solidFill>
                  <a:srgbClr val="FFFFFF"/>
                </a:solidFill>
                <a:latin typeface="Arial MT"/>
                <a:cs typeface="Arial MT"/>
              </a:rPr>
              <a:t> </a:t>
            </a:r>
            <a:r>
              <a:rPr sz="2176" spc="-12" dirty="0">
                <a:solidFill>
                  <a:srgbClr val="FFFFFF"/>
                </a:solidFill>
                <a:latin typeface="Arial MT"/>
                <a:cs typeface="Arial MT"/>
              </a:rPr>
              <a:t>d'une</a:t>
            </a:r>
            <a:r>
              <a:rPr sz="2176" spc="-6" dirty="0">
                <a:solidFill>
                  <a:srgbClr val="FFFFFF"/>
                </a:solidFill>
                <a:latin typeface="Arial MT"/>
                <a:cs typeface="Arial MT"/>
              </a:rPr>
              <a:t> fonction.</a:t>
            </a:r>
            <a:endParaRPr sz="2176">
              <a:solidFill>
                <a:prstClr val="black"/>
              </a:solidFill>
              <a:latin typeface="Arial MT"/>
              <a:cs typeface="Arial MT"/>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812288"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dirty="0">
                <a:solidFill>
                  <a:srgbClr val="0058FF"/>
                </a:solidFill>
                <a:latin typeface="Arial"/>
                <a:cs typeface="Arial"/>
              </a:rPr>
              <a:t>10</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3150112" cy="573671"/>
          </a:xfrm>
          <a:prstGeom prst="rect">
            <a:avLst/>
          </a:prstGeom>
        </p:spPr>
        <p:txBody>
          <a:bodyPr vert="horz" wrap="square" lIns="0" tIns="15355" rIns="0" bIns="0" rtlCol="0">
            <a:spAutoFit/>
          </a:bodyPr>
          <a:lstStyle/>
          <a:p>
            <a:pPr marL="15356">
              <a:spcBef>
                <a:spcPts val="121"/>
              </a:spcBef>
            </a:pPr>
            <a:r>
              <a:rPr spc="399" dirty="0"/>
              <a:t>var</a:t>
            </a:r>
            <a:r>
              <a:rPr spc="109" dirty="0"/>
              <a:t> </a:t>
            </a:r>
            <a:r>
              <a:rPr spc="115" dirty="0"/>
              <a:t>:</a:t>
            </a:r>
            <a:r>
              <a:rPr spc="121" dirty="0"/>
              <a:t> </a:t>
            </a:r>
            <a:r>
              <a:rPr spc="307" dirty="0"/>
              <a:t>intérêt</a:t>
            </a:r>
          </a:p>
        </p:txBody>
      </p:sp>
      <p:sp>
        <p:nvSpPr>
          <p:cNvPr id="4" name="object 4"/>
          <p:cNvSpPr txBox="1"/>
          <p:nvPr/>
        </p:nvSpPr>
        <p:spPr>
          <a:xfrm>
            <a:off x="668010" y="20555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837324"/>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a:spLocks noGrp="1"/>
          </p:cNvSpPr>
          <p:nvPr>
            <p:ph type="body" idx="1"/>
          </p:nvPr>
        </p:nvSpPr>
        <p:spPr>
          <a:xfrm>
            <a:off x="892981" y="1900637"/>
            <a:ext cx="10915269" cy="1441232"/>
          </a:xfrm>
          <a:prstGeom prst="rect">
            <a:avLst/>
          </a:prstGeom>
        </p:spPr>
        <p:txBody>
          <a:bodyPr vert="horz" wrap="square" lIns="0" tIns="42994" rIns="0" bIns="0" rtlCol="0">
            <a:spAutoFit/>
          </a:bodyPr>
          <a:lstStyle/>
          <a:p>
            <a:pPr marL="336287" marR="580439">
              <a:lnSpc>
                <a:spcPts val="2442"/>
              </a:lnSpc>
              <a:spcBef>
                <a:spcPts val="339"/>
              </a:spcBef>
            </a:pPr>
            <a:r>
              <a:rPr sz="2176" spc="-6" dirty="0"/>
              <a:t>var est</a:t>
            </a:r>
            <a:r>
              <a:rPr sz="2176" dirty="0"/>
              <a:t> </a:t>
            </a:r>
            <a:r>
              <a:rPr sz="2176" spc="-6" dirty="0"/>
              <a:t>là </a:t>
            </a:r>
            <a:r>
              <a:rPr sz="2176" spc="-12" dirty="0"/>
              <a:t>pour</a:t>
            </a:r>
            <a:r>
              <a:rPr sz="2176" dirty="0"/>
              <a:t> </a:t>
            </a:r>
            <a:r>
              <a:rPr sz="2176" spc="-6" dirty="0"/>
              <a:t>améliorer la visibilité,</a:t>
            </a:r>
            <a:r>
              <a:rPr sz="2176" dirty="0"/>
              <a:t> </a:t>
            </a:r>
            <a:r>
              <a:rPr sz="2176" spc="-6" dirty="0"/>
              <a:t>pas</a:t>
            </a:r>
            <a:r>
              <a:rPr sz="2176" dirty="0"/>
              <a:t> </a:t>
            </a:r>
            <a:r>
              <a:rPr sz="2176" spc="-12" dirty="0"/>
              <a:t>pour</a:t>
            </a:r>
            <a:r>
              <a:rPr sz="2176" dirty="0"/>
              <a:t> </a:t>
            </a:r>
            <a:r>
              <a:rPr sz="2176" spc="-6" dirty="0"/>
              <a:t>rendre</a:t>
            </a:r>
            <a:r>
              <a:rPr sz="2176" spc="-12" dirty="0"/>
              <a:t> </a:t>
            </a:r>
            <a:r>
              <a:rPr sz="2176" spc="-6" dirty="0"/>
              <a:t>les</a:t>
            </a:r>
            <a:r>
              <a:rPr sz="2176" dirty="0"/>
              <a:t> </a:t>
            </a:r>
            <a:r>
              <a:rPr sz="2176" spc="-12" dirty="0"/>
              <a:t>lignes</a:t>
            </a:r>
            <a:r>
              <a:rPr sz="2176" dirty="0"/>
              <a:t> </a:t>
            </a:r>
            <a:r>
              <a:rPr sz="2176" spc="-6" dirty="0"/>
              <a:t>de code moins </a:t>
            </a:r>
            <a:r>
              <a:rPr sz="2176" spc="-585" dirty="0"/>
              <a:t> </a:t>
            </a:r>
            <a:r>
              <a:rPr sz="2176" spc="-12" dirty="0"/>
              <a:t>compréhensibles.</a:t>
            </a:r>
            <a:endParaRPr sz="2176" dirty="0"/>
          </a:p>
          <a:p>
            <a:pPr marL="336287" marR="6142">
              <a:lnSpc>
                <a:spcPts val="2442"/>
              </a:lnSpc>
              <a:spcBef>
                <a:spcPts val="1276"/>
              </a:spcBef>
            </a:pPr>
            <a:r>
              <a:rPr sz="2176" spc="-30" dirty="0"/>
              <a:t>L’utiliser,</a:t>
            </a:r>
            <a:r>
              <a:rPr sz="2176" dirty="0"/>
              <a:t> </a:t>
            </a:r>
            <a:r>
              <a:rPr sz="2176" spc="-12" dirty="0"/>
              <a:t>par</a:t>
            </a:r>
            <a:r>
              <a:rPr sz="2176" spc="6" dirty="0"/>
              <a:t> </a:t>
            </a:r>
            <a:r>
              <a:rPr sz="2176" spc="-6" dirty="0"/>
              <a:t>exemple,</a:t>
            </a:r>
            <a:r>
              <a:rPr sz="2176" dirty="0"/>
              <a:t> </a:t>
            </a:r>
            <a:r>
              <a:rPr sz="2176" spc="-12" dirty="0"/>
              <a:t>dans</a:t>
            </a:r>
            <a:r>
              <a:rPr sz="2176" spc="6" dirty="0"/>
              <a:t> </a:t>
            </a:r>
            <a:r>
              <a:rPr sz="2176" spc="-6" dirty="0"/>
              <a:t>des</a:t>
            </a:r>
            <a:r>
              <a:rPr sz="2176" dirty="0"/>
              <a:t> </a:t>
            </a:r>
            <a:r>
              <a:rPr sz="2176" spc="-12" dirty="0"/>
              <a:t>boucles</a:t>
            </a:r>
            <a:r>
              <a:rPr sz="2176" spc="6" dirty="0"/>
              <a:t> </a:t>
            </a:r>
            <a:r>
              <a:rPr sz="2176" spc="-36" dirty="0"/>
              <a:t>for,</a:t>
            </a:r>
            <a:r>
              <a:rPr sz="2176" dirty="0"/>
              <a:t> </a:t>
            </a:r>
            <a:r>
              <a:rPr sz="2176" spc="-6" dirty="0"/>
              <a:t>où</a:t>
            </a:r>
            <a:r>
              <a:rPr sz="2176" dirty="0"/>
              <a:t> </a:t>
            </a:r>
            <a:r>
              <a:rPr sz="2176" spc="-6" dirty="0"/>
              <a:t>le type</a:t>
            </a:r>
            <a:r>
              <a:rPr sz="2176" dirty="0"/>
              <a:t> </a:t>
            </a:r>
            <a:r>
              <a:rPr sz="2176" spc="-6" dirty="0"/>
              <a:t>ne</a:t>
            </a:r>
            <a:r>
              <a:rPr sz="2176" dirty="0"/>
              <a:t> </a:t>
            </a:r>
            <a:r>
              <a:rPr sz="2176" spc="-6" dirty="0"/>
              <a:t>sert</a:t>
            </a:r>
            <a:r>
              <a:rPr sz="2176" dirty="0"/>
              <a:t> à </a:t>
            </a:r>
            <a:r>
              <a:rPr sz="2176" spc="-6" dirty="0"/>
              <a:t>rien </a:t>
            </a:r>
            <a:r>
              <a:rPr sz="2176" spc="-12" dirty="0"/>
              <a:t>peut</a:t>
            </a:r>
            <a:r>
              <a:rPr sz="2176" spc="6" dirty="0"/>
              <a:t> </a:t>
            </a:r>
            <a:r>
              <a:rPr sz="2176" spc="-6" dirty="0"/>
              <a:t>être une </a:t>
            </a:r>
            <a:r>
              <a:rPr sz="2176" spc="-585" dirty="0"/>
              <a:t> </a:t>
            </a:r>
            <a:r>
              <a:rPr sz="2176" spc="-12" dirty="0"/>
              <a:t>bonne idée</a:t>
            </a:r>
            <a:endParaRPr sz="2176" dirty="0"/>
          </a:p>
        </p:txBody>
      </p:sp>
      <p:sp>
        <p:nvSpPr>
          <p:cNvPr id="7" name="object 4">
            <a:extLst>
              <a:ext uri="{FF2B5EF4-FFF2-40B4-BE49-F238E27FC236}">
                <a16:creationId xmlns:a16="http://schemas.microsoft.com/office/drawing/2014/main" id="{545A5F61-3AD1-93D7-7BBE-EB89709EC9F7}"/>
              </a:ext>
            </a:extLst>
          </p:cNvPr>
          <p:cNvSpPr txBox="1"/>
          <p:nvPr/>
        </p:nvSpPr>
        <p:spPr>
          <a:xfrm>
            <a:off x="668010" y="37827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8" name="object 5">
            <a:extLst>
              <a:ext uri="{FF2B5EF4-FFF2-40B4-BE49-F238E27FC236}">
                <a16:creationId xmlns:a16="http://schemas.microsoft.com/office/drawing/2014/main" id="{E499317B-EC8A-1871-A125-FF36DBB3BAC1}"/>
              </a:ext>
            </a:extLst>
          </p:cNvPr>
          <p:cNvSpPr txBox="1"/>
          <p:nvPr/>
        </p:nvSpPr>
        <p:spPr>
          <a:xfrm>
            <a:off x="1059752" y="3697480"/>
            <a:ext cx="10142086" cy="351190"/>
          </a:xfrm>
          <a:prstGeom prst="rect">
            <a:avLst/>
          </a:prstGeom>
        </p:spPr>
        <p:txBody>
          <a:bodyPr vert="horz" wrap="square" lIns="0" tIns="42994" rIns="0" bIns="0" rtlCol="0">
            <a:spAutoFit/>
          </a:bodyPr>
          <a:lstStyle/>
          <a:p>
            <a:pPr marL="15356" marR="6142" defTabSz="1105601">
              <a:lnSpc>
                <a:spcPts val="2442"/>
              </a:lnSpc>
              <a:spcBef>
                <a:spcPts val="339"/>
              </a:spcBef>
            </a:pPr>
            <a:r>
              <a:rPr sz="2176" dirty="0">
                <a:solidFill>
                  <a:srgbClr val="FFFFFF"/>
                </a:solidFill>
                <a:latin typeface="Arial MT"/>
                <a:cs typeface="Arial MT"/>
              </a:rPr>
              <a:t>A </a:t>
            </a:r>
            <a:r>
              <a:rPr sz="2176" spc="-6" dirty="0">
                <a:solidFill>
                  <a:srgbClr val="FFFFFF"/>
                </a:solidFill>
                <a:latin typeface="Arial MT"/>
                <a:cs typeface="Arial MT"/>
              </a:rPr>
              <a:t>contrario, passer tous les types en var </a:t>
            </a:r>
            <a:r>
              <a:rPr sz="2176" spc="-12" dirty="0">
                <a:solidFill>
                  <a:srgbClr val="FFFFFF"/>
                </a:solidFill>
                <a:latin typeface="Arial MT"/>
                <a:cs typeface="Arial MT"/>
              </a:rPr>
              <a:t>peut </a:t>
            </a:r>
            <a:r>
              <a:rPr sz="2176" spc="-6" dirty="0">
                <a:solidFill>
                  <a:srgbClr val="FFFFFF"/>
                </a:solidFill>
                <a:latin typeface="Arial MT"/>
                <a:cs typeface="Arial MT"/>
              </a:rPr>
              <a:t>plus </a:t>
            </a:r>
            <a:r>
              <a:rPr sz="2176" spc="-12" dirty="0">
                <a:solidFill>
                  <a:srgbClr val="FFFFFF"/>
                </a:solidFill>
                <a:latin typeface="Arial MT"/>
                <a:cs typeface="Arial MT"/>
              </a:rPr>
              <a:t>gêner </a:t>
            </a:r>
            <a:r>
              <a:rPr sz="2176" spc="-6" dirty="0">
                <a:solidFill>
                  <a:srgbClr val="FFFFFF"/>
                </a:solidFill>
                <a:latin typeface="Arial MT"/>
                <a:cs typeface="Arial MT"/>
              </a:rPr>
              <a:t>le </a:t>
            </a:r>
            <a:r>
              <a:rPr sz="2176" spc="-12" dirty="0" err="1">
                <a:solidFill>
                  <a:srgbClr val="FFFFFF"/>
                </a:solidFill>
                <a:latin typeface="Arial MT"/>
                <a:cs typeface="Arial MT"/>
              </a:rPr>
              <a:t>développeur</a:t>
            </a:r>
            <a:r>
              <a:rPr sz="2176" spc="-12" dirty="0">
                <a:solidFill>
                  <a:srgbClr val="FFFFFF"/>
                </a:solidFill>
                <a:latin typeface="Arial MT"/>
                <a:cs typeface="Arial MT"/>
              </a:rPr>
              <a:t> que</a:t>
            </a:r>
            <a:r>
              <a:rPr sz="2176" spc="-6" dirty="0">
                <a:solidFill>
                  <a:srgbClr val="FFFFFF"/>
                </a:solidFill>
                <a:latin typeface="Arial MT"/>
                <a:cs typeface="Arial MT"/>
              </a:rPr>
              <a:t> </a:t>
            </a:r>
            <a:r>
              <a:rPr sz="2176" spc="-24" dirty="0">
                <a:solidFill>
                  <a:srgbClr val="FFFFFF"/>
                </a:solidFill>
                <a:latin typeface="Arial MT"/>
                <a:cs typeface="Arial MT"/>
              </a:rPr>
              <a:t>l’aider.</a:t>
            </a:r>
            <a:endParaRPr sz="2176" dirty="0">
              <a:solidFill>
                <a:prstClr val="black"/>
              </a:solidFill>
              <a:latin typeface="Arial MT"/>
              <a:cs typeface="Arial MT"/>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812288"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dirty="0">
                <a:solidFill>
                  <a:srgbClr val="0058FF"/>
                </a:solidFill>
                <a:latin typeface="Arial"/>
                <a:cs typeface="Arial"/>
              </a:rPr>
              <a:t>10</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3812687" cy="573671"/>
          </a:xfrm>
          <a:prstGeom prst="rect">
            <a:avLst/>
          </a:prstGeom>
        </p:spPr>
        <p:txBody>
          <a:bodyPr vert="horz" wrap="square" lIns="0" tIns="15355" rIns="0" bIns="0" rtlCol="0">
            <a:spAutoFit/>
          </a:bodyPr>
          <a:lstStyle/>
          <a:p>
            <a:pPr marL="15356">
              <a:spcBef>
                <a:spcPts val="121"/>
              </a:spcBef>
            </a:pPr>
            <a:r>
              <a:rPr spc="399" dirty="0"/>
              <a:t>var</a:t>
            </a:r>
            <a:r>
              <a:rPr spc="127" dirty="0"/>
              <a:t> </a:t>
            </a:r>
            <a:r>
              <a:rPr spc="115" dirty="0"/>
              <a:t>:</a:t>
            </a:r>
            <a:r>
              <a:rPr spc="138" dirty="0"/>
              <a:t> </a:t>
            </a:r>
            <a:r>
              <a:rPr spc="333" dirty="0"/>
              <a:t>Exercices</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1059752" y="1423288"/>
            <a:ext cx="7325181" cy="968112"/>
          </a:xfrm>
          <a:prstGeom prst="rect">
            <a:avLst/>
          </a:prstGeom>
        </p:spPr>
        <p:txBody>
          <a:bodyPr vert="horz" wrap="square" lIns="0" tIns="155855" rIns="0" bIns="0" rtlCol="0">
            <a:spAutoFit/>
          </a:bodyPr>
          <a:lstStyle/>
          <a:p>
            <a:pPr marL="15356" defTabSz="1105601">
              <a:spcBef>
                <a:spcPts val="1227"/>
              </a:spcBef>
            </a:pPr>
            <a:r>
              <a:rPr sz="2176" spc="-6" dirty="0">
                <a:solidFill>
                  <a:srgbClr val="FFFFFF"/>
                </a:solidFill>
                <a:latin typeface="Arial MT"/>
                <a:cs typeface="Arial MT"/>
              </a:rPr>
              <a:t>Créer</a:t>
            </a:r>
            <a:r>
              <a:rPr sz="2176" spc="-18" dirty="0">
                <a:solidFill>
                  <a:srgbClr val="FFFFFF"/>
                </a:solidFill>
                <a:latin typeface="Arial MT"/>
                <a:cs typeface="Arial MT"/>
              </a:rPr>
              <a:t> </a:t>
            </a:r>
            <a:r>
              <a:rPr sz="2176" spc="-6" dirty="0">
                <a:solidFill>
                  <a:srgbClr val="FFFFFF"/>
                </a:solidFill>
                <a:latin typeface="Arial MT"/>
                <a:cs typeface="Arial MT"/>
              </a:rPr>
              <a:t>une</a:t>
            </a:r>
            <a:r>
              <a:rPr sz="2176" spc="-18" dirty="0">
                <a:solidFill>
                  <a:srgbClr val="FFFFFF"/>
                </a:solidFill>
                <a:latin typeface="Arial MT"/>
                <a:cs typeface="Arial MT"/>
              </a:rPr>
              <a:t> </a:t>
            </a:r>
            <a:r>
              <a:rPr sz="2176" spc="-6" dirty="0">
                <a:solidFill>
                  <a:srgbClr val="FFFFFF"/>
                </a:solidFill>
                <a:latin typeface="Arial MT"/>
                <a:cs typeface="Arial MT"/>
              </a:rPr>
              <a:t>classe</a:t>
            </a:r>
            <a:r>
              <a:rPr sz="2176" spc="-18" dirty="0">
                <a:solidFill>
                  <a:srgbClr val="FFFFFF"/>
                </a:solidFill>
                <a:latin typeface="Arial MT"/>
                <a:cs typeface="Arial MT"/>
              </a:rPr>
              <a:t> </a:t>
            </a:r>
            <a:r>
              <a:rPr sz="2176" spc="-6" dirty="0">
                <a:solidFill>
                  <a:srgbClr val="FFFFFF"/>
                </a:solidFill>
                <a:latin typeface="Arial MT"/>
                <a:cs typeface="Arial MT"/>
              </a:rPr>
              <a:t>avec</a:t>
            </a:r>
            <a:r>
              <a:rPr sz="2176" spc="-12" dirty="0">
                <a:solidFill>
                  <a:srgbClr val="FFFFFF"/>
                </a:solidFill>
                <a:latin typeface="Arial MT"/>
                <a:cs typeface="Arial MT"/>
              </a:rPr>
              <a:t> </a:t>
            </a:r>
            <a:r>
              <a:rPr sz="2176" spc="-6" dirty="0">
                <a:solidFill>
                  <a:srgbClr val="FFFFFF"/>
                </a:solidFill>
                <a:latin typeface="Arial MT"/>
                <a:cs typeface="Arial MT"/>
              </a:rPr>
              <a:t>une</a:t>
            </a:r>
            <a:r>
              <a:rPr sz="2176" spc="-18" dirty="0">
                <a:solidFill>
                  <a:srgbClr val="FFFFFF"/>
                </a:solidFill>
                <a:latin typeface="Arial MT"/>
                <a:cs typeface="Arial MT"/>
              </a:rPr>
              <a:t> </a:t>
            </a:r>
            <a:r>
              <a:rPr sz="2176" spc="-6" dirty="0">
                <a:solidFill>
                  <a:srgbClr val="FFFFFF"/>
                </a:solidFill>
                <a:latin typeface="Arial MT"/>
                <a:cs typeface="Arial MT"/>
              </a:rPr>
              <a:t>méthode</a:t>
            </a:r>
            <a:r>
              <a:rPr sz="2176" spc="-18" dirty="0">
                <a:solidFill>
                  <a:srgbClr val="FFFFFF"/>
                </a:solidFill>
                <a:latin typeface="Arial MT"/>
                <a:cs typeface="Arial MT"/>
              </a:rPr>
              <a:t> </a:t>
            </a:r>
            <a:r>
              <a:rPr sz="2176" spc="-6" dirty="0">
                <a:solidFill>
                  <a:srgbClr val="FFFFFF"/>
                </a:solidFill>
                <a:latin typeface="Arial MT"/>
                <a:cs typeface="Arial MT"/>
              </a:rPr>
              <a:t>main.</a:t>
            </a:r>
            <a:endParaRPr sz="2176" dirty="0">
              <a:solidFill>
                <a:prstClr val="black"/>
              </a:solidFill>
              <a:latin typeface="Arial MT"/>
              <a:cs typeface="Arial MT"/>
            </a:endParaRPr>
          </a:p>
          <a:p>
            <a:pPr marL="15356" defTabSz="1105601">
              <a:spcBef>
                <a:spcPts val="1106"/>
              </a:spcBef>
            </a:pPr>
            <a:r>
              <a:rPr sz="2176" spc="-6" dirty="0">
                <a:solidFill>
                  <a:srgbClr val="FFFFFF"/>
                </a:solidFill>
                <a:latin typeface="Arial MT"/>
                <a:cs typeface="Arial MT"/>
              </a:rPr>
              <a:t>Cette</a:t>
            </a:r>
            <a:r>
              <a:rPr sz="2176" spc="-12" dirty="0">
                <a:solidFill>
                  <a:srgbClr val="FFFFFF"/>
                </a:solidFill>
                <a:latin typeface="Arial MT"/>
                <a:cs typeface="Arial MT"/>
              </a:rPr>
              <a:t> </a:t>
            </a:r>
            <a:r>
              <a:rPr sz="2176" spc="-6" dirty="0">
                <a:solidFill>
                  <a:srgbClr val="FFFFFF"/>
                </a:solidFill>
                <a:latin typeface="Arial MT"/>
                <a:cs typeface="Arial MT"/>
              </a:rPr>
              <a:t>méthode stocke des</a:t>
            </a:r>
            <a:r>
              <a:rPr sz="2176" dirty="0">
                <a:solidFill>
                  <a:srgbClr val="FFFFFF"/>
                </a:solidFill>
                <a:latin typeface="Arial MT"/>
                <a:cs typeface="Arial MT"/>
              </a:rPr>
              <a:t> </a:t>
            </a:r>
            <a:r>
              <a:rPr sz="2176" spc="-12" dirty="0">
                <a:solidFill>
                  <a:srgbClr val="FFFFFF"/>
                </a:solidFill>
                <a:latin typeface="Arial MT"/>
                <a:cs typeface="Arial MT"/>
              </a:rPr>
              <a:t>variables</a:t>
            </a:r>
            <a:r>
              <a:rPr sz="2176" dirty="0">
                <a:solidFill>
                  <a:srgbClr val="FFFFFF"/>
                </a:solidFill>
                <a:latin typeface="Arial MT"/>
                <a:cs typeface="Arial MT"/>
              </a:rPr>
              <a:t> </a:t>
            </a:r>
            <a:r>
              <a:rPr sz="2176" spc="-6" dirty="0">
                <a:solidFill>
                  <a:srgbClr val="FFFFFF"/>
                </a:solidFill>
                <a:latin typeface="Arial MT"/>
                <a:cs typeface="Arial MT"/>
              </a:rPr>
              <a:t>de type var</a:t>
            </a:r>
            <a:r>
              <a:rPr sz="2176" dirty="0">
                <a:solidFill>
                  <a:srgbClr val="FFFFFF"/>
                </a:solidFill>
                <a:latin typeface="Arial MT"/>
                <a:cs typeface="Arial MT"/>
              </a:rPr>
              <a:t> à</a:t>
            </a:r>
            <a:r>
              <a:rPr sz="2176" spc="-6" dirty="0">
                <a:solidFill>
                  <a:srgbClr val="FFFFFF"/>
                </a:solidFill>
                <a:latin typeface="Arial MT"/>
                <a:cs typeface="Arial MT"/>
              </a:rPr>
              <a:t> partir</a:t>
            </a:r>
            <a:r>
              <a:rPr sz="2176" dirty="0">
                <a:solidFill>
                  <a:srgbClr val="FFFFFF"/>
                </a:solidFill>
                <a:latin typeface="Arial MT"/>
                <a:cs typeface="Arial MT"/>
              </a:rPr>
              <a:t> </a:t>
            </a:r>
            <a:r>
              <a:rPr sz="2176" spc="-6" dirty="0">
                <a:solidFill>
                  <a:srgbClr val="FFFFFF"/>
                </a:solidFill>
                <a:latin typeface="Arial MT"/>
                <a:cs typeface="Arial MT"/>
              </a:rPr>
              <a:t>de </a:t>
            </a:r>
            <a:r>
              <a:rPr sz="2176" dirty="0">
                <a:solidFill>
                  <a:srgbClr val="FFFFFF"/>
                </a:solidFill>
                <a:latin typeface="Arial MT"/>
                <a:cs typeface="Arial MT"/>
              </a:rPr>
              <a:t>:</a:t>
            </a:r>
            <a:endParaRPr sz="2176" dirty="0">
              <a:solidFill>
                <a:prstClr val="black"/>
              </a:solidFill>
              <a:latin typeface="Arial MT"/>
              <a:cs typeface="Arial MT"/>
            </a:endParaRPr>
          </a:p>
        </p:txBody>
      </p:sp>
      <p:sp>
        <p:nvSpPr>
          <p:cNvPr id="7" name="object 7"/>
          <p:cNvSpPr txBox="1"/>
          <p:nvPr/>
        </p:nvSpPr>
        <p:spPr>
          <a:xfrm>
            <a:off x="1190332" y="3025062"/>
            <a:ext cx="195778" cy="266664"/>
          </a:xfrm>
          <a:prstGeom prst="rect">
            <a:avLst/>
          </a:prstGeom>
        </p:spPr>
        <p:txBody>
          <a:bodyPr vert="horz" wrap="square" lIns="0" tIns="15355" rIns="0" bIns="0" rtlCol="0">
            <a:spAutoFit/>
          </a:bodyPr>
          <a:lstStyle/>
          <a:p>
            <a:pPr marL="15356" defTabSz="1105601">
              <a:spcBef>
                <a:spcPts val="121"/>
              </a:spcBef>
            </a:pPr>
            <a:r>
              <a:rPr sz="1632" dirty="0">
                <a:solidFill>
                  <a:srgbClr val="0058FF"/>
                </a:solidFill>
                <a:latin typeface="Lucida Sans Unicode"/>
                <a:cs typeface="Lucida Sans Unicode"/>
              </a:rPr>
              <a:t>●</a:t>
            </a:r>
            <a:endParaRPr sz="1632">
              <a:solidFill>
                <a:prstClr val="black"/>
              </a:solidFill>
              <a:latin typeface="Lucida Sans Unicode"/>
              <a:cs typeface="Lucida Sans Unicode"/>
            </a:endParaRPr>
          </a:p>
        </p:txBody>
      </p:sp>
      <p:sp>
        <p:nvSpPr>
          <p:cNvPr id="8" name="object 8"/>
          <p:cNvSpPr txBox="1"/>
          <p:nvPr/>
        </p:nvSpPr>
        <p:spPr>
          <a:xfrm>
            <a:off x="1190332" y="3508643"/>
            <a:ext cx="195778" cy="266664"/>
          </a:xfrm>
          <a:prstGeom prst="rect">
            <a:avLst/>
          </a:prstGeom>
        </p:spPr>
        <p:txBody>
          <a:bodyPr vert="horz" wrap="square" lIns="0" tIns="15355" rIns="0" bIns="0" rtlCol="0">
            <a:spAutoFit/>
          </a:bodyPr>
          <a:lstStyle/>
          <a:p>
            <a:pPr marL="15356" defTabSz="1105601">
              <a:spcBef>
                <a:spcPts val="121"/>
              </a:spcBef>
            </a:pPr>
            <a:r>
              <a:rPr sz="1632" dirty="0">
                <a:solidFill>
                  <a:srgbClr val="0058FF"/>
                </a:solidFill>
                <a:latin typeface="Lucida Sans Unicode"/>
                <a:cs typeface="Lucida Sans Unicode"/>
              </a:rPr>
              <a:t>●</a:t>
            </a:r>
            <a:endParaRPr sz="1632">
              <a:solidFill>
                <a:prstClr val="black"/>
              </a:solidFill>
              <a:latin typeface="Lucida Sans Unicode"/>
              <a:cs typeface="Lucida Sans Unicode"/>
            </a:endParaRPr>
          </a:p>
        </p:txBody>
      </p:sp>
      <p:sp>
        <p:nvSpPr>
          <p:cNvPr id="9" name="object 9"/>
          <p:cNvSpPr txBox="1"/>
          <p:nvPr/>
        </p:nvSpPr>
        <p:spPr>
          <a:xfrm>
            <a:off x="1190332" y="2367814"/>
            <a:ext cx="3576985" cy="1481932"/>
          </a:xfrm>
          <a:prstGeom prst="rect">
            <a:avLst/>
          </a:prstGeom>
        </p:spPr>
        <p:txBody>
          <a:bodyPr vert="horz" wrap="square" lIns="0" tIns="15355" rIns="0" bIns="0" rtlCol="0">
            <a:spAutoFit/>
          </a:bodyPr>
          <a:lstStyle/>
          <a:p>
            <a:pPr marL="406923" marR="1168558" indent="-392335" defTabSz="1105601">
              <a:lnSpc>
                <a:spcPct val="145800"/>
              </a:lnSpc>
              <a:spcBef>
                <a:spcPts val="121"/>
              </a:spcBef>
              <a:buClr>
                <a:srgbClr val="0058FF"/>
              </a:buClr>
              <a:buSzPct val="75000"/>
              <a:buFont typeface="Lucida Sans Unicode"/>
              <a:buChar char="●"/>
              <a:tabLst>
                <a:tab pos="406923" algn="l"/>
                <a:tab pos="407690" algn="l"/>
              </a:tabLst>
            </a:pPr>
            <a:r>
              <a:rPr sz="2176" spc="-6" dirty="0">
                <a:solidFill>
                  <a:srgbClr val="FFFFFF"/>
                </a:solidFill>
                <a:latin typeface="Arial MT"/>
                <a:cs typeface="Arial MT"/>
              </a:rPr>
              <a:t>types primitifs </a:t>
            </a:r>
            <a:r>
              <a:rPr sz="2176" dirty="0">
                <a:solidFill>
                  <a:srgbClr val="FFFFFF"/>
                </a:solidFill>
                <a:latin typeface="Arial MT"/>
                <a:cs typeface="Arial MT"/>
              </a:rPr>
              <a:t> </a:t>
            </a:r>
            <a:r>
              <a:rPr sz="2176" spc="-6" dirty="0">
                <a:solidFill>
                  <a:srgbClr val="FFFFFF"/>
                </a:solidFill>
                <a:latin typeface="Arial MT"/>
                <a:cs typeface="Arial MT"/>
              </a:rPr>
              <a:t>objets</a:t>
            </a:r>
            <a:r>
              <a:rPr sz="2176" spc="-97" dirty="0">
                <a:solidFill>
                  <a:srgbClr val="FFFFFF"/>
                </a:solidFill>
                <a:latin typeface="Arial MT"/>
                <a:cs typeface="Arial MT"/>
              </a:rPr>
              <a:t> </a:t>
            </a:r>
            <a:r>
              <a:rPr sz="2176" spc="-6" dirty="0">
                <a:solidFill>
                  <a:srgbClr val="FFFFFF"/>
                </a:solidFill>
                <a:latin typeface="Arial MT"/>
                <a:cs typeface="Arial MT"/>
              </a:rPr>
              <a:t>construits</a:t>
            </a:r>
            <a:endParaRPr sz="2176" dirty="0">
              <a:solidFill>
                <a:prstClr val="black"/>
              </a:solidFill>
              <a:latin typeface="Arial MT"/>
              <a:cs typeface="Arial MT"/>
            </a:endParaRPr>
          </a:p>
          <a:p>
            <a:pPr marL="406923" defTabSz="1105601">
              <a:spcBef>
                <a:spcPts val="1197"/>
              </a:spcBef>
            </a:pPr>
            <a:r>
              <a:rPr sz="2176" spc="-12" dirty="0">
                <a:solidFill>
                  <a:srgbClr val="FFFFFF"/>
                </a:solidFill>
                <a:latin typeface="Arial MT"/>
                <a:cs typeface="Arial MT"/>
              </a:rPr>
              <a:t>appels</a:t>
            </a:r>
            <a:r>
              <a:rPr sz="2176" spc="-24" dirty="0">
                <a:solidFill>
                  <a:srgbClr val="FFFFFF"/>
                </a:solidFill>
                <a:latin typeface="Arial MT"/>
                <a:cs typeface="Arial MT"/>
              </a:rPr>
              <a:t> </a:t>
            </a:r>
            <a:r>
              <a:rPr sz="2176" spc="-6" dirty="0">
                <a:solidFill>
                  <a:srgbClr val="FFFFFF"/>
                </a:solidFill>
                <a:latin typeface="Arial MT"/>
                <a:cs typeface="Arial MT"/>
              </a:rPr>
              <a:t>d’autres</a:t>
            </a:r>
            <a:r>
              <a:rPr sz="2176" spc="-24" dirty="0">
                <a:solidFill>
                  <a:srgbClr val="FFFFFF"/>
                </a:solidFill>
                <a:latin typeface="Arial MT"/>
                <a:cs typeface="Arial MT"/>
              </a:rPr>
              <a:t> </a:t>
            </a:r>
            <a:r>
              <a:rPr sz="2176" spc="-12" dirty="0">
                <a:solidFill>
                  <a:srgbClr val="FFFFFF"/>
                </a:solidFill>
                <a:latin typeface="Arial MT"/>
                <a:cs typeface="Arial MT"/>
              </a:rPr>
              <a:t>méthodes</a:t>
            </a:r>
            <a:endParaRPr sz="2176" dirty="0">
              <a:solidFill>
                <a:prstClr val="black"/>
              </a:solidFill>
              <a:latin typeface="Arial MT"/>
              <a:cs typeface="Arial MT"/>
            </a:endParaRPr>
          </a:p>
        </p:txBody>
      </p:sp>
      <p:sp>
        <p:nvSpPr>
          <p:cNvPr id="10" name="object 10"/>
          <p:cNvSpPr txBox="1"/>
          <p:nvPr/>
        </p:nvSpPr>
        <p:spPr>
          <a:xfrm>
            <a:off x="668010" y="4044461"/>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11" name="object 11"/>
          <p:cNvSpPr txBox="1"/>
          <p:nvPr/>
        </p:nvSpPr>
        <p:spPr>
          <a:xfrm>
            <a:off x="1059752" y="3959148"/>
            <a:ext cx="7015007" cy="350340"/>
          </a:xfrm>
          <a:prstGeom prst="rect">
            <a:avLst/>
          </a:prstGeom>
        </p:spPr>
        <p:txBody>
          <a:bodyPr vert="horz" wrap="square" lIns="0" tIns="15355" rIns="0" bIns="0" rtlCol="0">
            <a:spAutoFit/>
          </a:bodyPr>
          <a:lstStyle/>
          <a:p>
            <a:pPr marL="15356" defTabSz="1105601">
              <a:spcBef>
                <a:spcPts val="121"/>
              </a:spcBef>
            </a:pPr>
            <a:r>
              <a:rPr sz="2176" spc="-6" dirty="0">
                <a:solidFill>
                  <a:srgbClr val="FFFFFF"/>
                </a:solidFill>
                <a:latin typeface="Arial MT"/>
                <a:cs typeface="Arial MT"/>
              </a:rPr>
              <a:t>Créer aussi</a:t>
            </a:r>
            <a:r>
              <a:rPr sz="2176" spc="-12" dirty="0">
                <a:solidFill>
                  <a:srgbClr val="FFFFFF"/>
                </a:solidFill>
                <a:latin typeface="Arial MT"/>
                <a:cs typeface="Arial MT"/>
              </a:rPr>
              <a:t> </a:t>
            </a:r>
            <a:r>
              <a:rPr sz="2176" spc="-6" dirty="0">
                <a:solidFill>
                  <a:srgbClr val="FFFFFF"/>
                </a:solidFill>
                <a:latin typeface="Arial MT"/>
                <a:cs typeface="Arial MT"/>
              </a:rPr>
              <a:t>une</a:t>
            </a:r>
            <a:r>
              <a:rPr sz="2176" spc="-12" dirty="0">
                <a:solidFill>
                  <a:srgbClr val="FFFFFF"/>
                </a:solidFill>
                <a:latin typeface="Arial MT"/>
                <a:cs typeface="Arial MT"/>
              </a:rPr>
              <a:t> </a:t>
            </a:r>
            <a:r>
              <a:rPr sz="2176" spc="-6" dirty="0">
                <a:solidFill>
                  <a:srgbClr val="FFFFFF"/>
                </a:solidFill>
                <a:latin typeface="Arial MT"/>
                <a:cs typeface="Arial MT"/>
              </a:rPr>
              <a:t>collection et itérer dessus en </a:t>
            </a:r>
            <a:r>
              <a:rPr sz="2176" spc="-12" dirty="0">
                <a:solidFill>
                  <a:srgbClr val="FFFFFF"/>
                </a:solidFill>
                <a:latin typeface="Arial MT"/>
                <a:cs typeface="Arial MT"/>
              </a:rPr>
              <a:t>utilisant</a:t>
            </a:r>
            <a:r>
              <a:rPr sz="2176" spc="-6" dirty="0">
                <a:solidFill>
                  <a:srgbClr val="FFFFFF"/>
                </a:solidFill>
                <a:latin typeface="Arial MT"/>
                <a:cs typeface="Arial MT"/>
              </a:rPr>
              <a:t> var</a:t>
            </a:r>
            <a:endParaRPr sz="2176" dirty="0">
              <a:solidFill>
                <a:prstClr val="black"/>
              </a:solidFill>
              <a:latin typeface="Arial MT"/>
              <a:cs typeface="Arial MT"/>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4014" y="279420"/>
            <a:ext cx="1064113"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D</a:t>
            </a:r>
            <a:r>
              <a:rPr sz="1814" b="1" dirty="0">
                <a:solidFill>
                  <a:srgbClr val="0058FF"/>
                </a:solidFill>
                <a:latin typeface="Arial"/>
                <a:cs typeface="Arial"/>
              </a:rPr>
              <a:t>ate</a:t>
            </a:r>
            <a:r>
              <a:rPr sz="1814" b="1" spc="-36" dirty="0">
                <a:solidFill>
                  <a:srgbClr val="0058FF"/>
                </a:solidFill>
                <a:latin typeface="Arial"/>
                <a:cs typeface="Arial"/>
              </a:rPr>
              <a:t>T</a:t>
            </a:r>
            <a:r>
              <a:rPr sz="1814" b="1" dirty="0">
                <a:solidFill>
                  <a:srgbClr val="0058FF"/>
                </a:solidFill>
                <a:latin typeface="Arial"/>
                <a:cs typeface="Arial"/>
              </a:rPr>
              <a:t>i</a:t>
            </a:r>
            <a:r>
              <a:rPr sz="1814" b="1" spc="-6" dirty="0">
                <a:solidFill>
                  <a:srgbClr val="0058FF"/>
                </a:solidFill>
                <a:latin typeface="Arial"/>
                <a:cs typeface="Arial"/>
              </a:rPr>
              <a:t>m</a:t>
            </a:r>
            <a:r>
              <a:rPr sz="1814" b="1" dirty="0">
                <a:solidFill>
                  <a:srgbClr val="0058FF"/>
                </a:solidFill>
                <a:latin typeface="Arial"/>
                <a:cs typeface="Arial"/>
              </a:rPr>
              <a:t>e</a:t>
            </a:r>
            <a:endParaRPr sz="1814">
              <a:solidFill>
                <a:prstClr val="black"/>
              </a:solidFill>
              <a:latin typeface="Arial"/>
              <a:cs typeface="Arial"/>
            </a:endParaRPr>
          </a:p>
        </p:txBody>
      </p:sp>
      <p:sp>
        <p:nvSpPr>
          <p:cNvPr id="3" name="object 3"/>
          <p:cNvSpPr txBox="1">
            <a:spLocks noGrp="1"/>
          </p:cNvSpPr>
          <p:nvPr>
            <p:ph type="title"/>
          </p:nvPr>
        </p:nvSpPr>
        <p:spPr>
          <a:xfrm>
            <a:off x="594014" y="535345"/>
            <a:ext cx="7491784" cy="573671"/>
          </a:xfrm>
          <a:prstGeom prst="rect">
            <a:avLst/>
          </a:prstGeom>
        </p:spPr>
        <p:txBody>
          <a:bodyPr vert="horz" wrap="square" lIns="0" tIns="15355" rIns="0" bIns="0" rtlCol="0">
            <a:spAutoFit/>
          </a:bodyPr>
          <a:lstStyle/>
          <a:p>
            <a:pPr marL="15356">
              <a:spcBef>
                <a:spcPts val="121"/>
              </a:spcBef>
            </a:pPr>
            <a:r>
              <a:rPr lang="fr-FR" spc="351" dirty="0"/>
              <a:t>Commit</a:t>
            </a:r>
            <a:endParaRPr spc="351" dirty="0"/>
          </a:p>
        </p:txBody>
      </p:sp>
    </p:spTree>
    <p:extLst>
      <p:ext uri="{BB962C8B-B14F-4D97-AF65-F5344CB8AC3E}">
        <p14:creationId xmlns:p14="http://schemas.microsoft.com/office/powerpoint/2010/main" val="281121291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812288"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dirty="0">
                <a:solidFill>
                  <a:srgbClr val="0058FF"/>
                </a:solidFill>
                <a:latin typeface="Arial"/>
                <a:cs typeface="Arial"/>
              </a:rPr>
              <a:t>10</a:t>
            </a:r>
            <a:endParaRPr sz="1814">
              <a:solidFill>
                <a:prstClr val="black"/>
              </a:solidFill>
              <a:latin typeface="Arial"/>
              <a:cs typeface="Arial"/>
            </a:endParaRPr>
          </a:p>
        </p:txBody>
      </p:sp>
      <p:sp>
        <p:nvSpPr>
          <p:cNvPr id="3" name="object 3"/>
          <p:cNvSpPr txBox="1"/>
          <p:nvPr/>
        </p:nvSpPr>
        <p:spPr>
          <a:xfrm>
            <a:off x="537431" y="538401"/>
            <a:ext cx="8777012" cy="573671"/>
          </a:xfrm>
          <a:prstGeom prst="rect">
            <a:avLst/>
          </a:prstGeom>
        </p:spPr>
        <p:txBody>
          <a:bodyPr vert="horz" wrap="square" lIns="0" tIns="15355" rIns="0" bIns="0" rtlCol="0">
            <a:spAutoFit/>
          </a:bodyPr>
          <a:lstStyle/>
          <a:p>
            <a:pPr marL="15356" defTabSz="1105601">
              <a:spcBef>
                <a:spcPts val="121"/>
              </a:spcBef>
            </a:pPr>
            <a:r>
              <a:rPr sz="3627" b="1" spc="399" dirty="0">
                <a:solidFill>
                  <a:srgbClr val="FFFFFF"/>
                </a:solidFill>
                <a:latin typeface="Trebuchet MS"/>
                <a:cs typeface="Trebuchet MS"/>
              </a:rPr>
              <a:t>Autres</a:t>
            </a:r>
            <a:r>
              <a:rPr sz="3627" b="1" spc="157" dirty="0">
                <a:solidFill>
                  <a:srgbClr val="FFFFFF"/>
                </a:solidFill>
                <a:latin typeface="Trebuchet MS"/>
                <a:cs typeface="Trebuchet MS"/>
              </a:rPr>
              <a:t> </a:t>
            </a:r>
            <a:r>
              <a:rPr sz="3627" b="1" spc="381" dirty="0">
                <a:solidFill>
                  <a:srgbClr val="FFFFFF"/>
                </a:solidFill>
                <a:latin typeface="Trebuchet MS"/>
                <a:cs typeface="Trebuchet MS"/>
              </a:rPr>
              <a:t>améliorations</a:t>
            </a:r>
            <a:r>
              <a:rPr sz="3627" b="1" spc="157" dirty="0">
                <a:solidFill>
                  <a:srgbClr val="FFFFFF"/>
                </a:solidFill>
                <a:latin typeface="Trebuchet MS"/>
                <a:cs typeface="Trebuchet MS"/>
              </a:rPr>
              <a:t> </a:t>
            </a:r>
            <a:r>
              <a:rPr sz="3627" b="1" spc="429" dirty="0">
                <a:solidFill>
                  <a:srgbClr val="FFFFFF"/>
                </a:solidFill>
                <a:latin typeface="Trebuchet MS"/>
                <a:cs typeface="Trebuchet MS"/>
              </a:rPr>
              <a:t>de</a:t>
            </a:r>
            <a:r>
              <a:rPr sz="3627" b="1" spc="163" dirty="0">
                <a:solidFill>
                  <a:srgbClr val="FFFFFF"/>
                </a:solidFill>
                <a:latin typeface="Trebuchet MS"/>
                <a:cs typeface="Trebuchet MS"/>
              </a:rPr>
              <a:t> </a:t>
            </a:r>
            <a:r>
              <a:rPr sz="3627" b="1" spc="339" dirty="0">
                <a:solidFill>
                  <a:srgbClr val="FFFFFF"/>
                </a:solidFill>
                <a:latin typeface="Trebuchet MS"/>
                <a:cs typeface="Trebuchet MS"/>
              </a:rPr>
              <a:t>la</a:t>
            </a:r>
            <a:r>
              <a:rPr sz="3627" b="1" spc="163" dirty="0">
                <a:solidFill>
                  <a:srgbClr val="FFFFFF"/>
                </a:solidFill>
                <a:latin typeface="Trebuchet MS"/>
                <a:cs typeface="Trebuchet MS"/>
              </a:rPr>
              <a:t> </a:t>
            </a:r>
            <a:r>
              <a:rPr sz="3627" b="1" spc="218" dirty="0">
                <a:solidFill>
                  <a:srgbClr val="FFFFFF"/>
                </a:solidFill>
                <a:latin typeface="Trebuchet MS"/>
                <a:cs typeface="Trebuchet MS"/>
              </a:rPr>
              <a:t>JDK</a:t>
            </a:r>
            <a:r>
              <a:rPr sz="3627" b="1" spc="163" dirty="0">
                <a:solidFill>
                  <a:srgbClr val="FFFFFF"/>
                </a:solidFill>
                <a:latin typeface="Trebuchet MS"/>
                <a:cs typeface="Trebuchet MS"/>
              </a:rPr>
              <a:t> </a:t>
            </a:r>
            <a:r>
              <a:rPr sz="3627" b="1" spc="387" dirty="0">
                <a:solidFill>
                  <a:srgbClr val="FFFFFF"/>
                </a:solidFill>
                <a:latin typeface="Trebuchet MS"/>
                <a:cs typeface="Trebuchet MS"/>
              </a:rPr>
              <a:t>10</a:t>
            </a:r>
            <a:endParaRPr sz="3627">
              <a:solidFill>
                <a:prstClr val="black"/>
              </a:solidFill>
              <a:latin typeface="Trebuchet MS"/>
              <a:cs typeface="Trebuchet MS"/>
            </a:endParaRP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1059752" y="1563880"/>
            <a:ext cx="8155127" cy="350340"/>
          </a:xfrm>
          <a:prstGeom prst="rect">
            <a:avLst/>
          </a:prstGeom>
        </p:spPr>
        <p:txBody>
          <a:bodyPr vert="horz" wrap="square" lIns="0" tIns="15355" rIns="0" bIns="0" rtlCol="0">
            <a:spAutoFit/>
          </a:bodyPr>
          <a:lstStyle/>
          <a:p>
            <a:pPr marL="15356" defTabSz="1105601">
              <a:spcBef>
                <a:spcPts val="121"/>
              </a:spcBef>
            </a:pPr>
            <a:r>
              <a:rPr sz="2176" spc="-67" dirty="0">
                <a:solidFill>
                  <a:srgbClr val="FFFFFF"/>
                </a:solidFill>
                <a:latin typeface="Arial MT"/>
                <a:cs typeface="Arial MT"/>
              </a:rPr>
              <a:t>Tout</a:t>
            </a:r>
            <a:r>
              <a:rPr sz="2176" spc="18" dirty="0">
                <a:solidFill>
                  <a:srgbClr val="FFFFFF"/>
                </a:solidFill>
                <a:latin typeface="Arial MT"/>
                <a:cs typeface="Arial MT"/>
              </a:rPr>
              <a:t> </a:t>
            </a:r>
            <a:r>
              <a:rPr sz="2176" spc="-6" dirty="0">
                <a:solidFill>
                  <a:srgbClr val="FFFFFF"/>
                </a:solidFill>
                <a:latin typeface="Arial MT"/>
                <a:cs typeface="Arial MT"/>
              </a:rPr>
              <a:t>est</a:t>
            </a:r>
            <a:r>
              <a:rPr sz="2176" spc="24" dirty="0">
                <a:solidFill>
                  <a:srgbClr val="FFFFFF"/>
                </a:solidFill>
                <a:latin typeface="Arial MT"/>
                <a:cs typeface="Arial MT"/>
              </a:rPr>
              <a:t> </a:t>
            </a:r>
            <a:r>
              <a:rPr sz="2176" spc="-6" dirty="0">
                <a:solidFill>
                  <a:srgbClr val="FFFFFF"/>
                </a:solidFill>
                <a:latin typeface="Arial MT"/>
                <a:cs typeface="Arial MT"/>
              </a:rPr>
              <a:t>là</a:t>
            </a:r>
            <a:r>
              <a:rPr sz="2176" spc="18" dirty="0">
                <a:solidFill>
                  <a:srgbClr val="FFFFFF"/>
                </a:solidFill>
                <a:latin typeface="Arial MT"/>
                <a:cs typeface="Arial MT"/>
              </a:rPr>
              <a:t> </a:t>
            </a:r>
            <a:r>
              <a:rPr sz="2176" dirty="0">
                <a:solidFill>
                  <a:srgbClr val="FFFFFF"/>
                </a:solidFill>
                <a:latin typeface="Arial MT"/>
                <a:cs typeface="Arial MT"/>
              </a:rPr>
              <a:t>:</a:t>
            </a:r>
            <a:r>
              <a:rPr sz="2176" spc="42" dirty="0">
                <a:solidFill>
                  <a:srgbClr val="FFFFFF"/>
                </a:solidFill>
                <a:latin typeface="Arial MT"/>
                <a:cs typeface="Arial MT"/>
              </a:rPr>
              <a:t> </a:t>
            </a:r>
            <a:r>
              <a:rPr sz="2176" spc="-12" dirty="0">
                <a:solidFill>
                  <a:srgbClr val="FFFFFF"/>
                </a:solidFill>
                <a:latin typeface="Arial MT"/>
                <a:cs typeface="Arial MT"/>
                <a:hlinkClick r:id="rId2"/>
              </a:rPr>
              <a:t>https://www.azul.com/blog/109-new-features-in-jdk-10/</a:t>
            </a:r>
            <a:endParaRPr sz="2176">
              <a:solidFill>
                <a:prstClr val="black"/>
              </a:solidFill>
              <a:latin typeface="Arial MT"/>
              <a:cs typeface="Arial MT"/>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76488" y="2161073"/>
            <a:ext cx="2754712" cy="1020267"/>
          </a:xfrm>
          <a:prstGeom prst="rect">
            <a:avLst/>
          </a:prstGeom>
        </p:spPr>
        <p:txBody>
          <a:bodyPr vert="horz" wrap="square" lIns="0" tIns="15355" rIns="0" bIns="0" rtlCol="0">
            <a:spAutoFit/>
          </a:bodyPr>
          <a:lstStyle/>
          <a:p>
            <a:pPr marL="15356">
              <a:spcBef>
                <a:spcPts val="121"/>
              </a:spcBef>
            </a:pPr>
            <a:r>
              <a:rPr sz="6529" b="0" dirty="0">
                <a:latin typeface="Arial MT"/>
                <a:cs typeface="Arial MT"/>
              </a:rPr>
              <a:t>JDK</a:t>
            </a:r>
            <a:r>
              <a:rPr sz="6529" b="0" spc="-121" dirty="0">
                <a:latin typeface="Arial MT"/>
                <a:cs typeface="Arial MT"/>
              </a:rPr>
              <a:t> </a:t>
            </a:r>
            <a:r>
              <a:rPr sz="6529" b="0" dirty="0">
                <a:latin typeface="Arial MT"/>
                <a:cs typeface="Arial MT"/>
              </a:rPr>
              <a:t>1</a:t>
            </a:r>
            <a:r>
              <a:rPr lang="fr-FR" sz="6529" b="0" dirty="0">
                <a:latin typeface="Arial MT"/>
                <a:cs typeface="Arial MT"/>
              </a:rPr>
              <a:t>1</a:t>
            </a:r>
            <a:endParaRPr sz="6529" dirty="0">
              <a:latin typeface="Arial MT"/>
              <a:cs typeface="Arial MT"/>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800004"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spc="-48" dirty="0">
                <a:solidFill>
                  <a:srgbClr val="0058FF"/>
                </a:solidFill>
                <a:latin typeface="Arial"/>
                <a:cs typeface="Arial"/>
              </a:rPr>
              <a:t>11</a:t>
            </a:r>
            <a:endParaRPr sz="1814">
              <a:solidFill>
                <a:prstClr val="black"/>
              </a:solidFill>
              <a:latin typeface="Arial"/>
              <a:cs typeface="Arial"/>
            </a:endParaRPr>
          </a:p>
        </p:txBody>
      </p:sp>
      <p:sp>
        <p:nvSpPr>
          <p:cNvPr id="3" name="object 3"/>
          <p:cNvSpPr txBox="1">
            <a:spLocks noGrp="1"/>
          </p:cNvSpPr>
          <p:nvPr>
            <p:ph type="title"/>
          </p:nvPr>
        </p:nvSpPr>
        <p:spPr>
          <a:xfrm>
            <a:off x="537431" y="484857"/>
            <a:ext cx="9506382" cy="573671"/>
          </a:xfrm>
          <a:prstGeom prst="rect">
            <a:avLst/>
          </a:prstGeom>
        </p:spPr>
        <p:txBody>
          <a:bodyPr vert="horz" wrap="square" lIns="0" tIns="15355" rIns="0" bIns="0" rtlCol="0">
            <a:spAutoFit/>
          </a:bodyPr>
          <a:lstStyle/>
          <a:p>
            <a:pPr marL="15356">
              <a:spcBef>
                <a:spcPts val="121"/>
              </a:spcBef>
            </a:pPr>
            <a:r>
              <a:rPr spc="363" dirty="0"/>
              <a:t>Inférences</a:t>
            </a:r>
            <a:r>
              <a:rPr spc="151" dirty="0"/>
              <a:t> </a:t>
            </a:r>
            <a:r>
              <a:rPr spc="429" dirty="0"/>
              <a:t>de</a:t>
            </a:r>
            <a:r>
              <a:rPr spc="169" dirty="0"/>
              <a:t> </a:t>
            </a:r>
            <a:r>
              <a:rPr spc="387" dirty="0"/>
              <a:t>type</a:t>
            </a:r>
            <a:r>
              <a:rPr spc="169" dirty="0"/>
              <a:t> </a:t>
            </a:r>
            <a:r>
              <a:rPr spc="393" dirty="0"/>
              <a:t>pour</a:t>
            </a:r>
            <a:r>
              <a:rPr spc="151" dirty="0"/>
              <a:t> </a:t>
            </a:r>
            <a:r>
              <a:rPr spc="375" dirty="0"/>
              <a:t>les</a:t>
            </a:r>
            <a:r>
              <a:rPr spc="163" dirty="0"/>
              <a:t> </a:t>
            </a:r>
            <a:r>
              <a:rPr spc="484" dirty="0"/>
              <a:t>lambdas</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1029041" y="1411972"/>
            <a:ext cx="9190832" cy="992564"/>
          </a:xfrm>
          <a:prstGeom prst="rect">
            <a:avLst/>
          </a:prstGeom>
        </p:spPr>
        <p:txBody>
          <a:bodyPr vert="horz" wrap="square" lIns="0" tIns="167371" rIns="0" bIns="0" rtlCol="0">
            <a:spAutoFit/>
          </a:bodyPr>
          <a:lstStyle/>
          <a:p>
            <a:pPr marL="46067" defTabSz="1105601">
              <a:spcBef>
                <a:spcPts val="1318"/>
              </a:spcBef>
            </a:pPr>
            <a:r>
              <a:rPr sz="2176" dirty="0">
                <a:solidFill>
                  <a:srgbClr val="FFFFFF"/>
                </a:solidFill>
                <a:latin typeface="Arial MT"/>
                <a:cs typeface="Arial MT"/>
              </a:rPr>
              <a:t>Il</a:t>
            </a:r>
            <a:r>
              <a:rPr sz="2176" spc="-12" dirty="0">
                <a:solidFill>
                  <a:srgbClr val="FFFFFF"/>
                </a:solidFill>
                <a:latin typeface="Arial MT"/>
                <a:cs typeface="Arial MT"/>
              </a:rPr>
              <a:t> </a:t>
            </a:r>
            <a:r>
              <a:rPr sz="2176" spc="-6" dirty="0">
                <a:solidFill>
                  <a:srgbClr val="FFFFFF"/>
                </a:solidFill>
                <a:latin typeface="Arial MT"/>
                <a:cs typeface="Arial MT"/>
              </a:rPr>
              <a:t>est</a:t>
            </a:r>
            <a:r>
              <a:rPr sz="2176" dirty="0">
                <a:solidFill>
                  <a:srgbClr val="FFFFFF"/>
                </a:solidFill>
                <a:latin typeface="Arial MT"/>
                <a:cs typeface="Arial MT"/>
              </a:rPr>
              <a:t> </a:t>
            </a:r>
            <a:r>
              <a:rPr sz="2176" spc="-12" dirty="0">
                <a:solidFill>
                  <a:srgbClr val="FFFFFF"/>
                </a:solidFill>
                <a:latin typeface="Arial MT"/>
                <a:cs typeface="Arial MT"/>
              </a:rPr>
              <a:t>possible </a:t>
            </a:r>
            <a:r>
              <a:rPr sz="2176" spc="-6" dirty="0">
                <a:solidFill>
                  <a:srgbClr val="FFFFFF"/>
                </a:solidFill>
                <a:latin typeface="Arial MT"/>
                <a:cs typeface="Arial MT"/>
              </a:rPr>
              <a:t>d’utiliser var</a:t>
            </a:r>
            <a:r>
              <a:rPr sz="2176" dirty="0">
                <a:solidFill>
                  <a:srgbClr val="FFFFFF"/>
                </a:solidFill>
                <a:latin typeface="Arial MT"/>
                <a:cs typeface="Arial MT"/>
              </a:rPr>
              <a:t> </a:t>
            </a:r>
            <a:r>
              <a:rPr sz="2176" spc="-6" dirty="0">
                <a:solidFill>
                  <a:srgbClr val="FFFFFF"/>
                </a:solidFill>
                <a:latin typeface="Arial MT"/>
                <a:cs typeface="Arial MT"/>
              </a:rPr>
              <a:t>dans les</a:t>
            </a:r>
            <a:r>
              <a:rPr sz="2176" dirty="0">
                <a:solidFill>
                  <a:srgbClr val="FFFFFF"/>
                </a:solidFill>
                <a:latin typeface="Arial MT"/>
                <a:cs typeface="Arial MT"/>
              </a:rPr>
              <a:t> </a:t>
            </a:r>
            <a:r>
              <a:rPr sz="2176" spc="-6" dirty="0">
                <a:solidFill>
                  <a:srgbClr val="FFFFFF"/>
                </a:solidFill>
                <a:latin typeface="Arial MT"/>
                <a:cs typeface="Arial MT"/>
              </a:rPr>
              <a:t>lambdas, mais</a:t>
            </a:r>
            <a:r>
              <a:rPr sz="2176" dirty="0">
                <a:solidFill>
                  <a:srgbClr val="FFFFFF"/>
                </a:solidFill>
                <a:latin typeface="Arial MT"/>
                <a:cs typeface="Arial MT"/>
              </a:rPr>
              <a:t> </a:t>
            </a:r>
            <a:r>
              <a:rPr sz="2176" spc="-6" dirty="0">
                <a:solidFill>
                  <a:srgbClr val="FFFFFF"/>
                </a:solidFill>
                <a:latin typeface="Arial MT"/>
                <a:cs typeface="Arial MT"/>
              </a:rPr>
              <a:t>avec la limite</a:t>
            </a:r>
            <a:r>
              <a:rPr sz="2176" spc="-12" dirty="0">
                <a:solidFill>
                  <a:srgbClr val="FFFFFF"/>
                </a:solidFill>
                <a:latin typeface="Arial MT"/>
                <a:cs typeface="Arial MT"/>
              </a:rPr>
              <a:t> </a:t>
            </a:r>
            <a:r>
              <a:rPr sz="2176" spc="-6" dirty="0">
                <a:solidFill>
                  <a:srgbClr val="FFFFFF"/>
                </a:solidFill>
                <a:latin typeface="Arial MT"/>
                <a:cs typeface="Arial MT"/>
              </a:rPr>
              <a:t>suivante </a:t>
            </a:r>
            <a:r>
              <a:rPr sz="2176" dirty="0">
                <a:solidFill>
                  <a:srgbClr val="FFFFFF"/>
                </a:solidFill>
                <a:latin typeface="Arial MT"/>
                <a:cs typeface="Arial MT"/>
              </a:rPr>
              <a:t>:</a:t>
            </a:r>
            <a:endParaRPr sz="2176">
              <a:solidFill>
                <a:prstClr val="black"/>
              </a:solidFill>
              <a:latin typeface="Arial MT"/>
              <a:cs typeface="Arial MT"/>
            </a:endParaRPr>
          </a:p>
          <a:p>
            <a:pPr marL="568156" indent="-392335" defTabSz="1105601">
              <a:spcBef>
                <a:spcPts val="1191"/>
              </a:spcBef>
              <a:buClr>
                <a:srgbClr val="0058FF"/>
              </a:buClr>
              <a:buSzPct val="75000"/>
              <a:buFont typeface="Lucida Sans Unicode"/>
              <a:buChar char="●"/>
              <a:tabLst>
                <a:tab pos="568156" algn="l"/>
                <a:tab pos="568923" algn="l"/>
              </a:tabLst>
            </a:pPr>
            <a:r>
              <a:rPr sz="2176" spc="-12" dirty="0">
                <a:solidFill>
                  <a:srgbClr val="FFFFFF"/>
                </a:solidFill>
                <a:latin typeface="Arial MT"/>
                <a:cs typeface="Arial MT"/>
              </a:rPr>
              <a:t>Soit</a:t>
            </a:r>
            <a:r>
              <a:rPr sz="2176" spc="-6" dirty="0">
                <a:solidFill>
                  <a:srgbClr val="FFFFFF"/>
                </a:solidFill>
                <a:latin typeface="Arial MT"/>
                <a:cs typeface="Arial MT"/>
              </a:rPr>
              <a:t> tous les arguments</a:t>
            </a:r>
            <a:r>
              <a:rPr sz="2176" dirty="0">
                <a:solidFill>
                  <a:srgbClr val="FFFFFF"/>
                </a:solidFill>
                <a:latin typeface="Arial MT"/>
                <a:cs typeface="Arial MT"/>
              </a:rPr>
              <a:t> </a:t>
            </a:r>
            <a:r>
              <a:rPr sz="2176" spc="-6" dirty="0">
                <a:solidFill>
                  <a:srgbClr val="FFFFFF"/>
                </a:solidFill>
                <a:latin typeface="Arial MT"/>
                <a:cs typeface="Arial MT"/>
              </a:rPr>
              <a:t>sont typés avec</a:t>
            </a:r>
            <a:r>
              <a:rPr sz="2176" dirty="0">
                <a:solidFill>
                  <a:srgbClr val="FFFFFF"/>
                </a:solidFill>
                <a:latin typeface="Arial MT"/>
                <a:cs typeface="Arial MT"/>
              </a:rPr>
              <a:t> </a:t>
            </a:r>
            <a:r>
              <a:rPr sz="2176" spc="-36" dirty="0">
                <a:solidFill>
                  <a:srgbClr val="FFFFFF"/>
                </a:solidFill>
                <a:latin typeface="Arial MT"/>
                <a:cs typeface="Arial MT"/>
              </a:rPr>
              <a:t>var,</a:t>
            </a:r>
            <a:r>
              <a:rPr sz="2176" spc="-6" dirty="0">
                <a:solidFill>
                  <a:srgbClr val="FFFFFF"/>
                </a:solidFill>
                <a:latin typeface="Arial MT"/>
                <a:cs typeface="Arial MT"/>
              </a:rPr>
              <a:t> soit aucun ne</a:t>
            </a:r>
            <a:r>
              <a:rPr sz="2176" spc="-12" dirty="0">
                <a:solidFill>
                  <a:srgbClr val="FFFFFF"/>
                </a:solidFill>
                <a:latin typeface="Arial MT"/>
                <a:cs typeface="Arial MT"/>
              </a:rPr>
              <a:t> </a:t>
            </a:r>
            <a:r>
              <a:rPr sz="2176" spc="-6" dirty="0">
                <a:solidFill>
                  <a:srgbClr val="FFFFFF"/>
                </a:solidFill>
                <a:latin typeface="Arial MT"/>
                <a:cs typeface="Arial MT"/>
              </a:rPr>
              <a:t>doit l’être</a:t>
            </a:r>
            <a:endParaRPr sz="2176">
              <a:solidFill>
                <a:prstClr val="black"/>
              </a:solidFill>
              <a:latin typeface="Arial MT"/>
              <a:cs typeface="Arial MT"/>
            </a:endParaRP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800004"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spc="-48" dirty="0">
                <a:solidFill>
                  <a:srgbClr val="0058FF"/>
                </a:solidFill>
                <a:latin typeface="Arial"/>
                <a:cs typeface="Arial"/>
              </a:rPr>
              <a:t>11</a:t>
            </a:r>
            <a:endParaRPr sz="1814">
              <a:solidFill>
                <a:prstClr val="black"/>
              </a:solidFill>
              <a:latin typeface="Arial"/>
              <a:cs typeface="Arial"/>
            </a:endParaRPr>
          </a:p>
        </p:txBody>
      </p:sp>
      <p:sp>
        <p:nvSpPr>
          <p:cNvPr id="3" name="object 3"/>
          <p:cNvSpPr txBox="1">
            <a:spLocks noGrp="1"/>
          </p:cNvSpPr>
          <p:nvPr>
            <p:ph type="title"/>
          </p:nvPr>
        </p:nvSpPr>
        <p:spPr>
          <a:xfrm>
            <a:off x="649791" y="586189"/>
            <a:ext cx="11512428" cy="585899"/>
          </a:xfrm>
          <a:prstGeom prst="rect">
            <a:avLst/>
          </a:prstGeom>
        </p:spPr>
        <p:txBody>
          <a:bodyPr vert="horz" wrap="square" lIns="0" tIns="46833" rIns="0" bIns="0" rtlCol="0">
            <a:spAutoFit/>
          </a:bodyPr>
          <a:lstStyle/>
          <a:p>
            <a:pPr marL="15356" marR="6142">
              <a:lnSpc>
                <a:spcPts val="4220"/>
              </a:lnSpc>
              <a:spcBef>
                <a:spcPts val="369"/>
              </a:spcBef>
            </a:pPr>
            <a:r>
              <a:rPr spc="405" dirty="0"/>
              <a:t>Lancement</a:t>
            </a:r>
            <a:r>
              <a:rPr spc="157" dirty="0"/>
              <a:t> </a:t>
            </a:r>
            <a:r>
              <a:rPr spc="339" dirty="0"/>
              <a:t>d’application</a:t>
            </a:r>
            <a:r>
              <a:rPr spc="157" dirty="0"/>
              <a:t> </a:t>
            </a:r>
            <a:r>
              <a:rPr spc="525" dirty="0"/>
              <a:t>sans </a:t>
            </a:r>
            <a:r>
              <a:rPr spc="-1076" dirty="0"/>
              <a:t> </a:t>
            </a:r>
            <a:r>
              <a:rPr spc="363" dirty="0"/>
              <a:t>compilation</a:t>
            </a:r>
          </a:p>
        </p:txBody>
      </p:sp>
      <p:sp>
        <p:nvSpPr>
          <p:cNvPr id="4" name="object 4"/>
          <p:cNvSpPr txBox="1"/>
          <p:nvPr/>
        </p:nvSpPr>
        <p:spPr>
          <a:xfrm>
            <a:off x="668010" y="2055594"/>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837325"/>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668010" y="3619072"/>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668010" y="4676404"/>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8" name="object 8"/>
          <p:cNvSpPr txBox="1">
            <a:spLocks noGrp="1"/>
          </p:cNvSpPr>
          <p:nvPr>
            <p:ph type="body" idx="1"/>
          </p:nvPr>
        </p:nvSpPr>
        <p:spPr>
          <a:xfrm>
            <a:off x="892981" y="1900637"/>
            <a:ext cx="10644336" cy="3313540"/>
          </a:xfrm>
          <a:prstGeom prst="rect">
            <a:avLst/>
          </a:prstGeom>
        </p:spPr>
        <p:txBody>
          <a:bodyPr vert="horz" wrap="square" lIns="0" tIns="42994" rIns="0" bIns="0" rtlCol="0">
            <a:spAutoFit/>
          </a:bodyPr>
          <a:lstStyle/>
          <a:p>
            <a:pPr marL="336287" marR="6142">
              <a:lnSpc>
                <a:spcPts val="2442"/>
              </a:lnSpc>
              <a:spcBef>
                <a:spcPts val="339"/>
              </a:spcBef>
            </a:pPr>
            <a:r>
              <a:rPr sz="2176" dirty="0"/>
              <a:t>Il</a:t>
            </a:r>
            <a:r>
              <a:rPr sz="2176" spc="-6" dirty="0"/>
              <a:t> est</a:t>
            </a:r>
            <a:r>
              <a:rPr sz="2176" spc="6" dirty="0"/>
              <a:t> </a:t>
            </a:r>
            <a:r>
              <a:rPr sz="2176" spc="-12" dirty="0"/>
              <a:t>possible</a:t>
            </a:r>
            <a:r>
              <a:rPr sz="2176" dirty="0"/>
              <a:t> </a:t>
            </a:r>
            <a:r>
              <a:rPr sz="2176" spc="-6" dirty="0"/>
              <a:t>de </a:t>
            </a:r>
            <a:r>
              <a:rPr sz="2176" spc="-12" dirty="0"/>
              <a:t>lancer</a:t>
            </a:r>
            <a:r>
              <a:rPr sz="2176" spc="6" dirty="0"/>
              <a:t> </a:t>
            </a:r>
            <a:r>
              <a:rPr sz="2176" spc="-6" dirty="0"/>
              <a:t>un</a:t>
            </a:r>
            <a:r>
              <a:rPr sz="2176" dirty="0"/>
              <a:t> </a:t>
            </a:r>
            <a:r>
              <a:rPr sz="2176" spc="-6" dirty="0"/>
              <a:t>fichier</a:t>
            </a:r>
            <a:r>
              <a:rPr sz="2176" spc="6" dirty="0"/>
              <a:t> </a:t>
            </a:r>
            <a:r>
              <a:rPr sz="2176" spc="-6" dirty="0"/>
              <a:t>source Java</a:t>
            </a:r>
            <a:r>
              <a:rPr sz="2176" dirty="0"/>
              <a:t> </a:t>
            </a:r>
            <a:r>
              <a:rPr sz="2176" spc="-6" dirty="0"/>
              <a:t>sans</a:t>
            </a:r>
            <a:r>
              <a:rPr sz="2176" spc="6" dirty="0"/>
              <a:t> </a:t>
            </a:r>
            <a:r>
              <a:rPr sz="2176" spc="-6" dirty="0"/>
              <a:t>le </a:t>
            </a:r>
            <a:r>
              <a:rPr sz="2176" spc="-24" dirty="0"/>
              <a:t>compiler.</a:t>
            </a:r>
            <a:r>
              <a:rPr sz="2176" spc="6" dirty="0"/>
              <a:t> </a:t>
            </a:r>
            <a:r>
              <a:rPr sz="2176" spc="-6" dirty="0"/>
              <a:t>Le</a:t>
            </a:r>
            <a:r>
              <a:rPr sz="2176" dirty="0"/>
              <a:t> </a:t>
            </a:r>
            <a:r>
              <a:rPr sz="2176" spc="-6" dirty="0"/>
              <a:t>fichier</a:t>
            </a:r>
            <a:r>
              <a:rPr sz="2176" spc="6" dirty="0"/>
              <a:t> </a:t>
            </a:r>
            <a:r>
              <a:rPr sz="2176" spc="-6" dirty="0"/>
              <a:t>source est </a:t>
            </a:r>
            <a:r>
              <a:rPr sz="2176" spc="-585" dirty="0"/>
              <a:t> </a:t>
            </a:r>
            <a:r>
              <a:rPr sz="2176" spc="-6" dirty="0"/>
              <a:t>compilé</a:t>
            </a:r>
            <a:r>
              <a:rPr sz="2176" spc="-12" dirty="0"/>
              <a:t> </a:t>
            </a:r>
            <a:r>
              <a:rPr sz="2176" spc="-6" dirty="0"/>
              <a:t>en mémoire,</a:t>
            </a:r>
            <a:r>
              <a:rPr sz="2176" dirty="0"/>
              <a:t> </a:t>
            </a:r>
            <a:r>
              <a:rPr sz="2176" spc="-12" dirty="0"/>
              <a:t>puis</a:t>
            </a:r>
            <a:r>
              <a:rPr sz="2176" dirty="0"/>
              <a:t> </a:t>
            </a:r>
            <a:r>
              <a:rPr sz="2176" spc="-6" dirty="0"/>
              <a:t>exécuté </a:t>
            </a:r>
            <a:r>
              <a:rPr sz="2176" spc="-12" dirty="0"/>
              <a:t>par</a:t>
            </a:r>
            <a:r>
              <a:rPr sz="2176" dirty="0"/>
              <a:t> </a:t>
            </a:r>
            <a:r>
              <a:rPr sz="2176" spc="-6" dirty="0"/>
              <a:t>la JVM,</a:t>
            </a:r>
            <a:r>
              <a:rPr sz="2176" dirty="0"/>
              <a:t> </a:t>
            </a:r>
            <a:r>
              <a:rPr sz="2176" spc="-6" dirty="0"/>
              <a:t>sans</a:t>
            </a:r>
            <a:r>
              <a:rPr sz="2176" dirty="0"/>
              <a:t> </a:t>
            </a:r>
            <a:r>
              <a:rPr sz="2176" spc="-6" dirty="0"/>
              <a:t>créer de fichier</a:t>
            </a:r>
            <a:r>
              <a:rPr sz="2176" dirty="0"/>
              <a:t> </a:t>
            </a:r>
            <a:r>
              <a:rPr sz="2176" spc="-6" dirty="0"/>
              <a:t>.class</a:t>
            </a:r>
            <a:r>
              <a:rPr sz="2176" dirty="0"/>
              <a:t> .</a:t>
            </a:r>
          </a:p>
          <a:p>
            <a:pPr marL="336287" marR="173518">
              <a:lnSpc>
                <a:spcPts val="2442"/>
              </a:lnSpc>
              <a:spcBef>
                <a:spcPts val="1276"/>
              </a:spcBef>
            </a:pPr>
            <a:r>
              <a:rPr sz="2176" spc="-6" dirty="0"/>
              <a:t>Attention </a:t>
            </a:r>
            <a:r>
              <a:rPr sz="2176" dirty="0"/>
              <a:t>! </a:t>
            </a:r>
            <a:r>
              <a:rPr sz="2176" spc="-6" dirty="0"/>
              <a:t>Seule une </a:t>
            </a:r>
            <a:r>
              <a:rPr sz="2176" spc="-12" dirty="0"/>
              <a:t>application</a:t>
            </a:r>
            <a:r>
              <a:rPr sz="2176" spc="-6" dirty="0"/>
              <a:t> tenant</a:t>
            </a:r>
            <a:r>
              <a:rPr sz="2176" dirty="0"/>
              <a:t> </a:t>
            </a:r>
            <a:r>
              <a:rPr sz="2176" spc="-6" dirty="0"/>
              <a:t>sur</a:t>
            </a:r>
            <a:r>
              <a:rPr sz="2176" dirty="0"/>
              <a:t> </a:t>
            </a:r>
            <a:r>
              <a:rPr sz="2176" spc="-6" dirty="0"/>
              <a:t>un seul fichier</a:t>
            </a:r>
            <a:r>
              <a:rPr sz="2176" dirty="0"/>
              <a:t> </a:t>
            </a:r>
            <a:r>
              <a:rPr sz="2176" spc="-6" dirty="0"/>
              <a:t>source peut</a:t>
            </a:r>
            <a:r>
              <a:rPr sz="2176" dirty="0"/>
              <a:t> </a:t>
            </a:r>
            <a:r>
              <a:rPr sz="2176" spc="-6" dirty="0"/>
              <a:t>être exécuté </a:t>
            </a:r>
            <a:r>
              <a:rPr sz="2176" spc="-592" dirty="0"/>
              <a:t> </a:t>
            </a:r>
            <a:r>
              <a:rPr sz="2176" spc="-6" dirty="0"/>
              <a:t>ainsi.</a:t>
            </a:r>
            <a:endParaRPr sz="2176" dirty="0"/>
          </a:p>
          <a:p>
            <a:pPr marL="336287" marR="573531">
              <a:lnSpc>
                <a:spcPts val="2442"/>
              </a:lnSpc>
              <a:spcBef>
                <a:spcPts val="1270"/>
              </a:spcBef>
            </a:pPr>
            <a:r>
              <a:rPr sz="2176" dirty="0"/>
              <a:t>Il </a:t>
            </a:r>
            <a:r>
              <a:rPr sz="2176" spc="-6" dirty="0"/>
              <a:t>est</a:t>
            </a:r>
            <a:r>
              <a:rPr sz="2176" spc="6" dirty="0"/>
              <a:t> </a:t>
            </a:r>
            <a:r>
              <a:rPr sz="2176" spc="-12" dirty="0"/>
              <a:t>bien</a:t>
            </a:r>
            <a:r>
              <a:rPr sz="2176" spc="6" dirty="0"/>
              <a:t> </a:t>
            </a:r>
            <a:r>
              <a:rPr sz="2176" spc="-6" dirty="0"/>
              <a:t>sûr</a:t>
            </a:r>
            <a:r>
              <a:rPr sz="2176" spc="6" dirty="0"/>
              <a:t> </a:t>
            </a:r>
            <a:r>
              <a:rPr sz="2176" spc="-12" dirty="0"/>
              <a:t>possible</a:t>
            </a:r>
            <a:r>
              <a:rPr sz="2176" dirty="0"/>
              <a:t> </a:t>
            </a:r>
            <a:r>
              <a:rPr sz="2176" spc="-6" dirty="0"/>
              <a:t>de</a:t>
            </a:r>
            <a:r>
              <a:rPr sz="2176" spc="6" dirty="0"/>
              <a:t> </a:t>
            </a:r>
            <a:r>
              <a:rPr sz="2176" spc="-12" dirty="0"/>
              <a:t>contourner</a:t>
            </a:r>
            <a:r>
              <a:rPr sz="2176" spc="6" dirty="0"/>
              <a:t> </a:t>
            </a:r>
            <a:r>
              <a:rPr sz="2176" spc="-6" dirty="0"/>
              <a:t>cette</a:t>
            </a:r>
            <a:r>
              <a:rPr sz="2176" spc="6" dirty="0"/>
              <a:t> </a:t>
            </a:r>
            <a:r>
              <a:rPr sz="2176" spc="-6" dirty="0"/>
              <a:t>limitation</a:t>
            </a:r>
            <a:r>
              <a:rPr sz="2176" dirty="0"/>
              <a:t> </a:t>
            </a:r>
            <a:r>
              <a:rPr sz="2176" spc="-6" dirty="0"/>
              <a:t>en</a:t>
            </a:r>
            <a:r>
              <a:rPr sz="2176" dirty="0"/>
              <a:t> </a:t>
            </a:r>
            <a:r>
              <a:rPr sz="2176" spc="-6" dirty="0"/>
              <a:t>écrivant</a:t>
            </a:r>
            <a:r>
              <a:rPr sz="2176" spc="12" dirty="0"/>
              <a:t> </a:t>
            </a:r>
            <a:r>
              <a:rPr sz="2176" spc="-6" dirty="0"/>
              <a:t>de</a:t>
            </a:r>
            <a:r>
              <a:rPr sz="2176" dirty="0"/>
              <a:t> </a:t>
            </a:r>
            <a:r>
              <a:rPr sz="2176" spc="-12" dirty="0"/>
              <a:t>nombreuses </a:t>
            </a:r>
            <a:r>
              <a:rPr sz="2176" spc="-585" dirty="0"/>
              <a:t> </a:t>
            </a:r>
            <a:r>
              <a:rPr sz="2176" spc="-6" dirty="0"/>
              <a:t>classes</a:t>
            </a:r>
            <a:r>
              <a:rPr sz="2176" dirty="0"/>
              <a:t> </a:t>
            </a:r>
            <a:r>
              <a:rPr sz="2176" spc="-12" dirty="0"/>
              <a:t>dans</a:t>
            </a:r>
            <a:r>
              <a:rPr sz="2176" dirty="0"/>
              <a:t> </a:t>
            </a:r>
            <a:r>
              <a:rPr sz="2176" spc="-6" dirty="0"/>
              <a:t>le fichier</a:t>
            </a:r>
            <a:r>
              <a:rPr sz="2176" dirty="0"/>
              <a:t> </a:t>
            </a:r>
            <a:r>
              <a:rPr sz="2176" spc="-6" dirty="0"/>
              <a:t>source,</a:t>
            </a:r>
            <a:r>
              <a:rPr sz="2176" dirty="0"/>
              <a:t> </a:t>
            </a:r>
            <a:r>
              <a:rPr sz="2176" spc="-6" dirty="0"/>
              <a:t>mais</a:t>
            </a:r>
            <a:r>
              <a:rPr sz="2176" dirty="0"/>
              <a:t> </a:t>
            </a:r>
            <a:r>
              <a:rPr sz="2176" spc="-6" dirty="0"/>
              <a:t>ceci contredit</a:t>
            </a:r>
            <a:r>
              <a:rPr sz="2176" dirty="0"/>
              <a:t> </a:t>
            </a:r>
            <a:r>
              <a:rPr sz="2176" spc="-6" dirty="0"/>
              <a:t>des</a:t>
            </a:r>
            <a:r>
              <a:rPr sz="2176" dirty="0"/>
              <a:t> </a:t>
            </a:r>
            <a:r>
              <a:rPr sz="2176" spc="-12" dirty="0"/>
              <a:t>bonnes</a:t>
            </a:r>
            <a:r>
              <a:rPr sz="2176" spc="6" dirty="0"/>
              <a:t> </a:t>
            </a:r>
            <a:r>
              <a:rPr sz="2176" spc="-12" dirty="0"/>
              <a:t>pratiques</a:t>
            </a:r>
            <a:r>
              <a:rPr sz="2176" dirty="0"/>
              <a:t> </a:t>
            </a:r>
            <a:r>
              <a:rPr sz="2176" spc="-6" dirty="0"/>
              <a:t>de </a:t>
            </a:r>
            <a:r>
              <a:rPr sz="2176" dirty="0"/>
              <a:t> </a:t>
            </a:r>
            <a:r>
              <a:rPr sz="2176" spc="-12" dirty="0"/>
              <a:t>développement</a:t>
            </a:r>
            <a:r>
              <a:rPr sz="2176" spc="-6" dirty="0"/>
              <a:t> orienté objet.</a:t>
            </a:r>
            <a:endParaRPr sz="2176" dirty="0"/>
          </a:p>
          <a:p>
            <a:pPr marL="336287" marR="238011">
              <a:lnSpc>
                <a:spcPts val="2442"/>
              </a:lnSpc>
              <a:spcBef>
                <a:spcPts val="1264"/>
              </a:spcBef>
            </a:pPr>
            <a:r>
              <a:rPr sz="2176" spc="-6" dirty="0"/>
              <a:t>La première classe du fichier</a:t>
            </a:r>
            <a:r>
              <a:rPr sz="2176" dirty="0"/>
              <a:t> </a:t>
            </a:r>
            <a:r>
              <a:rPr sz="2176" spc="-6" dirty="0"/>
              <a:t>source est</a:t>
            </a:r>
            <a:r>
              <a:rPr sz="2176" dirty="0"/>
              <a:t> </a:t>
            </a:r>
            <a:r>
              <a:rPr sz="2176" spc="-6" dirty="0"/>
              <a:t>celle </a:t>
            </a:r>
            <a:r>
              <a:rPr sz="2176" spc="-12" dirty="0"/>
              <a:t>pour</a:t>
            </a:r>
            <a:r>
              <a:rPr sz="2176" dirty="0"/>
              <a:t> </a:t>
            </a:r>
            <a:r>
              <a:rPr sz="2176" spc="-12" dirty="0"/>
              <a:t>laquelle</a:t>
            </a:r>
            <a:r>
              <a:rPr sz="2176" spc="-6" dirty="0"/>
              <a:t> la méthode main()</a:t>
            </a:r>
            <a:r>
              <a:rPr sz="2176" dirty="0"/>
              <a:t> </a:t>
            </a:r>
            <a:r>
              <a:rPr sz="2176" spc="-6" dirty="0"/>
              <a:t>sera </a:t>
            </a:r>
            <a:r>
              <a:rPr sz="2176" spc="-592" dirty="0"/>
              <a:t> </a:t>
            </a:r>
            <a:r>
              <a:rPr sz="2176" spc="-6" dirty="0"/>
              <a:t>exécutée</a:t>
            </a:r>
            <a:r>
              <a:rPr sz="2176" spc="-12" dirty="0"/>
              <a:t> </a:t>
            </a:r>
            <a:r>
              <a:rPr sz="2176" dirty="0"/>
              <a:t>: </a:t>
            </a:r>
            <a:r>
              <a:rPr sz="2176" spc="-6" dirty="0"/>
              <a:t>l’ordre </a:t>
            </a:r>
            <a:r>
              <a:rPr sz="2176" spc="-12" dirty="0"/>
              <a:t>des</a:t>
            </a:r>
            <a:r>
              <a:rPr sz="2176" dirty="0"/>
              <a:t> </a:t>
            </a:r>
            <a:r>
              <a:rPr sz="2176" spc="-6" dirty="0"/>
              <a:t>classes</a:t>
            </a:r>
            <a:r>
              <a:rPr sz="2176" dirty="0"/>
              <a:t> </a:t>
            </a:r>
            <a:r>
              <a:rPr sz="2176" spc="-6" dirty="0"/>
              <a:t>est important.</a:t>
            </a:r>
            <a:endParaRPr sz="2176"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6194" y="353847"/>
            <a:ext cx="1178509" cy="238771"/>
          </a:xfrm>
          <a:prstGeom prst="rect">
            <a:avLst/>
          </a:prstGeom>
        </p:spPr>
        <p:txBody>
          <a:bodyPr vert="horz" wrap="square" lIns="0" tIns="15355" rIns="0" bIns="0" rtlCol="0">
            <a:spAutoFit/>
          </a:bodyPr>
          <a:lstStyle/>
          <a:p>
            <a:pPr marL="15356" defTabSz="1105601">
              <a:spcBef>
                <a:spcPts val="121"/>
              </a:spcBef>
            </a:pPr>
            <a:r>
              <a:rPr sz="1451" b="1" spc="-6" dirty="0">
                <a:solidFill>
                  <a:srgbClr val="0058FF"/>
                </a:solidFill>
                <a:latin typeface="Arial"/>
                <a:cs typeface="Arial"/>
              </a:rPr>
              <a:t>Classloading</a:t>
            </a:r>
            <a:endParaRPr sz="1451">
              <a:solidFill>
                <a:prstClr val="black"/>
              </a:solidFill>
              <a:latin typeface="Arial"/>
              <a:cs typeface="Arial"/>
            </a:endParaRPr>
          </a:p>
        </p:txBody>
      </p:sp>
      <p:sp>
        <p:nvSpPr>
          <p:cNvPr id="3" name="object 3"/>
          <p:cNvSpPr txBox="1">
            <a:spLocks noGrp="1"/>
          </p:cNvSpPr>
          <p:nvPr>
            <p:ph type="title"/>
          </p:nvPr>
        </p:nvSpPr>
        <p:spPr>
          <a:xfrm>
            <a:off x="596194" y="593250"/>
            <a:ext cx="3817294" cy="350340"/>
          </a:xfrm>
          <a:prstGeom prst="rect">
            <a:avLst/>
          </a:prstGeom>
        </p:spPr>
        <p:txBody>
          <a:bodyPr vert="horz" wrap="square" lIns="0" tIns="15355" rIns="0" bIns="0" rtlCol="0">
            <a:spAutoFit/>
          </a:bodyPr>
          <a:lstStyle/>
          <a:p>
            <a:pPr marL="15356">
              <a:spcBef>
                <a:spcPts val="121"/>
              </a:spcBef>
            </a:pPr>
            <a:r>
              <a:rPr sz="2176" spc="-6" dirty="0">
                <a:latin typeface="Arial"/>
                <a:cs typeface="Arial"/>
              </a:rPr>
              <a:t>Hiérarchie</a:t>
            </a:r>
            <a:r>
              <a:rPr sz="2176" spc="-54" dirty="0">
                <a:latin typeface="Arial"/>
                <a:cs typeface="Arial"/>
              </a:rPr>
              <a:t> </a:t>
            </a:r>
            <a:r>
              <a:rPr sz="2176" spc="-6" dirty="0">
                <a:latin typeface="Arial"/>
                <a:cs typeface="Arial"/>
              </a:rPr>
              <a:t>des</a:t>
            </a:r>
            <a:r>
              <a:rPr sz="2176" spc="-48" dirty="0">
                <a:latin typeface="Arial"/>
                <a:cs typeface="Arial"/>
              </a:rPr>
              <a:t> </a:t>
            </a:r>
            <a:r>
              <a:rPr sz="2176" spc="-6" dirty="0">
                <a:latin typeface="Arial"/>
                <a:cs typeface="Arial"/>
              </a:rPr>
              <a:t>ClassLoaders</a:t>
            </a:r>
            <a:endParaRPr sz="2176">
              <a:latin typeface="Arial"/>
              <a:cs typeface="Arial"/>
            </a:endParaRPr>
          </a:p>
        </p:txBody>
      </p:sp>
      <p:sp>
        <p:nvSpPr>
          <p:cNvPr id="7" name="object 7"/>
          <p:cNvSpPr txBox="1"/>
          <p:nvPr/>
        </p:nvSpPr>
        <p:spPr>
          <a:xfrm>
            <a:off x="859966" y="1546038"/>
            <a:ext cx="10391607" cy="1851970"/>
          </a:xfrm>
          <a:prstGeom prst="rect">
            <a:avLst/>
          </a:prstGeom>
        </p:spPr>
        <p:txBody>
          <a:bodyPr vert="horz" wrap="square" lIns="0" tIns="15355" rIns="0" bIns="0" rtlCol="0">
            <a:spAutoFit/>
          </a:bodyPr>
          <a:lstStyle/>
          <a:p>
            <a:pPr marL="301106" marR="6142" indent="-285750" defTabSz="1105601">
              <a:spcBef>
                <a:spcPts val="121"/>
              </a:spcBef>
              <a:buFont typeface="Arial" panose="020B0604020202020204" pitchFamily="34" charset="0"/>
              <a:buChar char="•"/>
            </a:pPr>
            <a:r>
              <a:rPr sz="1693" b="1" spc="-6" dirty="0">
                <a:solidFill>
                  <a:srgbClr val="FFFFFF"/>
                </a:solidFill>
                <a:latin typeface="Arial"/>
                <a:cs typeface="Arial"/>
              </a:rPr>
              <a:t>BootStrap</a:t>
            </a:r>
            <a:r>
              <a:rPr sz="1693" b="1" dirty="0">
                <a:solidFill>
                  <a:srgbClr val="FFFFFF"/>
                </a:solidFill>
                <a:latin typeface="Arial"/>
                <a:cs typeface="Arial"/>
              </a:rPr>
              <a:t> </a:t>
            </a:r>
            <a:r>
              <a:rPr sz="1693" b="1" spc="-6" dirty="0" err="1">
                <a:solidFill>
                  <a:srgbClr val="FFFFFF"/>
                </a:solidFill>
                <a:latin typeface="Arial"/>
                <a:cs typeface="Arial"/>
              </a:rPr>
              <a:t>ClassLoader</a:t>
            </a:r>
            <a:r>
              <a:rPr sz="1693" b="1" spc="18" dirty="0">
                <a:solidFill>
                  <a:srgbClr val="FFFFFF"/>
                </a:solidFill>
                <a:latin typeface="Arial"/>
                <a:cs typeface="Arial"/>
              </a:rPr>
              <a:t> </a:t>
            </a:r>
            <a:r>
              <a:rPr sz="1693" b="1" spc="-6" dirty="0" err="1">
                <a:solidFill>
                  <a:srgbClr val="FFFFFF"/>
                </a:solidFill>
                <a:latin typeface="Arial"/>
                <a:cs typeface="Arial"/>
              </a:rPr>
              <a:t>n'a</a:t>
            </a:r>
            <a:r>
              <a:rPr sz="1693" b="1" spc="12" dirty="0">
                <a:solidFill>
                  <a:srgbClr val="FFFFFF"/>
                </a:solidFill>
                <a:latin typeface="Arial"/>
                <a:cs typeface="Arial"/>
              </a:rPr>
              <a:t> </a:t>
            </a:r>
            <a:r>
              <a:rPr sz="1693" b="1" spc="-6" dirty="0">
                <a:solidFill>
                  <a:srgbClr val="FFFFFF"/>
                </a:solidFill>
                <a:latin typeface="Arial"/>
                <a:cs typeface="Arial"/>
              </a:rPr>
              <a:t>aucun</a:t>
            </a:r>
            <a:r>
              <a:rPr sz="1693" b="1" spc="12" dirty="0">
                <a:solidFill>
                  <a:srgbClr val="FFFFFF"/>
                </a:solidFill>
                <a:latin typeface="Arial"/>
                <a:cs typeface="Arial"/>
              </a:rPr>
              <a:t> </a:t>
            </a:r>
            <a:r>
              <a:rPr sz="1693" b="1" spc="-6" dirty="0">
                <a:solidFill>
                  <a:srgbClr val="FFFFFF"/>
                </a:solidFill>
                <a:latin typeface="Arial"/>
                <a:cs typeface="Arial"/>
              </a:rPr>
              <a:t>ClassLoader</a:t>
            </a:r>
            <a:r>
              <a:rPr sz="1693" b="1" spc="12" dirty="0">
                <a:solidFill>
                  <a:srgbClr val="FFFFFF"/>
                </a:solidFill>
                <a:latin typeface="Arial"/>
                <a:cs typeface="Arial"/>
              </a:rPr>
              <a:t> </a:t>
            </a:r>
            <a:r>
              <a:rPr sz="1693" b="1" spc="-6" dirty="0">
                <a:solidFill>
                  <a:srgbClr val="FFFFFF"/>
                </a:solidFill>
                <a:latin typeface="Arial"/>
                <a:cs typeface="Arial"/>
              </a:rPr>
              <a:t>parent.</a:t>
            </a:r>
            <a:r>
              <a:rPr sz="1693" b="1" spc="24" dirty="0">
                <a:solidFill>
                  <a:srgbClr val="FFFFFF"/>
                </a:solidFill>
                <a:latin typeface="Arial"/>
                <a:cs typeface="Arial"/>
              </a:rPr>
              <a:t> </a:t>
            </a:r>
            <a:r>
              <a:rPr sz="1693" b="1" dirty="0">
                <a:solidFill>
                  <a:srgbClr val="FFFFFF"/>
                </a:solidFill>
                <a:latin typeface="Arial"/>
                <a:cs typeface="Arial"/>
              </a:rPr>
              <a:t>Il</a:t>
            </a:r>
            <a:r>
              <a:rPr sz="1693" b="1" spc="12" dirty="0">
                <a:solidFill>
                  <a:srgbClr val="FFFFFF"/>
                </a:solidFill>
                <a:latin typeface="Arial"/>
                <a:cs typeface="Arial"/>
              </a:rPr>
              <a:t> </a:t>
            </a:r>
            <a:r>
              <a:rPr sz="1693" b="1" spc="-6" dirty="0">
                <a:solidFill>
                  <a:srgbClr val="FFFFFF"/>
                </a:solidFill>
                <a:latin typeface="Arial"/>
                <a:cs typeface="Arial"/>
              </a:rPr>
              <a:t>est</a:t>
            </a:r>
            <a:r>
              <a:rPr sz="1693" b="1" spc="12" dirty="0">
                <a:solidFill>
                  <a:srgbClr val="FFFFFF"/>
                </a:solidFill>
                <a:latin typeface="Arial"/>
                <a:cs typeface="Arial"/>
              </a:rPr>
              <a:t> </a:t>
            </a:r>
            <a:r>
              <a:rPr sz="1693" b="1" spc="-6" dirty="0">
                <a:solidFill>
                  <a:srgbClr val="FFFFFF"/>
                </a:solidFill>
                <a:latin typeface="Arial"/>
                <a:cs typeface="Arial"/>
              </a:rPr>
              <a:t>également </a:t>
            </a:r>
            <a:r>
              <a:rPr sz="1693" b="1" spc="-447" dirty="0">
                <a:solidFill>
                  <a:srgbClr val="FFFFFF"/>
                </a:solidFill>
                <a:latin typeface="Arial"/>
                <a:cs typeface="Arial"/>
              </a:rPr>
              <a:t> </a:t>
            </a:r>
            <a:r>
              <a:rPr sz="1693" b="1" spc="-6" dirty="0">
                <a:solidFill>
                  <a:srgbClr val="FFFFFF"/>
                </a:solidFill>
                <a:latin typeface="Arial"/>
                <a:cs typeface="Arial"/>
              </a:rPr>
              <a:t>appelé</a:t>
            </a:r>
            <a:r>
              <a:rPr sz="1693" b="1" dirty="0">
                <a:solidFill>
                  <a:srgbClr val="FFFFFF"/>
                </a:solidFill>
                <a:latin typeface="Arial"/>
                <a:cs typeface="Arial"/>
              </a:rPr>
              <a:t> Primordial</a:t>
            </a:r>
            <a:r>
              <a:rPr sz="1693" b="1" spc="6" dirty="0">
                <a:solidFill>
                  <a:srgbClr val="FFFFFF"/>
                </a:solidFill>
                <a:latin typeface="Arial"/>
                <a:cs typeface="Arial"/>
              </a:rPr>
              <a:t> </a:t>
            </a:r>
            <a:r>
              <a:rPr sz="1693" b="1" spc="-6" dirty="0" err="1">
                <a:solidFill>
                  <a:srgbClr val="FFFFFF"/>
                </a:solidFill>
                <a:latin typeface="Arial"/>
                <a:cs typeface="Arial"/>
              </a:rPr>
              <a:t>ClassLoader</a:t>
            </a:r>
            <a:r>
              <a:rPr sz="1693" b="1" spc="6" dirty="0">
                <a:solidFill>
                  <a:srgbClr val="FFFFFF"/>
                </a:solidFill>
                <a:latin typeface="Arial"/>
                <a:cs typeface="Arial"/>
              </a:rPr>
              <a:t> </a:t>
            </a:r>
            <a:r>
              <a:rPr sz="1693" b="1" dirty="0">
                <a:solidFill>
                  <a:srgbClr val="FFFFFF"/>
                </a:solidFill>
                <a:latin typeface="Arial"/>
                <a:cs typeface="Arial"/>
              </a:rPr>
              <a:t>.</a:t>
            </a:r>
            <a:endParaRPr lang="fr-FR" sz="1693" b="1" dirty="0">
              <a:solidFill>
                <a:srgbClr val="FFFFFF"/>
              </a:solidFill>
              <a:latin typeface="Arial"/>
              <a:cs typeface="Arial"/>
            </a:endParaRPr>
          </a:p>
          <a:p>
            <a:pPr marL="15356" marR="6142" defTabSz="1105601">
              <a:spcBef>
                <a:spcPts val="121"/>
              </a:spcBef>
            </a:pPr>
            <a:endParaRPr sz="1693" dirty="0">
              <a:solidFill>
                <a:prstClr val="black"/>
              </a:solidFill>
              <a:latin typeface="Arial"/>
              <a:cs typeface="Arial"/>
            </a:endParaRPr>
          </a:p>
          <a:p>
            <a:pPr marL="301106" marR="176589" indent="-285750" defTabSz="1105601">
              <a:spcBef>
                <a:spcPts val="6"/>
              </a:spcBef>
              <a:buFont typeface="Arial" panose="020B0604020202020204" pitchFamily="34" charset="0"/>
              <a:buChar char="•"/>
            </a:pPr>
            <a:r>
              <a:rPr sz="1693" b="1" spc="-6" dirty="0">
                <a:solidFill>
                  <a:srgbClr val="FFFFFF"/>
                </a:solidFill>
                <a:latin typeface="Arial"/>
                <a:cs typeface="Arial"/>
              </a:rPr>
              <a:t>Extension</a:t>
            </a:r>
            <a:r>
              <a:rPr sz="1693" b="1" spc="6" dirty="0">
                <a:solidFill>
                  <a:srgbClr val="FFFFFF"/>
                </a:solidFill>
                <a:latin typeface="Arial"/>
                <a:cs typeface="Arial"/>
              </a:rPr>
              <a:t> </a:t>
            </a:r>
            <a:r>
              <a:rPr sz="1693" b="1" spc="-6" dirty="0">
                <a:solidFill>
                  <a:srgbClr val="FFFFFF"/>
                </a:solidFill>
                <a:latin typeface="Arial"/>
                <a:cs typeface="Arial"/>
              </a:rPr>
              <a:t>ClassLoader</a:t>
            </a:r>
            <a:r>
              <a:rPr sz="1693" b="1" spc="12" dirty="0">
                <a:solidFill>
                  <a:srgbClr val="FFFFFF"/>
                </a:solidFill>
                <a:latin typeface="Arial"/>
                <a:cs typeface="Arial"/>
              </a:rPr>
              <a:t> </a:t>
            </a:r>
            <a:r>
              <a:rPr sz="1693" b="1" dirty="0">
                <a:solidFill>
                  <a:srgbClr val="FFFFFF"/>
                </a:solidFill>
                <a:latin typeface="Arial"/>
                <a:cs typeface="Arial"/>
              </a:rPr>
              <a:t>:</a:t>
            </a:r>
            <a:r>
              <a:rPr sz="1693" b="1" spc="12" dirty="0">
                <a:solidFill>
                  <a:srgbClr val="FFFFFF"/>
                </a:solidFill>
                <a:latin typeface="Arial"/>
                <a:cs typeface="Arial"/>
              </a:rPr>
              <a:t> </a:t>
            </a:r>
            <a:r>
              <a:rPr sz="1693" b="1" spc="-6" dirty="0">
                <a:solidFill>
                  <a:srgbClr val="FFFFFF"/>
                </a:solidFill>
                <a:latin typeface="Arial"/>
                <a:cs typeface="Arial"/>
              </a:rPr>
              <a:t>l'extension</a:t>
            </a:r>
            <a:r>
              <a:rPr sz="1693" b="1" spc="12" dirty="0">
                <a:solidFill>
                  <a:srgbClr val="FFFFFF"/>
                </a:solidFill>
                <a:latin typeface="Arial"/>
                <a:cs typeface="Arial"/>
              </a:rPr>
              <a:t> </a:t>
            </a:r>
            <a:r>
              <a:rPr sz="1693" b="1" spc="-6" dirty="0">
                <a:solidFill>
                  <a:srgbClr val="FFFFFF"/>
                </a:solidFill>
                <a:latin typeface="Arial"/>
                <a:cs typeface="Arial"/>
              </a:rPr>
              <a:t>ClassLoader</a:t>
            </a:r>
            <a:r>
              <a:rPr sz="1693" b="1" spc="12" dirty="0">
                <a:solidFill>
                  <a:srgbClr val="FFFFFF"/>
                </a:solidFill>
                <a:latin typeface="Arial"/>
                <a:cs typeface="Arial"/>
              </a:rPr>
              <a:t> </a:t>
            </a:r>
            <a:r>
              <a:rPr sz="1693" b="1" spc="-6" dirty="0">
                <a:solidFill>
                  <a:srgbClr val="FFFFFF"/>
                </a:solidFill>
                <a:latin typeface="Arial"/>
                <a:cs typeface="Arial"/>
              </a:rPr>
              <a:t>est</a:t>
            </a:r>
            <a:r>
              <a:rPr sz="1693" b="1" spc="6" dirty="0">
                <a:solidFill>
                  <a:srgbClr val="FFFFFF"/>
                </a:solidFill>
                <a:latin typeface="Arial"/>
                <a:cs typeface="Arial"/>
              </a:rPr>
              <a:t> </a:t>
            </a:r>
            <a:r>
              <a:rPr sz="1693" b="1" spc="-6" dirty="0">
                <a:solidFill>
                  <a:srgbClr val="FFFFFF"/>
                </a:solidFill>
                <a:latin typeface="Arial"/>
                <a:cs typeface="Arial"/>
              </a:rPr>
              <a:t>un</a:t>
            </a:r>
            <a:r>
              <a:rPr sz="1693" b="1" spc="6" dirty="0">
                <a:solidFill>
                  <a:srgbClr val="FFFFFF"/>
                </a:solidFill>
                <a:latin typeface="Arial"/>
                <a:cs typeface="Arial"/>
              </a:rPr>
              <a:t> </a:t>
            </a:r>
            <a:r>
              <a:rPr sz="1693" b="1" spc="-6" dirty="0">
                <a:solidFill>
                  <a:srgbClr val="FFFFFF"/>
                </a:solidFill>
                <a:latin typeface="Arial"/>
                <a:cs typeface="Arial"/>
              </a:rPr>
              <a:t>enfant</a:t>
            </a:r>
            <a:r>
              <a:rPr sz="1693" b="1" spc="18" dirty="0">
                <a:solidFill>
                  <a:srgbClr val="FFFFFF"/>
                </a:solidFill>
                <a:latin typeface="Arial"/>
                <a:cs typeface="Arial"/>
              </a:rPr>
              <a:t> </a:t>
            </a:r>
            <a:r>
              <a:rPr sz="1693" b="1" spc="-6" dirty="0">
                <a:solidFill>
                  <a:srgbClr val="FFFFFF"/>
                </a:solidFill>
                <a:latin typeface="Arial"/>
                <a:cs typeface="Arial"/>
              </a:rPr>
              <a:t>de</a:t>
            </a:r>
            <a:r>
              <a:rPr sz="1693" b="1" spc="12" dirty="0">
                <a:solidFill>
                  <a:srgbClr val="FFFFFF"/>
                </a:solidFill>
                <a:latin typeface="Arial"/>
                <a:cs typeface="Arial"/>
              </a:rPr>
              <a:t> </a:t>
            </a:r>
            <a:r>
              <a:rPr sz="1693" b="1" spc="-6" dirty="0">
                <a:solidFill>
                  <a:srgbClr val="FFFFFF"/>
                </a:solidFill>
                <a:latin typeface="Arial"/>
                <a:cs typeface="Arial"/>
              </a:rPr>
              <a:t>Bootstrap</a:t>
            </a:r>
            <a:r>
              <a:rPr sz="1693" b="1" spc="6" dirty="0">
                <a:solidFill>
                  <a:srgbClr val="FFFFFF"/>
                </a:solidFill>
                <a:latin typeface="Arial"/>
                <a:cs typeface="Arial"/>
              </a:rPr>
              <a:t> </a:t>
            </a:r>
            <a:r>
              <a:rPr sz="1693" b="1" spc="-6" dirty="0">
                <a:solidFill>
                  <a:srgbClr val="FFFFFF"/>
                </a:solidFill>
                <a:latin typeface="Arial"/>
                <a:cs typeface="Arial"/>
              </a:rPr>
              <a:t>ClassLoader</a:t>
            </a:r>
            <a:r>
              <a:rPr sz="1693" b="1" spc="18" dirty="0">
                <a:solidFill>
                  <a:srgbClr val="FFFFFF"/>
                </a:solidFill>
                <a:latin typeface="Arial"/>
                <a:cs typeface="Arial"/>
              </a:rPr>
              <a:t> </a:t>
            </a:r>
            <a:r>
              <a:rPr sz="1693" b="1" spc="-6" dirty="0">
                <a:solidFill>
                  <a:srgbClr val="FFFFFF"/>
                </a:solidFill>
                <a:latin typeface="Arial"/>
                <a:cs typeface="Arial"/>
              </a:rPr>
              <a:t>et</a:t>
            </a:r>
            <a:r>
              <a:rPr sz="1693" b="1" spc="18" dirty="0">
                <a:solidFill>
                  <a:srgbClr val="FFFFFF"/>
                </a:solidFill>
                <a:latin typeface="Arial"/>
                <a:cs typeface="Arial"/>
              </a:rPr>
              <a:t> </a:t>
            </a:r>
            <a:r>
              <a:rPr sz="1693" b="1" spc="-6" dirty="0">
                <a:solidFill>
                  <a:srgbClr val="FFFFFF"/>
                </a:solidFill>
                <a:latin typeface="Arial"/>
                <a:cs typeface="Arial"/>
              </a:rPr>
              <a:t>charge </a:t>
            </a:r>
            <a:r>
              <a:rPr sz="1693" b="1" spc="-453" dirty="0">
                <a:solidFill>
                  <a:srgbClr val="FFFFFF"/>
                </a:solidFill>
                <a:latin typeface="Arial"/>
                <a:cs typeface="Arial"/>
              </a:rPr>
              <a:t> </a:t>
            </a:r>
            <a:r>
              <a:rPr sz="1693" b="1" spc="-6" dirty="0">
                <a:solidFill>
                  <a:srgbClr val="FFFFFF"/>
                </a:solidFill>
                <a:latin typeface="Arial"/>
                <a:cs typeface="Arial"/>
              </a:rPr>
              <a:t>des</a:t>
            </a:r>
            <a:r>
              <a:rPr sz="1693" b="1" spc="6" dirty="0">
                <a:solidFill>
                  <a:srgbClr val="FFFFFF"/>
                </a:solidFill>
                <a:latin typeface="Arial"/>
                <a:cs typeface="Arial"/>
              </a:rPr>
              <a:t> </a:t>
            </a:r>
            <a:r>
              <a:rPr sz="1693" b="1" spc="-6" dirty="0">
                <a:solidFill>
                  <a:srgbClr val="FFFFFF"/>
                </a:solidFill>
                <a:latin typeface="Arial"/>
                <a:cs typeface="Arial"/>
              </a:rPr>
              <a:t>classes</a:t>
            </a:r>
            <a:r>
              <a:rPr sz="1693" b="1" spc="12" dirty="0">
                <a:solidFill>
                  <a:srgbClr val="FFFFFF"/>
                </a:solidFill>
                <a:latin typeface="Arial"/>
                <a:cs typeface="Arial"/>
              </a:rPr>
              <a:t> </a:t>
            </a:r>
            <a:r>
              <a:rPr sz="1693" b="1" spc="-6" dirty="0">
                <a:solidFill>
                  <a:srgbClr val="FFFFFF"/>
                </a:solidFill>
                <a:latin typeface="Arial"/>
                <a:cs typeface="Arial"/>
              </a:rPr>
              <a:t>Java</a:t>
            </a:r>
            <a:r>
              <a:rPr sz="1693" b="1" spc="6" dirty="0">
                <a:solidFill>
                  <a:srgbClr val="FFFFFF"/>
                </a:solidFill>
                <a:latin typeface="Arial"/>
                <a:cs typeface="Arial"/>
              </a:rPr>
              <a:t> </a:t>
            </a:r>
            <a:r>
              <a:rPr sz="1693" b="1" dirty="0">
                <a:solidFill>
                  <a:srgbClr val="FFFFFF"/>
                </a:solidFill>
                <a:latin typeface="Arial"/>
                <a:cs typeface="Arial"/>
              </a:rPr>
              <a:t>à</a:t>
            </a:r>
            <a:r>
              <a:rPr sz="1693" b="1" spc="12" dirty="0">
                <a:solidFill>
                  <a:srgbClr val="FFFFFF"/>
                </a:solidFill>
                <a:latin typeface="Arial"/>
                <a:cs typeface="Arial"/>
              </a:rPr>
              <a:t> </a:t>
            </a:r>
            <a:r>
              <a:rPr sz="1693" b="1" dirty="0">
                <a:solidFill>
                  <a:srgbClr val="FFFFFF"/>
                </a:solidFill>
                <a:latin typeface="Arial"/>
                <a:cs typeface="Arial"/>
              </a:rPr>
              <a:t>partir</a:t>
            </a:r>
            <a:r>
              <a:rPr sz="1693" b="1" spc="12" dirty="0">
                <a:solidFill>
                  <a:srgbClr val="FFFFFF"/>
                </a:solidFill>
                <a:latin typeface="Arial"/>
                <a:cs typeface="Arial"/>
              </a:rPr>
              <a:t> </a:t>
            </a:r>
            <a:r>
              <a:rPr sz="1693" b="1" spc="-6" dirty="0">
                <a:solidFill>
                  <a:srgbClr val="FFFFFF"/>
                </a:solidFill>
                <a:latin typeface="Arial"/>
                <a:cs typeface="Arial"/>
              </a:rPr>
              <a:t>des</a:t>
            </a:r>
            <a:r>
              <a:rPr sz="1693" b="1" spc="12" dirty="0">
                <a:solidFill>
                  <a:srgbClr val="FFFFFF"/>
                </a:solidFill>
                <a:latin typeface="Arial"/>
                <a:cs typeface="Arial"/>
              </a:rPr>
              <a:t> </a:t>
            </a:r>
            <a:r>
              <a:rPr sz="1693" b="1" spc="-6" dirty="0">
                <a:solidFill>
                  <a:srgbClr val="FFFFFF"/>
                </a:solidFill>
                <a:latin typeface="Arial"/>
                <a:cs typeface="Arial"/>
              </a:rPr>
              <a:t>bibliothèques</a:t>
            </a:r>
            <a:r>
              <a:rPr sz="1693" b="1" spc="12" dirty="0">
                <a:solidFill>
                  <a:srgbClr val="FFFFFF"/>
                </a:solidFill>
                <a:latin typeface="Arial"/>
                <a:cs typeface="Arial"/>
              </a:rPr>
              <a:t> </a:t>
            </a:r>
            <a:r>
              <a:rPr sz="1693" b="1" spc="-6" dirty="0" err="1">
                <a:solidFill>
                  <a:srgbClr val="FFFFFF"/>
                </a:solidFill>
                <a:latin typeface="Arial"/>
                <a:cs typeface="Arial"/>
              </a:rPr>
              <a:t>d'extensions</a:t>
            </a:r>
            <a:r>
              <a:rPr sz="1693" b="1" spc="6" dirty="0">
                <a:solidFill>
                  <a:srgbClr val="FFFFFF"/>
                </a:solidFill>
                <a:latin typeface="Arial"/>
                <a:cs typeface="Arial"/>
              </a:rPr>
              <a:t> </a:t>
            </a:r>
            <a:r>
              <a:rPr sz="1693" b="1" spc="-6" dirty="0">
                <a:solidFill>
                  <a:srgbClr val="FFFFFF"/>
                </a:solidFill>
                <a:latin typeface="Arial"/>
                <a:cs typeface="Arial"/>
              </a:rPr>
              <a:t>JDK</a:t>
            </a:r>
            <a:endParaRPr lang="fr-FR" sz="1693" b="1" spc="-6" dirty="0">
              <a:solidFill>
                <a:srgbClr val="FFFFFF"/>
              </a:solidFill>
              <a:latin typeface="Arial"/>
              <a:cs typeface="Arial"/>
            </a:endParaRPr>
          </a:p>
          <a:p>
            <a:pPr marL="15356" marR="176589" defTabSz="1105601">
              <a:spcBef>
                <a:spcPts val="6"/>
              </a:spcBef>
            </a:pPr>
            <a:endParaRPr lang="fr-FR" sz="1693" b="1" spc="-6" dirty="0">
              <a:solidFill>
                <a:srgbClr val="FFFFFF"/>
              </a:solidFill>
              <a:latin typeface="Arial"/>
              <a:cs typeface="Arial"/>
            </a:endParaRPr>
          </a:p>
          <a:p>
            <a:pPr marL="301106" marR="176589" indent="-285750" defTabSz="1105601">
              <a:spcBef>
                <a:spcPts val="6"/>
              </a:spcBef>
              <a:buFont typeface="Arial" panose="020B0604020202020204" pitchFamily="34" charset="0"/>
              <a:buChar char="•"/>
            </a:pPr>
            <a:r>
              <a:rPr sz="1693" b="1" spc="-6" dirty="0">
                <a:solidFill>
                  <a:srgbClr val="FFFFFF"/>
                </a:solidFill>
                <a:latin typeface="Arial"/>
                <a:cs typeface="Arial"/>
              </a:rPr>
              <a:t>System</a:t>
            </a:r>
            <a:r>
              <a:rPr sz="1693" b="1" spc="6" dirty="0">
                <a:solidFill>
                  <a:srgbClr val="FFFFFF"/>
                </a:solidFill>
                <a:latin typeface="Arial"/>
                <a:cs typeface="Arial"/>
              </a:rPr>
              <a:t> </a:t>
            </a:r>
            <a:r>
              <a:rPr sz="1693" b="1" spc="-6" dirty="0">
                <a:solidFill>
                  <a:srgbClr val="FFFFFF"/>
                </a:solidFill>
                <a:latin typeface="Arial"/>
                <a:cs typeface="Arial"/>
              </a:rPr>
              <a:t>ClassLoader</a:t>
            </a:r>
            <a:r>
              <a:rPr sz="1693" b="1" spc="6" dirty="0">
                <a:solidFill>
                  <a:srgbClr val="FFFFFF"/>
                </a:solidFill>
                <a:latin typeface="Arial"/>
                <a:cs typeface="Arial"/>
              </a:rPr>
              <a:t> </a:t>
            </a:r>
            <a:r>
              <a:rPr sz="1693" b="1" dirty="0">
                <a:solidFill>
                  <a:srgbClr val="FFFFFF"/>
                </a:solidFill>
                <a:latin typeface="Arial"/>
                <a:cs typeface="Arial"/>
              </a:rPr>
              <a:t>:</a:t>
            </a:r>
            <a:r>
              <a:rPr sz="1693" b="1" spc="12" dirty="0">
                <a:solidFill>
                  <a:srgbClr val="FFFFFF"/>
                </a:solidFill>
                <a:latin typeface="Arial"/>
                <a:cs typeface="Arial"/>
              </a:rPr>
              <a:t> </a:t>
            </a:r>
            <a:r>
              <a:rPr sz="1693" b="1" dirty="0">
                <a:solidFill>
                  <a:srgbClr val="FFFFFF"/>
                </a:solidFill>
                <a:latin typeface="Arial"/>
                <a:cs typeface="Arial"/>
              </a:rPr>
              <a:t>Il</a:t>
            </a:r>
            <a:r>
              <a:rPr sz="1693" b="1" spc="12" dirty="0">
                <a:solidFill>
                  <a:srgbClr val="FFFFFF"/>
                </a:solidFill>
                <a:latin typeface="Arial"/>
                <a:cs typeface="Arial"/>
              </a:rPr>
              <a:t> </a:t>
            </a:r>
            <a:r>
              <a:rPr sz="1693" b="1" spc="-6" dirty="0">
                <a:solidFill>
                  <a:srgbClr val="FFFFFF"/>
                </a:solidFill>
                <a:latin typeface="Arial"/>
                <a:cs typeface="Arial"/>
              </a:rPr>
              <a:t>charge</a:t>
            </a:r>
            <a:r>
              <a:rPr sz="1693" b="1" spc="12" dirty="0">
                <a:solidFill>
                  <a:srgbClr val="FFFFFF"/>
                </a:solidFill>
                <a:latin typeface="Arial"/>
                <a:cs typeface="Arial"/>
              </a:rPr>
              <a:t> </a:t>
            </a:r>
            <a:r>
              <a:rPr sz="1693" b="1" spc="-6" dirty="0">
                <a:solidFill>
                  <a:srgbClr val="FFFFFF"/>
                </a:solidFill>
                <a:latin typeface="Arial"/>
                <a:cs typeface="Arial"/>
              </a:rPr>
              <a:t>les</a:t>
            </a:r>
            <a:r>
              <a:rPr sz="1693" b="1" spc="12" dirty="0">
                <a:solidFill>
                  <a:srgbClr val="FFFFFF"/>
                </a:solidFill>
                <a:latin typeface="Arial"/>
                <a:cs typeface="Arial"/>
              </a:rPr>
              <a:t> </a:t>
            </a:r>
            <a:r>
              <a:rPr sz="1693" b="1" spc="-6" dirty="0">
                <a:solidFill>
                  <a:srgbClr val="FFFFFF"/>
                </a:solidFill>
                <a:latin typeface="Arial"/>
                <a:cs typeface="Arial"/>
              </a:rPr>
              <a:t>classes</a:t>
            </a:r>
            <a:r>
              <a:rPr sz="1693" b="1" spc="12" dirty="0">
                <a:solidFill>
                  <a:srgbClr val="FFFFFF"/>
                </a:solidFill>
                <a:latin typeface="Arial"/>
                <a:cs typeface="Arial"/>
              </a:rPr>
              <a:t> </a:t>
            </a:r>
            <a:r>
              <a:rPr lang="fr-FR" sz="1693" b="1" spc="12" dirty="0">
                <a:solidFill>
                  <a:srgbClr val="FFFFFF"/>
                </a:solidFill>
                <a:latin typeface="Arial"/>
                <a:cs typeface="Arial"/>
              </a:rPr>
              <a:t>trouvée dans le</a:t>
            </a:r>
            <a:r>
              <a:rPr sz="1693" b="1" dirty="0">
                <a:solidFill>
                  <a:srgbClr val="FFFFFF"/>
                </a:solidFill>
                <a:latin typeface="Arial"/>
                <a:cs typeface="Arial"/>
              </a:rPr>
              <a:t> </a:t>
            </a:r>
            <a:r>
              <a:rPr sz="1693" b="1" spc="-30" dirty="0">
                <a:solidFill>
                  <a:srgbClr val="FFFFFF"/>
                </a:solidFill>
                <a:latin typeface="Arial"/>
                <a:cs typeface="Arial"/>
              </a:rPr>
              <a:t>CLASSPATH</a:t>
            </a:r>
            <a:r>
              <a:rPr sz="1693" b="1" spc="-12" dirty="0">
                <a:solidFill>
                  <a:srgbClr val="FFFFFF"/>
                </a:solidFill>
                <a:latin typeface="Arial"/>
                <a:cs typeface="Arial"/>
              </a:rPr>
              <a:t>.</a:t>
            </a:r>
            <a:endParaRPr sz="1693" dirty="0">
              <a:solidFill>
                <a:prstClr val="black"/>
              </a:solidFill>
              <a:latin typeface="Arial"/>
              <a:cs typeface="Arial"/>
            </a:endParaRPr>
          </a:p>
        </p:txBody>
      </p:sp>
      <p:sp>
        <p:nvSpPr>
          <p:cNvPr id="8" name="object 8"/>
          <p:cNvSpPr txBox="1"/>
          <p:nvPr/>
        </p:nvSpPr>
        <p:spPr>
          <a:xfrm>
            <a:off x="601414" y="4708234"/>
            <a:ext cx="102880" cy="131726"/>
          </a:xfrm>
          <a:prstGeom prst="rect">
            <a:avLst/>
          </a:prstGeom>
        </p:spPr>
        <p:txBody>
          <a:bodyPr vert="horz" wrap="square" lIns="0" tIns="19962" rIns="0" bIns="0" rtlCol="0">
            <a:spAutoFit/>
          </a:bodyPr>
          <a:lstStyle/>
          <a:p>
            <a:pPr marL="15356" defTabSz="1105601">
              <a:spcBef>
                <a:spcPts val="157"/>
              </a:spcBef>
            </a:pPr>
            <a:r>
              <a:rPr sz="725" spc="24" dirty="0">
                <a:solidFill>
                  <a:srgbClr val="0058FF"/>
                </a:solidFill>
                <a:latin typeface="Wingdings"/>
                <a:cs typeface="Wingdings"/>
              </a:rPr>
              <a:t></a:t>
            </a:r>
            <a:endParaRPr sz="725">
              <a:solidFill>
                <a:prstClr val="black"/>
              </a:solidFill>
              <a:latin typeface="Wingdings"/>
              <a:cs typeface="Wingdings"/>
            </a:endParaRPr>
          </a:p>
        </p:txBody>
      </p:sp>
      <p:sp>
        <p:nvSpPr>
          <p:cNvPr id="9" name="object 9"/>
          <p:cNvSpPr txBox="1"/>
          <p:nvPr/>
        </p:nvSpPr>
        <p:spPr>
          <a:xfrm>
            <a:off x="601414" y="5482563"/>
            <a:ext cx="102880" cy="131726"/>
          </a:xfrm>
          <a:prstGeom prst="rect">
            <a:avLst/>
          </a:prstGeom>
        </p:spPr>
        <p:txBody>
          <a:bodyPr vert="horz" wrap="square" lIns="0" tIns="19962" rIns="0" bIns="0" rtlCol="0">
            <a:spAutoFit/>
          </a:bodyPr>
          <a:lstStyle/>
          <a:p>
            <a:pPr marL="15356" defTabSz="1105601">
              <a:spcBef>
                <a:spcPts val="157"/>
              </a:spcBef>
            </a:pPr>
            <a:r>
              <a:rPr sz="725" spc="24" dirty="0">
                <a:solidFill>
                  <a:srgbClr val="0058FF"/>
                </a:solidFill>
                <a:latin typeface="Wingdings"/>
                <a:cs typeface="Wingdings"/>
              </a:rPr>
              <a:t></a:t>
            </a:r>
            <a:endParaRPr sz="725">
              <a:solidFill>
                <a:prstClr val="black"/>
              </a:solidFill>
              <a:latin typeface="Wingdings"/>
              <a:cs typeface="Wingdings"/>
            </a:endParaRPr>
          </a:p>
        </p:txBody>
      </p:sp>
      <p:sp>
        <p:nvSpPr>
          <p:cNvPr id="10" name="object 10"/>
          <p:cNvSpPr txBox="1"/>
          <p:nvPr/>
        </p:nvSpPr>
        <p:spPr>
          <a:xfrm>
            <a:off x="859966" y="4643390"/>
            <a:ext cx="10393910" cy="1591449"/>
          </a:xfrm>
          <a:prstGeom prst="rect">
            <a:avLst/>
          </a:prstGeom>
        </p:spPr>
        <p:txBody>
          <a:bodyPr vert="horz" wrap="square" lIns="0" tIns="15355" rIns="0" bIns="0" rtlCol="0">
            <a:spAutoFit/>
          </a:bodyPr>
          <a:lstStyle/>
          <a:p>
            <a:pPr marL="15356" marR="6142" defTabSz="1105601">
              <a:spcBef>
                <a:spcPts val="121"/>
              </a:spcBef>
            </a:pPr>
            <a:r>
              <a:rPr sz="1693" b="1" spc="-6" dirty="0">
                <a:solidFill>
                  <a:srgbClr val="FFFFFF"/>
                </a:solidFill>
                <a:latin typeface="Arial"/>
                <a:cs typeface="Arial"/>
              </a:rPr>
              <a:t>Les</a:t>
            </a:r>
            <a:r>
              <a:rPr sz="1693" b="1" spc="12" dirty="0">
                <a:solidFill>
                  <a:srgbClr val="FFFFFF"/>
                </a:solidFill>
                <a:latin typeface="Arial"/>
                <a:cs typeface="Arial"/>
              </a:rPr>
              <a:t> </a:t>
            </a:r>
            <a:r>
              <a:rPr sz="1693" b="1" spc="-6" dirty="0">
                <a:solidFill>
                  <a:srgbClr val="FFFFFF"/>
                </a:solidFill>
                <a:latin typeface="Arial"/>
                <a:cs typeface="Arial"/>
              </a:rPr>
              <a:t>classloaders</a:t>
            </a:r>
            <a:r>
              <a:rPr sz="1693" b="1" spc="12" dirty="0">
                <a:solidFill>
                  <a:srgbClr val="FFFFFF"/>
                </a:solidFill>
                <a:latin typeface="Arial"/>
                <a:cs typeface="Arial"/>
              </a:rPr>
              <a:t> </a:t>
            </a:r>
            <a:r>
              <a:rPr sz="1693" b="1" spc="-6" dirty="0">
                <a:solidFill>
                  <a:srgbClr val="FFFFFF"/>
                </a:solidFill>
                <a:latin typeface="Arial"/>
                <a:cs typeface="Arial"/>
              </a:rPr>
              <a:t>ont</a:t>
            </a:r>
            <a:r>
              <a:rPr sz="1693" b="1" spc="18" dirty="0">
                <a:solidFill>
                  <a:srgbClr val="FFFFFF"/>
                </a:solidFill>
                <a:latin typeface="Arial"/>
                <a:cs typeface="Arial"/>
              </a:rPr>
              <a:t> </a:t>
            </a:r>
            <a:r>
              <a:rPr sz="1693" b="1" spc="-6" dirty="0">
                <a:solidFill>
                  <a:srgbClr val="FFFFFF"/>
                </a:solidFill>
                <a:latin typeface="Arial"/>
                <a:cs typeface="Arial"/>
              </a:rPr>
              <a:t>une</a:t>
            </a:r>
            <a:r>
              <a:rPr sz="1693" b="1" spc="12" dirty="0">
                <a:solidFill>
                  <a:srgbClr val="FFFFFF"/>
                </a:solidFill>
                <a:latin typeface="Arial"/>
                <a:cs typeface="Arial"/>
              </a:rPr>
              <a:t> </a:t>
            </a:r>
            <a:r>
              <a:rPr sz="1693" b="1" spc="-6" dirty="0">
                <a:solidFill>
                  <a:srgbClr val="FFFFFF"/>
                </a:solidFill>
                <a:latin typeface="Arial"/>
                <a:cs typeface="Arial"/>
              </a:rPr>
              <a:t>organisation</a:t>
            </a:r>
            <a:r>
              <a:rPr sz="1693" b="1" spc="6" dirty="0">
                <a:solidFill>
                  <a:srgbClr val="FFFFFF"/>
                </a:solidFill>
                <a:latin typeface="Arial"/>
                <a:cs typeface="Arial"/>
              </a:rPr>
              <a:t> </a:t>
            </a:r>
            <a:r>
              <a:rPr sz="1693" b="1" spc="-6" dirty="0" err="1">
                <a:solidFill>
                  <a:srgbClr val="FFFFFF"/>
                </a:solidFill>
                <a:latin typeface="Arial"/>
                <a:cs typeface="Arial"/>
              </a:rPr>
              <a:t>hiérarchique</a:t>
            </a:r>
            <a:r>
              <a:rPr sz="1693" b="1" spc="12" dirty="0">
                <a:solidFill>
                  <a:srgbClr val="FFFFFF"/>
                </a:solidFill>
                <a:latin typeface="Arial"/>
                <a:cs typeface="Arial"/>
              </a:rPr>
              <a:t> </a:t>
            </a:r>
            <a:r>
              <a:rPr sz="1693" b="1" dirty="0">
                <a:solidFill>
                  <a:srgbClr val="FFFFFF"/>
                </a:solidFill>
                <a:latin typeface="Arial"/>
                <a:cs typeface="Arial"/>
              </a:rPr>
              <a:t>:</a:t>
            </a:r>
            <a:r>
              <a:rPr sz="1693" b="1" spc="12" dirty="0">
                <a:solidFill>
                  <a:srgbClr val="FFFFFF"/>
                </a:solidFill>
                <a:latin typeface="Arial"/>
                <a:cs typeface="Arial"/>
              </a:rPr>
              <a:t> </a:t>
            </a:r>
            <a:r>
              <a:rPr sz="1693" b="1" spc="-6" dirty="0">
                <a:solidFill>
                  <a:srgbClr val="FFFFFF"/>
                </a:solidFill>
                <a:latin typeface="Arial"/>
                <a:cs typeface="Arial"/>
              </a:rPr>
              <a:t>un</a:t>
            </a:r>
            <a:r>
              <a:rPr sz="1693" b="1" dirty="0">
                <a:solidFill>
                  <a:srgbClr val="FFFFFF"/>
                </a:solidFill>
                <a:latin typeface="Arial"/>
                <a:cs typeface="Arial"/>
              </a:rPr>
              <a:t> </a:t>
            </a:r>
            <a:r>
              <a:rPr sz="1693" b="1" spc="-6" dirty="0">
                <a:solidFill>
                  <a:srgbClr val="FFFFFF"/>
                </a:solidFill>
                <a:latin typeface="Arial"/>
                <a:cs typeface="Arial"/>
              </a:rPr>
              <a:t>classloader</a:t>
            </a:r>
            <a:r>
              <a:rPr sz="1693" b="1" spc="18" dirty="0">
                <a:solidFill>
                  <a:srgbClr val="FFFFFF"/>
                </a:solidFill>
                <a:latin typeface="Arial"/>
                <a:cs typeface="Arial"/>
              </a:rPr>
              <a:t> </a:t>
            </a:r>
            <a:r>
              <a:rPr sz="1693" b="1" spc="-6" dirty="0">
                <a:solidFill>
                  <a:srgbClr val="FFFFFF"/>
                </a:solidFill>
                <a:latin typeface="Arial"/>
                <a:cs typeface="Arial"/>
              </a:rPr>
              <a:t>demande</a:t>
            </a:r>
            <a:r>
              <a:rPr sz="1693" b="1" spc="6" dirty="0">
                <a:solidFill>
                  <a:srgbClr val="FFFFFF"/>
                </a:solidFill>
                <a:latin typeface="Arial"/>
                <a:cs typeface="Arial"/>
              </a:rPr>
              <a:t> </a:t>
            </a:r>
            <a:r>
              <a:rPr sz="1693" b="1" spc="-6" dirty="0">
                <a:solidFill>
                  <a:srgbClr val="FFFFFF"/>
                </a:solidFill>
                <a:latin typeface="Arial"/>
                <a:cs typeface="Arial"/>
              </a:rPr>
              <a:t>toujours</a:t>
            </a:r>
            <a:r>
              <a:rPr sz="1693" b="1" spc="12" dirty="0">
                <a:solidFill>
                  <a:srgbClr val="FFFFFF"/>
                </a:solidFill>
                <a:latin typeface="Arial"/>
                <a:cs typeface="Arial"/>
              </a:rPr>
              <a:t> </a:t>
            </a:r>
            <a:r>
              <a:rPr sz="1693" b="1" dirty="0">
                <a:solidFill>
                  <a:srgbClr val="FFFFFF"/>
                </a:solidFill>
                <a:latin typeface="Arial"/>
                <a:cs typeface="Arial"/>
              </a:rPr>
              <a:t>à</a:t>
            </a:r>
            <a:r>
              <a:rPr sz="1693" b="1" spc="6" dirty="0">
                <a:solidFill>
                  <a:srgbClr val="FFFFFF"/>
                </a:solidFill>
                <a:latin typeface="Arial"/>
                <a:cs typeface="Arial"/>
              </a:rPr>
              <a:t> </a:t>
            </a:r>
            <a:r>
              <a:rPr sz="1693" b="1" spc="-6" dirty="0">
                <a:solidFill>
                  <a:srgbClr val="FFFFFF"/>
                </a:solidFill>
                <a:latin typeface="Arial"/>
                <a:cs typeface="Arial"/>
              </a:rPr>
              <a:t>son</a:t>
            </a:r>
            <a:r>
              <a:rPr sz="1693" b="1" spc="6" dirty="0">
                <a:solidFill>
                  <a:srgbClr val="FFFFFF"/>
                </a:solidFill>
                <a:latin typeface="Arial"/>
                <a:cs typeface="Arial"/>
              </a:rPr>
              <a:t> </a:t>
            </a:r>
            <a:r>
              <a:rPr sz="1693" b="1" spc="-6" dirty="0">
                <a:solidFill>
                  <a:srgbClr val="FFFFFF"/>
                </a:solidFill>
                <a:latin typeface="Arial"/>
                <a:cs typeface="Arial"/>
              </a:rPr>
              <a:t>classloader</a:t>
            </a:r>
            <a:r>
              <a:rPr sz="1693" b="1" spc="12" dirty="0">
                <a:solidFill>
                  <a:srgbClr val="FFFFFF"/>
                </a:solidFill>
                <a:latin typeface="Arial"/>
                <a:cs typeface="Arial"/>
              </a:rPr>
              <a:t> </a:t>
            </a:r>
            <a:r>
              <a:rPr sz="1693" b="1" spc="-6" dirty="0">
                <a:solidFill>
                  <a:srgbClr val="FFFFFF"/>
                </a:solidFill>
                <a:latin typeface="Arial"/>
                <a:cs typeface="Arial"/>
              </a:rPr>
              <a:t>père </a:t>
            </a:r>
            <a:r>
              <a:rPr sz="1693" b="1" dirty="0">
                <a:solidFill>
                  <a:srgbClr val="FFFFFF"/>
                </a:solidFill>
                <a:latin typeface="Arial"/>
                <a:cs typeface="Arial"/>
              </a:rPr>
              <a:t> </a:t>
            </a:r>
            <a:r>
              <a:rPr sz="1693" b="1" spc="-6" dirty="0">
                <a:solidFill>
                  <a:srgbClr val="FFFFFF"/>
                </a:solidFill>
                <a:latin typeface="Arial"/>
                <a:cs typeface="Arial"/>
              </a:rPr>
              <a:t>d'essayer</a:t>
            </a:r>
            <a:r>
              <a:rPr sz="1693" b="1" spc="6" dirty="0">
                <a:solidFill>
                  <a:srgbClr val="FFFFFF"/>
                </a:solidFill>
                <a:latin typeface="Arial"/>
                <a:cs typeface="Arial"/>
              </a:rPr>
              <a:t> </a:t>
            </a:r>
            <a:r>
              <a:rPr sz="1693" b="1" spc="-6" dirty="0">
                <a:solidFill>
                  <a:srgbClr val="FFFFFF"/>
                </a:solidFill>
                <a:latin typeface="Arial"/>
                <a:cs typeface="Arial"/>
              </a:rPr>
              <a:t>de</a:t>
            </a:r>
            <a:r>
              <a:rPr sz="1693" b="1" spc="6" dirty="0">
                <a:solidFill>
                  <a:srgbClr val="FFFFFF"/>
                </a:solidFill>
                <a:latin typeface="Arial"/>
                <a:cs typeface="Arial"/>
              </a:rPr>
              <a:t> </a:t>
            </a:r>
            <a:r>
              <a:rPr sz="1693" b="1" spc="-6" dirty="0">
                <a:solidFill>
                  <a:srgbClr val="FFFFFF"/>
                </a:solidFill>
                <a:latin typeface="Arial"/>
                <a:cs typeface="Arial"/>
              </a:rPr>
              <a:t>charger</a:t>
            </a:r>
            <a:r>
              <a:rPr sz="1693" b="1" spc="12" dirty="0">
                <a:solidFill>
                  <a:srgbClr val="FFFFFF"/>
                </a:solidFill>
                <a:latin typeface="Arial"/>
                <a:cs typeface="Arial"/>
              </a:rPr>
              <a:t> </a:t>
            </a:r>
            <a:r>
              <a:rPr sz="1693" b="1" dirty="0">
                <a:solidFill>
                  <a:srgbClr val="FFFFFF"/>
                </a:solidFill>
                <a:latin typeface="Arial"/>
                <a:cs typeface="Arial"/>
              </a:rPr>
              <a:t>la</a:t>
            </a:r>
            <a:r>
              <a:rPr sz="1693" b="1" spc="6" dirty="0">
                <a:solidFill>
                  <a:srgbClr val="FFFFFF"/>
                </a:solidFill>
                <a:latin typeface="Arial"/>
                <a:cs typeface="Arial"/>
              </a:rPr>
              <a:t> </a:t>
            </a:r>
            <a:r>
              <a:rPr sz="1693" b="1" spc="-6" dirty="0" err="1">
                <a:solidFill>
                  <a:srgbClr val="FFFFFF"/>
                </a:solidFill>
                <a:latin typeface="Arial"/>
                <a:cs typeface="Arial"/>
              </a:rPr>
              <a:t>classe</a:t>
            </a:r>
            <a:r>
              <a:rPr sz="1693" b="1" spc="-6" dirty="0">
                <a:solidFill>
                  <a:srgbClr val="FFFFFF"/>
                </a:solidFill>
                <a:latin typeface="Arial"/>
                <a:cs typeface="Arial"/>
              </a:rPr>
              <a:t>.</a:t>
            </a:r>
            <a:endParaRPr lang="fr-FR" sz="1693" b="1" spc="-6" dirty="0">
              <a:solidFill>
                <a:srgbClr val="FFFFFF"/>
              </a:solidFill>
              <a:latin typeface="Arial"/>
              <a:cs typeface="Arial"/>
            </a:endParaRPr>
          </a:p>
          <a:p>
            <a:pPr marL="15356" marR="6142" defTabSz="1105601">
              <a:spcBef>
                <a:spcPts val="121"/>
              </a:spcBef>
            </a:pPr>
            <a:endParaRPr sz="1693" dirty="0">
              <a:solidFill>
                <a:prstClr val="black"/>
              </a:solidFill>
              <a:latin typeface="Arial"/>
              <a:cs typeface="Arial"/>
            </a:endParaRPr>
          </a:p>
          <a:p>
            <a:pPr marL="15356" marR="546658" algn="just" defTabSz="1105601"/>
            <a:r>
              <a:rPr sz="1693" b="1" spc="-6" dirty="0">
                <a:solidFill>
                  <a:srgbClr val="FFFFFF"/>
                </a:solidFill>
                <a:latin typeface="Arial"/>
                <a:cs typeface="Arial"/>
              </a:rPr>
              <a:t>Une classe est associée </a:t>
            </a:r>
            <a:r>
              <a:rPr sz="1693" b="1" dirty="0">
                <a:solidFill>
                  <a:srgbClr val="FFFFFF"/>
                </a:solidFill>
                <a:latin typeface="Arial"/>
                <a:cs typeface="Arial"/>
              </a:rPr>
              <a:t>au </a:t>
            </a:r>
            <a:r>
              <a:rPr sz="1693" b="1" spc="-6" dirty="0">
                <a:solidFill>
                  <a:srgbClr val="FFFFFF"/>
                </a:solidFill>
                <a:latin typeface="Arial"/>
                <a:cs typeface="Arial"/>
              </a:rPr>
              <a:t>classloader qui </a:t>
            </a:r>
            <a:r>
              <a:rPr sz="1693" b="1" dirty="0">
                <a:solidFill>
                  <a:srgbClr val="FFFFFF"/>
                </a:solidFill>
                <a:latin typeface="Arial"/>
                <a:cs typeface="Arial"/>
              </a:rPr>
              <a:t>l'a </a:t>
            </a:r>
            <a:r>
              <a:rPr sz="1693" b="1" spc="-6" dirty="0">
                <a:solidFill>
                  <a:srgbClr val="FFFFFF"/>
                </a:solidFill>
                <a:latin typeface="Arial"/>
                <a:cs typeface="Arial"/>
              </a:rPr>
              <a:t>chargée. Une </a:t>
            </a:r>
            <a:r>
              <a:rPr sz="1693" b="1" dirty="0">
                <a:solidFill>
                  <a:srgbClr val="FFFFFF"/>
                </a:solidFill>
                <a:latin typeface="Arial"/>
                <a:cs typeface="Arial"/>
              </a:rPr>
              <a:t>fois </a:t>
            </a:r>
            <a:r>
              <a:rPr sz="1693" b="1" spc="-6" dirty="0">
                <a:solidFill>
                  <a:srgbClr val="FFFFFF"/>
                </a:solidFill>
                <a:latin typeface="Arial"/>
                <a:cs typeface="Arial"/>
              </a:rPr>
              <a:t>une classe chargée, celle-ci est </a:t>
            </a:r>
            <a:r>
              <a:rPr sz="1693" b="1" dirty="0">
                <a:solidFill>
                  <a:srgbClr val="FFFFFF"/>
                </a:solidFill>
                <a:latin typeface="Arial"/>
                <a:cs typeface="Arial"/>
              </a:rPr>
              <a:t> </a:t>
            </a:r>
            <a:r>
              <a:rPr sz="1693" b="1" spc="-6" dirty="0">
                <a:solidFill>
                  <a:srgbClr val="FFFFFF"/>
                </a:solidFill>
                <a:latin typeface="Arial"/>
                <a:cs typeface="Arial"/>
              </a:rPr>
              <a:t>identifiée par son nom et son </a:t>
            </a:r>
            <a:r>
              <a:rPr sz="1693" b="1" spc="-12" dirty="0">
                <a:solidFill>
                  <a:srgbClr val="FFFFFF"/>
                </a:solidFill>
                <a:latin typeface="Arial"/>
                <a:cs typeface="Arial"/>
              </a:rPr>
              <a:t>classloader. </a:t>
            </a:r>
            <a:r>
              <a:rPr sz="1693" b="1" spc="-6" dirty="0">
                <a:solidFill>
                  <a:srgbClr val="FFFFFF"/>
                </a:solidFill>
                <a:latin typeface="Arial"/>
                <a:cs typeface="Arial"/>
              </a:rPr>
              <a:t>Ainsi, deux classes de même nom chargées par deux </a:t>
            </a:r>
            <a:r>
              <a:rPr sz="1693" b="1" dirty="0">
                <a:solidFill>
                  <a:srgbClr val="FFFFFF"/>
                </a:solidFill>
                <a:latin typeface="Arial"/>
                <a:cs typeface="Arial"/>
              </a:rPr>
              <a:t> </a:t>
            </a:r>
            <a:r>
              <a:rPr sz="1693" b="1" spc="-6" dirty="0">
                <a:solidFill>
                  <a:srgbClr val="FFFFFF"/>
                </a:solidFill>
                <a:latin typeface="Arial"/>
                <a:cs typeface="Arial"/>
              </a:rPr>
              <a:t>classloaders</a:t>
            </a:r>
            <a:r>
              <a:rPr sz="1693" b="1" spc="6" dirty="0">
                <a:solidFill>
                  <a:srgbClr val="FFFFFF"/>
                </a:solidFill>
                <a:latin typeface="Arial"/>
                <a:cs typeface="Arial"/>
              </a:rPr>
              <a:t> </a:t>
            </a:r>
            <a:r>
              <a:rPr sz="1693" b="1" spc="-6" dirty="0">
                <a:solidFill>
                  <a:srgbClr val="FFFFFF"/>
                </a:solidFill>
                <a:latin typeface="Arial"/>
                <a:cs typeface="Arial"/>
              </a:rPr>
              <a:t>différents</a:t>
            </a:r>
            <a:r>
              <a:rPr sz="1693" b="1" spc="6" dirty="0">
                <a:solidFill>
                  <a:srgbClr val="FFFFFF"/>
                </a:solidFill>
                <a:latin typeface="Arial"/>
                <a:cs typeface="Arial"/>
              </a:rPr>
              <a:t> </a:t>
            </a:r>
            <a:r>
              <a:rPr sz="1693" b="1" spc="-6" dirty="0">
                <a:solidFill>
                  <a:srgbClr val="FFFFFF"/>
                </a:solidFill>
                <a:latin typeface="Arial"/>
                <a:cs typeface="Arial"/>
              </a:rPr>
              <a:t>sont</a:t>
            </a:r>
            <a:r>
              <a:rPr sz="1693" b="1" dirty="0">
                <a:solidFill>
                  <a:srgbClr val="FFFFFF"/>
                </a:solidFill>
                <a:latin typeface="Arial"/>
                <a:cs typeface="Arial"/>
              </a:rPr>
              <a:t> </a:t>
            </a:r>
            <a:r>
              <a:rPr sz="1693" b="1" spc="-6" dirty="0">
                <a:solidFill>
                  <a:srgbClr val="FFFFFF"/>
                </a:solidFill>
                <a:latin typeface="Arial"/>
                <a:cs typeface="Arial"/>
              </a:rPr>
              <a:t>considérées</a:t>
            </a:r>
            <a:r>
              <a:rPr sz="1693" b="1" spc="12" dirty="0">
                <a:solidFill>
                  <a:srgbClr val="FFFFFF"/>
                </a:solidFill>
                <a:latin typeface="Arial"/>
                <a:cs typeface="Arial"/>
              </a:rPr>
              <a:t> </a:t>
            </a:r>
            <a:r>
              <a:rPr sz="1693" b="1" spc="-6" dirty="0">
                <a:solidFill>
                  <a:srgbClr val="FFFFFF"/>
                </a:solidFill>
                <a:latin typeface="Arial"/>
                <a:cs typeface="Arial"/>
              </a:rPr>
              <a:t>comme</a:t>
            </a:r>
            <a:r>
              <a:rPr sz="1693" b="1" spc="6" dirty="0">
                <a:solidFill>
                  <a:srgbClr val="FFFFFF"/>
                </a:solidFill>
                <a:latin typeface="Arial"/>
                <a:cs typeface="Arial"/>
              </a:rPr>
              <a:t> </a:t>
            </a:r>
            <a:r>
              <a:rPr sz="1693" b="1" spc="-6" dirty="0">
                <a:solidFill>
                  <a:srgbClr val="FFFFFF"/>
                </a:solidFill>
                <a:latin typeface="Arial"/>
                <a:cs typeface="Arial"/>
              </a:rPr>
              <a:t>différentes</a:t>
            </a:r>
            <a:r>
              <a:rPr sz="1693" b="1" spc="6" dirty="0">
                <a:solidFill>
                  <a:srgbClr val="FFFFFF"/>
                </a:solidFill>
                <a:latin typeface="Arial"/>
                <a:cs typeface="Arial"/>
              </a:rPr>
              <a:t> </a:t>
            </a:r>
            <a:r>
              <a:rPr sz="1693" b="1" spc="-6" dirty="0">
                <a:solidFill>
                  <a:srgbClr val="FFFFFF"/>
                </a:solidFill>
                <a:latin typeface="Arial"/>
                <a:cs typeface="Arial"/>
              </a:rPr>
              <a:t>par</a:t>
            </a:r>
            <a:r>
              <a:rPr sz="1693" b="1" spc="18" dirty="0">
                <a:solidFill>
                  <a:srgbClr val="FFFFFF"/>
                </a:solidFill>
                <a:latin typeface="Arial"/>
                <a:cs typeface="Arial"/>
              </a:rPr>
              <a:t> </a:t>
            </a:r>
            <a:r>
              <a:rPr sz="1693" b="1" dirty="0">
                <a:solidFill>
                  <a:srgbClr val="FFFFFF"/>
                </a:solidFill>
                <a:latin typeface="Arial"/>
                <a:cs typeface="Arial"/>
              </a:rPr>
              <a:t>la</a:t>
            </a:r>
            <a:r>
              <a:rPr sz="1693" b="1" spc="6" dirty="0">
                <a:solidFill>
                  <a:srgbClr val="FFFFFF"/>
                </a:solidFill>
                <a:latin typeface="Arial"/>
                <a:cs typeface="Arial"/>
              </a:rPr>
              <a:t> </a:t>
            </a:r>
            <a:r>
              <a:rPr sz="1693" b="1" spc="-6" dirty="0">
                <a:solidFill>
                  <a:srgbClr val="FFFFFF"/>
                </a:solidFill>
                <a:latin typeface="Arial"/>
                <a:cs typeface="Arial"/>
              </a:rPr>
              <a:t>JVM.</a:t>
            </a:r>
            <a:endParaRPr sz="1693" dirty="0">
              <a:solidFill>
                <a:prstClr val="black"/>
              </a:solidFill>
              <a:latin typeface="Arial"/>
              <a:cs typeface="Arial"/>
            </a:endParaRPr>
          </a:p>
        </p:txBody>
      </p:sp>
    </p:spTree>
    <p:extLst>
      <p:ext uri="{BB962C8B-B14F-4D97-AF65-F5344CB8AC3E}">
        <p14:creationId xmlns:p14="http://schemas.microsoft.com/office/powerpoint/2010/main" val="51087860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800004"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spc="-48" dirty="0">
                <a:solidFill>
                  <a:srgbClr val="0058FF"/>
                </a:solidFill>
                <a:latin typeface="Arial"/>
                <a:cs typeface="Arial"/>
              </a:rPr>
              <a:t>11</a:t>
            </a:r>
            <a:endParaRPr sz="1814">
              <a:solidFill>
                <a:prstClr val="black"/>
              </a:solidFill>
              <a:latin typeface="Arial"/>
              <a:cs typeface="Arial"/>
            </a:endParaRPr>
          </a:p>
        </p:txBody>
      </p:sp>
      <p:sp>
        <p:nvSpPr>
          <p:cNvPr id="3" name="object 3"/>
          <p:cNvSpPr txBox="1">
            <a:spLocks noGrp="1"/>
          </p:cNvSpPr>
          <p:nvPr>
            <p:ph type="title"/>
          </p:nvPr>
        </p:nvSpPr>
        <p:spPr>
          <a:xfrm>
            <a:off x="649791" y="586189"/>
            <a:ext cx="11512428" cy="1124508"/>
          </a:xfrm>
          <a:prstGeom prst="rect">
            <a:avLst/>
          </a:prstGeom>
        </p:spPr>
        <p:txBody>
          <a:bodyPr vert="horz" wrap="square" lIns="0" tIns="46833" rIns="0" bIns="0" rtlCol="0">
            <a:spAutoFit/>
          </a:bodyPr>
          <a:lstStyle/>
          <a:p>
            <a:pPr marL="15356" marR="6142">
              <a:lnSpc>
                <a:spcPts val="4220"/>
              </a:lnSpc>
              <a:spcBef>
                <a:spcPts val="369"/>
              </a:spcBef>
            </a:pPr>
            <a:r>
              <a:rPr spc="405" dirty="0"/>
              <a:t>Lancement</a:t>
            </a:r>
            <a:r>
              <a:rPr spc="157" dirty="0"/>
              <a:t> </a:t>
            </a:r>
            <a:r>
              <a:rPr spc="339" dirty="0"/>
              <a:t>d’application</a:t>
            </a:r>
            <a:r>
              <a:rPr spc="157" dirty="0"/>
              <a:t> </a:t>
            </a:r>
            <a:r>
              <a:rPr spc="525" dirty="0"/>
              <a:t>sans </a:t>
            </a:r>
            <a:r>
              <a:rPr spc="-1076" dirty="0"/>
              <a:t> </a:t>
            </a:r>
            <a:r>
              <a:rPr spc="363" dirty="0"/>
              <a:t>compilation</a:t>
            </a:r>
            <a:r>
              <a:rPr spc="157" dirty="0"/>
              <a:t> </a:t>
            </a:r>
            <a:r>
              <a:rPr spc="115" dirty="0"/>
              <a:t>:</a:t>
            </a:r>
            <a:r>
              <a:rPr spc="151" dirty="0"/>
              <a:t> </a:t>
            </a:r>
            <a:r>
              <a:rPr spc="393" dirty="0"/>
              <a:t>exemple</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1059752" y="1563880"/>
            <a:ext cx="2926694" cy="350340"/>
          </a:xfrm>
          <a:prstGeom prst="rect">
            <a:avLst/>
          </a:prstGeom>
        </p:spPr>
        <p:txBody>
          <a:bodyPr vert="horz" wrap="square" lIns="0" tIns="15355" rIns="0" bIns="0" rtlCol="0">
            <a:spAutoFit/>
          </a:bodyPr>
          <a:lstStyle/>
          <a:p>
            <a:pPr marL="15356" defTabSz="1105601">
              <a:spcBef>
                <a:spcPts val="121"/>
              </a:spcBef>
            </a:pPr>
            <a:r>
              <a:rPr sz="2176" spc="-6" dirty="0">
                <a:solidFill>
                  <a:srgbClr val="FFFFFF"/>
                </a:solidFill>
                <a:latin typeface="Arial MT"/>
                <a:cs typeface="Arial MT"/>
              </a:rPr>
              <a:t>Le</a:t>
            </a:r>
            <a:r>
              <a:rPr sz="2176" spc="-42" dirty="0">
                <a:solidFill>
                  <a:srgbClr val="FFFFFF"/>
                </a:solidFill>
                <a:latin typeface="Arial MT"/>
                <a:cs typeface="Arial MT"/>
              </a:rPr>
              <a:t> </a:t>
            </a:r>
            <a:r>
              <a:rPr sz="2176" spc="-6" dirty="0">
                <a:solidFill>
                  <a:srgbClr val="FFFFFF"/>
                </a:solidFill>
                <a:latin typeface="Arial MT"/>
                <a:cs typeface="Arial MT"/>
              </a:rPr>
              <a:t>programme</a:t>
            </a:r>
            <a:r>
              <a:rPr sz="2176" spc="-42" dirty="0">
                <a:solidFill>
                  <a:srgbClr val="FFFFFF"/>
                </a:solidFill>
                <a:latin typeface="Arial MT"/>
                <a:cs typeface="Arial MT"/>
              </a:rPr>
              <a:t> </a:t>
            </a:r>
            <a:r>
              <a:rPr sz="2176" spc="-6" dirty="0">
                <a:solidFill>
                  <a:srgbClr val="FFFFFF"/>
                </a:solidFill>
                <a:latin typeface="Arial MT"/>
                <a:cs typeface="Arial MT"/>
              </a:rPr>
              <a:t>suivant</a:t>
            </a:r>
            <a:r>
              <a:rPr sz="2176" spc="-36" dirty="0">
                <a:solidFill>
                  <a:srgbClr val="FFFFFF"/>
                </a:solidFill>
                <a:latin typeface="Arial MT"/>
                <a:cs typeface="Arial MT"/>
              </a:rPr>
              <a:t> </a:t>
            </a:r>
            <a:r>
              <a:rPr sz="2176" dirty="0">
                <a:solidFill>
                  <a:srgbClr val="FFFFFF"/>
                </a:solidFill>
                <a:latin typeface="Arial MT"/>
                <a:cs typeface="Arial MT"/>
              </a:rPr>
              <a:t>:</a:t>
            </a:r>
            <a:endParaRPr sz="2176">
              <a:solidFill>
                <a:prstClr val="black"/>
              </a:solidFill>
              <a:latin typeface="Arial MT"/>
              <a:cs typeface="Arial MT"/>
            </a:endParaRPr>
          </a:p>
        </p:txBody>
      </p:sp>
      <p:sp>
        <p:nvSpPr>
          <p:cNvPr id="6" name="object 6"/>
          <p:cNvSpPr txBox="1"/>
          <p:nvPr/>
        </p:nvSpPr>
        <p:spPr>
          <a:xfrm>
            <a:off x="668010" y="4955038"/>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1059752" y="4869724"/>
            <a:ext cx="9908686" cy="659741"/>
          </a:xfrm>
          <a:prstGeom prst="rect">
            <a:avLst/>
          </a:prstGeom>
        </p:spPr>
        <p:txBody>
          <a:bodyPr vert="horz" wrap="square" lIns="0" tIns="43761" rIns="0" bIns="0" rtlCol="0">
            <a:spAutoFit/>
          </a:bodyPr>
          <a:lstStyle/>
          <a:p>
            <a:pPr marL="15356" marR="6142" defTabSz="1105601">
              <a:lnSpc>
                <a:spcPts val="2442"/>
              </a:lnSpc>
              <a:spcBef>
                <a:spcPts val="343"/>
              </a:spcBef>
            </a:pPr>
            <a:r>
              <a:rPr sz="2176" spc="-12" dirty="0">
                <a:solidFill>
                  <a:srgbClr val="FFFFFF"/>
                </a:solidFill>
                <a:latin typeface="Arial MT"/>
                <a:cs typeface="Arial MT"/>
              </a:rPr>
              <a:t>peut</a:t>
            </a:r>
            <a:r>
              <a:rPr sz="2176" dirty="0">
                <a:solidFill>
                  <a:srgbClr val="FFFFFF"/>
                </a:solidFill>
                <a:latin typeface="Arial MT"/>
                <a:cs typeface="Arial MT"/>
              </a:rPr>
              <a:t> </a:t>
            </a:r>
            <a:r>
              <a:rPr sz="2176" spc="-6" dirty="0">
                <a:solidFill>
                  <a:srgbClr val="FFFFFF"/>
                </a:solidFill>
                <a:latin typeface="Arial MT"/>
                <a:cs typeface="Arial MT"/>
              </a:rPr>
              <a:t>être lancé ainsi (en</a:t>
            </a:r>
            <a:r>
              <a:rPr sz="2176" dirty="0">
                <a:solidFill>
                  <a:srgbClr val="FFFFFF"/>
                </a:solidFill>
                <a:latin typeface="Arial MT"/>
                <a:cs typeface="Arial MT"/>
              </a:rPr>
              <a:t> </a:t>
            </a:r>
            <a:r>
              <a:rPr sz="2176" spc="-6" dirty="0">
                <a:solidFill>
                  <a:srgbClr val="FFFFFF"/>
                </a:solidFill>
                <a:latin typeface="Arial MT"/>
                <a:cs typeface="Arial MT"/>
              </a:rPr>
              <a:t>étant</a:t>
            </a:r>
            <a:r>
              <a:rPr sz="2176" dirty="0">
                <a:solidFill>
                  <a:srgbClr val="FFFFFF"/>
                </a:solidFill>
                <a:latin typeface="Arial MT"/>
                <a:cs typeface="Arial MT"/>
              </a:rPr>
              <a:t> </a:t>
            </a:r>
            <a:r>
              <a:rPr sz="2176" spc="-12" dirty="0">
                <a:solidFill>
                  <a:srgbClr val="FFFFFF"/>
                </a:solidFill>
                <a:latin typeface="Arial MT"/>
                <a:cs typeface="Arial MT"/>
              </a:rPr>
              <a:t>positionné</a:t>
            </a:r>
            <a:r>
              <a:rPr sz="2176" spc="-6" dirty="0">
                <a:solidFill>
                  <a:srgbClr val="FFFFFF"/>
                </a:solidFill>
                <a:latin typeface="Arial MT"/>
                <a:cs typeface="Arial MT"/>
              </a:rPr>
              <a:t> </a:t>
            </a:r>
            <a:r>
              <a:rPr sz="2176" spc="-12" dirty="0">
                <a:solidFill>
                  <a:srgbClr val="FFFFFF"/>
                </a:solidFill>
                <a:latin typeface="Arial MT"/>
                <a:cs typeface="Arial MT"/>
              </a:rPr>
              <a:t>dans</a:t>
            </a:r>
            <a:r>
              <a:rPr sz="2176" dirty="0">
                <a:solidFill>
                  <a:srgbClr val="FFFFFF"/>
                </a:solidFill>
                <a:latin typeface="Arial MT"/>
                <a:cs typeface="Arial MT"/>
              </a:rPr>
              <a:t> </a:t>
            </a:r>
            <a:r>
              <a:rPr sz="2176" spc="-6" dirty="0">
                <a:solidFill>
                  <a:srgbClr val="FFFFFF"/>
                </a:solidFill>
                <a:latin typeface="Arial MT"/>
                <a:cs typeface="Arial MT"/>
              </a:rPr>
              <a:t>le répertoire</a:t>
            </a:r>
            <a:r>
              <a:rPr sz="2176" dirty="0">
                <a:solidFill>
                  <a:srgbClr val="FFFFFF"/>
                </a:solidFill>
                <a:latin typeface="Arial MT"/>
                <a:cs typeface="Arial MT"/>
              </a:rPr>
              <a:t> </a:t>
            </a:r>
            <a:r>
              <a:rPr sz="2176" spc="-6" dirty="0">
                <a:solidFill>
                  <a:srgbClr val="FFFFFF"/>
                </a:solidFill>
                <a:latin typeface="Arial MT"/>
                <a:cs typeface="Arial MT"/>
              </a:rPr>
              <a:t>où se trouve le fichier </a:t>
            </a:r>
            <a:r>
              <a:rPr sz="2176" spc="-585" dirty="0">
                <a:solidFill>
                  <a:srgbClr val="FFFFFF"/>
                </a:solidFill>
                <a:latin typeface="Arial MT"/>
                <a:cs typeface="Arial MT"/>
              </a:rPr>
              <a:t> </a:t>
            </a:r>
            <a:r>
              <a:rPr sz="2176" spc="-6" dirty="0">
                <a:solidFill>
                  <a:srgbClr val="FFFFFF"/>
                </a:solidFill>
                <a:latin typeface="Arial MT"/>
                <a:cs typeface="Arial MT"/>
              </a:rPr>
              <a:t>source) </a:t>
            </a:r>
            <a:r>
              <a:rPr sz="2176" dirty="0">
                <a:solidFill>
                  <a:srgbClr val="FFFFFF"/>
                </a:solidFill>
                <a:latin typeface="Arial MT"/>
                <a:cs typeface="Arial MT"/>
              </a:rPr>
              <a:t>:</a:t>
            </a:r>
            <a:endParaRPr sz="2176">
              <a:solidFill>
                <a:prstClr val="black"/>
              </a:solidFill>
              <a:latin typeface="Arial MT"/>
              <a:cs typeface="Arial MT"/>
            </a:endParaRPr>
          </a:p>
        </p:txBody>
      </p:sp>
      <p:sp>
        <p:nvSpPr>
          <p:cNvPr id="8" name="object 8"/>
          <p:cNvSpPr/>
          <p:nvPr/>
        </p:nvSpPr>
        <p:spPr>
          <a:xfrm>
            <a:off x="829179" y="2070218"/>
            <a:ext cx="9673753" cy="2735522"/>
          </a:xfrm>
          <a:custGeom>
            <a:avLst/>
            <a:gdLst/>
            <a:ahLst/>
            <a:cxnLst/>
            <a:rect l="l" t="t" r="r" b="b"/>
            <a:pathLst>
              <a:path w="8001000" h="2262504">
                <a:moveTo>
                  <a:pt x="8001000" y="0"/>
                </a:moveTo>
                <a:lnTo>
                  <a:pt x="0" y="0"/>
                </a:lnTo>
                <a:lnTo>
                  <a:pt x="0" y="2261882"/>
                </a:lnTo>
                <a:lnTo>
                  <a:pt x="4000677" y="2261882"/>
                </a:lnTo>
                <a:lnTo>
                  <a:pt x="8001000" y="2261882"/>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9" name="object 9"/>
          <p:cNvSpPr txBox="1"/>
          <p:nvPr/>
        </p:nvSpPr>
        <p:spPr>
          <a:xfrm>
            <a:off x="829179" y="2070217"/>
            <a:ext cx="9673753" cy="2329023"/>
          </a:xfrm>
          <a:prstGeom prst="rect">
            <a:avLst/>
          </a:prstGeom>
          <a:ln w="29159">
            <a:solidFill>
              <a:srgbClr val="ABB10B"/>
            </a:solidFill>
          </a:ln>
        </p:spPr>
        <p:txBody>
          <a:bodyPr vert="horz" wrap="square" lIns="0" tIns="23801" rIns="0" bIns="0" rtlCol="0">
            <a:spAutoFit/>
          </a:bodyPr>
          <a:lstStyle/>
          <a:p>
            <a:pPr marL="125914" defTabSz="1105601">
              <a:spcBef>
                <a:spcPts val="187"/>
              </a:spcBef>
            </a:pPr>
            <a:r>
              <a:rPr sz="1451" spc="-6" dirty="0">
                <a:solidFill>
                  <a:srgbClr val="CC6B1C"/>
                </a:solidFill>
                <a:latin typeface="Consolas"/>
                <a:cs typeface="Consolas"/>
              </a:rPr>
              <a:t>package</a:t>
            </a:r>
            <a:r>
              <a:rPr sz="1451" dirty="0">
                <a:solidFill>
                  <a:srgbClr val="CC6B1C"/>
                </a:solidFill>
                <a:latin typeface="Consolas"/>
                <a:cs typeface="Consolas"/>
              </a:rPr>
              <a:t> </a:t>
            </a:r>
            <a:r>
              <a:rPr sz="1451" spc="-6" dirty="0">
                <a:solidFill>
                  <a:srgbClr val="D8E7F6"/>
                </a:solidFill>
                <a:latin typeface="Consolas"/>
                <a:cs typeface="Consolas"/>
              </a:rPr>
              <a:t>com</a:t>
            </a:r>
            <a:r>
              <a:rPr sz="1451" spc="-6" dirty="0">
                <a:solidFill>
                  <a:srgbClr val="E5E5F9"/>
                </a:solidFill>
                <a:latin typeface="Consolas"/>
                <a:cs typeface="Consolas"/>
              </a:rPr>
              <a:t>.</a:t>
            </a:r>
            <a:r>
              <a:rPr sz="1451" spc="-6" dirty="0">
                <a:solidFill>
                  <a:srgbClr val="118FC2"/>
                </a:solidFill>
                <a:latin typeface="Consolas"/>
                <a:cs typeface="Consolas"/>
              </a:rPr>
              <a:t>bigcorp</a:t>
            </a:r>
            <a:r>
              <a:rPr sz="1451" spc="-6" dirty="0">
                <a:solidFill>
                  <a:srgbClr val="E5E5F9"/>
                </a:solidFill>
                <a:latin typeface="Consolas"/>
                <a:cs typeface="Consolas"/>
              </a:rPr>
              <a:t>.</a:t>
            </a:r>
            <a:r>
              <a:rPr sz="1451" spc="-6" dirty="0">
                <a:solidFill>
                  <a:srgbClr val="D8E7F6"/>
                </a:solidFill>
                <a:latin typeface="Consolas"/>
                <a:cs typeface="Consolas"/>
              </a:rPr>
              <a:t>journal</a:t>
            </a:r>
            <a:r>
              <a:rPr sz="1451" spc="-6" dirty="0">
                <a:solidFill>
                  <a:srgbClr val="E5E5F9"/>
                </a:solidFill>
                <a:latin typeface="Consolas"/>
                <a:cs typeface="Consolas"/>
              </a:rPr>
              <a:t>.</a:t>
            </a:r>
            <a:r>
              <a:rPr sz="1451" spc="-6" dirty="0">
                <a:solidFill>
                  <a:srgbClr val="D8E7F6"/>
                </a:solidFill>
                <a:latin typeface="Consolas"/>
                <a:cs typeface="Consolas"/>
              </a:rPr>
              <a:t>main</a:t>
            </a:r>
            <a:r>
              <a:rPr sz="1451" spc="-6" dirty="0">
                <a:solidFill>
                  <a:srgbClr val="E5E5F9"/>
                </a:solidFill>
                <a:latin typeface="Consolas"/>
                <a:cs typeface="Consolas"/>
              </a:rPr>
              <a:t>.</a:t>
            </a:r>
            <a:r>
              <a:rPr sz="1451" spc="-6" dirty="0">
                <a:solidFill>
                  <a:srgbClr val="D8E7F6"/>
                </a:solidFill>
                <a:latin typeface="Consolas"/>
                <a:cs typeface="Consolas"/>
              </a:rPr>
              <a:t>javamain</a:t>
            </a:r>
            <a:r>
              <a:rPr sz="1451" spc="-6" dirty="0">
                <a:solidFill>
                  <a:srgbClr val="E5E5F9"/>
                </a:solidFill>
                <a:latin typeface="Consolas"/>
                <a:cs typeface="Consolas"/>
              </a:rPr>
              <a:t>;</a:t>
            </a:r>
            <a:endParaRPr sz="1451" dirty="0">
              <a:solidFill>
                <a:prstClr val="black"/>
              </a:solidFill>
              <a:latin typeface="Consolas"/>
              <a:cs typeface="Consolas"/>
            </a:endParaRPr>
          </a:p>
          <a:p>
            <a:pPr marL="125914" defTabSz="1105601">
              <a:spcBef>
                <a:spcPts val="1155"/>
              </a:spcBef>
            </a:pPr>
            <a:r>
              <a:rPr sz="1451" spc="-6" dirty="0">
                <a:solidFill>
                  <a:srgbClr val="CC6B1C"/>
                </a:solidFill>
                <a:latin typeface="Consolas"/>
                <a:cs typeface="Consolas"/>
              </a:rPr>
              <a:t>public</a:t>
            </a:r>
            <a:r>
              <a:rPr sz="1451" spc="-18" dirty="0">
                <a:solidFill>
                  <a:srgbClr val="CC6B1C"/>
                </a:solidFill>
                <a:latin typeface="Consolas"/>
                <a:cs typeface="Consolas"/>
              </a:rPr>
              <a:t> </a:t>
            </a:r>
            <a:r>
              <a:rPr sz="1451" spc="-6" dirty="0">
                <a:solidFill>
                  <a:srgbClr val="CC6B1C"/>
                </a:solidFill>
                <a:latin typeface="Consolas"/>
                <a:cs typeface="Consolas"/>
              </a:rPr>
              <a:t>class</a:t>
            </a:r>
            <a:r>
              <a:rPr sz="1451" spc="-24" dirty="0">
                <a:solidFill>
                  <a:srgbClr val="CC6B1C"/>
                </a:solidFill>
                <a:latin typeface="Consolas"/>
                <a:cs typeface="Consolas"/>
              </a:rPr>
              <a:t> </a:t>
            </a:r>
            <a:r>
              <a:rPr sz="1451" spc="-6" dirty="0">
                <a:solidFill>
                  <a:srgbClr val="118FC2"/>
                </a:solidFill>
                <a:latin typeface="Consolas"/>
                <a:cs typeface="Consolas"/>
              </a:rPr>
              <a:t>SimpleMain</a:t>
            </a:r>
            <a:r>
              <a:rPr sz="1451" spc="-12" dirty="0">
                <a:solidFill>
                  <a:srgbClr val="118FC2"/>
                </a:solidFill>
                <a:latin typeface="Consolas"/>
                <a:cs typeface="Consolas"/>
              </a:rPr>
              <a:t> </a:t>
            </a:r>
            <a:r>
              <a:rPr sz="1451" dirty="0">
                <a:solidFill>
                  <a:srgbClr val="F8F9F3"/>
                </a:solidFill>
                <a:latin typeface="Consolas"/>
                <a:cs typeface="Consolas"/>
              </a:rPr>
              <a:t>{</a:t>
            </a:r>
            <a:endParaRPr sz="1451" dirty="0">
              <a:solidFill>
                <a:prstClr val="black"/>
              </a:solidFill>
              <a:latin typeface="Consolas"/>
              <a:cs typeface="Consolas"/>
            </a:endParaRPr>
          </a:p>
          <a:p>
            <a:pPr defTabSz="1105601">
              <a:spcBef>
                <a:spcPts val="36"/>
              </a:spcBef>
            </a:pPr>
            <a:endParaRPr sz="1209" dirty="0">
              <a:solidFill>
                <a:prstClr val="black"/>
              </a:solidFill>
              <a:latin typeface="Consolas"/>
              <a:cs typeface="Consolas"/>
            </a:endParaRPr>
          </a:p>
          <a:p>
            <a:pPr marL="1231517" marR="4931440" indent="-552801" defTabSz="1105601">
              <a:lnSpc>
                <a:spcPts val="1451"/>
              </a:lnSpc>
            </a:pPr>
            <a:r>
              <a:rPr sz="1451" spc="-6" dirty="0">
                <a:solidFill>
                  <a:srgbClr val="CC6B1C"/>
                </a:solidFill>
                <a:latin typeface="Consolas"/>
                <a:cs typeface="Consolas"/>
              </a:rPr>
              <a:t>public</a:t>
            </a:r>
            <a:r>
              <a:rPr sz="1451" dirty="0">
                <a:solidFill>
                  <a:srgbClr val="CC6B1C"/>
                </a:solidFill>
                <a:latin typeface="Consolas"/>
                <a:cs typeface="Consolas"/>
              </a:rPr>
              <a:t> </a:t>
            </a:r>
            <a:r>
              <a:rPr sz="1451" spc="-6" dirty="0">
                <a:solidFill>
                  <a:srgbClr val="CC6B1C"/>
                </a:solidFill>
                <a:latin typeface="Consolas"/>
                <a:cs typeface="Consolas"/>
              </a:rPr>
              <a:t>static</a:t>
            </a:r>
            <a:r>
              <a:rPr sz="1451" dirty="0">
                <a:solidFill>
                  <a:srgbClr val="CC6B1C"/>
                </a:solidFill>
                <a:latin typeface="Consolas"/>
                <a:cs typeface="Consolas"/>
              </a:rPr>
              <a:t> </a:t>
            </a:r>
            <a:r>
              <a:rPr sz="1451" spc="-6" dirty="0">
                <a:solidFill>
                  <a:srgbClr val="CC6B1C"/>
                </a:solidFill>
                <a:latin typeface="Consolas"/>
                <a:cs typeface="Consolas"/>
              </a:rPr>
              <a:t>void </a:t>
            </a:r>
            <a:r>
              <a:rPr sz="1451" spc="-6" dirty="0">
                <a:solidFill>
                  <a:srgbClr val="1DB43F"/>
                </a:solidFill>
                <a:latin typeface="Consolas"/>
                <a:cs typeface="Consolas"/>
              </a:rPr>
              <a:t>main</a:t>
            </a:r>
            <a:r>
              <a:rPr sz="1451" spc="-6" dirty="0">
                <a:solidFill>
                  <a:srgbClr val="F8F9F3"/>
                </a:solidFill>
                <a:latin typeface="Consolas"/>
                <a:cs typeface="Consolas"/>
              </a:rPr>
              <a:t>(</a:t>
            </a:r>
            <a:r>
              <a:rPr sz="1451" spc="-6" dirty="0">
                <a:solidFill>
                  <a:srgbClr val="118FC2"/>
                </a:solidFill>
                <a:latin typeface="Consolas"/>
                <a:cs typeface="Consolas"/>
              </a:rPr>
              <a:t>String</a:t>
            </a:r>
            <a:r>
              <a:rPr sz="1451" spc="-6" dirty="0">
                <a:solidFill>
                  <a:srgbClr val="F8F9F3"/>
                </a:solidFill>
                <a:latin typeface="Consolas"/>
                <a:cs typeface="Consolas"/>
              </a:rPr>
              <a:t>[] </a:t>
            </a:r>
            <a:r>
              <a:rPr sz="1451" spc="-6" dirty="0">
                <a:solidFill>
                  <a:srgbClr val="78AAFF"/>
                </a:solidFill>
                <a:latin typeface="Consolas"/>
                <a:cs typeface="Consolas"/>
              </a:rPr>
              <a:t>args</a:t>
            </a:r>
            <a:r>
              <a:rPr sz="1451" spc="-6" dirty="0">
                <a:solidFill>
                  <a:srgbClr val="F8F9F3"/>
                </a:solidFill>
                <a:latin typeface="Consolas"/>
                <a:cs typeface="Consolas"/>
              </a:rPr>
              <a:t>)</a:t>
            </a:r>
            <a:r>
              <a:rPr sz="1451" spc="-12" dirty="0">
                <a:solidFill>
                  <a:srgbClr val="F8F9F3"/>
                </a:solidFill>
                <a:latin typeface="Consolas"/>
                <a:cs typeface="Consolas"/>
              </a:rPr>
              <a:t> </a:t>
            </a:r>
            <a:r>
              <a:rPr sz="1451" dirty="0">
                <a:solidFill>
                  <a:srgbClr val="F8F9F3"/>
                </a:solidFill>
                <a:latin typeface="Consolas"/>
                <a:cs typeface="Consolas"/>
              </a:rPr>
              <a:t>{ </a:t>
            </a:r>
            <a:r>
              <a:rPr sz="1451" spc="-780" dirty="0">
                <a:solidFill>
                  <a:srgbClr val="F8F9F3"/>
                </a:solidFill>
                <a:latin typeface="Consolas"/>
                <a:cs typeface="Consolas"/>
              </a:rPr>
              <a:t> </a:t>
            </a:r>
            <a:r>
              <a:rPr sz="1451" spc="-6" dirty="0">
                <a:solidFill>
                  <a:srgbClr val="118FC2"/>
                </a:solidFill>
                <a:latin typeface="Consolas"/>
                <a:cs typeface="Consolas"/>
              </a:rPr>
              <a:t>System</a:t>
            </a:r>
            <a:r>
              <a:rPr sz="1451" spc="-6" dirty="0">
                <a:solidFill>
                  <a:srgbClr val="E5E5F9"/>
                </a:solidFill>
                <a:latin typeface="Consolas"/>
                <a:cs typeface="Consolas"/>
              </a:rPr>
              <a:t>.</a:t>
            </a:r>
            <a:r>
              <a:rPr sz="1451" b="1" i="1" spc="-6" dirty="0">
                <a:solidFill>
                  <a:srgbClr val="8CD9F7"/>
                </a:solidFill>
                <a:latin typeface="Consolas"/>
                <a:cs typeface="Consolas"/>
              </a:rPr>
              <a:t>out</a:t>
            </a:r>
            <a:r>
              <a:rPr sz="1451" spc="-6" dirty="0">
                <a:solidFill>
                  <a:srgbClr val="E5E5F9"/>
                </a:solidFill>
                <a:latin typeface="Consolas"/>
                <a:cs typeface="Consolas"/>
              </a:rPr>
              <a:t>.</a:t>
            </a:r>
            <a:r>
              <a:rPr sz="1451" spc="-6" dirty="0">
                <a:solidFill>
                  <a:srgbClr val="A6EB20"/>
                </a:solidFill>
                <a:latin typeface="Consolas"/>
                <a:cs typeface="Consolas"/>
              </a:rPr>
              <a:t>println</a:t>
            </a:r>
            <a:r>
              <a:rPr sz="1451" spc="-6" dirty="0">
                <a:solidFill>
                  <a:srgbClr val="F8F9F3"/>
                </a:solidFill>
                <a:latin typeface="Consolas"/>
                <a:cs typeface="Consolas"/>
              </a:rPr>
              <a:t>(</a:t>
            </a:r>
            <a:r>
              <a:rPr sz="1451" spc="-6" dirty="0">
                <a:solidFill>
                  <a:srgbClr val="16C5A2"/>
                </a:solidFill>
                <a:latin typeface="Consolas"/>
                <a:cs typeface="Consolas"/>
              </a:rPr>
              <a:t>"Lancement"</a:t>
            </a:r>
            <a:r>
              <a:rPr sz="1451" spc="-6" dirty="0">
                <a:solidFill>
                  <a:srgbClr val="F8F9F3"/>
                </a:solidFill>
                <a:latin typeface="Consolas"/>
                <a:cs typeface="Consolas"/>
              </a:rPr>
              <a:t>)</a:t>
            </a:r>
            <a:r>
              <a:rPr sz="1451" spc="-6" dirty="0">
                <a:solidFill>
                  <a:srgbClr val="E5E5F9"/>
                </a:solidFill>
                <a:latin typeface="Consolas"/>
                <a:cs typeface="Consolas"/>
              </a:rPr>
              <a:t>; </a:t>
            </a:r>
            <a:r>
              <a:rPr sz="1451" dirty="0">
                <a:solidFill>
                  <a:srgbClr val="E5E5F9"/>
                </a:solidFill>
                <a:latin typeface="Consolas"/>
                <a:cs typeface="Consolas"/>
              </a:rPr>
              <a:t> </a:t>
            </a:r>
            <a:r>
              <a:rPr sz="1451" spc="-6" dirty="0">
                <a:solidFill>
                  <a:srgbClr val="CC6B1C"/>
                </a:solidFill>
                <a:latin typeface="Consolas"/>
                <a:cs typeface="Consolas"/>
              </a:rPr>
              <a:t>for</a:t>
            </a:r>
            <a:r>
              <a:rPr sz="1451" dirty="0">
                <a:solidFill>
                  <a:srgbClr val="CC6B1C"/>
                </a:solidFill>
                <a:latin typeface="Consolas"/>
                <a:cs typeface="Consolas"/>
              </a:rPr>
              <a:t> </a:t>
            </a:r>
            <a:r>
              <a:rPr sz="1451" spc="-6" dirty="0">
                <a:solidFill>
                  <a:srgbClr val="F8F9F3"/>
                </a:solidFill>
                <a:latin typeface="Consolas"/>
                <a:cs typeface="Consolas"/>
              </a:rPr>
              <a:t>(</a:t>
            </a:r>
            <a:r>
              <a:rPr sz="1451" spc="-6" dirty="0">
                <a:solidFill>
                  <a:srgbClr val="118FC2"/>
                </a:solidFill>
                <a:latin typeface="Consolas"/>
                <a:cs typeface="Consolas"/>
              </a:rPr>
              <a:t>String</a:t>
            </a:r>
            <a:r>
              <a:rPr sz="1451" spc="6" dirty="0">
                <a:solidFill>
                  <a:srgbClr val="118FC2"/>
                </a:solidFill>
                <a:latin typeface="Consolas"/>
                <a:cs typeface="Consolas"/>
              </a:rPr>
              <a:t> </a:t>
            </a:r>
            <a:r>
              <a:rPr sz="1451" spc="-6" dirty="0">
                <a:solidFill>
                  <a:srgbClr val="F1F100"/>
                </a:solidFill>
                <a:latin typeface="Consolas"/>
                <a:cs typeface="Consolas"/>
              </a:rPr>
              <a:t>arg</a:t>
            </a:r>
            <a:r>
              <a:rPr sz="1451" dirty="0">
                <a:solidFill>
                  <a:srgbClr val="F1F100"/>
                </a:solidFill>
                <a:latin typeface="Consolas"/>
                <a:cs typeface="Consolas"/>
              </a:rPr>
              <a:t> </a:t>
            </a:r>
            <a:r>
              <a:rPr sz="1451" dirty="0">
                <a:solidFill>
                  <a:srgbClr val="E5E5F9"/>
                </a:solidFill>
                <a:latin typeface="Consolas"/>
                <a:cs typeface="Consolas"/>
              </a:rPr>
              <a:t>:</a:t>
            </a:r>
            <a:r>
              <a:rPr sz="1451" spc="-6" dirty="0">
                <a:solidFill>
                  <a:srgbClr val="E5E5F9"/>
                </a:solidFill>
                <a:latin typeface="Consolas"/>
                <a:cs typeface="Consolas"/>
              </a:rPr>
              <a:t> </a:t>
            </a:r>
            <a:r>
              <a:rPr sz="1451" spc="-6" dirty="0">
                <a:solidFill>
                  <a:srgbClr val="78AAFF"/>
                </a:solidFill>
                <a:latin typeface="Consolas"/>
                <a:cs typeface="Consolas"/>
              </a:rPr>
              <a:t>args</a:t>
            </a:r>
            <a:r>
              <a:rPr sz="1451" spc="-6" dirty="0">
                <a:solidFill>
                  <a:srgbClr val="F8F9F3"/>
                </a:solidFill>
                <a:latin typeface="Consolas"/>
                <a:cs typeface="Consolas"/>
              </a:rPr>
              <a:t>) </a:t>
            </a:r>
            <a:r>
              <a:rPr sz="1451" dirty="0">
                <a:solidFill>
                  <a:srgbClr val="F8F9F3"/>
                </a:solidFill>
                <a:latin typeface="Consolas"/>
                <a:cs typeface="Consolas"/>
              </a:rPr>
              <a:t>{</a:t>
            </a:r>
            <a:endParaRPr sz="1451" dirty="0">
              <a:solidFill>
                <a:prstClr val="black"/>
              </a:solidFill>
              <a:latin typeface="Consolas"/>
              <a:cs typeface="Consolas"/>
            </a:endParaRPr>
          </a:p>
          <a:p>
            <a:pPr marL="1784317" defTabSz="1105601">
              <a:lnSpc>
                <a:spcPts val="1300"/>
              </a:lnSpc>
            </a:pPr>
            <a:r>
              <a:rPr sz="1451" spc="-6" dirty="0">
                <a:solidFill>
                  <a:srgbClr val="118FC2"/>
                </a:solidFill>
                <a:latin typeface="Consolas"/>
                <a:cs typeface="Consolas"/>
              </a:rPr>
              <a:t>System</a:t>
            </a:r>
            <a:r>
              <a:rPr sz="1451" spc="-6" dirty="0">
                <a:solidFill>
                  <a:srgbClr val="E5E5F9"/>
                </a:solidFill>
                <a:latin typeface="Consolas"/>
                <a:cs typeface="Consolas"/>
              </a:rPr>
              <a:t>.</a:t>
            </a:r>
            <a:r>
              <a:rPr sz="1451" b="1" i="1" spc="-6" dirty="0">
                <a:solidFill>
                  <a:srgbClr val="8CD9F7"/>
                </a:solidFill>
                <a:latin typeface="Consolas"/>
                <a:cs typeface="Consolas"/>
              </a:rPr>
              <a:t>out</a:t>
            </a:r>
            <a:r>
              <a:rPr sz="1451" spc="-6" dirty="0">
                <a:solidFill>
                  <a:srgbClr val="E5E5F9"/>
                </a:solidFill>
                <a:latin typeface="Consolas"/>
                <a:cs typeface="Consolas"/>
              </a:rPr>
              <a:t>.</a:t>
            </a:r>
            <a:r>
              <a:rPr sz="1451" spc="-6" dirty="0">
                <a:solidFill>
                  <a:srgbClr val="A6EB20"/>
                </a:solidFill>
                <a:latin typeface="Consolas"/>
                <a:cs typeface="Consolas"/>
              </a:rPr>
              <a:t>println</a:t>
            </a:r>
            <a:r>
              <a:rPr sz="1451" spc="-6" dirty="0">
                <a:solidFill>
                  <a:srgbClr val="F8F9F3"/>
                </a:solidFill>
                <a:latin typeface="Consolas"/>
                <a:cs typeface="Consolas"/>
              </a:rPr>
              <a:t>(</a:t>
            </a:r>
            <a:r>
              <a:rPr sz="1451" spc="-6" dirty="0">
                <a:solidFill>
                  <a:srgbClr val="16C5A2"/>
                </a:solidFill>
                <a:latin typeface="Consolas"/>
                <a:cs typeface="Consolas"/>
              </a:rPr>
              <a:t>"Avec</a:t>
            </a:r>
            <a:r>
              <a:rPr sz="1451" spc="-12" dirty="0">
                <a:solidFill>
                  <a:srgbClr val="16C5A2"/>
                </a:solidFill>
                <a:latin typeface="Consolas"/>
                <a:cs typeface="Consolas"/>
              </a:rPr>
              <a:t> </a:t>
            </a:r>
            <a:r>
              <a:rPr sz="1451" spc="-6" dirty="0">
                <a:solidFill>
                  <a:srgbClr val="16C5A2"/>
                </a:solidFill>
                <a:latin typeface="Consolas"/>
                <a:cs typeface="Consolas"/>
              </a:rPr>
              <a:t>l'argument</a:t>
            </a:r>
            <a:r>
              <a:rPr sz="1451" spc="-12" dirty="0">
                <a:solidFill>
                  <a:srgbClr val="16C5A2"/>
                </a:solidFill>
                <a:latin typeface="Consolas"/>
                <a:cs typeface="Consolas"/>
              </a:rPr>
              <a:t> </a:t>
            </a:r>
            <a:r>
              <a:rPr sz="1451" dirty="0">
                <a:solidFill>
                  <a:srgbClr val="16C5A2"/>
                </a:solidFill>
                <a:latin typeface="Consolas"/>
                <a:cs typeface="Consolas"/>
              </a:rPr>
              <a:t>"</a:t>
            </a:r>
            <a:r>
              <a:rPr sz="1451" spc="36" dirty="0">
                <a:solidFill>
                  <a:srgbClr val="16C5A2"/>
                </a:solidFill>
                <a:latin typeface="Consolas"/>
                <a:cs typeface="Consolas"/>
              </a:rPr>
              <a:t> </a:t>
            </a:r>
            <a:r>
              <a:rPr sz="1451" dirty="0">
                <a:solidFill>
                  <a:srgbClr val="E5E5F9"/>
                </a:solidFill>
                <a:latin typeface="Consolas"/>
                <a:cs typeface="Consolas"/>
              </a:rPr>
              <a:t>+</a:t>
            </a:r>
            <a:r>
              <a:rPr sz="1451" spc="-6" dirty="0">
                <a:solidFill>
                  <a:srgbClr val="E5E5F9"/>
                </a:solidFill>
                <a:latin typeface="Consolas"/>
                <a:cs typeface="Consolas"/>
              </a:rPr>
              <a:t> </a:t>
            </a:r>
            <a:r>
              <a:rPr sz="1451" spc="-6" dirty="0">
                <a:solidFill>
                  <a:srgbClr val="F2EB78"/>
                </a:solidFill>
                <a:latin typeface="Consolas"/>
                <a:cs typeface="Consolas"/>
              </a:rPr>
              <a:t>arg</a:t>
            </a:r>
            <a:r>
              <a:rPr sz="1451" spc="-6" dirty="0">
                <a:solidFill>
                  <a:srgbClr val="F8F9F3"/>
                </a:solidFill>
                <a:latin typeface="Consolas"/>
                <a:cs typeface="Consolas"/>
              </a:rPr>
              <a:t>)</a:t>
            </a:r>
            <a:r>
              <a:rPr sz="1451" spc="-6" dirty="0">
                <a:solidFill>
                  <a:srgbClr val="E5E5F9"/>
                </a:solidFill>
                <a:latin typeface="Consolas"/>
                <a:cs typeface="Consolas"/>
              </a:rPr>
              <a:t>;</a:t>
            </a:r>
            <a:endParaRPr sz="1451" dirty="0">
              <a:solidFill>
                <a:prstClr val="black"/>
              </a:solidFill>
              <a:latin typeface="Consolas"/>
              <a:cs typeface="Consolas"/>
            </a:endParaRPr>
          </a:p>
          <a:p>
            <a:pPr marL="1231517" defTabSz="1105601">
              <a:lnSpc>
                <a:spcPts val="1451"/>
              </a:lnSpc>
            </a:pPr>
            <a:r>
              <a:rPr sz="1451" dirty="0">
                <a:solidFill>
                  <a:srgbClr val="F8F9F3"/>
                </a:solidFill>
                <a:latin typeface="Consolas"/>
                <a:cs typeface="Consolas"/>
              </a:rPr>
              <a:t>}</a:t>
            </a:r>
            <a:endParaRPr sz="1451" dirty="0">
              <a:solidFill>
                <a:prstClr val="black"/>
              </a:solidFill>
              <a:latin typeface="Consolas"/>
              <a:cs typeface="Consolas"/>
            </a:endParaRPr>
          </a:p>
          <a:p>
            <a:pPr marL="678716" defTabSz="1105601">
              <a:lnSpc>
                <a:spcPts val="1596"/>
              </a:lnSpc>
            </a:pPr>
            <a:r>
              <a:rPr sz="1451" dirty="0">
                <a:solidFill>
                  <a:srgbClr val="F8F9F3"/>
                </a:solidFill>
                <a:latin typeface="Consolas"/>
                <a:cs typeface="Consolas"/>
              </a:rPr>
              <a:t>}</a:t>
            </a:r>
            <a:endParaRPr sz="1451" dirty="0">
              <a:solidFill>
                <a:prstClr val="black"/>
              </a:solidFill>
              <a:latin typeface="Consolas"/>
              <a:cs typeface="Consolas"/>
            </a:endParaRPr>
          </a:p>
          <a:p>
            <a:pPr marL="125914" defTabSz="1105601">
              <a:spcBef>
                <a:spcPts val="1155"/>
              </a:spcBef>
            </a:pPr>
            <a:r>
              <a:rPr sz="1451" dirty="0">
                <a:solidFill>
                  <a:srgbClr val="7F7F7F"/>
                </a:solidFill>
                <a:latin typeface="Consolas"/>
                <a:cs typeface="Consolas"/>
              </a:rPr>
              <a:t>}</a:t>
            </a:r>
            <a:endParaRPr sz="1451" dirty="0">
              <a:solidFill>
                <a:prstClr val="black"/>
              </a:solidFill>
              <a:latin typeface="Consolas"/>
              <a:cs typeface="Consolas"/>
            </a:endParaRPr>
          </a:p>
        </p:txBody>
      </p:sp>
      <p:sp>
        <p:nvSpPr>
          <p:cNvPr id="10" name="object 10"/>
          <p:cNvSpPr/>
          <p:nvPr/>
        </p:nvSpPr>
        <p:spPr>
          <a:xfrm>
            <a:off x="829179" y="5805221"/>
            <a:ext cx="9673753" cy="695589"/>
          </a:xfrm>
          <a:custGeom>
            <a:avLst/>
            <a:gdLst/>
            <a:ahLst/>
            <a:cxnLst/>
            <a:rect l="l" t="t" r="r" b="b"/>
            <a:pathLst>
              <a:path w="8001000" h="575310">
                <a:moveTo>
                  <a:pt x="8001000" y="0"/>
                </a:moveTo>
                <a:lnTo>
                  <a:pt x="0" y="0"/>
                </a:lnTo>
                <a:lnTo>
                  <a:pt x="0" y="574916"/>
                </a:lnTo>
                <a:lnTo>
                  <a:pt x="4000677" y="574916"/>
                </a:lnTo>
                <a:lnTo>
                  <a:pt x="8001000" y="574916"/>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11" name="object 11"/>
          <p:cNvSpPr txBox="1"/>
          <p:nvPr/>
        </p:nvSpPr>
        <p:spPr>
          <a:xfrm>
            <a:off x="829179" y="5805222"/>
            <a:ext cx="9673753" cy="247300"/>
          </a:xfrm>
          <a:prstGeom prst="rect">
            <a:avLst/>
          </a:prstGeom>
          <a:ln w="29159">
            <a:solidFill>
              <a:srgbClr val="ABB10B"/>
            </a:solidFill>
          </a:ln>
        </p:spPr>
        <p:txBody>
          <a:bodyPr vert="horz" wrap="square" lIns="0" tIns="23801" rIns="0" bIns="0" rtlCol="0">
            <a:spAutoFit/>
          </a:bodyPr>
          <a:lstStyle/>
          <a:p>
            <a:pPr marL="125914" defTabSz="1105601">
              <a:spcBef>
                <a:spcPts val="187"/>
              </a:spcBef>
            </a:pPr>
            <a:r>
              <a:rPr sz="1451" spc="-6" dirty="0">
                <a:solidFill>
                  <a:srgbClr val="7F7F7F"/>
                </a:solidFill>
                <a:latin typeface="Consolas"/>
                <a:cs typeface="Consolas"/>
              </a:rPr>
              <a:t>java</a:t>
            </a:r>
            <a:r>
              <a:rPr sz="1451" spc="-79" dirty="0">
                <a:solidFill>
                  <a:srgbClr val="7F7F7F"/>
                </a:solidFill>
                <a:latin typeface="Consolas"/>
                <a:cs typeface="Consolas"/>
              </a:rPr>
              <a:t> </a:t>
            </a:r>
            <a:r>
              <a:rPr lang="fr-FR" sz="1451" spc="-6" dirty="0" err="1">
                <a:solidFill>
                  <a:srgbClr val="7F7F7F"/>
                </a:solidFill>
                <a:latin typeface="Consolas"/>
                <a:cs typeface="Consolas"/>
              </a:rPr>
              <a:t>SimpleMain</a:t>
            </a:r>
            <a:r>
              <a:rPr sz="1451" spc="-6" dirty="0">
                <a:solidFill>
                  <a:srgbClr val="7F7F7F"/>
                </a:solidFill>
                <a:latin typeface="Consolas"/>
                <a:cs typeface="Consolas"/>
              </a:rPr>
              <a:t>.java</a:t>
            </a:r>
            <a:endParaRPr sz="1451" dirty="0">
              <a:solidFill>
                <a:prstClr val="black"/>
              </a:solidFill>
              <a:latin typeface="Consolas"/>
              <a:cs typeface="Consolas"/>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800004"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spc="-48" dirty="0">
                <a:solidFill>
                  <a:srgbClr val="0058FF"/>
                </a:solidFill>
                <a:latin typeface="Arial"/>
                <a:cs typeface="Arial"/>
              </a:rPr>
              <a:t>11</a:t>
            </a:r>
            <a:endParaRPr sz="1814">
              <a:solidFill>
                <a:prstClr val="black"/>
              </a:solidFill>
              <a:latin typeface="Arial"/>
              <a:cs typeface="Arial"/>
            </a:endParaRPr>
          </a:p>
        </p:txBody>
      </p:sp>
      <p:sp>
        <p:nvSpPr>
          <p:cNvPr id="3" name="object 3"/>
          <p:cNvSpPr txBox="1">
            <a:spLocks noGrp="1"/>
          </p:cNvSpPr>
          <p:nvPr>
            <p:ph type="title"/>
          </p:nvPr>
        </p:nvSpPr>
        <p:spPr>
          <a:xfrm>
            <a:off x="649791" y="586189"/>
            <a:ext cx="11512428" cy="1124508"/>
          </a:xfrm>
          <a:prstGeom prst="rect">
            <a:avLst/>
          </a:prstGeom>
        </p:spPr>
        <p:txBody>
          <a:bodyPr vert="horz" wrap="square" lIns="0" tIns="46833" rIns="0" bIns="0" rtlCol="0">
            <a:spAutoFit/>
          </a:bodyPr>
          <a:lstStyle/>
          <a:p>
            <a:pPr marL="15356" marR="6142">
              <a:lnSpc>
                <a:spcPts val="4220"/>
              </a:lnSpc>
              <a:spcBef>
                <a:spcPts val="369"/>
              </a:spcBef>
            </a:pPr>
            <a:r>
              <a:rPr spc="405" dirty="0"/>
              <a:t>Lancement</a:t>
            </a:r>
            <a:r>
              <a:rPr spc="157" dirty="0"/>
              <a:t> </a:t>
            </a:r>
            <a:r>
              <a:rPr spc="339" dirty="0"/>
              <a:t>d’application</a:t>
            </a:r>
            <a:r>
              <a:rPr spc="157" dirty="0"/>
              <a:t> </a:t>
            </a:r>
            <a:r>
              <a:rPr spc="525" dirty="0"/>
              <a:t>sans </a:t>
            </a:r>
            <a:r>
              <a:rPr spc="-1076" dirty="0"/>
              <a:t> </a:t>
            </a:r>
            <a:r>
              <a:rPr spc="363" dirty="0"/>
              <a:t>compilation</a:t>
            </a:r>
            <a:r>
              <a:rPr spc="151" dirty="0"/>
              <a:t> </a:t>
            </a:r>
            <a:r>
              <a:rPr spc="115" dirty="0"/>
              <a:t>:</a:t>
            </a:r>
            <a:r>
              <a:rPr spc="151" dirty="0"/>
              <a:t> </a:t>
            </a:r>
            <a:r>
              <a:rPr spc="478" dirty="0"/>
              <a:t>arguments</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1059752" y="1563880"/>
            <a:ext cx="8137469" cy="350340"/>
          </a:xfrm>
          <a:prstGeom prst="rect">
            <a:avLst/>
          </a:prstGeom>
        </p:spPr>
        <p:txBody>
          <a:bodyPr vert="horz" wrap="square" lIns="0" tIns="15355" rIns="0" bIns="0" rtlCol="0">
            <a:spAutoFit/>
          </a:bodyPr>
          <a:lstStyle/>
          <a:p>
            <a:pPr marL="15356" defTabSz="1105601">
              <a:spcBef>
                <a:spcPts val="121"/>
              </a:spcBef>
            </a:pPr>
            <a:r>
              <a:rPr sz="2176" spc="-6" dirty="0">
                <a:solidFill>
                  <a:srgbClr val="FFFFFF"/>
                </a:solidFill>
                <a:latin typeface="Arial MT"/>
                <a:cs typeface="Arial MT"/>
              </a:rPr>
              <a:t>Les</a:t>
            </a:r>
            <a:r>
              <a:rPr sz="2176" spc="-12" dirty="0">
                <a:solidFill>
                  <a:srgbClr val="FFFFFF"/>
                </a:solidFill>
                <a:latin typeface="Arial MT"/>
                <a:cs typeface="Arial MT"/>
              </a:rPr>
              <a:t> </a:t>
            </a:r>
            <a:r>
              <a:rPr sz="2176" spc="-6" dirty="0">
                <a:solidFill>
                  <a:srgbClr val="FFFFFF"/>
                </a:solidFill>
                <a:latin typeface="Arial MT"/>
                <a:cs typeface="Arial MT"/>
              </a:rPr>
              <a:t>arguments sont autorisés,</a:t>
            </a:r>
            <a:r>
              <a:rPr sz="2176" spc="-12" dirty="0">
                <a:solidFill>
                  <a:srgbClr val="FFFFFF"/>
                </a:solidFill>
                <a:latin typeface="Arial MT"/>
                <a:cs typeface="Arial MT"/>
              </a:rPr>
              <a:t> </a:t>
            </a:r>
            <a:r>
              <a:rPr sz="2176" spc="-6" dirty="0">
                <a:solidFill>
                  <a:srgbClr val="FFFFFF"/>
                </a:solidFill>
                <a:latin typeface="Arial MT"/>
                <a:cs typeface="Arial MT"/>
              </a:rPr>
              <a:t>et suivent le</a:t>
            </a:r>
            <a:r>
              <a:rPr sz="2176" spc="-18" dirty="0">
                <a:solidFill>
                  <a:srgbClr val="FFFFFF"/>
                </a:solidFill>
                <a:latin typeface="Arial MT"/>
                <a:cs typeface="Arial MT"/>
              </a:rPr>
              <a:t> </a:t>
            </a:r>
            <a:r>
              <a:rPr sz="2176" spc="-6" dirty="0">
                <a:solidFill>
                  <a:srgbClr val="FFFFFF"/>
                </a:solidFill>
                <a:latin typeface="Arial MT"/>
                <a:cs typeface="Arial MT"/>
              </a:rPr>
              <a:t>nom du</a:t>
            </a:r>
            <a:r>
              <a:rPr sz="2176" spc="-12" dirty="0">
                <a:solidFill>
                  <a:srgbClr val="FFFFFF"/>
                </a:solidFill>
                <a:latin typeface="Arial MT"/>
                <a:cs typeface="Arial MT"/>
              </a:rPr>
              <a:t> </a:t>
            </a:r>
            <a:r>
              <a:rPr sz="2176" spc="-6" dirty="0">
                <a:solidFill>
                  <a:srgbClr val="FFFFFF"/>
                </a:solidFill>
                <a:latin typeface="Arial MT"/>
                <a:cs typeface="Arial MT"/>
              </a:rPr>
              <a:t>fichier</a:t>
            </a:r>
            <a:r>
              <a:rPr sz="2176" spc="-12" dirty="0">
                <a:solidFill>
                  <a:srgbClr val="FFFFFF"/>
                </a:solidFill>
                <a:latin typeface="Arial MT"/>
                <a:cs typeface="Arial MT"/>
              </a:rPr>
              <a:t> </a:t>
            </a:r>
            <a:r>
              <a:rPr sz="2176" spc="-6" dirty="0">
                <a:solidFill>
                  <a:srgbClr val="FFFFFF"/>
                </a:solidFill>
                <a:latin typeface="Arial MT"/>
                <a:cs typeface="Arial MT"/>
              </a:rPr>
              <a:t>source</a:t>
            </a:r>
            <a:r>
              <a:rPr sz="2176" spc="-12" dirty="0">
                <a:solidFill>
                  <a:srgbClr val="FFFFFF"/>
                </a:solidFill>
                <a:latin typeface="Arial MT"/>
                <a:cs typeface="Arial MT"/>
              </a:rPr>
              <a:t> </a:t>
            </a:r>
            <a:r>
              <a:rPr sz="2176" dirty="0">
                <a:solidFill>
                  <a:srgbClr val="FFFFFF"/>
                </a:solidFill>
                <a:latin typeface="Arial MT"/>
                <a:cs typeface="Arial MT"/>
              </a:rPr>
              <a:t>:</a:t>
            </a:r>
            <a:endParaRPr sz="2176">
              <a:solidFill>
                <a:prstClr val="black"/>
              </a:solidFill>
              <a:latin typeface="Arial MT"/>
              <a:cs typeface="Arial MT"/>
            </a:endParaRPr>
          </a:p>
        </p:txBody>
      </p:sp>
      <p:sp>
        <p:nvSpPr>
          <p:cNvPr id="6" name="object 6"/>
          <p:cNvSpPr txBox="1"/>
          <p:nvPr/>
        </p:nvSpPr>
        <p:spPr>
          <a:xfrm>
            <a:off x="668010" y="353824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1059752" y="3452934"/>
            <a:ext cx="9271447" cy="350340"/>
          </a:xfrm>
          <a:prstGeom prst="rect">
            <a:avLst/>
          </a:prstGeom>
        </p:spPr>
        <p:txBody>
          <a:bodyPr vert="horz" wrap="square" lIns="0" tIns="15355" rIns="0" bIns="0" rtlCol="0">
            <a:spAutoFit/>
          </a:bodyPr>
          <a:lstStyle/>
          <a:p>
            <a:pPr marL="15356" defTabSz="1105601">
              <a:spcBef>
                <a:spcPts val="121"/>
              </a:spcBef>
            </a:pPr>
            <a:r>
              <a:rPr sz="2176" spc="-6" dirty="0">
                <a:solidFill>
                  <a:srgbClr val="FFFFFF"/>
                </a:solidFill>
                <a:latin typeface="Arial MT"/>
                <a:cs typeface="Arial MT"/>
              </a:rPr>
              <a:t>Ces</a:t>
            </a:r>
            <a:r>
              <a:rPr sz="2176" dirty="0">
                <a:solidFill>
                  <a:srgbClr val="FFFFFF"/>
                </a:solidFill>
                <a:latin typeface="Arial MT"/>
                <a:cs typeface="Arial MT"/>
              </a:rPr>
              <a:t> </a:t>
            </a:r>
            <a:r>
              <a:rPr sz="2176" spc="-6" dirty="0">
                <a:solidFill>
                  <a:srgbClr val="FFFFFF"/>
                </a:solidFill>
                <a:latin typeface="Arial MT"/>
                <a:cs typeface="Arial MT"/>
              </a:rPr>
              <a:t>arguments</a:t>
            </a:r>
            <a:r>
              <a:rPr sz="2176" dirty="0">
                <a:solidFill>
                  <a:srgbClr val="FFFFFF"/>
                </a:solidFill>
                <a:latin typeface="Arial MT"/>
                <a:cs typeface="Arial MT"/>
              </a:rPr>
              <a:t> </a:t>
            </a:r>
            <a:r>
              <a:rPr sz="2176" spc="-6" dirty="0">
                <a:solidFill>
                  <a:srgbClr val="FFFFFF"/>
                </a:solidFill>
                <a:latin typeface="Arial MT"/>
                <a:cs typeface="Arial MT"/>
              </a:rPr>
              <a:t>seront</a:t>
            </a:r>
            <a:r>
              <a:rPr sz="2176" dirty="0">
                <a:solidFill>
                  <a:srgbClr val="FFFFFF"/>
                </a:solidFill>
                <a:latin typeface="Arial MT"/>
                <a:cs typeface="Arial MT"/>
              </a:rPr>
              <a:t> </a:t>
            </a:r>
            <a:r>
              <a:rPr sz="2176" spc="-6" dirty="0">
                <a:solidFill>
                  <a:srgbClr val="FFFFFF"/>
                </a:solidFill>
                <a:latin typeface="Arial MT"/>
                <a:cs typeface="Arial MT"/>
              </a:rPr>
              <a:t>transmis</a:t>
            </a:r>
            <a:r>
              <a:rPr sz="2176" dirty="0">
                <a:solidFill>
                  <a:srgbClr val="FFFFFF"/>
                </a:solidFill>
                <a:latin typeface="Arial MT"/>
                <a:cs typeface="Arial MT"/>
              </a:rPr>
              <a:t> à</a:t>
            </a:r>
            <a:r>
              <a:rPr sz="2176" spc="-6" dirty="0">
                <a:solidFill>
                  <a:srgbClr val="FFFFFF"/>
                </a:solidFill>
                <a:latin typeface="Arial MT"/>
                <a:cs typeface="Arial MT"/>
              </a:rPr>
              <a:t> la méthode main,</a:t>
            </a:r>
            <a:r>
              <a:rPr sz="2176" dirty="0">
                <a:solidFill>
                  <a:srgbClr val="FFFFFF"/>
                </a:solidFill>
                <a:latin typeface="Arial MT"/>
                <a:cs typeface="Arial MT"/>
              </a:rPr>
              <a:t> </a:t>
            </a:r>
            <a:r>
              <a:rPr sz="2176" spc="-6" dirty="0">
                <a:solidFill>
                  <a:srgbClr val="FFFFFF"/>
                </a:solidFill>
                <a:latin typeface="Arial MT"/>
                <a:cs typeface="Arial MT"/>
              </a:rPr>
              <a:t>comme </a:t>
            </a:r>
            <a:r>
              <a:rPr sz="2176" dirty="0">
                <a:solidFill>
                  <a:srgbClr val="FFFFFF"/>
                </a:solidFill>
                <a:latin typeface="Arial MT"/>
                <a:cs typeface="Arial MT"/>
              </a:rPr>
              <a:t>à</a:t>
            </a:r>
            <a:r>
              <a:rPr sz="2176" spc="-6" dirty="0">
                <a:solidFill>
                  <a:srgbClr val="FFFFFF"/>
                </a:solidFill>
                <a:latin typeface="Arial MT"/>
                <a:cs typeface="Arial MT"/>
              </a:rPr>
              <a:t> </a:t>
            </a:r>
            <a:r>
              <a:rPr sz="2176" spc="-12" dirty="0">
                <a:solidFill>
                  <a:srgbClr val="FFFFFF"/>
                </a:solidFill>
                <a:latin typeface="Arial MT"/>
                <a:cs typeface="Arial MT"/>
              </a:rPr>
              <a:t>l’accoutumée.</a:t>
            </a:r>
            <a:endParaRPr sz="2176">
              <a:solidFill>
                <a:prstClr val="black"/>
              </a:solidFill>
              <a:latin typeface="Arial MT"/>
              <a:cs typeface="Arial MT"/>
            </a:endParaRPr>
          </a:p>
        </p:txBody>
      </p:sp>
      <p:sp>
        <p:nvSpPr>
          <p:cNvPr id="8" name="object 8"/>
          <p:cNvSpPr/>
          <p:nvPr/>
        </p:nvSpPr>
        <p:spPr>
          <a:xfrm>
            <a:off x="829179" y="2212113"/>
            <a:ext cx="9673753" cy="695589"/>
          </a:xfrm>
          <a:custGeom>
            <a:avLst/>
            <a:gdLst/>
            <a:ahLst/>
            <a:cxnLst/>
            <a:rect l="l" t="t" r="r" b="b"/>
            <a:pathLst>
              <a:path w="8001000" h="575310">
                <a:moveTo>
                  <a:pt x="8001000" y="0"/>
                </a:moveTo>
                <a:lnTo>
                  <a:pt x="0" y="0"/>
                </a:lnTo>
                <a:lnTo>
                  <a:pt x="0" y="574916"/>
                </a:lnTo>
                <a:lnTo>
                  <a:pt x="4000677" y="574916"/>
                </a:lnTo>
                <a:lnTo>
                  <a:pt x="8001000" y="574916"/>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9" name="object 9"/>
          <p:cNvSpPr txBox="1"/>
          <p:nvPr/>
        </p:nvSpPr>
        <p:spPr>
          <a:xfrm>
            <a:off x="829179" y="2212114"/>
            <a:ext cx="9673753" cy="247300"/>
          </a:xfrm>
          <a:prstGeom prst="rect">
            <a:avLst/>
          </a:prstGeom>
          <a:ln w="29159">
            <a:solidFill>
              <a:srgbClr val="ABB10B"/>
            </a:solidFill>
          </a:ln>
        </p:spPr>
        <p:txBody>
          <a:bodyPr vert="horz" wrap="square" lIns="0" tIns="23801" rIns="0" bIns="0" rtlCol="0">
            <a:spAutoFit/>
          </a:bodyPr>
          <a:lstStyle/>
          <a:p>
            <a:pPr marL="125914" defTabSz="1105601">
              <a:spcBef>
                <a:spcPts val="187"/>
              </a:spcBef>
            </a:pPr>
            <a:r>
              <a:rPr sz="1451" spc="-6" dirty="0">
                <a:solidFill>
                  <a:srgbClr val="7F7F7F"/>
                </a:solidFill>
                <a:latin typeface="Consolas"/>
                <a:cs typeface="Consolas"/>
              </a:rPr>
              <a:t>java</a:t>
            </a:r>
            <a:r>
              <a:rPr sz="1451" spc="-36" dirty="0">
                <a:solidFill>
                  <a:srgbClr val="7F7F7F"/>
                </a:solidFill>
                <a:latin typeface="Consolas"/>
                <a:cs typeface="Consolas"/>
              </a:rPr>
              <a:t> </a:t>
            </a:r>
            <a:r>
              <a:rPr sz="1451" spc="-6" dirty="0">
                <a:solidFill>
                  <a:srgbClr val="7F7F7F"/>
                </a:solidFill>
                <a:latin typeface="Consolas"/>
                <a:cs typeface="Consolas"/>
              </a:rPr>
              <a:t>SimpleMain.java</a:t>
            </a:r>
            <a:r>
              <a:rPr sz="1451" spc="-36" dirty="0">
                <a:solidFill>
                  <a:srgbClr val="7F7F7F"/>
                </a:solidFill>
                <a:latin typeface="Consolas"/>
                <a:cs typeface="Consolas"/>
              </a:rPr>
              <a:t> </a:t>
            </a:r>
            <a:r>
              <a:rPr sz="1451" spc="-6" dirty="0">
                <a:solidFill>
                  <a:srgbClr val="7F7F7F"/>
                </a:solidFill>
                <a:latin typeface="Consolas"/>
                <a:cs typeface="Consolas"/>
              </a:rPr>
              <a:t>arg1</a:t>
            </a:r>
            <a:r>
              <a:rPr sz="1451" spc="-36" dirty="0">
                <a:solidFill>
                  <a:srgbClr val="7F7F7F"/>
                </a:solidFill>
                <a:latin typeface="Consolas"/>
                <a:cs typeface="Consolas"/>
              </a:rPr>
              <a:t> </a:t>
            </a:r>
            <a:r>
              <a:rPr sz="1451" spc="-6" dirty="0">
                <a:solidFill>
                  <a:srgbClr val="7F7F7F"/>
                </a:solidFill>
                <a:latin typeface="Consolas"/>
                <a:cs typeface="Consolas"/>
              </a:rPr>
              <a:t>arg2</a:t>
            </a:r>
            <a:endParaRPr sz="1451">
              <a:solidFill>
                <a:prstClr val="black"/>
              </a:solidFill>
              <a:latin typeface="Consolas"/>
              <a:cs typeface="Consolas"/>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4014" y="279420"/>
            <a:ext cx="1064113"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D</a:t>
            </a:r>
            <a:r>
              <a:rPr sz="1814" b="1" dirty="0">
                <a:solidFill>
                  <a:srgbClr val="0058FF"/>
                </a:solidFill>
                <a:latin typeface="Arial"/>
                <a:cs typeface="Arial"/>
              </a:rPr>
              <a:t>ate</a:t>
            </a:r>
            <a:r>
              <a:rPr sz="1814" b="1" spc="-36" dirty="0">
                <a:solidFill>
                  <a:srgbClr val="0058FF"/>
                </a:solidFill>
                <a:latin typeface="Arial"/>
                <a:cs typeface="Arial"/>
              </a:rPr>
              <a:t>T</a:t>
            </a:r>
            <a:r>
              <a:rPr sz="1814" b="1" dirty="0">
                <a:solidFill>
                  <a:srgbClr val="0058FF"/>
                </a:solidFill>
                <a:latin typeface="Arial"/>
                <a:cs typeface="Arial"/>
              </a:rPr>
              <a:t>i</a:t>
            </a:r>
            <a:r>
              <a:rPr sz="1814" b="1" spc="-6" dirty="0">
                <a:solidFill>
                  <a:srgbClr val="0058FF"/>
                </a:solidFill>
                <a:latin typeface="Arial"/>
                <a:cs typeface="Arial"/>
              </a:rPr>
              <a:t>m</a:t>
            </a:r>
            <a:r>
              <a:rPr sz="1814" b="1" dirty="0">
                <a:solidFill>
                  <a:srgbClr val="0058FF"/>
                </a:solidFill>
                <a:latin typeface="Arial"/>
                <a:cs typeface="Arial"/>
              </a:rPr>
              <a:t>e</a:t>
            </a:r>
            <a:endParaRPr sz="1814">
              <a:solidFill>
                <a:prstClr val="black"/>
              </a:solidFill>
              <a:latin typeface="Arial"/>
              <a:cs typeface="Arial"/>
            </a:endParaRPr>
          </a:p>
        </p:txBody>
      </p:sp>
      <p:sp>
        <p:nvSpPr>
          <p:cNvPr id="3" name="object 3"/>
          <p:cNvSpPr txBox="1">
            <a:spLocks noGrp="1"/>
          </p:cNvSpPr>
          <p:nvPr>
            <p:ph type="title"/>
          </p:nvPr>
        </p:nvSpPr>
        <p:spPr>
          <a:xfrm>
            <a:off x="594014" y="535345"/>
            <a:ext cx="7491784" cy="573671"/>
          </a:xfrm>
          <a:prstGeom prst="rect">
            <a:avLst/>
          </a:prstGeom>
        </p:spPr>
        <p:txBody>
          <a:bodyPr vert="horz" wrap="square" lIns="0" tIns="15355" rIns="0" bIns="0" rtlCol="0">
            <a:spAutoFit/>
          </a:bodyPr>
          <a:lstStyle/>
          <a:p>
            <a:pPr marL="15356">
              <a:spcBef>
                <a:spcPts val="121"/>
              </a:spcBef>
            </a:pPr>
            <a:r>
              <a:rPr lang="fr-FR" spc="351" dirty="0"/>
              <a:t>Commit</a:t>
            </a:r>
            <a:endParaRPr spc="351" dirty="0"/>
          </a:p>
        </p:txBody>
      </p:sp>
    </p:spTree>
    <p:extLst>
      <p:ext uri="{BB962C8B-B14F-4D97-AF65-F5344CB8AC3E}">
        <p14:creationId xmlns:p14="http://schemas.microsoft.com/office/powerpoint/2010/main" val="153624073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800004"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spc="-48" dirty="0">
                <a:solidFill>
                  <a:srgbClr val="0058FF"/>
                </a:solidFill>
                <a:latin typeface="Arial"/>
                <a:cs typeface="Arial"/>
              </a:rPr>
              <a:t>11</a:t>
            </a:r>
            <a:endParaRPr sz="1814">
              <a:solidFill>
                <a:prstClr val="black"/>
              </a:solidFill>
              <a:latin typeface="Arial"/>
              <a:cs typeface="Arial"/>
            </a:endParaRPr>
          </a:p>
        </p:txBody>
      </p:sp>
      <p:sp>
        <p:nvSpPr>
          <p:cNvPr id="3" name="object 3"/>
          <p:cNvSpPr txBox="1">
            <a:spLocks noGrp="1"/>
          </p:cNvSpPr>
          <p:nvPr>
            <p:ph type="title"/>
          </p:nvPr>
        </p:nvSpPr>
        <p:spPr>
          <a:xfrm>
            <a:off x="537431" y="484857"/>
            <a:ext cx="8344764" cy="573671"/>
          </a:xfrm>
          <a:prstGeom prst="rect">
            <a:avLst/>
          </a:prstGeom>
        </p:spPr>
        <p:txBody>
          <a:bodyPr vert="horz" wrap="square" lIns="0" tIns="15355" rIns="0" bIns="0" rtlCol="0">
            <a:spAutoFit/>
          </a:bodyPr>
          <a:lstStyle/>
          <a:p>
            <a:pPr marL="15356">
              <a:spcBef>
                <a:spcPts val="121"/>
              </a:spcBef>
            </a:pPr>
            <a:r>
              <a:rPr spc="363" dirty="0"/>
              <a:t>Ajouts</a:t>
            </a:r>
            <a:r>
              <a:rPr spc="145" dirty="0"/>
              <a:t> </a:t>
            </a:r>
            <a:r>
              <a:rPr spc="423" dirty="0"/>
              <a:t>aux</a:t>
            </a:r>
            <a:r>
              <a:rPr spc="145" dirty="0"/>
              <a:t> </a:t>
            </a:r>
            <a:r>
              <a:rPr spc="393" dirty="0"/>
              <a:t>chaînes</a:t>
            </a:r>
            <a:r>
              <a:rPr spc="138" dirty="0"/>
              <a:t> </a:t>
            </a:r>
            <a:r>
              <a:rPr spc="429" dirty="0"/>
              <a:t>de</a:t>
            </a:r>
            <a:r>
              <a:rPr spc="157" dirty="0"/>
              <a:t> </a:t>
            </a:r>
            <a:r>
              <a:rPr spc="345" dirty="0"/>
              <a:t>caractère</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1059752" y="1563880"/>
            <a:ext cx="10343238" cy="658967"/>
          </a:xfrm>
          <a:prstGeom prst="rect">
            <a:avLst/>
          </a:prstGeom>
        </p:spPr>
        <p:txBody>
          <a:bodyPr vert="horz" wrap="square" lIns="0" tIns="42994" rIns="0" bIns="0" rtlCol="0">
            <a:spAutoFit/>
          </a:bodyPr>
          <a:lstStyle/>
          <a:p>
            <a:pPr marL="15356" marR="6142" defTabSz="1105601">
              <a:lnSpc>
                <a:spcPts val="2442"/>
              </a:lnSpc>
              <a:spcBef>
                <a:spcPts val="339"/>
              </a:spcBef>
            </a:pPr>
            <a:r>
              <a:rPr sz="2176" spc="-6" dirty="0">
                <a:solidFill>
                  <a:srgbClr val="FFFFFF"/>
                </a:solidFill>
                <a:latin typeface="Arial MT"/>
                <a:cs typeface="Arial MT"/>
              </a:rPr>
              <a:t>String.lines() crée un</a:t>
            </a:r>
            <a:r>
              <a:rPr sz="2176" spc="-12" dirty="0">
                <a:solidFill>
                  <a:srgbClr val="FFFFFF"/>
                </a:solidFill>
                <a:latin typeface="Arial MT"/>
                <a:cs typeface="Arial MT"/>
              </a:rPr>
              <a:t> </a:t>
            </a:r>
            <a:r>
              <a:rPr sz="2176" spc="-6" dirty="0">
                <a:solidFill>
                  <a:srgbClr val="FFFFFF"/>
                </a:solidFill>
                <a:latin typeface="Arial MT"/>
                <a:cs typeface="Arial MT"/>
              </a:rPr>
              <a:t>Stream</a:t>
            </a:r>
            <a:r>
              <a:rPr sz="2176" dirty="0">
                <a:solidFill>
                  <a:srgbClr val="FFFFFF"/>
                </a:solidFill>
                <a:latin typeface="Arial MT"/>
                <a:cs typeface="Arial MT"/>
              </a:rPr>
              <a:t> </a:t>
            </a:r>
            <a:r>
              <a:rPr sz="2176" spc="-6" dirty="0">
                <a:solidFill>
                  <a:srgbClr val="FFFFFF"/>
                </a:solidFill>
                <a:latin typeface="Arial MT"/>
                <a:cs typeface="Arial MT"/>
              </a:rPr>
              <a:t>de String, </a:t>
            </a:r>
            <a:r>
              <a:rPr sz="2176" spc="-12" dirty="0">
                <a:solidFill>
                  <a:srgbClr val="FFFFFF"/>
                </a:solidFill>
                <a:latin typeface="Arial MT"/>
                <a:cs typeface="Arial MT"/>
              </a:rPr>
              <a:t>chaque</a:t>
            </a:r>
            <a:r>
              <a:rPr sz="2176" spc="-6" dirty="0">
                <a:solidFill>
                  <a:srgbClr val="FFFFFF"/>
                </a:solidFill>
                <a:latin typeface="Arial MT"/>
                <a:cs typeface="Arial MT"/>
              </a:rPr>
              <a:t> </a:t>
            </a:r>
            <a:r>
              <a:rPr sz="2176" spc="-12" dirty="0">
                <a:solidFill>
                  <a:srgbClr val="FFFFFF"/>
                </a:solidFill>
                <a:latin typeface="Arial MT"/>
                <a:cs typeface="Arial MT"/>
              </a:rPr>
              <a:t>élément</a:t>
            </a:r>
            <a:r>
              <a:rPr sz="2176" dirty="0">
                <a:solidFill>
                  <a:srgbClr val="FFFFFF"/>
                </a:solidFill>
                <a:latin typeface="Arial MT"/>
                <a:cs typeface="Arial MT"/>
              </a:rPr>
              <a:t> </a:t>
            </a:r>
            <a:r>
              <a:rPr sz="2176" spc="-6" dirty="0">
                <a:solidFill>
                  <a:srgbClr val="FFFFFF"/>
                </a:solidFill>
                <a:latin typeface="Arial MT"/>
                <a:cs typeface="Arial MT"/>
              </a:rPr>
              <a:t>du</a:t>
            </a:r>
            <a:r>
              <a:rPr sz="2176" spc="-12" dirty="0">
                <a:solidFill>
                  <a:srgbClr val="FFFFFF"/>
                </a:solidFill>
                <a:latin typeface="Arial MT"/>
                <a:cs typeface="Arial MT"/>
              </a:rPr>
              <a:t> </a:t>
            </a:r>
            <a:r>
              <a:rPr sz="2176" spc="-6" dirty="0">
                <a:solidFill>
                  <a:srgbClr val="FFFFFF"/>
                </a:solidFill>
                <a:latin typeface="Arial MT"/>
                <a:cs typeface="Arial MT"/>
              </a:rPr>
              <a:t>Stream</a:t>
            </a:r>
            <a:r>
              <a:rPr sz="2176" dirty="0">
                <a:solidFill>
                  <a:srgbClr val="FFFFFF"/>
                </a:solidFill>
                <a:latin typeface="Arial MT"/>
                <a:cs typeface="Arial MT"/>
              </a:rPr>
              <a:t> </a:t>
            </a:r>
            <a:r>
              <a:rPr sz="2176" spc="-6" dirty="0">
                <a:solidFill>
                  <a:srgbClr val="FFFFFF"/>
                </a:solidFill>
                <a:latin typeface="Arial MT"/>
                <a:cs typeface="Arial MT"/>
              </a:rPr>
              <a:t>représentant</a:t>
            </a:r>
            <a:r>
              <a:rPr sz="2176" dirty="0">
                <a:solidFill>
                  <a:srgbClr val="FFFFFF"/>
                </a:solidFill>
                <a:latin typeface="Arial MT"/>
                <a:cs typeface="Arial MT"/>
              </a:rPr>
              <a:t> </a:t>
            </a:r>
            <a:r>
              <a:rPr sz="2176" spc="-6" dirty="0">
                <a:solidFill>
                  <a:srgbClr val="FFFFFF"/>
                </a:solidFill>
                <a:latin typeface="Arial MT"/>
                <a:cs typeface="Arial MT"/>
              </a:rPr>
              <a:t>une </a:t>
            </a:r>
            <a:r>
              <a:rPr sz="2176" spc="-585" dirty="0">
                <a:solidFill>
                  <a:srgbClr val="FFFFFF"/>
                </a:solidFill>
                <a:latin typeface="Arial MT"/>
                <a:cs typeface="Arial MT"/>
              </a:rPr>
              <a:t> </a:t>
            </a:r>
            <a:r>
              <a:rPr sz="2176" spc="-12" dirty="0">
                <a:solidFill>
                  <a:srgbClr val="FFFFFF"/>
                </a:solidFill>
                <a:latin typeface="Arial MT"/>
                <a:cs typeface="Arial MT"/>
              </a:rPr>
              <a:t>ligne </a:t>
            </a:r>
            <a:r>
              <a:rPr sz="2176" dirty="0">
                <a:solidFill>
                  <a:srgbClr val="FFFFFF"/>
                </a:solidFill>
                <a:latin typeface="Arial MT"/>
                <a:cs typeface="Arial MT"/>
              </a:rPr>
              <a:t>:</a:t>
            </a:r>
            <a:endParaRPr sz="2176">
              <a:solidFill>
                <a:prstClr val="black"/>
              </a:solidFill>
              <a:latin typeface="Arial MT"/>
              <a:cs typeface="Arial MT"/>
            </a:endParaRPr>
          </a:p>
        </p:txBody>
      </p:sp>
      <p:sp>
        <p:nvSpPr>
          <p:cNvPr id="6" name="object 6"/>
          <p:cNvSpPr txBox="1"/>
          <p:nvPr/>
        </p:nvSpPr>
        <p:spPr>
          <a:xfrm>
            <a:off x="668010" y="3847715"/>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1059752" y="3762402"/>
            <a:ext cx="10301779" cy="659741"/>
          </a:xfrm>
          <a:prstGeom prst="rect">
            <a:avLst/>
          </a:prstGeom>
        </p:spPr>
        <p:txBody>
          <a:bodyPr vert="horz" wrap="square" lIns="0" tIns="43761" rIns="0" bIns="0" rtlCol="0">
            <a:spAutoFit/>
          </a:bodyPr>
          <a:lstStyle/>
          <a:p>
            <a:pPr marL="15356" marR="6142" defTabSz="1105601">
              <a:lnSpc>
                <a:spcPts val="2442"/>
              </a:lnSpc>
              <a:spcBef>
                <a:spcPts val="343"/>
              </a:spcBef>
            </a:pPr>
            <a:r>
              <a:rPr sz="2176" spc="-6" dirty="0">
                <a:solidFill>
                  <a:srgbClr val="FFFFFF"/>
                </a:solidFill>
                <a:latin typeface="Arial MT"/>
                <a:cs typeface="Arial MT"/>
              </a:rPr>
              <a:t>La méthode</a:t>
            </a:r>
            <a:r>
              <a:rPr sz="2176" dirty="0">
                <a:solidFill>
                  <a:srgbClr val="FFFFFF"/>
                </a:solidFill>
                <a:latin typeface="Arial MT"/>
                <a:cs typeface="Arial MT"/>
              </a:rPr>
              <a:t> </a:t>
            </a:r>
            <a:r>
              <a:rPr sz="2176" spc="-6" dirty="0">
                <a:solidFill>
                  <a:srgbClr val="FFFFFF"/>
                </a:solidFill>
                <a:latin typeface="Arial MT"/>
                <a:cs typeface="Arial MT"/>
              </a:rPr>
              <a:t>String.strip()</a:t>
            </a:r>
            <a:r>
              <a:rPr sz="2176" spc="6" dirty="0">
                <a:solidFill>
                  <a:srgbClr val="FFFFFF"/>
                </a:solidFill>
                <a:latin typeface="Arial MT"/>
                <a:cs typeface="Arial MT"/>
              </a:rPr>
              <a:t> </a:t>
            </a:r>
            <a:r>
              <a:rPr sz="2176" spc="-6" dirty="0">
                <a:solidFill>
                  <a:srgbClr val="FFFFFF"/>
                </a:solidFill>
                <a:latin typeface="Arial MT"/>
                <a:cs typeface="Arial MT"/>
              </a:rPr>
              <a:t>permet</a:t>
            </a:r>
            <a:r>
              <a:rPr sz="2176" dirty="0">
                <a:solidFill>
                  <a:srgbClr val="FFFFFF"/>
                </a:solidFill>
                <a:latin typeface="Arial MT"/>
                <a:cs typeface="Arial MT"/>
              </a:rPr>
              <a:t> </a:t>
            </a:r>
            <a:r>
              <a:rPr sz="2176" spc="-12" dirty="0">
                <a:solidFill>
                  <a:srgbClr val="FFFFFF"/>
                </a:solidFill>
                <a:latin typeface="Arial MT"/>
                <a:cs typeface="Arial MT"/>
              </a:rPr>
              <a:t>d’enlever</a:t>
            </a:r>
            <a:r>
              <a:rPr sz="2176" spc="6" dirty="0">
                <a:solidFill>
                  <a:srgbClr val="FFFFFF"/>
                </a:solidFill>
                <a:latin typeface="Arial MT"/>
                <a:cs typeface="Arial MT"/>
              </a:rPr>
              <a:t> </a:t>
            </a:r>
            <a:r>
              <a:rPr sz="2176" spc="-6" dirty="0">
                <a:solidFill>
                  <a:srgbClr val="FFFFFF"/>
                </a:solidFill>
                <a:latin typeface="Arial MT"/>
                <a:cs typeface="Arial MT"/>
              </a:rPr>
              <a:t>tout</a:t>
            </a:r>
            <a:r>
              <a:rPr sz="2176" spc="6" dirty="0">
                <a:solidFill>
                  <a:srgbClr val="FFFFFF"/>
                </a:solidFill>
                <a:latin typeface="Arial MT"/>
                <a:cs typeface="Arial MT"/>
              </a:rPr>
              <a:t> </a:t>
            </a:r>
            <a:r>
              <a:rPr sz="2176" spc="-6" dirty="0">
                <a:solidFill>
                  <a:srgbClr val="FFFFFF"/>
                </a:solidFill>
                <a:latin typeface="Arial MT"/>
                <a:cs typeface="Arial MT"/>
              </a:rPr>
              <a:t>caractère </a:t>
            </a:r>
            <a:r>
              <a:rPr sz="2176" spc="-12" dirty="0">
                <a:solidFill>
                  <a:srgbClr val="FFFFFF"/>
                </a:solidFill>
                <a:latin typeface="Arial MT"/>
                <a:cs typeface="Arial MT"/>
              </a:rPr>
              <a:t>‘blanc’</a:t>
            </a:r>
            <a:r>
              <a:rPr sz="2176" spc="-73" dirty="0">
                <a:solidFill>
                  <a:srgbClr val="FFFFFF"/>
                </a:solidFill>
                <a:latin typeface="Arial MT"/>
                <a:cs typeface="Arial MT"/>
              </a:rPr>
              <a:t> </a:t>
            </a:r>
            <a:r>
              <a:rPr sz="2176" spc="-6" dirty="0">
                <a:solidFill>
                  <a:srgbClr val="FFFFFF"/>
                </a:solidFill>
                <a:latin typeface="Arial MT"/>
                <a:cs typeface="Arial MT"/>
              </a:rPr>
              <a:t>du</a:t>
            </a:r>
            <a:r>
              <a:rPr sz="2176" dirty="0">
                <a:solidFill>
                  <a:srgbClr val="FFFFFF"/>
                </a:solidFill>
                <a:latin typeface="Arial MT"/>
                <a:cs typeface="Arial MT"/>
              </a:rPr>
              <a:t> </a:t>
            </a:r>
            <a:r>
              <a:rPr sz="2176" spc="-12" dirty="0">
                <a:solidFill>
                  <a:srgbClr val="FFFFFF"/>
                </a:solidFill>
                <a:latin typeface="Arial MT"/>
                <a:cs typeface="Arial MT"/>
              </a:rPr>
              <a:t>début</a:t>
            </a:r>
            <a:r>
              <a:rPr sz="2176" dirty="0">
                <a:solidFill>
                  <a:srgbClr val="FFFFFF"/>
                </a:solidFill>
                <a:latin typeface="Arial MT"/>
                <a:cs typeface="Arial MT"/>
              </a:rPr>
              <a:t> </a:t>
            </a:r>
            <a:r>
              <a:rPr sz="2176" spc="-6" dirty="0">
                <a:solidFill>
                  <a:srgbClr val="FFFFFF"/>
                </a:solidFill>
                <a:latin typeface="Arial MT"/>
                <a:cs typeface="Arial MT"/>
              </a:rPr>
              <a:t>et</a:t>
            </a:r>
            <a:r>
              <a:rPr sz="2176" spc="6" dirty="0">
                <a:solidFill>
                  <a:srgbClr val="FFFFFF"/>
                </a:solidFill>
                <a:latin typeface="Arial MT"/>
                <a:cs typeface="Arial MT"/>
              </a:rPr>
              <a:t> </a:t>
            </a:r>
            <a:r>
              <a:rPr sz="2176" spc="-6" dirty="0">
                <a:solidFill>
                  <a:srgbClr val="FFFFFF"/>
                </a:solidFill>
                <a:latin typeface="Arial MT"/>
                <a:cs typeface="Arial MT"/>
              </a:rPr>
              <a:t>de</a:t>
            </a:r>
            <a:r>
              <a:rPr sz="2176" dirty="0">
                <a:solidFill>
                  <a:srgbClr val="FFFFFF"/>
                </a:solidFill>
                <a:latin typeface="Arial MT"/>
                <a:cs typeface="Arial MT"/>
              </a:rPr>
              <a:t> </a:t>
            </a:r>
            <a:r>
              <a:rPr sz="2176" spc="-6" dirty="0">
                <a:solidFill>
                  <a:srgbClr val="FFFFFF"/>
                </a:solidFill>
                <a:latin typeface="Arial MT"/>
                <a:cs typeface="Arial MT"/>
              </a:rPr>
              <a:t>la fin </a:t>
            </a:r>
            <a:r>
              <a:rPr sz="2176" spc="-585" dirty="0">
                <a:solidFill>
                  <a:srgbClr val="FFFFFF"/>
                </a:solidFill>
                <a:latin typeface="Arial MT"/>
                <a:cs typeface="Arial MT"/>
              </a:rPr>
              <a:t> </a:t>
            </a:r>
            <a:r>
              <a:rPr sz="2176" spc="-12" dirty="0">
                <a:solidFill>
                  <a:srgbClr val="FFFFFF"/>
                </a:solidFill>
                <a:latin typeface="Arial MT"/>
                <a:cs typeface="Arial MT"/>
              </a:rPr>
              <a:t>d’une</a:t>
            </a:r>
            <a:r>
              <a:rPr sz="2176" spc="-6" dirty="0">
                <a:solidFill>
                  <a:srgbClr val="FFFFFF"/>
                </a:solidFill>
                <a:latin typeface="Arial MT"/>
                <a:cs typeface="Arial MT"/>
              </a:rPr>
              <a:t> String.</a:t>
            </a:r>
            <a:r>
              <a:rPr sz="2176" dirty="0">
                <a:solidFill>
                  <a:srgbClr val="FFFFFF"/>
                </a:solidFill>
                <a:latin typeface="Arial MT"/>
                <a:cs typeface="Arial MT"/>
              </a:rPr>
              <a:t> </a:t>
            </a:r>
            <a:r>
              <a:rPr sz="2176" spc="-6" dirty="0">
                <a:solidFill>
                  <a:srgbClr val="FFFFFF"/>
                </a:solidFill>
                <a:latin typeface="Arial MT"/>
                <a:cs typeface="Arial MT"/>
              </a:rPr>
              <a:t>Ceci </a:t>
            </a:r>
            <a:r>
              <a:rPr sz="2176" spc="-12" dirty="0">
                <a:solidFill>
                  <a:srgbClr val="FFFFFF"/>
                </a:solidFill>
                <a:latin typeface="Arial MT"/>
                <a:cs typeface="Arial MT"/>
              </a:rPr>
              <a:t>diffère</a:t>
            </a:r>
            <a:r>
              <a:rPr sz="2176" spc="-6" dirty="0">
                <a:solidFill>
                  <a:srgbClr val="FFFFFF"/>
                </a:solidFill>
                <a:latin typeface="Arial MT"/>
                <a:cs typeface="Arial MT"/>
              </a:rPr>
              <a:t> de</a:t>
            </a:r>
            <a:r>
              <a:rPr sz="2176" dirty="0">
                <a:solidFill>
                  <a:srgbClr val="FFFFFF"/>
                </a:solidFill>
                <a:latin typeface="Arial MT"/>
                <a:cs typeface="Arial MT"/>
              </a:rPr>
              <a:t> </a:t>
            </a:r>
            <a:r>
              <a:rPr sz="2176" spc="-6" dirty="0">
                <a:solidFill>
                  <a:srgbClr val="FFFFFF"/>
                </a:solidFill>
                <a:latin typeface="Arial MT"/>
                <a:cs typeface="Arial MT"/>
              </a:rPr>
              <a:t>String.trim()</a:t>
            </a:r>
            <a:r>
              <a:rPr sz="2176" dirty="0">
                <a:solidFill>
                  <a:srgbClr val="FFFFFF"/>
                </a:solidFill>
                <a:latin typeface="Arial MT"/>
                <a:cs typeface="Arial MT"/>
              </a:rPr>
              <a:t> </a:t>
            </a:r>
            <a:r>
              <a:rPr sz="2176" spc="-12" dirty="0">
                <a:solidFill>
                  <a:srgbClr val="FFFFFF"/>
                </a:solidFill>
                <a:latin typeface="Arial MT"/>
                <a:cs typeface="Arial MT"/>
              </a:rPr>
              <a:t>qui</a:t>
            </a:r>
            <a:r>
              <a:rPr sz="2176" spc="-6" dirty="0">
                <a:solidFill>
                  <a:srgbClr val="FFFFFF"/>
                </a:solidFill>
                <a:latin typeface="Arial MT"/>
                <a:cs typeface="Arial MT"/>
              </a:rPr>
              <a:t> </a:t>
            </a:r>
            <a:r>
              <a:rPr sz="2176" spc="-12" dirty="0">
                <a:solidFill>
                  <a:srgbClr val="FFFFFF"/>
                </a:solidFill>
                <a:latin typeface="Arial MT"/>
                <a:cs typeface="Arial MT"/>
              </a:rPr>
              <a:t>enlevait</a:t>
            </a:r>
            <a:r>
              <a:rPr sz="2176" dirty="0">
                <a:solidFill>
                  <a:srgbClr val="FFFFFF"/>
                </a:solidFill>
                <a:latin typeface="Arial MT"/>
                <a:cs typeface="Arial MT"/>
              </a:rPr>
              <a:t> </a:t>
            </a:r>
            <a:r>
              <a:rPr sz="2176" spc="-6" dirty="0">
                <a:solidFill>
                  <a:srgbClr val="FFFFFF"/>
                </a:solidFill>
                <a:latin typeface="Arial MT"/>
                <a:cs typeface="Arial MT"/>
              </a:rPr>
              <a:t>tout</a:t>
            </a:r>
            <a:r>
              <a:rPr sz="2176" dirty="0">
                <a:solidFill>
                  <a:srgbClr val="FFFFFF"/>
                </a:solidFill>
                <a:latin typeface="Arial MT"/>
                <a:cs typeface="Arial MT"/>
              </a:rPr>
              <a:t> </a:t>
            </a:r>
            <a:r>
              <a:rPr sz="2176" spc="-12" dirty="0">
                <a:solidFill>
                  <a:srgbClr val="FFFFFF"/>
                </a:solidFill>
                <a:latin typeface="Arial MT"/>
                <a:cs typeface="Arial MT"/>
              </a:rPr>
              <a:t>‘espace’</a:t>
            </a:r>
            <a:endParaRPr sz="2176">
              <a:solidFill>
                <a:prstClr val="black"/>
              </a:solidFill>
              <a:latin typeface="Arial MT"/>
              <a:cs typeface="Arial MT"/>
            </a:endParaRPr>
          </a:p>
        </p:txBody>
      </p:sp>
      <p:sp>
        <p:nvSpPr>
          <p:cNvPr id="8" name="object 8"/>
          <p:cNvSpPr/>
          <p:nvPr/>
        </p:nvSpPr>
        <p:spPr>
          <a:xfrm>
            <a:off x="1105572" y="2488506"/>
            <a:ext cx="9673753" cy="1223807"/>
          </a:xfrm>
          <a:custGeom>
            <a:avLst/>
            <a:gdLst/>
            <a:ahLst/>
            <a:cxnLst/>
            <a:rect l="l" t="t" r="r" b="b"/>
            <a:pathLst>
              <a:path w="8001000" h="1012189">
                <a:moveTo>
                  <a:pt x="8001000" y="0"/>
                </a:moveTo>
                <a:lnTo>
                  <a:pt x="0" y="0"/>
                </a:lnTo>
                <a:lnTo>
                  <a:pt x="0" y="1011961"/>
                </a:lnTo>
                <a:lnTo>
                  <a:pt x="4000677" y="1011961"/>
                </a:lnTo>
                <a:lnTo>
                  <a:pt x="8001000" y="1011961"/>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9" name="object 9"/>
          <p:cNvSpPr txBox="1"/>
          <p:nvPr/>
        </p:nvSpPr>
        <p:spPr>
          <a:xfrm>
            <a:off x="1105572" y="2488506"/>
            <a:ext cx="9673753" cy="818097"/>
          </a:xfrm>
          <a:prstGeom prst="rect">
            <a:avLst/>
          </a:prstGeom>
          <a:ln w="29159">
            <a:solidFill>
              <a:srgbClr val="ABB10B"/>
            </a:solidFill>
          </a:ln>
        </p:spPr>
        <p:txBody>
          <a:bodyPr vert="horz" wrap="square" lIns="0" tIns="23801" rIns="0" bIns="0" rtlCol="0">
            <a:spAutoFit/>
          </a:bodyPr>
          <a:lstStyle/>
          <a:p>
            <a:pPr marL="125914" defTabSz="1105601">
              <a:spcBef>
                <a:spcPts val="187"/>
              </a:spcBef>
            </a:pPr>
            <a:r>
              <a:rPr sz="1451" spc="-6" dirty="0">
                <a:solidFill>
                  <a:srgbClr val="118FC2"/>
                </a:solidFill>
                <a:latin typeface="Consolas"/>
                <a:cs typeface="Consolas"/>
              </a:rPr>
              <a:t>Strin</a:t>
            </a:r>
            <a:r>
              <a:rPr sz="1451" dirty="0">
                <a:solidFill>
                  <a:srgbClr val="118FC2"/>
                </a:solidFill>
                <a:latin typeface="Consolas"/>
                <a:cs typeface="Consolas"/>
              </a:rPr>
              <a:t>g</a:t>
            </a:r>
            <a:r>
              <a:rPr sz="1451" spc="12" dirty="0">
                <a:solidFill>
                  <a:srgbClr val="118FC2"/>
                </a:solidFill>
                <a:latin typeface="Consolas"/>
                <a:cs typeface="Consolas"/>
              </a:rPr>
              <a:t> </a:t>
            </a:r>
            <a:r>
              <a:rPr sz="1451" spc="-6" dirty="0">
                <a:solidFill>
                  <a:srgbClr val="F1F100"/>
                </a:solidFill>
                <a:latin typeface="Consolas"/>
                <a:cs typeface="Consolas"/>
              </a:rPr>
              <a:t>multilineStrin</a:t>
            </a:r>
            <a:r>
              <a:rPr sz="1451" dirty="0">
                <a:solidFill>
                  <a:srgbClr val="F1F100"/>
                </a:solidFill>
                <a:latin typeface="Consolas"/>
                <a:cs typeface="Consolas"/>
              </a:rPr>
              <a:t>g</a:t>
            </a:r>
            <a:r>
              <a:rPr sz="1451" spc="30" dirty="0">
                <a:solidFill>
                  <a:srgbClr val="F1F100"/>
                </a:solidFill>
                <a:latin typeface="Consolas"/>
                <a:cs typeface="Consolas"/>
              </a:rPr>
              <a:t> </a:t>
            </a:r>
            <a:r>
              <a:rPr sz="1451" dirty="0">
                <a:solidFill>
                  <a:srgbClr val="E5E5F9"/>
                </a:solidFill>
                <a:latin typeface="Consolas"/>
                <a:cs typeface="Consolas"/>
              </a:rPr>
              <a:t>= </a:t>
            </a:r>
            <a:r>
              <a:rPr sz="1451" spc="-6" dirty="0">
                <a:solidFill>
                  <a:srgbClr val="16C5A2"/>
                </a:solidFill>
                <a:latin typeface="Consolas"/>
                <a:cs typeface="Consolas"/>
              </a:rPr>
              <a:t>"Voil</a:t>
            </a:r>
            <a:r>
              <a:rPr sz="1451" dirty="0">
                <a:solidFill>
                  <a:srgbClr val="16C5A2"/>
                </a:solidFill>
                <a:latin typeface="Consolas"/>
                <a:cs typeface="Consolas"/>
              </a:rPr>
              <a:t>à</a:t>
            </a:r>
            <a:r>
              <a:rPr sz="1451" spc="-6" dirty="0">
                <a:solidFill>
                  <a:srgbClr val="16C5A2"/>
                </a:solidFill>
                <a:latin typeface="Consolas"/>
                <a:cs typeface="Consolas"/>
              </a:rPr>
              <a:t> mo</a:t>
            </a:r>
            <a:r>
              <a:rPr sz="1451" dirty="0">
                <a:solidFill>
                  <a:srgbClr val="16C5A2"/>
                </a:solidFill>
                <a:latin typeface="Consolas"/>
                <a:cs typeface="Consolas"/>
              </a:rPr>
              <a:t>n</a:t>
            </a:r>
            <a:r>
              <a:rPr sz="1451" spc="-6" dirty="0">
                <a:solidFill>
                  <a:srgbClr val="16C5A2"/>
                </a:solidFill>
                <a:latin typeface="Consolas"/>
                <a:cs typeface="Consolas"/>
              </a:rPr>
              <a:t> consei</a:t>
            </a:r>
            <a:r>
              <a:rPr sz="1451" dirty="0">
                <a:solidFill>
                  <a:srgbClr val="16C5A2"/>
                </a:solidFill>
                <a:latin typeface="Consolas"/>
                <a:cs typeface="Consolas"/>
              </a:rPr>
              <a:t>l</a:t>
            </a:r>
            <a:r>
              <a:rPr sz="1451" spc="-6" dirty="0">
                <a:solidFill>
                  <a:srgbClr val="16C5A2"/>
                </a:solidFill>
                <a:latin typeface="Consolas"/>
                <a:cs typeface="Consolas"/>
              </a:rPr>
              <a:t> </a:t>
            </a:r>
            <a:r>
              <a:rPr sz="1451" dirty="0">
                <a:solidFill>
                  <a:srgbClr val="16C5A2"/>
                </a:solidFill>
                <a:latin typeface="Consolas"/>
                <a:cs typeface="Consolas"/>
              </a:rPr>
              <a:t>:</a:t>
            </a:r>
            <a:r>
              <a:rPr sz="1451" spc="-6" dirty="0">
                <a:solidFill>
                  <a:srgbClr val="16C5A2"/>
                </a:solidFill>
                <a:latin typeface="Consolas"/>
                <a:cs typeface="Consolas"/>
              </a:rPr>
              <a:t> \</a:t>
            </a:r>
            <a:r>
              <a:rPr sz="1451" dirty="0">
                <a:solidFill>
                  <a:srgbClr val="16C5A2"/>
                </a:solidFill>
                <a:latin typeface="Consolas"/>
                <a:cs typeface="Consolas"/>
              </a:rPr>
              <a:t>n</a:t>
            </a:r>
            <a:r>
              <a:rPr sz="1451" spc="-6" dirty="0">
                <a:solidFill>
                  <a:srgbClr val="16C5A2"/>
                </a:solidFill>
                <a:latin typeface="Consolas"/>
                <a:cs typeface="Consolas"/>
              </a:rPr>
              <a:t> \</a:t>
            </a:r>
            <a:r>
              <a:rPr sz="1451" dirty="0">
                <a:solidFill>
                  <a:srgbClr val="16C5A2"/>
                </a:solidFill>
                <a:latin typeface="Consolas"/>
                <a:cs typeface="Consolas"/>
              </a:rPr>
              <a:t>n</a:t>
            </a:r>
            <a:r>
              <a:rPr sz="1451" spc="-6" dirty="0">
                <a:solidFill>
                  <a:srgbClr val="16C5A2"/>
                </a:solidFill>
                <a:latin typeface="Consolas"/>
                <a:cs typeface="Consolas"/>
              </a:rPr>
              <a:t> découpe</a:t>
            </a:r>
            <a:r>
              <a:rPr sz="1451" dirty="0">
                <a:solidFill>
                  <a:srgbClr val="16C5A2"/>
                </a:solidFill>
                <a:latin typeface="Consolas"/>
                <a:cs typeface="Consolas"/>
              </a:rPr>
              <a:t>r</a:t>
            </a:r>
            <a:r>
              <a:rPr sz="1451" spc="-6" dirty="0">
                <a:solidFill>
                  <a:srgbClr val="16C5A2"/>
                </a:solidFill>
                <a:latin typeface="Consolas"/>
                <a:cs typeface="Consolas"/>
              </a:rPr>
              <a:t> se</a:t>
            </a:r>
            <a:r>
              <a:rPr sz="1451" dirty="0">
                <a:solidFill>
                  <a:srgbClr val="16C5A2"/>
                </a:solidFill>
                <a:latin typeface="Consolas"/>
                <a:cs typeface="Consolas"/>
              </a:rPr>
              <a:t>s</a:t>
            </a:r>
            <a:r>
              <a:rPr sz="1451" spc="-6" dirty="0">
                <a:solidFill>
                  <a:srgbClr val="16C5A2"/>
                </a:solidFill>
                <a:latin typeface="Consolas"/>
                <a:cs typeface="Consolas"/>
              </a:rPr>
              <a:t> phrase</a:t>
            </a:r>
            <a:r>
              <a:rPr sz="1451" dirty="0">
                <a:solidFill>
                  <a:srgbClr val="16C5A2"/>
                </a:solidFill>
                <a:latin typeface="Consolas"/>
                <a:cs typeface="Consolas"/>
              </a:rPr>
              <a:t>s</a:t>
            </a:r>
            <a:r>
              <a:rPr sz="1451" spc="-6" dirty="0">
                <a:solidFill>
                  <a:srgbClr val="16C5A2"/>
                </a:solidFill>
                <a:latin typeface="Consolas"/>
                <a:cs typeface="Consolas"/>
              </a:rPr>
              <a:t> \</a:t>
            </a:r>
            <a:r>
              <a:rPr sz="1451" dirty="0">
                <a:solidFill>
                  <a:srgbClr val="16C5A2"/>
                </a:solidFill>
                <a:latin typeface="Consolas"/>
                <a:cs typeface="Consolas"/>
              </a:rPr>
              <a:t>n</a:t>
            </a:r>
            <a:r>
              <a:rPr sz="1451" spc="-6" dirty="0">
                <a:solidFill>
                  <a:srgbClr val="16C5A2"/>
                </a:solidFill>
                <a:latin typeface="Consolas"/>
                <a:cs typeface="Consolas"/>
              </a:rPr>
              <a:t> e</a:t>
            </a:r>
            <a:r>
              <a:rPr sz="1451" dirty="0">
                <a:solidFill>
                  <a:srgbClr val="16C5A2"/>
                </a:solidFill>
                <a:latin typeface="Consolas"/>
                <a:cs typeface="Consolas"/>
              </a:rPr>
              <a:t>n</a:t>
            </a:r>
            <a:r>
              <a:rPr sz="1451" spc="-6" dirty="0">
                <a:solidFill>
                  <a:srgbClr val="16C5A2"/>
                </a:solidFill>
                <a:latin typeface="Consolas"/>
                <a:cs typeface="Consolas"/>
              </a:rPr>
              <a:t> lignes.</a:t>
            </a:r>
            <a:r>
              <a:rPr sz="1451" dirty="0">
                <a:solidFill>
                  <a:srgbClr val="16C5A2"/>
                </a:solidFill>
                <a:latin typeface="Consolas"/>
                <a:cs typeface="Consolas"/>
              </a:rPr>
              <a:t>"</a:t>
            </a:r>
            <a:r>
              <a:rPr sz="1451" spc="-641" dirty="0">
                <a:solidFill>
                  <a:srgbClr val="16C5A2"/>
                </a:solidFill>
                <a:latin typeface="Consolas"/>
                <a:cs typeface="Consolas"/>
              </a:rPr>
              <a:t> </a:t>
            </a:r>
            <a:r>
              <a:rPr sz="1451" dirty="0">
                <a:solidFill>
                  <a:srgbClr val="E5E5F9"/>
                </a:solidFill>
                <a:latin typeface="Consolas"/>
                <a:cs typeface="Consolas"/>
              </a:rPr>
              <a:t>;</a:t>
            </a:r>
            <a:endParaRPr sz="1451" dirty="0">
              <a:solidFill>
                <a:prstClr val="black"/>
              </a:solidFill>
              <a:latin typeface="Consolas"/>
              <a:cs typeface="Consolas"/>
            </a:endParaRPr>
          </a:p>
          <a:p>
            <a:pPr defTabSz="1105601">
              <a:spcBef>
                <a:spcPts val="30"/>
              </a:spcBef>
            </a:pPr>
            <a:endParaRPr sz="1209" dirty="0">
              <a:solidFill>
                <a:prstClr val="black"/>
              </a:solidFill>
              <a:latin typeface="Consolas"/>
              <a:cs typeface="Consolas"/>
            </a:endParaRPr>
          </a:p>
          <a:p>
            <a:pPr marL="125914" marR="4082278" defTabSz="1105601">
              <a:lnSpc>
                <a:spcPts val="1451"/>
              </a:lnSpc>
            </a:pPr>
            <a:r>
              <a:rPr sz="1451" spc="-6" dirty="0">
                <a:solidFill>
                  <a:srgbClr val="7F7F7F"/>
                </a:solidFill>
                <a:latin typeface="Consolas"/>
                <a:cs typeface="Consolas"/>
              </a:rPr>
              <a:t>// Crée un stream pour chaque ligne de multilineString </a:t>
            </a:r>
            <a:r>
              <a:rPr sz="1451" spc="-780" dirty="0">
                <a:solidFill>
                  <a:srgbClr val="7F7F7F"/>
                </a:solidFill>
                <a:latin typeface="Consolas"/>
                <a:cs typeface="Consolas"/>
              </a:rPr>
              <a:t> </a:t>
            </a:r>
            <a:r>
              <a:rPr sz="1451" spc="-6" dirty="0">
                <a:solidFill>
                  <a:srgbClr val="66AEF8"/>
                </a:solidFill>
                <a:latin typeface="Consolas"/>
                <a:cs typeface="Consolas"/>
              </a:rPr>
              <a:t>multilineString</a:t>
            </a:r>
            <a:r>
              <a:rPr sz="1451" spc="-6" dirty="0">
                <a:solidFill>
                  <a:srgbClr val="E5E5F9"/>
                </a:solidFill>
                <a:latin typeface="Consolas"/>
                <a:cs typeface="Consolas"/>
              </a:rPr>
              <a:t>.</a:t>
            </a:r>
            <a:r>
              <a:rPr sz="1451" spc="-6" dirty="0">
                <a:solidFill>
                  <a:srgbClr val="A6EB20"/>
                </a:solidFill>
                <a:latin typeface="Consolas"/>
                <a:cs typeface="Consolas"/>
              </a:rPr>
              <a:t>lines</a:t>
            </a:r>
            <a:r>
              <a:rPr sz="1451" spc="-6" dirty="0">
                <a:solidFill>
                  <a:srgbClr val="F8F9F3"/>
                </a:solidFill>
                <a:latin typeface="Consolas"/>
                <a:cs typeface="Consolas"/>
              </a:rPr>
              <a:t>()</a:t>
            </a:r>
            <a:r>
              <a:rPr sz="1451" spc="-6" dirty="0">
                <a:solidFill>
                  <a:srgbClr val="E5E5F9"/>
                </a:solidFill>
                <a:latin typeface="Consolas"/>
                <a:cs typeface="Consolas"/>
              </a:rPr>
              <a:t>.</a:t>
            </a:r>
            <a:r>
              <a:rPr sz="1451" spc="-6" dirty="0">
                <a:solidFill>
                  <a:srgbClr val="7FF5A6"/>
                </a:solidFill>
                <a:latin typeface="Consolas"/>
                <a:cs typeface="Consolas"/>
              </a:rPr>
              <a:t>forEach</a:t>
            </a:r>
            <a:r>
              <a:rPr sz="1451" spc="-6" dirty="0">
                <a:solidFill>
                  <a:srgbClr val="F8F9F3"/>
                </a:solidFill>
                <a:latin typeface="Consolas"/>
                <a:cs typeface="Consolas"/>
              </a:rPr>
              <a:t>(</a:t>
            </a:r>
            <a:r>
              <a:rPr sz="1451" spc="-6" dirty="0">
                <a:solidFill>
                  <a:srgbClr val="118FC2"/>
                </a:solidFill>
                <a:latin typeface="Consolas"/>
                <a:cs typeface="Consolas"/>
              </a:rPr>
              <a:t>System</a:t>
            </a:r>
            <a:r>
              <a:rPr sz="1451" spc="-6" dirty="0">
                <a:solidFill>
                  <a:srgbClr val="E5E5F9"/>
                </a:solidFill>
                <a:latin typeface="Consolas"/>
                <a:cs typeface="Consolas"/>
              </a:rPr>
              <a:t>.</a:t>
            </a:r>
            <a:r>
              <a:rPr sz="1451" b="1" i="1" spc="-6" dirty="0">
                <a:solidFill>
                  <a:srgbClr val="8CD9F7"/>
                </a:solidFill>
                <a:latin typeface="Consolas"/>
                <a:cs typeface="Consolas"/>
              </a:rPr>
              <a:t>out</a:t>
            </a:r>
            <a:r>
              <a:rPr sz="1451" spc="-6" dirty="0">
                <a:solidFill>
                  <a:srgbClr val="E5E5F9"/>
                </a:solidFill>
                <a:latin typeface="Consolas"/>
                <a:cs typeface="Consolas"/>
              </a:rPr>
              <a:t>::</a:t>
            </a:r>
            <a:r>
              <a:rPr sz="1451" spc="-6" dirty="0">
                <a:solidFill>
                  <a:srgbClr val="A6EB20"/>
                </a:solidFill>
                <a:latin typeface="Consolas"/>
                <a:cs typeface="Consolas"/>
              </a:rPr>
              <a:t>println</a:t>
            </a:r>
            <a:r>
              <a:rPr sz="1451" spc="-6" dirty="0">
                <a:solidFill>
                  <a:srgbClr val="F8F9F3"/>
                </a:solidFill>
                <a:latin typeface="Consolas"/>
                <a:cs typeface="Consolas"/>
              </a:rPr>
              <a:t>)</a:t>
            </a:r>
            <a:r>
              <a:rPr sz="1451" spc="-6" dirty="0">
                <a:solidFill>
                  <a:srgbClr val="E5E5F9"/>
                </a:solidFill>
                <a:latin typeface="Consolas"/>
                <a:cs typeface="Consolas"/>
              </a:rPr>
              <a:t>;</a:t>
            </a:r>
            <a:endParaRPr sz="1451" dirty="0">
              <a:solidFill>
                <a:prstClr val="black"/>
              </a:solidFill>
              <a:latin typeface="Consolas"/>
              <a:cs typeface="Consolas"/>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800004"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spc="-48" dirty="0">
                <a:solidFill>
                  <a:srgbClr val="0058FF"/>
                </a:solidFill>
                <a:latin typeface="Arial"/>
                <a:cs typeface="Arial"/>
              </a:rPr>
              <a:t>11</a:t>
            </a:r>
            <a:endParaRPr sz="1814">
              <a:solidFill>
                <a:prstClr val="black"/>
              </a:solidFill>
              <a:latin typeface="Arial"/>
              <a:cs typeface="Arial"/>
            </a:endParaRPr>
          </a:p>
        </p:txBody>
      </p:sp>
      <p:sp>
        <p:nvSpPr>
          <p:cNvPr id="3" name="object 3"/>
          <p:cNvSpPr txBox="1">
            <a:spLocks noGrp="1"/>
          </p:cNvSpPr>
          <p:nvPr>
            <p:ph type="title"/>
          </p:nvPr>
        </p:nvSpPr>
        <p:spPr>
          <a:xfrm>
            <a:off x="537431" y="484857"/>
            <a:ext cx="8344764" cy="573671"/>
          </a:xfrm>
          <a:prstGeom prst="rect">
            <a:avLst/>
          </a:prstGeom>
        </p:spPr>
        <p:txBody>
          <a:bodyPr vert="horz" wrap="square" lIns="0" tIns="15355" rIns="0" bIns="0" rtlCol="0">
            <a:spAutoFit/>
          </a:bodyPr>
          <a:lstStyle/>
          <a:p>
            <a:pPr marL="15356">
              <a:spcBef>
                <a:spcPts val="121"/>
              </a:spcBef>
            </a:pPr>
            <a:r>
              <a:rPr spc="363" dirty="0"/>
              <a:t>Ajouts</a:t>
            </a:r>
            <a:r>
              <a:rPr spc="145" dirty="0"/>
              <a:t> </a:t>
            </a:r>
            <a:r>
              <a:rPr spc="423" dirty="0"/>
              <a:t>aux</a:t>
            </a:r>
            <a:r>
              <a:rPr spc="145" dirty="0"/>
              <a:t> </a:t>
            </a:r>
            <a:r>
              <a:rPr spc="393" dirty="0"/>
              <a:t>chaînes</a:t>
            </a:r>
            <a:r>
              <a:rPr spc="138" dirty="0"/>
              <a:t> </a:t>
            </a:r>
            <a:r>
              <a:rPr spc="429" dirty="0"/>
              <a:t>de</a:t>
            </a:r>
            <a:r>
              <a:rPr spc="157" dirty="0"/>
              <a:t> </a:t>
            </a:r>
            <a:r>
              <a:rPr spc="345" dirty="0"/>
              <a:t>caractère</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1059752" y="1563880"/>
            <a:ext cx="3558559" cy="350340"/>
          </a:xfrm>
          <a:prstGeom prst="rect">
            <a:avLst/>
          </a:prstGeom>
        </p:spPr>
        <p:txBody>
          <a:bodyPr vert="horz" wrap="square" lIns="0" tIns="15355" rIns="0" bIns="0" rtlCol="0">
            <a:spAutoFit/>
          </a:bodyPr>
          <a:lstStyle/>
          <a:p>
            <a:pPr marL="15356" defTabSz="1105601">
              <a:spcBef>
                <a:spcPts val="121"/>
              </a:spcBef>
            </a:pPr>
            <a:r>
              <a:rPr sz="2176" dirty="0">
                <a:solidFill>
                  <a:srgbClr val="FFFFFF"/>
                </a:solidFill>
                <a:latin typeface="Arial MT"/>
                <a:cs typeface="Arial MT"/>
              </a:rPr>
              <a:t>A</a:t>
            </a:r>
            <a:r>
              <a:rPr sz="2176" spc="-133" dirty="0">
                <a:solidFill>
                  <a:srgbClr val="FFFFFF"/>
                </a:solidFill>
                <a:latin typeface="Arial MT"/>
                <a:cs typeface="Arial MT"/>
              </a:rPr>
              <a:t> </a:t>
            </a:r>
            <a:r>
              <a:rPr sz="2176" spc="-6" dirty="0">
                <a:solidFill>
                  <a:srgbClr val="FFFFFF"/>
                </a:solidFill>
                <a:latin typeface="Arial MT"/>
                <a:cs typeface="Arial MT"/>
              </a:rPr>
              <a:t>côté</a:t>
            </a:r>
            <a:r>
              <a:rPr sz="2176" spc="-24" dirty="0">
                <a:solidFill>
                  <a:srgbClr val="FFFFFF"/>
                </a:solidFill>
                <a:latin typeface="Arial MT"/>
                <a:cs typeface="Arial MT"/>
              </a:rPr>
              <a:t> </a:t>
            </a:r>
            <a:r>
              <a:rPr sz="2176" spc="-6" dirty="0">
                <a:solidFill>
                  <a:srgbClr val="FFFFFF"/>
                </a:solidFill>
                <a:latin typeface="Arial MT"/>
                <a:cs typeface="Arial MT"/>
              </a:rPr>
              <a:t>de</a:t>
            </a:r>
            <a:r>
              <a:rPr sz="2176" spc="-18" dirty="0">
                <a:solidFill>
                  <a:srgbClr val="FFFFFF"/>
                </a:solidFill>
                <a:latin typeface="Arial MT"/>
                <a:cs typeface="Arial MT"/>
              </a:rPr>
              <a:t> </a:t>
            </a:r>
            <a:r>
              <a:rPr sz="2176" spc="-6" dirty="0">
                <a:solidFill>
                  <a:srgbClr val="FFFFFF"/>
                </a:solidFill>
                <a:latin typeface="Arial MT"/>
                <a:cs typeface="Arial MT"/>
              </a:rPr>
              <a:t>strip()</a:t>
            </a:r>
            <a:r>
              <a:rPr sz="2176" spc="-12" dirty="0">
                <a:solidFill>
                  <a:srgbClr val="FFFFFF"/>
                </a:solidFill>
                <a:latin typeface="Arial MT"/>
                <a:cs typeface="Arial MT"/>
              </a:rPr>
              <a:t> </a:t>
            </a:r>
            <a:r>
              <a:rPr sz="2176" spc="-6" dirty="0">
                <a:solidFill>
                  <a:srgbClr val="FFFFFF"/>
                </a:solidFill>
                <a:latin typeface="Arial MT"/>
                <a:cs typeface="Arial MT"/>
              </a:rPr>
              <a:t>se</a:t>
            </a:r>
            <a:r>
              <a:rPr sz="2176" spc="-18" dirty="0">
                <a:solidFill>
                  <a:srgbClr val="FFFFFF"/>
                </a:solidFill>
                <a:latin typeface="Arial MT"/>
                <a:cs typeface="Arial MT"/>
              </a:rPr>
              <a:t> </a:t>
            </a:r>
            <a:r>
              <a:rPr sz="2176" spc="-6" dirty="0">
                <a:solidFill>
                  <a:srgbClr val="FFFFFF"/>
                </a:solidFill>
                <a:latin typeface="Arial MT"/>
                <a:cs typeface="Arial MT"/>
              </a:rPr>
              <a:t>trouvent</a:t>
            </a:r>
            <a:r>
              <a:rPr sz="2176" spc="-18" dirty="0">
                <a:solidFill>
                  <a:srgbClr val="FFFFFF"/>
                </a:solidFill>
                <a:latin typeface="Arial MT"/>
                <a:cs typeface="Arial MT"/>
              </a:rPr>
              <a:t> </a:t>
            </a:r>
            <a:r>
              <a:rPr sz="2176" dirty="0">
                <a:solidFill>
                  <a:srgbClr val="FFFFFF"/>
                </a:solidFill>
                <a:latin typeface="Arial MT"/>
                <a:cs typeface="Arial MT"/>
              </a:rPr>
              <a:t>:</a:t>
            </a:r>
            <a:endParaRPr sz="2176">
              <a:solidFill>
                <a:prstClr val="black"/>
              </a:solidFill>
              <a:latin typeface="Arial MT"/>
              <a:cs typeface="Arial MT"/>
            </a:endParaRPr>
          </a:p>
        </p:txBody>
      </p:sp>
      <p:sp>
        <p:nvSpPr>
          <p:cNvPr id="6" name="object 6"/>
          <p:cNvSpPr txBox="1"/>
          <p:nvPr/>
        </p:nvSpPr>
        <p:spPr>
          <a:xfrm>
            <a:off x="1190332" y="2552799"/>
            <a:ext cx="195778" cy="266664"/>
          </a:xfrm>
          <a:prstGeom prst="rect">
            <a:avLst/>
          </a:prstGeom>
        </p:spPr>
        <p:txBody>
          <a:bodyPr vert="horz" wrap="square" lIns="0" tIns="15355" rIns="0" bIns="0" rtlCol="0">
            <a:spAutoFit/>
          </a:bodyPr>
          <a:lstStyle/>
          <a:p>
            <a:pPr marL="15356" defTabSz="1105601">
              <a:spcBef>
                <a:spcPts val="121"/>
              </a:spcBef>
            </a:pPr>
            <a:r>
              <a:rPr sz="1632" dirty="0">
                <a:solidFill>
                  <a:srgbClr val="0058FF"/>
                </a:solidFill>
                <a:latin typeface="Lucida Sans Unicode"/>
                <a:cs typeface="Lucida Sans Unicode"/>
              </a:rPr>
              <a:t>●</a:t>
            </a:r>
            <a:endParaRPr sz="1632">
              <a:solidFill>
                <a:prstClr val="black"/>
              </a:solidFill>
              <a:latin typeface="Lucida Sans Unicode"/>
              <a:cs typeface="Lucida Sans Unicode"/>
            </a:endParaRPr>
          </a:p>
        </p:txBody>
      </p:sp>
      <p:sp>
        <p:nvSpPr>
          <p:cNvPr id="7" name="object 7"/>
          <p:cNvSpPr txBox="1"/>
          <p:nvPr/>
        </p:nvSpPr>
        <p:spPr>
          <a:xfrm>
            <a:off x="1190332" y="3036379"/>
            <a:ext cx="195778" cy="266664"/>
          </a:xfrm>
          <a:prstGeom prst="rect">
            <a:avLst/>
          </a:prstGeom>
        </p:spPr>
        <p:txBody>
          <a:bodyPr vert="horz" wrap="square" lIns="0" tIns="15355" rIns="0" bIns="0" rtlCol="0">
            <a:spAutoFit/>
          </a:bodyPr>
          <a:lstStyle/>
          <a:p>
            <a:pPr marL="15356" defTabSz="1105601">
              <a:spcBef>
                <a:spcPts val="121"/>
              </a:spcBef>
            </a:pPr>
            <a:r>
              <a:rPr sz="1632" dirty="0">
                <a:solidFill>
                  <a:srgbClr val="0058FF"/>
                </a:solidFill>
                <a:latin typeface="Lucida Sans Unicode"/>
                <a:cs typeface="Lucida Sans Unicode"/>
              </a:rPr>
              <a:t>●</a:t>
            </a:r>
            <a:endParaRPr sz="1632">
              <a:solidFill>
                <a:prstClr val="black"/>
              </a:solidFill>
              <a:latin typeface="Lucida Sans Unicode"/>
              <a:cs typeface="Lucida Sans Unicode"/>
            </a:endParaRPr>
          </a:p>
        </p:txBody>
      </p:sp>
      <p:sp>
        <p:nvSpPr>
          <p:cNvPr id="8" name="object 8"/>
          <p:cNvSpPr txBox="1"/>
          <p:nvPr/>
        </p:nvSpPr>
        <p:spPr>
          <a:xfrm>
            <a:off x="1190331" y="1895553"/>
            <a:ext cx="9620010" cy="1788298"/>
          </a:xfrm>
          <a:prstGeom prst="rect">
            <a:avLst/>
          </a:prstGeom>
        </p:spPr>
        <p:txBody>
          <a:bodyPr vert="horz" wrap="square" lIns="0" tIns="15355" rIns="0" bIns="0" rtlCol="0">
            <a:spAutoFit/>
          </a:bodyPr>
          <a:lstStyle/>
          <a:p>
            <a:pPr marL="406923" marR="6142" indent="-392335" defTabSz="1105601">
              <a:lnSpc>
                <a:spcPct val="145800"/>
              </a:lnSpc>
              <a:spcBef>
                <a:spcPts val="121"/>
              </a:spcBef>
              <a:buClr>
                <a:srgbClr val="0058FF"/>
              </a:buClr>
              <a:buSzPct val="75000"/>
              <a:buFont typeface="Lucida Sans Unicode"/>
              <a:buChar char="●"/>
              <a:tabLst>
                <a:tab pos="406923" algn="l"/>
                <a:tab pos="407690" algn="l"/>
              </a:tabLst>
            </a:pPr>
            <a:r>
              <a:rPr sz="2176" spc="-6" dirty="0">
                <a:solidFill>
                  <a:srgbClr val="FFFFFF"/>
                </a:solidFill>
                <a:latin typeface="Arial MT"/>
                <a:cs typeface="Arial MT"/>
              </a:rPr>
              <a:t>stripLeading() </a:t>
            </a:r>
            <a:r>
              <a:rPr sz="2176" dirty="0">
                <a:solidFill>
                  <a:srgbClr val="FFFFFF"/>
                </a:solidFill>
                <a:latin typeface="Arial MT"/>
                <a:cs typeface="Arial MT"/>
              </a:rPr>
              <a:t>:</a:t>
            </a:r>
            <a:r>
              <a:rPr sz="2176" spc="-6" dirty="0">
                <a:solidFill>
                  <a:srgbClr val="FFFFFF"/>
                </a:solidFill>
                <a:latin typeface="Arial MT"/>
                <a:cs typeface="Arial MT"/>
              </a:rPr>
              <a:t> </a:t>
            </a:r>
            <a:r>
              <a:rPr sz="2176" spc="-12" dirty="0">
                <a:solidFill>
                  <a:srgbClr val="FFFFFF"/>
                </a:solidFill>
                <a:latin typeface="Arial MT"/>
                <a:cs typeface="Arial MT"/>
              </a:rPr>
              <a:t>qui</a:t>
            </a:r>
            <a:r>
              <a:rPr sz="2176" spc="-6" dirty="0">
                <a:solidFill>
                  <a:srgbClr val="FFFFFF"/>
                </a:solidFill>
                <a:latin typeface="Arial MT"/>
                <a:cs typeface="Arial MT"/>
              </a:rPr>
              <a:t> supprime</a:t>
            </a:r>
            <a:r>
              <a:rPr sz="2176" spc="-12" dirty="0">
                <a:solidFill>
                  <a:srgbClr val="FFFFFF"/>
                </a:solidFill>
                <a:latin typeface="Arial MT"/>
                <a:cs typeface="Arial MT"/>
              </a:rPr>
              <a:t> </a:t>
            </a:r>
            <a:r>
              <a:rPr sz="2176" spc="-6" dirty="0">
                <a:solidFill>
                  <a:srgbClr val="FFFFFF"/>
                </a:solidFill>
                <a:latin typeface="Arial MT"/>
                <a:cs typeface="Arial MT"/>
              </a:rPr>
              <a:t>les caractères</a:t>
            </a:r>
            <a:r>
              <a:rPr sz="2176" dirty="0">
                <a:solidFill>
                  <a:srgbClr val="FFFFFF"/>
                </a:solidFill>
                <a:latin typeface="Arial MT"/>
                <a:cs typeface="Arial MT"/>
              </a:rPr>
              <a:t> </a:t>
            </a:r>
            <a:r>
              <a:rPr sz="2176" spc="-6" dirty="0">
                <a:solidFill>
                  <a:srgbClr val="FFFFFF"/>
                </a:solidFill>
                <a:latin typeface="Arial MT"/>
                <a:cs typeface="Arial MT"/>
              </a:rPr>
              <a:t>blancs de</a:t>
            </a:r>
            <a:r>
              <a:rPr sz="2176" spc="-12" dirty="0">
                <a:solidFill>
                  <a:srgbClr val="FFFFFF"/>
                </a:solidFill>
                <a:latin typeface="Arial MT"/>
                <a:cs typeface="Arial MT"/>
              </a:rPr>
              <a:t> début</a:t>
            </a:r>
            <a:r>
              <a:rPr sz="2176" dirty="0">
                <a:solidFill>
                  <a:srgbClr val="FFFFFF"/>
                </a:solidFill>
                <a:latin typeface="Arial MT"/>
                <a:cs typeface="Arial MT"/>
              </a:rPr>
              <a:t> </a:t>
            </a:r>
            <a:r>
              <a:rPr sz="2176" spc="-6" dirty="0">
                <a:solidFill>
                  <a:srgbClr val="FFFFFF"/>
                </a:solidFill>
                <a:latin typeface="Arial MT"/>
                <a:cs typeface="Arial MT"/>
              </a:rPr>
              <a:t>de</a:t>
            </a:r>
            <a:r>
              <a:rPr sz="2176" spc="-12" dirty="0">
                <a:solidFill>
                  <a:srgbClr val="FFFFFF"/>
                </a:solidFill>
                <a:latin typeface="Arial MT"/>
                <a:cs typeface="Arial MT"/>
              </a:rPr>
              <a:t> </a:t>
            </a:r>
            <a:r>
              <a:rPr sz="2176" spc="-6" dirty="0">
                <a:solidFill>
                  <a:srgbClr val="FFFFFF"/>
                </a:solidFill>
                <a:latin typeface="Arial MT"/>
                <a:cs typeface="Arial MT"/>
              </a:rPr>
              <a:t>chaîne </a:t>
            </a:r>
            <a:r>
              <a:rPr sz="2176" dirty="0">
                <a:solidFill>
                  <a:srgbClr val="FFFFFF"/>
                </a:solidFill>
                <a:latin typeface="Arial MT"/>
                <a:cs typeface="Arial MT"/>
              </a:rPr>
              <a:t> </a:t>
            </a:r>
            <a:r>
              <a:rPr sz="2176" spc="-12" dirty="0">
                <a:solidFill>
                  <a:srgbClr val="FFFFFF"/>
                </a:solidFill>
                <a:latin typeface="Arial MT"/>
                <a:cs typeface="Arial MT"/>
              </a:rPr>
              <a:t>stripTrailing()</a:t>
            </a:r>
            <a:r>
              <a:rPr sz="2176" dirty="0">
                <a:solidFill>
                  <a:srgbClr val="FFFFFF"/>
                </a:solidFill>
                <a:latin typeface="Arial MT"/>
                <a:cs typeface="Arial MT"/>
              </a:rPr>
              <a:t> : </a:t>
            </a:r>
            <a:r>
              <a:rPr sz="2176" spc="-12" dirty="0">
                <a:solidFill>
                  <a:srgbClr val="FFFFFF"/>
                </a:solidFill>
                <a:latin typeface="Arial MT"/>
                <a:cs typeface="Arial MT"/>
              </a:rPr>
              <a:t>qui</a:t>
            </a:r>
            <a:r>
              <a:rPr sz="2176" spc="-6" dirty="0">
                <a:solidFill>
                  <a:srgbClr val="FFFFFF"/>
                </a:solidFill>
                <a:latin typeface="Arial MT"/>
                <a:cs typeface="Arial MT"/>
              </a:rPr>
              <a:t> fait</a:t>
            </a:r>
            <a:r>
              <a:rPr sz="2176" dirty="0">
                <a:solidFill>
                  <a:srgbClr val="FFFFFF"/>
                </a:solidFill>
                <a:latin typeface="Arial MT"/>
                <a:cs typeface="Arial MT"/>
              </a:rPr>
              <a:t> </a:t>
            </a:r>
            <a:r>
              <a:rPr sz="2176" spc="-6" dirty="0">
                <a:solidFill>
                  <a:srgbClr val="FFFFFF"/>
                </a:solidFill>
                <a:latin typeface="Arial MT"/>
                <a:cs typeface="Arial MT"/>
              </a:rPr>
              <a:t>de même </a:t>
            </a:r>
            <a:r>
              <a:rPr sz="2176" spc="-12" dirty="0">
                <a:solidFill>
                  <a:srgbClr val="FFFFFF"/>
                </a:solidFill>
                <a:latin typeface="Arial MT"/>
                <a:cs typeface="Arial MT"/>
              </a:rPr>
              <a:t>pour</a:t>
            </a:r>
            <a:r>
              <a:rPr sz="2176" spc="6" dirty="0">
                <a:solidFill>
                  <a:srgbClr val="FFFFFF"/>
                </a:solidFill>
                <a:latin typeface="Arial MT"/>
                <a:cs typeface="Arial MT"/>
              </a:rPr>
              <a:t> </a:t>
            </a:r>
            <a:r>
              <a:rPr sz="2176" spc="-6" dirty="0">
                <a:solidFill>
                  <a:srgbClr val="FFFFFF"/>
                </a:solidFill>
                <a:latin typeface="Arial MT"/>
                <a:cs typeface="Arial MT"/>
              </a:rPr>
              <a:t>les</a:t>
            </a:r>
            <a:r>
              <a:rPr sz="2176" dirty="0">
                <a:solidFill>
                  <a:srgbClr val="FFFFFF"/>
                </a:solidFill>
                <a:latin typeface="Arial MT"/>
                <a:cs typeface="Arial MT"/>
              </a:rPr>
              <a:t> </a:t>
            </a:r>
            <a:r>
              <a:rPr sz="2176" spc="-6" dirty="0">
                <a:solidFill>
                  <a:srgbClr val="FFFFFF"/>
                </a:solidFill>
                <a:latin typeface="Arial MT"/>
                <a:cs typeface="Arial MT"/>
              </a:rPr>
              <a:t>caractères</a:t>
            </a:r>
            <a:r>
              <a:rPr sz="2176" dirty="0">
                <a:solidFill>
                  <a:srgbClr val="FFFFFF"/>
                </a:solidFill>
                <a:latin typeface="Arial MT"/>
                <a:cs typeface="Arial MT"/>
              </a:rPr>
              <a:t> </a:t>
            </a:r>
            <a:r>
              <a:rPr sz="2176" spc="-12" dirty="0">
                <a:solidFill>
                  <a:srgbClr val="FFFFFF"/>
                </a:solidFill>
                <a:latin typeface="Arial MT"/>
                <a:cs typeface="Arial MT"/>
              </a:rPr>
              <a:t>blancs</a:t>
            </a:r>
            <a:r>
              <a:rPr sz="2176" dirty="0">
                <a:solidFill>
                  <a:srgbClr val="FFFFFF"/>
                </a:solidFill>
                <a:latin typeface="Arial MT"/>
                <a:cs typeface="Arial MT"/>
              </a:rPr>
              <a:t> </a:t>
            </a:r>
            <a:r>
              <a:rPr sz="2176" spc="-6" dirty="0">
                <a:solidFill>
                  <a:srgbClr val="FFFFFF"/>
                </a:solidFill>
                <a:latin typeface="Arial MT"/>
                <a:cs typeface="Arial MT"/>
              </a:rPr>
              <a:t>de fin de chaîne</a:t>
            </a:r>
            <a:endParaRPr sz="2176">
              <a:solidFill>
                <a:prstClr val="black"/>
              </a:solidFill>
              <a:latin typeface="Arial MT"/>
              <a:cs typeface="Arial MT"/>
            </a:endParaRPr>
          </a:p>
          <a:p>
            <a:pPr marL="406923" marR="393870" defTabSz="1105601">
              <a:lnSpc>
                <a:spcPts val="2442"/>
              </a:lnSpc>
              <a:spcBef>
                <a:spcPts val="1415"/>
              </a:spcBef>
            </a:pPr>
            <a:r>
              <a:rPr sz="2176" spc="-6" dirty="0">
                <a:solidFill>
                  <a:srgbClr val="FFFFFF"/>
                </a:solidFill>
                <a:latin typeface="Arial MT"/>
                <a:cs typeface="Arial MT"/>
              </a:rPr>
              <a:t>isBlank() permet de savoir si </a:t>
            </a:r>
            <a:r>
              <a:rPr sz="2176" spc="-12" dirty="0">
                <a:solidFill>
                  <a:srgbClr val="FFFFFF"/>
                </a:solidFill>
                <a:latin typeface="Arial MT"/>
                <a:cs typeface="Arial MT"/>
              </a:rPr>
              <a:t>une </a:t>
            </a:r>
            <a:r>
              <a:rPr sz="2176" spc="-6" dirty="0">
                <a:solidFill>
                  <a:srgbClr val="FFFFFF"/>
                </a:solidFill>
                <a:latin typeface="Arial MT"/>
                <a:cs typeface="Arial MT"/>
              </a:rPr>
              <a:t>chaîne est vide ou ne contient que des </a:t>
            </a:r>
            <a:r>
              <a:rPr sz="2176" spc="-592" dirty="0">
                <a:solidFill>
                  <a:srgbClr val="FFFFFF"/>
                </a:solidFill>
                <a:latin typeface="Arial MT"/>
                <a:cs typeface="Arial MT"/>
              </a:rPr>
              <a:t> </a:t>
            </a:r>
            <a:r>
              <a:rPr sz="2176" spc="-6" dirty="0">
                <a:solidFill>
                  <a:srgbClr val="FFFFFF"/>
                </a:solidFill>
                <a:latin typeface="Arial MT"/>
                <a:cs typeface="Arial MT"/>
              </a:rPr>
              <a:t>caractères </a:t>
            </a:r>
            <a:r>
              <a:rPr sz="2176" spc="-12" dirty="0">
                <a:solidFill>
                  <a:srgbClr val="FFFFFF"/>
                </a:solidFill>
                <a:latin typeface="Arial MT"/>
                <a:cs typeface="Arial MT"/>
              </a:rPr>
              <a:t>blancs</a:t>
            </a:r>
            <a:r>
              <a:rPr sz="2176" dirty="0">
                <a:solidFill>
                  <a:srgbClr val="FFFFFF"/>
                </a:solidFill>
                <a:latin typeface="Arial MT"/>
                <a:cs typeface="Arial MT"/>
              </a:rPr>
              <a:t> :</a:t>
            </a:r>
            <a:endParaRPr sz="2176">
              <a:solidFill>
                <a:prstClr val="black"/>
              </a:solidFill>
              <a:latin typeface="Arial MT"/>
              <a:cs typeface="Arial MT"/>
            </a:endParaRPr>
          </a:p>
        </p:txBody>
      </p:sp>
      <p:sp>
        <p:nvSpPr>
          <p:cNvPr id="9" name="object 9"/>
          <p:cNvSpPr txBox="1"/>
          <p:nvPr/>
        </p:nvSpPr>
        <p:spPr>
          <a:xfrm>
            <a:off x="369859" y="6228610"/>
            <a:ext cx="10389304" cy="350340"/>
          </a:xfrm>
          <a:prstGeom prst="rect">
            <a:avLst/>
          </a:prstGeom>
        </p:spPr>
        <p:txBody>
          <a:bodyPr vert="horz" wrap="square" lIns="0" tIns="15355" rIns="0" bIns="0" rtlCol="0">
            <a:spAutoFit/>
          </a:bodyPr>
          <a:lstStyle/>
          <a:p>
            <a:pPr marL="15356" defTabSz="1105601">
              <a:spcBef>
                <a:spcPts val="121"/>
              </a:spcBef>
            </a:pPr>
            <a:r>
              <a:rPr sz="2176" spc="-12" dirty="0">
                <a:solidFill>
                  <a:srgbClr val="FFFFFF"/>
                </a:solidFill>
                <a:latin typeface="Arial MT"/>
                <a:cs typeface="Arial MT"/>
                <a:hlinkClick r:id="rId2"/>
              </a:rPr>
              <a:t>https://docs.oracle.com/javase/7/docs/api/java/lang/Character.html#isWhitespace(int)</a:t>
            </a:r>
            <a:endParaRPr sz="2176">
              <a:solidFill>
                <a:prstClr val="black"/>
              </a:solidFill>
              <a:latin typeface="Arial MT"/>
              <a:cs typeface="Arial MT"/>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800004"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spc="-48" dirty="0">
                <a:solidFill>
                  <a:srgbClr val="0058FF"/>
                </a:solidFill>
                <a:latin typeface="Arial"/>
                <a:cs typeface="Arial"/>
              </a:rPr>
              <a:t>11</a:t>
            </a:r>
            <a:endParaRPr sz="1814">
              <a:solidFill>
                <a:prstClr val="black"/>
              </a:solidFill>
              <a:latin typeface="Arial"/>
              <a:cs typeface="Arial"/>
            </a:endParaRPr>
          </a:p>
        </p:txBody>
      </p:sp>
      <p:sp>
        <p:nvSpPr>
          <p:cNvPr id="3" name="object 3"/>
          <p:cNvSpPr txBox="1">
            <a:spLocks noGrp="1"/>
          </p:cNvSpPr>
          <p:nvPr>
            <p:ph type="title"/>
          </p:nvPr>
        </p:nvSpPr>
        <p:spPr>
          <a:xfrm>
            <a:off x="537431" y="484857"/>
            <a:ext cx="8344764" cy="573671"/>
          </a:xfrm>
          <a:prstGeom prst="rect">
            <a:avLst/>
          </a:prstGeom>
        </p:spPr>
        <p:txBody>
          <a:bodyPr vert="horz" wrap="square" lIns="0" tIns="15355" rIns="0" bIns="0" rtlCol="0">
            <a:spAutoFit/>
          </a:bodyPr>
          <a:lstStyle/>
          <a:p>
            <a:pPr marL="15356">
              <a:spcBef>
                <a:spcPts val="121"/>
              </a:spcBef>
            </a:pPr>
            <a:r>
              <a:rPr spc="363" dirty="0"/>
              <a:t>Ajouts</a:t>
            </a:r>
            <a:r>
              <a:rPr spc="145" dirty="0"/>
              <a:t> </a:t>
            </a:r>
            <a:r>
              <a:rPr spc="423" dirty="0"/>
              <a:t>aux</a:t>
            </a:r>
            <a:r>
              <a:rPr spc="145" dirty="0"/>
              <a:t> </a:t>
            </a:r>
            <a:r>
              <a:rPr spc="393" dirty="0"/>
              <a:t>chaînes</a:t>
            </a:r>
            <a:r>
              <a:rPr spc="138" dirty="0"/>
              <a:t> </a:t>
            </a:r>
            <a:r>
              <a:rPr spc="429" dirty="0"/>
              <a:t>de</a:t>
            </a:r>
            <a:r>
              <a:rPr spc="157" dirty="0"/>
              <a:t> </a:t>
            </a:r>
            <a:r>
              <a:rPr spc="345" dirty="0"/>
              <a:t>caractère</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1059752" y="1423288"/>
            <a:ext cx="10258017" cy="1274478"/>
          </a:xfrm>
          <a:prstGeom prst="rect">
            <a:avLst/>
          </a:prstGeom>
        </p:spPr>
        <p:txBody>
          <a:bodyPr vert="horz" wrap="square" lIns="0" tIns="155855" rIns="0" bIns="0" rtlCol="0">
            <a:spAutoFit/>
          </a:bodyPr>
          <a:lstStyle/>
          <a:p>
            <a:pPr marL="15356" defTabSz="1105601">
              <a:spcBef>
                <a:spcPts val="1227"/>
              </a:spcBef>
            </a:pPr>
            <a:r>
              <a:rPr sz="2176" spc="-6" dirty="0">
                <a:solidFill>
                  <a:srgbClr val="FFFFFF"/>
                </a:solidFill>
                <a:latin typeface="Arial MT"/>
                <a:cs typeface="Arial MT"/>
              </a:rPr>
              <a:t>String.repeat(n) permet</a:t>
            </a:r>
            <a:r>
              <a:rPr sz="2176" dirty="0">
                <a:solidFill>
                  <a:srgbClr val="FFFFFF"/>
                </a:solidFill>
                <a:latin typeface="Arial MT"/>
                <a:cs typeface="Arial MT"/>
              </a:rPr>
              <a:t> </a:t>
            </a:r>
            <a:r>
              <a:rPr sz="2176" spc="-6" dirty="0">
                <a:solidFill>
                  <a:srgbClr val="FFFFFF"/>
                </a:solidFill>
                <a:latin typeface="Arial MT"/>
                <a:cs typeface="Arial MT"/>
              </a:rPr>
              <a:t>de</a:t>
            </a:r>
            <a:r>
              <a:rPr sz="2176" spc="-12" dirty="0">
                <a:solidFill>
                  <a:srgbClr val="FFFFFF"/>
                </a:solidFill>
                <a:latin typeface="Arial MT"/>
                <a:cs typeface="Arial MT"/>
              </a:rPr>
              <a:t> </a:t>
            </a:r>
            <a:r>
              <a:rPr sz="2176" spc="-6" dirty="0">
                <a:solidFill>
                  <a:srgbClr val="FFFFFF"/>
                </a:solidFill>
                <a:latin typeface="Arial MT"/>
                <a:cs typeface="Arial MT"/>
              </a:rPr>
              <a:t>renvoyer</a:t>
            </a:r>
            <a:r>
              <a:rPr sz="2176" dirty="0">
                <a:solidFill>
                  <a:srgbClr val="FFFFFF"/>
                </a:solidFill>
                <a:latin typeface="Arial MT"/>
                <a:cs typeface="Arial MT"/>
              </a:rPr>
              <a:t> </a:t>
            </a:r>
            <a:r>
              <a:rPr sz="2176" spc="-6" dirty="0">
                <a:solidFill>
                  <a:srgbClr val="FFFFFF"/>
                </a:solidFill>
                <a:latin typeface="Arial MT"/>
                <a:cs typeface="Arial MT"/>
              </a:rPr>
              <a:t>la</a:t>
            </a:r>
            <a:r>
              <a:rPr sz="2176" spc="-12" dirty="0">
                <a:solidFill>
                  <a:srgbClr val="FFFFFF"/>
                </a:solidFill>
                <a:latin typeface="Arial MT"/>
                <a:cs typeface="Arial MT"/>
              </a:rPr>
              <a:t> </a:t>
            </a:r>
            <a:r>
              <a:rPr sz="2176" spc="-6" dirty="0">
                <a:solidFill>
                  <a:srgbClr val="FFFFFF"/>
                </a:solidFill>
                <a:latin typeface="Arial MT"/>
                <a:cs typeface="Arial MT"/>
              </a:rPr>
              <a:t>chaîne de caractères </a:t>
            </a:r>
            <a:r>
              <a:rPr sz="2176" spc="-12" dirty="0">
                <a:solidFill>
                  <a:srgbClr val="FFFFFF"/>
                </a:solidFill>
                <a:latin typeface="Arial MT"/>
                <a:cs typeface="Arial MT"/>
              </a:rPr>
              <a:t>d’origine</a:t>
            </a:r>
            <a:r>
              <a:rPr sz="2176" spc="-6" dirty="0">
                <a:solidFill>
                  <a:srgbClr val="FFFFFF"/>
                </a:solidFill>
                <a:latin typeface="Arial MT"/>
                <a:cs typeface="Arial MT"/>
              </a:rPr>
              <a:t> répétée</a:t>
            </a:r>
            <a:r>
              <a:rPr sz="2176" spc="-12" dirty="0">
                <a:solidFill>
                  <a:srgbClr val="FFFFFF"/>
                </a:solidFill>
                <a:latin typeface="Arial MT"/>
                <a:cs typeface="Arial MT"/>
              </a:rPr>
              <a:t> </a:t>
            </a:r>
            <a:r>
              <a:rPr sz="2176" dirty="0">
                <a:solidFill>
                  <a:srgbClr val="FFFFFF"/>
                </a:solidFill>
                <a:latin typeface="Arial MT"/>
                <a:cs typeface="Arial MT"/>
              </a:rPr>
              <a:t>n</a:t>
            </a:r>
            <a:r>
              <a:rPr sz="2176" spc="-6" dirty="0">
                <a:solidFill>
                  <a:srgbClr val="FFFFFF"/>
                </a:solidFill>
                <a:latin typeface="Arial MT"/>
                <a:cs typeface="Arial MT"/>
              </a:rPr>
              <a:t> fois</a:t>
            </a:r>
            <a:endParaRPr sz="2176">
              <a:solidFill>
                <a:prstClr val="black"/>
              </a:solidFill>
              <a:latin typeface="Arial MT"/>
              <a:cs typeface="Arial MT"/>
            </a:endParaRPr>
          </a:p>
          <a:p>
            <a:pPr marL="15356" marR="6142" defTabSz="1105601">
              <a:lnSpc>
                <a:spcPts val="2442"/>
              </a:lnSpc>
              <a:spcBef>
                <a:spcPts val="1330"/>
              </a:spcBef>
            </a:pPr>
            <a:r>
              <a:rPr sz="2176" spc="-12" dirty="0">
                <a:solidFill>
                  <a:srgbClr val="FFFFFF"/>
                </a:solidFill>
                <a:latin typeface="Arial MT"/>
                <a:cs typeface="Arial MT"/>
              </a:rPr>
              <a:t>StringBuilder</a:t>
            </a:r>
            <a:r>
              <a:rPr sz="2176" spc="18" dirty="0">
                <a:solidFill>
                  <a:srgbClr val="FFFFFF"/>
                </a:solidFill>
                <a:latin typeface="Arial MT"/>
                <a:cs typeface="Arial MT"/>
              </a:rPr>
              <a:t> </a:t>
            </a:r>
            <a:r>
              <a:rPr sz="2176" spc="-6" dirty="0">
                <a:solidFill>
                  <a:srgbClr val="FFFFFF"/>
                </a:solidFill>
                <a:latin typeface="Arial MT"/>
                <a:cs typeface="Arial MT"/>
              </a:rPr>
              <a:t>et</a:t>
            </a:r>
            <a:r>
              <a:rPr sz="2176" spc="24" dirty="0">
                <a:solidFill>
                  <a:srgbClr val="FFFFFF"/>
                </a:solidFill>
                <a:latin typeface="Arial MT"/>
                <a:cs typeface="Arial MT"/>
              </a:rPr>
              <a:t> </a:t>
            </a:r>
            <a:r>
              <a:rPr sz="2176" spc="-12" dirty="0">
                <a:solidFill>
                  <a:srgbClr val="FFFFFF"/>
                </a:solidFill>
                <a:latin typeface="Arial MT"/>
                <a:cs typeface="Arial MT"/>
              </a:rPr>
              <a:t>StringBuffer</a:t>
            </a:r>
            <a:r>
              <a:rPr sz="2176" spc="18" dirty="0">
                <a:solidFill>
                  <a:srgbClr val="FFFFFF"/>
                </a:solidFill>
                <a:latin typeface="Arial MT"/>
                <a:cs typeface="Arial MT"/>
              </a:rPr>
              <a:t> </a:t>
            </a:r>
            <a:r>
              <a:rPr sz="2176" spc="-12" dirty="0">
                <a:solidFill>
                  <a:srgbClr val="FFFFFF"/>
                </a:solidFill>
                <a:latin typeface="Arial MT"/>
                <a:cs typeface="Arial MT"/>
              </a:rPr>
              <a:t>implémentent</a:t>
            </a:r>
            <a:r>
              <a:rPr sz="2176" spc="24" dirty="0">
                <a:solidFill>
                  <a:srgbClr val="FFFFFF"/>
                </a:solidFill>
                <a:latin typeface="Arial MT"/>
                <a:cs typeface="Arial MT"/>
              </a:rPr>
              <a:t> </a:t>
            </a:r>
            <a:r>
              <a:rPr sz="2176" spc="-12" dirty="0">
                <a:solidFill>
                  <a:srgbClr val="FFFFFF"/>
                </a:solidFill>
                <a:latin typeface="Arial MT"/>
                <a:cs typeface="Arial MT"/>
              </a:rPr>
              <a:t>Comparable</a:t>
            </a:r>
            <a:r>
              <a:rPr sz="2176" spc="12" dirty="0">
                <a:solidFill>
                  <a:srgbClr val="FFFFFF"/>
                </a:solidFill>
                <a:latin typeface="Arial MT"/>
                <a:cs typeface="Arial MT"/>
              </a:rPr>
              <a:t> </a:t>
            </a:r>
            <a:r>
              <a:rPr sz="2176" spc="-6" dirty="0">
                <a:solidFill>
                  <a:srgbClr val="FFFFFF"/>
                </a:solidFill>
                <a:latin typeface="Arial MT"/>
                <a:cs typeface="Arial MT"/>
              </a:rPr>
              <a:t>et</a:t>
            </a:r>
            <a:r>
              <a:rPr sz="2176" spc="24" dirty="0">
                <a:solidFill>
                  <a:srgbClr val="FFFFFF"/>
                </a:solidFill>
                <a:latin typeface="Arial MT"/>
                <a:cs typeface="Arial MT"/>
              </a:rPr>
              <a:t> </a:t>
            </a:r>
            <a:r>
              <a:rPr sz="2176" spc="-12" dirty="0">
                <a:solidFill>
                  <a:srgbClr val="FFFFFF"/>
                </a:solidFill>
                <a:latin typeface="Arial MT"/>
                <a:cs typeface="Arial MT"/>
              </a:rPr>
              <a:t>peuvent</a:t>
            </a:r>
            <a:r>
              <a:rPr sz="2176" spc="18" dirty="0">
                <a:solidFill>
                  <a:srgbClr val="FFFFFF"/>
                </a:solidFill>
                <a:latin typeface="Arial MT"/>
                <a:cs typeface="Arial MT"/>
              </a:rPr>
              <a:t> </a:t>
            </a:r>
            <a:r>
              <a:rPr sz="2176" spc="-6" dirty="0">
                <a:solidFill>
                  <a:srgbClr val="FFFFFF"/>
                </a:solidFill>
                <a:latin typeface="Arial MT"/>
                <a:cs typeface="Arial MT"/>
              </a:rPr>
              <a:t>être</a:t>
            </a:r>
            <a:r>
              <a:rPr sz="2176" spc="18" dirty="0">
                <a:solidFill>
                  <a:srgbClr val="FFFFFF"/>
                </a:solidFill>
                <a:latin typeface="Arial MT"/>
                <a:cs typeface="Arial MT"/>
              </a:rPr>
              <a:t> </a:t>
            </a:r>
            <a:r>
              <a:rPr sz="2176" spc="-6" dirty="0">
                <a:solidFill>
                  <a:srgbClr val="FFFFFF"/>
                </a:solidFill>
                <a:latin typeface="Arial MT"/>
                <a:cs typeface="Arial MT"/>
              </a:rPr>
              <a:t>utilisés</a:t>
            </a:r>
            <a:r>
              <a:rPr sz="2176" spc="18" dirty="0">
                <a:solidFill>
                  <a:srgbClr val="FFFFFF"/>
                </a:solidFill>
                <a:latin typeface="Arial MT"/>
                <a:cs typeface="Arial MT"/>
              </a:rPr>
              <a:t> </a:t>
            </a:r>
            <a:r>
              <a:rPr sz="2176" spc="-12" dirty="0">
                <a:solidFill>
                  <a:srgbClr val="FFFFFF"/>
                </a:solidFill>
                <a:latin typeface="Arial MT"/>
                <a:cs typeface="Arial MT"/>
              </a:rPr>
              <a:t>dans </a:t>
            </a:r>
            <a:r>
              <a:rPr sz="2176" spc="-585" dirty="0">
                <a:solidFill>
                  <a:srgbClr val="FFFFFF"/>
                </a:solidFill>
                <a:latin typeface="Arial MT"/>
                <a:cs typeface="Arial MT"/>
              </a:rPr>
              <a:t> </a:t>
            </a:r>
            <a:r>
              <a:rPr sz="2176" spc="-6" dirty="0">
                <a:solidFill>
                  <a:srgbClr val="FFFFFF"/>
                </a:solidFill>
                <a:latin typeface="Arial MT"/>
                <a:cs typeface="Arial MT"/>
              </a:rPr>
              <a:t>des </a:t>
            </a:r>
            <a:r>
              <a:rPr sz="2176" spc="-12" dirty="0">
                <a:solidFill>
                  <a:srgbClr val="FFFFFF"/>
                </a:solidFill>
                <a:latin typeface="Arial MT"/>
                <a:cs typeface="Arial MT"/>
              </a:rPr>
              <a:t>collections</a:t>
            </a:r>
            <a:r>
              <a:rPr sz="2176" dirty="0">
                <a:solidFill>
                  <a:srgbClr val="FFFFFF"/>
                </a:solidFill>
                <a:latin typeface="Arial MT"/>
                <a:cs typeface="Arial MT"/>
              </a:rPr>
              <a:t> </a:t>
            </a:r>
            <a:r>
              <a:rPr sz="2176" spc="-6" dirty="0">
                <a:solidFill>
                  <a:srgbClr val="FFFFFF"/>
                </a:solidFill>
                <a:latin typeface="Arial MT"/>
                <a:cs typeface="Arial MT"/>
              </a:rPr>
              <a:t>triées.</a:t>
            </a:r>
            <a:endParaRPr sz="2176">
              <a:solidFill>
                <a:prstClr val="black"/>
              </a:solidFill>
              <a:latin typeface="Arial MT"/>
              <a:cs typeface="Arial MT"/>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800004"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spc="-48" dirty="0">
                <a:solidFill>
                  <a:srgbClr val="0058FF"/>
                </a:solidFill>
                <a:latin typeface="Arial"/>
                <a:cs typeface="Arial"/>
              </a:rPr>
              <a:t>11</a:t>
            </a:r>
            <a:endParaRPr sz="1814">
              <a:solidFill>
                <a:prstClr val="black"/>
              </a:solidFill>
              <a:latin typeface="Arial"/>
              <a:cs typeface="Arial"/>
            </a:endParaRPr>
          </a:p>
        </p:txBody>
      </p:sp>
      <p:sp>
        <p:nvSpPr>
          <p:cNvPr id="3" name="object 3"/>
          <p:cNvSpPr txBox="1">
            <a:spLocks noGrp="1"/>
          </p:cNvSpPr>
          <p:nvPr>
            <p:ph type="title"/>
          </p:nvPr>
        </p:nvSpPr>
        <p:spPr>
          <a:xfrm>
            <a:off x="537431" y="484857"/>
            <a:ext cx="8108293" cy="573671"/>
          </a:xfrm>
          <a:prstGeom prst="rect">
            <a:avLst/>
          </a:prstGeom>
        </p:spPr>
        <p:txBody>
          <a:bodyPr vert="horz" wrap="square" lIns="0" tIns="15355" rIns="0" bIns="0" rtlCol="0">
            <a:spAutoFit/>
          </a:bodyPr>
          <a:lstStyle/>
          <a:p>
            <a:pPr marL="15356">
              <a:spcBef>
                <a:spcPts val="121"/>
              </a:spcBef>
            </a:pPr>
            <a:r>
              <a:rPr spc="302" dirty="0"/>
              <a:t>Exercice</a:t>
            </a:r>
            <a:r>
              <a:rPr spc="151" dirty="0"/>
              <a:t> </a:t>
            </a:r>
            <a:r>
              <a:rPr spc="115" dirty="0"/>
              <a:t>:</a:t>
            </a:r>
            <a:r>
              <a:rPr spc="145" dirty="0"/>
              <a:t> </a:t>
            </a:r>
            <a:r>
              <a:rPr spc="363" dirty="0"/>
              <a:t>chaîne</a:t>
            </a:r>
            <a:r>
              <a:rPr spc="145" dirty="0"/>
              <a:t> </a:t>
            </a:r>
            <a:r>
              <a:rPr spc="429" dirty="0"/>
              <a:t>de</a:t>
            </a:r>
            <a:r>
              <a:rPr spc="157" dirty="0"/>
              <a:t> </a:t>
            </a:r>
            <a:r>
              <a:rPr spc="369" dirty="0"/>
              <a:t>caractères</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430924"/>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668010" y="2903189"/>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1059753" y="1563880"/>
            <a:ext cx="10327115" cy="1917132"/>
          </a:xfrm>
          <a:prstGeom prst="rect">
            <a:avLst/>
          </a:prstGeom>
        </p:spPr>
        <p:txBody>
          <a:bodyPr vert="horz" wrap="square" lIns="0" tIns="42994" rIns="0" bIns="0" rtlCol="0">
            <a:spAutoFit/>
          </a:bodyPr>
          <a:lstStyle/>
          <a:p>
            <a:pPr marL="15356" marR="6142" defTabSz="1105601">
              <a:lnSpc>
                <a:spcPts val="2442"/>
              </a:lnSpc>
              <a:spcBef>
                <a:spcPts val="339"/>
              </a:spcBef>
            </a:pPr>
            <a:r>
              <a:rPr sz="2176" spc="-6" dirty="0">
                <a:solidFill>
                  <a:srgbClr val="FFFFFF"/>
                </a:solidFill>
                <a:latin typeface="Arial MT"/>
                <a:cs typeface="Arial MT"/>
              </a:rPr>
              <a:t>Créer</a:t>
            </a:r>
            <a:r>
              <a:rPr sz="2176" dirty="0">
                <a:solidFill>
                  <a:srgbClr val="FFFFFF"/>
                </a:solidFill>
                <a:latin typeface="Arial MT"/>
                <a:cs typeface="Arial MT"/>
              </a:rPr>
              <a:t> </a:t>
            </a:r>
            <a:r>
              <a:rPr sz="2176" spc="-6" dirty="0">
                <a:solidFill>
                  <a:srgbClr val="FFFFFF"/>
                </a:solidFill>
                <a:latin typeface="Arial MT"/>
                <a:cs typeface="Arial MT"/>
              </a:rPr>
              <a:t>une chaîne de caractères</a:t>
            </a:r>
            <a:r>
              <a:rPr sz="2176" dirty="0">
                <a:solidFill>
                  <a:srgbClr val="FFFFFF"/>
                </a:solidFill>
                <a:latin typeface="Arial MT"/>
                <a:cs typeface="Arial MT"/>
              </a:rPr>
              <a:t> </a:t>
            </a:r>
            <a:r>
              <a:rPr sz="2176" spc="-6" dirty="0">
                <a:solidFill>
                  <a:srgbClr val="FFFFFF"/>
                </a:solidFill>
                <a:latin typeface="Arial MT"/>
                <a:cs typeface="Arial MT"/>
              </a:rPr>
              <a:t>assez</a:t>
            </a:r>
            <a:r>
              <a:rPr sz="2176" spc="6" dirty="0">
                <a:solidFill>
                  <a:srgbClr val="FFFFFF"/>
                </a:solidFill>
                <a:latin typeface="Arial MT"/>
                <a:cs typeface="Arial MT"/>
              </a:rPr>
              <a:t> </a:t>
            </a:r>
            <a:r>
              <a:rPr sz="2176" spc="-12" dirty="0">
                <a:solidFill>
                  <a:srgbClr val="FFFFFF"/>
                </a:solidFill>
                <a:latin typeface="Arial MT"/>
                <a:cs typeface="Arial MT"/>
              </a:rPr>
              <a:t>longue,</a:t>
            </a:r>
            <a:r>
              <a:rPr sz="2176" dirty="0">
                <a:solidFill>
                  <a:srgbClr val="FFFFFF"/>
                </a:solidFill>
                <a:latin typeface="Arial MT"/>
                <a:cs typeface="Arial MT"/>
              </a:rPr>
              <a:t> </a:t>
            </a:r>
            <a:r>
              <a:rPr sz="2176" spc="-12" dirty="0">
                <a:solidFill>
                  <a:srgbClr val="FFFFFF"/>
                </a:solidFill>
                <a:latin typeface="Arial MT"/>
                <a:cs typeface="Arial MT"/>
              </a:rPr>
              <a:t>contenant</a:t>
            </a:r>
            <a:r>
              <a:rPr sz="2176" dirty="0">
                <a:solidFill>
                  <a:srgbClr val="FFFFFF"/>
                </a:solidFill>
                <a:latin typeface="Arial MT"/>
                <a:cs typeface="Arial MT"/>
              </a:rPr>
              <a:t> </a:t>
            </a:r>
            <a:r>
              <a:rPr sz="2176" spc="-6" dirty="0">
                <a:solidFill>
                  <a:srgbClr val="FFFFFF"/>
                </a:solidFill>
                <a:latin typeface="Arial MT"/>
                <a:cs typeface="Arial MT"/>
              </a:rPr>
              <a:t>des</a:t>
            </a:r>
            <a:r>
              <a:rPr sz="2176" dirty="0">
                <a:solidFill>
                  <a:srgbClr val="FFFFFF"/>
                </a:solidFill>
                <a:latin typeface="Arial MT"/>
                <a:cs typeface="Arial MT"/>
              </a:rPr>
              <a:t> </a:t>
            </a:r>
            <a:r>
              <a:rPr sz="2176" spc="-6" dirty="0">
                <a:solidFill>
                  <a:srgbClr val="FFFFFF"/>
                </a:solidFill>
                <a:latin typeface="Arial MT"/>
                <a:cs typeface="Arial MT"/>
              </a:rPr>
              <a:t>caractères</a:t>
            </a:r>
            <a:r>
              <a:rPr sz="2176" dirty="0">
                <a:solidFill>
                  <a:srgbClr val="FFFFFF"/>
                </a:solidFill>
                <a:latin typeface="Arial MT"/>
                <a:cs typeface="Arial MT"/>
              </a:rPr>
              <a:t> </a:t>
            </a:r>
            <a:r>
              <a:rPr sz="2176" spc="-6" dirty="0">
                <a:solidFill>
                  <a:srgbClr val="FFFFFF"/>
                </a:solidFill>
                <a:latin typeface="Arial MT"/>
                <a:cs typeface="Arial MT"/>
              </a:rPr>
              <a:t>blancs,</a:t>
            </a:r>
            <a:r>
              <a:rPr sz="2176" spc="6" dirty="0">
                <a:solidFill>
                  <a:srgbClr val="FFFFFF"/>
                </a:solidFill>
                <a:latin typeface="Arial MT"/>
                <a:cs typeface="Arial MT"/>
              </a:rPr>
              <a:t> </a:t>
            </a:r>
            <a:r>
              <a:rPr sz="2176" spc="-12" dirty="0">
                <a:solidFill>
                  <a:srgbClr val="FFFFFF"/>
                </a:solidFill>
                <a:latin typeface="Arial MT"/>
                <a:cs typeface="Arial MT"/>
              </a:rPr>
              <a:t>des </a:t>
            </a:r>
            <a:r>
              <a:rPr sz="2176" spc="-585" dirty="0">
                <a:solidFill>
                  <a:srgbClr val="FFFFFF"/>
                </a:solidFill>
                <a:latin typeface="Arial MT"/>
                <a:cs typeface="Arial MT"/>
              </a:rPr>
              <a:t> </a:t>
            </a:r>
            <a:r>
              <a:rPr sz="2176" spc="-6" dirty="0">
                <a:solidFill>
                  <a:srgbClr val="FFFFFF"/>
                </a:solidFill>
                <a:latin typeface="Arial MT"/>
                <a:cs typeface="Arial MT"/>
              </a:rPr>
              <a:t>retours chariot</a:t>
            </a:r>
            <a:r>
              <a:rPr sz="2176" dirty="0">
                <a:solidFill>
                  <a:srgbClr val="FFFFFF"/>
                </a:solidFill>
                <a:latin typeface="Arial MT"/>
                <a:cs typeface="Arial MT"/>
              </a:rPr>
              <a:t> ...</a:t>
            </a:r>
            <a:endParaRPr sz="2176" dirty="0">
              <a:solidFill>
                <a:prstClr val="black"/>
              </a:solidFill>
              <a:latin typeface="Arial MT"/>
              <a:cs typeface="Arial MT"/>
            </a:endParaRPr>
          </a:p>
          <a:p>
            <a:pPr marL="15356" defTabSz="1105601">
              <a:spcBef>
                <a:spcPts val="1051"/>
              </a:spcBef>
            </a:pPr>
            <a:r>
              <a:rPr sz="2176" spc="-6" dirty="0">
                <a:solidFill>
                  <a:srgbClr val="FFFFFF"/>
                </a:solidFill>
                <a:latin typeface="Arial MT"/>
                <a:cs typeface="Arial MT"/>
              </a:rPr>
              <a:t>La</a:t>
            </a:r>
            <a:r>
              <a:rPr sz="2176" spc="-30" dirty="0">
                <a:solidFill>
                  <a:srgbClr val="FFFFFF"/>
                </a:solidFill>
                <a:latin typeface="Arial MT"/>
                <a:cs typeface="Arial MT"/>
              </a:rPr>
              <a:t> </a:t>
            </a:r>
            <a:r>
              <a:rPr sz="2176" spc="-12" dirty="0">
                <a:solidFill>
                  <a:srgbClr val="FFFFFF"/>
                </a:solidFill>
                <a:latin typeface="Arial MT"/>
                <a:cs typeface="Arial MT"/>
              </a:rPr>
              <a:t>dupliquer</a:t>
            </a:r>
            <a:r>
              <a:rPr sz="2176" spc="-18" dirty="0">
                <a:solidFill>
                  <a:srgbClr val="FFFFFF"/>
                </a:solidFill>
                <a:latin typeface="Arial MT"/>
                <a:cs typeface="Arial MT"/>
              </a:rPr>
              <a:t> </a:t>
            </a:r>
            <a:r>
              <a:rPr sz="2176" dirty="0">
                <a:solidFill>
                  <a:srgbClr val="FFFFFF"/>
                </a:solidFill>
                <a:latin typeface="Arial MT"/>
                <a:cs typeface="Arial MT"/>
              </a:rPr>
              <a:t>3</a:t>
            </a:r>
            <a:r>
              <a:rPr sz="2176" spc="-24" dirty="0">
                <a:solidFill>
                  <a:srgbClr val="FFFFFF"/>
                </a:solidFill>
                <a:latin typeface="Arial MT"/>
                <a:cs typeface="Arial MT"/>
              </a:rPr>
              <a:t> </a:t>
            </a:r>
            <a:r>
              <a:rPr sz="2176" spc="-6" dirty="0">
                <a:solidFill>
                  <a:srgbClr val="FFFFFF"/>
                </a:solidFill>
                <a:latin typeface="Arial MT"/>
                <a:cs typeface="Arial MT"/>
              </a:rPr>
              <a:t>fois.</a:t>
            </a:r>
            <a:endParaRPr sz="2176" dirty="0">
              <a:solidFill>
                <a:prstClr val="black"/>
              </a:solidFill>
              <a:latin typeface="Arial MT"/>
              <a:cs typeface="Arial MT"/>
            </a:endParaRPr>
          </a:p>
          <a:p>
            <a:pPr marL="15356" marR="529767" defTabSz="1105601">
              <a:lnSpc>
                <a:spcPts val="2442"/>
              </a:lnSpc>
              <a:spcBef>
                <a:spcPts val="1330"/>
              </a:spcBef>
            </a:pPr>
            <a:r>
              <a:rPr sz="2176" spc="-6" dirty="0">
                <a:solidFill>
                  <a:srgbClr val="FFFFFF"/>
                </a:solidFill>
                <a:latin typeface="Arial MT"/>
                <a:cs typeface="Arial MT"/>
              </a:rPr>
              <a:t>Utiliser</a:t>
            </a:r>
            <a:r>
              <a:rPr sz="2176" dirty="0">
                <a:solidFill>
                  <a:srgbClr val="FFFFFF"/>
                </a:solidFill>
                <a:latin typeface="Arial MT"/>
                <a:cs typeface="Arial MT"/>
              </a:rPr>
              <a:t> </a:t>
            </a:r>
            <a:r>
              <a:rPr sz="2176" spc="-6" dirty="0">
                <a:solidFill>
                  <a:srgbClr val="FFFFFF"/>
                </a:solidFill>
                <a:latin typeface="Arial MT"/>
                <a:cs typeface="Arial MT"/>
              </a:rPr>
              <a:t>les</a:t>
            </a:r>
            <a:r>
              <a:rPr sz="2176" dirty="0">
                <a:solidFill>
                  <a:srgbClr val="FFFFFF"/>
                </a:solidFill>
                <a:latin typeface="Arial MT"/>
                <a:cs typeface="Arial MT"/>
              </a:rPr>
              <a:t> </a:t>
            </a:r>
            <a:r>
              <a:rPr sz="2176" spc="-12" dirty="0">
                <a:solidFill>
                  <a:srgbClr val="FFFFFF"/>
                </a:solidFill>
                <a:latin typeface="Arial MT"/>
                <a:cs typeface="Arial MT"/>
              </a:rPr>
              <a:t>nouvelles</a:t>
            </a:r>
            <a:r>
              <a:rPr sz="2176" dirty="0">
                <a:solidFill>
                  <a:srgbClr val="FFFFFF"/>
                </a:solidFill>
                <a:latin typeface="Arial MT"/>
                <a:cs typeface="Arial MT"/>
              </a:rPr>
              <a:t> </a:t>
            </a:r>
            <a:r>
              <a:rPr sz="2176" spc="-6" dirty="0">
                <a:solidFill>
                  <a:srgbClr val="FFFFFF"/>
                </a:solidFill>
                <a:latin typeface="Arial MT"/>
                <a:cs typeface="Arial MT"/>
              </a:rPr>
              <a:t>méthodes</a:t>
            </a:r>
            <a:r>
              <a:rPr sz="2176" dirty="0">
                <a:solidFill>
                  <a:srgbClr val="FFFFFF"/>
                </a:solidFill>
                <a:latin typeface="Arial MT"/>
                <a:cs typeface="Arial MT"/>
              </a:rPr>
              <a:t> </a:t>
            </a:r>
            <a:r>
              <a:rPr sz="2176" spc="-6" dirty="0">
                <a:solidFill>
                  <a:srgbClr val="FFFFFF"/>
                </a:solidFill>
                <a:latin typeface="Arial MT"/>
                <a:cs typeface="Arial MT"/>
              </a:rPr>
              <a:t>de</a:t>
            </a:r>
            <a:r>
              <a:rPr sz="2176" dirty="0">
                <a:solidFill>
                  <a:srgbClr val="FFFFFF"/>
                </a:solidFill>
                <a:latin typeface="Arial MT"/>
                <a:cs typeface="Arial MT"/>
              </a:rPr>
              <a:t> </a:t>
            </a:r>
            <a:r>
              <a:rPr sz="2176" spc="-6" dirty="0">
                <a:solidFill>
                  <a:srgbClr val="FFFFFF"/>
                </a:solidFill>
                <a:latin typeface="Arial MT"/>
                <a:cs typeface="Arial MT"/>
              </a:rPr>
              <a:t>String </a:t>
            </a:r>
            <a:r>
              <a:rPr sz="2176" spc="-12" dirty="0">
                <a:solidFill>
                  <a:srgbClr val="FFFFFF"/>
                </a:solidFill>
                <a:latin typeface="Arial MT"/>
                <a:cs typeface="Arial MT"/>
              </a:rPr>
              <a:t>pour</a:t>
            </a:r>
            <a:r>
              <a:rPr sz="2176" dirty="0">
                <a:solidFill>
                  <a:srgbClr val="FFFFFF"/>
                </a:solidFill>
                <a:latin typeface="Arial MT"/>
                <a:cs typeface="Arial MT"/>
              </a:rPr>
              <a:t> </a:t>
            </a:r>
            <a:r>
              <a:rPr sz="2176" spc="-6" dirty="0">
                <a:solidFill>
                  <a:srgbClr val="FFFFFF"/>
                </a:solidFill>
                <a:latin typeface="Arial MT"/>
                <a:cs typeface="Arial MT"/>
              </a:rPr>
              <a:t>en extraire</a:t>
            </a:r>
            <a:r>
              <a:rPr sz="2176" dirty="0">
                <a:solidFill>
                  <a:srgbClr val="FFFFFF"/>
                </a:solidFill>
                <a:latin typeface="Arial MT"/>
                <a:cs typeface="Arial MT"/>
              </a:rPr>
              <a:t> </a:t>
            </a:r>
            <a:r>
              <a:rPr sz="2176" spc="-6" dirty="0">
                <a:solidFill>
                  <a:srgbClr val="FFFFFF"/>
                </a:solidFill>
                <a:latin typeface="Arial MT"/>
                <a:cs typeface="Arial MT"/>
              </a:rPr>
              <a:t>toutes</a:t>
            </a:r>
            <a:r>
              <a:rPr sz="2176" dirty="0">
                <a:solidFill>
                  <a:srgbClr val="FFFFFF"/>
                </a:solidFill>
                <a:latin typeface="Arial MT"/>
                <a:cs typeface="Arial MT"/>
              </a:rPr>
              <a:t> </a:t>
            </a:r>
            <a:r>
              <a:rPr sz="2176" spc="-6" dirty="0">
                <a:solidFill>
                  <a:srgbClr val="FFFFFF"/>
                </a:solidFill>
                <a:latin typeface="Arial MT"/>
                <a:cs typeface="Arial MT"/>
              </a:rPr>
              <a:t>les</a:t>
            </a:r>
            <a:r>
              <a:rPr sz="2176" dirty="0">
                <a:solidFill>
                  <a:srgbClr val="FFFFFF"/>
                </a:solidFill>
                <a:latin typeface="Arial MT"/>
                <a:cs typeface="Arial MT"/>
              </a:rPr>
              <a:t> </a:t>
            </a:r>
            <a:r>
              <a:rPr sz="2176" spc="-12" dirty="0">
                <a:solidFill>
                  <a:srgbClr val="FFFFFF"/>
                </a:solidFill>
                <a:latin typeface="Arial MT"/>
                <a:cs typeface="Arial MT"/>
              </a:rPr>
              <a:t>lignes,</a:t>
            </a:r>
            <a:r>
              <a:rPr sz="2176" dirty="0">
                <a:solidFill>
                  <a:srgbClr val="FFFFFF"/>
                </a:solidFill>
                <a:latin typeface="Arial MT"/>
                <a:cs typeface="Arial MT"/>
              </a:rPr>
              <a:t> </a:t>
            </a:r>
            <a:r>
              <a:rPr sz="2176" spc="-6" dirty="0">
                <a:solidFill>
                  <a:srgbClr val="FFFFFF"/>
                </a:solidFill>
                <a:latin typeface="Arial MT"/>
                <a:cs typeface="Arial MT"/>
              </a:rPr>
              <a:t>sans </a:t>
            </a:r>
            <a:r>
              <a:rPr sz="2176" spc="-585" dirty="0">
                <a:solidFill>
                  <a:srgbClr val="FFFFFF"/>
                </a:solidFill>
                <a:latin typeface="Arial MT"/>
                <a:cs typeface="Arial MT"/>
              </a:rPr>
              <a:t> </a:t>
            </a:r>
            <a:r>
              <a:rPr sz="2176" spc="-6" dirty="0">
                <a:solidFill>
                  <a:srgbClr val="FFFFFF"/>
                </a:solidFill>
                <a:latin typeface="Arial MT"/>
                <a:cs typeface="Arial MT"/>
              </a:rPr>
              <a:t>caractère</a:t>
            </a:r>
            <a:r>
              <a:rPr sz="2176" spc="-12" dirty="0">
                <a:solidFill>
                  <a:srgbClr val="FFFFFF"/>
                </a:solidFill>
                <a:latin typeface="Arial MT"/>
                <a:cs typeface="Arial MT"/>
              </a:rPr>
              <a:t> blanc</a:t>
            </a:r>
            <a:r>
              <a:rPr sz="2176" dirty="0">
                <a:solidFill>
                  <a:srgbClr val="FFFFFF"/>
                </a:solidFill>
                <a:latin typeface="Arial MT"/>
                <a:cs typeface="Arial MT"/>
              </a:rPr>
              <a:t> </a:t>
            </a:r>
            <a:r>
              <a:rPr sz="2176" spc="-6" dirty="0">
                <a:solidFill>
                  <a:srgbClr val="FFFFFF"/>
                </a:solidFill>
                <a:latin typeface="Arial MT"/>
                <a:cs typeface="Arial MT"/>
              </a:rPr>
              <a:t>au </a:t>
            </a:r>
            <a:r>
              <a:rPr sz="2176" spc="-12" dirty="0">
                <a:solidFill>
                  <a:srgbClr val="FFFFFF"/>
                </a:solidFill>
                <a:latin typeface="Arial MT"/>
                <a:cs typeface="Arial MT"/>
              </a:rPr>
              <a:t>début</a:t>
            </a:r>
            <a:r>
              <a:rPr sz="2176" dirty="0">
                <a:solidFill>
                  <a:srgbClr val="FFFFFF"/>
                </a:solidFill>
                <a:latin typeface="Arial MT"/>
                <a:cs typeface="Arial MT"/>
              </a:rPr>
              <a:t> </a:t>
            </a:r>
            <a:r>
              <a:rPr sz="2176" spc="-6" dirty="0">
                <a:solidFill>
                  <a:srgbClr val="FFFFFF"/>
                </a:solidFill>
                <a:latin typeface="Arial MT"/>
                <a:cs typeface="Arial MT"/>
              </a:rPr>
              <a:t>(ou </a:t>
            </a:r>
            <a:r>
              <a:rPr sz="2176" dirty="0">
                <a:solidFill>
                  <a:srgbClr val="FFFFFF"/>
                </a:solidFill>
                <a:latin typeface="Arial MT"/>
                <a:cs typeface="Arial MT"/>
              </a:rPr>
              <a:t>à</a:t>
            </a:r>
            <a:r>
              <a:rPr sz="2176" spc="-6" dirty="0">
                <a:solidFill>
                  <a:srgbClr val="FFFFFF"/>
                </a:solidFill>
                <a:latin typeface="Arial MT"/>
                <a:cs typeface="Arial MT"/>
              </a:rPr>
              <a:t> la fin).</a:t>
            </a:r>
            <a:endParaRPr sz="2176" dirty="0">
              <a:solidFill>
                <a:prstClr val="black"/>
              </a:solidFill>
              <a:latin typeface="Arial MT"/>
              <a:cs typeface="Arial MT"/>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4014" y="279420"/>
            <a:ext cx="1064113"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D</a:t>
            </a:r>
            <a:r>
              <a:rPr sz="1814" b="1" dirty="0">
                <a:solidFill>
                  <a:srgbClr val="0058FF"/>
                </a:solidFill>
                <a:latin typeface="Arial"/>
                <a:cs typeface="Arial"/>
              </a:rPr>
              <a:t>ate</a:t>
            </a:r>
            <a:r>
              <a:rPr sz="1814" b="1" spc="-36" dirty="0">
                <a:solidFill>
                  <a:srgbClr val="0058FF"/>
                </a:solidFill>
                <a:latin typeface="Arial"/>
                <a:cs typeface="Arial"/>
              </a:rPr>
              <a:t>T</a:t>
            </a:r>
            <a:r>
              <a:rPr sz="1814" b="1" dirty="0">
                <a:solidFill>
                  <a:srgbClr val="0058FF"/>
                </a:solidFill>
                <a:latin typeface="Arial"/>
                <a:cs typeface="Arial"/>
              </a:rPr>
              <a:t>i</a:t>
            </a:r>
            <a:r>
              <a:rPr sz="1814" b="1" spc="-6" dirty="0">
                <a:solidFill>
                  <a:srgbClr val="0058FF"/>
                </a:solidFill>
                <a:latin typeface="Arial"/>
                <a:cs typeface="Arial"/>
              </a:rPr>
              <a:t>m</a:t>
            </a:r>
            <a:r>
              <a:rPr sz="1814" b="1" dirty="0">
                <a:solidFill>
                  <a:srgbClr val="0058FF"/>
                </a:solidFill>
                <a:latin typeface="Arial"/>
                <a:cs typeface="Arial"/>
              </a:rPr>
              <a:t>e</a:t>
            </a:r>
            <a:endParaRPr sz="1814">
              <a:solidFill>
                <a:prstClr val="black"/>
              </a:solidFill>
              <a:latin typeface="Arial"/>
              <a:cs typeface="Arial"/>
            </a:endParaRPr>
          </a:p>
        </p:txBody>
      </p:sp>
      <p:sp>
        <p:nvSpPr>
          <p:cNvPr id="3" name="object 3"/>
          <p:cNvSpPr txBox="1">
            <a:spLocks noGrp="1"/>
          </p:cNvSpPr>
          <p:nvPr>
            <p:ph type="title"/>
          </p:nvPr>
        </p:nvSpPr>
        <p:spPr>
          <a:xfrm>
            <a:off x="594014" y="535345"/>
            <a:ext cx="7491784" cy="573671"/>
          </a:xfrm>
          <a:prstGeom prst="rect">
            <a:avLst/>
          </a:prstGeom>
        </p:spPr>
        <p:txBody>
          <a:bodyPr vert="horz" wrap="square" lIns="0" tIns="15355" rIns="0" bIns="0" rtlCol="0">
            <a:spAutoFit/>
          </a:bodyPr>
          <a:lstStyle/>
          <a:p>
            <a:pPr marL="15356">
              <a:spcBef>
                <a:spcPts val="121"/>
              </a:spcBef>
            </a:pPr>
            <a:r>
              <a:rPr lang="fr-FR" spc="351" dirty="0"/>
              <a:t>Commit</a:t>
            </a:r>
            <a:endParaRPr spc="351" dirty="0"/>
          </a:p>
        </p:txBody>
      </p:sp>
    </p:spTree>
    <p:extLst>
      <p:ext uri="{BB962C8B-B14F-4D97-AF65-F5344CB8AC3E}">
        <p14:creationId xmlns:p14="http://schemas.microsoft.com/office/powerpoint/2010/main" val="36634900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800004"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spc="-48" dirty="0">
                <a:solidFill>
                  <a:srgbClr val="0058FF"/>
                </a:solidFill>
                <a:latin typeface="Arial"/>
                <a:cs typeface="Arial"/>
              </a:rPr>
              <a:t>11</a:t>
            </a:r>
            <a:endParaRPr sz="1814">
              <a:solidFill>
                <a:prstClr val="black"/>
              </a:solidFill>
              <a:latin typeface="Arial"/>
              <a:cs typeface="Arial"/>
            </a:endParaRPr>
          </a:p>
        </p:txBody>
      </p:sp>
      <p:sp>
        <p:nvSpPr>
          <p:cNvPr id="3" name="object 3"/>
          <p:cNvSpPr txBox="1">
            <a:spLocks noGrp="1"/>
          </p:cNvSpPr>
          <p:nvPr>
            <p:ph type="title"/>
          </p:nvPr>
        </p:nvSpPr>
        <p:spPr>
          <a:xfrm>
            <a:off x="537431" y="484857"/>
            <a:ext cx="4289465" cy="573671"/>
          </a:xfrm>
          <a:prstGeom prst="rect">
            <a:avLst/>
          </a:prstGeom>
        </p:spPr>
        <p:txBody>
          <a:bodyPr vert="horz" wrap="square" lIns="0" tIns="15355" rIns="0" bIns="0" rtlCol="0">
            <a:spAutoFit/>
          </a:bodyPr>
          <a:lstStyle/>
          <a:p>
            <a:pPr marL="15356">
              <a:spcBef>
                <a:spcPts val="121"/>
              </a:spcBef>
            </a:pPr>
            <a:r>
              <a:rPr spc="466" dirty="0"/>
              <a:t>Classes</a:t>
            </a:r>
            <a:r>
              <a:rPr spc="60" dirty="0"/>
              <a:t> </a:t>
            </a:r>
            <a:r>
              <a:rPr spc="363" dirty="0"/>
              <a:t>internes</a:t>
            </a:r>
          </a:p>
        </p:txBody>
      </p:sp>
      <p:sp>
        <p:nvSpPr>
          <p:cNvPr id="9" name="object 9"/>
          <p:cNvSpPr txBox="1"/>
          <p:nvPr/>
        </p:nvSpPr>
        <p:spPr>
          <a:xfrm>
            <a:off x="979659" y="1539579"/>
            <a:ext cx="10232681" cy="4158472"/>
          </a:xfrm>
          <a:prstGeom prst="rect">
            <a:avLst/>
          </a:prstGeom>
        </p:spPr>
        <p:txBody>
          <a:bodyPr vert="horz" wrap="square" lIns="0" tIns="155855" rIns="0" bIns="0" rtlCol="0">
            <a:spAutoFit/>
          </a:bodyPr>
          <a:lstStyle/>
          <a:p>
            <a:pPr marL="15356" defTabSz="1105601">
              <a:spcBef>
                <a:spcPts val="1227"/>
              </a:spcBef>
            </a:pPr>
            <a:r>
              <a:rPr lang="fr-FR" spc="-6" dirty="0">
                <a:solidFill>
                  <a:srgbClr val="FFFFFF"/>
                </a:solidFill>
                <a:latin typeface="Arial MT"/>
                <a:cs typeface="Arial MT"/>
              </a:rPr>
              <a:t>Définition : Classes définies à l'intérieur d'une autre classe.</a:t>
            </a:r>
          </a:p>
          <a:p>
            <a:pPr marL="15356" defTabSz="1105601">
              <a:spcBef>
                <a:spcPts val="1227"/>
              </a:spcBef>
            </a:pPr>
            <a:r>
              <a:rPr lang="fr-FR" spc="-6" dirty="0">
                <a:solidFill>
                  <a:srgbClr val="FFFFFF"/>
                </a:solidFill>
                <a:latin typeface="Arial MT"/>
                <a:cs typeface="Arial MT"/>
              </a:rPr>
              <a:t>Types :</a:t>
            </a:r>
          </a:p>
          <a:p>
            <a:pPr marL="301106" indent="-285750" defTabSz="1105601">
              <a:spcBef>
                <a:spcPts val="1227"/>
              </a:spcBef>
              <a:buFont typeface="Arial" panose="020B0604020202020204" pitchFamily="34" charset="0"/>
              <a:buChar char="•"/>
            </a:pPr>
            <a:r>
              <a:rPr lang="fr-FR" spc="-6" dirty="0">
                <a:solidFill>
                  <a:srgbClr val="FFFFFF"/>
                </a:solidFill>
                <a:latin typeface="Arial MT"/>
                <a:cs typeface="Arial MT"/>
              </a:rPr>
              <a:t>    Classes internes non statiques : Accès aux membres de la classe externe.</a:t>
            </a:r>
          </a:p>
          <a:p>
            <a:pPr marL="301106" indent="-285750" defTabSz="1105601">
              <a:spcBef>
                <a:spcPts val="1227"/>
              </a:spcBef>
              <a:buFont typeface="Arial" panose="020B0604020202020204" pitchFamily="34" charset="0"/>
              <a:buChar char="•"/>
            </a:pPr>
            <a:r>
              <a:rPr lang="fr-FR" spc="-6" dirty="0">
                <a:solidFill>
                  <a:srgbClr val="FFFFFF"/>
                </a:solidFill>
                <a:latin typeface="Arial MT"/>
                <a:cs typeface="Arial MT"/>
              </a:rPr>
              <a:t>    Classes internes statiques : Ne peuvent pas accéder directement aux membres non statiques de la classe externe.</a:t>
            </a:r>
          </a:p>
          <a:p>
            <a:pPr marL="15356" defTabSz="1105601">
              <a:spcBef>
                <a:spcPts val="1227"/>
              </a:spcBef>
            </a:pPr>
            <a:endParaRPr lang="fr-FR" spc="-6" dirty="0">
              <a:solidFill>
                <a:srgbClr val="FFFFFF"/>
              </a:solidFill>
              <a:latin typeface="Arial MT"/>
              <a:cs typeface="Arial MT"/>
            </a:endParaRPr>
          </a:p>
          <a:p>
            <a:pPr marL="15356" defTabSz="1105601">
              <a:spcBef>
                <a:spcPts val="1227"/>
              </a:spcBef>
            </a:pPr>
            <a:r>
              <a:rPr lang="fr-FR" spc="-6" dirty="0">
                <a:solidFill>
                  <a:srgbClr val="FFFFFF"/>
                </a:solidFill>
                <a:latin typeface="Arial MT"/>
                <a:cs typeface="Arial MT"/>
              </a:rPr>
              <a:t>Utilisation :</a:t>
            </a:r>
          </a:p>
          <a:p>
            <a:pPr marL="301106" indent="-285750" defTabSz="1105601">
              <a:spcBef>
                <a:spcPts val="1227"/>
              </a:spcBef>
              <a:buFont typeface="Arial" panose="020B0604020202020204" pitchFamily="34" charset="0"/>
              <a:buChar char="•"/>
            </a:pPr>
            <a:r>
              <a:rPr lang="fr-FR" spc="-6" dirty="0">
                <a:solidFill>
                  <a:srgbClr val="FFFFFF"/>
                </a:solidFill>
                <a:latin typeface="Arial MT"/>
                <a:cs typeface="Arial MT"/>
              </a:rPr>
              <a:t>    Encapsulation : Regroupe des fonctionnalités proches dans une seule structure.</a:t>
            </a:r>
          </a:p>
          <a:p>
            <a:pPr marL="301106" indent="-285750" defTabSz="1105601">
              <a:spcBef>
                <a:spcPts val="1227"/>
              </a:spcBef>
              <a:buFont typeface="Arial" panose="020B0604020202020204" pitchFamily="34" charset="0"/>
              <a:buChar char="•"/>
            </a:pPr>
            <a:r>
              <a:rPr lang="fr-FR" spc="-6" dirty="0">
                <a:solidFill>
                  <a:srgbClr val="FFFFFF"/>
                </a:solidFill>
                <a:latin typeface="Arial MT"/>
                <a:cs typeface="Arial MT"/>
              </a:rPr>
              <a:t>    Lisibilité : Améliore l'organisation et la lisibilité du code.</a:t>
            </a:r>
          </a:p>
          <a:p>
            <a:pPr marL="15356" defTabSz="1105601">
              <a:spcBef>
                <a:spcPts val="1227"/>
              </a:spcBef>
            </a:pPr>
            <a:endParaRPr lang="fr-FR" spc="-6" dirty="0">
              <a:solidFill>
                <a:srgbClr val="FFFFFF"/>
              </a:solidFill>
              <a:latin typeface="Arial MT"/>
              <a:cs typeface="Arial MT"/>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800004"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spc="-48" dirty="0">
                <a:solidFill>
                  <a:srgbClr val="0058FF"/>
                </a:solidFill>
                <a:latin typeface="Arial"/>
                <a:cs typeface="Arial"/>
              </a:rPr>
              <a:t>11</a:t>
            </a:r>
            <a:endParaRPr sz="1814">
              <a:solidFill>
                <a:prstClr val="black"/>
              </a:solidFill>
              <a:latin typeface="Arial"/>
              <a:cs typeface="Arial"/>
            </a:endParaRPr>
          </a:p>
        </p:txBody>
      </p:sp>
      <p:sp>
        <p:nvSpPr>
          <p:cNvPr id="3" name="object 3"/>
          <p:cNvSpPr txBox="1">
            <a:spLocks noGrp="1"/>
          </p:cNvSpPr>
          <p:nvPr>
            <p:ph type="title"/>
          </p:nvPr>
        </p:nvSpPr>
        <p:spPr>
          <a:xfrm>
            <a:off x="537431" y="484857"/>
            <a:ext cx="5576995" cy="573671"/>
          </a:xfrm>
          <a:prstGeom prst="rect">
            <a:avLst/>
          </a:prstGeom>
        </p:spPr>
        <p:txBody>
          <a:bodyPr vert="horz" wrap="square" lIns="0" tIns="15355" rIns="0" bIns="0" rtlCol="0">
            <a:spAutoFit/>
          </a:bodyPr>
          <a:lstStyle/>
          <a:p>
            <a:pPr marL="15356">
              <a:spcBef>
                <a:spcPts val="121"/>
              </a:spcBef>
            </a:pPr>
            <a:r>
              <a:rPr spc="357" dirty="0"/>
              <a:t>Predicate</a:t>
            </a:r>
            <a:r>
              <a:rPr spc="145" dirty="0"/>
              <a:t> </a:t>
            </a:r>
            <a:r>
              <a:rPr spc="333" dirty="0"/>
              <a:t>et</a:t>
            </a:r>
            <a:r>
              <a:rPr spc="145" dirty="0"/>
              <a:t> </a:t>
            </a:r>
            <a:r>
              <a:rPr spc="375" dirty="0"/>
              <a:t>Optional</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1059752" y="1423289"/>
            <a:ext cx="10308689" cy="1582254"/>
          </a:xfrm>
          <a:prstGeom prst="rect">
            <a:avLst/>
          </a:prstGeom>
        </p:spPr>
        <p:txBody>
          <a:bodyPr vert="horz" wrap="square" lIns="0" tIns="155855" rIns="0" bIns="0" rtlCol="0">
            <a:spAutoFit/>
          </a:bodyPr>
          <a:lstStyle/>
          <a:p>
            <a:pPr marL="15356" defTabSz="1105601">
              <a:spcBef>
                <a:spcPts val="1227"/>
              </a:spcBef>
            </a:pPr>
            <a:r>
              <a:rPr sz="2176" spc="-6" dirty="0">
                <a:solidFill>
                  <a:srgbClr val="FFFFFF"/>
                </a:solidFill>
                <a:latin typeface="Arial MT"/>
                <a:cs typeface="Arial MT"/>
              </a:rPr>
              <a:t>Optional.isEmpty()</a:t>
            </a:r>
            <a:r>
              <a:rPr sz="2176" dirty="0">
                <a:solidFill>
                  <a:srgbClr val="FFFFFF"/>
                </a:solidFill>
                <a:latin typeface="Arial MT"/>
                <a:cs typeface="Arial MT"/>
              </a:rPr>
              <a:t> </a:t>
            </a:r>
            <a:r>
              <a:rPr sz="2176" spc="-6" dirty="0">
                <a:solidFill>
                  <a:srgbClr val="FFFFFF"/>
                </a:solidFill>
                <a:latin typeface="Arial MT"/>
                <a:cs typeface="Arial MT"/>
              </a:rPr>
              <a:t>apparaît</a:t>
            </a:r>
            <a:r>
              <a:rPr sz="2176" dirty="0">
                <a:solidFill>
                  <a:srgbClr val="FFFFFF"/>
                </a:solidFill>
                <a:latin typeface="Arial MT"/>
                <a:cs typeface="Arial MT"/>
              </a:rPr>
              <a:t> </a:t>
            </a:r>
            <a:r>
              <a:rPr sz="2176" spc="-12" dirty="0">
                <a:solidFill>
                  <a:srgbClr val="FFFFFF"/>
                </a:solidFill>
                <a:latin typeface="Arial MT"/>
                <a:cs typeface="Arial MT"/>
              </a:rPr>
              <a:t>pour</a:t>
            </a:r>
            <a:r>
              <a:rPr sz="2176" dirty="0">
                <a:solidFill>
                  <a:srgbClr val="FFFFFF"/>
                </a:solidFill>
                <a:latin typeface="Arial MT"/>
                <a:cs typeface="Arial MT"/>
              </a:rPr>
              <a:t> </a:t>
            </a:r>
            <a:r>
              <a:rPr sz="2176" spc="-6" dirty="0">
                <a:solidFill>
                  <a:srgbClr val="FFFFFF"/>
                </a:solidFill>
                <a:latin typeface="Arial MT"/>
                <a:cs typeface="Arial MT"/>
              </a:rPr>
              <a:t>savoir</a:t>
            </a:r>
            <a:r>
              <a:rPr sz="2176" dirty="0">
                <a:solidFill>
                  <a:srgbClr val="FFFFFF"/>
                </a:solidFill>
                <a:latin typeface="Arial MT"/>
                <a:cs typeface="Arial MT"/>
              </a:rPr>
              <a:t> </a:t>
            </a:r>
            <a:r>
              <a:rPr sz="2176" spc="-6" dirty="0">
                <a:solidFill>
                  <a:srgbClr val="FFFFFF"/>
                </a:solidFill>
                <a:latin typeface="Arial MT"/>
                <a:cs typeface="Arial MT"/>
              </a:rPr>
              <a:t>si </a:t>
            </a:r>
            <a:r>
              <a:rPr sz="2176" spc="-12" dirty="0">
                <a:solidFill>
                  <a:srgbClr val="FFFFFF"/>
                </a:solidFill>
                <a:latin typeface="Arial MT"/>
                <a:cs typeface="Arial MT"/>
              </a:rPr>
              <a:t>l’optional</a:t>
            </a:r>
            <a:r>
              <a:rPr sz="2176" dirty="0">
                <a:solidFill>
                  <a:srgbClr val="FFFFFF"/>
                </a:solidFill>
                <a:latin typeface="Arial MT"/>
                <a:cs typeface="Arial MT"/>
              </a:rPr>
              <a:t> </a:t>
            </a:r>
            <a:r>
              <a:rPr sz="2176" spc="-6" dirty="0">
                <a:solidFill>
                  <a:srgbClr val="FFFFFF"/>
                </a:solidFill>
                <a:latin typeface="Arial MT"/>
                <a:cs typeface="Arial MT"/>
              </a:rPr>
              <a:t>est</a:t>
            </a:r>
            <a:r>
              <a:rPr sz="2176" dirty="0">
                <a:solidFill>
                  <a:srgbClr val="FFFFFF"/>
                </a:solidFill>
                <a:latin typeface="Arial MT"/>
                <a:cs typeface="Arial MT"/>
              </a:rPr>
              <a:t> </a:t>
            </a:r>
            <a:r>
              <a:rPr sz="2176" spc="-6" dirty="0">
                <a:solidFill>
                  <a:srgbClr val="FFFFFF"/>
                </a:solidFill>
                <a:latin typeface="Arial MT"/>
                <a:cs typeface="Arial MT"/>
              </a:rPr>
              <a:t>vide ou </a:t>
            </a:r>
            <a:r>
              <a:rPr sz="2176" spc="-12" dirty="0">
                <a:solidFill>
                  <a:srgbClr val="FFFFFF"/>
                </a:solidFill>
                <a:latin typeface="Arial MT"/>
                <a:cs typeface="Arial MT"/>
              </a:rPr>
              <a:t>non.</a:t>
            </a:r>
            <a:endParaRPr sz="2176">
              <a:solidFill>
                <a:prstClr val="black"/>
              </a:solidFill>
              <a:latin typeface="Arial MT"/>
              <a:cs typeface="Arial MT"/>
            </a:endParaRPr>
          </a:p>
          <a:p>
            <a:pPr marL="15356" marR="6142" defTabSz="1105601">
              <a:lnSpc>
                <a:spcPts val="2442"/>
              </a:lnSpc>
              <a:spcBef>
                <a:spcPts val="1330"/>
              </a:spcBef>
            </a:pPr>
            <a:r>
              <a:rPr sz="2176" spc="-6" dirty="0">
                <a:solidFill>
                  <a:srgbClr val="FFFFFF"/>
                </a:solidFill>
                <a:latin typeface="Arial MT"/>
                <a:cs typeface="Arial MT"/>
              </a:rPr>
              <a:t>Predicate.not(Predicate) est une méthode statique qui renvoie un Predicate </a:t>
            </a:r>
            <a:r>
              <a:rPr sz="2176" spc="-12" dirty="0">
                <a:solidFill>
                  <a:srgbClr val="FFFFFF"/>
                </a:solidFill>
                <a:latin typeface="Arial MT"/>
                <a:cs typeface="Arial MT"/>
              </a:rPr>
              <a:t>qui </a:t>
            </a:r>
            <a:r>
              <a:rPr sz="2176" spc="-6" dirty="0">
                <a:solidFill>
                  <a:srgbClr val="FFFFFF"/>
                </a:solidFill>
                <a:latin typeface="Arial MT"/>
                <a:cs typeface="Arial MT"/>
              </a:rPr>
              <a:t>est </a:t>
            </a:r>
            <a:r>
              <a:rPr sz="2176" dirty="0">
                <a:solidFill>
                  <a:srgbClr val="FFFFFF"/>
                </a:solidFill>
                <a:latin typeface="Arial MT"/>
                <a:cs typeface="Arial MT"/>
              </a:rPr>
              <a:t> </a:t>
            </a:r>
            <a:r>
              <a:rPr sz="2176" spc="-6" dirty="0">
                <a:solidFill>
                  <a:srgbClr val="FFFFFF"/>
                </a:solidFill>
                <a:latin typeface="Arial MT"/>
                <a:cs typeface="Arial MT"/>
              </a:rPr>
              <a:t>l’inverse de celui passé en paramètre. Ceci </a:t>
            </a:r>
            <a:r>
              <a:rPr sz="2176" spc="-12" dirty="0">
                <a:solidFill>
                  <a:srgbClr val="FFFFFF"/>
                </a:solidFill>
                <a:latin typeface="Arial MT"/>
                <a:cs typeface="Arial MT"/>
              </a:rPr>
              <a:t>peut </a:t>
            </a:r>
            <a:r>
              <a:rPr sz="2176" spc="-6" dirty="0">
                <a:solidFill>
                  <a:srgbClr val="FFFFFF"/>
                </a:solidFill>
                <a:latin typeface="Arial MT"/>
                <a:cs typeface="Arial MT"/>
              </a:rPr>
              <a:t>rendre le code avec des références </a:t>
            </a:r>
            <a:r>
              <a:rPr sz="2176" spc="-592" dirty="0">
                <a:solidFill>
                  <a:srgbClr val="FFFFFF"/>
                </a:solidFill>
                <a:latin typeface="Arial MT"/>
                <a:cs typeface="Arial MT"/>
              </a:rPr>
              <a:t> </a:t>
            </a:r>
            <a:r>
              <a:rPr sz="2176" spc="-6" dirty="0">
                <a:solidFill>
                  <a:srgbClr val="FFFFFF"/>
                </a:solidFill>
                <a:latin typeface="Arial MT"/>
                <a:cs typeface="Arial MT"/>
              </a:rPr>
              <a:t>de</a:t>
            </a:r>
            <a:r>
              <a:rPr sz="2176" spc="-12" dirty="0">
                <a:solidFill>
                  <a:srgbClr val="FFFFFF"/>
                </a:solidFill>
                <a:latin typeface="Arial MT"/>
                <a:cs typeface="Arial MT"/>
              </a:rPr>
              <a:t> </a:t>
            </a:r>
            <a:r>
              <a:rPr sz="2176" spc="-6" dirty="0">
                <a:solidFill>
                  <a:srgbClr val="FFFFFF"/>
                </a:solidFill>
                <a:latin typeface="Arial MT"/>
                <a:cs typeface="Arial MT"/>
              </a:rPr>
              <a:t>méthode plus</a:t>
            </a:r>
            <a:r>
              <a:rPr sz="2176" dirty="0">
                <a:solidFill>
                  <a:srgbClr val="FFFFFF"/>
                </a:solidFill>
                <a:latin typeface="Arial MT"/>
                <a:cs typeface="Arial MT"/>
              </a:rPr>
              <a:t> </a:t>
            </a:r>
            <a:r>
              <a:rPr sz="2176" spc="-12" dirty="0">
                <a:solidFill>
                  <a:srgbClr val="FFFFFF"/>
                </a:solidFill>
                <a:latin typeface="Arial MT"/>
                <a:cs typeface="Arial MT"/>
              </a:rPr>
              <a:t>lisible.</a:t>
            </a:r>
            <a:endParaRPr sz="2176">
              <a:solidFill>
                <a:prstClr val="black"/>
              </a:solidFill>
              <a:latin typeface="Arial MT"/>
              <a:cs typeface="Arial M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69835" y="4570375"/>
            <a:ext cx="1513251" cy="425338"/>
            <a:chOff x="3779634" y="3779287"/>
            <a:chExt cx="1251585" cy="351790"/>
          </a:xfrm>
        </p:grpSpPr>
        <p:sp>
          <p:nvSpPr>
            <p:cNvPr id="3" name="object 3"/>
            <p:cNvSpPr/>
            <p:nvPr/>
          </p:nvSpPr>
          <p:spPr>
            <a:xfrm>
              <a:off x="3779634" y="3779287"/>
              <a:ext cx="1251585" cy="351790"/>
            </a:xfrm>
            <a:custGeom>
              <a:avLst/>
              <a:gdLst/>
              <a:ahLst/>
              <a:cxnLst/>
              <a:rect l="l" t="t" r="r" b="b"/>
              <a:pathLst>
                <a:path w="1251585" h="351789">
                  <a:moveTo>
                    <a:pt x="1191602" y="0"/>
                  </a:moveTo>
                  <a:lnTo>
                    <a:pt x="59410" y="0"/>
                  </a:lnTo>
                  <a:lnTo>
                    <a:pt x="51803" y="473"/>
                  </a:lnTo>
                  <a:lnTo>
                    <a:pt x="17195" y="16970"/>
                  </a:lnTo>
                  <a:lnTo>
                    <a:pt x="22" y="57962"/>
                  </a:lnTo>
                  <a:lnTo>
                    <a:pt x="0" y="292684"/>
                  </a:lnTo>
                  <a:lnTo>
                    <a:pt x="473" y="300228"/>
                  </a:lnTo>
                  <a:lnTo>
                    <a:pt x="23056" y="339058"/>
                  </a:lnTo>
                  <a:lnTo>
                    <a:pt x="59410" y="351358"/>
                  </a:lnTo>
                  <a:lnTo>
                    <a:pt x="1191602" y="351358"/>
                  </a:lnTo>
                  <a:lnTo>
                    <a:pt x="1227956" y="339058"/>
                  </a:lnTo>
                  <a:lnTo>
                    <a:pt x="1250839" y="300228"/>
                  </a:lnTo>
                  <a:lnTo>
                    <a:pt x="1251369" y="292684"/>
                  </a:lnTo>
                  <a:lnTo>
                    <a:pt x="1251344" y="57962"/>
                  </a:lnTo>
                  <a:lnTo>
                    <a:pt x="1233817" y="16970"/>
                  </a:lnTo>
                  <a:lnTo>
                    <a:pt x="1199210" y="473"/>
                  </a:lnTo>
                  <a:lnTo>
                    <a:pt x="1191602" y="0"/>
                  </a:lnTo>
                  <a:close/>
                </a:path>
              </a:pathLst>
            </a:custGeom>
            <a:solidFill>
              <a:srgbClr val="719ECE">
                <a:alpha val="89999"/>
              </a:srgbClr>
            </a:solidFill>
          </p:spPr>
          <p:txBody>
            <a:bodyPr wrap="square" lIns="0" tIns="0" rIns="0" bIns="0" rtlCol="0"/>
            <a:lstStyle/>
            <a:p>
              <a:pPr defTabSz="1105601"/>
              <a:endParaRPr sz="2176">
                <a:solidFill>
                  <a:prstClr val="black"/>
                </a:solidFill>
                <a:latin typeface="Calibri"/>
              </a:endParaRPr>
            </a:p>
          </p:txBody>
        </p:sp>
        <p:sp>
          <p:nvSpPr>
            <p:cNvPr id="4" name="object 4"/>
            <p:cNvSpPr/>
            <p:nvPr/>
          </p:nvSpPr>
          <p:spPr>
            <a:xfrm>
              <a:off x="3779634" y="3779287"/>
              <a:ext cx="1251585" cy="351790"/>
            </a:xfrm>
            <a:custGeom>
              <a:avLst/>
              <a:gdLst/>
              <a:ahLst/>
              <a:cxnLst/>
              <a:rect l="l" t="t" r="r" b="b"/>
              <a:pathLst>
                <a:path w="1251585" h="351789">
                  <a:moveTo>
                    <a:pt x="59042" y="0"/>
                  </a:moveTo>
                  <a:lnTo>
                    <a:pt x="59410" y="0"/>
                  </a:lnTo>
                  <a:lnTo>
                    <a:pt x="51803" y="473"/>
                  </a:lnTo>
                  <a:lnTo>
                    <a:pt x="44197" y="1892"/>
                  </a:lnTo>
                  <a:lnTo>
                    <a:pt x="12011" y="22601"/>
                  </a:lnTo>
                  <a:lnTo>
                    <a:pt x="0" y="58318"/>
                  </a:lnTo>
                  <a:lnTo>
                    <a:pt x="0" y="292684"/>
                  </a:lnTo>
                  <a:lnTo>
                    <a:pt x="17195" y="334032"/>
                  </a:lnTo>
                  <a:lnTo>
                    <a:pt x="51803" y="350829"/>
                  </a:lnTo>
                  <a:lnTo>
                    <a:pt x="59410" y="351358"/>
                  </a:lnTo>
                  <a:lnTo>
                    <a:pt x="1191602" y="351358"/>
                  </a:lnTo>
                  <a:lnTo>
                    <a:pt x="1227956" y="339058"/>
                  </a:lnTo>
                  <a:lnTo>
                    <a:pt x="1250839" y="300228"/>
                  </a:lnTo>
                  <a:lnTo>
                    <a:pt x="1251369" y="292684"/>
                  </a:lnTo>
                  <a:lnTo>
                    <a:pt x="1251369" y="57962"/>
                  </a:lnTo>
                  <a:lnTo>
                    <a:pt x="1251369" y="58318"/>
                  </a:lnTo>
                  <a:lnTo>
                    <a:pt x="1250839" y="50774"/>
                  </a:lnTo>
                  <a:lnTo>
                    <a:pt x="1249297" y="43294"/>
                  </a:lnTo>
                  <a:lnTo>
                    <a:pt x="1221486" y="7556"/>
                  </a:lnTo>
                  <a:lnTo>
                    <a:pt x="1191602" y="0"/>
                  </a:lnTo>
                  <a:lnTo>
                    <a:pt x="59042" y="0"/>
                  </a:lnTo>
                  <a:close/>
                </a:path>
              </a:pathLst>
            </a:custGeom>
            <a:ln w="3175">
              <a:solidFill>
                <a:srgbClr val="3364A3"/>
              </a:solidFill>
            </a:ln>
          </p:spPr>
          <p:txBody>
            <a:bodyPr wrap="square" lIns="0" tIns="0" rIns="0" bIns="0" rtlCol="0"/>
            <a:lstStyle/>
            <a:p>
              <a:pPr defTabSz="1105601"/>
              <a:endParaRPr sz="2176">
                <a:solidFill>
                  <a:prstClr val="black"/>
                </a:solidFill>
                <a:latin typeface="Calibri"/>
              </a:endParaRPr>
            </a:p>
          </p:txBody>
        </p:sp>
      </p:grpSp>
      <p:grpSp>
        <p:nvGrpSpPr>
          <p:cNvPr id="5" name="object 5"/>
          <p:cNvGrpSpPr/>
          <p:nvPr/>
        </p:nvGrpSpPr>
        <p:grpSpPr>
          <a:xfrm>
            <a:off x="1305358" y="4570375"/>
            <a:ext cx="1513251" cy="425338"/>
            <a:chOff x="1079639" y="3779287"/>
            <a:chExt cx="1251585" cy="351790"/>
          </a:xfrm>
        </p:grpSpPr>
        <p:sp>
          <p:nvSpPr>
            <p:cNvPr id="6" name="object 6"/>
            <p:cNvSpPr/>
            <p:nvPr/>
          </p:nvSpPr>
          <p:spPr>
            <a:xfrm>
              <a:off x="1079639" y="3779287"/>
              <a:ext cx="1251585" cy="351790"/>
            </a:xfrm>
            <a:custGeom>
              <a:avLst/>
              <a:gdLst/>
              <a:ahLst/>
              <a:cxnLst/>
              <a:rect l="l" t="t" r="r" b="b"/>
              <a:pathLst>
                <a:path w="1251585" h="351789">
                  <a:moveTo>
                    <a:pt x="1191602" y="0"/>
                  </a:moveTo>
                  <a:lnTo>
                    <a:pt x="59397" y="0"/>
                  </a:lnTo>
                  <a:lnTo>
                    <a:pt x="51790" y="473"/>
                  </a:lnTo>
                  <a:lnTo>
                    <a:pt x="17187" y="16970"/>
                  </a:lnTo>
                  <a:lnTo>
                    <a:pt x="22" y="57962"/>
                  </a:lnTo>
                  <a:lnTo>
                    <a:pt x="0" y="292684"/>
                  </a:lnTo>
                  <a:lnTo>
                    <a:pt x="471" y="300228"/>
                  </a:lnTo>
                  <a:lnTo>
                    <a:pt x="23049" y="339058"/>
                  </a:lnTo>
                  <a:lnTo>
                    <a:pt x="59397" y="351358"/>
                  </a:lnTo>
                  <a:lnTo>
                    <a:pt x="1191602" y="351358"/>
                  </a:lnTo>
                  <a:lnTo>
                    <a:pt x="1227949" y="339058"/>
                  </a:lnTo>
                  <a:lnTo>
                    <a:pt x="1250829" y="300228"/>
                  </a:lnTo>
                  <a:lnTo>
                    <a:pt x="1251356" y="292684"/>
                  </a:lnTo>
                  <a:lnTo>
                    <a:pt x="1251331" y="57962"/>
                  </a:lnTo>
                  <a:lnTo>
                    <a:pt x="1233808" y="16970"/>
                  </a:lnTo>
                  <a:lnTo>
                    <a:pt x="1199204" y="473"/>
                  </a:lnTo>
                  <a:lnTo>
                    <a:pt x="1191602" y="0"/>
                  </a:lnTo>
                  <a:close/>
                </a:path>
              </a:pathLst>
            </a:custGeom>
            <a:solidFill>
              <a:srgbClr val="719ECE">
                <a:alpha val="89999"/>
              </a:srgbClr>
            </a:solidFill>
          </p:spPr>
          <p:txBody>
            <a:bodyPr wrap="square" lIns="0" tIns="0" rIns="0" bIns="0" rtlCol="0"/>
            <a:lstStyle/>
            <a:p>
              <a:pPr defTabSz="1105601"/>
              <a:endParaRPr sz="2176">
                <a:solidFill>
                  <a:prstClr val="black"/>
                </a:solidFill>
                <a:latin typeface="Calibri"/>
              </a:endParaRPr>
            </a:p>
          </p:txBody>
        </p:sp>
        <p:sp>
          <p:nvSpPr>
            <p:cNvPr id="7" name="object 7"/>
            <p:cNvSpPr/>
            <p:nvPr/>
          </p:nvSpPr>
          <p:spPr>
            <a:xfrm>
              <a:off x="1079639" y="3779287"/>
              <a:ext cx="1251585" cy="351790"/>
            </a:xfrm>
            <a:custGeom>
              <a:avLst/>
              <a:gdLst/>
              <a:ahLst/>
              <a:cxnLst/>
              <a:rect l="l" t="t" r="r" b="b"/>
              <a:pathLst>
                <a:path w="1251585" h="351789">
                  <a:moveTo>
                    <a:pt x="59042" y="0"/>
                  </a:moveTo>
                  <a:lnTo>
                    <a:pt x="59397" y="0"/>
                  </a:lnTo>
                  <a:lnTo>
                    <a:pt x="51790" y="473"/>
                  </a:lnTo>
                  <a:lnTo>
                    <a:pt x="44184" y="1892"/>
                  </a:lnTo>
                  <a:lnTo>
                    <a:pt x="12000" y="22601"/>
                  </a:lnTo>
                  <a:lnTo>
                    <a:pt x="0" y="58318"/>
                  </a:lnTo>
                  <a:lnTo>
                    <a:pt x="0" y="292684"/>
                  </a:lnTo>
                  <a:lnTo>
                    <a:pt x="17187" y="334032"/>
                  </a:lnTo>
                  <a:lnTo>
                    <a:pt x="51790" y="350829"/>
                  </a:lnTo>
                  <a:lnTo>
                    <a:pt x="59397" y="351358"/>
                  </a:lnTo>
                  <a:lnTo>
                    <a:pt x="1191602" y="351358"/>
                  </a:lnTo>
                  <a:lnTo>
                    <a:pt x="1227949" y="339058"/>
                  </a:lnTo>
                  <a:lnTo>
                    <a:pt x="1250829" y="300228"/>
                  </a:lnTo>
                  <a:lnTo>
                    <a:pt x="1251356" y="292684"/>
                  </a:lnTo>
                  <a:lnTo>
                    <a:pt x="1251356" y="57962"/>
                  </a:lnTo>
                  <a:lnTo>
                    <a:pt x="1251356" y="58318"/>
                  </a:lnTo>
                  <a:lnTo>
                    <a:pt x="1250829" y="50774"/>
                  </a:lnTo>
                  <a:lnTo>
                    <a:pt x="1249291" y="43294"/>
                  </a:lnTo>
                  <a:lnTo>
                    <a:pt x="1221486" y="7556"/>
                  </a:lnTo>
                  <a:lnTo>
                    <a:pt x="1191602" y="0"/>
                  </a:lnTo>
                  <a:lnTo>
                    <a:pt x="59042" y="0"/>
                  </a:lnTo>
                  <a:close/>
                </a:path>
              </a:pathLst>
            </a:custGeom>
            <a:ln w="3175">
              <a:solidFill>
                <a:srgbClr val="3364A3"/>
              </a:solidFill>
            </a:ln>
          </p:spPr>
          <p:txBody>
            <a:bodyPr wrap="square" lIns="0" tIns="0" rIns="0" bIns="0" rtlCol="0"/>
            <a:lstStyle/>
            <a:p>
              <a:pPr defTabSz="1105601"/>
              <a:endParaRPr sz="2176">
                <a:solidFill>
                  <a:prstClr val="black"/>
                </a:solidFill>
                <a:latin typeface="Calibri"/>
              </a:endParaRPr>
            </a:p>
          </p:txBody>
        </p:sp>
      </p:grpSp>
      <p:sp>
        <p:nvSpPr>
          <p:cNvPr id="8" name="object 8"/>
          <p:cNvSpPr txBox="1"/>
          <p:nvPr/>
        </p:nvSpPr>
        <p:spPr>
          <a:xfrm>
            <a:off x="1532445" y="4546313"/>
            <a:ext cx="1056435" cy="462037"/>
          </a:xfrm>
          <a:prstGeom prst="rect">
            <a:avLst/>
          </a:prstGeom>
        </p:spPr>
        <p:txBody>
          <a:bodyPr vert="horz" wrap="square" lIns="0" tIns="15355" rIns="0" bIns="0" rtlCol="0">
            <a:spAutoFit/>
          </a:bodyPr>
          <a:lstStyle/>
          <a:p>
            <a:pPr marL="15356" marR="6142" indent="112863" defTabSz="1105601">
              <a:spcBef>
                <a:spcPts val="121"/>
              </a:spcBef>
            </a:pPr>
            <a:r>
              <a:rPr sz="1451" spc="-6" dirty="0">
                <a:solidFill>
                  <a:srgbClr val="FFFFFF"/>
                </a:solidFill>
                <a:latin typeface="Arial MT"/>
                <a:cs typeface="Arial MT"/>
              </a:rPr>
              <a:t>Demande </a:t>
            </a:r>
            <a:r>
              <a:rPr sz="1451" dirty="0">
                <a:solidFill>
                  <a:srgbClr val="FFFFFF"/>
                </a:solidFill>
                <a:latin typeface="Arial MT"/>
                <a:cs typeface="Arial MT"/>
              </a:rPr>
              <a:t> </a:t>
            </a:r>
            <a:r>
              <a:rPr sz="1451" spc="-6" dirty="0">
                <a:solidFill>
                  <a:srgbClr val="FFFFFF"/>
                </a:solidFill>
                <a:latin typeface="Arial MT"/>
                <a:cs typeface="Arial MT"/>
              </a:rPr>
              <a:t>d’une</a:t>
            </a:r>
            <a:r>
              <a:rPr sz="1451" spc="-67" dirty="0">
                <a:solidFill>
                  <a:srgbClr val="FFFFFF"/>
                </a:solidFill>
                <a:latin typeface="Arial MT"/>
                <a:cs typeface="Arial MT"/>
              </a:rPr>
              <a:t> </a:t>
            </a:r>
            <a:r>
              <a:rPr sz="1451" spc="-6" dirty="0">
                <a:solidFill>
                  <a:srgbClr val="FFFFFF"/>
                </a:solidFill>
                <a:latin typeface="Arial MT"/>
                <a:cs typeface="Arial MT"/>
              </a:rPr>
              <a:t>classe</a:t>
            </a:r>
            <a:endParaRPr sz="1451">
              <a:solidFill>
                <a:prstClr val="black"/>
              </a:solidFill>
              <a:latin typeface="Arial MT"/>
              <a:cs typeface="Arial MT"/>
            </a:endParaRPr>
          </a:p>
        </p:txBody>
      </p:sp>
      <p:grpSp>
        <p:nvGrpSpPr>
          <p:cNvPr id="9" name="object 9"/>
          <p:cNvGrpSpPr/>
          <p:nvPr/>
        </p:nvGrpSpPr>
        <p:grpSpPr>
          <a:xfrm>
            <a:off x="4569835" y="3482216"/>
            <a:ext cx="1513251" cy="425338"/>
            <a:chOff x="3779634" y="2879289"/>
            <a:chExt cx="1251585" cy="351790"/>
          </a:xfrm>
        </p:grpSpPr>
        <p:sp>
          <p:nvSpPr>
            <p:cNvPr id="10" name="object 10"/>
            <p:cNvSpPr/>
            <p:nvPr/>
          </p:nvSpPr>
          <p:spPr>
            <a:xfrm>
              <a:off x="3779634" y="2879289"/>
              <a:ext cx="1251585" cy="351790"/>
            </a:xfrm>
            <a:custGeom>
              <a:avLst/>
              <a:gdLst/>
              <a:ahLst/>
              <a:cxnLst/>
              <a:rect l="l" t="t" r="r" b="b"/>
              <a:pathLst>
                <a:path w="1251585" h="351789">
                  <a:moveTo>
                    <a:pt x="1191602" y="0"/>
                  </a:moveTo>
                  <a:lnTo>
                    <a:pt x="59410" y="0"/>
                  </a:lnTo>
                  <a:lnTo>
                    <a:pt x="51803" y="471"/>
                  </a:lnTo>
                  <a:lnTo>
                    <a:pt x="17195" y="16960"/>
                  </a:lnTo>
                  <a:lnTo>
                    <a:pt x="22" y="57962"/>
                  </a:lnTo>
                  <a:lnTo>
                    <a:pt x="0" y="292684"/>
                  </a:lnTo>
                  <a:lnTo>
                    <a:pt x="473" y="300228"/>
                  </a:lnTo>
                  <a:lnTo>
                    <a:pt x="23056" y="339052"/>
                  </a:lnTo>
                  <a:lnTo>
                    <a:pt x="59410" y="351358"/>
                  </a:lnTo>
                  <a:lnTo>
                    <a:pt x="1191602" y="351358"/>
                  </a:lnTo>
                  <a:lnTo>
                    <a:pt x="1227956" y="339052"/>
                  </a:lnTo>
                  <a:lnTo>
                    <a:pt x="1250839" y="300228"/>
                  </a:lnTo>
                  <a:lnTo>
                    <a:pt x="1251369" y="292684"/>
                  </a:lnTo>
                  <a:lnTo>
                    <a:pt x="1251344" y="57962"/>
                  </a:lnTo>
                  <a:lnTo>
                    <a:pt x="1233817" y="16960"/>
                  </a:lnTo>
                  <a:lnTo>
                    <a:pt x="1199210" y="471"/>
                  </a:lnTo>
                  <a:lnTo>
                    <a:pt x="1191602" y="0"/>
                  </a:lnTo>
                  <a:close/>
                </a:path>
              </a:pathLst>
            </a:custGeom>
            <a:solidFill>
              <a:srgbClr val="719ECE">
                <a:alpha val="89999"/>
              </a:srgbClr>
            </a:solidFill>
          </p:spPr>
          <p:txBody>
            <a:bodyPr wrap="square" lIns="0" tIns="0" rIns="0" bIns="0" rtlCol="0"/>
            <a:lstStyle/>
            <a:p>
              <a:pPr defTabSz="1105601"/>
              <a:endParaRPr sz="2176">
                <a:solidFill>
                  <a:prstClr val="black"/>
                </a:solidFill>
                <a:latin typeface="Calibri"/>
              </a:endParaRPr>
            </a:p>
          </p:txBody>
        </p:sp>
        <p:sp>
          <p:nvSpPr>
            <p:cNvPr id="11" name="object 11"/>
            <p:cNvSpPr/>
            <p:nvPr/>
          </p:nvSpPr>
          <p:spPr>
            <a:xfrm>
              <a:off x="3779634" y="2879289"/>
              <a:ext cx="1251585" cy="351790"/>
            </a:xfrm>
            <a:custGeom>
              <a:avLst/>
              <a:gdLst/>
              <a:ahLst/>
              <a:cxnLst/>
              <a:rect l="l" t="t" r="r" b="b"/>
              <a:pathLst>
                <a:path w="1251585" h="351789">
                  <a:moveTo>
                    <a:pt x="59042" y="0"/>
                  </a:moveTo>
                  <a:lnTo>
                    <a:pt x="59410" y="0"/>
                  </a:lnTo>
                  <a:lnTo>
                    <a:pt x="51803" y="471"/>
                  </a:lnTo>
                  <a:lnTo>
                    <a:pt x="44197" y="1887"/>
                  </a:lnTo>
                  <a:lnTo>
                    <a:pt x="12011" y="22594"/>
                  </a:lnTo>
                  <a:lnTo>
                    <a:pt x="0" y="58318"/>
                  </a:lnTo>
                  <a:lnTo>
                    <a:pt x="0" y="292684"/>
                  </a:lnTo>
                  <a:lnTo>
                    <a:pt x="17195" y="334030"/>
                  </a:lnTo>
                  <a:lnTo>
                    <a:pt x="51803" y="350828"/>
                  </a:lnTo>
                  <a:lnTo>
                    <a:pt x="59410" y="351358"/>
                  </a:lnTo>
                  <a:lnTo>
                    <a:pt x="1191602" y="351358"/>
                  </a:lnTo>
                  <a:lnTo>
                    <a:pt x="1227956" y="339052"/>
                  </a:lnTo>
                  <a:lnTo>
                    <a:pt x="1250839" y="300228"/>
                  </a:lnTo>
                  <a:lnTo>
                    <a:pt x="1251369" y="292684"/>
                  </a:lnTo>
                  <a:lnTo>
                    <a:pt x="1251369" y="57962"/>
                  </a:lnTo>
                  <a:lnTo>
                    <a:pt x="1251369" y="58318"/>
                  </a:lnTo>
                  <a:lnTo>
                    <a:pt x="1250839" y="50768"/>
                  </a:lnTo>
                  <a:lnTo>
                    <a:pt x="1249297" y="43289"/>
                  </a:lnTo>
                  <a:lnTo>
                    <a:pt x="1221486" y="7556"/>
                  </a:lnTo>
                  <a:lnTo>
                    <a:pt x="1191602" y="0"/>
                  </a:lnTo>
                  <a:lnTo>
                    <a:pt x="59042" y="0"/>
                  </a:lnTo>
                  <a:close/>
                </a:path>
              </a:pathLst>
            </a:custGeom>
            <a:ln w="3175">
              <a:solidFill>
                <a:srgbClr val="3364A3"/>
              </a:solidFill>
            </a:ln>
          </p:spPr>
          <p:txBody>
            <a:bodyPr wrap="square" lIns="0" tIns="0" rIns="0" bIns="0" rtlCol="0"/>
            <a:lstStyle/>
            <a:p>
              <a:pPr defTabSz="1105601"/>
              <a:endParaRPr sz="2176">
                <a:solidFill>
                  <a:prstClr val="black"/>
                </a:solidFill>
                <a:latin typeface="Calibri"/>
              </a:endParaRPr>
            </a:p>
          </p:txBody>
        </p:sp>
      </p:grpSp>
      <p:sp>
        <p:nvSpPr>
          <p:cNvPr id="12" name="object 12"/>
          <p:cNvSpPr txBox="1"/>
          <p:nvPr/>
        </p:nvSpPr>
        <p:spPr>
          <a:xfrm>
            <a:off x="4792146" y="3458155"/>
            <a:ext cx="1067184" cy="462037"/>
          </a:xfrm>
          <a:prstGeom prst="rect">
            <a:avLst/>
          </a:prstGeom>
        </p:spPr>
        <p:txBody>
          <a:bodyPr vert="horz" wrap="square" lIns="0" tIns="15355" rIns="0" bIns="0" rtlCol="0">
            <a:spAutoFit/>
          </a:bodyPr>
          <a:lstStyle/>
          <a:p>
            <a:pPr marL="15356" marR="6142" indent="112096" defTabSz="1105601">
              <a:spcBef>
                <a:spcPts val="121"/>
              </a:spcBef>
            </a:pPr>
            <a:r>
              <a:rPr sz="1451" spc="-6" dirty="0">
                <a:solidFill>
                  <a:srgbClr val="FFFFFF"/>
                </a:solidFill>
                <a:latin typeface="Arial MT"/>
                <a:cs typeface="Arial MT"/>
              </a:rPr>
              <a:t>Extension </a:t>
            </a:r>
            <a:r>
              <a:rPr sz="1451" dirty="0">
                <a:solidFill>
                  <a:srgbClr val="FFFFFF"/>
                </a:solidFill>
                <a:latin typeface="Arial MT"/>
                <a:cs typeface="Arial MT"/>
              </a:rPr>
              <a:t> </a:t>
            </a:r>
            <a:r>
              <a:rPr sz="1451" spc="-6" dirty="0">
                <a:solidFill>
                  <a:srgbClr val="FFFFFF"/>
                </a:solidFill>
                <a:latin typeface="Arial MT"/>
                <a:cs typeface="Arial MT"/>
              </a:rPr>
              <a:t>Cl</a:t>
            </a:r>
            <a:r>
              <a:rPr sz="1451" dirty="0">
                <a:solidFill>
                  <a:srgbClr val="FFFFFF"/>
                </a:solidFill>
                <a:latin typeface="Arial MT"/>
                <a:cs typeface="Arial MT"/>
              </a:rPr>
              <a:t>as</a:t>
            </a:r>
            <a:r>
              <a:rPr sz="1451" spc="-6" dirty="0">
                <a:solidFill>
                  <a:srgbClr val="FFFFFF"/>
                </a:solidFill>
                <a:latin typeface="Arial MT"/>
                <a:cs typeface="Arial MT"/>
              </a:rPr>
              <a:t>s</a:t>
            </a:r>
            <a:r>
              <a:rPr sz="1451" dirty="0">
                <a:solidFill>
                  <a:srgbClr val="FFFFFF"/>
                </a:solidFill>
                <a:latin typeface="Arial MT"/>
                <a:cs typeface="Arial MT"/>
              </a:rPr>
              <a:t>Lo</a:t>
            </a:r>
            <a:r>
              <a:rPr sz="1451" spc="6" dirty="0">
                <a:solidFill>
                  <a:srgbClr val="FFFFFF"/>
                </a:solidFill>
                <a:latin typeface="Arial MT"/>
                <a:cs typeface="Arial MT"/>
              </a:rPr>
              <a:t>a</a:t>
            </a:r>
            <a:r>
              <a:rPr sz="1451" dirty="0">
                <a:solidFill>
                  <a:srgbClr val="FFFFFF"/>
                </a:solidFill>
                <a:latin typeface="Arial MT"/>
                <a:cs typeface="Arial MT"/>
              </a:rPr>
              <a:t>der</a:t>
            </a:r>
            <a:endParaRPr sz="1451">
              <a:solidFill>
                <a:prstClr val="black"/>
              </a:solidFill>
              <a:latin typeface="Arial MT"/>
              <a:cs typeface="Arial MT"/>
            </a:endParaRPr>
          </a:p>
        </p:txBody>
      </p:sp>
      <p:grpSp>
        <p:nvGrpSpPr>
          <p:cNvPr id="13" name="object 13"/>
          <p:cNvGrpSpPr/>
          <p:nvPr/>
        </p:nvGrpSpPr>
        <p:grpSpPr>
          <a:xfrm>
            <a:off x="4569835" y="2394486"/>
            <a:ext cx="1513251" cy="425338"/>
            <a:chOff x="3779634" y="1979646"/>
            <a:chExt cx="1251585" cy="351790"/>
          </a:xfrm>
        </p:grpSpPr>
        <p:sp>
          <p:nvSpPr>
            <p:cNvPr id="14" name="object 14"/>
            <p:cNvSpPr/>
            <p:nvPr/>
          </p:nvSpPr>
          <p:spPr>
            <a:xfrm>
              <a:off x="3779634" y="1979646"/>
              <a:ext cx="1251585" cy="351790"/>
            </a:xfrm>
            <a:custGeom>
              <a:avLst/>
              <a:gdLst/>
              <a:ahLst/>
              <a:cxnLst/>
              <a:rect l="l" t="t" r="r" b="b"/>
              <a:pathLst>
                <a:path w="1251585" h="351789">
                  <a:moveTo>
                    <a:pt x="1191602" y="0"/>
                  </a:moveTo>
                  <a:lnTo>
                    <a:pt x="59410" y="0"/>
                  </a:lnTo>
                  <a:lnTo>
                    <a:pt x="51803" y="473"/>
                  </a:lnTo>
                  <a:lnTo>
                    <a:pt x="17195" y="16970"/>
                  </a:lnTo>
                  <a:lnTo>
                    <a:pt x="22" y="57962"/>
                  </a:lnTo>
                  <a:lnTo>
                    <a:pt x="0" y="292684"/>
                  </a:lnTo>
                  <a:lnTo>
                    <a:pt x="473" y="300233"/>
                  </a:lnTo>
                  <a:lnTo>
                    <a:pt x="23056" y="339060"/>
                  </a:lnTo>
                  <a:lnTo>
                    <a:pt x="59410" y="351358"/>
                  </a:lnTo>
                  <a:lnTo>
                    <a:pt x="1191602" y="351358"/>
                  </a:lnTo>
                  <a:lnTo>
                    <a:pt x="1227956" y="339060"/>
                  </a:lnTo>
                  <a:lnTo>
                    <a:pt x="1250839" y="300233"/>
                  </a:lnTo>
                  <a:lnTo>
                    <a:pt x="1251369" y="292684"/>
                  </a:lnTo>
                  <a:lnTo>
                    <a:pt x="1251344" y="57962"/>
                  </a:lnTo>
                  <a:lnTo>
                    <a:pt x="1233817" y="16970"/>
                  </a:lnTo>
                  <a:lnTo>
                    <a:pt x="1199210" y="473"/>
                  </a:lnTo>
                  <a:lnTo>
                    <a:pt x="1191602" y="0"/>
                  </a:lnTo>
                  <a:close/>
                </a:path>
              </a:pathLst>
            </a:custGeom>
            <a:solidFill>
              <a:srgbClr val="719ECE">
                <a:alpha val="89999"/>
              </a:srgbClr>
            </a:solidFill>
          </p:spPr>
          <p:txBody>
            <a:bodyPr wrap="square" lIns="0" tIns="0" rIns="0" bIns="0" rtlCol="0"/>
            <a:lstStyle/>
            <a:p>
              <a:pPr defTabSz="1105601"/>
              <a:endParaRPr sz="2176">
                <a:solidFill>
                  <a:prstClr val="black"/>
                </a:solidFill>
                <a:latin typeface="Calibri"/>
              </a:endParaRPr>
            </a:p>
          </p:txBody>
        </p:sp>
        <p:sp>
          <p:nvSpPr>
            <p:cNvPr id="15" name="object 15"/>
            <p:cNvSpPr/>
            <p:nvPr/>
          </p:nvSpPr>
          <p:spPr>
            <a:xfrm>
              <a:off x="3779634" y="1979646"/>
              <a:ext cx="1251585" cy="351790"/>
            </a:xfrm>
            <a:custGeom>
              <a:avLst/>
              <a:gdLst/>
              <a:ahLst/>
              <a:cxnLst/>
              <a:rect l="l" t="t" r="r" b="b"/>
              <a:pathLst>
                <a:path w="1251585" h="351789">
                  <a:moveTo>
                    <a:pt x="59042" y="0"/>
                  </a:moveTo>
                  <a:lnTo>
                    <a:pt x="59410" y="0"/>
                  </a:lnTo>
                  <a:lnTo>
                    <a:pt x="51803" y="473"/>
                  </a:lnTo>
                  <a:lnTo>
                    <a:pt x="44197" y="1892"/>
                  </a:lnTo>
                  <a:lnTo>
                    <a:pt x="12011" y="22601"/>
                  </a:lnTo>
                  <a:lnTo>
                    <a:pt x="0" y="58318"/>
                  </a:lnTo>
                  <a:lnTo>
                    <a:pt x="0" y="292684"/>
                  </a:lnTo>
                  <a:lnTo>
                    <a:pt x="17195" y="334036"/>
                  </a:lnTo>
                  <a:lnTo>
                    <a:pt x="51803" y="350830"/>
                  </a:lnTo>
                  <a:lnTo>
                    <a:pt x="59410" y="351358"/>
                  </a:lnTo>
                  <a:lnTo>
                    <a:pt x="1191602" y="351358"/>
                  </a:lnTo>
                  <a:lnTo>
                    <a:pt x="1227956" y="339060"/>
                  </a:lnTo>
                  <a:lnTo>
                    <a:pt x="1250839" y="300233"/>
                  </a:lnTo>
                  <a:lnTo>
                    <a:pt x="1251369" y="292684"/>
                  </a:lnTo>
                  <a:lnTo>
                    <a:pt x="1251369" y="57962"/>
                  </a:lnTo>
                  <a:lnTo>
                    <a:pt x="1251369" y="58318"/>
                  </a:lnTo>
                  <a:lnTo>
                    <a:pt x="1250839" y="50774"/>
                  </a:lnTo>
                  <a:lnTo>
                    <a:pt x="1249297" y="43294"/>
                  </a:lnTo>
                  <a:lnTo>
                    <a:pt x="1221486" y="7556"/>
                  </a:lnTo>
                  <a:lnTo>
                    <a:pt x="1191602" y="0"/>
                  </a:lnTo>
                  <a:lnTo>
                    <a:pt x="59042" y="0"/>
                  </a:lnTo>
                  <a:close/>
                </a:path>
              </a:pathLst>
            </a:custGeom>
            <a:ln w="3175">
              <a:solidFill>
                <a:srgbClr val="3364A3"/>
              </a:solidFill>
            </a:ln>
          </p:spPr>
          <p:txBody>
            <a:bodyPr wrap="square" lIns="0" tIns="0" rIns="0" bIns="0" rtlCol="0"/>
            <a:lstStyle/>
            <a:p>
              <a:pPr defTabSz="1105601"/>
              <a:endParaRPr sz="2176">
                <a:solidFill>
                  <a:prstClr val="black"/>
                </a:solidFill>
                <a:latin typeface="Calibri"/>
              </a:endParaRPr>
            </a:p>
          </p:txBody>
        </p:sp>
      </p:grpSp>
      <p:sp>
        <p:nvSpPr>
          <p:cNvPr id="16" name="object 16"/>
          <p:cNvSpPr txBox="1"/>
          <p:nvPr/>
        </p:nvSpPr>
        <p:spPr>
          <a:xfrm>
            <a:off x="4792146" y="2370425"/>
            <a:ext cx="1067184" cy="462037"/>
          </a:xfrm>
          <a:prstGeom prst="rect">
            <a:avLst/>
          </a:prstGeom>
        </p:spPr>
        <p:txBody>
          <a:bodyPr vert="horz" wrap="square" lIns="0" tIns="15355" rIns="0" bIns="0" rtlCol="0">
            <a:spAutoFit/>
          </a:bodyPr>
          <a:lstStyle/>
          <a:p>
            <a:pPr marL="15356" marR="6142" indent="122077" defTabSz="1105601">
              <a:spcBef>
                <a:spcPts val="121"/>
              </a:spcBef>
            </a:pPr>
            <a:r>
              <a:rPr sz="1451" spc="-6" dirty="0">
                <a:solidFill>
                  <a:srgbClr val="FFFFFF"/>
                </a:solidFill>
                <a:latin typeface="Arial MT"/>
                <a:cs typeface="Arial MT"/>
              </a:rPr>
              <a:t>Bootstrap </a:t>
            </a:r>
            <a:r>
              <a:rPr sz="1451" dirty="0">
                <a:solidFill>
                  <a:srgbClr val="FFFFFF"/>
                </a:solidFill>
                <a:latin typeface="Arial MT"/>
                <a:cs typeface="Arial MT"/>
              </a:rPr>
              <a:t> </a:t>
            </a:r>
            <a:r>
              <a:rPr sz="1451" spc="-6" dirty="0">
                <a:solidFill>
                  <a:srgbClr val="FFFFFF"/>
                </a:solidFill>
                <a:latin typeface="Arial MT"/>
                <a:cs typeface="Arial MT"/>
              </a:rPr>
              <a:t>Cl</a:t>
            </a:r>
            <a:r>
              <a:rPr sz="1451" dirty="0">
                <a:solidFill>
                  <a:srgbClr val="FFFFFF"/>
                </a:solidFill>
                <a:latin typeface="Arial MT"/>
                <a:cs typeface="Arial MT"/>
              </a:rPr>
              <a:t>as</a:t>
            </a:r>
            <a:r>
              <a:rPr sz="1451" spc="-6" dirty="0">
                <a:solidFill>
                  <a:srgbClr val="FFFFFF"/>
                </a:solidFill>
                <a:latin typeface="Arial MT"/>
                <a:cs typeface="Arial MT"/>
              </a:rPr>
              <a:t>s</a:t>
            </a:r>
            <a:r>
              <a:rPr sz="1451" dirty="0">
                <a:solidFill>
                  <a:srgbClr val="FFFFFF"/>
                </a:solidFill>
                <a:latin typeface="Arial MT"/>
                <a:cs typeface="Arial MT"/>
              </a:rPr>
              <a:t>Lo</a:t>
            </a:r>
            <a:r>
              <a:rPr sz="1451" spc="6" dirty="0">
                <a:solidFill>
                  <a:srgbClr val="FFFFFF"/>
                </a:solidFill>
                <a:latin typeface="Arial MT"/>
                <a:cs typeface="Arial MT"/>
              </a:rPr>
              <a:t>a</a:t>
            </a:r>
            <a:r>
              <a:rPr sz="1451" dirty="0">
                <a:solidFill>
                  <a:srgbClr val="FFFFFF"/>
                </a:solidFill>
                <a:latin typeface="Arial MT"/>
                <a:cs typeface="Arial MT"/>
              </a:rPr>
              <a:t>der</a:t>
            </a:r>
            <a:endParaRPr sz="1451">
              <a:solidFill>
                <a:prstClr val="black"/>
              </a:solidFill>
              <a:latin typeface="Arial MT"/>
              <a:cs typeface="Arial MT"/>
            </a:endParaRPr>
          </a:p>
        </p:txBody>
      </p:sp>
      <p:sp>
        <p:nvSpPr>
          <p:cNvPr id="17" name="object 17"/>
          <p:cNvSpPr/>
          <p:nvPr/>
        </p:nvSpPr>
        <p:spPr>
          <a:xfrm>
            <a:off x="7748538" y="2419564"/>
            <a:ext cx="1513251" cy="425338"/>
          </a:xfrm>
          <a:custGeom>
            <a:avLst/>
            <a:gdLst/>
            <a:ahLst/>
            <a:cxnLst/>
            <a:rect l="l" t="t" r="r" b="b"/>
            <a:pathLst>
              <a:path w="1251584" h="351789">
                <a:moveTo>
                  <a:pt x="1251356" y="0"/>
                </a:moveTo>
                <a:lnTo>
                  <a:pt x="0" y="0"/>
                </a:lnTo>
                <a:lnTo>
                  <a:pt x="0" y="351358"/>
                </a:lnTo>
                <a:lnTo>
                  <a:pt x="625678" y="351358"/>
                </a:lnTo>
                <a:lnTo>
                  <a:pt x="1251356" y="351358"/>
                </a:lnTo>
                <a:lnTo>
                  <a:pt x="1251356" y="0"/>
                </a:lnTo>
                <a:close/>
              </a:path>
            </a:pathLst>
          </a:custGeom>
          <a:solidFill>
            <a:srgbClr val="719ECE"/>
          </a:solidFill>
        </p:spPr>
        <p:txBody>
          <a:bodyPr wrap="square" lIns="0" tIns="0" rIns="0" bIns="0" rtlCol="0"/>
          <a:lstStyle/>
          <a:p>
            <a:pPr defTabSz="1105601"/>
            <a:endParaRPr sz="2176" dirty="0">
              <a:solidFill>
                <a:prstClr val="black"/>
              </a:solidFill>
              <a:latin typeface="Calibri"/>
            </a:endParaRPr>
          </a:p>
        </p:txBody>
      </p:sp>
      <p:sp>
        <p:nvSpPr>
          <p:cNvPr id="18" name="object 18"/>
          <p:cNvSpPr txBox="1"/>
          <p:nvPr/>
        </p:nvSpPr>
        <p:spPr>
          <a:xfrm>
            <a:off x="7757398" y="2394486"/>
            <a:ext cx="1513251" cy="345024"/>
          </a:xfrm>
          <a:prstGeom prst="rect">
            <a:avLst/>
          </a:prstGeom>
          <a:ln w="3175">
            <a:solidFill>
              <a:srgbClr val="3364A3"/>
            </a:solidFill>
          </a:ln>
        </p:spPr>
        <p:txBody>
          <a:bodyPr vert="horz" wrap="square" lIns="0" tIns="83686" rIns="0" bIns="0" rtlCol="0">
            <a:spAutoFit/>
          </a:bodyPr>
          <a:lstStyle/>
          <a:p>
            <a:pPr algn="ctr" defTabSz="1105601">
              <a:spcBef>
                <a:spcPts val="659"/>
              </a:spcBef>
            </a:pPr>
            <a:r>
              <a:rPr sz="1693" spc="-6" dirty="0">
                <a:solidFill>
                  <a:srgbClr val="FFFFFF"/>
                </a:solidFill>
                <a:latin typeface="Arial MT"/>
                <a:cs typeface="Arial MT"/>
              </a:rPr>
              <a:t>rt.jar</a:t>
            </a:r>
            <a:r>
              <a:rPr lang="fr-FR" sz="1693" spc="-6" dirty="0">
                <a:solidFill>
                  <a:srgbClr val="FFFFFF"/>
                </a:solidFill>
                <a:latin typeface="Arial MT"/>
                <a:cs typeface="Arial MT"/>
              </a:rPr>
              <a:t> (</a:t>
            </a:r>
            <a:r>
              <a:rPr lang="fr-FR" sz="1693" spc="-6" dirty="0" err="1">
                <a:solidFill>
                  <a:srgbClr val="FFFFFF"/>
                </a:solidFill>
                <a:latin typeface="Arial MT"/>
                <a:cs typeface="Arial MT"/>
              </a:rPr>
              <a:t>java.lang</a:t>
            </a:r>
            <a:r>
              <a:rPr lang="fr-FR" sz="1693" spc="-6" dirty="0">
                <a:solidFill>
                  <a:srgbClr val="FFFFFF"/>
                </a:solidFill>
                <a:latin typeface="Arial MT"/>
                <a:cs typeface="Arial MT"/>
              </a:rPr>
              <a:t>)</a:t>
            </a:r>
            <a:endParaRPr sz="1693" dirty="0">
              <a:solidFill>
                <a:prstClr val="black"/>
              </a:solidFill>
              <a:latin typeface="Arial MT"/>
              <a:cs typeface="Arial MT"/>
            </a:endParaRPr>
          </a:p>
        </p:txBody>
      </p:sp>
      <p:grpSp>
        <p:nvGrpSpPr>
          <p:cNvPr id="19" name="object 19"/>
          <p:cNvGrpSpPr/>
          <p:nvPr/>
        </p:nvGrpSpPr>
        <p:grpSpPr>
          <a:xfrm>
            <a:off x="6092069" y="2566849"/>
            <a:ext cx="1732830" cy="92131"/>
            <a:chOff x="5038648" y="2122204"/>
            <a:chExt cx="1433195" cy="76200"/>
          </a:xfrm>
        </p:grpSpPr>
        <p:sp>
          <p:nvSpPr>
            <p:cNvPr id="20" name="object 20"/>
            <p:cNvSpPr/>
            <p:nvPr/>
          </p:nvSpPr>
          <p:spPr>
            <a:xfrm>
              <a:off x="5039283" y="2159288"/>
              <a:ext cx="1362075" cy="1270"/>
            </a:xfrm>
            <a:custGeom>
              <a:avLst/>
              <a:gdLst/>
              <a:ahLst/>
              <a:cxnLst/>
              <a:rect l="l" t="t" r="r" b="b"/>
              <a:pathLst>
                <a:path w="1362075" h="1269">
                  <a:moveTo>
                    <a:pt x="0" y="0"/>
                  </a:moveTo>
                  <a:lnTo>
                    <a:pt x="1361516" y="723"/>
                  </a:lnTo>
                </a:path>
              </a:pathLst>
            </a:custGeom>
            <a:ln w="3175">
              <a:solidFill>
                <a:srgbClr val="3364A3"/>
              </a:solidFill>
            </a:ln>
          </p:spPr>
          <p:txBody>
            <a:bodyPr wrap="square" lIns="0" tIns="0" rIns="0" bIns="0" rtlCol="0"/>
            <a:lstStyle/>
            <a:p>
              <a:pPr defTabSz="1105601"/>
              <a:endParaRPr sz="2176">
                <a:solidFill>
                  <a:prstClr val="black"/>
                </a:solidFill>
                <a:latin typeface="Calibri"/>
              </a:endParaRPr>
            </a:p>
          </p:txBody>
        </p:sp>
        <p:sp>
          <p:nvSpPr>
            <p:cNvPr id="21" name="object 21"/>
            <p:cNvSpPr/>
            <p:nvPr/>
          </p:nvSpPr>
          <p:spPr>
            <a:xfrm>
              <a:off x="6395757" y="2122204"/>
              <a:ext cx="76200" cy="76200"/>
            </a:xfrm>
            <a:custGeom>
              <a:avLst/>
              <a:gdLst/>
              <a:ahLst/>
              <a:cxnLst/>
              <a:rect l="l" t="t" r="r" b="b"/>
              <a:pathLst>
                <a:path w="76200" h="76200">
                  <a:moveTo>
                    <a:pt x="0" y="0"/>
                  </a:moveTo>
                  <a:lnTo>
                    <a:pt x="0" y="75603"/>
                  </a:lnTo>
                  <a:lnTo>
                    <a:pt x="75603" y="37807"/>
                  </a:lnTo>
                  <a:lnTo>
                    <a:pt x="0" y="0"/>
                  </a:lnTo>
                  <a:close/>
                </a:path>
              </a:pathLst>
            </a:custGeom>
            <a:solidFill>
              <a:srgbClr val="3364A3"/>
            </a:solidFill>
          </p:spPr>
          <p:txBody>
            <a:bodyPr wrap="square" lIns="0" tIns="0" rIns="0" bIns="0" rtlCol="0"/>
            <a:lstStyle/>
            <a:p>
              <a:pPr defTabSz="1105601"/>
              <a:endParaRPr sz="2176">
                <a:solidFill>
                  <a:prstClr val="black"/>
                </a:solidFill>
                <a:latin typeface="Calibri"/>
              </a:endParaRPr>
            </a:p>
          </p:txBody>
        </p:sp>
      </p:grpSp>
      <p:sp>
        <p:nvSpPr>
          <p:cNvPr id="22" name="object 22"/>
          <p:cNvSpPr txBox="1"/>
          <p:nvPr/>
        </p:nvSpPr>
        <p:spPr>
          <a:xfrm>
            <a:off x="6614160" y="2486203"/>
            <a:ext cx="687144" cy="238771"/>
          </a:xfrm>
          <a:prstGeom prst="rect">
            <a:avLst/>
          </a:prstGeom>
        </p:spPr>
        <p:txBody>
          <a:bodyPr vert="horz" wrap="square" lIns="0" tIns="15355" rIns="0" bIns="0" rtlCol="0">
            <a:spAutoFit/>
          </a:bodyPr>
          <a:lstStyle/>
          <a:p>
            <a:pPr marL="15356" defTabSz="1105601">
              <a:spcBef>
                <a:spcPts val="121"/>
              </a:spcBef>
            </a:pPr>
            <a:r>
              <a:rPr sz="1451" spc="-6" dirty="0">
                <a:solidFill>
                  <a:srgbClr val="FFFFFF"/>
                </a:solidFill>
                <a:latin typeface="Arial MT"/>
                <a:cs typeface="Arial MT"/>
              </a:rPr>
              <a:t>cherche</a:t>
            </a:r>
            <a:endParaRPr sz="1451">
              <a:solidFill>
                <a:prstClr val="black"/>
              </a:solidFill>
              <a:latin typeface="Arial MT"/>
              <a:cs typeface="Arial MT"/>
            </a:endParaRPr>
          </a:p>
        </p:txBody>
      </p:sp>
      <p:sp>
        <p:nvSpPr>
          <p:cNvPr id="23" name="object 23"/>
          <p:cNvSpPr/>
          <p:nvPr/>
        </p:nvSpPr>
        <p:spPr>
          <a:xfrm>
            <a:off x="7833897" y="3482216"/>
            <a:ext cx="1731295" cy="425338"/>
          </a:xfrm>
          <a:custGeom>
            <a:avLst/>
            <a:gdLst/>
            <a:ahLst/>
            <a:cxnLst/>
            <a:rect l="l" t="t" r="r" b="b"/>
            <a:pathLst>
              <a:path w="1431925" h="351789">
                <a:moveTo>
                  <a:pt x="1431353" y="0"/>
                </a:moveTo>
                <a:lnTo>
                  <a:pt x="0" y="0"/>
                </a:lnTo>
                <a:lnTo>
                  <a:pt x="0" y="351358"/>
                </a:lnTo>
                <a:lnTo>
                  <a:pt x="715670" y="351358"/>
                </a:lnTo>
                <a:lnTo>
                  <a:pt x="1431353" y="351358"/>
                </a:lnTo>
                <a:lnTo>
                  <a:pt x="1431353" y="0"/>
                </a:lnTo>
                <a:close/>
              </a:path>
            </a:pathLst>
          </a:custGeom>
          <a:solidFill>
            <a:srgbClr val="719ECE"/>
          </a:solidFill>
        </p:spPr>
        <p:txBody>
          <a:bodyPr wrap="square" lIns="0" tIns="0" rIns="0" bIns="0" rtlCol="0"/>
          <a:lstStyle/>
          <a:p>
            <a:pPr defTabSz="1105601"/>
            <a:endParaRPr sz="2176">
              <a:solidFill>
                <a:prstClr val="black"/>
              </a:solidFill>
              <a:latin typeface="Calibri"/>
            </a:endParaRPr>
          </a:p>
        </p:txBody>
      </p:sp>
      <p:sp>
        <p:nvSpPr>
          <p:cNvPr id="24" name="object 24"/>
          <p:cNvSpPr txBox="1"/>
          <p:nvPr/>
        </p:nvSpPr>
        <p:spPr>
          <a:xfrm>
            <a:off x="7833897" y="3482216"/>
            <a:ext cx="1731295" cy="345024"/>
          </a:xfrm>
          <a:prstGeom prst="rect">
            <a:avLst/>
          </a:prstGeom>
          <a:ln w="3175">
            <a:solidFill>
              <a:srgbClr val="3364A3"/>
            </a:solidFill>
          </a:ln>
        </p:spPr>
        <p:txBody>
          <a:bodyPr vert="horz" wrap="square" lIns="0" tIns="83686" rIns="0" bIns="0" rtlCol="0">
            <a:spAutoFit/>
          </a:bodyPr>
          <a:lstStyle/>
          <a:p>
            <a:pPr marL="208836" defTabSz="1105601">
              <a:spcBef>
                <a:spcPts val="659"/>
              </a:spcBef>
            </a:pPr>
            <a:r>
              <a:rPr sz="1693" spc="-6" dirty="0">
                <a:solidFill>
                  <a:srgbClr val="FFFFFF"/>
                </a:solidFill>
                <a:latin typeface="Arial MT"/>
                <a:cs typeface="Arial MT"/>
              </a:rPr>
              <a:t>jre/lib/ext/*.jar</a:t>
            </a:r>
            <a:endParaRPr sz="1693">
              <a:solidFill>
                <a:prstClr val="black"/>
              </a:solidFill>
              <a:latin typeface="Arial MT"/>
              <a:cs typeface="Arial MT"/>
            </a:endParaRPr>
          </a:p>
        </p:txBody>
      </p:sp>
      <p:grpSp>
        <p:nvGrpSpPr>
          <p:cNvPr id="25" name="object 25"/>
          <p:cNvGrpSpPr/>
          <p:nvPr/>
        </p:nvGrpSpPr>
        <p:grpSpPr>
          <a:xfrm>
            <a:off x="6092069" y="3654577"/>
            <a:ext cx="1732830" cy="92131"/>
            <a:chOff x="5038648" y="3021846"/>
            <a:chExt cx="1433195" cy="76200"/>
          </a:xfrm>
        </p:grpSpPr>
        <p:sp>
          <p:nvSpPr>
            <p:cNvPr id="26" name="object 26"/>
            <p:cNvSpPr/>
            <p:nvPr/>
          </p:nvSpPr>
          <p:spPr>
            <a:xfrm>
              <a:off x="5039283" y="3058930"/>
              <a:ext cx="1362075" cy="1270"/>
            </a:xfrm>
            <a:custGeom>
              <a:avLst/>
              <a:gdLst/>
              <a:ahLst/>
              <a:cxnLst/>
              <a:rect l="l" t="t" r="r" b="b"/>
              <a:pathLst>
                <a:path w="1362075" h="1269">
                  <a:moveTo>
                    <a:pt x="0" y="0"/>
                  </a:moveTo>
                  <a:lnTo>
                    <a:pt x="1361516" y="723"/>
                  </a:lnTo>
                </a:path>
              </a:pathLst>
            </a:custGeom>
            <a:ln w="3175">
              <a:solidFill>
                <a:srgbClr val="3364A3"/>
              </a:solidFill>
            </a:ln>
          </p:spPr>
          <p:txBody>
            <a:bodyPr wrap="square" lIns="0" tIns="0" rIns="0" bIns="0" rtlCol="0"/>
            <a:lstStyle/>
            <a:p>
              <a:pPr defTabSz="1105601"/>
              <a:endParaRPr sz="2176">
                <a:solidFill>
                  <a:prstClr val="black"/>
                </a:solidFill>
                <a:latin typeface="Calibri"/>
              </a:endParaRPr>
            </a:p>
          </p:txBody>
        </p:sp>
        <p:sp>
          <p:nvSpPr>
            <p:cNvPr id="27" name="object 27"/>
            <p:cNvSpPr/>
            <p:nvPr/>
          </p:nvSpPr>
          <p:spPr>
            <a:xfrm>
              <a:off x="6395757" y="3021846"/>
              <a:ext cx="76200" cy="76200"/>
            </a:xfrm>
            <a:custGeom>
              <a:avLst/>
              <a:gdLst/>
              <a:ahLst/>
              <a:cxnLst/>
              <a:rect l="l" t="t" r="r" b="b"/>
              <a:pathLst>
                <a:path w="76200" h="76200">
                  <a:moveTo>
                    <a:pt x="0" y="0"/>
                  </a:moveTo>
                  <a:lnTo>
                    <a:pt x="0" y="75603"/>
                  </a:lnTo>
                  <a:lnTo>
                    <a:pt x="75603" y="37807"/>
                  </a:lnTo>
                  <a:lnTo>
                    <a:pt x="0" y="0"/>
                  </a:lnTo>
                  <a:close/>
                </a:path>
              </a:pathLst>
            </a:custGeom>
            <a:solidFill>
              <a:srgbClr val="3364A3"/>
            </a:solidFill>
          </p:spPr>
          <p:txBody>
            <a:bodyPr wrap="square" lIns="0" tIns="0" rIns="0" bIns="0" rtlCol="0"/>
            <a:lstStyle/>
            <a:p>
              <a:pPr defTabSz="1105601"/>
              <a:endParaRPr sz="2176">
                <a:solidFill>
                  <a:prstClr val="black"/>
                </a:solidFill>
                <a:latin typeface="Calibri"/>
              </a:endParaRPr>
            </a:p>
          </p:txBody>
        </p:sp>
      </p:grpSp>
      <p:sp>
        <p:nvSpPr>
          <p:cNvPr id="28" name="object 28"/>
          <p:cNvSpPr txBox="1"/>
          <p:nvPr/>
        </p:nvSpPr>
        <p:spPr>
          <a:xfrm>
            <a:off x="6578029" y="3573933"/>
            <a:ext cx="759313" cy="238771"/>
          </a:xfrm>
          <a:prstGeom prst="rect">
            <a:avLst/>
          </a:prstGeom>
        </p:spPr>
        <p:txBody>
          <a:bodyPr vert="horz" wrap="square" lIns="0" tIns="15355" rIns="0" bIns="0" rtlCol="0">
            <a:spAutoFit/>
          </a:bodyPr>
          <a:lstStyle/>
          <a:p>
            <a:pPr marL="15356" defTabSz="1105601">
              <a:spcBef>
                <a:spcPts val="121"/>
              </a:spcBef>
            </a:pPr>
            <a:r>
              <a:rPr sz="1451" spc="-6" dirty="0">
                <a:solidFill>
                  <a:srgbClr val="FFFFFF"/>
                </a:solidFill>
                <a:latin typeface="Arial MT"/>
                <a:cs typeface="Arial MT"/>
              </a:rPr>
              <a:t>cherche*</a:t>
            </a:r>
            <a:endParaRPr sz="1451">
              <a:solidFill>
                <a:prstClr val="black"/>
              </a:solidFill>
              <a:latin typeface="Arial MT"/>
              <a:cs typeface="Arial MT"/>
            </a:endParaRPr>
          </a:p>
        </p:txBody>
      </p:sp>
      <p:grpSp>
        <p:nvGrpSpPr>
          <p:cNvPr id="29" name="object 29"/>
          <p:cNvGrpSpPr/>
          <p:nvPr/>
        </p:nvGrpSpPr>
        <p:grpSpPr>
          <a:xfrm>
            <a:off x="7833897" y="4570375"/>
            <a:ext cx="3036484" cy="425338"/>
            <a:chOff x="6479285" y="3779287"/>
            <a:chExt cx="2511425" cy="351790"/>
          </a:xfrm>
        </p:grpSpPr>
        <p:sp>
          <p:nvSpPr>
            <p:cNvPr id="30" name="object 30"/>
            <p:cNvSpPr/>
            <p:nvPr/>
          </p:nvSpPr>
          <p:spPr>
            <a:xfrm>
              <a:off x="6479285" y="3779287"/>
              <a:ext cx="2511425" cy="351790"/>
            </a:xfrm>
            <a:custGeom>
              <a:avLst/>
              <a:gdLst/>
              <a:ahLst/>
              <a:cxnLst/>
              <a:rect l="l" t="t" r="r" b="b"/>
              <a:pathLst>
                <a:path w="2511425" h="351789">
                  <a:moveTo>
                    <a:pt x="2511348" y="0"/>
                  </a:moveTo>
                  <a:lnTo>
                    <a:pt x="0" y="0"/>
                  </a:lnTo>
                  <a:lnTo>
                    <a:pt x="0" y="351358"/>
                  </a:lnTo>
                  <a:lnTo>
                    <a:pt x="1255674" y="351358"/>
                  </a:lnTo>
                  <a:lnTo>
                    <a:pt x="2511348" y="351358"/>
                  </a:lnTo>
                  <a:lnTo>
                    <a:pt x="2511348" y="0"/>
                  </a:lnTo>
                  <a:close/>
                </a:path>
              </a:pathLst>
            </a:custGeom>
            <a:solidFill>
              <a:srgbClr val="719ECE"/>
            </a:solidFill>
          </p:spPr>
          <p:txBody>
            <a:bodyPr wrap="square" lIns="0" tIns="0" rIns="0" bIns="0" rtlCol="0"/>
            <a:lstStyle/>
            <a:p>
              <a:pPr defTabSz="1105601"/>
              <a:endParaRPr sz="2176">
                <a:solidFill>
                  <a:prstClr val="black"/>
                </a:solidFill>
                <a:latin typeface="Calibri"/>
              </a:endParaRPr>
            </a:p>
          </p:txBody>
        </p:sp>
        <p:sp>
          <p:nvSpPr>
            <p:cNvPr id="31" name="object 31"/>
            <p:cNvSpPr/>
            <p:nvPr/>
          </p:nvSpPr>
          <p:spPr>
            <a:xfrm>
              <a:off x="6479285" y="3779287"/>
              <a:ext cx="2511425" cy="351790"/>
            </a:xfrm>
            <a:custGeom>
              <a:avLst/>
              <a:gdLst/>
              <a:ahLst/>
              <a:cxnLst/>
              <a:rect l="l" t="t" r="r" b="b"/>
              <a:pathLst>
                <a:path w="2511425" h="351789">
                  <a:moveTo>
                    <a:pt x="1255674" y="351358"/>
                  </a:moveTo>
                  <a:lnTo>
                    <a:pt x="0" y="351358"/>
                  </a:lnTo>
                  <a:lnTo>
                    <a:pt x="0" y="0"/>
                  </a:lnTo>
                  <a:lnTo>
                    <a:pt x="2511348" y="0"/>
                  </a:lnTo>
                  <a:lnTo>
                    <a:pt x="2511348" y="351358"/>
                  </a:lnTo>
                  <a:lnTo>
                    <a:pt x="1255674" y="351358"/>
                  </a:lnTo>
                  <a:close/>
                </a:path>
              </a:pathLst>
            </a:custGeom>
            <a:ln w="3175">
              <a:solidFill>
                <a:srgbClr val="3364A3"/>
              </a:solidFill>
            </a:ln>
          </p:spPr>
          <p:txBody>
            <a:bodyPr wrap="square" lIns="0" tIns="0" rIns="0" bIns="0" rtlCol="0"/>
            <a:lstStyle/>
            <a:p>
              <a:pPr defTabSz="1105601"/>
              <a:endParaRPr sz="2176">
                <a:solidFill>
                  <a:prstClr val="black"/>
                </a:solidFill>
                <a:latin typeface="Calibri"/>
              </a:endParaRPr>
            </a:p>
          </p:txBody>
        </p:sp>
      </p:grpSp>
      <p:sp>
        <p:nvSpPr>
          <p:cNvPr id="32" name="object 32"/>
          <p:cNvSpPr txBox="1"/>
          <p:nvPr/>
        </p:nvSpPr>
        <p:spPr>
          <a:xfrm>
            <a:off x="8042053" y="4656863"/>
            <a:ext cx="2828328" cy="276025"/>
          </a:xfrm>
          <a:prstGeom prst="rect">
            <a:avLst/>
          </a:prstGeom>
        </p:spPr>
        <p:txBody>
          <a:bodyPr vert="horz" wrap="square" lIns="0" tIns="15355" rIns="0" bIns="0" rtlCol="0">
            <a:spAutoFit/>
          </a:bodyPr>
          <a:lstStyle/>
          <a:p>
            <a:pPr marL="1011163" marR="6142" indent="-996576" defTabSz="1105601">
              <a:spcBef>
                <a:spcPts val="121"/>
              </a:spcBef>
            </a:pPr>
            <a:r>
              <a:rPr sz="1693" spc="-36" dirty="0">
                <a:solidFill>
                  <a:srgbClr val="FFFFFF"/>
                </a:solidFill>
                <a:latin typeface="Arial MT"/>
                <a:cs typeface="Arial MT"/>
              </a:rPr>
              <a:t>CLASSPATH</a:t>
            </a:r>
            <a:endParaRPr sz="1693" dirty="0">
              <a:solidFill>
                <a:prstClr val="black"/>
              </a:solidFill>
              <a:latin typeface="Arial MT"/>
              <a:cs typeface="Arial MT"/>
            </a:endParaRPr>
          </a:p>
        </p:txBody>
      </p:sp>
      <p:sp>
        <p:nvSpPr>
          <p:cNvPr id="33" name="object 33"/>
          <p:cNvSpPr/>
          <p:nvPr/>
        </p:nvSpPr>
        <p:spPr>
          <a:xfrm>
            <a:off x="7732906" y="4742737"/>
            <a:ext cx="92131" cy="92131"/>
          </a:xfrm>
          <a:custGeom>
            <a:avLst/>
            <a:gdLst/>
            <a:ahLst/>
            <a:cxnLst/>
            <a:rect l="l" t="t" r="r" b="b"/>
            <a:pathLst>
              <a:path w="76200" h="76200">
                <a:moveTo>
                  <a:pt x="0" y="0"/>
                </a:moveTo>
                <a:lnTo>
                  <a:pt x="0" y="75603"/>
                </a:lnTo>
                <a:lnTo>
                  <a:pt x="75603" y="37807"/>
                </a:lnTo>
                <a:lnTo>
                  <a:pt x="0" y="0"/>
                </a:lnTo>
                <a:close/>
              </a:path>
            </a:pathLst>
          </a:custGeom>
          <a:solidFill>
            <a:srgbClr val="3364A3"/>
          </a:solidFill>
        </p:spPr>
        <p:txBody>
          <a:bodyPr wrap="square" lIns="0" tIns="0" rIns="0" bIns="0" rtlCol="0"/>
          <a:lstStyle/>
          <a:p>
            <a:pPr defTabSz="1105601"/>
            <a:endParaRPr sz="2176">
              <a:solidFill>
                <a:prstClr val="black"/>
              </a:solidFill>
              <a:latin typeface="Calibri"/>
            </a:endParaRPr>
          </a:p>
        </p:txBody>
      </p:sp>
      <p:sp>
        <p:nvSpPr>
          <p:cNvPr id="34" name="object 34"/>
          <p:cNvSpPr txBox="1"/>
          <p:nvPr/>
        </p:nvSpPr>
        <p:spPr>
          <a:xfrm>
            <a:off x="6076714" y="4662091"/>
            <a:ext cx="1679087" cy="238771"/>
          </a:xfrm>
          <a:prstGeom prst="rect">
            <a:avLst/>
          </a:prstGeom>
        </p:spPr>
        <p:txBody>
          <a:bodyPr vert="horz" wrap="square" lIns="0" tIns="15355" rIns="0" bIns="0" rtlCol="0">
            <a:spAutoFit/>
          </a:bodyPr>
          <a:lstStyle/>
          <a:p>
            <a:pPr marL="15356" defTabSz="1105601">
              <a:spcBef>
                <a:spcPts val="121"/>
              </a:spcBef>
              <a:tabLst>
                <a:tab pos="515947" algn="l"/>
                <a:tab pos="1663008" algn="l"/>
              </a:tabLst>
            </a:pPr>
            <a:r>
              <a:rPr sz="1451" strike="sngStrike" dirty="0">
                <a:solidFill>
                  <a:srgbClr val="FFFFFF"/>
                </a:solidFill>
                <a:latin typeface="Times New Roman"/>
                <a:cs typeface="Times New Roman"/>
              </a:rPr>
              <a:t> 	</a:t>
            </a:r>
            <a:r>
              <a:rPr sz="1451" strike="sngStrike" spc="-6" dirty="0">
                <a:solidFill>
                  <a:srgbClr val="FFFFFF"/>
                </a:solidFill>
                <a:latin typeface="Arial MT"/>
                <a:cs typeface="Arial MT"/>
              </a:rPr>
              <a:t>cherche*	</a:t>
            </a:r>
            <a:endParaRPr sz="1451">
              <a:solidFill>
                <a:prstClr val="black"/>
              </a:solidFill>
              <a:latin typeface="Arial MT"/>
              <a:cs typeface="Arial MT"/>
            </a:endParaRPr>
          </a:p>
        </p:txBody>
      </p:sp>
      <p:grpSp>
        <p:nvGrpSpPr>
          <p:cNvPr id="35" name="object 35"/>
          <p:cNvGrpSpPr/>
          <p:nvPr/>
        </p:nvGrpSpPr>
        <p:grpSpPr>
          <a:xfrm>
            <a:off x="4468429" y="2562504"/>
            <a:ext cx="1671410" cy="2433024"/>
            <a:chOff x="3695763" y="2118610"/>
            <a:chExt cx="1382395" cy="2012314"/>
          </a:xfrm>
        </p:grpSpPr>
        <p:sp>
          <p:nvSpPr>
            <p:cNvPr id="36" name="object 36"/>
            <p:cNvSpPr/>
            <p:nvPr/>
          </p:nvSpPr>
          <p:spPr>
            <a:xfrm>
              <a:off x="3779278" y="2188803"/>
              <a:ext cx="635" cy="822325"/>
            </a:xfrm>
            <a:custGeom>
              <a:avLst/>
              <a:gdLst/>
              <a:ahLst/>
              <a:cxnLst/>
              <a:rect l="l" t="t" r="r" b="b"/>
              <a:pathLst>
                <a:path w="635" h="822325">
                  <a:moveTo>
                    <a:pt x="177" y="-635"/>
                  </a:moveTo>
                  <a:lnTo>
                    <a:pt x="177" y="822515"/>
                  </a:lnTo>
                </a:path>
              </a:pathLst>
            </a:custGeom>
            <a:ln w="3175">
              <a:solidFill>
                <a:srgbClr val="3364A3"/>
              </a:solidFill>
            </a:ln>
          </p:spPr>
          <p:txBody>
            <a:bodyPr wrap="square" lIns="0" tIns="0" rIns="0" bIns="0" rtlCol="0"/>
            <a:lstStyle/>
            <a:p>
              <a:pPr defTabSz="1105601"/>
              <a:endParaRPr sz="2176">
                <a:solidFill>
                  <a:prstClr val="black"/>
                </a:solidFill>
                <a:latin typeface="Calibri"/>
              </a:endParaRPr>
            </a:p>
          </p:txBody>
        </p:sp>
        <p:sp>
          <p:nvSpPr>
            <p:cNvPr id="37" name="object 37"/>
            <p:cNvSpPr/>
            <p:nvPr/>
          </p:nvSpPr>
          <p:spPr>
            <a:xfrm>
              <a:off x="3695763" y="2118610"/>
              <a:ext cx="121920" cy="1878964"/>
            </a:xfrm>
            <a:custGeom>
              <a:avLst/>
              <a:gdLst/>
              <a:ahLst/>
              <a:cxnLst/>
              <a:rect l="l" t="t" r="r" b="b"/>
              <a:pathLst>
                <a:path w="121920" h="1878964">
                  <a:moveTo>
                    <a:pt x="75590" y="1841042"/>
                  </a:moveTo>
                  <a:lnTo>
                    <a:pt x="0" y="1803234"/>
                  </a:lnTo>
                  <a:lnTo>
                    <a:pt x="0" y="1878838"/>
                  </a:lnTo>
                  <a:lnTo>
                    <a:pt x="75590" y="1841042"/>
                  </a:lnTo>
                  <a:close/>
                </a:path>
                <a:path w="121920" h="1878964">
                  <a:moveTo>
                    <a:pt x="121678" y="75603"/>
                  </a:moveTo>
                  <a:lnTo>
                    <a:pt x="84239" y="0"/>
                  </a:lnTo>
                  <a:lnTo>
                    <a:pt x="46075" y="75234"/>
                  </a:lnTo>
                  <a:lnTo>
                    <a:pt x="121678" y="75603"/>
                  </a:lnTo>
                  <a:close/>
                </a:path>
              </a:pathLst>
            </a:custGeom>
            <a:solidFill>
              <a:srgbClr val="3364A3"/>
            </a:solidFill>
          </p:spPr>
          <p:txBody>
            <a:bodyPr wrap="square" lIns="0" tIns="0" rIns="0" bIns="0" rtlCol="0"/>
            <a:lstStyle/>
            <a:p>
              <a:pPr defTabSz="1105601"/>
              <a:endParaRPr sz="2176">
                <a:solidFill>
                  <a:prstClr val="black"/>
                </a:solidFill>
                <a:latin typeface="Calibri"/>
              </a:endParaRPr>
            </a:p>
          </p:txBody>
        </p:sp>
        <p:sp>
          <p:nvSpPr>
            <p:cNvPr id="38" name="object 38"/>
            <p:cNvSpPr/>
            <p:nvPr/>
          </p:nvSpPr>
          <p:spPr>
            <a:xfrm>
              <a:off x="3775684" y="3117973"/>
              <a:ext cx="1270" cy="833119"/>
            </a:xfrm>
            <a:custGeom>
              <a:avLst/>
              <a:gdLst/>
              <a:ahLst/>
              <a:cxnLst/>
              <a:rect l="l" t="t" r="r" b="b"/>
              <a:pathLst>
                <a:path w="1270" h="833120">
                  <a:moveTo>
                    <a:pt x="0" y="832675"/>
                  </a:moveTo>
                  <a:lnTo>
                    <a:pt x="711" y="0"/>
                  </a:lnTo>
                </a:path>
              </a:pathLst>
            </a:custGeom>
            <a:ln w="3175">
              <a:solidFill>
                <a:srgbClr val="3364A3"/>
              </a:solidFill>
            </a:ln>
          </p:spPr>
          <p:txBody>
            <a:bodyPr wrap="square" lIns="0" tIns="0" rIns="0" bIns="0" rtlCol="0"/>
            <a:lstStyle/>
            <a:p>
              <a:pPr defTabSz="1105601"/>
              <a:endParaRPr sz="2176">
                <a:solidFill>
                  <a:prstClr val="black"/>
                </a:solidFill>
                <a:latin typeface="Calibri"/>
              </a:endParaRPr>
            </a:p>
          </p:txBody>
        </p:sp>
        <p:sp>
          <p:nvSpPr>
            <p:cNvPr id="39" name="object 39"/>
            <p:cNvSpPr/>
            <p:nvPr/>
          </p:nvSpPr>
          <p:spPr>
            <a:xfrm>
              <a:off x="3738600" y="3047412"/>
              <a:ext cx="76200" cy="76200"/>
            </a:xfrm>
            <a:custGeom>
              <a:avLst/>
              <a:gdLst/>
              <a:ahLst/>
              <a:cxnLst/>
              <a:rect l="l" t="t" r="r" b="b"/>
              <a:pathLst>
                <a:path w="76200" h="76200">
                  <a:moveTo>
                    <a:pt x="37795" y="0"/>
                  </a:moveTo>
                  <a:lnTo>
                    <a:pt x="0" y="75603"/>
                  </a:lnTo>
                  <a:lnTo>
                    <a:pt x="75603" y="75603"/>
                  </a:lnTo>
                  <a:lnTo>
                    <a:pt x="37795" y="0"/>
                  </a:lnTo>
                  <a:close/>
                </a:path>
              </a:pathLst>
            </a:custGeom>
            <a:solidFill>
              <a:srgbClr val="3364A3"/>
            </a:solidFill>
          </p:spPr>
          <p:txBody>
            <a:bodyPr wrap="square" lIns="0" tIns="0" rIns="0" bIns="0" rtlCol="0"/>
            <a:lstStyle/>
            <a:p>
              <a:pPr defTabSz="1105601"/>
              <a:endParaRPr sz="2176">
                <a:solidFill>
                  <a:prstClr val="black"/>
                </a:solidFill>
                <a:latin typeface="Calibri"/>
              </a:endParaRPr>
            </a:p>
          </p:txBody>
        </p:sp>
        <p:sp>
          <p:nvSpPr>
            <p:cNvPr id="40" name="object 40"/>
            <p:cNvSpPr/>
            <p:nvPr/>
          </p:nvSpPr>
          <p:spPr>
            <a:xfrm>
              <a:off x="5039283" y="2159288"/>
              <a:ext cx="1270" cy="826769"/>
            </a:xfrm>
            <a:custGeom>
              <a:avLst/>
              <a:gdLst/>
              <a:ahLst/>
              <a:cxnLst/>
              <a:rect l="l" t="t" r="r" b="b"/>
              <a:pathLst>
                <a:path w="1270" h="826769">
                  <a:moveTo>
                    <a:pt x="0" y="0"/>
                  </a:moveTo>
                  <a:lnTo>
                    <a:pt x="711" y="826566"/>
                  </a:lnTo>
                </a:path>
              </a:pathLst>
            </a:custGeom>
            <a:ln w="3175">
              <a:solidFill>
                <a:srgbClr val="3364A3"/>
              </a:solidFill>
            </a:ln>
          </p:spPr>
          <p:txBody>
            <a:bodyPr wrap="square" lIns="0" tIns="0" rIns="0" bIns="0" rtlCol="0"/>
            <a:lstStyle/>
            <a:p>
              <a:pPr defTabSz="1105601"/>
              <a:endParaRPr sz="2176">
                <a:solidFill>
                  <a:prstClr val="black"/>
                </a:solidFill>
                <a:latin typeface="Calibri"/>
              </a:endParaRPr>
            </a:p>
          </p:txBody>
        </p:sp>
        <p:sp>
          <p:nvSpPr>
            <p:cNvPr id="41" name="object 41"/>
            <p:cNvSpPr/>
            <p:nvPr/>
          </p:nvSpPr>
          <p:spPr>
            <a:xfrm>
              <a:off x="5002199" y="2980813"/>
              <a:ext cx="76200" cy="76200"/>
            </a:xfrm>
            <a:custGeom>
              <a:avLst/>
              <a:gdLst/>
              <a:ahLst/>
              <a:cxnLst/>
              <a:rect l="l" t="t" r="r" b="b"/>
              <a:pathLst>
                <a:path w="76200" h="76200">
                  <a:moveTo>
                    <a:pt x="75603" y="0"/>
                  </a:moveTo>
                  <a:lnTo>
                    <a:pt x="0" y="0"/>
                  </a:lnTo>
                  <a:lnTo>
                    <a:pt x="37795" y="75590"/>
                  </a:lnTo>
                  <a:lnTo>
                    <a:pt x="75603" y="0"/>
                  </a:lnTo>
                  <a:close/>
                </a:path>
              </a:pathLst>
            </a:custGeom>
            <a:solidFill>
              <a:srgbClr val="3364A3"/>
            </a:solidFill>
          </p:spPr>
          <p:txBody>
            <a:bodyPr wrap="square" lIns="0" tIns="0" rIns="0" bIns="0" rtlCol="0"/>
            <a:lstStyle/>
            <a:p>
              <a:pPr defTabSz="1105601"/>
              <a:endParaRPr sz="2176">
                <a:solidFill>
                  <a:prstClr val="black"/>
                </a:solidFill>
                <a:latin typeface="Calibri"/>
              </a:endParaRPr>
            </a:p>
          </p:txBody>
        </p:sp>
        <p:sp>
          <p:nvSpPr>
            <p:cNvPr id="42" name="object 42"/>
            <p:cNvSpPr/>
            <p:nvPr/>
          </p:nvSpPr>
          <p:spPr>
            <a:xfrm>
              <a:off x="5039283" y="3058930"/>
              <a:ext cx="1270" cy="826769"/>
            </a:xfrm>
            <a:custGeom>
              <a:avLst/>
              <a:gdLst/>
              <a:ahLst/>
              <a:cxnLst/>
              <a:rect l="l" t="t" r="r" b="b"/>
              <a:pathLst>
                <a:path w="1270" h="826770">
                  <a:moveTo>
                    <a:pt x="0" y="0"/>
                  </a:moveTo>
                  <a:lnTo>
                    <a:pt x="711" y="826554"/>
                  </a:lnTo>
                </a:path>
              </a:pathLst>
            </a:custGeom>
            <a:ln w="3175">
              <a:solidFill>
                <a:srgbClr val="3364A3"/>
              </a:solidFill>
            </a:ln>
          </p:spPr>
          <p:txBody>
            <a:bodyPr wrap="square" lIns="0" tIns="0" rIns="0" bIns="0" rtlCol="0"/>
            <a:lstStyle/>
            <a:p>
              <a:pPr defTabSz="1105601"/>
              <a:endParaRPr sz="2176">
                <a:solidFill>
                  <a:prstClr val="black"/>
                </a:solidFill>
                <a:latin typeface="Calibri"/>
              </a:endParaRPr>
            </a:p>
          </p:txBody>
        </p:sp>
        <p:sp>
          <p:nvSpPr>
            <p:cNvPr id="43" name="object 43"/>
            <p:cNvSpPr/>
            <p:nvPr/>
          </p:nvSpPr>
          <p:spPr>
            <a:xfrm>
              <a:off x="5002199" y="3880443"/>
              <a:ext cx="76200" cy="76200"/>
            </a:xfrm>
            <a:custGeom>
              <a:avLst/>
              <a:gdLst/>
              <a:ahLst/>
              <a:cxnLst/>
              <a:rect l="l" t="t" r="r" b="b"/>
              <a:pathLst>
                <a:path w="76200" h="76200">
                  <a:moveTo>
                    <a:pt x="75603" y="0"/>
                  </a:moveTo>
                  <a:lnTo>
                    <a:pt x="0" y="0"/>
                  </a:lnTo>
                  <a:lnTo>
                    <a:pt x="37795" y="75603"/>
                  </a:lnTo>
                  <a:lnTo>
                    <a:pt x="75603" y="0"/>
                  </a:lnTo>
                  <a:close/>
                </a:path>
              </a:pathLst>
            </a:custGeom>
            <a:solidFill>
              <a:srgbClr val="3364A3"/>
            </a:solidFill>
          </p:spPr>
          <p:txBody>
            <a:bodyPr wrap="square" lIns="0" tIns="0" rIns="0" bIns="0" rtlCol="0"/>
            <a:lstStyle/>
            <a:p>
              <a:pPr defTabSz="1105601"/>
              <a:endParaRPr sz="2176">
                <a:solidFill>
                  <a:prstClr val="black"/>
                </a:solidFill>
                <a:latin typeface="Calibri"/>
              </a:endParaRPr>
            </a:p>
          </p:txBody>
        </p:sp>
        <p:sp>
          <p:nvSpPr>
            <p:cNvPr id="44" name="object 44"/>
            <p:cNvSpPr/>
            <p:nvPr/>
          </p:nvSpPr>
          <p:spPr>
            <a:xfrm>
              <a:off x="3779634" y="3779287"/>
              <a:ext cx="1251585" cy="351790"/>
            </a:xfrm>
            <a:custGeom>
              <a:avLst/>
              <a:gdLst/>
              <a:ahLst/>
              <a:cxnLst/>
              <a:rect l="l" t="t" r="r" b="b"/>
              <a:pathLst>
                <a:path w="1251585" h="351789">
                  <a:moveTo>
                    <a:pt x="1191602" y="0"/>
                  </a:moveTo>
                  <a:lnTo>
                    <a:pt x="59410" y="0"/>
                  </a:lnTo>
                  <a:lnTo>
                    <a:pt x="51803" y="473"/>
                  </a:lnTo>
                  <a:lnTo>
                    <a:pt x="17195" y="16970"/>
                  </a:lnTo>
                  <a:lnTo>
                    <a:pt x="22" y="57962"/>
                  </a:lnTo>
                  <a:lnTo>
                    <a:pt x="0" y="292684"/>
                  </a:lnTo>
                  <a:lnTo>
                    <a:pt x="473" y="300228"/>
                  </a:lnTo>
                  <a:lnTo>
                    <a:pt x="23056" y="339058"/>
                  </a:lnTo>
                  <a:lnTo>
                    <a:pt x="59410" y="351358"/>
                  </a:lnTo>
                  <a:lnTo>
                    <a:pt x="1191602" y="351358"/>
                  </a:lnTo>
                  <a:lnTo>
                    <a:pt x="1227956" y="339058"/>
                  </a:lnTo>
                  <a:lnTo>
                    <a:pt x="1250839" y="300228"/>
                  </a:lnTo>
                  <a:lnTo>
                    <a:pt x="1251369" y="292684"/>
                  </a:lnTo>
                  <a:lnTo>
                    <a:pt x="1251344" y="57962"/>
                  </a:lnTo>
                  <a:lnTo>
                    <a:pt x="1233817" y="16970"/>
                  </a:lnTo>
                  <a:lnTo>
                    <a:pt x="1199210" y="473"/>
                  </a:lnTo>
                  <a:lnTo>
                    <a:pt x="1191602" y="0"/>
                  </a:lnTo>
                  <a:close/>
                </a:path>
              </a:pathLst>
            </a:custGeom>
            <a:solidFill>
              <a:srgbClr val="719ECE">
                <a:alpha val="89999"/>
              </a:srgbClr>
            </a:solidFill>
          </p:spPr>
          <p:txBody>
            <a:bodyPr wrap="square" lIns="0" tIns="0" rIns="0" bIns="0" rtlCol="0"/>
            <a:lstStyle/>
            <a:p>
              <a:pPr defTabSz="1105601"/>
              <a:endParaRPr sz="2176">
                <a:solidFill>
                  <a:prstClr val="black"/>
                </a:solidFill>
                <a:latin typeface="Calibri"/>
              </a:endParaRPr>
            </a:p>
          </p:txBody>
        </p:sp>
        <p:sp>
          <p:nvSpPr>
            <p:cNvPr id="45" name="object 45"/>
            <p:cNvSpPr/>
            <p:nvPr/>
          </p:nvSpPr>
          <p:spPr>
            <a:xfrm>
              <a:off x="3779634" y="3779287"/>
              <a:ext cx="1251585" cy="351790"/>
            </a:xfrm>
            <a:custGeom>
              <a:avLst/>
              <a:gdLst/>
              <a:ahLst/>
              <a:cxnLst/>
              <a:rect l="l" t="t" r="r" b="b"/>
              <a:pathLst>
                <a:path w="1251585" h="351789">
                  <a:moveTo>
                    <a:pt x="59042" y="0"/>
                  </a:moveTo>
                  <a:lnTo>
                    <a:pt x="59410" y="0"/>
                  </a:lnTo>
                  <a:lnTo>
                    <a:pt x="51803" y="473"/>
                  </a:lnTo>
                  <a:lnTo>
                    <a:pt x="44197" y="1892"/>
                  </a:lnTo>
                  <a:lnTo>
                    <a:pt x="12011" y="22601"/>
                  </a:lnTo>
                  <a:lnTo>
                    <a:pt x="0" y="58318"/>
                  </a:lnTo>
                  <a:lnTo>
                    <a:pt x="0" y="292684"/>
                  </a:lnTo>
                  <a:lnTo>
                    <a:pt x="17195" y="334032"/>
                  </a:lnTo>
                  <a:lnTo>
                    <a:pt x="51803" y="350829"/>
                  </a:lnTo>
                  <a:lnTo>
                    <a:pt x="59410" y="351358"/>
                  </a:lnTo>
                  <a:lnTo>
                    <a:pt x="1191602" y="351358"/>
                  </a:lnTo>
                  <a:lnTo>
                    <a:pt x="1227956" y="339058"/>
                  </a:lnTo>
                  <a:lnTo>
                    <a:pt x="1250839" y="300228"/>
                  </a:lnTo>
                  <a:lnTo>
                    <a:pt x="1251369" y="292684"/>
                  </a:lnTo>
                  <a:lnTo>
                    <a:pt x="1251369" y="57962"/>
                  </a:lnTo>
                  <a:lnTo>
                    <a:pt x="1251369" y="58318"/>
                  </a:lnTo>
                  <a:lnTo>
                    <a:pt x="1250839" y="50774"/>
                  </a:lnTo>
                  <a:lnTo>
                    <a:pt x="1249297" y="43294"/>
                  </a:lnTo>
                  <a:lnTo>
                    <a:pt x="1221486" y="7556"/>
                  </a:lnTo>
                  <a:lnTo>
                    <a:pt x="1191602" y="0"/>
                  </a:lnTo>
                  <a:lnTo>
                    <a:pt x="59042" y="0"/>
                  </a:lnTo>
                  <a:close/>
                </a:path>
              </a:pathLst>
            </a:custGeom>
            <a:ln w="3175">
              <a:solidFill>
                <a:srgbClr val="3364A3"/>
              </a:solidFill>
            </a:ln>
          </p:spPr>
          <p:txBody>
            <a:bodyPr wrap="square" lIns="0" tIns="0" rIns="0" bIns="0" rtlCol="0"/>
            <a:lstStyle/>
            <a:p>
              <a:pPr defTabSz="1105601"/>
              <a:endParaRPr sz="2176">
                <a:solidFill>
                  <a:prstClr val="black"/>
                </a:solidFill>
                <a:latin typeface="Calibri"/>
              </a:endParaRPr>
            </a:p>
          </p:txBody>
        </p:sp>
      </p:grpSp>
      <p:sp>
        <p:nvSpPr>
          <p:cNvPr id="46" name="object 46"/>
          <p:cNvSpPr txBox="1"/>
          <p:nvPr/>
        </p:nvSpPr>
        <p:spPr>
          <a:xfrm>
            <a:off x="4144466" y="5915226"/>
            <a:ext cx="4094453" cy="276025"/>
          </a:xfrm>
          <a:prstGeom prst="rect">
            <a:avLst/>
          </a:prstGeom>
        </p:spPr>
        <p:txBody>
          <a:bodyPr vert="horz" wrap="square" lIns="0" tIns="15355" rIns="0" bIns="0" rtlCol="0">
            <a:spAutoFit/>
          </a:bodyPr>
          <a:lstStyle/>
          <a:p>
            <a:pPr marL="15356" defTabSz="1105601">
              <a:spcBef>
                <a:spcPts val="121"/>
              </a:spcBef>
            </a:pPr>
            <a:r>
              <a:rPr sz="1693" dirty="0">
                <a:solidFill>
                  <a:srgbClr val="FFFFFF"/>
                </a:solidFill>
                <a:latin typeface="Arial MT"/>
                <a:cs typeface="Arial MT"/>
              </a:rPr>
              <a:t>*si </a:t>
            </a:r>
            <a:r>
              <a:rPr sz="1693" spc="-6" dirty="0">
                <a:solidFill>
                  <a:srgbClr val="FFFFFF"/>
                </a:solidFill>
                <a:latin typeface="Arial MT"/>
                <a:cs typeface="Arial MT"/>
              </a:rPr>
              <a:t>le</a:t>
            </a:r>
            <a:r>
              <a:rPr sz="1693" spc="12" dirty="0">
                <a:solidFill>
                  <a:srgbClr val="FFFFFF"/>
                </a:solidFill>
                <a:latin typeface="Arial MT"/>
                <a:cs typeface="Arial MT"/>
              </a:rPr>
              <a:t> </a:t>
            </a:r>
            <a:r>
              <a:rPr sz="1693" spc="-6" dirty="0">
                <a:solidFill>
                  <a:srgbClr val="FFFFFF"/>
                </a:solidFill>
                <a:latin typeface="Arial MT"/>
                <a:cs typeface="Arial MT"/>
              </a:rPr>
              <a:t>ClassLoader</a:t>
            </a:r>
            <a:r>
              <a:rPr sz="1693" spc="6" dirty="0">
                <a:solidFill>
                  <a:srgbClr val="FFFFFF"/>
                </a:solidFill>
                <a:latin typeface="Arial MT"/>
                <a:cs typeface="Arial MT"/>
              </a:rPr>
              <a:t> </a:t>
            </a:r>
            <a:r>
              <a:rPr sz="1693" spc="-6" dirty="0">
                <a:solidFill>
                  <a:srgbClr val="FFFFFF"/>
                </a:solidFill>
                <a:latin typeface="Arial MT"/>
                <a:cs typeface="Arial MT"/>
              </a:rPr>
              <a:t>parent</a:t>
            </a:r>
            <a:r>
              <a:rPr sz="1693" spc="18" dirty="0">
                <a:solidFill>
                  <a:srgbClr val="FFFFFF"/>
                </a:solidFill>
                <a:latin typeface="Arial MT"/>
                <a:cs typeface="Arial MT"/>
              </a:rPr>
              <a:t> </a:t>
            </a:r>
            <a:r>
              <a:rPr sz="1693" spc="-6" dirty="0">
                <a:solidFill>
                  <a:srgbClr val="FFFFFF"/>
                </a:solidFill>
                <a:latin typeface="Arial MT"/>
                <a:cs typeface="Arial MT"/>
              </a:rPr>
              <a:t>n’a</a:t>
            </a:r>
            <a:r>
              <a:rPr sz="1693" spc="6" dirty="0">
                <a:solidFill>
                  <a:srgbClr val="FFFFFF"/>
                </a:solidFill>
                <a:latin typeface="Arial MT"/>
                <a:cs typeface="Arial MT"/>
              </a:rPr>
              <a:t> </a:t>
            </a:r>
            <a:r>
              <a:rPr sz="1693" spc="-6" dirty="0">
                <a:solidFill>
                  <a:srgbClr val="FFFFFF"/>
                </a:solidFill>
                <a:latin typeface="Arial MT"/>
                <a:cs typeface="Arial MT"/>
              </a:rPr>
              <a:t>rien</a:t>
            </a:r>
            <a:r>
              <a:rPr sz="1693" spc="6" dirty="0">
                <a:solidFill>
                  <a:srgbClr val="FFFFFF"/>
                </a:solidFill>
                <a:latin typeface="Arial MT"/>
                <a:cs typeface="Arial MT"/>
              </a:rPr>
              <a:t> </a:t>
            </a:r>
            <a:r>
              <a:rPr sz="1693" spc="-6" dirty="0">
                <a:solidFill>
                  <a:srgbClr val="FFFFFF"/>
                </a:solidFill>
                <a:latin typeface="Arial MT"/>
                <a:cs typeface="Arial MT"/>
              </a:rPr>
              <a:t>renvoyé.</a:t>
            </a:r>
            <a:endParaRPr sz="1693">
              <a:solidFill>
                <a:prstClr val="black"/>
              </a:solidFill>
              <a:latin typeface="Arial MT"/>
              <a:cs typeface="Arial MT"/>
            </a:endParaRPr>
          </a:p>
        </p:txBody>
      </p:sp>
      <p:sp>
        <p:nvSpPr>
          <p:cNvPr id="48" name="object 48"/>
          <p:cNvSpPr txBox="1"/>
          <p:nvPr/>
        </p:nvSpPr>
        <p:spPr>
          <a:xfrm>
            <a:off x="2812222" y="4546314"/>
            <a:ext cx="3047232" cy="462037"/>
          </a:xfrm>
          <a:prstGeom prst="rect">
            <a:avLst/>
          </a:prstGeom>
        </p:spPr>
        <p:txBody>
          <a:bodyPr vert="horz" wrap="square" lIns="0" tIns="15355" rIns="0" bIns="0" rtlCol="0">
            <a:spAutoFit/>
          </a:bodyPr>
          <a:lstStyle/>
          <a:p>
            <a:pPr marR="72939" algn="r" defTabSz="1105601">
              <a:spcBef>
                <a:spcPts val="121"/>
              </a:spcBef>
              <a:tabLst>
                <a:tab pos="1689880" algn="l"/>
                <a:tab pos="2045361" algn="l"/>
              </a:tabLst>
            </a:pPr>
            <a:r>
              <a:rPr sz="1451" u="sng" dirty="0">
                <a:solidFill>
                  <a:srgbClr val="FFFFFF"/>
                </a:solidFill>
                <a:uFill>
                  <a:solidFill>
                    <a:srgbClr val="3364A3"/>
                  </a:solidFill>
                </a:uFill>
                <a:latin typeface="Times New Roman"/>
                <a:cs typeface="Times New Roman"/>
              </a:rPr>
              <a:t> 	</a:t>
            </a:r>
            <a:r>
              <a:rPr sz="1451" dirty="0">
                <a:solidFill>
                  <a:srgbClr val="FFFFFF"/>
                </a:solidFill>
                <a:latin typeface="Times New Roman"/>
                <a:cs typeface="Times New Roman"/>
              </a:rPr>
              <a:t>	</a:t>
            </a:r>
            <a:r>
              <a:rPr sz="1451" spc="-6" dirty="0">
                <a:solidFill>
                  <a:srgbClr val="FFFFFF"/>
                </a:solidFill>
                <a:latin typeface="Arial MT"/>
                <a:cs typeface="Arial MT"/>
              </a:rPr>
              <a:t>Application</a:t>
            </a:r>
            <a:endParaRPr sz="1451">
              <a:solidFill>
                <a:prstClr val="black"/>
              </a:solidFill>
              <a:latin typeface="Arial MT"/>
              <a:cs typeface="Arial MT"/>
            </a:endParaRPr>
          </a:p>
          <a:p>
            <a:pPr marR="6142" algn="r" defTabSz="1105601"/>
            <a:r>
              <a:rPr sz="1451" spc="-6" dirty="0">
                <a:solidFill>
                  <a:srgbClr val="FFFFFF"/>
                </a:solidFill>
                <a:latin typeface="Arial MT"/>
                <a:cs typeface="Arial MT"/>
              </a:rPr>
              <a:t>ClassLoader</a:t>
            </a:r>
            <a:endParaRPr sz="1451">
              <a:solidFill>
                <a:prstClr val="black"/>
              </a:solidFill>
              <a:latin typeface="Arial MT"/>
              <a:cs typeface="Arial MT"/>
            </a:endParaRPr>
          </a:p>
        </p:txBody>
      </p:sp>
      <p:sp>
        <p:nvSpPr>
          <p:cNvPr id="49" name="object 49"/>
          <p:cNvSpPr txBox="1"/>
          <p:nvPr/>
        </p:nvSpPr>
        <p:spPr>
          <a:xfrm>
            <a:off x="537431" y="328603"/>
            <a:ext cx="1178509" cy="238771"/>
          </a:xfrm>
          <a:prstGeom prst="rect">
            <a:avLst/>
          </a:prstGeom>
        </p:spPr>
        <p:txBody>
          <a:bodyPr vert="horz" wrap="square" lIns="0" tIns="15355" rIns="0" bIns="0" rtlCol="0">
            <a:spAutoFit/>
          </a:bodyPr>
          <a:lstStyle/>
          <a:p>
            <a:pPr marL="15356" defTabSz="1105601">
              <a:spcBef>
                <a:spcPts val="121"/>
              </a:spcBef>
            </a:pPr>
            <a:r>
              <a:rPr sz="1451" b="1" spc="-6" dirty="0">
                <a:solidFill>
                  <a:srgbClr val="0058FF"/>
                </a:solidFill>
                <a:latin typeface="Arial"/>
                <a:cs typeface="Arial"/>
              </a:rPr>
              <a:t>Classloading</a:t>
            </a:r>
            <a:endParaRPr sz="1451">
              <a:solidFill>
                <a:prstClr val="black"/>
              </a:solidFill>
              <a:latin typeface="Arial"/>
              <a:cs typeface="Arial"/>
            </a:endParaRPr>
          </a:p>
        </p:txBody>
      </p:sp>
      <p:sp>
        <p:nvSpPr>
          <p:cNvPr id="50" name="object 50"/>
          <p:cNvSpPr txBox="1">
            <a:spLocks noGrp="1"/>
          </p:cNvSpPr>
          <p:nvPr>
            <p:ph type="title"/>
          </p:nvPr>
        </p:nvSpPr>
        <p:spPr>
          <a:xfrm>
            <a:off x="537431" y="527514"/>
            <a:ext cx="6347057" cy="573671"/>
          </a:xfrm>
          <a:prstGeom prst="rect">
            <a:avLst/>
          </a:prstGeom>
        </p:spPr>
        <p:txBody>
          <a:bodyPr vert="horz" wrap="square" lIns="0" tIns="15355" rIns="0" bIns="0" rtlCol="0">
            <a:spAutoFit/>
          </a:bodyPr>
          <a:lstStyle/>
          <a:p>
            <a:pPr marL="15356">
              <a:spcBef>
                <a:spcPts val="121"/>
              </a:spcBef>
            </a:pPr>
            <a:r>
              <a:rPr spc="-12" dirty="0">
                <a:latin typeface="Arial"/>
                <a:cs typeface="Arial"/>
              </a:rPr>
              <a:t>Hiérarchie</a:t>
            </a:r>
            <a:r>
              <a:rPr spc="-36" dirty="0">
                <a:latin typeface="Arial"/>
                <a:cs typeface="Arial"/>
              </a:rPr>
              <a:t> </a:t>
            </a:r>
            <a:r>
              <a:rPr spc="-6" dirty="0">
                <a:latin typeface="Arial"/>
                <a:cs typeface="Arial"/>
              </a:rPr>
              <a:t>des</a:t>
            </a:r>
            <a:r>
              <a:rPr spc="-30" dirty="0">
                <a:latin typeface="Arial"/>
                <a:cs typeface="Arial"/>
              </a:rPr>
              <a:t> </a:t>
            </a:r>
            <a:r>
              <a:rPr spc="-6" dirty="0">
                <a:latin typeface="Arial"/>
                <a:cs typeface="Arial"/>
              </a:rPr>
              <a:t>ClassLoaders</a:t>
            </a:r>
          </a:p>
        </p:txBody>
      </p:sp>
      <p:sp>
        <p:nvSpPr>
          <p:cNvPr id="51" name="Flèche : bas 50">
            <a:extLst>
              <a:ext uri="{FF2B5EF4-FFF2-40B4-BE49-F238E27FC236}">
                <a16:creationId xmlns:a16="http://schemas.microsoft.com/office/drawing/2014/main" id="{26E63F17-490A-03E2-EBC7-B3DE0D15AB79}"/>
              </a:ext>
            </a:extLst>
          </p:cNvPr>
          <p:cNvSpPr/>
          <p:nvPr/>
        </p:nvSpPr>
        <p:spPr>
          <a:xfrm>
            <a:off x="3422822" y="2370425"/>
            <a:ext cx="746673" cy="229166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22568136"/>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800004"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spc="-48" dirty="0">
                <a:solidFill>
                  <a:srgbClr val="0058FF"/>
                </a:solidFill>
                <a:latin typeface="Arial"/>
                <a:cs typeface="Arial"/>
              </a:rPr>
              <a:t>11</a:t>
            </a:r>
            <a:endParaRPr sz="1814">
              <a:solidFill>
                <a:prstClr val="black"/>
              </a:solidFill>
              <a:latin typeface="Arial"/>
              <a:cs typeface="Arial"/>
            </a:endParaRPr>
          </a:p>
        </p:txBody>
      </p:sp>
      <p:sp>
        <p:nvSpPr>
          <p:cNvPr id="3" name="object 3"/>
          <p:cNvSpPr txBox="1">
            <a:spLocks noGrp="1"/>
          </p:cNvSpPr>
          <p:nvPr>
            <p:ph type="title"/>
          </p:nvPr>
        </p:nvSpPr>
        <p:spPr>
          <a:xfrm>
            <a:off x="537432" y="484857"/>
            <a:ext cx="6396193" cy="573671"/>
          </a:xfrm>
          <a:prstGeom prst="rect">
            <a:avLst/>
          </a:prstGeom>
        </p:spPr>
        <p:txBody>
          <a:bodyPr vert="horz" wrap="square" lIns="0" tIns="15355" rIns="0" bIns="0" rtlCol="0">
            <a:spAutoFit/>
          </a:bodyPr>
          <a:lstStyle/>
          <a:p>
            <a:pPr marL="15356">
              <a:spcBef>
                <a:spcPts val="121"/>
              </a:spcBef>
            </a:pPr>
            <a:r>
              <a:rPr spc="447" dirty="0"/>
              <a:t>Suppression</a:t>
            </a:r>
            <a:r>
              <a:rPr spc="133" dirty="0"/>
              <a:t> </a:t>
            </a:r>
            <a:r>
              <a:rPr spc="429" dirty="0"/>
              <a:t>de</a:t>
            </a:r>
            <a:r>
              <a:rPr spc="133" dirty="0"/>
              <a:t> </a:t>
            </a:r>
            <a:r>
              <a:rPr spc="447" dirty="0"/>
              <a:t>modules</a:t>
            </a:r>
          </a:p>
        </p:txBody>
      </p:sp>
      <p:sp>
        <p:nvSpPr>
          <p:cNvPr id="4" name="object 4"/>
          <p:cNvSpPr txBox="1"/>
          <p:nvPr/>
        </p:nvSpPr>
        <p:spPr>
          <a:xfrm>
            <a:off x="668010"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593720"/>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668010" y="3065984"/>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1059752" y="1423289"/>
            <a:ext cx="10083736" cy="2701279"/>
          </a:xfrm>
          <a:prstGeom prst="rect">
            <a:avLst/>
          </a:prstGeom>
        </p:spPr>
        <p:txBody>
          <a:bodyPr vert="horz" wrap="square" lIns="0" tIns="155855" rIns="0" bIns="0" rtlCol="0">
            <a:spAutoFit/>
          </a:bodyPr>
          <a:lstStyle/>
          <a:p>
            <a:pPr marL="15356" defTabSz="1105601">
              <a:spcBef>
                <a:spcPts val="1227"/>
              </a:spcBef>
            </a:pPr>
            <a:r>
              <a:rPr sz="2176" spc="-6" dirty="0">
                <a:solidFill>
                  <a:srgbClr val="FFFFFF"/>
                </a:solidFill>
                <a:latin typeface="Arial MT"/>
                <a:cs typeface="Arial MT"/>
              </a:rPr>
              <a:t>Dans</a:t>
            </a:r>
            <a:r>
              <a:rPr sz="2176" spc="-18" dirty="0">
                <a:solidFill>
                  <a:srgbClr val="FFFFFF"/>
                </a:solidFill>
                <a:latin typeface="Arial MT"/>
                <a:cs typeface="Arial MT"/>
              </a:rPr>
              <a:t> </a:t>
            </a:r>
            <a:r>
              <a:rPr sz="2176" spc="-6" dirty="0">
                <a:solidFill>
                  <a:srgbClr val="FFFFFF"/>
                </a:solidFill>
                <a:latin typeface="Arial MT"/>
                <a:cs typeface="Arial MT"/>
              </a:rPr>
              <a:t>la</a:t>
            </a:r>
            <a:r>
              <a:rPr sz="2176" spc="-24" dirty="0">
                <a:solidFill>
                  <a:srgbClr val="FFFFFF"/>
                </a:solidFill>
                <a:latin typeface="Arial MT"/>
                <a:cs typeface="Arial MT"/>
              </a:rPr>
              <a:t> </a:t>
            </a:r>
            <a:r>
              <a:rPr sz="2176" spc="-6" dirty="0">
                <a:solidFill>
                  <a:srgbClr val="FFFFFF"/>
                </a:solidFill>
                <a:latin typeface="Arial MT"/>
                <a:cs typeface="Arial MT"/>
              </a:rPr>
              <a:t>version</a:t>
            </a:r>
            <a:r>
              <a:rPr sz="2176" spc="-18" dirty="0">
                <a:solidFill>
                  <a:srgbClr val="FFFFFF"/>
                </a:solidFill>
                <a:latin typeface="Arial MT"/>
                <a:cs typeface="Arial MT"/>
              </a:rPr>
              <a:t> </a:t>
            </a:r>
            <a:r>
              <a:rPr sz="2176" spc="-6" dirty="0">
                <a:solidFill>
                  <a:srgbClr val="FFFFFF"/>
                </a:solidFill>
                <a:latin typeface="Arial MT"/>
                <a:cs typeface="Arial MT"/>
              </a:rPr>
              <a:t>Java</a:t>
            </a:r>
            <a:r>
              <a:rPr sz="2176" spc="-24" dirty="0">
                <a:solidFill>
                  <a:srgbClr val="FFFFFF"/>
                </a:solidFill>
                <a:latin typeface="Arial MT"/>
                <a:cs typeface="Arial MT"/>
              </a:rPr>
              <a:t> </a:t>
            </a:r>
            <a:r>
              <a:rPr sz="2176" spc="-85" dirty="0">
                <a:solidFill>
                  <a:srgbClr val="FFFFFF"/>
                </a:solidFill>
                <a:latin typeface="Arial MT"/>
                <a:cs typeface="Arial MT"/>
              </a:rPr>
              <a:t>11</a:t>
            </a:r>
            <a:r>
              <a:rPr sz="2176" spc="-18" dirty="0">
                <a:solidFill>
                  <a:srgbClr val="FFFFFF"/>
                </a:solidFill>
                <a:latin typeface="Arial MT"/>
                <a:cs typeface="Arial MT"/>
              </a:rPr>
              <a:t> </a:t>
            </a:r>
            <a:r>
              <a:rPr sz="2176" dirty="0">
                <a:solidFill>
                  <a:srgbClr val="FFFFFF"/>
                </a:solidFill>
                <a:latin typeface="Arial MT"/>
                <a:cs typeface="Arial MT"/>
              </a:rPr>
              <a:t>:</a:t>
            </a:r>
            <a:endParaRPr sz="2176">
              <a:solidFill>
                <a:prstClr val="black"/>
              </a:solidFill>
              <a:latin typeface="Arial MT"/>
              <a:cs typeface="Arial MT"/>
            </a:endParaRPr>
          </a:p>
          <a:p>
            <a:pPr marL="15356" defTabSz="1105601">
              <a:spcBef>
                <a:spcPts val="1106"/>
              </a:spcBef>
            </a:pPr>
            <a:r>
              <a:rPr sz="2176" spc="-6" dirty="0">
                <a:solidFill>
                  <a:srgbClr val="FFFFFF"/>
                </a:solidFill>
                <a:latin typeface="Arial MT"/>
                <a:cs typeface="Arial MT"/>
              </a:rPr>
              <a:t>Java</a:t>
            </a:r>
            <a:r>
              <a:rPr sz="2176" spc="-12" dirty="0">
                <a:solidFill>
                  <a:srgbClr val="FFFFFF"/>
                </a:solidFill>
                <a:latin typeface="Arial MT"/>
                <a:cs typeface="Arial MT"/>
              </a:rPr>
              <a:t> </a:t>
            </a:r>
            <a:r>
              <a:rPr sz="2176" dirty="0">
                <a:solidFill>
                  <a:srgbClr val="FFFFFF"/>
                </a:solidFill>
                <a:latin typeface="Arial MT"/>
                <a:cs typeface="Arial MT"/>
              </a:rPr>
              <a:t>FX</a:t>
            </a:r>
            <a:r>
              <a:rPr sz="2176" spc="-12" dirty="0">
                <a:solidFill>
                  <a:srgbClr val="FFFFFF"/>
                </a:solidFill>
                <a:latin typeface="Arial MT"/>
                <a:cs typeface="Arial MT"/>
              </a:rPr>
              <a:t> </a:t>
            </a:r>
            <a:r>
              <a:rPr sz="2176" dirty="0">
                <a:solidFill>
                  <a:srgbClr val="FFFFFF"/>
                </a:solidFill>
                <a:latin typeface="Arial MT"/>
                <a:cs typeface="Arial MT"/>
              </a:rPr>
              <a:t>: </a:t>
            </a:r>
            <a:r>
              <a:rPr sz="2176" spc="-12" dirty="0">
                <a:solidFill>
                  <a:srgbClr val="FFFFFF"/>
                </a:solidFill>
                <a:latin typeface="Arial MT"/>
                <a:cs typeface="Arial MT"/>
              </a:rPr>
              <a:t>une </a:t>
            </a:r>
            <a:r>
              <a:rPr sz="2176" spc="-6" dirty="0">
                <a:solidFill>
                  <a:srgbClr val="FFFFFF"/>
                </a:solidFill>
                <a:latin typeface="Arial MT"/>
                <a:cs typeface="Arial MT"/>
              </a:rPr>
              <a:t>interface </a:t>
            </a:r>
            <a:r>
              <a:rPr sz="2176" spc="-12" dirty="0">
                <a:solidFill>
                  <a:srgbClr val="FFFFFF"/>
                </a:solidFill>
                <a:latin typeface="Arial MT"/>
                <a:cs typeface="Arial MT"/>
              </a:rPr>
              <a:t>graphique </a:t>
            </a:r>
            <a:r>
              <a:rPr sz="2176" spc="-6" dirty="0">
                <a:solidFill>
                  <a:srgbClr val="FFFFFF"/>
                </a:solidFill>
                <a:latin typeface="Arial MT"/>
                <a:cs typeface="Arial MT"/>
              </a:rPr>
              <a:t>en</a:t>
            </a:r>
            <a:r>
              <a:rPr sz="2176" spc="-12" dirty="0">
                <a:solidFill>
                  <a:srgbClr val="FFFFFF"/>
                </a:solidFill>
                <a:latin typeface="Arial MT"/>
                <a:cs typeface="Arial MT"/>
              </a:rPr>
              <a:t> </a:t>
            </a:r>
            <a:r>
              <a:rPr sz="2176" spc="-6" dirty="0">
                <a:solidFill>
                  <a:srgbClr val="FFFFFF"/>
                </a:solidFill>
                <a:latin typeface="Arial MT"/>
                <a:cs typeface="Arial MT"/>
              </a:rPr>
              <a:t>Java est supprimé.</a:t>
            </a:r>
            <a:endParaRPr sz="2176">
              <a:solidFill>
                <a:prstClr val="black"/>
              </a:solidFill>
              <a:latin typeface="Arial MT"/>
              <a:cs typeface="Arial MT"/>
            </a:endParaRPr>
          </a:p>
          <a:p>
            <a:pPr marL="15356" marR="6142" defTabSz="1105601">
              <a:lnSpc>
                <a:spcPct val="142400"/>
              </a:lnSpc>
            </a:pPr>
            <a:r>
              <a:rPr sz="2176" spc="-6" dirty="0">
                <a:solidFill>
                  <a:srgbClr val="FFFFFF"/>
                </a:solidFill>
                <a:latin typeface="Arial MT"/>
                <a:cs typeface="Arial MT"/>
              </a:rPr>
              <a:t>CORBA </a:t>
            </a:r>
            <a:r>
              <a:rPr sz="2176" dirty="0">
                <a:solidFill>
                  <a:srgbClr val="FFFFFF"/>
                </a:solidFill>
                <a:latin typeface="Arial MT"/>
                <a:cs typeface="Arial MT"/>
              </a:rPr>
              <a:t>: </a:t>
            </a:r>
            <a:r>
              <a:rPr sz="2176" spc="-6" dirty="0">
                <a:solidFill>
                  <a:srgbClr val="FFFFFF"/>
                </a:solidFill>
                <a:latin typeface="Arial MT"/>
                <a:cs typeface="Arial MT"/>
              </a:rPr>
              <a:t>un protocole de communication faisant transiter </a:t>
            </a:r>
            <a:r>
              <a:rPr sz="2176" spc="-12" dirty="0">
                <a:solidFill>
                  <a:srgbClr val="FFFFFF"/>
                </a:solidFill>
                <a:latin typeface="Arial MT"/>
                <a:cs typeface="Arial MT"/>
              </a:rPr>
              <a:t>des objets </a:t>
            </a:r>
            <a:r>
              <a:rPr sz="2176" spc="-6" dirty="0">
                <a:solidFill>
                  <a:srgbClr val="FFFFFF"/>
                </a:solidFill>
                <a:latin typeface="Arial MT"/>
                <a:cs typeface="Arial MT"/>
              </a:rPr>
              <a:t>est supprimé. </a:t>
            </a:r>
            <a:r>
              <a:rPr sz="2176" spc="-592" dirty="0">
                <a:solidFill>
                  <a:srgbClr val="FFFFFF"/>
                </a:solidFill>
                <a:latin typeface="Arial MT"/>
                <a:cs typeface="Arial MT"/>
              </a:rPr>
              <a:t> </a:t>
            </a:r>
            <a:r>
              <a:rPr sz="2176" spc="-6" dirty="0">
                <a:solidFill>
                  <a:srgbClr val="FFFFFF"/>
                </a:solidFill>
                <a:latin typeface="Arial MT"/>
                <a:cs typeface="Arial MT"/>
              </a:rPr>
              <a:t>Java</a:t>
            </a:r>
            <a:r>
              <a:rPr sz="2176" spc="-12" dirty="0">
                <a:solidFill>
                  <a:srgbClr val="FFFFFF"/>
                </a:solidFill>
                <a:latin typeface="Arial MT"/>
                <a:cs typeface="Arial MT"/>
              </a:rPr>
              <a:t> </a:t>
            </a:r>
            <a:r>
              <a:rPr sz="2176" spc="-6" dirty="0">
                <a:solidFill>
                  <a:srgbClr val="FFFFFF"/>
                </a:solidFill>
                <a:latin typeface="Arial MT"/>
                <a:cs typeface="Arial MT"/>
              </a:rPr>
              <a:t>JEE</a:t>
            </a:r>
            <a:r>
              <a:rPr sz="2176" dirty="0">
                <a:solidFill>
                  <a:srgbClr val="FFFFFF"/>
                </a:solidFill>
                <a:latin typeface="Arial MT"/>
                <a:cs typeface="Arial MT"/>
              </a:rPr>
              <a:t> : </a:t>
            </a:r>
            <a:r>
              <a:rPr sz="2176" spc="-6" dirty="0">
                <a:solidFill>
                  <a:srgbClr val="FFFFFF"/>
                </a:solidFill>
                <a:latin typeface="Arial MT"/>
                <a:cs typeface="Arial MT"/>
              </a:rPr>
              <a:t>certains modules,</a:t>
            </a:r>
            <a:r>
              <a:rPr sz="2176" dirty="0">
                <a:solidFill>
                  <a:srgbClr val="FFFFFF"/>
                </a:solidFill>
                <a:latin typeface="Arial MT"/>
                <a:cs typeface="Arial MT"/>
              </a:rPr>
              <a:t> </a:t>
            </a:r>
            <a:r>
              <a:rPr sz="2176" spc="-12" dirty="0">
                <a:solidFill>
                  <a:srgbClr val="FFFFFF"/>
                </a:solidFill>
                <a:latin typeface="Arial MT"/>
                <a:cs typeface="Arial MT"/>
              </a:rPr>
              <a:t>dont</a:t>
            </a:r>
            <a:r>
              <a:rPr sz="2176" dirty="0">
                <a:solidFill>
                  <a:srgbClr val="FFFFFF"/>
                </a:solidFill>
                <a:latin typeface="Arial MT"/>
                <a:cs typeface="Arial MT"/>
              </a:rPr>
              <a:t> JAXB</a:t>
            </a:r>
            <a:r>
              <a:rPr sz="2176" spc="-6" dirty="0">
                <a:solidFill>
                  <a:srgbClr val="FFFFFF"/>
                </a:solidFill>
                <a:latin typeface="Arial MT"/>
                <a:cs typeface="Arial MT"/>
              </a:rPr>
              <a:t> et</a:t>
            </a:r>
            <a:r>
              <a:rPr sz="2176" dirty="0">
                <a:solidFill>
                  <a:srgbClr val="FFFFFF"/>
                </a:solidFill>
                <a:latin typeface="Arial MT"/>
                <a:cs typeface="Arial MT"/>
              </a:rPr>
              <a:t> </a:t>
            </a:r>
            <a:r>
              <a:rPr sz="2176" spc="-6" dirty="0">
                <a:solidFill>
                  <a:srgbClr val="FFFFFF"/>
                </a:solidFill>
                <a:latin typeface="Arial MT"/>
                <a:cs typeface="Arial MT"/>
              </a:rPr>
              <a:t>JAXWS sont supprimés.</a:t>
            </a:r>
            <a:endParaRPr sz="2176">
              <a:solidFill>
                <a:prstClr val="black"/>
              </a:solidFill>
              <a:latin typeface="Arial MT"/>
              <a:cs typeface="Arial MT"/>
            </a:endParaRPr>
          </a:p>
          <a:p>
            <a:pPr marL="15356" marR="117470" defTabSz="1105601">
              <a:lnSpc>
                <a:spcPts val="2442"/>
              </a:lnSpc>
              <a:spcBef>
                <a:spcPts val="1330"/>
              </a:spcBef>
            </a:pPr>
            <a:r>
              <a:rPr sz="2176" spc="-6" dirty="0">
                <a:solidFill>
                  <a:srgbClr val="FFFFFF"/>
                </a:solidFill>
                <a:latin typeface="Arial MT"/>
                <a:cs typeface="Arial MT"/>
              </a:rPr>
              <a:t>Ces</a:t>
            </a:r>
            <a:r>
              <a:rPr sz="2176" spc="6" dirty="0">
                <a:solidFill>
                  <a:srgbClr val="FFFFFF"/>
                </a:solidFill>
                <a:latin typeface="Arial MT"/>
                <a:cs typeface="Arial MT"/>
              </a:rPr>
              <a:t> </a:t>
            </a:r>
            <a:r>
              <a:rPr sz="2176" spc="-12" dirty="0">
                <a:solidFill>
                  <a:srgbClr val="FFFFFF"/>
                </a:solidFill>
                <a:latin typeface="Arial MT"/>
                <a:cs typeface="Arial MT"/>
              </a:rPr>
              <a:t>modules</a:t>
            </a:r>
            <a:r>
              <a:rPr sz="2176" spc="6" dirty="0">
                <a:solidFill>
                  <a:srgbClr val="FFFFFF"/>
                </a:solidFill>
                <a:latin typeface="Arial MT"/>
                <a:cs typeface="Arial MT"/>
              </a:rPr>
              <a:t> </a:t>
            </a:r>
            <a:r>
              <a:rPr sz="2176" spc="-12" dirty="0">
                <a:solidFill>
                  <a:srgbClr val="FFFFFF"/>
                </a:solidFill>
                <a:latin typeface="Arial MT"/>
                <a:cs typeface="Arial MT"/>
              </a:rPr>
              <a:t>ont</a:t>
            </a:r>
            <a:r>
              <a:rPr sz="2176" spc="6" dirty="0">
                <a:solidFill>
                  <a:srgbClr val="FFFFFF"/>
                </a:solidFill>
                <a:latin typeface="Arial MT"/>
                <a:cs typeface="Arial MT"/>
              </a:rPr>
              <a:t> </a:t>
            </a:r>
            <a:r>
              <a:rPr sz="2176" spc="-6" dirty="0">
                <a:solidFill>
                  <a:srgbClr val="FFFFFF"/>
                </a:solidFill>
                <a:latin typeface="Arial MT"/>
                <a:cs typeface="Arial MT"/>
              </a:rPr>
              <a:t>été</a:t>
            </a:r>
            <a:r>
              <a:rPr sz="2176" spc="6" dirty="0">
                <a:solidFill>
                  <a:srgbClr val="FFFFFF"/>
                </a:solidFill>
                <a:latin typeface="Arial MT"/>
                <a:cs typeface="Arial MT"/>
              </a:rPr>
              <a:t> </a:t>
            </a:r>
            <a:r>
              <a:rPr sz="2176" spc="-12" dirty="0">
                <a:solidFill>
                  <a:srgbClr val="FFFFFF"/>
                </a:solidFill>
                <a:latin typeface="Arial MT"/>
                <a:cs typeface="Arial MT"/>
              </a:rPr>
              <a:t>dépréciés</a:t>
            </a:r>
            <a:r>
              <a:rPr sz="2176" spc="6" dirty="0">
                <a:solidFill>
                  <a:srgbClr val="FFFFFF"/>
                </a:solidFill>
                <a:latin typeface="Arial MT"/>
                <a:cs typeface="Arial MT"/>
              </a:rPr>
              <a:t> </a:t>
            </a:r>
            <a:r>
              <a:rPr sz="2176" spc="-12" dirty="0">
                <a:solidFill>
                  <a:srgbClr val="FFFFFF"/>
                </a:solidFill>
                <a:latin typeface="Arial MT"/>
                <a:cs typeface="Arial MT"/>
              </a:rPr>
              <a:t>depuis</a:t>
            </a:r>
            <a:r>
              <a:rPr sz="2176" spc="6" dirty="0">
                <a:solidFill>
                  <a:srgbClr val="FFFFFF"/>
                </a:solidFill>
                <a:latin typeface="Arial MT"/>
                <a:cs typeface="Arial MT"/>
              </a:rPr>
              <a:t> </a:t>
            </a:r>
            <a:r>
              <a:rPr sz="2176" spc="-6" dirty="0">
                <a:solidFill>
                  <a:srgbClr val="FFFFFF"/>
                </a:solidFill>
                <a:latin typeface="Arial MT"/>
                <a:cs typeface="Arial MT"/>
              </a:rPr>
              <a:t>Java9</a:t>
            </a:r>
            <a:r>
              <a:rPr sz="2176" dirty="0">
                <a:solidFill>
                  <a:srgbClr val="FFFFFF"/>
                </a:solidFill>
                <a:latin typeface="Arial MT"/>
                <a:cs typeface="Arial MT"/>
              </a:rPr>
              <a:t> </a:t>
            </a:r>
            <a:r>
              <a:rPr sz="2176" spc="-6" dirty="0">
                <a:solidFill>
                  <a:srgbClr val="FFFFFF"/>
                </a:solidFill>
                <a:latin typeface="Arial MT"/>
                <a:cs typeface="Arial MT"/>
              </a:rPr>
              <a:t>et</a:t>
            </a:r>
            <a:r>
              <a:rPr sz="2176" spc="12" dirty="0">
                <a:solidFill>
                  <a:srgbClr val="FFFFFF"/>
                </a:solidFill>
                <a:latin typeface="Arial MT"/>
                <a:cs typeface="Arial MT"/>
              </a:rPr>
              <a:t> </a:t>
            </a:r>
            <a:r>
              <a:rPr sz="2176" spc="-6" dirty="0">
                <a:solidFill>
                  <a:srgbClr val="FFFFFF"/>
                </a:solidFill>
                <a:latin typeface="Arial MT"/>
                <a:cs typeface="Arial MT"/>
              </a:rPr>
              <a:t>sont</a:t>
            </a:r>
            <a:r>
              <a:rPr sz="2176" spc="6" dirty="0">
                <a:solidFill>
                  <a:srgbClr val="FFFFFF"/>
                </a:solidFill>
                <a:latin typeface="Arial MT"/>
                <a:cs typeface="Arial MT"/>
              </a:rPr>
              <a:t> </a:t>
            </a:r>
            <a:r>
              <a:rPr sz="2176" spc="-6" dirty="0">
                <a:solidFill>
                  <a:srgbClr val="FFFFFF"/>
                </a:solidFill>
                <a:latin typeface="Arial MT"/>
                <a:cs typeface="Arial MT"/>
              </a:rPr>
              <a:t>(normalement)</a:t>
            </a:r>
            <a:r>
              <a:rPr sz="2176" spc="6" dirty="0">
                <a:solidFill>
                  <a:srgbClr val="FFFFFF"/>
                </a:solidFill>
                <a:latin typeface="Arial MT"/>
                <a:cs typeface="Arial MT"/>
              </a:rPr>
              <a:t> </a:t>
            </a:r>
            <a:r>
              <a:rPr sz="2176" spc="-12" dirty="0">
                <a:solidFill>
                  <a:srgbClr val="FFFFFF"/>
                </a:solidFill>
                <a:latin typeface="Arial MT"/>
                <a:cs typeface="Arial MT"/>
              </a:rPr>
              <a:t>récupérables </a:t>
            </a:r>
            <a:r>
              <a:rPr sz="2176" spc="-585" dirty="0">
                <a:solidFill>
                  <a:srgbClr val="FFFFFF"/>
                </a:solidFill>
                <a:latin typeface="Arial MT"/>
                <a:cs typeface="Arial MT"/>
              </a:rPr>
              <a:t> </a:t>
            </a:r>
            <a:r>
              <a:rPr sz="2176" spc="-12" dirty="0">
                <a:solidFill>
                  <a:srgbClr val="FFFFFF"/>
                </a:solidFill>
                <a:latin typeface="Arial MT"/>
                <a:cs typeface="Arial MT"/>
              </a:rPr>
              <a:t>ailleurs.</a:t>
            </a:r>
            <a:endParaRPr sz="2176">
              <a:solidFill>
                <a:prstClr val="black"/>
              </a:solidFill>
              <a:latin typeface="Arial MT"/>
              <a:cs typeface="Arial MT"/>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800004"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spc="-48" dirty="0">
                <a:solidFill>
                  <a:srgbClr val="0058FF"/>
                </a:solidFill>
                <a:latin typeface="Arial"/>
                <a:cs typeface="Arial"/>
              </a:rPr>
              <a:t>11</a:t>
            </a:r>
            <a:endParaRPr sz="1814">
              <a:solidFill>
                <a:prstClr val="black"/>
              </a:solidFill>
              <a:latin typeface="Arial"/>
              <a:cs typeface="Arial"/>
            </a:endParaRPr>
          </a:p>
        </p:txBody>
      </p:sp>
      <p:sp>
        <p:nvSpPr>
          <p:cNvPr id="3" name="object 3"/>
          <p:cNvSpPr txBox="1">
            <a:spLocks noGrp="1"/>
          </p:cNvSpPr>
          <p:nvPr>
            <p:ph type="title"/>
          </p:nvPr>
        </p:nvSpPr>
        <p:spPr>
          <a:xfrm>
            <a:off x="537431" y="484857"/>
            <a:ext cx="5152425" cy="573671"/>
          </a:xfrm>
          <a:prstGeom prst="rect">
            <a:avLst/>
          </a:prstGeom>
        </p:spPr>
        <p:txBody>
          <a:bodyPr vert="horz" wrap="square" lIns="0" tIns="15355" rIns="0" bIns="0" rtlCol="0">
            <a:spAutoFit/>
          </a:bodyPr>
          <a:lstStyle/>
          <a:p>
            <a:pPr marL="15356">
              <a:spcBef>
                <a:spcPts val="121"/>
              </a:spcBef>
            </a:pPr>
            <a:r>
              <a:rPr spc="399" dirty="0"/>
              <a:t>Ce</a:t>
            </a:r>
            <a:r>
              <a:rPr spc="138" dirty="0"/>
              <a:t> </a:t>
            </a:r>
            <a:r>
              <a:rPr spc="254" dirty="0"/>
              <a:t>qu’il</a:t>
            </a:r>
            <a:r>
              <a:rPr spc="151" dirty="0"/>
              <a:t> </a:t>
            </a:r>
            <a:r>
              <a:rPr spc="369" dirty="0"/>
              <a:t>faut</a:t>
            </a:r>
            <a:r>
              <a:rPr spc="145" dirty="0"/>
              <a:t> </a:t>
            </a:r>
            <a:r>
              <a:rPr spc="296" dirty="0"/>
              <a:t>retenir</a:t>
            </a:r>
          </a:p>
        </p:txBody>
      </p:sp>
      <p:sp>
        <p:nvSpPr>
          <p:cNvPr id="4" name="object 4"/>
          <p:cNvSpPr txBox="1"/>
          <p:nvPr/>
        </p:nvSpPr>
        <p:spPr>
          <a:xfrm>
            <a:off x="668010"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593720"/>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668010" y="3065984"/>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668010" y="3847715"/>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8" name="object 8"/>
          <p:cNvSpPr txBox="1"/>
          <p:nvPr/>
        </p:nvSpPr>
        <p:spPr>
          <a:xfrm>
            <a:off x="1059752" y="1423288"/>
            <a:ext cx="10449189" cy="3165252"/>
          </a:xfrm>
          <a:prstGeom prst="rect">
            <a:avLst/>
          </a:prstGeom>
        </p:spPr>
        <p:txBody>
          <a:bodyPr vert="horz" wrap="square" lIns="0" tIns="155855" rIns="0" bIns="0" rtlCol="0">
            <a:spAutoFit/>
          </a:bodyPr>
          <a:lstStyle/>
          <a:p>
            <a:pPr marL="15356" defTabSz="1105601">
              <a:spcBef>
                <a:spcPts val="1227"/>
              </a:spcBef>
            </a:pPr>
            <a:r>
              <a:rPr sz="2176" spc="-6" dirty="0">
                <a:solidFill>
                  <a:srgbClr val="FFFFFF"/>
                </a:solidFill>
                <a:latin typeface="Arial MT"/>
                <a:cs typeface="Arial MT"/>
              </a:rPr>
              <a:t>Java</a:t>
            </a:r>
            <a:r>
              <a:rPr sz="2176" spc="-36" dirty="0">
                <a:solidFill>
                  <a:srgbClr val="FFFFFF"/>
                </a:solidFill>
                <a:latin typeface="Arial MT"/>
                <a:cs typeface="Arial MT"/>
              </a:rPr>
              <a:t> </a:t>
            </a:r>
            <a:r>
              <a:rPr sz="2176" spc="-85" dirty="0">
                <a:solidFill>
                  <a:srgbClr val="FFFFFF"/>
                </a:solidFill>
                <a:latin typeface="Arial MT"/>
                <a:cs typeface="Arial MT"/>
              </a:rPr>
              <a:t>11</a:t>
            </a:r>
            <a:r>
              <a:rPr sz="2176" spc="-36" dirty="0">
                <a:solidFill>
                  <a:srgbClr val="FFFFFF"/>
                </a:solidFill>
                <a:latin typeface="Arial MT"/>
                <a:cs typeface="Arial MT"/>
              </a:rPr>
              <a:t> </a:t>
            </a:r>
            <a:r>
              <a:rPr sz="2176" spc="-6" dirty="0">
                <a:solidFill>
                  <a:srgbClr val="FFFFFF"/>
                </a:solidFill>
                <a:latin typeface="Arial MT"/>
                <a:cs typeface="Arial MT"/>
              </a:rPr>
              <a:t>apporte</a:t>
            </a:r>
            <a:r>
              <a:rPr sz="2176" spc="-30" dirty="0">
                <a:solidFill>
                  <a:srgbClr val="FFFFFF"/>
                </a:solidFill>
                <a:latin typeface="Arial MT"/>
                <a:cs typeface="Arial MT"/>
              </a:rPr>
              <a:t> </a:t>
            </a:r>
            <a:r>
              <a:rPr sz="2176" dirty="0">
                <a:solidFill>
                  <a:srgbClr val="FFFFFF"/>
                </a:solidFill>
                <a:latin typeface="Arial MT"/>
                <a:cs typeface="Arial MT"/>
              </a:rPr>
              <a:t>:</a:t>
            </a:r>
            <a:endParaRPr sz="2176">
              <a:solidFill>
                <a:prstClr val="black"/>
              </a:solidFill>
              <a:latin typeface="Arial MT"/>
              <a:cs typeface="Arial MT"/>
            </a:endParaRPr>
          </a:p>
          <a:p>
            <a:pPr marL="15356" defTabSz="1105601">
              <a:spcBef>
                <a:spcPts val="1106"/>
              </a:spcBef>
            </a:pPr>
            <a:r>
              <a:rPr sz="2176" spc="-18" dirty="0">
                <a:solidFill>
                  <a:srgbClr val="FFFFFF"/>
                </a:solidFill>
                <a:latin typeface="Arial MT"/>
                <a:cs typeface="Arial MT"/>
              </a:rPr>
              <a:t>L’inférence</a:t>
            </a:r>
            <a:r>
              <a:rPr sz="2176" spc="-12" dirty="0">
                <a:solidFill>
                  <a:srgbClr val="FFFFFF"/>
                </a:solidFill>
                <a:latin typeface="Arial MT"/>
                <a:cs typeface="Arial MT"/>
              </a:rPr>
              <a:t> </a:t>
            </a:r>
            <a:r>
              <a:rPr sz="2176" spc="-6" dirty="0">
                <a:solidFill>
                  <a:srgbClr val="FFFFFF"/>
                </a:solidFill>
                <a:latin typeface="Arial MT"/>
                <a:cs typeface="Arial MT"/>
              </a:rPr>
              <a:t>de</a:t>
            </a:r>
            <a:r>
              <a:rPr sz="2176" spc="-12" dirty="0">
                <a:solidFill>
                  <a:srgbClr val="FFFFFF"/>
                </a:solidFill>
                <a:latin typeface="Arial MT"/>
                <a:cs typeface="Arial MT"/>
              </a:rPr>
              <a:t> </a:t>
            </a:r>
            <a:r>
              <a:rPr sz="2176" spc="-6" dirty="0">
                <a:solidFill>
                  <a:srgbClr val="FFFFFF"/>
                </a:solidFill>
                <a:latin typeface="Arial MT"/>
                <a:cs typeface="Arial MT"/>
              </a:rPr>
              <a:t>type</a:t>
            </a:r>
            <a:r>
              <a:rPr sz="2176" spc="-12" dirty="0">
                <a:solidFill>
                  <a:srgbClr val="FFFFFF"/>
                </a:solidFill>
                <a:latin typeface="Arial MT"/>
                <a:cs typeface="Arial MT"/>
              </a:rPr>
              <a:t> pour</a:t>
            </a:r>
            <a:r>
              <a:rPr sz="2176" spc="-6" dirty="0">
                <a:solidFill>
                  <a:srgbClr val="FFFFFF"/>
                </a:solidFill>
                <a:latin typeface="Arial MT"/>
                <a:cs typeface="Arial MT"/>
              </a:rPr>
              <a:t> les </a:t>
            </a:r>
            <a:r>
              <a:rPr sz="2176" spc="-12" dirty="0">
                <a:solidFill>
                  <a:srgbClr val="FFFFFF"/>
                </a:solidFill>
                <a:latin typeface="Arial MT"/>
                <a:cs typeface="Arial MT"/>
              </a:rPr>
              <a:t>lambdas</a:t>
            </a:r>
            <a:endParaRPr sz="2176">
              <a:solidFill>
                <a:prstClr val="black"/>
              </a:solidFill>
              <a:latin typeface="Arial MT"/>
              <a:cs typeface="Arial MT"/>
            </a:endParaRPr>
          </a:p>
          <a:p>
            <a:pPr marL="15356" defTabSz="1105601">
              <a:spcBef>
                <a:spcPts val="1106"/>
              </a:spcBef>
            </a:pPr>
            <a:r>
              <a:rPr sz="2176" spc="-6" dirty="0">
                <a:solidFill>
                  <a:srgbClr val="FFFFFF"/>
                </a:solidFill>
                <a:latin typeface="Arial MT"/>
                <a:cs typeface="Arial MT"/>
              </a:rPr>
              <a:t>Le</a:t>
            </a:r>
            <a:r>
              <a:rPr sz="2176" spc="-12" dirty="0">
                <a:solidFill>
                  <a:srgbClr val="FFFFFF"/>
                </a:solidFill>
                <a:latin typeface="Arial MT"/>
                <a:cs typeface="Arial MT"/>
              </a:rPr>
              <a:t> lancement</a:t>
            </a:r>
            <a:r>
              <a:rPr sz="2176" spc="-6" dirty="0">
                <a:solidFill>
                  <a:srgbClr val="FFFFFF"/>
                </a:solidFill>
                <a:latin typeface="Arial MT"/>
                <a:cs typeface="Arial MT"/>
              </a:rPr>
              <a:t> </a:t>
            </a:r>
            <a:r>
              <a:rPr sz="2176" spc="-12" dirty="0">
                <a:solidFill>
                  <a:srgbClr val="FFFFFF"/>
                </a:solidFill>
                <a:latin typeface="Arial MT"/>
                <a:cs typeface="Arial MT"/>
              </a:rPr>
              <a:t>d’une </a:t>
            </a:r>
            <a:r>
              <a:rPr sz="2176" dirty="0">
                <a:solidFill>
                  <a:srgbClr val="FFFFFF"/>
                </a:solidFill>
                <a:latin typeface="Arial MT"/>
                <a:cs typeface="Arial MT"/>
              </a:rPr>
              <a:t>JVM </a:t>
            </a:r>
            <a:r>
              <a:rPr sz="2176" spc="-6" dirty="0">
                <a:solidFill>
                  <a:srgbClr val="FFFFFF"/>
                </a:solidFill>
                <a:latin typeface="Arial MT"/>
                <a:cs typeface="Arial MT"/>
              </a:rPr>
              <a:t>avec un</a:t>
            </a:r>
            <a:r>
              <a:rPr sz="2176" spc="-12" dirty="0">
                <a:solidFill>
                  <a:srgbClr val="FFFFFF"/>
                </a:solidFill>
                <a:latin typeface="Arial MT"/>
                <a:cs typeface="Arial MT"/>
              </a:rPr>
              <a:t> </a:t>
            </a:r>
            <a:r>
              <a:rPr sz="2176" spc="-6" dirty="0">
                <a:solidFill>
                  <a:srgbClr val="FFFFFF"/>
                </a:solidFill>
                <a:latin typeface="Arial MT"/>
                <a:cs typeface="Arial MT"/>
              </a:rPr>
              <a:t>fichier .java</a:t>
            </a:r>
            <a:endParaRPr sz="2176">
              <a:solidFill>
                <a:prstClr val="black"/>
              </a:solidFill>
              <a:latin typeface="Arial MT"/>
              <a:cs typeface="Arial MT"/>
            </a:endParaRPr>
          </a:p>
          <a:p>
            <a:pPr marL="15356" marR="6142" defTabSz="1105601">
              <a:lnSpc>
                <a:spcPts val="2442"/>
              </a:lnSpc>
              <a:spcBef>
                <a:spcPts val="1330"/>
              </a:spcBef>
            </a:pPr>
            <a:r>
              <a:rPr sz="2176" spc="-6" dirty="0">
                <a:solidFill>
                  <a:srgbClr val="FFFFFF"/>
                </a:solidFill>
                <a:latin typeface="Arial MT"/>
                <a:cs typeface="Arial MT"/>
              </a:rPr>
              <a:t>Des</a:t>
            </a:r>
            <a:r>
              <a:rPr sz="2176" dirty="0">
                <a:solidFill>
                  <a:srgbClr val="FFFFFF"/>
                </a:solidFill>
                <a:latin typeface="Arial MT"/>
                <a:cs typeface="Arial MT"/>
              </a:rPr>
              <a:t> </a:t>
            </a:r>
            <a:r>
              <a:rPr sz="2176" spc="-6" dirty="0">
                <a:solidFill>
                  <a:srgbClr val="FFFFFF"/>
                </a:solidFill>
                <a:latin typeface="Arial MT"/>
                <a:cs typeface="Arial MT"/>
              </a:rPr>
              <a:t>méthodes</a:t>
            </a:r>
            <a:r>
              <a:rPr sz="2176" dirty="0">
                <a:solidFill>
                  <a:srgbClr val="FFFFFF"/>
                </a:solidFill>
                <a:latin typeface="Arial MT"/>
                <a:cs typeface="Arial MT"/>
              </a:rPr>
              <a:t> à</a:t>
            </a:r>
            <a:r>
              <a:rPr sz="2176" spc="-6" dirty="0">
                <a:solidFill>
                  <a:srgbClr val="FFFFFF"/>
                </a:solidFill>
                <a:latin typeface="Arial MT"/>
                <a:cs typeface="Arial MT"/>
              </a:rPr>
              <a:t> String (pour</a:t>
            </a:r>
            <a:r>
              <a:rPr sz="2176" dirty="0">
                <a:solidFill>
                  <a:srgbClr val="FFFFFF"/>
                </a:solidFill>
                <a:latin typeface="Arial MT"/>
                <a:cs typeface="Arial MT"/>
              </a:rPr>
              <a:t> </a:t>
            </a:r>
            <a:r>
              <a:rPr sz="2176" spc="-6" dirty="0">
                <a:solidFill>
                  <a:srgbClr val="FFFFFF"/>
                </a:solidFill>
                <a:latin typeface="Arial MT"/>
                <a:cs typeface="Arial MT"/>
              </a:rPr>
              <a:t>gérer</a:t>
            </a:r>
            <a:r>
              <a:rPr sz="2176" dirty="0">
                <a:solidFill>
                  <a:srgbClr val="FFFFFF"/>
                </a:solidFill>
                <a:latin typeface="Arial MT"/>
                <a:cs typeface="Arial MT"/>
              </a:rPr>
              <a:t> </a:t>
            </a:r>
            <a:r>
              <a:rPr sz="2176" spc="-6" dirty="0">
                <a:solidFill>
                  <a:srgbClr val="FFFFFF"/>
                </a:solidFill>
                <a:latin typeface="Arial MT"/>
                <a:cs typeface="Arial MT"/>
              </a:rPr>
              <a:t>les</a:t>
            </a:r>
            <a:r>
              <a:rPr sz="2176" dirty="0">
                <a:solidFill>
                  <a:srgbClr val="FFFFFF"/>
                </a:solidFill>
                <a:latin typeface="Arial MT"/>
                <a:cs typeface="Arial MT"/>
              </a:rPr>
              <a:t> </a:t>
            </a:r>
            <a:r>
              <a:rPr sz="2176" spc="-6" dirty="0">
                <a:solidFill>
                  <a:srgbClr val="FFFFFF"/>
                </a:solidFill>
                <a:latin typeface="Arial MT"/>
                <a:cs typeface="Arial MT"/>
              </a:rPr>
              <a:t>caractères</a:t>
            </a:r>
            <a:r>
              <a:rPr sz="2176" dirty="0">
                <a:solidFill>
                  <a:srgbClr val="FFFFFF"/>
                </a:solidFill>
                <a:latin typeface="Arial MT"/>
                <a:cs typeface="Arial MT"/>
              </a:rPr>
              <a:t> </a:t>
            </a:r>
            <a:r>
              <a:rPr sz="2176" spc="-12" dirty="0">
                <a:solidFill>
                  <a:srgbClr val="FFFFFF"/>
                </a:solidFill>
                <a:latin typeface="Arial MT"/>
                <a:cs typeface="Arial MT"/>
              </a:rPr>
              <a:t>blancs</a:t>
            </a:r>
            <a:r>
              <a:rPr sz="2176" dirty="0">
                <a:solidFill>
                  <a:srgbClr val="FFFFFF"/>
                </a:solidFill>
                <a:latin typeface="Arial MT"/>
                <a:cs typeface="Arial MT"/>
              </a:rPr>
              <a:t> </a:t>
            </a:r>
            <a:r>
              <a:rPr sz="2176" spc="-6" dirty="0">
                <a:solidFill>
                  <a:srgbClr val="FFFFFF"/>
                </a:solidFill>
                <a:latin typeface="Arial MT"/>
                <a:cs typeface="Arial MT"/>
              </a:rPr>
              <a:t>notamment)</a:t>
            </a:r>
            <a:r>
              <a:rPr sz="2176" dirty="0">
                <a:solidFill>
                  <a:srgbClr val="FFFFFF"/>
                </a:solidFill>
                <a:latin typeface="Arial MT"/>
                <a:cs typeface="Arial MT"/>
              </a:rPr>
              <a:t> </a:t>
            </a:r>
            <a:r>
              <a:rPr sz="2176" spc="-6" dirty="0">
                <a:solidFill>
                  <a:srgbClr val="FFFFFF"/>
                </a:solidFill>
                <a:latin typeface="Arial MT"/>
                <a:cs typeface="Arial MT"/>
              </a:rPr>
              <a:t>et</a:t>
            </a:r>
            <a:r>
              <a:rPr sz="2176" dirty="0">
                <a:solidFill>
                  <a:srgbClr val="FFFFFF"/>
                </a:solidFill>
                <a:latin typeface="Arial MT"/>
                <a:cs typeface="Arial MT"/>
              </a:rPr>
              <a:t> </a:t>
            </a:r>
            <a:r>
              <a:rPr sz="2176" spc="-12" dirty="0">
                <a:solidFill>
                  <a:srgbClr val="FFFFFF"/>
                </a:solidFill>
                <a:latin typeface="Arial MT"/>
                <a:cs typeface="Arial MT"/>
              </a:rPr>
              <a:t>StringBuilder </a:t>
            </a:r>
            <a:r>
              <a:rPr sz="2176" spc="-585" dirty="0">
                <a:solidFill>
                  <a:srgbClr val="FFFFFF"/>
                </a:solidFill>
                <a:latin typeface="Arial MT"/>
                <a:cs typeface="Arial MT"/>
              </a:rPr>
              <a:t> </a:t>
            </a:r>
            <a:r>
              <a:rPr sz="2176" spc="-6" dirty="0">
                <a:solidFill>
                  <a:srgbClr val="FFFFFF"/>
                </a:solidFill>
                <a:latin typeface="Arial MT"/>
                <a:cs typeface="Arial MT"/>
              </a:rPr>
              <a:t>(et </a:t>
            </a:r>
            <a:r>
              <a:rPr sz="2176" spc="-12" dirty="0">
                <a:solidFill>
                  <a:srgbClr val="FFFFFF"/>
                </a:solidFill>
                <a:latin typeface="Arial MT"/>
                <a:cs typeface="Arial MT"/>
              </a:rPr>
              <a:t>StringBuffer)</a:t>
            </a:r>
            <a:endParaRPr sz="2176">
              <a:solidFill>
                <a:prstClr val="black"/>
              </a:solidFill>
              <a:latin typeface="Arial MT"/>
              <a:cs typeface="Arial MT"/>
            </a:endParaRPr>
          </a:p>
          <a:p>
            <a:pPr marL="15356" defTabSz="1105601">
              <a:spcBef>
                <a:spcPts val="1046"/>
              </a:spcBef>
            </a:pPr>
            <a:r>
              <a:rPr sz="2176" spc="-6" dirty="0">
                <a:solidFill>
                  <a:srgbClr val="FFFFFF"/>
                </a:solidFill>
                <a:latin typeface="Arial MT"/>
                <a:cs typeface="Arial MT"/>
              </a:rPr>
              <a:t>Le</a:t>
            </a:r>
            <a:r>
              <a:rPr sz="2176" spc="-48" dirty="0">
                <a:solidFill>
                  <a:srgbClr val="FFFFFF"/>
                </a:solidFill>
                <a:latin typeface="Arial MT"/>
                <a:cs typeface="Arial MT"/>
              </a:rPr>
              <a:t> </a:t>
            </a:r>
            <a:r>
              <a:rPr sz="2176" spc="-6" dirty="0">
                <a:solidFill>
                  <a:srgbClr val="FFFFFF"/>
                </a:solidFill>
                <a:latin typeface="Arial MT"/>
                <a:cs typeface="Arial MT"/>
              </a:rPr>
              <a:t>Predicate</a:t>
            </a:r>
            <a:r>
              <a:rPr sz="2176" spc="-42" dirty="0">
                <a:solidFill>
                  <a:srgbClr val="FFFFFF"/>
                </a:solidFill>
                <a:latin typeface="Arial MT"/>
                <a:cs typeface="Arial MT"/>
              </a:rPr>
              <a:t> </a:t>
            </a:r>
            <a:r>
              <a:rPr sz="2176" spc="-6" dirty="0">
                <a:solidFill>
                  <a:srgbClr val="FFFFFF"/>
                </a:solidFill>
                <a:latin typeface="Arial MT"/>
                <a:cs typeface="Arial MT"/>
              </a:rPr>
              <a:t>not</a:t>
            </a:r>
            <a:endParaRPr sz="2176">
              <a:solidFill>
                <a:prstClr val="black"/>
              </a:solidFill>
              <a:latin typeface="Arial MT"/>
              <a:cs typeface="Arial MT"/>
            </a:endParaRPr>
          </a:p>
          <a:p>
            <a:pPr marL="15356" defTabSz="1105601">
              <a:spcBef>
                <a:spcPts val="1112"/>
              </a:spcBef>
            </a:pPr>
            <a:r>
              <a:rPr sz="2176" spc="-6" dirty="0">
                <a:solidFill>
                  <a:srgbClr val="FFFFFF"/>
                </a:solidFill>
                <a:latin typeface="Arial MT"/>
                <a:cs typeface="Arial MT"/>
              </a:rPr>
              <a:t>Les </a:t>
            </a:r>
            <a:r>
              <a:rPr sz="2176" spc="-12" dirty="0">
                <a:solidFill>
                  <a:srgbClr val="FFFFFF"/>
                </a:solidFill>
                <a:latin typeface="Arial MT"/>
                <a:cs typeface="Arial MT"/>
              </a:rPr>
              <a:t>modules</a:t>
            </a:r>
            <a:r>
              <a:rPr sz="2176" spc="-6" dirty="0">
                <a:solidFill>
                  <a:srgbClr val="FFFFFF"/>
                </a:solidFill>
                <a:latin typeface="Arial MT"/>
                <a:cs typeface="Arial MT"/>
              </a:rPr>
              <a:t> CORBA,</a:t>
            </a:r>
            <a:r>
              <a:rPr sz="2176" dirty="0">
                <a:solidFill>
                  <a:srgbClr val="FFFFFF"/>
                </a:solidFill>
                <a:latin typeface="Arial MT"/>
                <a:cs typeface="Arial MT"/>
              </a:rPr>
              <a:t> </a:t>
            </a:r>
            <a:r>
              <a:rPr sz="2176" spc="-6" dirty="0">
                <a:solidFill>
                  <a:srgbClr val="FFFFFF"/>
                </a:solidFill>
                <a:latin typeface="Arial MT"/>
                <a:cs typeface="Arial MT"/>
              </a:rPr>
              <a:t>JavaFX</a:t>
            </a:r>
            <a:r>
              <a:rPr sz="2176" spc="-12" dirty="0">
                <a:solidFill>
                  <a:srgbClr val="FFFFFF"/>
                </a:solidFill>
                <a:latin typeface="Arial MT"/>
                <a:cs typeface="Arial MT"/>
              </a:rPr>
              <a:t> </a:t>
            </a:r>
            <a:r>
              <a:rPr sz="2176" spc="-6" dirty="0">
                <a:solidFill>
                  <a:srgbClr val="FFFFFF"/>
                </a:solidFill>
                <a:latin typeface="Arial MT"/>
                <a:cs typeface="Arial MT"/>
              </a:rPr>
              <a:t>et</a:t>
            </a:r>
            <a:r>
              <a:rPr sz="2176" dirty="0">
                <a:solidFill>
                  <a:srgbClr val="FFFFFF"/>
                </a:solidFill>
                <a:latin typeface="Arial MT"/>
                <a:cs typeface="Arial MT"/>
              </a:rPr>
              <a:t> </a:t>
            </a:r>
            <a:r>
              <a:rPr sz="2176" spc="-6" dirty="0">
                <a:solidFill>
                  <a:srgbClr val="FFFFFF"/>
                </a:solidFill>
                <a:latin typeface="Arial MT"/>
                <a:cs typeface="Arial MT"/>
              </a:rPr>
              <a:t>certains </a:t>
            </a:r>
            <a:r>
              <a:rPr sz="2176" dirty="0">
                <a:solidFill>
                  <a:srgbClr val="FFFFFF"/>
                </a:solidFill>
                <a:latin typeface="Arial MT"/>
                <a:cs typeface="Arial MT"/>
              </a:rPr>
              <a:t>JEE</a:t>
            </a:r>
            <a:r>
              <a:rPr sz="2176" spc="-6" dirty="0">
                <a:solidFill>
                  <a:srgbClr val="FFFFFF"/>
                </a:solidFill>
                <a:latin typeface="Arial MT"/>
                <a:cs typeface="Arial MT"/>
              </a:rPr>
              <a:t> ont</a:t>
            </a:r>
            <a:r>
              <a:rPr sz="2176" dirty="0">
                <a:solidFill>
                  <a:srgbClr val="FFFFFF"/>
                </a:solidFill>
                <a:latin typeface="Arial MT"/>
                <a:cs typeface="Arial MT"/>
              </a:rPr>
              <a:t> </a:t>
            </a:r>
            <a:r>
              <a:rPr sz="2176" spc="-6" dirty="0">
                <a:solidFill>
                  <a:srgbClr val="FFFFFF"/>
                </a:solidFill>
                <a:latin typeface="Arial MT"/>
                <a:cs typeface="Arial MT"/>
              </a:rPr>
              <a:t>été</a:t>
            </a:r>
            <a:r>
              <a:rPr sz="2176" spc="-12" dirty="0">
                <a:solidFill>
                  <a:srgbClr val="FFFFFF"/>
                </a:solidFill>
                <a:latin typeface="Arial MT"/>
                <a:cs typeface="Arial MT"/>
              </a:rPr>
              <a:t> </a:t>
            </a:r>
            <a:r>
              <a:rPr sz="2176" spc="-6" dirty="0">
                <a:solidFill>
                  <a:srgbClr val="FFFFFF"/>
                </a:solidFill>
                <a:latin typeface="Arial MT"/>
                <a:cs typeface="Arial MT"/>
              </a:rPr>
              <a:t>supprimés.</a:t>
            </a:r>
            <a:endParaRPr sz="2176">
              <a:solidFill>
                <a:prstClr val="black"/>
              </a:solidFill>
              <a:latin typeface="Arial MT"/>
              <a:cs typeface="Arial MT"/>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76488" y="2161073"/>
            <a:ext cx="3946277" cy="1020267"/>
          </a:xfrm>
          <a:prstGeom prst="rect">
            <a:avLst/>
          </a:prstGeom>
        </p:spPr>
        <p:txBody>
          <a:bodyPr vert="horz" wrap="square" lIns="0" tIns="15355" rIns="0" bIns="0" rtlCol="0">
            <a:spAutoFit/>
          </a:bodyPr>
          <a:lstStyle/>
          <a:p>
            <a:pPr marL="15356">
              <a:spcBef>
                <a:spcPts val="121"/>
              </a:spcBef>
            </a:pPr>
            <a:r>
              <a:rPr sz="6529" b="0" dirty="0">
                <a:latin typeface="Arial MT"/>
                <a:cs typeface="Arial MT"/>
              </a:rPr>
              <a:t>JDK</a:t>
            </a:r>
            <a:r>
              <a:rPr sz="6529" b="0" spc="-115" dirty="0">
                <a:latin typeface="Arial MT"/>
                <a:cs typeface="Arial MT"/>
              </a:rPr>
              <a:t> </a:t>
            </a:r>
            <a:r>
              <a:rPr sz="6529" b="0" spc="-6" dirty="0">
                <a:latin typeface="Arial MT"/>
                <a:cs typeface="Arial MT"/>
              </a:rPr>
              <a:t>12-13</a:t>
            </a:r>
            <a:endParaRPr sz="6529">
              <a:latin typeface="Arial MT"/>
              <a:cs typeface="Arial MT"/>
            </a:endParaRP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1146263"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dirty="0">
                <a:solidFill>
                  <a:srgbClr val="0058FF"/>
                </a:solidFill>
                <a:latin typeface="Arial"/>
                <a:cs typeface="Arial"/>
              </a:rPr>
              <a:t>12-13</a:t>
            </a:r>
            <a:endParaRPr sz="1814">
              <a:solidFill>
                <a:prstClr val="black"/>
              </a:solidFill>
              <a:latin typeface="Arial"/>
              <a:cs typeface="Arial"/>
            </a:endParaRPr>
          </a:p>
        </p:txBody>
      </p:sp>
      <p:sp>
        <p:nvSpPr>
          <p:cNvPr id="3" name="object 3"/>
          <p:cNvSpPr txBox="1">
            <a:spLocks noGrp="1"/>
          </p:cNvSpPr>
          <p:nvPr>
            <p:ph type="title"/>
          </p:nvPr>
        </p:nvSpPr>
        <p:spPr>
          <a:xfrm>
            <a:off x="537432" y="484857"/>
            <a:ext cx="4745513" cy="573671"/>
          </a:xfrm>
          <a:prstGeom prst="rect">
            <a:avLst/>
          </a:prstGeom>
        </p:spPr>
        <p:txBody>
          <a:bodyPr vert="horz" wrap="square" lIns="0" tIns="15355" rIns="0" bIns="0" rtlCol="0">
            <a:spAutoFit/>
          </a:bodyPr>
          <a:lstStyle/>
          <a:p>
            <a:pPr marL="15356">
              <a:spcBef>
                <a:spcPts val="121"/>
              </a:spcBef>
            </a:pPr>
            <a:r>
              <a:rPr spc="423" dirty="0"/>
              <a:t>Les</a:t>
            </a:r>
            <a:r>
              <a:rPr spc="127" dirty="0"/>
              <a:t> </a:t>
            </a:r>
            <a:r>
              <a:rPr spc="393" dirty="0"/>
              <a:t>blocs</a:t>
            </a:r>
            <a:r>
              <a:rPr spc="133" dirty="0"/>
              <a:t> </a:t>
            </a:r>
            <a:r>
              <a:rPr spc="429" dirty="0"/>
              <a:t>de</a:t>
            </a:r>
            <a:r>
              <a:rPr spc="138" dirty="0"/>
              <a:t> </a:t>
            </a:r>
            <a:r>
              <a:rPr spc="333" dirty="0"/>
              <a:t>texte</a:t>
            </a:r>
          </a:p>
        </p:txBody>
      </p:sp>
      <p:sp>
        <p:nvSpPr>
          <p:cNvPr id="4" name="object 4"/>
          <p:cNvSpPr txBox="1"/>
          <p:nvPr/>
        </p:nvSpPr>
        <p:spPr>
          <a:xfrm>
            <a:off x="1059752" y="1563880"/>
            <a:ext cx="10367039" cy="1565625"/>
          </a:xfrm>
          <a:prstGeom prst="rect">
            <a:avLst/>
          </a:prstGeom>
        </p:spPr>
        <p:txBody>
          <a:bodyPr vert="horz" wrap="square" lIns="0" tIns="42994" rIns="0" bIns="0" rtlCol="0">
            <a:spAutoFit/>
          </a:bodyPr>
          <a:lstStyle/>
          <a:p>
            <a:pPr marL="15356" marR="1618477" defTabSz="1105601">
              <a:lnSpc>
                <a:spcPts val="2442"/>
              </a:lnSpc>
              <a:spcBef>
                <a:spcPts val="339"/>
              </a:spcBef>
            </a:pPr>
            <a:r>
              <a:rPr sz="2176" spc="-6" dirty="0">
                <a:solidFill>
                  <a:srgbClr val="FFFFFF"/>
                </a:solidFill>
                <a:latin typeface="Arial MT"/>
                <a:cs typeface="Arial MT"/>
              </a:rPr>
              <a:t>Les blocs de texte ont été </a:t>
            </a:r>
            <a:r>
              <a:rPr sz="2176" spc="-12" dirty="0">
                <a:solidFill>
                  <a:srgbClr val="FFFFFF"/>
                </a:solidFill>
                <a:latin typeface="Arial MT"/>
                <a:cs typeface="Arial MT"/>
              </a:rPr>
              <a:t>ajoutés </a:t>
            </a:r>
            <a:r>
              <a:rPr sz="2176" spc="-6" dirty="0">
                <a:solidFill>
                  <a:srgbClr val="FFFFFF"/>
                </a:solidFill>
                <a:latin typeface="Arial MT"/>
                <a:cs typeface="Arial MT"/>
              </a:rPr>
              <a:t>en tant que ‘preview’ </a:t>
            </a:r>
            <a:r>
              <a:rPr sz="2176" spc="-12" dirty="0">
                <a:solidFill>
                  <a:srgbClr val="FFFFFF"/>
                </a:solidFill>
                <a:latin typeface="Arial MT"/>
                <a:cs typeface="Arial MT"/>
              </a:rPr>
              <a:t>dans </a:t>
            </a:r>
            <a:r>
              <a:rPr sz="2176" spc="-6" dirty="0">
                <a:solidFill>
                  <a:srgbClr val="FFFFFF"/>
                </a:solidFill>
                <a:latin typeface="Arial MT"/>
                <a:cs typeface="Arial MT"/>
              </a:rPr>
              <a:t>Java 13 et </a:t>
            </a:r>
            <a:r>
              <a:rPr sz="2176" spc="-592" dirty="0">
                <a:solidFill>
                  <a:srgbClr val="FFFFFF"/>
                </a:solidFill>
                <a:latin typeface="Arial MT"/>
                <a:cs typeface="Arial MT"/>
              </a:rPr>
              <a:t> </a:t>
            </a:r>
            <a:r>
              <a:rPr sz="2176" spc="-6" dirty="0">
                <a:solidFill>
                  <a:srgbClr val="FFFFFF"/>
                </a:solidFill>
                <a:latin typeface="Arial MT"/>
                <a:cs typeface="Arial MT"/>
              </a:rPr>
              <a:t>définitivement adoptés</a:t>
            </a:r>
            <a:r>
              <a:rPr sz="2176" dirty="0">
                <a:solidFill>
                  <a:srgbClr val="FFFFFF"/>
                </a:solidFill>
                <a:latin typeface="Arial MT"/>
                <a:cs typeface="Arial MT"/>
              </a:rPr>
              <a:t> </a:t>
            </a:r>
            <a:r>
              <a:rPr sz="2176" spc="-12" dirty="0">
                <a:solidFill>
                  <a:srgbClr val="FFFFFF"/>
                </a:solidFill>
                <a:latin typeface="Arial MT"/>
                <a:cs typeface="Arial MT"/>
              </a:rPr>
              <a:t>dans</a:t>
            </a:r>
            <a:r>
              <a:rPr sz="2176" dirty="0">
                <a:solidFill>
                  <a:srgbClr val="FFFFFF"/>
                </a:solidFill>
                <a:latin typeface="Arial MT"/>
                <a:cs typeface="Arial MT"/>
              </a:rPr>
              <a:t> </a:t>
            </a:r>
            <a:r>
              <a:rPr sz="2176" spc="-6" dirty="0">
                <a:solidFill>
                  <a:srgbClr val="FFFFFF"/>
                </a:solidFill>
                <a:latin typeface="Arial MT"/>
                <a:cs typeface="Arial MT"/>
              </a:rPr>
              <a:t>Java</a:t>
            </a:r>
            <a:r>
              <a:rPr sz="2176" spc="-12" dirty="0">
                <a:solidFill>
                  <a:srgbClr val="FFFFFF"/>
                </a:solidFill>
                <a:latin typeface="Arial MT"/>
                <a:cs typeface="Arial MT"/>
              </a:rPr>
              <a:t> </a:t>
            </a:r>
            <a:r>
              <a:rPr sz="2176" spc="-6" dirty="0">
                <a:solidFill>
                  <a:srgbClr val="FFFFFF"/>
                </a:solidFill>
                <a:latin typeface="Arial MT"/>
                <a:cs typeface="Arial MT"/>
              </a:rPr>
              <a:t>15.</a:t>
            </a:r>
            <a:endParaRPr sz="2176">
              <a:solidFill>
                <a:prstClr val="black"/>
              </a:solidFill>
              <a:latin typeface="Arial MT"/>
              <a:cs typeface="Arial MT"/>
            </a:endParaRPr>
          </a:p>
          <a:p>
            <a:pPr marL="15356" marR="6142" defTabSz="1105601">
              <a:lnSpc>
                <a:spcPts val="3724"/>
              </a:lnSpc>
              <a:spcBef>
                <a:spcPts val="54"/>
              </a:spcBef>
              <a:tabLst>
                <a:tab pos="445312" algn="l"/>
              </a:tabLst>
            </a:pPr>
            <a:r>
              <a:rPr sz="2176" spc="-6" dirty="0">
                <a:solidFill>
                  <a:srgbClr val="FFFFFF"/>
                </a:solidFill>
                <a:latin typeface="Arial MT"/>
                <a:cs typeface="Arial MT"/>
              </a:rPr>
              <a:t>Ils	</a:t>
            </a:r>
            <a:r>
              <a:rPr sz="2176" spc="-12" dirty="0">
                <a:solidFill>
                  <a:srgbClr val="FFFFFF"/>
                </a:solidFill>
                <a:latin typeface="Arial MT"/>
                <a:cs typeface="Arial MT"/>
              </a:rPr>
              <a:t>améliorent</a:t>
            </a:r>
            <a:r>
              <a:rPr sz="2176" spc="18" dirty="0">
                <a:solidFill>
                  <a:srgbClr val="FFFFFF"/>
                </a:solidFill>
                <a:latin typeface="Arial MT"/>
                <a:cs typeface="Arial MT"/>
              </a:rPr>
              <a:t> </a:t>
            </a:r>
            <a:r>
              <a:rPr sz="2176" spc="-12" dirty="0">
                <a:solidFill>
                  <a:srgbClr val="FFFFFF"/>
                </a:solidFill>
                <a:latin typeface="Arial MT"/>
                <a:cs typeface="Arial MT"/>
              </a:rPr>
              <a:t>l’ergonomie</a:t>
            </a:r>
            <a:r>
              <a:rPr sz="2176" spc="12" dirty="0">
                <a:solidFill>
                  <a:srgbClr val="FFFFFF"/>
                </a:solidFill>
                <a:latin typeface="Arial MT"/>
                <a:cs typeface="Arial MT"/>
              </a:rPr>
              <a:t> </a:t>
            </a:r>
            <a:r>
              <a:rPr sz="2176" spc="-6" dirty="0">
                <a:solidFill>
                  <a:srgbClr val="FFFFFF"/>
                </a:solidFill>
                <a:latin typeface="Arial MT"/>
                <a:cs typeface="Arial MT"/>
              </a:rPr>
              <a:t>du</a:t>
            </a:r>
            <a:r>
              <a:rPr sz="2176" spc="12" dirty="0">
                <a:solidFill>
                  <a:srgbClr val="FFFFFF"/>
                </a:solidFill>
                <a:latin typeface="Arial MT"/>
                <a:cs typeface="Arial MT"/>
              </a:rPr>
              <a:t> </a:t>
            </a:r>
            <a:r>
              <a:rPr sz="2176" spc="-12" dirty="0">
                <a:solidFill>
                  <a:srgbClr val="FFFFFF"/>
                </a:solidFill>
                <a:latin typeface="Arial MT"/>
                <a:cs typeface="Arial MT"/>
              </a:rPr>
              <a:t>développement</a:t>
            </a:r>
            <a:r>
              <a:rPr sz="2176" spc="24" dirty="0">
                <a:solidFill>
                  <a:srgbClr val="FFFFFF"/>
                </a:solidFill>
                <a:latin typeface="Arial MT"/>
                <a:cs typeface="Arial MT"/>
              </a:rPr>
              <a:t> </a:t>
            </a:r>
            <a:r>
              <a:rPr sz="2176" spc="-6" dirty="0">
                <a:solidFill>
                  <a:srgbClr val="FFFFFF"/>
                </a:solidFill>
                <a:latin typeface="Arial MT"/>
                <a:cs typeface="Arial MT"/>
              </a:rPr>
              <a:t>avec</a:t>
            </a:r>
            <a:r>
              <a:rPr sz="2176" spc="18" dirty="0">
                <a:solidFill>
                  <a:srgbClr val="FFFFFF"/>
                </a:solidFill>
                <a:latin typeface="Arial MT"/>
                <a:cs typeface="Arial MT"/>
              </a:rPr>
              <a:t> </a:t>
            </a:r>
            <a:r>
              <a:rPr sz="2176" spc="-6" dirty="0">
                <a:solidFill>
                  <a:srgbClr val="FFFFFF"/>
                </a:solidFill>
                <a:latin typeface="Arial MT"/>
                <a:cs typeface="Arial MT"/>
              </a:rPr>
              <a:t>du</a:t>
            </a:r>
            <a:r>
              <a:rPr sz="2176" spc="12" dirty="0">
                <a:solidFill>
                  <a:srgbClr val="FFFFFF"/>
                </a:solidFill>
                <a:latin typeface="Arial MT"/>
                <a:cs typeface="Arial MT"/>
              </a:rPr>
              <a:t> </a:t>
            </a:r>
            <a:r>
              <a:rPr sz="2176" spc="-6" dirty="0">
                <a:solidFill>
                  <a:srgbClr val="FFFFFF"/>
                </a:solidFill>
                <a:latin typeface="Arial MT"/>
                <a:cs typeface="Arial MT"/>
              </a:rPr>
              <a:t>texte</a:t>
            </a:r>
            <a:r>
              <a:rPr sz="2176" spc="18" dirty="0">
                <a:solidFill>
                  <a:srgbClr val="FFFFFF"/>
                </a:solidFill>
                <a:latin typeface="Arial MT"/>
                <a:cs typeface="Arial MT"/>
              </a:rPr>
              <a:t> </a:t>
            </a:r>
            <a:r>
              <a:rPr sz="2176" spc="-12" dirty="0">
                <a:solidFill>
                  <a:srgbClr val="FFFFFF"/>
                </a:solidFill>
                <a:latin typeface="Arial MT"/>
                <a:cs typeface="Arial MT"/>
              </a:rPr>
              <a:t>prenant</a:t>
            </a:r>
            <a:r>
              <a:rPr sz="2176" spc="18" dirty="0">
                <a:solidFill>
                  <a:srgbClr val="FFFFFF"/>
                </a:solidFill>
                <a:latin typeface="Arial MT"/>
                <a:cs typeface="Arial MT"/>
              </a:rPr>
              <a:t> </a:t>
            </a:r>
            <a:r>
              <a:rPr sz="2176" spc="-12" dirty="0">
                <a:solidFill>
                  <a:srgbClr val="FFFFFF"/>
                </a:solidFill>
                <a:latin typeface="Arial MT"/>
                <a:cs typeface="Arial MT"/>
              </a:rPr>
              <a:t>plusieurs</a:t>
            </a:r>
            <a:r>
              <a:rPr sz="2176" spc="18" dirty="0">
                <a:solidFill>
                  <a:srgbClr val="FFFFFF"/>
                </a:solidFill>
                <a:latin typeface="Arial MT"/>
                <a:cs typeface="Arial MT"/>
              </a:rPr>
              <a:t> </a:t>
            </a:r>
            <a:r>
              <a:rPr sz="2176" spc="-12" dirty="0">
                <a:solidFill>
                  <a:srgbClr val="FFFFFF"/>
                </a:solidFill>
                <a:latin typeface="Arial MT"/>
                <a:cs typeface="Arial MT"/>
              </a:rPr>
              <a:t>lignes. </a:t>
            </a:r>
            <a:r>
              <a:rPr sz="2176" spc="-585" dirty="0">
                <a:solidFill>
                  <a:srgbClr val="FFFFFF"/>
                </a:solidFill>
                <a:latin typeface="Arial MT"/>
                <a:cs typeface="Arial MT"/>
              </a:rPr>
              <a:t> </a:t>
            </a:r>
            <a:r>
              <a:rPr sz="2176" spc="-6" dirty="0">
                <a:solidFill>
                  <a:srgbClr val="FFFFFF"/>
                </a:solidFill>
                <a:latin typeface="Arial MT"/>
                <a:cs typeface="Arial MT"/>
              </a:rPr>
              <a:t>Un bloc</a:t>
            </a:r>
            <a:r>
              <a:rPr sz="2176" dirty="0">
                <a:solidFill>
                  <a:srgbClr val="FFFFFF"/>
                </a:solidFill>
                <a:latin typeface="Arial MT"/>
                <a:cs typeface="Arial MT"/>
              </a:rPr>
              <a:t> </a:t>
            </a:r>
            <a:r>
              <a:rPr sz="2176" spc="-6" dirty="0">
                <a:solidFill>
                  <a:srgbClr val="FFFFFF"/>
                </a:solidFill>
                <a:latin typeface="Arial MT"/>
                <a:cs typeface="Arial MT"/>
              </a:rPr>
              <a:t>de texte est</a:t>
            </a:r>
            <a:r>
              <a:rPr sz="2176" dirty="0">
                <a:solidFill>
                  <a:srgbClr val="FFFFFF"/>
                </a:solidFill>
                <a:latin typeface="Arial MT"/>
                <a:cs typeface="Arial MT"/>
              </a:rPr>
              <a:t> </a:t>
            </a:r>
            <a:r>
              <a:rPr sz="2176" spc="-12" dirty="0">
                <a:solidFill>
                  <a:srgbClr val="FFFFFF"/>
                </a:solidFill>
                <a:latin typeface="Arial MT"/>
                <a:cs typeface="Arial MT"/>
              </a:rPr>
              <a:t>une</a:t>
            </a:r>
            <a:r>
              <a:rPr sz="2176" spc="-6" dirty="0">
                <a:solidFill>
                  <a:srgbClr val="FFFFFF"/>
                </a:solidFill>
                <a:latin typeface="Arial MT"/>
                <a:cs typeface="Arial MT"/>
              </a:rPr>
              <a:t> String,</a:t>
            </a:r>
            <a:r>
              <a:rPr sz="2176" dirty="0">
                <a:solidFill>
                  <a:srgbClr val="FFFFFF"/>
                </a:solidFill>
                <a:latin typeface="Arial MT"/>
                <a:cs typeface="Arial MT"/>
              </a:rPr>
              <a:t> </a:t>
            </a:r>
            <a:r>
              <a:rPr sz="2176" spc="-6" dirty="0">
                <a:solidFill>
                  <a:srgbClr val="FFFFFF"/>
                </a:solidFill>
                <a:latin typeface="Arial MT"/>
                <a:cs typeface="Arial MT"/>
              </a:rPr>
              <a:t>mais</a:t>
            </a:r>
            <a:r>
              <a:rPr sz="2176" dirty="0">
                <a:solidFill>
                  <a:srgbClr val="FFFFFF"/>
                </a:solidFill>
                <a:latin typeface="Arial MT"/>
                <a:cs typeface="Arial MT"/>
              </a:rPr>
              <a:t> sa</a:t>
            </a:r>
            <a:r>
              <a:rPr sz="2176" spc="-6" dirty="0">
                <a:solidFill>
                  <a:srgbClr val="FFFFFF"/>
                </a:solidFill>
                <a:latin typeface="Arial MT"/>
                <a:cs typeface="Arial MT"/>
              </a:rPr>
              <a:t> </a:t>
            </a:r>
            <a:r>
              <a:rPr sz="2176" spc="-12" dirty="0">
                <a:solidFill>
                  <a:srgbClr val="FFFFFF"/>
                </a:solidFill>
                <a:latin typeface="Arial MT"/>
                <a:cs typeface="Arial MT"/>
              </a:rPr>
              <a:t>valeur</a:t>
            </a:r>
            <a:r>
              <a:rPr sz="2176" dirty="0">
                <a:solidFill>
                  <a:srgbClr val="FFFFFF"/>
                </a:solidFill>
                <a:latin typeface="Arial MT"/>
                <a:cs typeface="Arial MT"/>
              </a:rPr>
              <a:t> </a:t>
            </a:r>
            <a:r>
              <a:rPr sz="2176" spc="-6" dirty="0">
                <a:solidFill>
                  <a:srgbClr val="FFFFFF"/>
                </a:solidFill>
                <a:latin typeface="Arial MT"/>
                <a:cs typeface="Arial MT"/>
              </a:rPr>
              <a:t>est</a:t>
            </a:r>
            <a:r>
              <a:rPr sz="2176" spc="6" dirty="0">
                <a:solidFill>
                  <a:srgbClr val="FFFFFF"/>
                </a:solidFill>
                <a:latin typeface="Arial MT"/>
                <a:cs typeface="Arial MT"/>
              </a:rPr>
              <a:t> </a:t>
            </a:r>
            <a:r>
              <a:rPr sz="2176" spc="-6" dirty="0">
                <a:solidFill>
                  <a:srgbClr val="FFFFFF"/>
                </a:solidFill>
                <a:latin typeface="Arial MT"/>
                <a:cs typeface="Arial MT"/>
              </a:rPr>
              <a:t>définie </a:t>
            </a:r>
            <a:r>
              <a:rPr sz="2176" spc="-12" dirty="0">
                <a:solidFill>
                  <a:srgbClr val="FFFFFF"/>
                </a:solidFill>
                <a:latin typeface="Arial MT"/>
                <a:cs typeface="Arial MT"/>
              </a:rPr>
              <a:t>différemment</a:t>
            </a:r>
            <a:r>
              <a:rPr sz="2176" dirty="0">
                <a:solidFill>
                  <a:srgbClr val="FFFFFF"/>
                </a:solidFill>
                <a:latin typeface="Arial MT"/>
                <a:cs typeface="Arial MT"/>
              </a:rPr>
              <a:t> :</a:t>
            </a:r>
            <a:endParaRPr sz="2176">
              <a:solidFill>
                <a:prstClr val="black"/>
              </a:solidFill>
              <a:latin typeface="Arial MT"/>
              <a:cs typeface="Arial MT"/>
            </a:endParaRPr>
          </a:p>
        </p:txBody>
      </p:sp>
      <p:sp>
        <p:nvSpPr>
          <p:cNvPr id="5" name="object 5"/>
          <p:cNvSpPr/>
          <p:nvPr/>
        </p:nvSpPr>
        <p:spPr>
          <a:xfrm>
            <a:off x="1105572" y="4004092"/>
            <a:ext cx="9673753" cy="1801161"/>
          </a:xfrm>
          <a:custGeom>
            <a:avLst/>
            <a:gdLst/>
            <a:ahLst/>
            <a:cxnLst/>
            <a:rect l="l" t="t" r="r" b="b"/>
            <a:pathLst>
              <a:path w="8001000" h="1489710">
                <a:moveTo>
                  <a:pt x="8001000" y="0"/>
                </a:moveTo>
                <a:lnTo>
                  <a:pt x="0" y="0"/>
                </a:lnTo>
                <a:lnTo>
                  <a:pt x="0" y="1489684"/>
                </a:lnTo>
                <a:lnTo>
                  <a:pt x="4000677" y="1489684"/>
                </a:lnTo>
                <a:lnTo>
                  <a:pt x="8001000" y="1489684"/>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6" name="object 6"/>
          <p:cNvSpPr txBox="1"/>
          <p:nvPr/>
        </p:nvSpPr>
        <p:spPr>
          <a:xfrm>
            <a:off x="1105572" y="4004092"/>
            <a:ext cx="9673753" cy="1383380"/>
          </a:xfrm>
          <a:prstGeom prst="rect">
            <a:avLst/>
          </a:prstGeom>
          <a:ln w="29159">
            <a:solidFill>
              <a:srgbClr val="ABB10B"/>
            </a:solidFill>
          </a:ln>
        </p:spPr>
        <p:txBody>
          <a:bodyPr vert="horz" wrap="square" lIns="0" tIns="23801" rIns="0" bIns="0" rtlCol="0">
            <a:spAutoFit/>
          </a:bodyPr>
          <a:lstStyle/>
          <a:p>
            <a:pPr marL="125914" defTabSz="1105601">
              <a:lnSpc>
                <a:spcPts val="1596"/>
              </a:lnSpc>
              <a:spcBef>
                <a:spcPts val="187"/>
              </a:spcBef>
            </a:pPr>
            <a:r>
              <a:rPr sz="1451" spc="-6" dirty="0">
                <a:solidFill>
                  <a:srgbClr val="118FC2"/>
                </a:solidFill>
                <a:latin typeface="Consolas"/>
                <a:cs typeface="Consolas"/>
              </a:rPr>
              <a:t>String</a:t>
            </a:r>
            <a:r>
              <a:rPr sz="1451" spc="-24" dirty="0">
                <a:solidFill>
                  <a:srgbClr val="118FC2"/>
                </a:solidFill>
                <a:latin typeface="Consolas"/>
                <a:cs typeface="Consolas"/>
              </a:rPr>
              <a:t> </a:t>
            </a:r>
            <a:r>
              <a:rPr sz="1451" spc="-6" dirty="0">
                <a:solidFill>
                  <a:srgbClr val="F1F100"/>
                </a:solidFill>
                <a:latin typeface="Consolas"/>
                <a:cs typeface="Consolas"/>
              </a:rPr>
              <a:t>textBlock</a:t>
            </a:r>
            <a:r>
              <a:rPr sz="1451" spc="-12" dirty="0">
                <a:solidFill>
                  <a:srgbClr val="F1F100"/>
                </a:solidFill>
                <a:latin typeface="Consolas"/>
                <a:cs typeface="Consolas"/>
              </a:rPr>
              <a:t> </a:t>
            </a:r>
            <a:r>
              <a:rPr sz="1451" dirty="0">
                <a:solidFill>
                  <a:srgbClr val="E5E5F9"/>
                </a:solidFill>
                <a:latin typeface="Consolas"/>
                <a:cs typeface="Consolas"/>
              </a:rPr>
              <a:t>=</a:t>
            </a:r>
            <a:r>
              <a:rPr sz="1451" spc="-24" dirty="0">
                <a:solidFill>
                  <a:srgbClr val="E5E5F9"/>
                </a:solidFill>
                <a:latin typeface="Consolas"/>
                <a:cs typeface="Consolas"/>
              </a:rPr>
              <a:t> </a:t>
            </a:r>
            <a:r>
              <a:rPr sz="1451" spc="-6" dirty="0">
                <a:solidFill>
                  <a:srgbClr val="16C5A2"/>
                </a:solidFill>
                <a:latin typeface="Consolas"/>
                <a:cs typeface="Consolas"/>
              </a:rPr>
              <a:t>"""</a:t>
            </a:r>
            <a:endParaRPr sz="1451">
              <a:solidFill>
                <a:prstClr val="black"/>
              </a:solidFill>
              <a:latin typeface="Consolas"/>
              <a:cs typeface="Consolas"/>
            </a:endParaRPr>
          </a:p>
          <a:p>
            <a:pPr marL="125914" marR="4231227" indent="1658402" defTabSz="1105601">
              <a:lnSpc>
                <a:spcPts val="1451"/>
              </a:lnSpc>
              <a:spcBef>
                <a:spcPts val="145"/>
              </a:spcBef>
            </a:pPr>
            <a:r>
              <a:rPr sz="1451" spc="-6" dirty="0">
                <a:solidFill>
                  <a:srgbClr val="16C5A2"/>
                </a:solidFill>
                <a:latin typeface="Consolas"/>
                <a:cs typeface="Consolas"/>
              </a:rPr>
              <a:t>Hé bonjour, comment allez-vous </a:t>
            </a:r>
            <a:r>
              <a:rPr sz="1451" spc="12" dirty="0">
                <a:solidFill>
                  <a:srgbClr val="16C5A2"/>
                </a:solidFill>
                <a:latin typeface="Consolas"/>
                <a:cs typeface="Consolas"/>
              </a:rPr>
              <a:t>?"""</a:t>
            </a:r>
            <a:r>
              <a:rPr sz="1451" spc="12" dirty="0">
                <a:solidFill>
                  <a:srgbClr val="E5E5F9"/>
                </a:solidFill>
                <a:latin typeface="Consolas"/>
                <a:cs typeface="Consolas"/>
              </a:rPr>
              <a:t>; </a:t>
            </a:r>
            <a:r>
              <a:rPr sz="1451" spc="-780" dirty="0">
                <a:solidFill>
                  <a:srgbClr val="E5E5F9"/>
                </a:solidFill>
                <a:latin typeface="Consolas"/>
                <a:cs typeface="Consolas"/>
              </a:rPr>
              <a:t> </a:t>
            </a:r>
            <a:r>
              <a:rPr sz="1451" spc="-6" dirty="0">
                <a:solidFill>
                  <a:srgbClr val="118FC2"/>
                </a:solidFill>
                <a:latin typeface="Consolas"/>
                <a:cs typeface="Consolas"/>
              </a:rPr>
              <a:t>String</a:t>
            </a:r>
            <a:r>
              <a:rPr sz="1451" dirty="0">
                <a:solidFill>
                  <a:srgbClr val="118FC2"/>
                </a:solidFill>
                <a:latin typeface="Consolas"/>
                <a:cs typeface="Consolas"/>
              </a:rPr>
              <a:t> </a:t>
            </a:r>
            <a:r>
              <a:rPr sz="1451" spc="-6" dirty="0">
                <a:solidFill>
                  <a:srgbClr val="F1F100"/>
                </a:solidFill>
                <a:latin typeface="Consolas"/>
                <a:cs typeface="Consolas"/>
              </a:rPr>
              <a:t>string</a:t>
            </a:r>
            <a:r>
              <a:rPr sz="1451" dirty="0">
                <a:solidFill>
                  <a:srgbClr val="F1F100"/>
                </a:solidFill>
                <a:latin typeface="Consolas"/>
                <a:cs typeface="Consolas"/>
              </a:rPr>
              <a:t> </a:t>
            </a:r>
            <a:r>
              <a:rPr sz="1451" dirty="0">
                <a:solidFill>
                  <a:srgbClr val="E5E5F9"/>
                </a:solidFill>
                <a:latin typeface="Consolas"/>
                <a:cs typeface="Consolas"/>
              </a:rPr>
              <a:t>=</a:t>
            </a:r>
            <a:r>
              <a:rPr sz="1451" spc="-6" dirty="0">
                <a:solidFill>
                  <a:srgbClr val="E5E5F9"/>
                </a:solidFill>
                <a:latin typeface="Consolas"/>
                <a:cs typeface="Consolas"/>
              </a:rPr>
              <a:t> </a:t>
            </a:r>
            <a:r>
              <a:rPr sz="1451" spc="-6" dirty="0">
                <a:solidFill>
                  <a:srgbClr val="16C5A2"/>
                </a:solidFill>
                <a:latin typeface="Consolas"/>
                <a:cs typeface="Consolas"/>
              </a:rPr>
              <a:t>"Hé</a:t>
            </a:r>
            <a:r>
              <a:rPr sz="1451" spc="-18" dirty="0">
                <a:solidFill>
                  <a:srgbClr val="16C5A2"/>
                </a:solidFill>
                <a:latin typeface="Consolas"/>
                <a:cs typeface="Consolas"/>
              </a:rPr>
              <a:t> </a:t>
            </a:r>
            <a:r>
              <a:rPr sz="1451" spc="-6" dirty="0">
                <a:solidFill>
                  <a:srgbClr val="16C5A2"/>
                </a:solidFill>
                <a:latin typeface="Consolas"/>
                <a:cs typeface="Consolas"/>
              </a:rPr>
              <a:t>bonjour,</a:t>
            </a:r>
            <a:r>
              <a:rPr sz="1451" spc="-12" dirty="0">
                <a:solidFill>
                  <a:srgbClr val="16C5A2"/>
                </a:solidFill>
                <a:latin typeface="Consolas"/>
                <a:cs typeface="Consolas"/>
              </a:rPr>
              <a:t> </a:t>
            </a:r>
            <a:r>
              <a:rPr sz="1451" spc="-6" dirty="0">
                <a:solidFill>
                  <a:srgbClr val="16C5A2"/>
                </a:solidFill>
                <a:latin typeface="Consolas"/>
                <a:cs typeface="Consolas"/>
              </a:rPr>
              <a:t>comment</a:t>
            </a:r>
            <a:r>
              <a:rPr sz="1451" spc="-18" dirty="0">
                <a:solidFill>
                  <a:srgbClr val="16C5A2"/>
                </a:solidFill>
                <a:latin typeface="Consolas"/>
                <a:cs typeface="Consolas"/>
              </a:rPr>
              <a:t> </a:t>
            </a:r>
            <a:r>
              <a:rPr sz="1451" spc="-6" dirty="0">
                <a:solidFill>
                  <a:srgbClr val="16C5A2"/>
                </a:solidFill>
                <a:latin typeface="Consolas"/>
                <a:cs typeface="Consolas"/>
              </a:rPr>
              <a:t>allez-vous</a:t>
            </a:r>
            <a:r>
              <a:rPr sz="1451" spc="-12" dirty="0">
                <a:solidFill>
                  <a:srgbClr val="16C5A2"/>
                </a:solidFill>
                <a:latin typeface="Consolas"/>
                <a:cs typeface="Consolas"/>
              </a:rPr>
              <a:t> </a:t>
            </a:r>
            <a:r>
              <a:rPr sz="1451" spc="24" dirty="0">
                <a:solidFill>
                  <a:srgbClr val="16C5A2"/>
                </a:solidFill>
                <a:latin typeface="Consolas"/>
                <a:cs typeface="Consolas"/>
              </a:rPr>
              <a:t>?"</a:t>
            </a:r>
            <a:r>
              <a:rPr sz="1451" spc="24" dirty="0">
                <a:solidFill>
                  <a:srgbClr val="E5E5F9"/>
                </a:solidFill>
                <a:latin typeface="Consolas"/>
                <a:cs typeface="Consolas"/>
              </a:rPr>
              <a:t>;</a:t>
            </a:r>
            <a:endParaRPr sz="1451">
              <a:solidFill>
                <a:prstClr val="black"/>
              </a:solidFill>
              <a:latin typeface="Consolas"/>
              <a:cs typeface="Consolas"/>
            </a:endParaRPr>
          </a:p>
          <a:p>
            <a:pPr marL="125914" defTabSz="1105601">
              <a:lnSpc>
                <a:spcPts val="1306"/>
              </a:lnSpc>
            </a:pPr>
            <a:r>
              <a:rPr sz="1451" spc="-6" dirty="0">
                <a:solidFill>
                  <a:srgbClr val="16C5A2"/>
                </a:solidFill>
                <a:latin typeface="Consolas"/>
                <a:cs typeface="Consolas"/>
              </a:rPr>
              <a:t>//Renvoie</a:t>
            </a:r>
            <a:r>
              <a:rPr sz="1451" spc="-79" dirty="0">
                <a:solidFill>
                  <a:srgbClr val="16C5A2"/>
                </a:solidFill>
                <a:latin typeface="Consolas"/>
                <a:cs typeface="Consolas"/>
              </a:rPr>
              <a:t> </a:t>
            </a:r>
            <a:r>
              <a:rPr sz="1451" spc="-6" dirty="0">
                <a:solidFill>
                  <a:srgbClr val="16C5A2"/>
                </a:solidFill>
                <a:latin typeface="Consolas"/>
                <a:cs typeface="Consolas"/>
              </a:rPr>
              <a:t>true</a:t>
            </a:r>
            <a:endParaRPr sz="1451">
              <a:solidFill>
                <a:prstClr val="black"/>
              </a:solidFill>
              <a:latin typeface="Consolas"/>
              <a:cs typeface="Consolas"/>
            </a:endParaRPr>
          </a:p>
          <a:p>
            <a:pPr marL="125914" defTabSz="1105601">
              <a:lnSpc>
                <a:spcPts val="1451"/>
              </a:lnSpc>
            </a:pPr>
            <a:r>
              <a:rPr sz="1451" spc="-6" dirty="0">
                <a:solidFill>
                  <a:srgbClr val="118FC2"/>
                </a:solidFill>
                <a:latin typeface="Consolas"/>
                <a:cs typeface="Consolas"/>
              </a:rPr>
              <a:t>System</a:t>
            </a:r>
            <a:r>
              <a:rPr sz="1451" spc="-6" dirty="0">
                <a:solidFill>
                  <a:srgbClr val="E5E5F9"/>
                </a:solidFill>
                <a:latin typeface="Consolas"/>
                <a:cs typeface="Consolas"/>
              </a:rPr>
              <a:t>.</a:t>
            </a:r>
            <a:r>
              <a:rPr sz="1451" b="1" i="1" spc="-6" dirty="0">
                <a:solidFill>
                  <a:srgbClr val="8CD9F7"/>
                </a:solidFill>
                <a:latin typeface="Consolas"/>
                <a:cs typeface="Consolas"/>
              </a:rPr>
              <a:t>out</a:t>
            </a:r>
            <a:r>
              <a:rPr sz="1451" spc="-6" dirty="0">
                <a:solidFill>
                  <a:srgbClr val="E5E5F9"/>
                </a:solidFill>
                <a:latin typeface="Consolas"/>
                <a:cs typeface="Consolas"/>
              </a:rPr>
              <a:t>.</a:t>
            </a:r>
            <a:r>
              <a:rPr sz="1451" spc="-6" dirty="0">
                <a:solidFill>
                  <a:srgbClr val="A6EB20"/>
                </a:solidFill>
                <a:latin typeface="Consolas"/>
                <a:cs typeface="Consolas"/>
              </a:rPr>
              <a:t>println</a:t>
            </a:r>
            <a:r>
              <a:rPr sz="1451" spc="-6" dirty="0">
                <a:solidFill>
                  <a:srgbClr val="F8F9F3"/>
                </a:solidFill>
                <a:latin typeface="Consolas"/>
                <a:cs typeface="Consolas"/>
              </a:rPr>
              <a:t>(</a:t>
            </a:r>
            <a:r>
              <a:rPr sz="1451" spc="-6" dirty="0">
                <a:solidFill>
                  <a:srgbClr val="D8E7F6"/>
                </a:solidFill>
                <a:latin typeface="Consolas"/>
                <a:cs typeface="Consolas"/>
              </a:rPr>
              <a:t>textBlock</a:t>
            </a:r>
            <a:r>
              <a:rPr sz="1451" spc="-6" dirty="0">
                <a:solidFill>
                  <a:srgbClr val="E5E5F9"/>
                </a:solidFill>
                <a:latin typeface="Consolas"/>
                <a:cs typeface="Consolas"/>
              </a:rPr>
              <a:t>.</a:t>
            </a:r>
            <a:r>
              <a:rPr sz="1451" spc="-6" dirty="0">
                <a:solidFill>
                  <a:srgbClr val="D8E7F6"/>
                </a:solidFill>
                <a:latin typeface="Consolas"/>
                <a:cs typeface="Consolas"/>
              </a:rPr>
              <a:t>equals</a:t>
            </a:r>
            <a:r>
              <a:rPr sz="1451" spc="-6" dirty="0">
                <a:solidFill>
                  <a:srgbClr val="F8F9F3"/>
                </a:solidFill>
                <a:latin typeface="Consolas"/>
                <a:cs typeface="Consolas"/>
              </a:rPr>
              <a:t>(</a:t>
            </a:r>
            <a:r>
              <a:rPr sz="1451" spc="-6" dirty="0">
                <a:solidFill>
                  <a:srgbClr val="D8E7F6"/>
                </a:solidFill>
                <a:latin typeface="Consolas"/>
                <a:cs typeface="Consolas"/>
              </a:rPr>
              <a:t>string</a:t>
            </a:r>
            <a:r>
              <a:rPr sz="1451" spc="-6" dirty="0">
                <a:solidFill>
                  <a:srgbClr val="F8F9F3"/>
                </a:solidFill>
                <a:latin typeface="Consolas"/>
                <a:cs typeface="Consolas"/>
              </a:rPr>
              <a:t>))</a:t>
            </a:r>
            <a:r>
              <a:rPr sz="1451" spc="-6" dirty="0">
                <a:solidFill>
                  <a:srgbClr val="E5E5F9"/>
                </a:solidFill>
                <a:latin typeface="Consolas"/>
                <a:cs typeface="Consolas"/>
              </a:rPr>
              <a:t>;</a:t>
            </a:r>
            <a:endParaRPr sz="1451">
              <a:solidFill>
                <a:prstClr val="black"/>
              </a:solidFill>
              <a:latin typeface="Consolas"/>
              <a:cs typeface="Consolas"/>
            </a:endParaRPr>
          </a:p>
          <a:p>
            <a:pPr marL="125914" marR="5584821" defTabSz="1105601">
              <a:lnSpc>
                <a:spcPts val="1451"/>
              </a:lnSpc>
              <a:spcBef>
                <a:spcPts val="145"/>
              </a:spcBef>
            </a:pPr>
            <a:r>
              <a:rPr sz="1451" spc="-6" dirty="0">
                <a:solidFill>
                  <a:srgbClr val="16C5A2"/>
                </a:solidFill>
                <a:latin typeface="Consolas"/>
                <a:cs typeface="Consolas"/>
              </a:rPr>
              <a:t>//Renvoie 32 </a:t>
            </a:r>
            <a:r>
              <a:rPr sz="1451" dirty="0">
                <a:solidFill>
                  <a:srgbClr val="16C5A2"/>
                </a:solidFill>
                <a:latin typeface="Consolas"/>
                <a:cs typeface="Consolas"/>
              </a:rPr>
              <a:t> </a:t>
            </a:r>
            <a:r>
              <a:rPr sz="1451" spc="-6" dirty="0">
                <a:solidFill>
                  <a:srgbClr val="118FC2"/>
                </a:solidFill>
                <a:latin typeface="Consolas"/>
                <a:cs typeface="Consolas"/>
              </a:rPr>
              <a:t>System</a:t>
            </a:r>
            <a:r>
              <a:rPr sz="1451" spc="-6" dirty="0">
                <a:solidFill>
                  <a:srgbClr val="E5E5F9"/>
                </a:solidFill>
                <a:latin typeface="Consolas"/>
                <a:cs typeface="Consolas"/>
              </a:rPr>
              <a:t>.</a:t>
            </a:r>
            <a:r>
              <a:rPr sz="1451" b="1" i="1" spc="-6" dirty="0">
                <a:solidFill>
                  <a:srgbClr val="8CD9F7"/>
                </a:solidFill>
                <a:latin typeface="Consolas"/>
                <a:cs typeface="Consolas"/>
              </a:rPr>
              <a:t>out</a:t>
            </a:r>
            <a:r>
              <a:rPr sz="1451" spc="-6" dirty="0">
                <a:solidFill>
                  <a:srgbClr val="E5E5F9"/>
                </a:solidFill>
                <a:latin typeface="Consolas"/>
                <a:cs typeface="Consolas"/>
              </a:rPr>
              <a:t>.</a:t>
            </a:r>
            <a:r>
              <a:rPr sz="1451" spc="-6" dirty="0">
                <a:solidFill>
                  <a:srgbClr val="A6EB20"/>
                </a:solidFill>
                <a:latin typeface="Consolas"/>
                <a:cs typeface="Consolas"/>
              </a:rPr>
              <a:t>println</a:t>
            </a:r>
            <a:r>
              <a:rPr sz="1451" spc="-6" dirty="0">
                <a:solidFill>
                  <a:srgbClr val="F8F9F3"/>
                </a:solidFill>
                <a:latin typeface="Consolas"/>
                <a:cs typeface="Consolas"/>
              </a:rPr>
              <a:t>(</a:t>
            </a:r>
            <a:r>
              <a:rPr sz="1451" spc="-6" dirty="0">
                <a:solidFill>
                  <a:srgbClr val="D8E7F6"/>
                </a:solidFill>
                <a:latin typeface="Consolas"/>
                <a:cs typeface="Consolas"/>
              </a:rPr>
              <a:t>textBlock</a:t>
            </a:r>
            <a:r>
              <a:rPr sz="1451" spc="-6" dirty="0">
                <a:solidFill>
                  <a:srgbClr val="E5E5F9"/>
                </a:solidFill>
                <a:latin typeface="Consolas"/>
                <a:cs typeface="Consolas"/>
              </a:rPr>
              <a:t>.</a:t>
            </a:r>
            <a:r>
              <a:rPr sz="1451" spc="-6" dirty="0">
                <a:solidFill>
                  <a:srgbClr val="D8E7F6"/>
                </a:solidFill>
                <a:latin typeface="Consolas"/>
                <a:cs typeface="Consolas"/>
              </a:rPr>
              <a:t>length()</a:t>
            </a:r>
            <a:r>
              <a:rPr sz="1451" spc="-6" dirty="0">
                <a:solidFill>
                  <a:srgbClr val="F8F9F3"/>
                </a:solidFill>
                <a:latin typeface="Consolas"/>
                <a:cs typeface="Consolas"/>
              </a:rPr>
              <a:t>)</a:t>
            </a:r>
            <a:r>
              <a:rPr sz="1451" spc="-6" dirty="0">
                <a:solidFill>
                  <a:srgbClr val="E5E5F9"/>
                </a:solidFill>
                <a:latin typeface="Consolas"/>
                <a:cs typeface="Consolas"/>
              </a:rPr>
              <a:t>;</a:t>
            </a:r>
            <a:endParaRPr sz="1451">
              <a:solidFill>
                <a:prstClr val="black"/>
              </a:solidFill>
              <a:latin typeface="Consolas"/>
              <a:cs typeface="Consolas"/>
            </a:endParaRP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1146263"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dirty="0">
                <a:solidFill>
                  <a:srgbClr val="0058FF"/>
                </a:solidFill>
                <a:latin typeface="Arial"/>
                <a:cs typeface="Arial"/>
              </a:rPr>
              <a:t>12-13</a:t>
            </a:r>
            <a:endParaRPr sz="1814">
              <a:solidFill>
                <a:prstClr val="black"/>
              </a:solidFill>
              <a:latin typeface="Arial"/>
              <a:cs typeface="Arial"/>
            </a:endParaRPr>
          </a:p>
        </p:txBody>
      </p:sp>
      <p:sp>
        <p:nvSpPr>
          <p:cNvPr id="3" name="object 3"/>
          <p:cNvSpPr txBox="1">
            <a:spLocks noGrp="1"/>
          </p:cNvSpPr>
          <p:nvPr>
            <p:ph type="title"/>
          </p:nvPr>
        </p:nvSpPr>
        <p:spPr>
          <a:xfrm>
            <a:off x="537431" y="484857"/>
            <a:ext cx="6734775" cy="573671"/>
          </a:xfrm>
          <a:prstGeom prst="rect">
            <a:avLst/>
          </a:prstGeom>
        </p:spPr>
        <p:txBody>
          <a:bodyPr vert="horz" wrap="square" lIns="0" tIns="15355" rIns="0" bIns="0" rtlCol="0">
            <a:spAutoFit/>
          </a:bodyPr>
          <a:lstStyle/>
          <a:p>
            <a:pPr marL="15356">
              <a:spcBef>
                <a:spcPts val="121"/>
              </a:spcBef>
            </a:pPr>
            <a:r>
              <a:rPr spc="333" dirty="0"/>
              <a:t>Intérêt</a:t>
            </a:r>
            <a:r>
              <a:rPr spc="145" dirty="0"/>
              <a:t> </a:t>
            </a:r>
            <a:r>
              <a:rPr spc="484" dirty="0"/>
              <a:t>des</a:t>
            </a:r>
            <a:r>
              <a:rPr spc="145" dirty="0"/>
              <a:t> </a:t>
            </a:r>
            <a:r>
              <a:rPr spc="393" dirty="0"/>
              <a:t>blocs</a:t>
            </a:r>
            <a:r>
              <a:rPr spc="138" dirty="0"/>
              <a:t> </a:t>
            </a:r>
            <a:r>
              <a:rPr spc="429" dirty="0"/>
              <a:t>de</a:t>
            </a:r>
            <a:r>
              <a:rPr spc="151" dirty="0"/>
              <a:t> </a:t>
            </a:r>
            <a:r>
              <a:rPr spc="333" dirty="0"/>
              <a:t>texte</a:t>
            </a:r>
          </a:p>
        </p:txBody>
      </p:sp>
      <p:sp>
        <p:nvSpPr>
          <p:cNvPr id="4" name="object 4"/>
          <p:cNvSpPr txBox="1"/>
          <p:nvPr/>
        </p:nvSpPr>
        <p:spPr>
          <a:xfrm>
            <a:off x="1059752" y="1563880"/>
            <a:ext cx="8531329" cy="350340"/>
          </a:xfrm>
          <a:prstGeom prst="rect">
            <a:avLst/>
          </a:prstGeom>
        </p:spPr>
        <p:txBody>
          <a:bodyPr vert="horz" wrap="square" lIns="0" tIns="15355" rIns="0" bIns="0" rtlCol="0">
            <a:spAutoFit/>
          </a:bodyPr>
          <a:lstStyle/>
          <a:p>
            <a:pPr marL="15356" defTabSz="1105601">
              <a:spcBef>
                <a:spcPts val="121"/>
              </a:spcBef>
            </a:pPr>
            <a:r>
              <a:rPr sz="2176" spc="-6" dirty="0">
                <a:solidFill>
                  <a:srgbClr val="FFFFFF"/>
                </a:solidFill>
                <a:latin typeface="Arial MT"/>
                <a:cs typeface="Arial MT"/>
              </a:rPr>
              <a:t>Les</a:t>
            </a:r>
            <a:r>
              <a:rPr sz="2176" dirty="0">
                <a:solidFill>
                  <a:srgbClr val="FFFFFF"/>
                </a:solidFill>
                <a:latin typeface="Arial MT"/>
                <a:cs typeface="Arial MT"/>
              </a:rPr>
              <a:t> </a:t>
            </a:r>
            <a:r>
              <a:rPr sz="2176" spc="-6" dirty="0">
                <a:solidFill>
                  <a:srgbClr val="FFFFFF"/>
                </a:solidFill>
                <a:latin typeface="Arial MT"/>
                <a:cs typeface="Arial MT"/>
              </a:rPr>
              <a:t>blocs</a:t>
            </a:r>
            <a:r>
              <a:rPr sz="2176" dirty="0">
                <a:solidFill>
                  <a:srgbClr val="FFFFFF"/>
                </a:solidFill>
                <a:latin typeface="Arial MT"/>
                <a:cs typeface="Arial MT"/>
              </a:rPr>
              <a:t> </a:t>
            </a:r>
            <a:r>
              <a:rPr sz="2176" spc="-6" dirty="0">
                <a:solidFill>
                  <a:srgbClr val="FFFFFF"/>
                </a:solidFill>
                <a:latin typeface="Arial MT"/>
                <a:cs typeface="Arial MT"/>
              </a:rPr>
              <a:t>de texte</a:t>
            </a:r>
            <a:r>
              <a:rPr sz="2176" dirty="0">
                <a:solidFill>
                  <a:srgbClr val="FFFFFF"/>
                </a:solidFill>
                <a:latin typeface="Arial MT"/>
                <a:cs typeface="Arial MT"/>
              </a:rPr>
              <a:t> </a:t>
            </a:r>
            <a:r>
              <a:rPr sz="2176" spc="-6" dirty="0">
                <a:solidFill>
                  <a:srgbClr val="FFFFFF"/>
                </a:solidFill>
                <a:latin typeface="Arial MT"/>
                <a:cs typeface="Arial MT"/>
              </a:rPr>
              <a:t>améliorent</a:t>
            </a:r>
            <a:r>
              <a:rPr sz="2176" dirty="0">
                <a:solidFill>
                  <a:srgbClr val="FFFFFF"/>
                </a:solidFill>
                <a:latin typeface="Arial MT"/>
                <a:cs typeface="Arial MT"/>
              </a:rPr>
              <a:t> </a:t>
            </a:r>
            <a:r>
              <a:rPr sz="2176" spc="-6" dirty="0">
                <a:solidFill>
                  <a:srgbClr val="FFFFFF"/>
                </a:solidFill>
                <a:latin typeface="Arial MT"/>
                <a:cs typeface="Arial MT"/>
              </a:rPr>
              <a:t>la création de</a:t>
            </a:r>
            <a:r>
              <a:rPr sz="2176" dirty="0">
                <a:solidFill>
                  <a:srgbClr val="FFFFFF"/>
                </a:solidFill>
                <a:latin typeface="Arial MT"/>
                <a:cs typeface="Arial MT"/>
              </a:rPr>
              <a:t> </a:t>
            </a:r>
            <a:r>
              <a:rPr sz="2176" spc="-6" dirty="0">
                <a:solidFill>
                  <a:srgbClr val="FFFFFF"/>
                </a:solidFill>
                <a:latin typeface="Arial MT"/>
                <a:cs typeface="Arial MT"/>
              </a:rPr>
              <a:t>texte sur</a:t>
            </a:r>
            <a:r>
              <a:rPr sz="2176" dirty="0">
                <a:solidFill>
                  <a:srgbClr val="FFFFFF"/>
                </a:solidFill>
                <a:latin typeface="Arial MT"/>
                <a:cs typeface="Arial MT"/>
              </a:rPr>
              <a:t> </a:t>
            </a:r>
            <a:r>
              <a:rPr sz="2176" spc="-12" dirty="0">
                <a:solidFill>
                  <a:srgbClr val="FFFFFF"/>
                </a:solidFill>
                <a:latin typeface="Arial MT"/>
                <a:cs typeface="Arial MT"/>
              </a:rPr>
              <a:t>plusieurs</a:t>
            </a:r>
            <a:r>
              <a:rPr sz="2176" dirty="0">
                <a:solidFill>
                  <a:srgbClr val="FFFFFF"/>
                </a:solidFill>
                <a:latin typeface="Arial MT"/>
                <a:cs typeface="Arial MT"/>
              </a:rPr>
              <a:t> </a:t>
            </a:r>
            <a:r>
              <a:rPr sz="2176" spc="-12" dirty="0">
                <a:solidFill>
                  <a:srgbClr val="FFFFFF"/>
                </a:solidFill>
                <a:latin typeface="Arial MT"/>
                <a:cs typeface="Arial MT"/>
              </a:rPr>
              <a:t>lignes.</a:t>
            </a:r>
            <a:endParaRPr sz="2176">
              <a:solidFill>
                <a:prstClr val="black"/>
              </a:solidFill>
              <a:latin typeface="Arial MT"/>
              <a:cs typeface="Arial MT"/>
            </a:endParaRPr>
          </a:p>
        </p:txBody>
      </p:sp>
      <p:sp>
        <p:nvSpPr>
          <p:cNvPr id="5" name="object 5"/>
          <p:cNvSpPr/>
          <p:nvPr/>
        </p:nvSpPr>
        <p:spPr>
          <a:xfrm>
            <a:off x="1105572" y="2764899"/>
            <a:ext cx="9673753" cy="3382743"/>
          </a:xfrm>
          <a:custGeom>
            <a:avLst/>
            <a:gdLst/>
            <a:ahLst/>
            <a:cxnLst/>
            <a:rect l="l" t="t" r="r" b="b"/>
            <a:pathLst>
              <a:path w="8001000" h="2797810">
                <a:moveTo>
                  <a:pt x="8001000" y="0"/>
                </a:moveTo>
                <a:lnTo>
                  <a:pt x="0" y="0"/>
                </a:lnTo>
                <a:lnTo>
                  <a:pt x="0" y="2797556"/>
                </a:lnTo>
                <a:lnTo>
                  <a:pt x="4000677" y="2797556"/>
                </a:lnTo>
                <a:lnTo>
                  <a:pt x="8001000" y="2797556"/>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6" name="object 6"/>
          <p:cNvSpPr txBox="1"/>
          <p:nvPr/>
        </p:nvSpPr>
        <p:spPr>
          <a:xfrm>
            <a:off x="1105572" y="2764899"/>
            <a:ext cx="9673753" cy="2715818"/>
          </a:xfrm>
          <a:prstGeom prst="rect">
            <a:avLst/>
          </a:prstGeom>
          <a:ln w="29159">
            <a:solidFill>
              <a:srgbClr val="ABB10B"/>
            </a:solidFill>
          </a:ln>
        </p:spPr>
        <p:txBody>
          <a:bodyPr vert="horz" wrap="square" lIns="0" tIns="60653" rIns="0" bIns="0" rtlCol="0">
            <a:spAutoFit/>
          </a:bodyPr>
          <a:lstStyle/>
          <a:p>
            <a:pPr marL="1231517" marR="6599824" indent="-1105601" defTabSz="1105601">
              <a:lnSpc>
                <a:spcPts val="1451"/>
              </a:lnSpc>
              <a:spcBef>
                <a:spcPts val="478"/>
              </a:spcBef>
            </a:pPr>
            <a:r>
              <a:rPr sz="1451" spc="-6" dirty="0">
                <a:solidFill>
                  <a:srgbClr val="118FC2"/>
                </a:solidFill>
                <a:latin typeface="Consolas"/>
                <a:cs typeface="Consolas"/>
              </a:rPr>
              <a:t>String </a:t>
            </a:r>
            <a:r>
              <a:rPr sz="1451" spc="-6" dirty="0">
                <a:solidFill>
                  <a:srgbClr val="F1F100"/>
                </a:solidFill>
                <a:latin typeface="Consolas"/>
                <a:cs typeface="Consolas"/>
              </a:rPr>
              <a:t>premierTextBlock </a:t>
            </a:r>
            <a:r>
              <a:rPr sz="1451" dirty="0">
                <a:solidFill>
                  <a:srgbClr val="E5E5F9"/>
                </a:solidFill>
                <a:latin typeface="Consolas"/>
                <a:cs typeface="Consolas"/>
              </a:rPr>
              <a:t>= </a:t>
            </a:r>
            <a:r>
              <a:rPr sz="1451" spc="-6" dirty="0">
                <a:solidFill>
                  <a:srgbClr val="16C5A2"/>
                </a:solidFill>
                <a:latin typeface="Consolas"/>
                <a:cs typeface="Consolas"/>
              </a:rPr>
              <a:t>""" </a:t>
            </a:r>
            <a:r>
              <a:rPr sz="1451" spc="-780" dirty="0">
                <a:solidFill>
                  <a:srgbClr val="16C5A2"/>
                </a:solidFill>
                <a:latin typeface="Consolas"/>
                <a:cs typeface="Consolas"/>
              </a:rPr>
              <a:t> </a:t>
            </a:r>
            <a:r>
              <a:rPr sz="1451" spc="-6" dirty="0">
                <a:solidFill>
                  <a:srgbClr val="16C5A2"/>
                </a:solidFill>
                <a:latin typeface="Consolas"/>
                <a:cs typeface="Consolas"/>
              </a:rPr>
              <a:t>Le</a:t>
            </a:r>
            <a:r>
              <a:rPr sz="1451" spc="-18" dirty="0">
                <a:solidFill>
                  <a:srgbClr val="16C5A2"/>
                </a:solidFill>
                <a:latin typeface="Consolas"/>
                <a:cs typeface="Consolas"/>
              </a:rPr>
              <a:t> </a:t>
            </a:r>
            <a:r>
              <a:rPr sz="1451" spc="-6" dirty="0">
                <a:solidFill>
                  <a:srgbClr val="16C5A2"/>
                </a:solidFill>
                <a:latin typeface="Consolas"/>
                <a:cs typeface="Consolas"/>
              </a:rPr>
              <a:t>Bret.</a:t>
            </a:r>
            <a:endParaRPr sz="1451" dirty="0">
              <a:solidFill>
                <a:prstClr val="black"/>
              </a:solidFill>
              <a:latin typeface="Consolas"/>
              <a:cs typeface="Consolas"/>
            </a:endParaRPr>
          </a:p>
          <a:p>
            <a:pPr marL="1231517" defTabSz="1105601">
              <a:lnSpc>
                <a:spcPts val="1306"/>
              </a:lnSpc>
            </a:pPr>
            <a:r>
              <a:rPr sz="1451" spc="-6" dirty="0">
                <a:solidFill>
                  <a:srgbClr val="16C5A2"/>
                </a:solidFill>
                <a:latin typeface="Consolas"/>
                <a:cs typeface="Consolas"/>
              </a:rPr>
              <a:t>Si</a:t>
            </a:r>
            <a:r>
              <a:rPr sz="1451" spc="-18" dirty="0">
                <a:solidFill>
                  <a:srgbClr val="16C5A2"/>
                </a:solidFill>
                <a:latin typeface="Consolas"/>
                <a:cs typeface="Consolas"/>
              </a:rPr>
              <a:t> </a:t>
            </a:r>
            <a:r>
              <a:rPr sz="1451" spc="-6" dirty="0">
                <a:solidFill>
                  <a:srgbClr val="16C5A2"/>
                </a:solidFill>
                <a:latin typeface="Consolas"/>
                <a:cs typeface="Consolas"/>
              </a:rPr>
              <a:t>tu</a:t>
            </a:r>
            <a:r>
              <a:rPr sz="1451" spc="-18" dirty="0">
                <a:solidFill>
                  <a:srgbClr val="16C5A2"/>
                </a:solidFill>
                <a:latin typeface="Consolas"/>
                <a:cs typeface="Consolas"/>
              </a:rPr>
              <a:t> </a:t>
            </a:r>
            <a:r>
              <a:rPr sz="1451" spc="-6" dirty="0">
                <a:solidFill>
                  <a:srgbClr val="16C5A2"/>
                </a:solidFill>
                <a:latin typeface="Consolas"/>
                <a:cs typeface="Consolas"/>
              </a:rPr>
              <a:t>laissais</a:t>
            </a:r>
            <a:r>
              <a:rPr sz="1451" spc="-18" dirty="0">
                <a:solidFill>
                  <a:srgbClr val="16C5A2"/>
                </a:solidFill>
                <a:latin typeface="Consolas"/>
                <a:cs typeface="Consolas"/>
              </a:rPr>
              <a:t> </a:t>
            </a:r>
            <a:r>
              <a:rPr sz="1451" spc="-6" dirty="0">
                <a:solidFill>
                  <a:srgbClr val="16C5A2"/>
                </a:solidFill>
                <a:latin typeface="Consolas"/>
                <a:cs typeface="Consolas"/>
              </a:rPr>
              <a:t>un</a:t>
            </a:r>
            <a:r>
              <a:rPr sz="1451" spc="-12" dirty="0">
                <a:solidFill>
                  <a:srgbClr val="16C5A2"/>
                </a:solidFill>
                <a:latin typeface="Consolas"/>
                <a:cs typeface="Consolas"/>
              </a:rPr>
              <a:t> </a:t>
            </a:r>
            <a:r>
              <a:rPr sz="1451" spc="-6" dirty="0">
                <a:solidFill>
                  <a:srgbClr val="16C5A2"/>
                </a:solidFill>
                <a:latin typeface="Consolas"/>
                <a:cs typeface="Consolas"/>
              </a:rPr>
              <a:t>peu</a:t>
            </a:r>
            <a:r>
              <a:rPr sz="1451" spc="-18" dirty="0">
                <a:solidFill>
                  <a:srgbClr val="16C5A2"/>
                </a:solidFill>
                <a:latin typeface="Consolas"/>
                <a:cs typeface="Consolas"/>
              </a:rPr>
              <a:t> </a:t>
            </a:r>
            <a:r>
              <a:rPr sz="1451" spc="-6" dirty="0">
                <a:solidFill>
                  <a:srgbClr val="16C5A2"/>
                </a:solidFill>
                <a:latin typeface="Consolas"/>
                <a:cs typeface="Consolas"/>
              </a:rPr>
              <a:t>ton</a:t>
            </a:r>
            <a:r>
              <a:rPr sz="1451" spc="-18" dirty="0">
                <a:solidFill>
                  <a:srgbClr val="16C5A2"/>
                </a:solidFill>
                <a:latin typeface="Consolas"/>
                <a:cs typeface="Consolas"/>
              </a:rPr>
              <a:t> </a:t>
            </a:r>
            <a:r>
              <a:rPr sz="1451" spc="-6" dirty="0">
                <a:solidFill>
                  <a:srgbClr val="16C5A2"/>
                </a:solidFill>
                <a:latin typeface="Consolas"/>
                <a:cs typeface="Consolas"/>
              </a:rPr>
              <a:t>âme</a:t>
            </a:r>
            <a:r>
              <a:rPr sz="1451" spc="-12" dirty="0">
                <a:solidFill>
                  <a:srgbClr val="16C5A2"/>
                </a:solidFill>
                <a:latin typeface="Consolas"/>
                <a:cs typeface="Consolas"/>
              </a:rPr>
              <a:t> </a:t>
            </a:r>
            <a:r>
              <a:rPr sz="1451" spc="-6" dirty="0">
                <a:solidFill>
                  <a:srgbClr val="16C5A2"/>
                </a:solidFill>
                <a:latin typeface="Consolas"/>
                <a:cs typeface="Consolas"/>
              </a:rPr>
              <a:t>mousquetaire</a:t>
            </a:r>
            <a:endParaRPr sz="1451" dirty="0">
              <a:solidFill>
                <a:prstClr val="black"/>
              </a:solidFill>
              <a:latin typeface="Consolas"/>
              <a:cs typeface="Consolas"/>
            </a:endParaRPr>
          </a:p>
          <a:p>
            <a:pPr marL="1231517" marR="6007867" defTabSz="1105601">
              <a:lnSpc>
                <a:spcPts val="1451"/>
              </a:lnSpc>
              <a:spcBef>
                <a:spcPts val="145"/>
              </a:spcBef>
            </a:pPr>
            <a:r>
              <a:rPr sz="1451" spc="-6" dirty="0">
                <a:solidFill>
                  <a:srgbClr val="16C5A2"/>
                </a:solidFill>
                <a:latin typeface="Consolas"/>
                <a:cs typeface="Consolas"/>
              </a:rPr>
              <a:t>La</a:t>
            </a:r>
            <a:r>
              <a:rPr sz="1451" spc="-30" dirty="0">
                <a:solidFill>
                  <a:srgbClr val="16C5A2"/>
                </a:solidFill>
                <a:latin typeface="Consolas"/>
                <a:cs typeface="Consolas"/>
              </a:rPr>
              <a:t> </a:t>
            </a:r>
            <a:r>
              <a:rPr sz="1451" spc="-6" dirty="0">
                <a:solidFill>
                  <a:srgbClr val="16C5A2"/>
                </a:solidFill>
                <a:latin typeface="Consolas"/>
                <a:cs typeface="Consolas"/>
              </a:rPr>
              <a:t>fortune</a:t>
            </a:r>
            <a:r>
              <a:rPr sz="1451" spc="-30" dirty="0">
                <a:solidFill>
                  <a:srgbClr val="16C5A2"/>
                </a:solidFill>
                <a:latin typeface="Consolas"/>
                <a:cs typeface="Consolas"/>
              </a:rPr>
              <a:t> </a:t>
            </a:r>
            <a:r>
              <a:rPr sz="1451" spc="-6" dirty="0">
                <a:solidFill>
                  <a:srgbClr val="16C5A2"/>
                </a:solidFill>
                <a:latin typeface="Consolas"/>
                <a:cs typeface="Consolas"/>
              </a:rPr>
              <a:t>et</a:t>
            </a:r>
            <a:r>
              <a:rPr sz="1451" spc="-30" dirty="0">
                <a:solidFill>
                  <a:srgbClr val="16C5A2"/>
                </a:solidFill>
                <a:latin typeface="Consolas"/>
                <a:cs typeface="Consolas"/>
              </a:rPr>
              <a:t> </a:t>
            </a:r>
            <a:r>
              <a:rPr sz="1451" spc="-6" dirty="0">
                <a:solidFill>
                  <a:srgbClr val="16C5A2"/>
                </a:solidFill>
                <a:latin typeface="Consolas"/>
                <a:cs typeface="Consolas"/>
              </a:rPr>
              <a:t>la</a:t>
            </a:r>
            <a:r>
              <a:rPr sz="1451" spc="-30" dirty="0">
                <a:solidFill>
                  <a:srgbClr val="16C5A2"/>
                </a:solidFill>
                <a:latin typeface="Consolas"/>
                <a:cs typeface="Consolas"/>
              </a:rPr>
              <a:t> </a:t>
            </a:r>
            <a:r>
              <a:rPr sz="1451" spc="-6" dirty="0">
                <a:solidFill>
                  <a:srgbClr val="16C5A2"/>
                </a:solidFill>
                <a:latin typeface="Consolas"/>
                <a:cs typeface="Consolas"/>
              </a:rPr>
              <a:t>gloire… </a:t>
            </a:r>
            <a:r>
              <a:rPr sz="1451" spc="-780" dirty="0">
                <a:solidFill>
                  <a:srgbClr val="16C5A2"/>
                </a:solidFill>
                <a:latin typeface="Consolas"/>
                <a:cs typeface="Consolas"/>
              </a:rPr>
              <a:t> </a:t>
            </a:r>
            <a:r>
              <a:rPr sz="1451" spc="-6" dirty="0">
                <a:solidFill>
                  <a:srgbClr val="16C5A2"/>
                </a:solidFill>
                <a:latin typeface="Consolas"/>
                <a:cs typeface="Consolas"/>
              </a:rPr>
              <a:t>Cyrano.</a:t>
            </a:r>
            <a:endParaRPr sz="1451" dirty="0">
              <a:solidFill>
                <a:prstClr val="black"/>
              </a:solidFill>
              <a:latin typeface="Consolas"/>
              <a:cs typeface="Consolas"/>
            </a:endParaRPr>
          </a:p>
          <a:p>
            <a:pPr marL="3663839" defTabSz="1105601">
              <a:lnSpc>
                <a:spcPts val="1306"/>
              </a:lnSpc>
            </a:pPr>
            <a:r>
              <a:rPr sz="1451" spc="-6" dirty="0">
                <a:solidFill>
                  <a:srgbClr val="16C5A2"/>
                </a:solidFill>
                <a:latin typeface="Consolas"/>
                <a:cs typeface="Consolas"/>
              </a:rPr>
              <a:t>Et</a:t>
            </a:r>
            <a:r>
              <a:rPr sz="1451" spc="-30" dirty="0">
                <a:solidFill>
                  <a:srgbClr val="16C5A2"/>
                </a:solidFill>
                <a:latin typeface="Consolas"/>
                <a:cs typeface="Consolas"/>
              </a:rPr>
              <a:t> </a:t>
            </a:r>
            <a:r>
              <a:rPr sz="1451" spc="-6" dirty="0">
                <a:solidFill>
                  <a:srgbClr val="16C5A2"/>
                </a:solidFill>
                <a:latin typeface="Consolas"/>
                <a:cs typeface="Consolas"/>
              </a:rPr>
              <a:t>que</a:t>
            </a:r>
            <a:r>
              <a:rPr sz="1451" spc="-24" dirty="0">
                <a:solidFill>
                  <a:srgbClr val="16C5A2"/>
                </a:solidFill>
                <a:latin typeface="Consolas"/>
                <a:cs typeface="Consolas"/>
              </a:rPr>
              <a:t> </a:t>
            </a:r>
            <a:r>
              <a:rPr sz="1451" spc="-6" dirty="0">
                <a:solidFill>
                  <a:srgbClr val="16C5A2"/>
                </a:solidFill>
                <a:latin typeface="Consolas"/>
                <a:cs typeface="Consolas"/>
              </a:rPr>
              <a:t>faudrait-il</a:t>
            </a:r>
            <a:r>
              <a:rPr sz="1451" spc="-30" dirty="0">
                <a:solidFill>
                  <a:srgbClr val="16C5A2"/>
                </a:solidFill>
                <a:latin typeface="Consolas"/>
                <a:cs typeface="Consolas"/>
              </a:rPr>
              <a:t> </a:t>
            </a:r>
            <a:r>
              <a:rPr sz="1451" spc="-6" dirty="0">
                <a:solidFill>
                  <a:srgbClr val="16C5A2"/>
                </a:solidFill>
                <a:latin typeface="Consolas"/>
                <a:cs typeface="Consolas"/>
              </a:rPr>
              <a:t>faire</a:t>
            </a:r>
            <a:r>
              <a:rPr sz="1451" spc="-24" dirty="0">
                <a:solidFill>
                  <a:srgbClr val="16C5A2"/>
                </a:solidFill>
                <a:latin typeface="Consolas"/>
                <a:cs typeface="Consolas"/>
              </a:rPr>
              <a:t> </a:t>
            </a:r>
            <a:r>
              <a:rPr sz="1451" dirty="0">
                <a:solidFill>
                  <a:srgbClr val="16C5A2"/>
                </a:solidFill>
                <a:latin typeface="Consolas"/>
                <a:cs typeface="Consolas"/>
              </a:rPr>
              <a:t>?</a:t>
            </a:r>
            <a:endParaRPr sz="1451" dirty="0">
              <a:solidFill>
                <a:prstClr val="black"/>
              </a:solidFill>
              <a:latin typeface="Consolas"/>
              <a:cs typeface="Consolas"/>
            </a:endParaRPr>
          </a:p>
          <a:p>
            <a:pPr marL="1231517" defTabSz="1105601">
              <a:lnSpc>
                <a:spcPts val="1451"/>
              </a:lnSpc>
            </a:pPr>
            <a:r>
              <a:rPr sz="1451" spc="-6" dirty="0">
                <a:solidFill>
                  <a:srgbClr val="16C5A2"/>
                </a:solidFill>
                <a:latin typeface="Consolas"/>
                <a:cs typeface="Consolas"/>
              </a:rPr>
              <a:t>(...)</a:t>
            </a:r>
            <a:endParaRPr sz="1451" dirty="0">
              <a:solidFill>
                <a:prstClr val="black"/>
              </a:solidFill>
              <a:latin typeface="Consolas"/>
              <a:cs typeface="Consolas"/>
            </a:endParaRPr>
          </a:p>
          <a:p>
            <a:pPr marL="1231517" defTabSz="1105601">
              <a:lnSpc>
                <a:spcPts val="1451"/>
              </a:lnSpc>
            </a:pPr>
            <a:r>
              <a:rPr sz="1451" spc="-6" dirty="0">
                <a:solidFill>
                  <a:srgbClr val="16C5A2"/>
                </a:solidFill>
                <a:latin typeface="Consolas"/>
                <a:cs typeface="Consolas"/>
              </a:rPr>
              <a:t>"""</a:t>
            </a:r>
            <a:r>
              <a:rPr sz="1451" spc="-6" dirty="0">
                <a:solidFill>
                  <a:srgbClr val="E5E5F9"/>
                </a:solidFill>
                <a:latin typeface="Consolas"/>
                <a:cs typeface="Consolas"/>
              </a:rPr>
              <a:t>;</a:t>
            </a:r>
            <a:endParaRPr sz="1451" dirty="0">
              <a:solidFill>
                <a:prstClr val="black"/>
              </a:solidFill>
              <a:latin typeface="Consolas"/>
              <a:cs typeface="Consolas"/>
            </a:endParaRPr>
          </a:p>
          <a:p>
            <a:pPr marL="125914" defTabSz="1105601">
              <a:lnSpc>
                <a:spcPts val="1596"/>
              </a:lnSpc>
            </a:pPr>
            <a:r>
              <a:rPr sz="1451" spc="-6" dirty="0">
                <a:solidFill>
                  <a:srgbClr val="E5E5F9"/>
                </a:solidFill>
                <a:latin typeface="Consolas"/>
                <a:cs typeface="Consolas"/>
              </a:rPr>
              <a:t>//remplace</a:t>
            </a:r>
            <a:endParaRPr sz="1451" dirty="0">
              <a:solidFill>
                <a:prstClr val="black"/>
              </a:solidFill>
              <a:latin typeface="Consolas"/>
              <a:cs typeface="Consolas"/>
            </a:endParaRPr>
          </a:p>
          <a:p>
            <a:pPr marL="125914" defTabSz="1105601">
              <a:lnSpc>
                <a:spcPts val="1596"/>
              </a:lnSpc>
              <a:spcBef>
                <a:spcPts val="1155"/>
              </a:spcBef>
            </a:pPr>
            <a:r>
              <a:rPr sz="1451" spc="-6" dirty="0">
                <a:solidFill>
                  <a:srgbClr val="66AEF8"/>
                </a:solidFill>
                <a:latin typeface="Consolas"/>
                <a:cs typeface="Consolas"/>
              </a:rPr>
              <a:t>String </a:t>
            </a:r>
            <a:r>
              <a:rPr sz="1451" spc="-6" dirty="0">
                <a:solidFill>
                  <a:srgbClr val="F1F100"/>
                </a:solidFill>
                <a:latin typeface="Consolas"/>
                <a:cs typeface="Consolas"/>
              </a:rPr>
              <a:t>string </a:t>
            </a:r>
            <a:r>
              <a:rPr sz="1451" dirty="0">
                <a:solidFill>
                  <a:srgbClr val="E5E5F9"/>
                </a:solidFill>
                <a:latin typeface="Consolas"/>
                <a:cs typeface="Consolas"/>
              </a:rPr>
              <a:t>=</a:t>
            </a:r>
            <a:r>
              <a:rPr sz="1451" spc="-18" dirty="0">
                <a:solidFill>
                  <a:srgbClr val="E5E5F9"/>
                </a:solidFill>
                <a:latin typeface="Consolas"/>
                <a:cs typeface="Consolas"/>
              </a:rPr>
              <a:t> </a:t>
            </a:r>
            <a:r>
              <a:rPr sz="1451" spc="-6" dirty="0">
                <a:solidFill>
                  <a:srgbClr val="16C5A2"/>
                </a:solidFill>
                <a:latin typeface="Consolas"/>
                <a:cs typeface="Consolas"/>
              </a:rPr>
              <a:t>"Le</a:t>
            </a:r>
            <a:r>
              <a:rPr sz="1451" spc="-24" dirty="0">
                <a:solidFill>
                  <a:srgbClr val="16C5A2"/>
                </a:solidFill>
                <a:latin typeface="Consolas"/>
                <a:cs typeface="Consolas"/>
              </a:rPr>
              <a:t> </a:t>
            </a:r>
            <a:r>
              <a:rPr sz="1451" spc="-6" dirty="0">
                <a:solidFill>
                  <a:srgbClr val="16C5A2"/>
                </a:solidFill>
                <a:latin typeface="Consolas"/>
                <a:cs typeface="Consolas"/>
              </a:rPr>
              <a:t>Bret.\n"</a:t>
            </a:r>
            <a:r>
              <a:rPr sz="1451" spc="12" dirty="0">
                <a:solidFill>
                  <a:srgbClr val="16C5A2"/>
                </a:solidFill>
                <a:latin typeface="Consolas"/>
                <a:cs typeface="Consolas"/>
              </a:rPr>
              <a:t> </a:t>
            </a:r>
            <a:r>
              <a:rPr sz="1451" dirty="0">
                <a:solidFill>
                  <a:srgbClr val="E5E5F9"/>
                </a:solidFill>
                <a:latin typeface="Consolas"/>
                <a:cs typeface="Consolas"/>
              </a:rPr>
              <a:t>+</a:t>
            </a:r>
            <a:endParaRPr sz="1451" dirty="0">
              <a:solidFill>
                <a:prstClr val="black"/>
              </a:solidFill>
              <a:latin typeface="Consolas"/>
              <a:cs typeface="Consolas"/>
            </a:endParaRPr>
          </a:p>
          <a:p>
            <a:pPr marL="1231517" marR="3567867" defTabSz="1105601">
              <a:lnSpc>
                <a:spcPts val="1451"/>
              </a:lnSpc>
              <a:spcBef>
                <a:spcPts val="145"/>
              </a:spcBef>
            </a:pPr>
            <a:r>
              <a:rPr sz="1451" spc="-6" dirty="0">
                <a:solidFill>
                  <a:srgbClr val="16C5A2"/>
                </a:solidFill>
                <a:latin typeface="Consolas"/>
                <a:cs typeface="Consolas"/>
              </a:rPr>
              <a:t>"Si</a:t>
            </a:r>
            <a:r>
              <a:rPr sz="1451" spc="-18" dirty="0">
                <a:solidFill>
                  <a:srgbClr val="16C5A2"/>
                </a:solidFill>
                <a:latin typeface="Consolas"/>
                <a:cs typeface="Consolas"/>
              </a:rPr>
              <a:t> </a:t>
            </a:r>
            <a:r>
              <a:rPr sz="1451" spc="-6" dirty="0">
                <a:solidFill>
                  <a:srgbClr val="16C5A2"/>
                </a:solidFill>
                <a:latin typeface="Consolas"/>
                <a:cs typeface="Consolas"/>
              </a:rPr>
              <a:t>tu</a:t>
            </a:r>
            <a:r>
              <a:rPr sz="1451" spc="-12" dirty="0">
                <a:solidFill>
                  <a:srgbClr val="16C5A2"/>
                </a:solidFill>
                <a:latin typeface="Consolas"/>
                <a:cs typeface="Consolas"/>
              </a:rPr>
              <a:t> </a:t>
            </a:r>
            <a:r>
              <a:rPr sz="1451" spc="-6" dirty="0">
                <a:solidFill>
                  <a:srgbClr val="16C5A2"/>
                </a:solidFill>
                <a:latin typeface="Consolas"/>
                <a:cs typeface="Consolas"/>
              </a:rPr>
              <a:t>laissais</a:t>
            </a:r>
            <a:r>
              <a:rPr sz="1451" spc="-18" dirty="0">
                <a:solidFill>
                  <a:srgbClr val="16C5A2"/>
                </a:solidFill>
                <a:latin typeface="Consolas"/>
                <a:cs typeface="Consolas"/>
              </a:rPr>
              <a:t> </a:t>
            </a:r>
            <a:r>
              <a:rPr sz="1451" spc="-6" dirty="0">
                <a:solidFill>
                  <a:srgbClr val="16C5A2"/>
                </a:solidFill>
                <a:latin typeface="Consolas"/>
                <a:cs typeface="Consolas"/>
              </a:rPr>
              <a:t>un</a:t>
            </a:r>
            <a:r>
              <a:rPr sz="1451" spc="-12" dirty="0">
                <a:solidFill>
                  <a:srgbClr val="16C5A2"/>
                </a:solidFill>
                <a:latin typeface="Consolas"/>
                <a:cs typeface="Consolas"/>
              </a:rPr>
              <a:t> </a:t>
            </a:r>
            <a:r>
              <a:rPr sz="1451" spc="-6" dirty="0">
                <a:solidFill>
                  <a:srgbClr val="16C5A2"/>
                </a:solidFill>
                <a:latin typeface="Consolas"/>
                <a:cs typeface="Consolas"/>
              </a:rPr>
              <a:t>peu</a:t>
            </a:r>
            <a:r>
              <a:rPr sz="1451" spc="-18" dirty="0">
                <a:solidFill>
                  <a:srgbClr val="16C5A2"/>
                </a:solidFill>
                <a:latin typeface="Consolas"/>
                <a:cs typeface="Consolas"/>
              </a:rPr>
              <a:t> </a:t>
            </a:r>
            <a:r>
              <a:rPr sz="1451" spc="-6" dirty="0">
                <a:solidFill>
                  <a:srgbClr val="16C5A2"/>
                </a:solidFill>
                <a:latin typeface="Consolas"/>
                <a:cs typeface="Consolas"/>
              </a:rPr>
              <a:t>ton</a:t>
            </a:r>
            <a:r>
              <a:rPr sz="1451" spc="-12" dirty="0">
                <a:solidFill>
                  <a:srgbClr val="16C5A2"/>
                </a:solidFill>
                <a:latin typeface="Consolas"/>
                <a:cs typeface="Consolas"/>
              </a:rPr>
              <a:t> </a:t>
            </a:r>
            <a:r>
              <a:rPr sz="1451" spc="-6" dirty="0">
                <a:solidFill>
                  <a:srgbClr val="16C5A2"/>
                </a:solidFill>
                <a:latin typeface="Consolas"/>
                <a:cs typeface="Consolas"/>
              </a:rPr>
              <a:t>âme</a:t>
            </a:r>
            <a:r>
              <a:rPr sz="1451" spc="-18" dirty="0">
                <a:solidFill>
                  <a:srgbClr val="16C5A2"/>
                </a:solidFill>
                <a:latin typeface="Consolas"/>
                <a:cs typeface="Consolas"/>
              </a:rPr>
              <a:t> </a:t>
            </a:r>
            <a:r>
              <a:rPr sz="1451" spc="-6" dirty="0">
                <a:solidFill>
                  <a:srgbClr val="16C5A2"/>
                </a:solidFill>
                <a:latin typeface="Consolas"/>
                <a:cs typeface="Consolas"/>
              </a:rPr>
              <a:t>mousquetaire\n"</a:t>
            </a:r>
            <a:r>
              <a:rPr sz="1451" spc="115" dirty="0">
                <a:solidFill>
                  <a:srgbClr val="16C5A2"/>
                </a:solidFill>
                <a:latin typeface="Consolas"/>
                <a:cs typeface="Consolas"/>
              </a:rPr>
              <a:t> </a:t>
            </a:r>
            <a:r>
              <a:rPr sz="1451" dirty="0">
                <a:solidFill>
                  <a:srgbClr val="E5E5F9"/>
                </a:solidFill>
                <a:latin typeface="Consolas"/>
                <a:cs typeface="Consolas"/>
              </a:rPr>
              <a:t>+ </a:t>
            </a:r>
            <a:r>
              <a:rPr sz="1451" spc="-780" dirty="0">
                <a:solidFill>
                  <a:srgbClr val="E5E5F9"/>
                </a:solidFill>
                <a:latin typeface="Consolas"/>
                <a:cs typeface="Consolas"/>
              </a:rPr>
              <a:t> </a:t>
            </a:r>
            <a:r>
              <a:rPr sz="1451" spc="-6" dirty="0">
                <a:solidFill>
                  <a:srgbClr val="16C5A2"/>
                </a:solidFill>
                <a:latin typeface="Consolas"/>
                <a:cs typeface="Consolas"/>
              </a:rPr>
              <a:t>"La</a:t>
            </a:r>
            <a:r>
              <a:rPr sz="1451" spc="-12" dirty="0">
                <a:solidFill>
                  <a:srgbClr val="16C5A2"/>
                </a:solidFill>
                <a:latin typeface="Consolas"/>
                <a:cs typeface="Consolas"/>
              </a:rPr>
              <a:t> </a:t>
            </a:r>
            <a:r>
              <a:rPr sz="1451" spc="-6" dirty="0">
                <a:solidFill>
                  <a:srgbClr val="16C5A2"/>
                </a:solidFill>
                <a:latin typeface="Consolas"/>
                <a:cs typeface="Consolas"/>
              </a:rPr>
              <a:t>fortune</a:t>
            </a:r>
            <a:r>
              <a:rPr sz="1451" spc="-12" dirty="0">
                <a:solidFill>
                  <a:srgbClr val="16C5A2"/>
                </a:solidFill>
                <a:latin typeface="Consolas"/>
                <a:cs typeface="Consolas"/>
              </a:rPr>
              <a:t> </a:t>
            </a:r>
            <a:r>
              <a:rPr sz="1451" spc="-6" dirty="0">
                <a:solidFill>
                  <a:srgbClr val="16C5A2"/>
                </a:solidFill>
                <a:latin typeface="Consolas"/>
                <a:cs typeface="Consolas"/>
              </a:rPr>
              <a:t>et la</a:t>
            </a:r>
            <a:r>
              <a:rPr sz="1451" spc="-12" dirty="0">
                <a:solidFill>
                  <a:srgbClr val="16C5A2"/>
                </a:solidFill>
                <a:latin typeface="Consolas"/>
                <a:cs typeface="Consolas"/>
              </a:rPr>
              <a:t> </a:t>
            </a:r>
            <a:r>
              <a:rPr sz="1451" spc="-6" dirty="0">
                <a:solidFill>
                  <a:srgbClr val="16C5A2"/>
                </a:solidFill>
                <a:latin typeface="Consolas"/>
                <a:cs typeface="Consolas"/>
              </a:rPr>
              <a:t>gloire…\n"</a:t>
            </a:r>
            <a:r>
              <a:rPr sz="1451" spc="60" dirty="0">
                <a:solidFill>
                  <a:srgbClr val="16C5A2"/>
                </a:solidFill>
                <a:latin typeface="Consolas"/>
                <a:cs typeface="Consolas"/>
              </a:rPr>
              <a:t> </a:t>
            </a:r>
            <a:r>
              <a:rPr sz="1451" dirty="0">
                <a:solidFill>
                  <a:srgbClr val="E5E5F9"/>
                </a:solidFill>
                <a:latin typeface="Consolas"/>
                <a:cs typeface="Consolas"/>
              </a:rPr>
              <a:t>+</a:t>
            </a:r>
            <a:endParaRPr sz="1451" dirty="0">
              <a:solidFill>
                <a:prstClr val="black"/>
              </a:solidFill>
              <a:latin typeface="Consolas"/>
              <a:cs typeface="Consolas"/>
            </a:endParaRPr>
          </a:p>
          <a:p>
            <a:pPr marL="1231517" defTabSz="1105601">
              <a:lnSpc>
                <a:spcPts val="1451"/>
              </a:lnSpc>
            </a:pPr>
            <a:r>
              <a:rPr sz="1451" spc="-6" dirty="0">
                <a:solidFill>
                  <a:srgbClr val="16C5A2"/>
                </a:solidFill>
                <a:latin typeface="Consolas"/>
                <a:cs typeface="Consolas"/>
              </a:rPr>
              <a:t>"Cyrano.\n"</a:t>
            </a:r>
            <a:r>
              <a:rPr sz="1451" spc="-6" dirty="0">
                <a:solidFill>
                  <a:srgbClr val="E5E5F9"/>
                </a:solidFill>
                <a:latin typeface="Consolas"/>
                <a:cs typeface="Consolas"/>
              </a:rPr>
              <a:t>;</a:t>
            </a:r>
            <a:endParaRPr sz="1451" dirty="0">
              <a:solidFill>
                <a:prstClr val="black"/>
              </a:solidFill>
              <a:latin typeface="Consolas"/>
              <a:cs typeface="Consolas"/>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1146263"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dirty="0">
                <a:solidFill>
                  <a:srgbClr val="0058FF"/>
                </a:solidFill>
                <a:latin typeface="Arial"/>
                <a:cs typeface="Arial"/>
              </a:rPr>
              <a:t>12-13</a:t>
            </a:r>
            <a:endParaRPr sz="1814">
              <a:solidFill>
                <a:prstClr val="black"/>
              </a:solidFill>
              <a:latin typeface="Arial"/>
              <a:cs typeface="Arial"/>
            </a:endParaRPr>
          </a:p>
        </p:txBody>
      </p:sp>
      <p:sp>
        <p:nvSpPr>
          <p:cNvPr id="3" name="object 3"/>
          <p:cNvSpPr txBox="1">
            <a:spLocks noGrp="1"/>
          </p:cNvSpPr>
          <p:nvPr>
            <p:ph type="title"/>
          </p:nvPr>
        </p:nvSpPr>
        <p:spPr>
          <a:xfrm>
            <a:off x="649791" y="586189"/>
            <a:ext cx="11512428" cy="585899"/>
          </a:xfrm>
          <a:prstGeom prst="rect">
            <a:avLst/>
          </a:prstGeom>
        </p:spPr>
        <p:txBody>
          <a:bodyPr vert="horz" wrap="square" lIns="0" tIns="46833" rIns="0" bIns="0" rtlCol="0">
            <a:spAutoFit/>
          </a:bodyPr>
          <a:lstStyle/>
          <a:p>
            <a:pPr marL="15356" marR="6142">
              <a:lnSpc>
                <a:spcPts val="4220"/>
              </a:lnSpc>
              <a:spcBef>
                <a:spcPts val="369"/>
              </a:spcBef>
            </a:pPr>
            <a:r>
              <a:rPr spc="381" dirty="0"/>
              <a:t>Indentation</a:t>
            </a:r>
            <a:r>
              <a:rPr spc="151" dirty="0"/>
              <a:t> </a:t>
            </a:r>
            <a:r>
              <a:rPr spc="459" dirty="0"/>
              <a:t>du</a:t>
            </a:r>
            <a:r>
              <a:rPr spc="151" dirty="0"/>
              <a:t> </a:t>
            </a:r>
            <a:r>
              <a:rPr spc="381" dirty="0"/>
              <a:t>contenu</a:t>
            </a:r>
            <a:r>
              <a:rPr spc="151" dirty="0"/>
              <a:t> </a:t>
            </a:r>
            <a:r>
              <a:rPr spc="484" dirty="0"/>
              <a:t>des</a:t>
            </a:r>
            <a:r>
              <a:rPr spc="151" dirty="0"/>
              <a:t> </a:t>
            </a:r>
            <a:r>
              <a:rPr spc="393" dirty="0"/>
              <a:t>blocs</a:t>
            </a:r>
            <a:r>
              <a:rPr spc="157" dirty="0"/>
              <a:t> </a:t>
            </a:r>
            <a:r>
              <a:rPr spc="423" dirty="0"/>
              <a:t>de </a:t>
            </a:r>
            <a:r>
              <a:rPr spc="-1076" dirty="0"/>
              <a:t> </a:t>
            </a:r>
            <a:r>
              <a:rPr spc="333" dirty="0"/>
              <a:t>texte</a:t>
            </a:r>
          </a:p>
        </p:txBody>
      </p:sp>
      <p:sp>
        <p:nvSpPr>
          <p:cNvPr id="4" name="object 4"/>
          <p:cNvSpPr txBox="1"/>
          <p:nvPr/>
        </p:nvSpPr>
        <p:spPr>
          <a:xfrm>
            <a:off x="668010"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1059752" y="2036145"/>
            <a:ext cx="9204653" cy="350340"/>
          </a:xfrm>
          <a:prstGeom prst="rect">
            <a:avLst/>
          </a:prstGeom>
        </p:spPr>
        <p:txBody>
          <a:bodyPr vert="horz" wrap="square" lIns="0" tIns="15355" rIns="0" bIns="0" rtlCol="0">
            <a:spAutoFit/>
          </a:bodyPr>
          <a:lstStyle/>
          <a:p>
            <a:pPr marL="15356" defTabSz="1105601">
              <a:spcBef>
                <a:spcPts val="121"/>
              </a:spcBef>
            </a:pPr>
            <a:r>
              <a:rPr sz="2176" spc="-18" dirty="0">
                <a:solidFill>
                  <a:srgbClr val="FFFFFF"/>
                </a:solidFill>
                <a:latin typeface="Arial MT"/>
                <a:cs typeface="Arial MT"/>
              </a:rPr>
              <a:t>L’instruction</a:t>
            </a:r>
            <a:r>
              <a:rPr sz="2176" dirty="0">
                <a:solidFill>
                  <a:srgbClr val="FFFFFF"/>
                </a:solidFill>
                <a:latin typeface="Arial MT"/>
                <a:cs typeface="Arial MT"/>
              </a:rPr>
              <a:t> </a:t>
            </a:r>
            <a:r>
              <a:rPr sz="2176" spc="-6" dirty="0">
                <a:solidFill>
                  <a:srgbClr val="FFFFFF"/>
                </a:solidFill>
                <a:latin typeface="Arial MT"/>
                <a:cs typeface="Arial MT"/>
              </a:rPr>
              <a:t>suivante</a:t>
            </a:r>
            <a:r>
              <a:rPr sz="2176" dirty="0">
                <a:solidFill>
                  <a:srgbClr val="FFFFFF"/>
                </a:solidFill>
                <a:latin typeface="Arial MT"/>
                <a:cs typeface="Arial MT"/>
              </a:rPr>
              <a:t> </a:t>
            </a:r>
            <a:r>
              <a:rPr sz="2176" spc="-6" dirty="0">
                <a:solidFill>
                  <a:srgbClr val="FFFFFF"/>
                </a:solidFill>
                <a:latin typeface="Arial MT"/>
                <a:cs typeface="Arial MT"/>
              </a:rPr>
              <a:t>est</a:t>
            </a:r>
            <a:r>
              <a:rPr sz="2176" spc="6" dirty="0">
                <a:solidFill>
                  <a:srgbClr val="FFFFFF"/>
                </a:solidFill>
                <a:latin typeface="Arial MT"/>
                <a:cs typeface="Arial MT"/>
              </a:rPr>
              <a:t> </a:t>
            </a:r>
            <a:r>
              <a:rPr sz="2176" spc="-12" dirty="0">
                <a:solidFill>
                  <a:srgbClr val="FFFFFF"/>
                </a:solidFill>
                <a:latin typeface="Arial MT"/>
                <a:cs typeface="Arial MT"/>
              </a:rPr>
              <a:t>indentée,</a:t>
            </a:r>
            <a:r>
              <a:rPr sz="2176" spc="6" dirty="0">
                <a:solidFill>
                  <a:srgbClr val="FFFFFF"/>
                </a:solidFill>
                <a:latin typeface="Arial MT"/>
                <a:cs typeface="Arial MT"/>
              </a:rPr>
              <a:t> </a:t>
            </a:r>
            <a:r>
              <a:rPr sz="2176" spc="-12" dirty="0">
                <a:solidFill>
                  <a:srgbClr val="FFFFFF"/>
                </a:solidFill>
                <a:latin typeface="Arial MT"/>
                <a:cs typeface="Arial MT"/>
              </a:rPr>
              <a:t>pour</a:t>
            </a:r>
            <a:r>
              <a:rPr sz="2176" spc="6" dirty="0">
                <a:solidFill>
                  <a:srgbClr val="FFFFFF"/>
                </a:solidFill>
                <a:latin typeface="Arial MT"/>
                <a:cs typeface="Arial MT"/>
              </a:rPr>
              <a:t> </a:t>
            </a:r>
            <a:r>
              <a:rPr sz="2176" spc="-6" dirty="0">
                <a:solidFill>
                  <a:srgbClr val="FFFFFF"/>
                </a:solidFill>
                <a:latin typeface="Arial MT"/>
                <a:cs typeface="Arial MT"/>
              </a:rPr>
              <a:t>des</a:t>
            </a:r>
            <a:r>
              <a:rPr sz="2176" spc="6" dirty="0">
                <a:solidFill>
                  <a:srgbClr val="FFFFFF"/>
                </a:solidFill>
                <a:latin typeface="Arial MT"/>
                <a:cs typeface="Arial MT"/>
              </a:rPr>
              <a:t> </a:t>
            </a:r>
            <a:r>
              <a:rPr sz="2176" spc="-6" dirty="0">
                <a:solidFill>
                  <a:srgbClr val="FFFFFF"/>
                </a:solidFill>
                <a:latin typeface="Arial MT"/>
                <a:cs typeface="Arial MT"/>
              </a:rPr>
              <a:t>raisons</a:t>
            </a:r>
            <a:r>
              <a:rPr sz="2176" spc="6" dirty="0">
                <a:solidFill>
                  <a:srgbClr val="FFFFFF"/>
                </a:solidFill>
                <a:latin typeface="Arial MT"/>
                <a:cs typeface="Arial MT"/>
              </a:rPr>
              <a:t> </a:t>
            </a:r>
            <a:r>
              <a:rPr sz="2176" spc="-12" dirty="0">
                <a:solidFill>
                  <a:srgbClr val="FFFFFF"/>
                </a:solidFill>
                <a:latin typeface="Arial MT"/>
                <a:cs typeface="Arial MT"/>
              </a:rPr>
              <a:t>d’indentation</a:t>
            </a:r>
            <a:r>
              <a:rPr sz="2176" dirty="0">
                <a:solidFill>
                  <a:srgbClr val="FFFFFF"/>
                </a:solidFill>
                <a:latin typeface="Arial MT"/>
                <a:cs typeface="Arial MT"/>
              </a:rPr>
              <a:t> </a:t>
            </a:r>
            <a:r>
              <a:rPr sz="2176" spc="-6" dirty="0">
                <a:solidFill>
                  <a:srgbClr val="FFFFFF"/>
                </a:solidFill>
                <a:latin typeface="Arial MT"/>
                <a:cs typeface="Arial MT"/>
              </a:rPr>
              <a:t>de</a:t>
            </a:r>
            <a:r>
              <a:rPr sz="2176" dirty="0">
                <a:solidFill>
                  <a:srgbClr val="FFFFFF"/>
                </a:solidFill>
                <a:latin typeface="Arial MT"/>
                <a:cs typeface="Arial MT"/>
              </a:rPr>
              <a:t> </a:t>
            </a:r>
            <a:r>
              <a:rPr sz="2176" spc="-6" dirty="0">
                <a:solidFill>
                  <a:srgbClr val="FFFFFF"/>
                </a:solidFill>
                <a:latin typeface="Arial MT"/>
                <a:cs typeface="Arial MT"/>
              </a:rPr>
              <a:t>code</a:t>
            </a:r>
            <a:r>
              <a:rPr sz="2176" dirty="0">
                <a:solidFill>
                  <a:srgbClr val="FFFFFF"/>
                </a:solidFill>
                <a:latin typeface="Arial MT"/>
                <a:cs typeface="Arial MT"/>
              </a:rPr>
              <a:t> :</a:t>
            </a:r>
            <a:endParaRPr sz="2176">
              <a:solidFill>
                <a:prstClr val="black"/>
              </a:solidFill>
              <a:latin typeface="Arial MT"/>
              <a:cs typeface="Arial MT"/>
            </a:endParaRPr>
          </a:p>
        </p:txBody>
      </p:sp>
      <p:sp>
        <p:nvSpPr>
          <p:cNvPr id="6" name="object 6"/>
          <p:cNvSpPr txBox="1"/>
          <p:nvPr/>
        </p:nvSpPr>
        <p:spPr>
          <a:xfrm>
            <a:off x="668010" y="448277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668010" y="5264505"/>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8" name="object 8"/>
          <p:cNvSpPr txBox="1"/>
          <p:nvPr/>
        </p:nvSpPr>
        <p:spPr>
          <a:xfrm>
            <a:off x="1059752" y="4397461"/>
            <a:ext cx="10171260" cy="1442007"/>
          </a:xfrm>
          <a:prstGeom prst="rect">
            <a:avLst/>
          </a:prstGeom>
        </p:spPr>
        <p:txBody>
          <a:bodyPr vert="horz" wrap="square" lIns="0" tIns="43761" rIns="0" bIns="0" rtlCol="0">
            <a:spAutoFit/>
          </a:bodyPr>
          <a:lstStyle/>
          <a:p>
            <a:pPr marL="15356" marR="6142" defTabSz="1105601">
              <a:lnSpc>
                <a:spcPts val="2442"/>
              </a:lnSpc>
              <a:spcBef>
                <a:spcPts val="343"/>
              </a:spcBef>
            </a:pPr>
            <a:r>
              <a:rPr sz="2176" spc="-6" dirty="0">
                <a:solidFill>
                  <a:srgbClr val="FFFFFF"/>
                </a:solidFill>
                <a:latin typeface="Arial MT"/>
                <a:cs typeface="Arial MT"/>
              </a:rPr>
              <a:t>Prendre en</a:t>
            </a:r>
            <a:r>
              <a:rPr sz="2176" dirty="0">
                <a:solidFill>
                  <a:srgbClr val="FFFFFF"/>
                </a:solidFill>
                <a:latin typeface="Arial MT"/>
                <a:cs typeface="Arial MT"/>
              </a:rPr>
              <a:t> </a:t>
            </a:r>
            <a:r>
              <a:rPr sz="2176" spc="-6" dirty="0">
                <a:solidFill>
                  <a:srgbClr val="FFFFFF"/>
                </a:solidFill>
                <a:latin typeface="Arial MT"/>
                <a:cs typeface="Arial MT"/>
              </a:rPr>
              <a:t>compte </a:t>
            </a:r>
            <a:r>
              <a:rPr sz="2176" spc="-12" dirty="0">
                <a:solidFill>
                  <a:srgbClr val="FFFFFF"/>
                </a:solidFill>
                <a:latin typeface="Arial MT"/>
                <a:cs typeface="Arial MT"/>
              </a:rPr>
              <a:t>l’indentation</a:t>
            </a:r>
            <a:r>
              <a:rPr sz="2176" dirty="0">
                <a:solidFill>
                  <a:srgbClr val="FFFFFF"/>
                </a:solidFill>
                <a:latin typeface="Arial MT"/>
                <a:cs typeface="Arial MT"/>
              </a:rPr>
              <a:t> </a:t>
            </a:r>
            <a:r>
              <a:rPr sz="2176" spc="-6" dirty="0">
                <a:solidFill>
                  <a:srgbClr val="FFFFFF"/>
                </a:solidFill>
                <a:latin typeface="Arial MT"/>
                <a:cs typeface="Arial MT"/>
              </a:rPr>
              <a:t>du code</a:t>
            </a:r>
            <a:r>
              <a:rPr sz="2176" dirty="0">
                <a:solidFill>
                  <a:srgbClr val="FFFFFF"/>
                </a:solidFill>
                <a:latin typeface="Arial MT"/>
                <a:cs typeface="Arial MT"/>
              </a:rPr>
              <a:t> </a:t>
            </a:r>
            <a:r>
              <a:rPr sz="2176" spc="-12" dirty="0">
                <a:solidFill>
                  <a:srgbClr val="FFFFFF"/>
                </a:solidFill>
                <a:latin typeface="Arial MT"/>
                <a:cs typeface="Arial MT"/>
              </a:rPr>
              <a:t>dans</a:t>
            </a:r>
            <a:r>
              <a:rPr sz="2176" dirty="0">
                <a:solidFill>
                  <a:srgbClr val="FFFFFF"/>
                </a:solidFill>
                <a:latin typeface="Arial MT"/>
                <a:cs typeface="Arial MT"/>
              </a:rPr>
              <a:t> </a:t>
            </a:r>
            <a:r>
              <a:rPr sz="2176" spc="-6" dirty="0">
                <a:solidFill>
                  <a:srgbClr val="FFFFFF"/>
                </a:solidFill>
                <a:latin typeface="Arial MT"/>
                <a:cs typeface="Arial MT"/>
              </a:rPr>
              <a:t>le</a:t>
            </a:r>
            <a:r>
              <a:rPr sz="2176" dirty="0">
                <a:solidFill>
                  <a:srgbClr val="FFFFFF"/>
                </a:solidFill>
                <a:latin typeface="Arial MT"/>
                <a:cs typeface="Arial MT"/>
              </a:rPr>
              <a:t> </a:t>
            </a:r>
            <a:r>
              <a:rPr sz="2176" spc="-12" dirty="0">
                <a:solidFill>
                  <a:srgbClr val="FFFFFF"/>
                </a:solidFill>
                <a:latin typeface="Arial MT"/>
                <a:cs typeface="Arial MT"/>
              </a:rPr>
              <a:t>bloc</a:t>
            </a:r>
            <a:r>
              <a:rPr sz="2176" dirty="0">
                <a:solidFill>
                  <a:srgbClr val="FFFFFF"/>
                </a:solidFill>
                <a:latin typeface="Arial MT"/>
                <a:cs typeface="Arial MT"/>
              </a:rPr>
              <a:t> </a:t>
            </a:r>
            <a:r>
              <a:rPr sz="2176" spc="-6" dirty="0">
                <a:solidFill>
                  <a:srgbClr val="FFFFFF"/>
                </a:solidFill>
                <a:latin typeface="Arial MT"/>
                <a:cs typeface="Arial MT"/>
              </a:rPr>
              <a:t>de</a:t>
            </a:r>
            <a:r>
              <a:rPr sz="2176" dirty="0">
                <a:solidFill>
                  <a:srgbClr val="FFFFFF"/>
                </a:solidFill>
                <a:latin typeface="Arial MT"/>
                <a:cs typeface="Arial MT"/>
              </a:rPr>
              <a:t> </a:t>
            </a:r>
            <a:r>
              <a:rPr sz="2176" spc="-6" dirty="0">
                <a:solidFill>
                  <a:srgbClr val="FFFFFF"/>
                </a:solidFill>
                <a:latin typeface="Arial MT"/>
                <a:cs typeface="Arial MT"/>
              </a:rPr>
              <a:t>texte ferait</a:t>
            </a:r>
            <a:r>
              <a:rPr sz="2176" spc="6" dirty="0">
                <a:solidFill>
                  <a:srgbClr val="FFFFFF"/>
                </a:solidFill>
                <a:latin typeface="Arial MT"/>
                <a:cs typeface="Arial MT"/>
              </a:rPr>
              <a:t> </a:t>
            </a:r>
            <a:r>
              <a:rPr sz="2176" spc="-6" dirty="0">
                <a:solidFill>
                  <a:srgbClr val="FFFFFF"/>
                </a:solidFill>
                <a:latin typeface="Arial MT"/>
                <a:cs typeface="Arial MT"/>
              </a:rPr>
              <a:t>en sorte</a:t>
            </a:r>
            <a:r>
              <a:rPr sz="2176" dirty="0">
                <a:solidFill>
                  <a:srgbClr val="FFFFFF"/>
                </a:solidFill>
                <a:latin typeface="Arial MT"/>
                <a:cs typeface="Arial MT"/>
              </a:rPr>
              <a:t> </a:t>
            </a:r>
            <a:r>
              <a:rPr sz="2176" spc="-6" dirty="0">
                <a:solidFill>
                  <a:srgbClr val="FFFFFF"/>
                </a:solidFill>
                <a:latin typeface="Arial MT"/>
                <a:cs typeface="Arial MT"/>
              </a:rPr>
              <a:t>que le </a:t>
            </a:r>
            <a:r>
              <a:rPr sz="2176" spc="-585" dirty="0">
                <a:solidFill>
                  <a:srgbClr val="FFFFFF"/>
                </a:solidFill>
                <a:latin typeface="Arial MT"/>
                <a:cs typeface="Arial MT"/>
              </a:rPr>
              <a:t> </a:t>
            </a:r>
            <a:r>
              <a:rPr sz="2176" spc="-12" dirty="0">
                <a:solidFill>
                  <a:srgbClr val="FFFFFF"/>
                </a:solidFill>
                <a:latin typeface="Arial MT"/>
                <a:cs typeface="Arial MT"/>
              </a:rPr>
              <a:t>bloc</a:t>
            </a:r>
            <a:r>
              <a:rPr sz="2176" dirty="0">
                <a:solidFill>
                  <a:srgbClr val="FFFFFF"/>
                </a:solidFill>
                <a:latin typeface="Arial MT"/>
                <a:cs typeface="Arial MT"/>
              </a:rPr>
              <a:t> </a:t>
            </a:r>
            <a:r>
              <a:rPr sz="2176" spc="-6" dirty="0">
                <a:solidFill>
                  <a:srgbClr val="FFFFFF"/>
                </a:solidFill>
                <a:latin typeface="Arial MT"/>
                <a:cs typeface="Arial MT"/>
              </a:rPr>
              <a:t>de</a:t>
            </a:r>
            <a:r>
              <a:rPr sz="2176" dirty="0">
                <a:solidFill>
                  <a:srgbClr val="FFFFFF"/>
                </a:solidFill>
                <a:latin typeface="Arial MT"/>
                <a:cs typeface="Arial MT"/>
              </a:rPr>
              <a:t> </a:t>
            </a:r>
            <a:r>
              <a:rPr sz="2176" spc="-6" dirty="0">
                <a:solidFill>
                  <a:srgbClr val="FFFFFF"/>
                </a:solidFill>
                <a:latin typeface="Arial MT"/>
                <a:cs typeface="Arial MT"/>
              </a:rPr>
              <a:t>texte </a:t>
            </a:r>
            <a:r>
              <a:rPr sz="2176" spc="-12" dirty="0">
                <a:solidFill>
                  <a:srgbClr val="FFFFFF"/>
                </a:solidFill>
                <a:latin typeface="Arial MT"/>
                <a:cs typeface="Arial MT"/>
              </a:rPr>
              <a:t>changerait,</a:t>
            </a:r>
            <a:r>
              <a:rPr sz="2176" spc="6" dirty="0">
                <a:solidFill>
                  <a:srgbClr val="FFFFFF"/>
                </a:solidFill>
                <a:latin typeface="Arial MT"/>
                <a:cs typeface="Arial MT"/>
              </a:rPr>
              <a:t> </a:t>
            </a:r>
            <a:r>
              <a:rPr sz="2176" spc="-6" dirty="0">
                <a:solidFill>
                  <a:srgbClr val="FFFFFF"/>
                </a:solidFill>
                <a:latin typeface="Arial MT"/>
                <a:cs typeface="Arial MT"/>
              </a:rPr>
              <a:t>en fonction</a:t>
            </a:r>
            <a:r>
              <a:rPr sz="2176" dirty="0">
                <a:solidFill>
                  <a:srgbClr val="FFFFFF"/>
                </a:solidFill>
                <a:latin typeface="Arial MT"/>
                <a:cs typeface="Arial MT"/>
              </a:rPr>
              <a:t> </a:t>
            </a:r>
            <a:r>
              <a:rPr sz="2176" spc="-6" dirty="0">
                <a:solidFill>
                  <a:srgbClr val="FFFFFF"/>
                </a:solidFill>
                <a:latin typeface="Arial MT"/>
                <a:cs typeface="Arial MT"/>
              </a:rPr>
              <a:t>de</a:t>
            </a:r>
            <a:r>
              <a:rPr sz="2176" dirty="0">
                <a:solidFill>
                  <a:srgbClr val="FFFFFF"/>
                </a:solidFill>
                <a:latin typeface="Arial MT"/>
                <a:cs typeface="Arial MT"/>
              </a:rPr>
              <a:t> </a:t>
            </a:r>
            <a:r>
              <a:rPr sz="2176" spc="-12" dirty="0">
                <a:solidFill>
                  <a:srgbClr val="FFFFFF"/>
                </a:solidFill>
                <a:latin typeface="Arial MT"/>
                <a:cs typeface="Arial MT"/>
              </a:rPr>
              <a:t>l’emplacement</a:t>
            </a:r>
            <a:r>
              <a:rPr sz="2176" dirty="0">
                <a:solidFill>
                  <a:srgbClr val="FFFFFF"/>
                </a:solidFill>
                <a:latin typeface="Arial MT"/>
                <a:cs typeface="Arial MT"/>
              </a:rPr>
              <a:t> </a:t>
            </a:r>
            <a:r>
              <a:rPr sz="2176" spc="-6" dirty="0">
                <a:solidFill>
                  <a:srgbClr val="FFFFFF"/>
                </a:solidFill>
                <a:latin typeface="Arial MT"/>
                <a:cs typeface="Arial MT"/>
              </a:rPr>
              <a:t>de</a:t>
            </a:r>
            <a:r>
              <a:rPr sz="2176" dirty="0">
                <a:solidFill>
                  <a:srgbClr val="FFFFFF"/>
                </a:solidFill>
                <a:latin typeface="Arial MT"/>
                <a:cs typeface="Arial MT"/>
              </a:rPr>
              <a:t> </a:t>
            </a:r>
            <a:r>
              <a:rPr sz="2176" spc="-6" dirty="0">
                <a:solidFill>
                  <a:srgbClr val="FFFFFF"/>
                </a:solidFill>
                <a:latin typeface="Arial MT"/>
                <a:cs typeface="Arial MT"/>
              </a:rPr>
              <a:t>l’instruction Java.</a:t>
            </a:r>
            <a:endParaRPr sz="2176">
              <a:solidFill>
                <a:prstClr val="black"/>
              </a:solidFill>
              <a:latin typeface="Arial MT"/>
              <a:cs typeface="Arial MT"/>
            </a:endParaRPr>
          </a:p>
          <a:p>
            <a:pPr marL="15356" marR="916728" defTabSz="1105601">
              <a:lnSpc>
                <a:spcPts val="2442"/>
              </a:lnSpc>
              <a:spcBef>
                <a:spcPts val="1270"/>
              </a:spcBef>
            </a:pPr>
            <a:r>
              <a:rPr sz="2176" spc="-6" dirty="0">
                <a:solidFill>
                  <a:srgbClr val="FFFFFF"/>
                </a:solidFill>
                <a:latin typeface="Arial MT"/>
                <a:cs typeface="Arial MT"/>
              </a:rPr>
              <a:t>Le </a:t>
            </a:r>
            <a:r>
              <a:rPr sz="2176" spc="-12" dirty="0">
                <a:solidFill>
                  <a:srgbClr val="FFFFFF"/>
                </a:solidFill>
                <a:latin typeface="Arial MT"/>
                <a:cs typeface="Arial MT"/>
              </a:rPr>
              <a:t>bloc</a:t>
            </a:r>
            <a:r>
              <a:rPr sz="2176" dirty="0">
                <a:solidFill>
                  <a:srgbClr val="FFFFFF"/>
                </a:solidFill>
                <a:latin typeface="Arial MT"/>
                <a:cs typeface="Arial MT"/>
              </a:rPr>
              <a:t> </a:t>
            </a:r>
            <a:r>
              <a:rPr sz="2176" spc="-6" dirty="0">
                <a:solidFill>
                  <a:srgbClr val="FFFFFF"/>
                </a:solidFill>
                <a:latin typeface="Arial MT"/>
                <a:cs typeface="Arial MT"/>
              </a:rPr>
              <a:t>de texte</a:t>
            </a:r>
            <a:r>
              <a:rPr sz="2176" dirty="0">
                <a:solidFill>
                  <a:srgbClr val="FFFFFF"/>
                </a:solidFill>
                <a:latin typeface="Arial MT"/>
                <a:cs typeface="Arial MT"/>
              </a:rPr>
              <a:t> </a:t>
            </a:r>
            <a:r>
              <a:rPr sz="2176" spc="-6" dirty="0">
                <a:solidFill>
                  <a:srgbClr val="FFFFFF"/>
                </a:solidFill>
                <a:latin typeface="Arial MT"/>
                <a:cs typeface="Arial MT"/>
              </a:rPr>
              <a:t>serait</a:t>
            </a:r>
            <a:r>
              <a:rPr sz="2176" dirty="0">
                <a:solidFill>
                  <a:srgbClr val="FFFFFF"/>
                </a:solidFill>
                <a:latin typeface="Arial MT"/>
                <a:cs typeface="Arial MT"/>
              </a:rPr>
              <a:t> </a:t>
            </a:r>
            <a:r>
              <a:rPr sz="2176" spc="-12" dirty="0">
                <a:solidFill>
                  <a:srgbClr val="FFFFFF"/>
                </a:solidFill>
                <a:latin typeface="Arial MT"/>
                <a:cs typeface="Arial MT"/>
              </a:rPr>
              <a:t>différent,</a:t>
            </a:r>
            <a:r>
              <a:rPr sz="2176" dirty="0">
                <a:solidFill>
                  <a:srgbClr val="FFFFFF"/>
                </a:solidFill>
                <a:latin typeface="Arial MT"/>
                <a:cs typeface="Arial MT"/>
              </a:rPr>
              <a:t> </a:t>
            </a:r>
            <a:r>
              <a:rPr sz="2176" spc="-6" dirty="0">
                <a:solidFill>
                  <a:srgbClr val="FFFFFF"/>
                </a:solidFill>
                <a:latin typeface="Arial MT"/>
                <a:cs typeface="Arial MT"/>
              </a:rPr>
              <a:t>selon</a:t>
            </a:r>
            <a:r>
              <a:rPr sz="2176" dirty="0">
                <a:solidFill>
                  <a:srgbClr val="FFFFFF"/>
                </a:solidFill>
                <a:latin typeface="Arial MT"/>
                <a:cs typeface="Arial MT"/>
              </a:rPr>
              <a:t> </a:t>
            </a:r>
            <a:r>
              <a:rPr sz="2176" spc="-6" dirty="0">
                <a:solidFill>
                  <a:srgbClr val="FFFFFF"/>
                </a:solidFill>
                <a:latin typeface="Arial MT"/>
                <a:cs typeface="Arial MT"/>
              </a:rPr>
              <a:t>que le </a:t>
            </a:r>
            <a:r>
              <a:rPr sz="2176" spc="-12" dirty="0">
                <a:solidFill>
                  <a:srgbClr val="FFFFFF"/>
                </a:solidFill>
                <a:latin typeface="Arial MT"/>
                <a:cs typeface="Arial MT"/>
              </a:rPr>
              <a:t>développeur</a:t>
            </a:r>
            <a:r>
              <a:rPr sz="2176" spc="6" dirty="0">
                <a:solidFill>
                  <a:srgbClr val="FFFFFF"/>
                </a:solidFill>
                <a:latin typeface="Arial MT"/>
                <a:cs typeface="Arial MT"/>
              </a:rPr>
              <a:t> </a:t>
            </a:r>
            <a:r>
              <a:rPr sz="2176" spc="-6" dirty="0">
                <a:solidFill>
                  <a:srgbClr val="FFFFFF"/>
                </a:solidFill>
                <a:latin typeface="Arial MT"/>
                <a:cs typeface="Arial MT"/>
              </a:rPr>
              <a:t>l’écrirait</a:t>
            </a:r>
            <a:r>
              <a:rPr sz="2176" dirty="0">
                <a:solidFill>
                  <a:srgbClr val="FFFFFF"/>
                </a:solidFill>
                <a:latin typeface="Arial MT"/>
                <a:cs typeface="Arial MT"/>
              </a:rPr>
              <a:t> </a:t>
            </a:r>
            <a:r>
              <a:rPr sz="2176" spc="-12" dirty="0">
                <a:solidFill>
                  <a:srgbClr val="FFFFFF"/>
                </a:solidFill>
                <a:latin typeface="Arial MT"/>
                <a:cs typeface="Arial MT"/>
              </a:rPr>
              <a:t>dans</a:t>
            </a:r>
            <a:r>
              <a:rPr sz="2176" dirty="0">
                <a:solidFill>
                  <a:srgbClr val="FFFFFF"/>
                </a:solidFill>
                <a:latin typeface="Arial MT"/>
                <a:cs typeface="Arial MT"/>
              </a:rPr>
              <a:t> </a:t>
            </a:r>
            <a:r>
              <a:rPr sz="2176" spc="-12" dirty="0">
                <a:solidFill>
                  <a:srgbClr val="FFFFFF"/>
                </a:solidFill>
                <a:latin typeface="Arial MT"/>
                <a:cs typeface="Arial MT"/>
              </a:rPr>
              <a:t>une </a:t>
            </a:r>
            <a:r>
              <a:rPr sz="2176" spc="-585" dirty="0">
                <a:solidFill>
                  <a:srgbClr val="FFFFFF"/>
                </a:solidFill>
                <a:latin typeface="Arial MT"/>
                <a:cs typeface="Arial MT"/>
              </a:rPr>
              <a:t> </a:t>
            </a:r>
            <a:r>
              <a:rPr sz="2176" spc="-6" dirty="0">
                <a:solidFill>
                  <a:srgbClr val="FFFFFF"/>
                </a:solidFill>
                <a:latin typeface="Arial MT"/>
                <a:cs typeface="Arial MT"/>
              </a:rPr>
              <a:t>méthode, ou </a:t>
            </a:r>
            <a:r>
              <a:rPr sz="2176" spc="-12" dirty="0">
                <a:solidFill>
                  <a:srgbClr val="FFFFFF"/>
                </a:solidFill>
                <a:latin typeface="Arial MT"/>
                <a:cs typeface="Arial MT"/>
              </a:rPr>
              <a:t>dans</a:t>
            </a:r>
            <a:r>
              <a:rPr sz="2176" dirty="0">
                <a:solidFill>
                  <a:srgbClr val="FFFFFF"/>
                </a:solidFill>
                <a:latin typeface="Arial MT"/>
                <a:cs typeface="Arial MT"/>
              </a:rPr>
              <a:t> </a:t>
            </a:r>
            <a:r>
              <a:rPr sz="2176" spc="-6" dirty="0">
                <a:solidFill>
                  <a:srgbClr val="FFFFFF"/>
                </a:solidFill>
                <a:latin typeface="Arial MT"/>
                <a:cs typeface="Arial MT"/>
              </a:rPr>
              <a:t>une triple </a:t>
            </a:r>
            <a:r>
              <a:rPr sz="2176" spc="-12" dirty="0">
                <a:solidFill>
                  <a:srgbClr val="FFFFFF"/>
                </a:solidFill>
                <a:latin typeface="Arial MT"/>
                <a:cs typeface="Arial MT"/>
              </a:rPr>
              <a:t>boucle </a:t>
            </a:r>
            <a:r>
              <a:rPr sz="2176" spc="-6" dirty="0">
                <a:solidFill>
                  <a:srgbClr val="FFFFFF"/>
                </a:solidFill>
                <a:latin typeface="Arial MT"/>
                <a:cs typeface="Arial MT"/>
              </a:rPr>
              <a:t>imbriquée </a:t>
            </a:r>
            <a:r>
              <a:rPr sz="2176" dirty="0">
                <a:solidFill>
                  <a:srgbClr val="FFFFFF"/>
                </a:solidFill>
                <a:latin typeface="Arial MT"/>
                <a:cs typeface="Arial MT"/>
              </a:rPr>
              <a:t>....</a:t>
            </a:r>
            <a:endParaRPr sz="2176">
              <a:solidFill>
                <a:prstClr val="black"/>
              </a:solidFill>
              <a:latin typeface="Arial MT"/>
              <a:cs typeface="Arial MT"/>
            </a:endParaRPr>
          </a:p>
        </p:txBody>
      </p:sp>
      <p:sp>
        <p:nvSpPr>
          <p:cNvPr id="9" name="object 9"/>
          <p:cNvSpPr/>
          <p:nvPr/>
        </p:nvSpPr>
        <p:spPr>
          <a:xfrm>
            <a:off x="1105572" y="2621697"/>
            <a:ext cx="9673753" cy="1439547"/>
          </a:xfrm>
          <a:custGeom>
            <a:avLst/>
            <a:gdLst/>
            <a:ahLst/>
            <a:cxnLst/>
            <a:rect l="l" t="t" r="r" b="b"/>
            <a:pathLst>
              <a:path w="8001000" h="1190625">
                <a:moveTo>
                  <a:pt x="8001000" y="0"/>
                </a:moveTo>
                <a:lnTo>
                  <a:pt x="0" y="0"/>
                </a:lnTo>
                <a:lnTo>
                  <a:pt x="0" y="1190523"/>
                </a:lnTo>
                <a:lnTo>
                  <a:pt x="4000677" y="1190523"/>
                </a:lnTo>
                <a:lnTo>
                  <a:pt x="8001000" y="1190523"/>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10" name="object 10"/>
          <p:cNvSpPr txBox="1"/>
          <p:nvPr/>
        </p:nvSpPr>
        <p:spPr>
          <a:xfrm>
            <a:off x="1105572" y="2621697"/>
            <a:ext cx="9673753" cy="817863"/>
          </a:xfrm>
          <a:prstGeom prst="rect">
            <a:avLst/>
          </a:prstGeom>
          <a:ln w="29159">
            <a:solidFill>
              <a:srgbClr val="ABB10B"/>
            </a:solidFill>
          </a:ln>
        </p:spPr>
        <p:txBody>
          <a:bodyPr vert="horz" wrap="square" lIns="0" tIns="60653" rIns="0" bIns="0" rtlCol="0">
            <a:spAutoFit/>
          </a:bodyPr>
          <a:lstStyle/>
          <a:p>
            <a:pPr marL="1231517" marR="6599824" indent="-1105601" defTabSz="1105601">
              <a:lnSpc>
                <a:spcPts val="1451"/>
              </a:lnSpc>
              <a:spcBef>
                <a:spcPts val="478"/>
              </a:spcBef>
            </a:pPr>
            <a:r>
              <a:rPr sz="1451" spc="-6" dirty="0">
                <a:solidFill>
                  <a:srgbClr val="118FC2"/>
                </a:solidFill>
                <a:latin typeface="Consolas"/>
                <a:cs typeface="Consolas"/>
              </a:rPr>
              <a:t>String </a:t>
            </a:r>
            <a:r>
              <a:rPr sz="1451" spc="-6" dirty="0">
                <a:solidFill>
                  <a:srgbClr val="F1F100"/>
                </a:solidFill>
                <a:latin typeface="Consolas"/>
                <a:cs typeface="Consolas"/>
              </a:rPr>
              <a:t>premierTextBlock </a:t>
            </a:r>
            <a:r>
              <a:rPr sz="1451" dirty="0">
                <a:solidFill>
                  <a:srgbClr val="E5E5F9"/>
                </a:solidFill>
                <a:latin typeface="Consolas"/>
                <a:cs typeface="Consolas"/>
              </a:rPr>
              <a:t>= </a:t>
            </a:r>
            <a:r>
              <a:rPr sz="1451" spc="-6" dirty="0">
                <a:solidFill>
                  <a:srgbClr val="16C5A2"/>
                </a:solidFill>
                <a:latin typeface="Consolas"/>
                <a:cs typeface="Consolas"/>
              </a:rPr>
              <a:t>""" </a:t>
            </a:r>
            <a:r>
              <a:rPr sz="1451" spc="-780" dirty="0">
                <a:solidFill>
                  <a:srgbClr val="16C5A2"/>
                </a:solidFill>
                <a:latin typeface="Consolas"/>
                <a:cs typeface="Consolas"/>
              </a:rPr>
              <a:t> </a:t>
            </a:r>
            <a:r>
              <a:rPr sz="1451" spc="-6" dirty="0">
                <a:solidFill>
                  <a:srgbClr val="16C5A2"/>
                </a:solidFill>
                <a:latin typeface="Consolas"/>
                <a:cs typeface="Consolas"/>
              </a:rPr>
              <a:t>Le</a:t>
            </a:r>
            <a:r>
              <a:rPr sz="1451" spc="-18" dirty="0">
                <a:solidFill>
                  <a:srgbClr val="16C5A2"/>
                </a:solidFill>
                <a:latin typeface="Consolas"/>
                <a:cs typeface="Consolas"/>
              </a:rPr>
              <a:t> </a:t>
            </a:r>
            <a:r>
              <a:rPr sz="1451" spc="-6" dirty="0">
                <a:solidFill>
                  <a:srgbClr val="16C5A2"/>
                </a:solidFill>
                <a:latin typeface="Consolas"/>
                <a:cs typeface="Consolas"/>
              </a:rPr>
              <a:t>Bret.</a:t>
            </a:r>
            <a:endParaRPr sz="1451">
              <a:solidFill>
                <a:prstClr val="black"/>
              </a:solidFill>
              <a:latin typeface="Consolas"/>
              <a:cs typeface="Consolas"/>
            </a:endParaRPr>
          </a:p>
          <a:p>
            <a:pPr marL="1231517" defTabSz="1105601">
              <a:lnSpc>
                <a:spcPts val="1306"/>
              </a:lnSpc>
            </a:pPr>
            <a:r>
              <a:rPr sz="1451" spc="-6" dirty="0">
                <a:solidFill>
                  <a:srgbClr val="16C5A2"/>
                </a:solidFill>
                <a:latin typeface="Consolas"/>
                <a:cs typeface="Consolas"/>
              </a:rPr>
              <a:t>Si</a:t>
            </a:r>
            <a:r>
              <a:rPr sz="1451" spc="-18" dirty="0">
                <a:solidFill>
                  <a:srgbClr val="16C5A2"/>
                </a:solidFill>
                <a:latin typeface="Consolas"/>
                <a:cs typeface="Consolas"/>
              </a:rPr>
              <a:t> </a:t>
            </a:r>
            <a:r>
              <a:rPr sz="1451" spc="-6" dirty="0">
                <a:solidFill>
                  <a:srgbClr val="16C5A2"/>
                </a:solidFill>
                <a:latin typeface="Consolas"/>
                <a:cs typeface="Consolas"/>
              </a:rPr>
              <a:t>tu</a:t>
            </a:r>
            <a:r>
              <a:rPr sz="1451" spc="-18" dirty="0">
                <a:solidFill>
                  <a:srgbClr val="16C5A2"/>
                </a:solidFill>
                <a:latin typeface="Consolas"/>
                <a:cs typeface="Consolas"/>
              </a:rPr>
              <a:t> </a:t>
            </a:r>
            <a:r>
              <a:rPr sz="1451" spc="-6" dirty="0">
                <a:solidFill>
                  <a:srgbClr val="16C5A2"/>
                </a:solidFill>
                <a:latin typeface="Consolas"/>
                <a:cs typeface="Consolas"/>
              </a:rPr>
              <a:t>laissais</a:t>
            </a:r>
            <a:r>
              <a:rPr sz="1451" spc="-18" dirty="0">
                <a:solidFill>
                  <a:srgbClr val="16C5A2"/>
                </a:solidFill>
                <a:latin typeface="Consolas"/>
                <a:cs typeface="Consolas"/>
              </a:rPr>
              <a:t> </a:t>
            </a:r>
            <a:r>
              <a:rPr sz="1451" spc="-6" dirty="0">
                <a:solidFill>
                  <a:srgbClr val="16C5A2"/>
                </a:solidFill>
                <a:latin typeface="Consolas"/>
                <a:cs typeface="Consolas"/>
              </a:rPr>
              <a:t>un</a:t>
            </a:r>
            <a:r>
              <a:rPr sz="1451" spc="-12" dirty="0">
                <a:solidFill>
                  <a:srgbClr val="16C5A2"/>
                </a:solidFill>
                <a:latin typeface="Consolas"/>
                <a:cs typeface="Consolas"/>
              </a:rPr>
              <a:t> </a:t>
            </a:r>
            <a:r>
              <a:rPr sz="1451" spc="-6" dirty="0">
                <a:solidFill>
                  <a:srgbClr val="16C5A2"/>
                </a:solidFill>
                <a:latin typeface="Consolas"/>
                <a:cs typeface="Consolas"/>
              </a:rPr>
              <a:t>peu</a:t>
            </a:r>
            <a:r>
              <a:rPr sz="1451" spc="-18" dirty="0">
                <a:solidFill>
                  <a:srgbClr val="16C5A2"/>
                </a:solidFill>
                <a:latin typeface="Consolas"/>
                <a:cs typeface="Consolas"/>
              </a:rPr>
              <a:t> </a:t>
            </a:r>
            <a:r>
              <a:rPr sz="1451" spc="-6" dirty="0">
                <a:solidFill>
                  <a:srgbClr val="16C5A2"/>
                </a:solidFill>
                <a:latin typeface="Consolas"/>
                <a:cs typeface="Consolas"/>
              </a:rPr>
              <a:t>ton</a:t>
            </a:r>
            <a:r>
              <a:rPr sz="1451" spc="-18" dirty="0">
                <a:solidFill>
                  <a:srgbClr val="16C5A2"/>
                </a:solidFill>
                <a:latin typeface="Consolas"/>
                <a:cs typeface="Consolas"/>
              </a:rPr>
              <a:t> </a:t>
            </a:r>
            <a:r>
              <a:rPr sz="1451" spc="-6" dirty="0">
                <a:solidFill>
                  <a:srgbClr val="16C5A2"/>
                </a:solidFill>
                <a:latin typeface="Consolas"/>
                <a:cs typeface="Consolas"/>
              </a:rPr>
              <a:t>âme</a:t>
            </a:r>
            <a:r>
              <a:rPr sz="1451" spc="-12" dirty="0">
                <a:solidFill>
                  <a:srgbClr val="16C5A2"/>
                </a:solidFill>
                <a:latin typeface="Consolas"/>
                <a:cs typeface="Consolas"/>
              </a:rPr>
              <a:t> </a:t>
            </a:r>
            <a:r>
              <a:rPr sz="1451" spc="-6" dirty="0">
                <a:solidFill>
                  <a:srgbClr val="16C5A2"/>
                </a:solidFill>
                <a:latin typeface="Consolas"/>
                <a:cs typeface="Consolas"/>
              </a:rPr>
              <a:t>mousquetaire</a:t>
            </a:r>
            <a:endParaRPr sz="1451">
              <a:solidFill>
                <a:prstClr val="black"/>
              </a:solidFill>
              <a:latin typeface="Consolas"/>
              <a:cs typeface="Consolas"/>
            </a:endParaRPr>
          </a:p>
          <a:p>
            <a:pPr marL="1231517" defTabSz="1105601">
              <a:lnSpc>
                <a:spcPts val="1596"/>
              </a:lnSpc>
            </a:pPr>
            <a:r>
              <a:rPr sz="1451" spc="-6" dirty="0">
                <a:solidFill>
                  <a:srgbClr val="16C5A2"/>
                </a:solidFill>
                <a:latin typeface="Consolas"/>
                <a:cs typeface="Consolas"/>
              </a:rPr>
              <a:t>"""</a:t>
            </a:r>
            <a:r>
              <a:rPr sz="1451" spc="-6" dirty="0">
                <a:solidFill>
                  <a:srgbClr val="E5E5F9"/>
                </a:solidFill>
                <a:latin typeface="Consolas"/>
                <a:cs typeface="Consolas"/>
              </a:rPr>
              <a:t>;</a:t>
            </a:r>
            <a:endParaRPr sz="1451">
              <a:solidFill>
                <a:prstClr val="black"/>
              </a:solidFill>
              <a:latin typeface="Consolas"/>
              <a:cs typeface="Consolas"/>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1146263"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dirty="0">
                <a:solidFill>
                  <a:srgbClr val="0058FF"/>
                </a:solidFill>
                <a:latin typeface="Arial"/>
                <a:cs typeface="Arial"/>
              </a:rPr>
              <a:t>12-13</a:t>
            </a:r>
            <a:endParaRPr sz="1814">
              <a:solidFill>
                <a:prstClr val="black"/>
              </a:solidFill>
              <a:latin typeface="Arial"/>
              <a:cs typeface="Arial"/>
            </a:endParaRPr>
          </a:p>
        </p:txBody>
      </p:sp>
      <p:sp>
        <p:nvSpPr>
          <p:cNvPr id="3" name="object 3"/>
          <p:cNvSpPr txBox="1">
            <a:spLocks noGrp="1"/>
          </p:cNvSpPr>
          <p:nvPr>
            <p:ph type="title"/>
          </p:nvPr>
        </p:nvSpPr>
        <p:spPr>
          <a:xfrm>
            <a:off x="537431" y="484857"/>
            <a:ext cx="6374696" cy="573671"/>
          </a:xfrm>
          <a:prstGeom prst="rect">
            <a:avLst/>
          </a:prstGeom>
        </p:spPr>
        <p:txBody>
          <a:bodyPr vert="horz" wrap="square" lIns="0" tIns="15355" rIns="0" bIns="0" rtlCol="0">
            <a:spAutoFit/>
          </a:bodyPr>
          <a:lstStyle/>
          <a:p>
            <a:pPr marL="15356">
              <a:spcBef>
                <a:spcPts val="121"/>
              </a:spcBef>
            </a:pPr>
            <a:r>
              <a:rPr spc="302" dirty="0"/>
              <a:t>Exercice</a:t>
            </a:r>
            <a:r>
              <a:rPr spc="151" dirty="0"/>
              <a:t> </a:t>
            </a:r>
            <a:r>
              <a:rPr spc="115" dirty="0"/>
              <a:t>:</a:t>
            </a:r>
            <a:r>
              <a:rPr spc="138" dirty="0"/>
              <a:t> </a:t>
            </a:r>
            <a:r>
              <a:rPr spc="393" dirty="0"/>
              <a:t>blocs</a:t>
            </a:r>
            <a:r>
              <a:rPr spc="145" dirty="0"/>
              <a:t> </a:t>
            </a:r>
            <a:r>
              <a:rPr spc="429" dirty="0"/>
              <a:t>de</a:t>
            </a:r>
            <a:r>
              <a:rPr spc="151" dirty="0"/>
              <a:t> </a:t>
            </a:r>
            <a:r>
              <a:rPr spc="333" dirty="0"/>
              <a:t>texte</a:t>
            </a:r>
          </a:p>
        </p:txBody>
      </p:sp>
      <p:sp>
        <p:nvSpPr>
          <p:cNvPr id="4" name="object 4"/>
          <p:cNvSpPr txBox="1"/>
          <p:nvPr/>
        </p:nvSpPr>
        <p:spPr>
          <a:xfrm>
            <a:off x="1059752" y="1563880"/>
            <a:ext cx="8362422" cy="350340"/>
          </a:xfrm>
          <a:prstGeom prst="rect">
            <a:avLst/>
          </a:prstGeom>
        </p:spPr>
        <p:txBody>
          <a:bodyPr vert="horz" wrap="square" lIns="0" tIns="15355" rIns="0" bIns="0" rtlCol="0">
            <a:spAutoFit/>
          </a:bodyPr>
          <a:lstStyle/>
          <a:p>
            <a:pPr marL="15356" defTabSz="1105601">
              <a:spcBef>
                <a:spcPts val="121"/>
              </a:spcBef>
            </a:pPr>
            <a:r>
              <a:rPr sz="2176" spc="-6" dirty="0">
                <a:solidFill>
                  <a:srgbClr val="FFFFFF"/>
                </a:solidFill>
                <a:latin typeface="Arial MT"/>
                <a:cs typeface="Arial MT"/>
              </a:rPr>
              <a:t>Ecrire</a:t>
            </a:r>
            <a:r>
              <a:rPr sz="2176" spc="-12" dirty="0">
                <a:solidFill>
                  <a:srgbClr val="FFFFFF"/>
                </a:solidFill>
                <a:latin typeface="Arial MT"/>
                <a:cs typeface="Arial MT"/>
              </a:rPr>
              <a:t> </a:t>
            </a:r>
            <a:r>
              <a:rPr sz="2176" spc="-6" dirty="0">
                <a:solidFill>
                  <a:srgbClr val="FFFFFF"/>
                </a:solidFill>
                <a:latin typeface="Arial MT"/>
                <a:cs typeface="Arial MT"/>
              </a:rPr>
              <a:t>un</a:t>
            </a:r>
            <a:r>
              <a:rPr sz="2176" spc="-12" dirty="0">
                <a:solidFill>
                  <a:srgbClr val="FFFFFF"/>
                </a:solidFill>
                <a:latin typeface="Arial MT"/>
                <a:cs typeface="Arial MT"/>
              </a:rPr>
              <a:t> </a:t>
            </a:r>
            <a:r>
              <a:rPr sz="2176" spc="-6" dirty="0">
                <a:solidFill>
                  <a:srgbClr val="FFFFFF"/>
                </a:solidFill>
                <a:latin typeface="Arial MT"/>
                <a:cs typeface="Arial MT"/>
              </a:rPr>
              <a:t>programme</a:t>
            </a:r>
            <a:r>
              <a:rPr sz="2176" spc="-12" dirty="0">
                <a:solidFill>
                  <a:srgbClr val="FFFFFF"/>
                </a:solidFill>
                <a:latin typeface="Arial MT"/>
                <a:cs typeface="Arial MT"/>
              </a:rPr>
              <a:t> </a:t>
            </a:r>
            <a:r>
              <a:rPr sz="2176" spc="-6" dirty="0">
                <a:solidFill>
                  <a:srgbClr val="FFFFFF"/>
                </a:solidFill>
                <a:latin typeface="Arial MT"/>
                <a:cs typeface="Arial MT"/>
              </a:rPr>
              <a:t>Java</a:t>
            </a:r>
            <a:r>
              <a:rPr sz="2176" spc="-12" dirty="0">
                <a:solidFill>
                  <a:srgbClr val="FFFFFF"/>
                </a:solidFill>
                <a:latin typeface="Arial MT"/>
                <a:cs typeface="Arial MT"/>
              </a:rPr>
              <a:t> </a:t>
            </a:r>
            <a:r>
              <a:rPr sz="2176" spc="-6" dirty="0">
                <a:solidFill>
                  <a:srgbClr val="FFFFFF"/>
                </a:solidFill>
                <a:latin typeface="Arial MT"/>
                <a:cs typeface="Arial MT"/>
              </a:rPr>
              <a:t>qui</a:t>
            </a:r>
            <a:r>
              <a:rPr sz="2176" spc="-12" dirty="0">
                <a:solidFill>
                  <a:srgbClr val="FFFFFF"/>
                </a:solidFill>
                <a:latin typeface="Arial MT"/>
                <a:cs typeface="Arial MT"/>
              </a:rPr>
              <a:t> affiche </a:t>
            </a:r>
            <a:r>
              <a:rPr sz="2176" spc="-6" dirty="0">
                <a:solidFill>
                  <a:srgbClr val="FFFFFF"/>
                </a:solidFill>
                <a:latin typeface="Arial MT"/>
                <a:cs typeface="Arial MT"/>
              </a:rPr>
              <a:t>correctement le</a:t>
            </a:r>
            <a:r>
              <a:rPr sz="2176" spc="-12" dirty="0">
                <a:solidFill>
                  <a:srgbClr val="FFFFFF"/>
                </a:solidFill>
                <a:latin typeface="Arial MT"/>
                <a:cs typeface="Arial MT"/>
              </a:rPr>
              <a:t> </a:t>
            </a:r>
            <a:r>
              <a:rPr sz="2176" spc="-6" dirty="0">
                <a:solidFill>
                  <a:srgbClr val="FFFFFF"/>
                </a:solidFill>
                <a:latin typeface="Arial MT"/>
                <a:cs typeface="Arial MT"/>
              </a:rPr>
              <a:t>texte</a:t>
            </a:r>
            <a:r>
              <a:rPr sz="2176" spc="-12" dirty="0">
                <a:solidFill>
                  <a:srgbClr val="FFFFFF"/>
                </a:solidFill>
                <a:latin typeface="Arial MT"/>
                <a:cs typeface="Arial MT"/>
              </a:rPr>
              <a:t> </a:t>
            </a:r>
            <a:r>
              <a:rPr sz="2176" spc="-6" dirty="0">
                <a:solidFill>
                  <a:srgbClr val="FFFFFF"/>
                </a:solidFill>
                <a:latin typeface="Arial MT"/>
                <a:cs typeface="Arial MT"/>
              </a:rPr>
              <a:t>suivant </a:t>
            </a:r>
            <a:r>
              <a:rPr sz="2176" dirty="0">
                <a:solidFill>
                  <a:srgbClr val="FFFFFF"/>
                </a:solidFill>
                <a:latin typeface="Arial MT"/>
                <a:cs typeface="Arial MT"/>
              </a:rPr>
              <a:t>:</a:t>
            </a:r>
            <a:endParaRPr sz="2176" dirty="0">
              <a:solidFill>
                <a:prstClr val="black"/>
              </a:solidFill>
              <a:latin typeface="Arial MT"/>
              <a:cs typeface="Arial MT"/>
            </a:endParaRPr>
          </a:p>
        </p:txBody>
      </p:sp>
      <p:sp>
        <p:nvSpPr>
          <p:cNvPr id="5" name="object 5"/>
          <p:cNvSpPr txBox="1"/>
          <p:nvPr/>
        </p:nvSpPr>
        <p:spPr>
          <a:xfrm>
            <a:off x="537431" y="2234889"/>
            <a:ext cx="3266043" cy="3186045"/>
          </a:xfrm>
          <a:prstGeom prst="rect">
            <a:avLst/>
          </a:prstGeom>
        </p:spPr>
        <p:txBody>
          <a:bodyPr vert="horz" wrap="square" lIns="0" tIns="141268" rIns="0" bIns="0" rtlCol="0">
            <a:spAutoFit/>
          </a:bodyPr>
          <a:lstStyle/>
          <a:p>
            <a:pPr marL="15356" defTabSz="1105601">
              <a:spcBef>
                <a:spcPts val="1112"/>
              </a:spcBef>
            </a:pPr>
            <a:r>
              <a:rPr sz="1451" spc="-6" dirty="0">
                <a:solidFill>
                  <a:srgbClr val="FFFFFF"/>
                </a:solidFill>
                <a:latin typeface="Consolas"/>
                <a:cs typeface="Consolas"/>
              </a:rPr>
              <a:t>&lt;!DOCTYPE</a:t>
            </a:r>
            <a:r>
              <a:rPr sz="1451" spc="-79" dirty="0">
                <a:solidFill>
                  <a:srgbClr val="FFFFFF"/>
                </a:solidFill>
                <a:latin typeface="Consolas"/>
                <a:cs typeface="Consolas"/>
              </a:rPr>
              <a:t> </a:t>
            </a:r>
            <a:r>
              <a:rPr sz="1451" spc="-6" dirty="0">
                <a:solidFill>
                  <a:srgbClr val="FFFFFF"/>
                </a:solidFill>
                <a:latin typeface="Consolas"/>
                <a:cs typeface="Consolas"/>
              </a:rPr>
              <a:t>html&gt;</a:t>
            </a:r>
            <a:endParaRPr sz="1451" dirty="0">
              <a:solidFill>
                <a:prstClr val="black"/>
              </a:solidFill>
              <a:latin typeface="Consolas"/>
              <a:cs typeface="Consolas"/>
            </a:endParaRPr>
          </a:p>
          <a:p>
            <a:pPr marL="15356" defTabSz="1105601">
              <a:spcBef>
                <a:spcPts val="985"/>
              </a:spcBef>
            </a:pPr>
            <a:r>
              <a:rPr sz="1451" spc="-6" dirty="0">
                <a:solidFill>
                  <a:srgbClr val="FFFFFF"/>
                </a:solidFill>
                <a:latin typeface="Consolas"/>
                <a:cs typeface="Consolas"/>
              </a:rPr>
              <a:t>&lt;html&gt;</a:t>
            </a:r>
            <a:endParaRPr sz="1451" dirty="0">
              <a:solidFill>
                <a:prstClr val="black"/>
              </a:solidFill>
              <a:latin typeface="Consolas"/>
              <a:cs typeface="Consolas"/>
            </a:endParaRPr>
          </a:p>
          <a:p>
            <a:pPr marL="319396" defTabSz="1105601">
              <a:spcBef>
                <a:spcPts val="990"/>
              </a:spcBef>
            </a:pPr>
            <a:r>
              <a:rPr sz="1451" spc="-6" dirty="0">
                <a:solidFill>
                  <a:srgbClr val="FFFFFF"/>
                </a:solidFill>
                <a:latin typeface="Consolas"/>
                <a:cs typeface="Consolas"/>
              </a:rPr>
              <a:t>&lt;body&gt;</a:t>
            </a:r>
            <a:endParaRPr sz="1451" dirty="0">
              <a:solidFill>
                <a:prstClr val="black"/>
              </a:solidFill>
              <a:latin typeface="Consolas"/>
              <a:cs typeface="Consolas"/>
            </a:endParaRPr>
          </a:p>
          <a:p>
            <a:pPr defTabSz="1105601"/>
            <a:endParaRPr sz="1451" dirty="0">
              <a:solidFill>
                <a:prstClr val="black"/>
              </a:solidFill>
              <a:latin typeface="Consolas"/>
              <a:cs typeface="Consolas"/>
            </a:endParaRPr>
          </a:p>
          <a:p>
            <a:pPr defTabSz="1105601">
              <a:spcBef>
                <a:spcPts val="42"/>
              </a:spcBef>
            </a:pPr>
            <a:endParaRPr sz="1693" dirty="0">
              <a:solidFill>
                <a:prstClr val="black"/>
              </a:solidFill>
              <a:latin typeface="Consolas"/>
              <a:cs typeface="Consolas"/>
            </a:endParaRPr>
          </a:p>
          <a:p>
            <a:pPr marL="622667" defTabSz="1105601"/>
            <a:r>
              <a:rPr sz="1451" spc="-6" dirty="0">
                <a:solidFill>
                  <a:srgbClr val="FFFFFF"/>
                </a:solidFill>
                <a:latin typeface="Consolas"/>
                <a:cs typeface="Consolas"/>
              </a:rPr>
              <a:t>&lt;h1&gt;My</a:t>
            </a:r>
            <a:r>
              <a:rPr sz="1451" spc="-48" dirty="0">
                <a:solidFill>
                  <a:srgbClr val="FFFFFF"/>
                </a:solidFill>
                <a:latin typeface="Consolas"/>
                <a:cs typeface="Consolas"/>
              </a:rPr>
              <a:t> </a:t>
            </a:r>
            <a:r>
              <a:rPr sz="1451" spc="-6" dirty="0">
                <a:solidFill>
                  <a:srgbClr val="FFFFFF"/>
                </a:solidFill>
                <a:latin typeface="Consolas"/>
                <a:cs typeface="Consolas"/>
              </a:rPr>
              <a:t>First</a:t>
            </a:r>
            <a:r>
              <a:rPr sz="1451" spc="-48" dirty="0">
                <a:solidFill>
                  <a:srgbClr val="FFFFFF"/>
                </a:solidFill>
                <a:latin typeface="Consolas"/>
                <a:cs typeface="Consolas"/>
              </a:rPr>
              <a:t> </a:t>
            </a:r>
            <a:r>
              <a:rPr sz="1451" spc="-6" dirty="0">
                <a:solidFill>
                  <a:srgbClr val="FFFFFF"/>
                </a:solidFill>
                <a:latin typeface="Consolas"/>
                <a:cs typeface="Consolas"/>
              </a:rPr>
              <a:t>Heading&lt;/h1&gt;</a:t>
            </a:r>
            <a:endParaRPr sz="1451" dirty="0">
              <a:solidFill>
                <a:prstClr val="black"/>
              </a:solidFill>
              <a:latin typeface="Consolas"/>
              <a:cs typeface="Consolas"/>
            </a:endParaRPr>
          </a:p>
          <a:p>
            <a:pPr marL="622667" defTabSz="1105601">
              <a:spcBef>
                <a:spcPts val="990"/>
              </a:spcBef>
            </a:pPr>
            <a:r>
              <a:rPr sz="1451" spc="-6" dirty="0">
                <a:solidFill>
                  <a:srgbClr val="FFFFFF"/>
                </a:solidFill>
                <a:latin typeface="Consolas"/>
                <a:cs typeface="Consolas"/>
              </a:rPr>
              <a:t>&lt;p&gt;My</a:t>
            </a:r>
            <a:r>
              <a:rPr sz="1451" spc="-54" dirty="0">
                <a:solidFill>
                  <a:srgbClr val="FFFFFF"/>
                </a:solidFill>
                <a:latin typeface="Consolas"/>
                <a:cs typeface="Consolas"/>
              </a:rPr>
              <a:t> </a:t>
            </a:r>
            <a:r>
              <a:rPr sz="1451" spc="-6" dirty="0">
                <a:solidFill>
                  <a:srgbClr val="FFFFFF"/>
                </a:solidFill>
                <a:latin typeface="Consolas"/>
                <a:cs typeface="Consolas"/>
              </a:rPr>
              <a:t>first</a:t>
            </a:r>
            <a:r>
              <a:rPr sz="1451" spc="-54" dirty="0">
                <a:solidFill>
                  <a:srgbClr val="FFFFFF"/>
                </a:solidFill>
                <a:latin typeface="Consolas"/>
                <a:cs typeface="Consolas"/>
              </a:rPr>
              <a:t> </a:t>
            </a:r>
            <a:r>
              <a:rPr sz="1451" spc="-6" dirty="0">
                <a:solidFill>
                  <a:srgbClr val="FFFFFF"/>
                </a:solidFill>
                <a:latin typeface="Consolas"/>
                <a:cs typeface="Consolas"/>
              </a:rPr>
              <a:t>paragraph.&lt;/p&gt;</a:t>
            </a:r>
            <a:endParaRPr sz="1451" dirty="0">
              <a:solidFill>
                <a:prstClr val="black"/>
              </a:solidFill>
              <a:latin typeface="Consolas"/>
              <a:cs typeface="Consolas"/>
            </a:endParaRPr>
          </a:p>
          <a:p>
            <a:pPr defTabSz="1105601"/>
            <a:endParaRPr sz="1451" dirty="0">
              <a:solidFill>
                <a:prstClr val="black"/>
              </a:solidFill>
              <a:latin typeface="Consolas"/>
              <a:cs typeface="Consolas"/>
            </a:endParaRPr>
          </a:p>
          <a:p>
            <a:pPr defTabSz="1105601">
              <a:spcBef>
                <a:spcPts val="42"/>
              </a:spcBef>
            </a:pPr>
            <a:endParaRPr sz="1693" dirty="0">
              <a:solidFill>
                <a:prstClr val="black"/>
              </a:solidFill>
              <a:latin typeface="Consolas"/>
              <a:cs typeface="Consolas"/>
            </a:endParaRPr>
          </a:p>
          <a:p>
            <a:pPr marL="319396" defTabSz="1105601"/>
            <a:r>
              <a:rPr sz="1451" spc="-6" dirty="0">
                <a:solidFill>
                  <a:srgbClr val="FFFFFF"/>
                </a:solidFill>
                <a:latin typeface="Consolas"/>
                <a:cs typeface="Consolas"/>
              </a:rPr>
              <a:t>&lt;/body&gt;</a:t>
            </a:r>
            <a:endParaRPr sz="1451" dirty="0">
              <a:solidFill>
                <a:prstClr val="black"/>
              </a:solidFill>
              <a:latin typeface="Consolas"/>
              <a:cs typeface="Consolas"/>
            </a:endParaRPr>
          </a:p>
          <a:p>
            <a:pPr marL="15356" defTabSz="1105601">
              <a:spcBef>
                <a:spcPts val="991"/>
              </a:spcBef>
            </a:pPr>
            <a:r>
              <a:rPr sz="1451" spc="-6" dirty="0">
                <a:solidFill>
                  <a:srgbClr val="FFFFFF"/>
                </a:solidFill>
                <a:latin typeface="Consolas"/>
                <a:cs typeface="Consolas"/>
              </a:rPr>
              <a:t>&lt;/html&gt;</a:t>
            </a:r>
            <a:endParaRPr sz="1451" dirty="0">
              <a:solidFill>
                <a:prstClr val="black"/>
              </a:solidFill>
              <a:latin typeface="Consolas"/>
              <a:cs typeface="Consolas"/>
            </a:endParaRP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4014" y="279420"/>
            <a:ext cx="1064113"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D</a:t>
            </a:r>
            <a:r>
              <a:rPr sz="1814" b="1" dirty="0">
                <a:solidFill>
                  <a:srgbClr val="0058FF"/>
                </a:solidFill>
                <a:latin typeface="Arial"/>
                <a:cs typeface="Arial"/>
              </a:rPr>
              <a:t>ate</a:t>
            </a:r>
            <a:r>
              <a:rPr sz="1814" b="1" spc="-36" dirty="0">
                <a:solidFill>
                  <a:srgbClr val="0058FF"/>
                </a:solidFill>
                <a:latin typeface="Arial"/>
                <a:cs typeface="Arial"/>
              </a:rPr>
              <a:t>T</a:t>
            </a:r>
            <a:r>
              <a:rPr sz="1814" b="1" dirty="0">
                <a:solidFill>
                  <a:srgbClr val="0058FF"/>
                </a:solidFill>
                <a:latin typeface="Arial"/>
                <a:cs typeface="Arial"/>
              </a:rPr>
              <a:t>i</a:t>
            </a:r>
            <a:r>
              <a:rPr sz="1814" b="1" spc="-6" dirty="0">
                <a:solidFill>
                  <a:srgbClr val="0058FF"/>
                </a:solidFill>
                <a:latin typeface="Arial"/>
                <a:cs typeface="Arial"/>
              </a:rPr>
              <a:t>m</a:t>
            </a:r>
            <a:r>
              <a:rPr sz="1814" b="1" dirty="0">
                <a:solidFill>
                  <a:srgbClr val="0058FF"/>
                </a:solidFill>
                <a:latin typeface="Arial"/>
                <a:cs typeface="Arial"/>
              </a:rPr>
              <a:t>e</a:t>
            </a:r>
            <a:endParaRPr sz="1814">
              <a:solidFill>
                <a:prstClr val="black"/>
              </a:solidFill>
              <a:latin typeface="Arial"/>
              <a:cs typeface="Arial"/>
            </a:endParaRPr>
          </a:p>
        </p:txBody>
      </p:sp>
      <p:sp>
        <p:nvSpPr>
          <p:cNvPr id="3" name="object 3"/>
          <p:cNvSpPr txBox="1">
            <a:spLocks noGrp="1"/>
          </p:cNvSpPr>
          <p:nvPr>
            <p:ph type="title"/>
          </p:nvPr>
        </p:nvSpPr>
        <p:spPr>
          <a:xfrm>
            <a:off x="594014" y="535345"/>
            <a:ext cx="7491784" cy="573671"/>
          </a:xfrm>
          <a:prstGeom prst="rect">
            <a:avLst/>
          </a:prstGeom>
        </p:spPr>
        <p:txBody>
          <a:bodyPr vert="horz" wrap="square" lIns="0" tIns="15355" rIns="0" bIns="0" rtlCol="0">
            <a:spAutoFit/>
          </a:bodyPr>
          <a:lstStyle/>
          <a:p>
            <a:pPr marL="15356">
              <a:spcBef>
                <a:spcPts val="121"/>
              </a:spcBef>
            </a:pPr>
            <a:r>
              <a:rPr lang="fr-FR" spc="351" dirty="0"/>
              <a:t>Commit</a:t>
            </a:r>
            <a:endParaRPr spc="351" dirty="0"/>
          </a:p>
        </p:txBody>
      </p:sp>
    </p:spTree>
    <p:extLst>
      <p:ext uri="{BB962C8B-B14F-4D97-AF65-F5344CB8AC3E}">
        <p14:creationId xmlns:p14="http://schemas.microsoft.com/office/powerpoint/2010/main" val="230542046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1146263"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dirty="0">
                <a:solidFill>
                  <a:srgbClr val="0058FF"/>
                </a:solidFill>
                <a:latin typeface="Arial"/>
                <a:cs typeface="Arial"/>
              </a:rPr>
              <a:t>12-13</a:t>
            </a:r>
            <a:endParaRPr sz="1814">
              <a:solidFill>
                <a:prstClr val="black"/>
              </a:solidFill>
              <a:latin typeface="Arial"/>
              <a:cs typeface="Arial"/>
            </a:endParaRPr>
          </a:p>
        </p:txBody>
      </p:sp>
      <p:sp>
        <p:nvSpPr>
          <p:cNvPr id="3" name="object 3"/>
          <p:cNvSpPr txBox="1">
            <a:spLocks noGrp="1"/>
          </p:cNvSpPr>
          <p:nvPr>
            <p:ph type="title"/>
          </p:nvPr>
        </p:nvSpPr>
        <p:spPr>
          <a:xfrm>
            <a:off x="537431" y="484857"/>
            <a:ext cx="7214624" cy="573671"/>
          </a:xfrm>
          <a:prstGeom prst="rect">
            <a:avLst/>
          </a:prstGeom>
        </p:spPr>
        <p:txBody>
          <a:bodyPr vert="horz" wrap="square" lIns="0" tIns="15355" rIns="0" bIns="0" rtlCol="0">
            <a:spAutoFit/>
          </a:bodyPr>
          <a:lstStyle/>
          <a:p>
            <a:pPr marL="15356">
              <a:spcBef>
                <a:spcPts val="121"/>
              </a:spcBef>
            </a:pPr>
            <a:r>
              <a:rPr spc="399" dirty="0"/>
              <a:t>Autres</a:t>
            </a:r>
            <a:r>
              <a:rPr spc="151" dirty="0"/>
              <a:t> </a:t>
            </a:r>
            <a:r>
              <a:rPr spc="429" dirty="0"/>
              <a:t>apports</a:t>
            </a:r>
            <a:r>
              <a:rPr spc="157" dirty="0"/>
              <a:t> </a:t>
            </a:r>
            <a:r>
              <a:rPr spc="429" dirty="0"/>
              <a:t>de</a:t>
            </a:r>
            <a:r>
              <a:rPr spc="157" dirty="0"/>
              <a:t> </a:t>
            </a:r>
            <a:r>
              <a:rPr spc="339" dirty="0"/>
              <a:t>la</a:t>
            </a:r>
            <a:r>
              <a:rPr spc="163" dirty="0"/>
              <a:t> </a:t>
            </a:r>
            <a:r>
              <a:rPr spc="218" dirty="0"/>
              <a:t>JDK</a:t>
            </a:r>
            <a:r>
              <a:rPr spc="163" dirty="0"/>
              <a:t> </a:t>
            </a:r>
            <a:r>
              <a:rPr spc="387" dirty="0"/>
              <a:t>12</a:t>
            </a:r>
          </a:p>
        </p:txBody>
      </p:sp>
      <p:sp>
        <p:nvSpPr>
          <p:cNvPr id="4" name="object 4"/>
          <p:cNvSpPr txBox="1"/>
          <p:nvPr/>
        </p:nvSpPr>
        <p:spPr>
          <a:xfrm>
            <a:off x="668010"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1059752" y="2036144"/>
            <a:ext cx="10069915" cy="658967"/>
          </a:xfrm>
          <a:prstGeom prst="rect">
            <a:avLst/>
          </a:prstGeom>
        </p:spPr>
        <p:txBody>
          <a:bodyPr vert="horz" wrap="square" lIns="0" tIns="42994" rIns="0" bIns="0" rtlCol="0">
            <a:spAutoFit/>
          </a:bodyPr>
          <a:lstStyle/>
          <a:p>
            <a:pPr marL="15356" marR="6142" defTabSz="1105601">
              <a:lnSpc>
                <a:spcPts val="2442"/>
              </a:lnSpc>
              <a:spcBef>
                <a:spcPts val="339"/>
              </a:spcBef>
            </a:pPr>
            <a:r>
              <a:rPr sz="2176" spc="-6" dirty="0">
                <a:solidFill>
                  <a:srgbClr val="FFFFFF"/>
                </a:solidFill>
                <a:latin typeface="Arial MT"/>
                <a:cs typeface="Arial MT"/>
              </a:rPr>
              <a:t>Le</a:t>
            </a:r>
            <a:r>
              <a:rPr sz="2176" spc="-12" dirty="0">
                <a:solidFill>
                  <a:srgbClr val="FFFFFF"/>
                </a:solidFill>
                <a:latin typeface="Arial MT"/>
                <a:cs typeface="Arial MT"/>
              </a:rPr>
              <a:t> </a:t>
            </a:r>
            <a:r>
              <a:rPr sz="2176" spc="-6" dirty="0">
                <a:solidFill>
                  <a:srgbClr val="FFFFFF"/>
                </a:solidFill>
                <a:latin typeface="Arial MT"/>
                <a:cs typeface="Arial MT"/>
              </a:rPr>
              <a:t>formattage de nombre compact permet</a:t>
            </a:r>
            <a:r>
              <a:rPr sz="2176" dirty="0">
                <a:solidFill>
                  <a:srgbClr val="FFFFFF"/>
                </a:solidFill>
                <a:latin typeface="Arial MT"/>
                <a:cs typeface="Arial MT"/>
              </a:rPr>
              <a:t> </a:t>
            </a:r>
            <a:r>
              <a:rPr sz="2176" spc="-6" dirty="0">
                <a:solidFill>
                  <a:srgbClr val="FFFFFF"/>
                </a:solidFill>
                <a:latin typeface="Arial MT"/>
                <a:cs typeface="Arial MT"/>
              </a:rPr>
              <a:t>de transformer</a:t>
            </a:r>
            <a:r>
              <a:rPr sz="2176" dirty="0">
                <a:solidFill>
                  <a:srgbClr val="FFFFFF"/>
                </a:solidFill>
                <a:latin typeface="Arial MT"/>
                <a:cs typeface="Arial MT"/>
              </a:rPr>
              <a:t> </a:t>
            </a:r>
            <a:r>
              <a:rPr sz="2176" spc="-12" dirty="0">
                <a:solidFill>
                  <a:srgbClr val="FFFFFF"/>
                </a:solidFill>
                <a:latin typeface="Arial MT"/>
                <a:cs typeface="Arial MT"/>
              </a:rPr>
              <a:t>12000 </a:t>
            </a:r>
            <a:r>
              <a:rPr sz="2176" spc="-6" dirty="0">
                <a:solidFill>
                  <a:srgbClr val="FFFFFF"/>
                </a:solidFill>
                <a:latin typeface="Arial MT"/>
                <a:cs typeface="Arial MT"/>
              </a:rPr>
              <a:t>en </a:t>
            </a:r>
            <a:r>
              <a:rPr sz="2176" spc="-12" dirty="0">
                <a:solidFill>
                  <a:srgbClr val="FFFFFF"/>
                </a:solidFill>
                <a:latin typeface="Arial MT"/>
                <a:cs typeface="Arial MT"/>
              </a:rPr>
              <a:t>12K</a:t>
            </a:r>
            <a:r>
              <a:rPr sz="2176" dirty="0">
                <a:solidFill>
                  <a:srgbClr val="FFFFFF"/>
                </a:solidFill>
                <a:latin typeface="Arial MT"/>
                <a:cs typeface="Arial MT"/>
              </a:rPr>
              <a:t> </a:t>
            </a:r>
            <a:r>
              <a:rPr sz="2176" spc="-6" dirty="0">
                <a:solidFill>
                  <a:srgbClr val="FFFFFF"/>
                </a:solidFill>
                <a:latin typeface="Arial MT"/>
                <a:cs typeface="Arial MT"/>
              </a:rPr>
              <a:t>et</a:t>
            </a:r>
            <a:r>
              <a:rPr sz="2176" dirty="0">
                <a:solidFill>
                  <a:srgbClr val="FFFFFF"/>
                </a:solidFill>
                <a:latin typeface="Arial MT"/>
                <a:cs typeface="Arial MT"/>
              </a:rPr>
              <a:t> </a:t>
            </a:r>
            <a:r>
              <a:rPr sz="2176" spc="-6" dirty="0">
                <a:solidFill>
                  <a:srgbClr val="FFFFFF"/>
                </a:solidFill>
                <a:latin typeface="Arial MT"/>
                <a:cs typeface="Arial MT"/>
              </a:rPr>
              <a:t>23 678 </a:t>
            </a:r>
            <a:r>
              <a:rPr sz="2176" spc="-585" dirty="0">
                <a:solidFill>
                  <a:srgbClr val="FFFFFF"/>
                </a:solidFill>
                <a:latin typeface="Arial MT"/>
                <a:cs typeface="Arial MT"/>
              </a:rPr>
              <a:t> </a:t>
            </a:r>
            <a:r>
              <a:rPr sz="2176" spc="-6" dirty="0">
                <a:solidFill>
                  <a:srgbClr val="FFFFFF"/>
                </a:solidFill>
                <a:latin typeface="Arial MT"/>
                <a:cs typeface="Arial MT"/>
              </a:rPr>
              <a:t>898</a:t>
            </a:r>
            <a:r>
              <a:rPr sz="2176" spc="-12" dirty="0">
                <a:solidFill>
                  <a:srgbClr val="FFFFFF"/>
                </a:solidFill>
                <a:latin typeface="Arial MT"/>
                <a:cs typeface="Arial MT"/>
              </a:rPr>
              <a:t> </a:t>
            </a:r>
            <a:r>
              <a:rPr sz="2176" spc="-6" dirty="0">
                <a:solidFill>
                  <a:srgbClr val="FFFFFF"/>
                </a:solidFill>
                <a:latin typeface="Arial MT"/>
                <a:cs typeface="Arial MT"/>
              </a:rPr>
              <a:t>en 23M</a:t>
            </a:r>
            <a:endParaRPr sz="2176">
              <a:solidFill>
                <a:prstClr val="black"/>
              </a:solidFill>
              <a:latin typeface="Arial MT"/>
              <a:cs typeface="Arial MT"/>
            </a:endParaRPr>
          </a:p>
        </p:txBody>
      </p:sp>
      <p:sp>
        <p:nvSpPr>
          <p:cNvPr id="6" name="object 6"/>
          <p:cNvSpPr txBox="1"/>
          <p:nvPr/>
        </p:nvSpPr>
        <p:spPr>
          <a:xfrm>
            <a:off x="668010" y="4319978"/>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1059752" y="4234665"/>
            <a:ext cx="1502503" cy="350340"/>
          </a:xfrm>
          <a:prstGeom prst="rect">
            <a:avLst/>
          </a:prstGeom>
        </p:spPr>
        <p:txBody>
          <a:bodyPr vert="horz" wrap="square" lIns="0" tIns="15355" rIns="0" bIns="0" rtlCol="0">
            <a:spAutoFit/>
          </a:bodyPr>
          <a:lstStyle/>
          <a:p>
            <a:pPr marL="15356" defTabSz="1105601">
              <a:spcBef>
                <a:spcPts val="121"/>
              </a:spcBef>
            </a:pPr>
            <a:r>
              <a:rPr sz="2176" spc="-6" dirty="0">
                <a:solidFill>
                  <a:srgbClr val="FFFFFF"/>
                </a:solidFill>
                <a:latin typeface="Arial MT"/>
                <a:cs typeface="Arial MT"/>
              </a:rPr>
              <a:t>Et</a:t>
            </a:r>
            <a:r>
              <a:rPr sz="2176" spc="-54" dirty="0">
                <a:solidFill>
                  <a:srgbClr val="FFFFFF"/>
                </a:solidFill>
                <a:latin typeface="Arial MT"/>
                <a:cs typeface="Arial MT"/>
              </a:rPr>
              <a:t> </a:t>
            </a:r>
            <a:r>
              <a:rPr sz="2176" spc="-6" dirty="0">
                <a:solidFill>
                  <a:srgbClr val="FFFFFF"/>
                </a:solidFill>
                <a:latin typeface="Arial MT"/>
                <a:cs typeface="Arial MT"/>
              </a:rPr>
              <a:t>d’autres</a:t>
            </a:r>
            <a:r>
              <a:rPr sz="2176" spc="-48" dirty="0">
                <a:solidFill>
                  <a:srgbClr val="FFFFFF"/>
                </a:solidFill>
                <a:latin typeface="Arial MT"/>
                <a:cs typeface="Arial MT"/>
              </a:rPr>
              <a:t> </a:t>
            </a:r>
            <a:r>
              <a:rPr sz="2176" dirty="0">
                <a:solidFill>
                  <a:srgbClr val="FFFFFF"/>
                </a:solidFill>
                <a:latin typeface="Arial MT"/>
                <a:cs typeface="Arial MT"/>
              </a:rPr>
              <a:t>:</a:t>
            </a:r>
            <a:endParaRPr sz="2176">
              <a:solidFill>
                <a:prstClr val="black"/>
              </a:solidFill>
              <a:latin typeface="Arial MT"/>
              <a:cs typeface="Arial MT"/>
            </a:endParaRPr>
          </a:p>
        </p:txBody>
      </p:sp>
      <p:sp>
        <p:nvSpPr>
          <p:cNvPr id="8" name="object 8"/>
          <p:cNvSpPr txBox="1"/>
          <p:nvPr/>
        </p:nvSpPr>
        <p:spPr>
          <a:xfrm>
            <a:off x="1217756" y="6234705"/>
            <a:ext cx="8132095" cy="276025"/>
          </a:xfrm>
          <a:prstGeom prst="rect">
            <a:avLst/>
          </a:prstGeom>
        </p:spPr>
        <p:txBody>
          <a:bodyPr vert="horz" wrap="square" lIns="0" tIns="15355" rIns="0" bIns="0" rtlCol="0">
            <a:spAutoFit/>
          </a:bodyPr>
          <a:lstStyle/>
          <a:p>
            <a:pPr marL="15356" defTabSz="1105601">
              <a:spcBef>
                <a:spcPts val="121"/>
              </a:spcBef>
            </a:pPr>
            <a:r>
              <a:rPr sz="1693" spc="-6" dirty="0">
                <a:solidFill>
                  <a:srgbClr val="FFFFFF"/>
                </a:solidFill>
                <a:latin typeface="Arial MT"/>
                <a:cs typeface="Arial MT"/>
                <a:hlinkClick r:id="rId2"/>
              </a:rPr>
              <a:t>https://www.oracle.com/java/technologies/javase/12-relnote-issues.html#NewFeature</a:t>
            </a:r>
            <a:endParaRPr sz="1693">
              <a:solidFill>
                <a:prstClr val="black"/>
              </a:solidFill>
              <a:latin typeface="Arial MT"/>
              <a:cs typeface="Arial MT"/>
            </a:endParaRPr>
          </a:p>
        </p:txBody>
      </p:sp>
      <p:sp>
        <p:nvSpPr>
          <p:cNvPr id="9" name="object 9"/>
          <p:cNvSpPr/>
          <p:nvPr/>
        </p:nvSpPr>
        <p:spPr>
          <a:xfrm>
            <a:off x="1106001" y="2898090"/>
            <a:ext cx="9673753" cy="1249141"/>
          </a:xfrm>
          <a:custGeom>
            <a:avLst/>
            <a:gdLst/>
            <a:ahLst/>
            <a:cxnLst/>
            <a:rect l="l" t="t" r="r" b="b"/>
            <a:pathLst>
              <a:path w="8001000" h="1033145">
                <a:moveTo>
                  <a:pt x="8001000" y="0"/>
                </a:moveTo>
                <a:lnTo>
                  <a:pt x="0" y="0"/>
                </a:lnTo>
                <a:lnTo>
                  <a:pt x="0" y="1032840"/>
                </a:lnTo>
                <a:lnTo>
                  <a:pt x="4000690" y="1032840"/>
                </a:lnTo>
                <a:lnTo>
                  <a:pt x="8001000" y="1032840"/>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10" name="object 10"/>
          <p:cNvSpPr txBox="1"/>
          <p:nvPr/>
        </p:nvSpPr>
        <p:spPr>
          <a:xfrm>
            <a:off x="1106001" y="2898090"/>
            <a:ext cx="9673753" cy="638326"/>
          </a:xfrm>
          <a:prstGeom prst="rect">
            <a:avLst/>
          </a:prstGeom>
          <a:ln w="29159">
            <a:solidFill>
              <a:srgbClr val="ABB10B"/>
            </a:solidFill>
          </a:ln>
        </p:spPr>
        <p:txBody>
          <a:bodyPr vert="horz" wrap="square" lIns="0" tIns="60653" rIns="0" bIns="0" rtlCol="0">
            <a:spAutoFit/>
          </a:bodyPr>
          <a:lstStyle/>
          <a:p>
            <a:pPr marL="125914" marR="3557886" defTabSz="1105601">
              <a:lnSpc>
                <a:spcPts val="1451"/>
              </a:lnSpc>
              <a:spcBef>
                <a:spcPts val="478"/>
              </a:spcBef>
            </a:pPr>
            <a:r>
              <a:rPr sz="1451" spc="-6" dirty="0">
                <a:solidFill>
                  <a:srgbClr val="3DAAE5"/>
                </a:solidFill>
                <a:latin typeface="Consolas"/>
                <a:cs typeface="Consolas"/>
              </a:rPr>
              <a:t>NumberFormat</a:t>
            </a:r>
            <a:r>
              <a:rPr sz="1451" spc="18" dirty="0">
                <a:solidFill>
                  <a:srgbClr val="3DAAE5"/>
                </a:solidFill>
                <a:latin typeface="Consolas"/>
                <a:cs typeface="Consolas"/>
              </a:rPr>
              <a:t> </a:t>
            </a:r>
            <a:r>
              <a:rPr sz="1451" spc="-6" dirty="0">
                <a:solidFill>
                  <a:srgbClr val="F1F100"/>
                </a:solidFill>
                <a:latin typeface="Consolas"/>
                <a:cs typeface="Consolas"/>
              </a:rPr>
              <a:t>fmt</a:t>
            </a:r>
            <a:r>
              <a:rPr sz="1451" spc="6" dirty="0">
                <a:solidFill>
                  <a:srgbClr val="F1F100"/>
                </a:solidFill>
                <a:latin typeface="Consolas"/>
                <a:cs typeface="Consolas"/>
              </a:rPr>
              <a:t> </a:t>
            </a:r>
            <a:r>
              <a:rPr sz="1451" dirty="0">
                <a:solidFill>
                  <a:srgbClr val="E5E5F9"/>
                </a:solidFill>
                <a:latin typeface="Consolas"/>
                <a:cs typeface="Consolas"/>
              </a:rPr>
              <a:t>= </a:t>
            </a:r>
            <a:r>
              <a:rPr sz="1451" spc="-6" dirty="0">
                <a:solidFill>
                  <a:srgbClr val="3DAAE5"/>
                </a:solidFill>
                <a:latin typeface="Consolas"/>
                <a:cs typeface="Consolas"/>
              </a:rPr>
              <a:t>NumberFormat</a:t>
            </a:r>
            <a:r>
              <a:rPr sz="1451" spc="-6" dirty="0">
                <a:solidFill>
                  <a:srgbClr val="E5E5F9"/>
                </a:solidFill>
                <a:latin typeface="Consolas"/>
                <a:cs typeface="Consolas"/>
              </a:rPr>
              <a:t>.</a:t>
            </a:r>
            <a:r>
              <a:rPr sz="1451" i="1" spc="-6" dirty="0">
                <a:solidFill>
                  <a:srgbClr val="95EB3E"/>
                </a:solidFill>
                <a:latin typeface="Consolas"/>
                <a:cs typeface="Consolas"/>
              </a:rPr>
              <a:t>getCompactNumberInstance</a:t>
            </a:r>
            <a:r>
              <a:rPr sz="1451" spc="-6" dirty="0">
                <a:solidFill>
                  <a:srgbClr val="F8F9F3"/>
                </a:solidFill>
                <a:latin typeface="Consolas"/>
                <a:cs typeface="Consolas"/>
              </a:rPr>
              <a:t>()</a:t>
            </a:r>
            <a:r>
              <a:rPr sz="1451" spc="-6" dirty="0">
                <a:solidFill>
                  <a:srgbClr val="E5E5F9"/>
                </a:solidFill>
                <a:latin typeface="Consolas"/>
                <a:cs typeface="Consolas"/>
              </a:rPr>
              <a:t>; </a:t>
            </a:r>
            <a:r>
              <a:rPr sz="1451" spc="-780" dirty="0">
                <a:solidFill>
                  <a:srgbClr val="E5E5F9"/>
                </a:solidFill>
                <a:latin typeface="Consolas"/>
                <a:cs typeface="Consolas"/>
              </a:rPr>
              <a:t> </a:t>
            </a:r>
            <a:r>
              <a:rPr sz="1451" spc="-6" dirty="0">
                <a:solidFill>
                  <a:srgbClr val="118FC2"/>
                </a:solidFill>
                <a:latin typeface="Consolas"/>
                <a:cs typeface="Consolas"/>
              </a:rPr>
              <a:t>String</a:t>
            </a:r>
            <a:r>
              <a:rPr sz="1451" spc="6" dirty="0">
                <a:solidFill>
                  <a:srgbClr val="118FC2"/>
                </a:solidFill>
                <a:latin typeface="Consolas"/>
                <a:cs typeface="Consolas"/>
              </a:rPr>
              <a:t> </a:t>
            </a:r>
            <a:r>
              <a:rPr sz="1451" spc="-6" dirty="0">
                <a:solidFill>
                  <a:srgbClr val="F1F100"/>
                </a:solidFill>
                <a:latin typeface="Consolas"/>
                <a:cs typeface="Consolas"/>
              </a:rPr>
              <a:t>result</a:t>
            </a:r>
            <a:r>
              <a:rPr sz="1451" spc="12" dirty="0">
                <a:solidFill>
                  <a:srgbClr val="F1F100"/>
                </a:solidFill>
                <a:latin typeface="Consolas"/>
                <a:cs typeface="Consolas"/>
              </a:rPr>
              <a:t> </a:t>
            </a:r>
            <a:r>
              <a:rPr sz="1451" dirty="0">
                <a:solidFill>
                  <a:srgbClr val="E5E5F9"/>
                </a:solidFill>
                <a:latin typeface="Consolas"/>
                <a:cs typeface="Consolas"/>
              </a:rPr>
              <a:t>= </a:t>
            </a:r>
            <a:r>
              <a:rPr sz="1451" spc="-6" dirty="0">
                <a:solidFill>
                  <a:srgbClr val="F2EB78"/>
                </a:solidFill>
                <a:latin typeface="Consolas"/>
                <a:cs typeface="Consolas"/>
              </a:rPr>
              <a:t>fmt</a:t>
            </a:r>
            <a:r>
              <a:rPr sz="1451" spc="-6" dirty="0">
                <a:solidFill>
                  <a:srgbClr val="E5E5F9"/>
                </a:solidFill>
                <a:latin typeface="Consolas"/>
                <a:cs typeface="Consolas"/>
              </a:rPr>
              <a:t>.</a:t>
            </a:r>
            <a:r>
              <a:rPr sz="1451" spc="-6" dirty="0">
                <a:solidFill>
                  <a:srgbClr val="A6EB20"/>
                </a:solidFill>
                <a:latin typeface="Consolas"/>
                <a:cs typeface="Consolas"/>
              </a:rPr>
              <a:t>format</a:t>
            </a:r>
            <a:r>
              <a:rPr sz="1451" spc="-6" dirty="0">
                <a:solidFill>
                  <a:srgbClr val="F8F9F3"/>
                </a:solidFill>
                <a:latin typeface="Consolas"/>
                <a:cs typeface="Consolas"/>
              </a:rPr>
              <a:t>(</a:t>
            </a:r>
            <a:r>
              <a:rPr sz="1451" spc="-6" dirty="0">
                <a:solidFill>
                  <a:srgbClr val="6796BA"/>
                </a:solidFill>
                <a:latin typeface="Consolas"/>
                <a:cs typeface="Consolas"/>
              </a:rPr>
              <a:t>13_250_350</a:t>
            </a:r>
            <a:r>
              <a:rPr sz="1451" spc="-6" dirty="0">
                <a:solidFill>
                  <a:srgbClr val="F8F9F3"/>
                </a:solidFill>
                <a:latin typeface="Consolas"/>
                <a:cs typeface="Consolas"/>
              </a:rPr>
              <a:t>)</a:t>
            </a:r>
            <a:r>
              <a:rPr sz="1451" spc="-6" dirty="0">
                <a:solidFill>
                  <a:srgbClr val="E5E5F9"/>
                </a:solidFill>
                <a:latin typeface="Consolas"/>
                <a:cs typeface="Consolas"/>
              </a:rPr>
              <a:t>; </a:t>
            </a:r>
            <a:r>
              <a:rPr sz="1451" dirty="0">
                <a:solidFill>
                  <a:srgbClr val="E5E5F9"/>
                </a:solidFill>
                <a:latin typeface="Consolas"/>
                <a:cs typeface="Consolas"/>
              </a:rPr>
              <a:t> </a:t>
            </a:r>
            <a:r>
              <a:rPr sz="1451" spc="-6" dirty="0">
                <a:solidFill>
                  <a:srgbClr val="118FC2"/>
                </a:solidFill>
                <a:latin typeface="Consolas"/>
                <a:cs typeface="Consolas"/>
              </a:rPr>
              <a:t>System</a:t>
            </a:r>
            <a:r>
              <a:rPr sz="1451" spc="-6" dirty="0">
                <a:solidFill>
                  <a:srgbClr val="E5E5F9"/>
                </a:solidFill>
                <a:latin typeface="Consolas"/>
                <a:cs typeface="Consolas"/>
              </a:rPr>
              <a:t>.</a:t>
            </a:r>
            <a:r>
              <a:rPr sz="1451" b="1" i="1" spc="-6" dirty="0">
                <a:solidFill>
                  <a:srgbClr val="8CD9F7"/>
                </a:solidFill>
                <a:latin typeface="Consolas"/>
                <a:cs typeface="Consolas"/>
              </a:rPr>
              <a:t>out</a:t>
            </a:r>
            <a:r>
              <a:rPr sz="1451" spc="-6" dirty="0">
                <a:solidFill>
                  <a:srgbClr val="E5E5F9"/>
                </a:solidFill>
                <a:latin typeface="Consolas"/>
                <a:cs typeface="Consolas"/>
              </a:rPr>
              <a:t>.</a:t>
            </a:r>
            <a:r>
              <a:rPr sz="1451" spc="-6" dirty="0">
                <a:solidFill>
                  <a:srgbClr val="A6EB20"/>
                </a:solidFill>
                <a:latin typeface="Consolas"/>
                <a:cs typeface="Consolas"/>
              </a:rPr>
              <a:t>println</a:t>
            </a:r>
            <a:r>
              <a:rPr sz="1451" spc="-6" dirty="0">
                <a:solidFill>
                  <a:srgbClr val="F8F9F3"/>
                </a:solidFill>
                <a:latin typeface="Consolas"/>
                <a:cs typeface="Consolas"/>
              </a:rPr>
              <a:t>(</a:t>
            </a:r>
            <a:r>
              <a:rPr sz="1451" spc="-6" dirty="0">
                <a:solidFill>
                  <a:srgbClr val="F2EB78"/>
                </a:solidFill>
                <a:latin typeface="Consolas"/>
                <a:cs typeface="Consolas"/>
              </a:rPr>
              <a:t>result</a:t>
            </a:r>
            <a:r>
              <a:rPr sz="1451" spc="-6" dirty="0">
                <a:solidFill>
                  <a:srgbClr val="F8F9F3"/>
                </a:solidFill>
                <a:latin typeface="Consolas"/>
                <a:cs typeface="Consolas"/>
              </a:rPr>
              <a:t>)</a:t>
            </a:r>
            <a:r>
              <a:rPr sz="1451" spc="-6" dirty="0">
                <a:solidFill>
                  <a:srgbClr val="E5E5F9"/>
                </a:solidFill>
                <a:latin typeface="Consolas"/>
                <a:cs typeface="Consolas"/>
              </a:rPr>
              <a:t>;</a:t>
            </a:r>
            <a:endParaRPr sz="1451">
              <a:solidFill>
                <a:prstClr val="black"/>
              </a:solidFill>
              <a:latin typeface="Consolas"/>
              <a:cs typeface="Consolas"/>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76488" y="2161073"/>
            <a:ext cx="2748574" cy="1020267"/>
          </a:xfrm>
          <a:prstGeom prst="rect">
            <a:avLst/>
          </a:prstGeom>
        </p:spPr>
        <p:txBody>
          <a:bodyPr vert="horz" wrap="square" lIns="0" tIns="15355" rIns="0" bIns="0" rtlCol="0">
            <a:spAutoFit/>
          </a:bodyPr>
          <a:lstStyle/>
          <a:p>
            <a:pPr marL="15356">
              <a:spcBef>
                <a:spcPts val="121"/>
              </a:spcBef>
            </a:pPr>
            <a:r>
              <a:rPr sz="6529" b="0" dirty="0">
                <a:latin typeface="Arial MT"/>
                <a:cs typeface="Arial MT"/>
              </a:rPr>
              <a:t>JDK</a:t>
            </a:r>
            <a:r>
              <a:rPr sz="6529" b="0" spc="-121" dirty="0">
                <a:latin typeface="Arial MT"/>
                <a:cs typeface="Arial MT"/>
              </a:rPr>
              <a:t> </a:t>
            </a:r>
            <a:r>
              <a:rPr sz="6529" b="0" spc="-6" dirty="0">
                <a:latin typeface="Arial MT"/>
                <a:cs typeface="Arial MT"/>
              </a:rPr>
              <a:t>14</a:t>
            </a:r>
            <a:endParaRPr sz="6529">
              <a:latin typeface="Arial MT"/>
              <a:cs typeface="Arial M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45456"/>
            <a:ext cx="1178509" cy="238771"/>
          </a:xfrm>
          <a:prstGeom prst="rect">
            <a:avLst/>
          </a:prstGeom>
        </p:spPr>
        <p:txBody>
          <a:bodyPr vert="horz" wrap="square" lIns="0" tIns="15355" rIns="0" bIns="0" rtlCol="0">
            <a:spAutoFit/>
          </a:bodyPr>
          <a:lstStyle/>
          <a:p>
            <a:pPr marL="15356" defTabSz="1105601">
              <a:spcBef>
                <a:spcPts val="121"/>
              </a:spcBef>
            </a:pPr>
            <a:r>
              <a:rPr sz="1451" b="1" spc="-6" dirty="0">
                <a:solidFill>
                  <a:srgbClr val="0058FF"/>
                </a:solidFill>
                <a:latin typeface="Arial"/>
                <a:cs typeface="Arial"/>
              </a:rPr>
              <a:t>Classloading</a:t>
            </a:r>
            <a:endParaRPr sz="1451">
              <a:solidFill>
                <a:prstClr val="black"/>
              </a:solidFill>
              <a:latin typeface="Arial"/>
              <a:cs typeface="Arial"/>
            </a:endParaRPr>
          </a:p>
        </p:txBody>
      </p:sp>
      <p:sp>
        <p:nvSpPr>
          <p:cNvPr id="3" name="object 3"/>
          <p:cNvSpPr txBox="1">
            <a:spLocks noGrp="1"/>
          </p:cNvSpPr>
          <p:nvPr>
            <p:ph type="title"/>
          </p:nvPr>
        </p:nvSpPr>
        <p:spPr>
          <a:xfrm>
            <a:off x="537431" y="436549"/>
            <a:ext cx="3520939" cy="424848"/>
          </a:xfrm>
          <a:prstGeom prst="rect">
            <a:avLst/>
          </a:prstGeom>
        </p:spPr>
        <p:txBody>
          <a:bodyPr vert="horz" wrap="square" lIns="0" tIns="15355" rIns="0" bIns="0" rtlCol="0">
            <a:spAutoFit/>
          </a:bodyPr>
          <a:lstStyle/>
          <a:p>
            <a:pPr marL="15356">
              <a:spcBef>
                <a:spcPts val="121"/>
              </a:spcBef>
            </a:pPr>
            <a:r>
              <a:rPr sz="2660" spc="-30" dirty="0">
                <a:latin typeface="Arial"/>
                <a:cs typeface="Arial"/>
              </a:rPr>
              <a:t>Avec </a:t>
            </a:r>
            <a:r>
              <a:rPr sz="2660" dirty="0">
                <a:latin typeface="Arial"/>
                <a:cs typeface="Arial"/>
              </a:rPr>
              <a:t>un</a:t>
            </a:r>
            <a:r>
              <a:rPr sz="2660" spc="-36" dirty="0">
                <a:latin typeface="Arial"/>
                <a:cs typeface="Arial"/>
              </a:rPr>
              <a:t> </a:t>
            </a:r>
            <a:r>
              <a:rPr sz="2660" spc="-6" dirty="0">
                <a:latin typeface="Arial"/>
                <a:cs typeface="Arial"/>
              </a:rPr>
              <a:t>IDE</a:t>
            </a:r>
            <a:r>
              <a:rPr sz="2660" spc="-36" dirty="0">
                <a:latin typeface="Arial"/>
                <a:cs typeface="Arial"/>
              </a:rPr>
              <a:t> </a:t>
            </a:r>
            <a:r>
              <a:rPr sz="2660" spc="-6" dirty="0">
                <a:latin typeface="Arial"/>
                <a:cs typeface="Arial"/>
              </a:rPr>
              <a:t>et</a:t>
            </a:r>
            <a:r>
              <a:rPr sz="2660" spc="-30" dirty="0">
                <a:latin typeface="Arial"/>
                <a:cs typeface="Arial"/>
              </a:rPr>
              <a:t> </a:t>
            </a:r>
            <a:r>
              <a:rPr sz="2660" spc="-12" dirty="0">
                <a:latin typeface="Arial"/>
                <a:cs typeface="Arial"/>
              </a:rPr>
              <a:t>Maven</a:t>
            </a:r>
            <a:endParaRPr sz="2660">
              <a:latin typeface="Arial"/>
              <a:cs typeface="Arial"/>
            </a:endParaRP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430924"/>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8" name="object 8"/>
          <p:cNvSpPr txBox="1"/>
          <p:nvPr/>
        </p:nvSpPr>
        <p:spPr>
          <a:xfrm>
            <a:off x="1059752" y="1563880"/>
            <a:ext cx="10325580" cy="1749009"/>
          </a:xfrm>
          <a:prstGeom prst="rect">
            <a:avLst/>
          </a:prstGeom>
        </p:spPr>
        <p:txBody>
          <a:bodyPr vert="horz" wrap="square" lIns="0" tIns="42994" rIns="0" bIns="0" rtlCol="0">
            <a:spAutoFit/>
          </a:bodyPr>
          <a:lstStyle/>
          <a:p>
            <a:pPr marL="15356" marR="899069" defTabSz="1105601">
              <a:lnSpc>
                <a:spcPts val="2442"/>
              </a:lnSpc>
              <a:spcBef>
                <a:spcPts val="339"/>
              </a:spcBef>
            </a:pPr>
            <a:r>
              <a:rPr sz="2176" spc="-18" dirty="0">
                <a:solidFill>
                  <a:srgbClr val="FFFFFF"/>
                </a:solidFill>
                <a:latin typeface="Arial MT"/>
                <a:cs typeface="Arial MT"/>
              </a:rPr>
              <a:t>L’utilisation</a:t>
            </a:r>
            <a:r>
              <a:rPr sz="2176" spc="6" dirty="0">
                <a:solidFill>
                  <a:srgbClr val="FFFFFF"/>
                </a:solidFill>
                <a:latin typeface="Arial MT"/>
                <a:cs typeface="Arial MT"/>
              </a:rPr>
              <a:t> </a:t>
            </a:r>
            <a:r>
              <a:rPr sz="2176" spc="-6" dirty="0">
                <a:solidFill>
                  <a:srgbClr val="FFFFFF"/>
                </a:solidFill>
                <a:latin typeface="Arial MT"/>
                <a:cs typeface="Arial MT"/>
              </a:rPr>
              <a:t>du</a:t>
            </a:r>
            <a:r>
              <a:rPr sz="2176" spc="6" dirty="0">
                <a:solidFill>
                  <a:srgbClr val="FFFFFF"/>
                </a:solidFill>
                <a:latin typeface="Arial MT"/>
                <a:cs typeface="Arial MT"/>
              </a:rPr>
              <a:t> </a:t>
            </a:r>
            <a:r>
              <a:rPr sz="2176" spc="-6" dirty="0">
                <a:solidFill>
                  <a:srgbClr val="FFFFFF"/>
                </a:solidFill>
                <a:latin typeface="Arial MT"/>
                <a:cs typeface="Arial MT"/>
              </a:rPr>
              <a:t>Classpath</a:t>
            </a:r>
            <a:r>
              <a:rPr sz="2176" spc="6" dirty="0">
                <a:solidFill>
                  <a:srgbClr val="FFFFFF"/>
                </a:solidFill>
                <a:latin typeface="Arial MT"/>
                <a:cs typeface="Arial MT"/>
              </a:rPr>
              <a:t> </a:t>
            </a:r>
            <a:r>
              <a:rPr sz="2176" spc="-6" dirty="0">
                <a:solidFill>
                  <a:srgbClr val="FFFFFF"/>
                </a:solidFill>
                <a:latin typeface="Arial MT"/>
                <a:cs typeface="Arial MT"/>
              </a:rPr>
              <a:t>est</a:t>
            </a:r>
            <a:r>
              <a:rPr sz="2176" spc="12" dirty="0">
                <a:solidFill>
                  <a:srgbClr val="FFFFFF"/>
                </a:solidFill>
                <a:latin typeface="Arial MT"/>
                <a:cs typeface="Arial MT"/>
              </a:rPr>
              <a:t> </a:t>
            </a:r>
            <a:r>
              <a:rPr sz="2176" spc="-12" dirty="0">
                <a:solidFill>
                  <a:srgbClr val="FFFFFF"/>
                </a:solidFill>
                <a:latin typeface="Arial MT"/>
                <a:cs typeface="Arial MT"/>
              </a:rPr>
              <a:t>incoutournable</a:t>
            </a:r>
            <a:r>
              <a:rPr sz="2176" spc="6" dirty="0">
                <a:solidFill>
                  <a:srgbClr val="FFFFFF"/>
                </a:solidFill>
                <a:latin typeface="Arial MT"/>
                <a:cs typeface="Arial MT"/>
              </a:rPr>
              <a:t> </a:t>
            </a:r>
            <a:r>
              <a:rPr sz="2176" spc="-12" dirty="0">
                <a:solidFill>
                  <a:srgbClr val="FFFFFF"/>
                </a:solidFill>
                <a:latin typeface="Arial MT"/>
                <a:cs typeface="Arial MT"/>
              </a:rPr>
              <a:t>pour</a:t>
            </a:r>
            <a:r>
              <a:rPr sz="2176" spc="12" dirty="0">
                <a:solidFill>
                  <a:srgbClr val="FFFFFF"/>
                </a:solidFill>
                <a:latin typeface="Arial MT"/>
                <a:cs typeface="Arial MT"/>
              </a:rPr>
              <a:t> </a:t>
            </a:r>
            <a:r>
              <a:rPr sz="2176" spc="-12" dirty="0">
                <a:solidFill>
                  <a:srgbClr val="FFFFFF"/>
                </a:solidFill>
                <a:latin typeface="Arial MT"/>
                <a:cs typeface="Arial MT"/>
              </a:rPr>
              <a:t>développer</a:t>
            </a:r>
            <a:r>
              <a:rPr sz="2176" spc="12" dirty="0">
                <a:solidFill>
                  <a:srgbClr val="FFFFFF"/>
                </a:solidFill>
                <a:latin typeface="Arial MT"/>
                <a:cs typeface="Arial MT"/>
              </a:rPr>
              <a:t> </a:t>
            </a:r>
            <a:r>
              <a:rPr sz="2176" spc="-6" dirty="0">
                <a:solidFill>
                  <a:srgbClr val="FFFFFF"/>
                </a:solidFill>
                <a:latin typeface="Arial MT"/>
                <a:cs typeface="Arial MT"/>
              </a:rPr>
              <a:t>et</a:t>
            </a:r>
            <a:r>
              <a:rPr sz="2176" spc="12" dirty="0">
                <a:solidFill>
                  <a:srgbClr val="FFFFFF"/>
                </a:solidFill>
                <a:latin typeface="Arial MT"/>
                <a:cs typeface="Arial MT"/>
              </a:rPr>
              <a:t> </a:t>
            </a:r>
            <a:r>
              <a:rPr sz="2176" spc="-12" dirty="0">
                <a:solidFill>
                  <a:srgbClr val="FFFFFF"/>
                </a:solidFill>
                <a:latin typeface="Arial MT"/>
                <a:cs typeface="Arial MT"/>
              </a:rPr>
              <a:t>déployer</a:t>
            </a:r>
            <a:r>
              <a:rPr sz="2176" spc="12" dirty="0">
                <a:solidFill>
                  <a:srgbClr val="FFFFFF"/>
                </a:solidFill>
                <a:latin typeface="Arial MT"/>
                <a:cs typeface="Arial MT"/>
              </a:rPr>
              <a:t> </a:t>
            </a:r>
            <a:r>
              <a:rPr sz="2176" spc="-6" dirty="0">
                <a:solidFill>
                  <a:srgbClr val="FFFFFF"/>
                </a:solidFill>
                <a:latin typeface="Arial MT"/>
                <a:cs typeface="Arial MT"/>
              </a:rPr>
              <a:t>une </a:t>
            </a:r>
            <a:r>
              <a:rPr sz="2176" spc="-585" dirty="0">
                <a:solidFill>
                  <a:srgbClr val="FFFFFF"/>
                </a:solidFill>
                <a:latin typeface="Arial MT"/>
                <a:cs typeface="Arial MT"/>
              </a:rPr>
              <a:t> </a:t>
            </a:r>
            <a:r>
              <a:rPr sz="2176" spc="-12" dirty="0">
                <a:solidFill>
                  <a:srgbClr val="FFFFFF"/>
                </a:solidFill>
                <a:latin typeface="Arial MT"/>
                <a:cs typeface="Arial MT"/>
              </a:rPr>
              <a:t>application </a:t>
            </a:r>
            <a:r>
              <a:rPr sz="2176" spc="-6" dirty="0">
                <a:solidFill>
                  <a:srgbClr val="FFFFFF"/>
                </a:solidFill>
                <a:latin typeface="Arial MT"/>
                <a:cs typeface="Arial MT"/>
              </a:rPr>
              <a:t>utilisant</a:t>
            </a:r>
            <a:r>
              <a:rPr sz="2176" dirty="0">
                <a:solidFill>
                  <a:srgbClr val="FFFFFF"/>
                </a:solidFill>
                <a:latin typeface="Arial MT"/>
                <a:cs typeface="Arial MT"/>
              </a:rPr>
              <a:t> </a:t>
            </a:r>
            <a:r>
              <a:rPr sz="2176" spc="-12" dirty="0">
                <a:solidFill>
                  <a:srgbClr val="FFFFFF"/>
                </a:solidFill>
                <a:latin typeface="Arial MT"/>
                <a:cs typeface="Arial MT"/>
              </a:rPr>
              <a:t>des</a:t>
            </a:r>
            <a:r>
              <a:rPr sz="2176" dirty="0">
                <a:solidFill>
                  <a:srgbClr val="FFFFFF"/>
                </a:solidFill>
                <a:latin typeface="Arial MT"/>
                <a:cs typeface="Arial MT"/>
              </a:rPr>
              <a:t> </a:t>
            </a:r>
            <a:r>
              <a:rPr sz="2176" spc="-6" dirty="0" err="1">
                <a:solidFill>
                  <a:srgbClr val="FFFFFF"/>
                </a:solidFill>
                <a:latin typeface="Arial MT"/>
                <a:cs typeface="Arial MT"/>
              </a:rPr>
              <a:t>composants</a:t>
            </a:r>
            <a:r>
              <a:rPr sz="2176" dirty="0">
                <a:solidFill>
                  <a:srgbClr val="FFFFFF"/>
                </a:solidFill>
                <a:latin typeface="Arial MT"/>
                <a:cs typeface="Arial MT"/>
              </a:rPr>
              <a:t> </a:t>
            </a:r>
            <a:r>
              <a:rPr sz="2176" spc="-6" dirty="0">
                <a:solidFill>
                  <a:srgbClr val="FFFFFF"/>
                </a:solidFill>
                <a:latin typeface="Arial MT"/>
                <a:cs typeface="Arial MT"/>
              </a:rPr>
              <a:t>extern</a:t>
            </a:r>
            <a:r>
              <a:rPr lang="fr-FR" sz="2176" spc="-6" dirty="0">
                <a:solidFill>
                  <a:srgbClr val="FFFFFF"/>
                </a:solidFill>
                <a:latin typeface="Arial MT"/>
                <a:cs typeface="Arial MT"/>
              </a:rPr>
              <a:t>e</a:t>
            </a:r>
            <a:endParaRPr sz="2176" dirty="0">
              <a:solidFill>
                <a:prstClr val="black"/>
              </a:solidFill>
              <a:latin typeface="Arial MT"/>
              <a:cs typeface="Arial MT"/>
            </a:endParaRPr>
          </a:p>
          <a:p>
            <a:pPr marL="15356" marR="332448" algn="just" defTabSz="1105601">
              <a:lnSpc>
                <a:spcPts val="2442"/>
              </a:lnSpc>
              <a:spcBef>
                <a:spcPts val="1270"/>
              </a:spcBef>
            </a:pPr>
            <a:r>
              <a:rPr sz="2176" spc="-6" dirty="0">
                <a:solidFill>
                  <a:srgbClr val="FFFFFF"/>
                </a:solidFill>
                <a:latin typeface="Arial MT"/>
                <a:cs typeface="Arial MT"/>
              </a:rPr>
              <a:t>Les IDEs et </a:t>
            </a:r>
            <a:r>
              <a:rPr sz="2176" spc="-12" dirty="0">
                <a:solidFill>
                  <a:srgbClr val="FFFFFF"/>
                </a:solidFill>
                <a:latin typeface="Arial MT"/>
                <a:cs typeface="Arial MT"/>
              </a:rPr>
              <a:t>des </a:t>
            </a:r>
            <a:r>
              <a:rPr sz="2176" spc="-6" dirty="0">
                <a:solidFill>
                  <a:srgbClr val="FFFFFF"/>
                </a:solidFill>
                <a:latin typeface="Arial MT"/>
                <a:cs typeface="Arial MT"/>
              </a:rPr>
              <a:t>outils de build comme Maven permettent de </a:t>
            </a:r>
            <a:r>
              <a:rPr sz="2176" spc="-12" dirty="0">
                <a:solidFill>
                  <a:srgbClr val="FFFFFF"/>
                </a:solidFill>
                <a:latin typeface="Arial MT"/>
                <a:cs typeface="Arial MT"/>
              </a:rPr>
              <a:t>définir </a:t>
            </a:r>
            <a:r>
              <a:rPr sz="2176" dirty="0">
                <a:solidFill>
                  <a:srgbClr val="FFFFFF"/>
                </a:solidFill>
                <a:latin typeface="Arial MT"/>
                <a:cs typeface="Arial MT"/>
              </a:rPr>
              <a:t>à </a:t>
            </a:r>
            <a:r>
              <a:rPr sz="2176" spc="-12" dirty="0">
                <a:solidFill>
                  <a:srgbClr val="FFFFFF"/>
                </a:solidFill>
                <a:latin typeface="Arial MT"/>
                <a:cs typeface="Arial MT"/>
              </a:rPr>
              <a:t>haut niveau </a:t>
            </a:r>
            <a:r>
              <a:rPr sz="2176" spc="-6" dirty="0">
                <a:solidFill>
                  <a:srgbClr val="FFFFFF"/>
                </a:solidFill>
                <a:latin typeface="Arial MT"/>
                <a:cs typeface="Arial MT"/>
              </a:rPr>
              <a:t> des </a:t>
            </a:r>
            <a:r>
              <a:rPr sz="2176" spc="-12" dirty="0">
                <a:solidFill>
                  <a:srgbClr val="FFFFFF"/>
                </a:solidFill>
                <a:latin typeface="Arial MT"/>
                <a:cs typeface="Arial MT"/>
              </a:rPr>
              <a:t>dépendances. </a:t>
            </a:r>
            <a:r>
              <a:rPr sz="2176" spc="-24" dirty="0">
                <a:solidFill>
                  <a:srgbClr val="FFFFFF"/>
                </a:solidFill>
                <a:latin typeface="Arial MT"/>
                <a:cs typeface="Arial MT"/>
              </a:rPr>
              <a:t>L’outil </a:t>
            </a:r>
            <a:r>
              <a:rPr sz="2176" spc="-6" dirty="0">
                <a:solidFill>
                  <a:srgbClr val="FFFFFF"/>
                </a:solidFill>
                <a:latin typeface="Arial MT"/>
                <a:cs typeface="Arial MT"/>
              </a:rPr>
              <a:t>de build </a:t>
            </a:r>
            <a:r>
              <a:rPr sz="2176" spc="-12" dirty="0">
                <a:solidFill>
                  <a:srgbClr val="FFFFFF"/>
                </a:solidFill>
                <a:latin typeface="Arial MT"/>
                <a:cs typeface="Arial MT"/>
              </a:rPr>
              <a:t>télécharge </a:t>
            </a:r>
            <a:r>
              <a:rPr sz="2176" spc="-6" dirty="0">
                <a:solidFill>
                  <a:srgbClr val="FFFFFF"/>
                </a:solidFill>
                <a:latin typeface="Arial MT"/>
                <a:cs typeface="Arial MT"/>
              </a:rPr>
              <a:t>ensuite ces </a:t>
            </a:r>
            <a:r>
              <a:rPr sz="2176" spc="-12" dirty="0">
                <a:solidFill>
                  <a:srgbClr val="FFFFFF"/>
                </a:solidFill>
                <a:latin typeface="Arial MT"/>
                <a:cs typeface="Arial MT"/>
              </a:rPr>
              <a:t>dépendances, </a:t>
            </a:r>
            <a:r>
              <a:rPr sz="2176" spc="-6" dirty="0">
                <a:solidFill>
                  <a:srgbClr val="FFFFFF"/>
                </a:solidFill>
                <a:latin typeface="Arial MT"/>
                <a:cs typeface="Arial MT"/>
              </a:rPr>
              <a:t>les ajoute </a:t>
            </a:r>
            <a:r>
              <a:rPr sz="2176" spc="-592" dirty="0">
                <a:solidFill>
                  <a:srgbClr val="FFFFFF"/>
                </a:solidFill>
                <a:latin typeface="Arial MT"/>
                <a:cs typeface="Arial MT"/>
              </a:rPr>
              <a:t> </a:t>
            </a:r>
            <a:r>
              <a:rPr sz="2176" spc="-12" dirty="0">
                <a:solidFill>
                  <a:srgbClr val="FFFFFF"/>
                </a:solidFill>
                <a:latin typeface="Arial MT"/>
                <a:cs typeface="Arial MT"/>
              </a:rPr>
              <a:t>dans</a:t>
            </a:r>
            <a:r>
              <a:rPr sz="2176" dirty="0">
                <a:solidFill>
                  <a:srgbClr val="FFFFFF"/>
                </a:solidFill>
                <a:latin typeface="Arial MT"/>
                <a:cs typeface="Arial MT"/>
              </a:rPr>
              <a:t> </a:t>
            </a:r>
            <a:r>
              <a:rPr sz="2176" spc="-6" dirty="0">
                <a:solidFill>
                  <a:srgbClr val="FFFFFF"/>
                </a:solidFill>
                <a:latin typeface="Arial MT"/>
                <a:cs typeface="Arial MT"/>
              </a:rPr>
              <a:t>le classpath </a:t>
            </a:r>
            <a:r>
              <a:rPr sz="2176" dirty="0">
                <a:solidFill>
                  <a:srgbClr val="FFFFFF"/>
                </a:solidFill>
                <a:latin typeface="Arial MT"/>
                <a:cs typeface="Arial MT"/>
              </a:rPr>
              <a:t>à</a:t>
            </a:r>
            <a:r>
              <a:rPr sz="2176" spc="-6" dirty="0">
                <a:solidFill>
                  <a:srgbClr val="FFFFFF"/>
                </a:solidFill>
                <a:latin typeface="Arial MT"/>
                <a:cs typeface="Arial MT"/>
              </a:rPr>
              <a:t> </a:t>
            </a:r>
            <a:r>
              <a:rPr sz="2176" spc="-12" dirty="0">
                <a:solidFill>
                  <a:srgbClr val="FFFFFF"/>
                </a:solidFill>
                <a:latin typeface="Arial MT"/>
                <a:cs typeface="Arial MT"/>
              </a:rPr>
              <a:t>l’exécution,</a:t>
            </a:r>
            <a:r>
              <a:rPr sz="2176" dirty="0">
                <a:solidFill>
                  <a:srgbClr val="FFFFFF"/>
                </a:solidFill>
                <a:latin typeface="Arial MT"/>
                <a:cs typeface="Arial MT"/>
              </a:rPr>
              <a:t> </a:t>
            </a:r>
            <a:r>
              <a:rPr sz="2176" spc="-6" dirty="0">
                <a:solidFill>
                  <a:srgbClr val="FFFFFF"/>
                </a:solidFill>
                <a:latin typeface="Arial MT"/>
                <a:cs typeface="Arial MT"/>
              </a:rPr>
              <a:t>et</a:t>
            </a:r>
            <a:r>
              <a:rPr sz="2176" dirty="0">
                <a:solidFill>
                  <a:srgbClr val="FFFFFF"/>
                </a:solidFill>
                <a:latin typeface="Arial MT"/>
                <a:cs typeface="Arial MT"/>
              </a:rPr>
              <a:t> </a:t>
            </a:r>
            <a:r>
              <a:rPr sz="2176" spc="-6" dirty="0">
                <a:solidFill>
                  <a:srgbClr val="FFFFFF"/>
                </a:solidFill>
                <a:latin typeface="Arial MT"/>
                <a:cs typeface="Arial MT"/>
              </a:rPr>
              <a:t>même </a:t>
            </a:r>
            <a:r>
              <a:rPr sz="2176" dirty="0">
                <a:solidFill>
                  <a:srgbClr val="FFFFFF"/>
                </a:solidFill>
                <a:latin typeface="Arial MT"/>
                <a:cs typeface="Arial MT"/>
              </a:rPr>
              <a:t>à</a:t>
            </a:r>
            <a:r>
              <a:rPr sz="2176" spc="-6" dirty="0">
                <a:solidFill>
                  <a:srgbClr val="FFFFFF"/>
                </a:solidFill>
                <a:latin typeface="Arial MT"/>
                <a:cs typeface="Arial MT"/>
              </a:rPr>
              <a:t> la livraison.</a:t>
            </a:r>
            <a:endParaRPr sz="2176" dirty="0">
              <a:solidFill>
                <a:prstClr val="black"/>
              </a:solidFill>
              <a:latin typeface="Arial MT"/>
              <a:cs typeface="Arial MT"/>
            </a:endParaRPr>
          </a:p>
        </p:txBody>
      </p:sp>
      <p:sp>
        <p:nvSpPr>
          <p:cNvPr id="9" name="object 8"/>
          <p:cNvSpPr txBox="1"/>
          <p:nvPr/>
        </p:nvSpPr>
        <p:spPr>
          <a:xfrm>
            <a:off x="1249525" y="5740253"/>
            <a:ext cx="9710917" cy="429416"/>
          </a:xfrm>
          <a:prstGeom prst="rect">
            <a:avLst/>
          </a:prstGeom>
        </p:spPr>
        <p:txBody>
          <a:bodyPr vert="horz" wrap="square" lIns="0" tIns="93666" rIns="0" bIns="0" rtlCol="0">
            <a:spAutoFit/>
          </a:bodyPr>
          <a:lstStyle/>
          <a:p>
            <a:pPr algn="ctr" defTabSz="1105601">
              <a:spcBef>
                <a:spcPts val="738"/>
              </a:spcBef>
            </a:pPr>
            <a:r>
              <a:rPr lang="fr-FR" sz="2176" dirty="0">
                <a:solidFill>
                  <a:schemeClr val="bg1"/>
                </a:solidFill>
                <a:latin typeface="Arial MT"/>
                <a:cs typeface="Arial MT"/>
              </a:rPr>
              <a:t>https://docs.oracle.com/javase/7/docs/technotes/tools/windows/classpath.html</a:t>
            </a:r>
            <a:endParaRPr sz="2176" dirty="0">
              <a:solidFill>
                <a:schemeClr val="bg1"/>
              </a:solidFill>
              <a:latin typeface="Arial MT"/>
              <a:cs typeface="Arial MT"/>
            </a:endParaRPr>
          </a:p>
        </p:txBody>
      </p:sp>
    </p:spTree>
    <p:extLst>
      <p:ext uri="{BB962C8B-B14F-4D97-AF65-F5344CB8AC3E}">
        <p14:creationId xmlns:p14="http://schemas.microsoft.com/office/powerpoint/2010/main" val="1683733457"/>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812288"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dirty="0">
                <a:solidFill>
                  <a:srgbClr val="0058FF"/>
                </a:solidFill>
                <a:latin typeface="Arial"/>
                <a:cs typeface="Arial"/>
              </a:rPr>
              <a:t>14</a:t>
            </a:r>
            <a:endParaRPr sz="1814">
              <a:solidFill>
                <a:prstClr val="black"/>
              </a:solidFill>
              <a:latin typeface="Arial"/>
              <a:cs typeface="Arial"/>
            </a:endParaRPr>
          </a:p>
        </p:txBody>
      </p:sp>
      <p:sp>
        <p:nvSpPr>
          <p:cNvPr id="3" name="object 3"/>
          <p:cNvSpPr txBox="1">
            <a:spLocks noGrp="1"/>
          </p:cNvSpPr>
          <p:nvPr>
            <p:ph type="title"/>
          </p:nvPr>
        </p:nvSpPr>
        <p:spPr>
          <a:xfrm>
            <a:off x="537431" y="484857"/>
            <a:ext cx="10694104" cy="573671"/>
          </a:xfrm>
          <a:prstGeom prst="rect">
            <a:avLst/>
          </a:prstGeom>
        </p:spPr>
        <p:txBody>
          <a:bodyPr vert="horz" wrap="square" lIns="0" tIns="15355" rIns="0" bIns="0" rtlCol="0">
            <a:spAutoFit/>
          </a:bodyPr>
          <a:lstStyle/>
          <a:p>
            <a:pPr marL="15356">
              <a:spcBef>
                <a:spcPts val="121"/>
              </a:spcBef>
            </a:pPr>
            <a:r>
              <a:rPr spc="320" dirty="0"/>
              <a:t>Clarifications</a:t>
            </a:r>
            <a:r>
              <a:rPr spc="145" dirty="0"/>
              <a:t> </a:t>
            </a:r>
            <a:r>
              <a:rPr spc="417" dirty="0"/>
              <a:t>sur</a:t>
            </a:r>
            <a:r>
              <a:rPr spc="151" dirty="0"/>
              <a:t> </a:t>
            </a:r>
            <a:r>
              <a:rPr spc="339" dirty="0"/>
              <a:t>la</a:t>
            </a:r>
            <a:r>
              <a:rPr spc="151" dirty="0"/>
              <a:t> </a:t>
            </a:r>
            <a:r>
              <a:rPr spc="351" dirty="0"/>
              <a:t>NullPointerException</a:t>
            </a:r>
          </a:p>
        </p:txBody>
      </p:sp>
      <p:sp>
        <p:nvSpPr>
          <p:cNvPr id="6" name="object 6"/>
          <p:cNvSpPr txBox="1"/>
          <p:nvPr/>
        </p:nvSpPr>
        <p:spPr>
          <a:xfrm>
            <a:off x="943575" y="2459477"/>
            <a:ext cx="10383929" cy="1274520"/>
          </a:xfrm>
          <a:prstGeom prst="rect">
            <a:avLst/>
          </a:prstGeom>
        </p:spPr>
        <p:txBody>
          <a:bodyPr vert="horz" wrap="square" lIns="0" tIns="42994" rIns="0" bIns="0" rtlCol="0">
            <a:spAutoFit/>
          </a:bodyPr>
          <a:lstStyle/>
          <a:p>
            <a:pPr marL="15356" marR="6142" defTabSz="1105601">
              <a:lnSpc>
                <a:spcPts val="2442"/>
              </a:lnSpc>
              <a:spcBef>
                <a:spcPts val="339"/>
              </a:spcBef>
              <a:tabLst>
                <a:tab pos="3234651" algn="l"/>
              </a:tabLst>
            </a:pPr>
            <a:r>
              <a:rPr lang="fr-FR" sz="2176" spc="-6" dirty="0">
                <a:solidFill>
                  <a:srgbClr val="FFFFFF"/>
                </a:solidFill>
                <a:latin typeface="Arial MT"/>
                <a:cs typeface="Arial MT"/>
              </a:rPr>
              <a:t>La clarification du </a:t>
            </a:r>
            <a:r>
              <a:rPr lang="fr-FR" sz="2176" spc="-6" dirty="0" err="1">
                <a:solidFill>
                  <a:srgbClr val="FFFFFF"/>
                </a:solidFill>
                <a:latin typeface="Arial MT"/>
                <a:cs typeface="Arial MT"/>
              </a:rPr>
              <a:t>NullPointerException</a:t>
            </a:r>
            <a:r>
              <a:rPr lang="fr-FR" sz="2176" spc="-6" dirty="0">
                <a:solidFill>
                  <a:srgbClr val="FFFFFF"/>
                </a:solidFill>
                <a:latin typeface="Arial MT"/>
                <a:cs typeface="Arial MT"/>
              </a:rPr>
              <a:t> dans JDK 14 consiste à fournir des messages d'erreur plus explicites qui indiquent la cause précise de l'exception, facilitant ainsi le débogage en précisant quel objet était </a:t>
            </a:r>
            <a:r>
              <a:rPr lang="fr-FR" sz="2176" spc="-6" dirty="0" err="1">
                <a:solidFill>
                  <a:srgbClr val="FFFFFF"/>
                </a:solidFill>
                <a:latin typeface="Arial MT"/>
                <a:cs typeface="Arial MT"/>
              </a:rPr>
              <a:t>null</a:t>
            </a:r>
            <a:r>
              <a:rPr lang="fr-FR" sz="2176" spc="-6" dirty="0">
                <a:solidFill>
                  <a:srgbClr val="FFFFFF"/>
                </a:solidFill>
                <a:latin typeface="Arial MT"/>
                <a:cs typeface="Arial MT"/>
              </a:rPr>
              <a:t> lors de l'accès à ses méthodes ou propriétés.</a:t>
            </a:r>
            <a:endParaRPr sz="2176" dirty="0">
              <a:solidFill>
                <a:prstClr val="black"/>
              </a:solidFill>
              <a:latin typeface="Arial MT"/>
              <a:cs typeface="Arial MT"/>
            </a:endParaRP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812288"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dirty="0">
                <a:solidFill>
                  <a:srgbClr val="0058FF"/>
                </a:solidFill>
                <a:latin typeface="Arial"/>
                <a:cs typeface="Arial"/>
              </a:rPr>
              <a:t>14</a:t>
            </a:r>
            <a:endParaRPr sz="1814">
              <a:solidFill>
                <a:prstClr val="black"/>
              </a:solidFill>
              <a:latin typeface="Arial"/>
              <a:cs typeface="Arial"/>
            </a:endParaRPr>
          </a:p>
        </p:txBody>
      </p:sp>
      <p:sp>
        <p:nvSpPr>
          <p:cNvPr id="3" name="object 3"/>
          <p:cNvSpPr txBox="1">
            <a:spLocks noGrp="1"/>
          </p:cNvSpPr>
          <p:nvPr>
            <p:ph type="title"/>
          </p:nvPr>
        </p:nvSpPr>
        <p:spPr>
          <a:xfrm>
            <a:off x="537431" y="484857"/>
            <a:ext cx="4092919" cy="573671"/>
          </a:xfrm>
          <a:prstGeom prst="rect">
            <a:avLst/>
          </a:prstGeom>
        </p:spPr>
        <p:txBody>
          <a:bodyPr vert="horz" wrap="square" lIns="0" tIns="15355" rIns="0" bIns="0" rtlCol="0">
            <a:spAutoFit/>
          </a:bodyPr>
          <a:lstStyle/>
          <a:p>
            <a:pPr marL="15356">
              <a:spcBef>
                <a:spcPts val="121"/>
              </a:spcBef>
            </a:pPr>
            <a:r>
              <a:rPr spc="320" dirty="0"/>
              <a:t>Live</a:t>
            </a:r>
            <a:r>
              <a:rPr spc="91" dirty="0"/>
              <a:t> </a:t>
            </a:r>
            <a:r>
              <a:rPr spc="423" dirty="0"/>
              <a:t>Monitoring</a:t>
            </a:r>
          </a:p>
        </p:txBody>
      </p:sp>
      <p:sp>
        <p:nvSpPr>
          <p:cNvPr id="9" name="object 9"/>
          <p:cNvSpPr txBox="1"/>
          <p:nvPr/>
        </p:nvSpPr>
        <p:spPr>
          <a:xfrm>
            <a:off x="338667" y="1016389"/>
            <a:ext cx="11424924" cy="5129935"/>
          </a:xfrm>
          <a:prstGeom prst="rect">
            <a:avLst/>
          </a:prstGeom>
        </p:spPr>
        <p:txBody>
          <a:bodyPr vert="horz" wrap="square" lIns="0" tIns="42994" rIns="0" bIns="0" rtlCol="0">
            <a:spAutoFit/>
          </a:bodyPr>
          <a:lstStyle/>
          <a:p>
            <a:pPr marL="15356" marR="6142" defTabSz="1105601">
              <a:lnSpc>
                <a:spcPts val="2442"/>
              </a:lnSpc>
              <a:spcBef>
                <a:spcPts val="339"/>
              </a:spcBef>
            </a:pPr>
            <a:r>
              <a:rPr lang="fr-FR" sz="1600" spc="-6" dirty="0">
                <a:solidFill>
                  <a:srgbClr val="FFFFFF"/>
                </a:solidFill>
                <a:latin typeface="Arial MT"/>
                <a:cs typeface="Arial MT"/>
              </a:rPr>
              <a:t>Qu'est-ce que c'est ?</a:t>
            </a:r>
          </a:p>
          <a:p>
            <a:pPr marL="15356" marR="6142" defTabSz="1105601">
              <a:lnSpc>
                <a:spcPts val="2442"/>
              </a:lnSpc>
              <a:spcBef>
                <a:spcPts val="339"/>
              </a:spcBef>
            </a:pPr>
            <a:r>
              <a:rPr lang="fr-FR" sz="1600" spc="-6" dirty="0">
                <a:solidFill>
                  <a:srgbClr val="FFFFFF"/>
                </a:solidFill>
                <a:latin typeface="Arial MT"/>
                <a:cs typeface="Arial MT"/>
              </a:rPr>
              <a:t>    Outil permettant de surveiller les applications Java en temps réel.</a:t>
            </a:r>
          </a:p>
          <a:p>
            <a:pPr marL="15356" marR="6142" defTabSz="1105601">
              <a:lnSpc>
                <a:spcPts val="2442"/>
              </a:lnSpc>
              <a:spcBef>
                <a:spcPts val="339"/>
              </a:spcBef>
            </a:pPr>
            <a:endParaRPr lang="fr-FR" sz="1600" spc="-6" dirty="0">
              <a:solidFill>
                <a:srgbClr val="FFFFFF"/>
              </a:solidFill>
              <a:latin typeface="Arial MT"/>
              <a:cs typeface="Arial MT"/>
            </a:endParaRPr>
          </a:p>
          <a:p>
            <a:pPr marL="15356" marR="6142" defTabSz="1105601">
              <a:lnSpc>
                <a:spcPts val="2442"/>
              </a:lnSpc>
              <a:spcBef>
                <a:spcPts val="339"/>
              </a:spcBef>
            </a:pPr>
            <a:r>
              <a:rPr lang="fr-FR" sz="1600" spc="-6" dirty="0">
                <a:solidFill>
                  <a:srgbClr val="FFFFFF"/>
                </a:solidFill>
                <a:latin typeface="Arial MT"/>
                <a:cs typeface="Arial MT"/>
              </a:rPr>
              <a:t>Principales fonctionnalités :</a:t>
            </a:r>
          </a:p>
          <a:p>
            <a:pPr marL="301106" marR="6142" indent="-285750" defTabSz="1105601">
              <a:lnSpc>
                <a:spcPts val="2442"/>
              </a:lnSpc>
              <a:spcBef>
                <a:spcPts val="339"/>
              </a:spcBef>
              <a:buFont typeface="Arial" panose="020B0604020202020204" pitchFamily="34" charset="0"/>
              <a:buChar char="•"/>
            </a:pPr>
            <a:r>
              <a:rPr lang="fr-FR" sz="1600" spc="-6" dirty="0">
                <a:solidFill>
                  <a:srgbClr val="FFFFFF"/>
                </a:solidFill>
                <a:latin typeface="Arial MT"/>
                <a:cs typeface="Arial MT"/>
              </a:rPr>
              <a:t>    Collecte de données dynamiques : Surveille les performances et l'état des applications sans nécessiter de redémarrage.</a:t>
            </a:r>
          </a:p>
          <a:p>
            <a:pPr marL="301106" marR="6142" indent="-285750" defTabSz="1105601">
              <a:lnSpc>
                <a:spcPts val="2442"/>
              </a:lnSpc>
              <a:spcBef>
                <a:spcPts val="339"/>
              </a:spcBef>
              <a:buFont typeface="Arial" panose="020B0604020202020204" pitchFamily="34" charset="0"/>
              <a:buChar char="•"/>
            </a:pPr>
            <a:r>
              <a:rPr lang="fr-FR" sz="1600" spc="-6" dirty="0">
                <a:solidFill>
                  <a:srgbClr val="FFFFFF"/>
                </a:solidFill>
                <a:latin typeface="Arial MT"/>
                <a:cs typeface="Arial MT"/>
              </a:rPr>
              <a:t>    Visibilité accrue : Permet d'analyser les métriques en temps réel pour une meilleure compréhension du comportement de l'application.</a:t>
            </a:r>
          </a:p>
          <a:p>
            <a:pPr marL="15356" marR="6142" defTabSz="1105601">
              <a:lnSpc>
                <a:spcPts val="2442"/>
              </a:lnSpc>
              <a:spcBef>
                <a:spcPts val="339"/>
              </a:spcBef>
            </a:pPr>
            <a:endParaRPr lang="fr-FR" sz="1600" spc="-6" dirty="0">
              <a:solidFill>
                <a:srgbClr val="FFFFFF"/>
              </a:solidFill>
              <a:latin typeface="Arial MT"/>
              <a:cs typeface="Arial MT"/>
            </a:endParaRPr>
          </a:p>
          <a:p>
            <a:pPr marL="15356" marR="6142" defTabSz="1105601">
              <a:lnSpc>
                <a:spcPts val="2442"/>
              </a:lnSpc>
              <a:spcBef>
                <a:spcPts val="339"/>
              </a:spcBef>
            </a:pPr>
            <a:r>
              <a:rPr lang="fr-FR" sz="1600" spc="-6" dirty="0">
                <a:solidFill>
                  <a:srgbClr val="FFFFFF"/>
                </a:solidFill>
                <a:latin typeface="Arial MT"/>
                <a:cs typeface="Arial MT"/>
              </a:rPr>
              <a:t>Outils intégrés :</a:t>
            </a:r>
          </a:p>
          <a:p>
            <a:pPr marL="301106" marR="6142" indent="-285750" defTabSz="1105601">
              <a:lnSpc>
                <a:spcPts val="2442"/>
              </a:lnSpc>
              <a:spcBef>
                <a:spcPts val="339"/>
              </a:spcBef>
              <a:buFont typeface="Arial" panose="020B0604020202020204" pitchFamily="34" charset="0"/>
              <a:buChar char="•"/>
            </a:pPr>
            <a:r>
              <a:rPr lang="fr-FR" sz="1600" spc="-6" dirty="0">
                <a:solidFill>
                  <a:srgbClr val="FFFFFF"/>
                </a:solidFill>
                <a:latin typeface="Arial MT"/>
                <a:cs typeface="Arial MT"/>
              </a:rPr>
              <a:t>    JFR (Java Flight Recorder) : Enregistre des événements et des performances à l'exécution.</a:t>
            </a:r>
          </a:p>
          <a:p>
            <a:pPr marL="301106" marR="6142" indent="-285750" defTabSz="1105601">
              <a:lnSpc>
                <a:spcPts val="2442"/>
              </a:lnSpc>
              <a:spcBef>
                <a:spcPts val="339"/>
              </a:spcBef>
              <a:buFont typeface="Arial" panose="020B0604020202020204" pitchFamily="34" charset="0"/>
              <a:buChar char="•"/>
            </a:pPr>
            <a:r>
              <a:rPr lang="fr-FR" sz="1600" spc="-6" dirty="0">
                <a:solidFill>
                  <a:srgbClr val="FFFFFF"/>
                </a:solidFill>
                <a:latin typeface="Arial MT"/>
                <a:cs typeface="Arial MT"/>
              </a:rPr>
              <a:t>    JMC (Java Mission Control) : Outil d'analyse pour examiner les données de JFR et optimiser les performances.</a:t>
            </a:r>
          </a:p>
          <a:p>
            <a:pPr marL="15356" marR="6142" defTabSz="1105601">
              <a:lnSpc>
                <a:spcPts val="2442"/>
              </a:lnSpc>
              <a:spcBef>
                <a:spcPts val="339"/>
              </a:spcBef>
            </a:pPr>
            <a:endParaRPr lang="fr-FR" sz="1600" spc="-6" dirty="0">
              <a:solidFill>
                <a:srgbClr val="FFFFFF"/>
              </a:solidFill>
              <a:latin typeface="Arial MT"/>
              <a:cs typeface="Arial MT"/>
            </a:endParaRPr>
          </a:p>
          <a:p>
            <a:pPr marL="15356" marR="6142" defTabSz="1105601">
              <a:lnSpc>
                <a:spcPts val="2442"/>
              </a:lnSpc>
              <a:spcBef>
                <a:spcPts val="339"/>
              </a:spcBef>
            </a:pPr>
            <a:r>
              <a:rPr lang="fr-FR" sz="1600" spc="-6" dirty="0">
                <a:solidFill>
                  <a:srgbClr val="FFFFFF"/>
                </a:solidFill>
                <a:latin typeface="Arial MT"/>
                <a:cs typeface="Arial MT"/>
              </a:rPr>
              <a:t>Avantages :</a:t>
            </a:r>
          </a:p>
          <a:p>
            <a:pPr marL="301106" marR="6142" indent="-285750" defTabSz="1105601">
              <a:lnSpc>
                <a:spcPts val="2442"/>
              </a:lnSpc>
              <a:spcBef>
                <a:spcPts val="339"/>
              </a:spcBef>
              <a:buFont typeface="Arial" panose="020B0604020202020204" pitchFamily="34" charset="0"/>
              <a:buChar char="•"/>
            </a:pPr>
            <a:r>
              <a:rPr lang="fr-FR" sz="1600" spc="-6" dirty="0">
                <a:solidFill>
                  <a:srgbClr val="FFFFFF"/>
                </a:solidFill>
                <a:latin typeface="Arial MT"/>
                <a:cs typeface="Arial MT"/>
              </a:rPr>
              <a:t>    Détection rapide des problèmes : Facilite l'identification et la résolution rapide des problèmes de performance.</a:t>
            </a:r>
          </a:p>
          <a:p>
            <a:pPr marL="301106" marR="6142" indent="-285750" defTabSz="1105601">
              <a:lnSpc>
                <a:spcPts val="2442"/>
              </a:lnSpc>
              <a:spcBef>
                <a:spcPts val="339"/>
              </a:spcBef>
              <a:buFont typeface="Arial" panose="020B0604020202020204" pitchFamily="34" charset="0"/>
              <a:buChar char="•"/>
            </a:pPr>
            <a:r>
              <a:rPr lang="fr-FR" sz="1600" spc="-6" dirty="0">
                <a:solidFill>
                  <a:srgbClr val="FFFFFF"/>
                </a:solidFill>
                <a:latin typeface="Arial MT"/>
                <a:cs typeface="Arial MT"/>
              </a:rPr>
              <a:t>    Optimisation continue : Permet une amélioration continue des applications basées sur des données en temps réel.</a:t>
            </a:r>
            <a:endParaRPr sz="1600" dirty="0">
              <a:solidFill>
                <a:prstClr val="black"/>
              </a:solidFill>
              <a:latin typeface="Arial MT"/>
              <a:cs typeface="Arial MT"/>
            </a:endParaRP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812288"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dirty="0">
                <a:solidFill>
                  <a:srgbClr val="0058FF"/>
                </a:solidFill>
                <a:latin typeface="Arial"/>
                <a:cs typeface="Arial"/>
              </a:rPr>
              <a:t>14</a:t>
            </a:r>
            <a:endParaRPr sz="1814">
              <a:solidFill>
                <a:prstClr val="black"/>
              </a:solidFill>
              <a:latin typeface="Arial"/>
              <a:cs typeface="Arial"/>
            </a:endParaRPr>
          </a:p>
        </p:txBody>
      </p:sp>
      <p:sp>
        <p:nvSpPr>
          <p:cNvPr id="3" name="object 3"/>
          <p:cNvSpPr txBox="1">
            <a:spLocks noGrp="1"/>
          </p:cNvSpPr>
          <p:nvPr>
            <p:ph type="title"/>
          </p:nvPr>
        </p:nvSpPr>
        <p:spPr>
          <a:xfrm>
            <a:off x="537431" y="484857"/>
            <a:ext cx="4708660" cy="573671"/>
          </a:xfrm>
          <a:prstGeom prst="rect">
            <a:avLst/>
          </a:prstGeom>
        </p:spPr>
        <p:txBody>
          <a:bodyPr vert="horz" wrap="square" lIns="0" tIns="15355" rIns="0" bIns="0" rtlCol="0">
            <a:spAutoFit/>
          </a:bodyPr>
          <a:lstStyle/>
          <a:p>
            <a:pPr marL="15356">
              <a:spcBef>
                <a:spcPts val="121"/>
              </a:spcBef>
            </a:pPr>
            <a:r>
              <a:rPr spc="411" dirty="0"/>
              <a:t>Nouvel</a:t>
            </a:r>
            <a:r>
              <a:rPr spc="79" dirty="0"/>
              <a:t> </a:t>
            </a:r>
            <a:r>
              <a:rPr spc="375" dirty="0"/>
              <a:t>instanceof</a:t>
            </a:r>
          </a:p>
        </p:txBody>
      </p:sp>
      <p:sp>
        <p:nvSpPr>
          <p:cNvPr id="7" name="object 7"/>
          <p:cNvSpPr txBox="1"/>
          <p:nvPr/>
        </p:nvSpPr>
        <p:spPr>
          <a:xfrm>
            <a:off x="1059752" y="1423288"/>
            <a:ext cx="10298708" cy="1274478"/>
          </a:xfrm>
          <a:prstGeom prst="rect">
            <a:avLst/>
          </a:prstGeom>
        </p:spPr>
        <p:txBody>
          <a:bodyPr vert="horz" wrap="square" lIns="0" tIns="155855" rIns="0" bIns="0" rtlCol="0">
            <a:spAutoFit/>
          </a:bodyPr>
          <a:lstStyle/>
          <a:p>
            <a:pPr marL="15356" defTabSz="1105601">
              <a:spcBef>
                <a:spcPts val="1106"/>
              </a:spcBef>
            </a:pPr>
            <a:r>
              <a:rPr sz="2176" spc="-6" dirty="0" err="1">
                <a:solidFill>
                  <a:srgbClr val="FFFFFF"/>
                </a:solidFill>
                <a:latin typeface="Arial MT"/>
                <a:cs typeface="Arial MT"/>
              </a:rPr>
              <a:t>instanceof</a:t>
            </a:r>
            <a:r>
              <a:rPr sz="2176" spc="-12" dirty="0">
                <a:solidFill>
                  <a:srgbClr val="FFFFFF"/>
                </a:solidFill>
                <a:latin typeface="Arial MT"/>
                <a:cs typeface="Arial MT"/>
              </a:rPr>
              <a:t> </a:t>
            </a:r>
            <a:r>
              <a:rPr sz="2176" spc="-6" dirty="0">
                <a:solidFill>
                  <a:srgbClr val="FFFFFF"/>
                </a:solidFill>
                <a:latin typeface="Arial MT"/>
                <a:cs typeface="Arial MT"/>
              </a:rPr>
              <a:t>se</a:t>
            </a:r>
            <a:r>
              <a:rPr sz="2176" spc="-12" dirty="0">
                <a:solidFill>
                  <a:srgbClr val="FFFFFF"/>
                </a:solidFill>
                <a:latin typeface="Arial MT"/>
                <a:cs typeface="Arial MT"/>
              </a:rPr>
              <a:t> </a:t>
            </a:r>
            <a:r>
              <a:rPr sz="2176" spc="-6" dirty="0">
                <a:solidFill>
                  <a:srgbClr val="FFFFFF"/>
                </a:solidFill>
                <a:latin typeface="Arial MT"/>
                <a:cs typeface="Arial MT"/>
              </a:rPr>
              <a:t>voit</a:t>
            </a:r>
            <a:r>
              <a:rPr sz="2176" spc="-12" dirty="0">
                <a:solidFill>
                  <a:srgbClr val="FFFFFF"/>
                </a:solidFill>
                <a:latin typeface="Arial MT"/>
                <a:cs typeface="Arial MT"/>
              </a:rPr>
              <a:t> </a:t>
            </a:r>
            <a:r>
              <a:rPr sz="2176" spc="-6" dirty="0">
                <a:solidFill>
                  <a:srgbClr val="FFFFFF"/>
                </a:solidFill>
                <a:latin typeface="Arial MT"/>
                <a:cs typeface="Arial MT"/>
              </a:rPr>
              <a:t>ajouter un</a:t>
            </a:r>
            <a:r>
              <a:rPr sz="2176" spc="-18" dirty="0">
                <a:solidFill>
                  <a:srgbClr val="FFFFFF"/>
                </a:solidFill>
                <a:latin typeface="Arial MT"/>
                <a:cs typeface="Arial MT"/>
              </a:rPr>
              <a:t> </a:t>
            </a:r>
            <a:r>
              <a:rPr sz="2176" spc="-6" dirty="0">
                <a:solidFill>
                  <a:srgbClr val="FFFFFF"/>
                </a:solidFill>
                <a:latin typeface="Arial MT"/>
                <a:cs typeface="Arial MT"/>
              </a:rPr>
              <a:t>comportement qui</a:t>
            </a:r>
            <a:r>
              <a:rPr sz="2176" spc="-12" dirty="0">
                <a:solidFill>
                  <a:srgbClr val="FFFFFF"/>
                </a:solidFill>
                <a:latin typeface="Arial MT"/>
                <a:cs typeface="Arial MT"/>
              </a:rPr>
              <a:t> </a:t>
            </a:r>
            <a:r>
              <a:rPr sz="2176" spc="-6" dirty="0">
                <a:solidFill>
                  <a:srgbClr val="FFFFFF"/>
                </a:solidFill>
                <a:latin typeface="Arial MT"/>
                <a:cs typeface="Arial MT"/>
              </a:rPr>
              <a:t>le</a:t>
            </a:r>
            <a:r>
              <a:rPr sz="2176" spc="-18" dirty="0">
                <a:solidFill>
                  <a:srgbClr val="FFFFFF"/>
                </a:solidFill>
                <a:latin typeface="Arial MT"/>
                <a:cs typeface="Arial MT"/>
              </a:rPr>
              <a:t> </a:t>
            </a:r>
            <a:r>
              <a:rPr sz="2176" spc="-6" dirty="0">
                <a:solidFill>
                  <a:srgbClr val="FFFFFF"/>
                </a:solidFill>
                <a:latin typeface="Arial MT"/>
                <a:cs typeface="Arial MT"/>
              </a:rPr>
              <a:t>rend</a:t>
            </a:r>
            <a:r>
              <a:rPr sz="2176" spc="-12" dirty="0">
                <a:solidFill>
                  <a:srgbClr val="FFFFFF"/>
                </a:solidFill>
                <a:latin typeface="Arial MT"/>
                <a:cs typeface="Arial MT"/>
              </a:rPr>
              <a:t> </a:t>
            </a:r>
            <a:r>
              <a:rPr sz="2176" spc="-6" dirty="0">
                <a:solidFill>
                  <a:srgbClr val="FFFFFF"/>
                </a:solidFill>
                <a:latin typeface="Arial MT"/>
                <a:cs typeface="Arial MT"/>
              </a:rPr>
              <a:t>moins</a:t>
            </a:r>
            <a:r>
              <a:rPr sz="2176" spc="-12" dirty="0">
                <a:solidFill>
                  <a:srgbClr val="FFFFFF"/>
                </a:solidFill>
                <a:latin typeface="Arial MT"/>
                <a:cs typeface="Arial MT"/>
              </a:rPr>
              <a:t> </a:t>
            </a:r>
            <a:r>
              <a:rPr sz="2176" spc="-6" dirty="0">
                <a:solidFill>
                  <a:srgbClr val="FFFFFF"/>
                </a:solidFill>
                <a:latin typeface="Arial MT"/>
                <a:cs typeface="Arial MT"/>
              </a:rPr>
              <a:t>verbeux.</a:t>
            </a:r>
            <a:endParaRPr sz="2176" dirty="0">
              <a:solidFill>
                <a:prstClr val="black"/>
              </a:solidFill>
              <a:latin typeface="Arial MT"/>
              <a:cs typeface="Arial MT"/>
            </a:endParaRPr>
          </a:p>
          <a:p>
            <a:pPr marL="15356" marR="6142" defTabSz="1105601">
              <a:lnSpc>
                <a:spcPts val="2442"/>
              </a:lnSpc>
              <a:spcBef>
                <a:spcPts val="1330"/>
              </a:spcBef>
            </a:pPr>
            <a:r>
              <a:rPr sz="2176" spc="-6" dirty="0">
                <a:solidFill>
                  <a:srgbClr val="FFFFFF"/>
                </a:solidFill>
                <a:latin typeface="Arial MT"/>
                <a:cs typeface="Arial MT"/>
              </a:rPr>
              <a:t>La</a:t>
            </a:r>
            <a:r>
              <a:rPr sz="2176" spc="6" dirty="0">
                <a:solidFill>
                  <a:srgbClr val="FFFFFF"/>
                </a:solidFill>
                <a:latin typeface="Arial MT"/>
                <a:cs typeface="Arial MT"/>
              </a:rPr>
              <a:t> </a:t>
            </a:r>
            <a:r>
              <a:rPr sz="2176" spc="-6" dirty="0">
                <a:solidFill>
                  <a:srgbClr val="FFFFFF"/>
                </a:solidFill>
                <a:latin typeface="Arial MT"/>
                <a:cs typeface="Arial MT"/>
              </a:rPr>
              <a:t>syntaxe</a:t>
            </a:r>
            <a:r>
              <a:rPr sz="2176" spc="6" dirty="0">
                <a:solidFill>
                  <a:srgbClr val="FFFFFF"/>
                </a:solidFill>
                <a:latin typeface="Arial MT"/>
                <a:cs typeface="Arial MT"/>
              </a:rPr>
              <a:t> </a:t>
            </a:r>
            <a:r>
              <a:rPr sz="2176" spc="-12" dirty="0">
                <a:solidFill>
                  <a:srgbClr val="FFFFFF"/>
                </a:solidFill>
                <a:latin typeface="Arial MT"/>
                <a:cs typeface="Arial MT"/>
              </a:rPr>
              <a:t>‘classique’</a:t>
            </a:r>
            <a:r>
              <a:rPr sz="2176" spc="-67" dirty="0">
                <a:solidFill>
                  <a:srgbClr val="FFFFFF"/>
                </a:solidFill>
                <a:latin typeface="Arial MT"/>
                <a:cs typeface="Arial MT"/>
              </a:rPr>
              <a:t> </a:t>
            </a:r>
            <a:r>
              <a:rPr sz="2176" spc="-12" dirty="0">
                <a:solidFill>
                  <a:srgbClr val="FFFFFF"/>
                </a:solidFill>
                <a:latin typeface="Arial MT"/>
                <a:cs typeface="Arial MT"/>
              </a:rPr>
              <a:t>d’instanceof</a:t>
            </a:r>
            <a:r>
              <a:rPr sz="2176" spc="12" dirty="0">
                <a:solidFill>
                  <a:srgbClr val="FFFFFF"/>
                </a:solidFill>
                <a:latin typeface="Arial MT"/>
                <a:cs typeface="Arial MT"/>
              </a:rPr>
              <a:t> </a:t>
            </a:r>
            <a:r>
              <a:rPr sz="2176" spc="-6" dirty="0">
                <a:solidFill>
                  <a:srgbClr val="FFFFFF"/>
                </a:solidFill>
                <a:latin typeface="Arial MT"/>
                <a:cs typeface="Arial MT"/>
              </a:rPr>
              <a:t>est</a:t>
            </a:r>
            <a:r>
              <a:rPr sz="2176" spc="12" dirty="0">
                <a:solidFill>
                  <a:srgbClr val="FFFFFF"/>
                </a:solidFill>
                <a:latin typeface="Arial MT"/>
                <a:cs typeface="Arial MT"/>
              </a:rPr>
              <a:t> </a:t>
            </a:r>
            <a:r>
              <a:rPr sz="2176" spc="-6" dirty="0">
                <a:solidFill>
                  <a:srgbClr val="FFFFFF"/>
                </a:solidFill>
                <a:latin typeface="Arial MT"/>
                <a:cs typeface="Arial MT"/>
              </a:rPr>
              <a:t>la</a:t>
            </a:r>
            <a:r>
              <a:rPr sz="2176" spc="6" dirty="0">
                <a:solidFill>
                  <a:srgbClr val="FFFFFF"/>
                </a:solidFill>
                <a:latin typeface="Arial MT"/>
                <a:cs typeface="Arial MT"/>
              </a:rPr>
              <a:t> </a:t>
            </a:r>
            <a:r>
              <a:rPr sz="2176" spc="-6" dirty="0">
                <a:solidFill>
                  <a:srgbClr val="FFFFFF"/>
                </a:solidFill>
                <a:latin typeface="Arial MT"/>
                <a:cs typeface="Arial MT"/>
              </a:rPr>
              <a:t>suivante</a:t>
            </a:r>
            <a:r>
              <a:rPr sz="2176" spc="12" dirty="0">
                <a:solidFill>
                  <a:srgbClr val="FFFFFF"/>
                </a:solidFill>
                <a:latin typeface="Arial MT"/>
                <a:cs typeface="Arial MT"/>
              </a:rPr>
              <a:t> </a:t>
            </a:r>
            <a:r>
              <a:rPr sz="2176" dirty="0">
                <a:solidFill>
                  <a:srgbClr val="FFFFFF"/>
                </a:solidFill>
                <a:latin typeface="Arial MT"/>
                <a:cs typeface="Arial MT"/>
              </a:rPr>
              <a:t>:</a:t>
            </a:r>
            <a:r>
              <a:rPr sz="2176" spc="12" dirty="0">
                <a:solidFill>
                  <a:srgbClr val="FFFFFF"/>
                </a:solidFill>
                <a:latin typeface="Arial MT"/>
                <a:cs typeface="Arial MT"/>
              </a:rPr>
              <a:t> </a:t>
            </a:r>
            <a:r>
              <a:rPr sz="2176" spc="-12" dirty="0">
                <a:solidFill>
                  <a:srgbClr val="FFFFFF"/>
                </a:solidFill>
                <a:latin typeface="Arial MT"/>
                <a:cs typeface="Arial MT"/>
              </a:rPr>
              <a:t>instanceof</a:t>
            </a:r>
            <a:r>
              <a:rPr sz="2176" spc="12" dirty="0">
                <a:solidFill>
                  <a:srgbClr val="FFFFFF"/>
                </a:solidFill>
                <a:latin typeface="Arial MT"/>
                <a:cs typeface="Arial MT"/>
              </a:rPr>
              <a:t> </a:t>
            </a:r>
            <a:r>
              <a:rPr sz="2176" spc="-6" dirty="0">
                <a:solidFill>
                  <a:srgbClr val="FFFFFF"/>
                </a:solidFill>
                <a:latin typeface="Arial MT"/>
                <a:cs typeface="Arial MT"/>
              </a:rPr>
              <a:t>suivi</a:t>
            </a:r>
            <a:r>
              <a:rPr sz="2176" spc="6" dirty="0">
                <a:solidFill>
                  <a:srgbClr val="FFFFFF"/>
                </a:solidFill>
                <a:latin typeface="Arial MT"/>
                <a:cs typeface="Arial MT"/>
              </a:rPr>
              <a:t> </a:t>
            </a:r>
            <a:r>
              <a:rPr sz="2176" spc="-6" dirty="0">
                <a:solidFill>
                  <a:srgbClr val="FFFFFF"/>
                </a:solidFill>
                <a:latin typeface="Arial MT"/>
                <a:cs typeface="Arial MT"/>
              </a:rPr>
              <a:t>de</a:t>
            </a:r>
            <a:r>
              <a:rPr sz="2176" spc="6" dirty="0">
                <a:solidFill>
                  <a:srgbClr val="FFFFFF"/>
                </a:solidFill>
                <a:latin typeface="Arial MT"/>
                <a:cs typeface="Arial MT"/>
              </a:rPr>
              <a:t> </a:t>
            </a:r>
            <a:r>
              <a:rPr sz="2176" spc="-6" dirty="0">
                <a:solidFill>
                  <a:srgbClr val="FFFFFF"/>
                </a:solidFill>
                <a:latin typeface="Arial MT"/>
                <a:cs typeface="Arial MT"/>
              </a:rPr>
              <a:t>la</a:t>
            </a:r>
            <a:r>
              <a:rPr sz="2176" spc="12" dirty="0">
                <a:solidFill>
                  <a:srgbClr val="FFFFFF"/>
                </a:solidFill>
                <a:latin typeface="Arial MT"/>
                <a:cs typeface="Arial MT"/>
              </a:rPr>
              <a:t> </a:t>
            </a:r>
            <a:r>
              <a:rPr sz="2176" spc="-12" dirty="0">
                <a:solidFill>
                  <a:srgbClr val="FFFFFF"/>
                </a:solidFill>
                <a:latin typeface="Arial MT"/>
                <a:cs typeface="Arial MT"/>
              </a:rPr>
              <a:t>déclaration </a:t>
            </a:r>
            <a:r>
              <a:rPr sz="2176" spc="-585" dirty="0">
                <a:solidFill>
                  <a:srgbClr val="FFFFFF"/>
                </a:solidFill>
                <a:latin typeface="Arial MT"/>
                <a:cs typeface="Arial MT"/>
              </a:rPr>
              <a:t> </a:t>
            </a:r>
            <a:r>
              <a:rPr sz="2176" spc="-12" dirty="0">
                <a:solidFill>
                  <a:srgbClr val="FFFFFF"/>
                </a:solidFill>
                <a:latin typeface="Arial MT"/>
                <a:cs typeface="Arial MT"/>
              </a:rPr>
              <a:t>d’une</a:t>
            </a:r>
            <a:r>
              <a:rPr sz="2176" spc="-6" dirty="0">
                <a:solidFill>
                  <a:srgbClr val="FFFFFF"/>
                </a:solidFill>
                <a:latin typeface="Arial MT"/>
                <a:cs typeface="Arial MT"/>
              </a:rPr>
              <a:t> </a:t>
            </a:r>
            <a:r>
              <a:rPr sz="2176" spc="-12" dirty="0">
                <a:solidFill>
                  <a:srgbClr val="FFFFFF"/>
                </a:solidFill>
                <a:latin typeface="Arial MT"/>
                <a:cs typeface="Arial MT"/>
              </a:rPr>
              <a:t>nouvelle</a:t>
            </a:r>
            <a:r>
              <a:rPr sz="2176" dirty="0">
                <a:solidFill>
                  <a:srgbClr val="FFFFFF"/>
                </a:solidFill>
                <a:latin typeface="Arial MT"/>
                <a:cs typeface="Arial MT"/>
              </a:rPr>
              <a:t> </a:t>
            </a:r>
            <a:r>
              <a:rPr sz="2176" spc="-12" dirty="0">
                <a:solidFill>
                  <a:srgbClr val="FFFFFF"/>
                </a:solidFill>
                <a:latin typeface="Arial MT"/>
                <a:cs typeface="Arial MT"/>
              </a:rPr>
              <a:t>variable,</a:t>
            </a:r>
            <a:r>
              <a:rPr sz="2176" dirty="0">
                <a:solidFill>
                  <a:srgbClr val="FFFFFF"/>
                </a:solidFill>
                <a:latin typeface="Arial MT"/>
                <a:cs typeface="Arial MT"/>
              </a:rPr>
              <a:t> </a:t>
            </a:r>
            <a:r>
              <a:rPr sz="2176" spc="-12" dirty="0">
                <a:solidFill>
                  <a:srgbClr val="FFFFFF"/>
                </a:solidFill>
                <a:latin typeface="Arial MT"/>
                <a:cs typeface="Arial MT"/>
              </a:rPr>
              <a:t>dont</a:t>
            </a:r>
            <a:r>
              <a:rPr sz="2176" spc="6" dirty="0">
                <a:solidFill>
                  <a:srgbClr val="FFFFFF"/>
                </a:solidFill>
                <a:latin typeface="Arial MT"/>
                <a:cs typeface="Arial MT"/>
              </a:rPr>
              <a:t> </a:t>
            </a:r>
            <a:r>
              <a:rPr sz="2176" spc="-6" dirty="0">
                <a:solidFill>
                  <a:srgbClr val="FFFFFF"/>
                </a:solidFill>
                <a:latin typeface="Arial MT"/>
                <a:cs typeface="Arial MT"/>
              </a:rPr>
              <a:t>la </a:t>
            </a:r>
            <a:r>
              <a:rPr sz="2176" spc="-12" dirty="0">
                <a:solidFill>
                  <a:srgbClr val="FFFFFF"/>
                </a:solidFill>
                <a:latin typeface="Arial MT"/>
                <a:cs typeface="Arial MT"/>
              </a:rPr>
              <a:t>valeur</a:t>
            </a:r>
            <a:r>
              <a:rPr sz="2176" spc="6" dirty="0">
                <a:solidFill>
                  <a:srgbClr val="FFFFFF"/>
                </a:solidFill>
                <a:latin typeface="Arial MT"/>
                <a:cs typeface="Arial MT"/>
              </a:rPr>
              <a:t> </a:t>
            </a:r>
            <a:r>
              <a:rPr sz="2176" spc="-6" dirty="0">
                <a:solidFill>
                  <a:srgbClr val="FFFFFF"/>
                </a:solidFill>
                <a:latin typeface="Arial MT"/>
                <a:cs typeface="Arial MT"/>
              </a:rPr>
              <a:t>est</a:t>
            </a:r>
            <a:r>
              <a:rPr sz="2176" dirty="0">
                <a:solidFill>
                  <a:srgbClr val="FFFFFF"/>
                </a:solidFill>
                <a:latin typeface="Arial MT"/>
                <a:cs typeface="Arial MT"/>
              </a:rPr>
              <a:t> </a:t>
            </a:r>
            <a:r>
              <a:rPr sz="2176" spc="-6" dirty="0">
                <a:solidFill>
                  <a:srgbClr val="FFFFFF"/>
                </a:solidFill>
                <a:latin typeface="Arial MT"/>
                <a:cs typeface="Arial MT"/>
              </a:rPr>
              <a:t>un</a:t>
            </a:r>
            <a:r>
              <a:rPr sz="2176" dirty="0">
                <a:solidFill>
                  <a:srgbClr val="FFFFFF"/>
                </a:solidFill>
                <a:latin typeface="Arial MT"/>
                <a:cs typeface="Arial MT"/>
              </a:rPr>
              <a:t> </a:t>
            </a:r>
            <a:r>
              <a:rPr sz="2176" spc="-6" dirty="0">
                <a:solidFill>
                  <a:srgbClr val="FFFFFF"/>
                </a:solidFill>
                <a:latin typeface="Arial MT"/>
                <a:cs typeface="Arial MT"/>
              </a:rPr>
              <a:t>cast</a:t>
            </a:r>
            <a:r>
              <a:rPr sz="2176" spc="6" dirty="0">
                <a:solidFill>
                  <a:srgbClr val="FFFFFF"/>
                </a:solidFill>
                <a:latin typeface="Arial MT"/>
                <a:cs typeface="Arial MT"/>
              </a:rPr>
              <a:t> </a:t>
            </a:r>
            <a:r>
              <a:rPr sz="2176" spc="-6" dirty="0">
                <a:solidFill>
                  <a:srgbClr val="FFFFFF"/>
                </a:solidFill>
                <a:latin typeface="Arial MT"/>
                <a:cs typeface="Arial MT"/>
              </a:rPr>
              <a:t>de la</a:t>
            </a:r>
            <a:r>
              <a:rPr sz="2176" dirty="0">
                <a:solidFill>
                  <a:srgbClr val="FFFFFF"/>
                </a:solidFill>
                <a:latin typeface="Arial MT"/>
                <a:cs typeface="Arial MT"/>
              </a:rPr>
              <a:t> </a:t>
            </a:r>
            <a:r>
              <a:rPr sz="2176" spc="-12" dirty="0">
                <a:solidFill>
                  <a:srgbClr val="FFFFFF"/>
                </a:solidFill>
                <a:latin typeface="Arial MT"/>
                <a:cs typeface="Arial MT"/>
              </a:rPr>
              <a:t>précédente.</a:t>
            </a:r>
            <a:endParaRPr sz="2176" dirty="0">
              <a:solidFill>
                <a:prstClr val="black"/>
              </a:solidFill>
              <a:latin typeface="Arial MT"/>
              <a:cs typeface="Arial MT"/>
            </a:endParaRPr>
          </a:p>
        </p:txBody>
      </p:sp>
      <p:sp>
        <p:nvSpPr>
          <p:cNvPr id="9" name="object 9"/>
          <p:cNvSpPr txBox="1"/>
          <p:nvPr/>
        </p:nvSpPr>
        <p:spPr>
          <a:xfrm>
            <a:off x="1059752" y="4706929"/>
            <a:ext cx="8194283" cy="350340"/>
          </a:xfrm>
          <a:prstGeom prst="rect">
            <a:avLst/>
          </a:prstGeom>
        </p:spPr>
        <p:txBody>
          <a:bodyPr vert="horz" wrap="square" lIns="0" tIns="15355" rIns="0" bIns="0" rtlCol="0">
            <a:spAutoFit/>
          </a:bodyPr>
          <a:lstStyle/>
          <a:p>
            <a:pPr marL="15356" defTabSz="1105601">
              <a:spcBef>
                <a:spcPts val="121"/>
              </a:spcBef>
            </a:pPr>
            <a:r>
              <a:rPr sz="2176" spc="-48" dirty="0">
                <a:solidFill>
                  <a:srgbClr val="FFFFFF"/>
                </a:solidFill>
                <a:latin typeface="Arial MT"/>
                <a:cs typeface="Arial MT"/>
              </a:rPr>
              <a:t>Toutes</a:t>
            </a:r>
            <a:r>
              <a:rPr sz="2176" spc="6" dirty="0">
                <a:solidFill>
                  <a:srgbClr val="FFFFFF"/>
                </a:solidFill>
                <a:latin typeface="Arial MT"/>
                <a:cs typeface="Arial MT"/>
              </a:rPr>
              <a:t> </a:t>
            </a:r>
            <a:r>
              <a:rPr sz="2176" spc="-6" dirty="0">
                <a:solidFill>
                  <a:srgbClr val="FFFFFF"/>
                </a:solidFill>
                <a:latin typeface="Arial MT"/>
                <a:cs typeface="Arial MT"/>
              </a:rPr>
              <a:t>ces</a:t>
            </a:r>
            <a:r>
              <a:rPr sz="2176" spc="6" dirty="0">
                <a:solidFill>
                  <a:srgbClr val="FFFFFF"/>
                </a:solidFill>
                <a:latin typeface="Arial MT"/>
                <a:cs typeface="Arial MT"/>
              </a:rPr>
              <a:t> </a:t>
            </a:r>
            <a:r>
              <a:rPr sz="2176" spc="-12" dirty="0">
                <a:solidFill>
                  <a:srgbClr val="FFFFFF"/>
                </a:solidFill>
                <a:latin typeface="Arial MT"/>
                <a:cs typeface="Arial MT"/>
              </a:rPr>
              <a:t>opérations</a:t>
            </a:r>
            <a:r>
              <a:rPr sz="2176" spc="6" dirty="0">
                <a:solidFill>
                  <a:srgbClr val="FFFFFF"/>
                </a:solidFill>
                <a:latin typeface="Arial MT"/>
                <a:cs typeface="Arial MT"/>
              </a:rPr>
              <a:t> </a:t>
            </a:r>
            <a:r>
              <a:rPr sz="2176" spc="-12" dirty="0">
                <a:solidFill>
                  <a:srgbClr val="FFFFFF"/>
                </a:solidFill>
                <a:latin typeface="Arial MT"/>
                <a:cs typeface="Arial MT"/>
              </a:rPr>
              <a:t>peuvent</a:t>
            </a:r>
            <a:r>
              <a:rPr sz="2176" spc="6" dirty="0">
                <a:solidFill>
                  <a:srgbClr val="FFFFFF"/>
                </a:solidFill>
                <a:latin typeface="Arial MT"/>
                <a:cs typeface="Arial MT"/>
              </a:rPr>
              <a:t> </a:t>
            </a:r>
            <a:r>
              <a:rPr sz="2176" spc="-6" dirty="0">
                <a:solidFill>
                  <a:srgbClr val="FFFFFF"/>
                </a:solidFill>
                <a:latin typeface="Arial MT"/>
                <a:cs typeface="Arial MT"/>
              </a:rPr>
              <a:t>être</a:t>
            </a:r>
            <a:r>
              <a:rPr sz="2176" spc="6" dirty="0">
                <a:solidFill>
                  <a:srgbClr val="FFFFFF"/>
                </a:solidFill>
                <a:latin typeface="Arial MT"/>
                <a:cs typeface="Arial MT"/>
              </a:rPr>
              <a:t> </a:t>
            </a:r>
            <a:r>
              <a:rPr sz="2176" spc="-12" dirty="0">
                <a:solidFill>
                  <a:srgbClr val="FFFFFF"/>
                </a:solidFill>
                <a:latin typeface="Arial MT"/>
                <a:cs typeface="Arial MT"/>
              </a:rPr>
              <a:t>fusionnées</a:t>
            </a:r>
            <a:r>
              <a:rPr sz="2176" spc="6" dirty="0">
                <a:solidFill>
                  <a:srgbClr val="FFFFFF"/>
                </a:solidFill>
                <a:latin typeface="Arial MT"/>
                <a:cs typeface="Arial MT"/>
              </a:rPr>
              <a:t> </a:t>
            </a:r>
            <a:r>
              <a:rPr sz="2176" spc="-6" dirty="0">
                <a:solidFill>
                  <a:srgbClr val="FFFFFF"/>
                </a:solidFill>
                <a:latin typeface="Arial MT"/>
                <a:cs typeface="Arial MT"/>
              </a:rPr>
              <a:t>en</a:t>
            </a:r>
            <a:r>
              <a:rPr sz="2176" dirty="0">
                <a:solidFill>
                  <a:srgbClr val="FFFFFF"/>
                </a:solidFill>
                <a:latin typeface="Arial MT"/>
                <a:cs typeface="Arial MT"/>
              </a:rPr>
              <a:t> </a:t>
            </a:r>
            <a:r>
              <a:rPr sz="2176" spc="-12" dirty="0">
                <a:solidFill>
                  <a:srgbClr val="FFFFFF"/>
                </a:solidFill>
                <a:latin typeface="Arial MT"/>
                <a:cs typeface="Arial MT"/>
              </a:rPr>
              <a:t>une</a:t>
            </a:r>
            <a:r>
              <a:rPr sz="2176" dirty="0">
                <a:solidFill>
                  <a:srgbClr val="FFFFFF"/>
                </a:solidFill>
                <a:latin typeface="Arial MT"/>
                <a:cs typeface="Arial MT"/>
              </a:rPr>
              <a:t> </a:t>
            </a:r>
            <a:r>
              <a:rPr sz="2176" spc="-6" dirty="0">
                <a:solidFill>
                  <a:srgbClr val="FFFFFF"/>
                </a:solidFill>
                <a:latin typeface="Arial MT"/>
                <a:cs typeface="Arial MT"/>
              </a:rPr>
              <a:t>seule</a:t>
            </a:r>
            <a:r>
              <a:rPr sz="2176" spc="6" dirty="0">
                <a:solidFill>
                  <a:srgbClr val="FFFFFF"/>
                </a:solidFill>
                <a:latin typeface="Arial MT"/>
                <a:cs typeface="Arial MT"/>
              </a:rPr>
              <a:t> </a:t>
            </a:r>
            <a:r>
              <a:rPr sz="2176" spc="-12" dirty="0">
                <a:solidFill>
                  <a:srgbClr val="FFFFFF"/>
                </a:solidFill>
                <a:latin typeface="Arial MT"/>
                <a:cs typeface="Arial MT"/>
              </a:rPr>
              <a:t>ligne</a:t>
            </a:r>
            <a:r>
              <a:rPr sz="2176" dirty="0">
                <a:solidFill>
                  <a:srgbClr val="FFFFFF"/>
                </a:solidFill>
                <a:latin typeface="Arial MT"/>
                <a:cs typeface="Arial MT"/>
              </a:rPr>
              <a:t> :</a:t>
            </a:r>
            <a:endParaRPr sz="2176">
              <a:solidFill>
                <a:prstClr val="black"/>
              </a:solidFill>
              <a:latin typeface="Arial MT"/>
              <a:cs typeface="Arial MT"/>
            </a:endParaRPr>
          </a:p>
        </p:txBody>
      </p:sp>
      <p:sp>
        <p:nvSpPr>
          <p:cNvPr id="10" name="object 10"/>
          <p:cNvSpPr/>
          <p:nvPr/>
        </p:nvSpPr>
        <p:spPr>
          <a:xfrm>
            <a:off x="1105572" y="3450877"/>
            <a:ext cx="9673753" cy="1008066"/>
          </a:xfrm>
          <a:custGeom>
            <a:avLst/>
            <a:gdLst/>
            <a:ahLst/>
            <a:cxnLst/>
            <a:rect l="l" t="t" r="r" b="b"/>
            <a:pathLst>
              <a:path w="8001000" h="833754">
                <a:moveTo>
                  <a:pt x="8001000" y="0"/>
                </a:moveTo>
                <a:lnTo>
                  <a:pt x="0" y="0"/>
                </a:lnTo>
                <a:lnTo>
                  <a:pt x="0" y="833399"/>
                </a:lnTo>
                <a:lnTo>
                  <a:pt x="4000677" y="833399"/>
                </a:lnTo>
                <a:lnTo>
                  <a:pt x="8001000" y="833399"/>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11" name="object 11"/>
          <p:cNvSpPr txBox="1"/>
          <p:nvPr/>
        </p:nvSpPr>
        <p:spPr>
          <a:xfrm>
            <a:off x="1105572" y="3450876"/>
            <a:ext cx="9673753" cy="817863"/>
          </a:xfrm>
          <a:prstGeom prst="rect">
            <a:avLst/>
          </a:prstGeom>
          <a:ln w="29159">
            <a:solidFill>
              <a:srgbClr val="ABB10B"/>
            </a:solidFill>
          </a:ln>
        </p:spPr>
        <p:txBody>
          <a:bodyPr vert="horz" wrap="square" lIns="0" tIns="60653" rIns="0" bIns="0" rtlCol="0">
            <a:spAutoFit/>
          </a:bodyPr>
          <a:lstStyle/>
          <a:p>
            <a:pPr marL="678716" marR="6248181" indent="-552801" defTabSz="1105601">
              <a:lnSpc>
                <a:spcPts val="1451"/>
              </a:lnSpc>
              <a:spcBef>
                <a:spcPts val="478"/>
              </a:spcBef>
            </a:pPr>
            <a:r>
              <a:rPr sz="1451" spc="-6" dirty="0">
                <a:solidFill>
                  <a:srgbClr val="CC6B1C"/>
                </a:solidFill>
                <a:latin typeface="Consolas"/>
                <a:cs typeface="Consolas"/>
              </a:rPr>
              <a:t>if</a:t>
            </a:r>
            <a:r>
              <a:rPr sz="1451" spc="-18" dirty="0">
                <a:solidFill>
                  <a:srgbClr val="CC6B1C"/>
                </a:solidFill>
                <a:latin typeface="Consolas"/>
                <a:cs typeface="Consolas"/>
              </a:rPr>
              <a:t> </a:t>
            </a:r>
            <a:r>
              <a:rPr sz="1451" spc="-6" dirty="0">
                <a:solidFill>
                  <a:srgbClr val="F8F9F3"/>
                </a:solidFill>
                <a:latin typeface="Consolas"/>
                <a:cs typeface="Consolas"/>
              </a:rPr>
              <a:t>(</a:t>
            </a:r>
            <a:r>
              <a:rPr sz="1451" spc="-6" dirty="0">
                <a:solidFill>
                  <a:srgbClr val="F2EB78"/>
                </a:solidFill>
                <a:latin typeface="Consolas"/>
                <a:cs typeface="Consolas"/>
              </a:rPr>
              <a:t>meuble</a:t>
            </a:r>
            <a:r>
              <a:rPr sz="1451" dirty="0">
                <a:solidFill>
                  <a:srgbClr val="F2EB78"/>
                </a:solidFill>
                <a:latin typeface="Consolas"/>
                <a:cs typeface="Consolas"/>
              </a:rPr>
              <a:t> </a:t>
            </a:r>
            <a:r>
              <a:rPr sz="1451" spc="-6" dirty="0">
                <a:solidFill>
                  <a:srgbClr val="CC6B1C"/>
                </a:solidFill>
                <a:latin typeface="Consolas"/>
                <a:cs typeface="Consolas"/>
              </a:rPr>
              <a:t>instanceof</a:t>
            </a:r>
            <a:r>
              <a:rPr sz="1451" spc="6" dirty="0">
                <a:solidFill>
                  <a:srgbClr val="CC6B1C"/>
                </a:solidFill>
                <a:latin typeface="Consolas"/>
                <a:cs typeface="Consolas"/>
              </a:rPr>
              <a:t> </a:t>
            </a:r>
            <a:r>
              <a:rPr sz="1451" spc="-6" dirty="0">
                <a:solidFill>
                  <a:srgbClr val="118FC2"/>
                </a:solidFill>
                <a:latin typeface="Consolas"/>
                <a:cs typeface="Consolas"/>
              </a:rPr>
              <a:t>Chaise</a:t>
            </a:r>
            <a:r>
              <a:rPr sz="1451" spc="-6" dirty="0">
                <a:solidFill>
                  <a:srgbClr val="F8F9F3"/>
                </a:solidFill>
                <a:latin typeface="Consolas"/>
                <a:cs typeface="Consolas"/>
              </a:rPr>
              <a:t>)</a:t>
            </a:r>
            <a:r>
              <a:rPr sz="1451" spc="-12" dirty="0">
                <a:solidFill>
                  <a:srgbClr val="F8F9F3"/>
                </a:solidFill>
                <a:latin typeface="Consolas"/>
                <a:cs typeface="Consolas"/>
              </a:rPr>
              <a:t> </a:t>
            </a:r>
            <a:r>
              <a:rPr sz="1451" dirty="0">
                <a:solidFill>
                  <a:srgbClr val="F8F9F3"/>
                </a:solidFill>
                <a:latin typeface="Consolas"/>
                <a:cs typeface="Consolas"/>
              </a:rPr>
              <a:t>{ </a:t>
            </a:r>
            <a:r>
              <a:rPr sz="1451" spc="6" dirty="0">
                <a:solidFill>
                  <a:srgbClr val="F8F9F3"/>
                </a:solidFill>
                <a:latin typeface="Consolas"/>
                <a:cs typeface="Consolas"/>
              </a:rPr>
              <a:t> </a:t>
            </a:r>
            <a:r>
              <a:rPr sz="1451" spc="-6" dirty="0">
                <a:solidFill>
                  <a:srgbClr val="118FC2"/>
                </a:solidFill>
                <a:latin typeface="Consolas"/>
                <a:cs typeface="Consolas"/>
              </a:rPr>
              <a:t>Chaise </a:t>
            </a:r>
            <a:r>
              <a:rPr sz="1451" dirty="0">
                <a:solidFill>
                  <a:srgbClr val="F1F100"/>
                </a:solidFill>
                <a:latin typeface="Consolas"/>
                <a:cs typeface="Consolas"/>
              </a:rPr>
              <a:t>c</a:t>
            </a:r>
            <a:r>
              <a:rPr sz="1451" spc="-12" dirty="0">
                <a:solidFill>
                  <a:srgbClr val="F1F100"/>
                </a:solidFill>
                <a:latin typeface="Consolas"/>
                <a:cs typeface="Consolas"/>
              </a:rPr>
              <a:t> </a:t>
            </a:r>
            <a:r>
              <a:rPr sz="1451" dirty="0">
                <a:solidFill>
                  <a:srgbClr val="E5E5F9"/>
                </a:solidFill>
                <a:latin typeface="Consolas"/>
                <a:cs typeface="Consolas"/>
              </a:rPr>
              <a:t>=</a:t>
            </a:r>
            <a:r>
              <a:rPr sz="1451" spc="-18" dirty="0">
                <a:solidFill>
                  <a:srgbClr val="E5E5F9"/>
                </a:solidFill>
                <a:latin typeface="Consolas"/>
                <a:cs typeface="Consolas"/>
              </a:rPr>
              <a:t> </a:t>
            </a:r>
            <a:r>
              <a:rPr sz="1451" spc="-6" dirty="0">
                <a:solidFill>
                  <a:srgbClr val="F8F9F3"/>
                </a:solidFill>
                <a:latin typeface="Consolas"/>
                <a:cs typeface="Consolas"/>
              </a:rPr>
              <a:t>(</a:t>
            </a:r>
            <a:r>
              <a:rPr sz="1451" spc="-6" dirty="0">
                <a:solidFill>
                  <a:srgbClr val="118FC2"/>
                </a:solidFill>
                <a:latin typeface="Consolas"/>
                <a:cs typeface="Consolas"/>
              </a:rPr>
              <a:t>Chaise</a:t>
            </a:r>
            <a:r>
              <a:rPr sz="1451" spc="-6" dirty="0">
                <a:solidFill>
                  <a:srgbClr val="F8F9F3"/>
                </a:solidFill>
                <a:latin typeface="Consolas"/>
                <a:cs typeface="Consolas"/>
              </a:rPr>
              <a:t>)</a:t>
            </a:r>
            <a:r>
              <a:rPr sz="1451" spc="-12" dirty="0">
                <a:solidFill>
                  <a:srgbClr val="F8F9F3"/>
                </a:solidFill>
                <a:latin typeface="Consolas"/>
                <a:cs typeface="Consolas"/>
              </a:rPr>
              <a:t> </a:t>
            </a:r>
            <a:r>
              <a:rPr sz="1451" spc="-6" dirty="0">
                <a:solidFill>
                  <a:srgbClr val="F2EB78"/>
                </a:solidFill>
                <a:latin typeface="Consolas"/>
                <a:cs typeface="Consolas"/>
              </a:rPr>
              <a:t>meuble</a:t>
            </a:r>
            <a:r>
              <a:rPr sz="1451" spc="-6" dirty="0">
                <a:solidFill>
                  <a:srgbClr val="E5E5F9"/>
                </a:solidFill>
                <a:latin typeface="Consolas"/>
                <a:cs typeface="Consolas"/>
              </a:rPr>
              <a:t>;</a:t>
            </a:r>
            <a:endParaRPr sz="1451">
              <a:solidFill>
                <a:prstClr val="black"/>
              </a:solidFill>
              <a:latin typeface="Consolas"/>
              <a:cs typeface="Consolas"/>
            </a:endParaRPr>
          </a:p>
          <a:p>
            <a:pPr marL="678716" defTabSz="1105601">
              <a:lnSpc>
                <a:spcPts val="1306"/>
              </a:lnSpc>
            </a:pPr>
            <a:r>
              <a:rPr sz="1451" spc="-6" dirty="0">
                <a:solidFill>
                  <a:srgbClr val="118FC2"/>
                </a:solidFill>
                <a:latin typeface="Consolas"/>
                <a:cs typeface="Consolas"/>
              </a:rPr>
              <a:t>System</a:t>
            </a:r>
            <a:r>
              <a:rPr sz="1451" spc="-6" dirty="0">
                <a:solidFill>
                  <a:srgbClr val="E5E5F9"/>
                </a:solidFill>
                <a:latin typeface="Consolas"/>
                <a:cs typeface="Consolas"/>
              </a:rPr>
              <a:t>.</a:t>
            </a:r>
            <a:r>
              <a:rPr sz="1451" b="1" i="1" spc="-6" dirty="0">
                <a:solidFill>
                  <a:srgbClr val="8CD9F7"/>
                </a:solidFill>
                <a:latin typeface="Consolas"/>
                <a:cs typeface="Consolas"/>
              </a:rPr>
              <a:t>out</a:t>
            </a:r>
            <a:r>
              <a:rPr sz="1451" spc="-6" dirty="0">
                <a:solidFill>
                  <a:srgbClr val="E5E5F9"/>
                </a:solidFill>
                <a:latin typeface="Consolas"/>
                <a:cs typeface="Consolas"/>
              </a:rPr>
              <a:t>.</a:t>
            </a:r>
            <a:r>
              <a:rPr sz="1451" spc="-6" dirty="0">
                <a:solidFill>
                  <a:srgbClr val="A6EB20"/>
                </a:solidFill>
                <a:latin typeface="Consolas"/>
                <a:cs typeface="Consolas"/>
              </a:rPr>
              <a:t>println</a:t>
            </a:r>
            <a:r>
              <a:rPr sz="1451" spc="-6" dirty="0">
                <a:solidFill>
                  <a:srgbClr val="F8F9F3"/>
                </a:solidFill>
                <a:latin typeface="Consolas"/>
                <a:cs typeface="Consolas"/>
              </a:rPr>
              <a:t>(</a:t>
            </a:r>
            <a:r>
              <a:rPr sz="1451" spc="-6" dirty="0">
                <a:solidFill>
                  <a:srgbClr val="16C5A2"/>
                </a:solidFill>
                <a:latin typeface="Consolas"/>
                <a:cs typeface="Consolas"/>
              </a:rPr>
              <a:t>"La chaise </a:t>
            </a:r>
            <a:r>
              <a:rPr sz="1451" dirty="0">
                <a:solidFill>
                  <a:srgbClr val="16C5A2"/>
                </a:solidFill>
                <a:latin typeface="Consolas"/>
                <a:cs typeface="Consolas"/>
              </a:rPr>
              <a:t>a</a:t>
            </a:r>
            <a:r>
              <a:rPr sz="1451" spc="-6" dirty="0">
                <a:solidFill>
                  <a:srgbClr val="16C5A2"/>
                </a:solidFill>
                <a:latin typeface="Consolas"/>
                <a:cs typeface="Consolas"/>
              </a:rPr>
              <a:t> </a:t>
            </a:r>
            <a:r>
              <a:rPr sz="1451" dirty="0">
                <a:solidFill>
                  <a:srgbClr val="16C5A2"/>
                </a:solidFill>
                <a:latin typeface="Consolas"/>
                <a:cs typeface="Consolas"/>
              </a:rPr>
              <a:t>"</a:t>
            </a:r>
            <a:r>
              <a:rPr sz="1451" spc="36" dirty="0">
                <a:solidFill>
                  <a:srgbClr val="16C5A2"/>
                </a:solidFill>
                <a:latin typeface="Consolas"/>
                <a:cs typeface="Consolas"/>
              </a:rPr>
              <a:t> </a:t>
            </a:r>
            <a:r>
              <a:rPr sz="1451" dirty="0">
                <a:solidFill>
                  <a:srgbClr val="E5E5F9"/>
                </a:solidFill>
                <a:latin typeface="Consolas"/>
                <a:cs typeface="Consolas"/>
              </a:rPr>
              <a:t>+</a:t>
            </a:r>
            <a:r>
              <a:rPr sz="1451" spc="6" dirty="0">
                <a:solidFill>
                  <a:srgbClr val="E5E5F9"/>
                </a:solidFill>
                <a:latin typeface="Consolas"/>
                <a:cs typeface="Consolas"/>
              </a:rPr>
              <a:t> </a:t>
            </a:r>
            <a:r>
              <a:rPr sz="1451" spc="-6" dirty="0">
                <a:solidFill>
                  <a:srgbClr val="F2EB78"/>
                </a:solidFill>
                <a:latin typeface="Consolas"/>
                <a:cs typeface="Consolas"/>
              </a:rPr>
              <a:t>c</a:t>
            </a:r>
            <a:r>
              <a:rPr sz="1451" spc="-6" dirty="0">
                <a:solidFill>
                  <a:srgbClr val="E5E5F9"/>
                </a:solidFill>
                <a:latin typeface="Consolas"/>
                <a:cs typeface="Consolas"/>
              </a:rPr>
              <a:t>.</a:t>
            </a:r>
            <a:r>
              <a:rPr sz="1451" spc="-6" dirty="0">
                <a:solidFill>
                  <a:srgbClr val="66E0F7"/>
                </a:solidFill>
                <a:latin typeface="Consolas"/>
                <a:cs typeface="Consolas"/>
              </a:rPr>
              <a:t>pieds</a:t>
            </a:r>
            <a:r>
              <a:rPr sz="1451" spc="6" dirty="0">
                <a:solidFill>
                  <a:srgbClr val="66E0F7"/>
                </a:solidFill>
                <a:latin typeface="Consolas"/>
                <a:cs typeface="Consolas"/>
              </a:rPr>
              <a:t> </a:t>
            </a:r>
            <a:r>
              <a:rPr sz="1451" dirty="0">
                <a:solidFill>
                  <a:srgbClr val="E5E5F9"/>
                </a:solidFill>
                <a:latin typeface="Consolas"/>
                <a:cs typeface="Consolas"/>
              </a:rPr>
              <a:t>+ </a:t>
            </a:r>
            <a:r>
              <a:rPr sz="1451" dirty="0">
                <a:solidFill>
                  <a:srgbClr val="16C5A2"/>
                </a:solidFill>
                <a:latin typeface="Consolas"/>
                <a:cs typeface="Consolas"/>
              </a:rPr>
              <a:t>"</a:t>
            </a:r>
            <a:r>
              <a:rPr sz="1451" spc="-6" dirty="0">
                <a:solidFill>
                  <a:srgbClr val="16C5A2"/>
                </a:solidFill>
                <a:latin typeface="Consolas"/>
                <a:cs typeface="Consolas"/>
              </a:rPr>
              <a:t> pieds."</a:t>
            </a:r>
            <a:r>
              <a:rPr sz="1451" spc="-6" dirty="0">
                <a:solidFill>
                  <a:srgbClr val="F8F9F3"/>
                </a:solidFill>
                <a:latin typeface="Consolas"/>
                <a:cs typeface="Consolas"/>
              </a:rPr>
              <a:t>)</a:t>
            </a:r>
            <a:r>
              <a:rPr sz="1451" spc="-6" dirty="0">
                <a:solidFill>
                  <a:srgbClr val="E5E5F9"/>
                </a:solidFill>
                <a:latin typeface="Consolas"/>
                <a:cs typeface="Consolas"/>
              </a:rPr>
              <a:t>;</a:t>
            </a:r>
            <a:endParaRPr sz="1451">
              <a:solidFill>
                <a:prstClr val="black"/>
              </a:solidFill>
              <a:latin typeface="Consolas"/>
              <a:cs typeface="Consolas"/>
            </a:endParaRPr>
          </a:p>
          <a:p>
            <a:pPr marL="125914" defTabSz="1105601">
              <a:lnSpc>
                <a:spcPts val="1596"/>
              </a:lnSpc>
            </a:pPr>
            <a:r>
              <a:rPr sz="1451" dirty="0">
                <a:solidFill>
                  <a:srgbClr val="F8F9F3"/>
                </a:solidFill>
                <a:latin typeface="Consolas"/>
                <a:cs typeface="Consolas"/>
              </a:rPr>
              <a:t>}</a:t>
            </a:r>
            <a:endParaRPr sz="1451">
              <a:solidFill>
                <a:prstClr val="black"/>
              </a:solidFill>
              <a:latin typeface="Consolas"/>
              <a:cs typeface="Consolas"/>
            </a:endParaRPr>
          </a:p>
        </p:txBody>
      </p:sp>
      <p:sp>
        <p:nvSpPr>
          <p:cNvPr id="12" name="object 12"/>
          <p:cNvSpPr/>
          <p:nvPr/>
        </p:nvSpPr>
        <p:spPr>
          <a:xfrm>
            <a:off x="1105572" y="5252436"/>
            <a:ext cx="9673753" cy="1249141"/>
          </a:xfrm>
          <a:custGeom>
            <a:avLst/>
            <a:gdLst/>
            <a:ahLst/>
            <a:cxnLst/>
            <a:rect l="l" t="t" r="r" b="b"/>
            <a:pathLst>
              <a:path w="8001000" h="1033145">
                <a:moveTo>
                  <a:pt x="8001000" y="0"/>
                </a:moveTo>
                <a:lnTo>
                  <a:pt x="0" y="0"/>
                </a:lnTo>
                <a:lnTo>
                  <a:pt x="0" y="1032840"/>
                </a:lnTo>
                <a:lnTo>
                  <a:pt x="4000677" y="1032840"/>
                </a:lnTo>
                <a:lnTo>
                  <a:pt x="8001000" y="1032840"/>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13" name="object 13"/>
          <p:cNvSpPr txBox="1"/>
          <p:nvPr/>
        </p:nvSpPr>
        <p:spPr>
          <a:xfrm>
            <a:off x="1105572" y="5252435"/>
            <a:ext cx="9673753" cy="626763"/>
          </a:xfrm>
          <a:prstGeom prst="rect">
            <a:avLst/>
          </a:prstGeom>
          <a:ln w="29159">
            <a:solidFill>
              <a:srgbClr val="ABB10B"/>
            </a:solidFill>
          </a:ln>
        </p:spPr>
        <p:txBody>
          <a:bodyPr vert="horz" wrap="square" lIns="0" tIns="23801" rIns="0" bIns="0" rtlCol="0">
            <a:spAutoFit/>
          </a:bodyPr>
          <a:lstStyle/>
          <a:p>
            <a:pPr marL="125914" defTabSz="1105601">
              <a:lnSpc>
                <a:spcPts val="1596"/>
              </a:lnSpc>
              <a:spcBef>
                <a:spcPts val="187"/>
              </a:spcBef>
            </a:pPr>
            <a:r>
              <a:rPr sz="1451" spc="-6" dirty="0">
                <a:solidFill>
                  <a:srgbClr val="CC6B1C"/>
                </a:solidFill>
                <a:latin typeface="Consolas"/>
                <a:cs typeface="Consolas"/>
              </a:rPr>
              <a:t>if</a:t>
            </a:r>
            <a:r>
              <a:rPr sz="1451" spc="-18" dirty="0">
                <a:solidFill>
                  <a:srgbClr val="CC6B1C"/>
                </a:solidFill>
                <a:latin typeface="Consolas"/>
                <a:cs typeface="Consolas"/>
              </a:rPr>
              <a:t> </a:t>
            </a:r>
            <a:r>
              <a:rPr sz="1451" spc="-6" dirty="0">
                <a:solidFill>
                  <a:srgbClr val="F8F9F3"/>
                </a:solidFill>
                <a:latin typeface="Consolas"/>
                <a:cs typeface="Consolas"/>
              </a:rPr>
              <a:t>(</a:t>
            </a:r>
            <a:r>
              <a:rPr sz="1451" spc="-6" dirty="0">
                <a:solidFill>
                  <a:srgbClr val="F2EB78"/>
                </a:solidFill>
                <a:latin typeface="Consolas"/>
                <a:cs typeface="Consolas"/>
              </a:rPr>
              <a:t>meuble</a:t>
            </a:r>
            <a:r>
              <a:rPr sz="1451" dirty="0">
                <a:solidFill>
                  <a:srgbClr val="F2EB78"/>
                </a:solidFill>
                <a:latin typeface="Consolas"/>
                <a:cs typeface="Consolas"/>
              </a:rPr>
              <a:t> </a:t>
            </a:r>
            <a:r>
              <a:rPr sz="1451" spc="-6" dirty="0">
                <a:solidFill>
                  <a:srgbClr val="CC6B1C"/>
                </a:solidFill>
                <a:latin typeface="Consolas"/>
                <a:cs typeface="Consolas"/>
              </a:rPr>
              <a:t>instanceof</a:t>
            </a:r>
            <a:r>
              <a:rPr sz="1451" dirty="0">
                <a:solidFill>
                  <a:srgbClr val="CC6B1C"/>
                </a:solidFill>
                <a:latin typeface="Consolas"/>
                <a:cs typeface="Consolas"/>
              </a:rPr>
              <a:t> </a:t>
            </a:r>
            <a:r>
              <a:rPr sz="1451" spc="-6" dirty="0">
                <a:solidFill>
                  <a:srgbClr val="118FC2"/>
                </a:solidFill>
                <a:latin typeface="Consolas"/>
                <a:cs typeface="Consolas"/>
              </a:rPr>
              <a:t>Chaise</a:t>
            </a:r>
            <a:r>
              <a:rPr sz="1451" spc="-24" dirty="0">
                <a:solidFill>
                  <a:srgbClr val="118FC2"/>
                </a:solidFill>
                <a:latin typeface="Consolas"/>
                <a:cs typeface="Consolas"/>
              </a:rPr>
              <a:t> </a:t>
            </a:r>
            <a:r>
              <a:rPr sz="1451" spc="6" dirty="0">
                <a:solidFill>
                  <a:srgbClr val="118FC2"/>
                </a:solidFill>
                <a:latin typeface="Consolas"/>
                <a:cs typeface="Consolas"/>
              </a:rPr>
              <a:t>c</a:t>
            </a:r>
            <a:r>
              <a:rPr sz="1451" spc="6" dirty="0">
                <a:solidFill>
                  <a:srgbClr val="F8F9F3"/>
                </a:solidFill>
                <a:latin typeface="Consolas"/>
                <a:cs typeface="Consolas"/>
              </a:rPr>
              <a:t>)</a:t>
            </a:r>
            <a:r>
              <a:rPr sz="1451" spc="-12" dirty="0">
                <a:solidFill>
                  <a:srgbClr val="F8F9F3"/>
                </a:solidFill>
                <a:latin typeface="Consolas"/>
                <a:cs typeface="Consolas"/>
              </a:rPr>
              <a:t> </a:t>
            </a:r>
            <a:r>
              <a:rPr sz="1451" dirty="0">
                <a:solidFill>
                  <a:srgbClr val="F8F9F3"/>
                </a:solidFill>
                <a:latin typeface="Consolas"/>
                <a:cs typeface="Consolas"/>
              </a:rPr>
              <a:t>{</a:t>
            </a:r>
            <a:endParaRPr sz="1451" dirty="0">
              <a:solidFill>
                <a:prstClr val="black"/>
              </a:solidFill>
              <a:latin typeface="Consolas"/>
              <a:cs typeface="Consolas"/>
            </a:endParaRPr>
          </a:p>
          <a:p>
            <a:pPr marL="678716" defTabSz="1105601">
              <a:lnSpc>
                <a:spcPts val="1451"/>
              </a:lnSpc>
            </a:pPr>
            <a:r>
              <a:rPr sz="1451" spc="-6" dirty="0">
                <a:solidFill>
                  <a:srgbClr val="118FC2"/>
                </a:solidFill>
                <a:latin typeface="Consolas"/>
                <a:cs typeface="Consolas"/>
              </a:rPr>
              <a:t>System</a:t>
            </a:r>
            <a:r>
              <a:rPr sz="1451" spc="-6" dirty="0">
                <a:solidFill>
                  <a:srgbClr val="E5E5F9"/>
                </a:solidFill>
                <a:latin typeface="Consolas"/>
                <a:cs typeface="Consolas"/>
              </a:rPr>
              <a:t>.</a:t>
            </a:r>
            <a:r>
              <a:rPr sz="1451" b="1" i="1" spc="-6" dirty="0">
                <a:solidFill>
                  <a:srgbClr val="8CD9F7"/>
                </a:solidFill>
                <a:latin typeface="Consolas"/>
                <a:cs typeface="Consolas"/>
              </a:rPr>
              <a:t>out</a:t>
            </a:r>
            <a:r>
              <a:rPr sz="1451" spc="-6" dirty="0">
                <a:solidFill>
                  <a:srgbClr val="E5E5F9"/>
                </a:solidFill>
                <a:latin typeface="Consolas"/>
                <a:cs typeface="Consolas"/>
              </a:rPr>
              <a:t>.</a:t>
            </a:r>
            <a:r>
              <a:rPr sz="1451" spc="-6" dirty="0">
                <a:solidFill>
                  <a:srgbClr val="A6EB20"/>
                </a:solidFill>
                <a:latin typeface="Consolas"/>
                <a:cs typeface="Consolas"/>
              </a:rPr>
              <a:t>println</a:t>
            </a:r>
            <a:r>
              <a:rPr sz="1451" spc="-6" dirty="0">
                <a:solidFill>
                  <a:srgbClr val="F8F9F3"/>
                </a:solidFill>
                <a:latin typeface="Consolas"/>
                <a:cs typeface="Consolas"/>
              </a:rPr>
              <a:t>(</a:t>
            </a:r>
            <a:r>
              <a:rPr sz="1451" spc="-6" dirty="0">
                <a:solidFill>
                  <a:srgbClr val="16C5A2"/>
                </a:solidFill>
                <a:latin typeface="Consolas"/>
                <a:cs typeface="Consolas"/>
              </a:rPr>
              <a:t>"La chaise </a:t>
            </a:r>
            <a:r>
              <a:rPr sz="1451" dirty="0">
                <a:solidFill>
                  <a:srgbClr val="16C5A2"/>
                </a:solidFill>
                <a:latin typeface="Consolas"/>
                <a:cs typeface="Consolas"/>
              </a:rPr>
              <a:t>a</a:t>
            </a:r>
            <a:r>
              <a:rPr sz="1451" spc="-6" dirty="0">
                <a:solidFill>
                  <a:srgbClr val="16C5A2"/>
                </a:solidFill>
                <a:latin typeface="Consolas"/>
                <a:cs typeface="Consolas"/>
              </a:rPr>
              <a:t> </a:t>
            </a:r>
            <a:r>
              <a:rPr sz="1451" dirty="0">
                <a:solidFill>
                  <a:srgbClr val="16C5A2"/>
                </a:solidFill>
                <a:latin typeface="Consolas"/>
                <a:cs typeface="Consolas"/>
              </a:rPr>
              <a:t>"</a:t>
            </a:r>
            <a:r>
              <a:rPr sz="1451" spc="36" dirty="0">
                <a:solidFill>
                  <a:srgbClr val="16C5A2"/>
                </a:solidFill>
                <a:latin typeface="Consolas"/>
                <a:cs typeface="Consolas"/>
              </a:rPr>
              <a:t> </a:t>
            </a:r>
            <a:r>
              <a:rPr sz="1451" dirty="0">
                <a:solidFill>
                  <a:srgbClr val="E5E5F9"/>
                </a:solidFill>
                <a:latin typeface="Consolas"/>
                <a:cs typeface="Consolas"/>
              </a:rPr>
              <a:t>+</a:t>
            </a:r>
            <a:r>
              <a:rPr sz="1451" spc="6" dirty="0">
                <a:solidFill>
                  <a:srgbClr val="E5E5F9"/>
                </a:solidFill>
                <a:latin typeface="Consolas"/>
                <a:cs typeface="Consolas"/>
              </a:rPr>
              <a:t> </a:t>
            </a:r>
            <a:r>
              <a:rPr sz="1451" spc="-6" dirty="0">
                <a:solidFill>
                  <a:srgbClr val="F2EB78"/>
                </a:solidFill>
                <a:latin typeface="Consolas"/>
                <a:cs typeface="Consolas"/>
              </a:rPr>
              <a:t>c</a:t>
            </a:r>
            <a:r>
              <a:rPr sz="1451" spc="-6" dirty="0">
                <a:solidFill>
                  <a:srgbClr val="E5E5F9"/>
                </a:solidFill>
                <a:latin typeface="Consolas"/>
                <a:cs typeface="Consolas"/>
              </a:rPr>
              <a:t>.</a:t>
            </a:r>
            <a:r>
              <a:rPr sz="1451" spc="-6" dirty="0">
                <a:solidFill>
                  <a:srgbClr val="66E0F7"/>
                </a:solidFill>
                <a:latin typeface="Consolas"/>
                <a:cs typeface="Consolas"/>
              </a:rPr>
              <a:t>pieds</a:t>
            </a:r>
            <a:r>
              <a:rPr sz="1451" spc="6" dirty="0">
                <a:solidFill>
                  <a:srgbClr val="66E0F7"/>
                </a:solidFill>
                <a:latin typeface="Consolas"/>
                <a:cs typeface="Consolas"/>
              </a:rPr>
              <a:t> </a:t>
            </a:r>
            <a:r>
              <a:rPr sz="1451" dirty="0">
                <a:solidFill>
                  <a:srgbClr val="E5E5F9"/>
                </a:solidFill>
                <a:latin typeface="Consolas"/>
                <a:cs typeface="Consolas"/>
              </a:rPr>
              <a:t>+ </a:t>
            </a:r>
            <a:r>
              <a:rPr sz="1451" dirty="0">
                <a:solidFill>
                  <a:srgbClr val="16C5A2"/>
                </a:solidFill>
                <a:latin typeface="Consolas"/>
                <a:cs typeface="Consolas"/>
              </a:rPr>
              <a:t>"</a:t>
            </a:r>
            <a:r>
              <a:rPr sz="1451" spc="-6" dirty="0">
                <a:solidFill>
                  <a:srgbClr val="16C5A2"/>
                </a:solidFill>
                <a:latin typeface="Consolas"/>
                <a:cs typeface="Consolas"/>
              </a:rPr>
              <a:t> pieds."</a:t>
            </a:r>
            <a:r>
              <a:rPr sz="1451" spc="-6" dirty="0">
                <a:solidFill>
                  <a:srgbClr val="F8F9F3"/>
                </a:solidFill>
                <a:latin typeface="Consolas"/>
                <a:cs typeface="Consolas"/>
              </a:rPr>
              <a:t>)</a:t>
            </a:r>
            <a:r>
              <a:rPr sz="1451" spc="-6" dirty="0">
                <a:solidFill>
                  <a:srgbClr val="E5E5F9"/>
                </a:solidFill>
                <a:latin typeface="Consolas"/>
                <a:cs typeface="Consolas"/>
              </a:rPr>
              <a:t>;</a:t>
            </a:r>
            <a:endParaRPr sz="1451" dirty="0">
              <a:solidFill>
                <a:prstClr val="black"/>
              </a:solidFill>
              <a:latin typeface="Consolas"/>
              <a:cs typeface="Consolas"/>
            </a:endParaRPr>
          </a:p>
          <a:p>
            <a:pPr marL="125914" defTabSz="1105601">
              <a:lnSpc>
                <a:spcPts val="1596"/>
              </a:lnSpc>
            </a:pPr>
            <a:r>
              <a:rPr sz="1451" dirty="0">
                <a:solidFill>
                  <a:srgbClr val="F8F9F3"/>
                </a:solidFill>
                <a:latin typeface="Consolas"/>
                <a:cs typeface="Consolas"/>
              </a:rPr>
              <a:t>}</a:t>
            </a:r>
            <a:endParaRPr sz="1451" dirty="0">
              <a:solidFill>
                <a:prstClr val="black"/>
              </a:solidFill>
              <a:latin typeface="Consolas"/>
              <a:cs typeface="Consolas"/>
            </a:endParaRP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812288"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dirty="0">
                <a:solidFill>
                  <a:srgbClr val="0058FF"/>
                </a:solidFill>
                <a:latin typeface="Arial"/>
                <a:cs typeface="Arial"/>
              </a:rPr>
              <a:t>14</a:t>
            </a:r>
            <a:endParaRPr sz="1814">
              <a:solidFill>
                <a:prstClr val="black"/>
              </a:solidFill>
              <a:latin typeface="Arial"/>
              <a:cs typeface="Arial"/>
            </a:endParaRPr>
          </a:p>
        </p:txBody>
      </p:sp>
      <p:sp>
        <p:nvSpPr>
          <p:cNvPr id="3" name="object 3"/>
          <p:cNvSpPr txBox="1">
            <a:spLocks noGrp="1"/>
          </p:cNvSpPr>
          <p:nvPr>
            <p:ph type="title"/>
          </p:nvPr>
        </p:nvSpPr>
        <p:spPr>
          <a:xfrm>
            <a:off x="537431" y="484857"/>
            <a:ext cx="5418070" cy="573671"/>
          </a:xfrm>
          <a:prstGeom prst="rect">
            <a:avLst/>
          </a:prstGeom>
        </p:spPr>
        <p:txBody>
          <a:bodyPr vert="horz" wrap="square" lIns="0" tIns="15355" rIns="0" bIns="0" rtlCol="0">
            <a:spAutoFit/>
          </a:bodyPr>
          <a:lstStyle/>
          <a:p>
            <a:pPr marL="15356">
              <a:spcBef>
                <a:spcPts val="121"/>
              </a:spcBef>
            </a:pPr>
            <a:r>
              <a:rPr spc="375" dirty="0"/>
              <a:t>instanceof</a:t>
            </a:r>
            <a:r>
              <a:rPr spc="133" dirty="0"/>
              <a:t> </a:t>
            </a:r>
            <a:r>
              <a:rPr spc="115" dirty="0"/>
              <a:t>:</a:t>
            </a:r>
            <a:r>
              <a:rPr spc="138" dirty="0"/>
              <a:t> </a:t>
            </a:r>
            <a:r>
              <a:rPr spc="296" dirty="0"/>
              <a:t>exercice</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668010" y="2593720"/>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668010" y="3065984"/>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8" name="object 8"/>
          <p:cNvSpPr txBox="1"/>
          <p:nvPr/>
        </p:nvSpPr>
        <p:spPr>
          <a:xfrm>
            <a:off x="668010" y="4157199"/>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9" name="object 9"/>
          <p:cNvSpPr txBox="1"/>
          <p:nvPr/>
        </p:nvSpPr>
        <p:spPr>
          <a:xfrm>
            <a:off x="1059752" y="1423288"/>
            <a:ext cx="9682966" cy="2995423"/>
          </a:xfrm>
          <a:prstGeom prst="rect">
            <a:avLst/>
          </a:prstGeom>
        </p:spPr>
        <p:txBody>
          <a:bodyPr vert="horz" wrap="square" lIns="0" tIns="15355" rIns="0" bIns="0" rtlCol="0">
            <a:spAutoFit/>
          </a:bodyPr>
          <a:lstStyle/>
          <a:p>
            <a:pPr marL="15356" marR="1445727" defTabSz="1105601">
              <a:lnSpc>
                <a:spcPct val="142400"/>
              </a:lnSpc>
              <a:spcBef>
                <a:spcPts val="121"/>
              </a:spcBef>
            </a:pPr>
            <a:r>
              <a:rPr sz="2176" spc="-6" dirty="0">
                <a:solidFill>
                  <a:srgbClr val="FFFFFF"/>
                </a:solidFill>
                <a:latin typeface="Arial MT"/>
                <a:cs typeface="Arial MT"/>
              </a:rPr>
              <a:t>Créer une classe mère </a:t>
            </a:r>
            <a:r>
              <a:rPr sz="2176" spc="-24" dirty="0">
                <a:solidFill>
                  <a:srgbClr val="FFFFFF"/>
                </a:solidFill>
                <a:latin typeface="Arial MT"/>
                <a:cs typeface="Arial MT"/>
              </a:rPr>
              <a:t>Vehicule, </a:t>
            </a:r>
            <a:r>
              <a:rPr sz="2176" spc="-6" dirty="0">
                <a:solidFill>
                  <a:srgbClr val="FFFFFF"/>
                </a:solidFill>
                <a:latin typeface="Arial MT"/>
                <a:cs typeface="Arial MT"/>
              </a:rPr>
              <a:t>et deux classes filles Auto et </a:t>
            </a:r>
            <a:r>
              <a:rPr sz="2176" spc="-30" dirty="0">
                <a:solidFill>
                  <a:srgbClr val="FFFFFF"/>
                </a:solidFill>
                <a:latin typeface="Arial MT"/>
                <a:cs typeface="Arial MT"/>
              </a:rPr>
              <a:t>Velo. </a:t>
            </a:r>
            <a:r>
              <a:rPr sz="2176" spc="-592" dirty="0">
                <a:solidFill>
                  <a:srgbClr val="FFFFFF"/>
                </a:solidFill>
                <a:latin typeface="Arial MT"/>
                <a:cs typeface="Arial MT"/>
              </a:rPr>
              <a:t> </a:t>
            </a:r>
            <a:r>
              <a:rPr sz="2176" spc="-6" dirty="0">
                <a:solidFill>
                  <a:srgbClr val="FFFFFF"/>
                </a:solidFill>
                <a:latin typeface="Arial MT"/>
                <a:cs typeface="Arial MT"/>
              </a:rPr>
              <a:t>Auto</a:t>
            </a:r>
            <a:r>
              <a:rPr sz="2176" spc="-12" dirty="0">
                <a:solidFill>
                  <a:srgbClr val="FFFFFF"/>
                </a:solidFill>
                <a:latin typeface="Arial MT"/>
                <a:cs typeface="Arial MT"/>
              </a:rPr>
              <a:t> définit</a:t>
            </a:r>
            <a:r>
              <a:rPr sz="2176" dirty="0">
                <a:solidFill>
                  <a:srgbClr val="FFFFFF"/>
                </a:solidFill>
                <a:latin typeface="Arial MT"/>
                <a:cs typeface="Arial MT"/>
              </a:rPr>
              <a:t> </a:t>
            </a:r>
            <a:r>
              <a:rPr sz="2176" spc="-6" dirty="0">
                <a:solidFill>
                  <a:srgbClr val="FFFFFF"/>
                </a:solidFill>
                <a:latin typeface="Arial MT"/>
                <a:cs typeface="Arial MT"/>
              </a:rPr>
              <a:t>la méthode rouleSurAutoroute().</a:t>
            </a:r>
            <a:endParaRPr sz="2176" dirty="0">
              <a:solidFill>
                <a:prstClr val="black"/>
              </a:solidFill>
              <a:latin typeface="Arial MT"/>
              <a:cs typeface="Arial MT"/>
            </a:endParaRPr>
          </a:p>
          <a:p>
            <a:pPr marL="15356" defTabSz="1105601">
              <a:spcBef>
                <a:spcPts val="1106"/>
              </a:spcBef>
            </a:pPr>
            <a:r>
              <a:rPr sz="2176" spc="-36" dirty="0">
                <a:solidFill>
                  <a:srgbClr val="FFFFFF"/>
                </a:solidFill>
                <a:latin typeface="Arial MT"/>
                <a:cs typeface="Arial MT"/>
              </a:rPr>
              <a:t>Velo</a:t>
            </a:r>
            <a:r>
              <a:rPr sz="2176" spc="-24" dirty="0">
                <a:solidFill>
                  <a:srgbClr val="FFFFFF"/>
                </a:solidFill>
                <a:latin typeface="Arial MT"/>
                <a:cs typeface="Arial MT"/>
              </a:rPr>
              <a:t> </a:t>
            </a:r>
            <a:r>
              <a:rPr sz="2176" spc="-12" dirty="0">
                <a:solidFill>
                  <a:srgbClr val="FFFFFF"/>
                </a:solidFill>
                <a:latin typeface="Arial MT"/>
                <a:cs typeface="Arial MT"/>
              </a:rPr>
              <a:t>définit </a:t>
            </a:r>
            <a:r>
              <a:rPr sz="2176" spc="-6" dirty="0">
                <a:solidFill>
                  <a:srgbClr val="FFFFFF"/>
                </a:solidFill>
                <a:latin typeface="Arial MT"/>
                <a:cs typeface="Arial MT"/>
              </a:rPr>
              <a:t>la</a:t>
            </a:r>
            <a:r>
              <a:rPr sz="2176" spc="-18" dirty="0">
                <a:solidFill>
                  <a:srgbClr val="FFFFFF"/>
                </a:solidFill>
                <a:latin typeface="Arial MT"/>
                <a:cs typeface="Arial MT"/>
              </a:rPr>
              <a:t> </a:t>
            </a:r>
            <a:r>
              <a:rPr sz="2176" spc="-6" dirty="0">
                <a:solidFill>
                  <a:srgbClr val="FFFFFF"/>
                </a:solidFill>
                <a:latin typeface="Arial MT"/>
                <a:cs typeface="Arial MT"/>
              </a:rPr>
              <a:t>méthode</a:t>
            </a:r>
            <a:r>
              <a:rPr sz="2176" spc="-24" dirty="0">
                <a:solidFill>
                  <a:srgbClr val="FFFFFF"/>
                </a:solidFill>
                <a:latin typeface="Arial MT"/>
                <a:cs typeface="Arial MT"/>
              </a:rPr>
              <a:t> </a:t>
            </a:r>
            <a:r>
              <a:rPr sz="2176" spc="-6" dirty="0">
                <a:solidFill>
                  <a:srgbClr val="FFFFFF"/>
                </a:solidFill>
                <a:latin typeface="Arial MT"/>
                <a:cs typeface="Arial MT"/>
              </a:rPr>
              <a:t>rouleSurChemin().</a:t>
            </a:r>
            <a:endParaRPr sz="2176" dirty="0">
              <a:solidFill>
                <a:prstClr val="black"/>
              </a:solidFill>
              <a:latin typeface="Arial MT"/>
              <a:cs typeface="Arial MT"/>
            </a:endParaRPr>
          </a:p>
          <a:p>
            <a:pPr marL="15356" marR="6142" defTabSz="1105601">
              <a:lnSpc>
                <a:spcPts val="2442"/>
              </a:lnSpc>
              <a:spcBef>
                <a:spcPts val="1330"/>
              </a:spcBef>
            </a:pPr>
            <a:r>
              <a:rPr sz="2176" spc="-6" dirty="0">
                <a:solidFill>
                  <a:srgbClr val="FFFFFF"/>
                </a:solidFill>
                <a:latin typeface="Arial MT"/>
                <a:cs typeface="Arial MT"/>
              </a:rPr>
              <a:t>Créer une</a:t>
            </a:r>
            <a:r>
              <a:rPr sz="2176" spc="-12" dirty="0">
                <a:solidFill>
                  <a:srgbClr val="FFFFFF"/>
                </a:solidFill>
                <a:latin typeface="Arial MT"/>
                <a:cs typeface="Arial MT"/>
              </a:rPr>
              <a:t> </a:t>
            </a:r>
            <a:r>
              <a:rPr sz="2176" spc="-6" dirty="0">
                <a:solidFill>
                  <a:srgbClr val="FFFFFF"/>
                </a:solidFill>
                <a:latin typeface="Arial MT"/>
                <a:cs typeface="Arial MT"/>
              </a:rPr>
              <a:t>méthode </a:t>
            </a:r>
            <a:r>
              <a:rPr sz="2176" spc="-12" dirty="0">
                <a:solidFill>
                  <a:srgbClr val="FFFFFF"/>
                </a:solidFill>
                <a:latin typeface="Arial MT"/>
                <a:cs typeface="Arial MT"/>
              </a:rPr>
              <a:t>qui </a:t>
            </a:r>
            <a:r>
              <a:rPr sz="2176" spc="-6" dirty="0">
                <a:solidFill>
                  <a:srgbClr val="FFFFFF"/>
                </a:solidFill>
                <a:latin typeface="Arial MT"/>
                <a:cs typeface="Arial MT"/>
              </a:rPr>
              <a:t>prend en</a:t>
            </a:r>
            <a:r>
              <a:rPr sz="2176" spc="-12" dirty="0">
                <a:solidFill>
                  <a:srgbClr val="FFFFFF"/>
                </a:solidFill>
                <a:latin typeface="Arial MT"/>
                <a:cs typeface="Arial MT"/>
              </a:rPr>
              <a:t> </a:t>
            </a:r>
            <a:r>
              <a:rPr sz="2176" spc="-6" dirty="0">
                <a:solidFill>
                  <a:srgbClr val="FFFFFF"/>
                </a:solidFill>
                <a:latin typeface="Arial MT"/>
                <a:cs typeface="Arial MT"/>
              </a:rPr>
              <a:t>argument</a:t>
            </a:r>
            <a:r>
              <a:rPr sz="2176" dirty="0">
                <a:solidFill>
                  <a:srgbClr val="FFFFFF"/>
                </a:solidFill>
                <a:latin typeface="Arial MT"/>
                <a:cs typeface="Arial MT"/>
              </a:rPr>
              <a:t> </a:t>
            </a:r>
            <a:r>
              <a:rPr sz="2176" spc="-6" dirty="0">
                <a:solidFill>
                  <a:srgbClr val="FFFFFF"/>
                </a:solidFill>
                <a:latin typeface="Arial MT"/>
                <a:cs typeface="Arial MT"/>
              </a:rPr>
              <a:t>un</a:t>
            </a:r>
            <a:r>
              <a:rPr sz="2176" spc="-12" dirty="0">
                <a:solidFill>
                  <a:srgbClr val="FFFFFF"/>
                </a:solidFill>
                <a:latin typeface="Arial MT"/>
                <a:cs typeface="Arial MT"/>
              </a:rPr>
              <a:t> </a:t>
            </a:r>
            <a:r>
              <a:rPr sz="2176" spc="-24" dirty="0">
                <a:solidFill>
                  <a:srgbClr val="FFFFFF"/>
                </a:solidFill>
                <a:latin typeface="Arial MT"/>
                <a:cs typeface="Arial MT"/>
              </a:rPr>
              <a:t>Vehicule.</a:t>
            </a:r>
            <a:r>
              <a:rPr sz="2176" spc="-6" dirty="0">
                <a:solidFill>
                  <a:srgbClr val="FFFFFF"/>
                </a:solidFill>
                <a:latin typeface="Arial MT"/>
                <a:cs typeface="Arial MT"/>
              </a:rPr>
              <a:t> La méthode</a:t>
            </a:r>
            <a:r>
              <a:rPr sz="2176" spc="-12" dirty="0">
                <a:solidFill>
                  <a:srgbClr val="FFFFFF"/>
                </a:solidFill>
                <a:latin typeface="Arial MT"/>
                <a:cs typeface="Arial MT"/>
              </a:rPr>
              <a:t> </a:t>
            </a:r>
            <a:r>
              <a:rPr sz="2176" spc="-6" dirty="0">
                <a:solidFill>
                  <a:srgbClr val="FFFFFF"/>
                </a:solidFill>
                <a:latin typeface="Arial MT"/>
                <a:cs typeface="Arial MT"/>
              </a:rPr>
              <a:t>permet</a:t>
            </a:r>
            <a:r>
              <a:rPr sz="2176" dirty="0">
                <a:solidFill>
                  <a:srgbClr val="FFFFFF"/>
                </a:solidFill>
                <a:latin typeface="Arial MT"/>
                <a:cs typeface="Arial MT"/>
              </a:rPr>
              <a:t> </a:t>
            </a:r>
            <a:r>
              <a:rPr sz="2176" spc="-6" dirty="0">
                <a:solidFill>
                  <a:srgbClr val="FFFFFF"/>
                </a:solidFill>
                <a:latin typeface="Arial MT"/>
                <a:cs typeface="Arial MT"/>
              </a:rPr>
              <a:t>de </a:t>
            </a:r>
            <a:r>
              <a:rPr sz="2176" spc="-585" dirty="0">
                <a:solidFill>
                  <a:srgbClr val="FFFFFF"/>
                </a:solidFill>
                <a:latin typeface="Arial MT"/>
                <a:cs typeface="Arial MT"/>
              </a:rPr>
              <a:t> </a:t>
            </a:r>
            <a:r>
              <a:rPr sz="2176" spc="-6" dirty="0">
                <a:solidFill>
                  <a:srgbClr val="FFFFFF"/>
                </a:solidFill>
                <a:latin typeface="Arial MT"/>
                <a:cs typeface="Arial MT"/>
              </a:rPr>
              <a:t>caster des instances de </a:t>
            </a:r>
            <a:r>
              <a:rPr sz="2176" spc="-24" dirty="0">
                <a:solidFill>
                  <a:srgbClr val="FFFFFF"/>
                </a:solidFill>
                <a:latin typeface="Arial MT"/>
                <a:cs typeface="Arial MT"/>
              </a:rPr>
              <a:t>Vehicule </a:t>
            </a:r>
            <a:r>
              <a:rPr sz="2176" spc="-6" dirty="0">
                <a:solidFill>
                  <a:srgbClr val="FFFFFF"/>
                </a:solidFill>
                <a:latin typeface="Arial MT"/>
                <a:cs typeface="Arial MT"/>
              </a:rPr>
              <a:t>vers Auto et </a:t>
            </a:r>
            <a:r>
              <a:rPr sz="2176" spc="-36" dirty="0">
                <a:solidFill>
                  <a:srgbClr val="FFFFFF"/>
                </a:solidFill>
                <a:latin typeface="Arial MT"/>
                <a:cs typeface="Arial MT"/>
              </a:rPr>
              <a:t>Velo </a:t>
            </a:r>
            <a:r>
              <a:rPr sz="2176" spc="-6" dirty="0">
                <a:solidFill>
                  <a:srgbClr val="FFFFFF"/>
                </a:solidFill>
                <a:latin typeface="Arial MT"/>
                <a:cs typeface="Arial MT"/>
              </a:rPr>
              <a:t>et de les faire rouler sur </a:t>
            </a:r>
            <a:r>
              <a:rPr sz="2176" dirty="0">
                <a:solidFill>
                  <a:srgbClr val="FFFFFF"/>
                </a:solidFill>
                <a:latin typeface="Arial MT"/>
                <a:cs typeface="Arial MT"/>
              </a:rPr>
              <a:t> </a:t>
            </a:r>
            <a:r>
              <a:rPr sz="2176" spc="-6" dirty="0">
                <a:solidFill>
                  <a:srgbClr val="FFFFFF"/>
                </a:solidFill>
                <a:latin typeface="Arial MT"/>
                <a:cs typeface="Arial MT"/>
              </a:rPr>
              <a:t>l’autoroute</a:t>
            </a:r>
            <a:r>
              <a:rPr sz="2176" spc="-12" dirty="0">
                <a:solidFill>
                  <a:srgbClr val="FFFFFF"/>
                </a:solidFill>
                <a:latin typeface="Arial MT"/>
                <a:cs typeface="Arial MT"/>
              </a:rPr>
              <a:t> </a:t>
            </a:r>
            <a:r>
              <a:rPr sz="2176" spc="-6" dirty="0">
                <a:solidFill>
                  <a:srgbClr val="FFFFFF"/>
                </a:solidFill>
                <a:latin typeface="Arial MT"/>
                <a:cs typeface="Arial MT"/>
              </a:rPr>
              <a:t>et</a:t>
            </a:r>
            <a:r>
              <a:rPr sz="2176" dirty="0">
                <a:solidFill>
                  <a:srgbClr val="FFFFFF"/>
                </a:solidFill>
                <a:latin typeface="Arial MT"/>
                <a:cs typeface="Arial MT"/>
              </a:rPr>
              <a:t> </a:t>
            </a:r>
            <a:r>
              <a:rPr sz="2176" spc="-6" dirty="0">
                <a:solidFill>
                  <a:srgbClr val="FFFFFF"/>
                </a:solidFill>
                <a:latin typeface="Arial MT"/>
                <a:cs typeface="Arial MT"/>
              </a:rPr>
              <a:t>sur</a:t>
            </a:r>
            <a:r>
              <a:rPr sz="2176" dirty="0">
                <a:solidFill>
                  <a:srgbClr val="FFFFFF"/>
                </a:solidFill>
                <a:latin typeface="Arial MT"/>
                <a:cs typeface="Arial MT"/>
              </a:rPr>
              <a:t> </a:t>
            </a:r>
            <a:r>
              <a:rPr sz="2176" spc="-6" dirty="0">
                <a:solidFill>
                  <a:srgbClr val="FFFFFF"/>
                </a:solidFill>
                <a:latin typeface="Arial MT"/>
                <a:cs typeface="Arial MT"/>
              </a:rPr>
              <a:t>le chemin</a:t>
            </a:r>
            <a:r>
              <a:rPr sz="2176" spc="-12" dirty="0">
                <a:solidFill>
                  <a:srgbClr val="FFFFFF"/>
                </a:solidFill>
                <a:latin typeface="Arial MT"/>
                <a:cs typeface="Arial MT"/>
              </a:rPr>
              <a:t> </a:t>
            </a:r>
            <a:r>
              <a:rPr sz="2176" spc="-6" dirty="0">
                <a:solidFill>
                  <a:srgbClr val="FFFFFF"/>
                </a:solidFill>
                <a:latin typeface="Arial MT"/>
                <a:cs typeface="Arial MT"/>
              </a:rPr>
              <a:t>selon le cas,</a:t>
            </a:r>
            <a:r>
              <a:rPr sz="2176" dirty="0">
                <a:solidFill>
                  <a:srgbClr val="FFFFFF"/>
                </a:solidFill>
                <a:latin typeface="Arial MT"/>
                <a:cs typeface="Arial MT"/>
              </a:rPr>
              <a:t> </a:t>
            </a:r>
            <a:r>
              <a:rPr sz="2176" spc="-6" dirty="0">
                <a:solidFill>
                  <a:srgbClr val="FFFFFF"/>
                </a:solidFill>
                <a:latin typeface="Arial MT"/>
                <a:cs typeface="Arial MT"/>
              </a:rPr>
              <a:t>avec </a:t>
            </a:r>
            <a:r>
              <a:rPr sz="2176" spc="-12" dirty="0">
                <a:solidFill>
                  <a:srgbClr val="FFFFFF"/>
                </a:solidFill>
                <a:latin typeface="Arial MT"/>
                <a:cs typeface="Arial MT"/>
              </a:rPr>
              <a:t>l’ancien</a:t>
            </a:r>
            <a:r>
              <a:rPr sz="2176" spc="-6" dirty="0">
                <a:solidFill>
                  <a:srgbClr val="FFFFFF"/>
                </a:solidFill>
                <a:latin typeface="Arial MT"/>
                <a:cs typeface="Arial MT"/>
              </a:rPr>
              <a:t> instanceof.</a:t>
            </a:r>
            <a:endParaRPr sz="2176" dirty="0">
              <a:solidFill>
                <a:prstClr val="black"/>
              </a:solidFill>
              <a:latin typeface="Arial MT"/>
              <a:cs typeface="Arial MT"/>
            </a:endParaRPr>
          </a:p>
          <a:p>
            <a:pPr marL="15356" defTabSz="1105601">
              <a:spcBef>
                <a:spcPts val="1040"/>
              </a:spcBef>
            </a:pPr>
            <a:r>
              <a:rPr sz="2176" spc="-6" dirty="0">
                <a:solidFill>
                  <a:srgbClr val="FFFFFF"/>
                </a:solidFill>
                <a:latin typeface="Arial MT"/>
                <a:cs typeface="Arial MT"/>
              </a:rPr>
              <a:t>Faire de même avec</a:t>
            </a:r>
            <a:r>
              <a:rPr sz="2176" dirty="0">
                <a:solidFill>
                  <a:srgbClr val="FFFFFF"/>
                </a:solidFill>
                <a:latin typeface="Arial MT"/>
                <a:cs typeface="Arial MT"/>
              </a:rPr>
              <a:t> </a:t>
            </a:r>
            <a:r>
              <a:rPr sz="2176" spc="-6" dirty="0">
                <a:solidFill>
                  <a:srgbClr val="FFFFFF"/>
                </a:solidFill>
                <a:latin typeface="Arial MT"/>
                <a:cs typeface="Arial MT"/>
              </a:rPr>
              <a:t>le </a:t>
            </a:r>
            <a:r>
              <a:rPr sz="2176" spc="-12" dirty="0">
                <a:solidFill>
                  <a:srgbClr val="FFFFFF"/>
                </a:solidFill>
                <a:latin typeface="Arial MT"/>
                <a:cs typeface="Arial MT"/>
              </a:rPr>
              <a:t>nouveau</a:t>
            </a:r>
            <a:r>
              <a:rPr sz="2176" spc="-6" dirty="0">
                <a:solidFill>
                  <a:srgbClr val="FFFFFF"/>
                </a:solidFill>
                <a:latin typeface="Arial MT"/>
                <a:cs typeface="Arial MT"/>
              </a:rPr>
              <a:t> </a:t>
            </a:r>
            <a:r>
              <a:rPr sz="2176" spc="-12" dirty="0">
                <a:solidFill>
                  <a:srgbClr val="FFFFFF"/>
                </a:solidFill>
                <a:latin typeface="Arial MT"/>
                <a:cs typeface="Arial MT"/>
              </a:rPr>
              <a:t>instanceof</a:t>
            </a:r>
            <a:endParaRPr sz="2176" dirty="0">
              <a:solidFill>
                <a:prstClr val="black"/>
              </a:solidFill>
              <a:latin typeface="Arial MT"/>
              <a:cs typeface="Arial MT"/>
            </a:endParaRP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4014" y="279420"/>
            <a:ext cx="1064113"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D</a:t>
            </a:r>
            <a:r>
              <a:rPr sz="1814" b="1" dirty="0">
                <a:solidFill>
                  <a:srgbClr val="0058FF"/>
                </a:solidFill>
                <a:latin typeface="Arial"/>
                <a:cs typeface="Arial"/>
              </a:rPr>
              <a:t>ate</a:t>
            </a:r>
            <a:r>
              <a:rPr sz="1814" b="1" spc="-36" dirty="0">
                <a:solidFill>
                  <a:srgbClr val="0058FF"/>
                </a:solidFill>
                <a:latin typeface="Arial"/>
                <a:cs typeface="Arial"/>
              </a:rPr>
              <a:t>T</a:t>
            </a:r>
            <a:r>
              <a:rPr sz="1814" b="1" dirty="0">
                <a:solidFill>
                  <a:srgbClr val="0058FF"/>
                </a:solidFill>
                <a:latin typeface="Arial"/>
                <a:cs typeface="Arial"/>
              </a:rPr>
              <a:t>i</a:t>
            </a:r>
            <a:r>
              <a:rPr sz="1814" b="1" spc="-6" dirty="0">
                <a:solidFill>
                  <a:srgbClr val="0058FF"/>
                </a:solidFill>
                <a:latin typeface="Arial"/>
                <a:cs typeface="Arial"/>
              </a:rPr>
              <a:t>m</a:t>
            </a:r>
            <a:r>
              <a:rPr sz="1814" b="1" dirty="0">
                <a:solidFill>
                  <a:srgbClr val="0058FF"/>
                </a:solidFill>
                <a:latin typeface="Arial"/>
                <a:cs typeface="Arial"/>
              </a:rPr>
              <a:t>e</a:t>
            </a:r>
            <a:endParaRPr sz="1814">
              <a:solidFill>
                <a:prstClr val="black"/>
              </a:solidFill>
              <a:latin typeface="Arial"/>
              <a:cs typeface="Arial"/>
            </a:endParaRPr>
          </a:p>
        </p:txBody>
      </p:sp>
      <p:sp>
        <p:nvSpPr>
          <p:cNvPr id="3" name="object 3"/>
          <p:cNvSpPr txBox="1">
            <a:spLocks noGrp="1"/>
          </p:cNvSpPr>
          <p:nvPr>
            <p:ph type="title"/>
          </p:nvPr>
        </p:nvSpPr>
        <p:spPr>
          <a:xfrm>
            <a:off x="594014" y="535345"/>
            <a:ext cx="7491784" cy="573671"/>
          </a:xfrm>
          <a:prstGeom prst="rect">
            <a:avLst/>
          </a:prstGeom>
        </p:spPr>
        <p:txBody>
          <a:bodyPr vert="horz" wrap="square" lIns="0" tIns="15355" rIns="0" bIns="0" rtlCol="0">
            <a:spAutoFit/>
          </a:bodyPr>
          <a:lstStyle/>
          <a:p>
            <a:pPr marL="15356">
              <a:spcBef>
                <a:spcPts val="121"/>
              </a:spcBef>
            </a:pPr>
            <a:r>
              <a:rPr lang="fr-FR" spc="351" dirty="0"/>
              <a:t>Commit</a:t>
            </a:r>
            <a:endParaRPr spc="351" dirty="0"/>
          </a:p>
        </p:txBody>
      </p:sp>
    </p:spTree>
    <p:extLst>
      <p:ext uri="{BB962C8B-B14F-4D97-AF65-F5344CB8AC3E}">
        <p14:creationId xmlns:p14="http://schemas.microsoft.com/office/powerpoint/2010/main" val="424676535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812288"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dirty="0">
                <a:solidFill>
                  <a:srgbClr val="0058FF"/>
                </a:solidFill>
                <a:latin typeface="Arial"/>
                <a:cs typeface="Arial"/>
              </a:rPr>
              <a:t>14</a:t>
            </a:r>
            <a:endParaRPr sz="1814">
              <a:solidFill>
                <a:prstClr val="black"/>
              </a:solidFill>
              <a:latin typeface="Arial"/>
              <a:cs typeface="Arial"/>
            </a:endParaRPr>
          </a:p>
        </p:txBody>
      </p:sp>
      <p:sp>
        <p:nvSpPr>
          <p:cNvPr id="3" name="object 3"/>
          <p:cNvSpPr txBox="1">
            <a:spLocks noGrp="1"/>
          </p:cNvSpPr>
          <p:nvPr>
            <p:ph type="title"/>
          </p:nvPr>
        </p:nvSpPr>
        <p:spPr>
          <a:xfrm>
            <a:off x="537431" y="484857"/>
            <a:ext cx="6885255" cy="573671"/>
          </a:xfrm>
          <a:prstGeom prst="rect">
            <a:avLst/>
          </a:prstGeom>
        </p:spPr>
        <p:txBody>
          <a:bodyPr vert="horz" wrap="square" lIns="0" tIns="15355" rIns="0" bIns="0" rtlCol="0">
            <a:spAutoFit/>
          </a:bodyPr>
          <a:lstStyle/>
          <a:p>
            <a:pPr marL="15356">
              <a:spcBef>
                <a:spcPts val="121"/>
              </a:spcBef>
            </a:pPr>
            <a:r>
              <a:rPr spc="363" dirty="0"/>
              <a:t>Outils</a:t>
            </a:r>
            <a:r>
              <a:rPr spc="151" dirty="0"/>
              <a:t> </a:t>
            </a:r>
            <a:r>
              <a:rPr spc="441" dirty="0"/>
              <a:t>associés</a:t>
            </a:r>
            <a:r>
              <a:rPr spc="151" dirty="0"/>
              <a:t> </a:t>
            </a:r>
            <a:r>
              <a:rPr spc="514" dirty="0"/>
              <a:t>à</a:t>
            </a:r>
            <a:r>
              <a:rPr spc="163" dirty="0"/>
              <a:t> </a:t>
            </a:r>
            <a:r>
              <a:rPr spc="339" dirty="0"/>
              <a:t>la</a:t>
            </a:r>
            <a:r>
              <a:rPr spc="157" dirty="0"/>
              <a:t> </a:t>
            </a:r>
            <a:r>
              <a:rPr spc="218" dirty="0"/>
              <a:t>JDK</a:t>
            </a:r>
            <a:r>
              <a:rPr spc="163" dirty="0"/>
              <a:t> </a:t>
            </a:r>
            <a:r>
              <a:rPr spc="387" dirty="0"/>
              <a:t>14</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430924"/>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668010" y="2903189"/>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1059752" y="1563880"/>
            <a:ext cx="10411569" cy="1917132"/>
          </a:xfrm>
          <a:prstGeom prst="rect">
            <a:avLst/>
          </a:prstGeom>
        </p:spPr>
        <p:txBody>
          <a:bodyPr vert="horz" wrap="square" lIns="0" tIns="42994" rIns="0" bIns="0" rtlCol="0">
            <a:spAutoFit/>
          </a:bodyPr>
          <a:lstStyle/>
          <a:p>
            <a:pPr marL="15356" marR="6142" defTabSz="1105601">
              <a:lnSpc>
                <a:spcPts val="2442"/>
              </a:lnSpc>
              <a:spcBef>
                <a:spcPts val="339"/>
              </a:spcBef>
            </a:pPr>
            <a:r>
              <a:rPr sz="2176" spc="-12" dirty="0">
                <a:solidFill>
                  <a:srgbClr val="FFFFFF"/>
                </a:solidFill>
                <a:latin typeface="Arial MT"/>
                <a:cs typeface="Arial MT"/>
              </a:rPr>
              <a:t>jpackage</a:t>
            </a:r>
            <a:r>
              <a:rPr sz="2176" dirty="0">
                <a:solidFill>
                  <a:srgbClr val="FFFFFF"/>
                </a:solidFill>
                <a:latin typeface="Arial MT"/>
                <a:cs typeface="Arial MT"/>
              </a:rPr>
              <a:t> </a:t>
            </a:r>
            <a:r>
              <a:rPr sz="2176" spc="-6" dirty="0">
                <a:solidFill>
                  <a:srgbClr val="FFFFFF"/>
                </a:solidFill>
                <a:latin typeface="Arial MT"/>
                <a:cs typeface="Arial MT"/>
              </a:rPr>
              <a:t>est</a:t>
            </a:r>
            <a:r>
              <a:rPr sz="2176" spc="6" dirty="0">
                <a:solidFill>
                  <a:srgbClr val="FFFFFF"/>
                </a:solidFill>
                <a:latin typeface="Arial MT"/>
                <a:cs typeface="Arial MT"/>
              </a:rPr>
              <a:t> </a:t>
            </a:r>
            <a:r>
              <a:rPr sz="2176" spc="-6" dirty="0">
                <a:solidFill>
                  <a:srgbClr val="FFFFFF"/>
                </a:solidFill>
                <a:latin typeface="Arial MT"/>
                <a:cs typeface="Arial MT"/>
              </a:rPr>
              <a:t>un</a:t>
            </a:r>
            <a:r>
              <a:rPr sz="2176" dirty="0">
                <a:solidFill>
                  <a:srgbClr val="FFFFFF"/>
                </a:solidFill>
                <a:latin typeface="Arial MT"/>
                <a:cs typeface="Arial MT"/>
              </a:rPr>
              <a:t> </a:t>
            </a:r>
            <a:r>
              <a:rPr sz="2176" spc="-6" dirty="0">
                <a:solidFill>
                  <a:srgbClr val="FFFFFF"/>
                </a:solidFill>
                <a:latin typeface="Arial MT"/>
                <a:cs typeface="Arial MT"/>
              </a:rPr>
              <a:t>outil</a:t>
            </a:r>
            <a:r>
              <a:rPr sz="2176" dirty="0">
                <a:solidFill>
                  <a:srgbClr val="FFFFFF"/>
                </a:solidFill>
                <a:latin typeface="Arial MT"/>
                <a:cs typeface="Arial MT"/>
              </a:rPr>
              <a:t> </a:t>
            </a:r>
            <a:r>
              <a:rPr sz="2176" spc="-6" dirty="0">
                <a:solidFill>
                  <a:srgbClr val="FFFFFF"/>
                </a:solidFill>
                <a:latin typeface="Arial MT"/>
                <a:cs typeface="Arial MT"/>
              </a:rPr>
              <a:t>qui</a:t>
            </a:r>
            <a:r>
              <a:rPr sz="2176" dirty="0">
                <a:solidFill>
                  <a:srgbClr val="FFFFFF"/>
                </a:solidFill>
                <a:latin typeface="Arial MT"/>
                <a:cs typeface="Arial MT"/>
              </a:rPr>
              <a:t> </a:t>
            </a:r>
            <a:r>
              <a:rPr sz="2176" spc="-6" dirty="0">
                <a:solidFill>
                  <a:srgbClr val="FFFFFF"/>
                </a:solidFill>
                <a:latin typeface="Arial MT"/>
                <a:cs typeface="Arial MT"/>
              </a:rPr>
              <a:t>sert</a:t>
            </a:r>
            <a:r>
              <a:rPr sz="2176" spc="12" dirty="0">
                <a:solidFill>
                  <a:srgbClr val="FFFFFF"/>
                </a:solidFill>
                <a:latin typeface="Arial MT"/>
                <a:cs typeface="Arial MT"/>
              </a:rPr>
              <a:t> </a:t>
            </a:r>
            <a:r>
              <a:rPr sz="2176" dirty="0">
                <a:solidFill>
                  <a:srgbClr val="FFFFFF"/>
                </a:solidFill>
                <a:latin typeface="Arial MT"/>
                <a:cs typeface="Arial MT"/>
              </a:rPr>
              <a:t>à </a:t>
            </a:r>
            <a:r>
              <a:rPr sz="2176" spc="-6" dirty="0">
                <a:solidFill>
                  <a:srgbClr val="FFFFFF"/>
                </a:solidFill>
                <a:latin typeface="Arial MT"/>
                <a:cs typeface="Arial MT"/>
              </a:rPr>
              <a:t>créer</a:t>
            </a:r>
            <a:r>
              <a:rPr sz="2176" spc="6" dirty="0">
                <a:solidFill>
                  <a:srgbClr val="FFFFFF"/>
                </a:solidFill>
                <a:latin typeface="Arial MT"/>
                <a:cs typeface="Arial MT"/>
              </a:rPr>
              <a:t> </a:t>
            </a:r>
            <a:r>
              <a:rPr sz="2176" spc="-6" dirty="0">
                <a:solidFill>
                  <a:srgbClr val="FFFFFF"/>
                </a:solidFill>
                <a:latin typeface="Arial MT"/>
                <a:cs typeface="Arial MT"/>
              </a:rPr>
              <a:t>des</a:t>
            </a:r>
            <a:r>
              <a:rPr sz="2176" spc="6" dirty="0">
                <a:solidFill>
                  <a:srgbClr val="FFFFFF"/>
                </a:solidFill>
                <a:latin typeface="Arial MT"/>
                <a:cs typeface="Arial MT"/>
              </a:rPr>
              <a:t> </a:t>
            </a:r>
            <a:r>
              <a:rPr sz="2176" spc="-12" dirty="0">
                <a:solidFill>
                  <a:srgbClr val="FFFFFF"/>
                </a:solidFill>
                <a:latin typeface="Arial MT"/>
                <a:cs typeface="Arial MT"/>
              </a:rPr>
              <a:t>applications</a:t>
            </a:r>
            <a:r>
              <a:rPr sz="2176" spc="6" dirty="0">
                <a:solidFill>
                  <a:srgbClr val="FFFFFF"/>
                </a:solidFill>
                <a:latin typeface="Arial MT"/>
                <a:cs typeface="Arial MT"/>
              </a:rPr>
              <a:t> </a:t>
            </a:r>
            <a:r>
              <a:rPr sz="2176" spc="-6" dirty="0">
                <a:solidFill>
                  <a:srgbClr val="FFFFFF"/>
                </a:solidFill>
                <a:latin typeface="Arial MT"/>
                <a:cs typeface="Arial MT"/>
              </a:rPr>
              <a:t>Java</a:t>
            </a:r>
            <a:r>
              <a:rPr sz="2176" spc="6" dirty="0">
                <a:solidFill>
                  <a:srgbClr val="FFFFFF"/>
                </a:solidFill>
                <a:latin typeface="Arial MT"/>
                <a:cs typeface="Arial MT"/>
              </a:rPr>
              <a:t> </a:t>
            </a:r>
            <a:r>
              <a:rPr sz="2176" spc="-6" dirty="0">
                <a:solidFill>
                  <a:srgbClr val="FFFFFF"/>
                </a:solidFill>
                <a:latin typeface="Arial MT"/>
                <a:cs typeface="Arial MT"/>
              </a:rPr>
              <a:t>auto</a:t>
            </a:r>
            <a:r>
              <a:rPr sz="2176" dirty="0">
                <a:solidFill>
                  <a:srgbClr val="FFFFFF"/>
                </a:solidFill>
                <a:latin typeface="Arial MT"/>
                <a:cs typeface="Arial MT"/>
              </a:rPr>
              <a:t> </a:t>
            </a:r>
            <a:r>
              <a:rPr sz="2176" spc="-12" dirty="0">
                <a:solidFill>
                  <a:srgbClr val="FFFFFF"/>
                </a:solidFill>
                <a:latin typeface="Arial MT"/>
                <a:cs typeface="Arial MT"/>
              </a:rPr>
              <a:t>contenues</a:t>
            </a:r>
            <a:r>
              <a:rPr sz="2176" spc="6" dirty="0">
                <a:solidFill>
                  <a:srgbClr val="FFFFFF"/>
                </a:solidFill>
                <a:latin typeface="Arial MT"/>
                <a:cs typeface="Arial MT"/>
              </a:rPr>
              <a:t> </a:t>
            </a:r>
            <a:r>
              <a:rPr sz="2176" spc="-6" dirty="0">
                <a:solidFill>
                  <a:srgbClr val="FFFFFF"/>
                </a:solidFill>
                <a:latin typeface="Arial MT"/>
                <a:cs typeface="Arial MT"/>
              </a:rPr>
              <a:t>(JEP</a:t>
            </a:r>
            <a:r>
              <a:rPr sz="2176" spc="-36" dirty="0">
                <a:solidFill>
                  <a:srgbClr val="FFFFFF"/>
                </a:solidFill>
                <a:latin typeface="Arial MT"/>
                <a:cs typeface="Arial MT"/>
              </a:rPr>
              <a:t> </a:t>
            </a:r>
            <a:r>
              <a:rPr sz="2176" spc="-12" dirty="0">
                <a:solidFill>
                  <a:srgbClr val="FFFFFF"/>
                </a:solidFill>
                <a:latin typeface="Arial MT"/>
                <a:cs typeface="Arial MT"/>
              </a:rPr>
              <a:t>343: </a:t>
            </a:r>
            <a:r>
              <a:rPr sz="2176" spc="-585" dirty="0">
                <a:solidFill>
                  <a:srgbClr val="FFFFFF"/>
                </a:solidFill>
                <a:latin typeface="Arial MT"/>
                <a:cs typeface="Arial MT"/>
              </a:rPr>
              <a:t> </a:t>
            </a:r>
            <a:r>
              <a:rPr sz="2176" spc="-12" dirty="0">
                <a:solidFill>
                  <a:srgbClr val="FFFFFF"/>
                </a:solidFill>
                <a:latin typeface="Arial MT"/>
                <a:cs typeface="Arial MT"/>
              </a:rPr>
              <a:t>Packaging</a:t>
            </a:r>
            <a:r>
              <a:rPr sz="2176" spc="-54" dirty="0">
                <a:solidFill>
                  <a:srgbClr val="FFFFFF"/>
                </a:solidFill>
                <a:latin typeface="Arial MT"/>
                <a:cs typeface="Arial MT"/>
              </a:rPr>
              <a:t> </a:t>
            </a:r>
            <a:r>
              <a:rPr sz="2176" spc="-67" dirty="0">
                <a:solidFill>
                  <a:srgbClr val="FFFFFF"/>
                </a:solidFill>
                <a:latin typeface="Arial MT"/>
                <a:cs typeface="Arial MT"/>
              </a:rPr>
              <a:t>Tool</a:t>
            </a:r>
            <a:r>
              <a:rPr sz="2176" spc="-6" dirty="0">
                <a:solidFill>
                  <a:srgbClr val="FFFFFF"/>
                </a:solidFill>
                <a:latin typeface="Arial MT"/>
                <a:cs typeface="Arial MT"/>
              </a:rPr>
              <a:t> (Incubator)).</a:t>
            </a:r>
            <a:endParaRPr sz="2176">
              <a:solidFill>
                <a:prstClr val="black"/>
              </a:solidFill>
              <a:latin typeface="Arial MT"/>
              <a:cs typeface="Arial MT"/>
            </a:endParaRPr>
          </a:p>
          <a:p>
            <a:pPr marL="15356" defTabSz="1105601">
              <a:spcBef>
                <a:spcPts val="1051"/>
              </a:spcBef>
            </a:pPr>
            <a:r>
              <a:rPr sz="2176" spc="-30" dirty="0">
                <a:solidFill>
                  <a:srgbClr val="FFFFFF"/>
                </a:solidFill>
                <a:latin typeface="Arial MT"/>
                <a:cs typeface="Arial MT"/>
              </a:rPr>
              <a:t>L’API</a:t>
            </a:r>
            <a:r>
              <a:rPr sz="2176" dirty="0">
                <a:solidFill>
                  <a:srgbClr val="FFFFFF"/>
                </a:solidFill>
                <a:latin typeface="Arial MT"/>
                <a:cs typeface="Arial MT"/>
              </a:rPr>
              <a:t> </a:t>
            </a:r>
            <a:r>
              <a:rPr sz="2176" spc="-12" dirty="0">
                <a:solidFill>
                  <a:srgbClr val="FFFFFF"/>
                </a:solidFill>
                <a:latin typeface="Arial MT"/>
                <a:cs typeface="Arial MT"/>
              </a:rPr>
              <a:t>jdk.incubator.foreign</a:t>
            </a:r>
            <a:r>
              <a:rPr sz="2176" dirty="0">
                <a:solidFill>
                  <a:srgbClr val="FFFFFF"/>
                </a:solidFill>
                <a:latin typeface="Arial MT"/>
                <a:cs typeface="Arial MT"/>
              </a:rPr>
              <a:t> </a:t>
            </a:r>
            <a:r>
              <a:rPr sz="2176" spc="-6" dirty="0">
                <a:solidFill>
                  <a:srgbClr val="FFFFFF"/>
                </a:solidFill>
                <a:latin typeface="Arial MT"/>
                <a:cs typeface="Arial MT"/>
              </a:rPr>
              <a:t>permet</a:t>
            </a:r>
            <a:r>
              <a:rPr sz="2176" spc="6" dirty="0">
                <a:solidFill>
                  <a:srgbClr val="FFFFFF"/>
                </a:solidFill>
                <a:latin typeface="Arial MT"/>
                <a:cs typeface="Arial MT"/>
              </a:rPr>
              <a:t> </a:t>
            </a:r>
            <a:r>
              <a:rPr sz="2176" spc="-12" dirty="0">
                <a:solidFill>
                  <a:srgbClr val="FFFFFF"/>
                </a:solidFill>
                <a:latin typeface="Arial MT"/>
                <a:cs typeface="Arial MT"/>
              </a:rPr>
              <a:t>d’accéder</a:t>
            </a:r>
            <a:r>
              <a:rPr sz="2176" dirty="0">
                <a:solidFill>
                  <a:srgbClr val="FFFFFF"/>
                </a:solidFill>
                <a:latin typeface="Arial MT"/>
                <a:cs typeface="Arial MT"/>
              </a:rPr>
              <a:t> à </a:t>
            </a:r>
            <a:r>
              <a:rPr sz="2176" spc="-6" dirty="0">
                <a:solidFill>
                  <a:srgbClr val="FFFFFF"/>
                </a:solidFill>
                <a:latin typeface="Arial MT"/>
                <a:cs typeface="Arial MT"/>
              </a:rPr>
              <a:t>de</a:t>
            </a:r>
            <a:r>
              <a:rPr sz="2176" dirty="0">
                <a:solidFill>
                  <a:srgbClr val="FFFFFF"/>
                </a:solidFill>
                <a:latin typeface="Arial MT"/>
                <a:cs typeface="Arial MT"/>
              </a:rPr>
              <a:t> </a:t>
            </a:r>
            <a:r>
              <a:rPr sz="2176" spc="-6" dirty="0">
                <a:solidFill>
                  <a:srgbClr val="FFFFFF"/>
                </a:solidFill>
                <a:latin typeface="Arial MT"/>
                <a:cs typeface="Arial MT"/>
              </a:rPr>
              <a:t>la mémoire</a:t>
            </a:r>
            <a:r>
              <a:rPr sz="2176" dirty="0">
                <a:solidFill>
                  <a:srgbClr val="FFFFFF"/>
                </a:solidFill>
                <a:latin typeface="Arial MT"/>
                <a:cs typeface="Arial MT"/>
              </a:rPr>
              <a:t> </a:t>
            </a:r>
            <a:r>
              <a:rPr sz="2176" spc="-6" dirty="0">
                <a:solidFill>
                  <a:srgbClr val="FFFFFF"/>
                </a:solidFill>
                <a:latin typeface="Arial MT"/>
                <a:cs typeface="Arial MT"/>
              </a:rPr>
              <a:t>en</a:t>
            </a:r>
            <a:r>
              <a:rPr sz="2176" dirty="0">
                <a:solidFill>
                  <a:srgbClr val="FFFFFF"/>
                </a:solidFill>
                <a:latin typeface="Arial MT"/>
                <a:cs typeface="Arial MT"/>
              </a:rPr>
              <a:t> </a:t>
            </a:r>
            <a:r>
              <a:rPr sz="2176" spc="-12" dirty="0">
                <a:solidFill>
                  <a:srgbClr val="FFFFFF"/>
                </a:solidFill>
                <a:latin typeface="Arial MT"/>
                <a:cs typeface="Arial MT"/>
              </a:rPr>
              <a:t>dehors</a:t>
            </a:r>
            <a:r>
              <a:rPr sz="2176" dirty="0">
                <a:solidFill>
                  <a:srgbClr val="FFFFFF"/>
                </a:solidFill>
                <a:latin typeface="Arial MT"/>
                <a:cs typeface="Arial MT"/>
              </a:rPr>
              <a:t> </a:t>
            </a:r>
            <a:r>
              <a:rPr sz="2176" spc="-6" dirty="0">
                <a:solidFill>
                  <a:srgbClr val="FFFFFF"/>
                </a:solidFill>
                <a:latin typeface="Arial MT"/>
                <a:cs typeface="Arial MT"/>
              </a:rPr>
              <a:t>de</a:t>
            </a:r>
            <a:r>
              <a:rPr sz="2176" dirty="0">
                <a:solidFill>
                  <a:srgbClr val="FFFFFF"/>
                </a:solidFill>
                <a:latin typeface="Arial MT"/>
                <a:cs typeface="Arial MT"/>
              </a:rPr>
              <a:t> </a:t>
            </a:r>
            <a:r>
              <a:rPr sz="2176" spc="-6" dirty="0">
                <a:solidFill>
                  <a:srgbClr val="FFFFFF"/>
                </a:solidFill>
                <a:latin typeface="Arial MT"/>
                <a:cs typeface="Arial MT"/>
              </a:rPr>
              <a:t>la</a:t>
            </a:r>
            <a:r>
              <a:rPr sz="2176" dirty="0">
                <a:solidFill>
                  <a:srgbClr val="FFFFFF"/>
                </a:solidFill>
                <a:latin typeface="Arial MT"/>
                <a:cs typeface="Arial MT"/>
              </a:rPr>
              <a:t> </a:t>
            </a:r>
            <a:r>
              <a:rPr sz="2176" spc="-12" dirty="0">
                <a:solidFill>
                  <a:srgbClr val="FFFFFF"/>
                </a:solidFill>
                <a:latin typeface="Arial MT"/>
                <a:cs typeface="Arial MT"/>
              </a:rPr>
              <a:t>heap.</a:t>
            </a:r>
            <a:endParaRPr sz="2176">
              <a:solidFill>
                <a:prstClr val="black"/>
              </a:solidFill>
              <a:latin typeface="Arial MT"/>
              <a:cs typeface="Arial MT"/>
            </a:endParaRPr>
          </a:p>
          <a:p>
            <a:pPr marL="15356" marR="275632" defTabSz="1105601">
              <a:lnSpc>
                <a:spcPts val="2442"/>
              </a:lnSpc>
              <a:spcBef>
                <a:spcPts val="1330"/>
              </a:spcBef>
            </a:pPr>
            <a:r>
              <a:rPr sz="2176" spc="-6" dirty="0">
                <a:solidFill>
                  <a:srgbClr val="FFFFFF"/>
                </a:solidFill>
                <a:latin typeface="Arial MT"/>
                <a:cs typeface="Arial MT"/>
              </a:rPr>
              <a:t>Le</a:t>
            </a:r>
            <a:r>
              <a:rPr sz="2176" spc="-12" dirty="0">
                <a:solidFill>
                  <a:srgbClr val="FFFFFF"/>
                </a:solidFill>
                <a:latin typeface="Arial MT"/>
                <a:cs typeface="Arial MT"/>
              </a:rPr>
              <a:t> </a:t>
            </a:r>
            <a:r>
              <a:rPr sz="2176" spc="-6" dirty="0">
                <a:solidFill>
                  <a:srgbClr val="FFFFFF"/>
                </a:solidFill>
                <a:latin typeface="Arial MT"/>
                <a:cs typeface="Arial MT"/>
              </a:rPr>
              <a:t>ramasse-miettes</a:t>
            </a:r>
            <a:r>
              <a:rPr sz="2176" dirty="0">
                <a:solidFill>
                  <a:srgbClr val="FFFFFF"/>
                </a:solidFill>
                <a:latin typeface="Arial MT"/>
                <a:cs typeface="Arial MT"/>
              </a:rPr>
              <a:t> Z (Z</a:t>
            </a:r>
            <a:r>
              <a:rPr sz="2176" spc="6" dirty="0">
                <a:solidFill>
                  <a:srgbClr val="FFFFFF"/>
                </a:solidFill>
                <a:latin typeface="Arial MT"/>
                <a:cs typeface="Arial MT"/>
              </a:rPr>
              <a:t> </a:t>
            </a:r>
            <a:r>
              <a:rPr sz="2176" spc="-6" dirty="0">
                <a:solidFill>
                  <a:srgbClr val="FFFFFF"/>
                </a:solidFill>
                <a:latin typeface="Arial MT"/>
                <a:cs typeface="Arial MT"/>
              </a:rPr>
              <a:t>Garbage Collector)</a:t>
            </a:r>
            <a:r>
              <a:rPr sz="2176" dirty="0">
                <a:solidFill>
                  <a:srgbClr val="FFFFFF"/>
                </a:solidFill>
                <a:latin typeface="Arial MT"/>
                <a:cs typeface="Arial MT"/>
              </a:rPr>
              <a:t> </a:t>
            </a:r>
            <a:r>
              <a:rPr sz="2176" spc="-6" dirty="0">
                <a:solidFill>
                  <a:srgbClr val="FFFFFF"/>
                </a:solidFill>
                <a:latin typeface="Arial MT"/>
                <a:cs typeface="Arial MT"/>
              </a:rPr>
              <a:t>est</a:t>
            </a:r>
            <a:r>
              <a:rPr sz="2176" dirty="0">
                <a:solidFill>
                  <a:srgbClr val="FFFFFF"/>
                </a:solidFill>
                <a:latin typeface="Arial MT"/>
                <a:cs typeface="Arial MT"/>
              </a:rPr>
              <a:t> </a:t>
            </a:r>
            <a:r>
              <a:rPr sz="2176" spc="-12" dirty="0">
                <a:solidFill>
                  <a:srgbClr val="FFFFFF"/>
                </a:solidFill>
                <a:latin typeface="Arial MT"/>
                <a:cs typeface="Arial MT"/>
              </a:rPr>
              <a:t>disponible</a:t>
            </a:r>
            <a:r>
              <a:rPr sz="2176" spc="-6" dirty="0">
                <a:solidFill>
                  <a:srgbClr val="FFFFFF"/>
                </a:solidFill>
                <a:latin typeface="Arial MT"/>
                <a:cs typeface="Arial MT"/>
              </a:rPr>
              <a:t> </a:t>
            </a:r>
            <a:r>
              <a:rPr sz="2176" spc="-12" dirty="0">
                <a:solidFill>
                  <a:srgbClr val="FFFFFF"/>
                </a:solidFill>
                <a:latin typeface="Arial MT"/>
                <a:cs typeface="Arial MT"/>
              </a:rPr>
              <a:t>pour</a:t>
            </a:r>
            <a:r>
              <a:rPr sz="2176" dirty="0">
                <a:solidFill>
                  <a:srgbClr val="FFFFFF"/>
                </a:solidFill>
                <a:latin typeface="Arial MT"/>
                <a:cs typeface="Arial MT"/>
              </a:rPr>
              <a:t> </a:t>
            </a:r>
            <a:r>
              <a:rPr sz="2176" spc="-6" dirty="0">
                <a:solidFill>
                  <a:srgbClr val="FFFFFF"/>
                </a:solidFill>
                <a:latin typeface="Arial MT"/>
                <a:cs typeface="Arial MT"/>
              </a:rPr>
              <a:t>Linux,</a:t>
            </a:r>
            <a:r>
              <a:rPr sz="2176" dirty="0">
                <a:solidFill>
                  <a:srgbClr val="FFFFFF"/>
                </a:solidFill>
                <a:latin typeface="Arial MT"/>
                <a:cs typeface="Arial MT"/>
              </a:rPr>
              <a:t> </a:t>
            </a:r>
            <a:r>
              <a:rPr sz="2176" spc="-12" dirty="0">
                <a:solidFill>
                  <a:srgbClr val="FFFFFF"/>
                </a:solidFill>
                <a:latin typeface="Arial MT"/>
                <a:cs typeface="Arial MT"/>
              </a:rPr>
              <a:t>Windows</a:t>
            </a:r>
            <a:r>
              <a:rPr sz="2176" dirty="0">
                <a:solidFill>
                  <a:srgbClr val="FFFFFF"/>
                </a:solidFill>
                <a:latin typeface="Arial MT"/>
                <a:cs typeface="Arial MT"/>
              </a:rPr>
              <a:t> </a:t>
            </a:r>
            <a:r>
              <a:rPr sz="2176" spc="-6" dirty="0">
                <a:solidFill>
                  <a:srgbClr val="FFFFFF"/>
                </a:solidFill>
                <a:latin typeface="Arial MT"/>
                <a:cs typeface="Arial MT"/>
              </a:rPr>
              <a:t>et </a:t>
            </a:r>
            <a:r>
              <a:rPr sz="2176" spc="-585" dirty="0">
                <a:solidFill>
                  <a:srgbClr val="FFFFFF"/>
                </a:solidFill>
                <a:latin typeface="Arial MT"/>
                <a:cs typeface="Arial MT"/>
              </a:rPr>
              <a:t> </a:t>
            </a:r>
            <a:r>
              <a:rPr sz="2176" spc="-6" dirty="0">
                <a:solidFill>
                  <a:srgbClr val="FFFFFF"/>
                </a:solidFill>
                <a:latin typeface="Arial MT"/>
                <a:cs typeface="Arial MT"/>
              </a:rPr>
              <a:t>MacOS.</a:t>
            </a:r>
            <a:endParaRPr sz="2176">
              <a:solidFill>
                <a:prstClr val="black"/>
              </a:solidFill>
              <a:latin typeface="Arial MT"/>
              <a:cs typeface="Arial MT"/>
            </a:endParaRP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76488" y="2161073"/>
            <a:ext cx="2748574" cy="1020267"/>
          </a:xfrm>
          <a:prstGeom prst="rect">
            <a:avLst/>
          </a:prstGeom>
        </p:spPr>
        <p:txBody>
          <a:bodyPr vert="horz" wrap="square" lIns="0" tIns="15355" rIns="0" bIns="0" rtlCol="0">
            <a:spAutoFit/>
          </a:bodyPr>
          <a:lstStyle/>
          <a:p>
            <a:pPr marL="15356">
              <a:spcBef>
                <a:spcPts val="121"/>
              </a:spcBef>
            </a:pPr>
            <a:r>
              <a:rPr sz="6529" b="0" dirty="0">
                <a:latin typeface="Arial MT"/>
                <a:cs typeface="Arial MT"/>
              </a:rPr>
              <a:t>JDK</a:t>
            </a:r>
            <a:r>
              <a:rPr sz="6529" b="0" spc="-121" dirty="0">
                <a:latin typeface="Arial MT"/>
                <a:cs typeface="Arial MT"/>
              </a:rPr>
              <a:t> </a:t>
            </a:r>
            <a:r>
              <a:rPr sz="6529" b="0" spc="-6" dirty="0">
                <a:latin typeface="Arial MT"/>
                <a:cs typeface="Arial MT"/>
              </a:rPr>
              <a:t>15</a:t>
            </a:r>
            <a:endParaRPr sz="6529">
              <a:latin typeface="Arial MT"/>
              <a:cs typeface="Arial MT"/>
            </a:endParaRP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812288"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dirty="0">
                <a:solidFill>
                  <a:srgbClr val="0058FF"/>
                </a:solidFill>
                <a:latin typeface="Arial"/>
                <a:cs typeface="Arial"/>
              </a:rPr>
              <a:t>15</a:t>
            </a:r>
            <a:endParaRPr sz="1814">
              <a:solidFill>
                <a:prstClr val="black"/>
              </a:solidFill>
              <a:latin typeface="Arial"/>
              <a:cs typeface="Arial"/>
            </a:endParaRPr>
          </a:p>
        </p:txBody>
      </p:sp>
      <p:sp>
        <p:nvSpPr>
          <p:cNvPr id="3" name="object 3"/>
          <p:cNvSpPr txBox="1">
            <a:spLocks noGrp="1"/>
          </p:cNvSpPr>
          <p:nvPr>
            <p:ph type="title"/>
          </p:nvPr>
        </p:nvSpPr>
        <p:spPr>
          <a:xfrm>
            <a:off x="537431" y="484857"/>
            <a:ext cx="4205778" cy="573671"/>
          </a:xfrm>
          <a:prstGeom prst="rect">
            <a:avLst/>
          </a:prstGeom>
        </p:spPr>
        <p:txBody>
          <a:bodyPr vert="horz" wrap="square" lIns="0" tIns="15355" rIns="0" bIns="0" rtlCol="0">
            <a:spAutoFit/>
          </a:bodyPr>
          <a:lstStyle/>
          <a:p>
            <a:pPr marL="15356">
              <a:spcBef>
                <a:spcPts val="121"/>
              </a:spcBef>
            </a:pPr>
            <a:r>
              <a:rPr spc="466" dirty="0"/>
              <a:t>Classes</a:t>
            </a:r>
            <a:r>
              <a:rPr spc="97" dirty="0"/>
              <a:t> </a:t>
            </a:r>
            <a:r>
              <a:rPr spc="363" dirty="0"/>
              <a:t>scellées</a:t>
            </a:r>
          </a:p>
        </p:txBody>
      </p:sp>
      <p:sp>
        <p:nvSpPr>
          <p:cNvPr id="4" name="object 4"/>
          <p:cNvSpPr txBox="1"/>
          <p:nvPr/>
        </p:nvSpPr>
        <p:spPr>
          <a:xfrm>
            <a:off x="668010" y="2021726"/>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803458"/>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dirty="0">
              <a:solidFill>
                <a:prstClr val="black"/>
              </a:solidFill>
              <a:latin typeface="Lucida Sans Unicode"/>
              <a:cs typeface="Lucida Sans Unicode"/>
            </a:endParaRPr>
          </a:p>
        </p:txBody>
      </p:sp>
      <p:sp>
        <p:nvSpPr>
          <p:cNvPr id="6" name="object 6"/>
          <p:cNvSpPr txBox="1"/>
          <p:nvPr/>
        </p:nvSpPr>
        <p:spPr>
          <a:xfrm>
            <a:off x="668010" y="3534405"/>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dirty="0">
              <a:solidFill>
                <a:prstClr val="black"/>
              </a:solidFill>
              <a:latin typeface="Lucida Sans Unicode"/>
              <a:cs typeface="Lucida Sans Unicode"/>
            </a:endParaRPr>
          </a:p>
        </p:txBody>
      </p:sp>
      <p:sp>
        <p:nvSpPr>
          <p:cNvPr id="7" name="object 7"/>
          <p:cNvSpPr txBox="1"/>
          <p:nvPr/>
        </p:nvSpPr>
        <p:spPr>
          <a:xfrm>
            <a:off x="689695" y="431613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dirty="0">
              <a:solidFill>
                <a:prstClr val="black"/>
              </a:solidFill>
              <a:latin typeface="Lucida Sans Unicode"/>
              <a:cs typeface="Lucida Sans Unicode"/>
            </a:endParaRPr>
          </a:p>
        </p:txBody>
      </p:sp>
      <p:sp>
        <p:nvSpPr>
          <p:cNvPr id="8" name="object 8"/>
          <p:cNvSpPr txBox="1">
            <a:spLocks noGrp="1"/>
          </p:cNvSpPr>
          <p:nvPr>
            <p:ph type="body" idx="1"/>
          </p:nvPr>
        </p:nvSpPr>
        <p:spPr>
          <a:xfrm>
            <a:off x="892981" y="1900637"/>
            <a:ext cx="11299019" cy="3390484"/>
          </a:xfrm>
          <a:prstGeom prst="rect">
            <a:avLst/>
          </a:prstGeom>
        </p:spPr>
        <p:txBody>
          <a:bodyPr vert="horz" wrap="square" lIns="0" tIns="42994" rIns="0" bIns="0" rtlCol="0">
            <a:spAutoFit/>
          </a:bodyPr>
          <a:lstStyle/>
          <a:p>
            <a:pPr marL="336287" marR="66029">
              <a:lnSpc>
                <a:spcPts val="2442"/>
              </a:lnSpc>
              <a:spcBef>
                <a:spcPts val="339"/>
              </a:spcBef>
            </a:pPr>
            <a:r>
              <a:rPr lang="fr-FR" sz="2176" spc="-6" dirty="0"/>
              <a:t>Définition : Les classes scellées permettent de contrôler quels autres classes peuvent étendre une classe spécifique.</a:t>
            </a:r>
          </a:p>
          <a:p>
            <a:pPr marL="336287" marR="66029">
              <a:lnSpc>
                <a:spcPts val="2442"/>
              </a:lnSpc>
              <a:spcBef>
                <a:spcPts val="339"/>
              </a:spcBef>
            </a:pPr>
            <a:endParaRPr lang="fr-FR" sz="2176" spc="-6" dirty="0"/>
          </a:p>
          <a:p>
            <a:pPr marL="336287" marR="66029">
              <a:lnSpc>
                <a:spcPts val="2442"/>
              </a:lnSpc>
              <a:spcBef>
                <a:spcPts val="339"/>
              </a:spcBef>
            </a:pPr>
            <a:r>
              <a:rPr lang="fr-FR" sz="2176" spc="-6" dirty="0"/>
              <a:t>Syntaxe : Utilisation du mot-clé </a:t>
            </a:r>
            <a:r>
              <a:rPr lang="fr-FR" sz="2176" spc="-6" dirty="0" err="1"/>
              <a:t>sealed</a:t>
            </a:r>
            <a:r>
              <a:rPr lang="fr-FR" sz="2176" spc="-6" dirty="0"/>
              <a:t>, suivi de </a:t>
            </a:r>
            <a:r>
              <a:rPr lang="fr-FR" sz="2176" spc="-6" dirty="0" err="1"/>
              <a:t>permits</a:t>
            </a:r>
            <a:r>
              <a:rPr lang="fr-FR" sz="2176" spc="-6" dirty="0"/>
              <a:t> pour spécifier les sous-classes autorisées.</a:t>
            </a:r>
          </a:p>
          <a:p>
            <a:pPr marL="336287" marR="66029">
              <a:lnSpc>
                <a:spcPts val="2442"/>
              </a:lnSpc>
              <a:spcBef>
                <a:spcPts val="339"/>
              </a:spcBef>
            </a:pPr>
            <a:endParaRPr lang="fr-FR" sz="2176" spc="-6" dirty="0"/>
          </a:p>
          <a:p>
            <a:pPr marL="336287" marR="66029">
              <a:lnSpc>
                <a:spcPts val="2442"/>
              </a:lnSpc>
              <a:spcBef>
                <a:spcPts val="339"/>
              </a:spcBef>
            </a:pPr>
            <a:r>
              <a:rPr lang="fr-FR" sz="2176" spc="-6" dirty="0"/>
              <a:t>Utilité :</a:t>
            </a:r>
          </a:p>
          <a:p>
            <a:pPr marL="336287" marR="66029">
              <a:lnSpc>
                <a:spcPts val="2442"/>
              </a:lnSpc>
              <a:spcBef>
                <a:spcPts val="339"/>
              </a:spcBef>
            </a:pPr>
            <a:endParaRPr lang="fr-FR" sz="2176" spc="-6" dirty="0"/>
          </a:p>
          <a:p>
            <a:pPr marL="336287" marR="66029">
              <a:lnSpc>
                <a:spcPts val="2442"/>
              </a:lnSpc>
              <a:spcBef>
                <a:spcPts val="339"/>
              </a:spcBef>
            </a:pPr>
            <a:r>
              <a:rPr lang="fr-FR" sz="2176" spc="-6" dirty="0"/>
              <a:t>    Garantir une hiérarchie de classes bien définie.</a:t>
            </a:r>
          </a:p>
          <a:p>
            <a:pPr marL="336287" marR="66029">
              <a:lnSpc>
                <a:spcPts val="2442"/>
              </a:lnSpc>
              <a:spcBef>
                <a:spcPts val="339"/>
              </a:spcBef>
            </a:pPr>
            <a:r>
              <a:rPr lang="fr-FR" sz="2176" spc="-6" dirty="0"/>
              <a:t>    Améliorer la sécurité et la lisibilité du code.</a:t>
            </a:r>
            <a:endParaRPr sz="2176" dirty="0"/>
          </a:p>
        </p:txBody>
      </p:sp>
      <p:sp>
        <p:nvSpPr>
          <p:cNvPr id="9" name="object 9"/>
          <p:cNvSpPr/>
          <p:nvPr/>
        </p:nvSpPr>
        <p:spPr>
          <a:xfrm>
            <a:off x="1105572" y="5764174"/>
            <a:ext cx="9673753" cy="972750"/>
          </a:xfrm>
          <a:custGeom>
            <a:avLst/>
            <a:gdLst/>
            <a:ahLst/>
            <a:cxnLst/>
            <a:rect l="l" t="t" r="r" b="b"/>
            <a:pathLst>
              <a:path w="8001000" h="804545">
                <a:moveTo>
                  <a:pt x="8001000" y="0"/>
                </a:moveTo>
                <a:lnTo>
                  <a:pt x="0" y="0"/>
                </a:lnTo>
                <a:lnTo>
                  <a:pt x="0" y="804240"/>
                </a:lnTo>
                <a:lnTo>
                  <a:pt x="4000677" y="804240"/>
                </a:lnTo>
                <a:lnTo>
                  <a:pt x="8001000" y="804240"/>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10" name="object 10"/>
          <p:cNvSpPr txBox="1"/>
          <p:nvPr/>
        </p:nvSpPr>
        <p:spPr>
          <a:xfrm>
            <a:off x="1105572" y="6085906"/>
            <a:ext cx="9673753" cy="247300"/>
          </a:xfrm>
          <a:prstGeom prst="rect">
            <a:avLst/>
          </a:prstGeom>
          <a:ln w="29159">
            <a:solidFill>
              <a:srgbClr val="ABB10B"/>
            </a:solidFill>
          </a:ln>
        </p:spPr>
        <p:txBody>
          <a:bodyPr vert="horz" wrap="square" lIns="0" tIns="23801" rIns="0" bIns="0" rtlCol="0">
            <a:spAutoFit/>
          </a:bodyPr>
          <a:lstStyle/>
          <a:p>
            <a:pPr marL="125914" defTabSz="1105601">
              <a:spcBef>
                <a:spcPts val="187"/>
              </a:spcBef>
            </a:pPr>
            <a:r>
              <a:rPr sz="1451" spc="-6" dirty="0">
                <a:solidFill>
                  <a:srgbClr val="CC6B1C"/>
                </a:solidFill>
                <a:latin typeface="Consolas"/>
                <a:cs typeface="Consolas"/>
              </a:rPr>
              <a:t>public</a:t>
            </a:r>
            <a:r>
              <a:rPr sz="1451" spc="6" dirty="0">
                <a:solidFill>
                  <a:srgbClr val="CC6B1C"/>
                </a:solidFill>
                <a:latin typeface="Consolas"/>
                <a:cs typeface="Consolas"/>
              </a:rPr>
              <a:t> </a:t>
            </a:r>
            <a:r>
              <a:rPr sz="1451" spc="-6" dirty="0">
                <a:solidFill>
                  <a:srgbClr val="CC6B1C"/>
                </a:solidFill>
                <a:latin typeface="Consolas"/>
                <a:cs typeface="Consolas"/>
              </a:rPr>
              <a:t>sealed</a:t>
            </a:r>
            <a:r>
              <a:rPr sz="1451" spc="6" dirty="0">
                <a:solidFill>
                  <a:srgbClr val="CC6B1C"/>
                </a:solidFill>
                <a:latin typeface="Consolas"/>
                <a:cs typeface="Consolas"/>
              </a:rPr>
              <a:t> </a:t>
            </a:r>
            <a:r>
              <a:rPr sz="1451" spc="-6" dirty="0">
                <a:solidFill>
                  <a:srgbClr val="CC6B1C"/>
                </a:solidFill>
                <a:latin typeface="Consolas"/>
                <a:cs typeface="Consolas"/>
              </a:rPr>
              <a:t>class</a:t>
            </a:r>
            <a:r>
              <a:rPr sz="1451" dirty="0">
                <a:solidFill>
                  <a:srgbClr val="CC6B1C"/>
                </a:solidFill>
                <a:latin typeface="Consolas"/>
                <a:cs typeface="Consolas"/>
              </a:rPr>
              <a:t> </a:t>
            </a:r>
            <a:r>
              <a:rPr sz="1451" u="sng" spc="-6" dirty="0">
                <a:solidFill>
                  <a:srgbClr val="118FC2"/>
                </a:solidFill>
                <a:uFill>
                  <a:solidFill>
                    <a:srgbClr val="118FC2"/>
                  </a:solidFill>
                </a:uFill>
                <a:latin typeface="Consolas"/>
                <a:cs typeface="Consolas"/>
              </a:rPr>
              <a:t>Celeste</a:t>
            </a:r>
            <a:r>
              <a:rPr sz="1451" spc="6" dirty="0">
                <a:solidFill>
                  <a:srgbClr val="118FC2"/>
                </a:solidFill>
                <a:latin typeface="Consolas"/>
                <a:cs typeface="Consolas"/>
              </a:rPr>
              <a:t> </a:t>
            </a:r>
            <a:r>
              <a:rPr sz="1451" spc="-6" dirty="0">
                <a:solidFill>
                  <a:srgbClr val="CC6B1C"/>
                </a:solidFill>
                <a:latin typeface="Consolas"/>
                <a:cs typeface="Consolas"/>
              </a:rPr>
              <a:t>permits</a:t>
            </a:r>
            <a:r>
              <a:rPr sz="1451" spc="6" dirty="0">
                <a:solidFill>
                  <a:srgbClr val="CC6B1C"/>
                </a:solidFill>
                <a:latin typeface="Consolas"/>
                <a:cs typeface="Consolas"/>
              </a:rPr>
              <a:t> </a:t>
            </a:r>
            <a:r>
              <a:rPr sz="1451" spc="-6" dirty="0">
                <a:solidFill>
                  <a:srgbClr val="118FC2"/>
                </a:solidFill>
                <a:latin typeface="Consolas"/>
                <a:cs typeface="Consolas"/>
              </a:rPr>
              <a:t>Planete</a:t>
            </a:r>
            <a:r>
              <a:rPr sz="1451" spc="-6" dirty="0">
                <a:solidFill>
                  <a:srgbClr val="E5E5F9"/>
                </a:solidFill>
                <a:latin typeface="Consolas"/>
                <a:cs typeface="Consolas"/>
              </a:rPr>
              <a:t>, </a:t>
            </a:r>
            <a:r>
              <a:rPr sz="1451" spc="-6" dirty="0">
                <a:solidFill>
                  <a:srgbClr val="118FC2"/>
                </a:solidFill>
                <a:latin typeface="Consolas"/>
                <a:cs typeface="Consolas"/>
              </a:rPr>
              <a:t>Comete</a:t>
            </a:r>
            <a:r>
              <a:rPr sz="1451" spc="-6" dirty="0">
                <a:solidFill>
                  <a:srgbClr val="E5E5F9"/>
                </a:solidFill>
                <a:latin typeface="Consolas"/>
                <a:cs typeface="Consolas"/>
              </a:rPr>
              <a:t>, </a:t>
            </a:r>
            <a:r>
              <a:rPr sz="1451" spc="-6" dirty="0">
                <a:solidFill>
                  <a:srgbClr val="118FC2"/>
                </a:solidFill>
                <a:latin typeface="Consolas"/>
                <a:cs typeface="Consolas"/>
              </a:rPr>
              <a:t>Etoile</a:t>
            </a:r>
            <a:endParaRPr sz="1451">
              <a:solidFill>
                <a:prstClr val="black"/>
              </a:solidFill>
              <a:latin typeface="Consolas"/>
              <a:cs typeface="Consolas"/>
            </a:endParaRP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812288"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dirty="0">
                <a:solidFill>
                  <a:srgbClr val="0058FF"/>
                </a:solidFill>
                <a:latin typeface="Arial"/>
                <a:cs typeface="Arial"/>
              </a:rPr>
              <a:t>15</a:t>
            </a:r>
            <a:endParaRPr sz="1814">
              <a:solidFill>
                <a:prstClr val="black"/>
              </a:solidFill>
              <a:latin typeface="Arial"/>
              <a:cs typeface="Arial"/>
            </a:endParaRPr>
          </a:p>
        </p:txBody>
      </p:sp>
      <p:sp>
        <p:nvSpPr>
          <p:cNvPr id="3" name="object 3"/>
          <p:cNvSpPr txBox="1">
            <a:spLocks noGrp="1"/>
          </p:cNvSpPr>
          <p:nvPr>
            <p:ph type="title"/>
          </p:nvPr>
        </p:nvSpPr>
        <p:spPr>
          <a:xfrm>
            <a:off x="649791" y="586189"/>
            <a:ext cx="11512428" cy="1124508"/>
          </a:xfrm>
          <a:prstGeom prst="rect">
            <a:avLst/>
          </a:prstGeom>
        </p:spPr>
        <p:txBody>
          <a:bodyPr vert="horz" wrap="square" lIns="0" tIns="46833" rIns="0" bIns="0" rtlCol="0">
            <a:spAutoFit/>
          </a:bodyPr>
          <a:lstStyle/>
          <a:p>
            <a:pPr marL="15356" marR="6142">
              <a:lnSpc>
                <a:spcPts val="4220"/>
              </a:lnSpc>
              <a:spcBef>
                <a:spcPts val="369"/>
              </a:spcBef>
            </a:pPr>
            <a:r>
              <a:rPr spc="466" dirty="0"/>
              <a:t>Classes</a:t>
            </a:r>
            <a:r>
              <a:rPr spc="157" dirty="0"/>
              <a:t> </a:t>
            </a:r>
            <a:r>
              <a:rPr spc="363" dirty="0"/>
              <a:t>scellées</a:t>
            </a:r>
            <a:r>
              <a:rPr spc="157" dirty="0"/>
              <a:t> </a:t>
            </a:r>
            <a:r>
              <a:rPr spc="115" dirty="0"/>
              <a:t>:</a:t>
            </a:r>
            <a:r>
              <a:rPr spc="151" dirty="0"/>
              <a:t> </a:t>
            </a:r>
            <a:r>
              <a:rPr spc="320" dirty="0"/>
              <a:t>vérifications</a:t>
            </a:r>
            <a:r>
              <a:rPr spc="157" dirty="0"/>
              <a:t> </a:t>
            </a:r>
            <a:r>
              <a:rPr spc="514" dirty="0"/>
              <a:t>à</a:t>
            </a:r>
            <a:r>
              <a:rPr spc="163" dirty="0"/>
              <a:t> </a:t>
            </a:r>
            <a:r>
              <a:rPr spc="339" dirty="0"/>
              <a:t>la </a:t>
            </a:r>
            <a:r>
              <a:rPr spc="-1076" dirty="0"/>
              <a:t> </a:t>
            </a:r>
            <a:r>
              <a:rPr spc="363" dirty="0"/>
              <a:t>compilation</a:t>
            </a:r>
          </a:p>
        </p:txBody>
      </p:sp>
      <p:sp>
        <p:nvSpPr>
          <p:cNvPr id="4" name="object 4"/>
          <p:cNvSpPr txBox="1"/>
          <p:nvPr/>
        </p:nvSpPr>
        <p:spPr>
          <a:xfrm>
            <a:off x="668010"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593720"/>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1059752" y="1895553"/>
            <a:ext cx="10307921" cy="1582254"/>
          </a:xfrm>
          <a:prstGeom prst="rect">
            <a:avLst/>
          </a:prstGeom>
        </p:spPr>
        <p:txBody>
          <a:bodyPr vert="horz" wrap="square" lIns="0" tIns="155855" rIns="0" bIns="0" rtlCol="0">
            <a:spAutoFit/>
          </a:bodyPr>
          <a:lstStyle/>
          <a:p>
            <a:pPr marL="15356" defTabSz="1105601">
              <a:spcBef>
                <a:spcPts val="1227"/>
              </a:spcBef>
            </a:pPr>
            <a:r>
              <a:rPr sz="2176" spc="-6" dirty="0">
                <a:solidFill>
                  <a:srgbClr val="FFFFFF"/>
                </a:solidFill>
                <a:latin typeface="Arial MT"/>
                <a:cs typeface="Arial MT"/>
              </a:rPr>
              <a:t>Les classes</a:t>
            </a:r>
            <a:r>
              <a:rPr sz="2176" dirty="0">
                <a:solidFill>
                  <a:srgbClr val="FFFFFF"/>
                </a:solidFill>
                <a:latin typeface="Arial MT"/>
                <a:cs typeface="Arial MT"/>
              </a:rPr>
              <a:t> </a:t>
            </a:r>
            <a:r>
              <a:rPr sz="2176" spc="-6" dirty="0">
                <a:solidFill>
                  <a:srgbClr val="FFFFFF"/>
                </a:solidFill>
                <a:latin typeface="Arial MT"/>
                <a:cs typeface="Arial MT"/>
              </a:rPr>
              <a:t>scellées </a:t>
            </a:r>
            <a:r>
              <a:rPr sz="2176" spc="-12" dirty="0">
                <a:solidFill>
                  <a:srgbClr val="FFFFFF"/>
                </a:solidFill>
                <a:latin typeface="Arial MT"/>
                <a:cs typeface="Arial MT"/>
              </a:rPr>
              <a:t>apportent</a:t>
            </a:r>
            <a:r>
              <a:rPr sz="2176" dirty="0">
                <a:solidFill>
                  <a:srgbClr val="FFFFFF"/>
                </a:solidFill>
                <a:latin typeface="Arial MT"/>
                <a:cs typeface="Arial MT"/>
              </a:rPr>
              <a:t> </a:t>
            </a:r>
            <a:r>
              <a:rPr sz="2176" spc="-6" dirty="0">
                <a:solidFill>
                  <a:srgbClr val="FFFFFF"/>
                </a:solidFill>
                <a:latin typeface="Arial MT"/>
                <a:cs typeface="Arial MT"/>
              </a:rPr>
              <a:t>du contrôle</a:t>
            </a:r>
            <a:r>
              <a:rPr sz="2176" spc="-12" dirty="0">
                <a:solidFill>
                  <a:srgbClr val="FFFFFF"/>
                </a:solidFill>
                <a:latin typeface="Arial MT"/>
                <a:cs typeface="Arial MT"/>
              </a:rPr>
              <a:t> </a:t>
            </a:r>
            <a:r>
              <a:rPr sz="2176" spc="-6" dirty="0">
                <a:solidFill>
                  <a:srgbClr val="FFFFFF"/>
                </a:solidFill>
                <a:latin typeface="Arial MT"/>
                <a:cs typeface="Arial MT"/>
              </a:rPr>
              <a:t>sur</a:t>
            </a:r>
            <a:r>
              <a:rPr sz="2176" dirty="0">
                <a:solidFill>
                  <a:srgbClr val="FFFFFF"/>
                </a:solidFill>
                <a:latin typeface="Arial MT"/>
                <a:cs typeface="Arial MT"/>
              </a:rPr>
              <a:t> </a:t>
            </a:r>
            <a:r>
              <a:rPr sz="2176" spc="-6" dirty="0">
                <a:solidFill>
                  <a:srgbClr val="FFFFFF"/>
                </a:solidFill>
                <a:latin typeface="Arial MT"/>
                <a:cs typeface="Arial MT"/>
              </a:rPr>
              <a:t>le diagramme</a:t>
            </a:r>
            <a:r>
              <a:rPr sz="2176" spc="-12" dirty="0">
                <a:solidFill>
                  <a:srgbClr val="FFFFFF"/>
                </a:solidFill>
                <a:latin typeface="Arial MT"/>
                <a:cs typeface="Arial MT"/>
              </a:rPr>
              <a:t> </a:t>
            </a:r>
            <a:r>
              <a:rPr sz="2176" spc="-6" dirty="0">
                <a:solidFill>
                  <a:srgbClr val="FFFFFF"/>
                </a:solidFill>
                <a:latin typeface="Arial MT"/>
                <a:cs typeface="Arial MT"/>
              </a:rPr>
              <a:t>d’héritage des</a:t>
            </a:r>
            <a:r>
              <a:rPr sz="2176" dirty="0">
                <a:solidFill>
                  <a:srgbClr val="FFFFFF"/>
                </a:solidFill>
                <a:latin typeface="Arial MT"/>
                <a:cs typeface="Arial MT"/>
              </a:rPr>
              <a:t> </a:t>
            </a:r>
            <a:r>
              <a:rPr sz="2176" spc="-6" dirty="0">
                <a:solidFill>
                  <a:srgbClr val="FFFFFF"/>
                </a:solidFill>
                <a:latin typeface="Arial MT"/>
                <a:cs typeface="Arial MT"/>
              </a:rPr>
              <a:t>classes.</a:t>
            </a:r>
            <a:endParaRPr sz="2176">
              <a:solidFill>
                <a:prstClr val="black"/>
              </a:solidFill>
              <a:latin typeface="Arial MT"/>
              <a:cs typeface="Arial MT"/>
            </a:endParaRPr>
          </a:p>
          <a:p>
            <a:pPr marL="15356" marR="54512" defTabSz="1105601">
              <a:lnSpc>
                <a:spcPts val="2442"/>
              </a:lnSpc>
              <a:spcBef>
                <a:spcPts val="1330"/>
              </a:spcBef>
            </a:pPr>
            <a:r>
              <a:rPr sz="2176" spc="-12" dirty="0">
                <a:solidFill>
                  <a:srgbClr val="FFFFFF"/>
                </a:solidFill>
                <a:latin typeface="Arial MT"/>
                <a:cs typeface="Arial MT"/>
              </a:rPr>
              <a:t>Elles </a:t>
            </a:r>
            <a:r>
              <a:rPr sz="2176" spc="-6" dirty="0">
                <a:solidFill>
                  <a:srgbClr val="FFFFFF"/>
                </a:solidFill>
                <a:latin typeface="Arial MT"/>
                <a:cs typeface="Arial MT"/>
              </a:rPr>
              <a:t>apportent aussi du contrôle </a:t>
            </a:r>
            <a:r>
              <a:rPr sz="2176" dirty="0">
                <a:solidFill>
                  <a:srgbClr val="FFFFFF"/>
                </a:solidFill>
                <a:latin typeface="Arial MT"/>
                <a:cs typeface="Arial MT"/>
              </a:rPr>
              <a:t>à </a:t>
            </a:r>
            <a:r>
              <a:rPr sz="2176" spc="-6" dirty="0">
                <a:solidFill>
                  <a:srgbClr val="FFFFFF"/>
                </a:solidFill>
                <a:latin typeface="Arial MT"/>
                <a:cs typeface="Arial MT"/>
              </a:rPr>
              <a:t>la compilation. </a:t>
            </a:r>
            <a:r>
              <a:rPr sz="2176" dirty="0">
                <a:solidFill>
                  <a:srgbClr val="FFFFFF"/>
                </a:solidFill>
                <a:latin typeface="Arial MT"/>
                <a:cs typeface="Arial MT"/>
              </a:rPr>
              <a:t>En </a:t>
            </a:r>
            <a:r>
              <a:rPr sz="2176" spc="-12" dirty="0">
                <a:solidFill>
                  <a:srgbClr val="FFFFFF"/>
                </a:solidFill>
                <a:latin typeface="Arial MT"/>
                <a:cs typeface="Arial MT"/>
              </a:rPr>
              <a:t>effet, </a:t>
            </a:r>
            <a:r>
              <a:rPr sz="2176" spc="-6" dirty="0">
                <a:solidFill>
                  <a:srgbClr val="FFFFFF"/>
                </a:solidFill>
                <a:latin typeface="Arial MT"/>
                <a:cs typeface="Arial MT"/>
              </a:rPr>
              <a:t>le compilateur connaît le </a:t>
            </a:r>
            <a:r>
              <a:rPr sz="2176" spc="-592" dirty="0">
                <a:solidFill>
                  <a:srgbClr val="FFFFFF"/>
                </a:solidFill>
                <a:latin typeface="Arial MT"/>
                <a:cs typeface="Arial MT"/>
              </a:rPr>
              <a:t> </a:t>
            </a:r>
            <a:r>
              <a:rPr sz="2176" spc="-6" dirty="0">
                <a:solidFill>
                  <a:srgbClr val="FFFFFF"/>
                </a:solidFill>
                <a:latin typeface="Arial MT"/>
                <a:cs typeface="Arial MT"/>
              </a:rPr>
              <a:t>diagramme complet</a:t>
            </a:r>
            <a:r>
              <a:rPr sz="2176" dirty="0">
                <a:solidFill>
                  <a:srgbClr val="FFFFFF"/>
                </a:solidFill>
                <a:latin typeface="Arial MT"/>
                <a:cs typeface="Arial MT"/>
              </a:rPr>
              <a:t> </a:t>
            </a:r>
            <a:r>
              <a:rPr sz="2176" spc="-6" dirty="0">
                <a:solidFill>
                  <a:srgbClr val="FFFFFF"/>
                </a:solidFill>
                <a:latin typeface="Arial MT"/>
                <a:cs typeface="Arial MT"/>
              </a:rPr>
              <a:t>d’héritage </a:t>
            </a:r>
            <a:r>
              <a:rPr sz="2176" spc="-12" dirty="0">
                <a:solidFill>
                  <a:srgbClr val="FFFFFF"/>
                </a:solidFill>
                <a:latin typeface="Arial MT"/>
                <a:cs typeface="Arial MT"/>
              </a:rPr>
              <a:t>d’une</a:t>
            </a:r>
            <a:r>
              <a:rPr sz="2176" spc="-6" dirty="0">
                <a:solidFill>
                  <a:srgbClr val="FFFFFF"/>
                </a:solidFill>
                <a:latin typeface="Arial MT"/>
                <a:cs typeface="Arial MT"/>
              </a:rPr>
              <a:t> classe </a:t>
            </a:r>
            <a:r>
              <a:rPr sz="2176" spc="-12" dirty="0">
                <a:solidFill>
                  <a:srgbClr val="FFFFFF"/>
                </a:solidFill>
                <a:latin typeface="Arial MT"/>
                <a:cs typeface="Arial MT"/>
              </a:rPr>
              <a:t>scellée.</a:t>
            </a:r>
            <a:r>
              <a:rPr sz="2176" dirty="0">
                <a:solidFill>
                  <a:srgbClr val="FFFFFF"/>
                </a:solidFill>
                <a:latin typeface="Arial MT"/>
                <a:cs typeface="Arial MT"/>
              </a:rPr>
              <a:t> Il</a:t>
            </a:r>
            <a:r>
              <a:rPr sz="2176" spc="-6" dirty="0">
                <a:solidFill>
                  <a:srgbClr val="FFFFFF"/>
                </a:solidFill>
                <a:latin typeface="Arial MT"/>
                <a:cs typeface="Arial MT"/>
              </a:rPr>
              <a:t> </a:t>
            </a:r>
            <a:r>
              <a:rPr sz="2176" spc="-12" dirty="0">
                <a:solidFill>
                  <a:srgbClr val="FFFFFF"/>
                </a:solidFill>
                <a:latin typeface="Arial MT"/>
                <a:cs typeface="Arial MT"/>
              </a:rPr>
              <a:t>peut</a:t>
            </a:r>
            <a:r>
              <a:rPr sz="2176" dirty="0">
                <a:solidFill>
                  <a:srgbClr val="FFFFFF"/>
                </a:solidFill>
                <a:latin typeface="Arial MT"/>
                <a:cs typeface="Arial MT"/>
              </a:rPr>
              <a:t> </a:t>
            </a:r>
            <a:r>
              <a:rPr sz="2176" spc="-12" dirty="0">
                <a:solidFill>
                  <a:srgbClr val="FFFFFF"/>
                </a:solidFill>
                <a:latin typeface="Arial MT"/>
                <a:cs typeface="Arial MT"/>
              </a:rPr>
              <a:t>donc</a:t>
            </a:r>
            <a:r>
              <a:rPr sz="2176" dirty="0">
                <a:solidFill>
                  <a:srgbClr val="FFFFFF"/>
                </a:solidFill>
                <a:latin typeface="Arial MT"/>
                <a:cs typeface="Arial MT"/>
              </a:rPr>
              <a:t> </a:t>
            </a:r>
            <a:r>
              <a:rPr sz="2176" spc="-6" dirty="0">
                <a:solidFill>
                  <a:srgbClr val="FFFFFF"/>
                </a:solidFill>
                <a:latin typeface="Arial MT"/>
                <a:cs typeface="Arial MT"/>
              </a:rPr>
              <a:t>empêcher</a:t>
            </a:r>
            <a:r>
              <a:rPr sz="2176" spc="6" dirty="0">
                <a:solidFill>
                  <a:srgbClr val="FFFFFF"/>
                </a:solidFill>
                <a:latin typeface="Arial MT"/>
                <a:cs typeface="Arial MT"/>
              </a:rPr>
              <a:t> </a:t>
            </a:r>
            <a:r>
              <a:rPr sz="2176" spc="-6" dirty="0">
                <a:solidFill>
                  <a:srgbClr val="FFFFFF"/>
                </a:solidFill>
                <a:latin typeface="Arial MT"/>
                <a:cs typeface="Arial MT"/>
              </a:rPr>
              <a:t>un </a:t>
            </a:r>
            <a:r>
              <a:rPr sz="2176" dirty="0">
                <a:solidFill>
                  <a:srgbClr val="FFFFFF"/>
                </a:solidFill>
                <a:latin typeface="Arial MT"/>
                <a:cs typeface="Arial MT"/>
              </a:rPr>
              <a:t> </a:t>
            </a:r>
            <a:r>
              <a:rPr sz="2176" spc="-12" dirty="0">
                <a:solidFill>
                  <a:srgbClr val="FFFFFF"/>
                </a:solidFill>
                <a:latin typeface="Arial MT"/>
                <a:cs typeface="Arial MT"/>
              </a:rPr>
              <a:t>développeur</a:t>
            </a:r>
            <a:r>
              <a:rPr sz="2176" spc="-6" dirty="0">
                <a:solidFill>
                  <a:srgbClr val="FFFFFF"/>
                </a:solidFill>
                <a:latin typeface="Arial MT"/>
                <a:cs typeface="Arial MT"/>
              </a:rPr>
              <a:t> de créer</a:t>
            </a:r>
            <a:r>
              <a:rPr sz="2176" dirty="0">
                <a:solidFill>
                  <a:srgbClr val="FFFFFF"/>
                </a:solidFill>
                <a:latin typeface="Arial MT"/>
                <a:cs typeface="Arial MT"/>
              </a:rPr>
              <a:t> </a:t>
            </a:r>
            <a:r>
              <a:rPr sz="2176" spc="-6" dirty="0">
                <a:solidFill>
                  <a:srgbClr val="FFFFFF"/>
                </a:solidFill>
                <a:latin typeface="Arial MT"/>
                <a:cs typeface="Arial MT"/>
              </a:rPr>
              <a:t>un instanceof</a:t>
            </a:r>
            <a:r>
              <a:rPr sz="2176" dirty="0">
                <a:solidFill>
                  <a:srgbClr val="FFFFFF"/>
                </a:solidFill>
                <a:latin typeface="Arial MT"/>
                <a:cs typeface="Arial MT"/>
              </a:rPr>
              <a:t> </a:t>
            </a:r>
            <a:r>
              <a:rPr sz="2176" spc="-12" dirty="0">
                <a:solidFill>
                  <a:srgbClr val="FFFFFF"/>
                </a:solidFill>
                <a:latin typeface="Arial MT"/>
                <a:cs typeface="Arial MT"/>
              </a:rPr>
              <a:t>inutile.</a:t>
            </a:r>
            <a:endParaRPr sz="2176">
              <a:solidFill>
                <a:prstClr val="black"/>
              </a:solidFill>
              <a:latin typeface="Arial MT"/>
              <a:cs typeface="Arial MT"/>
            </a:endParaRPr>
          </a:p>
        </p:txBody>
      </p:sp>
      <p:sp>
        <p:nvSpPr>
          <p:cNvPr id="7" name="object 7"/>
          <p:cNvSpPr txBox="1"/>
          <p:nvPr/>
        </p:nvSpPr>
        <p:spPr>
          <a:xfrm>
            <a:off x="369859" y="6371382"/>
            <a:ext cx="10631915" cy="350340"/>
          </a:xfrm>
          <a:prstGeom prst="rect">
            <a:avLst/>
          </a:prstGeom>
        </p:spPr>
        <p:txBody>
          <a:bodyPr vert="horz" wrap="square" lIns="0" tIns="15355" rIns="0" bIns="0" rtlCol="0">
            <a:spAutoFit/>
          </a:bodyPr>
          <a:lstStyle/>
          <a:p>
            <a:pPr marL="15356" defTabSz="1105601">
              <a:spcBef>
                <a:spcPts val="121"/>
              </a:spcBef>
            </a:pPr>
            <a:r>
              <a:rPr sz="2176" spc="-6" dirty="0">
                <a:solidFill>
                  <a:srgbClr val="FFFFFF"/>
                </a:solidFill>
                <a:latin typeface="Arial MT"/>
                <a:cs typeface="Arial MT"/>
                <a:hlinkClick r:id="rId2"/>
              </a:rPr>
              <a:t>https://docs.oracle.com/en/java/javase/20/language/sealed-classes-and-interfaces.html</a:t>
            </a:r>
            <a:endParaRPr sz="2176">
              <a:solidFill>
                <a:prstClr val="black"/>
              </a:solidFill>
              <a:latin typeface="Arial MT"/>
              <a:cs typeface="Arial MT"/>
            </a:endParaRP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812288"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dirty="0">
                <a:solidFill>
                  <a:srgbClr val="0058FF"/>
                </a:solidFill>
                <a:latin typeface="Arial"/>
                <a:cs typeface="Arial"/>
              </a:rPr>
              <a:t>15</a:t>
            </a:r>
            <a:endParaRPr sz="1814">
              <a:solidFill>
                <a:prstClr val="black"/>
              </a:solidFill>
              <a:latin typeface="Arial"/>
              <a:cs typeface="Arial"/>
            </a:endParaRPr>
          </a:p>
        </p:txBody>
      </p:sp>
      <p:sp>
        <p:nvSpPr>
          <p:cNvPr id="3" name="object 3"/>
          <p:cNvSpPr txBox="1">
            <a:spLocks noGrp="1"/>
          </p:cNvSpPr>
          <p:nvPr>
            <p:ph type="title"/>
          </p:nvPr>
        </p:nvSpPr>
        <p:spPr>
          <a:xfrm>
            <a:off x="537432" y="484857"/>
            <a:ext cx="4894458" cy="573671"/>
          </a:xfrm>
          <a:prstGeom prst="rect">
            <a:avLst/>
          </a:prstGeom>
        </p:spPr>
        <p:txBody>
          <a:bodyPr vert="horz" wrap="square" lIns="0" tIns="15355" rIns="0" bIns="0" rtlCol="0">
            <a:spAutoFit/>
          </a:bodyPr>
          <a:lstStyle/>
          <a:p>
            <a:pPr marL="15356">
              <a:spcBef>
                <a:spcPts val="121"/>
              </a:spcBef>
            </a:pPr>
            <a:r>
              <a:rPr spc="363" dirty="0"/>
              <a:t>Interfaces</a:t>
            </a:r>
            <a:r>
              <a:rPr spc="133" dirty="0"/>
              <a:t> </a:t>
            </a:r>
            <a:r>
              <a:rPr spc="363" dirty="0"/>
              <a:t>scellées</a:t>
            </a:r>
          </a:p>
        </p:txBody>
      </p:sp>
      <p:sp>
        <p:nvSpPr>
          <p:cNvPr id="6" name="object 6"/>
          <p:cNvSpPr txBox="1"/>
          <p:nvPr/>
        </p:nvSpPr>
        <p:spPr>
          <a:xfrm>
            <a:off x="1059752" y="2036144"/>
            <a:ext cx="10016941" cy="3390484"/>
          </a:xfrm>
          <a:prstGeom prst="rect">
            <a:avLst/>
          </a:prstGeom>
        </p:spPr>
        <p:txBody>
          <a:bodyPr vert="horz" wrap="square" lIns="0" tIns="42994" rIns="0" bIns="0" rtlCol="0">
            <a:spAutoFit/>
          </a:bodyPr>
          <a:lstStyle/>
          <a:p>
            <a:pPr marL="15356" marR="6142" defTabSz="1105601">
              <a:lnSpc>
                <a:spcPts val="2442"/>
              </a:lnSpc>
              <a:spcBef>
                <a:spcPts val="339"/>
              </a:spcBef>
            </a:pPr>
            <a:r>
              <a:rPr lang="fr-FR" sz="2176" spc="-6" dirty="0">
                <a:solidFill>
                  <a:srgbClr val="FFFFFF"/>
                </a:solidFill>
                <a:latin typeface="Arial MT"/>
                <a:cs typeface="Arial MT"/>
              </a:rPr>
              <a:t>Définition : Les interfaces scellées permettent de restreindre quelles classes peuvent implémenter une interface donnée.</a:t>
            </a:r>
          </a:p>
          <a:p>
            <a:pPr marL="15356" marR="6142" defTabSz="1105601">
              <a:lnSpc>
                <a:spcPts val="2442"/>
              </a:lnSpc>
              <a:spcBef>
                <a:spcPts val="339"/>
              </a:spcBef>
            </a:pPr>
            <a:endParaRPr lang="fr-FR" sz="2176" spc="-6" dirty="0">
              <a:solidFill>
                <a:srgbClr val="FFFFFF"/>
              </a:solidFill>
              <a:latin typeface="Arial MT"/>
              <a:cs typeface="Arial MT"/>
            </a:endParaRPr>
          </a:p>
          <a:p>
            <a:pPr marL="15356" marR="6142" defTabSz="1105601">
              <a:lnSpc>
                <a:spcPts val="2442"/>
              </a:lnSpc>
              <a:spcBef>
                <a:spcPts val="339"/>
              </a:spcBef>
            </a:pPr>
            <a:r>
              <a:rPr lang="fr-FR" sz="2176" spc="-6" dirty="0">
                <a:solidFill>
                  <a:srgbClr val="FFFFFF"/>
                </a:solidFill>
                <a:latin typeface="Arial MT"/>
                <a:cs typeface="Arial MT"/>
              </a:rPr>
              <a:t>Syntaxe : Utilisation du mot-clé </a:t>
            </a:r>
            <a:r>
              <a:rPr lang="fr-FR" sz="2176" spc="-6" dirty="0" err="1">
                <a:solidFill>
                  <a:srgbClr val="FFFFFF"/>
                </a:solidFill>
                <a:latin typeface="Arial MT"/>
                <a:cs typeface="Arial MT"/>
              </a:rPr>
              <a:t>sealed</a:t>
            </a:r>
            <a:r>
              <a:rPr lang="fr-FR" sz="2176" spc="-6" dirty="0">
                <a:solidFill>
                  <a:srgbClr val="FFFFFF"/>
                </a:solidFill>
                <a:latin typeface="Arial MT"/>
                <a:cs typeface="Arial MT"/>
              </a:rPr>
              <a:t>, suivi de </a:t>
            </a:r>
            <a:r>
              <a:rPr lang="fr-FR" sz="2176" spc="-6" dirty="0" err="1">
                <a:solidFill>
                  <a:srgbClr val="FFFFFF"/>
                </a:solidFill>
                <a:latin typeface="Arial MT"/>
                <a:cs typeface="Arial MT"/>
              </a:rPr>
              <a:t>permits</a:t>
            </a:r>
            <a:r>
              <a:rPr lang="fr-FR" sz="2176" spc="-6" dirty="0">
                <a:solidFill>
                  <a:srgbClr val="FFFFFF"/>
                </a:solidFill>
                <a:latin typeface="Arial MT"/>
                <a:cs typeface="Arial MT"/>
              </a:rPr>
              <a:t> pour spécifier les classes autorisées.</a:t>
            </a:r>
          </a:p>
          <a:p>
            <a:pPr marL="15356" marR="6142" defTabSz="1105601">
              <a:lnSpc>
                <a:spcPts val="2442"/>
              </a:lnSpc>
              <a:spcBef>
                <a:spcPts val="339"/>
              </a:spcBef>
            </a:pPr>
            <a:endParaRPr lang="fr-FR" sz="2176" spc="-6" dirty="0">
              <a:solidFill>
                <a:srgbClr val="FFFFFF"/>
              </a:solidFill>
              <a:latin typeface="Arial MT"/>
              <a:cs typeface="Arial MT"/>
            </a:endParaRPr>
          </a:p>
          <a:p>
            <a:pPr marL="15356" marR="6142" defTabSz="1105601">
              <a:lnSpc>
                <a:spcPts val="2442"/>
              </a:lnSpc>
              <a:spcBef>
                <a:spcPts val="339"/>
              </a:spcBef>
            </a:pPr>
            <a:r>
              <a:rPr lang="fr-FR" sz="2176" spc="-6" dirty="0">
                <a:solidFill>
                  <a:srgbClr val="FFFFFF"/>
                </a:solidFill>
                <a:latin typeface="Arial MT"/>
                <a:cs typeface="Arial MT"/>
              </a:rPr>
              <a:t>Utilité :</a:t>
            </a:r>
          </a:p>
          <a:p>
            <a:pPr marL="15356" marR="6142" defTabSz="1105601">
              <a:lnSpc>
                <a:spcPts val="2442"/>
              </a:lnSpc>
              <a:spcBef>
                <a:spcPts val="339"/>
              </a:spcBef>
            </a:pPr>
            <a:endParaRPr lang="fr-FR" sz="2176" spc="-6" dirty="0">
              <a:solidFill>
                <a:srgbClr val="FFFFFF"/>
              </a:solidFill>
              <a:latin typeface="Arial MT"/>
              <a:cs typeface="Arial MT"/>
            </a:endParaRPr>
          </a:p>
          <a:p>
            <a:pPr marL="15356" marR="6142" defTabSz="1105601">
              <a:lnSpc>
                <a:spcPts val="2442"/>
              </a:lnSpc>
              <a:spcBef>
                <a:spcPts val="339"/>
              </a:spcBef>
            </a:pPr>
            <a:r>
              <a:rPr lang="fr-FR" sz="2176" spc="-6" dirty="0">
                <a:solidFill>
                  <a:srgbClr val="FFFFFF"/>
                </a:solidFill>
                <a:latin typeface="Arial MT"/>
                <a:cs typeface="Arial MT"/>
              </a:rPr>
              <a:t>    Offrir une plus grande sécurité dans les contrats d'interface.</a:t>
            </a:r>
          </a:p>
          <a:p>
            <a:pPr marL="15356" marR="6142" defTabSz="1105601">
              <a:lnSpc>
                <a:spcPts val="2442"/>
              </a:lnSpc>
              <a:spcBef>
                <a:spcPts val="339"/>
              </a:spcBef>
            </a:pPr>
            <a:r>
              <a:rPr lang="fr-FR" sz="2176" spc="-6" dirty="0">
                <a:solidFill>
                  <a:srgbClr val="FFFFFF"/>
                </a:solidFill>
                <a:latin typeface="Arial MT"/>
                <a:cs typeface="Arial MT"/>
              </a:rPr>
              <a:t>    Aider à la structuration d'architectures logicielles complexes.</a:t>
            </a:r>
            <a:endParaRPr sz="2176" dirty="0">
              <a:solidFill>
                <a:prstClr val="black"/>
              </a:solidFill>
              <a:latin typeface="Arial MT"/>
              <a:cs typeface="Arial MT"/>
            </a:endParaRPr>
          </a:p>
        </p:txBody>
      </p:sp>
      <p:sp>
        <p:nvSpPr>
          <p:cNvPr id="8" name="Rectangle 7">
            <a:extLst>
              <a:ext uri="{FF2B5EF4-FFF2-40B4-BE49-F238E27FC236}">
                <a16:creationId xmlns:a16="http://schemas.microsoft.com/office/drawing/2014/main" id="{4C8DD0FA-26A4-DED1-EBC3-2D7E7A6DF0F2}"/>
              </a:ext>
            </a:extLst>
          </p:cNvPr>
          <p:cNvSpPr/>
          <p:nvPr/>
        </p:nvSpPr>
        <p:spPr>
          <a:xfrm>
            <a:off x="943575" y="5503746"/>
            <a:ext cx="8686800" cy="124753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531B5228-BDAB-F16D-D69D-378AB62555FE}"/>
              </a:ext>
            </a:extLst>
          </p:cNvPr>
          <p:cNvSpPr txBox="1"/>
          <p:nvPr/>
        </p:nvSpPr>
        <p:spPr>
          <a:xfrm>
            <a:off x="943575" y="5522742"/>
            <a:ext cx="9770534" cy="923330"/>
          </a:xfrm>
          <a:prstGeom prst="rect">
            <a:avLst/>
          </a:prstGeom>
          <a:noFill/>
        </p:spPr>
        <p:txBody>
          <a:bodyPr wrap="square" rtlCol="0">
            <a:spAutoFit/>
          </a:bodyPr>
          <a:lstStyle/>
          <a:p>
            <a:r>
              <a:rPr lang="fr-FR" dirty="0" err="1">
                <a:solidFill>
                  <a:schemeClr val="bg1"/>
                </a:solidFill>
              </a:rPr>
              <a:t>sealed</a:t>
            </a:r>
            <a:r>
              <a:rPr lang="fr-FR" dirty="0">
                <a:solidFill>
                  <a:schemeClr val="bg1"/>
                </a:solidFill>
              </a:rPr>
              <a:t> interface Animal </a:t>
            </a:r>
            <a:r>
              <a:rPr lang="fr-FR" dirty="0" err="1">
                <a:solidFill>
                  <a:schemeClr val="bg1"/>
                </a:solidFill>
              </a:rPr>
              <a:t>permits</a:t>
            </a:r>
            <a:r>
              <a:rPr lang="fr-FR" dirty="0">
                <a:solidFill>
                  <a:schemeClr val="bg1"/>
                </a:solidFill>
              </a:rPr>
              <a:t> Chien, Chat {}</a:t>
            </a:r>
          </a:p>
          <a:p>
            <a:r>
              <a:rPr lang="fr-FR" dirty="0">
                <a:solidFill>
                  <a:schemeClr val="bg1"/>
                </a:solidFill>
              </a:rPr>
              <a:t>final class Chien </a:t>
            </a:r>
            <a:r>
              <a:rPr lang="fr-FR" dirty="0" err="1">
                <a:solidFill>
                  <a:schemeClr val="bg1"/>
                </a:solidFill>
              </a:rPr>
              <a:t>implements</a:t>
            </a:r>
            <a:r>
              <a:rPr lang="fr-FR" dirty="0">
                <a:solidFill>
                  <a:schemeClr val="bg1"/>
                </a:solidFill>
              </a:rPr>
              <a:t> Animal {}</a:t>
            </a:r>
          </a:p>
          <a:p>
            <a:r>
              <a:rPr lang="fr-FR" dirty="0">
                <a:solidFill>
                  <a:schemeClr val="bg1"/>
                </a:solidFill>
              </a:rPr>
              <a:t>final class Chat </a:t>
            </a:r>
            <a:r>
              <a:rPr lang="fr-FR" dirty="0" err="1">
                <a:solidFill>
                  <a:schemeClr val="bg1"/>
                </a:solidFill>
              </a:rPr>
              <a:t>implements</a:t>
            </a:r>
            <a:r>
              <a:rPr lang="fr-FR" dirty="0">
                <a:solidFill>
                  <a:schemeClr val="bg1"/>
                </a:solidFill>
              </a:rPr>
              <a:t> Animal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45456"/>
            <a:ext cx="1178509" cy="238771"/>
          </a:xfrm>
          <a:prstGeom prst="rect">
            <a:avLst/>
          </a:prstGeom>
        </p:spPr>
        <p:txBody>
          <a:bodyPr vert="horz" wrap="square" lIns="0" tIns="15355" rIns="0" bIns="0" rtlCol="0">
            <a:spAutoFit/>
          </a:bodyPr>
          <a:lstStyle/>
          <a:p>
            <a:pPr marL="15356" defTabSz="1105601">
              <a:spcBef>
                <a:spcPts val="121"/>
              </a:spcBef>
            </a:pPr>
            <a:r>
              <a:rPr sz="1451" b="1" spc="-6" dirty="0">
                <a:solidFill>
                  <a:srgbClr val="0058FF"/>
                </a:solidFill>
                <a:latin typeface="Arial"/>
                <a:cs typeface="Arial"/>
              </a:rPr>
              <a:t>Classloading</a:t>
            </a:r>
            <a:endParaRPr sz="1451">
              <a:solidFill>
                <a:prstClr val="black"/>
              </a:solidFill>
              <a:latin typeface="Arial"/>
              <a:cs typeface="Arial"/>
            </a:endParaRPr>
          </a:p>
        </p:txBody>
      </p:sp>
      <p:sp>
        <p:nvSpPr>
          <p:cNvPr id="3" name="object 3"/>
          <p:cNvSpPr txBox="1">
            <a:spLocks noGrp="1"/>
          </p:cNvSpPr>
          <p:nvPr>
            <p:ph type="title"/>
          </p:nvPr>
        </p:nvSpPr>
        <p:spPr>
          <a:xfrm>
            <a:off x="537431" y="436549"/>
            <a:ext cx="3102511" cy="424848"/>
          </a:xfrm>
          <a:prstGeom prst="rect">
            <a:avLst/>
          </a:prstGeom>
        </p:spPr>
        <p:txBody>
          <a:bodyPr vert="horz" wrap="square" lIns="0" tIns="15355" rIns="0" bIns="0" rtlCol="0">
            <a:spAutoFit/>
          </a:bodyPr>
          <a:lstStyle/>
          <a:p>
            <a:pPr marL="15356">
              <a:spcBef>
                <a:spcPts val="121"/>
              </a:spcBef>
            </a:pPr>
            <a:r>
              <a:rPr sz="2660" spc="-6" dirty="0">
                <a:latin typeface="Arial"/>
                <a:cs typeface="Arial"/>
              </a:rPr>
              <a:t>Ce</a:t>
            </a:r>
            <a:r>
              <a:rPr sz="2660" spc="-36" dirty="0">
                <a:latin typeface="Arial"/>
                <a:cs typeface="Arial"/>
              </a:rPr>
              <a:t> </a:t>
            </a:r>
            <a:r>
              <a:rPr sz="2660" spc="-6" dirty="0">
                <a:latin typeface="Arial"/>
                <a:cs typeface="Arial"/>
              </a:rPr>
              <a:t>qu’il</a:t>
            </a:r>
            <a:r>
              <a:rPr sz="2660" spc="-42" dirty="0">
                <a:latin typeface="Arial"/>
                <a:cs typeface="Arial"/>
              </a:rPr>
              <a:t> </a:t>
            </a:r>
            <a:r>
              <a:rPr sz="2660" spc="-6" dirty="0">
                <a:latin typeface="Arial"/>
                <a:cs typeface="Arial"/>
              </a:rPr>
              <a:t>faut</a:t>
            </a:r>
            <a:r>
              <a:rPr sz="2660" spc="-30" dirty="0">
                <a:latin typeface="Arial"/>
                <a:cs typeface="Arial"/>
              </a:rPr>
              <a:t> </a:t>
            </a:r>
            <a:r>
              <a:rPr sz="2660" spc="-6" dirty="0">
                <a:latin typeface="Arial"/>
                <a:cs typeface="Arial"/>
              </a:rPr>
              <a:t>retenir</a:t>
            </a:r>
            <a:endParaRPr sz="2660">
              <a:latin typeface="Arial"/>
              <a:cs typeface="Arial"/>
            </a:endParaRP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668010" y="2903189"/>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8" name="object 8"/>
          <p:cNvSpPr txBox="1"/>
          <p:nvPr/>
        </p:nvSpPr>
        <p:spPr>
          <a:xfrm>
            <a:off x="1059752" y="1423288"/>
            <a:ext cx="10292566" cy="2364520"/>
          </a:xfrm>
          <a:prstGeom prst="rect">
            <a:avLst/>
          </a:prstGeom>
        </p:spPr>
        <p:txBody>
          <a:bodyPr vert="horz" wrap="square" lIns="0" tIns="155855" rIns="0" bIns="0" rtlCol="0">
            <a:spAutoFit/>
          </a:bodyPr>
          <a:lstStyle/>
          <a:p>
            <a:pPr marL="15356" defTabSz="1105601">
              <a:spcBef>
                <a:spcPts val="1227"/>
              </a:spcBef>
            </a:pPr>
            <a:r>
              <a:rPr sz="2176" spc="-6" dirty="0">
                <a:solidFill>
                  <a:srgbClr val="FFFFFF"/>
                </a:solidFill>
                <a:latin typeface="Arial MT"/>
                <a:cs typeface="Arial MT"/>
              </a:rPr>
              <a:t>Un</a:t>
            </a:r>
            <a:r>
              <a:rPr sz="2176" spc="-18" dirty="0">
                <a:solidFill>
                  <a:srgbClr val="FFFFFF"/>
                </a:solidFill>
                <a:latin typeface="Arial MT"/>
                <a:cs typeface="Arial MT"/>
              </a:rPr>
              <a:t> </a:t>
            </a:r>
            <a:r>
              <a:rPr sz="2176" spc="-6" dirty="0">
                <a:solidFill>
                  <a:srgbClr val="FFFFFF"/>
                </a:solidFill>
                <a:latin typeface="Arial MT"/>
                <a:cs typeface="Arial MT"/>
              </a:rPr>
              <a:t>programme</a:t>
            </a:r>
            <a:r>
              <a:rPr sz="2176" spc="-12" dirty="0">
                <a:solidFill>
                  <a:srgbClr val="FFFFFF"/>
                </a:solidFill>
                <a:latin typeface="Arial MT"/>
                <a:cs typeface="Arial MT"/>
              </a:rPr>
              <a:t> </a:t>
            </a:r>
            <a:r>
              <a:rPr sz="2176" spc="-6" dirty="0">
                <a:solidFill>
                  <a:srgbClr val="FFFFFF"/>
                </a:solidFill>
                <a:latin typeface="Arial MT"/>
                <a:cs typeface="Arial MT"/>
              </a:rPr>
              <a:t>Java</a:t>
            </a:r>
            <a:r>
              <a:rPr sz="2176" spc="-12" dirty="0">
                <a:solidFill>
                  <a:srgbClr val="FFFFFF"/>
                </a:solidFill>
                <a:latin typeface="Arial MT"/>
                <a:cs typeface="Arial MT"/>
              </a:rPr>
              <a:t> </a:t>
            </a:r>
            <a:r>
              <a:rPr sz="2176" dirty="0">
                <a:solidFill>
                  <a:srgbClr val="FFFFFF"/>
                </a:solidFill>
                <a:latin typeface="Arial MT"/>
                <a:cs typeface="Arial MT"/>
              </a:rPr>
              <a:t>a</a:t>
            </a:r>
            <a:r>
              <a:rPr sz="2176" spc="-12" dirty="0">
                <a:solidFill>
                  <a:srgbClr val="FFFFFF"/>
                </a:solidFill>
                <a:latin typeface="Arial MT"/>
                <a:cs typeface="Arial MT"/>
              </a:rPr>
              <a:t> </a:t>
            </a:r>
            <a:r>
              <a:rPr sz="2176" spc="-6" dirty="0">
                <a:solidFill>
                  <a:srgbClr val="FFFFFF"/>
                </a:solidFill>
                <a:latin typeface="Arial MT"/>
                <a:cs typeface="Arial MT"/>
              </a:rPr>
              <a:t>besoin</a:t>
            </a:r>
            <a:r>
              <a:rPr sz="2176" spc="-12" dirty="0">
                <a:solidFill>
                  <a:srgbClr val="FFFFFF"/>
                </a:solidFill>
                <a:latin typeface="Arial MT"/>
                <a:cs typeface="Arial MT"/>
              </a:rPr>
              <a:t> </a:t>
            </a:r>
            <a:r>
              <a:rPr sz="2176" spc="-6" dirty="0">
                <a:solidFill>
                  <a:srgbClr val="FFFFFF"/>
                </a:solidFill>
                <a:latin typeface="Arial MT"/>
                <a:cs typeface="Arial MT"/>
              </a:rPr>
              <a:t>de</a:t>
            </a:r>
            <a:r>
              <a:rPr sz="2176" spc="-12" dirty="0">
                <a:solidFill>
                  <a:srgbClr val="FFFFFF"/>
                </a:solidFill>
                <a:latin typeface="Arial MT"/>
                <a:cs typeface="Arial MT"/>
              </a:rPr>
              <a:t> </a:t>
            </a:r>
            <a:r>
              <a:rPr sz="2176" spc="-6" dirty="0">
                <a:solidFill>
                  <a:srgbClr val="FFFFFF"/>
                </a:solidFill>
                <a:latin typeface="Arial MT"/>
                <a:cs typeface="Arial MT"/>
              </a:rPr>
              <a:t>nombreuses classes pour </a:t>
            </a:r>
            <a:r>
              <a:rPr sz="2176" spc="-18" dirty="0">
                <a:solidFill>
                  <a:srgbClr val="FFFFFF"/>
                </a:solidFill>
                <a:latin typeface="Arial MT"/>
                <a:cs typeface="Arial MT"/>
              </a:rPr>
              <a:t>fonctionner.</a:t>
            </a:r>
            <a:endParaRPr sz="2176" dirty="0">
              <a:solidFill>
                <a:prstClr val="black"/>
              </a:solidFill>
              <a:latin typeface="Arial MT"/>
              <a:cs typeface="Arial MT"/>
            </a:endParaRPr>
          </a:p>
          <a:p>
            <a:pPr marL="15356" marR="448383" defTabSz="1105601">
              <a:lnSpc>
                <a:spcPts val="2442"/>
              </a:lnSpc>
              <a:spcBef>
                <a:spcPts val="1330"/>
              </a:spcBef>
            </a:pPr>
            <a:r>
              <a:rPr sz="2176" dirty="0">
                <a:solidFill>
                  <a:srgbClr val="FFFFFF"/>
                </a:solidFill>
                <a:latin typeface="Arial MT"/>
                <a:cs typeface="Arial MT"/>
              </a:rPr>
              <a:t>Il</a:t>
            </a:r>
            <a:r>
              <a:rPr sz="2176" spc="-12" dirty="0">
                <a:solidFill>
                  <a:srgbClr val="FFFFFF"/>
                </a:solidFill>
                <a:latin typeface="Arial MT"/>
                <a:cs typeface="Arial MT"/>
              </a:rPr>
              <a:t> </a:t>
            </a:r>
            <a:r>
              <a:rPr sz="2176" spc="-6" dirty="0">
                <a:solidFill>
                  <a:srgbClr val="FFFFFF"/>
                </a:solidFill>
                <a:latin typeface="Arial MT"/>
                <a:cs typeface="Arial MT"/>
              </a:rPr>
              <a:t>est</a:t>
            </a:r>
            <a:r>
              <a:rPr sz="2176" dirty="0">
                <a:solidFill>
                  <a:srgbClr val="FFFFFF"/>
                </a:solidFill>
                <a:latin typeface="Arial MT"/>
                <a:cs typeface="Arial MT"/>
              </a:rPr>
              <a:t> </a:t>
            </a:r>
            <a:r>
              <a:rPr sz="2176" spc="-6" dirty="0">
                <a:solidFill>
                  <a:srgbClr val="FFFFFF"/>
                </a:solidFill>
                <a:latin typeface="Arial MT"/>
                <a:cs typeface="Arial MT"/>
              </a:rPr>
              <a:t>recommandé</a:t>
            </a:r>
            <a:r>
              <a:rPr sz="2176" spc="-12" dirty="0">
                <a:solidFill>
                  <a:srgbClr val="FFFFFF"/>
                </a:solidFill>
                <a:latin typeface="Arial MT"/>
                <a:cs typeface="Arial MT"/>
              </a:rPr>
              <a:t> </a:t>
            </a:r>
            <a:r>
              <a:rPr sz="2176" spc="-6" dirty="0">
                <a:solidFill>
                  <a:srgbClr val="FFFFFF"/>
                </a:solidFill>
                <a:latin typeface="Arial MT"/>
                <a:cs typeface="Arial MT"/>
              </a:rPr>
              <a:t>de réutiliser</a:t>
            </a:r>
            <a:r>
              <a:rPr sz="2176" dirty="0">
                <a:solidFill>
                  <a:srgbClr val="FFFFFF"/>
                </a:solidFill>
                <a:latin typeface="Arial MT"/>
                <a:cs typeface="Arial MT"/>
              </a:rPr>
              <a:t> </a:t>
            </a:r>
            <a:r>
              <a:rPr sz="2176" spc="-6" dirty="0">
                <a:solidFill>
                  <a:srgbClr val="FFFFFF"/>
                </a:solidFill>
                <a:latin typeface="Arial MT"/>
                <a:cs typeface="Arial MT"/>
              </a:rPr>
              <a:t>les classes</a:t>
            </a:r>
            <a:r>
              <a:rPr sz="2176" dirty="0">
                <a:solidFill>
                  <a:srgbClr val="FFFFFF"/>
                </a:solidFill>
                <a:latin typeface="Arial MT"/>
                <a:cs typeface="Arial MT"/>
              </a:rPr>
              <a:t> </a:t>
            </a:r>
            <a:r>
              <a:rPr sz="2176" spc="-12" dirty="0">
                <a:solidFill>
                  <a:srgbClr val="FFFFFF"/>
                </a:solidFill>
                <a:latin typeface="Arial MT"/>
                <a:cs typeface="Arial MT"/>
              </a:rPr>
              <a:t>déjà</a:t>
            </a:r>
            <a:r>
              <a:rPr sz="2176" spc="-6" dirty="0">
                <a:solidFill>
                  <a:srgbClr val="FFFFFF"/>
                </a:solidFill>
                <a:latin typeface="Arial MT"/>
                <a:cs typeface="Arial MT"/>
              </a:rPr>
              <a:t> existantes,</a:t>
            </a:r>
            <a:r>
              <a:rPr sz="2176" dirty="0">
                <a:solidFill>
                  <a:srgbClr val="FFFFFF"/>
                </a:solidFill>
                <a:latin typeface="Arial MT"/>
                <a:cs typeface="Arial MT"/>
              </a:rPr>
              <a:t> </a:t>
            </a:r>
            <a:r>
              <a:rPr sz="2176" spc="-12" dirty="0">
                <a:solidFill>
                  <a:srgbClr val="FFFFFF"/>
                </a:solidFill>
                <a:latin typeface="Arial MT"/>
                <a:cs typeface="Arial MT"/>
              </a:rPr>
              <a:t>développées</a:t>
            </a:r>
            <a:r>
              <a:rPr sz="2176" dirty="0">
                <a:solidFill>
                  <a:srgbClr val="FFFFFF"/>
                </a:solidFill>
                <a:latin typeface="Arial MT"/>
                <a:cs typeface="Arial MT"/>
              </a:rPr>
              <a:t> </a:t>
            </a:r>
            <a:r>
              <a:rPr sz="2176" spc="-6" dirty="0">
                <a:solidFill>
                  <a:srgbClr val="FFFFFF"/>
                </a:solidFill>
                <a:latin typeface="Arial MT"/>
                <a:cs typeface="Arial MT"/>
              </a:rPr>
              <a:t>par</a:t>
            </a:r>
            <a:r>
              <a:rPr sz="2176" dirty="0">
                <a:solidFill>
                  <a:srgbClr val="FFFFFF"/>
                </a:solidFill>
                <a:latin typeface="Arial MT"/>
                <a:cs typeface="Arial MT"/>
              </a:rPr>
              <a:t> </a:t>
            </a:r>
            <a:r>
              <a:rPr sz="2176" spc="-6" dirty="0">
                <a:solidFill>
                  <a:srgbClr val="FFFFFF"/>
                </a:solidFill>
                <a:latin typeface="Arial MT"/>
                <a:cs typeface="Arial MT"/>
              </a:rPr>
              <a:t>des </a:t>
            </a:r>
            <a:r>
              <a:rPr sz="2176" spc="-585" dirty="0">
                <a:solidFill>
                  <a:srgbClr val="FFFFFF"/>
                </a:solidFill>
                <a:latin typeface="Arial MT"/>
                <a:cs typeface="Arial MT"/>
              </a:rPr>
              <a:t> </a:t>
            </a:r>
            <a:r>
              <a:rPr sz="2176" spc="-12" dirty="0">
                <a:solidFill>
                  <a:srgbClr val="FFFFFF"/>
                </a:solidFill>
                <a:latin typeface="Arial MT"/>
                <a:cs typeface="Arial MT"/>
              </a:rPr>
              <a:t>collègues</a:t>
            </a:r>
            <a:r>
              <a:rPr sz="2176" spc="-6" dirty="0">
                <a:solidFill>
                  <a:srgbClr val="FFFFFF"/>
                </a:solidFill>
                <a:latin typeface="Arial MT"/>
                <a:cs typeface="Arial MT"/>
              </a:rPr>
              <a:t> ou </a:t>
            </a:r>
            <a:r>
              <a:rPr sz="2176" spc="-12" dirty="0">
                <a:solidFill>
                  <a:srgbClr val="FFFFFF"/>
                </a:solidFill>
                <a:latin typeface="Arial MT"/>
                <a:cs typeface="Arial MT"/>
              </a:rPr>
              <a:t>d’autres</a:t>
            </a:r>
            <a:r>
              <a:rPr sz="2176" dirty="0">
                <a:solidFill>
                  <a:srgbClr val="FFFFFF"/>
                </a:solidFill>
                <a:latin typeface="Arial MT"/>
                <a:cs typeface="Arial MT"/>
              </a:rPr>
              <a:t> </a:t>
            </a:r>
            <a:r>
              <a:rPr sz="2176" spc="-6" dirty="0">
                <a:solidFill>
                  <a:srgbClr val="FFFFFF"/>
                </a:solidFill>
                <a:latin typeface="Arial MT"/>
                <a:cs typeface="Arial MT"/>
              </a:rPr>
              <a:t>entreprises,</a:t>
            </a:r>
            <a:r>
              <a:rPr sz="2176" dirty="0">
                <a:solidFill>
                  <a:srgbClr val="FFFFFF"/>
                </a:solidFill>
                <a:latin typeface="Arial MT"/>
                <a:cs typeface="Arial MT"/>
              </a:rPr>
              <a:t> </a:t>
            </a:r>
            <a:r>
              <a:rPr sz="2176" spc="-6" dirty="0">
                <a:solidFill>
                  <a:srgbClr val="FFFFFF"/>
                </a:solidFill>
                <a:latin typeface="Arial MT"/>
                <a:cs typeface="Arial MT"/>
              </a:rPr>
              <a:t>via des</a:t>
            </a:r>
            <a:r>
              <a:rPr sz="2176" dirty="0">
                <a:solidFill>
                  <a:srgbClr val="FFFFFF"/>
                </a:solidFill>
                <a:latin typeface="Arial MT"/>
                <a:cs typeface="Arial MT"/>
              </a:rPr>
              <a:t> </a:t>
            </a:r>
            <a:r>
              <a:rPr sz="2176" spc="-6" dirty="0">
                <a:solidFill>
                  <a:srgbClr val="FFFFFF"/>
                </a:solidFill>
                <a:latin typeface="Arial MT"/>
                <a:cs typeface="Arial MT"/>
              </a:rPr>
              <a:t>JARs.</a:t>
            </a:r>
            <a:endParaRPr sz="2176" dirty="0">
              <a:solidFill>
                <a:prstClr val="black"/>
              </a:solidFill>
              <a:latin typeface="Arial MT"/>
              <a:cs typeface="Arial MT"/>
            </a:endParaRPr>
          </a:p>
          <a:p>
            <a:pPr marL="15356" marR="33782" defTabSz="1105601">
              <a:lnSpc>
                <a:spcPts val="2442"/>
              </a:lnSpc>
              <a:spcBef>
                <a:spcPts val="1270"/>
              </a:spcBef>
            </a:pPr>
            <a:r>
              <a:rPr sz="2176" dirty="0">
                <a:solidFill>
                  <a:srgbClr val="FFFFFF"/>
                </a:solidFill>
                <a:latin typeface="Arial MT"/>
                <a:cs typeface="Arial MT"/>
              </a:rPr>
              <a:t>Il</a:t>
            </a:r>
            <a:r>
              <a:rPr sz="2176" spc="-6" dirty="0">
                <a:solidFill>
                  <a:srgbClr val="FFFFFF"/>
                </a:solidFill>
                <a:latin typeface="Arial MT"/>
                <a:cs typeface="Arial MT"/>
              </a:rPr>
              <a:t> faut</a:t>
            </a:r>
            <a:r>
              <a:rPr sz="2176" dirty="0">
                <a:solidFill>
                  <a:srgbClr val="FFFFFF"/>
                </a:solidFill>
                <a:latin typeface="Arial MT"/>
                <a:cs typeface="Arial MT"/>
              </a:rPr>
              <a:t> </a:t>
            </a:r>
            <a:r>
              <a:rPr sz="2176" spc="-6" dirty="0">
                <a:solidFill>
                  <a:srgbClr val="FFFFFF"/>
                </a:solidFill>
                <a:latin typeface="Arial MT"/>
                <a:cs typeface="Arial MT"/>
              </a:rPr>
              <a:t>définir</a:t>
            </a:r>
            <a:r>
              <a:rPr sz="2176" spc="6" dirty="0">
                <a:solidFill>
                  <a:srgbClr val="FFFFFF"/>
                </a:solidFill>
                <a:latin typeface="Arial MT"/>
                <a:cs typeface="Arial MT"/>
              </a:rPr>
              <a:t> </a:t>
            </a:r>
            <a:r>
              <a:rPr sz="2176" spc="-6" dirty="0">
                <a:solidFill>
                  <a:srgbClr val="FFFFFF"/>
                </a:solidFill>
                <a:latin typeface="Arial MT"/>
                <a:cs typeface="Arial MT"/>
              </a:rPr>
              <a:t>au </a:t>
            </a:r>
            <a:r>
              <a:rPr sz="2176" spc="-12" dirty="0">
                <a:solidFill>
                  <a:srgbClr val="FFFFFF"/>
                </a:solidFill>
                <a:latin typeface="Arial MT"/>
                <a:cs typeface="Arial MT"/>
              </a:rPr>
              <a:t>lancement</a:t>
            </a:r>
            <a:r>
              <a:rPr sz="2176" spc="6" dirty="0">
                <a:solidFill>
                  <a:srgbClr val="FFFFFF"/>
                </a:solidFill>
                <a:latin typeface="Arial MT"/>
                <a:cs typeface="Arial MT"/>
              </a:rPr>
              <a:t> </a:t>
            </a:r>
            <a:r>
              <a:rPr sz="2176" spc="-6" dirty="0">
                <a:solidFill>
                  <a:srgbClr val="FFFFFF"/>
                </a:solidFill>
                <a:latin typeface="Arial MT"/>
                <a:cs typeface="Arial MT"/>
              </a:rPr>
              <a:t>de la</a:t>
            </a:r>
            <a:r>
              <a:rPr sz="2176" dirty="0">
                <a:solidFill>
                  <a:srgbClr val="FFFFFF"/>
                </a:solidFill>
                <a:latin typeface="Arial MT"/>
                <a:cs typeface="Arial MT"/>
              </a:rPr>
              <a:t> </a:t>
            </a:r>
            <a:r>
              <a:rPr sz="2176" spc="-6" dirty="0">
                <a:solidFill>
                  <a:srgbClr val="FFFFFF"/>
                </a:solidFill>
                <a:latin typeface="Arial MT"/>
                <a:cs typeface="Arial MT"/>
              </a:rPr>
              <a:t>JVM</a:t>
            </a:r>
            <a:r>
              <a:rPr sz="2176" dirty="0">
                <a:solidFill>
                  <a:srgbClr val="FFFFFF"/>
                </a:solidFill>
                <a:latin typeface="Arial MT"/>
                <a:cs typeface="Arial MT"/>
              </a:rPr>
              <a:t> </a:t>
            </a:r>
            <a:r>
              <a:rPr sz="2176" spc="-6" dirty="0">
                <a:solidFill>
                  <a:srgbClr val="FFFFFF"/>
                </a:solidFill>
                <a:latin typeface="Arial MT"/>
                <a:cs typeface="Arial MT"/>
              </a:rPr>
              <a:t>les</a:t>
            </a:r>
            <a:r>
              <a:rPr sz="2176" spc="6" dirty="0">
                <a:solidFill>
                  <a:srgbClr val="FFFFFF"/>
                </a:solidFill>
                <a:latin typeface="Arial MT"/>
                <a:cs typeface="Arial MT"/>
              </a:rPr>
              <a:t> </a:t>
            </a:r>
            <a:r>
              <a:rPr sz="2176" spc="-6" dirty="0">
                <a:solidFill>
                  <a:srgbClr val="FFFFFF"/>
                </a:solidFill>
                <a:latin typeface="Arial MT"/>
                <a:cs typeface="Arial MT"/>
              </a:rPr>
              <a:t>JARs</a:t>
            </a:r>
            <a:r>
              <a:rPr sz="2176" dirty="0">
                <a:solidFill>
                  <a:srgbClr val="FFFFFF"/>
                </a:solidFill>
                <a:latin typeface="Arial MT"/>
                <a:cs typeface="Arial MT"/>
              </a:rPr>
              <a:t> à</a:t>
            </a:r>
            <a:r>
              <a:rPr sz="2176" spc="-6" dirty="0">
                <a:solidFill>
                  <a:srgbClr val="FFFFFF"/>
                </a:solidFill>
                <a:latin typeface="Arial MT"/>
                <a:cs typeface="Arial MT"/>
              </a:rPr>
              <a:t> </a:t>
            </a:r>
            <a:r>
              <a:rPr sz="2176" spc="-24" dirty="0">
                <a:solidFill>
                  <a:srgbClr val="FFFFFF"/>
                </a:solidFill>
                <a:latin typeface="Arial MT"/>
                <a:cs typeface="Arial MT"/>
              </a:rPr>
              <a:t>utiliser,</a:t>
            </a:r>
            <a:r>
              <a:rPr sz="2176" spc="6" dirty="0">
                <a:solidFill>
                  <a:srgbClr val="FFFFFF"/>
                </a:solidFill>
                <a:latin typeface="Arial MT"/>
                <a:cs typeface="Arial MT"/>
              </a:rPr>
              <a:t> </a:t>
            </a:r>
            <a:r>
              <a:rPr sz="2176" spc="-6" dirty="0">
                <a:solidFill>
                  <a:srgbClr val="FFFFFF"/>
                </a:solidFill>
                <a:latin typeface="Arial MT"/>
                <a:cs typeface="Arial MT"/>
              </a:rPr>
              <a:t>c’est</a:t>
            </a:r>
            <a:r>
              <a:rPr sz="2176" dirty="0">
                <a:solidFill>
                  <a:srgbClr val="FFFFFF"/>
                </a:solidFill>
                <a:latin typeface="Arial MT"/>
                <a:cs typeface="Arial MT"/>
              </a:rPr>
              <a:t> </a:t>
            </a:r>
            <a:r>
              <a:rPr sz="2176" spc="-6" dirty="0">
                <a:solidFill>
                  <a:srgbClr val="FFFFFF"/>
                </a:solidFill>
                <a:latin typeface="Arial MT"/>
                <a:cs typeface="Arial MT"/>
              </a:rPr>
              <a:t>ce</a:t>
            </a:r>
            <a:r>
              <a:rPr sz="2176" dirty="0">
                <a:solidFill>
                  <a:srgbClr val="FFFFFF"/>
                </a:solidFill>
                <a:latin typeface="Arial MT"/>
                <a:cs typeface="Arial MT"/>
              </a:rPr>
              <a:t> à</a:t>
            </a:r>
            <a:r>
              <a:rPr sz="2176" spc="-6" dirty="0">
                <a:solidFill>
                  <a:srgbClr val="FFFFFF"/>
                </a:solidFill>
                <a:latin typeface="Arial MT"/>
                <a:cs typeface="Arial MT"/>
              </a:rPr>
              <a:t> </a:t>
            </a:r>
            <a:r>
              <a:rPr sz="2176" spc="-12" dirty="0">
                <a:solidFill>
                  <a:srgbClr val="FFFFFF"/>
                </a:solidFill>
                <a:latin typeface="Arial MT"/>
                <a:cs typeface="Arial MT"/>
              </a:rPr>
              <a:t>quoi</a:t>
            </a:r>
            <a:r>
              <a:rPr sz="2176" dirty="0">
                <a:solidFill>
                  <a:srgbClr val="FFFFFF"/>
                </a:solidFill>
                <a:latin typeface="Arial MT"/>
                <a:cs typeface="Arial MT"/>
              </a:rPr>
              <a:t> </a:t>
            </a:r>
            <a:r>
              <a:rPr sz="2176" spc="-6" dirty="0">
                <a:solidFill>
                  <a:srgbClr val="FFFFFF"/>
                </a:solidFill>
                <a:latin typeface="Arial MT"/>
                <a:cs typeface="Arial MT"/>
              </a:rPr>
              <a:t>sert</a:t>
            </a:r>
            <a:r>
              <a:rPr sz="2176" dirty="0">
                <a:solidFill>
                  <a:srgbClr val="FFFFFF"/>
                </a:solidFill>
                <a:latin typeface="Arial MT"/>
                <a:cs typeface="Arial MT"/>
              </a:rPr>
              <a:t> </a:t>
            </a:r>
            <a:r>
              <a:rPr sz="2176" spc="-6" dirty="0">
                <a:solidFill>
                  <a:srgbClr val="FFFFFF"/>
                </a:solidFill>
                <a:latin typeface="Arial MT"/>
                <a:cs typeface="Arial MT"/>
              </a:rPr>
              <a:t>le </a:t>
            </a:r>
            <a:r>
              <a:rPr sz="2176" dirty="0">
                <a:solidFill>
                  <a:srgbClr val="FFFFFF"/>
                </a:solidFill>
                <a:latin typeface="Arial MT"/>
                <a:cs typeface="Arial MT"/>
              </a:rPr>
              <a:t> </a:t>
            </a:r>
            <a:r>
              <a:rPr sz="2176" spc="-6" dirty="0">
                <a:solidFill>
                  <a:srgbClr val="FFFFFF"/>
                </a:solidFill>
                <a:latin typeface="Arial MT"/>
                <a:cs typeface="Arial MT"/>
              </a:rPr>
              <a:t>classpath </a:t>
            </a:r>
            <a:r>
              <a:rPr sz="2176" dirty="0">
                <a:solidFill>
                  <a:srgbClr val="FFFFFF"/>
                </a:solidFill>
                <a:latin typeface="Arial MT"/>
                <a:cs typeface="Arial MT"/>
              </a:rPr>
              <a:t>: </a:t>
            </a:r>
            <a:r>
              <a:rPr sz="2176" spc="-6" dirty="0">
                <a:solidFill>
                  <a:srgbClr val="FFFFFF"/>
                </a:solidFill>
                <a:latin typeface="Arial MT"/>
                <a:cs typeface="Arial MT"/>
              </a:rPr>
              <a:t>le classpath est</a:t>
            </a:r>
            <a:r>
              <a:rPr sz="2176" dirty="0">
                <a:solidFill>
                  <a:srgbClr val="FFFFFF"/>
                </a:solidFill>
                <a:latin typeface="Arial MT"/>
                <a:cs typeface="Arial MT"/>
              </a:rPr>
              <a:t> </a:t>
            </a:r>
            <a:r>
              <a:rPr sz="2176" spc="-6" dirty="0">
                <a:solidFill>
                  <a:srgbClr val="FFFFFF"/>
                </a:solidFill>
                <a:latin typeface="Arial MT"/>
                <a:cs typeface="Arial MT"/>
              </a:rPr>
              <a:t>une liste de</a:t>
            </a:r>
            <a:r>
              <a:rPr sz="2176" dirty="0">
                <a:solidFill>
                  <a:srgbClr val="FFFFFF"/>
                </a:solidFill>
                <a:latin typeface="Arial MT"/>
                <a:cs typeface="Arial MT"/>
              </a:rPr>
              <a:t> </a:t>
            </a:r>
            <a:r>
              <a:rPr sz="2176" spc="-6" dirty="0">
                <a:solidFill>
                  <a:srgbClr val="FFFFFF"/>
                </a:solidFill>
                <a:latin typeface="Arial MT"/>
                <a:cs typeface="Arial MT"/>
              </a:rPr>
              <a:t>JARs</a:t>
            </a:r>
            <a:r>
              <a:rPr lang="fr-FR" sz="2176" spc="-6" dirty="0">
                <a:solidFill>
                  <a:srgbClr val="FFFFFF"/>
                </a:solidFill>
                <a:latin typeface="Arial MT"/>
                <a:cs typeface="Arial MT"/>
              </a:rPr>
              <a:t> qui contiennent des classes et les classes du projet.</a:t>
            </a:r>
            <a:endParaRPr sz="2176" dirty="0">
              <a:solidFill>
                <a:prstClr val="black"/>
              </a:solidFill>
              <a:latin typeface="Arial MT"/>
              <a:cs typeface="Arial MT"/>
            </a:endParaRPr>
          </a:p>
        </p:txBody>
      </p:sp>
    </p:spTree>
    <p:extLst>
      <p:ext uri="{BB962C8B-B14F-4D97-AF65-F5344CB8AC3E}">
        <p14:creationId xmlns:p14="http://schemas.microsoft.com/office/powerpoint/2010/main" val="2747521356"/>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812288"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dirty="0">
                <a:solidFill>
                  <a:srgbClr val="0058FF"/>
                </a:solidFill>
                <a:latin typeface="Arial"/>
                <a:cs typeface="Arial"/>
              </a:rPr>
              <a:t>15</a:t>
            </a:r>
            <a:endParaRPr sz="1814">
              <a:solidFill>
                <a:prstClr val="black"/>
              </a:solidFill>
              <a:latin typeface="Arial"/>
              <a:cs typeface="Arial"/>
            </a:endParaRPr>
          </a:p>
        </p:txBody>
      </p:sp>
      <p:sp>
        <p:nvSpPr>
          <p:cNvPr id="3" name="object 3"/>
          <p:cNvSpPr txBox="1"/>
          <p:nvPr/>
        </p:nvSpPr>
        <p:spPr>
          <a:xfrm>
            <a:off x="537431" y="484857"/>
            <a:ext cx="7028826" cy="573671"/>
          </a:xfrm>
          <a:prstGeom prst="rect">
            <a:avLst/>
          </a:prstGeom>
        </p:spPr>
        <p:txBody>
          <a:bodyPr vert="horz" wrap="square" lIns="0" tIns="15355" rIns="0" bIns="0" rtlCol="0">
            <a:spAutoFit/>
          </a:bodyPr>
          <a:lstStyle/>
          <a:p>
            <a:pPr marL="15356" defTabSz="1105601">
              <a:spcBef>
                <a:spcPts val="121"/>
              </a:spcBef>
            </a:pPr>
            <a:r>
              <a:rPr sz="3627" b="1" spc="351" dirty="0">
                <a:solidFill>
                  <a:srgbClr val="FFFFFF"/>
                </a:solidFill>
                <a:latin typeface="Trebuchet MS"/>
                <a:cs typeface="Trebuchet MS"/>
              </a:rPr>
              <a:t>Fonctionnalités</a:t>
            </a:r>
            <a:r>
              <a:rPr sz="3627" b="1" spc="103" dirty="0">
                <a:solidFill>
                  <a:srgbClr val="FFFFFF"/>
                </a:solidFill>
                <a:latin typeface="Trebuchet MS"/>
                <a:cs typeface="Trebuchet MS"/>
              </a:rPr>
              <a:t> </a:t>
            </a:r>
            <a:r>
              <a:rPr sz="3627" b="1" spc="369" dirty="0">
                <a:solidFill>
                  <a:srgbClr val="FFFFFF"/>
                </a:solidFill>
                <a:latin typeface="Trebuchet MS"/>
                <a:cs typeface="Trebuchet MS"/>
              </a:rPr>
              <a:t>dépréciées</a:t>
            </a:r>
            <a:endParaRPr sz="3627">
              <a:solidFill>
                <a:prstClr val="black"/>
              </a:solidFill>
              <a:latin typeface="Trebuchet MS"/>
              <a:cs typeface="Trebuchet MS"/>
            </a:endParaRPr>
          </a:p>
        </p:txBody>
      </p:sp>
      <p:sp>
        <p:nvSpPr>
          <p:cNvPr id="4" name="object 4"/>
          <p:cNvSpPr txBox="1"/>
          <p:nvPr/>
        </p:nvSpPr>
        <p:spPr>
          <a:xfrm>
            <a:off x="1059752" y="1563880"/>
            <a:ext cx="10222700" cy="350340"/>
          </a:xfrm>
          <a:prstGeom prst="rect">
            <a:avLst/>
          </a:prstGeom>
        </p:spPr>
        <p:txBody>
          <a:bodyPr vert="horz" wrap="square" lIns="0" tIns="15355" rIns="0" bIns="0" rtlCol="0">
            <a:spAutoFit/>
          </a:bodyPr>
          <a:lstStyle/>
          <a:p>
            <a:pPr marL="15356" defTabSz="1105601">
              <a:spcBef>
                <a:spcPts val="121"/>
              </a:spcBef>
            </a:pPr>
            <a:r>
              <a:rPr sz="2176" spc="-67" dirty="0">
                <a:solidFill>
                  <a:srgbClr val="FFFFFF"/>
                </a:solidFill>
                <a:latin typeface="Arial MT"/>
                <a:cs typeface="Arial MT"/>
              </a:rPr>
              <a:t>Tout</a:t>
            </a:r>
            <a:r>
              <a:rPr sz="2176" spc="48" dirty="0">
                <a:solidFill>
                  <a:srgbClr val="FFFFFF"/>
                </a:solidFill>
                <a:latin typeface="Arial MT"/>
                <a:cs typeface="Arial MT"/>
              </a:rPr>
              <a:t> </a:t>
            </a:r>
            <a:r>
              <a:rPr sz="2176" spc="-6" dirty="0">
                <a:solidFill>
                  <a:srgbClr val="FFFFFF"/>
                </a:solidFill>
                <a:latin typeface="Arial MT"/>
                <a:cs typeface="Arial MT"/>
              </a:rPr>
              <a:t>est</a:t>
            </a:r>
            <a:r>
              <a:rPr sz="2176" spc="54" dirty="0">
                <a:solidFill>
                  <a:srgbClr val="FFFFFF"/>
                </a:solidFill>
                <a:latin typeface="Arial MT"/>
                <a:cs typeface="Arial MT"/>
              </a:rPr>
              <a:t> </a:t>
            </a:r>
            <a:r>
              <a:rPr sz="2176" spc="-6" dirty="0">
                <a:solidFill>
                  <a:srgbClr val="FFFFFF"/>
                </a:solidFill>
                <a:latin typeface="Arial MT"/>
                <a:cs typeface="Arial MT"/>
              </a:rPr>
              <a:t>là</a:t>
            </a:r>
            <a:r>
              <a:rPr sz="2176" spc="48" dirty="0">
                <a:solidFill>
                  <a:srgbClr val="FFFFFF"/>
                </a:solidFill>
                <a:latin typeface="Arial MT"/>
                <a:cs typeface="Arial MT"/>
              </a:rPr>
              <a:t> </a:t>
            </a:r>
            <a:r>
              <a:rPr sz="2176" dirty="0">
                <a:solidFill>
                  <a:srgbClr val="FFFFFF"/>
                </a:solidFill>
                <a:latin typeface="Arial MT"/>
                <a:cs typeface="Arial MT"/>
              </a:rPr>
              <a:t>:</a:t>
            </a:r>
            <a:r>
              <a:rPr sz="2176" spc="54" dirty="0">
                <a:solidFill>
                  <a:srgbClr val="FFFFFF"/>
                </a:solidFill>
                <a:latin typeface="Arial MT"/>
                <a:cs typeface="Arial MT"/>
              </a:rPr>
              <a:t> </a:t>
            </a:r>
            <a:r>
              <a:rPr sz="2176" spc="-12" dirty="0">
                <a:solidFill>
                  <a:srgbClr val="FFFFFF"/>
                </a:solidFill>
                <a:latin typeface="Arial MT"/>
                <a:cs typeface="Arial MT"/>
              </a:rPr>
              <a:t>https://</a:t>
            </a:r>
            <a:r>
              <a:rPr sz="2176" spc="-12" dirty="0">
                <a:solidFill>
                  <a:srgbClr val="FFFFFF"/>
                </a:solidFill>
                <a:latin typeface="Arial MT"/>
                <a:cs typeface="Arial MT"/>
                <a:hlinkClick r:id="rId2"/>
              </a:rPr>
              <a:t>www.oracle.com/java/technologies/javase/15-relnote-issues.html</a:t>
            </a:r>
            <a:endParaRPr sz="2176">
              <a:solidFill>
                <a:prstClr val="black"/>
              </a:solidFill>
              <a:latin typeface="Arial MT"/>
              <a:cs typeface="Arial MT"/>
            </a:endParaRP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76488" y="2161073"/>
            <a:ext cx="2748574" cy="1020267"/>
          </a:xfrm>
          <a:prstGeom prst="rect">
            <a:avLst/>
          </a:prstGeom>
        </p:spPr>
        <p:txBody>
          <a:bodyPr vert="horz" wrap="square" lIns="0" tIns="15355" rIns="0" bIns="0" rtlCol="0">
            <a:spAutoFit/>
          </a:bodyPr>
          <a:lstStyle/>
          <a:p>
            <a:pPr marL="15356">
              <a:spcBef>
                <a:spcPts val="121"/>
              </a:spcBef>
            </a:pPr>
            <a:r>
              <a:rPr sz="6529" b="0" dirty="0">
                <a:latin typeface="Arial MT"/>
                <a:cs typeface="Arial MT"/>
              </a:rPr>
              <a:t>JDK</a:t>
            </a:r>
            <a:r>
              <a:rPr sz="6529" b="0" spc="-121" dirty="0">
                <a:latin typeface="Arial MT"/>
                <a:cs typeface="Arial MT"/>
              </a:rPr>
              <a:t> </a:t>
            </a:r>
            <a:r>
              <a:rPr sz="6529" b="0" spc="-6" dirty="0">
                <a:latin typeface="Arial MT"/>
                <a:cs typeface="Arial MT"/>
              </a:rPr>
              <a:t>1</a:t>
            </a:r>
            <a:r>
              <a:rPr lang="fr-FR" sz="6529" b="0" spc="-6" dirty="0">
                <a:latin typeface="Arial MT"/>
                <a:cs typeface="Arial MT"/>
              </a:rPr>
              <a:t>6</a:t>
            </a:r>
            <a:endParaRPr sz="6529" dirty="0">
              <a:latin typeface="Arial MT"/>
              <a:cs typeface="Arial MT"/>
            </a:endParaRPr>
          </a:p>
        </p:txBody>
      </p:sp>
    </p:spTree>
    <p:extLst>
      <p:ext uri="{BB962C8B-B14F-4D97-AF65-F5344CB8AC3E}">
        <p14:creationId xmlns:p14="http://schemas.microsoft.com/office/powerpoint/2010/main" val="1977309938"/>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812288"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dirty="0">
                <a:solidFill>
                  <a:srgbClr val="0058FF"/>
                </a:solidFill>
                <a:latin typeface="Arial"/>
                <a:cs typeface="Arial"/>
              </a:rPr>
              <a:t>1</a:t>
            </a:r>
            <a:r>
              <a:rPr lang="fr-FR" sz="1814" b="1" dirty="0">
                <a:solidFill>
                  <a:srgbClr val="0058FF"/>
                </a:solidFill>
                <a:latin typeface="Arial"/>
                <a:cs typeface="Arial"/>
              </a:rPr>
              <a:t>6</a:t>
            </a:r>
            <a:endParaRPr sz="1814" dirty="0">
              <a:solidFill>
                <a:prstClr val="black"/>
              </a:solidFill>
              <a:latin typeface="Arial"/>
              <a:cs typeface="Arial"/>
            </a:endParaRPr>
          </a:p>
        </p:txBody>
      </p:sp>
      <p:sp>
        <p:nvSpPr>
          <p:cNvPr id="3" name="object 3"/>
          <p:cNvSpPr txBox="1">
            <a:spLocks noGrp="1"/>
          </p:cNvSpPr>
          <p:nvPr>
            <p:ph type="title"/>
          </p:nvPr>
        </p:nvSpPr>
        <p:spPr>
          <a:xfrm>
            <a:off x="537431" y="484857"/>
            <a:ext cx="2359321" cy="573671"/>
          </a:xfrm>
          <a:prstGeom prst="rect">
            <a:avLst/>
          </a:prstGeom>
        </p:spPr>
        <p:txBody>
          <a:bodyPr vert="horz" wrap="square" lIns="0" tIns="15355" rIns="0" bIns="0" rtlCol="0">
            <a:spAutoFit/>
          </a:bodyPr>
          <a:lstStyle/>
          <a:p>
            <a:pPr marL="15356">
              <a:spcBef>
                <a:spcPts val="121"/>
              </a:spcBef>
            </a:pPr>
            <a:r>
              <a:rPr spc="-91" dirty="0"/>
              <a:t>j</a:t>
            </a:r>
            <a:r>
              <a:rPr spc="514" dirty="0"/>
              <a:t>p</a:t>
            </a:r>
            <a:r>
              <a:rPr spc="472" dirty="0"/>
              <a:t>a</a:t>
            </a:r>
            <a:r>
              <a:rPr spc="339" dirty="0"/>
              <a:t>c</a:t>
            </a:r>
            <a:r>
              <a:rPr spc="357" dirty="0"/>
              <a:t>k</a:t>
            </a:r>
            <a:r>
              <a:rPr spc="514" dirty="0"/>
              <a:t>a</a:t>
            </a:r>
            <a:r>
              <a:rPr spc="568" dirty="0"/>
              <a:t>ge</a:t>
            </a:r>
          </a:p>
        </p:txBody>
      </p:sp>
      <p:sp>
        <p:nvSpPr>
          <p:cNvPr id="5" name="object 5"/>
          <p:cNvSpPr txBox="1"/>
          <p:nvPr/>
        </p:nvSpPr>
        <p:spPr>
          <a:xfrm>
            <a:off x="1059752" y="1423289"/>
            <a:ext cx="10373181" cy="5098730"/>
          </a:xfrm>
          <a:prstGeom prst="rect">
            <a:avLst/>
          </a:prstGeom>
        </p:spPr>
        <p:txBody>
          <a:bodyPr vert="horz" wrap="square" lIns="0" tIns="155855" rIns="0" bIns="0" rtlCol="0">
            <a:spAutoFit/>
          </a:bodyPr>
          <a:lstStyle/>
          <a:p>
            <a:pPr marL="15356" defTabSz="1105601">
              <a:spcBef>
                <a:spcPts val="1227"/>
              </a:spcBef>
            </a:pPr>
            <a:r>
              <a:rPr lang="fr-FR" sz="2176" spc="-12" dirty="0">
                <a:solidFill>
                  <a:srgbClr val="FFFFFF"/>
                </a:solidFill>
                <a:latin typeface="Arial MT"/>
                <a:cs typeface="Arial MT"/>
              </a:rPr>
              <a:t>Définition : </a:t>
            </a:r>
            <a:r>
              <a:rPr lang="fr-FR" sz="2176" spc="-12" dirty="0" err="1">
                <a:solidFill>
                  <a:srgbClr val="FFFFFF"/>
                </a:solidFill>
                <a:latin typeface="Arial MT"/>
                <a:cs typeface="Arial MT"/>
              </a:rPr>
              <a:t>jpackage</a:t>
            </a:r>
            <a:r>
              <a:rPr lang="fr-FR" sz="2176" spc="-12" dirty="0">
                <a:solidFill>
                  <a:srgbClr val="FFFFFF"/>
                </a:solidFill>
                <a:latin typeface="Arial MT"/>
                <a:cs typeface="Arial MT"/>
              </a:rPr>
              <a:t> est un outil inclus dans le JDK (Java </a:t>
            </a:r>
            <a:r>
              <a:rPr lang="fr-FR" sz="2176" spc="-12" dirty="0" err="1">
                <a:solidFill>
                  <a:srgbClr val="FFFFFF"/>
                </a:solidFill>
                <a:latin typeface="Arial MT"/>
                <a:cs typeface="Arial MT"/>
              </a:rPr>
              <a:t>Development</a:t>
            </a:r>
            <a:r>
              <a:rPr lang="fr-FR" sz="2176" spc="-12" dirty="0">
                <a:solidFill>
                  <a:srgbClr val="FFFFFF"/>
                </a:solidFill>
                <a:latin typeface="Arial MT"/>
                <a:cs typeface="Arial MT"/>
              </a:rPr>
              <a:t> Kit) à partir de Java 14, qui permet de créer des packages d'applications Java prêts à être distribués et installés sur diverses plateformes (Windows, </a:t>
            </a:r>
            <a:r>
              <a:rPr lang="fr-FR" sz="2176" spc="-12" dirty="0" err="1">
                <a:solidFill>
                  <a:srgbClr val="FFFFFF"/>
                </a:solidFill>
                <a:latin typeface="Arial MT"/>
                <a:cs typeface="Arial MT"/>
              </a:rPr>
              <a:t>macOS</a:t>
            </a:r>
            <a:r>
              <a:rPr lang="fr-FR" sz="2176" spc="-12" dirty="0">
                <a:solidFill>
                  <a:srgbClr val="FFFFFF"/>
                </a:solidFill>
                <a:latin typeface="Arial MT"/>
                <a:cs typeface="Arial MT"/>
              </a:rPr>
              <a:t>, Linux).</a:t>
            </a:r>
          </a:p>
          <a:p>
            <a:pPr marL="15356" defTabSz="1105601">
              <a:spcBef>
                <a:spcPts val="1227"/>
              </a:spcBef>
            </a:pPr>
            <a:endParaRPr lang="fr-FR" sz="2176" spc="-12" dirty="0">
              <a:solidFill>
                <a:srgbClr val="FFFFFF"/>
              </a:solidFill>
              <a:latin typeface="Arial MT"/>
              <a:cs typeface="Arial MT"/>
            </a:endParaRPr>
          </a:p>
          <a:p>
            <a:pPr marL="15356" defTabSz="1105601">
              <a:spcBef>
                <a:spcPts val="1227"/>
              </a:spcBef>
            </a:pPr>
            <a:r>
              <a:rPr lang="fr-FR" sz="2176" spc="-12" dirty="0">
                <a:solidFill>
                  <a:srgbClr val="FFFFFF"/>
                </a:solidFill>
                <a:latin typeface="Arial MT"/>
                <a:cs typeface="Arial MT"/>
              </a:rPr>
              <a:t>Fonctionnalités :</a:t>
            </a:r>
          </a:p>
          <a:p>
            <a:pPr marL="15356" defTabSz="1105601">
              <a:spcBef>
                <a:spcPts val="1227"/>
              </a:spcBef>
            </a:pPr>
            <a:endParaRPr lang="fr-FR" sz="2176" spc="-12" dirty="0">
              <a:solidFill>
                <a:srgbClr val="FFFFFF"/>
              </a:solidFill>
              <a:latin typeface="Arial MT"/>
              <a:cs typeface="Arial MT"/>
            </a:endParaRPr>
          </a:p>
          <a:p>
            <a:pPr marL="15356" defTabSz="1105601">
              <a:spcBef>
                <a:spcPts val="1227"/>
              </a:spcBef>
            </a:pPr>
            <a:r>
              <a:rPr lang="fr-FR" sz="2176" spc="-12" dirty="0">
                <a:solidFill>
                  <a:srgbClr val="FFFFFF"/>
                </a:solidFill>
                <a:latin typeface="Arial MT"/>
                <a:cs typeface="Arial MT"/>
              </a:rPr>
              <a:t>    Création de Packages : Génère des exécutables natifs (.exe, .app, .deb, .</a:t>
            </a:r>
            <a:r>
              <a:rPr lang="fr-FR" sz="2176" spc="-12" dirty="0" err="1">
                <a:solidFill>
                  <a:srgbClr val="FFFFFF"/>
                </a:solidFill>
                <a:latin typeface="Arial MT"/>
                <a:cs typeface="Arial MT"/>
              </a:rPr>
              <a:t>rpm</a:t>
            </a:r>
            <a:r>
              <a:rPr lang="fr-FR" sz="2176" spc="-12" dirty="0">
                <a:solidFill>
                  <a:srgbClr val="FFFFFF"/>
                </a:solidFill>
                <a:latin typeface="Arial MT"/>
                <a:cs typeface="Arial MT"/>
              </a:rPr>
              <a:t>) pour l'application Java.</a:t>
            </a:r>
          </a:p>
          <a:p>
            <a:pPr marL="15356" defTabSz="1105601">
              <a:spcBef>
                <a:spcPts val="1227"/>
              </a:spcBef>
            </a:pPr>
            <a:r>
              <a:rPr lang="fr-FR" sz="2176" spc="-12" dirty="0">
                <a:solidFill>
                  <a:srgbClr val="FFFFFF"/>
                </a:solidFill>
                <a:latin typeface="Arial MT"/>
                <a:cs typeface="Arial MT"/>
              </a:rPr>
              <a:t>    Inclusion de dépendances : Emballe l'application avec ses bibliothèques et fichiers de ressources nécessaires.</a:t>
            </a:r>
          </a:p>
          <a:p>
            <a:pPr marL="15356" defTabSz="1105601">
              <a:spcBef>
                <a:spcPts val="1227"/>
              </a:spcBef>
            </a:pPr>
            <a:r>
              <a:rPr lang="fr-FR" sz="2176" spc="-12" dirty="0">
                <a:solidFill>
                  <a:srgbClr val="FFFFFF"/>
                </a:solidFill>
                <a:latin typeface="Arial MT"/>
                <a:cs typeface="Arial MT"/>
              </a:rPr>
              <a:t>    Personnalisation : Permet de définir des propriétés de l'application comme le nom, l'icône, et la version.</a:t>
            </a:r>
            <a:endParaRPr sz="2176" dirty="0">
              <a:solidFill>
                <a:prstClr val="black"/>
              </a:solidFill>
              <a:latin typeface="Arial MT"/>
              <a:cs typeface="Arial MT"/>
            </a:endParaRP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03600" y="2161073"/>
            <a:ext cx="4921462" cy="1020267"/>
          </a:xfrm>
          <a:prstGeom prst="rect">
            <a:avLst/>
          </a:prstGeom>
        </p:spPr>
        <p:txBody>
          <a:bodyPr vert="horz" wrap="square" lIns="0" tIns="15355" rIns="0" bIns="0" rtlCol="0">
            <a:spAutoFit/>
          </a:bodyPr>
          <a:lstStyle/>
          <a:p>
            <a:pPr marL="15356">
              <a:spcBef>
                <a:spcPts val="121"/>
              </a:spcBef>
            </a:pPr>
            <a:r>
              <a:rPr sz="6529" b="0" dirty="0">
                <a:latin typeface="Arial MT"/>
                <a:cs typeface="Arial MT"/>
              </a:rPr>
              <a:t>JDK</a:t>
            </a:r>
            <a:r>
              <a:rPr sz="6529" b="0" spc="-121" dirty="0">
                <a:latin typeface="Arial MT"/>
                <a:cs typeface="Arial MT"/>
              </a:rPr>
              <a:t> </a:t>
            </a:r>
            <a:r>
              <a:rPr sz="6529" b="0" spc="-6" dirty="0">
                <a:latin typeface="Arial MT"/>
                <a:cs typeface="Arial MT"/>
              </a:rPr>
              <a:t>1</a:t>
            </a:r>
            <a:r>
              <a:rPr lang="fr-FR" sz="6529" b="0" spc="-6" dirty="0">
                <a:latin typeface="Arial MT"/>
                <a:cs typeface="Arial MT"/>
              </a:rPr>
              <a:t>7 LTS</a:t>
            </a:r>
            <a:endParaRPr sz="6529" dirty="0">
              <a:latin typeface="Arial MT"/>
              <a:cs typeface="Arial MT"/>
            </a:endParaRPr>
          </a:p>
        </p:txBody>
      </p:sp>
      <p:sp>
        <p:nvSpPr>
          <p:cNvPr id="3" name="ZoneTexte 2">
            <a:extLst>
              <a:ext uri="{FF2B5EF4-FFF2-40B4-BE49-F238E27FC236}">
                <a16:creationId xmlns:a16="http://schemas.microsoft.com/office/drawing/2014/main" id="{88B3BAC5-BB0C-F631-D670-4BEC9C92508B}"/>
              </a:ext>
            </a:extLst>
          </p:cNvPr>
          <p:cNvSpPr txBox="1"/>
          <p:nvPr/>
        </p:nvSpPr>
        <p:spPr>
          <a:xfrm>
            <a:off x="1368531" y="5080001"/>
            <a:ext cx="8991600" cy="369332"/>
          </a:xfrm>
          <a:prstGeom prst="rect">
            <a:avLst/>
          </a:prstGeom>
          <a:noFill/>
        </p:spPr>
        <p:txBody>
          <a:bodyPr wrap="square" rtlCol="0">
            <a:spAutoFit/>
          </a:bodyPr>
          <a:lstStyle/>
          <a:p>
            <a:r>
              <a:rPr lang="fr-FR" dirty="0">
                <a:solidFill>
                  <a:schemeClr val="accent1"/>
                </a:solidFill>
                <a:hlinkClick r:id="rId2">
                  <a:extLst>
                    <a:ext uri="{A12FA001-AC4F-418D-AE19-62706E023703}">
                      <ahyp:hlinkClr xmlns:ahyp="http://schemas.microsoft.com/office/drawing/2018/hyperlinkcolor" val="tx"/>
                    </a:ext>
                  </a:extLst>
                </a:hlinkClick>
              </a:rPr>
              <a:t>https://docs.oracle.com/en/java/javase/17/language/index.html</a:t>
            </a:r>
            <a:endParaRPr lang="fr-FR" dirty="0">
              <a:solidFill>
                <a:schemeClr val="accent1"/>
              </a:solidFill>
            </a:endParaRPr>
          </a:p>
        </p:txBody>
      </p:sp>
    </p:spTree>
    <p:extLst>
      <p:ext uri="{BB962C8B-B14F-4D97-AF65-F5344CB8AC3E}">
        <p14:creationId xmlns:p14="http://schemas.microsoft.com/office/powerpoint/2010/main" val="314264228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76488" y="2161073"/>
            <a:ext cx="2748574" cy="1020267"/>
          </a:xfrm>
          <a:prstGeom prst="rect">
            <a:avLst/>
          </a:prstGeom>
        </p:spPr>
        <p:txBody>
          <a:bodyPr vert="horz" wrap="square" lIns="0" tIns="15355" rIns="0" bIns="0" rtlCol="0">
            <a:spAutoFit/>
          </a:bodyPr>
          <a:lstStyle/>
          <a:p>
            <a:pPr marL="15356">
              <a:spcBef>
                <a:spcPts val="121"/>
              </a:spcBef>
            </a:pPr>
            <a:r>
              <a:rPr sz="6529" b="0" dirty="0">
                <a:latin typeface="Arial MT"/>
                <a:cs typeface="Arial MT"/>
              </a:rPr>
              <a:t>JDK</a:t>
            </a:r>
            <a:r>
              <a:rPr sz="6529" b="0" spc="-121" dirty="0">
                <a:latin typeface="Arial MT"/>
                <a:cs typeface="Arial MT"/>
              </a:rPr>
              <a:t> </a:t>
            </a:r>
            <a:r>
              <a:rPr sz="6529" b="0" spc="-6" dirty="0">
                <a:latin typeface="Arial MT"/>
                <a:cs typeface="Arial MT"/>
              </a:rPr>
              <a:t>1</a:t>
            </a:r>
            <a:r>
              <a:rPr lang="fr-FR" sz="6529" b="0" spc="-6" dirty="0">
                <a:latin typeface="Arial MT"/>
                <a:cs typeface="Arial MT"/>
              </a:rPr>
              <a:t>8</a:t>
            </a:r>
            <a:endParaRPr sz="6529" dirty="0">
              <a:latin typeface="Arial MT"/>
              <a:cs typeface="Arial MT"/>
            </a:endParaRPr>
          </a:p>
        </p:txBody>
      </p:sp>
    </p:spTree>
    <p:extLst>
      <p:ext uri="{BB962C8B-B14F-4D97-AF65-F5344CB8AC3E}">
        <p14:creationId xmlns:p14="http://schemas.microsoft.com/office/powerpoint/2010/main" val="355967385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812288"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dirty="0">
                <a:solidFill>
                  <a:srgbClr val="0058FF"/>
                </a:solidFill>
                <a:latin typeface="Arial"/>
                <a:cs typeface="Arial"/>
              </a:rPr>
              <a:t>1</a:t>
            </a:r>
            <a:r>
              <a:rPr lang="fr-FR" sz="1814" b="1" dirty="0">
                <a:solidFill>
                  <a:srgbClr val="0058FF"/>
                </a:solidFill>
                <a:latin typeface="Arial"/>
                <a:cs typeface="Arial"/>
              </a:rPr>
              <a:t>8</a:t>
            </a:r>
            <a:endParaRPr sz="1814" dirty="0">
              <a:solidFill>
                <a:prstClr val="black"/>
              </a:solidFill>
              <a:latin typeface="Arial"/>
              <a:cs typeface="Arial"/>
            </a:endParaRPr>
          </a:p>
        </p:txBody>
      </p:sp>
      <p:sp>
        <p:nvSpPr>
          <p:cNvPr id="3" name="object 3"/>
          <p:cNvSpPr txBox="1">
            <a:spLocks noGrp="1"/>
          </p:cNvSpPr>
          <p:nvPr>
            <p:ph type="title"/>
          </p:nvPr>
        </p:nvSpPr>
        <p:spPr>
          <a:xfrm>
            <a:off x="537431" y="484857"/>
            <a:ext cx="11117138" cy="573671"/>
          </a:xfrm>
          <a:prstGeom prst="rect">
            <a:avLst/>
          </a:prstGeom>
        </p:spPr>
        <p:txBody>
          <a:bodyPr vert="horz" wrap="square" lIns="0" tIns="15355" rIns="0" bIns="0" rtlCol="0">
            <a:spAutoFit/>
          </a:bodyPr>
          <a:lstStyle/>
          <a:p>
            <a:pPr marL="15356">
              <a:spcBef>
                <a:spcPts val="121"/>
              </a:spcBef>
            </a:pPr>
            <a:r>
              <a:rPr lang="fr-FR" dirty="0"/>
              <a:t>Nouveaux Outils et API</a:t>
            </a:r>
            <a:endParaRPr spc="236" dirty="0"/>
          </a:p>
        </p:txBody>
      </p:sp>
      <p:sp>
        <p:nvSpPr>
          <p:cNvPr id="9" name="object 9"/>
          <p:cNvSpPr txBox="1"/>
          <p:nvPr/>
        </p:nvSpPr>
        <p:spPr>
          <a:xfrm>
            <a:off x="922645" y="6162891"/>
            <a:ext cx="8825380" cy="350340"/>
          </a:xfrm>
          <a:prstGeom prst="rect">
            <a:avLst/>
          </a:prstGeom>
        </p:spPr>
        <p:txBody>
          <a:bodyPr vert="horz" wrap="square" lIns="0" tIns="15355" rIns="0" bIns="0" rtlCol="0">
            <a:spAutoFit/>
          </a:bodyPr>
          <a:lstStyle/>
          <a:p>
            <a:pPr marL="15356" defTabSz="1105601">
              <a:spcBef>
                <a:spcPts val="121"/>
              </a:spcBef>
            </a:pPr>
            <a:r>
              <a:rPr sz="2176" spc="-12" dirty="0">
                <a:solidFill>
                  <a:schemeClr val="accent5"/>
                </a:solidFill>
                <a:latin typeface="Arial MT"/>
                <a:cs typeface="Arial MT"/>
                <a:hlinkClick r:id="rId3">
                  <a:extLst>
                    <a:ext uri="{A12FA001-AC4F-418D-AE19-62706E023703}">
                      <ahyp:hlinkClr xmlns:ahyp="http://schemas.microsoft.com/office/drawing/2018/hyperlinkcolor" val="tx"/>
                    </a:ext>
                  </a:extLst>
                </a:hlinkClick>
              </a:rPr>
              <a:t>https://www.oracle.com/java/technologies/java-se-support-roadmap.html</a:t>
            </a:r>
            <a:endParaRPr sz="2176" dirty="0">
              <a:solidFill>
                <a:schemeClr val="accent5"/>
              </a:solidFill>
              <a:latin typeface="Arial MT"/>
              <a:cs typeface="Arial MT"/>
            </a:endParaRPr>
          </a:p>
        </p:txBody>
      </p:sp>
      <p:sp>
        <p:nvSpPr>
          <p:cNvPr id="5" name="Rectangle 4">
            <a:extLst>
              <a:ext uri="{FF2B5EF4-FFF2-40B4-BE49-F238E27FC236}">
                <a16:creationId xmlns:a16="http://schemas.microsoft.com/office/drawing/2014/main" id="{6900416E-5968-8419-FE25-A4B5BD53AA9D}"/>
              </a:ext>
            </a:extLst>
          </p:cNvPr>
          <p:cNvSpPr/>
          <p:nvPr/>
        </p:nvSpPr>
        <p:spPr>
          <a:xfrm>
            <a:off x="922645" y="3100860"/>
            <a:ext cx="5562822" cy="57367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1">
            <a:extLst>
              <a:ext uri="{FF2B5EF4-FFF2-40B4-BE49-F238E27FC236}">
                <a16:creationId xmlns:a16="http://schemas.microsoft.com/office/drawing/2014/main" id="{CCF94443-9D58-6416-9ECD-0D3AB85DBE7E}"/>
              </a:ext>
            </a:extLst>
          </p:cNvPr>
          <p:cNvSpPr>
            <a:spLocks noChangeArrowheads="1"/>
          </p:cNvSpPr>
          <p:nvPr/>
        </p:nvSpPr>
        <p:spPr bwMode="auto">
          <a:xfrm>
            <a:off x="1124464" y="868352"/>
            <a:ext cx="9748759" cy="5459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FR" sz="2180" b="1" i="0" u="none" strike="noStrike" cap="none" normalizeH="0" baseline="0" dirty="0">
                <a:ln>
                  <a:noFill/>
                </a:ln>
                <a:solidFill>
                  <a:schemeClr val="bg1"/>
                </a:solidFill>
                <a:effectLst/>
                <a:latin typeface="Arial MT"/>
              </a:rPr>
              <a:t>Serveur Web Minimaliste (JEP 408)</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180" b="0" i="0" u="none" strike="noStrike" cap="none" normalizeH="0" baseline="0" dirty="0">
              <a:ln>
                <a:noFill/>
              </a:ln>
              <a:solidFill>
                <a:schemeClr val="bg1"/>
              </a:solidFill>
              <a:effectLst/>
              <a:latin typeface="Arial M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180" b="0" i="0" u="none" strike="noStrike" cap="none" normalizeH="0" baseline="0" dirty="0">
                <a:ln>
                  <a:noFill/>
                </a:ln>
                <a:solidFill>
                  <a:schemeClr val="bg1"/>
                </a:solidFill>
                <a:effectLst/>
                <a:latin typeface="Arial MT"/>
              </a:rPr>
              <a:t>Commande </a:t>
            </a:r>
            <a:r>
              <a:rPr kumimoji="0" lang="fr-FR" altLang="fr-FR" sz="2180" b="0" i="0" u="none" strike="noStrike" cap="none" normalizeH="0" baseline="0" dirty="0" err="1">
                <a:ln>
                  <a:noFill/>
                </a:ln>
                <a:solidFill>
                  <a:schemeClr val="bg1"/>
                </a:solidFill>
                <a:effectLst/>
                <a:latin typeface="Arial MT"/>
              </a:rPr>
              <a:t>jwebserver</a:t>
            </a:r>
            <a:r>
              <a:rPr kumimoji="0" lang="fr-FR" altLang="fr-FR" sz="2180" b="0" i="0" u="none" strike="noStrike" cap="none" normalizeH="0" baseline="0" dirty="0">
                <a:ln>
                  <a:noFill/>
                </a:ln>
                <a:solidFill>
                  <a:schemeClr val="bg1"/>
                </a:solidFill>
                <a:effectLst/>
                <a:latin typeface="Arial MT"/>
              </a:rPr>
              <a:t> : Démarrage d'un serveur HTTP simple en une ligne</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180" b="0" i="0" u="none" strike="noStrike" cap="none" normalizeH="0" baseline="0" dirty="0">
              <a:ln>
                <a:noFill/>
              </a:ln>
              <a:solidFill>
                <a:schemeClr val="bg1"/>
              </a:solidFill>
              <a:effectLst/>
              <a:latin typeface="Arial M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180" b="0" i="0" u="none" strike="noStrike" cap="none" normalizeH="0" baseline="0" dirty="0">
                <a:ln>
                  <a:noFill/>
                </a:ln>
                <a:solidFill>
                  <a:schemeClr val="bg1"/>
                </a:solidFill>
                <a:effectLst/>
                <a:latin typeface="Arial MT"/>
              </a:rPr>
              <a:t>Destiné au développement rapide et au prototypage</a:t>
            </a:r>
            <a:r>
              <a:rPr lang="fr-FR" altLang="fr-FR" sz="2180" dirty="0">
                <a:solidFill>
                  <a:schemeClr val="bg1"/>
                </a:solidFill>
                <a:latin typeface="Arial MT"/>
              </a:rPr>
              <a:t>: téléchargement fichier, </a:t>
            </a:r>
            <a:br>
              <a:rPr lang="fr-FR" altLang="fr-FR" sz="2180" dirty="0">
                <a:solidFill>
                  <a:schemeClr val="bg1"/>
                </a:solidFill>
                <a:latin typeface="Arial MT"/>
              </a:rPr>
            </a:br>
            <a:r>
              <a:rPr lang="fr-FR" altLang="fr-FR" sz="2180" dirty="0">
                <a:solidFill>
                  <a:schemeClr val="bg1"/>
                </a:solidFill>
                <a:latin typeface="Arial MT"/>
              </a:rPr>
              <a:t>API web statique, tests HTML/CSS</a:t>
            </a:r>
            <a:endParaRPr kumimoji="0" lang="fr-FR" altLang="fr-FR" sz="2180" b="0" i="0" u="none" strike="noStrike" cap="none" normalizeH="0" baseline="0" dirty="0">
              <a:ln>
                <a:noFill/>
              </a:ln>
              <a:solidFill>
                <a:schemeClr val="bg1"/>
              </a:solidFill>
              <a:effectLst/>
              <a:latin typeface="Arial M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2180" b="0" i="0" u="none" strike="noStrike" cap="none" normalizeH="0" baseline="0" dirty="0">
              <a:ln>
                <a:noFill/>
              </a:ln>
              <a:solidFill>
                <a:schemeClr val="bg1"/>
              </a:solidFill>
              <a:effectLst/>
              <a:latin typeface="Arial MT"/>
            </a:endParaRPr>
          </a:p>
          <a:p>
            <a:pPr marL="0" marR="0" lvl="0" indent="0" algn="l" defTabSz="914400" rtl="0" eaLnBrk="0" fontAlgn="base" latinLnBrk="0" hangingPunct="0">
              <a:lnSpc>
                <a:spcPct val="100000"/>
              </a:lnSpc>
              <a:spcBef>
                <a:spcPct val="0"/>
              </a:spcBef>
              <a:spcAft>
                <a:spcPct val="0"/>
              </a:spcAft>
              <a:buClrTx/>
              <a:buSzTx/>
              <a:tabLst/>
            </a:pPr>
            <a:r>
              <a:rPr lang="fr-FR" altLang="fr-FR" sz="2180" dirty="0" err="1">
                <a:solidFill>
                  <a:schemeClr val="bg1"/>
                </a:solidFill>
                <a:latin typeface="Arial MT"/>
              </a:rPr>
              <a:t>jwebserver</a:t>
            </a:r>
            <a:r>
              <a:rPr lang="fr-FR" altLang="fr-FR" sz="2180" dirty="0">
                <a:solidFill>
                  <a:schemeClr val="bg1"/>
                </a:solidFill>
                <a:latin typeface="Arial MT"/>
              </a:rPr>
              <a:t> -d /chemin/vers/le/</a:t>
            </a:r>
            <a:r>
              <a:rPr lang="fr-FR" altLang="fr-FR" sz="2180" dirty="0" err="1">
                <a:solidFill>
                  <a:schemeClr val="bg1"/>
                </a:solidFill>
                <a:latin typeface="Arial MT"/>
              </a:rPr>
              <a:t>repertoire</a:t>
            </a:r>
            <a:endParaRPr lang="fr-FR" altLang="fr-FR" sz="2180" dirty="0">
              <a:solidFill>
                <a:schemeClr val="bg1"/>
              </a:solidFill>
              <a:latin typeface="Arial M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2180" b="0" i="0" u="none" strike="noStrike" cap="none" normalizeH="0" baseline="0" dirty="0">
              <a:ln>
                <a:noFill/>
              </a:ln>
              <a:solidFill>
                <a:schemeClr val="bg1"/>
              </a:solidFill>
              <a:effectLst/>
              <a:latin typeface="Arial M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2180" b="0" i="0" u="none" strike="noStrike" cap="none" normalizeH="0" baseline="0" dirty="0">
              <a:ln>
                <a:noFill/>
              </a:ln>
              <a:solidFill>
                <a:schemeClr val="bg1"/>
              </a:solidFill>
              <a:effectLst/>
              <a:latin typeface="Arial MT"/>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2180" b="1" i="0" u="none" strike="noStrike" cap="none" normalizeH="0" baseline="0" dirty="0" err="1">
                <a:ln>
                  <a:noFill/>
                </a:ln>
                <a:solidFill>
                  <a:schemeClr val="bg1"/>
                </a:solidFill>
                <a:effectLst/>
                <a:latin typeface="Arial MT"/>
              </a:rPr>
              <a:t>Foreign</a:t>
            </a:r>
            <a:r>
              <a:rPr kumimoji="0" lang="fr-FR" altLang="fr-FR" sz="2180" b="1" i="0" u="none" strike="noStrike" cap="none" normalizeH="0" baseline="0" dirty="0">
                <a:ln>
                  <a:noFill/>
                </a:ln>
                <a:solidFill>
                  <a:schemeClr val="bg1"/>
                </a:solidFill>
                <a:effectLst/>
                <a:latin typeface="Arial MT"/>
              </a:rPr>
              <a:t> </a:t>
            </a:r>
            <a:r>
              <a:rPr kumimoji="0" lang="fr-FR" altLang="fr-FR" sz="2180" b="1" i="0" u="none" strike="noStrike" cap="none" normalizeH="0" baseline="0" dirty="0" err="1">
                <a:ln>
                  <a:noFill/>
                </a:ln>
                <a:solidFill>
                  <a:schemeClr val="bg1"/>
                </a:solidFill>
                <a:effectLst/>
                <a:latin typeface="Arial MT"/>
              </a:rPr>
              <a:t>Function</a:t>
            </a:r>
            <a:r>
              <a:rPr kumimoji="0" lang="fr-FR" altLang="fr-FR" sz="2180" b="1" i="0" u="none" strike="noStrike" cap="none" normalizeH="0" baseline="0" dirty="0">
                <a:ln>
                  <a:noFill/>
                </a:ln>
                <a:solidFill>
                  <a:schemeClr val="bg1"/>
                </a:solidFill>
                <a:effectLst/>
                <a:latin typeface="Arial MT"/>
              </a:rPr>
              <a:t> &amp; Memory API (JEP 419)</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180" b="0" i="0" u="none" strike="noStrike" cap="none" normalizeH="0" baseline="0" dirty="0">
              <a:ln>
                <a:noFill/>
              </a:ln>
              <a:solidFill>
                <a:schemeClr val="bg1"/>
              </a:solidFill>
              <a:effectLst/>
              <a:latin typeface="Arial M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180" b="0" i="0" u="none" strike="noStrike" cap="none" normalizeH="0" baseline="0" dirty="0">
                <a:ln>
                  <a:noFill/>
                </a:ln>
                <a:solidFill>
                  <a:schemeClr val="bg1"/>
                </a:solidFill>
                <a:effectLst/>
                <a:latin typeface="Arial MT"/>
              </a:rPr>
              <a:t>Accès sécurisé et performant à la mémoire native.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2180" b="0" i="0" u="none" strike="noStrike" cap="none" normalizeH="0" baseline="0" dirty="0">
              <a:ln>
                <a:noFill/>
              </a:ln>
              <a:solidFill>
                <a:schemeClr val="bg1"/>
              </a:solidFill>
              <a:effectLst/>
              <a:latin typeface="Arial M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180" b="0" i="0" u="none" strike="noStrike" cap="none" normalizeH="0" baseline="0" dirty="0">
                <a:ln>
                  <a:noFill/>
                </a:ln>
                <a:solidFill>
                  <a:schemeClr val="bg1"/>
                </a:solidFill>
                <a:effectLst/>
                <a:latin typeface="Arial MT"/>
              </a:rPr>
              <a:t>Facilite les appels à des bibliothèques externes (C/C++).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180" b="0" i="0" u="none" strike="noStrike" cap="none" normalizeH="0" baseline="0" dirty="0">
              <a:ln>
                <a:noFill/>
              </a:ln>
              <a:solidFill>
                <a:schemeClr val="bg1"/>
              </a:solidFill>
              <a:effectLst/>
              <a:latin typeface="Arial MT"/>
            </a:endParaRPr>
          </a:p>
        </p:txBody>
      </p:sp>
    </p:spTree>
    <p:extLst>
      <p:ext uri="{BB962C8B-B14F-4D97-AF65-F5344CB8AC3E}">
        <p14:creationId xmlns:p14="http://schemas.microsoft.com/office/powerpoint/2010/main" val="3652222448"/>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444CD4-0082-FEF7-54C7-A0051F02764B}"/>
              </a:ext>
            </a:extLst>
          </p:cNvPr>
          <p:cNvSpPr>
            <a:spLocks noGrp="1"/>
          </p:cNvSpPr>
          <p:nvPr>
            <p:ph type="title"/>
          </p:nvPr>
        </p:nvSpPr>
        <p:spPr/>
        <p:txBody>
          <a:bodyPr/>
          <a:lstStyle/>
          <a:p>
            <a:r>
              <a:rPr lang="fr-FR" dirty="0"/>
              <a:t>Exercice</a:t>
            </a:r>
          </a:p>
        </p:txBody>
      </p:sp>
      <p:sp>
        <p:nvSpPr>
          <p:cNvPr id="3" name="Espace réservé du texte 2">
            <a:extLst>
              <a:ext uri="{FF2B5EF4-FFF2-40B4-BE49-F238E27FC236}">
                <a16:creationId xmlns:a16="http://schemas.microsoft.com/office/drawing/2014/main" id="{370B0D9F-2C11-6718-E8EB-67BB0E8ACBB2}"/>
              </a:ext>
            </a:extLst>
          </p:cNvPr>
          <p:cNvSpPr>
            <a:spLocks noGrp="1"/>
          </p:cNvSpPr>
          <p:nvPr>
            <p:ph type="body" idx="1"/>
          </p:nvPr>
        </p:nvSpPr>
        <p:spPr>
          <a:xfrm>
            <a:off x="738569" y="1571191"/>
            <a:ext cx="10714863" cy="279179"/>
          </a:xfrm>
        </p:spPr>
        <p:txBody>
          <a:bodyPr/>
          <a:lstStyle/>
          <a:p>
            <a:r>
              <a:rPr lang="fr-FR" dirty="0"/>
              <a:t>Lancer un </a:t>
            </a:r>
            <a:r>
              <a:rPr lang="fr-FR" dirty="0" err="1"/>
              <a:t>jwebserver</a:t>
            </a:r>
            <a:r>
              <a:rPr lang="fr-FR" dirty="0"/>
              <a:t> à la racine du projet nouveautés et télécharger le pom.xml</a:t>
            </a:r>
          </a:p>
        </p:txBody>
      </p:sp>
    </p:spTree>
    <p:extLst>
      <p:ext uri="{BB962C8B-B14F-4D97-AF65-F5344CB8AC3E}">
        <p14:creationId xmlns:p14="http://schemas.microsoft.com/office/powerpoint/2010/main" val="208980258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4014" y="279420"/>
            <a:ext cx="1064113"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D</a:t>
            </a:r>
            <a:r>
              <a:rPr sz="1814" b="1" dirty="0">
                <a:solidFill>
                  <a:srgbClr val="0058FF"/>
                </a:solidFill>
                <a:latin typeface="Arial"/>
                <a:cs typeface="Arial"/>
              </a:rPr>
              <a:t>ate</a:t>
            </a:r>
            <a:r>
              <a:rPr sz="1814" b="1" spc="-36" dirty="0">
                <a:solidFill>
                  <a:srgbClr val="0058FF"/>
                </a:solidFill>
                <a:latin typeface="Arial"/>
                <a:cs typeface="Arial"/>
              </a:rPr>
              <a:t>T</a:t>
            </a:r>
            <a:r>
              <a:rPr sz="1814" b="1" dirty="0">
                <a:solidFill>
                  <a:srgbClr val="0058FF"/>
                </a:solidFill>
                <a:latin typeface="Arial"/>
                <a:cs typeface="Arial"/>
              </a:rPr>
              <a:t>i</a:t>
            </a:r>
            <a:r>
              <a:rPr sz="1814" b="1" spc="-6" dirty="0">
                <a:solidFill>
                  <a:srgbClr val="0058FF"/>
                </a:solidFill>
                <a:latin typeface="Arial"/>
                <a:cs typeface="Arial"/>
              </a:rPr>
              <a:t>m</a:t>
            </a:r>
            <a:r>
              <a:rPr sz="1814" b="1" dirty="0">
                <a:solidFill>
                  <a:srgbClr val="0058FF"/>
                </a:solidFill>
                <a:latin typeface="Arial"/>
                <a:cs typeface="Arial"/>
              </a:rPr>
              <a:t>e</a:t>
            </a:r>
            <a:endParaRPr sz="1814">
              <a:solidFill>
                <a:prstClr val="black"/>
              </a:solidFill>
              <a:latin typeface="Arial"/>
              <a:cs typeface="Arial"/>
            </a:endParaRPr>
          </a:p>
        </p:txBody>
      </p:sp>
      <p:sp>
        <p:nvSpPr>
          <p:cNvPr id="3" name="object 3"/>
          <p:cNvSpPr txBox="1">
            <a:spLocks noGrp="1"/>
          </p:cNvSpPr>
          <p:nvPr>
            <p:ph type="title"/>
          </p:nvPr>
        </p:nvSpPr>
        <p:spPr>
          <a:xfrm>
            <a:off x="594014" y="535345"/>
            <a:ext cx="7491784" cy="573671"/>
          </a:xfrm>
          <a:prstGeom prst="rect">
            <a:avLst/>
          </a:prstGeom>
        </p:spPr>
        <p:txBody>
          <a:bodyPr vert="horz" wrap="square" lIns="0" tIns="15355" rIns="0" bIns="0" rtlCol="0">
            <a:spAutoFit/>
          </a:bodyPr>
          <a:lstStyle/>
          <a:p>
            <a:pPr marL="15356">
              <a:spcBef>
                <a:spcPts val="121"/>
              </a:spcBef>
            </a:pPr>
            <a:r>
              <a:rPr lang="fr-FR" spc="351" dirty="0"/>
              <a:t>Commit</a:t>
            </a:r>
            <a:endParaRPr spc="351" dirty="0"/>
          </a:p>
        </p:txBody>
      </p:sp>
    </p:spTree>
    <p:extLst>
      <p:ext uri="{BB962C8B-B14F-4D97-AF65-F5344CB8AC3E}">
        <p14:creationId xmlns:p14="http://schemas.microsoft.com/office/powerpoint/2010/main" val="359429201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27C8CD4-B5FD-DBFD-B870-E7B4A47241C5}"/>
              </a:ext>
            </a:extLst>
          </p:cNvPr>
          <p:cNvSpPr>
            <a:spLocks noGrp="1"/>
          </p:cNvSpPr>
          <p:nvPr>
            <p:ph type="body" idx="1"/>
          </p:nvPr>
        </p:nvSpPr>
        <p:spPr>
          <a:xfrm>
            <a:off x="738569" y="1571191"/>
            <a:ext cx="10714863" cy="3350148"/>
          </a:xfrm>
        </p:spPr>
        <p:txBody>
          <a:bodyPr/>
          <a:lstStyle/>
          <a:p>
            <a:r>
              <a:rPr lang="fr-FR" dirty="0"/>
              <a:t>API </a:t>
            </a:r>
            <a:r>
              <a:rPr lang="fr-FR" dirty="0" err="1"/>
              <a:t>Vector</a:t>
            </a:r>
            <a:r>
              <a:rPr lang="fr-FR" dirty="0"/>
              <a:t> (JEP 417)</a:t>
            </a:r>
          </a:p>
          <a:p>
            <a:endParaRPr lang="fr-FR" dirty="0"/>
          </a:p>
          <a:p>
            <a:r>
              <a:rPr lang="fr-FR" dirty="0"/>
              <a:t>    Utilisation des instructions SIMD (Single Instruction, Multiple Data)</a:t>
            </a:r>
          </a:p>
          <a:p>
            <a:r>
              <a:rPr lang="fr-FR" dirty="0"/>
              <a:t>    → Exécute la même opération sur plusieurs éléments de données en parallèle.</a:t>
            </a:r>
          </a:p>
          <a:p>
            <a:endParaRPr lang="fr-FR" dirty="0"/>
          </a:p>
          <a:p>
            <a:r>
              <a:rPr lang="fr-FR" dirty="0"/>
              <a:t>    Optimisation des opérations sur les tableaux de données</a:t>
            </a:r>
          </a:p>
          <a:p>
            <a:r>
              <a:rPr lang="fr-FR" dirty="0"/>
              <a:t>    → Permet d'accélérer des calculs lourds sur des grandes quantités de données (comme des vecteurs ou des matrices).</a:t>
            </a:r>
          </a:p>
          <a:p>
            <a:endParaRPr lang="fr-FR" dirty="0"/>
          </a:p>
          <a:p>
            <a:r>
              <a:rPr lang="fr-FR" dirty="0"/>
              <a:t>    Phase d'incubation</a:t>
            </a:r>
          </a:p>
          <a:p>
            <a:r>
              <a:rPr lang="fr-FR" dirty="0"/>
              <a:t>    → Encore en développement, mais déjà disponible pour expérimenter des gains de performance sur des calculs parallèles.</a:t>
            </a:r>
          </a:p>
        </p:txBody>
      </p:sp>
      <p:sp>
        <p:nvSpPr>
          <p:cNvPr id="4" name="object 2">
            <a:extLst>
              <a:ext uri="{FF2B5EF4-FFF2-40B4-BE49-F238E27FC236}">
                <a16:creationId xmlns:a16="http://schemas.microsoft.com/office/drawing/2014/main" id="{13390464-C5F4-7D40-C0F0-A20B24BC6212}"/>
              </a:ext>
            </a:extLst>
          </p:cNvPr>
          <p:cNvSpPr txBox="1"/>
          <p:nvPr/>
        </p:nvSpPr>
        <p:spPr>
          <a:xfrm>
            <a:off x="537431" y="239819"/>
            <a:ext cx="812288"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dirty="0">
                <a:solidFill>
                  <a:srgbClr val="0058FF"/>
                </a:solidFill>
                <a:latin typeface="Arial"/>
                <a:cs typeface="Arial"/>
              </a:rPr>
              <a:t>1</a:t>
            </a:r>
            <a:r>
              <a:rPr lang="fr-FR" sz="1814" b="1" dirty="0">
                <a:solidFill>
                  <a:srgbClr val="0058FF"/>
                </a:solidFill>
                <a:latin typeface="Arial"/>
                <a:cs typeface="Arial"/>
              </a:rPr>
              <a:t>8</a:t>
            </a:r>
            <a:endParaRPr sz="1814" dirty="0">
              <a:solidFill>
                <a:prstClr val="black"/>
              </a:solidFill>
              <a:latin typeface="Arial"/>
              <a:cs typeface="Arial"/>
            </a:endParaRPr>
          </a:p>
        </p:txBody>
      </p:sp>
      <p:sp>
        <p:nvSpPr>
          <p:cNvPr id="5" name="object 3">
            <a:extLst>
              <a:ext uri="{FF2B5EF4-FFF2-40B4-BE49-F238E27FC236}">
                <a16:creationId xmlns:a16="http://schemas.microsoft.com/office/drawing/2014/main" id="{B5C825A5-322E-9D6D-83E8-30A9C254156D}"/>
              </a:ext>
            </a:extLst>
          </p:cNvPr>
          <p:cNvSpPr txBox="1">
            <a:spLocks noGrp="1"/>
          </p:cNvSpPr>
          <p:nvPr>
            <p:ph type="title"/>
          </p:nvPr>
        </p:nvSpPr>
        <p:spPr>
          <a:xfrm>
            <a:off x="537430" y="484857"/>
            <a:ext cx="8594213" cy="573671"/>
          </a:xfrm>
          <a:prstGeom prst="rect">
            <a:avLst/>
          </a:prstGeom>
        </p:spPr>
        <p:txBody>
          <a:bodyPr vert="horz" wrap="square" lIns="0" tIns="15355" rIns="0" bIns="0" rtlCol="0">
            <a:spAutoFit/>
          </a:bodyPr>
          <a:lstStyle/>
          <a:p>
            <a:pPr marL="15356">
              <a:spcBef>
                <a:spcPts val="121"/>
              </a:spcBef>
            </a:pPr>
            <a:r>
              <a:rPr lang="fr-FR" dirty="0"/>
              <a:t>Performance et Sécurité</a:t>
            </a:r>
            <a:endParaRPr spc="236" dirty="0"/>
          </a:p>
        </p:txBody>
      </p:sp>
    </p:spTree>
    <p:extLst>
      <p:ext uri="{BB962C8B-B14F-4D97-AF65-F5344CB8AC3E}">
        <p14:creationId xmlns:p14="http://schemas.microsoft.com/office/powerpoint/2010/main" val="380514454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812288"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dirty="0">
                <a:solidFill>
                  <a:srgbClr val="0058FF"/>
                </a:solidFill>
                <a:latin typeface="Arial"/>
                <a:cs typeface="Arial"/>
              </a:rPr>
              <a:t>1</a:t>
            </a:r>
            <a:r>
              <a:rPr lang="fr-FR" sz="1814" b="1" dirty="0">
                <a:solidFill>
                  <a:srgbClr val="0058FF"/>
                </a:solidFill>
                <a:latin typeface="Arial"/>
                <a:cs typeface="Arial"/>
              </a:rPr>
              <a:t>8</a:t>
            </a:r>
            <a:endParaRPr sz="1814" dirty="0">
              <a:solidFill>
                <a:prstClr val="black"/>
              </a:solidFill>
              <a:latin typeface="Arial"/>
              <a:cs typeface="Arial"/>
            </a:endParaRPr>
          </a:p>
        </p:txBody>
      </p:sp>
      <p:sp>
        <p:nvSpPr>
          <p:cNvPr id="3" name="object 3"/>
          <p:cNvSpPr txBox="1">
            <a:spLocks noGrp="1"/>
          </p:cNvSpPr>
          <p:nvPr>
            <p:ph type="title"/>
          </p:nvPr>
        </p:nvSpPr>
        <p:spPr>
          <a:xfrm>
            <a:off x="537430" y="484857"/>
            <a:ext cx="8594213" cy="573671"/>
          </a:xfrm>
          <a:prstGeom prst="rect">
            <a:avLst/>
          </a:prstGeom>
        </p:spPr>
        <p:txBody>
          <a:bodyPr vert="horz" wrap="square" lIns="0" tIns="15355" rIns="0" bIns="0" rtlCol="0">
            <a:spAutoFit/>
          </a:bodyPr>
          <a:lstStyle/>
          <a:p>
            <a:pPr marL="15356">
              <a:spcBef>
                <a:spcPts val="121"/>
              </a:spcBef>
            </a:pPr>
            <a:r>
              <a:rPr lang="fr-FR" dirty="0"/>
              <a:t>Performance et Sécurité</a:t>
            </a:r>
            <a:endParaRPr spc="236" dirty="0"/>
          </a:p>
        </p:txBody>
      </p:sp>
      <p:sp>
        <p:nvSpPr>
          <p:cNvPr id="9" name="object 9"/>
          <p:cNvSpPr txBox="1"/>
          <p:nvPr/>
        </p:nvSpPr>
        <p:spPr>
          <a:xfrm>
            <a:off x="922645" y="6162891"/>
            <a:ext cx="8825380" cy="350340"/>
          </a:xfrm>
          <a:prstGeom prst="rect">
            <a:avLst/>
          </a:prstGeom>
        </p:spPr>
        <p:txBody>
          <a:bodyPr vert="horz" wrap="square" lIns="0" tIns="15355" rIns="0" bIns="0" rtlCol="0">
            <a:spAutoFit/>
          </a:bodyPr>
          <a:lstStyle/>
          <a:p>
            <a:pPr marL="15356" defTabSz="1105601">
              <a:spcBef>
                <a:spcPts val="121"/>
              </a:spcBef>
            </a:pPr>
            <a:r>
              <a:rPr sz="2176" spc="-12" dirty="0">
                <a:solidFill>
                  <a:srgbClr val="FFFFFF"/>
                </a:solidFill>
                <a:latin typeface="Arial MT"/>
                <a:cs typeface="Arial MT"/>
                <a:hlinkClick r:id="rId3"/>
              </a:rPr>
              <a:t>https://www.oracle.com/java/technologies/java-se-support-roadmap.html</a:t>
            </a:r>
            <a:endParaRPr sz="2176">
              <a:solidFill>
                <a:prstClr val="black"/>
              </a:solidFill>
              <a:latin typeface="Arial MT"/>
              <a:cs typeface="Arial MT"/>
            </a:endParaRPr>
          </a:p>
        </p:txBody>
      </p:sp>
      <p:sp>
        <p:nvSpPr>
          <p:cNvPr id="10" name="Rectangle 1">
            <a:extLst>
              <a:ext uri="{FF2B5EF4-FFF2-40B4-BE49-F238E27FC236}">
                <a16:creationId xmlns:a16="http://schemas.microsoft.com/office/drawing/2014/main" id="{B9128FB8-3450-413C-DA9F-AB8E225B687D}"/>
              </a:ext>
            </a:extLst>
          </p:cNvPr>
          <p:cNvSpPr>
            <a:spLocks noChangeArrowheads="1"/>
          </p:cNvSpPr>
          <p:nvPr/>
        </p:nvSpPr>
        <p:spPr bwMode="auto">
          <a:xfrm>
            <a:off x="943575" y="866760"/>
            <a:ext cx="11096025" cy="5124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FR" sz="2180" b="0" i="0" u="none" strike="noStrike" cap="none" normalizeH="0" baseline="0" dirty="0" err="1">
                <a:ln>
                  <a:noFill/>
                </a:ln>
                <a:solidFill>
                  <a:schemeClr val="bg1"/>
                </a:solidFill>
                <a:effectLst/>
                <a:latin typeface="Arial MT"/>
              </a:rPr>
              <a:t>BoringSSL</a:t>
            </a:r>
            <a:r>
              <a:rPr kumimoji="0" lang="fr-FR" altLang="fr-FR" sz="2180" b="0" i="0" u="none" strike="noStrike" cap="none" normalizeH="0" baseline="0" dirty="0">
                <a:ln>
                  <a:noFill/>
                </a:ln>
                <a:solidFill>
                  <a:schemeClr val="bg1"/>
                </a:solidFill>
                <a:effectLst/>
                <a:latin typeface="Arial MT"/>
              </a:rPr>
              <a:t> </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180" b="0" i="0" u="none" strike="noStrike" cap="none" normalizeH="0" baseline="0" dirty="0">
              <a:ln>
                <a:noFill/>
              </a:ln>
              <a:solidFill>
                <a:schemeClr val="bg1"/>
              </a:solidFill>
              <a:effectLst/>
              <a:latin typeface="Arial MT"/>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2180" b="0" i="0" u="none" strike="noStrike" cap="none" normalizeH="0" baseline="0" dirty="0" err="1">
                <a:ln>
                  <a:noFill/>
                </a:ln>
                <a:solidFill>
                  <a:schemeClr val="bg1"/>
                </a:solidFill>
                <a:effectLst/>
                <a:latin typeface="Arial MT"/>
              </a:rPr>
              <a:t>BoringSSL</a:t>
            </a:r>
            <a:r>
              <a:rPr kumimoji="0" lang="fr-FR" altLang="fr-FR" sz="2180" b="0" i="0" u="none" strike="noStrike" cap="none" normalizeH="0" baseline="0" dirty="0">
                <a:ln>
                  <a:noFill/>
                </a:ln>
                <a:solidFill>
                  <a:schemeClr val="bg1"/>
                </a:solidFill>
                <a:effectLst/>
                <a:latin typeface="Arial MT"/>
              </a:rPr>
              <a:t> est une bibliothèque SSL développée par Google, dérivée de </a:t>
            </a:r>
            <a:r>
              <a:rPr kumimoji="0" lang="fr-FR" altLang="fr-FR" sz="2180" b="0" i="0" u="none" strike="noStrike" cap="none" normalizeH="0" baseline="0" dirty="0" err="1">
                <a:ln>
                  <a:noFill/>
                </a:ln>
                <a:solidFill>
                  <a:schemeClr val="bg1"/>
                </a:solidFill>
                <a:effectLst/>
                <a:latin typeface="Arial MT"/>
              </a:rPr>
              <a:t>OpenSSL</a:t>
            </a:r>
            <a:r>
              <a:rPr kumimoji="0" lang="fr-FR" altLang="fr-FR" sz="2180" b="0" i="0" u="none" strike="noStrike" cap="none" normalizeH="0" baseline="0" dirty="0">
                <a:ln>
                  <a:noFill/>
                </a:ln>
                <a:solidFill>
                  <a:schemeClr val="bg1"/>
                </a:solidFill>
                <a:effectLst/>
                <a:latin typeface="Arial MT"/>
              </a:rPr>
              <a:t>, conçue pour une utilisation dans des environnements critiques et axée sur la sécurité.</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180" b="0" i="0" u="none" strike="noStrike" cap="none" normalizeH="0" baseline="0" dirty="0">
              <a:ln>
                <a:noFill/>
              </a:ln>
              <a:solidFill>
                <a:schemeClr val="bg1"/>
              </a:solidFill>
              <a:effectLst/>
              <a:latin typeface="Arial MT"/>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2180" b="0" i="0" u="none" strike="noStrike" cap="none" normalizeH="0" baseline="0" dirty="0">
                <a:ln>
                  <a:noFill/>
                </a:ln>
                <a:solidFill>
                  <a:schemeClr val="bg1"/>
                </a:solidFill>
                <a:effectLst/>
                <a:latin typeface="Arial MT"/>
              </a:rPr>
              <a:t>Performances Optimisées</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180" b="0" i="0" u="none" strike="noStrike" cap="none" normalizeH="0" baseline="0" dirty="0">
              <a:ln>
                <a:noFill/>
              </a:ln>
              <a:solidFill>
                <a:schemeClr val="bg1"/>
              </a:solidFill>
              <a:effectLst/>
              <a:latin typeface="Arial MT"/>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2180" b="0" i="0" u="none" strike="noStrike" cap="none" normalizeH="0" baseline="0" dirty="0">
                <a:ln>
                  <a:noFill/>
                </a:ln>
                <a:solidFill>
                  <a:schemeClr val="bg1"/>
                </a:solidFill>
                <a:effectLst/>
                <a:latin typeface="Arial MT"/>
              </a:rPr>
              <a:t>    Réduction de la latence lors de l'établissement de connexions TLS (protocole de sécurité).</a:t>
            </a:r>
          </a:p>
          <a:p>
            <a:pPr marL="0" marR="0" lvl="0" indent="0" algn="l" defTabSz="914400" rtl="0" eaLnBrk="0" fontAlgn="base" latinLnBrk="0" hangingPunct="0">
              <a:lnSpc>
                <a:spcPct val="100000"/>
              </a:lnSpc>
              <a:spcBef>
                <a:spcPct val="0"/>
              </a:spcBef>
              <a:spcAft>
                <a:spcPct val="0"/>
              </a:spcAft>
              <a:buClrTx/>
              <a:buSzTx/>
              <a:tabLst/>
            </a:pPr>
            <a:r>
              <a:rPr kumimoji="0" lang="fr-FR" altLang="fr-FR" sz="2180" b="0" i="0" u="none" strike="noStrike" cap="none" normalizeH="0" baseline="0" dirty="0">
                <a:ln>
                  <a:noFill/>
                </a:ln>
                <a:solidFill>
                  <a:schemeClr val="bg1"/>
                </a:solidFill>
                <a:effectLst/>
                <a:latin typeface="Arial MT"/>
              </a:rPr>
              <a:t>    Améliorations des algorithmes cryptographiques pour des opérations plus rapides.</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180" b="0" i="0" u="none" strike="noStrike" cap="none" normalizeH="0" baseline="0" dirty="0">
              <a:ln>
                <a:noFill/>
              </a:ln>
              <a:solidFill>
                <a:schemeClr val="bg1"/>
              </a:solidFill>
              <a:effectLst/>
              <a:latin typeface="Arial MT"/>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2180" b="0" i="0" u="none" strike="noStrike" cap="none" normalizeH="0" baseline="0" dirty="0">
                <a:ln>
                  <a:noFill/>
                </a:ln>
                <a:solidFill>
                  <a:schemeClr val="bg1"/>
                </a:solidFill>
                <a:effectLst/>
                <a:latin typeface="Arial MT"/>
              </a:rPr>
              <a:t>Sécurité Renforcée</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180" b="0" i="0" u="none" strike="noStrike" cap="none" normalizeH="0" baseline="0" dirty="0">
              <a:ln>
                <a:noFill/>
              </a:ln>
              <a:solidFill>
                <a:schemeClr val="bg1"/>
              </a:solidFill>
              <a:effectLst/>
              <a:latin typeface="Arial MT"/>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2180" b="0" i="0" u="none" strike="noStrike" cap="none" normalizeH="0" baseline="0" dirty="0">
                <a:ln>
                  <a:noFill/>
                </a:ln>
                <a:solidFill>
                  <a:schemeClr val="bg1"/>
                </a:solidFill>
                <a:effectLst/>
                <a:latin typeface="Arial MT"/>
              </a:rPr>
              <a:t>    Support des dernières versions de TLS (1.3) pour une sécurité améliorée.</a:t>
            </a:r>
          </a:p>
          <a:p>
            <a:pPr marL="0" marR="0" lvl="0" indent="0" algn="l" defTabSz="914400" rtl="0" eaLnBrk="0" fontAlgn="base" latinLnBrk="0" hangingPunct="0">
              <a:lnSpc>
                <a:spcPct val="100000"/>
              </a:lnSpc>
              <a:spcBef>
                <a:spcPct val="0"/>
              </a:spcBef>
              <a:spcAft>
                <a:spcPct val="0"/>
              </a:spcAft>
              <a:buClrTx/>
              <a:buSzTx/>
              <a:tabLst/>
            </a:pPr>
            <a:r>
              <a:rPr kumimoji="0" lang="fr-FR" altLang="fr-FR" sz="2180" b="0" i="0" u="none" strike="noStrike" cap="none" normalizeH="0" baseline="0" dirty="0">
                <a:ln>
                  <a:noFill/>
                </a:ln>
                <a:solidFill>
                  <a:schemeClr val="bg1"/>
                </a:solidFill>
                <a:effectLst/>
                <a:latin typeface="Arial MT"/>
              </a:rPr>
              <a:t>    Suppression des fonctionnalités obsolètes et vulnérables (ex : SSLv3, RC4).</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45456"/>
            <a:ext cx="1178509" cy="238771"/>
          </a:xfrm>
          <a:prstGeom prst="rect">
            <a:avLst/>
          </a:prstGeom>
        </p:spPr>
        <p:txBody>
          <a:bodyPr vert="horz" wrap="square" lIns="0" tIns="15355" rIns="0" bIns="0" rtlCol="0">
            <a:spAutoFit/>
          </a:bodyPr>
          <a:lstStyle/>
          <a:p>
            <a:pPr marL="15356" defTabSz="1105601">
              <a:spcBef>
                <a:spcPts val="121"/>
              </a:spcBef>
            </a:pPr>
            <a:r>
              <a:rPr sz="1451" b="1" spc="-6" dirty="0">
                <a:solidFill>
                  <a:srgbClr val="0058FF"/>
                </a:solidFill>
                <a:latin typeface="Arial"/>
                <a:cs typeface="Arial"/>
              </a:rPr>
              <a:t>Classloading</a:t>
            </a:r>
            <a:endParaRPr sz="1451">
              <a:solidFill>
                <a:prstClr val="black"/>
              </a:solidFill>
              <a:latin typeface="Arial"/>
              <a:cs typeface="Arial"/>
            </a:endParaRPr>
          </a:p>
        </p:txBody>
      </p:sp>
      <p:sp>
        <p:nvSpPr>
          <p:cNvPr id="3" name="object 3"/>
          <p:cNvSpPr txBox="1">
            <a:spLocks noGrp="1"/>
          </p:cNvSpPr>
          <p:nvPr>
            <p:ph type="title"/>
          </p:nvPr>
        </p:nvSpPr>
        <p:spPr>
          <a:xfrm>
            <a:off x="537431" y="436549"/>
            <a:ext cx="4226509" cy="424848"/>
          </a:xfrm>
          <a:prstGeom prst="rect">
            <a:avLst/>
          </a:prstGeom>
        </p:spPr>
        <p:txBody>
          <a:bodyPr vert="horz" wrap="square" lIns="0" tIns="15355" rIns="0" bIns="0" rtlCol="0">
            <a:spAutoFit/>
          </a:bodyPr>
          <a:lstStyle/>
          <a:p>
            <a:pPr marL="15356">
              <a:spcBef>
                <a:spcPts val="121"/>
              </a:spcBef>
            </a:pPr>
            <a:r>
              <a:rPr sz="2660" spc="-6" dirty="0">
                <a:latin typeface="Arial"/>
                <a:cs typeface="Arial"/>
              </a:rPr>
              <a:t>Les</a:t>
            </a:r>
            <a:r>
              <a:rPr sz="2660" spc="-42" dirty="0">
                <a:latin typeface="Arial"/>
                <a:cs typeface="Arial"/>
              </a:rPr>
              <a:t> </a:t>
            </a:r>
            <a:r>
              <a:rPr sz="2660" spc="-6" dirty="0">
                <a:latin typeface="Arial"/>
                <a:cs typeface="Arial"/>
              </a:rPr>
              <a:t>conseils</a:t>
            </a:r>
            <a:r>
              <a:rPr sz="2660" spc="-42" dirty="0">
                <a:latin typeface="Arial"/>
                <a:cs typeface="Arial"/>
              </a:rPr>
              <a:t> </a:t>
            </a:r>
            <a:r>
              <a:rPr sz="2660" spc="-6" dirty="0">
                <a:latin typeface="Arial"/>
                <a:cs typeface="Arial"/>
              </a:rPr>
              <a:t>du</a:t>
            </a:r>
            <a:r>
              <a:rPr sz="2660" spc="-42" dirty="0">
                <a:latin typeface="Arial"/>
                <a:cs typeface="Arial"/>
              </a:rPr>
              <a:t> </a:t>
            </a:r>
            <a:r>
              <a:rPr sz="2660" spc="-6" dirty="0">
                <a:latin typeface="Arial"/>
                <a:cs typeface="Arial"/>
              </a:rPr>
              <a:t>formateur</a:t>
            </a:r>
            <a:endParaRPr sz="2660">
              <a:latin typeface="Arial"/>
              <a:cs typeface="Arial"/>
            </a:endParaRP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740408"/>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668010" y="3831608"/>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1059752" y="1563879"/>
            <a:ext cx="10444582" cy="2519861"/>
          </a:xfrm>
          <a:prstGeom prst="rect">
            <a:avLst/>
          </a:prstGeom>
        </p:spPr>
        <p:txBody>
          <a:bodyPr vert="horz" wrap="square" lIns="0" tIns="42994" rIns="0" bIns="0" rtlCol="0">
            <a:spAutoFit/>
          </a:bodyPr>
          <a:lstStyle/>
          <a:p>
            <a:pPr marL="15356" marR="6142" defTabSz="1105601">
              <a:lnSpc>
                <a:spcPts val="2442"/>
              </a:lnSpc>
              <a:spcBef>
                <a:spcPts val="339"/>
              </a:spcBef>
            </a:pPr>
            <a:r>
              <a:rPr sz="2176" spc="-6" dirty="0">
                <a:solidFill>
                  <a:srgbClr val="FFFFFF"/>
                </a:solidFill>
                <a:latin typeface="Arial MT"/>
                <a:cs typeface="Arial MT"/>
              </a:rPr>
              <a:t>Si</a:t>
            </a:r>
            <a:r>
              <a:rPr sz="2176" dirty="0">
                <a:solidFill>
                  <a:srgbClr val="FFFFFF"/>
                </a:solidFill>
                <a:latin typeface="Arial MT"/>
                <a:cs typeface="Arial MT"/>
              </a:rPr>
              <a:t> </a:t>
            </a:r>
            <a:r>
              <a:rPr sz="2176" spc="-6" dirty="0">
                <a:solidFill>
                  <a:srgbClr val="FFFFFF"/>
                </a:solidFill>
                <a:latin typeface="Arial MT"/>
                <a:cs typeface="Arial MT"/>
              </a:rPr>
              <a:t>une</a:t>
            </a:r>
            <a:r>
              <a:rPr sz="2176" spc="6" dirty="0">
                <a:solidFill>
                  <a:srgbClr val="FFFFFF"/>
                </a:solidFill>
                <a:latin typeface="Arial MT"/>
                <a:cs typeface="Arial MT"/>
              </a:rPr>
              <a:t> </a:t>
            </a:r>
            <a:r>
              <a:rPr sz="2176" spc="-12" dirty="0">
                <a:solidFill>
                  <a:srgbClr val="FFFFFF"/>
                </a:solidFill>
                <a:latin typeface="Arial MT"/>
                <a:cs typeface="Arial MT"/>
              </a:rPr>
              <a:t>NoClassDefFoundError</a:t>
            </a:r>
            <a:r>
              <a:rPr sz="2176" spc="6" dirty="0">
                <a:solidFill>
                  <a:srgbClr val="FFFFFF"/>
                </a:solidFill>
                <a:latin typeface="Arial MT"/>
                <a:cs typeface="Arial MT"/>
              </a:rPr>
              <a:t> </a:t>
            </a:r>
            <a:r>
              <a:rPr sz="2176" spc="-6" dirty="0">
                <a:solidFill>
                  <a:srgbClr val="FFFFFF"/>
                </a:solidFill>
                <a:latin typeface="Arial MT"/>
                <a:cs typeface="Arial MT"/>
              </a:rPr>
              <a:t>(ou</a:t>
            </a:r>
            <a:r>
              <a:rPr sz="2176" spc="6" dirty="0">
                <a:solidFill>
                  <a:srgbClr val="FFFFFF"/>
                </a:solidFill>
                <a:latin typeface="Arial MT"/>
                <a:cs typeface="Arial MT"/>
              </a:rPr>
              <a:t> </a:t>
            </a:r>
            <a:r>
              <a:rPr sz="2176" spc="-12" dirty="0">
                <a:solidFill>
                  <a:srgbClr val="FFFFFF"/>
                </a:solidFill>
                <a:latin typeface="Arial MT"/>
                <a:cs typeface="Arial MT"/>
              </a:rPr>
              <a:t>une</a:t>
            </a:r>
            <a:r>
              <a:rPr sz="2176" dirty="0">
                <a:solidFill>
                  <a:srgbClr val="FFFFFF"/>
                </a:solidFill>
                <a:latin typeface="Arial MT"/>
                <a:cs typeface="Arial MT"/>
              </a:rPr>
              <a:t> </a:t>
            </a:r>
            <a:r>
              <a:rPr sz="2176" spc="-12" dirty="0">
                <a:solidFill>
                  <a:srgbClr val="FFFFFF"/>
                </a:solidFill>
                <a:latin typeface="Arial MT"/>
                <a:cs typeface="Arial MT"/>
              </a:rPr>
              <a:t>ClassNotFoundException)</a:t>
            </a:r>
            <a:r>
              <a:rPr sz="2176" spc="12" dirty="0">
                <a:solidFill>
                  <a:srgbClr val="FFFFFF"/>
                </a:solidFill>
                <a:latin typeface="Arial MT"/>
                <a:cs typeface="Arial MT"/>
              </a:rPr>
              <a:t> </a:t>
            </a:r>
            <a:r>
              <a:rPr sz="2176" spc="-6" dirty="0">
                <a:solidFill>
                  <a:srgbClr val="FFFFFF"/>
                </a:solidFill>
                <a:latin typeface="Arial MT"/>
                <a:cs typeface="Arial MT"/>
              </a:rPr>
              <a:t>survient,</a:t>
            </a:r>
            <a:r>
              <a:rPr sz="2176" spc="6" dirty="0">
                <a:solidFill>
                  <a:srgbClr val="FFFFFF"/>
                </a:solidFill>
                <a:latin typeface="Arial MT"/>
                <a:cs typeface="Arial MT"/>
              </a:rPr>
              <a:t> </a:t>
            </a:r>
            <a:r>
              <a:rPr sz="2176" spc="-6" dirty="0">
                <a:solidFill>
                  <a:srgbClr val="FFFFFF"/>
                </a:solidFill>
                <a:latin typeface="Arial MT"/>
                <a:cs typeface="Arial MT"/>
              </a:rPr>
              <a:t>c’est </a:t>
            </a:r>
            <a:r>
              <a:rPr sz="2176" dirty="0">
                <a:solidFill>
                  <a:srgbClr val="FFFFFF"/>
                </a:solidFill>
                <a:latin typeface="Arial MT"/>
                <a:cs typeface="Arial MT"/>
              </a:rPr>
              <a:t> </a:t>
            </a:r>
            <a:r>
              <a:rPr sz="2176" spc="-12" dirty="0">
                <a:solidFill>
                  <a:srgbClr val="FFFFFF"/>
                </a:solidFill>
                <a:latin typeface="Arial MT"/>
                <a:cs typeface="Arial MT"/>
              </a:rPr>
              <a:t>généralement</a:t>
            </a:r>
            <a:r>
              <a:rPr sz="2176" dirty="0">
                <a:solidFill>
                  <a:srgbClr val="FFFFFF"/>
                </a:solidFill>
                <a:latin typeface="Arial MT"/>
                <a:cs typeface="Arial MT"/>
              </a:rPr>
              <a:t> </a:t>
            </a:r>
            <a:r>
              <a:rPr sz="2176" spc="-12" dirty="0">
                <a:solidFill>
                  <a:srgbClr val="FFFFFF"/>
                </a:solidFill>
                <a:latin typeface="Arial MT"/>
                <a:cs typeface="Arial MT"/>
              </a:rPr>
              <a:t>qu’une</a:t>
            </a:r>
            <a:r>
              <a:rPr sz="2176" dirty="0">
                <a:solidFill>
                  <a:srgbClr val="FFFFFF"/>
                </a:solidFill>
                <a:latin typeface="Arial MT"/>
                <a:cs typeface="Arial MT"/>
              </a:rPr>
              <a:t> </a:t>
            </a:r>
            <a:r>
              <a:rPr sz="2176" spc="-6" dirty="0">
                <a:solidFill>
                  <a:srgbClr val="FFFFFF"/>
                </a:solidFill>
                <a:latin typeface="Arial MT"/>
                <a:cs typeface="Arial MT"/>
              </a:rPr>
              <a:t>classe</a:t>
            </a:r>
            <a:r>
              <a:rPr sz="2176" dirty="0">
                <a:solidFill>
                  <a:srgbClr val="FFFFFF"/>
                </a:solidFill>
                <a:latin typeface="Arial MT"/>
                <a:cs typeface="Arial MT"/>
              </a:rPr>
              <a:t> </a:t>
            </a:r>
            <a:r>
              <a:rPr sz="2176" spc="-12" dirty="0">
                <a:solidFill>
                  <a:srgbClr val="FFFFFF"/>
                </a:solidFill>
                <a:latin typeface="Arial MT"/>
                <a:cs typeface="Arial MT"/>
              </a:rPr>
              <a:t>dont</a:t>
            </a:r>
            <a:r>
              <a:rPr sz="2176" spc="6" dirty="0">
                <a:solidFill>
                  <a:srgbClr val="FFFFFF"/>
                </a:solidFill>
                <a:latin typeface="Arial MT"/>
                <a:cs typeface="Arial MT"/>
              </a:rPr>
              <a:t> </a:t>
            </a:r>
            <a:r>
              <a:rPr sz="2176" spc="-6" dirty="0">
                <a:solidFill>
                  <a:srgbClr val="FFFFFF"/>
                </a:solidFill>
                <a:latin typeface="Arial MT"/>
                <a:cs typeface="Arial MT"/>
              </a:rPr>
              <a:t>vous</a:t>
            </a:r>
            <a:r>
              <a:rPr sz="2176" spc="6" dirty="0">
                <a:solidFill>
                  <a:srgbClr val="FFFFFF"/>
                </a:solidFill>
                <a:latin typeface="Arial MT"/>
                <a:cs typeface="Arial MT"/>
              </a:rPr>
              <a:t> </a:t>
            </a:r>
            <a:r>
              <a:rPr sz="2176" spc="-6" dirty="0">
                <a:solidFill>
                  <a:srgbClr val="FFFFFF"/>
                </a:solidFill>
                <a:latin typeface="Arial MT"/>
                <a:cs typeface="Arial MT"/>
              </a:rPr>
              <a:t>avez</a:t>
            </a:r>
            <a:r>
              <a:rPr sz="2176" spc="6" dirty="0">
                <a:solidFill>
                  <a:srgbClr val="FFFFFF"/>
                </a:solidFill>
                <a:latin typeface="Arial MT"/>
                <a:cs typeface="Arial MT"/>
              </a:rPr>
              <a:t> </a:t>
            </a:r>
            <a:r>
              <a:rPr sz="2176" spc="-12" dirty="0">
                <a:solidFill>
                  <a:srgbClr val="FFFFFF"/>
                </a:solidFill>
                <a:latin typeface="Arial MT"/>
                <a:cs typeface="Arial MT"/>
              </a:rPr>
              <a:t>besoin</a:t>
            </a:r>
            <a:r>
              <a:rPr sz="2176" dirty="0">
                <a:solidFill>
                  <a:srgbClr val="FFFFFF"/>
                </a:solidFill>
                <a:latin typeface="Arial MT"/>
                <a:cs typeface="Arial MT"/>
              </a:rPr>
              <a:t> </a:t>
            </a:r>
            <a:r>
              <a:rPr sz="2176" spc="-6" dirty="0">
                <a:solidFill>
                  <a:srgbClr val="FFFFFF"/>
                </a:solidFill>
                <a:latin typeface="Arial MT"/>
                <a:cs typeface="Arial MT"/>
              </a:rPr>
              <a:t>n’est</a:t>
            </a:r>
            <a:r>
              <a:rPr sz="2176" spc="6" dirty="0">
                <a:solidFill>
                  <a:srgbClr val="FFFFFF"/>
                </a:solidFill>
                <a:latin typeface="Arial MT"/>
                <a:cs typeface="Arial MT"/>
              </a:rPr>
              <a:t> </a:t>
            </a:r>
            <a:r>
              <a:rPr sz="2176" spc="-6" dirty="0">
                <a:solidFill>
                  <a:srgbClr val="FFFFFF"/>
                </a:solidFill>
                <a:latin typeface="Arial MT"/>
                <a:cs typeface="Arial MT"/>
              </a:rPr>
              <a:t>pas</a:t>
            </a:r>
            <a:r>
              <a:rPr sz="2176" spc="6" dirty="0">
                <a:solidFill>
                  <a:srgbClr val="FFFFFF"/>
                </a:solidFill>
                <a:latin typeface="Arial MT"/>
                <a:cs typeface="Arial MT"/>
              </a:rPr>
              <a:t> </a:t>
            </a:r>
            <a:r>
              <a:rPr sz="2176" spc="-12" dirty="0">
                <a:solidFill>
                  <a:srgbClr val="FFFFFF"/>
                </a:solidFill>
                <a:latin typeface="Arial MT"/>
                <a:cs typeface="Arial MT"/>
              </a:rPr>
              <a:t>dans</a:t>
            </a:r>
            <a:r>
              <a:rPr sz="2176" spc="6" dirty="0">
                <a:solidFill>
                  <a:srgbClr val="FFFFFF"/>
                </a:solidFill>
                <a:latin typeface="Arial MT"/>
                <a:cs typeface="Arial MT"/>
              </a:rPr>
              <a:t> </a:t>
            </a:r>
            <a:r>
              <a:rPr sz="2176" spc="-6" dirty="0">
                <a:solidFill>
                  <a:srgbClr val="FFFFFF"/>
                </a:solidFill>
                <a:latin typeface="Arial MT"/>
                <a:cs typeface="Arial MT"/>
              </a:rPr>
              <a:t>le classpath</a:t>
            </a:r>
            <a:r>
              <a:rPr sz="2176" dirty="0">
                <a:solidFill>
                  <a:srgbClr val="FFFFFF"/>
                </a:solidFill>
                <a:latin typeface="Arial MT"/>
                <a:cs typeface="Arial MT"/>
              </a:rPr>
              <a:t> </a:t>
            </a:r>
            <a:r>
              <a:rPr sz="2176" spc="-6" dirty="0">
                <a:solidFill>
                  <a:srgbClr val="FFFFFF"/>
                </a:solidFill>
                <a:latin typeface="Arial MT"/>
                <a:cs typeface="Arial MT"/>
              </a:rPr>
              <a:t>(le</a:t>
            </a:r>
            <a:r>
              <a:rPr sz="2176" dirty="0">
                <a:solidFill>
                  <a:srgbClr val="FFFFFF"/>
                </a:solidFill>
                <a:latin typeface="Arial MT"/>
                <a:cs typeface="Arial MT"/>
              </a:rPr>
              <a:t> </a:t>
            </a:r>
            <a:r>
              <a:rPr sz="2176" spc="-6" dirty="0">
                <a:solidFill>
                  <a:srgbClr val="FFFFFF"/>
                </a:solidFill>
                <a:latin typeface="Arial MT"/>
                <a:cs typeface="Arial MT"/>
              </a:rPr>
              <a:t>jar </a:t>
            </a:r>
            <a:r>
              <a:rPr sz="2176" spc="-585" dirty="0">
                <a:solidFill>
                  <a:srgbClr val="FFFFFF"/>
                </a:solidFill>
                <a:latin typeface="Arial MT"/>
                <a:cs typeface="Arial MT"/>
              </a:rPr>
              <a:t> </a:t>
            </a:r>
            <a:r>
              <a:rPr sz="2176" spc="-12" dirty="0">
                <a:solidFill>
                  <a:srgbClr val="FFFFFF"/>
                </a:solidFill>
                <a:latin typeface="Arial MT"/>
                <a:cs typeface="Arial MT"/>
              </a:rPr>
              <a:t>manque,</a:t>
            </a:r>
            <a:r>
              <a:rPr sz="2176" spc="-6" dirty="0">
                <a:solidFill>
                  <a:srgbClr val="FFFFFF"/>
                </a:solidFill>
                <a:latin typeface="Arial MT"/>
                <a:cs typeface="Arial MT"/>
              </a:rPr>
              <a:t> ou </a:t>
            </a:r>
            <a:r>
              <a:rPr sz="2176" dirty="0">
                <a:solidFill>
                  <a:srgbClr val="FFFFFF"/>
                </a:solidFill>
                <a:latin typeface="Arial MT"/>
                <a:cs typeface="Arial MT"/>
              </a:rPr>
              <a:t>ce</a:t>
            </a:r>
            <a:r>
              <a:rPr sz="2176" spc="-6" dirty="0">
                <a:solidFill>
                  <a:srgbClr val="FFFFFF"/>
                </a:solidFill>
                <a:latin typeface="Arial MT"/>
                <a:cs typeface="Arial MT"/>
              </a:rPr>
              <a:t> n’est</a:t>
            </a:r>
            <a:r>
              <a:rPr sz="2176" dirty="0">
                <a:solidFill>
                  <a:srgbClr val="FFFFFF"/>
                </a:solidFill>
                <a:latin typeface="Arial MT"/>
                <a:cs typeface="Arial MT"/>
              </a:rPr>
              <a:t> </a:t>
            </a:r>
            <a:r>
              <a:rPr sz="2176" spc="-6" dirty="0">
                <a:solidFill>
                  <a:srgbClr val="FFFFFF"/>
                </a:solidFill>
                <a:latin typeface="Arial MT"/>
                <a:cs typeface="Arial MT"/>
              </a:rPr>
              <a:t>pas</a:t>
            </a:r>
            <a:r>
              <a:rPr sz="2176" dirty="0">
                <a:solidFill>
                  <a:srgbClr val="FFFFFF"/>
                </a:solidFill>
                <a:latin typeface="Arial MT"/>
                <a:cs typeface="Arial MT"/>
              </a:rPr>
              <a:t> </a:t>
            </a:r>
            <a:r>
              <a:rPr sz="2176" spc="-6" dirty="0">
                <a:solidFill>
                  <a:srgbClr val="FFFFFF"/>
                </a:solidFill>
                <a:latin typeface="Arial MT"/>
                <a:cs typeface="Arial MT"/>
              </a:rPr>
              <a:t>le </a:t>
            </a:r>
            <a:r>
              <a:rPr sz="2176" spc="-12" dirty="0">
                <a:solidFill>
                  <a:srgbClr val="FFFFFF"/>
                </a:solidFill>
                <a:latin typeface="Arial MT"/>
                <a:cs typeface="Arial MT"/>
              </a:rPr>
              <a:t>bon,</a:t>
            </a:r>
            <a:r>
              <a:rPr sz="2176" dirty="0">
                <a:solidFill>
                  <a:srgbClr val="FFFFFF"/>
                </a:solidFill>
                <a:latin typeface="Arial MT"/>
                <a:cs typeface="Arial MT"/>
              </a:rPr>
              <a:t> </a:t>
            </a:r>
            <a:r>
              <a:rPr sz="2176" spc="-6" dirty="0">
                <a:solidFill>
                  <a:srgbClr val="FFFFFF"/>
                </a:solidFill>
                <a:latin typeface="Arial MT"/>
                <a:cs typeface="Arial MT"/>
              </a:rPr>
              <a:t>ou </a:t>
            </a:r>
            <a:r>
              <a:rPr sz="2176" dirty="0">
                <a:solidFill>
                  <a:srgbClr val="FFFFFF"/>
                </a:solidFill>
                <a:latin typeface="Arial MT"/>
                <a:cs typeface="Arial MT"/>
              </a:rPr>
              <a:t>ce</a:t>
            </a:r>
            <a:r>
              <a:rPr sz="2176" spc="-6" dirty="0">
                <a:solidFill>
                  <a:srgbClr val="FFFFFF"/>
                </a:solidFill>
                <a:latin typeface="Arial MT"/>
                <a:cs typeface="Arial MT"/>
              </a:rPr>
              <a:t> n’est</a:t>
            </a:r>
            <a:r>
              <a:rPr sz="2176" dirty="0">
                <a:solidFill>
                  <a:srgbClr val="FFFFFF"/>
                </a:solidFill>
                <a:latin typeface="Arial MT"/>
                <a:cs typeface="Arial MT"/>
              </a:rPr>
              <a:t> </a:t>
            </a:r>
            <a:r>
              <a:rPr sz="2176" spc="-12" dirty="0">
                <a:solidFill>
                  <a:srgbClr val="FFFFFF"/>
                </a:solidFill>
                <a:latin typeface="Arial MT"/>
                <a:cs typeface="Arial MT"/>
              </a:rPr>
              <a:t>pas</a:t>
            </a:r>
            <a:r>
              <a:rPr sz="2176" dirty="0">
                <a:solidFill>
                  <a:srgbClr val="FFFFFF"/>
                </a:solidFill>
                <a:latin typeface="Arial MT"/>
                <a:cs typeface="Arial MT"/>
              </a:rPr>
              <a:t> </a:t>
            </a:r>
            <a:r>
              <a:rPr sz="2176" spc="-6" dirty="0">
                <a:solidFill>
                  <a:srgbClr val="FFFFFF"/>
                </a:solidFill>
                <a:latin typeface="Arial MT"/>
                <a:cs typeface="Arial MT"/>
              </a:rPr>
              <a:t>la </a:t>
            </a:r>
            <a:r>
              <a:rPr sz="2176" spc="-12" dirty="0">
                <a:solidFill>
                  <a:srgbClr val="FFFFFF"/>
                </a:solidFill>
                <a:latin typeface="Arial MT"/>
                <a:cs typeface="Arial MT"/>
              </a:rPr>
              <a:t>bonne</a:t>
            </a:r>
            <a:r>
              <a:rPr sz="2176" spc="-6" dirty="0">
                <a:solidFill>
                  <a:srgbClr val="FFFFFF"/>
                </a:solidFill>
                <a:latin typeface="Arial MT"/>
                <a:cs typeface="Arial MT"/>
              </a:rPr>
              <a:t> version...)</a:t>
            </a:r>
            <a:endParaRPr sz="2176">
              <a:solidFill>
                <a:prstClr val="black"/>
              </a:solidFill>
              <a:latin typeface="Arial MT"/>
              <a:cs typeface="Arial MT"/>
            </a:endParaRPr>
          </a:p>
          <a:p>
            <a:pPr marL="15356" marR="348571" defTabSz="1105601">
              <a:lnSpc>
                <a:spcPts val="2442"/>
              </a:lnSpc>
              <a:spcBef>
                <a:spcPts val="1270"/>
              </a:spcBef>
            </a:pPr>
            <a:r>
              <a:rPr sz="2176" spc="-6" dirty="0">
                <a:solidFill>
                  <a:srgbClr val="FFFFFF"/>
                </a:solidFill>
                <a:latin typeface="Arial MT"/>
                <a:cs typeface="Arial MT"/>
              </a:rPr>
              <a:t>Les</a:t>
            </a:r>
            <a:r>
              <a:rPr sz="2176" dirty="0">
                <a:solidFill>
                  <a:srgbClr val="FFFFFF"/>
                </a:solidFill>
                <a:latin typeface="Arial MT"/>
                <a:cs typeface="Arial MT"/>
              </a:rPr>
              <a:t> </a:t>
            </a:r>
            <a:r>
              <a:rPr sz="2176" spc="-12" dirty="0">
                <a:solidFill>
                  <a:srgbClr val="FFFFFF"/>
                </a:solidFill>
                <a:latin typeface="Arial MT"/>
                <a:cs typeface="Arial MT"/>
              </a:rPr>
              <a:t>applications</a:t>
            </a:r>
            <a:r>
              <a:rPr sz="2176" spc="6" dirty="0">
                <a:solidFill>
                  <a:srgbClr val="FFFFFF"/>
                </a:solidFill>
                <a:latin typeface="Arial MT"/>
                <a:cs typeface="Arial MT"/>
              </a:rPr>
              <a:t> </a:t>
            </a:r>
            <a:r>
              <a:rPr sz="2176" spc="-18" dirty="0">
                <a:solidFill>
                  <a:srgbClr val="FFFFFF"/>
                </a:solidFill>
                <a:latin typeface="Arial MT"/>
                <a:cs typeface="Arial MT"/>
              </a:rPr>
              <a:t>Web</a:t>
            </a:r>
            <a:r>
              <a:rPr sz="2176" spc="-6" dirty="0">
                <a:solidFill>
                  <a:srgbClr val="FFFFFF"/>
                </a:solidFill>
                <a:latin typeface="Arial MT"/>
                <a:cs typeface="Arial MT"/>
              </a:rPr>
              <a:t> Java</a:t>
            </a:r>
            <a:r>
              <a:rPr sz="2176" dirty="0">
                <a:solidFill>
                  <a:srgbClr val="FFFFFF"/>
                </a:solidFill>
                <a:latin typeface="Arial MT"/>
                <a:cs typeface="Arial MT"/>
              </a:rPr>
              <a:t> </a:t>
            </a:r>
            <a:r>
              <a:rPr sz="2176" spc="-6" dirty="0">
                <a:solidFill>
                  <a:srgbClr val="FFFFFF"/>
                </a:solidFill>
                <a:latin typeface="Arial MT"/>
                <a:cs typeface="Arial MT"/>
              </a:rPr>
              <a:t>gèrent</a:t>
            </a:r>
            <a:r>
              <a:rPr sz="2176" dirty="0">
                <a:solidFill>
                  <a:srgbClr val="FFFFFF"/>
                </a:solidFill>
                <a:latin typeface="Arial MT"/>
                <a:cs typeface="Arial MT"/>
              </a:rPr>
              <a:t> </a:t>
            </a:r>
            <a:r>
              <a:rPr sz="2176" spc="-6" dirty="0">
                <a:solidFill>
                  <a:srgbClr val="FFFFFF"/>
                </a:solidFill>
                <a:latin typeface="Arial MT"/>
                <a:cs typeface="Arial MT"/>
              </a:rPr>
              <a:t>le</a:t>
            </a:r>
            <a:r>
              <a:rPr sz="2176" dirty="0">
                <a:solidFill>
                  <a:srgbClr val="FFFFFF"/>
                </a:solidFill>
                <a:latin typeface="Arial MT"/>
                <a:cs typeface="Arial MT"/>
              </a:rPr>
              <a:t> </a:t>
            </a:r>
            <a:r>
              <a:rPr sz="2176" spc="-6" dirty="0">
                <a:solidFill>
                  <a:srgbClr val="FFFFFF"/>
                </a:solidFill>
                <a:latin typeface="Arial MT"/>
                <a:cs typeface="Arial MT"/>
              </a:rPr>
              <a:t>classpath </a:t>
            </a:r>
            <a:r>
              <a:rPr sz="2176" spc="-12" dirty="0">
                <a:solidFill>
                  <a:srgbClr val="FFFFFF"/>
                </a:solidFill>
                <a:latin typeface="Arial MT"/>
                <a:cs typeface="Arial MT"/>
              </a:rPr>
              <a:t>différemment</a:t>
            </a:r>
            <a:r>
              <a:rPr sz="2176" spc="6" dirty="0">
                <a:solidFill>
                  <a:srgbClr val="FFFFFF"/>
                </a:solidFill>
                <a:latin typeface="Arial MT"/>
                <a:cs typeface="Arial MT"/>
              </a:rPr>
              <a:t> </a:t>
            </a:r>
            <a:r>
              <a:rPr sz="2176" spc="-6" dirty="0">
                <a:solidFill>
                  <a:srgbClr val="FFFFFF"/>
                </a:solidFill>
                <a:latin typeface="Arial MT"/>
                <a:cs typeface="Arial MT"/>
              </a:rPr>
              <a:t>des</a:t>
            </a:r>
            <a:r>
              <a:rPr sz="2176" spc="6" dirty="0">
                <a:solidFill>
                  <a:srgbClr val="FFFFFF"/>
                </a:solidFill>
                <a:latin typeface="Arial MT"/>
                <a:cs typeface="Arial MT"/>
              </a:rPr>
              <a:t> </a:t>
            </a:r>
            <a:r>
              <a:rPr sz="2176" spc="-6" dirty="0">
                <a:solidFill>
                  <a:srgbClr val="FFFFFF"/>
                </a:solidFill>
                <a:latin typeface="Arial MT"/>
                <a:cs typeface="Arial MT"/>
              </a:rPr>
              <a:t>jars,</a:t>
            </a:r>
            <a:r>
              <a:rPr sz="2176" dirty="0">
                <a:solidFill>
                  <a:srgbClr val="FFFFFF"/>
                </a:solidFill>
                <a:latin typeface="Arial MT"/>
                <a:cs typeface="Arial MT"/>
              </a:rPr>
              <a:t> </a:t>
            </a:r>
            <a:r>
              <a:rPr sz="2176" spc="-6" dirty="0">
                <a:solidFill>
                  <a:srgbClr val="FFFFFF"/>
                </a:solidFill>
                <a:latin typeface="Arial MT"/>
                <a:cs typeface="Arial MT"/>
              </a:rPr>
              <a:t>il</a:t>
            </a:r>
            <a:r>
              <a:rPr sz="2176" dirty="0">
                <a:solidFill>
                  <a:srgbClr val="FFFFFF"/>
                </a:solidFill>
                <a:latin typeface="Arial MT"/>
                <a:cs typeface="Arial MT"/>
              </a:rPr>
              <a:t> </a:t>
            </a:r>
            <a:r>
              <a:rPr sz="2176" spc="-6" dirty="0">
                <a:solidFill>
                  <a:srgbClr val="FFFFFF"/>
                </a:solidFill>
                <a:latin typeface="Arial MT"/>
                <a:cs typeface="Arial MT"/>
              </a:rPr>
              <a:t>vaut</a:t>
            </a:r>
            <a:r>
              <a:rPr sz="2176" dirty="0">
                <a:solidFill>
                  <a:srgbClr val="FFFFFF"/>
                </a:solidFill>
                <a:latin typeface="Arial MT"/>
                <a:cs typeface="Arial MT"/>
              </a:rPr>
              <a:t> </a:t>
            </a:r>
            <a:r>
              <a:rPr sz="2176" spc="-6" dirty="0">
                <a:solidFill>
                  <a:srgbClr val="FFFFFF"/>
                </a:solidFill>
                <a:latin typeface="Arial MT"/>
                <a:cs typeface="Arial MT"/>
              </a:rPr>
              <a:t>mieux </a:t>
            </a:r>
            <a:r>
              <a:rPr sz="2176" spc="-585" dirty="0">
                <a:solidFill>
                  <a:srgbClr val="FFFFFF"/>
                </a:solidFill>
                <a:latin typeface="Arial MT"/>
                <a:cs typeface="Arial MT"/>
              </a:rPr>
              <a:t> </a:t>
            </a:r>
            <a:r>
              <a:rPr sz="2176" spc="-6" dirty="0">
                <a:solidFill>
                  <a:srgbClr val="FFFFFF"/>
                </a:solidFill>
                <a:latin typeface="Arial MT"/>
                <a:cs typeface="Arial MT"/>
              </a:rPr>
              <a:t>s’y</a:t>
            </a:r>
            <a:r>
              <a:rPr sz="2176" dirty="0">
                <a:solidFill>
                  <a:srgbClr val="FFFFFF"/>
                </a:solidFill>
                <a:latin typeface="Arial MT"/>
                <a:cs typeface="Arial MT"/>
              </a:rPr>
              <a:t> </a:t>
            </a:r>
            <a:r>
              <a:rPr sz="2176" spc="-6" dirty="0">
                <a:solidFill>
                  <a:srgbClr val="FFFFFF"/>
                </a:solidFill>
                <a:latin typeface="Arial MT"/>
                <a:cs typeface="Arial MT"/>
              </a:rPr>
              <a:t>intéresser</a:t>
            </a:r>
            <a:r>
              <a:rPr sz="2176" dirty="0">
                <a:solidFill>
                  <a:srgbClr val="FFFFFF"/>
                </a:solidFill>
                <a:latin typeface="Arial MT"/>
                <a:cs typeface="Arial MT"/>
              </a:rPr>
              <a:t> </a:t>
            </a:r>
            <a:r>
              <a:rPr sz="2176" spc="-12" dirty="0">
                <a:solidFill>
                  <a:srgbClr val="FFFFFF"/>
                </a:solidFill>
                <a:latin typeface="Arial MT"/>
                <a:cs typeface="Arial MT"/>
              </a:rPr>
              <a:t>quand</a:t>
            </a:r>
            <a:r>
              <a:rPr sz="2176" spc="-6" dirty="0">
                <a:solidFill>
                  <a:srgbClr val="FFFFFF"/>
                </a:solidFill>
                <a:latin typeface="Arial MT"/>
                <a:cs typeface="Arial MT"/>
              </a:rPr>
              <a:t> on</a:t>
            </a:r>
            <a:r>
              <a:rPr sz="2176" dirty="0">
                <a:solidFill>
                  <a:srgbClr val="FFFFFF"/>
                </a:solidFill>
                <a:latin typeface="Arial MT"/>
                <a:cs typeface="Arial MT"/>
              </a:rPr>
              <a:t> </a:t>
            </a:r>
            <a:r>
              <a:rPr sz="2176" spc="-12" dirty="0">
                <a:solidFill>
                  <a:srgbClr val="FFFFFF"/>
                </a:solidFill>
                <a:latin typeface="Arial MT"/>
                <a:cs typeface="Arial MT"/>
              </a:rPr>
              <a:t>développe</a:t>
            </a:r>
            <a:r>
              <a:rPr sz="2176" spc="-6" dirty="0">
                <a:solidFill>
                  <a:srgbClr val="FFFFFF"/>
                </a:solidFill>
                <a:latin typeface="Arial MT"/>
                <a:cs typeface="Arial MT"/>
              </a:rPr>
              <a:t> une </a:t>
            </a:r>
            <a:r>
              <a:rPr sz="2176" spc="-12" dirty="0">
                <a:solidFill>
                  <a:srgbClr val="FFFFFF"/>
                </a:solidFill>
                <a:latin typeface="Arial MT"/>
                <a:cs typeface="Arial MT"/>
              </a:rPr>
              <a:t>application</a:t>
            </a:r>
            <a:r>
              <a:rPr sz="2176" spc="-6" dirty="0">
                <a:solidFill>
                  <a:srgbClr val="FFFFFF"/>
                </a:solidFill>
                <a:latin typeface="Arial MT"/>
                <a:cs typeface="Arial MT"/>
              </a:rPr>
              <a:t> Java</a:t>
            </a:r>
            <a:r>
              <a:rPr sz="2176" dirty="0">
                <a:solidFill>
                  <a:srgbClr val="FFFFFF"/>
                </a:solidFill>
                <a:latin typeface="Arial MT"/>
                <a:cs typeface="Arial MT"/>
              </a:rPr>
              <a:t> </a:t>
            </a:r>
            <a:r>
              <a:rPr sz="2176" spc="-18" dirty="0">
                <a:solidFill>
                  <a:srgbClr val="FFFFFF"/>
                </a:solidFill>
                <a:latin typeface="Arial MT"/>
                <a:cs typeface="Arial MT"/>
              </a:rPr>
              <a:t>Web.</a:t>
            </a:r>
            <a:r>
              <a:rPr sz="2176" dirty="0">
                <a:solidFill>
                  <a:srgbClr val="FFFFFF"/>
                </a:solidFill>
                <a:latin typeface="Arial MT"/>
                <a:cs typeface="Arial MT"/>
              </a:rPr>
              <a:t> </a:t>
            </a:r>
            <a:r>
              <a:rPr sz="2176" spc="-6" dirty="0">
                <a:solidFill>
                  <a:srgbClr val="FFFFFF"/>
                </a:solidFill>
                <a:latin typeface="Arial MT"/>
                <a:cs typeface="Arial MT"/>
              </a:rPr>
              <a:t>Consulter</a:t>
            </a:r>
            <a:r>
              <a:rPr sz="2176" dirty="0">
                <a:solidFill>
                  <a:srgbClr val="FFFFFF"/>
                </a:solidFill>
                <a:latin typeface="Arial MT"/>
                <a:cs typeface="Arial MT"/>
              </a:rPr>
              <a:t> </a:t>
            </a:r>
            <a:r>
              <a:rPr sz="2176" spc="-6" dirty="0">
                <a:solidFill>
                  <a:srgbClr val="FFFFFF"/>
                </a:solidFill>
                <a:latin typeface="Arial MT"/>
                <a:cs typeface="Arial MT"/>
              </a:rPr>
              <a:t>la </a:t>
            </a:r>
            <a:r>
              <a:rPr sz="2176" dirty="0">
                <a:solidFill>
                  <a:srgbClr val="FFFFFF"/>
                </a:solidFill>
                <a:latin typeface="Arial MT"/>
                <a:cs typeface="Arial MT"/>
              </a:rPr>
              <a:t> </a:t>
            </a:r>
            <a:r>
              <a:rPr sz="2176" spc="-6" dirty="0">
                <a:solidFill>
                  <a:srgbClr val="FFFFFF"/>
                </a:solidFill>
                <a:latin typeface="Arial MT"/>
                <a:cs typeface="Arial MT"/>
              </a:rPr>
              <a:t>documentation</a:t>
            </a:r>
            <a:r>
              <a:rPr sz="2176" spc="-12" dirty="0">
                <a:solidFill>
                  <a:srgbClr val="FFFFFF"/>
                </a:solidFill>
                <a:latin typeface="Arial MT"/>
                <a:cs typeface="Arial MT"/>
              </a:rPr>
              <a:t> </a:t>
            </a:r>
            <a:r>
              <a:rPr sz="2176" spc="-6" dirty="0">
                <a:solidFill>
                  <a:srgbClr val="FFFFFF"/>
                </a:solidFill>
                <a:latin typeface="Arial MT"/>
                <a:cs typeface="Arial MT"/>
              </a:rPr>
              <a:t>du serveur</a:t>
            </a:r>
            <a:r>
              <a:rPr sz="2176" dirty="0">
                <a:solidFill>
                  <a:srgbClr val="FFFFFF"/>
                </a:solidFill>
                <a:latin typeface="Arial MT"/>
                <a:cs typeface="Arial MT"/>
              </a:rPr>
              <a:t> </a:t>
            </a:r>
            <a:r>
              <a:rPr sz="2176" spc="-18" dirty="0">
                <a:solidFill>
                  <a:srgbClr val="FFFFFF"/>
                </a:solidFill>
                <a:latin typeface="Arial MT"/>
                <a:cs typeface="Arial MT"/>
              </a:rPr>
              <a:t>Web</a:t>
            </a:r>
            <a:r>
              <a:rPr sz="2176" spc="-6" dirty="0">
                <a:solidFill>
                  <a:srgbClr val="FFFFFF"/>
                </a:solidFill>
                <a:latin typeface="Arial MT"/>
                <a:cs typeface="Arial MT"/>
              </a:rPr>
              <a:t> (ou du </a:t>
            </a:r>
            <a:r>
              <a:rPr sz="2176" spc="-12" dirty="0">
                <a:solidFill>
                  <a:srgbClr val="FFFFFF"/>
                </a:solidFill>
                <a:latin typeface="Arial MT"/>
                <a:cs typeface="Arial MT"/>
              </a:rPr>
              <a:t>conteneur</a:t>
            </a:r>
            <a:r>
              <a:rPr sz="2176" dirty="0">
                <a:solidFill>
                  <a:srgbClr val="FFFFFF"/>
                </a:solidFill>
                <a:latin typeface="Arial MT"/>
                <a:cs typeface="Arial MT"/>
              </a:rPr>
              <a:t> </a:t>
            </a:r>
            <a:r>
              <a:rPr sz="2176" spc="-6" dirty="0">
                <a:solidFill>
                  <a:srgbClr val="FFFFFF"/>
                </a:solidFill>
                <a:latin typeface="Arial MT"/>
                <a:cs typeface="Arial MT"/>
              </a:rPr>
              <a:t>de Servlets).</a:t>
            </a:r>
            <a:endParaRPr sz="2176">
              <a:solidFill>
                <a:prstClr val="black"/>
              </a:solidFill>
              <a:latin typeface="Arial MT"/>
              <a:cs typeface="Arial MT"/>
            </a:endParaRPr>
          </a:p>
          <a:p>
            <a:pPr marL="15356" defTabSz="1105601">
              <a:spcBef>
                <a:spcPts val="1040"/>
              </a:spcBef>
            </a:pPr>
            <a:r>
              <a:rPr sz="2176" spc="-6" dirty="0">
                <a:solidFill>
                  <a:srgbClr val="FFFFFF"/>
                </a:solidFill>
                <a:latin typeface="Arial MT"/>
                <a:cs typeface="Arial MT"/>
              </a:rPr>
              <a:t>Utilisez Maven</a:t>
            </a:r>
            <a:r>
              <a:rPr sz="2176" spc="-12" dirty="0">
                <a:solidFill>
                  <a:srgbClr val="FFFFFF"/>
                </a:solidFill>
                <a:latin typeface="Arial MT"/>
                <a:cs typeface="Arial MT"/>
              </a:rPr>
              <a:t> </a:t>
            </a:r>
            <a:r>
              <a:rPr sz="2176" spc="-6" dirty="0">
                <a:solidFill>
                  <a:srgbClr val="FFFFFF"/>
                </a:solidFill>
                <a:latin typeface="Arial MT"/>
                <a:cs typeface="Arial MT"/>
              </a:rPr>
              <a:t>(ou</a:t>
            </a:r>
            <a:r>
              <a:rPr sz="2176" spc="-12" dirty="0">
                <a:solidFill>
                  <a:srgbClr val="FFFFFF"/>
                </a:solidFill>
                <a:latin typeface="Arial MT"/>
                <a:cs typeface="Arial MT"/>
              </a:rPr>
              <a:t> </a:t>
            </a:r>
            <a:r>
              <a:rPr sz="2176" spc="-6" dirty="0">
                <a:solidFill>
                  <a:srgbClr val="FFFFFF"/>
                </a:solidFill>
                <a:latin typeface="Arial MT"/>
                <a:cs typeface="Arial MT"/>
              </a:rPr>
              <a:t>un</a:t>
            </a:r>
            <a:r>
              <a:rPr sz="2176" spc="-12" dirty="0">
                <a:solidFill>
                  <a:srgbClr val="FFFFFF"/>
                </a:solidFill>
                <a:latin typeface="Arial MT"/>
                <a:cs typeface="Arial MT"/>
              </a:rPr>
              <a:t> </a:t>
            </a:r>
            <a:r>
              <a:rPr sz="2176" spc="-6" dirty="0">
                <a:solidFill>
                  <a:srgbClr val="FFFFFF"/>
                </a:solidFill>
                <a:latin typeface="Arial MT"/>
                <a:cs typeface="Arial MT"/>
              </a:rPr>
              <a:t>autre</a:t>
            </a:r>
            <a:r>
              <a:rPr sz="2176" spc="-12" dirty="0">
                <a:solidFill>
                  <a:srgbClr val="FFFFFF"/>
                </a:solidFill>
                <a:latin typeface="Arial MT"/>
                <a:cs typeface="Arial MT"/>
              </a:rPr>
              <a:t> </a:t>
            </a:r>
            <a:r>
              <a:rPr sz="2176" spc="-6" dirty="0">
                <a:solidFill>
                  <a:srgbClr val="FFFFFF"/>
                </a:solidFill>
                <a:latin typeface="Arial MT"/>
                <a:cs typeface="Arial MT"/>
              </a:rPr>
              <a:t>outil</a:t>
            </a:r>
            <a:r>
              <a:rPr sz="2176" spc="-12" dirty="0">
                <a:solidFill>
                  <a:srgbClr val="FFFFFF"/>
                </a:solidFill>
                <a:latin typeface="Arial MT"/>
                <a:cs typeface="Arial MT"/>
              </a:rPr>
              <a:t> </a:t>
            </a:r>
            <a:r>
              <a:rPr sz="2176" spc="-6" dirty="0">
                <a:solidFill>
                  <a:srgbClr val="FFFFFF"/>
                </a:solidFill>
                <a:latin typeface="Arial MT"/>
                <a:cs typeface="Arial MT"/>
              </a:rPr>
              <a:t>de</a:t>
            </a:r>
            <a:r>
              <a:rPr sz="2176" spc="-12" dirty="0">
                <a:solidFill>
                  <a:srgbClr val="FFFFFF"/>
                </a:solidFill>
                <a:latin typeface="Arial MT"/>
                <a:cs typeface="Arial MT"/>
              </a:rPr>
              <a:t> build).</a:t>
            </a:r>
            <a:endParaRPr sz="2176">
              <a:solidFill>
                <a:prstClr val="black"/>
              </a:solidFill>
              <a:latin typeface="Arial MT"/>
              <a:cs typeface="Arial MT"/>
            </a:endParaRPr>
          </a:p>
        </p:txBody>
      </p:sp>
    </p:spTree>
    <p:extLst>
      <p:ext uri="{BB962C8B-B14F-4D97-AF65-F5344CB8AC3E}">
        <p14:creationId xmlns:p14="http://schemas.microsoft.com/office/powerpoint/2010/main" val="4209869774"/>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76488" y="2161073"/>
            <a:ext cx="2748574" cy="1020267"/>
          </a:xfrm>
          <a:prstGeom prst="rect">
            <a:avLst/>
          </a:prstGeom>
        </p:spPr>
        <p:txBody>
          <a:bodyPr vert="horz" wrap="square" lIns="0" tIns="15355" rIns="0" bIns="0" rtlCol="0">
            <a:spAutoFit/>
          </a:bodyPr>
          <a:lstStyle/>
          <a:p>
            <a:pPr marL="15356">
              <a:spcBef>
                <a:spcPts val="121"/>
              </a:spcBef>
            </a:pPr>
            <a:r>
              <a:rPr sz="6529" b="0" dirty="0">
                <a:latin typeface="Arial MT"/>
                <a:cs typeface="Arial MT"/>
              </a:rPr>
              <a:t>JDK</a:t>
            </a:r>
            <a:r>
              <a:rPr sz="6529" b="0" spc="-121" dirty="0">
                <a:latin typeface="Arial MT"/>
                <a:cs typeface="Arial MT"/>
              </a:rPr>
              <a:t> </a:t>
            </a:r>
            <a:r>
              <a:rPr sz="6529" b="0" spc="-6" dirty="0">
                <a:latin typeface="Arial MT"/>
                <a:cs typeface="Arial MT"/>
              </a:rPr>
              <a:t>1</a:t>
            </a:r>
            <a:r>
              <a:rPr lang="fr-FR" sz="6529" b="0" spc="-6" dirty="0">
                <a:latin typeface="Arial MT"/>
                <a:cs typeface="Arial MT"/>
              </a:rPr>
              <a:t>9</a:t>
            </a:r>
            <a:endParaRPr sz="6529" dirty="0">
              <a:latin typeface="Arial MT"/>
              <a:cs typeface="Arial MT"/>
            </a:endParaRPr>
          </a:p>
        </p:txBody>
      </p:sp>
    </p:spTree>
    <p:extLst>
      <p:ext uri="{BB962C8B-B14F-4D97-AF65-F5344CB8AC3E}">
        <p14:creationId xmlns:p14="http://schemas.microsoft.com/office/powerpoint/2010/main" val="3468367120"/>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812288"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dirty="0">
                <a:solidFill>
                  <a:srgbClr val="0058FF"/>
                </a:solidFill>
                <a:latin typeface="Arial"/>
                <a:cs typeface="Arial"/>
              </a:rPr>
              <a:t>1</a:t>
            </a:r>
            <a:r>
              <a:rPr lang="fr-FR" sz="1814" b="1" dirty="0">
                <a:solidFill>
                  <a:srgbClr val="0058FF"/>
                </a:solidFill>
                <a:latin typeface="Arial"/>
                <a:cs typeface="Arial"/>
              </a:rPr>
              <a:t>9</a:t>
            </a:r>
            <a:endParaRPr sz="1814" dirty="0">
              <a:solidFill>
                <a:prstClr val="black"/>
              </a:solidFill>
              <a:latin typeface="Arial"/>
              <a:cs typeface="Arial"/>
            </a:endParaRPr>
          </a:p>
        </p:txBody>
      </p:sp>
      <p:sp>
        <p:nvSpPr>
          <p:cNvPr id="3" name="object 3"/>
          <p:cNvSpPr txBox="1">
            <a:spLocks noGrp="1"/>
          </p:cNvSpPr>
          <p:nvPr>
            <p:ph type="title"/>
          </p:nvPr>
        </p:nvSpPr>
        <p:spPr>
          <a:xfrm>
            <a:off x="537431" y="484857"/>
            <a:ext cx="11117138" cy="573671"/>
          </a:xfrm>
          <a:prstGeom prst="rect">
            <a:avLst/>
          </a:prstGeom>
        </p:spPr>
        <p:txBody>
          <a:bodyPr vert="horz" wrap="square" lIns="0" tIns="15355" rIns="0" bIns="0" rtlCol="0">
            <a:spAutoFit/>
          </a:bodyPr>
          <a:lstStyle/>
          <a:p>
            <a:pPr marL="15356">
              <a:spcBef>
                <a:spcPts val="121"/>
              </a:spcBef>
            </a:pPr>
            <a:r>
              <a:rPr lang="fr-FR" dirty="0"/>
              <a:t>Exemple: Virtual Threads </a:t>
            </a:r>
            <a:endParaRPr spc="236" dirty="0"/>
          </a:p>
        </p:txBody>
      </p:sp>
      <p:sp>
        <p:nvSpPr>
          <p:cNvPr id="9" name="object 9"/>
          <p:cNvSpPr txBox="1"/>
          <p:nvPr/>
        </p:nvSpPr>
        <p:spPr>
          <a:xfrm>
            <a:off x="922645" y="6162891"/>
            <a:ext cx="8825380" cy="350340"/>
          </a:xfrm>
          <a:prstGeom prst="rect">
            <a:avLst/>
          </a:prstGeom>
        </p:spPr>
        <p:txBody>
          <a:bodyPr vert="horz" wrap="square" lIns="0" tIns="15355" rIns="0" bIns="0" rtlCol="0">
            <a:spAutoFit/>
          </a:bodyPr>
          <a:lstStyle/>
          <a:p>
            <a:pPr marL="15356" defTabSz="1105601">
              <a:spcBef>
                <a:spcPts val="121"/>
              </a:spcBef>
            </a:pPr>
            <a:r>
              <a:rPr sz="2176" spc="-12" dirty="0">
                <a:solidFill>
                  <a:srgbClr val="FFFFFF"/>
                </a:solidFill>
                <a:latin typeface="Arial MT"/>
                <a:cs typeface="Arial MT"/>
                <a:hlinkClick r:id="rId3"/>
              </a:rPr>
              <a:t>https://www.oracle.com/java/technologies/java-se-support-roadmap.html</a:t>
            </a:r>
            <a:endParaRPr sz="2176">
              <a:solidFill>
                <a:prstClr val="black"/>
              </a:solidFill>
              <a:latin typeface="Arial MT"/>
              <a:cs typeface="Arial MT"/>
            </a:endParaRPr>
          </a:p>
        </p:txBody>
      </p:sp>
      <p:sp>
        <p:nvSpPr>
          <p:cNvPr id="4" name="Rectangle 1">
            <a:extLst>
              <a:ext uri="{FF2B5EF4-FFF2-40B4-BE49-F238E27FC236}">
                <a16:creationId xmlns:a16="http://schemas.microsoft.com/office/drawing/2014/main" id="{D5CEE382-B947-D1D5-6F39-FF24C068E738}"/>
              </a:ext>
            </a:extLst>
          </p:cNvPr>
          <p:cNvSpPr>
            <a:spLocks noChangeArrowheads="1"/>
          </p:cNvSpPr>
          <p:nvPr/>
        </p:nvSpPr>
        <p:spPr bwMode="auto">
          <a:xfrm>
            <a:off x="774364" y="1299413"/>
            <a:ext cx="11022226" cy="378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FR" sz="2180" i="0" u="none" strike="noStrike" cap="none" normalizeH="0" baseline="0" dirty="0">
                <a:ln>
                  <a:noFill/>
                </a:ln>
                <a:solidFill>
                  <a:schemeClr val="bg1"/>
                </a:solidFill>
                <a:effectLst/>
                <a:latin typeface="Arial MT"/>
              </a:rPr>
              <a:t>Virtual Threads : Threads légers pour le modèle de concurrence</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180" i="0" u="none" strike="noStrike" cap="none" normalizeH="0" baseline="0" dirty="0">
              <a:ln>
                <a:noFill/>
              </a:ln>
              <a:solidFill>
                <a:schemeClr val="bg1"/>
              </a:solidFill>
              <a:effectLst/>
              <a:latin typeface="Arial M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180" i="0" u="none" strike="noStrike" cap="none" normalizeH="0" baseline="0" dirty="0">
                <a:ln>
                  <a:noFill/>
                </a:ln>
                <a:solidFill>
                  <a:schemeClr val="bg1"/>
                </a:solidFill>
                <a:effectLst/>
                <a:latin typeface="Arial MT"/>
              </a:rPr>
              <a:t>Nouvelle API pour gérer des milliers de threads légers de manière plus efficace.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180" i="0" u="none" strike="noStrike" cap="none" normalizeH="0" baseline="0" dirty="0">
                <a:ln>
                  <a:noFill/>
                </a:ln>
                <a:solidFill>
                  <a:schemeClr val="bg1"/>
                </a:solidFill>
                <a:effectLst/>
                <a:latin typeface="Arial MT"/>
              </a:rPr>
              <a:t>Simplifie la gestion des tâches concurrentes sans changer le modèle de programmation actuel (pas besoin de réécrire les applications).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180" i="0" u="none" strike="noStrike" cap="none" normalizeH="0" baseline="0" dirty="0">
                <a:ln>
                  <a:noFill/>
                </a:ln>
                <a:solidFill>
                  <a:schemeClr val="bg1"/>
                </a:solidFill>
                <a:effectLst/>
                <a:latin typeface="Arial MT"/>
              </a:rPr>
              <a:t>Meilleures performances pour les applications intensives en I/O ou réseau.</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180" i="0" u="none" strike="noStrike" cap="none" normalizeH="0" baseline="0" dirty="0">
              <a:ln>
                <a:noFill/>
              </a:ln>
              <a:solidFill>
                <a:schemeClr val="bg1"/>
              </a:solidFill>
              <a:effectLst/>
              <a:latin typeface="Arial MT"/>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2180" i="0" u="none" strike="noStrike" cap="none" normalizeH="0" baseline="0" dirty="0">
                <a:ln>
                  <a:noFill/>
                </a:ln>
                <a:solidFill>
                  <a:schemeClr val="bg1"/>
                </a:solidFill>
                <a:effectLst/>
                <a:latin typeface="Arial MT"/>
              </a:rPr>
              <a:t>Avantages :</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180" i="0" u="none" strike="noStrike" cap="none" normalizeH="0" baseline="0" dirty="0">
              <a:ln>
                <a:noFill/>
              </a:ln>
              <a:solidFill>
                <a:schemeClr val="bg1"/>
              </a:solidFill>
              <a:effectLst/>
              <a:latin typeface="Arial M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180" i="0" u="none" strike="noStrike" cap="none" normalizeH="0" baseline="0" dirty="0">
                <a:ln>
                  <a:noFill/>
                </a:ln>
                <a:solidFill>
                  <a:schemeClr val="bg1"/>
                </a:solidFill>
                <a:effectLst/>
                <a:latin typeface="Arial MT"/>
              </a:rPr>
              <a:t>Réduction de la surcharge liée aux threads natifs.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180" i="0" u="none" strike="noStrike" cap="none" normalizeH="0" baseline="0" dirty="0">
                <a:ln>
                  <a:noFill/>
                </a:ln>
                <a:solidFill>
                  <a:schemeClr val="bg1"/>
                </a:solidFill>
                <a:effectLst/>
                <a:latin typeface="Arial MT"/>
              </a:rPr>
              <a:t>Améliore la scalabilité des applications modernes.</a:t>
            </a:r>
          </a:p>
        </p:txBody>
      </p:sp>
    </p:spTree>
    <p:extLst>
      <p:ext uri="{BB962C8B-B14F-4D97-AF65-F5344CB8AC3E}">
        <p14:creationId xmlns:p14="http://schemas.microsoft.com/office/powerpoint/2010/main" val="1660655800"/>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4014" y="279420"/>
            <a:ext cx="1064113"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D</a:t>
            </a:r>
            <a:r>
              <a:rPr sz="1814" b="1" dirty="0">
                <a:solidFill>
                  <a:srgbClr val="0058FF"/>
                </a:solidFill>
                <a:latin typeface="Arial"/>
                <a:cs typeface="Arial"/>
              </a:rPr>
              <a:t>ate</a:t>
            </a:r>
            <a:r>
              <a:rPr sz="1814" b="1" spc="-36" dirty="0">
                <a:solidFill>
                  <a:srgbClr val="0058FF"/>
                </a:solidFill>
                <a:latin typeface="Arial"/>
                <a:cs typeface="Arial"/>
              </a:rPr>
              <a:t>T</a:t>
            </a:r>
            <a:r>
              <a:rPr sz="1814" b="1" dirty="0">
                <a:solidFill>
                  <a:srgbClr val="0058FF"/>
                </a:solidFill>
                <a:latin typeface="Arial"/>
                <a:cs typeface="Arial"/>
              </a:rPr>
              <a:t>i</a:t>
            </a:r>
            <a:r>
              <a:rPr sz="1814" b="1" spc="-6" dirty="0">
                <a:solidFill>
                  <a:srgbClr val="0058FF"/>
                </a:solidFill>
                <a:latin typeface="Arial"/>
                <a:cs typeface="Arial"/>
              </a:rPr>
              <a:t>m</a:t>
            </a:r>
            <a:r>
              <a:rPr sz="1814" b="1" dirty="0">
                <a:solidFill>
                  <a:srgbClr val="0058FF"/>
                </a:solidFill>
                <a:latin typeface="Arial"/>
                <a:cs typeface="Arial"/>
              </a:rPr>
              <a:t>e</a:t>
            </a:r>
            <a:endParaRPr sz="1814">
              <a:solidFill>
                <a:prstClr val="black"/>
              </a:solidFill>
              <a:latin typeface="Arial"/>
              <a:cs typeface="Arial"/>
            </a:endParaRPr>
          </a:p>
        </p:txBody>
      </p:sp>
      <p:sp>
        <p:nvSpPr>
          <p:cNvPr id="3" name="object 3"/>
          <p:cNvSpPr txBox="1">
            <a:spLocks noGrp="1"/>
          </p:cNvSpPr>
          <p:nvPr>
            <p:ph type="title"/>
          </p:nvPr>
        </p:nvSpPr>
        <p:spPr>
          <a:xfrm>
            <a:off x="594014" y="535345"/>
            <a:ext cx="7491784" cy="573671"/>
          </a:xfrm>
          <a:prstGeom prst="rect">
            <a:avLst/>
          </a:prstGeom>
        </p:spPr>
        <p:txBody>
          <a:bodyPr vert="horz" wrap="square" lIns="0" tIns="15355" rIns="0" bIns="0" rtlCol="0">
            <a:spAutoFit/>
          </a:bodyPr>
          <a:lstStyle/>
          <a:p>
            <a:pPr marL="15356">
              <a:spcBef>
                <a:spcPts val="121"/>
              </a:spcBef>
            </a:pPr>
            <a:r>
              <a:rPr lang="fr-FR" spc="351" dirty="0"/>
              <a:t>Commit</a:t>
            </a:r>
            <a:endParaRPr spc="351" dirty="0"/>
          </a:p>
        </p:txBody>
      </p:sp>
    </p:spTree>
    <p:extLst>
      <p:ext uri="{BB962C8B-B14F-4D97-AF65-F5344CB8AC3E}">
        <p14:creationId xmlns:p14="http://schemas.microsoft.com/office/powerpoint/2010/main" val="196507295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812288"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sz="1814" b="1" dirty="0">
                <a:solidFill>
                  <a:srgbClr val="0058FF"/>
                </a:solidFill>
                <a:latin typeface="Arial"/>
                <a:cs typeface="Arial"/>
              </a:rPr>
              <a:t>1</a:t>
            </a:r>
            <a:r>
              <a:rPr lang="fr-FR" sz="1814" b="1" dirty="0">
                <a:solidFill>
                  <a:srgbClr val="0058FF"/>
                </a:solidFill>
                <a:latin typeface="Arial"/>
                <a:cs typeface="Arial"/>
              </a:rPr>
              <a:t>9</a:t>
            </a:r>
            <a:endParaRPr sz="1814" dirty="0">
              <a:solidFill>
                <a:prstClr val="black"/>
              </a:solidFill>
              <a:latin typeface="Arial"/>
              <a:cs typeface="Arial"/>
            </a:endParaRPr>
          </a:p>
        </p:txBody>
      </p:sp>
      <p:sp>
        <p:nvSpPr>
          <p:cNvPr id="3" name="object 3"/>
          <p:cNvSpPr txBox="1">
            <a:spLocks noGrp="1"/>
          </p:cNvSpPr>
          <p:nvPr>
            <p:ph type="title"/>
          </p:nvPr>
        </p:nvSpPr>
        <p:spPr>
          <a:xfrm>
            <a:off x="537431" y="484857"/>
            <a:ext cx="11117138" cy="573671"/>
          </a:xfrm>
          <a:prstGeom prst="rect">
            <a:avLst/>
          </a:prstGeom>
        </p:spPr>
        <p:txBody>
          <a:bodyPr vert="horz" wrap="square" lIns="0" tIns="15355" rIns="0" bIns="0" rtlCol="0">
            <a:spAutoFit/>
          </a:bodyPr>
          <a:lstStyle/>
          <a:p>
            <a:pPr marL="15356">
              <a:spcBef>
                <a:spcPts val="121"/>
              </a:spcBef>
            </a:pPr>
            <a:r>
              <a:rPr lang="fr-FR" dirty="0"/>
              <a:t>Améliorations de la Mémoire et de la Sécurité</a:t>
            </a:r>
            <a:endParaRPr spc="236" dirty="0"/>
          </a:p>
        </p:txBody>
      </p:sp>
      <p:sp>
        <p:nvSpPr>
          <p:cNvPr id="9" name="object 9"/>
          <p:cNvSpPr txBox="1"/>
          <p:nvPr/>
        </p:nvSpPr>
        <p:spPr>
          <a:xfrm>
            <a:off x="922645" y="6162891"/>
            <a:ext cx="8825380" cy="350340"/>
          </a:xfrm>
          <a:prstGeom prst="rect">
            <a:avLst/>
          </a:prstGeom>
        </p:spPr>
        <p:txBody>
          <a:bodyPr vert="horz" wrap="square" lIns="0" tIns="15355" rIns="0" bIns="0" rtlCol="0">
            <a:spAutoFit/>
          </a:bodyPr>
          <a:lstStyle/>
          <a:p>
            <a:pPr marL="15356" defTabSz="1105601">
              <a:spcBef>
                <a:spcPts val="121"/>
              </a:spcBef>
            </a:pPr>
            <a:r>
              <a:rPr sz="2176" spc="-12" dirty="0">
                <a:solidFill>
                  <a:srgbClr val="FFFFFF"/>
                </a:solidFill>
                <a:latin typeface="Arial MT"/>
                <a:cs typeface="Arial MT"/>
                <a:hlinkClick r:id="rId3"/>
              </a:rPr>
              <a:t>https://www.oracle.com/java/technologies/java-se-support-roadmap.html</a:t>
            </a:r>
            <a:endParaRPr sz="2176">
              <a:solidFill>
                <a:prstClr val="black"/>
              </a:solidFill>
              <a:latin typeface="Arial MT"/>
              <a:cs typeface="Arial MT"/>
            </a:endParaRPr>
          </a:p>
        </p:txBody>
      </p:sp>
      <p:sp>
        <p:nvSpPr>
          <p:cNvPr id="4" name="Rectangle 1">
            <a:extLst>
              <a:ext uri="{FF2B5EF4-FFF2-40B4-BE49-F238E27FC236}">
                <a16:creationId xmlns:a16="http://schemas.microsoft.com/office/drawing/2014/main" id="{D5CEE382-B947-D1D5-6F39-FF24C068E738}"/>
              </a:ext>
            </a:extLst>
          </p:cNvPr>
          <p:cNvSpPr>
            <a:spLocks noChangeArrowheads="1"/>
          </p:cNvSpPr>
          <p:nvPr/>
        </p:nvSpPr>
        <p:spPr bwMode="auto">
          <a:xfrm>
            <a:off x="774364" y="1102230"/>
            <a:ext cx="11022226" cy="4789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FR" sz="2180" b="1" i="0" u="none" strike="noStrike" cap="none" normalizeH="0" baseline="0" dirty="0" err="1">
                <a:ln>
                  <a:noFill/>
                </a:ln>
                <a:solidFill>
                  <a:schemeClr val="bg1"/>
                </a:solidFill>
                <a:effectLst/>
                <a:latin typeface="Arial MT"/>
              </a:rPr>
              <a:t>Foreign</a:t>
            </a:r>
            <a:r>
              <a:rPr kumimoji="0" lang="fr-FR" altLang="fr-FR" sz="2180" b="1" i="0" u="none" strike="noStrike" cap="none" normalizeH="0" baseline="0" dirty="0">
                <a:ln>
                  <a:noFill/>
                </a:ln>
                <a:solidFill>
                  <a:schemeClr val="bg1"/>
                </a:solidFill>
                <a:effectLst/>
                <a:latin typeface="Arial MT"/>
              </a:rPr>
              <a:t> </a:t>
            </a:r>
            <a:r>
              <a:rPr kumimoji="0" lang="fr-FR" altLang="fr-FR" sz="2180" b="1" i="0" u="none" strike="noStrike" cap="none" normalizeH="0" baseline="0" dirty="0" err="1">
                <a:ln>
                  <a:noFill/>
                </a:ln>
                <a:solidFill>
                  <a:schemeClr val="bg1"/>
                </a:solidFill>
                <a:effectLst/>
                <a:latin typeface="Arial MT"/>
              </a:rPr>
              <a:t>Function</a:t>
            </a:r>
            <a:r>
              <a:rPr kumimoji="0" lang="fr-FR" altLang="fr-FR" sz="2180" b="1" i="0" u="none" strike="noStrike" cap="none" normalizeH="0" baseline="0" dirty="0">
                <a:ln>
                  <a:noFill/>
                </a:ln>
                <a:solidFill>
                  <a:schemeClr val="bg1"/>
                </a:solidFill>
                <a:effectLst/>
                <a:latin typeface="Arial MT"/>
              </a:rPr>
              <a:t> &amp; Memory API</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180" i="0" u="none" strike="noStrike" cap="none" normalizeH="0" baseline="0" dirty="0">
              <a:ln>
                <a:noFill/>
              </a:ln>
              <a:solidFill>
                <a:schemeClr val="bg1"/>
              </a:solidFill>
              <a:effectLst/>
              <a:latin typeface="Arial M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180" i="0" u="none" strike="noStrike" cap="none" normalizeH="0" baseline="0" dirty="0">
                <a:ln>
                  <a:noFill/>
                </a:ln>
                <a:solidFill>
                  <a:schemeClr val="bg1"/>
                </a:solidFill>
                <a:effectLst/>
                <a:latin typeface="Arial MT"/>
              </a:rPr>
              <a:t>Évolution de l’API pour accéder aux fonctions natives et gérer la mémoire externe de manière plus performante.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180" i="0" u="none" strike="noStrike" cap="none" normalizeH="0" baseline="0" dirty="0">
                <a:ln>
                  <a:noFill/>
                </a:ln>
                <a:solidFill>
                  <a:schemeClr val="bg1"/>
                </a:solidFill>
                <a:effectLst/>
                <a:latin typeface="Arial MT"/>
              </a:rPr>
              <a:t>Permet de travailler directement avec des structures de données externes tout en minimisant les erreurs de gestion de mémoire.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180" i="0" u="none" strike="noStrike" cap="none" normalizeH="0" baseline="0" dirty="0">
                <a:ln>
                  <a:noFill/>
                </a:ln>
                <a:solidFill>
                  <a:schemeClr val="bg1"/>
                </a:solidFill>
                <a:effectLst/>
                <a:latin typeface="Arial MT"/>
              </a:rPr>
              <a:t>Simplifie l'interopérabilité avec des bibliothèques C/C++.</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180" i="0" u="none" strike="noStrike" cap="none" normalizeH="0" baseline="0" dirty="0">
              <a:ln>
                <a:noFill/>
              </a:ln>
              <a:solidFill>
                <a:schemeClr val="bg1"/>
              </a:solidFill>
              <a:effectLst/>
              <a:latin typeface="Arial MT"/>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2180" i="0" u="none" strike="noStrike" cap="none" normalizeH="0" baseline="0" dirty="0">
                <a:ln>
                  <a:noFill/>
                </a:ln>
                <a:solidFill>
                  <a:schemeClr val="bg1"/>
                </a:solidFill>
                <a:effectLst/>
                <a:latin typeface="Arial MT"/>
              </a:rPr>
              <a:t>Améliorations de la Sécurité</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180" i="0" u="none" strike="noStrike" cap="none" normalizeH="0" baseline="0" dirty="0">
              <a:ln>
                <a:noFill/>
              </a:ln>
              <a:solidFill>
                <a:schemeClr val="bg1"/>
              </a:solidFill>
              <a:effectLst/>
              <a:latin typeface="Arial M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180" i="0" u="none" strike="noStrike" cap="none" normalizeH="0" baseline="0" dirty="0">
                <a:ln>
                  <a:noFill/>
                </a:ln>
                <a:solidFill>
                  <a:schemeClr val="bg1"/>
                </a:solidFill>
                <a:effectLst/>
                <a:latin typeface="Arial MT"/>
              </a:rPr>
              <a:t>Désactivation progressive de l’API de sécurité Security Manager, jugée obsolète.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180" i="0" u="none" strike="noStrike" cap="none" normalizeH="0" baseline="0" dirty="0">
                <a:ln>
                  <a:noFill/>
                </a:ln>
                <a:solidFill>
                  <a:schemeClr val="bg1"/>
                </a:solidFill>
                <a:effectLst/>
                <a:latin typeface="Arial MT"/>
              </a:rPr>
              <a:t>Focus sur l’utilisation de nouvelles approches de sécurité plus robustes et modernes: conteneurisation(Docker, </a:t>
            </a:r>
            <a:r>
              <a:rPr kumimoji="0" lang="fr-FR" altLang="fr-FR" sz="2180" i="0" u="none" strike="noStrike" cap="none" normalizeH="0" baseline="0" dirty="0" err="1">
                <a:ln>
                  <a:noFill/>
                </a:ln>
                <a:solidFill>
                  <a:schemeClr val="bg1"/>
                </a:solidFill>
                <a:effectLst/>
                <a:latin typeface="Arial MT"/>
              </a:rPr>
              <a:t>Kubernetes</a:t>
            </a:r>
            <a:r>
              <a:rPr kumimoji="0" lang="fr-FR" altLang="fr-FR" sz="2180" i="0" u="none" strike="noStrike" cap="none" normalizeH="0" baseline="0" dirty="0">
                <a:ln>
                  <a:noFill/>
                </a:ln>
                <a:solidFill>
                  <a:schemeClr val="bg1"/>
                </a:solidFill>
                <a:effectLst/>
                <a:latin typeface="Arial MT"/>
              </a:rPr>
              <a:t>), virtualisation (</a:t>
            </a:r>
            <a:r>
              <a:rPr kumimoji="0" lang="fr-FR" altLang="fr-FR" sz="2180" i="0" u="none" strike="noStrike" cap="none" normalizeH="0" baseline="0" dirty="0" err="1">
                <a:ln>
                  <a:noFill/>
                </a:ln>
                <a:solidFill>
                  <a:schemeClr val="bg1"/>
                </a:solidFill>
                <a:effectLst/>
                <a:latin typeface="Arial MT"/>
              </a:rPr>
              <a:t>Firecracker</a:t>
            </a:r>
            <a:r>
              <a:rPr kumimoji="0" lang="fr-FR" altLang="fr-FR" sz="2180" i="0" u="none" strike="noStrike" cap="none" normalizeH="0" baseline="0" dirty="0">
                <a:ln>
                  <a:noFill/>
                </a:ln>
                <a:solidFill>
                  <a:schemeClr val="bg1"/>
                </a:solidFill>
                <a:effectLst/>
                <a:latin typeface="Arial MT"/>
              </a:rPr>
              <a:t>, </a:t>
            </a:r>
            <a:r>
              <a:rPr kumimoji="0" lang="fr-FR" altLang="fr-FR" sz="2180" i="0" u="none" strike="noStrike" cap="none" normalizeH="0" baseline="0" dirty="0" err="1">
                <a:ln>
                  <a:noFill/>
                </a:ln>
                <a:solidFill>
                  <a:schemeClr val="bg1"/>
                </a:solidFill>
                <a:effectLst/>
                <a:latin typeface="Arial MT"/>
              </a:rPr>
              <a:t>Gvisor</a:t>
            </a:r>
            <a:r>
              <a:rPr kumimoji="0" lang="fr-FR" altLang="fr-FR" sz="2180" i="0" u="none" strike="noStrike" cap="none" normalizeH="0" baseline="0" dirty="0">
                <a:ln>
                  <a:noFill/>
                </a:ln>
                <a:solidFill>
                  <a:schemeClr val="bg1"/>
                </a:solidFill>
                <a:effectLst/>
                <a:latin typeface="Arial MT"/>
              </a:rPr>
              <a:t>), utilisation de </a:t>
            </a:r>
            <a:r>
              <a:rPr kumimoji="0" lang="fr-FR" altLang="fr-FR" sz="2180" i="0" u="none" strike="noStrike" cap="none" normalizeH="0" baseline="0" dirty="0" err="1">
                <a:ln>
                  <a:noFill/>
                </a:ln>
                <a:solidFill>
                  <a:schemeClr val="bg1"/>
                </a:solidFill>
                <a:effectLst/>
                <a:latin typeface="Arial MT"/>
              </a:rPr>
              <a:t>frameworks</a:t>
            </a:r>
            <a:r>
              <a:rPr kumimoji="0" lang="fr-FR" altLang="fr-FR" sz="2180" i="0" u="none" strike="noStrike" cap="none" normalizeH="0" baseline="0" dirty="0">
                <a:ln>
                  <a:noFill/>
                </a:ln>
                <a:solidFill>
                  <a:schemeClr val="bg1"/>
                </a:solidFill>
                <a:effectLst/>
                <a:latin typeface="Arial MT"/>
              </a:rPr>
              <a:t> (Spring Securit, JEE Security)</a:t>
            </a:r>
          </a:p>
        </p:txBody>
      </p:sp>
    </p:spTree>
    <p:extLst>
      <p:ext uri="{BB962C8B-B14F-4D97-AF65-F5344CB8AC3E}">
        <p14:creationId xmlns:p14="http://schemas.microsoft.com/office/powerpoint/2010/main" val="2625686347"/>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76488" y="2161073"/>
            <a:ext cx="2748574" cy="1020267"/>
          </a:xfrm>
          <a:prstGeom prst="rect">
            <a:avLst/>
          </a:prstGeom>
        </p:spPr>
        <p:txBody>
          <a:bodyPr vert="horz" wrap="square" lIns="0" tIns="15355" rIns="0" bIns="0" rtlCol="0">
            <a:spAutoFit/>
          </a:bodyPr>
          <a:lstStyle/>
          <a:p>
            <a:pPr marL="15356">
              <a:spcBef>
                <a:spcPts val="121"/>
              </a:spcBef>
            </a:pPr>
            <a:r>
              <a:rPr sz="6529" b="0" dirty="0">
                <a:latin typeface="Arial MT"/>
                <a:cs typeface="Arial MT"/>
              </a:rPr>
              <a:t>JDK</a:t>
            </a:r>
            <a:r>
              <a:rPr sz="6529" b="0" spc="-121" dirty="0">
                <a:latin typeface="Arial MT"/>
                <a:cs typeface="Arial MT"/>
              </a:rPr>
              <a:t> </a:t>
            </a:r>
            <a:r>
              <a:rPr lang="fr-FR" sz="6529" b="0" spc="-6" dirty="0">
                <a:latin typeface="Arial MT"/>
                <a:cs typeface="Arial MT"/>
              </a:rPr>
              <a:t>20</a:t>
            </a:r>
            <a:endParaRPr sz="6529" dirty="0">
              <a:latin typeface="Arial MT"/>
              <a:cs typeface="Arial MT"/>
            </a:endParaRPr>
          </a:p>
        </p:txBody>
      </p:sp>
    </p:spTree>
    <p:extLst>
      <p:ext uri="{BB962C8B-B14F-4D97-AF65-F5344CB8AC3E}">
        <p14:creationId xmlns:p14="http://schemas.microsoft.com/office/powerpoint/2010/main" val="129680883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812288"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lang="fr-FR" sz="1814" b="1" spc="-91" dirty="0">
                <a:solidFill>
                  <a:srgbClr val="0058FF"/>
                </a:solidFill>
                <a:latin typeface="Arial"/>
                <a:cs typeface="Arial"/>
              </a:rPr>
              <a:t>20</a:t>
            </a:r>
            <a:endParaRPr lang="fr-FR" sz="1814" b="1" dirty="0">
              <a:solidFill>
                <a:srgbClr val="0058FF"/>
              </a:solidFill>
              <a:latin typeface="Arial"/>
              <a:cs typeface="Arial"/>
            </a:endParaRPr>
          </a:p>
        </p:txBody>
      </p:sp>
      <p:sp>
        <p:nvSpPr>
          <p:cNvPr id="3" name="object 3"/>
          <p:cNvSpPr txBox="1">
            <a:spLocks noGrp="1"/>
          </p:cNvSpPr>
          <p:nvPr>
            <p:ph type="title"/>
          </p:nvPr>
        </p:nvSpPr>
        <p:spPr>
          <a:xfrm>
            <a:off x="537431" y="484857"/>
            <a:ext cx="11117138" cy="573671"/>
          </a:xfrm>
          <a:prstGeom prst="rect">
            <a:avLst/>
          </a:prstGeom>
        </p:spPr>
        <p:txBody>
          <a:bodyPr vert="horz" wrap="square" lIns="0" tIns="15355" rIns="0" bIns="0" rtlCol="0">
            <a:spAutoFit/>
          </a:bodyPr>
          <a:lstStyle/>
          <a:p>
            <a:pPr marL="15356">
              <a:spcBef>
                <a:spcPts val="121"/>
              </a:spcBef>
            </a:pPr>
            <a:r>
              <a:rPr lang="fr-FR" dirty="0"/>
              <a:t>Améliorations de la Performance et des Outils</a:t>
            </a:r>
            <a:endParaRPr spc="236" dirty="0"/>
          </a:p>
        </p:txBody>
      </p:sp>
      <p:sp>
        <p:nvSpPr>
          <p:cNvPr id="9" name="object 9"/>
          <p:cNvSpPr txBox="1"/>
          <p:nvPr/>
        </p:nvSpPr>
        <p:spPr>
          <a:xfrm>
            <a:off x="922645" y="6162891"/>
            <a:ext cx="8825380" cy="350340"/>
          </a:xfrm>
          <a:prstGeom prst="rect">
            <a:avLst/>
          </a:prstGeom>
        </p:spPr>
        <p:txBody>
          <a:bodyPr vert="horz" wrap="square" lIns="0" tIns="15355" rIns="0" bIns="0" rtlCol="0">
            <a:spAutoFit/>
          </a:bodyPr>
          <a:lstStyle/>
          <a:p>
            <a:pPr marL="15356" defTabSz="1105601">
              <a:spcBef>
                <a:spcPts val="121"/>
              </a:spcBef>
            </a:pPr>
            <a:r>
              <a:rPr sz="2176" spc="-12" dirty="0">
                <a:solidFill>
                  <a:srgbClr val="FFFFFF"/>
                </a:solidFill>
                <a:latin typeface="Arial MT"/>
                <a:cs typeface="Arial MT"/>
                <a:hlinkClick r:id="rId3"/>
              </a:rPr>
              <a:t>https://www.oracle.com/java/technologies/java-se-support-roadmap.html</a:t>
            </a:r>
            <a:endParaRPr sz="2176">
              <a:solidFill>
                <a:prstClr val="black"/>
              </a:solidFill>
              <a:latin typeface="Arial MT"/>
              <a:cs typeface="Arial MT"/>
            </a:endParaRPr>
          </a:p>
        </p:txBody>
      </p:sp>
      <p:sp>
        <p:nvSpPr>
          <p:cNvPr id="4" name="Rectangle 1">
            <a:extLst>
              <a:ext uri="{FF2B5EF4-FFF2-40B4-BE49-F238E27FC236}">
                <a16:creationId xmlns:a16="http://schemas.microsoft.com/office/drawing/2014/main" id="{D5CEE382-B947-D1D5-6F39-FF24C068E738}"/>
              </a:ext>
            </a:extLst>
          </p:cNvPr>
          <p:cNvSpPr>
            <a:spLocks noChangeArrowheads="1"/>
          </p:cNvSpPr>
          <p:nvPr/>
        </p:nvSpPr>
        <p:spPr bwMode="auto">
          <a:xfrm>
            <a:off x="632343" y="1394004"/>
            <a:ext cx="11022226" cy="378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FR" sz="2180" b="1" i="0" u="none" strike="noStrike" cap="none" normalizeH="0" baseline="0" dirty="0">
                <a:ln>
                  <a:noFill/>
                </a:ln>
                <a:solidFill>
                  <a:schemeClr val="bg1"/>
                </a:solidFill>
                <a:effectLst/>
                <a:latin typeface="Arial MT"/>
              </a:rPr>
              <a:t>Améliorations de la Performance de la JVM</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180" b="1" i="0" u="none" strike="noStrike" cap="none" normalizeH="0" baseline="0" dirty="0">
              <a:ln>
                <a:noFill/>
              </a:ln>
              <a:solidFill>
                <a:schemeClr val="bg1"/>
              </a:solidFill>
              <a:effectLst/>
              <a:latin typeface="Arial M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180" i="0" u="none" strike="noStrike" cap="none" normalizeH="0" baseline="0" dirty="0">
                <a:ln>
                  <a:noFill/>
                </a:ln>
                <a:solidFill>
                  <a:schemeClr val="bg1"/>
                </a:solidFill>
                <a:effectLst/>
                <a:latin typeface="Arial MT"/>
              </a:rPr>
              <a:t>Optimisations du compilateur, en particulier avec </a:t>
            </a:r>
            <a:r>
              <a:rPr kumimoji="0" lang="fr-FR" altLang="fr-FR" sz="2180" i="0" u="none" strike="noStrike" cap="none" normalizeH="0" baseline="0" dirty="0" err="1">
                <a:ln>
                  <a:noFill/>
                </a:ln>
                <a:solidFill>
                  <a:schemeClr val="bg1"/>
                </a:solidFill>
                <a:effectLst/>
                <a:latin typeface="Arial MT"/>
              </a:rPr>
              <a:t>GraalVM</a:t>
            </a:r>
            <a:r>
              <a:rPr kumimoji="0" lang="fr-FR" altLang="fr-FR" sz="2180" i="0" u="none" strike="noStrike" cap="none" normalizeH="0" baseline="0" dirty="0">
                <a:ln>
                  <a:noFill/>
                </a:ln>
                <a:solidFill>
                  <a:schemeClr val="bg1"/>
                </a:solidFill>
                <a:effectLst/>
                <a:latin typeface="Arial MT"/>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180" i="0" u="none" strike="noStrike" cap="none" normalizeH="0" baseline="0" dirty="0">
                <a:ln>
                  <a:noFill/>
                </a:ln>
                <a:solidFill>
                  <a:schemeClr val="bg1"/>
                </a:solidFill>
                <a:effectLst/>
                <a:latin typeface="Arial MT"/>
              </a:rPr>
              <a:t>Améliorations de l'exécution des programmes, permettant des gains de performance pour les applications Java.</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180" b="1" i="0" u="none" strike="noStrike" cap="none" normalizeH="0" baseline="0" dirty="0">
              <a:ln>
                <a:noFill/>
              </a:ln>
              <a:solidFill>
                <a:schemeClr val="bg1"/>
              </a:solidFill>
              <a:effectLst/>
              <a:latin typeface="Arial MT"/>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2180" b="1" i="0" u="none" strike="noStrike" cap="none" normalizeH="0" baseline="0" dirty="0">
                <a:ln>
                  <a:noFill/>
                </a:ln>
                <a:solidFill>
                  <a:schemeClr val="bg1"/>
                </a:solidFill>
                <a:effectLst/>
                <a:latin typeface="Arial MT"/>
              </a:rPr>
              <a:t>API pour les Éditeurs et Outils de Développement (JEP 432)</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180" i="0" u="none" strike="noStrike" cap="none" normalizeH="0" baseline="0" dirty="0">
              <a:ln>
                <a:noFill/>
              </a:ln>
              <a:solidFill>
                <a:schemeClr val="bg1"/>
              </a:solidFill>
              <a:effectLst/>
              <a:latin typeface="Arial M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180" i="0" u="none" strike="noStrike" cap="none" normalizeH="0" baseline="0" dirty="0">
                <a:ln>
                  <a:noFill/>
                </a:ln>
                <a:solidFill>
                  <a:schemeClr val="bg1"/>
                </a:solidFill>
                <a:effectLst/>
                <a:latin typeface="Arial MT"/>
              </a:rPr>
              <a:t>Introduction de nouveaux outils pour améliorer l'expérience des développeurs.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180" i="0" u="none" strike="noStrike" cap="none" normalizeH="0" baseline="0" dirty="0">
                <a:ln>
                  <a:noFill/>
                </a:ln>
                <a:solidFill>
                  <a:schemeClr val="bg1"/>
                </a:solidFill>
                <a:effectLst/>
                <a:latin typeface="Arial MT"/>
              </a:rPr>
              <a:t>Facilite la création de bibliothèques et d'outils qui tirent parti des nouvelles fonctionnalités du langage.</a:t>
            </a:r>
          </a:p>
        </p:txBody>
      </p:sp>
    </p:spTree>
    <p:extLst>
      <p:ext uri="{BB962C8B-B14F-4D97-AF65-F5344CB8AC3E}">
        <p14:creationId xmlns:p14="http://schemas.microsoft.com/office/powerpoint/2010/main" val="91040651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812288"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lang="fr-FR" sz="1814" b="1" spc="-91" dirty="0">
                <a:solidFill>
                  <a:srgbClr val="0058FF"/>
                </a:solidFill>
                <a:latin typeface="Arial"/>
                <a:cs typeface="Arial"/>
              </a:rPr>
              <a:t>20</a:t>
            </a:r>
            <a:endParaRPr lang="fr-FR" sz="1814" b="1" dirty="0">
              <a:solidFill>
                <a:srgbClr val="0058FF"/>
              </a:solidFill>
              <a:latin typeface="Arial"/>
              <a:cs typeface="Arial"/>
            </a:endParaRPr>
          </a:p>
        </p:txBody>
      </p:sp>
      <p:sp>
        <p:nvSpPr>
          <p:cNvPr id="3" name="object 3"/>
          <p:cNvSpPr txBox="1">
            <a:spLocks noGrp="1"/>
          </p:cNvSpPr>
          <p:nvPr>
            <p:ph type="title"/>
          </p:nvPr>
        </p:nvSpPr>
        <p:spPr>
          <a:xfrm>
            <a:off x="537431" y="484857"/>
            <a:ext cx="11117138" cy="573671"/>
          </a:xfrm>
          <a:prstGeom prst="rect">
            <a:avLst/>
          </a:prstGeom>
        </p:spPr>
        <p:txBody>
          <a:bodyPr vert="horz" wrap="square" lIns="0" tIns="15355" rIns="0" bIns="0" rtlCol="0">
            <a:spAutoFit/>
          </a:bodyPr>
          <a:lstStyle/>
          <a:p>
            <a:pPr marL="15356">
              <a:spcBef>
                <a:spcPts val="121"/>
              </a:spcBef>
            </a:pPr>
            <a:r>
              <a:rPr lang="fr-FR" dirty="0"/>
              <a:t>Préparation pour les Futures Évolutions</a:t>
            </a:r>
            <a:endParaRPr spc="236" dirty="0"/>
          </a:p>
        </p:txBody>
      </p:sp>
      <p:sp>
        <p:nvSpPr>
          <p:cNvPr id="9" name="object 9"/>
          <p:cNvSpPr txBox="1"/>
          <p:nvPr/>
        </p:nvSpPr>
        <p:spPr>
          <a:xfrm>
            <a:off x="922645" y="6162891"/>
            <a:ext cx="8825380" cy="350340"/>
          </a:xfrm>
          <a:prstGeom prst="rect">
            <a:avLst/>
          </a:prstGeom>
        </p:spPr>
        <p:txBody>
          <a:bodyPr vert="horz" wrap="square" lIns="0" tIns="15355" rIns="0" bIns="0" rtlCol="0">
            <a:spAutoFit/>
          </a:bodyPr>
          <a:lstStyle/>
          <a:p>
            <a:pPr marL="15356" defTabSz="1105601">
              <a:spcBef>
                <a:spcPts val="121"/>
              </a:spcBef>
            </a:pPr>
            <a:r>
              <a:rPr sz="2176" spc="-12" dirty="0">
                <a:solidFill>
                  <a:srgbClr val="FFFFFF"/>
                </a:solidFill>
                <a:latin typeface="Arial MT"/>
                <a:cs typeface="Arial MT"/>
                <a:hlinkClick r:id="rId3"/>
              </a:rPr>
              <a:t>https://www.oracle.com/java/technologies/java-se-support-roadmap.html</a:t>
            </a:r>
            <a:endParaRPr sz="2176">
              <a:solidFill>
                <a:prstClr val="black"/>
              </a:solidFill>
              <a:latin typeface="Arial MT"/>
              <a:cs typeface="Arial MT"/>
            </a:endParaRPr>
          </a:p>
        </p:txBody>
      </p:sp>
      <p:sp>
        <p:nvSpPr>
          <p:cNvPr id="4" name="Rectangle 1">
            <a:extLst>
              <a:ext uri="{FF2B5EF4-FFF2-40B4-BE49-F238E27FC236}">
                <a16:creationId xmlns:a16="http://schemas.microsoft.com/office/drawing/2014/main" id="{D5CEE382-B947-D1D5-6F39-FF24C068E738}"/>
              </a:ext>
            </a:extLst>
          </p:cNvPr>
          <p:cNvSpPr>
            <a:spLocks noChangeArrowheads="1"/>
          </p:cNvSpPr>
          <p:nvPr/>
        </p:nvSpPr>
        <p:spPr bwMode="auto">
          <a:xfrm>
            <a:off x="632343" y="1226266"/>
            <a:ext cx="11022226" cy="411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FR" sz="2180" b="1" i="0" u="none" strike="noStrike" cap="none" normalizeH="0" baseline="0" dirty="0">
                <a:ln>
                  <a:noFill/>
                </a:ln>
                <a:solidFill>
                  <a:schemeClr val="bg1"/>
                </a:solidFill>
                <a:effectLst/>
                <a:latin typeface="Arial MT"/>
              </a:rPr>
              <a:t>Incubation de la fonction Virtual Threads</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180" i="0" u="none" strike="noStrike" cap="none" normalizeH="0" baseline="0" dirty="0">
              <a:ln>
                <a:noFill/>
              </a:ln>
              <a:solidFill>
                <a:schemeClr val="bg1"/>
              </a:solidFill>
              <a:effectLst/>
              <a:latin typeface="Arial M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180" i="0" u="none" strike="noStrike" cap="none" normalizeH="0" baseline="0" dirty="0">
                <a:ln>
                  <a:noFill/>
                </a:ln>
                <a:solidFill>
                  <a:schemeClr val="bg1"/>
                </a:solidFill>
                <a:effectLst/>
                <a:latin typeface="Arial MT"/>
              </a:rPr>
              <a:t>Les threads virtuels sont encore en incubation, permettant une gestion plus légère des tâches concurrentes.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180" i="0" u="none" strike="noStrike" cap="none" normalizeH="0" baseline="0" dirty="0">
                <a:ln>
                  <a:noFill/>
                </a:ln>
                <a:solidFill>
                  <a:schemeClr val="bg1"/>
                </a:solidFill>
                <a:effectLst/>
                <a:latin typeface="Arial MT"/>
              </a:rPr>
              <a:t>Favorise l'écriture d'applications hautement concurrentes avec une meilleure gestion des ressources.</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180" b="1" i="0" u="none" strike="noStrike" cap="none" normalizeH="0" baseline="0" dirty="0">
              <a:ln>
                <a:noFill/>
              </a:ln>
              <a:solidFill>
                <a:schemeClr val="bg1"/>
              </a:solidFill>
              <a:effectLst/>
              <a:latin typeface="Arial MT"/>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2180" b="1" i="0" u="none" strike="noStrike" cap="none" normalizeH="0" baseline="0" dirty="0">
                <a:ln>
                  <a:noFill/>
                </a:ln>
                <a:solidFill>
                  <a:schemeClr val="bg1"/>
                </a:solidFill>
                <a:effectLst/>
                <a:latin typeface="Arial MT"/>
              </a:rPr>
              <a:t>API de Contrôle des Dépendances</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180" b="1" i="0" u="none" strike="noStrike" cap="none" normalizeH="0" baseline="0" dirty="0">
              <a:ln>
                <a:noFill/>
              </a:ln>
              <a:solidFill>
                <a:schemeClr val="bg1"/>
              </a:solidFill>
              <a:effectLst/>
              <a:latin typeface="Arial M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180" i="0" u="none" strike="noStrike" cap="none" normalizeH="0" baseline="0" dirty="0">
                <a:ln>
                  <a:noFill/>
                </a:ln>
                <a:solidFill>
                  <a:schemeClr val="bg1"/>
                </a:solidFill>
                <a:effectLst/>
                <a:latin typeface="Arial MT"/>
              </a:rPr>
              <a:t>Améliore la gestion des dépendances dans les projets Java.</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180" i="0" u="none" strike="noStrike" cap="none" normalizeH="0" baseline="0" dirty="0">
                <a:ln>
                  <a:noFill/>
                </a:ln>
                <a:solidFill>
                  <a:schemeClr val="bg1"/>
                </a:solidFill>
                <a:effectLst/>
                <a:latin typeface="Arial MT"/>
              </a:rPr>
              <a:t>Simplifie l'intégration et la résolution des dépendances pour les applications Java modernes.</a:t>
            </a:r>
          </a:p>
        </p:txBody>
      </p:sp>
    </p:spTree>
    <p:extLst>
      <p:ext uri="{BB962C8B-B14F-4D97-AF65-F5344CB8AC3E}">
        <p14:creationId xmlns:p14="http://schemas.microsoft.com/office/powerpoint/2010/main" val="299017246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76488" y="2161073"/>
            <a:ext cx="2748574" cy="1020267"/>
          </a:xfrm>
          <a:prstGeom prst="rect">
            <a:avLst/>
          </a:prstGeom>
        </p:spPr>
        <p:txBody>
          <a:bodyPr vert="horz" wrap="square" lIns="0" tIns="15355" rIns="0" bIns="0" rtlCol="0">
            <a:spAutoFit/>
          </a:bodyPr>
          <a:lstStyle/>
          <a:p>
            <a:pPr marL="15356">
              <a:spcBef>
                <a:spcPts val="121"/>
              </a:spcBef>
            </a:pPr>
            <a:r>
              <a:rPr sz="6529" b="0" dirty="0">
                <a:latin typeface="Arial MT"/>
                <a:cs typeface="Arial MT"/>
              </a:rPr>
              <a:t>JDK</a:t>
            </a:r>
            <a:r>
              <a:rPr sz="6529" b="0" spc="-121" dirty="0">
                <a:latin typeface="Arial MT"/>
                <a:cs typeface="Arial MT"/>
              </a:rPr>
              <a:t> </a:t>
            </a:r>
            <a:r>
              <a:rPr lang="fr-FR" sz="6529" b="0" spc="-6" dirty="0">
                <a:latin typeface="Arial MT"/>
                <a:cs typeface="Arial MT"/>
              </a:rPr>
              <a:t>21</a:t>
            </a:r>
            <a:endParaRPr sz="6529" dirty="0">
              <a:latin typeface="Arial MT"/>
              <a:cs typeface="Arial MT"/>
            </a:endParaRPr>
          </a:p>
        </p:txBody>
      </p:sp>
    </p:spTree>
    <p:extLst>
      <p:ext uri="{BB962C8B-B14F-4D97-AF65-F5344CB8AC3E}">
        <p14:creationId xmlns:p14="http://schemas.microsoft.com/office/powerpoint/2010/main" val="79592194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812288"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lang="fr-FR" sz="1814" b="1" spc="-91" dirty="0">
                <a:solidFill>
                  <a:srgbClr val="0058FF"/>
                </a:solidFill>
                <a:latin typeface="Arial"/>
                <a:cs typeface="Arial"/>
              </a:rPr>
              <a:t>21</a:t>
            </a:r>
            <a:endParaRPr lang="fr-FR" sz="1814" b="1" dirty="0">
              <a:solidFill>
                <a:srgbClr val="0058FF"/>
              </a:solidFill>
              <a:latin typeface="Arial"/>
              <a:cs typeface="Arial"/>
            </a:endParaRPr>
          </a:p>
        </p:txBody>
      </p:sp>
      <p:sp>
        <p:nvSpPr>
          <p:cNvPr id="3" name="object 3"/>
          <p:cNvSpPr txBox="1">
            <a:spLocks noGrp="1"/>
          </p:cNvSpPr>
          <p:nvPr>
            <p:ph type="title"/>
          </p:nvPr>
        </p:nvSpPr>
        <p:spPr>
          <a:xfrm>
            <a:off x="537430" y="484857"/>
            <a:ext cx="11664777" cy="573671"/>
          </a:xfrm>
          <a:prstGeom prst="rect">
            <a:avLst/>
          </a:prstGeom>
        </p:spPr>
        <p:txBody>
          <a:bodyPr vert="horz" wrap="square" lIns="0" tIns="15355" rIns="0" bIns="0" rtlCol="0">
            <a:spAutoFit/>
          </a:bodyPr>
          <a:lstStyle/>
          <a:p>
            <a:pPr marL="15356">
              <a:spcBef>
                <a:spcPts val="121"/>
              </a:spcBef>
            </a:pPr>
            <a:r>
              <a:rPr lang="fr-FR" dirty="0"/>
              <a:t>Améliorations de la Performance et de l'Écosystème</a:t>
            </a:r>
            <a:endParaRPr spc="236" dirty="0"/>
          </a:p>
        </p:txBody>
      </p:sp>
      <p:sp>
        <p:nvSpPr>
          <p:cNvPr id="9" name="object 9"/>
          <p:cNvSpPr txBox="1"/>
          <p:nvPr/>
        </p:nvSpPr>
        <p:spPr>
          <a:xfrm>
            <a:off x="922645" y="6162891"/>
            <a:ext cx="8825380" cy="350340"/>
          </a:xfrm>
          <a:prstGeom prst="rect">
            <a:avLst/>
          </a:prstGeom>
        </p:spPr>
        <p:txBody>
          <a:bodyPr vert="horz" wrap="square" lIns="0" tIns="15355" rIns="0" bIns="0" rtlCol="0">
            <a:spAutoFit/>
          </a:bodyPr>
          <a:lstStyle/>
          <a:p>
            <a:pPr marL="15356" defTabSz="1105601">
              <a:spcBef>
                <a:spcPts val="121"/>
              </a:spcBef>
            </a:pPr>
            <a:r>
              <a:rPr sz="2176" spc="-12" dirty="0">
                <a:solidFill>
                  <a:srgbClr val="FFFFFF"/>
                </a:solidFill>
                <a:latin typeface="Arial MT"/>
                <a:cs typeface="Arial MT"/>
                <a:hlinkClick r:id="rId3"/>
              </a:rPr>
              <a:t>https://www.oracle.com/java/technologies/java-se-support-roadmap.html</a:t>
            </a:r>
            <a:endParaRPr sz="2176">
              <a:solidFill>
                <a:prstClr val="black"/>
              </a:solidFill>
              <a:latin typeface="Arial MT"/>
              <a:cs typeface="Arial MT"/>
            </a:endParaRPr>
          </a:p>
        </p:txBody>
      </p:sp>
      <p:sp>
        <p:nvSpPr>
          <p:cNvPr id="7" name="Rectangle 3">
            <a:extLst>
              <a:ext uri="{FF2B5EF4-FFF2-40B4-BE49-F238E27FC236}">
                <a16:creationId xmlns:a16="http://schemas.microsoft.com/office/drawing/2014/main" id="{75A798B7-E4F4-82AC-6ACE-DBDE22CD8343}"/>
              </a:ext>
            </a:extLst>
          </p:cNvPr>
          <p:cNvSpPr>
            <a:spLocks noChangeArrowheads="1"/>
          </p:cNvSpPr>
          <p:nvPr/>
        </p:nvSpPr>
        <p:spPr bwMode="auto">
          <a:xfrm>
            <a:off x="210065" y="1457400"/>
            <a:ext cx="11664778" cy="378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FR" sz="2180" b="1" i="0" u="none" strike="noStrike" cap="none" normalizeH="0" baseline="0" dirty="0">
                <a:ln>
                  <a:noFill/>
                </a:ln>
                <a:solidFill>
                  <a:schemeClr val="bg1"/>
                </a:solidFill>
                <a:effectLst/>
                <a:latin typeface="Arial MT"/>
              </a:rPr>
              <a:t>Améliorations des Threads Virtuels</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180" b="1" i="0" u="none" strike="noStrike" cap="none" normalizeH="0" baseline="0" dirty="0">
              <a:ln>
                <a:noFill/>
              </a:ln>
              <a:solidFill>
                <a:schemeClr val="bg1"/>
              </a:solidFill>
              <a:effectLst/>
              <a:latin typeface="Arial M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180" i="0" u="none" strike="noStrike" cap="none" normalizeH="0" baseline="0" dirty="0">
                <a:ln>
                  <a:noFill/>
                </a:ln>
                <a:solidFill>
                  <a:schemeClr val="bg1"/>
                </a:solidFill>
                <a:effectLst/>
                <a:latin typeface="Arial MT"/>
              </a:rPr>
              <a:t>Les threads virtuels continuent d'être affinés pour améliorer la gestion de la concurrence.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180" i="0" u="none" strike="noStrike" cap="none" normalizeH="0" baseline="0" dirty="0">
                <a:ln>
                  <a:noFill/>
                </a:ln>
                <a:solidFill>
                  <a:schemeClr val="bg1"/>
                </a:solidFill>
                <a:effectLst/>
                <a:latin typeface="Arial MT"/>
              </a:rPr>
              <a:t>Permet aux développeurs d'écrire des applications hautement concurrentes de manière plus simple et plus efficace.</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180" b="1" i="0" u="none" strike="noStrike" cap="none" normalizeH="0" baseline="0" dirty="0">
              <a:ln>
                <a:noFill/>
              </a:ln>
              <a:solidFill>
                <a:schemeClr val="bg1"/>
              </a:solidFill>
              <a:effectLst/>
              <a:latin typeface="Arial MT"/>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2180" b="1" i="0" u="none" strike="noStrike" cap="none" normalizeH="0" baseline="0" dirty="0">
                <a:ln>
                  <a:noFill/>
                </a:ln>
                <a:solidFill>
                  <a:schemeClr val="bg1"/>
                </a:solidFill>
                <a:effectLst/>
                <a:latin typeface="Arial MT"/>
              </a:rPr>
              <a:t>API de Contrôle de l'Accès aux Fichiers</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180" b="1" i="0" u="none" strike="noStrike" cap="none" normalizeH="0" baseline="0" dirty="0">
              <a:ln>
                <a:noFill/>
              </a:ln>
              <a:solidFill>
                <a:schemeClr val="bg1"/>
              </a:solidFill>
              <a:effectLst/>
              <a:latin typeface="Arial M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180" i="0" u="none" strike="noStrike" cap="none" normalizeH="0" baseline="0" dirty="0">
                <a:ln>
                  <a:noFill/>
                </a:ln>
                <a:solidFill>
                  <a:schemeClr val="bg1"/>
                </a:solidFill>
                <a:effectLst/>
                <a:latin typeface="Arial MT"/>
              </a:rPr>
              <a:t>Introduit une API améliorée pour contrôler l'accès aux fichiers, facilitant la gestion des permissions de sécurité.</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180" i="0" u="none" strike="noStrike" cap="none" normalizeH="0" baseline="0" dirty="0">
                <a:ln>
                  <a:noFill/>
                </a:ln>
                <a:solidFill>
                  <a:schemeClr val="bg1"/>
                </a:solidFill>
                <a:effectLst/>
                <a:latin typeface="Arial MT"/>
              </a:rPr>
              <a:t>Renforce la sécurité des applications en offrant un meilleur contrôle des accès.</a:t>
            </a:r>
          </a:p>
        </p:txBody>
      </p:sp>
    </p:spTree>
    <p:extLst>
      <p:ext uri="{BB962C8B-B14F-4D97-AF65-F5344CB8AC3E}">
        <p14:creationId xmlns:p14="http://schemas.microsoft.com/office/powerpoint/2010/main" val="764791143"/>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39819"/>
            <a:ext cx="812288"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JDK</a:t>
            </a:r>
            <a:r>
              <a:rPr sz="1814" b="1" spc="-91" dirty="0">
                <a:solidFill>
                  <a:srgbClr val="0058FF"/>
                </a:solidFill>
                <a:latin typeface="Arial"/>
                <a:cs typeface="Arial"/>
              </a:rPr>
              <a:t> </a:t>
            </a:r>
            <a:r>
              <a:rPr lang="fr-FR" sz="1814" b="1" spc="-91" dirty="0">
                <a:solidFill>
                  <a:srgbClr val="0058FF"/>
                </a:solidFill>
                <a:latin typeface="Arial"/>
                <a:cs typeface="Arial"/>
              </a:rPr>
              <a:t>21</a:t>
            </a:r>
            <a:endParaRPr lang="fr-FR" sz="1814" b="1" dirty="0">
              <a:solidFill>
                <a:srgbClr val="0058FF"/>
              </a:solidFill>
              <a:latin typeface="Arial"/>
              <a:cs typeface="Arial"/>
            </a:endParaRPr>
          </a:p>
        </p:txBody>
      </p:sp>
      <p:sp>
        <p:nvSpPr>
          <p:cNvPr id="3" name="object 3"/>
          <p:cNvSpPr txBox="1">
            <a:spLocks noGrp="1"/>
          </p:cNvSpPr>
          <p:nvPr>
            <p:ph type="title"/>
          </p:nvPr>
        </p:nvSpPr>
        <p:spPr>
          <a:xfrm>
            <a:off x="537430" y="484857"/>
            <a:ext cx="11664777" cy="573671"/>
          </a:xfrm>
          <a:prstGeom prst="rect">
            <a:avLst/>
          </a:prstGeom>
        </p:spPr>
        <p:txBody>
          <a:bodyPr vert="horz" wrap="square" lIns="0" tIns="15355" rIns="0" bIns="0" rtlCol="0">
            <a:spAutoFit/>
          </a:bodyPr>
          <a:lstStyle/>
          <a:p>
            <a:pPr marL="15356">
              <a:spcBef>
                <a:spcPts val="121"/>
              </a:spcBef>
            </a:pPr>
            <a:r>
              <a:rPr lang="fr-FR" dirty="0"/>
              <a:t>Prise en charge des Normes Modernes et des Outils</a:t>
            </a:r>
            <a:endParaRPr spc="236" dirty="0"/>
          </a:p>
        </p:txBody>
      </p:sp>
      <p:sp>
        <p:nvSpPr>
          <p:cNvPr id="9" name="object 9"/>
          <p:cNvSpPr txBox="1"/>
          <p:nvPr/>
        </p:nvSpPr>
        <p:spPr>
          <a:xfrm>
            <a:off x="922645" y="6162891"/>
            <a:ext cx="8825380" cy="350340"/>
          </a:xfrm>
          <a:prstGeom prst="rect">
            <a:avLst/>
          </a:prstGeom>
        </p:spPr>
        <p:txBody>
          <a:bodyPr vert="horz" wrap="square" lIns="0" tIns="15355" rIns="0" bIns="0" rtlCol="0">
            <a:spAutoFit/>
          </a:bodyPr>
          <a:lstStyle/>
          <a:p>
            <a:pPr marL="15356" defTabSz="1105601">
              <a:spcBef>
                <a:spcPts val="121"/>
              </a:spcBef>
            </a:pPr>
            <a:r>
              <a:rPr sz="2176" spc="-12" dirty="0">
                <a:solidFill>
                  <a:srgbClr val="FFFFFF"/>
                </a:solidFill>
                <a:latin typeface="Arial MT"/>
                <a:cs typeface="Arial MT"/>
                <a:hlinkClick r:id="rId3"/>
              </a:rPr>
              <a:t>https://www.oracle.com/java/technologies/java-se-support-roadmap.html</a:t>
            </a:r>
            <a:endParaRPr sz="2176">
              <a:solidFill>
                <a:prstClr val="black"/>
              </a:solidFill>
              <a:latin typeface="Arial MT"/>
              <a:cs typeface="Arial MT"/>
            </a:endParaRPr>
          </a:p>
        </p:txBody>
      </p:sp>
      <p:sp>
        <p:nvSpPr>
          <p:cNvPr id="7" name="Rectangle 3">
            <a:extLst>
              <a:ext uri="{FF2B5EF4-FFF2-40B4-BE49-F238E27FC236}">
                <a16:creationId xmlns:a16="http://schemas.microsoft.com/office/drawing/2014/main" id="{75A798B7-E4F4-82AC-6ACE-DBDE22CD8343}"/>
              </a:ext>
            </a:extLst>
          </p:cNvPr>
          <p:cNvSpPr>
            <a:spLocks noChangeArrowheads="1"/>
          </p:cNvSpPr>
          <p:nvPr/>
        </p:nvSpPr>
        <p:spPr bwMode="auto">
          <a:xfrm>
            <a:off x="222422" y="1312532"/>
            <a:ext cx="11664778" cy="4789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FR" sz="2180" b="1" i="0" u="none" strike="noStrike" cap="none" normalizeH="0" baseline="0" dirty="0">
                <a:ln>
                  <a:noFill/>
                </a:ln>
                <a:solidFill>
                  <a:schemeClr val="bg1"/>
                </a:solidFill>
                <a:effectLst/>
                <a:latin typeface="Arial MT"/>
              </a:rPr>
              <a:t>Améliorations des Annotations</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180" b="1" i="0" u="none" strike="noStrike" cap="none" normalizeH="0" baseline="0" dirty="0">
              <a:ln>
                <a:noFill/>
              </a:ln>
              <a:solidFill>
                <a:schemeClr val="bg1"/>
              </a:solidFill>
              <a:effectLst/>
              <a:latin typeface="Arial M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180" i="0" u="none" strike="noStrike" cap="none" normalizeH="0" baseline="0" dirty="0">
                <a:ln>
                  <a:noFill/>
                </a:ln>
                <a:solidFill>
                  <a:schemeClr val="bg1"/>
                </a:solidFill>
                <a:effectLst/>
                <a:latin typeface="Arial MT"/>
              </a:rPr>
              <a:t>Les annotations peuvent désormais être utilisées avec des expressions lambda, améliorant la lisibilité et la gestion des métadonnées dans le code.</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180" b="1" i="0" u="none" strike="noStrike" cap="none" normalizeH="0" baseline="0" dirty="0">
              <a:ln>
                <a:noFill/>
              </a:ln>
              <a:solidFill>
                <a:schemeClr val="bg1"/>
              </a:solidFill>
              <a:effectLst/>
              <a:latin typeface="Arial MT"/>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2180" b="1" i="0" u="none" strike="noStrike" cap="none" normalizeH="0" baseline="0" dirty="0">
                <a:ln>
                  <a:noFill/>
                </a:ln>
                <a:solidFill>
                  <a:schemeClr val="bg1"/>
                </a:solidFill>
                <a:effectLst/>
                <a:latin typeface="Arial MT"/>
              </a:rPr>
              <a:t>Mises à jour de l'API de Collecteurs</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180" b="1" i="0" u="none" strike="noStrike" cap="none" normalizeH="0" baseline="0" dirty="0">
              <a:ln>
                <a:noFill/>
              </a:ln>
              <a:solidFill>
                <a:schemeClr val="bg1"/>
              </a:solidFill>
              <a:effectLst/>
              <a:latin typeface="Arial M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180" i="0" u="none" strike="noStrike" cap="none" normalizeH="0" baseline="0" dirty="0">
                <a:ln>
                  <a:noFill/>
                </a:ln>
                <a:solidFill>
                  <a:schemeClr val="bg1"/>
                </a:solidFill>
                <a:effectLst/>
                <a:latin typeface="Arial MT"/>
              </a:rPr>
              <a:t>Ajout de nouveaux collecteurs pour les flux, permettant des opérations de regroupement plus puissantes et flexibles.</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180" b="1" i="0" u="none" strike="noStrike" cap="none" normalizeH="0" baseline="0" dirty="0">
              <a:ln>
                <a:noFill/>
              </a:ln>
              <a:solidFill>
                <a:schemeClr val="bg1"/>
              </a:solidFill>
              <a:effectLst/>
              <a:latin typeface="Arial MT"/>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2180" b="1" i="0" u="none" strike="noStrike" cap="none" normalizeH="0" baseline="0" dirty="0">
                <a:ln>
                  <a:noFill/>
                </a:ln>
                <a:solidFill>
                  <a:schemeClr val="bg1"/>
                </a:solidFill>
                <a:effectLst/>
                <a:latin typeface="Arial MT"/>
              </a:rPr>
              <a:t>Améliorations de l'API de Réflexion</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180" b="1" i="0" u="none" strike="noStrike" cap="none" normalizeH="0" baseline="0" dirty="0">
              <a:ln>
                <a:noFill/>
              </a:ln>
              <a:solidFill>
                <a:schemeClr val="bg1"/>
              </a:solidFill>
              <a:effectLst/>
              <a:latin typeface="Arial M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180" i="0" u="none" strike="noStrike" cap="none" normalizeH="0" baseline="0" dirty="0">
                <a:ln>
                  <a:noFill/>
                </a:ln>
                <a:solidFill>
                  <a:schemeClr val="bg1"/>
                </a:solidFill>
                <a:effectLst/>
                <a:latin typeface="Arial MT"/>
              </a:rPr>
              <a:t>Optimisation des performances et simplification de l'utilisation de l'API de réflexion pour les applications modernes.</a:t>
            </a:r>
          </a:p>
        </p:txBody>
      </p:sp>
    </p:spTree>
    <p:extLst>
      <p:ext uri="{BB962C8B-B14F-4D97-AF65-F5344CB8AC3E}">
        <p14:creationId xmlns:p14="http://schemas.microsoft.com/office/powerpoint/2010/main" val="2401619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76488" y="2161073"/>
            <a:ext cx="3162396" cy="1020267"/>
          </a:xfrm>
          <a:prstGeom prst="rect">
            <a:avLst/>
          </a:prstGeom>
        </p:spPr>
        <p:txBody>
          <a:bodyPr vert="horz" wrap="square" lIns="0" tIns="15355" rIns="0" bIns="0" rtlCol="0">
            <a:spAutoFit/>
          </a:bodyPr>
          <a:lstStyle/>
          <a:p>
            <a:pPr marL="15356">
              <a:spcBef>
                <a:spcPts val="121"/>
              </a:spcBef>
            </a:pPr>
            <a:r>
              <a:rPr sz="6529" b="0" spc="-12" dirty="0">
                <a:latin typeface="Arial MT"/>
                <a:cs typeface="Arial MT"/>
              </a:rPr>
              <a:t>Modules</a:t>
            </a:r>
            <a:endParaRPr sz="6529">
              <a:latin typeface="Arial MT"/>
              <a:cs typeface="Arial MT"/>
            </a:endParaRPr>
          </a:p>
        </p:txBody>
      </p:sp>
    </p:spTree>
    <p:extLst>
      <p:ext uri="{BB962C8B-B14F-4D97-AF65-F5344CB8AC3E}">
        <p14:creationId xmlns:p14="http://schemas.microsoft.com/office/powerpoint/2010/main" val="4099701963"/>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g2aed57810c0_0_235"/>
          <p:cNvSpPr txBox="1">
            <a:spLocks noGrp="1"/>
          </p:cNvSpPr>
          <p:nvPr>
            <p:ph type="title"/>
          </p:nvPr>
        </p:nvSpPr>
        <p:spPr>
          <a:prstGeom prst="rect">
            <a:avLst/>
          </a:prstGeom>
        </p:spPr>
        <p:txBody>
          <a:bodyPr spcFirstLastPara="1" vert="horz" wrap="square" lIns="109710" tIns="54840" rIns="109710" bIns="54840" rtlCol="0" anchor="ctr" anchorCtr="0">
            <a:normAutofit fontScale="90000"/>
          </a:bodyPr>
          <a:lstStyle/>
          <a:p>
            <a:pPr>
              <a:spcBef>
                <a:spcPts val="0"/>
              </a:spcBef>
            </a:pPr>
            <a:r>
              <a:rPr lang="fr-FR" dirty="0"/>
              <a:t>Dossier pédagogique</a:t>
            </a:r>
            <a:endParaRPr dirty="0"/>
          </a:p>
        </p:txBody>
      </p:sp>
      <p:sp>
        <p:nvSpPr>
          <p:cNvPr id="346" name="Google Shape;346;g2aed57810c0_0_235"/>
          <p:cNvSpPr txBox="1">
            <a:spLocks noGrp="1"/>
          </p:cNvSpPr>
          <p:nvPr>
            <p:ph type="body" idx="1"/>
          </p:nvPr>
        </p:nvSpPr>
        <p:spPr>
          <a:xfrm>
            <a:off x="738569" y="1571191"/>
            <a:ext cx="10714863" cy="3187076"/>
          </a:xfrm>
          <a:prstGeom prst="rect">
            <a:avLst/>
          </a:prstGeom>
        </p:spPr>
        <p:txBody>
          <a:bodyPr spcFirstLastPara="1" vert="horz" wrap="square" lIns="109710" tIns="54840" rIns="109710" bIns="54840" rtlCol="0" anchor="t" anchorCtr="0">
            <a:normAutofit/>
          </a:bodyPr>
          <a:lstStyle/>
          <a:p>
            <a:pPr marL="548640" indent="-411480">
              <a:spcBef>
                <a:spcPts val="432"/>
              </a:spcBef>
              <a:buSzPts val="1800"/>
              <a:buChar char="●"/>
            </a:pPr>
            <a:r>
              <a:rPr lang="fr-FR" dirty="0"/>
              <a:t>Feuilles d’émargement signées pour chaque journée.</a:t>
            </a:r>
            <a:endParaRPr dirty="0"/>
          </a:p>
          <a:p>
            <a:pPr marL="548640" indent="-411480">
              <a:spcBef>
                <a:spcPts val="0"/>
              </a:spcBef>
              <a:buSzPts val="1800"/>
              <a:buChar char="●"/>
            </a:pPr>
            <a:r>
              <a:rPr lang="fr-FR" dirty="0"/>
              <a:t>Feuilles d’émargement signées pour les passages de certifications (si certifications)</a:t>
            </a:r>
            <a:endParaRPr dirty="0"/>
          </a:p>
          <a:p>
            <a:pPr marL="548640" indent="-411480">
              <a:spcBef>
                <a:spcPts val="0"/>
              </a:spcBef>
              <a:buSzPts val="1800"/>
              <a:buChar char="●"/>
            </a:pPr>
            <a:r>
              <a:rPr lang="fr-FR" dirty="0"/>
              <a:t>Évaluations formateur</a:t>
            </a:r>
            <a:endParaRPr dirty="0"/>
          </a:p>
          <a:p>
            <a:pPr marL="0" indent="0">
              <a:spcBef>
                <a:spcPts val="432"/>
              </a:spcBef>
              <a:buNone/>
            </a:pPr>
            <a:endParaRPr dirty="0"/>
          </a:p>
          <a:p>
            <a:pPr marL="0" indent="0">
              <a:spcBef>
                <a:spcPts val="432"/>
              </a:spcBef>
              <a:buNone/>
            </a:pPr>
            <a:endParaRPr dirty="0"/>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g2aed57810c0_0_247"/>
          <p:cNvSpPr txBox="1">
            <a:spLocks noGrp="1"/>
          </p:cNvSpPr>
          <p:nvPr>
            <p:ph type="title"/>
          </p:nvPr>
        </p:nvSpPr>
        <p:spPr>
          <a:prstGeom prst="rect">
            <a:avLst/>
          </a:prstGeom>
        </p:spPr>
        <p:txBody>
          <a:bodyPr spcFirstLastPara="1" vert="horz" wrap="square" lIns="109710" tIns="54840" rIns="109710" bIns="54840" rtlCol="0" anchor="ctr" anchorCtr="0">
            <a:normAutofit fontScale="90000"/>
          </a:bodyPr>
          <a:lstStyle/>
          <a:p>
            <a:pPr>
              <a:spcBef>
                <a:spcPts val="0"/>
              </a:spcBef>
            </a:pPr>
            <a:r>
              <a:rPr lang="fr-FR" dirty="0"/>
              <a:t>Questions / réponses</a:t>
            </a:r>
            <a:endParaRPr dirty="0"/>
          </a:p>
        </p:txBody>
      </p:sp>
      <p:sp>
        <p:nvSpPr>
          <p:cNvPr id="360" name="Google Shape;360;g2aed57810c0_0_247"/>
          <p:cNvSpPr txBox="1">
            <a:spLocks noGrp="1"/>
          </p:cNvSpPr>
          <p:nvPr>
            <p:ph type="body" idx="1"/>
          </p:nvPr>
        </p:nvSpPr>
        <p:spPr>
          <a:xfrm>
            <a:off x="738569" y="1571191"/>
            <a:ext cx="10714863" cy="1857809"/>
          </a:xfrm>
          <a:prstGeom prst="rect">
            <a:avLst/>
          </a:prstGeom>
        </p:spPr>
        <p:txBody>
          <a:bodyPr spcFirstLastPara="1" vert="horz" wrap="square" lIns="109710" tIns="54840" rIns="109710" bIns="54840" rtlCol="0" anchor="t" anchorCtr="0">
            <a:normAutofit/>
          </a:bodyPr>
          <a:lstStyle/>
          <a:p>
            <a:pPr marL="548640" indent="-411480">
              <a:spcBef>
                <a:spcPts val="432"/>
              </a:spcBef>
              <a:buSzPts val="1800"/>
              <a:buChar char="●"/>
            </a:pPr>
            <a:r>
              <a:rPr lang="fr-FR" dirty="0"/>
              <a:t>Revenons sur les questions hors plan de cours que vous m’avez posé durant la formation pour y répondre</a:t>
            </a:r>
            <a:endParaRPr dirty="0"/>
          </a:p>
          <a:p>
            <a:pPr marL="548640" indent="0">
              <a:spcBef>
                <a:spcPts val="432"/>
              </a:spcBef>
              <a:buNone/>
            </a:pPr>
            <a:endParaRPr dirty="0"/>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g2aed57810c0_0_80"/>
          <p:cNvSpPr txBox="1">
            <a:spLocks noGrp="1"/>
          </p:cNvSpPr>
          <p:nvPr>
            <p:ph type="title"/>
          </p:nvPr>
        </p:nvSpPr>
        <p:spPr>
          <a:prstGeom prst="rect">
            <a:avLst/>
          </a:prstGeom>
        </p:spPr>
        <p:txBody>
          <a:bodyPr spcFirstLastPara="1" vert="horz" wrap="square" lIns="109710" tIns="54840" rIns="109710" bIns="54840" rtlCol="0" anchor="ctr" anchorCtr="0">
            <a:normAutofit fontScale="90000"/>
          </a:bodyPr>
          <a:lstStyle/>
          <a:p>
            <a:pPr>
              <a:spcBef>
                <a:spcPts val="0"/>
              </a:spcBef>
            </a:pPr>
            <a:r>
              <a:rPr lang="fr-FR" dirty="0"/>
              <a:t>Formation suivante</a:t>
            </a:r>
            <a:endParaRPr dirty="0"/>
          </a:p>
        </p:txBody>
      </p:sp>
      <p:sp>
        <p:nvSpPr>
          <p:cNvPr id="353" name="Google Shape;353;g2aed57810c0_0_80"/>
          <p:cNvSpPr txBox="1">
            <a:spLocks noGrp="1"/>
          </p:cNvSpPr>
          <p:nvPr>
            <p:ph type="body" idx="1"/>
          </p:nvPr>
        </p:nvSpPr>
        <p:spPr>
          <a:xfrm>
            <a:off x="738569" y="1571191"/>
            <a:ext cx="10714863" cy="3507436"/>
          </a:xfrm>
          <a:prstGeom prst="rect">
            <a:avLst/>
          </a:prstGeom>
        </p:spPr>
        <p:txBody>
          <a:bodyPr spcFirstLastPara="1" vert="horz" wrap="square" lIns="109710" tIns="54840" rIns="109710" bIns="54840" rtlCol="0" anchor="t" anchorCtr="0">
            <a:normAutofit/>
          </a:bodyPr>
          <a:lstStyle/>
          <a:p>
            <a:pPr indent="-386797">
              <a:spcBef>
                <a:spcPts val="0"/>
              </a:spcBef>
              <a:buSzPct val="83108"/>
              <a:buFont typeface="Lato"/>
              <a:buChar char="●"/>
            </a:pPr>
            <a:r>
              <a:rPr lang="fr-FR" b="1" dirty="0"/>
              <a:t>Java - Programmation avancée</a:t>
            </a:r>
          </a:p>
          <a:p>
            <a:pPr marL="548640" indent="-386797">
              <a:spcBef>
                <a:spcPts val="0"/>
              </a:spcBef>
              <a:buSzPct val="83108"/>
              <a:buChar char="●"/>
            </a:pPr>
            <a:endParaRPr lang="fr-FR" dirty="0"/>
          </a:p>
          <a:p>
            <a:pPr marL="548640" indent="-386797">
              <a:spcBef>
                <a:spcPts val="0"/>
              </a:spcBef>
              <a:buSzPct val="83108"/>
              <a:buChar char="●"/>
            </a:pPr>
            <a:endParaRPr lang="fr-FR" dirty="0"/>
          </a:p>
          <a:p>
            <a:pPr marL="548640" indent="-386797">
              <a:spcBef>
                <a:spcPts val="0"/>
              </a:spcBef>
              <a:buSzPct val="83108"/>
              <a:buChar char="●"/>
            </a:pPr>
            <a:r>
              <a:rPr lang="fr-FR" dirty="0"/>
              <a:t>Approfondir les traitements parallèles, le </a:t>
            </a:r>
            <a:r>
              <a:rPr lang="fr-FR" dirty="0" err="1"/>
              <a:t>multi-thread</a:t>
            </a:r>
            <a:r>
              <a:rPr lang="fr-FR" dirty="0"/>
              <a:t>, les promesses…</a:t>
            </a:r>
          </a:p>
          <a:p>
            <a:pPr marL="548640" indent="-386797">
              <a:spcBef>
                <a:spcPts val="0"/>
              </a:spcBef>
              <a:buSzPct val="83108"/>
              <a:buChar char="●"/>
            </a:pPr>
            <a:r>
              <a:rPr lang="fr-FR" dirty="0"/>
              <a:t>Approfondir vos connaissances sur le </a:t>
            </a:r>
            <a:r>
              <a:rPr lang="fr-FR" dirty="0" err="1"/>
              <a:t>Classloader</a:t>
            </a:r>
            <a:r>
              <a:rPr lang="fr-FR" dirty="0"/>
              <a:t> et la JVM</a:t>
            </a:r>
          </a:p>
          <a:p>
            <a:pPr marL="548640" indent="-386797">
              <a:spcBef>
                <a:spcPts val="0"/>
              </a:spcBef>
              <a:buSzPct val="83108"/>
              <a:buChar char="●"/>
            </a:pPr>
            <a:r>
              <a:rPr lang="fr-FR" dirty="0"/>
              <a:t>Test Driven </a:t>
            </a:r>
            <a:r>
              <a:rPr lang="fr-FR" dirty="0" err="1"/>
              <a:t>Development</a:t>
            </a:r>
            <a:r>
              <a:rPr lang="fr-FR" dirty="0"/>
              <a:t> appliqué à Java avec </a:t>
            </a:r>
            <a:r>
              <a:rPr lang="fr-FR" dirty="0" err="1"/>
              <a:t>Junit</a:t>
            </a:r>
            <a:endParaRPr lang="fr-FR" dirty="0"/>
          </a:p>
          <a:p>
            <a:pPr marL="548640" indent="-386797">
              <a:spcBef>
                <a:spcPts val="0"/>
              </a:spcBef>
              <a:buSzPct val="83108"/>
              <a:buChar char="●"/>
            </a:pPr>
            <a:r>
              <a:rPr lang="fr-FR" dirty="0"/>
              <a:t>Optimisation: outils de mesure et d’analyses pour améliorer le code</a:t>
            </a:r>
          </a:p>
          <a:p>
            <a:pPr marL="548640" indent="-386797">
              <a:spcBef>
                <a:spcPts val="0"/>
              </a:spcBef>
              <a:buSzPct val="83108"/>
              <a:buChar char="●"/>
            </a:pPr>
            <a:r>
              <a:rPr lang="fr-FR" dirty="0"/>
              <a:t>Gestion mémoire</a:t>
            </a:r>
            <a:endParaRPr dirty="0"/>
          </a:p>
          <a:p>
            <a:pPr marL="548640" indent="0">
              <a:spcBef>
                <a:spcPts val="432"/>
              </a:spcBef>
              <a:buNone/>
            </a:pPr>
            <a:endParaRPr lang="fr-FR" dirty="0"/>
          </a:p>
          <a:p>
            <a:pPr marL="548640" indent="0">
              <a:spcBef>
                <a:spcPts val="432"/>
              </a:spcBef>
              <a:buNone/>
            </a:pPr>
            <a:endParaRPr lang="fr-FR" dirty="0"/>
          </a:p>
          <a:p>
            <a:pPr marL="548640" indent="0">
              <a:spcBef>
                <a:spcPts val="432"/>
              </a:spcBef>
              <a:buNone/>
            </a:pPr>
            <a:r>
              <a:rPr lang="fr-FR" dirty="0"/>
              <a:t>https://www.m2iformation.fr/formation-java-programmation-avancee/JAV-AV/</a:t>
            </a:r>
            <a:endParaRPr dirty="0"/>
          </a:p>
          <a:p>
            <a:pPr marL="0" indent="0">
              <a:spcBef>
                <a:spcPts val="432"/>
              </a:spcBef>
              <a:buNone/>
            </a:pPr>
            <a:endParaRPr i="1" dirty="0"/>
          </a:p>
          <a:p>
            <a:pPr marL="0" indent="0">
              <a:spcBef>
                <a:spcPts val="432"/>
              </a:spcBef>
              <a:buNone/>
            </a:pPr>
            <a:endParaRPr dirty="0"/>
          </a:p>
          <a:p>
            <a:pPr marL="0" indent="0">
              <a:spcBef>
                <a:spcPts val="432"/>
              </a:spcBef>
              <a:buNone/>
            </a:pPr>
            <a:endParaRPr dirty="0"/>
          </a:p>
          <a:p>
            <a:pPr marL="0" indent="0">
              <a:spcBef>
                <a:spcPts val="432"/>
              </a:spcBef>
              <a:buNone/>
            </a:pPr>
            <a:endParaRPr dirty="0"/>
          </a:p>
          <a:p>
            <a:pPr marL="0" indent="0">
              <a:spcBef>
                <a:spcPts val="432"/>
              </a:spcBef>
              <a:buNone/>
            </a:pPr>
            <a:endParaRPr dirty="0"/>
          </a:p>
          <a:p>
            <a:pPr marL="0" indent="0">
              <a:spcBef>
                <a:spcPts val="432"/>
              </a:spcBef>
              <a:buNone/>
            </a:pPr>
            <a:endParaRPr dirty="0"/>
          </a:p>
          <a:p>
            <a:pPr marL="0" indent="0">
              <a:spcBef>
                <a:spcPts val="432"/>
              </a:spcBef>
              <a:buNone/>
            </a:pPr>
            <a:endParaRPr dirty="0"/>
          </a:p>
        </p:txBody>
      </p:sp>
    </p:spTree>
    <p:extLst>
      <p:ext uri="{BB962C8B-B14F-4D97-AF65-F5344CB8AC3E}">
        <p14:creationId xmlns:p14="http://schemas.microsoft.com/office/powerpoint/2010/main" val="3526835419"/>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g2aed57810c0_0_253"/>
          <p:cNvSpPr txBox="1">
            <a:spLocks noGrp="1"/>
          </p:cNvSpPr>
          <p:nvPr>
            <p:ph type="title"/>
          </p:nvPr>
        </p:nvSpPr>
        <p:spPr>
          <a:prstGeom prst="rect">
            <a:avLst/>
          </a:prstGeom>
        </p:spPr>
        <p:txBody>
          <a:bodyPr spcFirstLastPara="1" vert="horz" wrap="square" lIns="109710" tIns="54840" rIns="109710" bIns="54840" rtlCol="0" anchor="t" anchorCtr="0">
            <a:normAutofit fontScale="90000"/>
          </a:bodyPr>
          <a:lstStyle/>
          <a:p>
            <a:r>
              <a:rPr lang="fr-FR" dirty="0"/>
              <a:t>Merci d’avoir suivi cette formation M2I et à très bientôt !</a:t>
            </a:r>
            <a:endParaRPr dirty="0"/>
          </a:p>
        </p:txBody>
      </p:sp>
      <p:sp>
        <p:nvSpPr>
          <p:cNvPr id="2" name="Espace réservé du texte 1">
            <a:extLst>
              <a:ext uri="{FF2B5EF4-FFF2-40B4-BE49-F238E27FC236}">
                <a16:creationId xmlns:a16="http://schemas.microsoft.com/office/drawing/2014/main" id="{141B6CE5-B03B-01C3-F067-66883EB10608}"/>
              </a:ext>
            </a:extLst>
          </p:cNvPr>
          <p:cNvSpPr>
            <a:spLocks noGrp="1"/>
          </p:cNvSpPr>
          <p:nvPr>
            <p:ph type="body" idx="1"/>
          </p:nvPr>
        </p:nvSpPr>
        <p:spPr/>
        <p:txBody>
          <a:bodyPr/>
          <a:lstStyle/>
          <a:p>
            <a:endParaRPr lang="fr-FR"/>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g2aed57810c0_0_86"/>
          <p:cNvSpPr txBox="1">
            <a:spLocks noGrp="1"/>
          </p:cNvSpPr>
          <p:nvPr>
            <p:ph type="title"/>
          </p:nvPr>
        </p:nvSpPr>
        <p:spPr>
          <a:prstGeom prst="rect">
            <a:avLst/>
          </a:prstGeom>
        </p:spPr>
        <p:txBody>
          <a:bodyPr spcFirstLastPara="1" vert="horz" wrap="square" lIns="109710" tIns="54840" rIns="109710" bIns="54840" rtlCol="0" anchor="ctr" anchorCtr="0">
            <a:normAutofit fontScale="90000"/>
          </a:bodyPr>
          <a:lstStyle/>
          <a:p>
            <a:pPr>
              <a:spcBef>
                <a:spcPts val="0"/>
              </a:spcBef>
            </a:pPr>
            <a:r>
              <a:rPr lang="fr-FR" dirty="0"/>
              <a:t>Bilan formation et remerciements</a:t>
            </a:r>
            <a:endParaRPr dirty="0"/>
          </a:p>
        </p:txBody>
      </p:sp>
      <p:sp>
        <p:nvSpPr>
          <p:cNvPr id="373" name="Google Shape;373;g2aed57810c0_0_86"/>
          <p:cNvSpPr txBox="1">
            <a:spLocks noGrp="1"/>
          </p:cNvSpPr>
          <p:nvPr>
            <p:ph type="body" idx="1"/>
          </p:nvPr>
        </p:nvSpPr>
        <p:spPr>
          <a:xfrm>
            <a:off x="738569" y="1571191"/>
            <a:ext cx="10714863" cy="2432398"/>
          </a:xfrm>
          <a:prstGeom prst="rect">
            <a:avLst/>
          </a:prstGeom>
        </p:spPr>
        <p:txBody>
          <a:bodyPr spcFirstLastPara="1" vert="horz" wrap="square" lIns="109710" tIns="54840" rIns="109710" bIns="54840" rtlCol="0" anchor="t" anchorCtr="0">
            <a:normAutofit/>
          </a:bodyPr>
          <a:lstStyle/>
          <a:p>
            <a:pPr marL="548640" indent="-411480">
              <a:spcBef>
                <a:spcPts val="432"/>
              </a:spcBef>
              <a:buSzPts val="1800"/>
              <a:buChar char="●"/>
            </a:pPr>
            <a:r>
              <a:rPr lang="fr-FR" dirty="0"/>
              <a:t>Merci d’avoir participé à cette formation M2I.</a:t>
            </a:r>
            <a:endParaRPr dirty="0"/>
          </a:p>
          <a:p>
            <a:pPr marL="548640" indent="-411480">
              <a:spcBef>
                <a:spcPts val="0"/>
              </a:spcBef>
              <a:buSzPts val="1800"/>
              <a:buChar char="●"/>
            </a:pPr>
            <a:r>
              <a:rPr lang="fr-FR" dirty="0"/>
              <a:t>Envoie du Bilan formation.</a:t>
            </a:r>
            <a:endParaRPr dirty="0"/>
          </a:p>
          <a:p>
            <a:pPr marL="0" indent="0">
              <a:spcBef>
                <a:spcPts val="432"/>
              </a:spcBef>
              <a:buNone/>
            </a:pPr>
            <a:endParaRPr dirty="0"/>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g2aed57810c0_0_260"/>
          <p:cNvSpPr txBox="1">
            <a:spLocks noGrp="1"/>
          </p:cNvSpPr>
          <p:nvPr>
            <p:ph type="title"/>
          </p:nvPr>
        </p:nvSpPr>
        <p:spPr>
          <a:prstGeom prst="rect">
            <a:avLst/>
          </a:prstGeom>
        </p:spPr>
        <p:txBody>
          <a:bodyPr spcFirstLastPara="1" vert="horz" wrap="square" lIns="109710" tIns="54840" rIns="109710" bIns="54840" rtlCol="0" anchor="ctr" anchorCtr="0">
            <a:normAutofit fontScale="90000"/>
          </a:bodyPr>
          <a:lstStyle/>
          <a:p>
            <a:pPr>
              <a:spcBef>
                <a:spcPts val="0"/>
              </a:spcBef>
            </a:pPr>
            <a:r>
              <a:rPr lang="fr-FR" dirty="0"/>
              <a:t>Votre formateur </a:t>
            </a:r>
            <a:endParaRPr dirty="0"/>
          </a:p>
        </p:txBody>
      </p:sp>
      <p:sp>
        <p:nvSpPr>
          <p:cNvPr id="380" name="Google Shape;380;g2aed57810c0_0_260"/>
          <p:cNvSpPr txBox="1">
            <a:spLocks noGrp="1"/>
          </p:cNvSpPr>
          <p:nvPr>
            <p:ph type="body" idx="1"/>
          </p:nvPr>
        </p:nvSpPr>
        <p:spPr>
          <a:xfrm>
            <a:off x="738569" y="1571191"/>
            <a:ext cx="10714863" cy="3149090"/>
          </a:xfrm>
          <a:prstGeom prst="rect">
            <a:avLst/>
          </a:prstGeom>
        </p:spPr>
        <p:txBody>
          <a:bodyPr spcFirstLastPara="1" vert="horz" wrap="square" lIns="109710" tIns="54840" rIns="109710" bIns="54840" rtlCol="0" anchor="t" anchorCtr="0">
            <a:normAutofit/>
          </a:bodyPr>
          <a:lstStyle/>
          <a:p>
            <a:pPr marL="0" indent="0">
              <a:spcBef>
                <a:spcPts val="432"/>
              </a:spcBef>
              <a:buNone/>
            </a:pPr>
            <a:r>
              <a:rPr lang="fr-FR" dirty="0"/>
              <a:t>Victor, Dauphin</a:t>
            </a:r>
            <a:endParaRPr dirty="0"/>
          </a:p>
          <a:p>
            <a:pPr marL="0" indent="0">
              <a:spcBef>
                <a:spcPts val="432"/>
              </a:spcBef>
              <a:buNone/>
            </a:pPr>
            <a:r>
              <a:rPr lang="fr-FR" dirty="0"/>
              <a:t>Formateur externe M2I</a:t>
            </a:r>
            <a:endParaRPr dirty="0"/>
          </a:p>
          <a:p>
            <a:pPr marL="0" indent="0">
              <a:spcBef>
                <a:spcPts val="432"/>
              </a:spcBef>
              <a:buNone/>
            </a:pPr>
            <a:r>
              <a:rPr lang="fr-FR" dirty="0"/>
              <a:t>Victor.dauph@gmail.com</a:t>
            </a:r>
            <a:endParaRPr dirty="0"/>
          </a:p>
          <a:p>
            <a:pPr marL="0" indent="0">
              <a:spcBef>
                <a:spcPts val="432"/>
              </a:spcBef>
              <a:buNone/>
            </a:pPr>
            <a:r>
              <a:rPr lang="fr-FR" dirty="0"/>
              <a:t>https://www.linkedin.com/in/victor-dauphin-83430840/</a:t>
            </a:r>
          </a:p>
          <a:p>
            <a:pPr marL="0" indent="0">
              <a:spcBef>
                <a:spcPts val="432"/>
              </a:spcBef>
              <a:buNone/>
            </a:pPr>
            <a:endParaRPr dirty="0"/>
          </a:p>
          <a:p>
            <a:pPr marL="0" indent="0">
              <a:spcBef>
                <a:spcPts val="432"/>
              </a:spcBef>
              <a:buNone/>
            </a:pPr>
            <a:r>
              <a:rPr lang="fr-FR" dirty="0"/>
              <a:t>Et encore merci !</a:t>
            </a:r>
            <a:endParaRPr dirty="0"/>
          </a:p>
          <a:p>
            <a:pPr marL="0" indent="0">
              <a:spcBef>
                <a:spcPts val="432"/>
              </a:spcBef>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963537"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Mod</a:t>
            </a:r>
            <a:r>
              <a:rPr sz="1814" b="1" spc="-12" dirty="0">
                <a:solidFill>
                  <a:srgbClr val="0058FF"/>
                </a:solidFill>
                <a:latin typeface="Arial"/>
                <a:cs typeface="Arial"/>
              </a:rPr>
              <a:t>u</a:t>
            </a:r>
            <a:r>
              <a:rPr sz="1814" b="1" dirty="0">
                <a:solidFill>
                  <a:srgbClr val="0058FF"/>
                </a:solidFill>
                <a:latin typeface="Arial"/>
                <a:cs typeface="Arial"/>
              </a:rPr>
              <a:t>les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9705999" cy="573671"/>
          </a:xfrm>
          <a:prstGeom prst="rect">
            <a:avLst/>
          </a:prstGeom>
        </p:spPr>
        <p:txBody>
          <a:bodyPr vert="horz" wrap="square" lIns="0" tIns="15355" rIns="0" bIns="0" rtlCol="0">
            <a:spAutoFit/>
          </a:bodyPr>
          <a:lstStyle/>
          <a:p>
            <a:pPr marL="15356">
              <a:spcBef>
                <a:spcPts val="121"/>
              </a:spcBef>
            </a:pPr>
            <a:r>
              <a:rPr spc="423" dirty="0"/>
              <a:t>Problèmes</a:t>
            </a:r>
            <a:r>
              <a:rPr spc="151" dirty="0"/>
              <a:t> </a:t>
            </a:r>
            <a:r>
              <a:rPr spc="429" dirty="0"/>
              <a:t>de</a:t>
            </a:r>
            <a:r>
              <a:rPr spc="157" dirty="0"/>
              <a:t> </a:t>
            </a:r>
            <a:r>
              <a:rPr spc="393" dirty="0"/>
              <a:t>modularisation</a:t>
            </a:r>
            <a:r>
              <a:rPr spc="157" dirty="0"/>
              <a:t> </a:t>
            </a:r>
            <a:r>
              <a:rPr spc="405" dirty="0"/>
              <a:t>en</a:t>
            </a:r>
            <a:r>
              <a:rPr spc="151" dirty="0"/>
              <a:t> </a:t>
            </a:r>
            <a:r>
              <a:rPr spc="218" dirty="0"/>
              <a:t>Java</a:t>
            </a:r>
          </a:p>
        </p:txBody>
      </p:sp>
      <p:sp>
        <p:nvSpPr>
          <p:cNvPr id="4" name="object 4"/>
          <p:cNvSpPr txBox="1"/>
          <p:nvPr/>
        </p:nvSpPr>
        <p:spPr>
          <a:xfrm>
            <a:off x="1059752" y="1563880"/>
            <a:ext cx="10324812" cy="966744"/>
          </a:xfrm>
          <a:prstGeom prst="rect">
            <a:avLst/>
          </a:prstGeom>
        </p:spPr>
        <p:txBody>
          <a:bodyPr vert="horz" wrap="square" lIns="0" tIns="42994" rIns="0" bIns="0" rtlCol="0">
            <a:spAutoFit/>
          </a:bodyPr>
          <a:lstStyle/>
          <a:p>
            <a:pPr marL="15356" marR="6142" defTabSz="1105601">
              <a:lnSpc>
                <a:spcPts val="2442"/>
              </a:lnSpc>
              <a:spcBef>
                <a:spcPts val="339"/>
              </a:spcBef>
            </a:pPr>
            <a:r>
              <a:rPr sz="2176" spc="-6" dirty="0">
                <a:solidFill>
                  <a:srgbClr val="FFFFFF"/>
                </a:solidFill>
                <a:latin typeface="Arial MT"/>
                <a:cs typeface="Arial MT"/>
              </a:rPr>
              <a:t>La </a:t>
            </a:r>
            <a:r>
              <a:rPr sz="2176" spc="-12" dirty="0">
                <a:solidFill>
                  <a:srgbClr val="FFFFFF"/>
                </a:solidFill>
                <a:latin typeface="Arial MT"/>
                <a:cs typeface="Arial MT"/>
              </a:rPr>
              <a:t>modularisation </a:t>
            </a:r>
            <a:r>
              <a:rPr sz="2176" spc="-6" dirty="0">
                <a:solidFill>
                  <a:srgbClr val="FFFFFF"/>
                </a:solidFill>
                <a:latin typeface="Arial MT"/>
                <a:cs typeface="Arial MT"/>
              </a:rPr>
              <a:t>en Java </a:t>
            </a:r>
            <a:r>
              <a:rPr sz="2176" dirty="0">
                <a:solidFill>
                  <a:srgbClr val="FFFFFF"/>
                </a:solidFill>
                <a:latin typeface="Arial MT"/>
                <a:cs typeface="Arial MT"/>
              </a:rPr>
              <a:t>se </a:t>
            </a:r>
            <a:r>
              <a:rPr sz="2176" spc="-6" dirty="0">
                <a:solidFill>
                  <a:srgbClr val="FFFFFF"/>
                </a:solidFill>
                <a:latin typeface="Arial MT"/>
                <a:cs typeface="Arial MT"/>
              </a:rPr>
              <a:t>fait </a:t>
            </a:r>
            <a:r>
              <a:rPr sz="2176" spc="-12" dirty="0">
                <a:solidFill>
                  <a:srgbClr val="FFFFFF"/>
                </a:solidFill>
                <a:latin typeface="Arial MT"/>
                <a:cs typeface="Arial MT"/>
              </a:rPr>
              <a:t>principalement </a:t>
            </a:r>
            <a:r>
              <a:rPr sz="2176" spc="-6" dirty="0">
                <a:solidFill>
                  <a:srgbClr val="FFFFFF"/>
                </a:solidFill>
                <a:latin typeface="Arial MT"/>
                <a:cs typeface="Arial MT"/>
              </a:rPr>
              <a:t>via des JARs (Java ARchives). Ces </a:t>
            </a:r>
            <a:r>
              <a:rPr sz="2176" spc="-592" dirty="0">
                <a:solidFill>
                  <a:srgbClr val="FFFFFF"/>
                </a:solidFill>
                <a:latin typeface="Arial MT"/>
                <a:cs typeface="Arial MT"/>
              </a:rPr>
              <a:t> </a:t>
            </a:r>
            <a:r>
              <a:rPr sz="2176" spc="-6" dirty="0">
                <a:solidFill>
                  <a:srgbClr val="FFFFFF"/>
                </a:solidFill>
                <a:latin typeface="Arial MT"/>
                <a:cs typeface="Arial MT"/>
              </a:rPr>
              <a:t>fichiers </a:t>
            </a:r>
            <a:r>
              <a:rPr sz="2176" spc="-12" dirty="0">
                <a:solidFill>
                  <a:srgbClr val="FFFFFF"/>
                </a:solidFill>
                <a:latin typeface="Arial MT"/>
                <a:cs typeface="Arial MT"/>
              </a:rPr>
              <a:t>contiennent</a:t>
            </a:r>
            <a:r>
              <a:rPr sz="2176" dirty="0">
                <a:solidFill>
                  <a:srgbClr val="FFFFFF"/>
                </a:solidFill>
                <a:latin typeface="Arial MT"/>
                <a:cs typeface="Arial MT"/>
              </a:rPr>
              <a:t> </a:t>
            </a:r>
            <a:r>
              <a:rPr sz="2176" spc="-12" dirty="0">
                <a:solidFill>
                  <a:srgbClr val="FFFFFF"/>
                </a:solidFill>
                <a:latin typeface="Arial MT"/>
                <a:cs typeface="Arial MT"/>
              </a:rPr>
              <a:t>des</a:t>
            </a:r>
            <a:r>
              <a:rPr sz="2176" dirty="0">
                <a:solidFill>
                  <a:srgbClr val="FFFFFF"/>
                </a:solidFill>
                <a:latin typeface="Arial MT"/>
                <a:cs typeface="Arial MT"/>
              </a:rPr>
              <a:t> </a:t>
            </a:r>
            <a:r>
              <a:rPr sz="2176" spc="-6" dirty="0">
                <a:solidFill>
                  <a:srgbClr val="FFFFFF"/>
                </a:solidFill>
                <a:latin typeface="Arial MT"/>
                <a:cs typeface="Arial MT"/>
              </a:rPr>
              <a:t>classes</a:t>
            </a:r>
            <a:r>
              <a:rPr sz="2176" dirty="0">
                <a:solidFill>
                  <a:srgbClr val="FFFFFF"/>
                </a:solidFill>
                <a:latin typeface="Arial MT"/>
                <a:cs typeface="Arial MT"/>
              </a:rPr>
              <a:t> </a:t>
            </a:r>
            <a:r>
              <a:rPr sz="2176" spc="-6" dirty="0">
                <a:solidFill>
                  <a:srgbClr val="FFFFFF"/>
                </a:solidFill>
                <a:latin typeface="Arial MT"/>
                <a:cs typeface="Arial MT"/>
              </a:rPr>
              <a:t>et</a:t>
            </a:r>
            <a:r>
              <a:rPr sz="2176" dirty="0">
                <a:solidFill>
                  <a:srgbClr val="FFFFFF"/>
                </a:solidFill>
                <a:latin typeface="Arial MT"/>
                <a:cs typeface="Arial MT"/>
              </a:rPr>
              <a:t> </a:t>
            </a:r>
            <a:r>
              <a:rPr sz="2176" spc="-6" dirty="0">
                <a:solidFill>
                  <a:srgbClr val="FFFFFF"/>
                </a:solidFill>
                <a:latin typeface="Arial MT"/>
                <a:cs typeface="Arial MT"/>
              </a:rPr>
              <a:t>un descripteur</a:t>
            </a:r>
            <a:r>
              <a:rPr sz="2176" dirty="0">
                <a:solidFill>
                  <a:srgbClr val="FFFFFF"/>
                </a:solidFill>
                <a:latin typeface="Arial MT"/>
                <a:cs typeface="Arial MT"/>
              </a:rPr>
              <a:t> </a:t>
            </a:r>
            <a:r>
              <a:rPr sz="2176" spc="-6" dirty="0">
                <a:solidFill>
                  <a:srgbClr val="FFFFFF"/>
                </a:solidFill>
                <a:latin typeface="Arial MT"/>
                <a:cs typeface="Arial MT"/>
              </a:rPr>
              <a:t>(le fichier</a:t>
            </a:r>
            <a:endParaRPr sz="2176">
              <a:solidFill>
                <a:prstClr val="black"/>
              </a:solidFill>
              <a:latin typeface="Arial MT"/>
              <a:cs typeface="Arial MT"/>
            </a:endParaRPr>
          </a:p>
          <a:p>
            <a:pPr marL="15356" defTabSz="1105601">
              <a:lnSpc>
                <a:spcPts val="2375"/>
              </a:lnSpc>
            </a:pPr>
            <a:r>
              <a:rPr sz="2176" spc="-24" dirty="0">
                <a:solidFill>
                  <a:srgbClr val="FFFFFF"/>
                </a:solidFill>
                <a:latin typeface="Arial MT"/>
                <a:cs typeface="Arial MT"/>
              </a:rPr>
              <a:t>META-INF/MANIFEST.MF)</a:t>
            </a:r>
            <a:endParaRPr sz="2176">
              <a:solidFill>
                <a:prstClr val="black"/>
              </a:solidFill>
              <a:latin typeface="Arial MT"/>
              <a:cs typeface="Arial MT"/>
            </a:endParaRPr>
          </a:p>
        </p:txBody>
      </p:sp>
    </p:spTree>
    <p:extLst>
      <p:ext uri="{BB962C8B-B14F-4D97-AF65-F5344CB8AC3E}">
        <p14:creationId xmlns:p14="http://schemas.microsoft.com/office/powerpoint/2010/main" val="555625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963537"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Mod</a:t>
            </a:r>
            <a:r>
              <a:rPr sz="1814" b="1" spc="-12" dirty="0">
                <a:solidFill>
                  <a:srgbClr val="0058FF"/>
                </a:solidFill>
                <a:latin typeface="Arial"/>
                <a:cs typeface="Arial"/>
              </a:rPr>
              <a:t>u</a:t>
            </a:r>
            <a:r>
              <a:rPr sz="1814" b="1" dirty="0">
                <a:solidFill>
                  <a:srgbClr val="0058FF"/>
                </a:solidFill>
                <a:latin typeface="Arial"/>
                <a:cs typeface="Arial"/>
              </a:rPr>
              <a:t>les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3784280" cy="573671"/>
          </a:xfrm>
          <a:prstGeom prst="rect">
            <a:avLst/>
          </a:prstGeom>
        </p:spPr>
        <p:txBody>
          <a:bodyPr vert="horz" wrap="square" lIns="0" tIns="15355" rIns="0" bIns="0" rtlCol="0">
            <a:spAutoFit/>
          </a:bodyPr>
          <a:lstStyle/>
          <a:p>
            <a:pPr marL="15356">
              <a:spcBef>
                <a:spcPts val="121"/>
              </a:spcBef>
            </a:pPr>
            <a:r>
              <a:rPr spc="363" dirty="0"/>
              <a:t>Limites</a:t>
            </a:r>
            <a:r>
              <a:rPr spc="109" dirty="0"/>
              <a:t> </a:t>
            </a:r>
            <a:r>
              <a:rPr spc="459" dirty="0"/>
              <a:t>du</a:t>
            </a:r>
            <a:r>
              <a:rPr spc="109" dirty="0"/>
              <a:t> </a:t>
            </a:r>
            <a:r>
              <a:rPr spc="163" dirty="0"/>
              <a:t>JAR</a:t>
            </a:r>
          </a:p>
        </p:txBody>
      </p:sp>
      <p:sp>
        <p:nvSpPr>
          <p:cNvPr id="4" name="object 4"/>
          <p:cNvSpPr txBox="1"/>
          <p:nvPr/>
        </p:nvSpPr>
        <p:spPr>
          <a:xfrm>
            <a:off x="668010" y="2740408"/>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3522140"/>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668010" y="399440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1059753" y="1563880"/>
            <a:ext cx="10327115" cy="3302126"/>
          </a:xfrm>
          <a:prstGeom prst="rect">
            <a:avLst/>
          </a:prstGeom>
        </p:spPr>
        <p:txBody>
          <a:bodyPr vert="horz" wrap="square" lIns="0" tIns="42994" rIns="0" bIns="0" rtlCol="0">
            <a:spAutoFit/>
          </a:bodyPr>
          <a:lstStyle/>
          <a:p>
            <a:pPr marL="15356" marR="6142" defTabSz="1105601">
              <a:lnSpc>
                <a:spcPts val="2442"/>
              </a:lnSpc>
              <a:spcBef>
                <a:spcPts val="339"/>
              </a:spcBef>
            </a:pPr>
            <a:r>
              <a:rPr sz="2176" spc="-6" dirty="0">
                <a:solidFill>
                  <a:srgbClr val="FFFFFF"/>
                </a:solidFill>
                <a:latin typeface="Arial MT"/>
                <a:cs typeface="Arial MT"/>
              </a:rPr>
              <a:t>Les</a:t>
            </a:r>
            <a:r>
              <a:rPr sz="2176" dirty="0">
                <a:solidFill>
                  <a:srgbClr val="FFFFFF"/>
                </a:solidFill>
                <a:latin typeface="Arial MT"/>
                <a:cs typeface="Arial MT"/>
              </a:rPr>
              <a:t> </a:t>
            </a:r>
            <a:r>
              <a:rPr sz="2176" spc="-6" dirty="0">
                <a:solidFill>
                  <a:srgbClr val="FFFFFF"/>
                </a:solidFill>
                <a:latin typeface="Arial MT"/>
                <a:cs typeface="Arial MT"/>
              </a:rPr>
              <a:t>JARs</a:t>
            </a:r>
            <a:r>
              <a:rPr sz="2176" spc="6" dirty="0">
                <a:solidFill>
                  <a:srgbClr val="FFFFFF"/>
                </a:solidFill>
                <a:latin typeface="Arial MT"/>
                <a:cs typeface="Arial MT"/>
              </a:rPr>
              <a:t> </a:t>
            </a:r>
            <a:r>
              <a:rPr sz="2176" spc="-6" dirty="0">
                <a:solidFill>
                  <a:srgbClr val="FFFFFF"/>
                </a:solidFill>
                <a:latin typeface="Arial MT"/>
                <a:cs typeface="Arial MT"/>
              </a:rPr>
              <a:t>sont</a:t>
            </a:r>
            <a:r>
              <a:rPr sz="2176" dirty="0">
                <a:solidFill>
                  <a:srgbClr val="FFFFFF"/>
                </a:solidFill>
                <a:latin typeface="Arial MT"/>
                <a:cs typeface="Arial MT"/>
              </a:rPr>
              <a:t> </a:t>
            </a:r>
            <a:r>
              <a:rPr sz="2176" spc="-6" dirty="0">
                <a:solidFill>
                  <a:srgbClr val="FFFFFF"/>
                </a:solidFill>
                <a:latin typeface="Arial MT"/>
                <a:cs typeface="Arial MT"/>
              </a:rPr>
              <a:t>utiles</a:t>
            </a:r>
            <a:r>
              <a:rPr sz="2176" spc="6" dirty="0">
                <a:solidFill>
                  <a:srgbClr val="FFFFFF"/>
                </a:solidFill>
                <a:latin typeface="Arial MT"/>
                <a:cs typeface="Arial MT"/>
              </a:rPr>
              <a:t> </a:t>
            </a:r>
            <a:r>
              <a:rPr sz="2176" spc="-6" dirty="0">
                <a:solidFill>
                  <a:srgbClr val="FFFFFF"/>
                </a:solidFill>
                <a:latin typeface="Arial MT"/>
                <a:cs typeface="Arial MT"/>
              </a:rPr>
              <a:t>(et</a:t>
            </a:r>
            <a:r>
              <a:rPr sz="2176" spc="6" dirty="0">
                <a:solidFill>
                  <a:srgbClr val="FFFFFF"/>
                </a:solidFill>
                <a:latin typeface="Arial MT"/>
                <a:cs typeface="Arial MT"/>
              </a:rPr>
              <a:t> </a:t>
            </a:r>
            <a:r>
              <a:rPr sz="2176" spc="-6" dirty="0">
                <a:solidFill>
                  <a:srgbClr val="FFFFFF"/>
                </a:solidFill>
                <a:latin typeface="Arial MT"/>
                <a:cs typeface="Arial MT"/>
              </a:rPr>
              <a:t>utilisés).</a:t>
            </a:r>
            <a:r>
              <a:rPr sz="2176" dirty="0">
                <a:solidFill>
                  <a:srgbClr val="FFFFFF"/>
                </a:solidFill>
                <a:latin typeface="Arial MT"/>
                <a:cs typeface="Arial MT"/>
              </a:rPr>
              <a:t> </a:t>
            </a:r>
            <a:r>
              <a:rPr sz="2176" spc="-12" dirty="0">
                <a:solidFill>
                  <a:srgbClr val="FFFFFF"/>
                </a:solidFill>
                <a:latin typeface="Arial MT"/>
                <a:cs typeface="Arial MT"/>
              </a:rPr>
              <a:t>Néanmoins,</a:t>
            </a:r>
            <a:r>
              <a:rPr sz="2176" spc="6" dirty="0">
                <a:solidFill>
                  <a:srgbClr val="FFFFFF"/>
                </a:solidFill>
                <a:latin typeface="Arial MT"/>
                <a:cs typeface="Arial MT"/>
              </a:rPr>
              <a:t> </a:t>
            </a:r>
            <a:r>
              <a:rPr sz="2176" spc="-6" dirty="0">
                <a:solidFill>
                  <a:srgbClr val="FFFFFF"/>
                </a:solidFill>
                <a:latin typeface="Arial MT"/>
                <a:cs typeface="Arial MT"/>
              </a:rPr>
              <a:t>ils</a:t>
            </a:r>
            <a:r>
              <a:rPr sz="2176" spc="6" dirty="0">
                <a:solidFill>
                  <a:srgbClr val="FFFFFF"/>
                </a:solidFill>
                <a:latin typeface="Arial MT"/>
                <a:cs typeface="Arial MT"/>
              </a:rPr>
              <a:t> </a:t>
            </a:r>
            <a:r>
              <a:rPr sz="2176" spc="-12" dirty="0">
                <a:solidFill>
                  <a:srgbClr val="FFFFFF"/>
                </a:solidFill>
                <a:latin typeface="Arial MT"/>
                <a:cs typeface="Arial MT"/>
              </a:rPr>
              <a:t>ont</a:t>
            </a:r>
            <a:r>
              <a:rPr sz="2176" dirty="0">
                <a:solidFill>
                  <a:srgbClr val="FFFFFF"/>
                </a:solidFill>
                <a:latin typeface="Arial MT"/>
                <a:cs typeface="Arial MT"/>
              </a:rPr>
              <a:t> </a:t>
            </a:r>
            <a:r>
              <a:rPr sz="2176" spc="-6" dirty="0">
                <a:solidFill>
                  <a:srgbClr val="FFFFFF"/>
                </a:solidFill>
                <a:latin typeface="Arial MT"/>
                <a:cs typeface="Arial MT"/>
              </a:rPr>
              <a:t>été</a:t>
            </a:r>
            <a:r>
              <a:rPr sz="2176" dirty="0">
                <a:solidFill>
                  <a:srgbClr val="FFFFFF"/>
                </a:solidFill>
                <a:latin typeface="Arial MT"/>
                <a:cs typeface="Arial MT"/>
              </a:rPr>
              <a:t> </a:t>
            </a:r>
            <a:r>
              <a:rPr sz="2176" spc="-6" dirty="0">
                <a:solidFill>
                  <a:srgbClr val="FFFFFF"/>
                </a:solidFill>
                <a:latin typeface="Arial MT"/>
                <a:cs typeface="Arial MT"/>
              </a:rPr>
              <a:t>conçus</a:t>
            </a:r>
            <a:r>
              <a:rPr sz="2176" dirty="0">
                <a:solidFill>
                  <a:srgbClr val="FFFFFF"/>
                </a:solidFill>
                <a:latin typeface="Arial MT"/>
                <a:cs typeface="Arial MT"/>
              </a:rPr>
              <a:t> </a:t>
            </a:r>
            <a:r>
              <a:rPr sz="2176" spc="-12" dirty="0">
                <a:solidFill>
                  <a:srgbClr val="FFFFFF"/>
                </a:solidFill>
                <a:latin typeface="Arial MT"/>
                <a:cs typeface="Arial MT"/>
              </a:rPr>
              <a:t>pour</a:t>
            </a:r>
            <a:r>
              <a:rPr sz="2176" spc="6" dirty="0">
                <a:solidFill>
                  <a:srgbClr val="FFFFFF"/>
                </a:solidFill>
                <a:latin typeface="Arial MT"/>
                <a:cs typeface="Arial MT"/>
              </a:rPr>
              <a:t> </a:t>
            </a:r>
            <a:r>
              <a:rPr sz="2176" spc="-12" dirty="0">
                <a:solidFill>
                  <a:srgbClr val="FFFFFF"/>
                </a:solidFill>
                <a:latin typeface="Arial MT"/>
                <a:cs typeface="Arial MT"/>
              </a:rPr>
              <a:t>répondre</a:t>
            </a:r>
            <a:r>
              <a:rPr sz="2176" dirty="0">
                <a:solidFill>
                  <a:srgbClr val="FFFFFF"/>
                </a:solidFill>
                <a:latin typeface="Arial MT"/>
                <a:cs typeface="Arial MT"/>
              </a:rPr>
              <a:t> à</a:t>
            </a:r>
            <a:r>
              <a:rPr sz="2176" spc="-6" dirty="0">
                <a:solidFill>
                  <a:srgbClr val="FFFFFF"/>
                </a:solidFill>
                <a:latin typeface="Arial MT"/>
                <a:cs typeface="Arial MT"/>
              </a:rPr>
              <a:t> des </a:t>
            </a:r>
            <a:r>
              <a:rPr sz="2176" spc="-585" dirty="0">
                <a:solidFill>
                  <a:srgbClr val="FFFFFF"/>
                </a:solidFill>
                <a:latin typeface="Arial MT"/>
                <a:cs typeface="Arial MT"/>
              </a:rPr>
              <a:t> </a:t>
            </a:r>
            <a:r>
              <a:rPr sz="2176" spc="-12" dirty="0">
                <a:solidFill>
                  <a:srgbClr val="FFFFFF"/>
                </a:solidFill>
                <a:latin typeface="Arial MT"/>
                <a:cs typeface="Arial MT"/>
              </a:rPr>
              <a:t>problèmes</a:t>
            </a:r>
            <a:r>
              <a:rPr sz="2176" dirty="0">
                <a:solidFill>
                  <a:srgbClr val="FFFFFF"/>
                </a:solidFill>
                <a:latin typeface="Arial MT"/>
                <a:cs typeface="Arial MT"/>
              </a:rPr>
              <a:t> </a:t>
            </a:r>
            <a:r>
              <a:rPr sz="2176" spc="-12" dirty="0">
                <a:solidFill>
                  <a:srgbClr val="FFFFFF"/>
                </a:solidFill>
                <a:latin typeface="Arial MT"/>
                <a:cs typeface="Arial MT"/>
              </a:rPr>
              <a:t>techniques</a:t>
            </a:r>
            <a:r>
              <a:rPr sz="2176" spc="6" dirty="0">
                <a:solidFill>
                  <a:srgbClr val="FFFFFF"/>
                </a:solidFill>
                <a:latin typeface="Arial MT"/>
                <a:cs typeface="Arial MT"/>
              </a:rPr>
              <a:t> </a:t>
            </a:r>
            <a:r>
              <a:rPr sz="2176" spc="-6" dirty="0">
                <a:solidFill>
                  <a:srgbClr val="FFFFFF"/>
                </a:solidFill>
                <a:latin typeface="Arial MT"/>
                <a:cs typeface="Arial MT"/>
              </a:rPr>
              <a:t>de </a:t>
            </a:r>
            <a:r>
              <a:rPr sz="2176" spc="-12" dirty="0">
                <a:solidFill>
                  <a:srgbClr val="FFFFFF"/>
                </a:solidFill>
                <a:latin typeface="Arial MT"/>
                <a:cs typeface="Arial MT"/>
              </a:rPr>
              <a:t>bas</a:t>
            </a:r>
            <a:r>
              <a:rPr sz="2176" spc="6" dirty="0">
                <a:solidFill>
                  <a:srgbClr val="FFFFFF"/>
                </a:solidFill>
                <a:latin typeface="Arial MT"/>
                <a:cs typeface="Arial MT"/>
              </a:rPr>
              <a:t> </a:t>
            </a:r>
            <a:r>
              <a:rPr sz="2176" spc="-12" dirty="0">
                <a:solidFill>
                  <a:srgbClr val="FFFFFF"/>
                </a:solidFill>
                <a:latin typeface="Arial MT"/>
                <a:cs typeface="Arial MT"/>
              </a:rPr>
              <a:t>niveau,</a:t>
            </a:r>
            <a:r>
              <a:rPr sz="2176" spc="6" dirty="0">
                <a:solidFill>
                  <a:srgbClr val="FFFFFF"/>
                </a:solidFill>
                <a:latin typeface="Arial MT"/>
                <a:cs typeface="Arial MT"/>
              </a:rPr>
              <a:t> </a:t>
            </a:r>
            <a:r>
              <a:rPr sz="2176" spc="-6" dirty="0">
                <a:solidFill>
                  <a:srgbClr val="FFFFFF"/>
                </a:solidFill>
                <a:latin typeface="Arial MT"/>
                <a:cs typeface="Arial MT"/>
              </a:rPr>
              <a:t>et</a:t>
            </a:r>
            <a:r>
              <a:rPr sz="2176" dirty="0">
                <a:solidFill>
                  <a:srgbClr val="FFFFFF"/>
                </a:solidFill>
                <a:latin typeface="Arial MT"/>
                <a:cs typeface="Arial MT"/>
              </a:rPr>
              <a:t> </a:t>
            </a:r>
            <a:r>
              <a:rPr sz="2176" spc="-6" dirty="0">
                <a:solidFill>
                  <a:srgbClr val="FFFFFF"/>
                </a:solidFill>
                <a:latin typeface="Arial MT"/>
                <a:cs typeface="Arial MT"/>
              </a:rPr>
              <a:t>ont</a:t>
            </a:r>
            <a:r>
              <a:rPr sz="2176" spc="6" dirty="0">
                <a:solidFill>
                  <a:srgbClr val="FFFFFF"/>
                </a:solidFill>
                <a:latin typeface="Arial MT"/>
                <a:cs typeface="Arial MT"/>
              </a:rPr>
              <a:t> </a:t>
            </a:r>
            <a:r>
              <a:rPr sz="2176" spc="-6" dirty="0">
                <a:solidFill>
                  <a:srgbClr val="FFFFFF"/>
                </a:solidFill>
                <a:latin typeface="Arial MT"/>
                <a:cs typeface="Arial MT"/>
              </a:rPr>
              <a:t>montré</a:t>
            </a:r>
            <a:r>
              <a:rPr sz="2176" dirty="0">
                <a:solidFill>
                  <a:srgbClr val="FFFFFF"/>
                </a:solidFill>
                <a:latin typeface="Arial MT"/>
                <a:cs typeface="Arial MT"/>
              </a:rPr>
              <a:t> </a:t>
            </a:r>
            <a:r>
              <a:rPr sz="2176" spc="-6" dirty="0">
                <a:solidFill>
                  <a:srgbClr val="FFFFFF"/>
                </a:solidFill>
                <a:latin typeface="Arial MT"/>
                <a:cs typeface="Arial MT"/>
              </a:rPr>
              <a:t>des</a:t>
            </a:r>
            <a:r>
              <a:rPr sz="2176" dirty="0">
                <a:solidFill>
                  <a:srgbClr val="FFFFFF"/>
                </a:solidFill>
                <a:latin typeface="Arial MT"/>
                <a:cs typeface="Arial MT"/>
              </a:rPr>
              <a:t> </a:t>
            </a:r>
            <a:r>
              <a:rPr sz="2176" spc="-6" dirty="0">
                <a:solidFill>
                  <a:srgbClr val="FFFFFF"/>
                </a:solidFill>
                <a:latin typeface="Arial MT"/>
                <a:cs typeface="Arial MT"/>
              </a:rPr>
              <a:t>limites</a:t>
            </a:r>
            <a:r>
              <a:rPr sz="2176" spc="6" dirty="0">
                <a:solidFill>
                  <a:srgbClr val="FFFFFF"/>
                </a:solidFill>
                <a:latin typeface="Arial MT"/>
                <a:cs typeface="Arial MT"/>
              </a:rPr>
              <a:t> </a:t>
            </a:r>
            <a:r>
              <a:rPr sz="2176" spc="-6" dirty="0">
                <a:solidFill>
                  <a:srgbClr val="FFFFFF"/>
                </a:solidFill>
                <a:latin typeface="Arial MT"/>
                <a:cs typeface="Arial MT"/>
              </a:rPr>
              <a:t>au</a:t>
            </a:r>
            <a:r>
              <a:rPr sz="2176" dirty="0">
                <a:solidFill>
                  <a:srgbClr val="FFFFFF"/>
                </a:solidFill>
                <a:latin typeface="Arial MT"/>
                <a:cs typeface="Arial MT"/>
              </a:rPr>
              <a:t> </a:t>
            </a:r>
            <a:r>
              <a:rPr sz="2176" spc="-6" dirty="0">
                <a:solidFill>
                  <a:srgbClr val="FFFFFF"/>
                </a:solidFill>
                <a:latin typeface="Arial MT"/>
                <a:cs typeface="Arial MT"/>
              </a:rPr>
              <a:t>fur</a:t>
            </a:r>
            <a:r>
              <a:rPr sz="2176" dirty="0">
                <a:solidFill>
                  <a:srgbClr val="FFFFFF"/>
                </a:solidFill>
                <a:latin typeface="Arial MT"/>
                <a:cs typeface="Arial MT"/>
              </a:rPr>
              <a:t> </a:t>
            </a:r>
            <a:r>
              <a:rPr sz="2176" spc="-6" dirty="0">
                <a:solidFill>
                  <a:srgbClr val="FFFFFF"/>
                </a:solidFill>
                <a:latin typeface="Arial MT"/>
                <a:cs typeface="Arial MT"/>
              </a:rPr>
              <a:t>et</a:t>
            </a:r>
            <a:r>
              <a:rPr sz="2176" spc="6" dirty="0">
                <a:solidFill>
                  <a:srgbClr val="FFFFFF"/>
                </a:solidFill>
                <a:latin typeface="Arial MT"/>
                <a:cs typeface="Arial MT"/>
              </a:rPr>
              <a:t> </a:t>
            </a:r>
            <a:r>
              <a:rPr sz="2176" dirty="0">
                <a:solidFill>
                  <a:srgbClr val="FFFFFF"/>
                </a:solidFill>
                <a:latin typeface="Arial MT"/>
                <a:cs typeface="Arial MT"/>
              </a:rPr>
              <a:t>à</a:t>
            </a:r>
            <a:r>
              <a:rPr sz="2176" spc="-6" dirty="0">
                <a:solidFill>
                  <a:srgbClr val="FFFFFF"/>
                </a:solidFill>
                <a:latin typeface="Arial MT"/>
                <a:cs typeface="Arial MT"/>
              </a:rPr>
              <a:t> mesure </a:t>
            </a:r>
            <a:r>
              <a:rPr sz="2176" dirty="0">
                <a:solidFill>
                  <a:srgbClr val="FFFFFF"/>
                </a:solidFill>
                <a:latin typeface="Arial MT"/>
                <a:cs typeface="Arial MT"/>
              </a:rPr>
              <a:t> </a:t>
            </a:r>
            <a:r>
              <a:rPr sz="2176" spc="-6" dirty="0">
                <a:solidFill>
                  <a:srgbClr val="FFFFFF"/>
                </a:solidFill>
                <a:latin typeface="Arial MT"/>
                <a:cs typeface="Arial MT"/>
              </a:rPr>
              <a:t>que les</a:t>
            </a:r>
            <a:r>
              <a:rPr sz="2176" dirty="0">
                <a:solidFill>
                  <a:srgbClr val="FFFFFF"/>
                </a:solidFill>
                <a:latin typeface="Arial MT"/>
                <a:cs typeface="Arial MT"/>
              </a:rPr>
              <a:t> </a:t>
            </a:r>
            <a:r>
              <a:rPr sz="2176" spc="-12" dirty="0">
                <a:solidFill>
                  <a:srgbClr val="FFFFFF"/>
                </a:solidFill>
                <a:latin typeface="Arial MT"/>
                <a:cs typeface="Arial MT"/>
              </a:rPr>
              <a:t>applications</a:t>
            </a:r>
            <a:r>
              <a:rPr sz="2176" dirty="0">
                <a:solidFill>
                  <a:srgbClr val="FFFFFF"/>
                </a:solidFill>
                <a:latin typeface="Arial MT"/>
                <a:cs typeface="Arial MT"/>
              </a:rPr>
              <a:t> </a:t>
            </a:r>
            <a:r>
              <a:rPr sz="2176" spc="-6" dirty="0">
                <a:solidFill>
                  <a:srgbClr val="FFFFFF"/>
                </a:solidFill>
                <a:latin typeface="Arial MT"/>
                <a:cs typeface="Arial MT"/>
              </a:rPr>
              <a:t>Java </a:t>
            </a:r>
            <a:r>
              <a:rPr sz="2176" spc="-12" dirty="0">
                <a:solidFill>
                  <a:srgbClr val="FFFFFF"/>
                </a:solidFill>
                <a:latin typeface="Arial MT"/>
                <a:cs typeface="Arial MT"/>
              </a:rPr>
              <a:t>grandissaient</a:t>
            </a:r>
            <a:r>
              <a:rPr sz="2176" dirty="0">
                <a:solidFill>
                  <a:srgbClr val="FFFFFF"/>
                </a:solidFill>
                <a:latin typeface="Arial MT"/>
                <a:cs typeface="Arial MT"/>
              </a:rPr>
              <a:t> :</a:t>
            </a:r>
            <a:endParaRPr sz="2176">
              <a:solidFill>
                <a:prstClr val="black"/>
              </a:solidFill>
              <a:latin typeface="Arial MT"/>
              <a:cs typeface="Arial MT"/>
            </a:endParaRPr>
          </a:p>
          <a:p>
            <a:pPr marL="15356" marR="251064" defTabSz="1105601">
              <a:lnSpc>
                <a:spcPts val="2442"/>
              </a:lnSpc>
              <a:spcBef>
                <a:spcPts val="1270"/>
              </a:spcBef>
            </a:pPr>
            <a:r>
              <a:rPr sz="2176" spc="-6" dirty="0">
                <a:solidFill>
                  <a:srgbClr val="FFFFFF"/>
                </a:solidFill>
                <a:latin typeface="Arial MT"/>
                <a:cs typeface="Arial MT"/>
              </a:rPr>
              <a:t>le</a:t>
            </a:r>
            <a:r>
              <a:rPr sz="2176" spc="-12" dirty="0">
                <a:solidFill>
                  <a:srgbClr val="FFFFFF"/>
                </a:solidFill>
                <a:latin typeface="Arial MT"/>
                <a:cs typeface="Arial MT"/>
              </a:rPr>
              <a:t> </a:t>
            </a:r>
            <a:r>
              <a:rPr sz="2176" spc="-6" dirty="0">
                <a:solidFill>
                  <a:srgbClr val="FFFFFF"/>
                </a:solidFill>
                <a:latin typeface="Arial MT"/>
                <a:cs typeface="Arial MT"/>
              </a:rPr>
              <a:t>JAR ne gère</a:t>
            </a:r>
            <a:r>
              <a:rPr sz="2176" spc="-12" dirty="0">
                <a:solidFill>
                  <a:srgbClr val="FFFFFF"/>
                </a:solidFill>
                <a:latin typeface="Arial MT"/>
                <a:cs typeface="Arial MT"/>
              </a:rPr>
              <a:t> </a:t>
            </a:r>
            <a:r>
              <a:rPr sz="2176" spc="-6" dirty="0">
                <a:solidFill>
                  <a:srgbClr val="FFFFFF"/>
                </a:solidFill>
                <a:latin typeface="Arial MT"/>
                <a:cs typeface="Arial MT"/>
              </a:rPr>
              <a:t>pas</a:t>
            </a:r>
            <a:r>
              <a:rPr sz="2176" dirty="0">
                <a:solidFill>
                  <a:srgbClr val="FFFFFF"/>
                </a:solidFill>
                <a:latin typeface="Arial MT"/>
                <a:cs typeface="Arial MT"/>
              </a:rPr>
              <a:t> </a:t>
            </a:r>
            <a:r>
              <a:rPr sz="2176" spc="-6" dirty="0">
                <a:solidFill>
                  <a:srgbClr val="FFFFFF"/>
                </a:solidFill>
                <a:latin typeface="Arial MT"/>
                <a:cs typeface="Arial MT"/>
              </a:rPr>
              <a:t>les</a:t>
            </a:r>
            <a:r>
              <a:rPr sz="2176" dirty="0">
                <a:solidFill>
                  <a:srgbClr val="FFFFFF"/>
                </a:solidFill>
                <a:latin typeface="Arial MT"/>
                <a:cs typeface="Arial MT"/>
              </a:rPr>
              <a:t> </a:t>
            </a:r>
            <a:r>
              <a:rPr sz="2176" spc="-6" dirty="0">
                <a:solidFill>
                  <a:srgbClr val="FFFFFF"/>
                </a:solidFill>
                <a:latin typeface="Arial MT"/>
                <a:cs typeface="Arial MT"/>
              </a:rPr>
              <a:t>versions </a:t>
            </a:r>
            <a:r>
              <a:rPr sz="2176" dirty="0">
                <a:solidFill>
                  <a:srgbClr val="FFFFFF"/>
                </a:solidFill>
                <a:latin typeface="Arial MT"/>
                <a:cs typeface="Arial MT"/>
              </a:rPr>
              <a:t>: </a:t>
            </a:r>
            <a:r>
              <a:rPr sz="2176" spc="-12" dirty="0">
                <a:solidFill>
                  <a:srgbClr val="FFFFFF"/>
                </a:solidFill>
                <a:latin typeface="Arial MT"/>
                <a:cs typeface="Arial MT"/>
              </a:rPr>
              <a:t>d’où</a:t>
            </a:r>
            <a:r>
              <a:rPr sz="2176" spc="-6" dirty="0">
                <a:solidFill>
                  <a:srgbClr val="FFFFFF"/>
                </a:solidFill>
                <a:latin typeface="Arial MT"/>
                <a:cs typeface="Arial MT"/>
              </a:rPr>
              <a:t> l’utilisation de</a:t>
            </a:r>
            <a:r>
              <a:rPr sz="2176" spc="-12" dirty="0">
                <a:solidFill>
                  <a:srgbClr val="FFFFFF"/>
                </a:solidFill>
                <a:latin typeface="Arial MT"/>
                <a:cs typeface="Arial MT"/>
              </a:rPr>
              <a:t> </a:t>
            </a:r>
            <a:r>
              <a:rPr sz="2176" spc="-6" dirty="0">
                <a:solidFill>
                  <a:srgbClr val="FFFFFF"/>
                </a:solidFill>
                <a:latin typeface="Arial MT"/>
                <a:cs typeface="Arial MT"/>
              </a:rPr>
              <a:t>Maven (ou autres </a:t>
            </a:r>
            <a:r>
              <a:rPr sz="2176" dirty="0">
                <a:solidFill>
                  <a:srgbClr val="FFFFFF"/>
                </a:solidFill>
                <a:latin typeface="Arial MT"/>
                <a:cs typeface="Arial MT"/>
              </a:rPr>
              <a:t>... ) </a:t>
            </a:r>
            <a:r>
              <a:rPr sz="2176" spc="-12" dirty="0">
                <a:solidFill>
                  <a:srgbClr val="FFFFFF"/>
                </a:solidFill>
                <a:latin typeface="Arial MT"/>
                <a:cs typeface="Arial MT"/>
              </a:rPr>
              <a:t>pour</a:t>
            </a:r>
            <a:r>
              <a:rPr sz="2176" dirty="0">
                <a:solidFill>
                  <a:srgbClr val="FFFFFF"/>
                </a:solidFill>
                <a:latin typeface="Arial MT"/>
                <a:cs typeface="Arial MT"/>
              </a:rPr>
              <a:t> ce </a:t>
            </a:r>
            <a:r>
              <a:rPr sz="2176" spc="-585" dirty="0">
                <a:solidFill>
                  <a:srgbClr val="FFFFFF"/>
                </a:solidFill>
                <a:latin typeface="Arial MT"/>
                <a:cs typeface="Arial MT"/>
              </a:rPr>
              <a:t> </a:t>
            </a:r>
            <a:r>
              <a:rPr sz="2176" spc="-6" dirty="0">
                <a:solidFill>
                  <a:srgbClr val="FFFFFF"/>
                </a:solidFill>
                <a:latin typeface="Arial MT"/>
                <a:cs typeface="Arial MT"/>
              </a:rPr>
              <a:t>faire.</a:t>
            </a:r>
            <a:endParaRPr sz="2176">
              <a:solidFill>
                <a:prstClr val="black"/>
              </a:solidFill>
              <a:latin typeface="Arial MT"/>
              <a:cs typeface="Arial MT"/>
            </a:endParaRPr>
          </a:p>
          <a:p>
            <a:pPr marL="15356" defTabSz="1105601">
              <a:spcBef>
                <a:spcPts val="1046"/>
              </a:spcBef>
            </a:pPr>
            <a:r>
              <a:rPr sz="2176" spc="-6" dirty="0">
                <a:solidFill>
                  <a:srgbClr val="FFFFFF"/>
                </a:solidFill>
                <a:latin typeface="Arial MT"/>
                <a:cs typeface="Arial MT"/>
              </a:rPr>
              <a:t>le</a:t>
            </a:r>
            <a:r>
              <a:rPr sz="2176" spc="-12" dirty="0">
                <a:solidFill>
                  <a:srgbClr val="FFFFFF"/>
                </a:solidFill>
                <a:latin typeface="Arial MT"/>
                <a:cs typeface="Arial MT"/>
              </a:rPr>
              <a:t> </a:t>
            </a:r>
            <a:r>
              <a:rPr sz="2176" spc="-6" dirty="0">
                <a:solidFill>
                  <a:srgbClr val="FFFFFF"/>
                </a:solidFill>
                <a:latin typeface="Arial MT"/>
                <a:cs typeface="Arial MT"/>
              </a:rPr>
              <a:t>JAR ne permet</a:t>
            </a:r>
            <a:r>
              <a:rPr sz="2176" dirty="0">
                <a:solidFill>
                  <a:srgbClr val="FFFFFF"/>
                </a:solidFill>
                <a:latin typeface="Arial MT"/>
                <a:cs typeface="Arial MT"/>
              </a:rPr>
              <a:t> </a:t>
            </a:r>
            <a:r>
              <a:rPr sz="2176" spc="-6" dirty="0">
                <a:solidFill>
                  <a:srgbClr val="FFFFFF"/>
                </a:solidFill>
                <a:latin typeface="Arial MT"/>
                <a:cs typeface="Arial MT"/>
              </a:rPr>
              <a:t>pas</a:t>
            </a:r>
            <a:r>
              <a:rPr sz="2176" dirty="0">
                <a:solidFill>
                  <a:srgbClr val="FFFFFF"/>
                </a:solidFill>
                <a:latin typeface="Arial MT"/>
                <a:cs typeface="Arial MT"/>
              </a:rPr>
              <a:t> </a:t>
            </a:r>
            <a:r>
              <a:rPr sz="2176" spc="-6" dirty="0">
                <a:solidFill>
                  <a:srgbClr val="FFFFFF"/>
                </a:solidFill>
                <a:latin typeface="Arial MT"/>
                <a:cs typeface="Arial MT"/>
              </a:rPr>
              <a:t>de déclarer ses</a:t>
            </a:r>
            <a:r>
              <a:rPr sz="2176" dirty="0">
                <a:solidFill>
                  <a:srgbClr val="FFFFFF"/>
                </a:solidFill>
                <a:latin typeface="Arial MT"/>
                <a:cs typeface="Arial MT"/>
              </a:rPr>
              <a:t> </a:t>
            </a:r>
            <a:r>
              <a:rPr sz="2176" spc="-12" dirty="0">
                <a:solidFill>
                  <a:srgbClr val="FFFFFF"/>
                </a:solidFill>
                <a:latin typeface="Arial MT"/>
                <a:cs typeface="Arial MT"/>
              </a:rPr>
              <a:t>dépendances</a:t>
            </a:r>
            <a:r>
              <a:rPr sz="2176" dirty="0">
                <a:solidFill>
                  <a:srgbClr val="FFFFFF"/>
                </a:solidFill>
                <a:latin typeface="Arial MT"/>
                <a:cs typeface="Arial MT"/>
              </a:rPr>
              <a:t> : </a:t>
            </a:r>
            <a:r>
              <a:rPr sz="2176" spc="-6" dirty="0">
                <a:solidFill>
                  <a:srgbClr val="FFFFFF"/>
                </a:solidFill>
                <a:latin typeface="Arial MT"/>
                <a:cs typeface="Arial MT"/>
              </a:rPr>
              <a:t>Maven </a:t>
            </a:r>
            <a:r>
              <a:rPr sz="2176" spc="-12" dirty="0">
                <a:solidFill>
                  <a:srgbClr val="FFFFFF"/>
                </a:solidFill>
                <a:latin typeface="Arial MT"/>
                <a:cs typeface="Arial MT"/>
              </a:rPr>
              <a:t>pallie</a:t>
            </a:r>
            <a:r>
              <a:rPr sz="2176" spc="-6" dirty="0">
                <a:solidFill>
                  <a:srgbClr val="FFFFFF"/>
                </a:solidFill>
                <a:latin typeface="Arial MT"/>
                <a:cs typeface="Arial MT"/>
              </a:rPr>
              <a:t> ceci.</a:t>
            </a:r>
            <a:endParaRPr sz="2176">
              <a:solidFill>
                <a:prstClr val="black"/>
              </a:solidFill>
              <a:latin typeface="Arial MT"/>
              <a:cs typeface="Arial MT"/>
            </a:endParaRPr>
          </a:p>
          <a:p>
            <a:pPr marL="15356" marR="191945" defTabSz="1105601">
              <a:lnSpc>
                <a:spcPts val="2442"/>
              </a:lnSpc>
              <a:spcBef>
                <a:spcPts val="1330"/>
              </a:spcBef>
            </a:pPr>
            <a:r>
              <a:rPr sz="2176" spc="-6" dirty="0">
                <a:solidFill>
                  <a:srgbClr val="FFFFFF"/>
                </a:solidFill>
                <a:latin typeface="Arial MT"/>
                <a:cs typeface="Arial MT"/>
              </a:rPr>
              <a:t>Un fichier</a:t>
            </a:r>
            <a:r>
              <a:rPr sz="2176" dirty="0">
                <a:solidFill>
                  <a:srgbClr val="FFFFFF"/>
                </a:solidFill>
                <a:latin typeface="Arial MT"/>
                <a:cs typeface="Arial MT"/>
              </a:rPr>
              <a:t> JAR</a:t>
            </a:r>
            <a:r>
              <a:rPr sz="2176" spc="-6" dirty="0">
                <a:solidFill>
                  <a:srgbClr val="FFFFFF"/>
                </a:solidFill>
                <a:latin typeface="Arial MT"/>
                <a:cs typeface="Arial MT"/>
              </a:rPr>
              <a:t> est</a:t>
            </a:r>
            <a:r>
              <a:rPr sz="2176" spc="6" dirty="0">
                <a:solidFill>
                  <a:srgbClr val="FFFFFF"/>
                </a:solidFill>
                <a:latin typeface="Arial MT"/>
                <a:cs typeface="Arial MT"/>
              </a:rPr>
              <a:t> </a:t>
            </a:r>
            <a:r>
              <a:rPr sz="2176" spc="-6" dirty="0">
                <a:solidFill>
                  <a:srgbClr val="FFFFFF"/>
                </a:solidFill>
                <a:latin typeface="Arial MT"/>
                <a:cs typeface="Arial MT"/>
              </a:rPr>
              <a:t>un simple </a:t>
            </a:r>
            <a:r>
              <a:rPr sz="2176" spc="-12" dirty="0">
                <a:solidFill>
                  <a:srgbClr val="FFFFFF"/>
                </a:solidFill>
                <a:latin typeface="Arial MT"/>
                <a:cs typeface="Arial MT"/>
              </a:rPr>
              <a:t>conteneur</a:t>
            </a:r>
            <a:r>
              <a:rPr sz="2176" dirty="0">
                <a:solidFill>
                  <a:srgbClr val="FFFFFF"/>
                </a:solidFill>
                <a:latin typeface="Arial MT"/>
                <a:cs typeface="Arial MT"/>
              </a:rPr>
              <a:t> : </a:t>
            </a:r>
            <a:r>
              <a:rPr sz="2176" spc="-6" dirty="0">
                <a:solidFill>
                  <a:srgbClr val="FFFFFF"/>
                </a:solidFill>
                <a:latin typeface="Arial MT"/>
                <a:cs typeface="Arial MT"/>
              </a:rPr>
              <a:t>toutes</a:t>
            </a:r>
            <a:r>
              <a:rPr sz="2176" dirty="0">
                <a:solidFill>
                  <a:srgbClr val="FFFFFF"/>
                </a:solidFill>
                <a:latin typeface="Arial MT"/>
                <a:cs typeface="Arial MT"/>
              </a:rPr>
              <a:t> </a:t>
            </a:r>
            <a:r>
              <a:rPr sz="2176" spc="-6" dirty="0">
                <a:solidFill>
                  <a:srgbClr val="FFFFFF"/>
                </a:solidFill>
                <a:latin typeface="Arial MT"/>
                <a:cs typeface="Arial MT"/>
              </a:rPr>
              <a:t>les</a:t>
            </a:r>
            <a:r>
              <a:rPr sz="2176" dirty="0">
                <a:solidFill>
                  <a:srgbClr val="FFFFFF"/>
                </a:solidFill>
                <a:latin typeface="Arial MT"/>
                <a:cs typeface="Arial MT"/>
              </a:rPr>
              <a:t> </a:t>
            </a:r>
            <a:r>
              <a:rPr sz="2176" spc="-6" dirty="0">
                <a:solidFill>
                  <a:srgbClr val="FFFFFF"/>
                </a:solidFill>
                <a:latin typeface="Arial MT"/>
                <a:cs typeface="Arial MT"/>
              </a:rPr>
              <a:t>classes</a:t>
            </a:r>
            <a:r>
              <a:rPr sz="2176" dirty="0">
                <a:solidFill>
                  <a:srgbClr val="FFFFFF"/>
                </a:solidFill>
                <a:latin typeface="Arial MT"/>
                <a:cs typeface="Arial MT"/>
              </a:rPr>
              <a:t> </a:t>
            </a:r>
            <a:r>
              <a:rPr sz="2176" spc="-12" dirty="0">
                <a:solidFill>
                  <a:srgbClr val="FFFFFF"/>
                </a:solidFill>
                <a:latin typeface="Arial MT"/>
                <a:cs typeface="Arial MT"/>
              </a:rPr>
              <a:t>public</a:t>
            </a:r>
            <a:r>
              <a:rPr sz="2176" dirty="0">
                <a:solidFill>
                  <a:srgbClr val="FFFFFF"/>
                </a:solidFill>
                <a:latin typeface="Arial MT"/>
                <a:cs typeface="Arial MT"/>
              </a:rPr>
              <a:t> </a:t>
            </a:r>
            <a:r>
              <a:rPr sz="2176" spc="-12" dirty="0">
                <a:solidFill>
                  <a:srgbClr val="FFFFFF"/>
                </a:solidFill>
                <a:latin typeface="Arial MT"/>
                <a:cs typeface="Arial MT"/>
              </a:rPr>
              <a:t>d’un</a:t>
            </a:r>
            <a:r>
              <a:rPr sz="2176" spc="-6" dirty="0">
                <a:solidFill>
                  <a:srgbClr val="FFFFFF"/>
                </a:solidFill>
                <a:latin typeface="Arial MT"/>
                <a:cs typeface="Arial MT"/>
              </a:rPr>
              <a:t> </a:t>
            </a:r>
            <a:r>
              <a:rPr sz="2176" dirty="0">
                <a:solidFill>
                  <a:srgbClr val="FFFFFF"/>
                </a:solidFill>
                <a:latin typeface="Arial MT"/>
                <a:cs typeface="Arial MT"/>
              </a:rPr>
              <a:t>JAR</a:t>
            </a:r>
            <a:r>
              <a:rPr sz="2176" spc="-6" dirty="0">
                <a:solidFill>
                  <a:srgbClr val="FFFFFF"/>
                </a:solidFill>
                <a:latin typeface="Arial MT"/>
                <a:cs typeface="Arial MT"/>
              </a:rPr>
              <a:t> sont </a:t>
            </a:r>
            <a:r>
              <a:rPr sz="2176" dirty="0">
                <a:solidFill>
                  <a:srgbClr val="FFFFFF"/>
                </a:solidFill>
                <a:latin typeface="Arial MT"/>
                <a:cs typeface="Arial MT"/>
              </a:rPr>
              <a:t> </a:t>
            </a:r>
            <a:r>
              <a:rPr sz="2176" spc="-12" dirty="0">
                <a:solidFill>
                  <a:srgbClr val="FFFFFF"/>
                </a:solidFill>
                <a:latin typeface="Arial MT"/>
                <a:cs typeface="Arial MT"/>
              </a:rPr>
              <a:t>exposées</a:t>
            </a:r>
            <a:r>
              <a:rPr sz="2176" spc="6" dirty="0">
                <a:solidFill>
                  <a:srgbClr val="FFFFFF"/>
                </a:solidFill>
                <a:latin typeface="Arial MT"/>
                <a:cs typeface="Arial MT"/>
              </a:rPr>
              <a:t> </a:t>
            </a:r>
            <a:r>
              <a:rPr sz="2176" spc="-6" dirty="0">
                <a:solidFill>
                  <a:srgbClr val="FFFFFF"/>
                </a:solidFill>
                <a:latin typeface="Arial MT"/>
                <a:cs typeface="Arial MT"/>
              </a:rPr>
              <a:t>au</a:t>
            </a:r>
            <a:r>
              <a:rPr sz="2176" dirty="0">
                <a:solidFill>
                  <a:srgbClr val="FFFFFF"/>
                </a:solidFill>
                <a:latin typeface="Arial MT"/>
                <a:cs typeface="Arial MT"/>
              </a:rPr>
              <a:t> </a:t>
            </a:r>
            <a:r>
              <a:rPr sz="2176" spc="-12" dirty="0">
                <a:solidFill>
                  <a:srgbClr val="FFFFFF"/>
                </a:solidFill>
                <a:latin typeface="Arial MT"/>
                <a:cs typeface="Arial MT"/>
              </a:rPr>
              <a:t>‘monde</a:t>
            </a:r>
            <a:r>
              <a:rPr sz="2176" dirty="0">
                <a:solidFill>
                  <a:srgbClr val="FFFFFF"/>
                </a:solidFill>
                <a:latin typeface="Arial MT"/>
                <a:cs typeface="Arial MT"/>
              </a:rPr>
              <a:t> entier’</a:t>
            </a:r>
            <a:r>
              <a:rPr sz="2176" spc="-73" dirty="0">
                <a:solidFill>
                  <a:srgbClr val="FFFFFF"/>
                </a:solidFill>
                <a:latin typeface="Arial MT"/>
                <a:cs typeface="Arial MT"/>
              </a:rPr>
              <a:t> </a:t>
            </a:r>
            <a:r>
              <a:rPr sz="2176" spc="-6" dirty="0">
                <a:solidFill>
                  <a:srgbClr val="FFFFFF"/>
                </a:solidFill>
                <a:latin typeface="Arial MT"/>
                <a:cs typeface="Arial MT"/>
              </a:rPr>
              <a:t>(en</a:t>
            </a:r>
            <a:r>
              <a:rPr sz="2176" dirty="0">
                <a:solidFill>
                  <a:srgbClr val="FFFFFF"/>
                </a:solidFill>
                <a:latin typeface="Arial MT"/>
                <a:cs typeface="Arial MT"/>
              </a:rPr>
              <a:t> </a:t>
            </a:r>
            <a:r>
              <a:rPr sz="2176" spc="-6" dirty="0">
                <a:solidFill>
                  <a:srgbClr val="FFFFFF"/>
                </a:solidFill>
                <a:latin typeface="Arial MT"/>
                <a:cs typeface="Arial MT"/>
              </a:rPr>
              <a:t>réalité,</a:t>
            </a:r>
            <a:r>
              <a:rPr sz="2176" spc="6" dirty="0">
                <a:solidFill>
                  <a:srgbClr val="FFFFFF"/>
                </a:solidFill>
                <a:latin typeface="Arial MT"/>
                <a:cs typeface="Arial MT"/>
              </a:rPr>
              <a:t> </a:t>
            </a:r>
            <a:r>
              <a:rPr sz="2176" dirty="0">
                <a:solidFill>
                  <a:srgbClr val="FFFFFF"/>
                </a:solidFill>
                <a:latin typeface="Arial MT"/>
                <a:cs typeface="Arial MT"/>
              </a:rPr>
              <a:t>à </a:t>
            </a:r>
            <a:r>
              <a:rPr sz="2176" spc="-6" dirty="0">
                <a:solidFill>
                  <a:srgbClr val="FFFFFF"/>
                </a:solidFill>
                <a:latin typeface="Arial MT"/>
                <a:cs typeface="Arial MT"/>
              </a:rPr>
              <a:t>tout</a:t>
            </a:r>
            <a:r>
              <a:rPr sz="2176" spc="6" dirty="0">
                <a:solidFill>
                  <a:srgbClr val="FFFFFF"/>
                </a:solidFill>
                <a:latin typeface="Arial MT"/>
                <a:cs typeface="Arial MT"/>
              </a:rPr>
              <a:t> </a:t>
            </a:r>
            <a:r>
              <a:rPr sz="2176" spc="-6" dirty="0">
                <a:solidFill>
                  <a:srgbClr val="FFFFFF"/>
                </a:solidFill>
                <a:latin typeface="Arial MT"/>
                <a:cs typeface="Arial MT"/>
              </a:rPr>
              <a:t>programme</a:t>
            </a:r>
            <a:r>
              <a:rPr sz="2176" spc="6" dirty="0">
                <a:solidFill>
                  <a:srgbClr val="FFFFFF"/>
                </a:solidFill>
                <a:latin typeface="Arial MT"/>
                <a:cs typeface="Arial MT"/>
              </a:rPr>
              <a:t> </a:t>
            </a:r>
            <a:r>
              <a:rPr sz="2176" spc="-12" dirty="0">
                <a:solidFill>
                  <a:srgbClr val="FFFFFF"/>
                </a:solidFill>
                <a:latin typeface="Arial MT"/>
                <a:cs typeface="Arial MT"/>
              </a:rPr>
              <a:t>incluant</a:t>
            </a:r>
            <a:r>
              <a:rPr sz="2176" spc="6" dirty="0">
                <a:solidFill>
                  <a:srgbClr val="FFFFFF"/>
                </a:solidFill>
                <a:latin typeface="Arial MT"/>
                <a:cs typeface="Arial MT"/>
              </a:rPr>
              <a:t> </a:t>
            </a:r>
            <a:r>
              <a:rPr sz="2176" spc="-6" dirty="0">
                <a:solidFill>
                  <a:srgbClr val="FFFFFF"/>
                </a:solidFill>
                <a:latin typeface="Arial MT"/>
                <a:cs typeface="Arial MT"/>
              </a:rPr>
              <a:t>le</a:t>
            </a:r>
            <a:r>
              <a:rPr sz="2176" dirty="0">
                <a:solidFill>
                  <a:srgbClr val="FFFFFF"/>
                </a:solidFill>
                <a:latin typeface="Arial MT"/>
                <a:cs typeface="Arial MT"/>
              </a:rPr>
              <a:t> </a:t>
            </a:r>
            <a:r>
              <a:rPr sz="2176" spc="-6" dirty="0">
                <a:solidFill>
                  <a:srgbClr val="FFFFFF"/>
                </a:solidFill>
                <a:latin typeface="Arial MT"/>
                <a:cs typeface="Arial MT"/>
              </a:rPr>
              <a:t>JAR</a:t>
            </a:r>
            <a:r>
              <a:rPr sz="2176" dirty="0">
                <a:solidFill>
                  <a:srgbClr val="FFFFFF"/>
                </a:solidFill>
                <a:latin typeface="Arial MT"/>
                <a:cs typeface="Arial MT"/>
              </a:rPr>
              <a:t> </a:t>
            </a:r>
            <a:r>
              <a:rPr sz="2176" spc="-12" dirty="0">
                <a:solidFill>
                  <a:srgbClr val="FFFFFF"/>
                </a:solidFill>
                <a:latin typeface="Arial MT"/>
                <a:cs typeface="Arial MT"/>
              </a:rPr>
              <a:t>dans</a:t>
            </a:r>
            <a:r>
              <a:rPr sz="2176" spc="6" dirty="0">
                <a:solidFill>
                  <a:srgbClr val="FFFFFF"/>
                </a:solidFill>
                <a:latin typeface="Arial MT"/>
                <a:cs typeface="Arial MT"/>
              </a:rPr>
              <a:t> </a:t>
            </a:r>
            <a:r>
              <a:rPr sz="2176" spc="-6" dirty="0">
                <a:solidFill>
                  <a:srgbClr val="FFFFFF"/>
                </a:solidFill>
                <a:latin typeface="Arial MT"/>
                <a:cs typeface="Arial MT"/>
              </a:rPr>
              <a:t>son </a:t>
            </a:r>
            <a:r>
              <a:rPr sz="2176" spc="-585" dirty="0">
                <a:solidFill>
                  <a:srgbClr val="FFFFFF"/>
                </a:solidFill>
                <a:latin typeface="Arial MT"/>
                <a:cs typeface="Arial MT"/>
              </a:rPr>
              <a:t> </a:t>
            </a:r>
            <a:r>
              <a:rPr sz="2176" spc="-6" dirty="0">
                <a:solidFill>
                  <a:srgbClr val="FFFFFF"/>
                </a:solidFill>
                <a:latin typeface="Arial MT"/>
                <a:cs typeface="Arial MT"/>
              </a:rPr>
              <a:t>classpath).</a:t>
            </a:r>
            <a:endParaRPr sz="2176">
              <a:solidFill>
                <a:prstClr val="black"/>
              </a:solidFill>
              <a:latin typeface="Arial MT"/>
              <a:cs typeface="Arial MT"/>
            </a:endParaRPr>
          </a:p>
        </p:txBody>
      </p:sp>
    </p:spTree>
    <p:extLst>
      <p:ext uri="{BB962C8B-B14F-4D97-AF65-F5344CB8AC3E}">
        <p14:creationId xmlns:p14="http://schemas.microsoft.com/office/powerpoint/2010/main" val="2041243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2aed57810c0_0_266"/>
          <p:cNvSpPr txBox="1">
            <a:spLocks noGrp="1"/>
          </p:cNvSpPr>
          <p:nvPr>
            <p:ph type="title"/>
          </p:nvPr>
        </p:nvSpPr>
        <p:spPr>
          <a:prstGeom prst="rect">
            <a:avLst/>
          </a:prstGeom>
        </p:spPr>
        <p:txBody>
          <a:bodyPr spcFirstLastPara="1" vert="horz" wrap="square" lIns="109710" tIns="54840" rIns="109710" bIns="54840" rtlCol="0" anchor="ctr" anchorCtr="0">
            <a:normAutofit fontScale="90000"/>
          </a:bodyPr>
          <a:lstStyle/>
          <a:p>
            <a:pPr>
              <a:spcBef>
                <a:spcPts val="0"/>
              </a:spcBef>
            </a:pPr>
            <a:r>
              <a:rPr lang="fr-FR" dirty="0"/>
              <a:t>Le réseau M2I Formation</a:t>
            </a:r>
            <a:endParaRPr dirty="0"/>
          </a:p>
        </p:txBody>
      </p:sp>
      <p:sp>
        <p:nvSpPr>
          <p:cNvPr id="2" name="Espace réservé du texte 1">
            <a:extLst>
              <a:ext uri="{FF2B5EF4-FFF2-40B4-BE49-F238E27FC236}">
                <a16:creationId xmlns:a16="http://schemas.microsoft.com/office/drawing/2014/main" id="{454BD865-7022-45ED-8E43-3F7AFFAB8675}"/>
              </a:ext>
            </a:extLst>
          </p:cNvPr>
          <p:cNvSpPr>
            <a:spLocks noGrp="1"/>
          </p:cNvSpPr>
          <p:nvPr>
            <p:ph type="body" idx="1"/>
          </p:nvPr>
        </p:nvSpPr>
        <p:spPr/>
        <p:txBody>
          <a:bodyPr/>
          <a:lstStyle/>
          <a:p>
            <a:endParaRPr lang="fr-FR"/>
          </a:p>
        </p:txBody>
      </p:sp>
      <p:pic>
        <p:nvPicPr>
          <p:cNvPr id="89" name="Google Shape;89;g2aed57810c0_0_266"/>
          <p:cNvPicPr preferRelativeResize="0"/>
          <p:nvPr/>
        </p:nvPicPr>
        <p:blipFill>
          <a:blip r:embed="rId3">
            <a:alphaModFix/>
          </a:blip>
          <a:stretch>
            <a:fillRect/>
          </a:stretch>
        </p:blipFill>
        <p:spPr>
          <a:xfrm>
            <a:off x="979351" y="1135921"/>
            <a:ext cx="9077459" cy="514151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963537"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Mod</a:t>
            </a:r>
            <a:r>
              <a:rPr sz="1814" b="1" spc="-12" dirty="0">
                <a:solidFill>
                  <a:srgbClr val="0058FF"/>
                </a:solidFill>
                <a:latin typeface="Arial"/>
                <a:cs typeface="Arial"/>
              </a:rPr>
              <a:t>u</a:t>
            </a:r>
            <a:r>
              <a:rPr sz="1814" b="1" dirty="0">
                <a:solidFill>
                  <a:srgbClr val="0058FF"/>
                </a:solidFill>
                <a:latin typeface="Arial"/>
                <a:cs typeface="Arial"/>
              </a:rPr>
              <a:t>les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5911738" cy="573671"/>
          </a:xfrm>
          <a:prstGeom prst="rect">
            <a:avLst/>
          </a:prstGeom>
        </p:spPr>
        <p:txBody>
          <a:bodyPr vert="horz" wrap="square" lIns="0" tIns="15355" rIns="0" bIns="0" rtlCol="0">
            <a:spAutoFit/>
          </a:bodyPr>
          <a:lstStyle/>
          <a:p>
            <a:pPr marL="15356">
              <a:spcBef>
                <a:spcPts val="121"/>
              </a:spcBef>
            </a:pPr>
            <a:r>
              <a:rPr spc="363" dirty="0"/>
              <a:t>Limites</a:t>
            </a:r>
            <a:r>
              <a:rPr spc="115" dirty="0"/>
              <a:t> </a:t>
            </a:r>
            <a:r>
              <a:rPr spc="459" dirty="0"/>
              <a:t>du</a:t>
            </a:r>
            <a:r>
              <a:rPr spc="115" dirty="0"/>
              <a:t> </a:t>
            </a:r>
            <a:r>
              <a:rPr spc="411" dirty="0"/>
              <a:t>Classloader</a:t>
            </a:r>
          </a:p>
        </p:txBody>
      </p:sp>
      <p:sp>
        <p:nvSpPr>
          <p:cNvPr id="4" name="object 4"/>
          <p:cNvSpPr txBox="1"/>
          <p:nvPr/>
        </p:nvSpPr>
        <p:spPr>
          <a:xfrm>
            <a:off x="1059752" y="2000888"/>
            <a:ext cx="10135944" cy="606896"/>
          </a:xfrm>
          <a:prstGeom prst="rect">
            <a:avLst/>
          </a:prstGeom>
        </p:spPr>
        <p:txBody>
          <a:bodyPr vert="horz" wrap="square" lIns="0" tIns="42227" rIns="0" bIns="0" rtlCol="0">
            <a:spAutoFit/>
          </a:bodyPr>
          <a:lstStyle/>
          <a:p>
            <a:pPr marL="15356" marR="6142" defTabSz="1105601">
              <a:lnSpc>
                <a:spcPts val="2152"/>
              </a:lnSpc>
              <a:spcBef>
                <a:spcPts val="333"/>
              </a:spcBef>
            </a:pPr>
            <a:r>
              <a:rPr sz="1935" spc="-6" dirty="0">
                <a:solidFill>
                  <a:srgbClr val="FFFFFF"/>
                </a:solidFill>
                <a:latin typeface="Arial MT"/>
                <a:cs typeface="Arial MT"/>
              </a:rPr>
              <a:t>Le mécanisme</a:t>
            </a:r>
            <a:r>
              <a:rPr sz="1935" dirty="0">
                <a:solidFill>
                  <a:srgbClr val="FFFFFF"/>
                </a:solidFill>
                <a:latin typeface="Arial MT"/>
                <a:cs typeface="Arial MT"/>
              </a:rPr>
              <a:t> </a:t>
            </a:r>
            <a:r>
              <a:rPr sz="1935" spc="-6" dirty="0">
                <a:solidFill>
                  <a:srgbClr val="FFFFFF"/>
                </a:solidFill>
                <a:latin typeface="Arial MT"/>
                <a:cs typeface="Arial MT"/>
              </a:rPr>
              <a:t>de</a:t>
            </a:r>
            <a:r>
              <a:rPr sz="1935" dirty="0">
                <a:solidFill>
                  <a:srgbClr val="FFFFFF"/>
                </a:solidFill>
                <a:latin typeface="Arial MT"/>
                <a:cs typeface="Arial MT"/>
              </a:rPr>
              <a:t> </a:t>
            </a:r>
            <a:r>
              <a:rPr sz="1935" spc="-6" dirty="0">
                <a:solidFill>
                  <a:srgbClr val="FFFFFF"/>
                </a:solidFill>
                <a:latin typeface="Arial MT"/>
                <a:cs typeface="Arial MT"/>
              </a:rPr>
              <a:t>classloading charge</a:t>
            </a:r>
            <a:r>
              <a:rPr sz="1935" dirty="0">
                <a:solidFill>
                  <a:srgbClr val="FFFFFF"/>
                </a:solidFill>
                <a:latin typeface="Arial MT"/>
                <a:cs typeface="Arial MT"/>
              </a:rPr>
              <a:t> </a:t>
            </a:r>
            <a:r>
              <a:rPr sz="1935" spc="-6" dirty="0">
                <a:solidFill>
                  <a:srgbClr val="FFFFFF"/>
                </a:solidFill>
                <a:latin typeface="Arial MT"/>
                <a:cs typeface="Arial MT"/>
              </a:rPr>
              <a:t>les</a:t>
            </a:r>
            <a:r>
              <a:rPr sz="1935" dirty="0">
                <a:solidFill>
                  <a:srgbClr val="FFFFFF"/>
                </a:solidFill>
                <a:latin typeface="Arial MT"/>
                <a:cs typeface="Arial MT"/>
              </a:rPr>
              <a:t> </a:t>
            </a:r>
            <a:r>
              <a:rPr sz="1935" spc="-6" dirty="0">
                <a:solidFill>
                  <a:srgbClr val="FFFFFF"/>
                </a:solidFill>
                <a:latin typeface="Arial MT"/>
                <a:cs typeface="Arial MT"/>
              </a:rPr>
              <a:t>classes</a:t>
            </a:r>
            <a:r>
              <a:rPr sz="1935" dirty="0">
                <a:solidFill>
                  <a:srgbClr val="FFFFFF"/>
                </a:solidFill>
                <a:latin typeface="Arial MT"/>
                <a:cs typeface="Arial MT"/>
              </a:rPr>
              <a:t> </a:t>
            </a:r>
            <a:r>
              <a:rPr sz="1935" spc="-6" dirty="0">
                <a:solidFill>
                  <a:srgbClr val="FFFFFF"/>
                </a:solidFill>
                <a:latin typeface="Arial MT"/>
                <a:cs typeface="Arial MT"/>
              </a:rPr>
              <a:t>à la</a:t>
            </a:r>
            <a:r>
              <a:rPr sz="1935" dirty="0">
                <a:solidFill>
                  <a:srgbClr val="FFFFFF"/>
                </a:solidFill>
                <a:latin typeface="Arial MT"/>
                <a:cs typeface="Arial MT"/>
              </a:rPr>
              <a:t> </a:t>
            </a:r>
            <a:r>
              <a:rPr sz="1935" spc="-6" dirty="0">
                <a:solidFill>
                  <a:srgbClr val="FFFFFF"/>
                </a:solidFill>
                <a:latin typeface="Arial MT"/>
                <a:cs typeface="Arial MT"/>
              </a:rPr>
              <a:t>demande,</a:t>
            </a:r>
            <a:r>
              <a:rPr sz="1935" dirty="0">
                <a:solidFill>
                  <a:srgbClr val="FFFFFF"/>
                </a:solidFill>
                <a:latin typeface="Arial MT"/>
                <a:cs typeface="Arial MT"/>
              </a:rPr>
              <a:t> </a:t>
            </a:r>
            <a:r>
              <a:rPr sz="1935" spc="-6" dirty="0">
                <a:solidFill>
                  <a:srgbClr val="FFFFFF"/>
                </a:solidFill>
                <a:latin typeface="Arial MT"/>
                <a:cs typeface="Arial MT"/>
              </a:rPr>
              <a:t>en scannant</a:t>
            </a:r>
            <a:r>
              <a:rPr sz="1935" dirty="0">
                <a:solidFill>
                  <a:srgbClr val="FFFFFF"/>
                </a:solidFill>
                <a:latin typeface="Arial MT"/>
                <a:cs typeface="Arial MT"/>
              </a:rPr>
              <a:t> </a:t>
            </a:r>
            <a:r>
              <a:rPr sz="1935" spc="-6" dirty="0">
                <a:solidFill>
                  <a:srgbClr val="FFFFFF"/>
                </a:solidFill>
                <a:latin typeface="Arial MT"/>
                <a:cs typeface="Arial MT"/>
              </a:rPr>
              <a:t>tous</a:t>
            </a:r>
            <a:r>
              <a:rPr sz="1935" dirty="0">
                <a:solidFill>
                  <a:srgbClr val="FFFFFF"/>
                </a:solidFill>
                <a:latin typeface="Arial MT"/>
                <a:cs typeface="Arial MT"/>
              </a:rPr>
              <a:t> </a:t>
            </a:r>
            <a:r>
              <a:rPr sz="1935" spc="-6" dirty="0">
                <a:solidFill>
                  <a:srgbClr val="FFFFFF"/>
                </a:solidFill>
                <a:latin typeface="Arial MT"/>
                <a:cs typeface="Arial MT"/>
              </a:rPr>
              <a:t>les</a:t>
            </a:r>
            <a:r>
              <a:rPr sz="1935" spc="6" dirty="0">
                <a:solidFill>
                  <a:srgbClr val="FFFFFF"/>
                </a:solidFill>
                <a:latin typeface="Arial MT"/>
                <a:cs typeface="Arial MT"/>
              </a:rPr>
              <a:t> </a:t>
            </a:r>
            <a:r>
              <a:rPr sz="1935" spc="-6" dirty="0">
                <a:solidFill>
                  <a:srgbClr val="FFFFFF"/>
                </a:solidFill>
                <a:latin typeface="Arial MT"/>
                <a:cs typeface="Arial MT"/>
              </a:rPr>
              <a:t>JARs. </a:t>
            </a:r>
            <a:r>
              <a:rPr sz="1935" spc="-520" dirty="0">
                <a:solidFill>
                  <a:srgbClr val="FFFFFF"/>
                </a:solidFill>
                <a:latin typeface="Arial MT"/>
                <a:cs typeface="Arial MT"/>
              </a:rPr>
              <a:t> </a:t>
            </a:r>
            <a:r>
              <a:rPr sz="1935" spc="-6" dirty="0">
                <a:solidFill>
                  <a:srgbClr val="FFFFFF"/>
                </a:solidFill>
                <a:latin typeface="Arial MT"/>
                <a:cs typeface="Arial MT"/>
              </a:rPr>
              <a:t>Par</a:t>
            </a:r>
            <a:r>
              <a:rPr sz="1935" spc="-18" dirty="0">
                <a:solidFill>
                  <a:srgbClr val="FFFFFF"/>
                </a:solidFill>
                <a:latin typeface="Arial MT"/>
                <a:cs typeface="Arial MT"/>
              </a:rPr>
              <a:t> </a:t>
            </a:r>
            <a:r>
              <a:rPr sz="1935" spc="-6" dirty="0">
                <a:solidFill>
                  <a:srgbClr val="FFFFFF"/>
                </a:solidFill>
                <a:latin typeface="Arial MT"/>
                <a:cs typeface="Arial MT"/>
              </a:rPr>
              <a:t>conséquence :</a:t>
            </a:r>
            <a:endParaRPr sz="1935">
              <a:solidFill>
                <a:prstClr val="black"/>
              </a:solidFill>
              <a:latin typeface="Arial MT"/>
              <a:cs typeface="Arial MT"/>
            </a:endParaRPr>
          </a:p>
        </p:txBody>
      </p:sp>
      <p:sp>
        <p:nvSpPr>
          <p:cNvPr id="5" name="object 5"/>
          <p:cNvSpPr txBox="1"/>
          <p:nvPr/>
        </p:nvSpPr>
        <p:spPr>
          <a:xfrm>
            <a:off x="668011" y="2787410"/>
            <a:ext cx="117467" cy="146444"/>
          </a:xfrm>
          <a:prstGeom prst="rect">
            <a:avLst/>
          </a:prstGeom>
        </p:spPr>
        <p:txBody>
          <a:bodyPr vert="horz" wrap="square" lIns="0" tIns="16123" rIns="0" bIns="0" rtlCol="0">
            <a:spAutoFit/>
          </a:bodyPr>
          <a:lstStyle/>
          <a:p>
            <a:pPr marL="15356" defTabSz="1105601">
              <a:spcBef>
                <a:spcPts val="127"/>
              </a:spcBef>
            </a:pPr>
            <a:r>
              <a:rPr sz="846" spc="6" dirty="0">
                <a:solidFill>
                  <a:srgbClr val="FFFFFF"/>
                </a:solidFill>
                <a:latin typeface="Lucida Sans Unicode"/>
                <a:cs typeface="Lucida Sans Unicode"/>
              </a:rPr>
              <a:t>●</a:t>
            </a:r>
            <a:endParaRPr sz="846">
              <a:solidFill>
                <a:prstClr val="black"/>
              </a:solidFill>
              <a:latin typeface="Lucida Sans Unicode"/>
              <a:cs typeface="Lucida Sans Unicode"/>
            </a:endParaRPr>
          </a:p>
        </p:txBody>
      </p:sp>
      <p:sp>
        <p:nvSpPr>
          <p:cNvPr id="6" name="object 6"/>
          <p:cNvSpPr txBox="1"/>
          <p:nvPr/>
        </p:nvSpPr>
        <p:spPr>
          <a:xfrm>
            <a:off x="1059752" y="2709513"/>
            <a:ext cx="10287960" cy="889025"/>
          </a:xfrm>
          <a:prstGeom prst="rect">
            <a:avLst/>
          </a:prstGeom>
        </p:spPr>
        <p:txBody>
          <a:bodyPr vert="horz" wrap="square" lIns="0" tIns="42227" rIns="0" bIns="0" rtlCol="0">
            <a:spAutoFit/>
          </a:bodyPr>
          <a:lstStyle/>
          <a:p>
            <a:pPr marL="15356" marR="6142" defTabSz="1105601">
              <a:lnSpc>
                <a:spcPts val="2152"/>
              </a:lnSpc>
              <a:spcBef>
                <a:spcPts val="333"/>
              </a:spcBef>
            </a:pPr>
            <a:r>
              <a:rPr sz="1935" spc="-6" dirty="0">
                <a:solidFill>
                  <a:srgbClr val="FFFFFF"/>
                </a:solidFill>
                <a:latin typeface="Arial MT"/>
                <a:cs typeface="Arial MT"/>
              </a:rPr>
              <a:t>il</a:t>
            </a:r>
            <a:r>
              <a:rPr sz="1935" dirty="0">
                <a:solidFill>
                  <a:srgbClr val="FFFFFF"/>
                </a:solidFill>
                <a:latin typeface="Arial MT"/>
                <a:cs typeface="Arial MT"/>
              </a:rPr>
              <a:t> </a:t>
            </a:r>
            <a:r>
              <a:rPr sz="1935" spc="-6" dirty="0">
                <a:solidFill>
                  <a:srgbClr val="FFFFFF"/>
                </a:solidFill>
                <a:latin typeface="Arial MT"/>
                <a:cs typeface="Arial MT"/>
              </a:rPr>
              <a:t>est impossible pour la JVM de</a:t>
            </a:r>
            <a:r>
              <a:rPr sz="1935" dirty="0">
                <a:solidFill>
                  <a:srgbClr val="FFFFFF"/>
                </a:solidFill>
                <a:latin typeface="Arial MT"/>
                <a:cs typeface="Arial MT"/>
              </a:rPr>
              <a:t> </a:t>
            </a:r>
            <a:r>
              <a:rPr sz="1935" spc="-6" dirty="0">
                <a:solidFill>
                  <a:srgbClr val="FFFFFF"/>
                </a:solidFill>
                <a:latin typeface="Arial MT"/>
                <a:cs typeface="Arial MT"/>
              </a:rPr>
              <a:t>déterminer</a:t>
            </a:r>
            <a:r>
              <a:rPr sz="1935" spc="-12" dirty="0">
                <a:solidFill>
                  <a:srgbClr val="FFFFFF"/>
                </a:solidFill>
                <a:latin typeface="Arial MT"/>
                <a:cs typeface="Arial MT"/>
              </a:rPr>
              <a:t> </a:t>
            </a:r>
            <a:r>
              <a:rPr sz="1935" spc="-6" dirty="0">
                <a:solidFill>
                  <a:srgbClr val="FFFFFF"/>
                </a:solidFill>
                <a:latin typeface="Arial MT"/>
                <a:cs typeface="Arial MT"/>
              </a:rPr>
              <a:t>si</a:t>
            </a:r>
            <a:r>
              <a:rPr sz="1935" dirty="0">
                <a:solidFill>
                  <a:srgbClr val="FFFFFF"/>
                </a:solidFill>
                <a:latin typeface="Arial MT"/>
                <a:cs typeface="Arial MT"/>
              </a:rPr>
              <a:t> </a:t>
            </a:r>
            <a:r>
              <a:rPr sz="1935" spc="-6" dirty="0">
                <a:solidFill>
                  <a:srgbClr val="FFFFFF"/>
                </a:solidFill>
                <a:latin typeface="Arial MT"/>
                <a:cs typeface="Arial MT"/>
              </a:rPr>
              <a:t>tous les</a:t>
            </a:r>
            <a:r>
              <a:rPr sz="1935" spc="6" dirty="0">
                <a:solidFill>
                  <a:srgbClr val="FFFFFF"/>
                </a:solidFill>
                <a:latin typeface="Arial MT"/>
                <a:cs typeface="Arial MT"/>
              </a:rPr>
              <a:t> </a:t>
            </a:r>
            <a:r>
              <a:rPr sz="1935" spc="-6" dirty="0">
                <a:solidFill>
                  <a:srgbClr val="FFFFFF"/>
                </a:solidFill>
                <a:latin typeface="Arial MT"/>
                <a:cs typeface="Arial MT"/>
              </a:rPr>
              <a:t>JAR</a:t>
            </a:r>
            <a:r>
              <a:rPr sz="1935" spc="-12" dirty="0">
                <a:solidFill>
                  <a:srgbClr val="FFFFFF"/>
                </a:solidFill>
                <a:latin typeface="Arial MT"/>
                <a:cs typeface="Arial MT"/>
              </a:rPr>
              <a:t> </a:t>
            </a:r>
            <a:r>
              <a:rPr sz="1935" spc="-6" dirty="0">
                <a:solidFill>
                  <a:srgbClr val="FFFFFF"/>
                </a:solidFill>
                <a:latin typeface="Arial MT"/>
                <a:cs typeface="Arial MT"/>
              </a:rPr>
              <a:t>requis sont</a:t>
            </a:r>
            <a:r>
              <a:rPr sz="1935" dirty="0">
                <a:solidFill>
                  <a:srgbClr val="FFFFFF"/>
                </a:solidFill>
                <a:latin typeface="Arial MT"/>
                <a:cs typeface="Arial MT"/>
              </a:rPr>
              <a:t> </a:t>
            </a:r>
            <a:r>
              <a:rPr sz="1935" spc="-6" dirty="0">
                <a:solidFill>
                  <a:srgbClr val="FFFFFF"/>
                </a:solidFill>
                <a:latin typeface="Arial MT"/>
                <a:cs typeface="Arial MT"/>
              </a:rPr>
              <a:t>présents</a:t>
            </a:r>
            <a:r>
              <a:rPr sz="1935" dirty="0">
                <a:solidFill>
                  <a:srgbClr val="FFFFFF"/>
                </a:solidFill>
                <a:latin typeface="Arial MT"/>
                <a:cs typeface="Arial MT"/>
              </a:rPr>
              <a:t> </a:t>
            </a:r>
            <a:r>
              <a:rPr sz="1935" spc="-6" dirty="0">
                <a:solidFill>
                  <a:srgbClr val="FFFFFF"/>
                </a:solidFill>
                <a:latin typeface="Arial MT"/>
                <a:cs typeface="Arial MT"/>
              </a:rPr>
              <a:t>dans le </a:t>
            </a:r>
            <a:r>
              <a:rPr sz="1935" dirty="0">
                <a:solidFill>
                  <a:srgbClr val="FFFFFF"/>
                </a:solidFill>
                <a:latin typeface="Arial MT"/>
                <a:cs typeface="Arial MT"/>
              </a:rPr>
              <a:t> </a:t>
            </a:r>
            <a:r>
              <a:rPr sz="1935" spc="-6" dirty="0">
                <a:solidFill>
                  <a:srgbClr val="FFFFFF"/>
                </a:solidFill>
                <a:latin typeface="Arial MT"/>
                <a:cs typeface="Arial MT"/>
              </a:rPr>
              <a:t>classpath.</a:t>
            </a:r>
            <a:r>
              <a:rPr sz="1935" spc="-103" dirty="0">
                <a:solidFill>
                  <a:srgbClr val="FFFFFF"/>
                </a:solidFill>
                <a:latin typeface="Arial MT"/>
                <a:cs typeface="Arial MT"/>
              </a:rPr>
              <a:t> </a:t>
            </a:r>
            <a:r>
              <a:rPr sz="1935" spc="-6" dirty="0">
                <a:solidFill>
                  <a:srgbClr val="FFFFFF"/>
                </a:solidFill>
                <a:latin typeface="Arial MT"/>
                <a:cs typeface="Arial MT"/>
              </a:rPr>
              <a:t>Ainsi</a:t>
            </a:r>
            <a:r>
              <a:rPr sz="1935" spc="12" dirty="0">
                <a:solidFill>
                  <a:srgbClr val="FFFFFF"/>
                </a:solidFill>
                <a:latin typeface="Arial MT"/>
                <a:cs typeface="Arial MT"/>
              </a:rPr>
              <a:t> </a:t>
            </a:r>
            <a:r>
              <a:rPr sz="1935" spc="-6" dirty="0">
                <a:solidFill>
                  <a:srgbClr val="FFFFFF"/>
                </a:solidFill>
                <a:latin typeface="Arial MT"/>
                <a:cs typeface="Arial MT"/>
              </a:rPr>
              <a:t>si</a:t>
            </a:r>
            <a:r>
              <a:rPr sz="1935" spc="12" dirty="0">
                <a:solidFill>
                  <a:srgbClr val="FFFFFF"/>
                </a:solidFill>
                <a:latin typeface="Arial MT"/>
                <a:cs typeface="Arial MT"/>
              </a:rPr>
              <a:t> </a:t>
            </a:r>
            <a:r>
              <a:rPr sz="1935" spc="-6" dirty="0">
                <a:solidFill>
                  <a:srgbClr val="FFFFFF"/>
                </a:solidFill>
                <a:latin typeface="Arial MT"/>
                <a:cs typeface="Arial MT"/>
              </a:rPr>
              <a:t>une</a:t>
            </a:r>
            <a:r>
              <a:rPr sz="1935" spc="6" dirty="0">
                <a:solidFill>
                  <a:srgbClr val="FFFFFF"/>
                </a:solidFill>
                <a:latin typeface="Arial MT"/>
                <a:cs typeface="Arial MT"/>
              </a:rPr>
              <a:t> </a:t>
            </a:r>
            <a:r>
              <a:rPr sz="1935" spc="-6" dirty="0">
                <a:solidFill>
                  <a:srgbClr val="FFFFFF"/>
                </a:solidFill>
                <a:latin typeface="Arial MT"/>
                <a:cs typeface="Arial MT"/>
              </a:rPr>
              <a:t>classe</a:t>
            </a:r>
            <a:r>
              <a:rPr sz="1935" spc="6" dirty="0">
                <a:solidFill>
                  <a:srgbClr val="FFFFFF"/>
                </a:solidFill>
                <a:latin typeface="Arial MT"/>
                <a:cs typeface="Arial MT"/>
              </a:rPr>
              <a:t> </a:t>
            </a:r>
            <a:r>
              <a:rPr sz="1935" spc="-12" dirty="0">
                <a:solidFill>
                  <a:srgbClr val="FFFFFF"/>
                </a:solidFill>
                <a:latin typeface="Arial MT"/>
                <a:cs typeface="Arial MT"/>
              </a:rPr>
              <a:t>n'est</a:t>
            </a:r>
            <a:r>
              <a:rPr sz="1935" spc="6" dirty="0">
                <a:solidFill>
                  <a:srgbClr val="FFFFFF"/>
                </a:solidFill>
                <a:latin typeface="Arial MT"/>
                <a:cs typeface="Arial MT"/>
              </a:rPr>
              <a:t> </a:t>
            </a:r>
            <a:r>
              <a:rPr sz="1935" spc="-6" dirty="0">
                <a:solidFill>
                  <a:srgbClr val="FFFFFF"/>
                </a:solidFill>
                <a:latin typeface="Arial MT"/>
                <a:cs typeface="Arial MT"/>
              </a:rPr>
              <a:t>pas</a:t>
            </a:r>
            <a:r>
              <a:rPr sz="1935" spc="6" dirty="0">
                <a:solidFill>
                  <a:srgbClr val="FFFFFF"/>
                </a:solidFill>
                <a:latin typeface="Arial MT"/>
                <a:cs typeface="Arial MT"/>
              </a:rPr>
              <a:t> </a:t>
            </a:r>
            <a:r>
              <a:rPr sz="1935" spc="-6" dirty="0">
                <a:solidFill>
                  <a:srgbClr val="FFFFFF"/>
                </a:solidFill>
                <a:latin typeface="Arial MT"/>
                <a:cs typeface="Arial MT"/>
              </a:rPr>
              <a:t>trouvée,</a:t>
            </a:r>
            <a:r>
              <a:rPr sz="1935" dirty="0">
                <a:solidFill>
                  <a:srgbClr val="FFFFFF"/>
                </a:solidFill>
                <a:latin typeface="Arial MT"/>
                <a:cs typeface="Arial MT"/>
              </a:rPr>
              <a:t> </a:t>
            </a:r>
            <a:r>
              <a:rPr sz="1935" spc="-6" dirty="0">
                <a:solidFill>
                  <a:srgbClr val="FFFFFF"/>
                </a:solidFill>
                <a:latin typeface="Arial MT"/>
                <a:cs typeface="Arial MT"/>
              </a:rPr>
              <a:t>une</a:t>
            </a:r>
            <a:r>
              <a:rPr sz="1935" spc="6" dirty="0">
                <a:solidFill>
                  <a:srgbClr val="FFFFFF"/>
                </a:solidFill>
                <a:latin typeface="Arial MT"/>
                <a:cs typeface="Arial MT"/>
              </a:rPr>
              <a:t> </a:t>
            </a:r>
            <a:r>
              <a:rPr sz="1935" spc="-6" dirty="0">
                <a:solidFill>
                  <a:srgbClr val="FFFFFF"/>
                </a:solidFill>
                <a:latin typeface="Arial MT"/>
                <a:cs typeface="Arial MT"/>
              </a:rPr>
              <a:t>exception</a:t>
            </a:r>
            <a:r>
              <a:rPr sz="1935" spc="6" dirty="0">
                <a:solidFill>
                  <a:srgbClr val="FFFFFF"/>
                </a:solidFill>
                <a:latin typeface="Arial MT"/>
                <a:cs typeface="Arial MT"/>
              </a:rPr>
              <a:t> </a:t>
            </a:r>
            <a:r>
              <a:rPr sz="1935" spc="-6" dirty="0">
                <a:solidFill>
                  <a:srgbClr val="FFFFFF"/>
                </a:solidFill>
                <a:latin typeface="Arial MT"/>
                <a:cs typeface="Arial MT"/>
              </a:rPr>
              <a:t>de</a:t>
            </a:r>
            <a:r>
              <a:rPr sz="1935" spc="6" dirty="0">
                <a:solidFill>
                  <a:srgbClr val="FFFFFF"/>
                </a:solidFill>
                <a:latin typeface="Arial MT"/>
                <a:cs typeface="Arial MT"/>
              </a:rPr>
              <a:t> </a:t>
            </a:r>
            <a:r>
              <a:rPr sz="1935" spc="-6" dirty="0">
                <a:solidFill>
                  <a:srgbClr val="FFFFFF"/>
                </a:solidFill>
                <a:latin typeface="Arial MT"/>
                <a:cs typeface="Arial MT"/>
              </a:rPr>
              <a:t>type</a:t>
            </a:r>
            <a:r>
              <a:rPr sz="1935" spc="6" dirty="0">
                <a:solidFill>
                  <a:srgbClr val="FFFFFF"/>
                </a:solidFill>
                <a:latin typeface="Arial MT"/>
                <a:cs typeface="Arial MT"/>
              </a:rPr>
              <a:t> </a:t>
            </a:r>
            <a:r>
              <a:rPr sz="1935" spc="-12" dirty="0">
                <a:solidFill>
                  <a:srgbClr val="FFFFFF"/>
                </a:solidFill>
                <a:latin typeface="Arial MT"/>
                <a:cs typeface="Arial MT"/>
              </a:rPr>
              <a:t>NoClassDefFoundError </a:t>
            </a:r>
            <a:r>
              <a:rPr sz="1935" spc="-520" dirty="0">
                <a:solidFill>
                  <a:srgbClr val="FFFFFF"/>
                </a:solidFill>
                <a:latin typeface="Arial MT"/>
                <a:cs typeface="Arial MT"/>
              </a:rPr>
              <a:t> </a:t>
            </a:r>
            <a:r>
              <a:rPr sz="1935" spc="-6" dirty="0">
                <a:solidFill>
                  <a:srgbClr val="FFFFFF"/>
                </a:solidFill>
                <a:latin typeface="Arial MT"/>
                <a:cs typeface="Arial MT"/>
              </a:rPr>
              <a:t>est</a:t>
            </a:r>
            <a:r>
              <a:rPr sz="1935" spc="-18" dirty="0">
                <a:solidFill>
                  <a:srgbClr val="FFFFFF"/>
                </a:solidFill>
                <a:latin typeface="Arial MT"/>
                <a:cs typeface="Arial MT"/>
              </a:rPr>
              <a:t> </a:t>
            </a:r>
            <a:r>
              <a:rPr sz="1935" spc="-6" dirty="0">
                <a:solidFill>
                  <a:srgbClr val="FFFFFF"/>
                </a:solidFill>
                <a:latin typeface="Arial MT"/>
                <a:cs typeface="Arial MT"/>
              </a:rPr>
              <a:t>levée à sa première utilisation</a:t>
            </a:r>
            <a:endParaRPr sz="1935">
              <a:solidFill>
                <a:prstClr val="black"/>
              </a:solidFill>
              <a:latin typeface="Arial MT"/>
              <a:cs typeface="Arial MT"/>
            </a:endParaRPr>
          </a:p>
        </p:txBody>
      </p:sp>
      <p:sp>
        <p:nvSpPr>
          <p:cNvPr id="7" name="object 7"/>
          <p:cNvSpPr txBox="1"/>
          <p:nvPr/>
        </p:nvSpPr>
        <p:spPr>
          <a:xfrm>
            <a:off x="668011" y="3768928"/>
            <a:ext cx="117467" cy="146444"/>
          </a:xfrm>
          <a:prstGeom prst="rect">
            <a:avLst/>
          </a:prstGeom>
        </p:spPr>
        <p:txBody>
          <a:bodyPr vert="horz" wrap="square" lIns="0" tIns="16123" rIns="0" bIns="0" rtlCol="0">
            <a:spAutoFit/>
          </a:bodyPr>
          <a:lstStyle/>
          <a:p>
            <a:pPr marL="15356" defTabSz="1105601">
              <a:spcBef>
                <a:spcPts val="127"/>
              </a:spcBef>
            </a:pPr>
            <a:r>
              <a:rPr sz="846" spc="6" dirty="0">
                <a:solidFill>
                  <a:srgbClr val="FFFFFF"/>
                </a:solidFill>
                <a:latin typeface="Lucida Sans Unicode"/>
                <a:cs typeface="Lucida Sans Unicode"/>
              </a:rPr>
              <a:t>●</a:t>
            </a:r>
            <a:endParaRPr sz="846">
              <a:solidFill>
                <a:prstClr val="black"/>
              </a:solidFill>
              <a:latin typeface="Lucida Sans Unicode"/>
              <a:cs typeface="Lucida Sans Unicode"/>
            </a:endParaRPr>
          </a:p>
        </p:txBody>
      </p:sp>
      <p:sp>
        <p:nvSpPr>
          <p:cNvPr id="8" name="object 8"/>
          <p:cNvSpPr txBox="1"/>
          <p:nvPr/>
        </p:nvSpPr>
        <p:spPr>
          <a:xfrm>
            <a:off x="1059752" y="3691031"/>
            <a:ext cx="9930184" cy="889025"/>
          </a:xfrm>
          <a:prstGeom prst="rect">
            <a:avLst/>
          </a:prstGeom>
        </p:spPr>
        <p:txBody>
          <a:bodyPr vert="horz" wrap="square" lIns="0" tIns="42227" rIns="0" bIns="0" rtlCol="0">
            <a:spAutoFit/>
          </a:bodyPr>
          <a:lstStyle/>
          <a:p>
            <a:pPr marL="15356" marR="6142" algn="just" defTabSz="1105601">
              <a:lnSpc>
                <a:spcPts val="2152"/>
              </a:lnSpc>
              <a:spcBef>
                <a:spcPts val="333"/>
              </a:spcBef>
            </a:pPr>
            <a:r>
              <a:rPr sz="1935" spc="-6" dirty="0">
                <a:solidFill>
                  <a:srgbClr val="FFFFFF"/>
                </a:solidFill>
                <a:latin typeface="Arial MT"/>
                <a:cs typeface="Arial MT"/>
              </a:rPr>
              <a:t>si la classe demandée est dans plusieurs JARs, ce qui est souvent dû à deux versions d’un </a:t>
            </a:r>
            <a:r>
              <a:rPr sz="1935" spc="-520" dirty="0">
                <a:solidFill>
                  <a:srgbClr val="FFFFFF"/>
                </a:solidFill>
                <a:latin typeface="Arial MT"/>
                <a:cs typeface="Arial MT"/>
              </a:rPr>
              <a:t> </a:t>
            </a:r>
            <a:r>
              <a:rPr sz="1935" spc="-6" dirty="0">
                <a:solidFill>
                  <a:srgbClr val="FFFFFF"/>
                </a:solidFill>
                <a:latin typeface="Arial MT"/>
                <a:cs typeface="Arial MT"/>
              </a:rPr>
              <a:t>même JAR présent dans le classpath, le classloader prendra le premier JAR qui contient la </a:t>
            </a:r>
            <a:r>
              <a:rPr sz="1935" spc="-520" dirty="0">
                <a:solidFill>
                  <a:srgbClr val="FFFFFF"/>
                </a:solidFill>
                <a:latin typeface="Arial MT"/>
                <a:cs typeface="Arial MT"/>
              </a:rPr>
              <a:t> </a:t>
            </a:r>
            <a:r>
              <a:rPr sz="1935" spc="-6" dirty="0">
                <a:solidFill>
                  <a:srgbClr val="FFFFFF"/>
                </a:solidFill>
                <a:latin typeface="Arial MT"/>
                <a:cs typeface="Arial MT"/>
              </a:rPr>
              <a:t>bonne</a:t>
            </a:r>
            <a:r>
              <a:rPr sz="1935" spc="-12" dirty="0">
                <a:solidFill>
                  <a:srgbClr val="FFFFFF"/>
                </a:solidFill>
                <a:latin typeface="Arial MT"/>
                <a:cs typeface="Arial MT"/>
              </a:rPr>
              <a:t> </a:t>
            </a:r>
            <a:r>
              <a:rPr sz="1935" spc="-6" dirty="0">
                <a:solidFill>
                  <a:srgbClr val="FFFFFF"/>
                </a:solidFill>
                <a:latin typeface="Arial MT"/>
                <a:cs typeface="Arial MT"/>
              </a:rPr>
              <a:t>classe. </a:t>
            </a:r>
            <a:r>
              <a:rPr sz="1935" spc="-48" dirty="0">
                <a:solidFill>
                  <a:srgbClr val="FFFFFF"/>
                </a:solidFill>
                <a:latin typeface="Arial MT"/>
                <a:cs typeface="Arial MT"/>
              </a:rPr>
              <a:t>Or,</a:t>
            </a:r>
            <a:r>
              <a:rPr sz="1935" spc="-6" dirty="0">
                <a:solidFill>
                  <a:srgbClr val="FFFFFF"/>
                </a:solidFill>
                <a:latin typeface="Arial MT"/>
                <a:cs typeface="Arial MT"/>
              </a:rPr>
              <a:t> ceci</a:t>
            </a:r>
            <a:r>
              <a:rPr sz="1935" dirty="0">
                <a:solidFill>
                  <a:srgbClr val="FFFFFF"/>
                </a:solidFill>
                <a:latin typeface="Arial MT"/>
                <a:cs typeface="Arial MT"/>
              </a:rPr>
              <a:t> </a:t>
            </a:r>
            <a:r>
              <a:rPr sz="1935" spc="-6" dirty="0">
                <a:solidFill>
                  <a:srgbClr val="FFFFFF"/>
                </a:solidFill>
                <a:latin typeface="Arial MT"/>
                <a:cs typeface="Arial MT"/>
              </a:rPr>
              <a:t>:</a:t>
            </a:r>
            <a:endParaRPr sz="1935">
              <a:solidFill>
                <a:prstClr val="black"/>
              </a:solidFill>
              <a:latin typeface="Arial MT"/>
              <a:cs typeface="Arial MT"/>
            </a:endParaRPr>
          </a:p>
        </p:txBody>
      </p:sp>
      <p:sp>
        <p:nvSpPr>
          <p:cNvPr id="9" name="object 9"/>
          <p:cNvSpPr txBox="1"/>
          <p:nvPr/>
        </p:nvSpPr>
        <p:spPr>
          <a:xfrm>
            <a:off x="1190331" y="4706053"/>
            <a:ext cx="175049" cy="234062"/>
          </a:xfrm>
          <a:prstGeom prst="rect">
            <a:avLst/>
          </a:prstGeom>
        </p:spPr>
        <p:txBody>
          <a:bodyPr vert="horz" wrap="square" lIns="0" tIns="19962" rIns="0" bIns="0" rtlCol="0">
            <a:spAutoFit/>
          </a:bodyPr>
          <a:lstStyle/>
          <a:p>
            <a:pPr marL="15356" defTabSz="1105601">
              <a:spcBef>
                <a:spcPts val="157"/>
              </a:spcBef>
            </a:pPr>
            <a:r>
              <a:rPr sz="1390" spc="24" dirty="0">
                <a:solidFill>
                  <a:srgbClr val="0058FF"/>
                </a:solidFill>
                <a:latin typeface="Lucida Sans Unicode"/>
                <a:cs typeface="Lucida Sans Unicode"/>
              </a:rPr>
              <a:t>●</a:t>
            </a:r>
            <a:endParaRPr sz="1390">
              <a:solidFill>
                <a:prstClr val="black"/>
              </a:solidFill>
              <a:latin typeface="Lucida Sans Unicode"/>
              <a:cs typeface="Lucida Sans Unicode"/>
            </a:endParaRPr>
          </a:p>
        </p:txBody>
      </p:sp>
      <p:sp>
        <p:nvSpPr>
          <p:cNvPr id="10" name="object 10"/>
          <p:cNvSpPr txBox="1"/>
          <p:nvPr/>
        </p:nvSpPr>
        <p:spPr>
          <a:xfrm>
            <a:off x="1190331" y="5425980"/>
            <a:ext cx="175049" cy="234062"/>
          </a:xfrm>
          <a:prstGeom prst="rect">
            <a:avLst/>
          </a:prstGeom>
        </p:spPr>
        <p:txBody>
          <a:bodyPr vert="horz" wrap="square" lIns="0" tIns="19962" rIns="0" bIns="0" rtlCol="0">
            <a:spAutoFit/>
          </a:bodyPr>
          <a:lstStyle/>
          <a:p>
            <a:pPr marL="15356" defTabSz="1105601">
              <a:spcBef>
                <a:spcPts val="157"/>
              </a:spcBef>
            </a:pPr>
            <a:r>
              <a:rPr sz="1390" spc="24" dirty="0">
                <a:solidFill>
                  <a:srgbClr val="0058FF"/>
                </a:solidFill>
                <a:latin typeface="Lucida Sans Unicode"/>
                <a:cs typeface="Lucida Sans Unicode"/>
              </a:rPr>
              <a:t>●</a:t>
            </a:r>
            <a:endParaRPr sz="1390">
              <a:solidFill>
                <a:prstClr val="black"/>
              </a:solidFill>
              <a:latin typeface="Lucida Sans Unicode"/>
              <a:cs typeface="Lucida Sans Unicode"/>
            </a:endParaRPr>
          </a:p>
        </p:txBody>
      </p:sp>
      <p:sp>
        <p:nvSpPr>
          <p:cNvPr id="11" name="object 11"/>
          <p:cNvSpPr txBox="1"/>
          <p:nvPr/>
        </p:nvSpPr>
        <p:spPr>
          <a:xfrm>
            <a:off x="1582057" y="4683865"/>
            <a:ext cx="9930184" cy="1350690"/>
          </a:xfrm>
          <a:prstGeom prst="rect">
            <a:avLst/>
          </a:prstGeom>
        </p:spPr>
        <p:txBody>
          <a:bodyPr vert="horz" wrap="square" lIns="0" tIns="42227" rIns="0" bIns="0" rtlCol="0">
            <a:spAutoFit/>
          </a:bodyPr>
          <a:lstStyle/>
          <a:p>
            <a:pPr marL="15356" marR="6142" defTabSz="1105601">
              <a:lnSpc>
                <a:spcPts val="2152"/>
              </a:lnSpc>
              <a:spcBef>
                <a:spcPts val="333"/>
              </a:spcBef>
            </a:pPr>
            <a:r>
              <a:rPr sz="1935" spc="-6" dirty="0">
                <a:solidFill>
                  <a:srgbClr val="FFFFFF"/>
                </a:solidFill>
                <a:latin typeface="Arial MT"/>
                <a:cs typeface="Arial MT"/>
              </a:rPr>
              <a:t>peut </a:t>
            </a:r>
            <a:r>
              <a:rPr sz="1935" spc="-12" dirty="0">
                <a:solidFill>
                  <a:srgbClr val="FFFFFF"/>
                </a:solidFill>
                <a:latin typeface="Arial MT"/>
                <a:cs typeface="Arial MT"/>
              </a:rPr>
              <a:t>dépendre</a:t>
            </a:r>
            <a:r>
              <a:rPr sz="1935" dirty="0">
                <a:solidFill>
                  <a:srgbClr val="FFFFFF"/>
                </a:solidFill>
                <a:latin typeface="Arial MT"/>
                <a:cs typeface="Arial MT"/>
              </a:rPr>
              <a:t> </a:t>
            </a:r>
            <a:r>
              <a:rPr sz="1935" spc="-6" dirty="0">
                <a:solidFill>
                  <a:srgbClr val="FFFFFF"/>
                </a:solidFill>
                <a:latin typeface="Arial MT"/>
                <a:cs typeface="Arial MT"/>
              </a:rPr>
              <a:t>de</a:t>
            </a:r>
            <a:r>
              <a:rPr sz="1935" dirty="0">
                <a:solidFill>
                  <a:srgbClr val="FFFFFF"/>
                </a:solidFill>
                <a:latin typeface="Arial MT"/>
                <a:cs typeface="Arial MT"/>
              </a:rPr>
              <a:t> </a:t>
            </a:r>
            <a:r>
              <a:rPr sz="1935" spc="-6" dirty="0">
                <a:solidFill>
                  <a:srgbClr val="FFFFFF"/>
                </a:solidFill>
                <a:latin typeface="Arial MT"/>
                <a:cs typeface="Arial MT"/>
              </a:rPr>
              <a:t>l’OS,</a:t>
            </a:r>
            <a:r>
              <a:rPr sz="1935" dirty="0">
                <a:solidFill>
                  <a:srgbClr val="FFFFFF"/>
                </a:solidFill>
                <a:latin typeface="Arial MT"/>
                <a:cs typeface="Arial MT"/>
              </a:rPr>
              <a:t> </a:t>
            </a:r>
            <a:r>
              <a:rPr sz="1935" spc="-6" dirty="0">
                <a:solidFill>
                  <a:srgbClr val="FFFFFF"/>
                </a:solidFill>
                <a:latin typeface="Arial MT"/>
                <a:cs typeface="Arial MT"/>
              </a:rPr>
              <a:t>et</a:t>
            </a:r>
            <a:r>
              <a:rPr sz="1935" dirty="0">
                <a:solidFill>
                  <a:srgbClr val="FFFFFF"/>
                </a:solidFill>
                <a:latin typeface="Arial MT"/>
                <a:cs typeface="Arial MT"/>
              </a:rPr>
              <a:t> </a:t>
            </a:r>
            <a:r>
              <a:rPr sz="1935" spc="-6" dirty="0">
                <a:solidFill>
                  <a:srgbClr val="FFFFFF"/>
                </a:solidFill>
                <a:latin typeface="Arial MT"/>
                <a:cs typeface="Arial MT"/>
              </a:rPr>
              <a:t>amener un comportement</a:t>
            </a:r>
            <a:r>
              <a:rPr sz="1935" dirty="0">
                <a:solidFill>
                  <a:srgbClr val="FFFFFF"/>
                </a:solidFill>
                <a:latin typeface="Arial MT"/>
                <a:cs typeface="Arial MT"/>
              </a:rPr>
              <a:t> </a:t>
            </a:r>
            <a:r>
              <a:rPr sz="1935" spc="-12" dirty="0">
                <a:solidFill>
                  <a:srgbClr val="FFFFFF"/>
                </a:solidFill>
                <a:latin typeface="Arial MT"/>
                <a:cs typeface="Arial MT"/>
              </a:rPr>
              <a:t>différent</a:t>
            </a:r>
            <a:r>
              <a:rPr sz="1935" spc="-6" dirty="0">
                <a:solidFill>
                  <a:srgbClr val="FFFFFF"/>
                </a:solidFill>
                <a:latin typeface="Arial MT"/>
                <a:cs typeface="Arial MT"/>
              </a:rPr>
              <a:t> selon</a:t>
            </a:r>
            <a:r>
              <a:rPr sz="1935" dirty="0">
                <a:solidFill>
                  <a:srgbClr val="FFFFFF"/>
                </a:solidFill>
                <a:latin typeface="Arial MT"/>
                <a:cs typeface="Arial MT"/>
              </a:rPr>
              <a:t> </a:t>
            </a:r>
            <a:r>
              <a:rPr sz="1935" spc="-6" dirty="0">
                <a:solidFill>
                  <a:srgbClr val="FFFFFF"/>
                </a:solidFill>
                <a:latin typeface="Arial MT"/>
                <a:cs typeface="Arial MT"/>
              </a:rPr>
              <a:t>les</a:t>
            </a:r>
            <a:r>
              <a:rPr sz="1935" dirty="0">
                <a:solidFill>
                  <a:srgbClr val="FFFFFF"/>
                </a:solidFill>
                <a:latin typeface="Arial MT"/>
                <a:cs typeface="Arial MT"/>
              </a:rPr>
              <a:t> </a:t>
            </a:r>
            <a:r>
              <a:rPr sz="1935" spc="-6" dirty="0">
                <a:solidFill>
                  <a:srgbClr val="FFFFFF"/>
                </a:solidFill>
                <a:latin typeface="Arial MT"/>
                <a:cs typeface="Arial MT"/>
              </a:rPr>
              <a:t>systèmes.</a:t>
            </a:r>
            <a:r>
              <a:rPr sz="1935" dirty="0">
                <a:solidFill>
                  <a:srgbClr val="FFFFFF"/>
                </a:solidFill>
                <a:latin typeface="Arial MT"/>
                <a:cs typeface="Arial MT"/>
              </a:rPr>
              <a:t> </a:t>
            </a:r>
            <a:r>
              <a:rPr sz="1935" spc="-12" dirty="0">
                <a:solidFill>
                  <a:srgbClr val="FFFFFF"/>
                </a:solidFill>
                <a:latin typeface="Arial MT"/>
                <a:cs typeface="Arial MT"/>
              </a:rPr>
              <a:t>Ce</a:t>
            </a:r>
            <a:r>
              <a:rPr sz="1935" dirty="0">
                <a:solidFill>
                  <a:srgbClr val="FFFFFF"/>
                </a:solidFill>
                <a:latin typeface="Arial MT"/>
                <a:cs typeface="Arial MT"/>
              </a:rPr>
              <a:t> </a:t>
            </a:r>
            <a:r>
              <a:rPr sz="1935" spc="-6" dirty="0">
                <a:solidFill>
                  <a:srgbClr val="FFFFFF"/>
                </a:solidFill>
                <a:latin typeface="Arial MT"/>
                <a:cs typeface="Arial MT"/>
              </a:rPr>
              <a:t>genre </a:t>
            </a:r>
            <a:r>
              <a:rPr sz="1935" spc="-520" dirty="0">
                <a:solidFill>
                  <a:srgbClr val="FFFFFF"/>
                </a:solidFill>
                <a:latin typeface="Arial MT"/>
                <a:cs typeface="Arial MT"/>
              </a:rPr>
              <a:t> </a:t>
            </a:r>
            <a:r>
              <a:rPr sz="1935" spc="-6" dirty="0">
                <a:solidFill>
                  <a:srgbClr val="FFFFFF"/>
                </a:solidFill>
                <a:latin typeface="Arial MT"/>
                <a:cs typeface="Arial MT"/>
              </a:rPr>
              <a:t>de</a:t>
            </a:r>
            <a:r>
              <a:rPr sz="1935" spc="-12" dirty="0">
                <a:solidFill>
                  <a:srgbClr val="FFFFFF"/>
                </a:solidFill>
                <a:latin typeface="Arial MT"/>
                <a:cs typeface="Arial MT"/>
              </a:rPr>
              <a:t> </a:t>
            </a:r>
            <a:r>
              <a:rPr sz="1935" spc="-6" dirty="0">
                <a:solidFill>
                  <a:srgbClr val="FFFFFF"/>
                </a:solidFill>
                <a:latin typeface="Arial MT"/>
                <a:cs typeface="Arial MT"/>
              </a:rPr>
              <a:t>problèmes est extrêmement difficile à</a:t>
            </a:r>
            <a:r>
              <a:rPr sz="1935" spc="-12" dirty="0">
                <a:solidFill>
                  <a:srgbClr val="FFFFFF"/>
                </a:solidFill>
                <a:latin typeface="Arial MT"/>
                <a:cs typeface="Arial MT"/>
              </a:rPr>
              <a:t> </a:t>
            </a:r>
            <a:r>
              <a:rPr sz="1935" spc="-18" dirty="0">
                <a:solidFill>
                  <a:srgbClr val="FFFFFF"/>
                </a:solidFill>
                <a:latin typeface="Arial MT"/>
                <a:cs typeface="Arial MT"/>
              </a:rPr>
              <a:t>débugger.</a:t>
            </a:r>
            <a:endParaRPr sz="1935">
              <a:solidFill>
                <a:prstClr val="black"/>
              </a:solidFill>
              <a:latin typeface="Arial MT"/>
              <a:cs typeface="Arial MT"/>
            </a:endParaRPr>
          </a:p>
          <a:p>
            <a:pPr marL="15356" marR="402316" defTabSz="1105601">
              <a:lnSpc>
                <a:spcPts val="2152"/>
              </a:lnSpc>
              <a:spcBef>
                <a:spcPts val="1360"/>
              </a:spcBef>
            </a:pPr>
            <a:r>
              <a:rPr sz="1935" spc="-6" dirty="0">
                <a:solidFill>
                  <a:srgbClr val="FFFFFF"/>
                </a:solidFill>
                <a:latin typeface="Arial MT"/>
                <a:cs typeface="Arial MT"/>
              </a:rPr>
              <a:t>peut amener des</a:t>
            </a:r>
            <a:r>
              <a:rPr sz="1935" dirty="0">
                <a:solidFill>
                  <a:srgbClr val="FFFFFF"/>
                </a:solidFill>
                <a:latin typeface="Arial MT"/>
                <a:cs typeface="Arial MT"/>
              </a:rPr>
              <a:t> </a:t>
            </a:r>
            <a:r>
              <a:rPr sz="1935" spc="-6" dirty="0">
                <a:solidFill>
                  <a:srgbClr val="FFFFFF"/>
                </a:solidFill>
                <a:latin typeface="Arial MT"/>
                <a:cs typeface="Arial MT"/>
              </a:rPr>
              <a:t>comportements</a:t>
            </a:r>
            <a:r>
              <a:rPr sz="1935" spc="6" dirty="0">
                <a:solidFill>
                  <a:srgbClr val="FFFFFF"/>
                </a:solidFill>
                <a:latin typeface="Arial MT"/>
                <a:cs typeface="Arial MT"/>
              </a:rPr>
              <a:t> </a:t>
            </a:r>
            <a:r>
              <a:rPr sz="1935" spc="-6" dirty="0">
                <a:solidFill>
                  <a:srgbClr val="FFFFFF"/>
                </a:solidFill>
                <a:latin typeface="Arial MT"/>
                <a:cs typeface="Arial MT"/>
              </a:rPr>
              <a:t>indésirables, puisque</a:t>
            </a:r>
            <a:r>
              <a:rPr sz="1935" dirty="0">
                <a:solidFill>
                  <a:srgbClr val="FFFFFF"/>
                </a:solidFill>
                <a:latin typeface="Arial MT"/>
                <a:cs typeface="Arial MT"/>
              </a:rPr>
              <a:t> </a:t>
            </a:r>
            <a:r>
              <a:rPr sz="1935" spc="-6" dirty="0">
                <a:solidFill>
                  <a:srgbClr val="FFFFFF"/>
                </a:solidFill>
                <a:latin typeface="Arial MT"/>
                <a:cs typeface="Arial MT"/>
              </a:rPr>
              <a:t>certaines</a:t>
            </a:r>
            <a:r>
              <a:rPr sz="1935" dirty="0">
                <a:solidFill>
                  <a:srgbClr val="FFFFFF"/>
                </a:solidFill>
                <a:latin typeface="Arial MT"/>
                <a:cs typeface="Arial MT"/>
              </a:rPr>
              <a:t> </a:t>
            </a:r>
            <a:r>
              <a:rPr sz="1935" spc="-6" dirty="0">
                <a:solidFill>
                  <a:srgbClr val="FFFFFF"/>
                </a:solidFill>
                <a:latin typeface="Arial MT"/>
                <a:cs typeface="Arial MT"/>
              </a:rPr>
              <a:t>classes seront</a:t>
            </a:r>
            <a:r>
              <a:rPr sz="1935" dirty="0">
                <a:solidFill>
                  <a:srgbClr val="FFFFFF"/>
                </a:solidFill>
                <a:latin typeface="Arial MT"/>
                <a:cs typeface="Arial MT"/>
              </a:rPr>
              <a:t> </a:t>
            </a:r>
            <a:r>
              <a:rPr sz="1935" spc="-6" dirty="0">
                <a:solidFill>
                  <a:srgbClr val="FFFFFF"/>
                </a:solidFill>
                <a:latin typeface="Arial MT"/>
                <a:cs typeface="Arial MT"/>
              </a:rPr>
              <a:t>‘prises’ </a:t>
            </a:r>
            <a:r>
              <a:rPr sz="1935" spc="-520" dirty="0">
                <a:solidFill>
                  <a:srgbClr val="FFFFFF"/>
                </a:solidFill>
                <a:latin typeface="Arial MT"/>
                <a:cs typeface="Arial MT"/>
              </a:rPr>
              <a:t> </a:t>
            </a:r>
            <a:r>
              <a:rPr sz="1935" spc="-6" dirty="0">
                <a:solidFill>
                  <a:srgbClr val="FFFFFF"/>
                </a:solidFill>
                <a:latin typeface="Arial MT"/>
                <a:cs typeface="Arial MT"/>
              </a:rPr>
              <a:t>dans</a:t>
            </a:r>
            <a:r>
              <a:rPr sz="1935" spc="-12" dirty="0">
                <a:solidFill>
                  <a:srgbClr val="FFFFFF"/>
                </a:solidFill>
                <a:latin typeface="Arial MT"/>
                <a:cs typeface="Arial MT"/>
              </a:rPr>
              <a:t> </a:t>
            </a:r>
            <a:r>
              <a:rPr sz="1935" spc="-6" dirty="0">
                <a:solidFill>
                  <a:srgbClr val="FFFFFF"/>
                </a:solidFill>
                <a:latin typeface="Arial MT"/>
                <a:cs typeface="Arial MT"/>
              </a:rPr>
              <a:t>un JAR</a:t>
            </a:r>
            <a:r>
              <a:rPr sz="1935" spc="-12" dirty="0">
                <a:solidFill>
                  <a:srgbClr val="FFFFFF"/>
                </a:solidFill>
                <a:latin typeface="Arial MT"/>
                <a:cs typeface="Arial MT"/>
              </a:rPr>
              <a:t> </a:t>
            </a:r>
            <a:r>
              <a:rPr sz="1935" spc="-6" dirty="0">
                <a:solidFill>
                  <a:srgbClr val="FFFFFF"/>
                </a:solidFill>
                <a:latin typeface="Arial MT"/>
                <a:cs typeface="Arial MT"/>
              </a:rPr>
              <a:t>et</a:t>
            </a:r>
            <a:r>
              <a:rPr sz="1935" spc="-12" dirty="0">
                <a:solidFill>
                  <a:srgbClr val="FFFFFF"/>
                </a:solidFill>
                <a:latin typeface="Arial MT"/>
                <a:cs typeface="Arial MT"/>
              </a:rPr>
              <a:t> </a:t>
            </a:r>
            <a:r>
              <a:rPr sz="1935" spc="-6" dirty="0">
                <a:solidFill>
                  <a:srgbClr val="FFFFFF"/>
                </a:solidFill>
                <a:latin typeface="Arial MT"/>
                <a:cs typeface="Arial MT"/>
              </a:rPr>
              <a:t>d’autres dans</a:t>
            </a:r>
            <a:r>
              <a:rPr sz="1935" dirty="0">
                <a:solidFill>
                  <a:srgbClr val="FFFFFF"/>
                </a:solidFill>
                <a:latin typeface="Arial MT"/>
                <a:cs typeface="Arial MT"/>
              </a:rPr>
              <a:t> </a:t>
            </a:r>
            <a:r>
              <a:rPr sz="1935" spc="-6" dirty="0">
                <a:solidFill>
                  <a:srgbClr val="FFFFFF"/>
                </a:solidFill>
                <a:latin typeface="Arial MT"/>
                <a:cs typeface="Arial MT"/>
              </a:rPr>
              <a:t>un </a:t>
            </a:r>
            <a:r>
              <a:rPr sz="1935" spc="-12" dirty="0">
                <a:solidFill>
                  <a:srgbClr val="FFFFFF"/>
                </a:solidFill>
                <a:latin typeface="Arial MT"/>
                <a:cs typeface="Arial MT"/>
              </a:rPr>
              <a:t>autre.</a:t>
            </a:r>
            <a:endParaRPr sz="1935">
              <a:solidFill>
                <a:prstClr val="black"/>
              </a:solidFill>
              <a:latin typeface="Arial MT"/>
              <a:cs typeface="Arial MT"/>
            </a:endParaRPr>
          </a:p>
        </p:txBody>
      </p:sp>
    </p:spTree>
    <p:extLst>
      <p:ext uri="{BB962C8B-B14F-4D97-AF65-F5344CB8AC3E}">
        <p14:creationId xmlns:p14="http://schemas.microsoft.com/office/powerpoint/2010/main" val="3380139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963537"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Mod</a:t>
            </a:r>
            <a:r>
              <a:rPr sz="1814" b="1" spc="-12" dirty="0">
                <a:solidFill>
                  <a:srgbClr val="0058FF"/>
                </a:solidFill>
                <a:latin typeface="Arial"/>
                <a:cs typeface="Arial"/>
              </a:rPr>
              <a:t>u</a:t>
            </a:r>
            <a:r>
              <a:rPr sz="1814" b="1" dirty="0">
                <a:solidFill>
                  <a:srgbClr val="0058FF"/>
                </a:solidFill>
                <a:latin typeface="Arial"/>
                <a:cs typeface="Arial"/>
              </a:rPr>
              <a:t>les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6811551" cy="573671"/>
          </a:xfrm>
          <a:prstGeom prst="rect">
            <a:avLst/>
          </a:prstGeom>
        </p:spPr>
        <p:txBody>
          <a:bodyPr vert="horz" wrap="square" lIns="0" tIns="15355" rIns="0" bIns="0" rtlCol="0">
            <a:spAutoFit/>
          </a:bodyPr>
          <a:lstStyle/>
          <a:p>
            <a:pPr marL="15356">
              <a:spcBef>
                <a:spcPts val="121"/>
              </a:spcBef>
            </a:pPr>
            <a:r>
              <a:rPr spc="363" dirty="0"/>
              <a:t>Limites</a:t>
            </a:r>
            <a:r>
              <a:rPr spc="133" dirty="0"/>
              <a:t> </a:t>
            </a:r>
            <a:r>
              <a:rPr spc="459" dirty="0"/>
              <a:t>du</a:t>
            </a:r>
            <a:r>
              <a:rPr spc="138" dirty="0"/>
              <a:t> </a:t>
            </a:r>
            <a:r>
              <a:rPr spc="411" dirty="0"/>
              <a:t>Classloader</a:t>
            </a:r>
            <a:r>
              <a:rPr spc="133" dirty="0"/>
              <a:t> </a:t>
            </a:r>
            <a:r>
              <a:rPr spc="339" dirty="0"/>
              <a:t>(2)</a:t>
            </a:r>
          </a:p>
        </p:txBody>
      </p:sp>
      <p:sp>
        <p:nvSpPr>
          <p:cNvPr id="4" name="object 4"/>
          <p:cNvSpPr txBox="1"/>
          <p:nvPr/>
        </p:nvSpPr>
        <p:spPr>
          <a:xfrm>
            <a:off x="668010" y="2593720"/>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3065984"/>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1059752" y="1895553"/>
            <a:ext cx="10278747" cy="3314613"/>
          </a:xfrm>
          <a:prstGeom prst="rect">
            <a:avLst/>
          </a:prstGeom>
        </p:spPr>
        <p:txBody>
          <a:bodyPr vert="horz" wrap="square" lIns="0" tIns="15355" rIns="0" bIns="0" rtlCol="0">
            <a:spAutoFit/>
          </a:bodyPr>
          <a:lstStyle/>
          <a:p>
            <a:pPr marL="15356" marR="2304871" defTabSz="1105601">
              <a:lnSpc>
                <a:spcPct val="142400"/>
              </a:lnSpc>
              <a:spcBef>
                <a:spcPts val="121"/>
              </a:spcBef>
            </a:pPr>
            <a:r>
              <a:rPr sz="2176" spc="-6" dirty="0">
                <a:solidFill>
                  <a:srgbClr val="FFFFFF"/>
                </a:solidFill>
                <a:latin typeface="Arial MT"/>
                <a:cs typeface="Arial MT"/>
              </a:rPr>
              <a:t>Le classpath est paramétrable de manière </a:t>
            </a:r>
            <a:r>
              <a:rPr sz="2176" spc="-12" dirty="0">
                <a:solidFill>
                  <a:srgbClr val="FFFFFF"/>
                </a:solidFill>
                <a:latin typeface="Arial MT"/>
                <a:cs typeface="Arial MT"/>
              </a:rPr>
              <a:t>indépendante </a:t>
            </a:r>
            <a:r>
              <a:rPr sz="2176" spc="-6" dirty="0">
                <a:solidFill>
                  <a:srgbClr val="FFFFFF"/>
                </a:solidFill>
                <a:latin typeface="Arial MT"/>
                <a:cs typeface="Arial MT"/>
              </a:rPr>
              <a:t>lors de </a:t>
            </a:r>
            <a:r>
              <a:rPr sz="2176" dirty="0">
                <a:solidFill>
                  <a:srgbClr val="FFFFFF"/>
                </a:solidFill>
                <a:latin typeface="Arial MT"/>
                <a:cs typeface="Arial MT"/>
              </a:rPr>
              <a:t>: </a:t>
            </a:r>
            <a:r>
              <a:rPr sz="2176" spc="-592" dirty="0">
                <a:solidFill>
                  <a:srgbClr val="FFFFFF"/>
                </a:solidFill>
                <a:latin typeface="Arial MT"/>
                <a:cs typeface="Arial MT"/>
              </a:rPr>
              <a:t> </a:t>
            </a:r>
            <a:r>
              <a:rPr sz="2176" spc="-6" dirty="0">
                <a:solidFill>
                  <a:srgbClr val="FFFFFF"/>
                </a:solidFill>
                <a:latin typeface="Arial MT"/>
                <a:cs typeface="Arial MT"/>
              </a:rPr>
              <a:t>la</a:t>
            </a:r>
            <a:r>
              <a:rPr sz="2176" spc="-12" dirty="0">
                <a:solidFill>
                  <a:srgbClr val="FFFFFF"/>
                </a:solidFill>
                <a:latin typeface="Arial MT"/>
                <a:cs typeface="Arial MT"/>
              </a:rPr>
              <a:t> compilation,</a:t>
            </a:r>
            <a:endParaRPr sz="2176">
              <a:solidFill>
                <a:prstClr val="black"/>
              </a:solidFill>
              <a:latin typeface="Arial MT"/>
              <a:cs typeface="Arial MT"/>
            </a:endParaRPr>
          </a:p>
          <a:p>
            <a:pPr marL="15356" defTabSz="1105601">
              <a:spcBef>
                <a:spcPts val="1106"/>
              </a:spcBef>
            </a:pPr>
            <a:r>
              <a:rPr sz="2176" spc="-6" dirty="0">
                <a:solidFill>
                  <a:srgbClr val="FFFFFF"/>
                </a:solidFill>
                <a:latin typeface="Arial MT"/>
                <a:cs typeface="Arial MT"/>
              </a:rPr>
              <a:t>l’exécution.</a:t>
            </a:r>
            <a:endParaRPr sz="2176">
              <a:solidFill>
                <a:prstClr val="black"/>
              </a:solidFill>
              <a:latin typeface="Arial MT"/>
              <a:cs typeface="Arial MT"/>
            </a:endParaRPr>
          </a:p>
          <a:p>
            <a:pPr marL="15356" marR="183499" defTabSz="1105601">
              <a:lnSpc>
                <a:spcPts val="2442"/>
              </a:lnSpc>
              <a:spcBef>
                <a:spcPts val="1330"/>
              </a:spcBef>
            </a:pPr>
            <a:r>
              <a:rPr sz="2176" spc="-6" dirty="0">
                <a:solidFill>
                  <a:srgbClr val="FFFFFF"/>
                </a:solidFill>
                <a:latin typeface="Arial MT"/>
                <a:cs typeface="Arial MT"/>
              </a:rPr>
              <a:t>Si</a:t>
            </a:r>
            <a:r>
              <a:rPr sz="2176" dirty="0">
                <a:solidFill>
                  <a:srgbClr val="FFFFFF"/>
                </a:solidFill>
                <a:latin typeface="Arial MT"/>
                <a:cs typeface="Arial MT"/>
              </a:rPr>
              <a:t> </a:t>
            </a:r>
            <a:r>
              <a:rPr sz="2176" spc="-6" dirty="0">
                <a:solidFill>
                  <a:srgbClr val="FFFFFF"/>
                </a:solidFill>
                <a:latin typeface="Arial MT"/>
                <a:cs typeface="Arial MT"/>
              </a:rPr>
              <a:t>les</a:t>
            </a:r>
            <a:r>
              <a:rPr sz="2176" spc="6" dirty="0">
                <a:solidFill>
                  <a:srgbClr val="FFFFFF"/>
                </a:solidFill>
                <a:latin typeface="Arial MT"/>
                <a:cs typeface="Arial MT"/>
              </a:rPr>
              <a:t> </a:t>
            </a:r>
            <a:r>
              <a:rPr sz="2176" spc="-6" dirty="0">
                <a:solidFill>
                  <a:srgbClr val="FFFFFF"/>
                </a:solidFill>
                <a:latin typeface="Arial MT"/>
                <a:cs typeface="Arial MT"/>
              </a:rPr>
              <a:t>paramétrages</a:t>
            </a:r>
            <a:r>
              <a:rPr sz="2176" spc="6" dirty="0">
                <a:solidFill>
                  <a:srgbClr val="FFFFFF"/>
                </a:solidFill>
                <a:latin typeface="Arial MT"/>
                <a:cs typeface="Arial MT"/>
              </a:rPr>
              <a:t> </a:t>
            </a:r>
            <a:r>
              <a:rPr sz="2176" spc="-12" dirty="0">
                <a:solidFill>
                  <a:srgbClr val="FFFFFF"/>
                </a:solidFill>
                <a:latin typeface="Arial MT"/>
                <a:cs typeface="Arial MT"/>
              </a:rPr>
              <a:t>diffèrent,</a:t>
            </a:r>
            <a:r>
              <a:rPr sz="2176" spc="6" dirty="0">
                <a:solidFill>
                  <a:srgbClr val="FFFFFF"/>
                </a:solidFill>
                <a:latin typeface="Arial MT"/>
                <a:cs typeface="Arial MT"/>
              </a:rPr>
              <a:t> </a:t>
            </a:r>
            <a:r>
              <a:rPr sz="2176" spc="-12" dirty="0">
                <a:solidFill>
                  <a:srgbClr val="FFFFFF"/>
                </a:solidFill>
                <a:latin typeface="Arial MT"/>
                <a:cs typeface="Arial MT"/>
              </a:rPr>
              <a:t>une</a:t>
            </a:r>
            <a:r>
              <a:rPr sz="2176" dirty="0">
                <a:solidFill>
                  <a:srgbClr val="FFFFFF"/>
                </a:solidFill>
                <a:latin typeface="Arial MT"/>
                <a:cs typeface="Arial MT"/>
              </a:rPr>
              <a:t> </a:t>
            </a:r>
            <a:r>
              <a:rPr sz="2176" spc="-6" dirty="0">
                <a:solidFill>
                  <a:srgbClr val="FFFFFF"/>
                </a:solidFill>
                <a:latin typeface="Arial MT"/>
                <a:cs typeface="Arial MT"/>
              </a:rPr>
              <a:t>compilation</a:t>
            </a:r>
            <a:r>
              <a:rPr sz="2176" dirty="0">
                <a:solidFill>
                  <a:srgbClr val="FFFFFF"/>
                </a:solidFill>
                <a:latin typeface="Arial MT"/>
                <a:cs typeface="Arial MT"/>
              </a:rPr>
              <a:t> </a:t>
            </a:r>
            <a:r>
              <a:rPr sz="2176" spc="-6" dirty="0">
                <a:solidFill>
                  <a:srgbClr val="FFFFFF"/>
                </a:solidFill>
                <a:latin typeface="Arial MT"/>
                <a:cs typeface="Arial MT"/>
              </a:rPr>
              <a:t>(voire</a:t>
            </a:r>
            <a:r>
              <a:rPr sz="2176" dirty="0">
                <a:solidFill>
                  <a:srgbClr val="FFFFFF"/>
                </a:solidFill>
                <a:latin typeface="Arial MT"/>
                <a:cs typeface="Arial MT"/>
              </a:rPr>
              <a:t> </a:t>
            </a:r>
            <a:r>
              <a:rPr sz="2176" spc="-6" dirty="0">
                <a:solidFill>
                  <a:srgbClr val="FFFFFF"/>
                </a:solidFill>
                <a:latin typeface="Arial MT"/>
                <a:cs typeface="Arial MT"/>
              </a:rPr>
              <a:t>un</a:t>
            </a:r>
            <a:r>
              <a:rPr sz="2176" dirty="0">
                <a:solidFill>
                  <a:srgbClr val="FFFFFF"/>
                </a:solidFill>
                <a:latin typeface="Arial MT"/>
                <a:cs typeface="Arial MT"/>
              </a:rPr>
              <a:t> </a:t>
            </a:r>
            <a:r>
              <a:rPr sz="2176" spc="-12" dirty="0">
                <a:solidFill>
                  <a:srgbClr val="FFFFFF"/>
                </a:solidFill>
                <a:latin typeface="Arial MT"/>
                <a:cs typeface="Arial MT"/>
              </a:rPr>
              <a:t>packaging)</a:t>
            </a:r>
            <a:r>
              <a:rPr sz="2176" spc="6" dirty="0">
                <a:solidFill>
                  <a:srgbClr val="FFFFFF"/>
                </a:solidFill>
                <a:latin typeface="Arial MT"/>
                <a:cs typeface="Arial MT"/>
              </a:rPr>
              <a:t> </a:t>
            </a:r>
            <a:r>
              <a:rPr sz="2176" spc="-6" dirty="0">
                <a:solidFill>
                  <a:srgbClr val="FFFFFF"/>
                </a:solidFill>
                <a:latin typeface="Arial MT"/>
                <a:cs typeface="Arial MT"/>
              </a:rPr>
              <a:t>de</a:t>
            </a:r>
            <a:r>
              <a:rPr sz="2176" dirty="0">
                <a:solidFill>
                  <a:srgbClr val="FFFFFF"/>
                </a:solidFill>
                <a:latin typeface="Arial MT"/>
                <a:cs typeface="Arial MT"/>
              </a:rPr>
              <a:t> </a:t>
            </a:r>
            <a:r>
              <a:rPr sz="2176" spc="-12" dirty="0">
                <a:solidFill>
                  <a:srgbClr val="FFFFFF"/>
                </a:solidFill>
                <a:latin typeface="Arial MT"/>
                <a:cs typeface="Arial MT"/>
              </a:rPr>
              <a:t>l’application </a:t>
            </a:r>
            <a:r>
              <a:rPr sz="2176" spc="-585" dirty="0">
                <a:solidFill>
                  <a:srgbClr val="FFFFFF"/>
                </a:solidFill>
                <a:latin typeface="Arial MT"/>
                <a:cs typeface="Arial MT"/>
              </a:rPr>
              <a:t> </a:t>
            </a:r>
            <a:r>
              <a:rPr sz="2176" spc="-12" dirty="0">
                <a:solidFill>
                  <a:srgbClr val="FFFFFF"/>
                </a:solidFill>
                <a:latin typeface="Arial MT"/>
                <a:cs typeface="Arial MT"/>
              </a:rPr>
              <a:t>peut</a:t>
            </a:r>
            <a:r>
              <a:rPr sz="2176" spc="-6" dirty="0">
                <a:solidFill>
                  <a:srgbClr val="FFFFFF"/>
                </a:solidFill>
                <a:latin typeface="Arial MT"/>
                <a:cs typeface="Arial MT"/>
              </a:rPr>
              <a:t> se faire correctement,</a:t>
            </a:r>
            <a:r>
              <a:rPr sz="2176" dirty="0">
                <a:solidFill>
                  <a:srgbClr val="FFFFFF"/>
                </a:solidFill>
                <a:latin typeface="Arial MT"/>
                <a:cs typeface="Arial MT"/>
              </a:rPr>
              <a:t> </a:t>
            </a:r>
            <a:r>
              <a:rPr sz="2176" spc="-6" dirty="0">
                <a:solidFill>
                  <a:srgbClr val="FFFFFF"/>
                </a:solidFill>
                <a:latin typeface="Arial MT"/>
                <a:cs typeface="Arial MT"/>
              </a:rPr>
              <a:t>mais</a:t>
            </a:r>
            <a:r>
              <a:rPr sz="2176" dirty="0">
                <a:solidFill>
                  <a:srgbClr val="FFFFFF"/>
                </a:solidFill>
                <a:latin typeface="Arial MT"/>
                <a:cs typeface="Arial MT"/>
              </a:rPr>
              <a:t> </a:t>
            </a:r>
            <a:r>
              <a:rPr sz="2176" spc="-6" dirty="0">
                <a:solidFill>
                  <a:srgbClr val="FFFFFF"/>
                </a:solidFill>
                <a:latin typeface="Arial MT"/>
                <a:cs typeface="Arial MT"/>
              </a:rPr>
              <a:t>pas</a:t>
            </a:r>
            <a:r>
              <a:rPr sz="2176" dirty="0">
                <a:solidFill>
                  <a:srgbClr val="FFFFFF"/>
                </a:solidFill>
                <a:latin typeface="Arial MT"/>
                <a:cs typeface="Arial MT"/>
              </a:rPr>
              <a:t> </a:t>
            </a:r>
            <a:r>
              <a:rPr sz="2176" spc="-6" dirty="0">
                <a:solidFill>
                  <a:srgbClr val="FFFFFF"/>
                </a:solidFill>
                <a:latin typeface="Arial MT"/>
                <a:cs typeface="Arial MT"/>
              </a:rPr>
              <a:t>son</a:t>
            </a:r>
            <a:r>
              <a:rPr sz="2176" spc="-12" dirty="0">
                <a:solidFill>
                  <a:srgbClr val="FFFFFF"/>
                </a:solidFill>
                <a:latin typeface="Arial MT"/>
                <a:cs typeface="Arial MT"/>
              </a:rPr>
              <a:t> </a:t>
            </a:r>
            <a:r>
              <a:rPr sz="2176" spc="-6" dirty="0">
                <a:solidFill>
                  <a:srgbClr val="FFFFFF"/>
                </a:solidFill>
                <a:latin typeface="Arial MT"/>
                <a:cs typeface="Arial MT"/>
              </a:rPr>
              <a:t>exécution.</a:t>
            </a:r>
            <a:endParaRPr sz="2176">
              <a:solidFill>
                <a:prstClr val="black"/>
              </a:solidFill>
              <a:latin typeface="Arial MT"/>
              <a:cs typeface="Arial MT"/>
            </a:endParaRPr>
          </a:p>
          <a:p>
            <a:pPr marL="15356" marR="6142" defTabSz="1105601">
              <a:lnSpc>
                <a:spcPts val="2442"/>
              </a:lnSpc>
              <a:spcBef>
                <a:spcPts val="1270"/>
              </a:spcBef>
            </a:pPr>
            <a:r>
              <a:rPr sz="2176" spc="-6" dirty="0">
                <a:solidFill>
                  <a:srgbClr val="FFFFFF"/>
                </a:solidFill>
                <a:latin typeface="Arial MT"/>
                <a:cs typeface="Arial MT"/>
              </a:rPr>
              <a:t>Finalement, le parcours</a:t>
            </a:r>
            <a:r>
              <a:rPr sz="2176" dirty="0">
                <a:solidFill>
                  <a:srgbClr val="FFFFFF"/>
                </a:solidFill>
                <a:latin typeface="Arial MT"/>
                <a:cs typeface="Arial MT"/>
              </a:rPr>
              <a:t> </a:t>
            </a:r>
            <a:r>
              <a:rPr sz="2176" spc="-12" dirty="0">
                <a:solidFill>
                  <a:srgbClr val="FFFFFF"/>
                </a:solidFill>
                <a:latin typeface="Arial MT"/>
                <a:cs typeface="Arial MT"/>
              </a:rPr>
              <a:t>séquentiel</a:t>
            </a:r>
            <a:r>
              <a:rPr sz="2176" spc="-6" dirty="0">
                <a:solidFill>
                  <a:srgbClr val="FFFFFF"/>
                </a:solidFill>
                <a:latin typeface="Arial MT"/>
                <a:cs typeface="Arial MT"/>
              </a:rPr>
              <a:t> des</a:t>
            </a:r>
            <a:r>
              <a:rPr sz="2176" dirty="0">
                <a:solidFill>
                  <a:srgbClr val="FFFFFF"/>
                </a:solidFill>
                <a:latin typeface="Arial MT"/>
                <a:cs typeface="Arial MT"/>
              </a:rPr>
              <a:t> </a:t>
            </a:r>
            <a:r>
              <a:rPr sz="2176" spc="-6" dirty="0">
                <a:solidFill>
                  <a:srgbClr val="FFFFFF"/>
                </a:solidFill>
                <a:latin typeface="Arial MT"/>
                <a:cs typeface="Arial MT"/>
              </a:rPr>
              <a:t>jars du classpath </a:t>
            </a:r>
            <a:r>
              <a:rPr sz="2176" spc="-12" dirty="0">
                <a:solidFill>
                  <a:srgbClr val="FFFFFF"/>
                </a:solidFill>
                <a:latin typeface="Arial MT"/>
                <a:cs typeface="Arial MT"/>
              </a:rPr>
              <a:t>pour</a:t>
            </a:r>
            <a:r>
              <a:rPr sz="2176" dirty="0">
                <a:solidFill>
                  <a:srgbClr val="FFFFFF"/>
                </a:solidFill>
                <a:latin typeface="Arial MT"/>
                <a:cs typeface="Arial MT"/>
              </a:rPr>
              <a:t> </a:t>
            </a:r>
            <a:r>
              <a:rPr sz="2176" spc="-6" dirty="0">
                <a:solidFill>
                  <a:srgbClr val="FFFFFF"/>
                </a:solidFill>
                <a:latin typeface="Arial MT"/>
                <a:cs typeface="Arial MT"/>
              </a:rPr>
              <a:t>trouver</a:t>
            </a:r>
            <a:r>
              <a:rPr sz="2176" dirty="0">
                <a:solidFill>
                  <a:srgbClr val="FFFFFF"/>
                </a:solidFill>
                <a:latin typeface="Arial MT"/>
                <a:cs typeface="Arial MT"/>
              </a:rPr>
              <a:t> </a:t>
            </a:r>
            <a:r>
              <a:rPr sz="2176" spc="-6" dirty="0">
                <a:solidFill>
                  <a:srgbClr val="FFFFFF"/>
                </a:solidFill>
                <a:latin typeface="Arial MT"/>
                <a:cs typeface="Arial MT"/>
              </a:rPr>
              <a:t>une</a:t>
            </a:r>
            <a:r>
              <a:rPr sz="2176" spc="-12" dirty="0">
                <a:solidFill>
                  <a:srgbClr val="FFFFFF"/>
                </a:solidFill>
                <a:latin typeface="Arial MT"/>
                <a:cs typeface="Arial MT"/>
              </a:rPr>
              <a:t> </a:t>
            </a:r>
            <a:r>
              <a:rPr sz="2176" spc="-6" dirty="0">
                <a:solidFill>
                  <a:srgbClr val="FFFFFF"/>
                </a:solidFill>
                <a:latin typeface="Arial MT"/>
                <a:cs typeface="Arial MT"/>
              </a:rPr>
              <a:t>classe, </a:t>
            </a:r>
            <a:r>
              <a:rPr sz="2176" dirty="0">
                <a:solidFill>
                  <a:srgbClr val="FFFFFF"/>
                </a:solidFill>
                <a:latin typeface="Arial MT"/>
                <a:cs typeface="Arial MT"/>
              </a:rPr>
              <a:t> </a:t>
            </a:r>
            <a:r>
              <a:rPr sz="2176" spc="-6" dirty="0">
                <a:solidFill>
                  <a:srgbClr val="FFFFFF"/>
                </a:solidFill>
                <a:latin typeface="Arial MT"/>
                <a:cs typeface="Arial MT"/>
              </a:rPr>
              <a:t>voire le parcours</a:t>
            </a:r>
            <a:r>
              <a:rPr sz="2176" dirty="0">
                <a:solidFill>
                  <a:srgbClr val="FFFFFF"/>
                </a:solidFill>
                <a:latin typeface="Arial MT"/>
                <a:cs typeface="Arial MT"/>
              </a:rPr>
              <a:t> </a:t>
            </a:r>
            <a:r>
              <a:rPr sz="2176" spc="-6" dirty="0">
                <a:solidFill>
                  <a:srgbClr val="FFFFFF"/>
                </a:solidFill>
                <a:latin typeface="Arial MT"/>
                <a:cs typeface="Arial MT"/>
              </a:rPr>
              <a:t>des</a:t>
            </a:r>
            <a:r>
              <a:rPr sz="2176" dirty="0">
                <a:solidFill>
                  <a:srgbClr val="FFFFFF"/>
                </a:solidFill>
                <a:latin typeface="Arial MT"/>
                <a:cs typeface="Arial MT"/>
              </a:rPr>
              <a:t> </a:t>
            </a:r>
            <a:r>
              <a:rPr sz="2176" spc="-6" dirty="0">
                <a:solidFill>
                  <a:srgbClr val="FFFFFF"/>
                </a:solidFill>
                <a:latin typeface="Arial MT"/>
                <a:cs typeface="Arial MT"/>
              </a:rPr>
              <a:t>classes</a:t>
            </a:r>
            <a:r>
              <a:rPr sz="2176" dirty="0">
                <a:solidFill>
                  <a:srgbClr val="FFFFFF"/>
                </a:solidFill>
                <a:latin typeface="Arial MT"/>
                <a:cs typeface="Arial MT"/>
              </a:rPr>
              <a:t> </a:t>
            </a:r>
            <a:r>
              <a:rPr sz="2176" spc="-12" dirty="0">
                <a:solidFill>
                  <a:srgbClr val="FFFFFF"/>
                </a:solidFill>
                <a:latin typeface="Arial MT"/>
                <a:cs typeface="Arial MT"/>
              </a:rPr>
              <a:t>pour</a:t>
            </a:r>
            <a:r>
              <a:rPr sz="2176" dirty="0">
                <a:solidFill>
                  <a:srgbClr val="FFFFFF"/>
                </a:solidFill>
                <a:latin typeface="Arial MT"/>
                <a:cs typeface="Arial MT"/>
              </a:rPr>
              <a:t> </a:t>
            </a:r>
            <a:r>
              <a:rPr sz="2176" spc="-6" dirty="0">
                <a:solidFill>
                  <a:srgbClr val="FFFFFF"/>
                </a:solidFill>
                <a:latin typeface="Arial MT"/>
                <a:cs typeface="Arial MT"/>
              </a:rPr>
              <a:t>trouver</a:t>
            </a:r>
            <a:r>
              <a:rPr sz="2176" dirty="0">
                <a:solidFill>
                  <a:srgbClr val="FFFFFF"/>
                </a:solidFill>
                <a:latin typeface="Arial MT"/>
                <a:cs typeface="Arial MT"/>
              </a:rPr>
              <a:t> </a:t>
            </a:r>
            <a:r>
              <a:rPr sz="2176" spc="-6" dirty="0">
                <a:solidFill>
                  <a:srgbClr val="FFFFFF"/>
                </a:solidFill>
                <a:latin typeface="Arial MT"/>
                <a:cs typeface="Arial MT"/>
              </a:rPr>
              <a:t>celles</a:t>
            </a:r>
            <a:r>
              <a:rPr sz="2176" dirty="0">
                <a:solidFill>
                  <a:srgbClr val="FFFFFF"/>
                </a:solidFill>
                <a:latin typeface="Arial MT"/>
                <a:cs typeface="Arial MT"/>
              </a:rPr>
              <a:t> </a:t>
            </a:r>
            <a:r>
              <a:rPr sz="2176" spc="-6" dirty="0">
                <a:solidFill>
                  <a:srgbClr val="FFFFFF"/>
                </a:solidFill>
                <a:latin typeface="Arial MT"/>
                <a:cs typeface="Arial MT"/>
              </a:rPr>
              <a:t>qui sont</a:t>
            </a:r>
            <a:r>
              <a:rPr sz="2176" dirty="0">
                <a:solidFill>
                  <a:srgbClr val="FFFFFF"/>
                </a:solidFill>
                <a:latin typeface="Arial MT"/>
                <a:cs typeface="Arial MT"/>
              </a:rPr>
              <a:t> </a:t>
            </a:r>
            <a:r>
              <a:rPr sz="2176" spc="-12" dirty="0">
                <a:solidFill>
                  <a:srgbClr val="FFFFFF"/>
                </a:solidFill>
                <a:latin typeface="Arial MT"/>
                <a:cs typeface="Arial MT"/>
              </a:rPr>
              <a:t>annotées,</a:t>
            </a:r>
            <a:r>
              <a:rPr sz="2176" dirty="0">
                <a:solidFill>
                  <a:srgbClr val="FFFFFF"/>
                </a:solidFill>
                <a:latin typeface="Arial MT"/>
                <a:cs typeface="Arial MT"/>
              </a:rPr>
              <a:t> </a:t>
            </a:r>
            <a:r>
              <a:rPr sz="2176" spc="-12" dirty="0">
                <a:solidFill>
                  <a:srgbClr val="FFFFFF"/>
                </a:solidFill>
                <a:latin typeface="Arial MT"/>
                <a:cs typeface="Arial MT"/>
              </a:rPr>
              <a:t>peut</a:t>
            </a:r>
            <a:r>
              <a:rPr sz="2176" dirty="0">
                <a:solidFill>
                  <a:srgbClr val="FFFFFF"/>
                </a:solidFill>
                <a:latin typeface="Arial MT"/>
                <a:cs typeface="Arial MT"/>
              </a:rPr>
              <a:t> </a:t>
            </a:r>
            <a:r>
              <a:rPr sz="2176" spc="-6" dirty="0">
                <a:solidFill>
                  <a:srgbClr val="FFFFFF"/>
                </a:solidFill>
                <a:latin typeface="Arial MT"/>
                <a:cs typeface="Arial MT"/>
              </a:rPr>
              <a:t>prendre du </a:t>
            </a:r>
            <a:r>
              <a:rPr sz="2176" spc="-592" dirty="0">
                <a:solidFill>
                  <a:srgbClr val="FFFFFF"/>
                </a:solidFill>
                <a:latin typeface="Arial MT"/>
                <a:cs typeface="Arial MT"/>
              </a:rPr>
              <a:t> </a:t>
            </a:r>
            <a:r>
              <a:rPr sz="2176" spc="-6" dirty="0">
                <a:solidFill>
                  <a:srgbClr val="FFFFFF"/>
                </a:solidFill>
                <a:latin typeface="Arial MT"/>
                <a:cs typeface="Arial MT"/>
              </a:rPr>
              <a:t>temps</a:t>
            </a:r>
            <a:r>
              <a:rPr sz="2176" dirty="0">
                <a:solidFill>
                  <a:srgbClr val="FFFFFF"/>
                </a:solidFill>
                <a:latin typeface="Arial MT"/>
                <a:cs typeface="Arial MT"/>
              </a:rPr>
              <a:t> </a:t>
            </a:r>
            <a:r>
              <a:rPr sz="2176" spc="-12" dirty="0">
                <a:solidFill>
                  <a:srgbClr val="FFFFFF"/>
                </a:solidFill>
                <a:latin typeface="Arial MT"/>
                <a:cs typeface="Arial MT"/>
              </a:rPr>
              <a:t>pour</a:t>
            </a:r>
            <a:r>
              <a:rPr sz="2176" dirty="0">
                <a:solidFill>
                  <a:srgbClr val="FFFFFF"/>
                </a:solidFill>
                <a:latin typeface="Arial MT"/>
                <a:cs typeface="Arial MT"/>
              </a:rPr>
              <a:t> </a:t>
            </a:r>
            <a:r>
              <a:rPr sz="2176" spc="-12" dirty="0">
                <a:solidFill>
                  <a:srgbClr val="FFFFFF"/>
                </a:solidFill>
                <a:latin typeface="Arial MT"/>
                <a:cs typeface="Arial MT"/>
              </a:rPr>
              <a:t>une</a:t>
            </a:r>
            <a:r>
              <a:rPr sz="2176" dirty="0">
                <a:solidFill>
                  <a:srgbClr val="FFFFFF"/>
                </a:solidFill>
                <a:latin typeface="Arial MT"/>
                <a:cs typeface="Arial MT"/>
              </a:rPr>
              <a:t> </a:t>
            </a:r>
            <a:r>
              <a:rPr sz="2176" spc="-12" dirty="0">
                <a:solidFill>
                  <a:srgbClr val="FFFFFF"/>
                </a:solidFill>
                <a:latin typeface="Arial MT"/>
                <a:cs typeface="Arial MT"/>
              </a:rPr>
              <a:t>application</a:t>
            </a:r>
            <a:r>
              <a:rPr sz="2176" spc="-6" dirty="0">
                <a:solidFill>
                  <a:srgbClr val="FFFFFF"/>
                </a:solidFill>
                <a:latin typeface="Arial MT"/>
                <a:cs typeface="Arial MT"/>
              </a:rPr>
              <a:t> </a:t>
            </a:r>
            <a:r>
              <a:rPr sz="2176" spc="-12" dirty="0">
                <a:solidFill>
                  <a:srgbClr val="FFFFFF"/>
                </a:solidFill>
                <a:latin typeface="Arial MT"/>
                <a:cs typeface="Arial MT"/>
              </a:rPr>
              <a:t>ayant</a:t>
            </a:r>
            <a:r>
              <a:rPr sz="2176" spc="6" dirty="0">
                <a:solidFill>
                  <a:srgbClr val="FFFFFF"/>
                </a:solidFill>
                <a:latin typeface="Arial MT"/>
                <a:cs typeface="Arial MT"/>
              </a:rPr>
              <a:t> </a:t>
            </a:r>
            <a:r>
              <a:rPr sz="2176" spc="-12" dirty="0">
                <a:solidFill>
                  <a:srgbClr val="FFFFFF"/>
                </a:solidFill>
                <a:latin typeface="Arial MT"/>
                <a:cs typeface="Arial MT"/>
              </a:rPr>
              <a:t>besoin</a:t>
            </a:r>
            <a:r>
              <a:rPr sz="2176" spc="-6" dirty="0">
                <a:solidFill>
                  <a:srgbClr val="FFFFFF"/>
                </a:solidFill>
                <a:latin typeface="Arial MT"/>
                <a:cs typeface="Arial MT"/>
              </a:rPr>
              <a:t> </a:t>
            </a:r>
            <a:r>
              <a:rPr sz="2176" spc="-12" dirty="0">
                <a:solidFill>
                  <a:srgbClr val="FFFFFF"/>
                </a:solidFill>
                <a:latin typeface="Arial MT"/>
                <a:cs typeface="Arial MT"/>
              </a:rPr>
              <a:t>d’un</a:t>
            </a:r>
            <a:r>
              <a:rPr sz="2176" spc="-6" dirty="0">
                <a:solidFill>
                  <a:srgbClr val="FFFFFF"/>
                </a:solidFill>
                <a:latin typeface="Arial MT"/>
                <a:cs typeface="Arial MT"/>
              </a:rPr>
              <a:t> grand</a:t>
            </a:r>
            <a:r>
              <a:rPr sz="2176" dirty="0">
                <a:solidFill>
                  <a:srgbClr val="FFFFFF"/>
                </a:solidFill>
                <a:latin typeface="Arial MT"/>
                <a:cs typeface="Arial MT"/>
              </a:rPr>
              <a:t> </a:t>
            </a:r>
            <a:r>
              <a:rPr sz="2176" spc="-6" dirty="0">
                <a:solidFill>
                  <a:srgbClr val="FFFFFF"/>
                </a:solidFill>
                <a:latin typeface="Arial MT"/>
                <a:cs typeface="Arial MT"/>
              </a:rPr>
              <a:t>nombre de</a:t>
            </a:r>
            <a:r>
              <a:rPr sz="2176" dirty="0">
                <a:solidFill>
                  <a:srgbClr val="FFFFFF"/>
                </a:solidFill>
                <a:latin typeface="Arial MT"/>
                <a:cs typeface="Arial MT"/>
              </a:rPr>
              <a:t> </a:t>
            </a:r>
            <a:r>
              <a:rPr sz="2176" spc="-6" dirty="0">
                <a:solidFill>
                  <a:srgbClr val="FFFFFF"/>
                </a:solidFill>
                <a:latin typeface="Arial MT"/>
                <a:cs typeface="Arial MT"/>
              </a:rPr>
              <a:t>classes.</a:t>
            </a:r>
            <a:endParaRPr sz="2176">
              <a:solidFill>
                <a:prstClr val="black"/>
              </a:solidFill>
              <a:latin typeface="Arial MT"/>
              <a:cs typeface="Arial MT"/>
            </a:endParaRPr>
          </a:p>
        </p:txBody>
      </p:sp>
    </p:spTree>
    <p:extLst>
      <p:ext uri="{BB962C8B-B14F-4D97-AF65-F5344CB8AC3E}">
        <p14:creationId xmlns:p14="http://schemas.microsoft.com/office/powerpoint/2010/main" val="2970210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963537"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Mod</a:t>
            </a:r>
            <a:r>
              <a:rPr sz="1814" b="1" spc="-12" dirty="0">
                <a:solidFill>
                  <a:srgbClr val="0058FF"/>
                </a:solidFill>
                <a:latin typeface="Arial"/>
                <a:cs typeface="Arial"/>
              </a:rPr>
              <a:t>u</a:t>
            </a:r>
            <a:r>
              <a:rPr sz="1814" b="1" dirty="0">
                <a:solidFill>
                  <a:srgbClr val="0058FF"/>
                </a:solidFill>
                <a:latin typeface="Arial"/>
                <a:cs typeface="Arial"/>
              </a:rPr>
              <a:t>les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4879103" cy="573671"/>
          </a:xfrm>
          <a:prstGeom prst="rect">
            <a:avLst/>
          </a:prstGeom>
        </p:spPr>
        <p:txBody>
          <a:bodyPr vert="horz" wrap="square" lIns="0" tIns="15355" rIns="0" bIns="0" rtlCol="0">
            <a:spAutoFit/>
          </a:bodyPr>
          <a:lstStyle/>
          <a:p>
            <a:pPr marL="15356">
              <a:spcBef>
                <a:spcPts val="121"/>
              </a:spcBef>
            </a:pPr>
            <a:r>
              <a:rPr spc="429" dirty="0"/>
              <a:t>Rôles</a:t>
            </a:r>
            <a:r>
              <a:rPr spc="121" dirty="0"/>
              <a:t> </a:t>
            </a:r>
            <a:r>
              <a:rPr spc="484" dirty="0"/>
              <a:t>des</a:t>
            </a:r>
            <a:r>
              <a:rPr spc="127" dirty="0"/>
              <a:t> </a:t>
            </a:r>
            <a:r>
              <a:rPr spc="447" dirty="0"/>
              <a:t>modules</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1059753" y="1423288"/>
            <a:ext cx="5040332" cy="911071"/>
          </a:xfrm>
          <a:prstGeom prst="rect">
            <a:avLst/>
          </a:prstGeom>
        </p:spPr>
        <p:txBody>
          <a:bodyPr vert="horz" wrap="square" lIns="0" tIns="15355" rIns="0" bIns="0" rtlCol="0">
            <a:spAutoFit/>
          </a:bodyPr>
          <a:lstStyle/>
          <a:p>
            <a:pPr marL="15356" marR="6142" defTabSz="1105601">
              <a:lnSpc>
                <a:spcPct val="142400"/>
              </a:lnSpc>
              <a:spcBef>
                <a:spcPts val="121"/>
              </a:spcBef>
              <a:tabLst>
                <a:tab pos="1840365" algn="l"/>
              </a:tabLst>
            </a:pPr>
            <a:r>
              <a:rPr sz="2176" spc="-6" dirty="0">
                <a:solidFill>
                  <a:srgbClr val="FFFFFF"/>
                </a:solidFill>
                <a:latin typeface="Arial MT"/>
                <a:cs typeface="Arial MT"/>
              </a:rPr>
              <a:t>Les </a:t>
            </a:r>
            <a:r>
              <a:rPr sz="2176" spc="-12" dirty="0">
                <a:solidFill>
                  <a:srgbClr val="FFFFFF"/>
                </a:solidFill>
                <a:latin typeface="Arial MT"/>
                <a:cs typeface="Arial MT"/>
              </a:rPr>
              <a:t>modules</a:t>
            </a:r>
            <a:r>
              <a:rPr sz="2176" dirty="0">
                <a:solidFill>
                  <a:srgbClr val="FFFFFF"/>
                </a:solidFill>
                <a:latin typeface="Arial MT"/>
                <a:cs typeface="Arial MT"/>
              </a:rPr>
              <a:t> </a:t>
            </a:r>
            <a:r>
              <a:rPr sz="2176" spc="-12" dirty="0">
                <a:solidFill>
                  <a:srgbClr val="FFFFFF"/>
                </a:solidFill>
                <a:latin typeface="Arial MT"/>
                <a:cs typeface="Arial MT"/>
              </a:rPr>
              <a:t>ont</a:t>
            </a:r>
            <a:r>
              <a:rPr sz="2176" dirty="0">
                <a:solidFill>
                  <a:srgbClr val="FFFFFF"/>
                </a:solidFill>
                <a:latin typeface="Arial MT"/>
                <a:cs typeface="Arial MT"/>
              </a:rPr>
              <a:t> </a:t>
            </a:r>
            <a:r>
              <a:rPr sz="2176" spc="-6" dirty="0">
                <a:solidFill>
                  <a:srgbClr val="FFFFFF"/>
                </a:solidFill>
                <a:latin typeface="Arial MT"/>
                <a:cs typeface="Arial MT"/>
              </a:rPr>
              <a:t>été</a:t>
            </a:r>
            <a:r>
              <a:rPr sz="2176" spc="-12" dirty="0">
                <a:solidFill>
                  <a:srgbClr val="FFFFFF"/>
                </a:solidFill>
                <a:latin typeface="Arial MT"/>
                <a:cs typeface="Arial MT"/>
              </a:rPr>
              <a:t> ajoutés</a:t>
            </a:r>
            <a:r>
              <a:rPr sz="2176" dirty="0">
                <a:solidFill>
                  <a:srgbClr val="FFFFFF"/>
                </a:solidFill>
                <a:latin typeface="Arial MT"/>
                <a:cs typeface="Arial MT"/>
              </a:rPr>
              <a:t> </a:t>
            </a:r>
            <a:r>
              <a:rPr sz="2176" spc="-12" dirty="0">
                <a:solidFill>
                  <a:srgbClr val="FFFFFF"/>
                </a:solidFill>
                <a:latin typeface="Arial MT"/>
                <a:cs typeface="Arial MT"/>
              </a:rPr>
              <a:t>dans</a:t>
            </a:r>
            <a:r>
              <a:rPr sz="2176" dirty="0">
                <a:solidFill>
                  <a:srgbClr val="FFFFFF"/>
                </a:solidFill>
                <a:latin typeface="Arial MT"/>
                <a:cs typeface="Arial MT"/>
              </a:rPr>
              <a:t> </a:t>
            </a:r>
            <a:r>
              <a:rPr sz="2176" spc="-6" dirty="0">
                <a:solidFill>
                  <a:srgbClr val="FFFFFF"/>
                </a:solidFill>
                <a:latin typeface="Arial MT"/>
                <a:cs typeface="Arial MT"/>
              </a:rPr>
              <a:t>Java9. </a:t>
            </a:r>
            <a:r>
              <a:rPr sz="2176" spc="-585" dirty="0">
                <a:solidFill>
                  <a:srgbClr val="FFFFFF"/>
                </a:solidFill>
                <a:latin typeface="Arial MT"/>
                <a:cs typeface="Arial MT"/>
              </a:rPr>
              <a:t> </a:t>
            </a:r>
            <a:r>
              <a:rPr sz="2176" spc="-6" dirty="0">
                <a:solidFill>
                  <a:srgbClr val="FFFFFF"/>
                </a:solidFill>
                <a:latin typeface="Arial MT"/>
                <a:cs typeface="Arial MT"/>
              </a:rPr>
              <a:t>Ils</a:t>
            </a:r>
            <a:r>
              <a:rPr sz="2176" spc="6" dirty="0">
                <a:solidFill>
                  <a:srgbClr val="FFFFFF"/>
                </a:solidFill>
                <a:latin typeface="Arial MT"/>
                <a:cs typeface="Arial MT"/>
              </a:rPr>
              <a:t> </a:t>
            </a:r>
            <a:r>
              <a:rPr sz="2176" spc="-6" dirty="0">
                <a:solidFill>
                  <a:srgbClr val="FFFFFF"/>
                </a:solidFill>
                <a:latin typeface="Arial MT"/>
                <a:cs typeface="Arial MT"/>
              </a:rPr>
              <a:t>permettent	</a:t>
            </a:r>
            <a:r>
              <a:rPr sz="2176" dirty="0">
                <a:solidFill>
                  <a:srgbClr val="FFFFFF"/>
                </a:solidFill>
                <a:latin typeface="Arial MT"/>
                <a:cs typeface="Arial MT"/>
              </a:rPr>
              <a:t>:</a:t>
            </a:r>
            <a:endParaRPr sz="2176">
              <a:solidFill>
                <a:prstClr val="black"/>
              </a:solidFill>
              <a:latin typeface="Arial MT"/>
              <a:cs typeface="Arial MT"/>
            </a:endParaRPr>
          </a:p>
        </p:txBody>
      </p:sp>
      <p:sp>
        <p:nvSpPr>
          <p:cNvPr id="10" name="object 10"/>
          <p:cNvSpPr txBox="1"/>
          <p:nvPr/>
        </p:nvSpPr>
        <p:spPr>
          <a:xfrm>
            <a:off x="1019199" y="2796096"/>
            <a:ext cx="10192758" cy="3019998"/>
          </a:xfrm>
          <a:prstGeom prst="rect">
            <a:avLst/>
          </a:prstGeom>
        </p:spPr>
        <p:txBody>
          <a:bodyPr vert="horz" wrap="square" lIns="0" tIns="42994" rIns="0" bIns="0" rtlCol="0">
            <a:spAutoFit/>
          </a:bodyPr>
          <a:lstStyle/>
          <a:p>
            <a:pPr marL="406923" marR="6142" indent="-392335" defTabSz="1105601">
              <a:lnSpc>
                <a:spcPts val="2442"/>
              </a:lnSpc>
              <a:spcBef>
                <a:spcPts val="339"/>
              </a:spcBef>
              <a:buClr>
                <a:srgbClr val="0058FF"/>
              </a:buClr>
              <a:buSzPct val="75000"/>
              <a:buFont typeface="Lucida Sans Unicode"/>
              <a:buChar char="●"/>
              <a:tabLst>
                <a:tab pos="406923" algn="l"/>
                <a:tab pos="407690" algn="l"/>
              </a:tabLst>
            </a:pPr>
            <a:r>
              <a:rPr sz="2176" spc="-12" dirty="0">
                <a:solidFill>
                  <a:srgbClr val="FFFFFF"/>
                </a:solidFill>
                <a:latin typeface="Arial MT"/>
                <a:cs typeface="Arial MT"/>
              </a:rPr>
              <a:t>d’encapsuler</a:t>
            </a:r>
            <a:r>
              <a:rPr sz="2176" dirty="0">
                <a:solidFill>
                  <a:srgbClr val="FFFFFF"/>
                </a:solidFill>
                <a:latin typeface="Arial MT"/>
                <a:cs typeface="Arial MT"/>
              </a:rPr>
              <a:t> </a:t>
            </a:r>
            <a:r>
              <a:rPr sz="2176" spc="-6" dirty="0">
                <a:solidFill>
                  <a:srgbClr val="FFFFFF"/>
                </a:solidFill>
                <a:latin typeface="Arial MT"/>
                <a:cs typeface="Arial MT"/>
              </a:rPr>
              <a:t>les</a:t>
            </a:r>
            <a:r>
              <a:rPr sz="2176" spc="6" dirty="0">
                <a:solidFill>
                  <a:srgbClr val="FFFFFF"/>
                </a:solidFill>
                <a:latin typeface="Arial MT"/>
                <a:cs typeface="Arial MT"/>
              </a:rPr>
              <a:t> </a:t>
            </a:r>
            <a:r>
              <a:rPr sz="2176" spc="-6" dirty="0">
                <a:solidFill>
                  <a:srgbClr val="FFFFFF"/>
                </a:solidFill>
                <a:latin typeface="Arial MT"/>
                <a:cs typeface="Arial MT"/>
              </a:rPr>
              <a:t>JARs</a:t>
            </a:r>
            <a:r>
              <a:rPr sz="2176" spc="6" dirty="0">
                <a:solidFill>
                  <a:srgbClr val="FFFFFF"/>
                </a:solidFill>
                <a:latin typeface="Arial MT"/>
                <a:cs typeface="Arial MT"/>
              </a:rPr>
              <a:t> </a:t>
            </a:r>
            <a:endParaRPr lang="fr-FR" sz="2176" spc="6" dirty="0">
              <a:solidFill>
                <a:srgbClr val="FFFFFF"/>
              </a:solidFill>
              <a:latin typeface="Arial MT"/>
              <a:cs typeface="Arial MT"/>
            </a:endParaRPr>
          </a:p>
          <a:p>
            <a:pPr marL="406923" marR="6142" indent="-392335" defTabSz="1105601">
              <a:lnSpc>
                <a:spcPts val="2442"/>
              </a:lnSpc>
              <a:spcBef>
                <a:spcPts val="339"/>
              </a:spcBef>
              <a:buClr>
                <a:srgbClr val="0058FF"/>
              </a:buClr>
              <a:buSzPct val="75000"/>
              <a:buFont typeface="Lucida Sans Unicode"/>
              <a:buChar char="●"/>
              <a:tabLst>
                <a:tab pos="406923" algn="l"/>
                <a:tab pos="407690" algn="l"/>
              </a:tabLst>
            </a:pPr>
            <a:endParaRPr lang="fr-FR" sz="2176" spc="6" dirty="0">
              <a:solidFill>
                <a:srgbClr val="FFFFFF"/>
              </a:solidFill>
              <a:latin typeface="Arial MT"/>
              <a:cs typeface="Arial MT"/>
            </a:endParaRPr>
          </a:p>
          <a:p>
            <a:pPr marL="406923" marR="6142" indent="-392335" defTabSz="1105601">
              <a:lnSpc>
                <a:spcPts val="2442"/>
              </a:lnSpc>
              <a:spcBef>
                <a:spcPts val="339"/>
              </a:spcBef>
              <a:buClr>
                <a:srgbClr val="0058FF"/>
              </a:buClr>
              <a:buSzPct val="75000"/>
              <a:buFont typeface="Lucida Sans Unicode"/>
              <a:buChar char="●"/>
              <a:tabLst>
                <a:tab pos="406923" algn="l"/>
                <a:tab pos="407690" algn="l"/>
              </a:tabLst>
            </a:pPr>
            <a:r>
              <a:rPr lang="fr-FR" sz="2176" spc="6" dirty="0">
                <a:solidFill>
                  <a:srgbClr val="FFFFFF"/>
                </a:solidFill>
                <a:latin typeface="Arial MT"/>
                <a:cs typeface="Arial MT"/>
              </a:rPr>
              <a:t>D’exporter (ou non) ses packages</a:t>
            </a:r>
          </a:p>
          <a:p>
            <a:pPr marL="406923" marR="6142" indent="-392335" defTabSz="1105601">
              <a:lnSpc>
                <a:spcPts val="2442"/>
              </a:lnSpc>
              <a:spcBef>
                <a:spcPts val="339"/>
              </a:spcBef>
              <a:buClr>
                <a:srgbClr val="0058FF"/>
              </a:buClr>
              <a:buSzPct val="75000"/>
              <a:buFont typeface="Lucida Sans Unicode"/>
              <a:buChar char="●"/>
              <a:tabLst>
                <a:tab pos="406923" algn="l"/>
                <a:tab pos="407690" algn="l"/>
              </a:tabLst>
            </a:pPr>
            <a:endParaRPr lang="fr-FR" sz="2176" spc="6" dirty="0">
              <a:solidFill>
                <a:srgbClr val="FFFFFF"/>
              </a:solidFill>
              <a:latin typeface="Arial MT"/>
              <a:cs typeface="Arial MT"/>
            </a:endParaRPr>
          </a:p>
          <a:p>
            <a:pPr marL="406923" marR="6142" indent="-392335" defTabSz="1105601">
              <a:lnSpc>
                <a:spcPts val="2442"/>
              </a:lnSpc>
              <a:spcBef>
                <a:spcPts val="339"/>
              </a:spcBef>
              <a:buClr>
                <a:srgbClr val="0058FF"/>
              </a:buClr>
              <a:buSzPct val="75000"/>
              <a:buFont typeface="Lucida Sans Unicode"/>
              <a:buChar char="●"/>
              <a:tabLst>
                <a:tab pos="406923" algn="l"/>
                <a:tab pos="407690" algn="l"/>
              </a:tabLst>
            </a:pPr>
            <a:r>
              <a:rPr lang="fr-FR" sz="2176" spc="-6" dirty="0">
                <a:solidFill>
                  <a:srgbClr val="FFFFFF"/>
                </a:solidFill>
                <a:latin typeface="Arial MT"/>
                <a:cs typeface="Arial MT"/>
              </a:rPr>
              <a:t>de</a:t>
            </a:r>
            <a:r>
              <a:rPr lang="fr-FR" sz="2176" spc="-24" dirty="0">
                <a:solidFill>
                  <a:srgbClr val="FFFFFF"/>
                </a:solidFill>
                <a:latin typeface="Arial MT"/>
                <a:cs typeface="Arial MT"/>
              </a:rPr>
              <a:t> </a:t>
            </a:r>
            <a:r>
              <a:rPr lang="fr-FR" sz="2176" spc="-12" dirty="0">
                <a:solidFill>
                  <a:srgbClr val="FFFFFF"/>
                </a:solidFill>
                <a:latin typeface="Arial MT"/>
                <a:cs typeface="Arial MT"/>
              </a:rPr>
              <a:t>déclarer</a:t>
            </a:r>
            <a:r>
              <a:rPr lang="fr-FR" sz="2176" spc="-18" dirty="0">
                <a:solidFill>
                  <a:srgbClr val="FFFFFF"/>
                </a:solidFill>
                <a:latin typeface="Arial MT"/>
                <a:cs typeface="Arial MT"/>
              </a:rPr>
              <a:t> </a:t>
            </a:r>
            <a:r>
              <a:rPr lang="fr-FR" sz="2176" spc="-6" dirty="0">
                <a:solidFill>
                  <a:srgbClr val="FFFFFF"/>
                </a:solidFill>
                <a:latin typeface="Arial MT"/>
                <a:cs typeface="Arial MT"/>
              </a:rPr>
              <a:t>des</a:t>
            </a:r>
            <a:r>
              <a:rPr lang="fr-FR" sz="2176" spc="-12" dirty="0">
                <a:solidFill>
                  <a:srgbClr val="FFFFFF"/>
                </a:solidFill>
                <a:latin typeface="Arial MT"/>
                <a:cs typeface="Arial MT"/>
              </a:rPr>
              <a:t> </a:t>
            </a:r>
            <a:r>
              <a:rPr lang="fr-FR" sz="2176" spc="-6" dirty="0">
                <a:solidFill>
                  <a:srgbClr val="FFFFFF"/>
                </a:solidFill>
                <a:latin typeface="Arial MT"/>
                <a:cs typeface="Arial MT"/>
              </a:rPr>
              <a:t>services.</a:t>
            </a:r>
            <a:endParaRPr lang="fr-FR" sz="2176" dirty="0">
              <a:solidFill>
                <a:prstClr val="black"/>
              </a:solidFill>
              <a:latin typeface="Arial MT"/>
              <a:cs typeface="Arial MT"/>
            </a:endParaRPr>
          </a:p>
          <a:p>
            <a:pPr marL="406923" defTabSz="1105601">
              <a:spcBef>
                <a:spcPts val="1197"/>
              </a:spcBef>
            </a:pPr>
            <a:r>
              <a:rPr sz="2176" spc="-6" dirty="0">
                <a:solidFill>
                  <a:srgbClr val="FFFFFF"/>
                </a:solidFill>
                <a:latin typeface="Arial MT"/>
                <a:cs typeface="Arial MT"/>
              </a:rPr>
              <a:t>de </a:t>
            </a:r>
            <a:r>
              <a:rPr sz="2176" spc="-12" dirty="0">
                <a:solidFill>
                  <a:srgbClr val="FFFFFF"/>
                </a:solidFill>
                <a:latin typeface="Arial MT"/>
                <a:cs typeface="Arial MT"/>
              </a:rPr>
              <a:t>déclarer</a:t>
            </a:r>
            <a:r>
              <a:rPr sz="2176" dirty="0">
                <a:solidFill>
                  <a:srgbClr val="FFFFFF"/>
                </a:solidFill>
                <a:latin typeface="Arial MT"/>
                <a:cs typeface="Arial MT"/>
              </a:rPr>
              <a:t> </a:t>
            </a:r>
            <a:r>
              <a:rPr sz="2176" spc="-6" dirty="0">
                <a:solidFill>
                  <a:srgbClr val="FFFFFF"/>
                </a:solidFill>
                <a:latin typeface="Arial MT"/>
                <a:cs typeface="Arial MT"/>
              </a:rPr>
              <a:t>les</a:t>
            </a:r>
            <a:r>
              <a:rPr sz="2176" dirty="0">
                <a:solidFill>
                  <a:srgbClr val="FFFFFF"/>
                </a:solidFill>
                <a:latin typeface="Arial MT"/>
                <a:cs typeface="Arial MT"/>
              </a:rPr>
              <a:t> </a:t>
            </a:r>
            <a:r>
              <a:rPr sz="2176" spc="-12" dirty="0">
                <a:solidFill>
                  <a:srgbClr val="FFFFFF"/>
                </a:solidFill>
                <a:latin typeface="Arial MT"/>
                <a:cs typeface="Arial MT"/>
              </a:rPr>
              <a:t>modules</a:t>
            </a:r>
            <a:r>
              <a:rPr sz="2176" spc="6" dirty="0">
                <a:solidFill>
                  <a:srgbClr val="FFFFFF"/>
                </a:solidFill>
                <a:latin typeface="Arial MT"/>
                <a:cs typeface="Arial MT"/>
              </a:rPr>
              <a:t> </a:t>
            </a:r>
            <a:r>
              <a:rPr sz="2176" spc="-12" dirty="0">
                <a:solidFill>
                  <a:srgbClr val="FFFFFF"/>
                </a:solidFill>
                <a:latin typeface="Arial MT"/>
                <a:cs typeface="Arial MT"/>
              </a:rPr>
              <a:t>dont</a:t>
            </a:r>
            <a:r>
              <a:rPr sz="2176" dirty="0">
                <a:solidFill>
                  <a:srgbClr val="FFFFFF"/>
                </a:solidFill>
                <a:latin typeface="Arial MT"/>
                <a:cs typeface="Arial MT"/>
              </a:rPr>
              <a:t> a</a:t>
            </a:r>
            <a:r>
              <a:rPr sz="2176" spc="-6" dirty="0">
                <a:solidFill>
                  <a:srgbClr val="FFFFFF"/>
                </a:solidFill>
                <a:latin typeface="Arial MT"/>
                <a:cs typeface="Arial MT"/>
              </a:rPr>
              <a:t> besoin</a:t>
            </a:r>
            <a:r>
              <a:rPr sz="2176" dirty="0">
                <a:solidFill>
                  <a:srgbClr val="FFFFFF"/>
                </a:solidFill>
                <a:latin typeface="Arial MT"/>
                <a:cs typeface="Arial MT"/>
              </a:rPr>
              <a:t> </a:t>
            </a:r>
            <a:r>
              <a:rPr sz="2176" spc="-6" dirty="0">
                <a:solidFill>
                  <a:srgbClr val="FFFFFF"/>
                </a:solidFill>
                <a:latin typeface="Arial MT"/>
                <a:cs typeface="Arial MT"/>
              </a:rPr>
              <a:t>un autre </a:t>
            </a:r>
            <a:r>
              <a:rPr sz="2176" spc="-12" dirty="0">
                <a:solidFill>
                  <a:srgbClr val="FFFFFF"/>
                </a:solidFill>
                <a:latin typeface="Arial MT"/>
                <a:cs typeface="Arial MT"/>
              </a:rPr>
              <a:t>module.</a:t>
            </a:r>
            <a:endParaRPr sz="2176" dirty="0">
              <a:solidFill>
                <a:prstClr val="black"/>
              </a:solidFill>
              <a:latin typeface="Arial MT"/>
              <a:cs typeface="Arial MT"/>
            </a:endParaRPr>
          </a:p>
          <a:p>
            <a:pPr marL="406923" marR="178125" defTabSz="1105601">
              <a:lnSpc>
                <a:spcPts val="2442"/>
              </a:lnSpc>
              <a:spcBef>
                <a:spcPts val="1415"/>
              </a:spcBef>
            </a:pPr>
            <a:r>
              <a:rPr sz="2176" spc="-12" dirty="0">
                <a:solidFill>
                  <a:srgbClr val="FFFFFF"/>
                </a:solidFill>
                <a:latin typeface="Arial MT"/>
                <a:cs typeface="Arial MT"/>
              </a:rPr>
              <a:t>d’effectuer </a:t>
            </a:r>
            <a:r>
              <a:rPr sz="2176" spc="-6" dirty="0">
                <a:solidFill>
                  <a:srgbClr val="FFFFFF"/>
                </a:solidFill>
                <a:latin typeface="Arial MT"/>
                <a:cs typeface="Arial MT"/>
              </a:rPr>
              <a:t>des vérifications </a:t>
            </a:r>
            <a:r>
              <a:rPr sz="2176" dirty="0">
                <a:solidFill>
                  <a:srgbClr val="FFFFFF"/>
                </a:solidFill>
                <a:latin typeface="Arial MT"/>
                <a:cs typeface="Arial MT"/>
              </a:rPr>
              <a:t>à </a:t>
            </a:r>
            <a:r>
              <a:rPr sz="2176" spc="-6" dirty="0">
                <a:solidFill>
                  <a:srgbClr val="FFFFFF"/>
                </a:solidFill>
                <a:latin typeface="Arial MT"/>
                <a:cs typeface="Arial MT"/>
              </a:rPr>
              <a:t>la compilation, et/ou </a:t>
            </a:r>
            <a:r>
              <a:rPr sz="2176" dirty="0">
                <a:solidFill>
                  <a:srgbClr val="FFFFFF"/>
                </a:solidFill>
                <a:latin typeface="Arial MT"/>
                <a:cs typeface="Arial MT"/>
              </a:rPr>
              <a:t>à </a:t>
            </a:r>
            <a:r>
              <a:rPr sz="2176" spc="-6" dirty="0">
                <a:solidFill>
                  <a:srgbClr val="FFFFFF"/>
                </a:solidFill>
                <a:latin typeface="Arial MT"/>
                <a:cs typeface="Arial MT"/>
              </a:rPr>
              <a:t>l’exécution, pour s’assurer </a:t>
            </a:r>
            <a:r>
              <a:rPr sz="2176" spc="-592" dirty="0">
                <a:solidFill>
                  <a:srgbClr val="FFFFFF"/>
                </a:solidFill>
                <a:latin typeface="Arial MT"/>
                <a:cs typeface="Arial MT"/>
              </a:rPr>
              <a:t> </a:t>
            </a:r>
            <a:r>
              <a:rPr sz="2176" spc="-6" dirty="0">
                <a:solidFill>
                  <a:srgbClr val="FFFFFF"/>
                </a:solidFill>
                <a:latin typeface="Arial MT"/>
                <a:cs typeface="Arial MT"/>
              </a:rPr>
              <a:t>que</a:t>
            </a:r>
            <a:r>
              <a:rPr sz="2176" spc="-12" dirty="0">
                <a:solidFill>
                  <a:srgbClr val="FFFFFF"/>
                </a:solidFill>
                <a:latin typeface="Arial MT"/>
                <a:cs typeface="Arial MT"/>
              </a:rPr>
              <a:t> </a:t>
            </a:r>
            <a:r>
              <a:rPr sz="2176" spc="-6" dirty="0">
                <a:solidFill>
                  <a:srgbClr val="FFFFFF"/>
                </a:solidFill>
                <a:latin typeface="Arial MT"/>
                <a:cs typeface="Arial MT"/>
              </a:rPr>
              <a:t>les</a:t>
            </a:r>
            <a:r>
              <a:rPr sz="2176" dirty="0">
                <a:solidFill>
                  <a:srgbClr val="FFFFFF"/>
                </a:solidFill>
                <a:latin typeface="Arial MT"/>
                <a:cs typeface="Arial MT"/>
              </a:rPr>
              <a:t> </a:t>
            </a:r>
            <a:r>
              <a:rPr sz="2176" spc="-6" dirty="0">
                <a:solidFill>
                  <a:srgbClr val="FFFFFF"/>
                </a:solidFill>
                <a:latin typeface="Arial MT"/>
                <a:cs typeface="Arial MT"/>
              </a:rPr>
              <a:t>modules</a:t>
            </a:r>
            <a:r>
              <a:rPr sz="2176" dirty="0">
                <a:solidFill>
                  <a:srgbClr val="FFFFFF"/>
                </a:solidFill>
                <a:latin typeface="Arial MT"/>
                <a:cs typeface="Arial MT"/>
              </a:rPr>
              <a:t> </a:t>
            </a:r>
            <a:r>
              <a:rPr sz="2176" spc="-12" dirty="0">
                <a:solidFill>
                  <a:srgbClr val="FFFFFF"/>
                </a:solidFill>
                <a:latin typeface="Arial MT"/>
                <a:cs typeface="Arial MT"/>
              </a:rPr>
              <a:t>requis</a:t>
            </a:r>
            <a:r>
              <a:rPr sz="2176" dirty="0">
                <a:solidFill>
                  <a:srgbClr val="FFFFFF"/>
                </a:solidFill>
                <a:latin typeface="Arial MT"/>
                <a:cs typeface="Arial MT"/>
              </a:rPr>
              <a:t> </a:t>
            </a:r>
            <a:r>
              <a:rPr sz="2176" spc="-6" dirty="0">
                <a:solidFill>
                  <a:srgbClr val="FFFFFF"/>
                </a:solidFill>
                <a:latin typeface="Arial MT"/>
                <a:cs typeface="Arial MT"/>
              </a:rPr>
              <a:t>sont</a:t>
            </a:r>
            <a:r>
              <a:rPr sz="2176" dirty="0">
                <a:solidFill>
                  <a:srgbClr val="FFFFFF"/>
                </a:solidFill>
                <a:latin typeface="Arial MT"/>
                <a:cs typeface="Arial MT"/>
              </a:rPr>
              <a:t> </a:t>
            </a:r>
            <a:r>
              <a:rPr sz="2176" spc="-12" dirty="0">
                <a:solidFill>
                  <a:srgbClr val="FFFFFF"/>
                </a:solidFill>
                <a:latin typeface="Arial MT"/>
                <a:cs typeface="Arial MT"/>
              </a:rPr>
              <a:t>bien </a:t>
            </a:r>
            <a:r>
              <a:rPr sz="2176" spc="-6" dirty="0">
                <a:solidFill>
                  <a:srgbClr val="FFFFFF"/>
                </a:solidFill>
                <a:latin typeface="Arial MT"/>
                <a:cs typeface="Arial MT"/>
              </a:rPr>
              <a:t>présents.</a:t>
            </a:r>
            <a:endParaRPr sz="2176" dirty="0">
              <a:solidFill>
                <a:prstClr val="black"/>
              </a:solidFill>
              <a:latin typeface="Arial MT"/>
              <a:cs typeface="Arial MT"/>
            </a:endParaRPr>
          </a:p>
        </p:txBody>
      </p:sp>
    </p:spTree>
    <p:extLst>
      <p:ext uri="{BB962C8B-B14F-4D97-AF65-F5344CB8AC3E}">
        <p14:creationId xmlns:p14="http://schemas.microsoft.com/office/powerpoint/2010/main" val="6638335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963537"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Mod</a:t>
            </a:r>
            <a:r>
              <a:rPr sz="1814" b="1" spc="-12" dirty="0">
                <a:solidFill>
                  <a:srgbClr val="0058FF"/>
                </a:solidFill>
                <a:latin typeface="Arial"/>
                <a:cs typeface="Arial"/>
              </a:rPr>
              <a:t>u</a:t>
            </a:r>
            <a:r>
              <a:rPr sz="1814" b="1" dirty="0">
                <a:solidFill>
                  <a:srgbClr val="0058FF"/>
                </a:solidFill>
                <a:latin typeface="Arial"/>
                <a:cs typeface="Arial"/>
              </a:rPr>
              <a:t>les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3028806" cy="573671"/>
          </a:xfrm>
          <a:prstGeom prst="rect">
            <a:avLst/>
          </a:prstGeom>
        </p:spPr>
        <p:txBody>
          <a:bodyPr vert="horz" wrap="square" lIns="0" tIns="15355" rIns="0" bIns="0" rtlCol="0">
            <a:spAutoFit/>
          </a:bodyPr>
          <a:lstStyle/>
          <a:p>
            <a:pPr marL="15356">
              <a:spcBef>
                <a:spcPts val="121"/>
              </a:spcBef>
            </a:pPr>
            <a:r>
              <a:rPr spc="369" dirty="0"/>
              <a:t>Déclaration</a:t>
            </a:r>
          </a:p>
        </p:txBody>
      </p:sp>
      <p:sp>
        <p:nvSpPr>
          <p:cNvPr id="4" name="object 4"/>
          <p:cNvSpPr txBox="1"/>
          <p:nvPr/>
        </p:nvSpPr>
        <p:spPr>
          <a:xfrm>
            <a:off x="668010"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593720"/>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1059752" y="1423288"/>
            <a:ext cx="9175477" cy="1444011"/>
          </a:xfrm>
          <a:prstGeom prst="rect">
            <a:avLst/>
          </a:prstGeom>
        </p:spPr>
        <p:txBody>
          <a:bodyPr vert="horz" wrap="square" lIns="0" tIns="155855" rIns="0" bIns="0" rtlCol="0">
            <a:spAutoFit/>
          </a:bodyPr>
          <a:lstStyle/>
          <a:p>
            <a:pPr marL="15356" defTabSz="1105601">
              <a:spcBef>
                <a:spcPts val="1227"/>
              </a:spcBef>
            </a:pPr>
            <a:r>
              <a:rPr sz="2176" spc="-6" dirty="0">
                <a:solidFill>
                  <a:srgbClr val="FFFFFF"/>
                </a:solidFill>
                <a:latin typeface="Arial MT"/>
                <a:cs typeface="Arial MT"/>
              </a:rPr>
              <a:t>Un</a:t>
            </a:r>
            <a:r>
              <a:rPr sz="2176" spc="-18" dirty="0">
                <a:solidFill>
                  <a:srgbClr val="FFFFFF"/>
                </a:solidFill>
                <a:latin typeface="Arial MT"/>
                <a:cs typeface="Arial MT"/>
              </a:rPr>
              <a:t> </a:t>
            </a:r>
            <a:r>
              <a:rPr sz="2176" spc="-12" dirty="0">
                <a:solidFill>
                  <a:srgbClr val="FFFFFF"/>
                </a:solidFill>
                <a:latin typeface="Arial MT"/>
                <a:cs typeface="Arial MT"/>
              </a:rPr>
              <a:t>module doit avoir</a:t>
            </a:r>
            <a:r>
              <a:rPr sz="2176" spc="-6" dirty="0">
                <a:solidFill>
                  <a:srgbClr val="FFFFFF"/>
                </a:solidFill>
                <a:latin typeface="Arial MT"/>
                <a:cs typeface="Arial MT"/>
              </a:rPr>
              <a:t> </a:t>
            </a:r>
            <a:r>
              <a:rPr sz="2176" dirty="0">
                <a:solidFill>
                  <a:srgbClr val="FFFFFF"/>
                </a:solidFill>
                <a:latin typeface="Arial MT"/>
                <a:cs typeface="Arial MT"/>
              </a:rPr>
              <a:t>:</a:t>
            </a:r>
            <a:endParaRPr sz="2176" dirty="0">
              <a:solidFill>
                <a:prstClr val="black"/>
              </a:solidFill>
              <a:latin typeface="Arial MT"/>
              <a:cs typeface="Arial MT"/>
            </a:endParaRPr>
          </a:p>
          <a:p>
            <a:pPr marL="15356" defTabSz="1105601">
              <a:spcBef>
                <a:spcPts val="1106"/>
              </a:spcBef>
            </a:pPr>
            <a:r>
              <a:rPr sz="2176" spc="-6" dirty="0">
                <a:solidFill>
                  <a:srgbClr val="FFFFFF"/>
                </a:solidFill>
                <a:latin typeface="Arial MT"/>
                <a:cs typeface="Arial MT"/>
              </a:rPr>
              <a:t>ses</a:t>
            </a:r>
            <a:r>
              <a:rPr sz="2176" spc="-18" dirty="0">
                <a:solidFill>
                  <a:srgbClr val="FFFFFF"/>
                </a:solidFill>
                <a:latin typeface="Arial MT"/>
                <a:cs typeface="Arial MT"/>
              </a:rPr>
              <a:t> </a:t>
            </a:r>
            <a:r>
              <a:rPr sz="2176" spc="-6" dirty="0">
                <a:solidFill>
                  <a:srgbClr val="FFFFFF"/>
                </a:solidFill>
                <a:latin typeface="Arial MT"/>
                <a:cs typeface="Arial MT"/>
              </a:rPr>
              <a:t>sources</a:t>
            </a:r>
            <a:r>
              <a:rPr sz="2176" spc="-12" dirty="0">
                <a:solidFill>
                  <a:srgbClr val="FFFFFF"/>
                </a:solidFill>
                <a:latin typeface="Arial MT"/>
                <a:cs typeface="Arial MT"/>
              </a:rPr>
              <a:t> dans</a:t>
            </a:r>
            <a:r>
              <a:rPr sz="2176" spc="-18" dirty="0">
                <a:solidFill>
                  <a:srgbClr val="FFFFFF"/>
                </a:solidFill>
                <a:latin typeface="Arial MT"/>
                <a:cs typeface="Arial MT"/>
              </a:rPr>
              <a:t> </a:t>
            </a:r>
            <a:r>
              <a:rPr sz="2176" spc="-6" dirty="0">
                <a:solidFill>
                  <a:srgbClr val="FFFFFF"/>
                </a:solidFill>
                <a:latin typeface="Arial MT"/>
                <a:cs typeface="Arial MT"/>
              </a:rPr>
              <a:t>son</a:t>
            </a:r>
            <a:r>
              <a:rPr sz="2176" spc="-18" dirty="0">
                <a:solidFill>
                  <a:srgbClr val="FFFFFF"/>
                </a:solidFill>
                <a:latin typeface="Arial MT"/>
                <a:cs typeface="Arial MT"/>
              </a:rPr>
              <a:t> </a:t>
            </a:r>
            <a:r>
              <a:rPr sz="2176" spc="-6" dirty="0">
                <a:solidFill>
                  <a:srgbClr val="FFFFFF"/>
                </a:solidFill>
                <a:latin typeface="Arial MT"/>
                <a:cs typeface="Arial MT"/>
              </a:rPr>
              <a:t>répertoire</a:t>
            </a:r>
            <a:endParaRPr sz="2176" dirty="0">
              <a:solidFill>
                <a:prstClr val="black"/>
              </a:solidFill>
              <a:latin typeface="Arial MT"/>
              <a:cs typeface="Arial MT"/>
            </a:endParaRPr>
          </a:p>
          <a:p>
            <a:pPr marL="15356" defTabSz="1105601">
              <a:spcBef>
                <a:spcPts val="1106"/>
              </a:spcBef>
            </a:pPr>
            <a:r>
              <a:rPr sz="2176" spc="-6" dirty="0">
                <a:solidFill>
                  <a:srgbClr val="FFFFFF"/>
                </a:solidFill>
                <a:latin typeface="Arial MT"/>
                <a:cs typeface="Arial MT"/>
              </a:rPr>
              <a:t>un</a:t>
            </a:r>
            <a:r>
              <a:rPr sz="2176" spc="-12" dirty="0">
                <a:solidFill>
                  <a:srgbClr val="FFFFFF"/>
                </a:solidFill>
                <a:latin typeface="Arial MT"/>
                <a:cs typeface="Arial MT"/>
              </a:rPr>
              <a:t> </a:t>
            </a:r>
            <a:r>
              <a:rPr sz="2176" spc="-6" dirty="0">
                <a:solidFill>
                  <a:srgbClr val="FFFFFF"/>
                </a:solidFill>
                <a:latin typeface="Arial MT"/>
                <a:cs typeface="Arial MT"/>
              </a:rPr>
              <a:t>fichier</a:t>
            </a:r>
            <a:r>
              <a:rPr sz="2176" dirty="0">
                <a:solidFill>
                  <a:srgbClr val="FFFFFF"/>
                </a:solidFill>
                <a:latin typeface="Arial MT"/>
                <a:cs typeface="Arial MT"/>
              </a:rPr>
              <a:t> </a:t>
            </a:r>
            <a:r>
              <a:rPr sz="2176" spc="-6" dirty="0">
                <a:solidFill>
                  <a:srgbClr val="FFFFFF"/>
                </a:solidFill>
                <a:latin typeface="Arial MT"/>
                <a:cs typeface="Arial MT"/>
              </a:rPr>
              <a:t>module-info.java </a:t>
            </a:r>
            <a:r>
              <a:rPr sz="2176" dirty="0">
                <a:solidFill>
                  <a:srgbClr val="FFFFFF"/>
                </a:solidFill>
                <a:latin typeface="Arial MT"/>
                <a:cs typeface="Arial MT"/>
              </a:rPr>
              <a:t>à</a:t>
            </a:r>
            <a:r>
              <a:rPr sz="2176" spc="-6" dirty="0">
                <a:solidFill>
                  <a:srgbClr val="FFFFFF"/>
                </a:solidFill>
                <a:latin typeface="Arial MT"/>
                <a:cs typeface="Arial MT"/>
              </a:rPr>
              <a:t> la racine</a:t>
            </a:r>
            <a:r>
              <a:rPr sz="2176" spc="-12" dirty="0">
                <a:solidFill>
                  <a:srgbClr val="FFFFFF"/>
                </a:solidFill>
                <a:latin typeface="Arial MT"/>
                <a:cs typeface="Arial MT"/>
              </a:rPr>
              <a:t> </a:t>
            </a:r>
            <a:r>
              <a:rPr sz="2176" spc="-6" dirty="0">
                <a:solidFill>
                  <a:srgbClr val="FFFFFF"/>
                </a:solidFill>
                <a:latin typeface="Arial MT"/>
                <a:cs typeface="Arial MT"/>
              </a:rPr>
              <a:t>de </a:t>
            </a:r>
            <a:r>
              <a:rPr sz="2176" spc="-12" dirty="0">
                <a:solidFill>
                  <a:srgbClr val="FFFFFF"/>
                </a:solidFill>
                <a:latin typeface="Arial MT"/>
                <a:cs typeface="Arial MT"/>
              </a:rPr>
              <a:t>l’arborescence</a:t>
            </a:r>
            <a:r>
              <a:rPr sz="2176" spc="-6" dirty="0">
                <a:solidFill>
                  <a:srgbClr val="FFFFFF"/>
                </a:solidFill>
                <a:latin typeface="Arial MT"/>
                <a:cs typeface="Arial MT"/>
              </a:rPr>
              <a:t> des</a:t>
            </a:r>
            <a:r>
              <a:rPr sz="2176" dirty="0">
                <a:solidFill>
                  <a:srgbClr val="FFFFFF"/>
                </a:solidFill>
                <a:latin typeface="Arial MT"/>
                <a:cs typeface="Arial MT"/>
              </a:rPr>
              <a:t> </a:t>
            </a:r>
            <a:r>
              <a:rPr sz="2176" spc="-6" dirty="0">
                <a:solidFill>
                  <a:srgbClr val="FFFFFF"/>
                </a:solidFill>
                <a:latin typeface="Arial MT"/>
                <a:cs typeface="Arial MT"/>
              </a:rPr>
              <a:t>sources</a:t>
            </a:r>
            <a:endParaRPr sz="2176" dirty="0">
              <a:solidFill>
                <a:prstClr val="black"/>
              </a:solidFill>
              <a:latin typeface="Arial MT"/>
              <a:cs typeface="Arial MT"/>
            </a:endParaRPr>
          </a:p>
        </p:txBody>
      </p:sp>
      <p:sp>
        <p:nvSpPr>
          <p:cNvPr id="8" name="object 7">
            <a:extLst>
              <a:ext uri="{FF2B5EF4-FFF2-40B4-BE49-F238E27FC236}">
                <a16:creationId xmlns:a16="http://schemas.microsoft.com/office/drawing/2014/main" id="{A95915B9-8639-2F97-35A0-B4239C90E62D}"/>
              </a:ext>
            </a:extLst>
          </p:cNvPr>
          <p:cNvSpPr txBox="1"/>
          <p:nvPr/>
        </p:nvSpPr>
        <p:spPr>
          <a:xfrm>
            <a:off x="1059752" y="4607664"/>
            <a:ext cx="9175477" cy="827048"/>
          </a:xfrm>
          <a:prstGeom prst="rect">
            <a:avLst/>
          </a:prstGeom>
        </p:spPr>
        <p:txBody>
          <a:bodyPr vert="horz" wrap="square" lIns="0" tIns="155855" rIns="0" bIns="0" rtlCol="0">
            <a:spAutoFit/>
          </a:bodyPr>
          <a:lstStyle/>
          <a:p>
            <a:pPr marL="15356" defTabSz="1105601">
              <a:spcBef>
                <a:spcPts val="1227"/>
              </a:spcBef>
            </a:pPr>
            <a:r>
              <a:rPr lang="fr-FR" sz="2176" spc="-6" dirty="0">
                <a:solidFill>
                  <a:srgbClr val="FFFFFF"/>
                </a:solidFill>
                <a:latin typeface="Arial MT"/>
                <a:cs typeface="Arial MT"/>
              </a:rPr>
              <a:t>Le fichier module-info.java est optionnel mais s’il est absent tous les packages du module sont exposés.</a:t>
            </a:r>
            <a:endParaRPr sz="2176" dirty="0">
              <a:solidFill>
                <a:prstClr val="black"/>
              </a:solidFill>
              <a:latin typeface="Arial MT"/>
              <a:cs typeface="Arial MT"/>
            </a:endParaRPr>
          </a:p>
        </p:txBody>
      </p:sp>
    </p:spTree>
    <p:extLst>
      <p:ext uri="{BB962C8B-B14F-4D97-AF65-F5344CB8AC3E}">
        <p14:creationId xmlns:p14="http://schemas.microsoft.com/office/powerpoint/2010/main" val="1863404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AF4F23-40F6-98C4-6E70-80120C5D3F00}"/>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7EBA7D15-EAEF-C81B-004F-597CF61D1427}"/>
              </a:ext>
            </a:extLst>
          </p:cNvPr>
          <p:cNvSpPr>
            <a:spLocks noGrp="1"/>
          </p:cNvSpPr>
          <p:nvPr>
            <p:ph type="body" idx="1"/>
          </p:nvPr>
        </p:nvSpPr>
        <p:spPr/>
        <p:txBody>
          <a:bodyPr/>
          <a:lstStyle/>
          <a:p>
            <a:endParaRPr lang="fr-FR"/>
          </a:p>
        </p:txBody>
      </p:sp>
      <p:pic>
        <p:nvPicPr>
          <p:cNvPr id="5" name="Image 4">
            <a:extLst>
              <a:ext uri="{FF2B5EF4-FFF2-40B4-BE49-F238E27FC236}">
                <a16:creationId xmlns:a16="http://schemas.microsoft.com/office/drawing/2014/main" id="{D4738E50-44F4-FE25-BF23-739AC694302C}"/>
              </a:ext>
            </a:extLst>
          </p:cNvPr>
          <p:cNvPicPr>
            <a:picLocks noChangeAspect="1"/>
          </p:cNvPicPr>
          <p:nvPr/>
        </p:nvPicPr>
        <p:blipFill>
          <a:blip r:embed="rId3"/>
          <a:stretch>
            <a:fillRect/>
          </a:stretch>
        </p:blipFill>
        <p:spPr>
          <a:xfrm>
            <a:off x="1254596" y="204854"/>
            <a:ext cx="8223037" cy="5784114"/>
          </a:xfrm>
          <a:prstGeom prst="rect">
            <a:avLst/>
          </a:prstGeom>
        </p:spPr>
      </p:pic>
      <p:sp>
        <p:nvSpPr>
          <p:cNvPr id="6" name="ZoneTexte 5">
            <a:extLst>
              <a:ext uri="{FF2B5EF4-FFF2-40B4-BE49-F238E27FC236}">
                <a16:creationId xmlns:a16="http://schemas.microsoft.com/office/drawing/2014/main" id="{B4BFC357-1EA8-254B-8105-7CE43EC2613C}"/>
              </a:ext>
            </a:extLst>
          </p:cNvPr>
          <p:cNvSpPr txBox="1"/>
          <p:nvPr/>
        </p:nvSpPr>
        <p:spPr>
          <a:xfrm>
            <a:off x="2829697" y="6189301"/>
            <a:ext cx="8921578" cy="369332"/>
          </a:xfrm>
          <a:prstGeom prst="rect">
            <a:avLst/>
          </a:prstGeom>
          <a:noFill/>
        </p:spPr>
        <p:txBody>
          <a:bodyPr wrap="square" rtlCol="0">
            <a:spAutoFit/>
          </a:bodyPr>
          <a:lstStyle/>
          <a:p>
            <a:r>
              <a:rPr lang="fr-FR" dirty="0">
                <a:solidFill>
                  <a:schemeClr val="bg1"/>
                </a:solidFill>
              </a:rPr>
              <a:t>https://docs.oracle.com/javase/9/docs/api/java/lang/module/package-summary.html</a:t>
            </a:r>
          </a:p>
        </p:txBody>
      </p:sp>
      <p:sp>
        <p:nvSpPr>
          <p:cNvPr id="7" name="ZoneTexte 6">
            <a:extLst>
              <a:ext uri="{FF2B5EF4-FFF2-40B4-BE49-F238E27FC236}">
                <a16:creationId xmlns:a16="http://schemas.microsoft.com/office/drawing/2014/main" id="{DF8C45A5-D103-F11F-FFCE-66DE0F00BA69}"/>
              </a:ext>
            </a:extLst>
          </p:cNvPr>
          <p:cNvSpPr txBox="1"/>
          <p:nvPr/>
        </p:nvSpPr>
        <p:spPr>
          <a:xfrm>
            <a:off x="1526445" y="6103778"/>
            <a:ext cx="1705233" cy="523220"/>
          </a:xfrm>
          <a:prstGeom prst="rect">
            <a:avLst/>
          </a:prstGeom>
          <a:noFill/>
        </p:spPr>
        <p:txBody>
          <a:bodyPr wrap="square" rtlCol="0">
            <a:spAutoFit/>
          </a:bodyPr>
          <a:lstStyle/>
          <a:p>
            <a:r>
              <a:rPr lang="fr-FR" sz="2800" dirty="0">
                <a:solidFill>
                  <a:schemeClr val="bg1"/>
                </a:solidFill>
              </a:rPr>
              <a:t>La doc:</a:t>
            </a:r>
          </a:p>
        </p:txBody>
      </p:sp>
    </p:spTree>
    <p:extLst>
      <p:ext uri="{BB962C8B-B14F-4D97-AF65-F5344CB8AC3E}">
        <p14:creationId xmlns:p14="http://schemas.microsoft.com/office/powerpoint/2010/main" val="3472458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963537"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Mod</a:t>
            </a:r>
            <a:r>
              <a:rPr sz="1814" b="1" spc="-12" dirty="0">
                <a:solidFill>
                  <a:srgbClr val="0058FF"/>
                </a:solidFill>
                <a:latin typeface="Arial"/>
                <a:cs typeface="Arial"/>
              </a:rPr>
              <a:t>u</a:t>
            </a:r>
            <a:r>
              <a:rPr sz="1814" b="1" dirty="0">
                <a:solidFill>
                  <a:srgbClr val="0058FF"/>
                </a:solidFill>
                <a:latin typeface="Arial"/>
                <a:cs typeface="Arial"/>
              </a:rPr>
              <a:t>les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9345153" cy="573671"/>
          </a:xfrm>
          <a:prstGeom prst="rect">
            <a:avLst/>
          </a:prstGeom>
        </p:spPr>
        <p:txBody>
          <a:bodyPr vert="horz" wrap="square" lIns="0" tIns="15355" rIns="0" bIns="0" rtlCol="0">
            <a:spAutoFit/>
          </a:bodyPr>
          <a:lstStyle/>
          <a:p>
            <a:pPr marL="15356">
              <a:spcBef>
                <a:spcPts val="121"/>
              </a:spcBef>
            </a:pPr>
            <a:r>
              <a:rPr spc="405" dirty="0"/>
              <a:t>Contenu</a:t>
            </a:r>
            <a:r>
              <a:rPr spc="127" dirty="0"/>
              <a:t> </a:t>
            </a:r>
            <a:r>
              <a:rPr spc="459" dirty="0"/>
              <a:t>du</a:t>
            </a:r>
            <a:r>
              <a:rPr spc="138" dirty="0"/>
              <a:t> </a:t>
            </a:r>
            <a:r>
              <a:rPr spc="247" dirty="0"/>
              <a:t>fichier</a:t>
            </a:r>
            <a:r>
              <a:rPr spc="133" dirty="0"/>
              <a:t> </a:t>
            </a:r>
            <a:r>
              <a:rPr spc="339" dirty="0"/>
              <a:t>module-info.java</a:t>
            </a:r>
          </a:p>
        </p:txBody>
      </p:sp>
      <p:sp>
        <p:nvSpPr>
          <p:cNvPr id="10" name="object 10"/>
          <p:cNvSpPr txBox="1"/>
          <p:nvPr/>
        </p:nvSpPr>
        <p:spPr>
          <a:xfrm>
            <a:off x="1059752" y="1563880"/>
            <a:ext cx="10436905" cy="4195320"/>
          </a:xfrm>
          <a:prstGeom prst="rect">
            <a:avLst/>
          </a:prstGeom>
        </p:spPr>
        <p:txBody>
          <a:bodyPr vert="horz" wrap="square" lIns="0" tIns="42994" rIns="0" bIns="0" rtlCol="0">
            <a:spAutoFit/>
          </a:bodyPr>
          <a:lstStyle/>
          <a:p>
            <a:pPr marL="15356" marR="36853" defTabSz="1105601">
              <a:lnSpc>
                <a:spcPts val="2442"/>
              </a:lnSpc>
              <a:spcBef>
                <a:spcPts val="339"/>
              </a:spcBef>
            </a:pPr>
            <a:r>
              <a:rPr sz="2176" spc="-67" dirty="0">
                <a:solidFill>
                  <a:srgbClr val="FFFFFF"/>
                </a:solidFill>
                <a:latin typeface="Arial MT"/>
                <a:cs typeface="Arial MT"/>
              </a:rPr>
              <a:t>Tout</a:t>
            </a:r>
            <a:r>
              <a:rPr sz="2176" spc="-6" dirty="0">
                <a:solidFill>
                  <a:srgbClr val="FFFFFF"/>
                </a:solidFill>
                <a:latin typeface="Arial MT"/>
                <a:cs typeface="Arial MT"/>
              </a:rPr>
              <a:t> comme </a:t>
            </a:r>
            <a:r>
              <a:rPr sz="2176" spc="-36" dirty="0">
                <a:solidFill>
                  <a:srgbClr val="FFFFFF"/>
                </a:solidFill>
                <a:latin typeface="Arial MT"/>
                <a:cs typeface="Arial MT"/>
              </a:rPr>
              <a:t>META-INF/MANIFEST.MF,</a:t>
            </a:r>
            <a:r>
              <a:rPr sz="2176" dirty="0">
                <a:solidFill>
                  <a:srgbClr val="FFFFFF"/>
                </a:solidFill>
                <a:latin typeface="Arial MT"/>
                <a:cs typeface="Arial MT"/>
              </a:rPr>
              <a:t> </a:t>
            </a:r>
            <a:r>
              <a:rPr sz="2176" spc="-6" dirty="0">
                <a:solidFill>
                  <a:srgbClr val="FFFFFF"/>
                </a:solidFill>
                <a:latin typeface="Arial MT"/>
                <a:cs typeface="Arial MT"/>
              </a:rPr>
              <a:t>le fichier module-info.java contient</a:t>
            </a:r>
            <a:r>
              <a:rPr sz="2176" dirty="0">
                <a:solidFill>
                  <a:srgbClr val="FFFFFF"/>
                </a:solidFill>
                <a:latin typeface="Arial MT"/>
                <a:cs typeface="Arial MT"/>
              </a:rPr>
              <a:t> </a:t>
            </a:r>
            <a:r>
              <a:rPr sz="2176" spc="-6" dirty="0">
                <a:solidFill>
                  <a:srgbClr val="FFFFFF"/>
                </a:solidFill>
                <a:latin typeface="Arial MT"/>
                <a:cs typeface="Arial MT"/>
              </a:rPr>
              <a:t>des</a:t>
            </a:r>
            <a:r>
              <a:rPr sz="2176" dirty="0">
                <a:solidFill>
                  <a:srgbClr val="FFFFFF"/>
                </a:solidFill>
                <a:latin typeface="Arial MT"/>
                <a:cs typeface="Arial MT"/>
              </a:rPr>
              <a:t> </a:t>
            </a:r>
            <a:r>
              <a:rPr sz="2176" spc="-6" dirty="0" err="1">
                <a:solidFill>
                  <a:srgbClr val="FFFFFF"/>
                </a:solidFill>
                <a:latin typeface="Arial MT"/>
                <a:cs typeface="Arial MT"/>
              </a:rPr>
              <a:t>méta</a:t>
            </a:r>
            <a:r>
              <a:rPr sz="2176" spc="-6" dirty="0">
                <a:solidFill>
                  <a:srgbClr val="FFFFFF"/>
                </a:solidFill>
                <a:latin typeface="Arial MT"/>
                <a:cs typeface="Arial MT"/>
              </a:rPr>
              <a:t>- </a:t>
            </a:r>
            <a:r>
              <a:rPr sz="2176" spc="-585" dirty="0">
                <a:solidFill>
                  <a:srgbClr val="FFFFFF"/>
                </a:solidFill>
                <a:latin typeface="Arial MT"/>
                <a:cs typeface="Arial MT"/>
              </a:rPr>
              <a:t> </a:t>
            </a:r>
            <a:r>
              <a:rPr sz="2176" spc="-12" dirty="0">
                <a:solidFill>
                  <a:srgbClr val="FFFFFF"/>
                </a:solidFill>
                <a:latin typeface="Arial MT"/>
                <a:cs typeface="Arial MT"/>
              </a:rPr>
              <a:t>données</a:t>
            </a:r>
            <a:r>
              <a:rPr lang="fr-FR" sz="2176" spc="-12" dirty="0">
                <a:solidFill>
                  <a:srgbClr val="FFFFFF"/>
                </a:solidFill>
                <a:latin typeface="Arial MT"/>
                <a:cs typeface="Arial MT"/>
              </a:rPr>
              <a:t>:</a:t>
            </a:r>
            <a:endParaRPr lang="fr-FR" sz="2176" spc="12" dirty="0">
              <a:solidFill>
                <a:srgbClr val="FFFFFF"/>
              </a:solidFill>
              <a:latin typeface="Arial MT"/>
              <a:cs typeface="Arial MT"/>
            </a:endParaRPr>
          </a:p>
          <a:p>
            <a:pPr marL="15356" marR="36853" defTabSz="1105601">
              <a:lnSpc>
                <a:spcPts val="2442"/>
              </a:lnSpc>
              <a:spcBef>
                <a:spcPts val="339"/>
              </a:spcBef>
            </a:pPr>
            <a:endParaRPr lang="fr-FR" sz="2176" spc="12" dirty="0">
              <a:solidFill>
                <a:srgbClr val="FFFFFF"/>
              </a:solidFill>
              <a:latin typeface="Arial MT"/>
              <a:cs typeface="Arial MT"/>
            </a:endParaRPr>
          </a:p>
          <a:p>
            <a:pPr marL="358256" marR="36853" indent="-342900" defTabSz="1105601">
              <a:lnSpc>
                <a:spcPts val="2442"/>
              </a:lnSpc>
              <a:spcBef>
                <a:spcPts val="339"/>
              </a:spcBef>
              <a:buFont typeface="Arial" panose="020B0604020202020204" pitchFamily="34" charset="0"/>
              <a:buChar char="•"/>
            </a:pPr>
            <a:r>
              <a:rPr sz="2176" spc="-6" dirty="0">
                <a:solidFill>
                  <a:srgbClr val="FFFFFF"/>
                </a:solidFill>
                <a:latin typeface="Arial MT"/>
                <a:cs typeface="Arial MT"/>
              </a:rPr>
              <a:t>le nom</a:t>
            </a:r>
            <a:r>
              <a:rPr sz="2176" spc="6" dirty="0">
                <a:solidFill>
                  <a:srgbClr val="FFFFFF"/>
                </a:solidFill>
                <a:latin typeface="Arial MT"/>
                <a:cs typeface="Arial MT"/>
              </a:rPr>
              <a:t> </a:t>
            </a:r>
            <a:r>
              <a:rPr sz="2176" spc="-6" dirty="0">
                <a:solidFill>
                  <a:srgbClr val="FFFFFF"/>
                </a:solidFill>
                <a:latin typeface="Arial MT"/>
                <a:cs typeface="Arial MT"/>
              </a:rPr>
              <a:t>du</a:t>
            </a:r>
            <a:r>
              <a:rPr sz="2176" dirty="0">
                <a:solidFill>
                  <a:srgbClr val="FFFFFF"/>
                </a:solidFill>
                <a:latin typeface="Arial MT"/>
                <a:cs typeface="Arial MT"/>
              </a:rPr>
              <a:t> </a:t>
            </a:r>
            <a:r>
              <a:rPr sz="2176" spc="-12" dirty="0">
                <a:solidFill>
                  <a:srgbClr val="FFFFFF"/>
                </a:solidFill>
                <a:latin typeface="Arial MT"/>
                <a:cs typeface="Arial MT"/>
              </a:rPr>
              <a:t>module</a:t>
            </a:r>
            <a:endParaRPr lang="fr-FR" sz="2176" spc="-12" dirty="0">
              <a:solidFill>
                <a:srgbClr val="FFFFFF"/>
              </a:solidFill>
              <a:latin typeface="Arial MT"/>
              <a:cs typeface="Arial MT"/>
            </a:endParaRPr>
          </a:p>
          <a:p>
            <a:pPr marL="358256" marR="36853" indent="-342900" defTabSz="1105601">
              <a:lnSpc>
                <a:spcPts val="2442"/>
              </a:lnSpc>
              <a:spcBef>
                <a:spcPts val="339"/>
              </a:spcBef>
              <a:buFont typeface="Arial" panose="020B0604020202020204" pitchFamily="34" charset="0"/>
              <a:buChar char="•"/>
            </a:pPr>
            <a:endParaRPr lang="fr-FR" sz="2176" spc="-12" dirty="0">
              <a:solidFill>
                <a:srgbClr val="FFFFFF"/>
              </a:solidFill>
              <a:latin typeface="Arial MT"/>
              <a:cs typeface="Arial MT"/>
            </a:endParaRPr>
          </a:p>
          <a:p>
            <a:pPr marL="358256" marR="36853" indent="-342900" defTabSz="1105601">
              <a:lnSpc>
                <a:spcPts val="2442"/>
              </a:lnSpc>
              <a:spcBef>
                <a:spcPts val="339"/>
              </a:spcBef>
              <a:buFont typeface="Arial" panose="020B0604020202020204" pitchFamily="34" charset="0"/>
              <a:buChar char="•"/>
            </a:pPr>
            <a:r>
              <a:rPr sz="2176" spc="-6" dirty="0">
                <a:solidFill>
                  <a:srgbClr val="FFFFFF"/>
                </a:solidFill>
                <a:latin typeface="Arial MT"/>
                <a:cs typeface="Arial MT"/>
              </a:rPr>
              <a:t>la liste</a:t>
            </a:r>
            <a:r>
              <a:rPr sz="2176" dirty="0">
                <a:solidFill>
                  <a:srgbClr val="FFFFFF"/>
                </a:solidFill>
                <a:latin typeface="Arial MT"/>
                <a:cs typeface="Arial MT"/>
              </a:rPr>
              <a:t> </a:t>
            </a:r>
            <a:r>
              <a:rPr sz="2176" spc="-12" dirty="0">
                <a:solidFill>
                  <a:srgbClr val="FFFFFF"/>
                </a:solidFill>
                <a:latin typeface="Arial MT"/>
                <a:cs typeface="Arial MT"/>
              </a:rPr>
              <a:t>des</a:t>
            </a:r>
            <a:r>
              <a:rPr sz="2176" spc="6" dirty="0">
                <a:solidFill>
                  <a:srgbClr val="FFFFFF"/>
                </a:solidFill>
                <a:latin typeface="Arial MT"/>
                <a:cs typeface="Arial MT"/>
              </a:rPr>
              <a:t> </a:t>
            </a:r>
            <a:r>
              <a:rPr sz="2176" spc="-12" dirty="0" err="1">
                <a:solidFill>
                  <a:srgbClr val="FFFFFF"/>
                </a:solidFill>
                <a:latin typeface="Arial MT"/>
                <a:cs typeface="Arial MT"/>
              </a:rPr>
              <a:t>dépendances</a:t>
            </a:r>
            <a:r>
              <a:rPr sz="2176" spc="6" dirty="0">
                <a:solidFill>
                  <a:srgbClr val="FFFFFF"/>
                </a:solidFill>
                <a:latin typeface="Arial MT"/>
                <a:cs typeface="Arial MT"/>
              </a:rPr>
              <a:t> </a:t>
            </a:r>
            <a:endParaRPr lang="fr-FR" sz="2176" spc="6" dirty="0">
              <a:solidFill>
                <a:srgbClr val="FFFFFF"/>
              </a:solidFill>
              <a:latin typeface="Arial MT"/>
              <a:cs typeface="Arial MT"/>
            </a:endParaRPr>
          </a:p>
          <a:p>
            <a:pPr marL="358256" marR="36853" indent="-342900" defTabSz="1105601">
              <a:lnSpc>
                <a:spcPts val="2442"/>
              </a:lnSpc>
              <a:spcBef>
                <a:spcPts val="339"/>
              </a:spcBef>
              <a:buFont typeface="Arial" panose="020B0604020202020204" pitchFamily="34" charset="0"/>
              <a:buChar char="•"/>
            </a:pPr>
            <a:endParaRPr lang="fr-FR" sz="2176" spc="6" dirty="0">
              <a:solidFill>
                <a:srgbClr val="FFFFFF"/>
              </a:solidFill>
              <a:latin typeface="Arial MT"/>
              <a:cs typeface="Arial MT"/>
            </a:endParaRPr>
          </a:p>
          <a:p>
            <a:pPr marL="358256" marR="36853" indent="-342900" defTabSz="1105601">
              <a:lnSpc>
                <a:spcPts val="2442"/>
              </a:lnSpc>
              <a:spcBef>
                <a:spcPts val="339"/>
              </a:spcBef>
              <a:buFont typeface="Arial" panose="020B0604020202020204" pitchFamily="34" charset="0"/>
              <a:buChar char="•"/>
            </a:pPr>
            <a:r>
              <a:rPr sz="2176" spc="-6" dirty="0">
                <a:solidFill>
                  <a:srgbClr val="FFFFFF"/>
                </a:solidFill>
                <a:latin typeface="Arial MT"/>
                <a:cs typeface="Arial MT"/>
              </a:rPr>
              <a:t>les</a:t>
            </a:r>
            <a:r>
              <a:rPr sz="2176" dirty="0">
                <a:solidFill>
                  <a:srgbClr val="FFFFFF"/>
                </a:solidFill>
                <a:latin typeface="Arial MT"/>
                <a:cs typeface="Arial MT"/>
              </a:rPr>
              <a:t> </a:t>
            </a:r>
            <a:r>
              <a:rPr sz="2176" spc="-12" dirty="0">
                <a:solidFill>
                  <a:srgbClr val="FFFFFF"/>
                </a:solidFill>
                <a:latin typeface="Arial MT"/>
                <a:cs typeface="Arial MT"/>
              </a:rPr>
              <a:t>packages</a:t>
            </a:r>
            <a:r>
              <a:rPr sz="2176" dirty="0">
                <a:solidFill>
                  <a:srgbClr val="FFFFFF"/>
                </a:solidFill>
                <a:latin typeface="Arial MT"/>
                <a:cs typeface="Arial MT"/>
              </a:rPr>
              <a:t> </a:t>
            </a:r>
            <a:r>
              <a:rPr sz="2176" spc="-12" dirty="0">
                <a:solidFill>
                  <a:srgbClr val="FFFFFF"/>
                </a:solidFill>
                <a:latin typeface="Arial MT"/>
                <a:cs typeface="Arial MT"/>
              </a:rPr>
              <a:t>exposés</a:t>
            </a:r>
            <a:r>
              <a:rPr sz="2176" spc="6" dirty="0">
                <a:solidFill>
                  <a:srgbClr val="FFFFFF"/>
                </a:solidFill>
                <a:latin typeface="Arial MT"/>
                <a:cs typeface="Arial MT"/>
              </a:rPr>
              <a:t> </a:t>
            </a:r>
            <a:endParaRPr lang="fr-FR" sz="2176" spc="6" dirty="0">
              <a:solidFill>
                <a:srgbClr val="FFFFFF"/>
              </a:solidFill>
              <a:latin typeface="Arial MT"/>
              <a:cs typeface="Arial MT"/>
            </a:endParaRPr>
          </a:p>
          <a:p>
            <a:pPr marL="358256" marR="36853" indent="-342900" defTabSz="1105601">
              <a:lnSpc>
                <a:spcPts val="2442"/>
              </a:lnSpc>
              <a:spcBef>
                <a:spcPts val="339"/>
              </a:spcBef>
              <a:buFont typeface="Arial" panose="020B0604020202020204" pitchFamily="34" charset="0"/>
              <a:buChar char="•"/>
            </a:pPr>
            <a:endParaRPr lang="fr-FR" sz="2176" spc="6" dirty="0">
              <a:solidFill>
                <a:srgbClr val="FFFFFF"/>
              </a:solidFill>
              <a:latin typeface="Arial MT"/>
              <a:cs typeface="Arial MT"/>
            </a:endParaRPr>
          </a:p>
          <a:p>
            <a:pPr marL="358256" marR="36853" indent="-342900" defTabSz="1105601">
              <a:lnSpc>
                <a:spcPts val="2442"/>
              </a:lnSpc>
              <a:spcBef>
                <a:spcPts val="339"/>
              </a:spcBef>
              <a:buFont typeface="Arial" panose="020B0604020202020204" pitchFamily="34" charset="0"/>
              <a:buChar char="•"/>
            </a:pPr>
            <a:r>
              <a:rPr sz="2176" spc="-6" dirty="0">
                <a:solidFill>
                  <a:srgbClr val="FFFFFF"/>
                </a:solidFill>
                <a:latin typeface="Arial MT"/>
                <a:cs typeface="Arial MT"/>
              </a:rPr>
              <a:t>les</a:t>
            </a:r>
            <a:r>
              <a:rPr sz="2176" spc="-18" dirty="0">
                <a:solidFill>
                  <a:srgbClr val="FFFFFF"/>
                </a:solidFill>
                <a:latin typeface="Arial MT"/>
                <a:cs typeface="Arial MT"/>
              </a:rPr>
              <a:t> </a:t>
            </a:r>
            <a:r>
              <a:rPr sz="2176" spc="-6" dirty="0">
                <a:solidFill>
                  <a:srgbClr val="FFFFFF"/>
                </a:solidFill>
                <a:latin typeface="Arial MT"/>
                <a:cs typeface="Arial MT"/>
              </a:rPr>
              <a:t>services</a:t>
            </a:r>
            <a:r>
              <a:rPr sz="2176" spc="-18" dirty="0">
                <a:solidFill>
                  <a:srgbClr val="FFFFFF"/>
                </a:solidFill>
                <a:latin typeface="Arial MT"/>
                <a:cs typeface="Arial MT"/>
              </a:rPr>
              <a:t> </a:t>
            </a:r>
            <a:r>
              <a:rPr sz="2176" spc="-6" dirty="0">
                <a:solidFill>
                  <a:srgbClr val="FFFFFF"/>
                </a:solidFill>
                <a:latin typeface="Arial MT"/>
                <a:cs typeface="Arial MT"/>
              </a:rPr>
              <a:t>exposés</a:t>
            </a:r>
            <a:r>
              <a:rPr sz="2176" spc="-18" dirty="0">
                <a:solidFill>
                  <a:srgbClr val="FFFFFF"/>
                </a:solidFill>
                <a:latin typeface="Arial MT"/>
                <a:cs typeface="Arial MT"/>
              </a:rPr>
              <a:t> </a:t>
            </a:r>
            <a:r>
              <a:rPr sz="2176" spc="-6" dirty="0">
                <a:solidFill>
                  <a:srgbClr val="FFFFFF"/>
                </a:solidFill>
                <a:latin typeface="Arial MT"/>
                <a:cs typeface="Arial MT"/>
              </a:rPr>
              <a:t>et/ou</a:t>
            </a:r>
            <a:r>
              <a:rPr sz="2176" spc="-24" dirty="0">
                <a:solidFill>
                  <a:srgbClr val="FFFFFF"/>
                </a:solidFill>
                <a:latin typeface="Arial MT"/>
                <a:cs typeface="Arial MT"/>
              </a:rPr>
              <a:t> </a:t>
            </a:r>
            <a:r>
              <a:rPr sz="2176" spc="-6" dirty="0">
                <a:solidFill>
                  <a:srgbClr val="FFFFFF"/>
                </a:solidFill>
                <a:latin typeface="Arial MT"/>
                <a:cs typeface="Arial MT"/>
              </a:rPr>
              <a:t>consommés.</a:t>
            </a:r>
            <a:endParaRPr lang="fr-FR" sz="2176" spc="-6" dirty="0">
              <a:solidFill>
                <a:srgbClr val="FFFFFF"/>
              </a:solidFill>
              <a:latin typeface="Arial MT"/>
              <a:cs typeface="Arial MT"/>
            </a:endParaRPr>
          </a:p>
          <a:p>
            <a:pPr marL="358256" marR="36853" indent="-342900" defTabSz="1105601">
              <a:lnSpc>
                <a:spcPts val="2442"/>
              </a:lnSpc>
              <a:spcBef>
                <a:spcPts val="339"/>
              </a:spcBef>
              <a:buFont typeface="Arial" panose="020B0604020202020204" pitchFamily="34" charset="0"/>
              <a:buChar char="•"/>
            </a:pPr>
            <a:endParaRPr sz="2176" dirty="0">
              <a:solidFill>
                <a:prstClr val="black"/>
              </a:solidFill>
              <a:latin typeface="Arial MT"/>
              <a:cs typeface="Arial MT"/>
            </a:endParaRPr>
          </a:p>
          <a:p>
            <a:pPr marL="358256" marR="3934097" indent="-342900" defTabSz="1105601">
              <a:lnSpc>
                <a:spcPct val="142400"/>
              </a:lnSpc>
              <a:buFont typeface="Arial" panose="020B0604020202020204" pitchFamily="34" charset="0"/>
              <a:buChar char="•"/>
            </a:pPr>
            <a:r>
              <a:rPr lang="fr-FR" sz="2176" spc="-6" dirty="0">
                <a:solidFill>
                  <a:srgbClr val="FFFFFF"/>
                </a:solidFill>
                <a:latin typeface="Arial MT"/>
                <a:cs typeface="Arial MT"/>
              </a:rPr>
              <a:t>Les </a:t>
            </a:r>
            <a:r>
              <a:rPr sz="2176" spc="-6" dirty="0">
                <a:solidFill>
                  <a:srgbClr val="FFFFFF"/>
                </a:solidFill>
                <a:latin typeface="Arial MT"/>
                <a:cs typeface="Arial MT"/>
              </a:rPr>
              <a:t>import</a:t>
            </a:r>
            <a:r>
              <a:rPr lang="fr-FR" sz="2176" spc="-6" dirty="0">
                <a:solidFill>
                  <a:srgbClr val="FFFFFF"/>
                </a:solidFill>
                <a:latin typeface="Arial MT"/>
                <a:cs typeface="Arial MT"/>
              </a:rPr>
              <a:t>s</a:t>
            </a:r>
            <a:r>
              <a:rPr sz="2176" spc="-12" dirty="0">
                <a:solidFill>
                  <a:srgbClr val="FFFFFF"/>
                </a:solidFill>
                <a:latin typeface="Arial MT"/>
                <a:cs typeface="Arial MT"/>
              </a:rPr>
              <a:t>.</a:t>
            </a:r>
            <a:endParaRPr sz="2176" dirty="0">
              <a:solidFill>
                <a:prstClr val="black"/>
              </a:solidFill>
              <a:latin typeface="Arial MT"/>
              <a:cs typeface="Arial MT"/>
            </a:endParaRPr>
          </a:p>
        </p:txBody>
      </p:sp>
    </p:spTree>
    <p:extLst>
      <p:ext uri="{BB962C8B-B14F-4D97-AF65-F5344CB8AC3E}">
        <p14:creationId xmlns:p14="http://schemas.microsoft.com/office/powerpoint/2010/main" val="21561537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963537"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Mod</a:t>
            </a:r>
            <a:r>
              <a:rPr sz="1814" b="1" spc="-12" dirty="0">
                <a:solidFill>
                  <a:srgbClr val="0058FF"/>
                </a:solidFill>
                <a:latin typeface="Arial"/>
                <a:cs typeface="Arial"/>
              </a:rPr>
              <a:t>u</a:t>
            </a:r>
            <a:r>
              <a:rPr sz="1814" b="1" dirty="0">
                <a:solidFill>
                  <a:srgbClr val="0058FF"/>
                </a:solidFill>
                <a:latin typeface="Arial"/>
                <a:cs typeface="Arial"/>
              </a:rPr>
              <a:t>les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1954712" cy="573671"/>
          </a:xfrm>
          <a:prstGeom prst="rect">
            <a:avLst/>
          </a:prstGeom>
        </p:spPr>
        <p:txBody>
          <a:bodyPr vert="horz" wrap="square" lIns="0" tIns="15355" rIns="0" bIns="0" rtlCol="0">
            <a:spAutoFit/>
          </a:bodyPr>
          <a:lstStyle/>
          <a:p>
            <a:pPr marL="15356">
              <a:spcBef>
                <a:spcPts val="121"/>
              </a:spcBef>
            </a:pPr>
            <a:r>
              <a:rPr spc="647" dirty="0"/>
              <a:t>m</a:t>
            </a:r>
            <a:r>
              <a:rPr spc="381" dirty="0"/>
              <a:t>odul</a:t>
            </a:r>
            <a:r>
              <a:rPr spc="375" dirty="0"/>
              <a:t>e</a:t>
            </a:r>
          </a:p>
        </p:txBody>
      </p:sp>
      <p:sp>
        <p:nvSpPr>
          <p:cNvPr id="4" name="object 4"/>
          <p:cNvSpPr txBox="1"/>
          <p:nvPr/>
        </p:nvSpPr>
        <p:spPr>
          <a:xfrm>
            <a:off x="1059752" y="1563880"/>
            <a:ext cx="9664540" cy="658967"/>
          </a:xfrm>
          <a:prstGeom prst="rect">
            <a:avLst/>
          </a:prstGeom>
        </p:spPr>
        <p:txBody>
          <a:bodyPr vert="horz" wrap="square" lIns="0" tIns="42994" rIns="0" bIns="0" rtlCol="0">
            <a:spAutoFit/>
          </a:bodyPr>
          <a:lstStyle/>
          <a:p>
            <a:pPr marL="15356" marR="6142" defTabSz="1105601">
              <a:lnSpc>
                <a:spcPts val="2442"/>
              </a:lnSpc>
              <a:spcBef>
                <a:spcPts val="339"/>
              </a:spcBef>
            </a:pPr>
            <a:r>
              <a:rPr sz="2176" spc="-6" dirty="0">
                <a:solidFill>
                  <a:srgbClr val="FFFFFF"/>
                </a:solidFill>
                <a:latin typeface="Arial MT"/>
                <a:cs typeface="Arial MT"/>
              </a:rPr>
              <a:t>Le fichier module-info.java commence par la directive </a:t>
            </a:r>
            <a:r>
              <a:rPr sz="2176" spc="-12" dirty="0">
                <a:solidFill>
                  <a:srgbClr val="FFFFFF"/>
                </a:solidFill>
                <a:latin typeface="Arial MT"/>
                <a:cs typeface="Arial MT"/>
              </a:rPr>
              <a:t>‘module’, </a:t>
            </a:r>
            <a:r>
              <a:rPr sz="2176" spc="-6" dirty="0">
                <a:solidFill>
                  <a:srgbClr val="FFFFFF"/>
                </a:solidFill>
                <a:latin typeface="Arial MT"/>
                <a:cs typeface="Arial MT"/>
              </a:rPr>
              <a:t>suvi du nom du </a:t>
            </a:r>
            <a:r>
              <a:rPr sz="2176" spc="-592" dirty="0">
                <a:solidFill>
                  <a:srgbClr val="FFFFFF"/>
                </a:solidFill>
                <a:latin typeface="Arial MT"/>
                <a:cs typeface="Arial MT"/>
              </a:rPr>
              <a:t> </a:t>
            </a:r>
            <a:r>
              <a:rPr sz="2176" spc="-12" dirty="0">
                <a:solidFill>
                  <a:srgbClr val="FFFFFF"/>
                </a:solidFill>
                <a:latin typeface="Arial MT"/>
                <a:cs typeface="Arial MT"/>
              </a:rPr>
              <a:t>module,</a:t>
            </a:r>
            <a:r>
              <a:rPr sz="2176" spc="-6" dirty="0">
                <a:solidFill>
                  <a:srgbClr val="FFFFFF"/>
                </a:solidFill>
                <a:latin typeface="Arial MT"/>
                <a:cs typeface="Arial MT"/>
              </a:rPr>
              <a:t> et</a:t>
            </a:r>
            <a:r>
              <a:rPr sz="2176" dirty="0">
                <a:solidFill>
                  <a:srgbClr val="FFFFFF"/>
                </a:solidFill>
                <a:latin typeface="Arial MT"/>
                <a:cs typeface="Arial MT"/>
              </a:rPr>
              <a:t> </a:t>
            </a:r>
            <a:r>
              <a:rPr sz="2176" spc="-12" dirty="0">
                <a:solidFill>
                  <a:srgbClr val="FFFFFF"/>
                </a:solidFill>
                <a:latin typeface="Arial MT"/>
                <a:cs typeface="Arial MT"/>
              </a:rPr>
              <a:t>d’une</a:t>
            </a:r>
            <a:r>
              <a:rPr sz="2176" spc="-6" dirty="0">
                <a:solidFill>
                  <a:srgbClr val="FFFFFF"/>
                </a:solidFill>
                <a:latin typeface="Arial MT"/>
                <a:cs typeface="Arial MT"/>
              </a:rPr>
              <a:t> paire </a:t>
            </a:r>
            <a:r>
              <a:rPr sz="2176" spc="-12" dirty="0">
                <a:solidFill>
                  <a:srgbClr val="FFFFFF"/>
                </a:solidFill>
                <a:latin typeface="Arial MT"/>
                <a:cs typeface="Arial MT"/>
              </a:rPr>
              <a:t>d’accolades</a:t>
            </a:r>
            <a:r>
              <a:rPr sz="2176" dirty="0">
                <a:solidFill>
                  <a:srgbClr val="FFFFFF"/>
                </a:solidFill>
                <a:latin typeface="Arial MT"/>
                <a:cs typeface="Arial MT"/>
              </a:rPr>
              <a:t> :</a:t>
            </a:r>
            <a:endParaRPr sz="2176">
              <a:solidFill>
                <a:prstClr val="black"/>
              </a:solidFill>
              <a:latin typeface="Arial MT"/>
              <a:cs typeface="Arial MT"/>
            </a:endParaRPr>
          </a:p>
        </p:txBody>
      </p:sp>
      <p:sp>
        <p:nvSpPr>
          <p:cNvPr id="5" name="object 5"/>
          <p:cNvSpPr txBox="1"/>
          <p:nvPr/>
        </p:nvSpPr>
        <p:spPr>
          <a:xfrm>
            <a:off x="1059752" y="4234665"/>
            <a:ext cx="7627048" cy="350340"/>
          </a:xfrm>
          <a:prstGeom prst="rect">
            <a:avLst/>
          </a:prstGeom>
        </p:spPr>
        <p:txBody>
          <a:bodyPr vert="horz" wrap="square" lIns="0" tIns="15355" rIns="0" bIns="0" rtlCol="0">
            <a:spAutoFit/>
          </a:bodyPr>
          <a:lstStyle/>
          <a:p>
            <a:pPr marL="15356" defTabSz="1105601">
              <a:spcBef>
                <a:spcPts val="121"/>
              </a:spcBef>
            </a:pPr>
            <a:r>
              <a:rPr sz="2176" dirty="0">
                <a:solidFill>
                  <a:srgbClr val="FFFFFF"/>
                </a:solidFill>
                <a:latin typeface="Arial MT"/>
                <a:cs typeface="Arial MT"/>
              </a:rPr>
              <a:t>Il</a:t>
            </a:r>
            <a:r>
              <a:rPr sz="2176" spc="-12" dirty="0">
                <a:solidFill>
                  <a:srgbClr val="FFFFFF"/>
                </a:solidFill>
                <a:latin typeface="Arial MT"/>
                <a:cs typeface="Arial MT"/>
              </a:rPr>
              <a:t> </a:t>
            </a:r>
            <a:r>
              <a:rPr sz="2176" spc="-6" dirty="0">
                <a:solidFill>
                  <a:srgbClr val="FFFFFF"/>
                </a:solidFill>
                <a:latin typeface="Arial MT"/>
                <a:cs typeface="Arial MT"/>
              </a:rPr>
              <a:t>n’y </a:t>
            </a:r>
            <a:r>
              <a:rPr sz="2176" dirty="0">
                <a:solidFill>
                  <a:srgbClr val="FFFFFF"/>
                </a:solidFill>
                <a:latin typeface="Arial MT"/>
                <a:cs typeface="Arial MT"/>
              </a:rPr>
              <a:t>a</a:t>
            </a:r>
            <a:r>
              <a:rPr sz="2176" spc="-12" dirty="0">
                <a:solidFill>
                  <a:srgbClr val="FFFFFF"/>
                </a:solidFill>
                <a:latin typeface="Arial MT"/>
                <a:cs typeface="Arial MT"/>
              </a:rPr>
              <a:t> qu’une </a:t>
            </a:r>
            <a:r>
              <a:rPr sz="2176" spc="-6" dirty="0">
                <a:solidFill>
                  <a:srgbClr val="FFFFFF"/>
                </a:solidFill>
                <a:latin typeface="Arial MT"/>
                <a:cs typeface="Arial MT"/>
              </a:rPr>
              <a:t>seule</a:t>
            </a:r>
            <a:r>
              <a:rPr sz="2176" spc="-12" dirty="0">
                <a:solidFill>
                  <a:srgbClr val="FFFFFF"/>
                </a:solidFill>
                <a:latin typeface="Arial MT"/>
                <a:cs typeface="Arial MT"/>
              </a:rPr>
              <a:t> </a:t>
            </a:r>
            <a:r>
              <a:rPr sz="2176" spc="-6" dirty="0">
                <a:solidFill>
                  <a:srgbClr val="FFFFFF"/>
                </a:solidFill>
                <a:latin typeface="Arial MT"/>
                <a:cs typeface="Arial MT"/>
              </a:rPr>
              <a:t>directive</a:t>
            </a:r>
            <a:r>
              <a:rPr sz="2176" spc="-12" dirty="0">
                <a:solidFill>
                  <a:srgbClr val="FFFFFF"/>
                </a:solidFill>
                <a:latin typeface="Arial MT"/>
                <a:cs typeface="Arial MT"/>
              </a:rPr>
              <a:t> </a:t>
            </a:r>
            <a:r>
              <a:rPr sz="2176" spc="-6" dirty="0">
                <a:solidFill>
                  <a:srgbClr val="FFFFFF"/>
                </a:solidFill>
                <a:latin typeface="Arial MT"/>
                <a:cs typeface="Arial MT"/>
              </a:rPr>
              <a:t>module</a:t>
            </a:r>
            <a:r>
              <a:rPr sz="2176" spc="-12" dirty="0">
                <a:solidFill>
                  <a:srgbClr val="FFFFFF"/>
                </a:solidFill>
                <a:latin typeface="Arial MT"/>
                <a:cs typeface="Arial MT"/>
              </a:rPr>
              <a:t> </a:t>
            </a:r>
            <a:r>
              <a:rPr sz="2176" spc="-6" dirty="0">
                <a:solidFill>
                  <a:srgbClr val="FFFFFF"/>
                </a:solidFill>
                <a:latin typeface="Arial MT"/>
                <a:cs typeface="Arial MT"/>
              </a:rPr>
              <a:t>par </a:t>
            </a:r>
            <a:r>
              <a:rPr lang="fr-FR" sz="2176" spc="-24" dirty="0">
                <a:solidFill>
                  <a:srgbClr val="FFFFFF"/>
                </a:solidFill>
                <a:latin typeface="Arial MT"/>
                <a:cs typeface="Arial MT"/>
              </a:rPr>
              <a:t>module</a:t>
            </a:r>
            <a:r>
              <a:rPr sz="2176" spc="-24" dirty="0">
                <a:solidFill>
                  <a:srgbClr val="FFFFFF"/>
                </a:solidFill>
                <a:latin typeface="Arial MT"/>
                <a:cs typeface="Arial MT"/>
              </a:rPr>
              <a:t>.</a:t>
            </a:r>
            <a:endParaRPr sz="2176" dirty="0">
              <a:solidFill>
                <a:prstClr val="black"/>
              </a:solidFill>
              <a:latin typeface="Arial MT"/>
              <a:cs typeface="Arial MT"/>
            </a:endParaRPr>
          </a:p>
        </p:txBody>
      </p:sp>
      <p:sp>
        <p:nvSpPr>
          <p:cNvPr id="6" name="object 6"/>
          <p:cNvSpPr/>
          <p:nvPr/>
        </p:nvSpPr>
        <p:spPr>
          <a:xfrm>
            <a:off x="1106446" y="2484161"/>
            <a:ext cx="9673753" cy="1110178"/>
          </a:xfrm>
          <a:custGeom>
            <a:avLst/>
            <a:gdLst/>
            <a:ahLst/>
            <a:cxnLst/>
            <a:rect l="l" t="t" r="r" b="b"/>
            <a:pathLst>
              <a:path w="8001000" h="918210">
                <a:moveTo>
                  <a:pt x="8001000" y="0"/>
                </a:moveTo>
                <a:lnTo>
                  <a:pt x="0" y="0"/>
                </a:lnTo>
                <a:lnTo>
                  <a:pt x="0" y="917994"/>
                </a:lnTo>
                <a:lnTo>
                  <a:pt x="4000677" y="917994"/>
                </a:lnTo>
                <a:lnTo>
                  <a:pt x="8001000" y="917994"/>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7" name="object 7"/>
          <p:cNvSpPr txBox="1"/>
          <p:nvPr/>
        </p:nvSpPr>
        <p:spPr>
          <a:xfrm>
            <a:off x="1106446" y="2484160"/>
            <a:ext cx="9673753" cy="566793"/>
          </a:xfrm>
          <a:prstGeom prst="rect">
            <a:avLst/>
          </a:prstGeom>
          <a:ln w="29159">
            <a:solidFill>
              <a:srgbClr val="ABB10B"/>
            </a:solidFill>
          </a:ln>
        </p:spPr>
        <p:txBody>
          <a:bodyPr vert="horz" wrap="square" lIns="0" tIns="13052" rIns="0" bIns="0" rtlCol="0">
            <a:spAutoFit/>
          </a:bodyPr>
          <a:lstStyle/>
          <a:p>
            <a:pPr marL="125914" defTabSz="1105601">
              <a:lnSpc>
                <a:spcPts val="2163"/>
              </a:lnSpc>
              <a:spcBef>
                <a:spcPts val="103"/>
              </a:spcBef>
            </a:pPr>
            <a:r>
              <a:rPr sz="1814" dirty="0">
                <a:solidFill>
                  <a:srgbClr val="B1B1B1"/>
                </a:solidFill>
                <a:latin typeface="Consolas"/>
                <a:cs typeface="Consolas"/>
              </a:rPr>
              <a:t>module</a:t>
            </a:r>
            <a:r>
              <a:rPr sz="1814" spc="-79" dirty="0">
                <a:solidFill>
                  <a:srgbClr val="B1B1B1"/>
                </a:solidFill>
                <a:latin typeface="Consolas"/>
                <a:cs typeface="Consolas"/>
              </a:rPr>
              <a:t> </a:t>
            </a:r>
            <a:r>
              <a:rPr sz="1814" dirty="0">
                <a:solidFill>
                  <a:srgbClr val="B1B1B1"/>
                </a:solidFill>
                <a:latin typeface="Consolas"/>
                <a:cs typeface="Consolas"/>
              </a:rPr>
              <a:t>nom-module{</a:t>
            </a:r>
            <a:endParaRPr sz="1814">
              <a:solidFill>
                <a:prstClr val="black"/>
              </a:solidFill>
              <a:latin typeface="Consolas"/>
              <a:cs typeface="Consolas"/>
            </a:endParaRPr>
          </a:p>
          <a:p>
            <a:pPr marL="125914" defTabSz="1105601">
              <a:lnSpc>
                <a:spcPts val="2163"/>
              </a:lnSpc>
            </a:pPr>
            <a:r>
              <a:rPr sz="1814" dirty="0">
                <a:solidFill>
                  <a:srgbClr val="B1B1B1"/>
                </a:solidFill>
                <a:latin typeface="Consolas"/>
                <a:cs typeface="Consolas"/>
              </a:rPr>
              <a:t>}</a:t>
            </a:r>
            <a:endParaRPr sz="1814">
              <a:solidFill>
                <a:prstClr val="black"/>
              </a:solidFill>
              <a:latin typeface="Consolas"/>
              <a:cs typeface="Consolas"/>
            </a:endParaRPr>
          </a:p>
        </p:txBody>
      </p:sp>
    </p:spTree>
    <p:extLst>
      <p:ext uri="{BB962C8B-B14F-4D97-AF65-F5344CB8AC3E}">
        <p14:creationId xmlns:p14="http://schemas.microsoft.com/office/powerpoint/2010/main" val="12103214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963537"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Mod</a:t>
            </a:r>
            <a:r>
              <a:rPr sz="1814" b="1" spc="-12" dirty="0">
                <a:solidFill>
                  <a:srgbClr val="0058FF"/>
                </a:solidFill>
                <a:latin typeface="Arial"/>
                <a:cs typeface="Arial"/>
              </a:rPr>
              <a:t>u</a:t>
            </a:r>
            <a:r>
              <a:rPr sz="1814" b="1" dirty="0">
                <a:solidFill>
                  <a:srgbClr val="0058FF"/>
                </a:solidFill>
                <a:latin typeface="Arial"/>
                <a:cs typeface="Arial"/>
              </a:rPr>
              <a:t>les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4110577" cy="573671"/>
          </a:xfrm>
          <a:prstGeom prst="rect">
            <a:avLst/>
          </a:prstGeom>
        </p:spPr>
        <p:txBody>
          <a:bodyPr vert="horz" wrap="square" lIns="0" tIns="15355" rIns="0" bIns="0" rtlCol="0">
            <a:spAutoFit/>
          </a:bodyPr>
          <a:lstStyle/>
          <a:p>
            <a:pPr marL="15356">
              <a:spcBef>
                <a:spcPts val="121"/>
              </a:spcBef>
            </a:pPr>
            <a:r>
              <a:rPr spc="562" dirty="0"/>
              <a:t>Nom</a:t>
            </a:r>
            <a:r>
              <a:rPr spc="121" dirty="0"/>
              <a:t> </a:t>
            </a:r>
            <a:r>
              <a:rPr spc="459" dirty="0"/>
              <a:t>du</a:t>
            </a:r>
            <a:r>
              <a:rPr spc="133" dirty="0"/>
              <a:t> </a:t>
            </a:r>
            <a:r>
              <a:rPr spc="423" dirty="0"/>
              <a:t>module</a:t>
            </a:r>
          </a:p>
        </p:txBody>
      </p:sp>
      <p:sp>
        <p:nvSpPr>
          <p:cNvPr id="4" name="object 4"/>
          <p:cNvSpPr txBox="1"/>
          <p:nvPr/>
        </p:nvSpPr>
        <p:spPr>
          <a:xfrm>
            <a:off x="668010"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593720"/>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668010" y="3065984"/>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668010" y="3847715"/>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8" name="object 8"/>
          <p:cNvSpPr txBox="1"/>
          <p:nvPr/>
        </p:nvSpPr>
        <p:spPr>
          <a:xfrm>
            <a:off x="1059753" y="1423289"/>
            <a:ext cx="9914061" cy="2700766"/>
          </a:xfrm>
          <a:prstGeom prst="rect">
            <a:avLst/>
          </a:prstGeom>
        </p:spPr>
        <p:txBody>
          <a:bodyPr vert="horz" wrap="square" lIns="0" tIns="155855" rIns="0" bIns="0" rtlCol="0">
            <a:spAutoFit/>
          </a:bodyPr>
          <a:lstStyle/>
          <a:p>
            <a:pPr marL="15356" defTabSz="1105601">
              <a:spcBef>
                <a:spcPts val="1227"/>
              </a:spcBef>
            </a:pPr>
            <a:r>
              <a:rPr sz="2176" spc="-6" dirty="0">
                <a:solidFill>
                  <a:srgbClr val="FFFFFF"/>
                </a:solidFill>
                <a:latin typeface="Arial MT"/>
                <a:cs typeface="Arial MT"/>
              </a:rPr>
              <a:t>Le</a:t>
            </a:r>
            <a:r>
              <a:rPr sz="2176" spc="-18" dirty="0">
                <a:solidFill>
                  <a:srgbClr val="FFFFFF"/>
                </a:solidFill>
                <a:latin typeface="Arial MT"/>
                <a:cs typeface="Arial MT"/>
              </a:rPr>
              <a:t> </a:t>
            </a:r>
            <a:r>
              <a:rPr sz="2176" spc="-12" dirty="0">
                <a:solidFill>
                  <a:srgbClr val="FFFFFF"/>
                </a:solidFill>
                <a:latin typeface="Arial MT"/>
                <a:cs typeface="Arial MT"/>
              </a:rPr>
              <a:t>nom</a:t>
            </a:r>
            <a:r>
              <a:rPr sz="2176" spc="-6" dirty="0">
                <a:solidFill>
                  <a:srgbClr val="FFFFFF"/>
                </a:solidFill>
                <a:latin typeface="Arial MT"/>
                <a:cs typeface="Arial MT"/>
              </a:rPr>
              <a:t> du</a:t>
            </a:r>
            <a:r>
              <a:rPr sz="2176" spc="-12" dirty="0">
                <a:solidFill>
                  <a:srgbClr val="FFFFFF"/>
                </a:solidFill>
                <a:latin typeface="Arial MT"/>
                <a:cs typeface="Arial MT"/>
              </a:rPr>
              <a:t> </a:t>
            </a:r>
            <a:r>
              <a:rPr sz="2176" spc="-6" dirty="0">
                <a:solidFill>
                  <a:srgbClr val="FFFFFF"/>
                </a:solidFill>
                <a:latin typeface="Arial MT"/>
                <a:cs typeface="Arial MT"/>
              </a:rPr>
              <a:t>module</a:t>
            </a:r>
            <a:r>
              <a:rPr sz="2176" spc="-12" dirty="0">
                <a:solidFill>
                  <a:srgbClr val="FFFFFF"/>
                </a:solidFill>
                <a:latin typeface="Arial MT"/>
                <a:cs typeface="Arial MT"/>
              </a:rPr>
              <a:t> </a:t>
            </a:r>
            <a:r>
              <a:rPr sz="2176" spc="-6" dirty="0">
                <a:solidFill>
                  <a:srgbClr val="FFFFFF"/>
                </a:solidFill>
                <a:latin typeface="Arial MT"/>
                <a:cs typeface="Arial MT"/>
              </a:rPr>
              <a:t>n’est pas une</a:t>
            </a:r>
            <a:r>
              <a:rPr sz="2176" spc="-12" dirty="0">
                <a:solidFill>
                  <a:srgbClr val="FFFFFF"/>
                </a:solidFill>
                <a:latin typeface="Arial MT"/>
                <a:cs typeface="Arial MT"/>
              </a:rPr>
              <a:t> </a:t>
            </a:r>
            <a:r>
              <a:rPr sz="2176" spc="-6" dirty="0">
                <a:solidFill>
                  <a:srgbClr val="FFFFFF"/>
                </a:solidFill>
                <a:latin typeface="Arial MT"/>
                <a:cs typeface="Arial MT"/>
              </a:rPr>
              <a:t>simple</a:t>
            </a:r>
            <a:r>
              <a:rPr sz="2176" spc="-12" dirty="0">
                <a:solidFill>
                  <a:srgbClr val="FFFFFF"/>
                </a:solidFill>
                <a:latin typeface="Arial MT"/>
                <a:cs typeface="Arial MT"/>
              </a:rPr>
              <a:t> </a:t>
            </a:r>
            <a:r>
              <a:rPr sz="2176" spc="-6" dirty="0">
                <a:solidFill>
                  <a:srgbClr val="FFFFFF"/>
                </a:solidFill>
                <a:latin typeface="Arial MT"/>
                <a:cs typeface="Arial MT"/>
              </a:rPr>
              <a:t>chaîne</a:t>
            </a:r>
            <a:r>
              <a:rPr sz="2176" spc="-12" dirty="0">
                <a:solidFill>
                  <a:srgbClr val="FFFFFF"/>
                </a:solidFill>
                <a:latin typeface="Arial MT"/>
                <a:cs typeface="Arial MT"/>
              </a:rPr>
              <a:t> </a:t>
            </a:r>
            <a:r>
              <a:rPr sz="2176" spc="-6" dirty="0">
                <a:solidFill>
                  <a:srgbClr val="FFFFFF"/>
                </a:solidFill>
                <a:latin typeface="Arial MT"/>
                <a:cs typeface="Arial MT"/>
              </a:rPr>
              <a:t>de</a:t>
            </a:r>
            <a:r>
              <a:rPr sz="2176" spc="-12" dirty="0">
                <a:solidFill>
                  <a:srgbClr val="FFFFFF"/>
                </a:solidFill>
                <a:latin typeface="Arial MT"/>
                <a:cs typeface="Arial MT"/>
              </a:rPr>
              <a:t> </a:t>
            </a:r>
            <a:r>
              <a:rPr sz="2176" spc="-6" dirty="0">
                <a:solidFill>
                  <a:srgbClr val="FFFFFF"/>
                </a:solidFill>
                <a:latin typeface="Arial MT"/>
                <a:cs typeface="Arial MT"/>
              </a:rPr>
              <a:t>caractères </a:t>
            </a:r>
            <a:r>
              <a:rPr sz="2176" dirty="0">
                <a:solidFill>
                  <a:srgbClr val="FFFFFF"/>
                </a:solidFill>
                <a:latin typeface="Arial MT"/>
                <a:cs typeface="Arial MT"/>
              </a:rPr>
              <a:t>:</a:t>
            </a:r>
            <a:endParaRPr sz="2176" dirty="0">
              <a:solidFill>
                <a:prstClr val="black"/>
              </a:solidFill>
              <a:latin typeface="Arial MT"/>
              <a:cs typeface="Arial MT"/>
            </a:endParaRPr>
          </a:p>
          <a:p>
            <a:pPr marL="15356" defTabSz="1105601">
              <a:spcBef>
                <a:spcPts val="1106"/>
              </a:spcBef>
            </a:pPr>
            <a:r>
              <a:rPr sz="2176" dirty="0">
                <a:solidFill>
                  <a:srgbClr val="FFFFFF"/>
                </a:solidFill>
                <a:latin typeface="Arial MT"/>
                <a:cs typeface="Arial MT"/>
              </a:rPr>
              <a:t>Il</a:t>
            </a:r>
            <a:r>
              <a:rPr sz="2176" spc="-12" dirty="0">
                <a:solidFill>
                  <a:srgbClr val="FFFFFF"/>
                </a:solidFill>
                <a:latin typeface="Arial MT"/>
                <a:cs typeface="Arial MT"/>
              </a:rPr>
              <a:t> </a:t>
            </a:r>
            <a:r>
              <a:rPr sz="2176" spc="-6" dirty="0">
                <a:solidFill>
                  <a:srgbClr val="FFFFFF"/>
                </a:solidFill>
                <a:latin typeface="Arial MT"/>
                <a:cs typeface="Arial MT"/>
              </a:rPr>
              <a:t>est</a:t>
            </a:r>
            <a:r>
              <a:rPr sz="2176" dirty="0">
                <a:solidFill>
                  <a:srgbClr val="FFFFFF"/>
                </a:solidFill>
                <a:latin typeface="Arial MT"/>
                <a:cs typeface="Arial MT"/>
              </a:rPr>
              <a:t> </a:t>
            </a:r>
            <a:r>
              <a:rPr sz="2176" spc="-6" dirty="0">
                <a:solidFill>
                  <a:srgbClr val="FFFFFF"/>
                </a:solidFill>
                <a:latin typeface="Arial MT"/>
                <a:cs typeface="Arial MT"/>
              </a:rPr>
              <a:t>constitué</a:t>
            </a:r>
            <a:r>
              <a:rPr sz="2176" spc="-12" dirty="0">
                <a:solidFill>
                  <a:srgbClr val="FFFFFF"/>
                </a:solidFill>
                <a:latin typeface="Arial MT"/>
                <a:cs typeface="Arial MT"/>
              </a:rPr>
              <a:t> </a:t>
            </a:r>
            <a:r>
              <a:rPr sz="2176" spc="-6" dirty="0">
                <a:solidFill>
                  <a:srgbClr val="FFFFFF"/>
                </a:solidFill>
                <a:latin typeface="Arial MT"/>
                <a:cs typeface="Arial MT"/>
              </a:rPr>
              <a:t>de chaînes de caractères </a:t>
            </a:r>
            <a:r>
              <a:rPr sz="2176" spc="-12" dirty="0">
                <a:solidFill>
                  <a:srgbClr val="FFFFFF"/>
                </a:solidFill>
                <a:latin typeface="Arial MT"/>
                <a:cs typeface="Arial MT"/>
              </a:rPr>
              <a:t>séparées</a:t>
            </a:r>
            <a:r>
              <a:rPr sz="2176" dirty="0">
                <a:solidFill>
                  <a:srgbClr val="FFFFFF"/>
                </a:solidFill>
                <a:latin typeface="Arial MT"/>
                <a:cs typeface="Arial MT"/>
              </a:rPr>
              <a:t> </a:t>
            </a:r>
            <a:r>
              <a:rPr sz="2176" spc="-12" dirty="0">
                <a:solidFill>
                  <a:srgbClr val="FFFFFF"/>
                </a:solidFill>
                <a:latin typeface="Arial MT"/>
                <a:cs typeface="Arial MT"/>
              </a:rPr>
              <a:t>par</a:t>
            </a:r>
            <a:r>
              <a:rPr sz="2176" spc="-6" dirty="0">
                <a:solidFill>
                  <a:srgbClr val="FFFFFF"/>
                </a:solidFill>
                <a:latin typeface="Arial MT"/>
                <a:cs typeface="Arial MT"/>
              </a:rPr>
              <a:t> des</a:t>
            </a:r>
            <a:r>
              <a:rPr sz="2176" dirty="0">
                <a:solidFill>
                  <a:srgbClr val="FFFFFF"/>
                </a:solidFill>
                <a:latin typeface="Arial MT"/>
                <a:cs typeface="Arial MT"/>
              </a:rPr>
              <a:t> </a:t>
            </a:r>
            <a:r>
              <a:rPr sz="2176" spc="-6" dirty="0">
                <a:solidFill>
                  <a:srgbClr val="FFFFFF"/>
                </a:solidFill>
                <a:latin typeface="Arial MT"/>
                <a:cs typeface="Arial MT"/>
              </a:rPr>
              <a:t>points.</a:t>
            </a:r>
            <a:endParaRPr sz="2176" dirty="0">
              <a:solidFill>
                <a:prstClr val="black"/>
              </a:solidFill>
              <a:latin typeface="Arial MT"/>
              <a:cs typeface="Arial MT"/>
            </a:endParaRPr>
          </a:p>
          <a:p>
            <a:pPr marL="15356" defTabSz="1105601">
              <a:spcBef>
                <a:spcPts val="1106"/>
              </a:spcBef>
            </a:pPr>
            <a:r>
              <a:rPr sz="2176" dirty="0">
                <a:solidFill>
                  <a:srgbClr val="FFFFFF"/>
                </a:solidFill>
                <a:latin typeface="Arial MT"/>
                <a:cs typeface="Arial MT"/>
              </a:rPr>
              <a:t>Il</a:t>
            </a:r>
            <a:r>
              <a:rPr sz="2176" spc="-12" dirty="0">
                <a:solidFill>
                  <a:srgbClr val="FFFFFF"/>
                </a:solidFill>
                <a:latin typeface="Arial MT"/>
                <a:cs typeface="Arial MT"/>
              </a:rPr>
              <a:t> </a:t>
            </a:r>
            <a:r>
              <a:rPr sz="2176" spc="-6" dirty="0">
                <a:solidFill>
                  <a:srgbClr val="FFFFFF"/>
                </a:solidFill>
                <a:latin typeface="Arial MT"/>
                <a:cs typeface="Arial MT"/>
              </a:rPr>
              <a:t>ressemble </a:t>
            </a:r>
            <a:r>
              <a:rPr sz="2176" dirty="0">
                <a:solidFill>
                  <a:srgbClr val="FFFFFF"/>
                </a:solidFill>
                <a:latin typeface="Arial MT"/>
                <a:cs typeface="Arial MT"/>
              </a:rPr>
              <a:t>à</a:t>
            </a:r>
            <a:r>
              <a:rPr sz="2176" spc="-6" dirty="0">
                <a:solidFill>
                  <a:srgbClr val="FFFFFF"/>
                </a:solidFill>
                <a:latin typeface="Arial MT"/>
                <a:cs typeface="Arial MT"/>
              </a:rPr>
              <a:t> un nom</a:t>
            </a:r>
            <a:r>
              <a:rPr sz="2176" dirty="0">
                <a:solidFill>
                  <a:srgbClr val="FFFFFF"/>
                </a:solidFill>
                <a:latin typeface="Arial MT"/>
                <a:cs typeface="Arial MT"/>
              </a:rPr>
              <a:t> </a:t>
            </a:r>
            <a:r>
              <a:rPr sz="2176" spc="-6" dirty="0">
                <a:solidFill>
                  <a:srgbClr val="FFFFFF"/>
                </a:solidFill>
                <a:latin typeface="Arial MT"/>
                <a:cs typeface="Arial MT"/>
              </a:rPr>
              <a:t>de package</a:t>
            </a:r>
            <a:r>
              <a:rPr sz="2176" spc="-12" dirty="0">
                <a:solidFill>
                  <a:srgbClr val="FFFFFF"/>
                </a:solidFill>
                <a:latin typeface="Arial MT"/>
                <a:cs typeface="Arial MT"/>
              </a:rPr>
              <a:t> </a:t>
            </a:r>
            <a:r>
              <a:rPr sz="2176" spc="-6" dirty="0">
                <a:solidFill>
                  <a:srgbClr val="FFFFFF"/>
                </a:solidFill>
                <a:latin typeface="Arial MT"/>
                <a:cs typeface="Arial MT"/>
              </a:rPr>
              <a:t>et</a:t>
            </a:r>
            <a:r>
              <a:rPr sz="2176" dirty="0">
                <a:solidFill>
                  <a:srgbClr val="FFFFFF"/>
                </a:solidFill>
                <a:latin typeface="Arial MT"/>
                <a:cs typeface="Arial MT"/>
              </a:rPr>
              <a:t> </a:t>
            </a:r>
            <a:r>
              <a:rPr sz="2176" spc="-12" dirty="0">
                <a:solidFill>
                  <a:srgbClr val="FFFFFF"/>
                </a:solidFill>
                <a:latin typeface="Arial MT"/>
                <a:cs typeface="Arial MT"/>
              </a:rPr>
              <a:t>obéit</a:t>
            </a:r>
            <a:r>
              <a:rPr sz="2176" dirty="0">
                <a:solidFill>
                  <a:srgbClr val="FFFFFF"/>
                </a:solidFill>
                <a:latin typeface="Arial MT"/>
                <a:cs typeface="Arial MT"/>
              </a:rPr>
              <a:t> </a:t>
            </a:r>
            <a:r>
              <a:rPr sz="2176" spc="-6" dirty="0">
                <a:solidFill>
                  <a:srgbClr val="FFFFFF"/>
                </a:solidFill>
                <a:latin typeface="Arial MT"/>
                <a:cs typeface="Arial MT"/>
              </a:rPr>
              <a:t>aux</a:t>
            </a:r>
            <a:r>
              <a:rPr sz="2176" dirty="0">
                <a:solidFill>
                  <a:srgbClr val="FFFFFF"/>
                </a:solidFill>
                <a:latin typeface="Arial MT"/>
                <a:cs typeface="Arial MT"/>
              </a:rPr>
              <a:t> </a:t>
            </a:r>
            <a:r>
              <a:rPr sz="2176" spc="-6" dirty="0">
                <a:solidFill>
                  <a:srgbClr val="FFFFFF"/>
                </a:solidFill>
                <a:latin typeface="Arial MT"/>
                <a:cs typeface="Arial MT"/>
              </a:rPr>
              <a:t>mêmes</a:t>
            </a:r>
            <a:r>
              <a:rPr sz="2176" dirty="0">
                <a:solidFill>
                  <a:srgbClr val="FFFFFF"/>
                </a:solidFill>
                <a:latin typeface="Arial MT"/>
                <a:cs typeface="Arial MT"/>
              </a:rPr>
              <a:t> </a:t>
            </a:r>
            <a:r>
              <a:rPr sz="2176" spc="-6" dirty="0">
                <a:solidFill>
                  <a:srgbClr val="FFFFFF"/>
                </a:solidFill>
                <a:latin typeface="Arial MT"/>
                <a:cs typeface="Arial MT"/>
              </a:rPr>
              <a:t>contraintes</a:t>
            </a:r>
            <a:r>
              <a:rPr sz="2176" dirty="0">
                <a:solidFill>
                  <a:srgbClr val="FFFFFF"/>
                </a:solidFill>
                <a:latin typeface="Arial MT"/>
                <a:cs typeface="Arial MT"/>
              </a:rPr>
              <a:t> </a:t>
            </a:r>
            <a:r>
              <a:rPr sz="2176" spc="-6" dirty="0">
                <a:solidFill>
                  <a:srgbClr val="FFFFFF"/>
                </a:solidFill>
                <a:latin typeface="Arial MT"/>
                <a:cs typeface="Arial MT"/>
              </a:rPr>
              <a:t>de </a:t>
            </a:r>
            <a:r>
              <a:rPr sz="2176" spc="-12" dirty="0">
                <a:solidFill>
                  <a:srgbClr val="FFFFFF"/>
                </a:solidFill>
                <a:latin typeface="Arial MT"/>
                <a:cs typeface="Arial MT"/>
              </a:rPr>
              <a:t>nommage.</a:t>
            </a:r>
            <a:endParaRPr sz="2176" dirty="0">
              <a:solidFill>
                <a:prstClr val="black"/>
              </a:solidFill>
              <a:latin typeface="Arial MT"/>
              <a:cs typeface="Arial MT"/>
            </a:endParaRPr>
          </a:p>
          <a:p>
            <a:pPr marL="15356" marR="90598" defTabSz="1105601">
              <a:lnSpc>
                <a:spcPts val="2442"/>
              </a:lnSpc>
              <a:spcBef>
                <a:spcPts val="1330"/>
              </a:spcBef>
            </a:pPr>
            <a:r>
              <a:rPr sz="2176" dirty="0">
                <a:solidFill>
                  <a:srgbClr val="FFFFFF"/>
                </a:solidFill>
                <a:latin typeface="Arial MT"/>
                <a:cs typeface="Arial MT"/>
              </a:rPr>
              <a:t>Il</a:t>
            </a:r>
            <a:r>
              <a:rPr sz="2176" spc="-6" dirty="0">
                <a:solidFill>
                  <a:srgbClr val="FFFFFF"/>
                </a:solidFill>
                <a:latin typeface="Arial MT"/>
                <a:cs typeface="Arial MT"/>
              </a:rPr>
              <a:t> devrait</a:t>
            </a:r>
            <a:r>
              <a:rPr sz="2176" spc="6" dirty="0">
                <a:solidFill>
                  <a:srgbClr val="FFFFFF"/>
                </a:solidFill>
                <a:latin typeface="Arial MT"/>
                <a:cs typeface="Arial MT"/>
              </a:rPr>
              <a:t> </a:t>
            </a:r>
            <a:r>
              <a:rPr sz="2176" spc="-6" dirty="0">
                <a:solidFill>
                  <a:srgbClr val="FFFFFF"/>
                </a:solidFill>
                <a:latin typeface="Arial MT"/>
                <a:cs typeface="Arial MT"/>
              </a:rPr>
              <a:t>être</a:t>
            </a:r>
            <a:r>
              <a:rPr sz="2176" dirty="0">
                <a:solidFill>
                  <a:srgbClr val="FFFFFF"/>
                </a:solidFill>
                <a:latin typeface="Arial MT"/>
                <a:cs typeface="Arial MT"/>
              </a:rPr>
              <a:t> </a:t>
            </a:r>
            <a:r>
              <a:rPr sz="2176" spc="-12" dirty="0">
                <a:solidFill>
                  <a:srgbClr val="FFFFFF"/>
                </a:solidFill>
                <a:latin typeface="Arial MT"/>
                <a:cs typeface="Arial MT"/>
              </a:rPr>
              <a:t>unique</a:t>
            </a:r>
            <a:r>
              <a:rPr sz="2176" dirty="0">
                <a:solidFill>
                  <a:srgbClr val="FFFFFF"/>
                </a:solidFill>
                <a:latin typeface="Arial MT"/>
                <a:cs typeface="Arial MT"/>
              </a:rPr>
              <a:t> </a:t>
            </a:r>
            <a:r>
              <a:rPr sz="2176" spc="-6" dirty="0">
                <a:solidFill>
                  <a:srgbClr val="FFFFFF"/>
                </a:solidFill>
                <a:latin typeface="Arial MT"/>
                <a:cs typeface="Arial MT"/>
              </a:rPr>
              <a:t>au</a:t>
            </a:r>
            <a:r>
              <a:rPr sz="2176" dirty="0">
                <a:solidFill>
                  <a:srgbClr val="FFFFFF"/>
                </a:solidFill>
                <a:latin typeface="Arial MT"/>
                <a:cs typeface="Arial MT"/>
              </a:rPr>
              <a:t> </a:t>
            </a:r>
            <a:r>
              <a:rPr sz="2176" spc="-6" dirty="0">
                <a:solidFill>
                  <a:srgbClr val="FFFFFF"/>
                </a:solidFill>
                <a:latin typeface="Arial MT"/>
                <a:cs typeface="Arial MT"/>
              </a:rPr>
              <a:t>sein</a:t>
            </a:r>
            <a:r>
              <a:rPr sz="2176" dirty="0">
                <a:solidFill>
                  <a:srgbClr val="FFFFFF"/>
                </a:solidFill>
                <a:latin typeface="Arial MT"/>
                <a:cs typeface="Arial MT"/>
              </a:rPr>
              <a:t> </a:t>
            </a:r>
            <a:r>
              <a:rPr sz="2176" spc="-12" dirty="0">
                <a:solidFill>
                  <a:srgbClr val="FFFFFF"/>
                </a:solidFill>
                <a:latin typeface="Arial MT"/>
                <a:cs typeface="Arial MT"/>
              </a:rPr>
              <a:t>d’une</a:t>
            </a:r>
            <a:r>
              <a:rPr sz="2176" dirty="0">
                <a:solidFill>
                  <a:srgbClr val="FFFFFF"/>
                </a:solidFill>
                <a:latin typeface="Arial MT"/>
                <a:cs typeface="Arial MT"/>
              </a:rPr>
              <a:t> </a:t>
            </a:r>
            <a:r>
              <a:rPr sz="2176" spc="-12" dirty="0">
                <a:solidFill>
                  <a:srgbClr val="FFFFFF"/>
                </a:solidFill>
                <a:latin typeface="Arial MT"/>
                <a:cs typeface="Arial MT"/>
              </a:rPr>
              <a:t>équipe,</a:t>
            </a:r>
            <a:r>
              <a:rPr sz="2176" spc="6" dirty="0">
                <a:solidFill>
                  <a:srgbClr val="FFFFFF"/>
                </a:solidFill>
                <a:latin typeface="Arial MT"/>
                <a:cs typeface="Arial MT"/>
              </a:rPr>
              <a:t> </a:t>
            </a:r>
            <a:r>
              <a:rPr sz="2176" spc="-12" dirty="0">
                <a:solidFill>
                  <a:srgbClr val="FFFFFF"/>
                </a:solidFill>
                <a:latin typeface="Arial MT"/>
                <a:cs typeface="Arial MT"/>
              </a:rPr>
              <a:t>d’une</a:t>
            </a:r>
            <a:r>
              <a:rPr sz="2176" dirty="0">
                <a:solidFill>
                  <a:srgbClr val="FFFFFF"/>
                </a:solidFill>
                <a:latin typeface="Arial MT"/>
                <a:cs typeface="Arial MT"/>
              </a:rPr>
              <a:t> </a:t>
            </a:r>
            <a:r>
              <a:rPr sz="2176" spc="-6" dirty="0">
                <a:solidFill>
                  <a:srgbClr val="FFFFFF"/>
                </a:solidFill>
                <a:latin typeface="Arial MT"/>
                <a:cs typeface="Arial MT"/>
              </a:rPr>
              <a:t>entreprise,</a:t>
            </a:r>
            <a:r>
              <a:rPr sz="2176" spc="6" dirty="0">
                <a:solidFill>
                  <a:srgbClr val="FFFFFF"/>
                </a:solidFill>
                <a:latin typeface="Arial MT"/>
                <a:cs typeface="Arial MT"/>
              </a:rPr>
              <a:t> </a:t>
            </a:r>
            <a:r>
              <a:rPr sz="2176" spc="-6" dirty="0">
                <a:solidFill>
                  <a:srgbClr val="FFFFFF"/>
                </a:solidFill>
                <a:latin typeface="Arial MT"/>
                <a:cs typeface="Arial MT"/>
              </a:rPr>
              <a:t>voire</a:t>
            </a:r>
            <a:r>
              <a:rPr sz="2176" dirty="0">
                <a:solidFill>
                  <a:srgbClr val="FFFFFF"/>
                </a:solidFill>
                <a:latin typeface="Arial MT"/>
                <a:cs typeface="Arial MT"/>
              </a:rPr>
              <a:t> </a:t>
            </a:r>
            <a:r>
              <a:rPr sz="2176" spc="-12" dirty="0">
                <a:solidFill>
                  <a:srgbClr val="FFFFFF"/>
                </a:solidFill>
                <a:latin typeface="Arial MT"/>
                <a:cs typeface="Arial MT"/>
              </a:rPr>
              <a:t>mondialement </a:t>
            </a:r>
            <a:r>
              <a:rPr sz="2176" spc="-585" dirty="0">
                <a:solidFill>
                  <a:srgbClr val="FFFFFF"/>
                </a:solidFill>
                <a:latin typeface="Arial MT"/>
                <a:cs typeface="Arial MT"/>
              </a:rPr>
              <a:t> </a:t>
            </a:r>
            <a:r>
              <a:rPr sz="2176" spc="-12" dirty="0">
                <a:solidFill>
                  <a:srgbClr val="FFFFFF"/>
                </a:solidFill>
                <a:latin typeface="Arial MT"/>
                <a:cs typeface="Arial MT"/>
              </a:rPr>
              <a:t>unique.</a:t>
            </a:r>
            <a:endParaRPr sz="2176" dirty="0">
              <a:solidFill>
                <a:prstClr val="black"/>
              </a:solidFill>
              <a:latin typeface="Arial MT"/>
              <a:cs typeface="Arial MT"/>
            </a:endParaRPr>
          </a:p>
          <a:p>
            <a:pPr marL="15356" marR="314021" defTabSz="1105601">
              <a:lnSpc>
                <a:spcPts val="2442"/>
              </a:lnSpc>
              <a:spcBef>
                <a:spcPts val="1270"/>
              </a:spcBef>
            </a:pPr>
            <a:r>
              <a:rPr lang="fr-FR" sz="2176" dirty="0">
                <a:solidFill>
                  <a:srgbClr val="FFFFFF"/>
                </a:solidFill>
                <a:latin typeface="Arial MT"/>
                <a:cs typeface="Arial MT"/>
              </a:rPr>
              <a:t>ex</a:t>
            </a:r>
            <a:r>
              <a:rPr sz="2176" dirty="0">
                <a:solidFill>
                  <a:srgbClr val="FFFFFF"/>
                </a:solidFill>
                <a:latin typeface="Arial MT"/>
                <a:cs typeface="Arial MT"/>
              </a:rPr>
              <a:t>: </a:t>
            </a:r>
            <a:r>
              <a:rPr sz="2176" spc="6" dirty="0">
                <a:solidFill>
                  <a:srgbClr val="FFFFFF"/>
                </a:solidFill>
                <a:latin typeface="Arial MT"/>
                <a:cs typeface="Arial MT"/>
              </a:rPr>
              <a:t> </a:t>
            </a:r>
            <a:r>
              <a:rPr sz="2176" spc="-6" dirty="0">
                <a:solidFill>
                  <a:srgbClr val="FFFFFF"/>
                </a:solidFill>
                <a:latin typeface="Arial MT"/>
                <a:cs typeface="Arial MT"/>
              </a:rPr>
              <a:t>com.maboite.monprojet.monmodule</a:t>
            </a:r>
            <a:endParaRPr sz="2176" dirty="0">
              <a:solidFill>
                <a:prstClr val="black"/>
              </a:solidFill>
              <a:latin typeface="Arial MT"/>
              <a:cs typeface="Arial MT"/>
            </a:endParaRPr>
          </a:p>
        </p:txBody>
      </p:sp>
    </p:spTree>
    <p:extLst>
      <p:ext uri="{BB962C8B-B14F-4D97-AF65-F5344CB8AC3E}">
        <p14:creationId xmlns:p14="http://schemas.microsoft.com/office/powerpoint/2010/main" val="1579347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431" y="282477"/>
            <a:ext cx="2326307" cy="836242"/>
          </a:xfrm>
          <a:prstGeom prst="rect">
            <a:avLst/>
          </a:prstGeom>
        </p:spPr>
        <p:txBody>
          <a:bodyPr vert="horz" wrap="square" lIns="0" tIns="15355" rIns="0" bIns="0" rtlCol="0">
            <a:spAutoFit/>
          </a:bodyPr>
          <a:lstStyle/>
          <a:p>
            <a:pPr marL="15356">
              <a:lnSpc>
                <a:spcPts val="2098"/>
              </a:lnSpc>
              <a:spcBef>
                <a:spcPts val="121"/>
              </a:spcBef>
            </a:pPr>
            <a:r>
              <a:rPr sz="1814" spc="-6" dirty="0">
                <a:solidFill>
                  <a:srgbClr val="0058FF"/>
                </a:solidFill>
                <a:latin typeface="Arial"/>
                <a:cs typeface="Arial"/>
              </a:rPr>
              <a:t>Modules</a:t>
            </a:r>
            <a:endParaRPr sz="1814">
              <a:latin typeface="Arial"/>
              <a:cs typeface="Arial"/>
            </a:endParaRPr>
          </a:p>
          <a:p>
            <a:pPr marL="15356">
              <a:lnSpc>
                <a:spcPts val="4274"/>
              </a:lnSpc>
            </a:pPr>
            <a:r>
              <a:rPr spc="574" dirty="0"/>
              <a:t>R</a:t>
            </a:r>
            <a:r>
              <a:rPr spc="375" dirty="0"/>
              <a:t>e</a:t>
            </a:r>
            <a:r>
              <a:rPr spc="423" dirty="0"/>
              <a:t>qu</a:t>
            </a:r>
            <a:r>
              <a:rPr spc="218" dirty="0"/>
              <a:t>i</a:t>
            </a:r>
            <a:r>
              <a:rPr spc="230" dirty="0"/>
              <a:t>r</a:t>
            </a:r>
            <a:r>
              <a:rPr spc="478" dirty="0"/>
              <a:t>es</a:t>
            </a:r>
          </a:p>
        </p:txBody>
      </p:sp>
      <p:sp>
        <p:nvSpPr>
          <p:cNvPr id="3" name="object 3"/>
          <p:cNvSpPr txBox="1"/>
          <p:nvPr/>
        </p:nvSpPr>
        <p:spPr>
          <a:xfrm>
            <a:off x="668011" y="1614813"/>
            <a:ext cx="105183" cy="128625"/>
          </a:xfrm>
          <a:prstGeom prst="rect">
            <a:avLst/>
          </a:prstGeom>
        </p:spPr>
        <p:txBody>
          <a:bodyPr vert="horz" wrap="square" lIns="0" tIns="16891" rIns="0" bIns="0" rtlCol="0">
            <a:spAutoFit/>
          </a:bodyPr>
          <a:lstStyle/>
          <a:p>
            <a:pPr marL="15356" defTabSz="1105601">
              <a:spcBef>
                <a:spcPts val="133"/>
              </a:spcBef>
            </a:pPr>
            <a:r>
              <a:rPr sz="725" spc="6" dirty="0">
                <a:solidFill>
                  <a:srgbClr val="FFFFFF"/>
                </a:solidFill>
                <a:latin typeface="Lucida Sans Unicode"/>
                <a:cs typeface="Lucida Sans Unicode"/>
              </a:rPr>
              <a:t>●</a:t>
            </a:r>
            <a:endParaRPr sz="725">
              <a:solidFill>
                <a:prstClr val="black"/>
              </a:solidFill>
              <a:latin typeface="Lucida Sans Unicode"/>
              <a:cs typeface="Lucida Sans Unicode"/>
            </a:endParaRPr>
          </a:p>
        </p:txBody>
      </p:sp>
      <p:sp>
        <p:nvSpPr>
          <p:cNvPr id="4" name="object 4"/>
          <p:cNvSpPr txBox="1"/>
          <p:nvPr/>
        </p:nvSpPr>
        <p:spPr>
          <a:xfrm>
            <a:off x="1059752" y="1569976"/>
            <a:ext cx="7725183" cy="276025"/>
          </a:xfrm>
          <a:prstGeom prst="rect">
            <a:avLst/>
          </a:prstGeom>
        </p:spPr>
        <p:txBody>
          <a:bodyPr vert="horz" wrap="square" lIns="0" tIns="15355" rIns="0" bIns="0" rtlCol="0">
            <a:spAutoFit/>
          </a:bodyPr>
          <a:lstStyle/>
          <a:p>
            <a:pPr marL="15356" defTabSz="1105601">
              <a:spcBef>
                <a:spcPts val="121"/>
              </a:spcBef>
            </a:pPr>
            <a:r>
              <a:rPr sz="1693" spc="-6" dirty="0">
                <a:solidFill>
                  <a:srgbClr val="FFFFFF"/>
                </a:solidFill>
                <a:latin typeface="Arial MT"/>
                <a:cs typeface="Arial MT"/>
              </a:rPr>
              <a:t>‘requires’</a:t>
            </a:r>
            <a:r>
              <a:rPr sz="1693" spc="-54" dirty="0">
                <a:solidFill>
                  <a:srgbClr val="FFFFFF"/>
                </a:solidFill>
                <a:latin typeface="Arial MT"/>
                <a:cs typeface="Arial MT"/>
              </a:rPr>
              <a:t> </a:t>
            </a:r>
            <a:r>
              <a:rPr sz="1693" spc="-6" dirty="0">
                <a:solidFill>
                  <a:srgbClr val="FFFFFF"/>
                </a:solidFill>
                <a:latin typeface="Arial MT"/>
                <a:cs typeface="Arial MT"/>
              </a:rPr>
              <a:t>est</a:t>
            </a:r>
            <a:r>
              <a:rPr sz="1693" spc="18" dirty="0">
                <a:solidFill>
                  <a:srgbClr val="FFFFFF"/>
                </a:solidFill>
                <a:latin typeface="Arial MT"/>
                <a:cs typeface="Arial MT"/>
              </a:rPr>
              <a:t> </a:t>
            </a:r>
            <a:r>
              <a:rPr sz="1693" spc="-6" dirty="0">
                <a:solidFill>
                  <a:srgbClr val="FFFFFF"/>
                </a:solidFill>
                <a:latin typeface="Arial MT"/>
                <a:cs typeface="Arial MT"/>
              </a:rPr>
              <a:t>une</a:t>
            </a:r>
            <a:r>
              <a:rPr sz="1693" spc="12" dirty="0">
                <a:solidFill>
                  <a:srgbClr val="FFFFFF"/>
                </a:solidFill>
                <a:latin typeface="Arial MT"/>
                <a:cs typeface="Arial MT"/>
              </a:rPr>
              <a:t> </a:t>
            </a:r>
            <a:r>
              <a:rPr sz="1693" spc="-6" dirty="0">
                <a:solidFill>
                  <a:srgbClr val="FFFFFF"/>
                </a:solidFill>
                <a:latin typeface="Arial MT"/>
                <a:cs typeface="Arial MT"/>
              </a:rPr>
              <a:t>directive</a:t>
            </a:r>
            <a:r>
              <a:rPr sz="1693" spc="6" dirty="0">
                <a:solidFill>
                  <a:srgbClr val="FFFFFF"/>
                </a:solidFill>
                <a:latin typeface="Arial MT"/>
                <a:cs typeface="Arial MT"/>
              </a:rPr>
              <a:t> </a:t>
            </a:r>
            <a:r>
              <a:rPr sz="1693" dirty="0">
                <a:solidFill>
                  <a:srgbClr val="FFFFFF"/>
                </a:solidFill>
                <a:latin typeface="Arial MT"/>
                <a:cs typeface="Arial MT"/>
              </a:rPr>
              <a:t>se</a:t>
            </a:r>
            <a:r>
              <a:rPr sz="1693" spc="6" dirty="0">
                <a:solidFill>
                  <a:srgbClr val="FFFFFF"/>
                </a:solidFill>
                <a:latin typeface="Arial MT"/>
                <a:cs typeface="Arial MT"/>
              </a:rPr>
              <a:t> </a:t>
            </a:r>
            <a:r>
              <a:rPr sz="1693" dirty="0">
                <a:solidFill>
                  <a:srgbClr val="FFFFFF"/>
                </a:solidFill>
                <a:latin typeface="Arial MT"/>
                <a:cs typeface="Arial MT"/>
              </a:rPr>
              <a:t>trouvant</a:t>
            </a:r>
            <a:r>
              <a:rPr sz="1693" spc="12" dirty="0">
                <a:solidFill>
                  <a:srgbClr val="FFFFFF"/>
                </a:solidFill>
                <a:latin typeface="Arial MT"/>
                <a:cs typeface="Arial MT"/>
              </a:rPr>
              <a:t> </a:t>
            </a:r>
            <a:r>
              <a:rPr sz="1693" spc="-6" dirty="0">
                <a:solidFill>
                  <a:srgbClr val="FFFFFF"/>
                </a:solidFill>
                <a:latin typeface="Arial MT"/>
                <a:cs typeface="Arial MT"/>
              </a:rPr>
              <a:t>dans</a:t>
            </a:r>
            <a:r>
              <a:rPr sz="1693" spc="18" dirty="0">
                <a:solidFill>
                  <a:srgbClr val="FFFFFF"/>
                </a:solidFill>
                <a:latin typeface="Arial MT"/>
                <a:cs typeface="Arial MT"/>
              </a:rPr>
              <a:t> </a:t>
            </a:r>
            <a:r>
              <a:rPr sz="1693" spc="-6" dirty="0">
                <a:solidFill>
                  <a:srgbClr val="FFFFFF"/>
                </a:solidFill>
                <a:latin typeface="Arial MT"/>
                <a:cs typeface="Arial MT"/>
              </a:rPr>
              <a:t>module.</a:t>
            </a:r>
            <a:r>
              <a:rPr sz="1693" spc="12" dirty="0">
                <a:solidFill>
                  <a:srgbClr val="FFFFFF"/>
                </a:solidFill>
                <a:latin typeface="Arial MT"/>
                <a:cs typeface="Arial MT"/>
              </a:rPr>
              <a:t> </a:t>
            </a:r>
            <a:r>
              <a:rPr sz="1693" spc="-6" dirty="0">
                <a:solidFill>
                  <a:srgbClr val="FFFFFF"/>
                </a:solidFill>
                <a:latin typeface="Arial MT"/>
                <a:cs typeface="Arial MT"/>
              </a:rPr>
              <a:t>La</a:t>
            </a:r>
            <a:r>
              <a:rPr sz="1693" spc="12" dirty="0">
                <a:solidFill>
                  <a:srgbClr val="FFFFFF"/>
                </a:solidFill>
                <a:latin typeface="Arial MT"/>
                <a:cs typeface="Arial MT"/>
              </a:rPr>
              <a:t> </a:t>
            </a:r>
            <a:r>
              <a:rPr sz="1693" dirty="0">
                <a:solidFill>
                  <a:srgbClr val="FFFFFF"/>
                </a:solidFill>
                <a:latin typeface="Arial MT"/>
                <a:cs typeface="Arial MT"/>
              </a:rPr>
              <a:t>syntaxe</a:t>
            </a:r>
            <a:r>
              <a:rPr sz="1693" spc="12" dirty="0">
                <a:solidFill>
                  <a:srgbClr val="FFFFFF"/>
                </a:solidFill>
                <a:latin typeface="Arial MT"/>
                <a:cs typeface="Arial MT"/>
              </a:rPr>
              <a:t> </a:t>
            </a:r>
            <a:r>
              <a:rPr sz="1693" spc="-6" dirty="0">
                <a:solidFill>
                  <a:srgbClr val="FFFFFF"/>
                </a:solidFill>
                <a:latin typeface="Arial MT"/>
                <a:cs typeface="Arial MT"/>
              </a:rPr>
              <a:t>de</a:t>
            </a:r>
            <a:r>
              <a:rPr sz="1693" spc="6" dirty="0">
                <a:solidFill>
                  <a:srgbClr val="FFFFFF"/>
                </a:solidFill>
                <a:latin typeface="Arial MT"/>
                <a:cs typeface="Arial MT"/>
              </a:rPr>
              <a:t> </a:t>
            </a:r>
            <a:r>
              <a:rPr sz="1693" spc="-6" dirty="0">
                <a:solidFill>
                  <a:srgbClr val="FFFFFF"/>
                </a:solidFill>
                <a:latin typeface="Arial MT"/>
                <a:cs typeface="Arial MT"/>
              </a:rPr>
              <a:t>requires</a:t>
            </a:r>
            <a:r>
              <a:rPr sz="1693" spc="12" dirty="0">
                <a:solidFill>
                  <a:srgbClr val="FFFFFF"/>
                </a:solidFill>
                <a:latin typeface="Arial MT"/>
                <a:cs typeface="Arial MT"/>
              </a:rPr>
              <a:t> </a:t>
            </a:r>
            <a:r>
              <a:rPr sz="1693" dirty="0">
                <a:solidFill>
                  <a:srgbClr val="FFFFFF"/>
                </a:solidFill>
                <a:latin typeface="Arial MT"/>
                <a:cs typeface="Arial MT"/>
              </a:rPr>
              <a:t>est</a:t>
            </a:r>
            <a:r>
              <a:rPr sz="1693" spc="18" dirty="0">
                <a:solidFill>
                  <a:srgbClr val="FFFFFF"/>
                </a:solidFill>
                <a:latin typeface="Arial MT"/>
                <a:cs typeface="Arial MT"/>
              </a:rPr>
              <a:t> </a:t>
            </a:r>
            <a:r>
              <a:rPr sz="1693" dirty="0">
                <a:solidFill>
                  <a:srgbClr val="FFFFFF"/>
                </a:solidFill>
                <a:latin typeface="Arial MT"/>
                <a:cs typeface="Arial MT"/>
              </a:rPr>
              <a:t>:</a:t>
            </a:r>
            <a:endParaRPr sz="1693">
              <a:solidFill>
                <a:prstClr val="black"/>
              </a:solidFill>
              <a:latin typeface="Arial MT"/>
              <a:cs typeface="Arial MT"/>
            </a:endParaRPr>
          </a:p>
        </p:txBody>
      </p:sp>
      <p:sp>
        <p:nvSpPr>
          <p:cNvPr id="5" name="object 5"/>
          <p:cNvSpPr txBox="1"/>
          <p:nvPr/>
        </p:nvSpPr>
        <p:spPr>
          <a:xfrm>
            <a:off x="668011" y="3529987"/>
            <a:ext cx="105183" cy="128625"/>
          </a:xfrm>
          <a:prstGeom prst="rect">
            <a:avLst/>
          </a:prstGeom>
        </p:spPr>
        <p:txBody>
          <a:bodyPr vert="horz" wrap="square" lIns="0" tIns="16891" rIns="0" bIns="0" rtlCol="0">
            <a:spAutoFit/>
          </a:bodyPr>
          <a:lstStyle/>
          <a:p>
            <a:pPr marL="15356" defTabSz="1105601">
              <a:spcBef>
                <a:spcPts val="133"/>
              </a:spcBef>
            </a:pPr>
            <a:r>
              <a:rPr sz="725" spc="6" dirty="0">
                <a:solidFill>
                  <a:srgbClr val="FFFFFF"/>
                </a:solidFill>
                <a:latin typeface="Lucida Sans Unicode"/>
                <a:cs typeface="Lucida Sans Unicode"/>
              </a:rPr>
              <a:t>●</a:t>
            </a:r>
            <a:endParaRPr sz="725">
              <a:solidFill>
                <a:prstClr val="black"/>
              </a:solidFill>
              <a:latin typeface="Lucida Sans Unicode"/>
              <a:cs typeface="Lucida Sans Unicode"/>
            </a:endParaRPr>
          </a:p>
        </p:txBody>
      </p:sp>
      <p:sp>
        <p:nvSpPr>
          <p:cNvPr id="7" name="object 7"/>
          <p:cNvSpPr txBox="1"/>
          <p:nvPr/>
        </p:nvSpPr>
        <p:spPr>
          <a:xfrm>
            <a:off x="668011" y="4475373"/>
            <a:ext cx="105183" cy="128625"/>
          </a:xfrm>
          <a:prstGeom prst="rect">
            <a:avLst/>
          </a:prstGeom>
        </p:spPr>
        <p:txBody>
          <a:bodyPr vert="horz" wrap="square" lIns="0" tIns="16891" rIns="0" bIns="0" rtlCol="0">
            <a:spAutoFit/>
          </a:bodyPr>
          <a:lstStyle/>
          <a:p>
            <a:pPr marL="15356" defTabSz="1105601">
              <a:spcBef>
                <a:spcPts val="133"/>
              </a:spcBef>
            </a:pPr>
            <a:r>
              <a:rPr sz="725" spc="6" dirty="0">
                <a:solidFill>
                  <a:srgbClr val="FFFFFF"/>
                </a:solidFill>
                <a:latin typeface="Lucida Sans Unicode"/>
                <a:cs typeface="Lucida Sans Unicode"/>
              </a:rPr>
              <a:t>●</a:t>
            </a:r>
            <a:endParaRPr sz="725">
              <a:solidFill>
                <a:prstClr val="black"/>
              </a:solidFill>
              <a:latin typeface="Lucida Sans Unicode"/>
              <a:cs typeface="Lucida Sans Unicode"/>
            </a:endParaRPr>
          </a:p>
        </p:txBody>
      </p:sp>
      <p:sp>
        <p:nvSpPr>
          <p:cNvPr id="8" name="object 8"/>
          <p:cNvSpPr txBox="1"/>
          <p:nvPr/>
        </p:nvSpPr>
        <p:spPr>
          <a:xfrm>
            <a:off x="1047395" y="3485148"/>
            <a:ext cx="10173564" cy="1154394"/>
          </a:xfrm>
          <a:prstGeom prst="rect">
            <a:avLst/>
          </a:prstGeom>
        </p:spPr>
        <p:txBody>
          <a:bodyPr vert="horz" wrap="square" lIns="0" tIns="56046" rIns="0" bIns="0" rtlCol="0">
            <a:spAutoFit/>
          </a:bodyPr>
          <a:lstStyle/>
          <a:p>
            <a:pPr marL="15356" marR="6142" defTabSz="1105601">
              <a:lnSpc>
                <a:spcPts val="1717"/>
              </a:lnSpc>
              <a:spcBef>
                <a:spcPts val="441"/>
              </a:spcBef>
            </a:pPr>
            <a:r>
              <a:rPr sz="1693" spc="-6" dirty="0">
                <a:solidFill>
                  <a:srgbClr val="FFFFFF"/>
                </a:solidFill>
                <a:latin typeface="Arial MT"/>
                <a:cs typeface="Arial MT"/>
              </a:rPr>
              <a:t>Le</a:t>
            </a:r>
            <a:r>
              <a:rPr sz="1693" spc="12" dirty="0">
                <a:solidFill>
                  <a:srgbClr val="FFFFFF"/>
                </a:solidFill>
                <a:latin typeface="Arial MT"/>
                <a:cs typeface="Arial MT"/>
              </a:rPr>
              <a:t> </a:t>
            </a:r>
            <a:r>
              <a:rPr sz="1693" spc="-6" dirty="0">
                <a:solidFill>
                  <a:srgbClr val="FFFFFF"/>
                </a:solidFill>
                <a:latin typeface="Arial MT"/>
                <a:cs typeface="Arial MT"/>
              </a:rPr>
              <a:t>fichier</a:t>
            </a:r>
            <a:r>
              <a:rPr sz="1693" spc="12" dirty="0">
                <a:solidFill>
                  <a:srgbClr val="FFFFFF"/>
                </a:solidFill>
                <a:latin typeface="Arial MT"/>
                <a:cs typeface="Arial MT"/>
              </a:rPr>
              <a:t> </a:t>
            </a:r>
            <a:r>
              <a:rPr sz="1693" spc="-6" dirty="0">
                <a:solidFill>
                  <a:srgbClr val="FFFFFF"/>
                </a:solidFill>
                <a:latin typeface="Arial MT"/>
                <a:cs typeface="Arial MT"/>
              </a:rPr>
              <a:t>ci-dessus</a:t>
            </a:r>
            <a:r>
              <a:rPr sz="1693" spc="18" dirty="0">
                <a:solidFill>
                  <a:srgbClr val="FFFFFF"/>
                </a:solidFill>
                <a:latin typeface="Arial MT"/>
                <a:cs typeface="Arial MT"/>
              </a:rPr>
              <a:t> </a:t>
            </a:r>
            <a:r>
              <a:rPr sz="1693" spc="-6" dirty="0">
                <a:solidFill>
                  <a:srgbClr val="FFFFFF"/>
                </a:solidFill>
                <a:latin typeface="Arial MT"/>
                <a:cs typeface="Arial MT"/>
              </a:rPr>
              <a:t>décrit</a:t>
            </a:r>
            <a:r>
              <a:rPr sz="1693" spc="18" dirty="0">
                <a:solidFill>
                  <a:srgbClr val="FFFFFF"/>
                </a:solidFill>
                <a:latin typeface="Arial MT"/>
                <a:cs typeface="Arial MT"/>
              </a:rPr>
              <a:t> </a:t>
            </a:r>
            <a:r>
              <a:rPr sz="1693" spc="-6" dirty="0">
                <a:solidFill>
                  <a:srgbClr val="FFFFFF"/>
                </a:solidFill>
                <a:latin typeface="Arial MT"/>
                <a:cs typeface="Arial MT"/>
              </a:rPr>
              <a:t>que</a:t>
            </a:r>
            <a:r>
              <a:rPr sz="1693" spc="12" dirty="0">
                <a:solidFill>
                  <a:srgbClr val="FFFFFF"/>
                </a:solidFill>
                <a:latin typeface="Arial MT"/>
                <a:cs typeface="Arial MT"/>
              </a:rPr>
              <a:t> </a:t>
            </a:r>
            <a:r>
              <a:rPr sz="1693" spc="-6" dirty="0">
                <a:solidFill>
                  <a:srgbClr val="FFFFFF"/>
                </a:solidFill>
                <a:latin typeface="Arial MT"/>
                <a:cs typeface="Arial MT"/>
              </a:rPr>
              <a:t>modulea</a:t>
            </a:r>
            <a:r>
              <a:rPr sz="1693" spc="18" dirty="0">
                <a:solidFill>
                  <a:srgbClr val="FFFFFF"/>
                </a:solidFill>
                <a:latin typeface="Arial MT"/>
                <a:cs typeface="Arial MT"/>
              </a:rPr>
              <a:t> </a:t>
            </a:r>
            <a:r>
              <a:rPr sz="1693" dirty="0">
                <a:solidFill>
                  <a:srgbClr val="FFFFFF"/>
                </a:solidFill>
                <a:latin typeface="Arial MT"/>
                <a:cs typeface="Arial MT"/>
              </a:rPr>
              <a:t>a</a:t>
            </a:r>
            <a:r>
              <a:rPr sz="1693" spc="12" dirty="0">
                <a:solidFill>
                  <a:srgbClr val="FFFFFF"/>
                </a:solidFill>
                <a:latin typeface="Arial MT"/>
                <a:cs typeface="Arial MT"/>
              </a:rPr>
              <a:t> </a:t>
            </a:r>
            <a:r>
              <a:rPr sz="1693" spc="-6" dirty="0">
                <a:solidFill>
                  <a:srgbClr val="FFFFFF"/>
                </a:solidFill>
                <a:latin typeface="Arial MT"/>
                <a:cs typeface="Arial MT"/>
              </a:rPr>
              <a:t>besoin</a:t>
            </a:r>
            <a:r>
              <a:rPr sz="1693" spc="6" dirty="0">
                <a:solidFill>
                  <a:srgbClr val="FFFFFF"/>
                </a:solidFill>
                <a:latin typeface="Arial MT"/>
                <a:cs typeface="Arial MT"/>
              </a:rPr>
              <a:t> </a:t>
            </a:r>
            <a:r>
              <a:rPr sz="1693" dirty="0">
                <a:solidFill>
                  <a:srgbClr val="FFFFFF"/>
                </a:solidFill>
                <a:latin typeface="Arial MT"/>
                <a:cs typeface="Arial MT"/>
              </a:rPr>
              <a:t>de</a:t>
            </a:r>
            <a:r>
              <a:rPr sz="1693" spc="12" dirty="0">
                <a:solidFill>
                  <a:srgbClr val="FFFFFF"/>
                </a:solidFill>
                <a:latin typeface="Arial MT"/>
                <a:cs typeface="Arial MT"/>
              </a:rPr>
              <a:t> </a:t>
            </a:r>
            <a:r>
              <a:rPr sz="1693" spc="-6" dirty="0">
                <a:solidFill>
                  <a:srgbClr val="FFFFFF"/>
                </a:solidFill>
                <a:latin typeface="Arial MT"/>
                <a:cs typeface="Arial MT"/>
              </a:rPr>
              <a:t>moduleb.</a:t>
            </a:r>
            <a:r>
              <a:rPr sz="1693" spc="12" dirty="0">
                <a:solidFill>
                  <a:srgbClr val="FFFFFF"/>
                </a:solidFill>
                <a:latin typeface="Arial MT"/>
                <a:cs typeface="Arial MT"/>
              </a:rPr>
              <a:t> </a:t>
            </a:r>
            <a:endParaRPr lang="fr-FR" sz="1693" spc="12" dirty="0">
              <a:solidFill>
                <a:srgbClr val="FFFFFF"/>
              </a:solidFill>
              <a:latin typeface="Arial MT"/>
              <a:cs typeface="Arial MT"/>
            </a:endParaRPr>
          </a:p>
          <a:p>
            <a:pPr marL="15356" marR="6142" defTabSz="1105601">
              <a:lnSpc>
                <a:spcPts val="1717"/>
              </a:lnSpc>
              <a:spcBef>
                <a:spcPts val="441"/>
              </a:spcBef>
            </a:pPr>
            <a:r>
              <a:rPr lang="fr-FR" sz="1693" spc="-6" dirty="0">
                <a:solidFill>
                  <a:srgbClr val="FFFFFF"/>
                </a:solidFill>
                <a:latin typeface="Arial MT"/>
                <a:cs typeface="Arial MT"/>
              </a:rPr>
              <a:t>Donne accès à tous les types </a:t>
            </a:r>
            <a:r>
              <a:rPr sz="1693" spc="-6" dirty="0">
                <a:solidFill>
                  <a:srgbClr val="FFFFFF"/>
                </a:solidFill>
                <a:latin typeface="Arial MT"/>
                <a:cs typeface="Arial MT"/>
              </a:rPr>
              <a:t>(classes,interfaces</a:t>
            </a:r>
            <a:r>
              <a:rPr sz="1693" spc="12" dirty="0">
                <a:solidFill>
                  <a:srgbClr val="FFFFFF"/>
                </a:solidFill>
                <a:latin typeface="Arial MT"/>
                <a:cs typeface="Arial MT"/>
              </a:rPr>
              <a:t> </a:t>
            </a:r>
            <a:r>
              <a:rPr sz="1693" dirty="0">
                <a:solidFill>
                  <a:srgbClr val="FFFFFF"/>
                </a:solidFill>
                <a:latin typeface="Arial MT"/>
                <a:cs typeface="Arial MT"/>
              </a:rPr>
              <a:t>...)</a:t>
            </a:r>
            <a:r>
              <a:rPr sz="1693" spc="6" dirty="0">
                <a:solidFill>
                  <a:srgbClr val="FFFFFF"/>
                </a:solidFill>
                <a:latin typeface="Arial MT"/>
                <a:cs typeface="Arial MT"/>
              </a:rPr>
              <a:t> </a:t>
            </a:r>
            <a:r>
              <a:rPr sz="1693" spc="-6" dirty="0">
                <a:solidFill>
                  <a:srgbClr val="FFFFFF"/>
                </a:solidFill>
                <a:latin typeface="Arial MT"/>
                <a:cs typeface="Arial MT"/>
              </a:rPr>
              <a:t>publics</a:t>
            </a:r>
            <a:r>
              <a:rPr sz="1693" spc="12" dirty="0">
                <a:solidFill>
                  <a:srgbClr val="FFFFFF"/>
                </a:solidFill>
                <a:latin typeface="Arial MT"/>
                <a:cs typeface="Arial MT"/>
              </a:rPr>
              <a:t> </a:t>
            </a:r>
            <a:r>
              <a:rPr sz="1693" spc="-6" dirty="0">
                <a:solidFill>
                  <a:srgbClr val="FFFFFF"/>
                </a:solidFill>
                <a:latin typeface="Arial MT"/>
                <a:cs typeface="Arial MT"/>
              </a:rPr>
              <a:t>des</a:t>
            </a:r>
            <a:r>
              <a:rPr sz="1693" spc="6" dirty="0">
                <a:solidFill>
                  <a:srgbClr val="FFFFFF"/>
                </a:solidFill>
                <a:latin typeface="Arial MT"/>
                <a:cs typeface="Arial MT"/>
              </a:rPr>
              <a:t> </a:t>
            </a:r>
            <a:r>
              <a:rPr sz="1693" spc="-6" dirty="0">
                <a:solidFill>
                  <a:srgbClr val="FFFFFF"/>
                </a:solidFill>
                <a:latin typeface="Arial MT"/>
                <a:cs typeface="Arial MT"/>
              </a:rPr>
              <a:t>packages</a:t>
            </a:r>
            <a:r>
              <a:rPr sz="1693" spc="91" dirty="0">
                <a:solidFill>
                  <a:srgbClr val="FFFFFF"/>
                </a:solidFill>
                <a:latin typeface="Arial MT"/>
                <a:cs typeface="Arial MT"/>
              </a:rPr>
              <a:t> </a:t>
            </a:r>
            <a:r>
              <a:rPr sz="1693" b="1" spc="-6" dirty="0">
                <a:solidFill>
                  <a:srgbClr val="FF0000"/>
                </a:solidFill>
                <a:latin typeface="Arial"/>
                <a:cs typeface="Arial"/>
              </a:rPr>
              <a:t>exportés</a:t>
            </a:r>
            <a:r>
              <a:rPr sz="1693" b="1" spc="12" dirty="0">
                <a:solidFill>
                  <a:srgbClr val="FF0000"/>
                </a:solidFill>
                <a:latin typeface="Arial"/>
                <a:cs typeface="Arial"/>
              </a:rPr>
              <a:t> </a:t>
            </a:r>
            <a:r>
              <a:rPr sz="1693" spc="-6" dirty="0">
                <a:solidFill>
                  <a:srgbClr val="FFFFFF"/>
                </a:solidFill>
                <a:latin typeface="Arial MT"/>
                <a:cs typeface="Arial MT"/>
              </a:rPr>
              <a:t>par</a:t>
            </a:r>
            <a:r>
              <a:rPr sz="1693" spc="6" dirty="0">
                <a:solidFill>
                  <a:srgbClr val="FFFFFF"/>
                </a:solidFill>
                <a:latin typeface="Arial MT"/>
                <a:cs typeface="Arial MT"/>
              </a:rPr>
              <a:t> </a:t>
            </a:r>
            <a:r>
              <a:rPr sz="1693" spc="-6" dirty="0" err="1">
                <a:solidFill>
                  <a:srgbClr val="FFFFFF"/>
                </a:solidFill>
                <a:latin typeface="Arial MT"/>
                <a:cs typeface="Arial MT"/>
              </a:rPr>
              <a:t>moduleb</a:t>
            </a:r>
            <a:r>
              <a:rPr lang="fr-FR" sz="1693" spc="-6" dirty="0">
                <a:solidFill>
                  <a:srgbClr val="FFFFFF"/>
                </a:solidFill>
                <a:latin typeface="Arial MT"/>
                <a:cs typeface="Arial MT"/>
              </a:rPr>
              <a:t>.</a:t>
            </a:r>
          </a:p>
          <a:p>
            <a:pPr marL="15356" marR="6142" defTabSz="1105601">
              <a:lnSpc>
                <a:spcPts val="1717"/>
              </a:lnSpc>
              <a:spcBef>
                <a:spcPts val="441"/>
              </a:spcBef>
            </a:pPr>
            <a:endParaRPr lang="fr-FR" sz="1693" spc="-6" dirty="0">
              <a:solidFill>
                <a:srgbClr val="FFFFFF"/>
              </a:solidFill>
              <a:latin typeface="Arial MT"/>
              <a:cs typeface="Arial MT"/>
            </a:endParaRPr>
          </a:p>
          <a:p>
            <a:pPr marL="15356" marR="4740264" defTabSz="1105601">
              <a:lnSpc>
                <a:spcPts val="2866"/>
              </a:lnSpc>
              <a:spcBef>
                <a:spcPts val="109"/>
              </a:spcBef>
            </a:pPr>
            <a:r>
              <a:rPr sz="1693" dirty="0">
                <a:solidFill>
                  <a:srgbClr val="FFFFFF"/>
                </a:solidFill>
                <a:latin typeface="Arial MT"/>
                <a:cs typeface="Arial MT"/>
              </a:rPr>
              <a:t> </a:t>
            </a:r>
            <a:r>
              <a:rPr sz="1693" spc="-42" dirty="0">
                <a:solidFill>
                  <a:srgbClr val="FFFFFF"/>
                </a:solidFill>
                <a:latin typeface="Arial MT"/>
                <a:cs typeface="Arial MT"/>
              </a:rPr>
              <a:t>Toute</a:t>
            </a:r>
            <a:r>
              <a:rPr sz="1693" spc="6" dirty="0">
                <a:solidFill>
                  <a:srgbClr val="FFFFFF"/>
                </a:solidFill>
                <a:latin typeface="Arial MT"/>
                <a:cs typeface="Arial MT"/>
              </a:rPr>
              <a:t> </a:t>
            </a:r>
            <a:r>
              <a:rPr sz="1693" spc="-6" dirty="0">
                <a:solidFill>
                  <a:srgbClr val="FFFFFF"/>
                </a:solidFill>
                <a:latin typeface="Arial MT"/>
                <a:cs typeface="Arial MT"/>
              </a:rPr>
              <a:t>dépendance</a:t>
            </a:r>
            <a:r>
              <a:rPr sz="1693" spc="12" dirty="0">
                <a:solidFill>
                  <a:srgbClr val="FFFFFF"/>
                </a:solidFill>
                <a:latin typeface="Arial MT"/>
                <a:cs typeface="Arial MT"/>
              </a:rPr>
              <a:t> </a:t>
            </a:r>
            <a:r>
              <a:rPr sz="1693" spc="-6" dirty="0">
                <a:solidFill>
                  <a:srgbClr val="FFFFFF"/>
                </a:solidFill>
                <a:latin typeface="Arial MT"/>
                <a:cs typeface="Arial MT"/>
              </a:rPr>
              <a:t>doit</a:t>
            </a:r>
            <a:r>
              <a:rPr sz="1693" spc="12" dirty="0">
                <a:solidFill>
                  <a:srgbClr val="FFFFFF"/>
                </a:solidFill>
                <a:latin typeface="Arial MT"/>
                <a:cs typeface="Arial MT"/>
              </a:rPr>
              <a:t> </a:t>
            </a:r>
            <a:r>
              <a:rPr sz="1693" dirty="0">
                <a:solidFill>
                  <a:srgbClr val="FFFFFF"/>
                </a:solidFill>
                <a:latin typeface="Arial MT"/>
                <a:cs typeface="Arial MT"/>
              </a:rPr>
              <a:t>être</a:t>
            </a:r>
            <a:r>
              <a:rPr sz="1693" spc="12" dirty="0">
                <a:solidFill>
                  <a:srgbClr val="FFFFFF"/>
                </a:solidFill>
                <a:latin typeface="Arial MT"/>
                <a:cs typeface="Arial MT"/>
              </a:rPr>
              <a:t> </a:t>
            </a:r>
            <a:r>
              <a:rPr sz="1693" spc="-6" dirty="0">
                <a:solidFill>
                  <a:srgbClr val="FFFFFF"/>
                </a:solidFill>
                <a:latin typeface="Arial MT"/>
                <a:cs typeface="Arial MT"/>
              </a:rPr>
              <a:t>déclarée</a:t>
            </a:r>
            <a:r>
              <a:rPr sz="1693" spc="12" dirty="0">
                <a:solidFill>
                  <a:srgbClr val="FFFFFF"/>
                </a:solidFill>
                <a:latin typeface="Arial MT"/>
                <a:cs typeface="Arial MT"/>
              </a:rPr>
              <a:t> </a:t>
            </a:r>
            <a:r>
              <a:rPr sz="1693" spc="-6" dirty="0">
                <a:solidFill>
                  <a:srgbClr val="FFFFFF"/>
                </a:solidFill>
                <a:latin typeface="Arial MT"/>
                <a:cs typeface="Arial MT"/>
              </a:rPr>
              <a:t>explicitement</a:t>
            </a:r>
            <a:r>
              <a:rPr sz="1693" spc="6" dirty="0">
                <a:solidFill>
                  <a:srgbClr val="FFFFFF"/>
                </a:solidFill>
                <a:latin typeface="Arial MT"/>
                <a:cs typeface="Arial MT"/>
              </a:rPr>
              <a:t> </a:t>
            </a:r>
            <a:r>
              <a:rPr sz="1693" spc="-6" dirty="0">
                <a:solidFill>
                  <a:srgbClr val="FFFFFF"/>
                </a:solidFill>
                <a:latin typeface="Arial MT"/>
                <a:cs typeface="Arial MT"/>
              </a:rPr>
              <a:t>sauf</a:t>
            </a:r>
            <a:r>
              <a:rPr sz="1693" spc="18" dirty="0">
                <a:solidFill>
                  <a:srgbClr val="FFFFFF"/>
                </a:solidFill>
                <a:latin typeface="Arial MT"/>
                <a:cs typeface="Arial MT"/>
              </a:rPr>
              <a:t> </a:t>
            </a:r>
            <a:r>
              <a:rPr sz="1693" dirty="0">
                <a:solidFill>
                  <a:srgbClr val="FFFFFF"/>
                </a:solidFill>
                <a:latin typeface="Arial MT"/>
                <a:cs typeface="Arial MT"/>
              </a:rPr>
              <a:t>:</a:t>
            </a:r>
            <a:endParaRPr sz="1693" dirty="0">
              <a:solidFill>
                <a:prstClr val="black"/>
              </a:solidFill>
              <a:latin typeface="Arial MT"/>
              <a:cs typeface="Arial MT"/>
            </a:endParaRPr>
          </a:p>
        </p:txBody>
      </p:sp>
      <p:sp>
        <p:nvSpPr>
          <p:cNvPr id="9" name="object 9"/>
          <p:cNvSpPr txBox="1"/>
          <p:nvPr/>
        </p:nvSpPr>
        <p:spPr>
          <a:xfrm>
            <a:off x="1190332" y="4802254"/>
            <a:ext cx="154319" cy="203133"/>
          </a:xfrm>
          <a:prstGeom prst="rect">
            <a:avLst/>
          </a:prstGeom>
        </p:spPr>
        <p:txBody>
          <a:bodyPr vert="horz" wrap="square" lIns="0" tIns="16891" rIns="0" bIns="0" rtlCol="0">
            <a:spAutoFit/>
          </a:bodyPr>
          <a:lstStyle/>
          <a:p>
            <a:pPr marL="15356" defTabSz="1105601">
              <a:spcBef>
                <a:spcPts val="133"/>
              </a:spcBef>
            </a:pPr>
            <a:r>
              <a:rPr sz="1209" spc="6" dirty="0">
                <a:solidFill>
                  <a:srgbClr val="0058FF"/>
                </a:solidFill>
                <a:latin typeface="Lucida Sans Unicode"/>
                <a:cs typeface="Lucida Sans Unicode"/>
              </a:rPr>
              <a:t>●</a:t>
            </a:r>
            <a:endParaRPr sz="1209">
              <a:solidFill>
                <a:prstClr val="black"/>
              </a:solidFill>
              <a:latin typeface="Lucida Sans Unicode"/>
              <a:cs typeface="Lucida Sans Unicode"/>
            </a:endParaRPr>
          </a:p>
        </p:txBody>
      </p:sp>
      <p:sp>
        <p:nvSpPr>
          <p:cNvPr id="10" name="object 10"/>
          <p:cNvSpPr txBox="1"/>
          <p:nvPr/>
        </p:nvSpPr>
        <p:spPr>
          <a:xfrm>
            <a:off x="1190332" y="5611854"/>
            <a:ext cx="154319" cy="203133"/>
          </a:xfrm>
          <a:prstGeom prst="rect">
            <a:avLst/>
          </a:prstGeom>
        </p:spPr>
        <p:txBody>
          <a:bodyPr vert="horz" wrap="square" lIns="0" tIns="16891" rIns="0" bIns="0" rtlCol="0">
            <a:spAutoFit/>
          </a:bodyPr>
          <a:lstStyle/>
          <a:p>
            <a:pPr marL="15356" defTabSz="1105601">
              <a:spcBef>
                <a:spcPts val="133"/>
              </a:spcBef>
            </a:pPr>
            <a:r>
              <a:rPr sz="1209" spc="6" dirty="0">
                <a:solidFill>
                  <a:srgbClr val="0058FF"/>
                </a:solidFill>
                <a:latin typeface="Lucida Sans Unicode"/>
                <a:cs typeface="Lucida Sans Unicode"/>
              </a:rPr>
              <a:t>●</a:t>
            </a:r>
            <a:endParaRPr sz="1209">
              <a:solidFill>
                <a:prstClr val="black"/>
              </a:solidFill>
              <a:latin typeface="Lucida Sans Unicode"/>
              <a:cs typeface="Lucida Sans Unicode"/>
            </a:endParaRPr>
          </a:p>
        </p:txBody>
      </p:sp>
      <p:sp>
        <p:nvSpPr>
          <p:cNvPr id="11" name="object 11"/>
          <p:cNvSpPr txBox="1"/>
          <p:nvPr/>
        </p:nvSpPr>
        <p:spPr>
          <a:xfrm>
            <a:off x="1582058" y="4804865"/>
            <a:ext cx="9301390" cy="1086555"/>
          </a:xfrm>
          <a:prstGeom prst="rect">
            <a:avLst/>
          </a:prstGeom>
        </p:spPr>
        <p:txBody>
          <a:bodyPr vert="horz" wrap="square" lIns="0" tIns="56046" rIns="0" bIns="0" rtlCol="0">
            <a:spAutoFit/>
          </a:bodyPr>
          <a:lstStyle/>
          <a:p>
            <a:pPr marL="15356" marR="6142" defTabSz="1105601">
              <a:lnSpc>
                <a:spcPts val="1717"/>
              </a:lnSpc>
              <a:spcBef>
                <a:spcPts val="441"/>
              </a:spcBef>
            </a:pPr>
            <a:r>
              <a:rPr sz="1693" spc="-6" dirty="0">
                <a:solidFill>
                  <a:srgbClr val="FFFFFF"/>
                </a:solidFill>
                <a:latin typeface="Arial MT"/>
                <a:cs typeface="Arial MT"/>
              </a:rPr>
              <a:t>la</a:t>
            </a:r>
            <a:r>
              <a:rPr sz="1693" spc="6" dirty="0">
                <a:solidFill>
                  <a:srgbClr val="FFFFFF"/>
                </a:solidFill>
                <a:latin typeface="Arial MT"/>
                <a:cs typeface="Arial MT"/>
              </a:rPr>
              <a:t> </a:t>
            </a:r>
            <a:r>
              <a:rPr sz="1693" spc="-6" dirty="0">
                <a:solidFill>
                  <a:srgbClr val="FFFFFF"/>
                </a:solidFill>
                <a:latin typeface="Arial MT"/>
                <a:cs typeface="Arial MT"/>
              </a:rPr>
              <a:t>dépendance</a:t>
            </a:r>
            <a:r>
              <a:rPr sz="1693" spc="12" dirty="0">
                <a:solidFill>
                  <a:srgbClr val="FFFFFF"/>
                </a:solidFill>
                <a:latin typeface="Arial MT"/>
                <a:cs typeface="Arial MT"/>
              </a:rPr>
              <a:t> </a:t>
            </a:r>
            <a:r>
              <a:rPr sz="1693" spc="-6" dirty="0">
                <a:solidFill>
                  <a:srgbClr val="FFFFFF"/>
                </a:solidFill>
                <a:latin typeface="Arial MT"/>
                <a:cs typeface="Arial MT"/>
              </a:rPr>
              <a:t>au</a:t>
            </a:r>
            <a:r>
              <a:rPr sz="1693" spc="12" dirty="0">
                <a:solidFill>
                  <a:srgbClr val="FFFFFF"/>
                </a:solidFill>
                <a:latin typeface="Arial MT"/>
                <a:cs typeface="Arial MT"/>
              </a:rPr>
              <a:t> </a:t>
            </a:r>
            <a:r>
              <a:rPr sz="1693" spc="-6" dirty="0">
                <a:solidFill>
                  <a:srgbClr val="FFFFFF"/>
                </a:solidFill>
                <a:latin typeface="Arial MT"/>
                <a:cs typeface="Arial MT"/>
              </a:rPr>
              <a:t>module</a:t>
            </a:r>
            <a:r>
              <a:rPr sz="1693" spc="12" dirty="0">
                <a:solidFill>
                  <a:srgbClr val="FFFFFF"/>
                </a:solidFill>
                <a:latin typeface="Arial MT"/>
                <a:cs typeface="Arial MT"/>
              </a:rPr>
              <a:t> </a:t>
            </a:r>
            <a:r>
              <a:rPr sz="1693" spc="-6" dirty="0">
                <a:solidFill>
                  <a:srgbClr val="FFFFFF"/>
                </a:solidFill>
                <a:latin typeface="Arial MT"/>
                <a:cs typeface="Arial MT"/>
              </a:rPr>
              <a:t>de</a:t>
            </a:r>
            <a:r>
              <a:rPr sz="1693" spc="12" dirty="0">
                <a:solidFill>
                  <a:srgbClr val="FFFFFF"/>
                </a:solidFill>
                <a:latin typeface="Arial MT"/>
                <a:cs typeface="Arial MT"/>
              </a:rPr>
              <a:t> </a:t>
            </a:r>
            <a:r>
              <a:rPr sz="1693" spc="-6" dirty="0">
                <a:solidFill>
                  <a:srgbClr val="FFFFFF"/>
                </a:solidFill>
                <a:latin typeface="Arial MT"/>
                <a:cs typeface="Arial MT"/>
              </a:rPr>
              <a:t>base</a:t>
            </a:r>
            <a:r>
              <a:rPr sz="1693" spc="36" dirty="0">
                <a:solidFill>
                  <a:srgbClr val="FFFFFF"/>
                </a:solidFill>
                <a:latin typeface="Arial MT"/>
                <a:cs typeface="Arial MT"/>
              </a:rPr>
              <a:t> </a:t>
            </a:r>
            <a:r>
              <a:rPr sz="1693" spc="-6" dirty="0">
                <a:solidFill>
                  <a:srgbClr val="FFFFFF"/>
                </a:solidFill>
                <a:latin typeface="Arial MT"/>
                <a:cs typeface="Arial MT"/>
              </a:rPr>
              <a:t>java.base</a:t>
            </a:r>
            <a:r>
              <a:rPr sz="1693" spc="12" dirty="0">
                <a:solidFill>
                  <a:srgbClr val="FFFFFF"/>
                </a:solidFill>
                <a:latin typeface="Arial MT"/>
                <a:cs typeface="Arial MT"/>
              </a:rPr>
              <a:t> </a:t>
            </a:r>
            <a:r>
              <a:rPr sz="1693" dirty="0">
                <a:solidFill>
                  <a:srgbClr val="FFFFFF"/>
                </a:solidFill>
                <a:latin typeface="Arial MT"/>
                <a:cs typeface="Arial MT"/>
              </a:rPr>
              <a:t>.</a:t>
            </a:r>
            <a:r>
              <a:rPr sz="1693" spc="6" dirty="0">
                <a:solidFill>
                  <a:srgbClr val="FFFFFF"/>
                </a:solidFill>
                <a:latin typeface="Arial MT"/>
                <a:cs typeface="Arial MT"/>
              </a:rPr>
              <a:t> </a:t>
            </a:r>
            <a:r>
              <a:rPr sz="1693" dirty="0">
                <a:solidFill>
                  <a:srgbClr val="FFFFFF"/>
                </a:solidFill>
                <a:latin typeface="Arial MT"/>
                <a:cs typeface="Arial MT"/>
              </a:rPr>
              <a:t>Il</a:t>
            </a:r>
            <a:r>
              <a:rPr sz="1693" spc="6" dirty="0">
                <a:solidFill>
                  <a:srgbClr val="FFFFFF"/>
                </a:solidFill>
                <a:latin typeface="Arial MT"/>
                <a:cs typeface="Arial MT"/>
              </a:rPr>
              <a:t> </a:t>
            </a:r>
            <a:r>
              <a:rPr sz="1693" dirty="0">
                <a:solidFill>
                  <a:srgbClr val="FFFFFF"/>
                </a:solidFill>
                <a:latin typeface="Arial MT"/>
                <a:cs typeface="Arial MT"/>
              </a:rPr>
              <a:t>est</a:t>
            </a:r>
            <a:r>
              <a:rPr sz="1693" spc="18" dirty="0">
                <a:solidFill>
                  <a:srgbClr val="FFFFFF"/>
                </a:solidFill>
                <a:latin typeface="Arial MT"/>
                <a:cs typeface="Arial MT"/>
              </a:rPr>
              <a:t> </a:t>
            </a:r>
            <a:r>
              <a:rPr sz="1693" spc="-6" dirty="0">
                <a:solidFill>
                  <a:srgbClr val="FFFFFF"/>
                </a:solidFill>
                <a:latin typeface="Arial MT"/>
                <a:cs typeface="Arial MT"/>
              </a:rPr>
              <a:t>implicitement</a:t>
            </a:r>
            <a:r>
              <a:rPr sz="1693" spc="18" dirty="0">
                <a:solidFill>
                  <a:srgbClr val="FFFFFF"/>
                </a:solidFill>
                <a:latin typeface="Arial MT"/>
                <a:cs typeface="Arial MT"/>
              </a:rPr>
              <a:t> </a:t>
            </a:r>
            <a:r>
              <a:rPr sz="1693" dirty="0">
                <a:solidFill>
                  <a:srgbClr val="FFFFFF"/>
                </a:solidFill>
                <a:latin typeface="Arial MT"/>
                <a:cs typeface="Arial MT"/>
              </a:rPr>
              <a:t>requis</a:t>
            </a:r>
            <a:r>
              <a:rPr sz="1693" spc="18" dirty="0">
                <a:solidFill>
                  <a:srgbClr val="FFFFFF"/>
                </a:solidFill>
                <a:latin typeface="Arial MT"/>
                <a:cs typeface="Arial MT"/>
              </a:rPr>
              <a:t> </a:t>
            </a:r>
            <a:r>
              <a:rPr sz="1693" dirty="0">
                <a:solidFill>
                  <a:srgbClr val="FFFFFF"/>
                </a:solidFill>
                <a:latin typeface="Arial MT"/>
                <a:cs typeface="Arial MT"/>
              </a:rPr>
              <a:t>car</a:t>
            </a:r>
            <a:r>
              <a:rPr sz="1693" spc="12" dirty="0">
                <a:solidFill>
                  <a:srgbClr val="FFFFFF"/>
                </a:solidFill>
                <a:latin typeface="Arial MT"/>
                <a:cs typeface="Arial MT"/>
              </a:rPr>
              <a:t> </a:t>
            </a:r>
            <a:r>
              <a:rPr sz="1693" spc="-6" dirty="0">
                <a:solidFill>
                  <a:srgbClr val="FFFFFF"/>
                </a:solidFill>
                <a:latin typeface="Arial MT"/>
                <a:cs typeface="Arial MT"/>
              </a:rPr>
              <a:t>il</a:t>
            </a:r>
            <a:r>
              <a:rPr sz="1693" spc="12" dirty="0">
                <a:solidFill>
                  <a:srgbClr val="FFFFFF"/>
                </a:solidFill>
                <a:latin typeface="Arial MT"/>
                <a:cs typeface="Arial MT"/>
              </a:rPr>
              <a:t> </a:t>
            </a:r>
            <a:r>
              <a:rPr sz="1693" spc="-6" dirty="0">
                <a:solidFill>
                  <a:srgbClr val="FFFFFF"/>
                </a:solidFill>
                <a:latin typeface="Arial MT"/>
                <a:cs typeface="Arial MT"/>
              </a:rPr>
              <a:t>contient</a:t>
            </a:r>
            <a:r>
              <a:rPr sz="1693" spc="6" dirty="0">
                <a:solidFill>
                  <a:srgbClr val="FFFFFF"/>
                </a:solidFill>
                <a:latin typeface="Arial MT"/>
                <a:cs typeface="Arial MT"/>
              </a:rPr>
              <a:t> </a:t>
            </a:r>
            <a:r>
              <a:rPr sz="1693" spc="-6" dirty="0">
                <a:solidFill>
                  <a:srgbClr val="FFFFFF"/>
                </a:solidFill>
                <a:latin typeface="Arial MT"/>
                <a:cs typeface="Arial MT"/>
              </a:rPr>
              <a:t>des</a:t>
            </a:r>
            <a:r>
              <a:rPr sz="1693" spc="18" dirty="0">
                <a:solidFill>
                  <a:srgbClr val="FFFFFF"/>
                </a:solidFill>
                <a:latin typeface="Arial MT"/>
                <a:cs typeface="Arial MT"/>
              </a:rPr>
              <a:t> </a:t>
            </a:r>
            <a:r>
              <a:rPr sz="1693" spc="-6" dirty="0">
                <a:solidFill>
                  <a:srgbClr val="FFFFFF"/>
                </a:solidFill>
                <a:latin typeface="Arial MT"/>
                <a:cs typeface="Arial MT"/>
              </a:rPr>
              <a:t>types </a:t>
            </a:r>
            <a:r>
              <a:rPr sz="1693" spc="-453" dirty="0">
                <a:solidFill>
                  <a:srgbClr val="FFFFFF"/>
                </a:solidFill>
                <a:latin typeface="Arial MT"/>
                <a:cs typeface="Arial MT"/>
              </a:rPr>
              <a:t> </a:t>
            </a:r>
            <a:r>
              <a:rPr sz="1693" spc="-6" dirty="0">
                <a:solidFill>
                  <a:srgbClr val="FFFFFF"/>
                </a:solidFill>
                <a:latin typeface="Arial MT"/>
                <a:cs typeface="Arial MT"/>
              </a:rPr>
              <a:t>requis</a:t>
            </a:r>
            <a:r>
              <a:rPr sz="1693" spc="6" dirty="0">
                <a:solidFill>
                  <a:srgbClr val="FFFFFF"/>
                </a:solidFill>
                <a:latin typeface="Arial MT"/>
                <a:cs typeface="Arial MT"/>
              </a:rPr>
              <a:t> </a:t>
            </a:r>
            <a:r>
              <a:rPr sz="1693" spc="-6" dirty="0">
                <a:solidFill>
                  <a:srgbClr val="FFFFFF"/>
                </a:solidFill>
                <a:latin typeface="Arial MT"/>
                <a:cs typeface="Arial MT"/>
              </a:rPr>
              <a:t>par</a:t>
            </a:r>
            <a:r>
              <a:rPr sz="1693" spc="12" dirty="0">
                <a:solidFill>
                  <a:srgbClr val="FFFFFF"/>
                </a:solidFill>
                <a:latin typeface="Arial MT"/>
                <a:cs typeface="Arial MT"/>
              </a:rPr>
              <a:t> </a:t>
            </a:r>
            <a:r>
              <a:rPr sz="1693" spc="-6" dirty="0">
                <a:solidFill>
                  <a:srgbClr val="FFFFFF"/>
                </a:solidFill>
                <a:latin typeface="Arial MT"/>
                <a:cs typeface="Arial MT"/>
              </a:rPr>
              <a:t>tout</a:t>
            </a:r>
            <a:r>
              <a:rPr sz="1693" spc="12" dirty="0">
                <a:solidFill>
                  <a:srgbClr val="FFFFFF"/>
                </a:solidFill>
                <a:latin typeface="Arial MT"/>
                <a:cs typeface="Arial MT"/>
              </a:rPr>
              <a:t> </a:t>
            </a:r>
            <a:r>
              <a:rPr sz="1693" spc="-6" dirty="0">
                <a:solidFill>
                  <a:srgbClr val="FFFFFF"/>
                </a:solidFill>
                <a:latin typeface="Arial MT"/>
                <a:cs typeface="Arial MT"/>
              </a:rPr>
              <a:t>code</a:t>
            </a:r>
            <a:r>
              <a:rPr sz="1693" spc="12" dirty="0">
                <a:solidFill>
                  <a:srgbClr val="FFFFFF"/>
                </a:solidFill>
                <a:latin typeface="Arial MT"/>
                <a:cs typeface="Arial MT"/>
              </a:rPr>
              <a:t> </a:t>
            </a:r>
            <a:r>
              <a:rPr sz="1693" dirty="0">
                <a:solidFill>
                  <a:srgbClr val="FFFFFF"/>
                </a:solidFill>
                <a:latin typeface="Arial MT"/>
                <a:cs typeface="Arial MT"/>
              </a:rPr>
              <a:t>Java.</a:t>
            </a:r>
            <a:r>
              <a:rPr sz="1693" spc="12" dirty="0">
                <a:solidFill>
                  <a:srgbClr val="FFFFFF"/>
                </a:solidFill>
                <a:latin typeface="Arial MT"/>
                <a:cs typeface="Arial MT"/>
              </a:rPr>
              <a:t> </a:t>
            </a:r>
            <a:r>
              <a:rPr sz="1693" spc="-6" dirty="0">
                <a:solidFill>
                  <a:srgbClr val="FFFFFF"/>
                </a:solidFill>
                <a:latin typeface="Arial MT"/>
                <a:cs typeface="Arial MT"/>
              </a:rPr>
              <a:t>Ceci</a:t>
            </a:r>
            <a:r>
              <a:rPr sz="1693" spc="6" dirty="0">
                <a:solidFill>
                  <a:srgbClr val="FFFFFF"/>
                </a:solidFill>
                <a:latin typeface="Arial MT"/>
                <a:cs typeface="Arial MT"/>
              </a:rPr>
              <a:t> </a:t>
            </a:r>
            <a:r>
              <a:rPr sz="1693" dirty="0">
                <a:solidFill>
                  <a:srgbClr val="FFFFFF"/>
                </a:solidFill>
                <a:latin typeface="Arial MT"/>
                <a:cs typeface="Arial MT"/>
              </a:rPr>
              <a:t>est</a:t>
            </a:r>
            <a:r>
              <a:rPr sz="1693" spc="18" dirty="0">
                <a:solidFill>
                  <a:srgbClr val="FFFFFF"/>
                </a:solidFill>
                <a:latin typeface="Arial MT"/>
                <a:cs typeface="Arial MT"/>
              </a:rPr>
              <a:t> </a:t>
            </a:r>
            <a:r>
              <a:rPr sz="1693" spc="-6" dirty="0">
                <a:solidFill>
                  <a:srgbClr val="FFFFFF"/>
                </a:solidFill>
                <a:latin typeface="Arial MT"/>
                <a:cs typeface="Arial MT"/>
              </a:rPr>
              <a:t>équivalent</a:t>
            </a:r>
            <a:r>
              <a:rPr sz="1693" spc="18" dirty="0">
                <a:solidFill>
                  <a:srgbClr val="FFFFFF"/>
                </a:solidFill>
                <a:latin typeface="Arial MT"/>
                <a:cs typeface="Arial MT"/>
              </a:rPr>
              <a:t> </a:t>
            </a:r>
            <a:r>
              <a:rPr sz="1693" dirty="0">
                <a:solidFill>
                  <a:srgbClr val="FFFFFF"/>
                </a:solidFill>
                <a:latin typeface="Arial MT"/>
                <a:cs typeface="Arial MT"/>
              </a:rPr>
              <a:t>à</a:t>
            </a:r>
            <a:r>
              <a:rPr sz="1693" spc="6" dirty="0">
                <a:solidFill>
                  <a:srgbClr val="FFFFFF"/>
                </a:solidFill>
                <a:latin typeface="Arial MT"/>
                <a:cs typeface="Arial MT"/>
              </a:rPr>
              <a:t> </a:t>
            </a:r>
            <a:r>
              <a:rPr sz="1693" spc="-6" dirty="0">
                <a:solidFill>
                  <a:srgbClr val="FFFFFF"/>
                </a:solidFill>
                <a:latin typeface="Arial MT"/>
                <a:cs typeface="Arial MT"/>
              </a:rPr>
              <a:t>l’import</a:t>
            </a:r>
            <a:r>
              <a:rPr sz="1693" spc="12" dirty="0">
                <a:solidFill>
                  <a:srgbClr val="FFFFFF"/>
                </a:solidFill>
                <a:latin typeface="Arial MT"/>
                <a:cs typeface="Arial MT"/>
              </a:rPr>
              <a:t> </a:t>
            </a:r>
            <a:r>
              <a:rPr sz="1693" spc="-6" dirty="0">
                <a:solidFill>
                  <a:srgbClr val="FFFFFF"/>
                </a:solidFill>
                <a:latin typeface="Arial MT"/>
                <a:cs typeface="Arial MT"/>
              </a:rPr>
              <a:t>automatique</a:t>
            </a:r>
            <a:r>
              <a:rPr sz="1693" dirty="0">
                <a:solidFill>
                  <a:srgbClr val="FFFFFF"/>
                </a:solidFill>
                <a:latin typeface="Arial MT"/>
                <a:cs typeface="Arial MT"/>
              </a:rPr>
              <a:t> </a:t>
            </a:r>
            <a:r>
              <a:rPr sz="1693" spc="-6" dirty="0">
                <a:solidFill>
                  <a:srgbClr val="FFFFFF"/>
                </a:solidFill>
                <a:latin typeface="Arial MT"/>
                <a:cs typeface="Arial MT"/>
              </a:rPr>
              <a:t>des</a:t>
            </a:r>
            <a:r>
              <a:rPr sz="1693" spc="12" dirty="0">
                <a:solidFill>
                  <a:srgbClr val="FFFFFF"/>
                </a:solidFill>
                <a:latin typeface="Arial MT"/>
                <a:cs typeface="Arial MT"/>
              </a:rPr>
              <a:t> </a:t>
            </a:r>
            <a:r>
              <a:rPr sz="1693" dirty="0">
                <a:solidFill>
                  <a:srgbClr val="FFFFFF"/>
                </a:solidFill>
                <a:latin typeface="Arial MT"/>
                <a:cs typeface="Arial MT"/>
              </a:rPr>
              <a:t>classes</a:t>
            </a:r>
            <a:r>
              <a:rPr sz="1693" spc="12" dirty="0">
                <a:solidFill>
                  <a:srgbClr val="FFFFFF"/>
                </a:solidFill>
                <a:latin typeface="Arial MT"/>
                <a:cs typeface="Arial MT"/>
              </a:rPr>
              <a:t> </a:t>
            </a:r>
            <a:r>
              <a:rPr sz="1693" dirty="0">
                <a:solidFill>
                  <a:srgbClr val="FFFFFF"/>
                </a:solidFill>
                <a:latin typeface="Arial MT"/>
                <a:cs typeface="Arial MT"/>
              </a:rPr>
              <a:t>du </a:t>
            </a:r>
            <a:r>
              <a:rPr sz="1693" spc="-6" dirty="0">
                <a:solidFill>
                  <a:srgbClr val="FFFFFF"/>
                </a:solidFill>
                <a:latin typeface="Arial MT"/>
                <a:cs typeface="Arial MT"/>
              </a:rPr>
              <a:t>package </a:t>
            </a:r>
            <a:r>
              <a:rPr sz="1693" dirty="0">
                <a:solidFill>
                  <a:srgbClr val="FFFFFF"/>
                </a:solidFill>
                <a:latin typeface="Arial MT"/>
                <a:cs typeface="Arial MT"/>
              </a:rPr>
              <a:t> </a:t>
            </a:r>
            <a:r>
              <a:rPr sz="1693" spc="-6" dirty="0">
                <a:solidFill>
                  <a:srgbClr val="FFFFFF"/>
                </a:solidFill>
                <a:latin typeface="Arial MT"/>
                <a:cs typeface="Arial MT"/>
              </a:rPr>
              <a:t>java.lang.</a:t>
            </a:r>
            <a:endParaRPr sz="1693">
              <a:solidFill>
                <a:prstClr val="black"/>
              </a:solidFill>
              <a:latin typeface="Arial MT"/>
              <a:cs typeface="Arial MT"/>
            </a:endParaRPr>
          </a:p>
          <a:p>
            <a:pPr marL="15356" defTabSz="1105601">
              <a:spcBef>
                <a:spcPts val="901"/>
              </a:spcBef>
            </a:pPr>
            <a:r>
              <a:rPr sz="1693" spc="-6" dirty="0">
                <a:solidFill>
                  <a:srgbClr val="FFFFFF"/>
                </a:solidFill>
                <a:latin typeface="Arial MT"/>
                <a:cs typeface="Arial MT"/>
              </a:rPr>
              <a:t>les</a:t>
            </a:r>
            <a:r>
              <a:rPr sz="1693" spc="18" dirty="0">
                <a:solidFill>
                  <a:srgbClr val="FFFFFF"/>
                </a:solidFill>
                <a:latin typeface="Arial MT"/>
                <a:cs typeface="Arial MT"/>
              </a:rPr>
              <a:t> </a:t>
            </a:r>
            <a:r>
              <a:rPr sz="1693" spc="-6" dirty="0">
                <a:solidFill>
                  <a:srgbClr val="FFFFFF"/>
                </a:solidFill>
                <a:latin typeface="Arial MT"/>
                <a:cs typeface="Arial MT"/>
              </a:rPr>
              <a:t>dépendances</a:t>
            </a:r>
            <a:r>
              <a:rPr sz="1693" spc="18" dirty="0">
                <a:solidFill>
                  <a:srgbClr val="FFFFFF"/>
                </a:solidFill>
                <a:latin typeface="Arial MT"/>
                <a:cs typeface="Arial MT"/>
              </a:rPr>
              <a:t> </a:t>
            </a:r>
            <a:r>
              <a:rPr sz="1693" spc="-6" dirty="0">
                <a:solidFill>
                  <a:srgbClr val="FFFFFF"/>
                </a:solidFill>
                <a:latin typeface="Arial MT"/>
                <a:cs typeface="Arial MT"/>
              </a:rPr>
              <a:t>déclarées</a:t>
            </a:r>
            <a:r>
              <a:rPr sz="1693" spc="24" dirty="0">
                <a:solidFill>
                  <a:srgbClr val="FFFFFF"/>
                </a:solidFill>
                <a:latin typeface="Arial MT"/>
                <a:cs typeface="Arial MT"/>
              </a:rPr>
              <a:t> </a:t>
            </a:r>
            <a:r>
              <a:rPr sz="1693" spc="-6" dirty="0">
                <a:solidFill>
                  <a:srgbClr val="FFFFFF"/>
                </a:solidFill>
                <a:latin typeface="Arial MT"/>
                <a:cs typeface="Arial MT"/>
              </a:rPr>
              <a:t>transitives</a:t>
            </a:r>
            <a:r>
              <a:rPr sz="1693" spc="24" dirty="0">
                <a:solidFill>
                  <a:srgbClr val="FFFFFF"/>
                </a:solidFill>
                <a:latin typeface="Arial MT"/>
                <a:cs typeface="Arial MT"/>
              </a:rPr>
              <a:t> </a:t>
            </a:r>
            <a:r>
              <a:rPr sz="1693" spc="-6" dirty="0">
                <a:solidFill>
                  <a:srgbClr val="FFFFFF"/>
                </a:solidFill>
                <a:latin typeface="Arial MT"/>
                <a:cs typeface="Arial MT"/>
              </a:rPr>
              <a:t>dans</a:t>
            </a:r>
            <a:r>
              <a:rPr sz="1693" spc="18" dirty="0">
                <a:solidFill>
                  <a:srgbClr val="FFFFFF"/>
                </a:solidFill>
                <a:latin typeface="Arial MT"/>
                <a:cs typeface="Arial MT"/>
              </a:rPr>
              <a:t> </a:t>
            </a:r>
            <a:r>
              <a:rPr sz="1693" spc="-6" dirty="0">
                <a:solidFill>
                  <a:srgbClr val="FFFFFF"/>
                </a:solidFill>
                <a:latin typeface="Arial MT"/>
                <a:cs typeface="Arial MT"/>
              </a:rPr>
              <a:t>la</a:t>
            </a:r>
            <a:r>
              <a:rPr sz="1693" spc="18" dirty="0">
                <a:solidFill>
                  <a:srgbClr val="FFFFFF"/>
                </a:solidFill>
                <a:latin typeface="Arial MT"/>
                <a:cs typeface="Arial MT"/>
              </a:rPr>
              <a:t> </a:t>
            </a:r>
            <a:r>
              <a:rPr sz="1693" spc="-6" dirty="0">
                <a:solidFill>
                  <a:srgbClr val="FFFFFF"/>
                </a:solidFill>
                <a:latin typeface="Arial MT"/>
                <a:cs typeface="Arial MT"/>
              </a:rPr>
              <a:t>description</a:t>
            </a:r>
            <a:r>
              <a:rPr sz="1693" spc="18" dirty="0">
                <a:solidFill>
                  <a:srgbClr val="FFFFFF"/>
                </a:solidFill>
                <a:latin typeface="Arial MT"/>
                <a:cs typeface="Arial MT"/>
              </a:rPr>
              <a:t> </a:t>
            </a:r>
            <a:r>
              <a:rPr sz="1693" spc="-6" dirty="0">
                <a:solidFill>
                  <a:srgbClr val="FFFFFF"/>
                </a:solidFill>
                <a:latin typeface="Arial MT"/>
                <a:cs typeface="Arial MT"/>
              </a:rPr>
              <a:t>d'une</a:t>
            </a:r>
            <a:r>
              <a:rPr sz="1693" spc="18" dirty="0">
                <a:solidFill>
                  <a:srgbClr val="FFFFFF"/>
                </a:solidFill>
                <a:latin typeface="Arial MT"/>
                <a:cs typeface="Arial MT"/>
              </a:rPr>
              <a:t> </a:t>
            </a:r>
            <a:r>
              <a:rPr sz="1693" spc="-6" dirty="0">
                <a:solidFill>
                  <a:srgbClr val="FFFFFF"/>
                </a:solidFill>
                <a:latin typeface="Arial MT"/>
                <a:cs typeface="Arial MT"/>
              </a:rPr>
              <a:t>autre</a:t>
            </a:r>
            <a:r>
              <a:rPr sz="1693" spc="12" dirty="0">
                <a:solidFill>
                  <a:srgbClr val="FFFFFF"/>
                </a:solidFill>
                <a:latin typeface="Arial MT"/>
                <a:cs typeface="Arial MT"/>
              </a:rPr>
              <a:t> </a:t>
            </a:r>
            <a:r>
              <a:rPr sz="1693" spc="-6" dirty="0">
                <a:solidFill>
                  <a:srgbClr val="FFFFFF"/>
                </a:solidFill>
                <a:latin typeface="Arial MT"/>
                <a:cs typeface="Arial MT"/>
              </a:rPr>
              <a:t>dépendance.</a:t>
            </a:r>
            <a:endParaRPr sz="1693">
              <a:solidFill>
                <a:prstClr val="black"/>
              </a:solidFill>
              <a:latin typeface="Arial MT"/>
              <a:cs typeface="Arial MT"/>
            </a:endParaRPr>
          </a:p>
        </p:txBody>
      </p:sp>
      <p:sp>
        <p:nvSpPr>
          <p:cNvPr id="12" name="object 12"/>
          <p:cNvSpPr/>
          <p:nvPr/>
        </p:nvSpPr>
        <p:spPr>
          <a:xfrm>
            <a:off x="1105572" y="2207768"/>
            <a:ext cx="9673753" cy="1110178"/>
          </a:xfrm>
          <a:custGeom>
            <a:avLst/>
            <a:gdLst/>
            <a:ahLst/>
            <a:cxnLst/>
            <a:rect l="l" t="t" r="r" b="b"/>
            <a:pathLst>
              <a:path w="8001000" h="918210">
                <a:moveTo>
                  <a:pt x="8001000" y="0"/>
                </a:moveTo>
                <a:lnTo>
                  <a:pt x="0" y="0"/>
                </a:lnTo>
                <a:lnTo>
                  <a:pt x="0" y="917994"/>
                </a:lnTo>
                <a:lnTo>
                  <a:pt x="4000677" y="917994"/>
                </a:lnTo>
                <a:lnTo>
                  <a:pt x="8001000" y="917994"/>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13" name="object 13"/>
          <p:cNvSpPr txBox="1"/>
          <p:nvPr/>
        </p:nvSpPr>
        <p:spPr>
          <a:xfrm>
            <a:off x="1105572" y="2207768"/>
            <a:ext cx="9673753" cy="858369"/>
          </a:xfrm>
          <a:prstGeom prst="rect">
            <a:avLst/>
          </a:prstGeom>
          <a:ln w="29159">
            <a:solidFill>
              <a:srgbClr val="ABB10B"/>
            </a:solidFill>
          </a:ln>
        </p:spPr>
        <p:txBody>
          <a:bodyPr vert="horz" wrap="square" lIns="0" tIns="24568" rIns="0" bIns="0" rtlCol="0">
            <a:spAutoFit/>
          </a:bodyPr>
          <a:lstStyle/>
          <a:p>
            <a:pPr marL="678716" marR="6827854" indent="-552801" defTabSz="1105601">
              <a:lnSpc>
                <a:spcPts val="2152"/>
              </a:lnSpc>
              <a:spcBef>
                <a:spcPts val="193"/>
              </a:spcBef>
            </a:pPr>
            <a:r>
              <a:rPr sz="1814" dirty="0">
                <a:solidFill>
                  <a:srgbClr val="B1B1B1"/>
                </a:solidFill>
                <a:latin typeface="Consolas"/>
                <a:cs typeface="Consolas"/>
              </a:rPr>
              <a:t>module modulea{ </a:t>
            </a:r>
            <a:r>
              <a:rPr sz="1814" spc="6" dirty="0">
                <a:solidFill>
                  <a:srgbClr val="B1B1B1"/>
                </a:solidFill>
                <a:latin typeface="Consolas"/>
                <a:cs typeface="Consolas"/>
              </a:rPr>
              <a:t> </a:t>
            </a:r>
            <a:r>
              <a:rPr sz="1814" dirty="0">
                <a:solidFill>
                  <a:srgbClr val="B1B1B1"/>
                </a:solidFill>
                <a:latin typeface="Consolas"/>
                <a:cs typeface="Consolas"/>
              </a:rPr>
              <a:t>requires</a:t>
            </a:r>
            <a:r>
              <a:rPr sz="1814" spc="-115" dirty="0">
                <a:solidFill>
                  <a:srgbClr val="B1B1B1"/>
                </a:solidFill>
                <a:latin typeface="Consolas"/>
                <a:cs typeface="Consolas"/>
              </a:rPr>
              <a:t> </a:t>
            </a:r>
            <a:r>
              <a:rPr sz="1814" dirty="0">
                <a:solidFill>
                  <a:srgbClr val="B1B1B1"/>
                </a:solidFill>
                <a:latin typeface="Consolas"/>
                <a:cs typeface="Consolas"/>
              </a:rPr>
              <a:t>moduleb;</a:t>
            </a:r>
            <a:endParaRPr sz="1814">
              <a:solidFill>
                <a:prstClr val="black"/>
              </a:solidFill>
              <a:latin typeface="Consolas"/>
              <a:cs typeface="Consolas"/>
            </a:endParaRPr>
          </a:p>
          <a:p>
            <a:pPr marL="125914" defTabSz="1105601">
              <a:lnSpc>
                <a:spcPts val="2092"/>
              </a:lnSpc>
            </a:pPr>
            <a:r>
              <a:rPr sz="1814" dirty="0">
                <a:solidFill>
                  <a:srgbClr val="B1B1B1"/>
                </a:solidFill>
                <a:latin typeface="Consolas"/>
                <a:cs typeface="Consolas"/>
              </a:rPr>
              <a:t>}</a:t>
            </a:r>
            <a:endParaRPr sz="1814">
              <a:solidFill>
                <a:prstClr val="black"/>
              </a:solidFill>
              <a:latin typeface="Consolas"/>
              <a:cs typeface="Consolas"/>
            </a:endParaRPr>
          </a:p>
        </p:txBody>
      </p:sp>
    </p:spTree>
    <p:extLst>
      <p:ext uri="{BB962C8B-B14F-4D97-AF65-F5344CB8AC3E}">
        <p14:creationId xmlns:p14="http://schemas.microsoft.com/office/powerpoint/2010/main" val="4113745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431" y="282477"/>
            <a:ext cx="2007688" cy="836242"/>
          </a:xfrm>
          <a:prstGeom prst="rect">
            <a:avLst/>
          </a:prstGeom>
        </p:spPr>
        <p:txBody>
          <a:bodyPr vert="horz" wrap="square" lIns="0" tIns="15355" rIns="0" bIns="0" rtlCol="0">
            <a:spAutoFit/>
          </a:bodyPr>
          <a:lstStyle/>
          <a:p>
            <a:pPr marL="15356">
              <a:lnSpc>
                <a:spcPts val="2098"/>
              </a:lnSpc>
              <a:spcBef>
                <a:spcPts val="121"/>
              </a:spcBef>
            </a:pPr>
            <a:r>
              <a:rPr sz="1814" spc="-6" dirty="0">
                <a:solidFill>
                  <a:srgbClr val="0058FF"/>
                </a:solidFill>
                <a:latin typeface="Arial"/>
                <a:cs typeface="Arial"/>
              </a:rPr>
              <a:t>Modules</a:t>
            </a:r>
            <a:endParaRPr sz="1814">
              <a:latin typeface="Arial"/>
              <a:cs typeface="Arial"/>
            </a:endParaRPr>
          </a:p>
          <a:p>
            <a:pPr marL="15356">
              <a:lnSpc>
                <a:spcPts val="4274"/>
              </a:lnSpc>
            </a:pPr>
            <a:r>
              <a:rPr spc="375" dirty="0"/>
              <a:t>E</a:t>
            </a:r>
            <a:r>
              <a:rPr spc="357" dirty="0"/>
              <a:t>x</a:t>
            </a:r>
            <a:r>
              <a:rPr spc="417" dirty="0"/>
              <a:t>po</a:t>
            </a:r>
            <a:r>
              <a:rPr spc="302" dirty="0"/>
              <a:t>r</a:t>
            </a:r>
            <a:r>
              <a:rPr spc="290" dirty="0"/>
              <a:t>t</a:t>
            </a:r>
            <a:r>
              <a:rPr spc="592" dirty="0"/>
              <a:t>s</a:t>
            </a:r>
          </a:p>
        </p:txBody>
      </p:sp>
      <p:sp>
        <p:nvSpPr>
          <p:cNvPr id="3" name="object 3"/>
          <p:cNvSpPr txBox="1"/>
          <p:nvPr/>
        </p:nvSpPr>
        <p:spPr>
          <a:xfrm>
            <a:off x="668010" y="1607841"/>
            <a:ext cx="98273" cy="117841"/>
          </a:xfrm>
          <a:prstGeom prst="rect">
            <a:avLst/>
          </a:prstGeom>
        </p:spPr>
        <p:txBody>
          <a:bodyPr vert="horz" wrap="square" lIns="0" tIns="15355" rIns="0" bIns="0" rtlCol="0">
            <a:spAutoFit/>
          </a:bodyPr>
          <a:lstStyle/>
          <a:p>
            <a:pPr marL="15356" defTabSz="1105601">
              <a:spcBef>
                <a:spcPts val="121"/>
              </a:spcBef>
            </a:pPr>
            <a:r>
              <a:rPr sz="665" dirty="0">
                <a:solidFill>
                  <a:srgbClr val="FFFFFF"/>
                </a:solidFill>
                <a:latin typeface="Lucida Sans Unicode"/>
                <a:cs typeface="Lucida Sans Unicode"/>
              </a:rPr>
              <a:t>●</a:t>
            </a:r>
            <a:endParaRPr sz="665">
              <a:solidFill>
                <a:prstClr val="black"/>
              </a:solidFill>
              <a:latin typeface="Lucida Sans Unicode"/>
              <a:cs typeface="Lucida Sans Unicode"/>
            </a:endParaRPr>
          </a:p>
        </p:txBody>
      </p:sp>
      <p:sp>
        <p:nvSpPr>
          <p:cNvPr id="4" name="object 4"/>
          <p:cNvSpPr txBox="1"/>
          <p:nvPr/>
        </p:nvSpPr>
        <p:spPr>
          <a:xfrm>
            <a:off x="1059752" y="1573017"/>
            <a:ext cx="6490628" cy="238771"/>
          </a:xfrm>
          <a:prstGeom prst="rect">
            <a:avLst/>
          </a:prstGeom>
        </p:spPr>
        <p:txBody>
          <a:bodyPr vert="horz" wrap="square" lIns="0" tIns="15355" rIns="0" bIns="0" rtlCol="0">
            <a:spAutoFit/>
          </a:bodyPr>
          <a:lstStyle/>
          <a:p>
            <a:pPr marL="15356" defTabSz="1105601">
              <a:spcBef>
                <a:spcPts val="121"/>
              </a:spcBef>
            </a:pPr>
            <a:r>
              <a:rPr sz="1451" spc="-6" dirty="0">
                <a:solidFill>
                  <a:srgbClr val="FFFFFF"/>
                </a:solidFill>
                <a:latin typeface="Arial MT"/>
                <a:cs typeface="Arial MT"/>
              </a:rPr>
              <a:t>‘exports’</a:t>
            </a:r>
            <a:r>
              <a:rPr sz="1451" spc="-48" dirty="0">
                <a:solidFill>
                  <a:srgbClr val="FFFFFF"/>
                </a:solidFill>
                <a:latin typeface="Arial MT"/>
                <a:cs typeface="Arial MT"/>
              </a:rPr>
              <a:t> </a:t>
            </a:r>
            <a:r>
              <a:rPr sz="1451" spc="-6" dirty="0">
                <a:solidFill>
                  <a:srgbClr val="FFFFFF"/>
                </a:solidFill>
                <a:latin typeface="Arial MT"/>
                <a:cs typeface="Arial MT"/>
              </a:rPr>
              <a:t>est</a:t>
            </a:r>
            <a:r>
              <a:rPr sz="1451" spc="6" dirty="0">
                <a:solidFill>
                  <a:srgbClr val="FFFFFF"/>
                </a:solidFill>
                <a:latin typeface="Arial MT"/>
                <a:cs typeface="Arial MT"/>
              </a:rPr>
              <a:t> </a:t>
            </a:r>
            <a:r>
              <a:rPr sz="1451" dirty="0">
                <a:solidFill>
                  <a:srgbClr val="FFFFFF"/>
                </a:solidFill>
                <a:latin typeface="Arial MT"/>
                <a:cs typeface="Arial MT"/>
              </a:rPr>
              <a:t>une</a:t>
            </a:r>
            <a:r>
              <a:rPr sz="1451" spc="6" dirty="0">
                <a:solidFill>
                  <a:srgbClr val="FFFFFF"/>
                </a:solidFill>
                <a:latin typeface="Arial MT"/>
                <a:cs typeface="Arial MT"/>
              </a:rPr>
              <a:t> </a:t>
            </a:r>
            <a:r>
              <a:rPr sz="1451" spc="-6" dirty="0">
                <a:solidFill>
                  <a:srgbClr val="FFFFFF"/>
                </a:solidFill>
                <a:latin typeface="Arial MT"/>
                <a:cs typeface="Arial MT"/>
              </a:rPr>
              <a:t>directive</a:t>
            </a:r>
            <a:r>
              <a:rPr sz="1451" spc="12" dirty="0">
                <a:solidFill>
                  <a:srgbClr val="FFFFFF"/>
                </a:solidFill>
                <a:latin typeface="Arial MT"/>
                <a:cs typeface="Arial MT"/>
              </a:rPr>
              <a:t> </a:t>
            </a:r>
            <a:r>
              <a:rPr sz="1451" dirty="0">
                <a:solidFill>
                  <a:srgbClr val="FFFFFF"/>
                </a:solidFill>
                <a:latin typeface="Arial MT"/>
                <a:cs typeface="Arial MT"/>
              </a:rPr>
              <a:t>se</a:t>
            </a:r>
            <a:r>
              <a:rPr sz="1451" spc="6" dirty="0">
                <a:solidFill>
                  <a:srgbClr val="FFFFFF"/>
                </a:solidFill>
                <a:latin typeface="Arial MT"/>
                <a:cs typeface="Arial MT"/>
              </a:rPr>
              <a:t> </a:t>
            </a:r>
            <a:r>
              <a:rPr sz="1451" spc="-6" dirty="0">
                <a:solidFill>
                  <a:srgbClr val="FFFFFF"/>
                </a:solidFill>
                <a:latin typeface="Arial MT"/>
                <a:cs typeface="Arial MT"/>
              </a:rPr>
              <a:t>trouvant</a:t>
            </a:r>
            <a:r>
              <a:rPr sz="1451" spc="6" dirty="0">
                <a:solidFill>
                  <a:srgbClr val="FFFFFF"/>
                </a:solidFill>
                <a:latin typeface="Arial MT"/>
                <a:cs typeface="Arial MT"/>
              </a:rPr>
              <a:t> </a:t>
            </a:r>
            <a:r>
              <a:rPr sz="1451" dirty="0">
                <a:solidFill>
                  <a:srgbClr val="FFFFFF"/>
                </a:solidFill>
                <a:latin typeface="Arial MT"/>
                <a:cs typeface="Arial MT"/>
              </a:rPr>
              <a:t>dans</a:t>
            </a:r>
            <a:r>
              <a:rPr sz="1451" spc="6" dirty="0">
                <a:solidFill>
                  <a:srgbClr val="FFFFFF"/>
                </a:solidFill>
                <a:latin typeface="Arial MT"/>
                <a:cs typeface="Arial MT"/>
              </a:rPr>
              <a:t> </a:t>
            </a:r>
            <a:r>
              <a:rPr sz="1451" spc="-6" dirty="0">
                <a:solidFill>
                  <a:srgbClr val="FFFFFF"/>
                </a:solidFill>
                <a:latin typeface="Arial MT"/>
                <a:cs typeface="Arial MT"/>
              </a:rPr>
              <a:t>module.</a:t>
            </a:r>
            <a:r>
              <a:rPr sz="1451" spc="6" dirty="0">
                <a:solidFill>
                  <a:srgbClr val="FFFFFF"/>
                </a:solidFill>
                <a:latin typeface="Arial MT"/>
                <a:cs typeface="Arial MT"/>
              </a:rPr>
              <a:t> </a:t>
            </a:r>
            <a:r>
              <a:rPr sz="1451" dirty="0">
                <a:solidFill>
                  <a:srgbClr val="FFFFFF"/>
                </a:solidFill>
                <a:latin typeface="Arial MT"/>
                <a:cs typeface="Arial MT"/>
              </a:rPr>
              <a:t>La</a:t>
            </a:r>
            <a:r>
              <a:rPr sz="1451" spc="6" dirty="0">
                <a:solidFill>
                  <a:srgbClr val="FFFFFF"/>
                </a:solidFill>
                <a:latin typeface="Arial MT"/>
                <a:cs typeface="Arial MT"/>
              </a:rPr>
              <a:t> </a:t>
            </a:r>
            <a:r>
              <a:rPr sz="1451" dirty="0">
                <a:solidFill>
                  <a:srgbClr val="FFFFFF"/>
                </a:solidFill>
                <a:latin typeface="Arial MT"/>
                <a:cs typeface="Arial MT"/>
              </a:rPr>
              <a:t>syntaxe</a:t>
            </a:r>
            <a:r>
              <a:rPr sz="1451" spc="12" dirty="0">
                <a:solidFill>
                  <a:srgbClr val="FFFFFF"/>
                </a:solidFill>
                <a:latin typeface="Arial MT"/>
                <a:cs typeface="Arial MT"/>
              </a:rPr>
              <a:t> </a:t>
            </a:r>
            <a:r>
              <a:rPr sz="1451" dirty="0">
                <a:solidFill>
                  <a:srgbClr val="FFFFFF"/>
                </a:solidFill>
                <a:latin typeface="Arial MT"/>
                <a:cs typeface="Arial MT"/>
              </a:rPr>
              <a:t>de</a:t>
            </a:r>
            <a:r>
              <a:rPr sz="1451" spc="6" dirty="0">
                <a:solidFill>
                  <a:srgbClr val="FFFFFF"/>
                </a:solidFill>
                <a:latin typeface="Arial MT"/>
                <a:cs typeface="Arial MT"/>
              </a:rPr>
              <a:t> </a:t>
            </a:r>
            <a:r>
              <a:rPr sz="1451" spc="-6" dirty="0">
                <a:solidFill>
                  <a:srgbClr val="FFFFFF"/>
                </a:solidFill>
                <a:latin typeface="Arial MT"/>
                <a:cs typeface="Arial MT"/>
              </a:rPr>
              <a:t>exports</a:t>
            </a:r>
            <a:r>
              <a:rPr sz="1451" spc="6" dirty="0">
                <a:solidFill>
                  <a:srgbClr val="FFFFFF"/>
                </a:solidFill>
                <a:latin typeface="Arial MT"/>
                <a:cs typeface="Arial MT"/>
              </a:rPr>
              <a:t> </a:t>
            </a:r>
            <a:r>
              <a:rPr sz="1451" dirty="0">
                <a:solidFill>
                  <a:srgbClr val="FFFFFF"/>
                </a:solidFill>
                <a:latin typeface="Arial MT"/>
                <a:cs typeface="Arial MT"/>
              </a:rPr>
              <a:t>est</a:t>
            </a:r>
            <a:r>
              <a:rPr sz="1451" spc="6" dirty="0">
                <a:solidFill>
                  <a:srgbClr val="FFFFFF"/>
                </a:solidFill>
                <a:latin typeface="Arial MT"/>
                <a:cs typeface="Arial MT"/>
              </a:rPr>
              <a:t> </a:t>
            </a:r>
            <a:r>
              <a:rPr sz="1451" dirty="0">
                <a:solidFill>
                  <a:srgbClr val="FFFFFF"/>
                </a:solidFill>
                <a:latin typeface="Arial MT"/>
                <a:cs typeface="Arial MT"/>
              </a:rPr>
              <a:t>:</a:t>
            </a:r>
            <a:endParaRPr sz="1451">
              <a:solidFill>
                <a:prstClr val="black"/>
              </a:solidFill>
              <a:latin typeface="Arial MT"/>
              <a:cs typeface="Arial MT"/>
            </a:endParaRPr>
          </a:p>
        </p:txBody>
      </p:sp>
      <p:sp>
        <p:nvSpPr>
          <p:cNvPr id="5" name="object 5"/>
          <p:cNvSpPr txBox="1"/>
          <p:nvPr/>
        </p:nvSpPr>
        <p:spPr>
          <a:xfrm>
            <a:off x="668010" y="3350208"/>
            <a:ext cx="98273" cy="117841"/>
          </a:xfrm>
          <a:prstGeom prst="rect">
            <a:avLst/>
          </a:prstGeom>
        </p:spPr>
        <p:txBody>
          <a:bodyPr vert="horz" wrap="square" lIns="0" tIns="15355" rIns="0" bIns="0" rtlCol="0">
            <a:spAutoFit/>
          </a:bodyPr>
          <a:lstStyle/>
          <a:p>
            <a:pPr marL="15356" defTabSz="1105601">
              <a:spcBef>
                <a:spcPts val="121"/>
              </a:spcBef>
            </a:pPr>
            <a:r>
              <a:rPr sz="665" dirty="0">
                <a:solidFill>
                  <a:srgbClr val="FFFFFF"/>
                </a:solidFill>
                <a:latin typeface="Lucida Sans Unicode"/>
                <a:cs typeface="Lucida Sans Unicode"/>
              </a:rPr>
              <a:t>●</a:t>
            </a:r>
            <a:endParaRPr sz="665">
              <a:solidFill>
                <a:prstClr val="black"/>
              </a:solidFill>
              <a:latin typeface="Lucida Sans Unicode"/>
              <a:cs typeface="Lucida Sans Unicode"/>
            </a:endParaRPr>
          </a:p>
        </p:txBody>
      </p:sp>
      <p:sp>
        <p:nvSpPr>
          <p:cNvPr id="6" name="object 6"/>
          <p:cNvSpPr txBox="1"/>
          <p:nvPr/>
        </p:nvSpPr>
        <p:spPr>
          <a:xfrm>
            <a:off x="668010" y="3682324"/>
            <a:ext cx="98273" cy="117841"/>
          </a:xfrm>
          <a:prstGeom prst="rect">
            <a:avLst/>
          </a:prstGeom>
        </p:spPr>
        <p:txBody>
          <a:bodyPr vert="horz" wrap="square" lIns="0" tIns="15355" rIns="0" bIns="0" rtlCol="0">
            <a:spAutoFit/>
          </a:bodyPr>
          <a:lstStyle/>
          <a:p>
            <a:pPr marL="15356" defTabSz="1105601">
              <a:spcBef>
                <a:spcPts val="121"/>
              </a:spcBef>
            </a:pPr>
            <a:r>
              <a:rPr sz="665" dirty="0">
                <a:solidFill>
                  <a:srgbClr val="FFFFFF"/>
                </a:solidFill>
                <a:latin typeface="Lucida Sans Unicode"/>
                <a:cs typeface="Lucida Sans Unicode"/>
              </a:rPr>
              <a:t>●</a:t>
            </a:r>
            <a:endParaRPr sz="665">
              <a:solidFill>
                <a:prstClr val="black"/>
              </a:solidFill>
              <a:latin typeface="Lucida Sans Unicode"/>
              <a:cs typeface="Lucida Sans Unicode"/>
            </a:endParaRPr>
          </a:p>
        </p:txBody>
      </p:sp>
      <p:sp>
        <p:nvSpPr>
          <p:cNvPr id="7" name="object 7"/>
          <p:cNvSpPr txBox="1"/>
          <p:nvPr/>
        </p:nvSpPr>
        <p:spPr>
          <a:xfrm>
            <a:off x="668010" y="4532386"/>
            <a:ext cx="98273" cy="117841"/>
          </a:xfrm>
          <a:prstGeom prst="rect">
            <a:avLst/>
          </a:prstGeom>
        </p:spPr>
        <p:txBody>
          <a:bodyPr vert="horz" wrap="square" lIns="0" tIns="15355" rIns="0" bIns="0" rtlCol="0">
            <a:spAutoFit/>
          </a:bodyPr>
          <a:lstStyle/>
          <a:p>
            <a:pPr marL="15356" defTabSz="1105601">
              <a:spcBef>
                <a:spcPts val="121"/>
              </a:spcBef>
            </a:pPr>
            <a:r>
              <a:rPr sz="665" dirty="0">
                <a:solidFill>
                  <a:srgbClr val="FFFFFF"/>
                </a:solidFill>
                <a:latin typeface="Lucida Sans Unicode"/>
                <a:cs typeface="Lucida Sans Unicode"/>
              </a:rPr>
              <a:t>●</a:t>
            </a:r>
            <a:endParaRPr sz="665">
              <a:solidFill>
                <a:prstClr val="black"/>
              </a:solidFill>
              <a:latin typeface="Lucida Sans Unicode"/>
              <a:cs typeface="Lucida Sans Unicode"/>
            </a:endParaRPr>
          </a:p>
        </p:txBody>
      </p:sp>
      <p:sp>
        <p:nvSpPr>
          <p:cNvPr id="8" name="object 8"/>
          <p:cNvSpPr txBox="1"/>
          <p:nvPr/>
        </p:nvSpPr>
        <p:spPr>
          <a:xfrm>
            <a:off x="668010" y="4864504"/>
            <a:ext cx="98273" cy="117841"/>
          </a:xfrm>
          <a:prstGeom prst="rect">
            <a:avLst/>
          </a:prstGeom>
        </p:spPr>
        <p:txBody>
          <a:bodyPr vert="horz" wrap="square" lIns="0" tIns="15355" rIns="0" bIns="0" rtlCol="0">
            <a:spAutoFit/>
          </a:bodyPr>
          <a:lstStyle/>
          <a:p>
            <a:pPr marL="15356" defTabSz="1105601">
              <a:spcBef>
                <a:spcPts val="121"/>
              </a:spcBef>
            </a:pPr>
            <a:r>
              <a:rPr sz="665" dirty="0">
                <a:solidFill>
                  <a:srgbClr val="FFFFFF"/>
                </a:solidFill>
                <a:latin typeface="Lucida Sans Unicode"/>
                <a:cs typeface="Lucida Sans Unicode"/>
              </a:rPr>
              <a:t>●</a:t>
            </a:r>
            <a:endParaRPr sz="665">
              <a:solidFill>
                <a:prstClr val="black"/>
              </a:solidFill>
              <a:latin typeface="Lucida Sans Unicode"/>
              <a:cs typeface="Lucida Sans Unicode"/>
            </a:endParaRPr>
          </a:p>
        </p:txBody>
      </p:sp>
      <p:sp>
        <p:nvSpPr>
          <p:cNvPr id="10" name="object 10"/>
          <p:cNvSpPr txBox="1"/>
          <p:nvPr/>
        </p:nvSpPr>
        <p:spPr>
          <a:xfrm>
            <a:off x="1059752" y="3204229"/>
            <a:ext cx="9782006" cy="3548139"/>
          </a:xfrm>
          <a:prstGeom prst="rect">
            <a:avLst/>
          </a:prstGeom>
        </p:spPr>
        <p:txBody>
          <a:bodyPr vert="horz" wrap="square" lIns="0" tIns="15355" rIns="0" bIns="0" rtlCol="0">
            <a:spAutoFit/>
          </a:bodyPr>
          <a:lstStyle/>
          <a:p>
            <a:pPr marL="15356" marR="3720655" defTabSz="1105601">
              <a:lnSpc>
                <a:spcPct val="150200"/>
              </a:lnSpc>
              <a:spcBef>
                <a:spcPts val="121"/>
              </a:spcBef>
            </a:pPr>
            <a:r>
              <a:rPr sz="1451" dirty="0">
                <a:solidFill>
                  <a:srgbClr val="FFFFFF"/>
                </a:solidFill>
                <a:latin typeface="Arial MT"/>
                <a:cs typeface="Arial MT"/>
              </a:rPr>
              <a:t>Le</a:t>
            </a:r>
            <a:r>
              <a:rPr sz="1451" spc="12" dirty="0">
                <a:solidFill>
                  <a:srgbClr val="FFFFFF"/>
                </a:solidFill>
                <a:latin typeface="Arial MT"/>
                <a:cs typeface="Arial MT"/>
              </a:rPr>
              <a:t> </a:t>
            </a:r>
            <a:r>
              <a:rPr sz="1451" spc="-6" dirty="0">
                <a:solidFill>
                  <a:srgbClr val="FFFFFF"/>
                </a:solidFill>
                <a:latin typeface="Arial MT"/>
                <a:cs typeface="Arial MT"/>
              </a:rPr>
              <a:t>fichier</a:t>
            </a:r>
            <a:r>
              <a:rPr sz="1451" dirty="0">
                <a:solidFill>
                  <a:srgbClr val="FFFFFF"/>
                </a:solidFill>
                <a:latin typeface="Arial MT"/>
                <a:cs typeface="Arial MT"/>
              </a:rPr>
              <a:t> </a:t>
            </a:r>
            <a:r>
              <a:rPr sz="1451" spc="-6" dirty="0">
                <a:solidFill>
                  <a:srgbClr val="FFFFFF"/>
                </a:solidFill>
                <a:latin typeface="Arial MT"/>
                <a:cs typeface="Arial MT"/>
              </a:rPr>
              <a:t>ci-dessus</a:t>
            </a:r>
            <a:r>
              <a:rPr sz="1451" spc="6" dirty="0">
                <a:solidFill>
                  <a:srgbClr val="FFFFFF"/>
                </a:solidFill>
                <a:latin typeface="Arial MT"/>
                <a:cs typeface="Arial MT"/>
              </a:rPr>
              <a:t> </a:t>
            </a:r>
            <a:r>
              <a:rPr sz="1451" spc="-6" dirty="0">
                <a:solidFill>
                  <a:srgbClr val="FFFFFF"/>
                </a:solidFill>
                <a:latin typeface="Arial MT"/>
                <a:cs typeface="Arial MT"/>
              </a:rPr>
              <a:t>décrit</a:t>
            </a:r>
            <a:r>
              <a:rPr sz="1451" spc="6" dirty="0">
                <a:solidFill>
                  <a:srgbClr val="FFFFFF"/>
                </a:solidFill>
                <a:latin typeface="Arial MT"/>
                <a:cs typeface="Arial MT"/>
              </a:rPr>
              <a:t> </a:t>
            </a:r>
            <a:r>
              <a:rPr sz="1451" dirty="0">
                <a:solidFill>
                  <a:srgbClr val="FFFFFF"/>
                </a:solidFill>
                <a:latin typeface="Arial MT"/>
                <a:cs typeface="Arial MT"/>
              </a:rPr>
              <a:t>que</a:t>
            </a:r>
            <a:r>
              <a:rPr sz="1451" spc="6" dirty="0">
                <a:solidFill>
                  <a:srgbClr val="FFFFFF"/>
                </a:solidFill>
                <a:latin typeface="Arial MT"/>
                <a:cs typeface="Arial MT"/>
              </a:rPr>
              <a:t> </a:t>
            </a:r>
            <a:r>
              <a:rPr sz="1451" spc="-6" dirty="0">
                <a:solidFill>
                  <a:srgbClr val="FFFFFF"/>
                </a:solidFill>
                <a:latin typeface="Arial MT"/>
                <a:cs typeface="Arial MT"/>
              </a:rPr>
              <a:t>moduleb</a:t>
            </a:r>
            <a:r>
              <a:rPr sz="1451" spc="12" dirty="0">
                <a:solidFill>
                  <a:srgbClr val="FFFFFF"/>
                </a:solidFill>
                <a:latin typeface="Arial MT"/>
                <a:cs typeface="Arial MT"/>
              </a:rPr>
              <a:t> </a:t>
            </a:r>
            <a:r>
              <a:rPr sz="1451" spc="-6" dirty="0">
                <a:solidFill>
                  <a:srgbClr val="FFFFFF"/>
                </a:solidFill>
                <a:latin typeface="Arial MT"/>
                <a:cs typeface="Arial MT"/>
              </a:rPr>
              <a:t>exporte</a:t>
            </a:r>
            <a:r>
              <a:rPr sz="1451" spc="6" dirty="0">
                <a:solidFill>
                  <a:srgbClr val="FFFFFF"/>
                </a:solidFill>
                <a:latin typeface="Arial MT"/>
                <a:cs typeface="Arial MT"/>
              </a:rPr>
              <a:t> </a:t>
            </a:r>
            <a:r>
              <a:rPr sz="1451" spc="-6" dirty="0">
                <a:solidFill>
                  <a:srgbClr val="FFFFFF"/>
                </a:solidFill>
                <a:latin typeface="Arial MT"/>
                <a:cs typeface="Arial MT"/>
              </a:rPr>
              <a:t>le</a:t>
            </a:r>
            <a:r>
              <a:rPr sz="1451" spc="12" dirty="0">
                <a:solidFill>
                  <a:srgbClr val="FFFFFF"/>
                </a:solidFill>
                <a:latin typeface="Arial MT"/>
                <a:cs typeface="Arial MT"/>
              </a:rPr>
              <a:t> </a:t>
            </a:r>
            <a:r>
              <a:rPr sz="1451" dirty="0">
                <a:solidFill>
                  <a:srgbClr val="FFFFFF"/>
                </a:solidFill>
                <a:latin typeface="Arial MT"/>
                <a:cs typeface="Arial MT"/>
              </a:rPr>
              <a:t>package</a:t>
            </a:r>
            <a:r>
              <a:rPr sz="1451" spc="6" dirty="0">
                <a:solidFill>
                  <a:srgbClr val="FFFFFF"/>
                </a:solidFill>
                <a:latin typeface="Arial MT"/>
                <a:cs typeface="Arial MT"/>
              </a:rPr>
              <a:t> nom.package. </a:t>
            </a:r>
            <a:r>
              <a:rPr sz="1451" spc="-387" dirty="0">
                <a:solidFill>
                  <a:srgbClr val="FFFFFF"/>
                </a:solidFill>
                <a:latin typeface="Arial MT"/>
                <a:cs typeface="Arial MT"/>
              </a:rPr>
              <a:t> </a:t>
            </a:r>
            <a:r>
              <a:rPr sz="1451" spc="-6" dirty="0">
                <a:solidFill>
                  <a:srgbClr val="FFFFFF"/>
                </a:solidFill>
                <a:latin typeface="Arial MT"/>
                <a:cs typeface="Arial MT"/>
              </a:rPr>
              <a:t>Un</a:t>
            </a:r>
            <a:r>
              <a:rPr sz="1451" dirty="0">
                <a:solidFill>
                  <a:srgbClr val="FFFFFF"/>
                </a:solidFill>
                <a:latin typeface="Arial MT"/>
                <a:cs typeface="Arial MT"/>
              </a:rPr>
              <a:t> </a:t>
            </a:r>
            <a:r>
              <a:rPr sz="1451" spc="-6" dirty="0">
                <a:solidFill>
                  <a:srgbClr val="FFFFFF"/>
                </a:solidFill>
                <a:latin typeface="Arial MT"/>
                <a:cs typeface="Arial MT"/>
              </a:rPr>
              <a:t>module</a:t>
            </a:r>
            <a:r>
              <a:rPr sz="1451" spc="6" dirty="0">
                <a:solidFill>
                  <a:srgbClr val="FFFFFF"/>
                </a:solidFill>
                <a:latin typeface="Arial MT"/>
                <a:cs typeface="Arial MT"/>
              </a:rPr>
              <a:t> </a:t>
            </a:r>
            <a:r>
              <a:rPr sz="1451" dirty="0">
                <a:solidFill>
                  <a:srgbClr val="FFFFFF"/>
                </a:solidFill>
                <a:latin typeface="Arial MT"/>
                <a:cs typeface="Arial MT"/>
              </a:rPr>
              <a:t>peut </a:t>
            </a:r>
            <a:r>
              <a:rPr sz="1451" spc="-6" dirty="0">
                <a:solidFill>
                  <a:srgbClr val="FFFFFF"/>
                </a:solidFill>
                <a:latin typeface="Arial MT"/>
                <a:cs typeface="Arial MT"/>
              </a:rPr>
              <a:t>contenir </a:t>
            </a:r>
            <a:r>
              <a:rPr sz="1451" dirty="0">
                <a:solidFill>
                  <a:srgbClr val="FFFFFF"/>
                </a:solidFill>
                <a:latin typeface="Arial MT"/>
                <a:cs typeface="Arial MT"/>
              </a:rPr>
              <a:t>0 à</a:t>
            </a:r>
            <a:r>
              <a:rPr sz="1451" spc="6" dirty="0">
                <a:solidFill>
                  <a:srgbClr val="FFFFFF"/>
                </a:solidFill>
                <a:latin typeface="Arial MT"/>
                <a:cs typeface="Arial MT"/>
              </a:rPr>
              <a:t> </a:t>
            </a:r>
            <a:r>
              <a:rPr sz="1451" dirty="0">
                <a:solidFill>
                  <a:srgbClr val="FFFFFF"/>
                </a:solidFill>
                <a:latin typeface="Arial MT"/>
                <a:cs typeface="Arial MT"/>
              </a:rPr>
              <a:t>n</a:t>
            </a:r>
            <a:r>
              <a:rPr sz="1451" spc="6" dirty="0">
                <a:solidFill>
                  <a:srgbClr val="FFFFFF"/>
                </a:solidFill>
                <a:latin typeface="Arial MT"/>
                <a:cs typeface="Arial MT"/>
              </a:rPr>
              <a:t> </a:t>
            </a:r>
            <a:r>
              <a:rPr sz="1451" spc="-6" dirty="0">
                <a:solidFill>
                  <a:srgbClr val="FFFFFF"/>
                </a:solidFill>
                <a:latin typeface="Arial MT"/>
                <a:cs typeface="Arial MT"/>
              </a:rPr>
              <a:t>directives</a:t>
            </a:r>
            <a:r>
              <a:rPr sz="1451" dirty="0">
                <a:solidFill>
                  <a:srgbClr val="FFFFFF"/>
                </a:solidFill>
                <a:latin typeface="Arial MT"/>
                <a:cs typeface="Arial MT"/>
              </a:rPr>
              <a:t> </a:t>
            </a:r>
            <a:r>
              <a:rPr sz="1451" spc="-6" dirty="0">
                <a:solidFill>
                  <a:srgbClr val="FFFFFF"/>
                </a:solidFill>
                <a:latin typeface="Arial MT"/>
                <a:cs typeface="Arial MT"/>
              </a:rPr>
              <a:t>exports.</a:t>
            </a:r>
            <a:endParaRPr sz="1451" dirty="0">
              <a:solidFill>
                <a:prstClr val="black"/>
              </a:solidFill>
              <a:latin typeface="Arial MT"/>
              <a:cs typeface="Arial MT"/>
            </a:endParaRPr>
          </a:p>
          <a:p>
            <a:pPr marL="15356" marR="6142" defTabSz="1105601">
              <a:lnSpc>
                <a:spcPts val="1463"/>
              </a:lnSpc>
              <a:spcBef>
                <a:spcPts val="1155"/>
              </a:spcBef>
            </a:pPr>
            <a:r>
              <a:rPr sz="1451" dirty="0">
                <a:solidFill>
                  <a:srgbClr val="FFFFFF"/>
                </a:solidFill>
                <a:latin typeface="Arial MT"/>
                <a:cs typeface="Arial MT"/>
              </a:rPr>
              <a:t>Pour</a:t>
            </a:r>
            <a:r>
              <a:rPr sz="1451" spc="6" dirty="0">
                <a:solidFill>
                  <a:srgbClr val="FFFFFF"/>
                </a:solidFill>
                <a:latin typeface="Arial MT"/>
                <a:cs typeface="Arial MT"/>
              </a:rPr>
              <a:t> </a:t>
            </a:r>
            <a:r>
              <a:rPr sz="1451" spc="-6" dirty="0">
                <a:solidFill>
                  <a:srgbClr val="FFFFFF"/>
                </a:solidFill>
                <a:latin typeface="Arial MT"/>
                <a:cs typeface="Arial MT"/>
              </a:rPr>
              <a:t>qu’un</a:t>
            </a:r>
            <a:r>
              <a:rPr sz="1451" spc="18" dirty="0">
                <a:solidFill>
                  <a:srgbClr val="FFFFFF"/>
                </a:solidFill>
                <a:latin typeface="Arial MT"/>
                <a:cs typeface="Arial MT"/>
              </a:rPr>
              <a:t> </a:t>
            </a:r>
            <a:r>
              <a:rPr sz="1451" spc="-6" dirty="0">
                <a:solidFill>
                  <a:srgbClr val="FFFFFF"/>
                </a:solidFill>
                <a:latin typeface="Arial MT"/>
                <a:cs typeface="Arial MT"/>
              </a:rPr>
              <a:t>autre</a:t>
            </a:r>
            <a:r>
              <a:rPr sz="1451" spc="18" dirty="0">
                <a:solidFill>
                  <a:srgbClr val="FFFFFF"/>
                </a:solidFill>
                <a:latin typeface="Arial MT"/>
                <a:cs typeface="Arial MT"/>
              </a:rPr>
              <a:t> </a:t>
            </a:r>
            <a:r>
              <a:rPr sz="1451" spc="-6" dirty="0">
                <a:solidFill>
                  <a:srgbClr val="FFFFFF"/>
                </a:solidFill>
                <a:latin typeface="Arial MT"/>
                <a:cs typeface="Arial MT"/>
              </a:rPr>
              <a:t>module</a:t>
            </a:r>
            <a:r>
              <a:rPr sz="1451" spc="12" dirty="0">
                <a:solidFill>
                  <a:srgbClr val="FFFFFF"/>
                </a:solidFill>
                <a:latin typeface="Arial MT"/>
                <a:cs typeface="Arial MT"/>
              </a:rPr>
              <a:t> </a:t>
            </a:r>
            <a:r>
              <a:rPr sz="1451" dirty="0">
                <a:solidFill>
                  <a:srgbClr val="FFFFFF"/>
                </a:solidFill>
                <a:latin typeface="Arial MT"/>
                <a:cs typeface="Arial MT"/>
              </a:rPr>
              <a:t>que</a:t>
            </a:r>
            <a:r>
              <a:rPr sz="1451" spc="18" dirty="0">
                <a:solidFill>
                  <a:srgbClr val="FFFFFF"/>
                </a:solidFill>
                <a:latin typeface="Arial MT"/>
                <a:cs typeface="Arial MT"/>
              </a:rPr>
              <a:t> </a:t>
            </a:r>
            <a:r>
              <a:rPr sz="1451" spc="-6" dirty="0">
                <a:solidFill>
                  <a:srgbClr val="FFFFFF"/>
                </a:solidFill>
                <a:latin typeface="Arial MT"/>
                <a:cs typeface="Arial MT"/>
              </a:rPr>
              <a:t>moduleb</a:t>
            </a:r>
            <a:r>
              <a:rPr sz="1451" spc="12" dirty="0">
                <a:solidFill>
                  <a:srgbClr val="FFFFFF"/>
                </a:solidFill>
                <a:latin typeface="Arial MT"/>
                <a:cs typeface="Arial MT"/>
              </a:rPr>
              <a:t> </a:t>
            </a:r>
            <a:r>
              <a:rPr sz="1451" dirty="0">
                <a:solidFill>
                  <a:srgbClr val="FFFFFF"/>
                </a:solidFill>
                <a:latin typeface="Arial MT"/>
                <a:cs typeface="Arial MT"/>
              </a:rPr>
              <a:t>accède</a:t>
            </a:r>
            <a:r>
              <a:rPr sz="1451" spc="12" dirty="0">
                <a:solidFill>
                  <a:srgbClr val="FFFFFF"/>
                </a:solidFill>
                <a:latin typeface="Arial MT"/>
                <a:cs typeface="Arial MT"/>
              </a:rPr>
              <a:t> </a:t>
            </a:r>
            <a:r>
              <a:rPr sz="1451" dirty="0">
                <a:solidFill>
                  <a:srgbClr val="FFFFFF"/>
                </a:solidFill>
                <a:latin typeface="Arial MT"/>
                <a:cs typeface="Arial MT"/>
              </a:rPr>
              <a:t>à</a:t>
            </a:r>
            <a:r>
              <a:rPr sz="1451" spc="18" dirty="0">
                <a:solidFill>
                  <a:srgbClr val="FFFFFF"/>
                </a:solidFill>
                <a:latin typeface="Arial MT"/>
                <a:cs typeface="Arial MT"/>
              </a:rPr>
              <a:t> </a:t>
            </a:r>
            <a:r>
              <a:rPr sz="1451" spc="-6" dirty="0">
                <a:solidFill>
                  <a:srgbClr val="FFFFFF"/>
                </a:solidFill>
                <a:latin typeface="Arial MT"/>
                <a:cs typeface="Arial MT"/>
              </a:rPr>
              <a:t>ClasseB,</a:t>
            </a:r>
            <a:r>
              <a:rPr sz="1451" spc="12" dirty="0">
                <a:solidFill>
                  <a:srgbClr val="FFFFFF"/>
                </a:solidFill>
                <a:latin typeface="Arial MT"/>
                <a:cs typeface="Arial MT"/>
              </a:rPr>
              <a:t> </a:t>
            </a:r>
            <a:r>
              <a:rPr sz="1451" dirty="0">
                <a:solidFill>
                  <a:srgbClr val="FFFFFF"/>
                </a:solidFill>
                <a:latin typeface="Arial MT"/>
                <a:cs typeface="Arial MT"/>
              </a:rPr>
              <a:t>une</a:t>
            </a:r>
            <a:r>
              <a:rPr sz="1451" spc="18" dirty="0">
                <a:solidFill>
                  <a:srgbClr val="FFFFFF"/>
                </a:solidFill>
                <a:latin typeface="Arial MT"/>
                <a:cs typeface="Arial MT"/>
              </a:rPr>
              <a:t> </a:t>
            </a:r>
            <a:r>
              <a:rPr sz="1451" spc="-6" dirty="0">
                <a:solidFill>
                  <a:srgbClr val="FFFFFF"/>
                </a:solidFill>
                <a:latin typeface="Arial MT"/>
                <a:cs typeface="Arial MT"/>
              </a:rPr>
              <a:t>classe</a:t>
            </a:r>
            <a:r>
              <a:rPr sz="1451" spc="24" dirty="0">
                <a:solidFill>
                  <a:srgbClr val="FFFFFF"/>
                </a:solidFill>
                <a:latin typeface="Arial MT"/>
                <a:cs typeface="Arial MT"/>
              </a:rPr>
              <a:t> </a:t>
            </a:r>
            <a:r>
              <a:rPr sz="1451" dirty="0">
                <a:solidFill>
                  <a:srgbClr val="FFFFFF"/>
                </a:solidFill>
                <a:latin typeface="Arial MT"/>
                <a:cs typeface="Arial MT"/>
              </a:rPr>
              <a:t>de</a:t>
            </a:r>
            <a:r>
              <a:rPr sz="1451" spc="12" dirty="0">
                <a:solidFill>
                  <a:srgbClr val="FFFFFF"/>
                </a:solidFill>
                <a:latin typeface="Arial MT"/>
                <a:cs typeface="Arial MT"/>
              </a:rPr>
              <a:t> </a:t>
            </a:r>
            <a:r>
              <a:rPr sz="1451" spc="-6" dirty="0">
                <a:solidFill>
                  <a:srgbClr val="FFFFFF"/>
                </a:solidFill>
                <a:latin typeface="Arial MT"/>
                <a:cs typeface="Arial MT"/>
              </a:rPr>
              <a:t>moduleb,</a:t>
            </a:r>
            <a:r>
              <a:rPr sz="1451" spc="12" dirty="0">
                <a:solidFill>
                  <a:srgbClr val="FFFFFF"/>
                </a:solidFill>
                <a:latin typeface="Arial MT"/>
                <a:cs typeface="Arial MT"/>
              </a:rPr>
              <a:t> </a:t>
            </a:r>
            <a:r>
              <a:rPr sz="1451" spc="-6" dirty="0">
                <a:solidFill>
                  <a:srgbClr val="FFFFFF"/>
                </a:solidFill>
                <a:latin typeface="Arial MT"/>
                <a:cs typeface="Arial MT"/>
              </a:rPr>
              <a:t>les</a:t>
            </a:r>
            <a:r>
              <a:rPr sz="1451" spc="12" dirty="0">
                <a:solidFill>
                  <a:srgbClr val="FFFFFF"/>
                </a:solidFill>
                <a:latin typeface="Arial MT"/>
                <a:cs typeface="Arial MT"/>
              </a:rPr>
              <a:t> </a:t>
            </a:r>
            <a:r>
              <a:rPr sz="1451" spc="-6" dirty="0">
                <a:solidFill>
                  <a:srgbClr val="FFFFFF"/>
                </a:solidFill>
                <a:latin typeface="Arial MT"/>
                <a:cs typeface="Arial MT"/>
              </a:rPr>
              <a:t>conditions</a:t>
            </a:r>
            <a:r>
              <a:rPr sz="1451" spc="12" dirty="0">
                <a:solidFill>
                  <a:srgbClr val="FFFFFF"/>
                </a:solidFill>
                <a:latin typeface="Arial MT"/>
                <a:cs typeface="Arial MT"/>
              </a:rPr>
              <a:t> </a:t>
            </a:r>
            <a:r>
              <a:rPr sz="1451" spc="-6" dirty="0">
                <a:solidFill>
                  <a:srgbClr val="FFFFFF"/>
                </a:solidFill>
                <a:latin typeface="Arial MT"/>
                <a:cs typeface="Arial MT"/>
              </a:rPr>
              <a:t>suivantes</a:t>
            </a:r>
            <a:r>
              <a:rPr sz="1451" spc="12" dirty="0">
                <a:solidFill>
                  <a:srgbClr val="FFFFFF"/>
                </a:solidFill>
                <a:latin typeface="Arial MT"/>
                <a:cs typeface="Arial MT"/>
              </a:rPr>
              <a:t> </a:t>
            </a:r>
            <a:r>
              <a:rPr sz="1451" spc="-6" dirty="0">
                <a:solidFill>
                  <a:srgbClr val="FFFFFF"/>
                </a:solidFill>
                <a:latin typeface="Arial MT"/>
                <a:cs typeface="Arial MT"/>
              </a:rPr>
              <a:t>doivent</a:t>
            </a:r>
            <a:r>
              <a:rPr sz="1451" spc="12" dirty="0">
                <a:solidFill>
                  <a:srgbClr val="FFFFFF"/>
                </a:solidFill>
                <a:latin typeface="Arial MT"/>
                <a:cs typeface="Arial MT"/>
              </a:rPr>
              <a:t> </a:t>
            </a:r>
            <a:r>
              <a:rPr sz="1451" spc="-6" dirty="0">
                <a:solidFill>
                  <a:srgbClr val="FFFFFF"/>
                </a:solidFill>
                <a:latin typeface="Arial MT"/>
                <a:cs typeface="Arial MT"/>
              </a:rPr>
              <a:t>être </a:t>
            </a:r>
            <a:r>
              <a:rPr sz="1451" spc="-387" dirty="0">
                <a:solidFill>
                  <a:srgbClr val="FFFFFF"/>
                </a:solidFill>
                <a:latin typeface="Arial MT"/>
                <a:cs typeface="Arial MT"/>
              </a:rPr>
              <a:t> </a:t>
            </a:r>
            <a:r>
              <a:rPr sz="1451" spc="-6" dirty="0">
                <a:solidFill>
                  <a:srgbClr val="FFFFFF"/>
                </a:solidFill>
                <a:latin typeface="Arial MT"/>
                <a:cs typeface="Arial MT"/>
              </a:rPr>
              <a:t>respectées </a:t>
            </a:r>
            <a:r>
              <a:rPr sz="1451" dirty="0">
                <a:solidFill>
                  <a:srgbClr val="FFFFFF"/>
                </a:solidFill>
                <a:latin typeface="Arial MT"/>
                <a:cs typeface="Arial MT"/>
              </a:rPr>
              <a:t>:</a:t>
            </a:r>
            <a:endParaRPr sz="1451" dirty="0">
              <a:solidFill>
                <a:prstClr val="black"/>
              </a:solidFill>
              <a:latin typeface="Arial MT"/>
              <a:cs typeface="Arial MT"/>
            </a:endParaRPr>
          </a:p>
          <a:p>
            <a:pPr marL="15356" defTabSz="1105601">
              <a:spcBef>
                <a:spcPts val="871"/>
              </a:spcBef>
            </a:pPr>
            <a:r>
              <a:rPr sz="1451" spc="-6" dirty="0">
                <a:solidFill>
                  <a:srgbClr val="FFFFFF"/>
                </a:solidFill>
                <a:latin typeface="Arial MT"/>
                <a:cs typeface="Arial MT"/>
              </a:rPr>
              <a:t>ClasseB doit</a:t>
            </a:r>
            <a:r>
              <a:rPr sz="1451" spc="-12" dirty="0">
                <a:solidFill>
                  <a:srgbClr val="FFFFFF"/>
                </a:solidFill>
                <a:latin typeface="Arial MT"/>
                <a:cs typeface="Arial MT"/>
              </a:rPr>
              <a:t> </a:t>
            </a:r>
            <a:r>
              <a:rPr sz="1451" spc="-6" dirty="0">
                <a:solidFill>
                  <a:srgbClr val="FFFFFF"/>
                </a:solidFill>
                <a:latin typeface="Arial MT"/>
                <a:cs typeface="Arial MT"/>
              </a:rPr>
              <a:t>être public</a:t>
            </a:r>
            <a:endParaRPr sz="1451" dirty="0">
              <a:solidFill>
                <a:prstClr val="black"/>
              </a:solidFill>
              <a:latin typeface="Arial MT"/>
              <a:cs typeface="Arial MT"/>
            </a:endParaRPr>
          </a:p>
          <a:p>
            <a:pPr marL="15356" defTabSz="1105601">
              <a:spcBef>
                <a:spcPts val="871"/>
              </a:spcBef>
            </a:pPr>
            <a:r>
              <a:rPr sz="1451" dirty="0">
                <a:solidFill>
                  <a:srgbClr val="FFFFFF"/>
                </a:solidFill>
                <a:latin typeface="Arial MT"/>
                <a:cs typeface="Arial MT"/>
              </a:rPr>
              <a:t>Le</a:t>
            </a:r>
            <a:r>
              <a:rPr sz="1451" spc="12" dirty="0">
                <a:solidFill>
                  <a:srgbClr val="FFFFFF"/>
                </a:solidFill>
                <a:latin typeface="Arial MT"/>
                <a:cs typeface="Arial MT"/>
              </a:rPr>
              <a:t> </a:t>
            </a:r>
            <a:r>
              <a:rPr sz="1451" spc="-6" dirty="0">
                <a:solidFill>
                  <a:srgbClr val="FFFFFF"/>
                </a:solidFill>
                <a:latin typeface="Arial MT"/>
                <a:cs typeface="Arial MT"/>
              </a:rPr>
              <a:t>module</a:t>
            </a:r>
            <a:r>
              <a:rPr sz="1451" spc="12" dirty="0">
                <a:solidFill>
                  <a:srgbClr val="FFFFFF"/>
                </a:solidFill>
                <a:latin typeface="Arial MT"/>
                <a:cs typeface="Arial MT"/>
              </a:rPr>
              <a:t> </a:t>
            </a:r>
            <a:r>
              <a:rPr sz="1451" dirty="0">
                <a:solidFill>
                  <a:srgbClr val="FFFFFF"/>
                </a:solidFill>
                <a:latin typeface="Arial MT"/>
                <a:cs typeface="Arial MT"/>
              </a:rPr>
              <a:t>qui a</a:t>
            </a:r>
            <a:r>
              <a:rPr sz="1451" spc="6" dirty="0">
                <a:solidFill>
                  <a:srgbClr val="FFFFFF"/>
                </a:solidFill>
                <a:latin typeface="Arial MT"/>
                <a:cs typeface="Arial MT"/>
              </a:rPr>
              <a:t> </a:t>
            </a:r>
            <a:r>
              <a:rPr sz="1451" spc="-6" dirty="0">
                <a:solidFill>
                  <a:srgbClr val="FFFFFF"/>
                </a:solidFill>
                <a:latin typeface="Arial MT"/>
                <a:cs typeface="Arial MT"/>
              </a:rPr>
              <a:t>besoin</a:t>
            </a:r>
            <a:r>
              <a:rPr sz="1451" spc="18" dirty="0">
                <a:solidFill>
                  <a:srgbClr val="FFFFFF"/>
                </a:solidFill>
                <a:latin typeface="Arial MT"/>
                <a:cs typeface="Arial MT"/>
              </a:rPr>
              <a:t> </a:t>
            </a:r>
            <a:r>
              <a:rPr sz="1451" dirty="0">
                <a:solidFill>
                  <a:srgbClr val="FFFFFF"/>
                </a:solidFill>
                <a:latin typeface="Arial MT"/>
                <a:cs typeface="Arial MT"/>
              </a:rPr>
              <a:t>de</a:t>
            </a:r>
            <a:r>
              <a:rPr sz="1451" spc="12" dirty="0">
                <a:solidFill>
                  <a:srgbClr val="FFFFFF"/>
                </a:solidFill>
                <a:latin typeface="Arial MT"/>
                <a:cs typeface="Arial MT"/>
              </a:rPr>
              <a:t> </a:t>
            </a:r>
            <a:r>
              <a:rPr sz="1451" spc="-6" dirty="0">
                <a:solidFill>
                  <a:srgbClr val="FFFFFF"/>
                </a:solidFill>
                <a:latin typeface="Arial MT"/>
                <a:cs typeface="Arial MT"/>
              </a:rPr>
              <a:t>ClasseB</a:t>
            </a:r>
            <a:r>
              <a:rPr sz="1451" spc="6" dirty="0">
                <a:solidFill>
                  <a:srgbClr val="FFFFFF"/>
                </a:solidFill>
                <a:latin typeface="Arial MT"/>
                <a:cs typeface="Arial MT"/>
              </a:rPr>
              <a:t> </a:t>
            </a:r>
            <a:r>
              <a:rPr sz="1451" spc="-6" dirty="0">
                <a:solidFill>
                  <a:srgbClr val="FFFFFF"/>
                </a:solidFill>
                <a:latin typeface="Arial MT"/>
                <a:cs typeface="Arial MT"/>
              </a:rPr>
              <a:t>doit</a:t>
            </a:r>
            <a:r>
              <a:rPr sz="1451" spc="12" dirty="0">
                <a:solidFill>
                  <a:srgbClr val="FFFFFF"/>
                </a:solidFill>
                <a:latin typeface="Arial MT"/>
                <a:cs typeface="Arial MT"/>
              </a:rPr>
              <a:t> </a:t>
            </a:r>
            <a:r>
              <a:rPr sz="1451" spc="-6" dirty="0">
                <a:solidFill>
                  <a:srgbClr val="FFFFFF"/>
                </a:solidFill>
                <a:latin typeface="Arial MT"/>
                <a:cs typeface="Arial MT"/>
              </a:rPr>
              <a:t>déclarer</a:t>
            </a:r>
            <a:r>
              <a:rPr sz="1451" dirty="0">
                <a:solidFill>
                  <a:srgbClr val="FFFFFF"/>
                </a:solidFill>
                <a:latin typeface="Arial MT"/>
                <a:cs typeface="Arial MT"/>
              </a:rPr>
              <a:t> </a:t>
            </a:r>
            <a:r>
              <a:rPr sz="1451" spc="-6" dirty="0">
                <a:solidFill>
                  <a:srgbClr val="FFFFFF"/>
                </a:solidFill>
                <a:latin typeface="Arial MT"/>
                <a:cs typeface="Arial MT"/>
              </a:rPr>
              <a:t>moduleb</a:t>
            </a:r>
            <a:r>
              <a:rPr sz="1451" spc="12" dirty="0">
                <a:solidFill>
                  <a:srgbClr val="FFFFFF"/>
                </a:solidFill>
                <a:latin typeface="Arial MT"/>
                <a:cs typeface="Arial MT"/>
              </a:rPr>
              <a:t> </a:t>
            </a:r>
            <a:r>
              <a:rPr sz="1451" spc="-6" dirty="0">
                <a:solidFill>
                  <a:srgbClr val="FFFFFF"/>
                </a:solidFill>
                <a:latin typeface="Arial MT"/>
                <a:cs typeface="Arial MT"/>
              </a:rPr>
              <a:t>comme</a:t>
            </a:r>
            <a:r>
              <a:rPr sz="1451" spc="12" dirty="0">
                <a:solidFill>
                  <a:srgbClr val="FFFFFF"/>
                </a:solidFill>
                <a:latin typeface="Arial MT"/>
                <a:cs typeface="Arial MT"/>
              </a:rPr>
              <a:t> </a:t>
            </a:r>
            <a:r>
              <a:rPr sz="1451" dirty="0">
                <a:solidFill>
                  <a:srgbClr val="FFFFFF"/>
                </a:solidFill>
                <a:latin typeface="Arial MT"/>
                <a:cs typeface="Arial MT"/>
              </a:rPr>
              <a:t>une</a:t>
            </a:r>
            <a:r>
              <a:rPr sz="1451" spc="18" dirty="0">
                <a:solidFill>
                  <a:srgbClr val="FFFFFF"/>
                </a:solidFill>
                <a:latin typeface="Arial MT"/>
                <a:cs typeface="Arial MT"/>
              </a:rPr>
              <a:t> </a:t>
            </a:r>
            <a:r>
              <a:rPr sz="1451" dirty="0">
                <a:solidFill>
                  <a:srgbClr val="FFFFFF"/>
                </a:solidFill>
                <a:latin typeface="Arial MT"/>
                <a:cs typeface="Arial MT"/>
              </a:rPr>
              <a:t>dépendance</a:t>
            </a:r>
            <a:r>
              <a:rPr sz="1451" spc="12" dirty="0">
                <a:solidFill>
                  <a:srgbClr val="FFFFFF"/>
                </a:solidFill>
                <a:latin typeface="Arial MT"/>
                <a:cs typeface="Arial MT"/>
              </a:rPr>
              <a:t> </a:t>
            </a:r>
            <a:r>
              <a:rPr sz="1451" dirty="0">
                <a:solidFill>
                  <a:srgbClr val="FFFFFF"/>
                </a:solidFill>
                <a:latin typeface="Arial MT"/>
                <a:cs typeface="Arial MT"/>
              </a:rPr>
              <a:t>en</a:t>
            </a:r>
            <a:r>
              <a:rPr sz="1451" spc="6" dirty="0">
                <a:solidFill>
                  <a:srgbClr val="FFFFFF"/>
                </a:solidFill>
                <a:latin typeface="Arial MT"/>
                <a:cs typeface="Arial MT"/>
              </a:rPr>
              <a:t> </a:t>
            </a:r>
            <a:r>
              <a:rPr sz="1451" spc="-6" dirty="0">
                <a:solidFill>
                  <a:srgbClr val="FFFFFF"/>
                </a:solidFill>
                <a:latin typeface="Arial MT"/>
                <a:cs typeface="Arial MT"/>
              </a:rPr>
              <a:t>utilisant</a:t>
            </a:r>
            <a:r>
              <a:rPr sz="1451" spc="6" dirty="0">
                <a:solidFill>
                  <a:srgbClr val="FFFFFF"/>
                </a:solidFill>
                <a:latin typeface="Arial MT"/>
                <a:cs typeface="Arial MT"/>
              </a:rPr>
              <a:t> </a:t>
            </a:r>
            <a:r>
              <a:rPr sz="1451" spc="-6" dirty="0">
                <a:solidFill>
                  <a:srgbClr val="FFFFFF"/>
                </a:solidFill>
                <a:latin typeface="Arial MT"/>
                <a:cs typeface="Arial MT"/>
              </a:rPr>
              <a:t>le</a:t>
            </a:r>
            <a:r>
              <a:rPr sz="1451" spc="18" dirty="0">
                <a:solidFill>
                  <a:srgbClr val="FFFFFF"/>
                </a:solidFill>
                <a:latin typeface="Arial MT"/>
                <a:cs typeface="Arial MT"/>
              </a:rPr>
              <a:t> </a:t>
            </a:r>
            <a:r>
              <a:rPr sz="1451" spc="-6" dirty="0">
                <a:solidFill>
                  <a:srgbClr val="FFFFFF"/>
                </a:solidFill>
                <a:latin typeface="Arial MT"/>
                <a:cs typeface="Arial MT"/>
              </a:rPr>
              <a:t>mot</a:t>
            </a:r>
            <a:r>
              <a:rPr sz="1451" spc="6" dirty="0">
                <a:solidFill>
                  <a:srgbClr val="FFFFFF"/>
                </a:solidFill>
                <a:latin typeface="Arial MT"/>
                <a:cs typeface="Arial MT"/>
              </a:rPr>
              <a:t> </a:t>
            </a:r>
            <a:r>
              <a:rPr sz="1451" spc="-6" dirty="0" err="1">
                <a:solidFill>
                  <a:srgbClr val="FFFFFF"/>
                </a:solidFill>
                <a:latin typeface="Arial MT"/>
                <a:cs typeface="Arial MT"/>
              </a:rPr>
              <a:t>clé</a:t>
            </a:r>
            <a:r>
              <a:rPr sz="1451" spc="12" dirty="0">
                <a:solidFill>
                  <a:srgbClr val="FFFFFF"/>
                </a:solidFill>
                <a:latin typeface="Arial MT"/>
                <a:cs typeface="Arial MT"/>
              </a:rPr>
              <a:t> </a:t>
            </a:r>
            <a:r>
              <a:rPr sz="1451" spc="-6" dirty="0">
                <a:solidFill>
                  <a:srgbClr val="FFFFFF"/>
                </a:solidFill>
                <a:latin typeface="Arial MT"/>
                <a:cs typeface="Arial MT"/>
              </a:rPr>
              <a:t>requires</a:t>
            </a:r>
            <a:endParaRPr lang="fr-FR" sz="1451" spc="-6" dirty="0">
              <a:solidFill>
                <a:srgbClr val="FFFFFF"/>
              </a:solidFill>
              <a:latin typeface="Arial MT"/>
              <a:cs typeface="Arial MT"/>
            </a:endParaRPr>
          </a:p>
          <a:p>
            <a:pPr marL="15356" defTabSz="1105601">
              <a:spcBef>
                <a:spcPts val="871"/>
              </a:spcBef>
            </a:pPr>
            <a:endParaRPr lang="fr-FR" sz="1451" spc="-6" dirty="0">
              <a:solidFill>
                <a:srgbClr val="FFFFFF"/>
              </a:solidFill>
              <a:latin typeface="Arial MT"/>
              <a:cs typeface="Arial MT"/>
            </a:endParaRPr>
          </a:p>
          <a:p>
            <a:pPr marL="15356" defTabSz="1105601">
              <a:spcBef>
                <a:spcPts val="871"/>
              </a:spcBef>
            </a:pPr>
            <a:endParaRPr lang="fr-FR" sz="1600" spc="-6" dirty="0">
              <a:solidFill>
                <a:srgbClr val="FFFFFF"/>
              </a:solidFill>
              <a:latin typeface="Arial MT"/>
              <a:cs typeface="Arial MT"/>
            </a:endParaRPr>
          </a:p>
          <a:p>
            <a:pPr marL="15356" defTabSz="1105601">
              <a:spcBef>
                <a:spcPts val="871"/>
              </a:spcBef>
            </a:pPr>
            <a:r>
              <a:rPr lang="fr-FR" sz="1600" spc="-6" dirty="0">
                <a:solidFill>
                  <a:srgbClr val="FFFFFF"/>
                </a:solidFill>
                <a:latin typeface="Arial MT"/>
                <a:cs typeface="Arial MT"/>
              </a:rPr>
              <a:t>/!\ Les </a:t>
            </a:r>
            <a:r>
              <a:rPr lang="fr-FR" sz="1600" spc="-12" dirty="0">
                <a:solidFill>
                  <a:srgbClr val="FFFFFF"/>
                </a:solidFill>
                <a:latin typeface="Arial MT"/>
                <a:cs typeface="Arial MT"/>
              </a:rPr>
              <a:t>sous-packages</a:t>
            </a:r>
            <a:r>
              <a:rPr lang="fr-FR" sz="1600" dirty="0">
                <a:solidFill>
                  <a:srgbClr val="FFFFFF"/>
                </a:solidFill>
                <a:latin typeface="Arial MT"/>
                <a:cs typeface="Arial MT"/>
              </a:rPr>
              <a:t> </a:t>
            </a:r>
            <a:r>
              <a:rPr lang="fr-FR" sz="1600" spc="-6" dirty="0">
                <a:solidFill>
                  <a:srgbClr val="FFFFFF"/>
                </a:solidFill>
                <a:latin typeface="Arial MT"/>
                <a:cs typeface="Arial MT"/>
              </a:rPr>
              <a:t>d'un</a:t>
            </a:r>
            <a:r>
              <a:rPr lang="fr-FR" sz="1600" spc="-12" dirty="0">
                <a:solidFill>
                  <a:srgbClr val="FFFFFF"/>
                </a:solidFill>
                <a:latin typeface="Arial MT"/>
                <a:cs typeface="Arial MT"/>
              </a:rPr>
              <a:t> </a:t>
            </a:r>
            <a:r>
              <a:rPr lang="fr-FR" sz="1600" spc="-6" dirty="0">
                <a:solidFill>
                  <a:srgbClr val="FFFFFF"/>
                </a:solidFill>
                <a:latin typeface="Arial MT"/>
                <a:cs typeface="Arial MT"/>
              </a:rPr>
              <a:t>package exportés ne sont pas</a:t>
            </a:r>
            <a:r>
              <a:rPr lang="fr-FR" sz="1600" dirty="0">
                <a:solidFill>
                  <a:srgbClr val="FFFFFF"/>
                </a:solidFill>
                <a:latin typeface="Arial MT"/>
                <a:cs typeface="Arial MT"/>
              </a:rPr>
              <a:t> </a:t>
            </a:r>
            <a:r>
              <a:rPr lang="fr-FR" sz="1600" spc="-6" dirty="0">
                <a:solidFill>
                  <a:srgbClr val="FFFFFF"/>
                </a:solidFill>
                <a:latin typeface="Arial MT"/>
                <a:cs typeface="Arial MT"/>
              </a:rPr>
              <a:t>accessibles </a:t>
            </a:r>
            <a:r>
              <a:rPr lang="fr-FR" sz="1600" dirty="0">
                <a:solidFill>
                  <a:srgbClr val="FFFFFF"/>
                </a:solidFill>
                <a:latin typeface="Arial MT"/>
                <a:cs typeface="Arial MT"/>
              </a:rPr>
              <a:t>: </a:t>
            </a:r>
            <a:r>
              <a:rPr lang="fr-FR" sz="1600" spc="-6" dirty="0">
                <a:solidFill>
                  <a:srgbClr val="FFFFFF"/>
                </a:solidFill>
                <a:latin typeface="Arial MT"/>
                <a:cs typeface="Arial MT"/>
              </a:rPr>
              <a:t>il</a:t>
            </a:r>
            <a:r>
              <a:rPr lang="fr-FR" sz="1600" spc="-12" dirty="0">
                <a:solidFill>
                  <a:srgbClr val="FFFFFF"/>
                </a:solidFill>
                <a:latin typeface="Arial MT"/>
                <a:cs typeface="Arial MT"/>
              </a:rPr>
              <a:t> </a:t>
            </a:r>
            <a:r>
              <a:rPr lang="fr-FR" sz="1600" spc="-6" dirty="0">
                <a:solidFill>
                  <a:srgbClr val="FFFFFF"/>
                </a:solidFill>
                <a:latin typeface="Arial MT"/>
                <a:cs typeface="Arial MT"/>
              </a:rPr>
              <a:t>faut</a:t>
            </a:r>
            <a:r>
              <a:rPr lang="fr-FR" sz="1600" dirty="0">
                <a:solidFill>
                  <a:srgbClr val="FFFFFF"/>
                </a:solidFill>
                <a:latin typeface="Arial MT"/>
                <a:cs typeface="Arial MT"/>
              </a:rPr>
              <a:t> </a:t>
            </a:r>
            <a:r>
              <a:rPr lang="fr-FR" sz="1600" spc="-6" dirty="0">
                <a:solidFill>
                  <a:srgbClr val="FFFFFF"/>
                </a:solidFill>
                <a:latin typeface="Arial MT"/>
                <a:cs typeface="Arial MT"/>
              </a:rPr>
              <a:t>exporter </a:t>
            </a:r>
            <a:r>
              <a:rPr lang="fr-FR" sz="1600" spc="-585" dirty="0">
                <a:solidFill>
                  <a:srgbClr val="FFFFFF"/>
                </a:solidFill>
                <a:latin typeface="Arial MT"/>
                <a:cs typeface="Arial MT"/>
              </a:rPr>
              <a:t> </a:t>
            </a:r>
            <a:r>
              <a:rPr lang="fr-FR" sz="1600" spc="-6" dirty="0">
                <a:solidFill>
                  <a:srgbClr val="FFFFFF"/>
                </a:solidFill>
                <a:latin typeface="Arial MT"/>
                <a:cs typeface="Arial MT"/>
              </a:rPr>
              <a:t>explicitement tous</a:t>
            </a:r>
            <a:r>
              <a:rPr lang="fr-FR" sz="1600" dirty="0">
                <a:solidFill>
                  <a:srgbClr val="FFFFFF"/>
                </a:solidFill>
                <a:latin typeface="Arial MT"/>
                <a:cs typeface="Arial MT"/>
              </a:rPr>
              <a:t> </a:t>
            </a:r>
            <a:r>
              <a:rPr lang="fr-FR" sz="1600" spc="-6" dirty="0">
                <a:solidFill>
                  <a:srgbClr val="FFFFFF"/>
                </a:solidFill>
                <a:latin typeface="Arial MT"/>
                <a:cs typeface="Arial MT"/>
              </a:rPr>
              <a:t>les</a:t>
            </a:r>
            <a:r>
              <a:rPr lang="fr-FR" sz="1600" dirty="0">
                <a:solidFill>
                  <a:srgbClr val="FFFFFF"/>
                </a:solidFill>
                <a:latin typeface="Arial MT"/>
                <a:cs typeface="Arial MT"/>
              </a:rPr>
              <a:t> </a:t>
            </a:r>
            <a:r>
              <a:rPr lang="fr-FR" sz="1600" spc="-12" dirty="0">
                <a:solidFill>
                  <a:srgbClr val="FFFFFF"/>
                </a:solidFill>
                <a:latin typeface="Arial MT"/>
                <a:cs typeface="Arial MT"/>
              </a:rPr>
              <a:t>sous-packages</a:t>
            </a:r>
            <a:r>
              <a:rPr lang="fr-FR" sz="1600" dirty="0">
                <a:solidFill>
                  <a:srgbClr val="FFFFFF"/>
                </a:solidFill>
                <a:latin typeface="Arial MT"/>
                <a:cs typeface="Arial MT"/>
              </a:rPr>
              <a:t> </a:t>
            </a:r>
            <a:r>
              <a:rPr lang="fr-FR" sz="1600" spc="-6" dirty="0">
                <a:solidFill>
                  <a:srgbClr val="FFFFFF"/>
                </a:solidFill>
                <a:latin typeface="Arial MT"/>
                <a:cs typeface="Arial MT"/>
              </a:rPr>
              <a:t>concernés</a:t>
            </a:r>
            <a:r>
              <a:rPr lang="fr-FR" sz="1600" dirty="0">
                <a:solidFill>
                  <a:srgbClr val="FFFFFF"/>
                </a:solidFill>
                <a:latin typeface="Arial MT"/>
                <a:cs typeface="Arial MT"/>
              </a:rPr>
              <a:t> </a:t>
            </a:r>
            <a:r>
              <a:rPr lang="fr-FR" sz="1600" spc="-6" dirty="0">
                <a:solidFill>
                  <a:srgbClr val="FFFFFF"/>
                </a:solidFill>
                <a:latin typeface="Arial MT"/>
                <a:cs typeface="Arial MT"/>
              </a:rPr>
              <a:t>un </a:t>
            </a:r>
            <a:r>
              <a:rPr lang="fr-FR" sz="1600" spc="-12" dirty="0">
                <a:solidFill>
                  <a:srgbClr val="FFFFFF"/>
                </a:solidFill>
                <a:latin typeface="Arial MT"/>
                <a:cs typeface="Arial MT"/>
              </a:rPr>
              <a:t>par</a:t>
            </a:r>
            <a:r>
              <a:rPr lang="fr-FR" sz="1600" dirty="0">
                <a:solidFill>
                  <a:srgbClr val="FFFFFF"/>
                </a:solidFill>
                <a:latin typeface="Arial MT"/>
                <a:cs typeface="Arial MT"/>
              </a:rPr>
              <a:t> </a:t>
            </a:r>
            <a:r>
              <a:rPr lang="fr-FR" sz="1600" spc="-6" dirty="0">
                <a:solidFill>
                  <a:srgbClr val="FFFFFF"/>
                </a:solidFill>
                <a:latin typeface="Arial MT"/>
                <a:cs typeface="Arial MT"/>
              </a:rPr>
              <a:t>un.</a:t>
            </a:r>
            <a:endParaRPr lang="fr-FR" sz="1600" dirty="0">
              <a:solidFill>
                <a:prstClr val="black"/>
              </a:solidFill>
              <a:latin typeface="Arial MT"/>
              <a:cs typeface="Arial MT"/>
            </a:endParaRPr>
          </a:p>
          <a:p>
            <a:pPr marL="15356" defTabSz="1105601">
              <a:spcBef>
                <a:spcPts val="871"/>
              </a:spcBef>
            </a:pPr>
            <a:endParaRPr sz="1451" dirty="0">
              <a:solidFill>
                <a:prstClr val="black"/>
              </a:solidFill>
              <a:latin typeface="Arial MT"/>
              <a:cs typeface="Arial MT"/>
            </a:endParaRPr>
          </a:p>
        </p:txBody>
      </p:sp>
      <p:sp>
        <p:nvSpPr>
          <p:cNvPr id="13" name="object 13"/>
          <p:cNvSpPr/>
          <p:nvPr/>
        </p:nvSpPr>
        <p:spPr>
          <a:xfrm>
            <a:off x="1105572" y="1935720"/>
            <a:ext cx="9673753" cy="1110178"/>
          </a:xfrm>
          <a:custGeom>
            <a:avLst/>
            <a:gdLst/>
            <a:ahLst/>
            <a:cxnLst/>
            <a:rect l="l" t="t" r="r" b="b"/>
            <a:pathLst>
              <a:path w="8001000" h="918210">
                <a:moveTo>
                  <a:pt x="8001000" y="0"/>
                </a:moveTo>
                <a:lnTo>
                  <a:pt x="0" y="0"/>
                </a:lnTo>
                <a:lnTo>
                  <a:pt x="0" y="917994"/>
                </a:lnTo>
                <a:lnTo>
                  <a:pt x="4000677" y="917994"/>
                </a:lnTo>
                <a:lnTo>
                  <a:pt x="8001000" y="917994"/>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14" name="object 14"/>
          <p:cNvSpPr txBox="1"/>
          <p:nvPr/>
        </p:nvSpPr>
        <p:spPr>
          <a:xfrm>
            <a:off x="1105572" y="1935720"/>
            <a:ext cx="9673753" cy="848921"/>
          </a:xfrm>
          <a:prstGeom prst="rect">
            <a:avLst/>
          </a:prstGeom>
          <a:ln w="29159">
            <a:solidFill>
              <a:srgbClr val="ABB10B"/>
            </a:solidFill>
          </a:ln>
        </p:spPr>
        <p:txBody>
          <a:bodyPr vert="horz" wrap="square" lIns="0" tIns="13052" rIns="0" bIns="0" rtlCol="0">
            <a:spAutoFit/>
          </a:bodyPr>
          <a:lstStyle/>
          <a:p>
            <a:pPr marL="125914" defTabSz="1105601">
              <a:lnSpc>
                <a:spcPts val="2163"/>
              </a:lnSpc>
              <a:spcBef>
                <a:spcPts val="103"/>
              </a:spcBef>
            </a:pPr>
            <a:r>
              <a:rPr sz="1814" dirty="0">
                <a:solidFill>
                  <a:srgbClr val="B1B1B1"/>
                </a:solidFill>
                <a:latin typeface="Consolas"/>
                <a:cs typeface="Consolas"/>
              </a:rPr>
              <a:t>module</a:t>
            </a:r>
            <a:r>
              <a:rPr sz="1814" spc="-79" dirty="0">
                <a:solidFill>
                  <a:srgbClr val="B1B1B1"/>
                </a:solidFill>
                <a:latin typeface="Consolas"/>
                <a:cs typeface="Consolas"/>
              </a:rPr>
              <a:t> </a:t>
            </a:r>
            <a:r>
              <a:rPr sz="1814" dirty="0">
                <a:solidFill>
                  <a:srgbClr val="B1B1B1"/>
                </a:solidFill>
                <a:latin typeface="Consolas"/>
                <a:cs typeface="Consolas"/>
              </a:rPr>
              <a:t>moduleb{</a:t>
            </a:r>
            <a:endParaRPr sz="1814">
              <a:solidFill>
                <a:prstClr val="black"/>
              </a:solidFill>
              <a:latin typeface="Consolas"/>
              <a:cs typeface="Consolas"/>
            </a:endParaRPr>
          </a:p>
          <a:p>
            <a:pPr marL="678716" defTabSz="1105601">
              <a:lnSpc>
                <a:spcPts val="2158"/>
              </a:lnSpc>
            </a:pPr>
            <a:r>
              <a:rPr sz="1814" dirty="0">
                <a:solidFill>
                  <a:srgbClr val="B1B1B1"/>
                </a:solidFill>
                <a:latin typeface="Consolas"/>
                <a:cs typeface="Consolas"/>
              </a:rPr>
              <a:t>exports</a:t>
            </a:r>
            <a:r>
              <a:rPr sz="1814" spc="-79" dirty="0">
                <a:solidFill>
                  <a:srgbClr val="B1B1B1"/>
                </a:solidFill>
                <a:latin typeface="Consolas"/>
                <a:cs typeface="Consolas"/>
              </a:rPr>
              <a:t> </a:t>
            </a:r>
            <a:r>
              <a:rPr sz="1814" dirty="0">
                <a:solidFill>
                  <a:srgbClr val="B1B1B1"/>
                </a:solidFill>
                <a:latin typeface="Consolas"/>
                <a:cs typeface="Consolas"/>
              </a:rPr>
              <a:t>nom.package;</a:t>
            </a:r>
            <a:endParaRPr sz="1814">
              <a:solidFill>
                <a:prstClr val="black"/>
              </a:solidFill>
              <a:latin typeface="Consolas"/>
              <a:cs typeface="Consolas"/>
            </a:endParaRPr>
          </a:p>
          <a:p>
            <a:pPr marL="125914" defTabSz="1105601">
              <a:lnSpc>
                <a:spcPts val="2163"/>
              </a:lnSpc>
            </a:pPr>
            <a:r>
              <a:rPr sz="1814" dirty="0">
                <a:solidFill>
                  <a:srgbClr val="B1B1B1"/>
                </a:solidFill>
                <a:latin typeface="Consolas"/>
                <a:cs typeface="Consolas"/>
              </a:rPr>
              <a:t>}</a:t>
            </a:r>
            <a:endParaRPr sz="1814">
              <a:solidFill>
                <a:prstClr val="black"/>
              </a:solidFill>
              <a:latin typeface="Consolas"/>
              <a:cs typeface="Consolas"/>
            </a:endParaRPr>
          </a:p>
        </p:txBody>
      </p:sp>
    </p:spTree>
    <p:extLst>
      <p:ext uri="{BB962C8B-B14F-4D97-AF65-F5344CB8AC3E}">
        <p14:creationId xmlns:p14="http://schemas.microsoft.com/office/powerpoint/2010/main" val="909073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2aed57810c0_0_273"/>
          <p:cNvSpPr txBox="1">
            <a:spLocks noGrp="1"/>
          </p:cNvSpPr>
          <p:nvPr>
            <p:ph type="title"/>
          </p:nvPr>
        </p:nvSpPr>
        <p:spPr>
          <a:prstGeom prst="rect">
            <a:avLst/>
          </a:prstGeom>
        </p:spPr>
        <p:txBody>
          <a:bodyPr spcFirstLastPara="1" vert="horz" wrap="square" lIns="109710" tIns="54840" rIns="109710" bIns="54840" rtlCol="0" anchor="ctr" anchorCtr="0">
            <a:normAutofit fontScale="90000"/>
          </a:bodyPr>
          <a:lstStyle/>
          <a:p>
            <a:pPr>
              <a:spcBef>
                <a:spcPts val="0"/>
              </a:spcBef>
            </a:pPr>
            <a:r>
              <a:rPr lang="fr-FR" dirty="0"/>
              <a:t>Le groupe M2I</a:t>
            </a:r>
            <a:endParaRPr dirty="0"/>
          </a:p>
        </p:txBody>
      </p:sp>
      <p:sp>
        <p:nvSpPr>
          <p:cNvPr id="96" name="Google Shape;96;g2aed57810c0_0_273"/>
          <p:cNvSpPr txBox="1">
            <a:spLocks noGrp="1"/>
          </p:cNvSpPr>
          <p:nvPr>
            <p:ph type="body" idx="1"/>
          </p:nvPr>
        </p:nvSpPr>
        <p:spPr>
          <a:xfrm>
            <a:off x="738569" y="1571191"/>
            <a:ext cx="10714863" cy="4440142"/>
          </a:xfrm>
          <a:prstGeom prst="rect">
            <a:avLst/>
          </a:prstGeom>
        </p:spPr>
        <p:txBody>
          <a:bodyPr spcFirstLastPara="1" vert="horz" wrap="square" lIns="109710" tIns="54840" rIns="109710" bIns="54840" rtlCol="0" anchor="t" anchorCtr="0">
            <a:noAutofit/>
          </a:bodyPr>
          <a:lstStyle/>
          <a:p>
            <a:pPr marL="548640" indent="-411480">
              <a:spcBef>
                <a:spcPts val="432"/>
              </a:spcBef>
              <a:buClr>
                <a:srgbClr val="222222"/>
              </a:buClr>
              <a:buSzPts val="1800"/>
              <a:buFont typeface="Arial"/>
              <a:buChar char="●"/>
            </a:pPr>
            <a:r>
              <a:rPr lang="fr-FR" sz="2400" dirty="0">
                <a:ea typeface="Lato" panose="020F0502020204030203" pitchFamily="34" charset="0"/>
                <a:cs typeface="Lato" panose="020F0502020204030203" pitchFamily="34" charset="0"/>
                <a:sym typeface="Arial"/>
              </a:rPr>
              <a:t>Le groupe M2i est leader de la formation IT, Digital et Management en France depuis plus de 35 ans.</a:t>
            </a:r>
            <a:endParaRPr sz="2400" dirty="0">
              <a:ea typeface="Lato" panose="020F0502020204030203" pitchFamily="34" charset="0"/>
              <a:cs typeface="Lato" panose="020F0502020204030203" pitchFamily="34" charset="0"/>
              <a:sym typeface="Arial"/>
            </a:endParaRPr>
          </a:p>
          <a:p>
            <a:pPr marL="548640" indent="-411480">
              <a:spcBef>
                <a:spcPts val="0"/>
              </a:spcBef>
              <a:buClr>
                <a:srgbClr val="222222"/>
              </a:buClr>
              <a:buSzPts val="1800"/>
              <a:buFont typeface="Arial"/>
              <a:buChar char="●"/>
            </a:pPr>
            <a:r>
              <a:rPr lang="fr-FR" sz="2400" dirty="0">
                <a:ea typeface="Lato" panose="020F0502020204030203" pitchFamily="34" charset="0"/>
                <a:cs typeface="Lato" panose="020F0502020204030203" pitchFamily="34" charset="0"/>
                <a:sym typeface="Arial"/>
              </a:rPr>
              <a:t>L’engagement pour la qualité en étant certifié </a:t>
            </a:r>
            <a:r>
              <a:rPr lang="fr-FR" sz="2400" dirty="0" err="1">
                <a:ea typeface="Lato" panose="020F0502020204030203" pitchFamily="34" charset="0"/>
                <a:cs typeface="Lato" panose="020F0502020204030203" pitchFamily="34" charset="0"/>
                <a:sym typeface="Arial"/>
              </a:rPr>
              <a:t>Qualiopi</a:t>
            </a:r>
            <a:r>
              <a:rPr lang="fr-FR" sz="2400" dirty="0">
                <a:ea typeface="Lato" panose="020F0502020204030203" pitchFamily="34" charset="0"/>
                <a:cs typeface="Lato" panose="020F0502020204030203" pitchFamily="34" charset="0"/>
                <a:sym typeface="Arial"/>
              </a:rPr>
              <a:t> et </a:t>
            </a:r>
            <a:r>
              <a:rPr lang="fr-FR" sz="2400" dirty="0" err="1">
                <a:ea typeface="Lato" panose="020F0502020204030203" pitchFamily="34" charset="0"/>
                <a:cs typeface="Lato" panose="020F0502020204030203" pitchFamily="34" charset="0"/>
                <a:sym typeface="Arial"/>
              </a:rPr>
              <a:t>Datadock</a:t>
            </a:r>
            <a:r>
              <a:rPr lang="fr-FR" sz="2400" dirty="0">
                <a:ea typeface="Lato" panose="020F0502020204030203" pitchFamily="34" charset="0"/>
                <a:cs typeface="Lato" panose="020F0502020204030203" pitchFamily="34" charset="0"/>
                <a:sym typeface="Arial"/>
              </a:rPr>
              <a:t>.</a:t>
            </a:r>
            <a:endParaRPr sz="2400" dirty="0">
              <a:ea typeface="Lato" panose="020F0502020204030203" pitchFamily="34" charset="0"/>
              <a:cs typeface="Lato" panose="020F0502020204030203" pitchFamily="34" charset="0"/>
              <a:sym typeface="Arial"/>
            </a:endParaRPr>
          </a:p>
          <a:p>
            <a:pPr marL="548640" indent="-411480">
              <a:spcBef>
                <a:spcPts val="0"/>
              </a:spcBef>
              <a:buClr>
                <a:srgbClr val="222222"/>
              </a:buClr>
              <a:buSzPts val="1800"/>
              <a:buFont typeface="Arial"/>
              <a:buChar char="●"/>
            </a:pPr>
            <a:r>
              <a:rPr lang="fr-FR" sz="2400" dirty="0">
                <a:ea typeface="Lato" panose="020F0502020204030203" pitchFamily="34" charset="0"/>
                <a:cs typeface="Lato" panose="020F0502020204030203" pitchFamily="34" charset="0"/>
                <a:sym typeface="Arial"/>
              </a:rPr>
              <a:t>Plus de 300 collaborateurs dédiés à la montée en compétences de votre capital humain.</a:t>
            </a:r>
            <a:endParaRPr sz="2400" dirty="0">
              <a:ea typeface="Lato" panose="020F0502020204030203" pitchFamily="34" charset="0"/>
              <a:cs typeface="Lato" panose="020F0502020204030203" pitchFamily="34" charset="0"/>
              <a:sym typeface="Arial"/>
            </a:endParaRPr>
          </a:p>
          <a:p>
            <a:pPr marL="548640" indent="-411480">
              <a:spcBef>
                <a:spcPts val="0"/>
              </a:spcBef>
              <a:buClr>
                <a:srgbClr val="222222"/>
              </a:buClr>
              <a:buSzPts val="1800"/>
              <a:buFont typeface="Arial"/>
              <a:buChar char="●"/>
            </a:pPr>
            <a:r>
              <a:rPr lang="fr-FR" sz="2400" dirty="0">
                <a:ea typeface="Lato" panose="020F0502020204030203" pitchFamily="34" charset="0"/>
                <a:cs typeface="Lato" panose="020F0502020204030203" pitchFamily="34" charset="0"/>
                <a:sym typeface="Arial"/>
              </a:rPr>
              <a:t>Le catalogue M2I :</a:t>
            </a:r>
            <a:r>
              <a:rPr lang="fr-FR" sz="2400" dirty="0">
                <a:solidFill>
                  <a:schemeClr val="accent5"/>
                </a:solidFill>
                <a:ea typeface="Lato" panose="020F0502020204030203" pitchFamily="34" charset="0"/>
                <a:cs typeface="Lato" panose="020F0502020204030203" pitchFamily="34" charset="0"/>
                <a:sym typeface="Arial"/>
              </a:rPr>
              <a:t> </a:t>
            </a:r>
            <a:r>
              <a:rPr lang="fr-FR" sz="2400" u="sng" dirty="0">
                <a:solidFill>
                  <a:schemeClr val="accent5"/>
                </a:solidFill>
                <a:ea typeface="Lato" panose="020F0502020204030203" pitchFamily="34" charset="0"/>
                <a:cs typeface="Lato" panose="020F0502020204030203" pitchFamily="34" charset="0"/>
                <a:sym typeface="Arial"/>
                <a:hlinkClick r:id="rId3">
                  <a:extLst>
                    <a:ext uri="{A12FA001-AC4F-418D-AE19-62706E023703}">
                      <ahyp:hlinkClr xmlns:ahyp="http://schemas.microsoft.com/office/drawing/2018/hyperlinkcolor" val="tx"/>
                    </a:ext>
                  </a:extLst>
                </a:hlinkClick>
              </a:rPr>
              <a:t>https://www.m2iformation.fr/catalogues/</a:t>
            </a:r>
            <a:endParaRPr sz="2400" dirty="0">
              <a:solidFill>
                <a:schemeClr val="accent5"/>
              </a:solidFill>
              <a:ea typeface="Lato" panose="020F0502020204030203" pitchFamily="34" charset="0"/>
              <a:cs typeface="Lato" panose="020F0502020204030203" pitchFamily="34" charset="0"/>
              <a:sym typeface="Arial"/>
            </a:endParaRPr>
          </a:p>
          <a:p>
            <a:pPr marL="548640" indent="-411480">
              <a:spcBef>
                <a:spcPts val="0"/>
              </a:spcBef>
              <a:buClr>
                <a:srgbClr val="222222"/>
              </a:buClr>
              <a:buSzPts val="1800"/>
              <a:buFont typeface="Arial"/>
              <a:buChar char="●"/>
            </a:pPr>
            <a:r>
              <a:rPr lang="fr-FR" sz="2400" dirty="0">
                <a:ea typeface="Lato" panose="020F0502020204030203" pitchFamily="34" charset="0"/>
                <a:cs typeface="Lato" panose="020F0502020204030203" pitchFamily="34" charset="0"/>
                <a:sym typeface="Arial"/>
              </a:rPr>
              <a:t>Engagement vers la féminisation du numérique : </a:t>
            </a:r>
            <a:r>
              <a:rPr lang="fr-FR" sz="2400" u="sng" dirty="0">
                <a:solidFill>
                  <a:schemeClr val="accent5"/>
                </a:solidFill>
                <a:ea typeface="Lato" panose="020F0502020204030203" pitchFamily="34" charset="0"/>
                <a:cs typeface="Lato" panose="020F0502020204030203" pitchFamily="34" charset="0"/>
                <a:sym typeface="Arial"/>
                <a:hlinkClick r:id="rId4">
                  <a:extLst>
                    <a:ext uri="{A12FA001-AC4F-418D-AE19-62706E023703}">
                      <ahyp:hlinkClr xmlns:ahyp="http://schemas.microsoft.com/office/drawing/2018/hyperlinkcolor" val="tx"/>
                    </a:ext>
                  </a:extLst>
                </a:hlinkClick>
              </a:rPr>
              <a:t>https://www.m2iformation.fr/numerique-au-feminin/</a:t>
            </a:r>
            <a:endParaRPr sz="2400" dirty="0">
              <a:solidFill>
                <a:schemeClr val="accent5"/>
              </a:solidFill>
              <a:ea typeface="Lato" panose="020F0502020204030203" pitchFamily="34" charset="0"/>
              <a:cs typeface="Lato" panose="020F0502020204030203" pitchFamily="34" charset="0"/>
              <a:sym typeface="Arial"/>
            </a:endParaRPr>
          </a:p>
          <a:p>
            <a:pPr marL="548640" indent="-411480">
              <a:spcBef>
                <a:spcPts val="0"/>
              </a:spcBef>
              <a:buClr>
                <a:srgbClr val="222222"/>
              </a:buClr>
              <a:buSzPts val="1800"/>
              <a:buFont typeface="Arial"/>
              <a:buChar char="●"/>
            </a:pPr>
            <a:r>
              <a:rPr lang="fr-FR" sz="2400" dirty="0">
                <a:ea typeface="Lato" panose="020F0502020204030203" pitchFamily="34" charset="0"/>
                <a:cs typeface="Lato" panose="020F0502020204030203" pitchFamily="34" charset="0"/>
                <a:sym typeface="Arial"/>
              </a:rPr>
              <a:t>La démarche qualité : </a:t>
            </a:r>
            <a:r>
              <a:rPr lang="fr-FR" sz="2400" u="sng" dirty="0">
                <a:solidFill>
                  <a:schemeClr val="accent5"/>
                </a:solidFill>
                <a:ea typeface="Lato" panose="020F0502020204030203" pitchFamily="34" charset="0"/>
                <a:cs typeface="Lato" panose="020F0502020204030203" pitchFamily="34" charset="0"/>
                <a:sym typeface="Arial"/>
                <a:hlinkClick r:id="rId5">
                  <a:extLst>
                    <a:ext uri="{A12FA001-AC4F-418D-AE19-62706E023703}">
                      <ahyp:hlinkClr xmlns:ahyp="http://schemas.microsoft.com/office/drawing/2018/hyperlinkcolor" val="tx"/>
                    </a:ext>
                  </a:extLst>
                </a:hlinkClick>
              </a:rPr>
              <a:t>https://www.m2iformation.fr/demarche-qualite/</a:t>
            </a:r>
            <a:endParaRPr sz="2400" dirty="0">
              <a:solidFill>
                <a:schemeClr val="accent5"/>
              </a:solidFill>
              <a:ea typeface="Lato" panose="020F0502020204030203" pitchFamily="34" charset="0"/>
              <a:cs typeface="Lato" panose="020F0502020204030203" pitchFamily="34" charset="0"/>
              <a:sym typeface="Arial"/>
            </a:endParaRPr>
          </a:p>
          <a:p>
            <a:pPr marL="0" indent="0">
              <a:spcBef>
                <a:spcPts val="432"/>
              </a:spcBef>
              <a:buNone/>
            </a:pPr>
            <a:endParaRPr sz="2400" dirty="0">
              <a:ea typeface="Lato" panose="020F0502020204030203" pitchFamily="34" charset="0"/>
              <a:cs typeface="Lato" panose="020F0502020204030203" pitchFamily="34" charset="0"/>
              <a:sym typeface="Arial"/>
            </a:endParaRPr>
          </a:p>
          <a:p>
            <a:pPr marL="0" indent="0">
              <a:spcBef>
                <a:spcPts val="432"/>
              </a:spcBef>
              <a:buNone/>
            </a:pPr>
            <a:endParaRPr sz="2400" dirty="0">
              <a:ea typeface="Lato" panose="020F0502020204030203" pitchFamily="34" charset="0"/>
              <a:cs typeface="Lato" panose="020F0502020204030203" pitchFamily="34" charset="0"/>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963537"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Mod</a:t>
            </a:r>
            <a:r>
              <a:rPr sz="1814" b="1" spc="-12" dirty="0">
                <a:solidFill>
                  <a:srgbClr val="0058FF"/>
                </a:solidFill>
                <a:latin typeface="Arial"/>
                <a:cs typeface="Arial"/>
              </a:rPr>
              <a:t>u</a:t>
            </a:r>
            <a:r>
              <a:rPr sz="1814" b="1" dirty="0">
                <a:solidFill>
                  <a:srgbClr val="0058FF"/>
                </a:solidFill>
                <a:latin typeface="Arial"/>
                <a:cs typeface="Arial"/>
              </a:rPr>
              <a:t>les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10076058" cy="1124508"/>
          </a:xfrm>
          <a:prstGeom prst="rect">
            <a:avLst/>
          </a:prstGeom>
        </p:spPr>
        <p:txBody>
          <a:bodyPr vert="horz" wrap="square" lIns="0" tIns="46833" rIns="0" bIns="0" rtlCol="0">
            <a:spAutoFit/>
          </a:bodyPr>
          <a:lstStyle/>
          <a:p>
            <a:pPr marL="15356" marR="6142">
              <a:lnSpc>
                <a:spcPts val="4220"/>
              </a:lnSpc>
              <a:spcBef>
                <a:spcPts val="369"/>
              </a:spcBef>
            </a:pPr>
            <a:r>
              <a:rPr spc="393" dirty="0"/>
              <a:t>Exemple</a:t>
            </a:r>
            <a:r>
              <a:rPr spc="163" dirty="0"/>
              <a:t> </a:t>
            </a:r>
            <a:r>
              <a:rPr spc="429" dirty="0"/>
              <a:t>de</a:t>
            </a:r>
            <a:r>
              <a:rPr spc="169" dirty="0"/>
              <a:t> </a:t>
            </a:r>
            <a:r>
              <a:rPr spc="351" dirty="0"/>
              <a:t>déclaration</a:t>
            </a:r>
            <a:r>
              <a:rPr spc="163" dirty="0"/>
              <a:t> </a:t>
            </a:r>
            <a:r>
              <a:rPr spc="502" dirty="0"/>
              <a:t>dans</a:t>
            </a:r>
            <a:r>
              <a:rPr spc="163" dirty="0"/>
              <a:t> </a:t>
            </a:r>
            <a:r>
              <a:rPr spc="429" dirty="0"/>
              <a:t>un</a:t>
            </a:r>
            <a:r>
              <a:rPr spc="157" dirty="0"/>
              <a:t> </a:t>
            </a:r>
            <a:r>
              <a:rPr spc="284" dirty="0"/>
              <a:t>projet </a:t>
            </a:r>
            <a:r>
              <a:rPr spc="-1076" dirty="0"/>
              <a:t> </a:t>
            </a:r>
            <a:r>
              <a:rPr spc="532" dirty="0"/>
              <a:t>Maven</a:t>
            </a:r>
            <a:r>
              <a:rPr spc="151" dirty="0"/>
              <a:t> </a:t>
            </a:r>
            <a:r>
              <a:rPr spc="429" dirty="0"/>
              <a:t>de</a:t>
            </a:r>
            <a:r>
              <a:rPr spc="169" dirty="0"/>
              <a:t> </a:t>
            </a:r>
            <a:r>
              <a:rPr spc="387" dirty="0"/>
              <a:t>type</a:t>
            </a:r>
            <a:r>
              <a:rPr spc="151" dirty="0"/>
              <a:t> </a:t>
            </a:r>
            <a:r>
              <a:rPr spc="157" dirty="0"/>
              <a:t>JAR</a:t>
            </a:r>
          </a:p>
        </p:txBody>
      </p:sp>
      <p:sp>
        <p:nvSpPr>
          <p:cNvPr id="4" name="object 4"/>
          <p:cNvSpPr txBox="1"/>
          <p:nvPr/>
        </p:nvSpPr>
        <p:spPr>
          <a:xfrm>
            <a:off x="668010"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593720"/>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668010" y="3375452"/>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1059752" y="1895552"/>
            <a:ext cx="10293334" cy="2364520"/>
          </a:xfrm>
          <a:prstGeom prst="rect">
            <a:avLst/>
          </a:prstGeom>
        </p:spPr>
        <p:txBody>
          <a:bodyPr vert="horz" wrap="square" lIns="0" tIns="155855" rIns="0" bIns="0" rtlCol="0">
            <a:spAutoFit/>
          </a:bodyPr>
          <a:lstStyle/>
          <a:p>
            <a:pPr marL="15356" defTabSz="1105601">
              <a:spcBef>
                <a:spcPts val="1227"/>
              </a:spcBef>
            </a:pPr>
            <a:r>
              <a:rPr sz="2176" spc="-6" dirty="0">
                <a:solidFill>
                  <a:srgbClr val="FFFFFF"/>
                </a:solidFill>
                <a:latin typeface="Arial MT"/>
                <a:cs typeface="Arial MT"/>
              </a:rPr>
              <a:t>Les</a:t>
            </a:r>
            <a:r>
              <a:rPr sz="2176" dirty="0">
                <a:solidFill>
                  <a:srgbClr val="FFFFFF"/>
                </a:solidFill>
                <a:latin typeface="Arial MT"/>
                <a:cs typeface="Arial MT"/>
              </a:rPr>
              <a:t> </a:t>
            </a:r>
            <a:r>
              <a:rPr sz="2176" spc="-12" dirty="0">
                <a:solidFill>
                  <a:srgbClr val="FFFFFF"/>
                </a:solidFill>
                <a:latin typeface="Arial MT"/>
                <a:cs typeface="Arial MT"/>
              </a:rPr>
              <a:t>données</a:t>
            </a:r>
            <a:r>
              <a:rPr sz="2176" dirty="0">
                <a:solidFill>
                  <a:srgbClr val="FFFFFF"/>
                </a:solidFill>
                <a:latin typeface="Arial MT"/>
                <a:cs typeface="Arial MT"/>
              </a:rPr>
              <a:t> </a:t>
            </a:r>
            <a:r>
              <a:rPr sz="2176" spc="-12" dirty="0">
                <a:solidFill>
                  <a:srgbClr val="FFFFFF"/>
                </a:solidFill>
                <a:latin typeface="Arial MT"/>
                <a:cs typeface="Arial MT"/>
              </a:rPr>
              <a:t>d’un</a:t>
            </a:r>
            <a:r>
              <a:rPr sz="2176" spc="-6" dirty="0">
                <a:solidFill>
                  <a:srgbClr val="FFFFFF"/>
                </a:solidFill>
                <a:latin typeface="Arial MT"/>
                <a:cs typeface="Arial MT"/>
              </a:rPr>
              <a:t> module </a:t>
            </a:r>
            <a:r>
              <a:rPr sz="2176" dirty="0">
                <a:solidFill>
                  <a:srgbClr val="FFFFFF"/>
                </a:solidFill>
                <a:latin typeface="Arial MT"/>
                <a:cs typeface="Arial MT"/>
              </a:rPr>
              <a:t>se </a:t>
            </a:r>
            <a:r>
              <a:rPr sz="2176" spc="-6" dirty="0">
                <a:solidFill>
                  <a:srgbClr val="FFFFFF"/>
                </a:solidFill>
                <a:latin typeface="Arial MT"/>
                <a:cs typeface="Arial MT"/>
              </a:rPr>
              <a:t>trouvent</a:t>
            </a:r>
            <a:r>
              <a:rPr sz="2176" dirty="0">
                <a:solidFill>
                  <a:srgbClr val="FFFFFF"/>
                </a:solidFill>
                <a:latin typeface="Arial MT"/>
                <a:cs typeface="Arial MT"/>
              </a:rPr>
              <a:t> </a:t>
            </a:r>
            <a:r>
              <a:rPr sz="2176" spc="-12" dirty="0">
                <a:solidFill>
                  <a:srgbClr val="FFFFFF"/>
                </a:solidFill>
                <a:latin typeface="Arial MT"/>
                <a:cs typeface="Arial MT"/>
              </a:rPr>
              <a:t>dans</a:t>
            </a:r>
            <a:r>
              <a:rPr sz="2176" dirty="0">
                <a:solidFill>
                  <a:srgbClr val="FFFFFF"/>
                </a:solidFill>
                <a:latin typeface="Arial MT"/>
                <a:cs typeface="Arial MT"/>
              </a:rPr>
              <a:t> </a:t>
            </a:r>
            <a:r>
              <a:rPr sz="2176" spc="-6" dirty="0">
                <a:solidFill>
                  <a:srgbClr val="FFFFFF"/>
                </a:solidFill>
                <a:latin typeface="Arial MT"/>
                <a:cs typeface="Arial MT"/>
              </a:rPr>
              <a:t>un </a:t>
            </a:r>
            <a:r>
              <a:rPr sz="2176" spc="-24" dirty="0">
                <a:solidFill>
                  <a:srgbClr val="FFFFFF"/>
                </a:solidFill>
                <a:latin typeface="Arial MT"/>
                <a:cs typeface="Arial MT"/>
              </a:rPr>
              <a:t>fichier,</a:t>
            </a:r>
            <a:r>
              <a:rPr sz="2176" dirty="0">
                <a:solidFill>
                  <a:srgbClr val="FFFFFF"/>
                </a:solidFill>
                <a:latin typeface="Arial MT"/>
                <a:cs typeface="Arial MT"/>
              </a:rPr>
              <a:t> à </a:t>
            </a:r>
            <a:r>
              <a:rPr sz="2176" spc="-6" dirty="0">
                <a:solidFill>
                  <a:srgbClr val="FFFFFF"/>
                </a:solidFill>
                <a:latin typeface="Arial MT"/>
                <a:cs typeface="Arial MT"/>
              </a:rPr>
              <a:t>la racine </a:t>
            </a:r>
            <a:r>
              <a:rPr sz="2176" spc="-12" dirty="0">
                <a:solidFill>
                  <a:srgbClr val="FFFFFF"/>
                </a:solidFill>
                <a:latin typeface="Arial MT"/>
                <a:cs typeface="Arial MT"/>
              </a:rPr>
              <a:t>d’un</a:t>
            </a:r>
            <a:r>
              <a:rPr sz="2176" spc="-6" dirty="0">
                <a:solidFill>
                  <a:srgbClr val="FFFFFF"/>
                </a:solidFill>
                <a:latin typeface="Arial MT"/>
                <a:cs typeface="Arial MT"/>
              </a:rPr>
              <a:t> JAR.</a:t>
            </a:r>
            <a:endParaRPr sz="2176">
              <a:solidFill>
                <a:prstClr val="black"/>
              </a:solidFill>
              <a:latin typeface="Arial MT"/>
              <a:cs typeface="Arial MT"/>
            </a:endParaRPr>
          </a:p>
          <a:p>
            <a:pPr marL="15356" marR="618062" defTabSz="1105601">
              <a:lnSpc>
                <a:spcPts val="2442"/>
              </a:lnSpc>
              <a:spcBef>
                <a:spcPts val="1330"/>
              </a:spcBef>
            </a:pPr>
            <a:r>
              <a:rPr sz="2176" spc="-6" dirty="0">
                <a:solidFill>
                  <a:srgbClr val="FFFFFF"/>
                </a:solidFill>
                <a:latin typeface="Arial MT"/>
                <a:cs typeface="Arial MT"/>
              </a:rPr>
              <a:t>Étant</a:t>
            </a:r>
            <a:r>
              <a:rPr sz="2176" dirty="0">
                <a:solidFill>
                  <a:srgbClr val="FFFFFF"/>
                </a:solidFill>
                <a:latin typeface="Arial MT"/>
                <a:cs typeface="Arial MT"/>
              </a:rPr>
              <a:t> </a:t>
            </a:r>
            <a:r>
              <a:rPr sz="2176" spc="-12" dirty="0">
                <a:solidFill>
                  <a:srgbClr val="FFFFFF"/>
                </a:solidFill>
                <a:latin typeface="Arial MT"/>
                <a:cs typeface="Arial MT"/>
              </a:rPr>
              <a:t>donné</a:t>
            </a:r>
            <a:r>
              <a:rPr sz="2176" spc="-6" dirty="0">
                <a:solidFill>
                  <a:srgbClr val="FFFFFF"/>
                </a:solidFill>
                <a:latin typeface="Arial MT"/>
                <a:cs typeface="Arial MT"/>
              </a:rPr>
              <a:t> que</a:t>
            </a:r>
            <a:r>
              <a:rPr sz="2176" dirty="0">
                <a:solidFill>
                  <a:srgbClr val="FFFFFF"/>
                </a:solidFill>
                <a:latin typeface="Arial MT"/>
                <a:cs typeface="Arial MT"/>
              </a:rPr>
              <a:t> </a:t>
            </a:r>
            <a:r>
              <a:rPr sz="2176" spc="-6" dirty="0">
                <a:solidFill>
                  <a:srgbClr val="FFFFFF"/>
                </a:solidFill>
                <a:latin typeface="Arial MT"/>
                <a:cs typeface="Arial MT"/>
              </a:rPr>
              <a:t>module-info.java se</a:t>
            </a:r>
            <a:r>
              <a:rPr sz="2176" dirty="0">
                <a:solidFill>
                  <a:srgbClr val="FFFFFF"/>
                </a:solidFill>
                <a:latin typeface="Arial MT"/>
                <a:cs typeface="Arial MT"/>
              </a:rPr>
              <a:t> </a:t>
            </a:r>
            <a:r>
              <a:rPr sz="2176" spc="-6" dirty="0">
                <a:solidFill>
                  <a:srgbClr val="FFFFFF"/>
                </a:solidFill>
                <a:latin typeface="Arial MT"/>
                <a:cs typeface="Arial MT"/>
              </a:rPr>
              <a:t>situe </a:t>
            </a:r>
            <a:r>
              <a:rPr sz="2176" dirty="0">
                <a:solidFill>
                  <a:srgbClr val="FFFFFF"/>
                </a:solidFill>
                <a:latin typeface="Arial MT"/>
                <a:cs typeface="Arial MT"/>
              </a:rPr>
              <a:t>à </a:t>
            </a:r>
            <a:r>
              <a:rPr sz="2176" spc="-6" dirty="0">
                <a:solidFill>
                  <a:srgbClr val="FFFFFF"/>
                </a:solidFill>
                <a:latin typeface="Arial MT"/>
                <a:cs typeface="Arial MT"/>
              </a:rPr>
              <a:t>la racine</a:t>
            </a:r>
            <a:r>
              <a:rPr sz="2176" dirty="0">
                <a:solidFill>
                  <a:srgbClr val="FFFFFF"/>
                </a:solidFill>
                <a:latin typeface="Arial MT"/>
                <a:cs typeface="Arial MT"/>
              </a:rPr>
              <a:t> </a:t>
            </a:r>
            <a:r>
              <a:rPr sz="2176" spc="-6" dirty="0">
                <a:solidFill>
                  <a:srgbClr val="FFFFFF"/>
                </a:solidFill>
                <a:latin typeface="Arial MT"/>
                <a:cs typeface="Arial MT"/>
              </a:rPr>
              <a:t>du JAR,</a:t>
            </a:r>
            <a:r>
              <a:rPr sz="2176" dirty="0">
                <a:solidFill>
                  <a:srgbClr val="FFFFFF"/>
                </a:solidFill>
                <a:latin typeface="Arial MT"/>
                <a:cs typeface="Arial MT"/>
              </a:rPr>
              <a:t> </a:t>
            </a:r>
            <a:r>
              <a:rPr sz="2176" spc="-6" dirty="0">
                <a:solidFill>
                  <a:srgbClr val="FFFFFF"/>
                </a:solidFill>
                <a:latin typeface="Arial MT"/>
                <a:cs typeface="Arial MT"/>
              </a:rPr>
              <a:t>il</a:t>
            </a:r>
            <a:r>
              <a:rPr sz="2176" dirty="0">
                <a:solidFill>
                  <a:srgbClr val="FFFFFF"/>
                </a:solidFill>
                <a:latin typeface="Arial MT"/>
                <a:cs typeface="Arial MT"/>
              </a:rPr>
              <a:t> </a:t>
            </a:r>
            <a:r>
              <a:rPr sz="2176" spc="-12" dirty="0">
                <a:solidFill>
                  <a:srgbClr val="FFFFFF"/>
                </a:solidFill>
                <a:latin typeface="Arial MT"/>
                <a:cs typeface="Arial MT"/>
              </a:rPr>
              <a:t>n’appartient</a:t>
            </a:r>
            <a:r>
              <a:rPr sz="2176" dirty="0">
                <a:solidFill>
                  <a:srgbClr val="FFFFFF"/>
                </a:solidFill>
                <a:latin typeface="Arial MT"/>
                <a:cs typeface="Arial MT"/>
              </a:rPr>
              <a:t> </a:t>
            </a:r>
            <a:r>
              <a:rPr sz="2176" spc="-6" dirty="0">
                <a:solidFill>
                  <a:srgbClr val="FFFFFF"/>
                </a:solidFill>
                <a:latin typeface="Arial MT"/>
                <a:cs typeface="Arial MT"/>
              </a:rPr>
              <a:t>au </a:t>
            </a:r>
            <a:r>
              <a:rPr sz="2176" spc="-585" dirty="0">
                <a:solidFill>
                  <a:srgbClr val="FFFFFF"/>
                </a:solidFill>
                <a:latin typeface="Arial MT"/>
                <a:cs typeface="Arial MT"/>
              </a:rPr>
              <a:t> </a:t>
            </a:r>
            <a:r>
              <a:rPr sz="2176" spc="-12" dirty="0">
                <a:solidFill>
                  <a:srgbClr val="FFFFFF"/>
                </a:solidFill>
                <a:latin typeface="Arial MT"/>
                <a:cs typeface="Arial MT"/>
              </a:rPr>
              <a:t>package par</a:t>
            </a:r>
            <a:r>
              <a:rPr sz="2176" dirty="0">
                <a:solidFill>
                  <a:srgbClr val="FFFFFF"/>
                </a:solidFill>
                <a:latin typeface="Arial MT"/>
                <a:cs typeface="Arial MT"/>
              </a:rPr>
              <a:t> </a:t>
            </a:r>
            <a:r>
              <a:rPr sz="2176" spc="-6" dirty="0">
                <a:solidFill>
                  <a:srgbClr val="FFFFFF"/>
                </a:solidFill>
                <a:latin typeface="Arial MT"/>
                <a:cs typeface="Arial MT"/>
              </a:rPr>
              <a:t>défaut</a:t>
            </a:r>
            <a:r>
              <a:rPr sz="2176" dirty="0">
                <a:solidFill>
                  <a:srgbClr val="FFFFFF"/>
                </a:solidFill>
                <a:latin typeface="Arial MT"/>
                <a:cs typeface="Arial MT"/>
              </a:rPr>
              <a:t> </a:t>
            </a:r>
            <a:r>
              <a:rPr sz="2176" spc="-6" dirty="0">
                <a:solidFill>
                  <a:srgbClr val="FFFFFF"/>
                </a:solidFill>
                <a:latin typeface="Arial MT"/>
                <a:cs typeface="Arial MT"/>
              </a:rPr>
              <a:t>(void).</a:t>
            </a:r>
            <a:endParaRPr sz="2176">
              <a:solidFill>
                <a:prstClr val="black"/>
              </a:solidFill>
              <a:latin typeface="Arial MT"/>
              <a:cs typeface="Arial MT"/>
            </a:endParaRPr>
          </a:p>
          <a:p>
            <a:pPr marL="15356" marR="6142" defTabSz="1105601">
              <a:lnSpc>
                <a:spcPts val="2442"/>
              </a:lnSpc>
              <a:spcBef>
                <a:spcPts val="1270"/>
              </a:spcBef>
            </a:pPr>
            <a:r>
              <a:rPr sz="2176" dirty="0">
                <a:solidFill>
                  <a:srgbClr val="FFFFFF"/>
                </a:solidFill>
                <a:latin typeface="Arial MT"/>
                <a:cs typeface="Arial MT"/>
              </a:rPr>
              <a:t>Il</a:t>
            </a:r>
            <a:r>
              <a:rPr sz="2176" spc="-12" dirty="0">
                <a:solidFill>
                  <a:srgbClr val="FFFFFF"/>
                </a:solidFill>
                <a:latin typeface="Arial MT"/>
                <a:cs typeface="Arial MT"/>
              </a:rPr>
              <a:t> </a:t>
            </a:r>
            <a:r>
              <a:rPr sz="2176" spc="-6" dirty="0">
                <a:solidFill>
                  <a:srgbClr val="FFFFFF"/>
                </a:solidFill>
                <a:latin typeface="Arial MT"/>
                <a:cs typeface="Arial MT"/>
              </a:rPr>
              <a:t>est</a:t>
            </a:r>
            <a:r>
              <a:rPr sz="2176" dirty="0">
                <a:solidFill>
                  <a:srgbClr val="FFFFFF"/>
                </a:solidFill>
                <a:latin typeface="Arial MT"/>
                <a:cs typeface="Arial MT"/>
              </a:rPr>
              <a:t> </a:t>
            </a:r>
            <a:r>
              <a:rPr sz="2176" spc="-12" dirty="0">
                <a:solidFill>
                  <a:srgbClr val="FFFFFF"/>
                </a:solidFill>
                <a:latin typeface="Arial MT"/>
                <a:cs typeface="Arial MT"/>
              </a:rPr>
              <a:t>déconseillé</a:t>
            </a:r>
            <a:r>
              <a:rPr sz="2176" spc="-6" dirty="0">
                <a:solidFill>
                  <a:srgbClr val="FFFFFF"/>
                </a:solidFill>
                <a:latin typeface="Arial MT"/>
                <a:cs typeface="Arial MT"/>
              </a:rPr>
              <a:t> de coder des</a:t>
            </a:r>
            <a:r>
              <a:rPr sz="2176" dirty="0">
                <a:solidFill>
                  <a:srgbClr val="FFFFFF"/>
                </a:solidFill>
                <a:latin typeface="Arial MT"/>
                <a:cs typeface="Arial MT"/>
              </a:rPr>
              <a:t> </a:t>
            </a:r>
            <a:r>
              <a:rPr sz="2176" spc="-6" dirty="0">
                <a:solidFill>
                  <a:srgbClr val="FFFFFF"/>
                </a:solidFill>
                <a:latin typeface="Arial MT"/>
                <a:cs typeface="Arial MT"/>
              </a:rPr>
              <a:t>classes</a:t>
            </a:r>
            <a:r>
              <a:rPr sz="2176" dirty="0">
                <a:solidFill>
                  <a:srgbClr val="FFFFFF"/>
                </a:solidFill>
                <a:latin typeface="Arial MT"/>
                <a:cs typeface="Arial MT"/>
              </a:rPr>
              <a:t> </a:t>
            </a:r>
            <a:r>
              <a:rPr sz="2176" spc="-6" dirty="0">
                <a:solidFill>
                  <a:srgbClr val="FFFFFF"/>
                </a:solidFill>
                <a:latin typeface="Arial MT"/>
                <a:cs typeface="Arial MT"/>
              </a:rPr>
              <a:t>avec</a:t>
            </a:r>
            <a:r>
              <a:rPr sz="2176" dirty="0">
                <a:solidFill>
                  <a:srgbClr val="FFFFFF"/>
                </a:solidFill>
                <a:latin typeface="Arial MT"/>
                <a:cs typeface="Arial MT"/>
              </a:rPr>
              <a:t> </a:t>
            </a:r>
            <a:r>
              <a:rPr sz="2176" spc="-6" dirty="0">
                <a:solidFill>
                  <a:srgbClr val="FFFFFF"/>
                </a:solidFill>
                <a:latin typeface="Arial MT"/>
                <a:cs typeface="Arial MT"/>
              </a:rPr>
              <a:t>le package</a:t>
            </a:r>
            <a:r>
              <a:rPr sz="2176" spc="-12" dirty="0">
                <a:solidFill>
                  <a:srgbClr val="FFFFFF"/>
                </a:solidFill>
                <a:latin typeface="Arial MT"/>
                <a:cs typeface="Arial MT"/>
              </a:rPr>
              <a:t> </a:t>
            </a:r>
            <a:r>
              <a:rPr sz="2176" spc="-6" dirty="0">
                <a:solidFill>
                  <a:srgbClr val="FFFFFF"/>
                </a:solidFill>
                <a:latin typeface="Arial MT"/>
                <a:cs typeface="Arial MT"/>
              </a:rPr>
              <a:t>par</a:t>
            </a:r>
            <a:r>
              <a:rPr sz="2176" dirty="0">
                <a:solidFill>
                  <a:srgbClr val="FFFFFF"/>
                </a:solidFill>
                <a:latin typeface="Arial MT"/>
                <a:cs typeface="Arial MT"/>
              </a:rPr>
              <a:t> </a:t>
            </a:r>
            <a:r>
              <a:rPr sz="2176" spc="-12" dirty="0">
                <a:solidFill>
                  <a:srgbClr val="FFFFFF"/>
                </a:solidFill>
                <a:latin typeface="Arial MT"/>
                <a:cs typeface="Arial MT"/>
              </a:rPr>
              <a:t>défaut</a:t>
            </a:r>
            <a:r>
              <a:rPr sz="2176" dirty="0">
                <a:solidFill>
                  <a:srgbClr val="FFFFFF"/>
                </a:solidFill>
                <a:latin typeface="Arial MT"/>
                <a:cs typeface="Arial MT"/>
              </a:rPr>
              <a:t> : </a:t>
            </a:r>
            <a:r>
              <a:rPr sz="2176" spc="-6" dirty="0">
                <a:solidFill>
                  <a:srgbClr val="FFFFFF"/>
                </a:solidFill>
                <a:latin typeface="Arial MT"/>
                <a:cs typeface="Arial MT"/>
              </a:rPr>
              <a:t>dans un projet </a:t>
            </a:r>
            <a:r>
              <a:rPr sz="2176" dirty="0">
                <a:solidFill>
                  <a:srgbClr val="FFFFFF"/>
                </a:solidFill>
                <a:latin typeface="Arial MT"/>
                <a:cs typeface="Arial MT"/>
              </a:rPr>
              <a:t> </a:t>
            </a:r>
            <a:r>
              <a:rPr sz="2176" spc="-6" dirty="0">
                <a:solidFill>
                  <a:srgbClr val="FFFFFF"/>
                </a:solidFill>
                <a:latin typeface="Arial MT"/>
                <a:cs typeface="Arial MT"/>
              </a:rPr>
              <a:t>correct,</a:t>
            </a:r>
            <a:r>
              <a:rPr sz="2176" dirty="0">
                <a:solidFill>
                  <a:srgbClr val="FFFFFF"/>
                </a:solidFill>
                <a:latin typeface="Arial MT"/>
                <a:cs typeface="Arial MT"/>
              </a:rPr>
              <a:t> </a:t>
            </a:r>
            <a:r>
              <a:rPr sz="2176" spc="-6" dirty="0">
                <a:solidFill>
                  <a:srgbClr val="FFFFFF"/>
                </a:solidFill>
                <a:latin typeface="Arial MT"/>
                <a:cs typeface="Arial MT"/>
              </a:rPr>
              <a:t>module-info.java devrait</a:t>
            </a:r>
            <a:r>
              <a:rPr sz="2176" dirty="0">
                <a:solidFill>
                  <a:srgbClr val="FFFFFF"/>
                </a:solidFill>
                <a:latin typeface="Arial MT"/>
                <a:cs typeface="Arial MT"/>
              </a:rPr>
              <a:t> </a:t>
            </a:r>
            <a:r>
              <a:rPr sz="2176" spc="-6" dirty="0">
                <a:solidFill>
                  <a:srgbClr val="FFFFFF"/>
                </a:solidFill>
                <a:latin typeface="Arial MT"/>
                <a:cs typeface="Arial MT"/>
              </a:rPr>
              <a:t>être le</a:t>
            </a:r>
            <a:r>
              <a:rPr sz="2176" dirty="0">
                <a:solidFill>
                  <a:srgbClr val="FFFFFF"/>
                </a:solidFill>
                <a:latin typeface="Arial MT"/>
                <a:cs typeface="Arial MT"/>
              </a:rPr>
              <a:t> </a:t>
            </a:r>
            <a:r>
              <a:rPr sz="2176" spc="-6" dirty="0">
                <a:solidFill>
                  <a:srgbClr val="FFFFFF"/>
                </a:solidFill>
                <a:latin typeface="Arial MT"/>
                <a:cs typeface="Arial MT"/>
              </a:rPr>
              <a:t>seul fichier</a:t>
            </a:r>
            <a:r>
              <a:rPr sz="2176" dirty="0">
                <a:solidFill>
                  <a:srgbClr val="FFFFFF"/>
                </a:solidFill>
                <a:latin typeface="Arial MT"/>
                <a:cs typeface="Arial MT"/>
              </a:rPr>
              <a:t> </a:t>
            </a:r>
            <a:r>
              <a:rPr sz="2176" spc="-12" dirty="0">
                <a:solidFill>
                  <a:srgbClr val="FFFFFF"/>
                </a:solidFill>
                <a:latin typeface="Arial MT"/>
                <a:cs typeface="Arial MT"/>
              </a:rPr>
              <a:t>dans</a:t>
            </a:r>
            <a:r>
              <a:rPr sz="2176" dirty="0">
                <a:solidFill>
                  <a:srgbClr val="FFFFFF"/>
                </a:solidFill>
                <a:latin typeface="Arial MT"/>
                <a:cs typeface="Arial MT"/>
              </a:rPr>
              <a:t> </a:t>
            </a:r>
            <a:r>
              <a:rPr sz="2176" spc="-6" dirty="0">
                <a:solidFill>
                  <a:srgbClr val="FFFFFF"/>
                </a:solidFill>
                <a:latin typeface="Arial MT"/>
                <a:cs typeface="Arial MT"/>
              </a:rPr>
              <a:t>ce</a:t>
            </a:r>
            <a:r>
              <a:rPr sz="2176" dirty="0">
                <a:solidFill>
                  <a:srgbClr val="FFFFFF"/>
                </a:solidFill>
                <a:latin typeface="Arial MT"/>
                <a:cs typeface="Arial MT"/>
              </a:rPr>
              <a:t> </a:t>
            </a:r>
            <a:r>
              <a:rPr sz="2176" spc="-12" dirty="0">
                <a:solidFill>
                  <a:srgbClr val="FFFFFF"/>
                </a:solidFill>
                <a:latin typeface="Arial MT"/>
                <a:cs typeface="Arial MT"/>
              </a:rPr>
              <a:t>package.</a:t>
            </a:r>
            <a:r>
              <a:rPr sz="2176" dirty="0">
                <a:solidFill>
                  <a:srgbClr val="FFFFFF"/>
                </a:solidFill>
                <a:latin typeface="Arial MT"/>
                <a:cs typeface="Arial MT"/>
              </a:rPr>
              <a:t> </a:t>
            </a:r>
            <a:r>
              <a:rPr sz="2176" spc="-6" dirty="0">
                <a:solidFill>
                  <a:srgbClr val="FFFFFF"/>
                </a:solidFill>
                <a:latin typeface="Arial MT"/>
                <a:cs typeface="Arial MT"/>
              </a:rPr>
              <a:t>Dans</a:t>
            </a:r>
            <a:r>
              <a:rPr sz="2176" dirty="0">
                <a:solidFill>
                  <a:srgbClr val="FFFFFF"/>
                </a:solidFill>
                <a:latin typeface="Arial MT"/>
                <a:cs typeface="Arial MT"/>
              </a:rPr>
              <a:t> </a:t>
            </a:r>
            <a:r>
              <a:rPr sz="2176" spc="-6" dirty="0">
                <a:solidFill>
                  <a:srgbClr val="FFFFFF"/>
                </a:solidFill>
                <a:latin typeface="Arial MT"/>
                <a:cs typeface="Arial MT"/>
              </a:rPr>
              <a:t>un </a:t>
            </a:r>
            <a:r>
              <a:rPr sz="2176" spc="-12" dirty="0">
                <a:solidFill>
                  <a:srgbClr val="FFFFFF"/>
                </a:solidFill>
                <a:latin typeface="Arial MT"/>
                <a:cs typeface="Arial MT"/>
              </a:rPr>
              <a:t>projet </a:t>
            </a:r>
            <a:r>
              <a:rPr sz="2176" spc="-585" dirty="0">
                <a:solidFill>
                  <a:srgbClr val="FFFFFF"/>
                </a:solidFill>
                <a:latin typeface="Arial MT"/>
                <a:cs typeface="Arial MT"/>
              </a:rPr>
              <a:t> </a:t>
            </a:r>
            <a:r>
              <a:rPr sz="2176" spc="-6" dirty="0">
                <a:solidFill>
                  <a:srgbClr val="FFFFFF"/>
                </a:solidFill>
                <a:latin typeface="Arial MT"/>
                <a:cs typeface="Arial MT"/>
              </a:rPr>
              <a:t>Maven, </a:t>
            </a:r>
            <a:r>
              <a:rPr sz="2176" dirty="0">
                <a:solidFill>
                  <a:srgbClr val="FFFFFF"/>
                </a:solidFill>
                <a:latin typeface="Arial MT"/>
                <a:cs typeface="Arial MT"/>
              </a:rPr>
              <a:t>ce</a:t>
            </a:r>
            <a:r>
              <a:rPr sz="2176" spc="-6" dirty="0">
                <a:solidFill>
                  <a:srgbClr val="FFFFFF"/>
                </a:solidFill>
                <a:latin typeface="Arial MT"/>
                <a:cs typeface="Arial MT"/>
              </a:rPr>
              <a:t> fichier</a:t>
            </a:r>
            <a:r>
              <a:rPr sz="2176" dirty="0">
                <a:solidFill>
                  <a:srgbClr val="FFFFFF"/>
                </a:solidFill>
                <a:latin typeface="Arial MT"/>
                <a:cs typeface="Arial MT"/>
              </a:rPr>
              <a:t> </a:t>
            </a:r>
            <a:r>
              <a:rPr sz="2176" spc="-6" dirty="0">
                <a:solidFill>
                  <a:srgbClr val="FFFFFF"/>
                </a:solidFill>
                <a:latin typeface="Arial MT"/>
                <a:cs typeface="Arial MT"/>
              </a:rPr>
              <a:t>se situera </a:t>
            </a:r>
            <a:r>
              <a:rPr sz="2176" spc="-12" dirty="0">
                <a:solidFill>
                  <a:srgbClr val="FFFFFF"/>
                </a:solidFill>
                <a:latin typeface="Arial MT"/>
                <a:cs typeface="Arial MT"/>
              </a:rPr>
              <a:t>dans</a:t>
            </a:r>
            <a:r>
              <a:rPr sz="2176" spc="-6" dirty="0">
                <a:solidFill>
                  <a:srgbClr val="FFFFFF"/>
                </a:solidFill>
                <a:latin typeface="Arial MT"/>
                <a:cs typeface="Arial MT"/>
              </a:rPr>
              <a:t> src/main/java.</a:t>
            </a:r>
            <a:endParaRPr sz="2176">
              <a:solidFill>
                <a:prstClr val="black"/>
              </a:solidFill>
              <a:latin typeface="Arial MT"/>
              <a:cs typeface="Arial MT"/>
            </a:endParaRPr>
          </a:p>
        </p:txBody>
      </p:sp>
    </p:spTree>
    <p:extLst>
      <p:ext uri="{BB962C8B-B14F-4D97-AF65-F5344CB8AC3E}">
        <p14:creationId xmlns:p14="http://schemas.microsoft.com/office/powerpoint/2010/main" val="1710950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963537"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Mod</a:t>
            </a:r>
            <a:r>
              <a:rPr sz="1814" b="1" spc="-12" dirty="0">
                <a:solidFill>
                  <a:srgbClr val="0058FF"/>
                </a:solidFill>
                <a:latin typeface="Arial"/>
                <a:cs typeface="Arial"/>
              </a:rPr>
              <a:t>u</a:t>
            </a:r>
            <a:r>
              <a:rPr sz="1814" b="1" dirty="0">
                <a:solidFill>
                  <a:srgbClr val="0058FF"/>
                </a:solidFill>
                <a:latin typeface="Arial"/>
                <a:cs typeface="Arial"/>
              </a:rPr>
              <a:t>les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10076058" cy="1124508"/>
          </a:xfrm>
          <a:prstGeom prst="rect">
            <a:avLst/>
          </a:prstGeom>
        </p:spPr>
        <p:txBody>
          <a:bodyPr vert="horz" wrap="square" lIns="0" tIns="46833" rIns="0" bIns="0" rtlCol="0">
            <a:spAutoFit/>
          </a:bodyPr>
          <a:lstStyle/>
          <a:p>
            <a:pPr marL="15356" marR="6142">
              <a:lnSpc>
                <a:spcPts val="4220"/>
              </a:lnSpc>
              <a:spcBef>
                <a:spcPts val="369"/>
              </a:spcBef>
            </a:pPr>
            <a:r>
              <a:rPr spc="393" dirty="0"/>
              <a:t>Exemple</a:t>
            </a:r>
            <a:r>
              <a:rPr spc="163" dirty="0"/>
              <a:t> </a:t>
            </a:r>
            <a:r>
              <a:rPr spc="429" dirty="0"/>
              <a:t>de</a:t>
            </a:r>
            <a:r>
              <a:rPr spc="169" dirty="0"/>
              <a:t> </a:t>
            </a:r>
            <a:r>
              <a:rPr spc="351" dirty="0"/>
              <a:t>déclaration</a:t>
            </a:r>
            <a:r>
              <a:rPr spc="163" dirty="0"/>
              <a:t> </a:t>
            </a:r>
            <a:r>
              <a:rPr spc="502" dirty="0"/>
              <a:t>dans</a:t>
            </a:r>
            <a:r>
              <a:rPr spc="163" dirty="0"/>
              <a:t> </a:t>
            </a:r>
            <a:r>
              <a:rPr spc="429" dirty="0"/>
              <a:t>un</a:t>
            </a:r>
            <a:r>
              <a:rPr spc="157" dirty="0"/>
              <a:t> </a:t>
            </a:r>
            <a:r>
              <a:rPr spc="284" dirty="0"/>
              <a:t>projet </a:t>
            </a:r>
            <a:r>
              <a:rPr spc="-1076" dirty="0"/>
              <a:t> </a:t>
            </a:r>
            <a:r>
              <a:rPr spc="387" dirty="0"/>
              <a:t>multi-modules</a:t>
            </a:r>
          </a:p>
        </p:txBody>
      </p:sp>
      <p:sp>
        <p:nvSpPr>
          <p:cNvPr id="4" name="object 4"/>
          <p:cNvSpPr txBox="1"/>
          <p:nvPr/>
        </p:nvSpPr>
        <p:spPr>
          <a:xfrm>
            <a:off x="668010" y="1925586"/>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1059752" y="1840273"/>
            <a:ext cx="5331313" cy="350340"/>
          </a:xfrm>
          <a:prstGeom prst="rect">
            <a:avLst/>
          </a:prstGeom>
        </p:spPr>
        <p:txBody>
          <a:bodyPr vert="horz" wrap="square" lIns="0" tIns="15355" rIns="0" bIns="0" rtlCol="0">
            <a:spAutoFit/>
          </a:bodyPr>
          <a:lstStyle/>
          <a:p>
            <a:pPr marL="15356" defTabSz="1105601">
              <a:spcBef>
                <a:spcPts val="121"/>
              </a:spcBef>
            </a:pPr>
            <a:r>
              <a:rPr sz="2176" spc="-6" dirty="0">
                <a:solidFill>
                  <a:srgbClr val="FFFFFF"/>
                </a:solidFill>
                <a:latin typeface="Arial MT"/>
                <a:cs typeface="Arial MT"/>
              </a:rPr>
              <a:t>Le</a:t>
            </a:r>
            <a:r>
              <a:rPr sz="2176" spc="-12" dirty="0">
                <a:solidFill>
                  <a:srgbClr val="FFFFFF"/>
                </a:solidFill>
                <a:latin typeface="Arial MT"/>
                <a:cs typeface="Arial MT"/>
              </a:rPr>
              <a:t> </a:t>
            </a:r>
            <a:r>
              <a:rPr sz="2176" spc="-6" dirty="0">
                <a:solidFill>
                  <a:srgbClr val="FFFFFF"/>
                </a:solidFill>
                <a:latin typeface="Arial MT"/>
                <a:cs typeface="Arial MT"/>
              </a:rPr>
              <a:t>code</a:t>
            </a:r>
            <a:r>
              <a:rPr sz="2176" spc="-12" dirty="0">
                <a:solidFill>
                  <a:srgbClr val="FFFFFF"/>
                </a:solidFill>
                <a:latin typeface="Arial MT"/>
                <a:cs typeface="Arial MT"/>
              </a:rPr>
              <a:t> </a:t>
            </a:r>
            <a:r>
              <a:rPr sz="2176" spc="-6" dirty="0">
                <a:solidFill>
                  <a:srgbClr val="FFFFFF"/>
                </a:solidFill>
                <a:latin typeface="Arial MT"/>
                <a:cs typeface="Arial MT"/>
              </a:rPr>
              <a:t>source</a:t>
            </a:r>
            <a:r>
              <a:rPr sz="2176" spc="-12" dirty="0">
                <a:solidFill>
                  <a:srgbClr val="FFFFFF"/>
                </a:solidFill>
                <a:latin typeface="Arial MT"/>
                <a:cs typeface="Arial MT"/>
              </a:rPr>
              <a:t> </a:t>
            </a:r>
            <a:r>
              <a:rPr sz="2176" spc="-6" dirty="0">
                <a:solidFill>
                  <a:srgbClr val="FFFFFF"/>
                </a:solidFill>
                <a:latin typeface="Arial MT"/>
                <a:cs typeface="Arial MT"/>
              </a:rPr>
              <a:t>de</a:t>
            </a:r>
            <a:r>
              <a:rPr sz="2176" spc="-12" dirty="0">
                <a:solidFill>
                  <a:srgbClr val="FFFFFF"/>
                </a:solidFill>
                <a:latin typeface="Arial MT"/>
                <a:cs typeface="Arial MT"/>
              </a:rPr>
              <a:t> </a:t>
            </a:r>
            <a:r>
              <a:rPr sz="2176" spc="-6" dirty="0">
                <a:solidFill>
                  <a:srgbClr val="FFFFFF"/>
                </a:solidFill>
                <a:latin typeface="Arial MT"/>
                <a:cs typeface="Arial MT"/>
              </a:rPr>
              <a:t>Java</a:t>
            </a:r>
            <a:r>
              <a:rPr sz="2176" spc="-12" dirty="0">
                <a:solidFill>
                  <a:srgbClr val="FFFFFF"/>
                </a:solidFill>
                <a:latin typeface="Arial MT"/>
                <a:cs typeface="Arial MT"/>
              </a:rPr>
              <a:t> </a:t>
            </a:r>
            <a:r>
              <a:rPr sz="2176" spc="-6" dirty="0">
                <a:solidFill>
                  <a:srgbClr val="FFFFFF"/>
                </a:solidFill>
                <a:latin typeface="Arial MT"/>
                <a:cs typeface="Arial MT"/>
              </a:rPr>
              <a:t>est</a:t>
            </a:r>
            <a:r>
              <a:rPr sz="2176" dirty="0">
                <a:solidFill>
                  <a:srgbClr val="FFFFFF"/>
                </a:solidFill>
                <a:latin typeface="Arial MT"/>
                <a:cs typeface="Arial MT"/>
              </a:rPr>
              <a:t> </a:t>
            </a:r>
            <a:r>
              <a:rPr sz="2176" spc="-12" dirty="0">
                <a:solidFill>
                  <a:srgbClr val="FFFFFF"/>
                </a:solidFill>
                <a:latin typeface="Arial MT"/>
                <a:cs typeface="Arial MT"/>
              </a:rPr>
              <a:t>organisé ainsi </a:t>
            </a:r>
            <a:r>
              <a:rPr sz="2176" dirty="0">
                <a:solidFill>
                  <a:srgbClr val="FFFFFF"/>
                </a:solidFill>
                <a:latin typeface="Arial MT"/>
                <a:cs typeface="Arial MT"/>
              </a:rPr>
              <a:t>:</a:t>
            </a:r>
            <a:endParaRPr sz="2176">
              <a:solidFill>
                <a:prstClr val="black"/>
              </a:solidFill>
              <a:latin typeface="Arial MT"/>
              <a:cs typeface="Arial MT"/>
            </a:endParaRPr>
          </a:p>
        </p:txBody>
      </p:sp>
      <p:pic>
        <p:nvPicPr>
          <p:cNvPr id="9" name="Image 8">
            <a:extLst>
              <a:ext uri="{FF2B5EF4-FFF2-40B4-BE49-F238E27FC236}">
                <a16:creationId xmlns:a16="http://schemas.microsoft.com/office/drawing/2014/main" id="{F0021D04-E36C-E5FF-1E3E-6C2927C8E53A}"/>
              </a:ext>
            </a:extLst>
          </p:cNvPr>
          <p:cNvPicPr>
            <a:picLocks noChangeAspect="1"/>
          </p:cNvPicPr>
          <p:nvPr/>
        </p:nvPicPr>
        <p:blipFill>
          <a:blip r:embed="rId3"/>
          <a:stretch>
            <a:fillRect/>
          </a:stretch>
        </p:blipFill>
        <p:spPr>
          <a:xfrm>
            <a:off x="2055057" y="2367977"/>
            <a:ext cx="4617591" cy="4421693"/>
          </a:xfrm>
          <a:prstGeom prst="rect">
            <a:avLst/>
          </a:prstGeom>
        </p:spPr>
      </p:pic>
    </p:spTree>
    <p:extLst>
      <p:ext uri="{BB962C8B-B14F-4D97-AF65-F5344CB8AC3E}">
        <p14:creationId xmlns:p14="http://schemas.microsoft.com/office/powerpoint/2010/main" val="10506766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F59B4F-7BC9-DF36-0593-141E920FD369}"/>
              </a:ext>
            </a:extLst>
          </p:cNvPr>
          <p:cNvSpPr>
            <a:spLocks noGrp="1"/>
          </p:cNvSpPr>
          <p:nvPr>
            <p:ph type="title"/>
          </p:nvPr>
        </p:nvSpPr>
        <p:spPr/>
        <p:txBody>
          <a:bodyPr/>
          <a:lstStyle/>
          <a:p>
            <a:r>
              <a:rPr lang="fr-FR" dirty="0"/>
              <a:t>Exporter un Jar</a:t>
            </a:r>
          </a:p>
        </p:txBody>
      </p:sp>
      <p:sp>
        <p:nvSpPr>
          <p:cNvPr id="3" name="Espace réservé du texte 2">
            <a:extLst>
              <a:ext uri="{FF2B5EF4-FFF2-40B4-BE49-F238E27FC236}">
                <a16:creationId xmlns:a16="http://schemas.microsoft.com/office/drawing/2014/main" id="{B5C7B959-7015-3C17-FA86-21DDB687634E}"/>
              </a:ext>
            </a:extLst>
          </p:cNvPr>
          <p:cNvSpPr>
            <a:spLocks noGrp="1"/>
          </p:cNvSpPr>
          <p:nvPr>
            <p:ph type="body" idx="1"/>
          </p:nvPr>
        </p:nvSpPr>
        <p:spPr>
          <a:xfrm>
            <a:off x="1331694" y="1821196"/>
            <a:ext cx="3067312" cy="558166"/>
          </a:xfrm>
        </p:spPr>
        <p:txBody>
          <a:bodyPr/>
          <a:lstStyle/>
          <a:p>
            <a:r>
              <a:rPr lang="fr-FR" dirty="0"/>
              <a:t>Clic droit sur le projet</a:t>
            </a:r>
          </a:p>
        </p:txBody>
      </p:sp>
      <p:pic>
        <p:nvPicPr>
          <p:cNvPr id="5" name="Image 4">
            <a:extLst>
              <a:ext uri="{FF2B5EF4-FFF2-40B4-BE49-F238E27FC236}">
                <a16:creationId xmlns:a16="http://schemas.microsoft.com/office/drawing/2014/main" id="{017F1F07-4308-F5AF-90C6-2CD1260E2E29}"/>
              </a:ext>
            </a:extLst>
          </p:cNvPr>
          <p:cNvPicPr>
            <a:picLocks noChangeAspect="1"/>
          </p:cNvPicPr>
          <p:nvPr/>
        </p:nvPicPr>
        <p:blipFill>
          <a:blip r:embed="rId3"/>
          <a:stretch>
            <a:fillRect/>
          </a:stretch>
        </p:blipFill>
        <p:spPr>
          <a:xfrm>
            <a:off x="123649" y="2128209"/>
            <a:ext cx="4581525" cy="3676650"/>
          </a:xfrm>
          <a:prstGeom prst="rect">
            <a:avLst/>
          </a:prstGeom>
        </p:spPr>
      </p:pic>
      <p:pic>
        <p:nvPicPr>
          <p:cNvPr id="7" name="Image 6">
            <a:extLst>
              <a:ext uri="{FF2B5EF4-FFF2-40B4-BE49-F238E27FC236}">
                <a16:creationId xmlns:a16="http://schemas.microsoft.com/office/drawing/2014/main" id="{50244B62-2295-32CB-D14D-7446954541A5}"/>
              </a:ext>
            </a:extLst>
          </p:cNvPr>
          <p:cNvPicPr>
            <a:picLocks noChangeAspect="1"/>
          </p:cNvPicPr>
          <p:nvPr/>
        </p:nvPicPr>
        <p:blipFill>
          <a:blip r:embed="rId4"/>
          <a:stretch>
            <a:fillRect/>
          </a:stretch>
        </p:blipFill>
        <p:spPr>
          <a:xfrm>
            <a:off x="6116856" y="143637"/>
            <a:ext cx="4743450" cy="2638425"/>
          </a:xfrm>
          <a:prstGeom prst="rect">
            <a:avLst/>
          </a:prstGeom>
        </p:spPr>
      </p:pic>
      <p:pic>
        <p:nvPicPr>
          <p:cNvPr id="9" name="Image 8">
            <a:extLst>
              <a:ext uri="{FF2B5EF4-FFF2-40B4-BE49-F238E27FC236}">
                <a16:creationId xmlns:a16="http://schemas.microsoft.com/office/drawing/2014/main" id="{B1BF7629-87E5-3914-F99A-09BA5C0CA5C7}"/>
              </a:ext>
            </a:extLst>
          </p:cNvPr>
          <p:cNvPicPr>
            <a:picLocks noChangeAspect="1"/>
          </p:cNvPicPr>
          <p:nvPr/>
        </p:nvPicPr>
        <p:blipFill>
          <a:blip r:embed="rId5"/>
          <a:stretch>
            <a:fillRect/>
          </a:stretch>
        </p:blipFill>
        <p:spPr>
          <a:xfrm>
            <a:off x="6397200" y="3122458"/>
            <a:ext cx="4933946" cy="3906041"/>
          </a:xfrm>
          <a:prstGeom prst="rect">
            <a:avLst/>
          </a:prstGeom>
        </p:spPr>
      </p:pic>
      <p:cxnSp>
        <p:nvCxnSpPr>
          <p:cNvPr id="11" name="Connecteur droit avec flèche 10">
            <a:extLst>
              <a:ext uri="{FF2B5EF4-FFF2-40B4-BE49-F238E27FC236}">
                <a16:creationId xmlns:a16="http://schemas.microsoft.com/office/drawing/2014/main" id="{8F3C602E-52A6-B606-2EF0-9AACF8F1DD82}"/>
              </a:ext>
            </a:extLst>
          </p:cNvPr>
          <p:cNvCxnSpPr/>
          <p:nvPr/>
        </p:nvCxnSpPr>
        <p:spPr>
          <a:xfrm flipV="1">
            <a:off x="4905632" y="1698973"/>
            <a:ext cx="1000898" cy="401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6B93853D-0B35-52F9-54D1-2201D606D9F3}"/>
              </a:ext>
            </a:extLst>
          </p:cNvPr>
          <p:cNvCxnSpPr>
            <a:cxnSpLocks/>
          </p:cNvCxnSpPr>
          <p:nvPr/>
        </p:nvCxnSpPr>
        <p:spPr>
          <a:xfrm>
            <a:off x="6227805" y="2828079"/>
            <a:ext cx="169395" cy="878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24547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B608A6-2EB4-4BA2-D5F6-93EE05E83582}"/>
              </a:ext>
            </a:extLst>
          </p:cNvPr>
          <p:cNvSpPr>
            <a:spLocks noGrp="1"/>
          </p:cNvSpPr>
          <p:nvPr>
            <p:ph type="title"/>
          </p:nvPr>
        </p:nvSpPr>
        <p:spPr/>
        <p:txBody>
          <a:bodyPr/>
          <a:lstStyle/>
          <a:p>
            <a:r>
              <a:rPr lang="fr-FR" dirty="0"/>
              <a:t>Importer un Jar</a:t>
            </a:r>
          </a:p>
        </p:txBody>
      </p:sp>
      <p:sp>
        <p:nvSpPr>
          <p:cNvPr id="3" name="Espace réservé du texte 2">
            <a:extLst>
              <a:ext uri="{FF2B5EF4-FFF2-40B4-BE49-F238E27FC236}">
                <a16:creationId xmlns:a16="http://schemas.microsoft.com/office/drawing/2014/main" id="{2974AF16-2A0D-EAFE-8E8E-67B7F6A001A8}"/>
              </a:ext>
            </a:extLst>
          </p:cNvPr>
          <p:cNvSpPr>
            <a:spLocks noGrp="1"/>
          </p:cNvSpPr>
          <p:nvPr>
            <p:ph type="body" idx="1"/>
          </p:nvPr>
        </p:nvSpPr>
        <p:spPr/>
        <p:txBody>
          <a:bodyPr/>
          <a:lstStyle/>
          <a:p>
            <a:endParaRPr lang="fr-FR"/>
          </a:p>
        </p:txBody>
      </p:sp>
      <p:pic>
        <p:nvPicPr>
          <p:cNvPr id="5" name="Image 4">
            <a:extLst>
              <a:ext uri="{FF2B5EF4-FFF2-40B4-BE49-F238E27FC236}">
                <a16:creationId xmlns:a16="http://schemas.microsoft.com/office/drawing/2014/main" id="{42070AF5-64BA-3D50-96AA-C83FC8F0536B}"/>
              </a:ext>
            </a:extLst>
          </p:cNvPr>
          <p:cNvPicPr>
            <a:picLocks noChangeAspect="1"/>
          </p:cNvPicPr>
          <p:nvPr/>
        </p:nvPicPr>
        <p:blipFill>
          <a:blip r:embed="rId3"/>
          <a:stretch>
            <a:fillRect/>
          </a:stretch>
        </p:blipFill>
        <p:spPr>
          <a:xfrm>
            <a:off x="738568" y="1032754"/>
            <a:ext cx="3845789" cy="6021009"/>
          </a:xfrm>
          <a:prstGeom prst="rect">
            <a:avLst/>
          </a:prstGeom>
        </p:spPr>
      </p:pic>
      <p:pic>
        <p:nvPicPr>
          <p:cNvPr id="9" name="Image 8">
            <a:extLst>
              <a:ext uri="{FF2B5EF4-FFF2-40B4-BE49-F238E27FC236}">
                <a16:creationId xmlns:a16="http://schemas.microsoft.com/office/drawing/2014/main" id="{4A702580-F05C-D97C-DD6F-2B982245DF58}"/>
              </a:ext>
            </a:extLst>
          </p:cNvPr>
          <p:cNvPicPr>
            <a:picLocks noChangeAspect="1"/>
          </p:cNvPicPr>
          <p:nvPr/>
        </p:nvPicPr>
        <p:blipFill>
          <a:blip r:embed="rId4"/>
          <a:stretch>
            <a:fillRect/>
          </a:stretch>
        </p:blipFill>
        <p:spPr>
          <a:xfrm>
            <a:off x="4785494" y="906608"/>
            <a:ext cx="7154562" cy="2522392"/>
          </a:xfrm>
          <a:prstGeom prst="rect">
            <a:avLst/>
          </a:prstGeom>
        </p:spPr>
      </p:pic>
      <p:cxnSp>
        <p:nvCxnSpPr>
          <p:cNvPr id="11" name="Connecteur droit avec flèche 10">
            <a:extLst>
              <a:ext uri="{FF2B5EF4-FFF2-40B4-BE49-F238E27FC236}">
                <a16:creationId xmlns:a16="http://schemas.microsoft.com/office/drawing/2014/main" id="{3767AF92-73B3-D04D-46D8-15A8B8D383CA}"/>
              </a:ext>
            </a:extLst>
          </p:cNvPr>
          <p:cNvCxnSpPr>
            <a:cxnSpLocks/>
          </p:cNvCxnSpPr>
          <p:nvPr/>
        </p:nvCxnSpPr>
        <p:spPr>
          <a:xfrm flipV="1">
            <a:off x="4164227" y="2681416"/>
            <a:ext cx="1036423" cy="148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Image 12">
            <a:extLst>
              <a:ext uri="{FF2B5EF4-FFF2-40B4-BE49-F238E27FC236}">
                <a16:creationId xmlns:a16="http://schemas.microsoft.com/office/drawing/2014/main" id="{85BAC8BE-C95D-4130-94BE-A54CE3BF6C38}"/>
              </a:ext>
            </a:extLst>
          </p:cNvPr>
          <p:cNvPicPr>
            <a:picLocks noChangeAspect="1"/>
          </p:cNvPicPr>
          <p:nvPr/>
        </p:nvPicPr>
        <p:blipFill>
          <a:blip r:embed="rId5"/>
          <a:stretch>
            <a:fillRect/>
          </a:stretch>
        </p:blipFill>
        <p:spPr>
          <a:xfrm>
            <a:off x="4785494" y="4034271"/>
            <a:ext cx="6991350" cy="2505075"/>
          </a:xfrm>
          <a:prstGeom prst="rect">
            <a:avLst/>
          </a:prstGeom>
        </p:spPr>
      </p:pic>
      <p:cxnSp>
        <p:nvCxnSpPr>
          <p:cNvPr id="16" name="Connecteur droit avec flèche 15">
            <a:extLst>
              <a:ext uri="{FF2B5EF4-FFF2-40B4-BE49-F238E27FC236}">
                <a16:creationId xmlns:a16="http://schemas.microsoft.com/office/drawing/2014/main" id="{BA1DBB81-CD7B-E720-0A56-56463365189D}"/>
              </a:ext>
            </a:extLst>
          </p:cNvPr>
          <p:cNvCxnSpPr/>
          <p:nvPr/>
        </p:nvCxnSpPr>
        <p:spPr>
          <a:xfrm>
            <a:off x="6413157" y="2965778"/>
            <a:ext cx="197708" cy="1643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0C7C0A87-ECBE-0362-36A7-3B870027CF1A}"/>
              </a:ext>
            </a:extLst>
          </p:cNvPr>
          <p:cNvSpPr txBox="1"/>
          <p:nvPr/>
        </p:nvSpPr>
        <p:spPr>
          <a:xfrm>
            <a:off x="5041557" y="5548184"/>
            <a:ext cx="5091752" cy="646331"/>
          </a:xfrm>
          <a:prstGeom prst="rect">
            <a:avLst/>
          </a:prstGeom>
          <a:noFill/>
        </p:spPr>
        <p:txBody>
          <a:bodyPr wrap="square" rtlCol="0">
            <a:spAutoFit/>
          </a:bodyPr>
          <a:lstStyle/>
          <a:p>
            <a:r>
              <a:rPr lang="fr-FR" dirty="0">
                <a:solidFill>
                  <a:schemeClr val="bg1"/>
                </a:solidFill>
              </a:rPr>
              <a:t>/!\ L’onglet </a:t>
            </a:r>
            <a:r>
              <a:rPr lang="fr-FR" dirty="0" err="1">
                <a:solidFill>
                  <a:schemeClr val="bg1"/>
                </a:solidFill>
              </a:rPr>
              <a:t>project</a:t>
            </a:r>
            <a:r>
              <a:rPr lang="fr-FR" dirty="0">
                <a:solidFill>
                  <a:schemeClr val="bg1"/>
                </a:solidFill>
              </a:rPr>
              <a:t> ne doit contenir aucune références a l’ancien projet </a:t>
            </a:r>
            <a:r>
              <a:rPr lang="fr-FR" dirty="0" err="1">
                <a:solidFill>
                  <a:schemeClr val="bg1"/>
                </a:solidFill>
              </a:rPr>
              <a:t>DataRepository</a:t>
            </a:r>
            <a:endParaRPr lang="fr-FR" dirty="0">
              <a:solidFill>
                <a:schemeClr val="bg1"/>
              </a:solidFill>
            </a:endParaRPr>
          </a:p>
        </p:txBody>
      </p:sp>
    </p:spTree>
    <p:extLst>
      <p:ext uri="{BB962C8B-B14F-4D97-AF65-F5344CB8AC3E}">
        <p14:creationId xmlns:p14="http://schemas.microsoft.com/office/powerpoint/2010/main" val="4192824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AC79A-1A61-4F43-CD68-2FE5C4347FB6}"/>
              </a:ext>
            </a:extLst>
          </p:cNvPr>
          <p:cNvSpPr>
            <a:spLocks noGrp="1"/>
          </p:cNvSpPr>
          <p:nvPr>
            <p:ph type="title"/>
          </p:nvPr>
        </p:nvSpPr>
        <p:spPr/>
        <p:txBody>
          <a:bodyPr/>
          <a:lstStyle/>
          <a:p>
            <a:r>
              <a:rPr lang="fr-FR" dirty="0"/>
              <a:t>COMMIT</a:t>
            </a:r>
          </a:p>
        </p:txBody>
      </p:sp>
      <p:sp>
        <p:nvSpPr>
          <p:cNvPr id="3" name="Espace réservé du texte 2">
            <a:extLst>
              <a:ext uri="{FF2B5EF4-FFF2-40B4-BE49-F238E27FC236}">
                <a16:creationId xmlns:a16="http://schemas.microsoft.com/office/drawing/2014/main" id="{A764D0E9-82A3-42AE-B9EC-470FACA58C16}"/>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375043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963537"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Mod</a:t>
            </a:r>
            <a:r>
              <a:rPr sz="1814" b="1" spc="-12" dirty="0">
                <a:solidFill>
                  <a:srgbClr val="0058FF"/>
                </a:solidFill>
                <a:latin typeface="Arial"/>
                <a:cs typeface="Arial"/>
              </a:rPr>
              <a:t>u</a:t>
            </a:r>
            <a:r>
              <a:rPr sz="1814" b="1" dirty="0">
                <a:solidFill>
                  <a:srgbClr val="0058FF"/>
                </a:solidFill>
                <a:latin typeface="Arial"/>
                <a:cs typeface="Arial"/>
              </a:rPr>
              <a:t>les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4885244" cy="573671"/>
          </a:xfrm>
          <a:prstGeom prst="rect">
            <a:avLst/>
          </a:prstGeom>
        </p:spPr>
        <p:txBody>
          <a:bodyPr vert="horz" wrap="square" lIns="0" tIns="15355" rIns="0" bIns="0" rtlCol="0">
            <a:spAutoFit/>
          </a:bodyPr>
          <a:lstStyle/>
          <a:p>
            <a:pPr marL="15356">
              <a:spcBef>
                <a:spcPts val="121"/>
              </a:spcBef>
            </a:pPr>
            <a:r>
              <a:rPr spc="351" dirty="0"/>
              <a:t>Rétrocompatibilité</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1059752" y="1563880"/>
            <a:ext cx="10215023" cy="658967"/>
          </a:xfrm>
          <a:prstGeom prst="rect">
            <a:avLst/>
          </a:prstGeom>
        </p:spPr>
        <p:txBody>
          <a:bodyPr vert="horz" wrap="square" lIns="0" tIns="42994" rIns="0" bIns="0" rtlCol="0">
            <a:spAutoFit/>
          </a:bodyPr>
          <a:lstStyle/>
          <a:p>
            <a:pPr marL="15356" marR="6142" defTabSz="1105601">
              <a:lnSpc>
                <a:spcPts val="2442"/>
              </a:lnSpc>
              <a:spcBef>
                <a:spcPts val="339"/>
              </a:spcBef>
            </a:pPr>
            <a:r>
              <a:rPr sz="2176" spc="-12" dirty="0">
                <a:solidFill>
                  <a:srgbClr val="FFFFFF"/>
                </a:solidFill>
                <a:latin typeface="Arial MT"/>
                <a:cs typeface="Arial MT"/>
              </a:rPr>
              <a:t>Pour</a:t>
            </a:r>
            <a:r>
              <a:rPr sz="2176" dirty="0">
                <a:solidFill>
                  <a:srgbClr val="FFFFFF"/>
                </a:solidFill>
                <a:latin typeface="Arial MT"/>
                <a:cs typeface="Arial MT"/>
              </a:rPr>
              <a:t> </a:t>
            </a:r>
            <a:r>
              <a:rPr sz="2176" spc="-12" dirty="0">
                <a:solidFill>
                  <a:srgbClr val="FFFFFF"/>
                </a:solidFill>
                <a:latin typeface="Arial MT"/>
                <a:cs typeface="Arial MT"/>
              </a:rPr>
              <a:t>des</a:t>
            </a:r>
            <a:r>
              <a:rPr sz="2176" spc="6" dirty="0">
                <a:solidFill>
                  <a:srgbClr val="FFFFFF"/>
                </a:solidFill>
                <a:latin typeface="Arial MT"/>
                <a:cs typeface="Arial MT"/>
              </a:rPr>
              <a:t> </a:t>
            </a:r>
            <a:r>
              <a:rPr sz="2176" spc="-6" dirty="0">
                <a:solidFill>
                  <a:srgbClr val="FFFFFF"/>
                </a:solidFill>
                <a:latin typeface="Arial MT"/>
                <a:cs typeface="Arial MT"/>
              </a:rPr>
              <a:t>raisons</a:t>
            </a:r>
            <a:r>
              <a:rPr sz="2176" spc="6" dirty="0">
                <a:solidFill>
                  <a:srgbClr val="FFFFFF"/>
                </a:solidFill>
                <a:latin typeface="Arial MT"/>
                <a:cs typeface="Arial MT"/>
              </a:rPr>
              <a:t> </a:t>
            </a:r>
            <a:r>
              <a:rPr sz="2176" spc="-6" dirty="0">
                <a:solidFill>
                  <a:srgbClr val="FFFFFF"/>
                </a:solidFill>
                <a:latin typeface="Arial MT"/>
                <a:cs typeface="Arial MT"/>
              </a:rPr>
              <a:t>de rétro-compatibilité,</a:t>
            </a:r>
            <a:r>
              <a:rPr sz="2176" spc="6" dirty="0">
                <a:solidFill>
                  <a:srgbClr val="FFFFFF"/>
                </a:solidFill>
                <a:latin typeface="Arial MT"/>
                <a:cs typeface="Arial MT"/>
              </a:rPr>
              <a:t> </a:t>
            </a:r>
            <a:r>
              <a:rPr sz="2176" spc="-6" dirty="0">
                <a:solidFill>
                  <a:srgbClr val="FFFFFF"/>
                </a:solidFill>
                <a:latin typeface="Arial MT"/>
                <a:cs typeface="Arial MT"/>
              </a:rPr>
              <a:t>des</a:t>
            </a:r>
            <a:r>
              <a:rPr sz="2176" spc="6" dirty="0">
                <a:solidFill>
                  <a:srgbClr val="FFFFFF"/>
                </a:solidFill>
                <a:latin typeface="Arial MT"/>
                <a:cs typeface="Arial MT"/>
              </a:rPr>
              <a:t> </a:t>
            </a:r>
            <a:r>
              <a:rPr sz="2176" spc="-6" dirty="0">
                <a:solidFill>
                  <a:srgbClr val="FFFFFF"/>
                </a:solidFill>
                <a:latin typeface="Arial MT"/>
                <a:cs typeface="Arial MT"/>
              </a:rPr>
              <a:t>règles</a:t>
            </a:r>
            <a:r>
              <a:rPr sz="2176" dirty="0">
                <a:solidFill>
                  <a:srgbClr val="FFFFFF"/>
                </a:solidFill>
                <a:latin typeface="Arial MT"/>
                <a:cs typeface="Arial MT"/>
              </a:rPr>
              <a:t> </a:t>
            </a:r>
            <a:r>
              <a:rPr sz="2176" spc="-12" dirty="0">
                <a:solidFill>
                  <a:srgbClr val="FFFFFF"/>
                </a:solidFill>
                <a:latin typeface="Arial MT"/>
                <a:cs typeface="Arial MT"/>
              </a:rPr>
              <a:t>spéciales</a:t>
            </a:r>
            <a:r>
              <a:rPr sz="2176" spc="6" dirty="0">
                <a:solidFill>
                  <a:srgbClr val="FFFFFF"/>
                </a:solidFill>
                <a:latin typeface="Arial MT"/>
                <a:cs typeface="Arial MT"/>
              </a:rPr>
              <a:t> </a:t>
            </a:r>
            <a:r>
              <a:rPr sz="2176" spc="-12" dirty="0">
                <a:solidFill>
                  <a:srgbClr val="FFFFFF"/>
                </a:solidFill>
                <a:latin typeface="Arial MT"/>
                <a:cs typeface="Arial MT"/>
              </a:rPr>
              <a:t>s’appliquent</a:t>
            </a:r>
            <a:r>
              <a:rPr sz="2176" spc="6" dirty="0">
                <a:solidFill>
                  <a:srgbClr val="FFFFFF"/>
                </a:solidFill>
                <a:latin typeface="Arial MT"/>
                <a:cs typeface="Arial MT"/>
              </a:rPr>
              <a:t> </a:t>
            </a:r>
            <a:r>
              <a:rPr sz="2176" spc="-6" dirty="0">
                <a:solidFill>
                  <a:srgbClr val="FFFFFF"/>
                </a:solidFill>
                <a:latin typeface="Arial MT"/>
                <a:cs typeface="Arial MT"/>
              </a:rPr>
              <a:t>au</a:t>
            </a:r>
            <a:r>
              <a:rPr sz="2176" dirty="0">
                <a:solidFill>
                  <a:srgbClr val="FFFFFF"/>
                </a:solidFill>
                <a:latin typeface="Arial MT"/>
                <a:cs typeface="Arial MT"/>
              </a:rPr>
              <a:t> </a:t>
            </a:r>
            <a:r>
              <a:rPr sz="2176" spc="-6" dirty="0">
                <a:solidFill>
                  <a:srgbClr val="FFFFFF"/>
                </a:solidFill>
                <a:latin typeface="Arial MT"/>
                <a:cs typeface="Arial MT"/>
              </a:rPr>
              <a:t>cas</a:t>
            </a:r>
            <a:r>
              <a:rPr sz="2176" dirty="0">
                <a:solidFill>
                  <a:srgbClr val="FFFFFF"/>
                </a:solidFill>
                <a:latin typeface="Arial MT"/>
                <a:cs typeface="Arial MT"/>
              </a:rPr>
              <a:t> </a:t>
            </a:r>
            <a:r>
              <a:rPr sz="2176" spc="-6" dirty="0">
                <a:solidFill>
                  <a:srgbClr val="FFFFFF"/>
                </a:solidFill>
                <a:latin typeface="Arial MT"/>
                <a:cs typeface="Arial MT"/>
              </a:rPr>
              <a:t>où </a:t>
            </a:r>
            <a:r>
              <a:rPr sz="2176" spc="-585" dirty="0">
                <a:solidFill>
                  <a:srgbClr val="FFFFFF"/>
                </a:solidFill>
                <a:latin typeface="Arial MT"/>
                <a:cs typeface="Arial MT"/>
              </a:rPr>
              <a:t> </a:t>
            </a:r>
            <a:r>
              <a:rPr sz="2176" spc="-6" dirty="0">
                <a:solidFill>
                  <a:srgbClr val="FFFFFF"/>
                </a:solidFill>
                <a:latin typeface="Arial MT"/>
                <a:cs typeface="Arial MT"/>
              </a:rPr>
              <a:t>toutes</a:t>
            </a:r>
            <a:r>
              <a:rPr sz="2176" dirty="0">
                <a:solidFill>
                  <a:srgbClr val="FFFFFF"/>
                </a:solidFill>
                <a:latin typeface="Arial MT"/>
                <a:cs typeface="Arial MT"/>
              </a:rPr>
              <a:t> </a:t>
            </a:r>
            <a:r>
              <a:rPr sz="2176" spc="-6" dirty="0">
                <a:solidFill>
                  <a:srgbClr val="FFFFFF"/>
                </a:solidFill>
                <a:latin typeface="Arial MT"/>
                <a:cs typeface="Arial MT"/>
              </a:rPr>
              <a:t>les</a:t>
            </a:r>
            <a:r>
              <a:rPr sz="2176" dirty="0">
                <a:solidFill>
                  <a:srgbClr val="FFFFFF"/>
                </a:solidFill>
                <a:latin typeface="Arial MT"/>
                <a:cs typeface="Arial MT"/>
              </a:rPr>
              <a:t> </a:t>
            </a:r>
            <a:r>
              <a:rPr sz="2176" spc="-12" dirty="0">
                <a:solidFill>
                  <a:srgbClr val="FFFFFF"/>
                </a:solidFill>
                <a:latin typeface="Arial MT"/>
                <a:cs typeface="Arial MT"/>
              </a:rPr>
              <a:t>dépendances</a:t>
            </a:r>
            <a:r>
              <a:rPr sz="2176" dirty="0">
                <a:solidFill>
                  <a:srgbClr val="FFFFFF"/>
                </a:solidFill>
                <a:latin typeface="Arial MT"/>
                <a:cs typeface="Arial MT"/>
              </a:rPr>
              <a:t> </a:t>
            </a:r>
            <a:r>
              <a:rPr sz="2176" spc="-6" dirty="0">
                <a:solidFill>
                  <a:srgbClr val="FFFFFF"/>
                </a:solidFill>
                <a:latin typeface="Arial MT"/>
                <a:cs typeface="Arial MT"/>
              </a:rPr>
              <a:t>ne sont</a:t>
            </a:r>
            <a:r>
              <a:rPr sz="2176" dirty="0">
                <a:solidFill>
                  <a:srgbClr val="FFFFFF"/>
                </a:solidFill>
                <a:latin typeface="Arial MT"/>
                <a:cs typeface="Arial MT"/>
              </a:rPr>
              <a:t> </a:t>
            </a:r>
            <a:r>
              <a:rPr sz="2176" spc="-6" dirty="0">
                <a:solidFill>
                  <a:srgbClr val="FFFFFF"/>
                </a:solidFill>
                <a:latin typeface="Arial MT"/>
                <a:cs typeface="Arial MT"/>
              </a:rPr>
              <a:t>pas</a:t>
            </a:r>
            <a:r>
              <a:rPr sz="2176" dirty="0">
                <a:solidFill>
                  <a:srgbClr val="FFFFFF"/>
                </a:solidFill>
                <a:latin typeface="Arial MT"/>
                <a:cs typeface="Arial MT"/>
              </a:rPr>
              <a:t> </a:t>
            </a:r>
            <a:r>
              <a:rPr sz="2176" spc="-12" dirty="0">
                <a:solidFill>
                  <a:srgbClr val="FFFFFF"/>
                </a:solidFill>
                <a:latin typeface="Arial MT"/>
                <a:cs typeface="Arial MT"/>
              </a:rPr>
              <a:t>‘modularisées’</a:t>
            </a:r>
            <a:r>
              <a:rPr sz="2176" spc="-79" dirty="0">
                <a:solidFill>
                  <a:srgbClr val="FFFFFF"/>
                </a:solidFill>
                <a:latin typeface="Arial MT"/>
                <a:cs typeface="Arial MT"/>
              </a:rPr>
              <a:t> </a:t>
            </a:r>
            <a:r>
              <a:rPr sz="2176" dirty="0">
                <a:solidFill>
                  <a:srgbClr val="FFFFFF"/>
                </a:solidFill>
                <a:latin typeface="Arial MT"/>
                <a:cs typeface="Arial MT"/>
              </a:rPr>
              <a:t>:</a:t>
            </a:r>
            <a:endParaRPr sz="2176">
              <a:solidFill>
                <a:prstClr val="black"/>
              </a:solidFill>
              <a:latin typeface="Arial MT"/>
              <a:cs typeface="Arial MT"/>
            </a:endParaRPr>
          </a:p>
        </p:txBody>
      </p:sp>
      <p:sp>
        <p:nvSpPr>
          <p:cNvPr id="6" name="object 6"/>
          <p:cNvSpPr txBox="1"/>
          <p:nvPr/>
        </p:nvSpPr>
        <p:spPr>
          <a:xfrm>
            <a:off x="1190332" y="4100170"/>
            <a:ext cx="195778" cy="266664"/>
          </a:xfrm>
          <a:prstGeom prst="rect">
            <a:avLst/>
          </a:prstGeom>
        </p:spPr>
        <p:txBody>
          <a:bodyPr vert="horz" wrap="square" lIns="0" tIns="15355" rIns="0" bIns="0" rtlCol="0">
            <a:spAutoFit/>
          </a:bodyPr>
          <a:lstStyle/>
          <a:p>
            <a:pPr marL="15356" defTabSz="1105601">
              <a:spcBef>
                <a:spcPts val="121"/>
              </a:spcBef>
            </a:pPr>
            <a:r>
              <a:rPr sz="1632" dirty="0">
                <a:solidFill>
                  <a:srgbClr val="0058FF"/>
                </a:solidFill>
                <a:latin typeface="Lucida Sans Unicode"/>
                <a:cs typeface="Lucida Sans Unicode"/>
              </a:rPr>
              <a:t>●</a:t>
            </a:r>
            <a:endParaRPr sz="1632">
              <a:solidFill>
                <a:prstClr val="black"/>
              </a:solidFill>
              <a:latin typeface="Lucida Sans Unicode"/>
              <a:cs typeface="Lucida Sans Unicode"/>
            </a:endParaRPr>
          </a:p>
        </p:txBody>
      </p:sp>
      <p:sp>
        <p:nvSpPr>
          <p:cNvPr id="7" name="object 7"/>
          <p:cNvSpPr txBox="1"/>
          <p:nvPr/>
        </p:nvSpPr>
        <p:spPr>
          <a:xfrm>
            <a:off x="1190332" y="2356928"/>
            <a:ext cx="10195061" cy="2672339"/>
          </a:xfrm>
          <a:prstGeom prst="rect">
            <a:avLst/>
          </a:prstGeom>
        </p:spPr>
        <p:txBody>
          <a:bodyPr vert="horz" wrap="square" lIns="0" tIns="42994" rIns="0" bIns="0" rtlCol="0">
            <a:spAutoFit/>
          </a:bodyPr>
          <a:lstStyle/>
          <a:p>
            <a:pPr marL="406923" marR="6142" indent="-392335" defTabSz="1105601">
              <a:lnSpc>
                <a:spcPts val="2442"/>
              </a:lnSpc>
              <a:spcBef>
                <a:spcPts val="339"/>
              </a:spcBef>
              <a:buClr>
                <a:srgbClr val="0058FF"/>
              </a:buClr>
              <a:buSzPct val="75000"/>
              <a:buFont typeface="Lucida Sans Unicode"/>
              <a:buChar char="●"/>
              <a:tabLst>
                <a:tab pos="406923" algn="l"/>
                <a:tab pos="407690" algn="l"/>
              </a:tabLst>
            </a:pPr>
            <a:r>
              <a:rPr sz="2176" spc="-6" dirty="0">
                <a:solidFill>
                  <a:srgbClr val="FFFFFF"/>
                </a:solidFill>
                <a:latin typeface="Arial MT"/>
                <a:cs typeface="Arial MT"/>
              </a:rPr>
              <a:t>Si un jar </a:t>
            </a:r>
            <a:r>
              <a:rPr sz="2176" dirty="0">
                <a:solidFill>
                  <a:srgbClr val="FFFFFF"/>
                </a:solidFill>
                <a:latin typeface="Arial MT"/>
                <a:cs typeface="Arial MT"/>
              </a:rPr>
              <a:t>A </a:t>
            </a:r>
            <a:r>
              <a:rPr sz="2176" spc="-12" dirty="0">
                <a:solidFill>
                  <a:srgbClr val="FFFFFF"/>
                </a:solidFill>
                <a:latin typeface="Arial MT"/>
                <a:cs typeface="Arial MT"/>
              </a:rPr>
              <a:t>dépend </a:t>
            </a:r>
            <a:r>
              <a:rPr sz="2176" spc="-6" dirty="0">
                <a:solidFill>
                  <a:srgbClr val="FFFFFF"/>
                </a:solidFill>
                <a:latin typeface="Arial MT"/>
                <a:cs typeface="Arial MT"/>
              </a:rPr>
              <a:t>d’un jar </a:t>
            </a:r>
            <a:r>
              <a:rPr sz="2176" dirty="0">
                <a:solidFill>
                  <a:srgbClr val="FFFFFF"/>
                </a:solidFill>
                <a:latin typeface="Arial MT"/>
                <a:cs typeface="Arial MT"/>
              </a:rPr>
              <a:t>B </a:t>
            </a:r>
            <a:r>
              <a:rPr sz="2176" spc="-6" dirty="0">
                <a:solidFill>
                  <a:srgbClr val="FFFFFF"/>
                </a:solidFill>
                <a:latin typeface="Arial MT"/>
                <a:cs typeface="Arial MT"/>
              </a:rPr>
              <a:t>et que le jar </a:t>
            </a:r>
            <a:r>
              <a:rPr sz="2176" dirty="0">
                <a:solidFill>
                  <a:srgbClr val="FFFFFF"/>
                </a:solidFill>
                <a:latin typeface="Arial MT"/>
                <a:cs typeface="Arial MT"/>
              </a:rPr>
              <a:t>A </a:t>
            </a:r>
            <a:r>
              <a:rPr sz="2176" spc="-6" dirty="0">
                <a:solidFill>
                  <a:srgbClr val="FFFFFF"/>
                </a:solidFill>
                <a:latin typeface="Arial MT"/>
                <a:cs typeface="Arial MT"/>
              </a:rPr>
              <a:t>ne contient pas de </a:t>
            </a:r>
            <a:r>
              <a:rPr sz="2176" spc="-12" dirty="0">
                <a:solidFill>
                  <a:srgbClr val="FFFFFF"/>
                </a:solidFill>
                <a:latin typeface="Arial MT"/>
                <a:cs typeface="Arial MT"/>
              </a:rPr>
              <a:t>module-info.java, </a:t>
            </a:r>
            <a:r>
              <a:rPr sz="2176" spc="-592" dirty="0">
                <a:solidFill>
                  <a:srgbClr val="FFFFFF"/>
                </a:solidFill>
                <a:latin typeface="Arial MT"/>
                <a:cs typeface="Arial MT"/>
              </a:rPr>
              <a:t> </a:t>
            </a:r>
            <a:r>
              <a:rPr sz="2176" spc="-6" dirty="0">
                <a:solidFill>
                  <a:srgbClr val="FFFFFF"/>
                </a:solidFill>
                <a:latin typeface="Arial MT"/>
                <a:cs typeface="Arial MT"/>
              </a:rPr>
              <a:t>les</a:t>
            </a:r>
            <a:r>
              <a:rPr sz="2176" dirty="0">
                <a:solidFill>
                  <a:srgbClr val="FFFFFF"/>
                </a:solidFill>
                <a:latin typeface="Arial MT"/>
                <a:cs typeface="Arial MT"/>
              </a:rPr>
              <a:t> </a:t>
            </a:r>
            <a:r>
              <a:rPr sz="2176" spc="-6" dirty="0">
                <a:solidFill>
                  <a:srgbClr val="FFFFFF"/>
                </a:solidFill>
                <a:latin typeface="Arial MT"/>
                <a:cs typeface="Arial MT"/>
              </a:rPr>
              <a:t>règles</a:t>
            </a:r>
            <a:r>
              <a:rPr sz="2176" dirty="0">
                <a:solidFill>
                  <a:srgbClr val="FFFFFF"/>
                </a:solidFill>
                <a:latin typeface="Arial MT"/>
                <a:cs typeface="Arial MT"/>
              </a:rPr>
              <a:t> </a:t>
            </a:r>
            <a:r>
              <a:rPr sz="2176" spc="-6" dirty="0">
                <a:solidFill>
                  <a:srgbClr val="FFFFFF"/>
                </a:solidFill>
                <a:latin typeface="Arial MT"/>
                <a:cs typeface="Arial MT"/>
              </a:rPr>
              <a:t>de module</a:t>
            </a:r>
            <a:r>
              <a:rPr sz="2176" dirty="0">
                <a:solidFill>
                  <a:srgbClr val="FFFFFF"/>
                </a:solidFill>
                <a:latin typeface="Arial MT"/>
                <a:cs typeface="Arial MT"/>
              </a:rPr>
              <a:t> </a:t>
            </a:r>
            <a:r>
              <a:rPr sz="2176" spc="-6" dirty="0">
                <a:solidFill>
                  <a:srgbClr val="FFFFFF"/>
                </a:solidFill>
                <a:latin typeface="Arial MT"/>
                <a:cs typeface="Arial MT"/>
              </a:rPr>
              <a:t>ne </a:t>
            </a:r>
            <a:r>
              <a:rPr sz="2176" spc="-12" dirty="0">
                <a:solidFill>
                  <a:srgbClr val="FFFFFF"/>
                </a:solidFill>
                <a:latin typeface="Arial MT"/>
                <a:cs typeface="Arial MT"/>
              </a:rPr>
              <a:t>s’appliquent</a:t>
            </a:r>
            <a:r>
              <a:rPr sz="2176" dirty="0">
                <a:solidFill>
                  <a:srgbClr val="FFFFFF"/>
                </a:solidFill>
                <a:latin typeface="Arial MT"/>
                <a:cs typeface="Arial MT"/>
              </a:rPr>
              <a:t> </a:t>
            </a:r>
            <a:r>
              <a:rPr sz="2176" spc="-6" dirty="0">
                <a:solidFill>
                  <a:srgbClr val="FFFFFF"/>
                </a:solidFill>
                <a:latin typeface="Arial MT"/>
                <a:cs typeface="Arial MT"/>
              </a:rPr>
              <a:t>pas</a:t>
            </a:r>
            <a:r>
              <a:rPr sz="2176" spc="6" dirty="0">
                <a:solidFill>
                  <a:srgbClr val="FFFFFF"/>
                </a:solidFill>
                <a:latin typeface="Arial MT"/>
                <a:cs typeface="Arial MT"/>
              </a:rPr>
              <a:t> </a:t>
            </a:r>
            <a:r>
              <a:rPr sz="2176" spc="-6" dirty="0">
                <a:solidFill>
                  <a:srgbClr val="FFFFFF"/>
                </a:solidFill>
                <a:latin typeface="Arial MT"/>
                <a:cs typeface="Arial MT"/>
              </a:rPr>
              <a:t>(il n’y</a:t>
            </a:r>
            <a:r>
              <a:rPr sz="2176" dirty="0">
                <a:solidFill>
                  <a:srgbClr val="FFFFFF"/>
                </a:solidFill>
                <a:latin typeface="Arial MT"/>
                <a:cs typeface="Arial MT"/>
              </a:rPr>
              <a:t> a </a:t>
            </a:r>
            <a:r>
              <a:rPr sz="2176" spc="-12" dirty="0">
                <a:solidFill>
                  <a:srgbClr val="FFFFFF"/>
                </a:solidFill>
                <a:latin typeface="Arial MT"/>
                <a:cs typeface="Arial MT"/>
              </a:rPr>
              <a:t>aucune</a:t>
            </a:r>
            <a:r>
              <a:rPr sz="2176" spc="-6" dirty="0">
                <a:solidFill>
                  <a:srgbClr val="FFFFFF"/>
                </a:solidFill>
                <a:latin typeface="Arial MT"/>
                <a:cs typeface="Arial MT"/>
              </a:rPr>
              <a:t> </a:t>
            </a:r>
            <a:r>
              <a:rPr sz="2176" spc="-12" dirty="0">
                <a:solidFill>
                  <a:srgbClr val="FFFFFF"/>
                </a:solidFill>
                <a:latin typeface="Arial MT"/>
                <a:cs typeface="Arial MT"/>
              </a:rPr>
              <a:t>encapsulation </a:t>
            </a:r>
            <a:r>
              <a:rPr sz="2176" spc="-6" dirty="0">
                <a:solidFill>
                  <a:srgbClr val="FFFFFF"/>
                </a:solidFill>
                <a:latin typeface="Arial MT"/>
                <a:cs typeface="Arial MT"/>
              </a:rPr>
              <a:t> supplémentaire),</a:t>
            </a:r>
            <a:r>
              <a:rPr sz="2176" spc="6" dirty="0">
                <a:solidFill>
                  <a:srgbClr val="FFFFFF"/>
                </a:solidFill>
                <a:latin typeface="Arial MT"/>
                <a:cs typeface="Arial MT"/>
              </a:rPr>
              <a:t> </a:t>
            </a:r>
            <a:r>
              <a:rPr sz="2176" spc="-6" dirty="0">
                <a:solidFill>
                  <a:srgbClr val="FFFFFF"/>
                </a:solidFill>
                <a:latin typeface="Arial MT"/>
                <a:cs typeface="Arial MT"/>
              </a:rPr>
              <a:t>même si le jar</a:t>
            </a:r>
            <a:r>
              <a:rPr sz="2176" dirty="0">
                <a:solidFill>
                  <a:srgbClr val="FFFFFF"/>
                </a:solidFill>
                <a:latin typeface="Arial MT"/>
                <a:cs typeface="Arial MT"/>
              </a:rPr>
              <a:t> B</a:t>
            </a:r>
            <a:r>
              <a:rPr sz="2176" spc="-6" dirty="0">
                <a:solidFill>
                  <a:srgbClr val="FFFFFF"/>
                </a:solidFill>
                <a:latin typeface="Arial MT"/>
                <a:cs typeface="Arial MT"/>
              </a:rPr>
              <a:t> contient</a:t>
            </a:r>
            <a:r>
              <a:rPr sz="2176" dirty="0">
                <a:solidFill>
                  <a:srgbClr val="FFFFFF"/>
                </a:solidFill>
                <a:latin typeface="Arial MT"/>
                <a:cs typeface="Arial MT"/>
              </a:rPr>
              <a:t> </a:t>
            </a:r>
            <a:r>
              <a:rPr sz="2176" spc="-6" dirty="0">
                <a:solidFill>
                  <a:srgbClr val="FFFFFF"/>
                </a:solidFill>
                <a:latin typeface="Arial MT"/>
                <a:cs typeface="Arial MT"/>
              </a:rPr>
              <a:t>un </a:t>
            </a:r>
            <a:r>
              <a:rPr sz="2176" spc="-12" dirty="0">
                <a:solidFill>
                  <a:srgbClr val="FFFFFF"/>
                </a:solidFill>
                <a:latin typeface="Arial MT"/>
                <a:cs typeface="Arial MT"/>
              </a:rPr>
              <a:t>module-info.java.</a:t>
            </a:r>
            <a:r>
              <a:rPr sz="2176" dirty="0">
                <a:solidFill>
                  <a:srgbClr val="FFFFFF"/>
                </a:solidFill>
                <a:latin typeface="Arial MT"/>
                <a:cs typeface="Arial MT"/>
              </a:rPr>
              <a:t> </a:t>
            </a:r>
            <a:r>
              <a:rPr sz="2176" spc="-6" dirty="0">
                <a:solidFill>
                  <a:srgbClr val="FFFFFF"/>
                </a:solidFill>
                <a:latin typeface="Arial MT"/>
                <a:cs typeface="Arial MT"/>
              </a:rPr>
              <a:t>Ceci protège les </a:t>
            </a:r>
            <a:r>
              <a:rPr sz="2176" spc="-585" dirty="0">
                <a:solidFill>
                  <a:srgbClr val="FFFFFF"/>
                </a:solidFill>
                <a:latin typeface="Arial MT"/>
                <a:cs typeface="Arial MT"/>
              </a:rPr>
              <a:t> </a:t>
            </a:r>
            <a:r>
              <a:rPr sz="2176" spc="-12" dirty="0">
                <a:solidFill>
                  <a:srgbClr val="FFFFFF"/>
                </a:solidFill>
                <a:latin typeface="Arial MT"/>
                <a:cs typeface="Arial MT"/>
              </a:rPr>
              <a:t>développeurs</a:t>
            </a:r>
            <a:r>
              <a:rPr sz="2176" dirty="0">
                <a:solidFill>
                  <a:srgbClr val="FFFFFF"/>
                </a:solidFill>
                <a:latin typeface="Arial MT"/>
                <a:cs typeface="Arial MT"/>
              </a:rPr>
              <a:t> </a:t>
            </a:r>
            <a:r>
              <a:rPr sz="2176" spc="-6" dirty="0">
                <a:solidFill>
                  <a:srgbClr val="FFFFFF"/>
                </a:solidFill>
                <a:latin typeface="Arial MT"/>
                <a:cs typeface="Arial MT"/>
              </a:rPr>
              <a:t>qui</a:t>
            </a:r>
            <a:r>
              <a:rPr sz="2176" dirty="0">
                <a:solidFill>
                  <a:srgbClr val="FFFFFF"/>
                </a:solidFill>
                <a:latin typeface="Arial MT"/>
                <a:cs typeface="Arial MT"/>
              </a:rPr>
              <a:t> </a:t>
            </a:r>
            <a:r>
              <a:rPr sz="2176" spc="-6" dirty="0">
                <a:solidFill>
                  <a:srgbClr val="FFFFFF"/>
                </a:solidFill>
                <a:latin typeface="Arial MT"/>
                <a:cs typeface="Arial MT"/>
              </a:rPr>
              <a:t>ne</a:t>
            </a:r>
            <a:r>
              <a:rPr sz="2176" dirty="0">
                <a:solidFill>
                  <a:srgbClr val="FFFFFF"/>
                </a:solidFill>
                <a:latin typeface="Arial MT"/>
                <a:cs typeface="Arial MT"/>
              </a:rPr>
              <a:t> </a:t>
            </a:r>
            <a:r>
              <a:rPr sz="2176" spc="-12" dirty="0">
                <a:solidFill>
                  <a:srgbClr val="FFFFFF"/>
                </a:solidFill>
                <a:latin typeface="Arial MT"/>
                <a:cs typeface="Arial MT"/>
              </a:rPr>
              <a:t>peuvent</a:t>
            </a:r>
            <a:r>
              <a:rPr sz="2176" spc="6" dirty="0">
                <a:solidFill>
                  <a:srgbClr val="FFFFFF"/>
                </a:solidFill>
                <a:latin typeface="Arial MT"/>
                <a:cs typeface="Arial MT"/>
              </a:rPr>
              <a:t> </a:t>
            </a:r>
            <a:r>
              <a:rPr sz="2176" spc="-6" dirty="0">
                <a:solidFill>
                  <a:srgbClr val="FFFFFF"/>
                </a:solidFill>
                <a:latin typeface="Arial MT"/>
                <a:cs typeface="Arial MT"/>
              </a:rPr>
              <a:t>ou</a:t>
            </a:r>
            <a:r>
              <a:rPr sz="2176" dirty="0">
                <a:solidFill>
                  <a:srgbClr val="FFFFFF"/>
                </a:solidFill>
                <a:latin typeface="Arial MT"/>
                <a:cs typeface="Arial MT"/>
              </a:rPr>
              <a:t> </a:t>
            </a:r>
            <a:r>
              <a:rPr sz="2176" spc="-6" dirty="0">
                <a:solidFill>
                  <a:srgbClr val="FFFFFF"/>
                </a:solidFill>
                <a:latin typeface="Arial MT"/>
                <a:cs typeface="Arial MT"/>
              </a:rPr>
              <a:t>ne </a:t>
            </a:r>
            <a:r>
              <a:rPr sz="2176" spc="-12" dirty="0">
                <a:solidFill>
                  <a:srgbClr val="FFFFFF"/>
                </a:solidFill>
                <a:latin typeface="Arial MT"/>
                <a:cs typeface="Arial MT"/>
              </a:rPr>
              <a:t>veulent</a:t>
            </a:r>
            <a:r>
              <a:rPr sz="2176" spc="6" dirty="0">
                <a:solidFill>
                  <a:srgbClr val="FFFFFF"/>
                </a:solidFill>
                <a:latin typeface="Arial MT"/>
                <a:cs typeface="Arial MT"/>
              </a:rPr>
              <a:t> </a:t>
            </a:r>
            <a:r>
              <a:rPr sz="2176" spc="-6" dirty="0">
                <a:solidFill>
                  <a:srgbClr val="FFFFFF"/>
                </a:solidFill>
                <a:latin typeface="Arial MT"/>
                <a:cs typeface="Arial MT"/>
              </a:rPr>
              <a:t>utiliser</a:t>
            </a:r>
            <a:r>
              <a:rPr sz="2176" spc="6" dirty="0">
                <a:solidFill>
                  <a:srgbClr val="FFFFFF"/>
                </a:solidFill>
                <a:latin typeface="Arial MT"/>
                <a:cs typeface="Arial MT"/>
              </a:rPr>
              <a:t> </a:t>
            </a:r>
            <a:r>
              <a:rPr sz="2176" spc="-6" dirty="0">
                <a:solidFill>
                  <a:srgbClr val="FFFFFF"/>
                </a:solidFill>
                <a:latin typeface="Arial MT"/>
                <a:cs typeface="Arial MT"/>
              </a:rPr>
              <a:t>les</a:t>
            </a:r>
            <a:r>
              <a:rPr sz="2176" spc="6" dirty="0">
                <a:solidFill>
                  <a:srgbClr val="FFFFFF"/>
                </a:solidFill>
                <a:latin typeface="Arial MT"/>
                <a:cs typeface="Arial MT"/>
              </a:rPr>
              <a:t> </a:t>
            </a:r>
            <a:r>
              <a:rPr sz="2176" spc="-12" dirty="0">
                <a:solidFill>
                  <a:srgbClr val="FFFFFF"/>
                </a:solidFill>
                <a:latin typeface="Arial MT"/>
                <a:cs typeface="Arial MT"/>
              </a:rPr>
              <a:t>modules</a:t>
            </a:r>
            <a:r>
              <a:rPr sz="2176" spc="6" dirty="0">
                <a:solidFill>
                  <a:srgbClr val="FFFFFF"/>
                </a:solidFill>
                <a:latin typeface="Arial MT"/>
                <a:cs typeface="Arial MT"/>
              </a:rPr>
              <a:t> </a:t>
            </a:r>
            <a:r>
              <a:rPr sz="2176" spc="-6" dirty="0">
                <a:solidFill>
                  <a:srgbClr val="FFFFFF"/>
                </a:solidFill>
                <a:latin typeface="Arial MT"/>
                <a:cs typeface="Arial MT"/>
              </a:rPr>
              <a:t>de bugs,</a:t>
            </a:r>
            <a:r>
              <a:rPr sz="2176" spc="6" dirty="0">
                <a:solidFill>
                  <a:srgbClr val="FFFFFF"/>
                </a:solidFill>
                <a:latin typeface="Arial MT"/>
                <a:cs typeface="Arial MT"/>
              </a:rPr>
              <a:t> </a:t>
            </a:r>
            <a:r>
              <a:rPr sz="2176" spc="-6" dirty="0">
                <a:solidFill>
                  <a:srgbClr val="FFFFFF"/>
                </a:solidFill>
                <a:latin typeface="Arial MT"/>
                <a:cs typeface="Arial MT"/>
              </a:rPr>
              <a:t>même </a:t>
            </a:r>
            <a:r>
              <a:rPr sz="2176" dirty="0">
                <a:solidFill>
                  <a:srgbClr val="FFFFFF"/>
                </a:solidFill>
                <a:latin typeface="Arial MT"/>
                <a:cs typeface="Arial MT"/>
              </a:rPr>
              <a:t> </a:t>
            </a:r>
            <a:r>
              <a:rPr sz="2176" spc="-6" dirty="0">
                <a:solidFill>
                  <a:srgbClr val="FFFFFF"/>
                </a:solidFill>
                <a:latin typeface="Arial MT"/>
                <a:cs typeface="Arial MT"/>
              </a:rPr>
              <a:t>s’ils</a:t>
            </a:r>
            <a:r>
              <a:rPr sz="2176" dirty="0">
                <a:solidFill>
                  <a:srgbClr val="FFFFFF"/>
                </a:solidFill>
                <a:latin typeface="Arial MT"/>
                <a:cs typeface="Arial MT"/>
              </a:rPr>
              <a:t> </a:t>
            </a:r>
            <a:r>
              <a:rPr sz="2176" spc="-12" dirty="0">
                <a:solidFill>
                  <a:srgbClr val="FFFFFF"/>
                </a:solidFill>
                <a:latin typeface="Arial MT"/>
                <a:cs typeface="Arial MT"/>
              </a:rPr>
              <a:t>utilisent</a:t>
            </a:r>
            <a:r>
              <a:rPr sz="2176" dirty="0">
                <a:solidFill>
                  <a:srgbClr val="FFFFFF"/>
                </a:solidFill>
                <a:latin typeface="Arial MT"/>
                <a:cs typeface="Arial MT"/>
              </a:rPr>
              <a:t> </a:t>
            </a:r>
            <a:r>
              <a:rPr sz="2176" spc="-6" dirty="0">
                <a:solidFill>
                  <a:srgbClr val="FFFFFF"/>
                </a:solidFill>
                <a:latin typeface="Arial MT"/>
                <a:cs typeface="Arial MT"/>
              </a:rPr>
              <a:t>des</a:t>
            </a:r>
            <a:r>
              <a:rPr sz="2176" dirty="0">
                <a:solidFill>
                  <a:srgbClr val="FFFFFF"/>
                </a:solidFill>
                <a:latin typeface="Arial MT"/>
                <a:cs typeface="Arial MT"/>
              </a:rPr>
              <a:t> </a:t>
            </a:r>
            <a:r>
              <a:rPr sz="2176" spc="-6" dirty="0">
                <a:solidFill>
                  <a:srgbClr val="FFFFFF"/>
                </a:solidFill>
                <a:latin typeface="Arial MT"/>
                <a:cs typeface="Arial MT"/>
              </a:rPr>
              <a:t>jar</a:t>
            </a:r>
            <a:r>
              <a:rPr sz="2176" dirty="0">
                <a:solidFill>
                  <a:srgbClr val="FFFFFF"/>
                </a:solidFill>
                <a:latin typeface="Arial MT"/>
                <a:cs typeface="Arial MT"/>
              </a:rPr>
              <a:t> </a:t>
            </a:r>
            <a:r>
              <a:rPr sz="2176" spc="-12" dirty="0">
                <a:solidFill>
                  <a:srgbClr val="FFFFFF"/>
                </a:solidFill>
                <a:latin typeface="Arial MT"/>
                <a:cs typeface="Arial MT"/>
              </a:rPr>
              <a:t>qui</a:t>
            </a:r>
            <a:r>
              <a:rPr sz="2176" spc="-6" dirty="0">
                <a:solidFill>
                  <a:srgbClr val="FFFFFF"/>
                </a:solidFill>
                <a:latin typeface="Arial MT"/>
                <a:cs typeface="Arial MT"/>
              </a:rPr>
              <a:t> sont</a:t>
            </a:r>
            <a:r>
              <a:rPr sz="2176" dirty="0">
                <a:solidFill>
                  <a:srgbClr val="FFFFFF"/>
                </a:solidFill>
                <a:latin typeface="Arial MT"/>
                <a:cs typeface="Arial MT"/>
              </a:rPr>
              <a:t> </a:t>
            </a:r>
            <a:r>
              <a:rPr sz="2176" spc="-12" dirty="0">
                <a:solidFill>
                  <a:srgbClr val="FFFFFF"/>
                </a:solidFill>
                <a:latin typeface="Arial MT"/>
                <a:cs typeface="Arial MT"/>
              </a:rPr>
              <a:t>‘modularisés’.</a:t>
            </a:r>
            <a:endParaRPr sz="2176">
              <a:solidFill>
                <a:prstClr val="black"/>
              </a:solidFill>
              <a:latin typeface="Arial MT"/>
              <a:cs typeface="Arial MT"/>
            </a:endParaRPr>
          </a:p>
          <a:p>
            <a:pPr marL="406923" marR="177357" defTabSz="1105601">
              <a:lnSpc>
                <a:spcPts val="2442"/>
              </a:lnSpc>
              <a:spcBef>
                <a:spcPts val="1348"/>
              </a:spcBef>
            </a:pPr>
            <a:r>
              <a:rPr sz="2176" spc="-6" dirty="0">
                <a:solidFill>
                  <a:srgbClr val="FFFFFF"/>
                </a:solidFill>
                <a:latin typeface="Arial MT"/>
                <a:cs typeface="Arial MT"/>
              </a:rPr>
              <a:t>En </a:t>
            </a:r>
            <a:r>
              <a:rPr sz="2176" spc="-12" dirty="0">
                <a:solidFill>
                  <a:srgbClr val="FFFFFF"/>
                </a:solidFill>
                <a:latin typeface="Arial MT"/>
                <a:cs typeface="Arial MT"/>
              </a:rPr>
              <a:t>revanche, </a:t>
            </a:r>
            <a:r>
              <a:rPr sz="2176" spc="-6" dirty="0">
                <a:solidFill>
                  <a:srgbClr val="FFFFFF"/>
                </a:solidFill>
                <a:latin typeface="Arial MT"/>
                <a:cs typeface="Arial MT"/>
              </a:rPr>
              <a:t>si un jar </a:t>
            </a:r>
            <a:r>
              <a:rPr sz="2176" dirty="0">
                <a:solidFill>
                  <a:srgbClr val="FFFFFF"/>
                </a:solidFill>
                <a:latin typeface="Arial MT"/>
                <a:cs typeface="Arial MT"/>
              </a:rPr>
              <a:t>A </a:t>
            </a:r>
            <a:r>
              <a:rPr sz="2176" spc="-12" dirty="0">
                <a:solidFill>
                  <a:srgbClr val="FFFFFF"/>
                </a:solidFill>
                <a:latin typeface="Arial MT"/>
                <a:cs typeface="Arial MT"/>
              </a:rPr>
              <a:t>dépend d’un </a:t>
            </a:r>
            <a:r>
              <a:rPr sz="2176" spc="-6" dirty="0">
                <a:solidFill>
                  <a:srgbClr val="FFFFFF"/>
                </a:solidFill>
                <a:latin typeface="Arial MT"/>
                <a:cs typeface="Arial MT"/>
              </a:rPr>
              <a:t>jar B, et que le jar </a:t>
            </a:r>
            <a:r>
              <a:rPr sz="2176" dirty="0">
                <a:solidFill>
                  <a:srgbClr val="FFFFFF"/>
                </a:solidFill>
                <a:latin typeface="Arial MT"/>
                <a:cs typeface="Arial MT"/>
              </a:rPr>
              <a:t>A </a:t>
            </a:r>
            <a:r>
              <a:rPr sz="2176" spc="-6" dirty="0">
                <a:solidFill>
                  <a:srgbClr val="FFFFFF"/>
                </a:solidFill>
                <a:latin typeface="Arial MT"/>
                <a:cs typeface="Arial MT"/>
              </a:rPr>
              <a:t>contient un </a:t>
            </a:r>
            <a:r>
              <a:rPr sz="2176" spc="-12" dirty="0">
                <a:solidFill>
                  <a:srgbClr val="FFFFFF"/>
                </a:solidFill>
                <a:latin typeface="Arial MT"/>
                <a:cs typeface="Arial MT"/>
              </a:rPr>
              <a:t>module- </a:t>
            </a:r>
            <a:r>
              <a:rPr sz="2176" spc="-6" dirty="0">
                <a:solidFill>
                  <a:srgbClr val="FFFFFF"/>
                </a:solidFill>
                <a:latin typeface="Arial MT"/>
                <a:cs typeface="Arial MT"/>
              </a:rPr>
              <a:t> info.java, et</a:t>
            </a:r>
            <a:r>
              <a:rPr sz="2176" dirty="0">
                <a:solidFill>
                  <a:srgbClr val="FFFFFF"/>
                </a:solidFill>
                <a:latin typeface="Arial MT"/>
                <a:cs typeface="Arial MT"/>
              </a:rPr>
              <a:t> </a:t>
            </a:r>
            <a:r>
              <a:rPr sz="2176" spc="-12" dirty="0">
                <a:solidFill>
                  <a:srgbClr val="FFFFFF"/>
                </a:solidFill>
                <a:latin typeface="Arial MT"/>
                <a:cs typeface="Arial MT"/>
              </a:rPr>
              <a:t>non</a:t>
            </a:r>
            <a:r>
              <a:rPr sz="2176" spc="-6" dirty="0">
                <a:solidFill>
                  <a:srgbClr val="FFFFFF"/>
                </a:solidFill>
                <a:latin typeface="Arial MT"/>
                <a:cs typeface="Arial MT"/>
              </a:rPr>
              <a:t> le jar</a:t>
            </a:r>
            <a:r>
              <a:rPr sz="2176" dirty="0">
                <a:solidFill>
                  <a:srgbClr val="FFFFFF"/>
                </a:solidFill>
                <a:latin typeface="Arial MT"/>
                <a:cs typeface="Arial MT"/>
              </a:rPr>
              <a:t> </a:t>
            </a:r>
            <a:r>
              <a:rPr sz="2176" spc="-6" dirty="0">
                <a:solidFill>
                  <a:srgbClr val="FFFFFF"/>
                </a:solidFill>
                <a:latin typeface="Arial MT"/>
                <a:cs typeface="Arial MT"/>
              </a:rPr>
              <a:t>B,</a:t>
            </a:r>
            <a:r>
              <a:rPr sz="2176" dirty="0">
                <a:solidFill>
                  <a:srgbClr val="FFFFFF"/>
                </a:solidFill>
                <a:latin typeface="Arial MT"/>
                <a:cs typeface="Arial MT"/>
              </a:rPr>
              <a:t> </a:t>
            </a:r>
            <a:r>
              <a:rPr sz="2176" spc="-6" dirty="0">
                <a:solidFill>
                  <a:srgbClr val="FFFFFF"/>
                </a:solidFill>
                <a:latin typeface="Arial MT"/>
                <a:cs typeface="Arial MT"/>
              </a:rPr>
              <a:t>les</a:t>
            </a:r>
            <a:r>
              <a:rPr sz="2176" dirty="0">
                <a:solidFill>
                  <a:srgbClr val="FFFFFF"/>
                </a:solidFill>
                <a:latin typeface="Arial MT"/>
                <a:cs typeface="Arial MT"/>
              </a:rPr>
              <a:t> </a:t>
            </a:r>
            <a:r>
              <a:rPr sz="2176" spc="-6" dirty="0">
                <a:solidFill>
                  <a:srgbClr val="FFFFFF"/>
                </a:solidFill>
                <a:latin typeface="Arial MT"/>
                <a:cs typeface="Arial MT"/>
              </a:rPr>
              <a:t>règles</a:t>
            </a:r>
            <a:r>
              <a:rPr sz="2176" dirty="0">
                <a:solidFill>
                  <a:srgbClr val="FFFFFF"/>
                </a:solidFill>
                <a:latin typeface="Arial MT"/>
                <a:cs typeface="Arial MT"/>
              </a:rPr>
              <a:t> </a:t>
            </a:r>
            <a:r>
              <a:rPr sz="2176" spc="-6" dirty="0">
                <a:solidFill>
                  <a:srgbClr val="FFFFFF"/>
                </a:solidFill>
                <a:latin typeface="Arial MT"/>
                <a:cs typeface="Arial MT"/>
              </a:rPr>
              <a:t>de </a:t>
            </a:r>
            <a:r>
              <a:rPr sz="2176" spc="-12" dirty="0">
                <a:solidFill>
                  <a:srgbClr val="FFFFFF"/>
                </a:solidFill>
                <a:latin typeface="Arial MT"/>
                <a:cs typeface="Arial MT"/>
              </a:rPr>
              <a:t>module</a:t>
            </a:r>
            <a:r>
              <a:rPr sz="2176" spc="-6" dirty="0">
                <a:solidFill>
                  <a:srgbClr val="FFFFFF"/>
                </a:solidFill>
                <a:latin typeface="Arial MT"/>
                <a:cs typeface="Arial MT"/>
              </a:rPr>
              <a:t> </a:t>
            </a:r>
            <a:r>
              <a:rPr sz="2176" spc="-12" dirty="0">
                <a:solidFill>
                  <a:srgbClr val="FFFFFF"/>
                </a:solidFill>
                <a:latin typeface="Arial MT"/>
                <a:cs typeface="Arial MT"/>
              </a:rPr>
              <a:t>s’appliquent.</a:t>
            </a:r>
            <a:r>
              <a:rPr sz="2176" dirty="0">
                <a:solidFill>
                  <a:srgbClr val="FFFFFF"/>
                </a:solidFill>
                <a:latin typeface="Arial MT"/>
                <a:cs typeface="Arial MT"/>
              </a:rPr>
              <a:t> </a:t>
            </a:r>
            <a:r>
              <a:rPr sz="2176" spc="-6" dirty="0">
                <a:solidFill>
                  <a:srgbClr val="FFFFFF"/>
                </a:solidFill>
                <a:latin typeface="Arial MT"/>
                <a:cs typeface="Arial MT"/>
              </a:rPr>
              <a:t>Cela signifie que le </a:t>
            </a:r>
            <a:r>
              <a:rPr sz="2176" spc="-585" dirty="0">
                <a:solidFill>
                  <a:srgbClr val="FFFFFF"/>
                </a:solidFill>
                <a:latin typeface="Arial MT"/>
                <a:cs typeface="Arial MT"/>
              </a:rPr>
              <a:t> </a:t>
            </a:r>
            <a:r>
              <a:rPr sz="2176" spc="-6" dirty="0">
                <a:solidFill>
                  <a:srgbClr val="FFFFFF"/>
                </a:solidFill>
                <a:latin typeface="Arial MT"/>
                <a:cs typeface="Arial MT"/>
              </a:rPr>
              <a:t>jar</a:t>
            </a:r>
            <a:r>
              <a:rPr sz="2176" spc="-133" dirty="0">
                <a:solidFill>
                  <a:srgbClr val="FFFFFF"/>
                </a:solidFill>
                <a:latin typeface="Arial MT"/>
                <a:cs typeface="Arial MT"/>
              </a:rPr>
              <a:t> </a:t>
            </a:r>
            <a:r>
              <a:rPr sz="2176" dirty="0">
                <a:solidFill>
                  <a:srgbClr val="FFFFFF"/>
                </a:solidFill>
                <a:latin typeface="Arial MT"/>
                <a:cs typeface="Arial MT"/>
              </a:rPr>
              <a:t>A</a:t>
            </a:r>
            <a:r>
              <a:rPr sz="2176" spc="-115" dirty="0">
                <a:solidFill>
                  <a:srgbClr val="FFFFFF"/>
                </a:solidFill>
                <a:latin typeface="Arial MT"/>
                <a:cs typeface="Arial MT"/>
              </a:rPr>
              <a:t> </a:t>
            </a:r>
            <a:r>
              <a:rPr sz="2176" spc="-12" dirty="0">
                <a:solidFill>
                  <a:srgbClr val="FFFFFF"/>
                </a:solidFill>
                <a:latin typeface="Arial MT"/>
                <a:cs typeface="Arial MT"/>
              </a:rPr>
              <a:t>doit</a:t>
            </a:r>
            <a:r>
              <a:rPr sz="2176" dirty="0">
                <a:solidFill>
                  <a:srgbClr val="FFFFFF"/>
                </a:solidFill>
                <a:latin typeface="Arial MT"/>
                <a:cs typeface="Arial MT"/>
              </a:rPr>
              <a:t> </a:t>
            </a:r>
            <a:r>
              <a:rPr sz="2176" spc="-12" dirty="0">
                <a:solidFill>
                  <a:srgbClr val="FFFFFF"/>
                </a:solidFill>
                <a:latin typeface="Arial MT"/>
                <a:cs typeface="Arial MT"/>
              </a:rPr>
              <a:t>définir</a:t>
            </a:r>
            <a:r>
              <a:rPr sz="2176" dirty="0">
                <a:solidFill>
                  <a:srgbClr val="FFFFFF"/>
                </a:solidFill>
                <a:latin typeface="Arial MT"/>
                <a:cs typeface="Arial MT"/>
              </a:rPr>
              <a:t> </a:t>
            </a:r>
            <a:r>
              <a:rPr sz="2176" spc="-12" dirty="0">
                <a:solidFill>
                  <a:srgbClr val="FFFFFF"/>
                </a:solidFill>
                <a:latin typeface="Arial MT"/>
                <a:cs typeface="Arial MT"/>
              </a:rPr>
              <a:t>qu’il</a:t>
            </a:r>
            <a:r>
              <a:rPr sz="2176" spc="-6" dirty="0">
                <a:solidFill>
                  <a:srgbClr val="FFFFFF"/>
                </a:solidFill>
                <a:latin typeface="Arial MT"/>
                <a:cs typeface="Arial MT"/>
              </a:rPr>
              <a:t> </a:t>
            </a:r>
            <a:r>
              <a:rPr sz="2176" spc="-12" dirty="0">
                <a:solidFill>
                  <a:srgbClr val="FFFFFF"/>
                </a:solidFill>
                <a:latin typeface="Arial MT"/>
                <a:cs typeface="Arial MT"/>
              </a:rPr>
              <a:t>dépend</a:t>
            </a:r>
            <a:r>
              <a:rPr sz="2176" spc="-6" dirty="0">
                <a:solidFill>
                  <a:srgbClr val="FFFFFF"/>
                </a:solidFill>
                <a:latin typeface="Arial MT"/>
                <a:cs typeface="Arial MT"/>
              </a:rPr>
              <a:t> du module B,</a:t>
            </a:r>
            <a:r>
              <a:rPr sz="2176" dirty="0">
                <a:solidFill>
                  <a:srgbClr val="FFFFFF"/>
                </a:solidFill>
                <a:latin typeface="Arial MT"/>
                <a:cs typeface="Arial MT"/>
              </a:rPr>
              <a:t> </a:t>
            </a:r>
            <a:r>
              <a:rPr sz="2176" spc="-6" dirty="0">
                <a:solidFill>
                  <a:srgbClr val="FFFFFF"/>
                </a:solidFill>
                <a:latin typeface="Arial MT"/>
                <a:cs typeface="Arial MT"/>
              </a:rPr>
              <a:t>alors</a:t>
            </a:r>
            <a:r>
              <a:rPr sz="2176" dirty="0">
                <a:solidFill>
                  <a:srgbClr val="FFFFFF"/>
                </a:solidFill>
                <a:latin typeface="Arial MT"/>
                <a:cs typeface="Arial MT"/>
              </a:rPr>
              <a:t> </a:t>
            </a:r>
            <a:r>
              <a:rPr sz="2176" spc="-6" dirty="0">
                <a:solidFill>
                  <a:srgbClr val="FFFFFF"/>
                </a:solidFill>
                <a:latin typeface="Arial MT"/>
                <a:cs typeface="Arial MT"/>
              </a:rPr>
              <a:t>que </a:t>
            </a:r>
            <a:r>
              <a:rPr sz="2176" dirty="0">
                <a:solidFill>
                  <a:srgbClr val="FFFFFF"/>
                </a:solidFill>
                <a:latin typeface="Arial MT"/>
                <a:cs typeface="Arial MT"/>
              </a:rPr>
              <a:t>ce</a:t>
            </a:r>
            <a:r>
              <a:rPr sz="2176" spc="-6" dirty="0">
                <a:solidFill>
                  <a:srgbClr val="FFFFFF"/>
                </a:solidFill>
                <a:latin typeface="Arial MT"/>
                <a:cs typeface="Arial MT"/>
              </a:rPr>
              <a:t> module n’existe pas</a:t>
            </a:r>
            <a:r>
              <a:rPr sz="2176" dirty="0">
                <a:solidFill>
                  <a:srgbClr val="FFFFFF"/>
                </a:solidFill>
                <a:latin typeface="Arial MT"/>
                <a:cs typeface="Arial MT"/>
              </a:rPr>
              <a:t> ...</a:t>
            </a:r>
            <a:endParaRPr sz="2176">
              <a:solidFill>
                <a:prstClr val="black"/>
              </a:solidFill>
              <a:latin typeface="Arial MT"/>
              <a:cs typeface="Arial MT"/>
            </a:endParaRPr>
          </a:p>
        </p:txBody>
      </p:sp>
    </p:spTree>
    <p:extLst>
      <p:ext uri="{BB962C8B-B14F-4D97-AF65-F5344CB8AC3E}">
        <p14:creationId xmlns:p14="http://schemas.microsoft.com/office/powerpoint/2010/main" val="6869063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963537"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Mod</a:t>
            </a:r>
            <a:r>
              <a:rPr sz="1814" b="1" spc="-12" dirty="0">
                <a:solidFill>
                  <a:srgbClr val="0058FF"/>
                </a:solidFill>
                <a:latin typeface="Arial"/>
                <a:cs typeface="Arial"/>
              </a:rPr>
              <a:t>u</a:t>
            </a:r>
            <a:r>
              <a:rPr sz="1814" b="1" dirty="0">
                <a:solidFill>
                  <a:srgbClr val="0058FF"/>
                </a:solidFill>
                <a:latin typeface="Arial"/>
                <a:cs typeface="Arial"/>
              </a:rPr>
              <a:t>les</a:t>
            </a:r>
            <a:endParaRPr sz="1814">
              <a:solidFill>
                <a:prstClr val="black"/>
              </a:solidFill>
              <a:latin typeface="Arial"/>
              <a:cs typeface="Arial"/>
            </a:endParaRPr>
          </a:p>
        </p:txBody>
      </p:sp>
      <p:sp>
        <p:nvSpPr>
          <p:cNvPr id="3" name="object 3"/>
          <p:cNvSpPr txBox="1">
            <a:spLocks noGrp="1"/>
          </p:cNvSpPr>
          <p:nvPr>
            <p:ph type="title"/>
          </p:nvPr>
        </p:nvSpPr>
        <p:spPr>
          <a:xfrm>
            <a:off x="537432" y="538401"/>
            <a:ext cx="5405785" cy="573671"/>
          </a:xfrm>
          <a:prstGeom prst="rect">
            <a:avLst/>
          </a:prstGeom>
        </p:spPr>
        <p:txBody>
          <a:bodyPr vert="horz" wrap="square" lIns="0" tIns="15355" rIns="0" bIns="0" rtlCol="0">
            <a:spAutoFit/>
          </a:bodyPr>
          <a:lstStyle/>
          <a:p>
            <a:pPr marL="15356">
              <a:spcBef>
                <a:spcPts val="121"/>
              </a:spcBef>
            </a:pPr>
            <a:r>
              <a:rPr spc="466" dirty="0"/>
              <a:t>Module</a:t>
            </a:r>
            <a:r>
              <a:rPr spc="115" dirty="0"/>
              <a:t> </a:t>
            </a:r>
            <a:r>
              <a:rPr spc="411" dirty="0"/>
              <a:t>automatique</a:t>
            </a:r>
          </a:p>
        </p:txBody>
      </p:sp>
      <p:sp>
        <p:nvSpPr>
          <p:cNvPr id="4" name="object 4"/>
          <p:cNvSpPr txBox="1"/>
          <p:nvPr/>
        </p:nvSpPr>
        <p:spPr>
          <a:xfrm>
            <a:off x="668010" y="2600677"/>
            <a:ext cx="128983" cy="164328"/>
          </a:xfrm>
          <a:prstGeom prst="rect">
            <a:avLst/>
          </a:prstGeom>
        </p:spPr>
        <p:txBody>
          <a:bodyPr vert="horz" wrap="square" lIns="0" tIns="15355" rIns="0" bIns="0" rtlCol="0">
            <a:spAutoFit/>
          </a:bodyPr>
          <a:lstStyle/>
          <a:p>
            <a:pPr marL="15356" defTabSz="1105601">
              <a:spcBef>
                <a:spcPts val="121"/>
              </a:spcBef>
            </a:pPr>
            <a:r>
              <a:rPr sz="967"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3304065"/>
            <a:ext cx="128983" cy="164328"/>
          </a:xfrm>
          <a:prstGeom prst="rect">
            <a:avLst/>
          </a:prstGeom>
        </p:spPr>
        <p:txBody>
          <a:bodyPr vert="horz" wrap="square" lIns="0" tIns="15355" rIns="0" bIns="0" rtlCol="0">
            <a:spAutoFit/>
          </a:bodyPr>
          <a:lstStyle/>
          <a:p>
            <a:pPr marL="15356" defTabSz="1105601">
              <a:spcBef>
                <a:spcPts val="121"/>
              </a:spcBef>
            </a:pPr>
            <a:r>
              <a:rPr sz="967"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1059752" y="1563880"/>
            <a:ext cx="10367807" cy="4352997"/>
          </a:xfrm>
          <a:prstGeom prst="rect">
            <a:avLst/>
          </a:prstGeom>
        </p:spPr>
        <p:txBody>
          <a:bodyPr vert="horz" wrap="square" lIns="0" tIns="69098" rIns="0" bIns="0" rtlCol="0">
            <a:spAutoFit/>
          </a:bodyPr>
          <a:lstStyle/>
          <a:p>
            <a:pPr marL="15356" marR="6142" defTabSz="1105601">
              <a:lnSpc>
                <a:spcPts val="2188"/>
              </a:lnSpc>
              <a:spcBef>
                <a:spcPts val="544"/>
              </a:spcBef>
            </a:pPr>
            <a:r>
              <a:rPr sz="2176" spc="-12" dirty="0">
                <a:solidFill>
                  <a:srgbClr val="FFFFFF"/>
                </a:solidFill>
                <a:latin typeface="Arial MT"/>
                <a:cs typeface="Arial MT"/>
              </a:rPr>
              <a:t>Pour</a:t>
            </a:r>
            <a:r>
              <a:rPr sz="2176" dirty="0">
                <a:solidFill>
                  <a:srgbClr val="FFFFFF"/>
                </a:solidFill>
                <a:latin typeface="Arial MT"/>
                <a:cs typeface="Arial MT"/>
              </a:rPr>
              <a:t> </a:t>
            </a:r>
            <a:r>
              <a:rPr sz="2176" spc="-6" dirty="0">
                <a:solidFill>
                  <a:srgbClr val="FFFFFF"/>
                </a:solidFill>
                <a:latin typeface="Arial MT"/>
                <a:cs typeface="Arial MT"/>
              </a:rPr>
              <a:t>résoudre</a:t>
            </a:r>
            <a:r>
              <a:rPr sz="2176" dirty="0">
                <a:solidFill>
                  <a:srgbClr val="FFFFFF"/>
                </a:solidFill>
                <a:latin typeface="Arial MT"/>
                <a:cs typeface="Arial MT"/>
              </a:rPr>
              <a:t> </a:t>
            </a:r>
            <a:r>
              <a:rPr sz="2176" spc="-6" dirty="0">
                <a:solidFill>
                  <a:srgbClr val="FFFFFF"/>
                </a:solidFill>
                <a:latin typeface="Arial MT"/>
                <a:cs typeface="Arial MT"/>
              </a:rPr>
              <a:t>le</a:t>
            </a:r>
            <a:r>
              <a:rPr sz="2176" dirty="0">
                <a:solidFill>
                  <a:srgbClr val="FFFFFF"/>
                </a:solidFill>
                <a:latin typeface="Arial MT"/>
                <a:cs typeface="Arial MT"/>
              </a:rPr>
              <a:t> </a:t>
            </a:r>
            <a:r>
              <a:rPr sz="2176" spc="-6" dirty="0">
                <a:solidFill>
                  <a:srgbClr val="FFFFFF"/>
                </a:solidFill>
                <a:latin typeface="Arial MT"/>
                <a:cs typeface="Arial MT"/>
              </a:rPr>
              <a:t>cas</a:t>
            </a:r>
            <a:r>
              <a:rPr sz="2176" dirty="0">
                <a:solidFill>
                  <a:srgbClr val="FFFFFF"/>
                </a:solidFill>
                <a:latin typeface="Arial MT"/>
                <a:cs typeface="Arial MT"/>
              </a:rPr>
              <a:t> </a:t>
            </a:r>
            <a:r>
              <a:rPr sz="2176" spc="-12" dirty="0">
                <a:solidFill>
                  <a:srgbClr val="FFFFFF"/>
                </a:solidFill>
                <a:latin typeface="Arial MT"/>
                <a:cs typeface="Arial MT"/>
              </a:rPr>
              <a:t>précédent,</a:t>
            </a:r>
            <a:r>
              <a:rPr sz="2176" spc="6" dirty="0">
                <a:solidFill>
                  <a:srgbClr val="FFFFFF"/>
                </a:solidFill>
                <a:latin typeface="Arial MT"/>
                <a:cs typeface="Arial MT"/>
              </a:rPr>
              <a:t> </a:t>
            </a:r>
            <a:r>
              <a:rPr sz="2176" spc="-6" dirty="0">
                <a:solidFill>
                  <a:srgbClr val="FFFFFF"/>
                </a:solidFill>
                <a:latin typeface="Arial MT"/>
                <a:cs typeface="Arial MT"/>
              </a:rPr>
              <a:t>la</a:t>
            </a:r>
            <a:r>
              <a:rPr sz="2176" dirty="0">
                <a:solidFill>
                  <a:srgbClr val="FFFFFF"/>
                </a:solidFill>
                <a:latin typeface="Arial MT"/>
                <a:cs typeface="Arial MT"/>
              </a:rPr>
              <a:t> </a:t>
            </a:r>
            <a:r>
              <a:rPr sz="2176" spc="-12" dirty="0">
                <a:solidFill>
                  <a:srgbClr val="FFFFFF"/>
                </a:solidFill>
                <a:latin typeface="Arial MT"/>
                <a:cs typeface="Arial MT"/>
              </a:rPr>
              <a:t>notion</a:t>
            </a:r>
            <a:r>
              <a:rPr sz="2176" spc="-6" dirty="0">
                <a:solidFill>
                  <a:srgbClr val="FFFFFF"/>
                </a:solidFill>
                <a:latin typeface="Arial MT"/>
                <a:cs typeface="Arial MT"/>
              </a:rPr>
              <a:t> de</a:t>
            </a:r>
            <a:r>
              <a:rPr sz="2176" dirty="0">
                <a:solidFill>
                  <a:srgbClr val="FFFFFF"/>
                </a:solidFill>
                <a:latin typeface="Arial MT"/>
                <a:cs typeface="Arial MT"/>
              </a:rPr>
              <a:t> </a:t>
            </a:r>
            <a:r>
              <a:rPr sz="2176" spc="-6" dirty="0">
                <a:solidFill>
                  <a:srgbClr val="FFFFFF"/>
                </a:solidFill>
                <a:latin typeface="Arial MT"/>
                <a:cs typeface="Arial MT"/>
              </a:rPr>
              <a:t>module</a:t>
            </a:r>
            <a:r>
              <a:rPr sz="2176" dirty="0">
                <a:solidFill>
                  <a:srgbClr val="FFFFFF"/>
                </a:solidFill>
                <a:latin typeface="Arial MT"/>
                <a:cs typeface="Arial MT"/>
              </a:rPr>
              <a:t> </a:t>
            </a:r>
            <a:r>
              <a:rPr sz="2176" spc="-6" dirty="0">
                <a:solidFill>
                  <a:srgbClr val="FFFFFF"/>
                </a:solidFill>
                <a:latin typeface="Arial MT"/>
                <a:cs typeface="Arial MT"/>
              </a:rPr>
              <a:t>automatique</a:t>
            </a:r>
            <a:r>
              <a:rPr sz="2176" dirty="0">
                <a:solidFill>
                  <a:srgbClr val="FFFFFF"/>
                </a:solidFill>
                <a:latin typeface="Arial MT"/>
                <a:cs typeface="Arial MT"/>
              </a:rPr>
              <a:t> a</a:t>
            </a:r>
            <a:r>
              <a:rPr sz="2176" spc="-6" dirty="0">
                <a:solidFill>
                  <a:srgbClr val="FFFFFF"/>
                </a:solidFill>
                <a:latin typeface="Arial MT"/>
                <a:cs typeface="Arial MT"/>
              </a:rPr>
              <a:t> été</a:t>
            </a:r>
            <a:r>
              <a:rPr sz="2176" dirty="0">
                <a:solidFill>
                  <a:srgbClr val="FFFFFF"/>
                </a:solidFill>
                <a:latin typeface="Arial MT"/>
                <a:cs typeface="Arial MT"/>
              </a:rPr>
              <a:t> </a:t>
            </a:r>
            <a:r>
              <a:rPr sz="2176" spc="-12" dirty="0">
                <a:solidFill>
                  <a:srgbClr val="FFFFFF"/>
                </a:solidFill>
                <a:latin typeface="Arial MT"/>
                <a:cs typeface="Arial MT"/>
              </a:rPr>
              <a:t>ajoutée.</a:t>
            </a:r>
            <a:r>
              <a:rPr sz="2176" spc="6" dirty="0">
                <a:solidFill>
                  <a:srgbClr val="FFFFFF"/>
                </a:solidFill>
                <a:latin typeface="Arial MT"/>
                <a:cs typeface="Arial MT"/>
              </a:rPr>
              <a:t> </a:t>
            </a:r>
            <a:r>
              <a:rPr sz="2176" spc="-6" dirty="0">
                <a:solidFill>
                  <a:srgbClr val="FFFFFF"/>
                </a:solidFill>
                <a:latin typeface="Arial MT"/>
                <a:cs typeface="Arial MT"/>
              </a:rPr>
              <a:t>Un </a:t>
            </a:r>
            <a:r>
              <a:rPr sz="2176" dirty="0">
                <a:solidFill>
                  <a:srgbClr val="FFFFFF"/>
                </a:solidFill>
                <a:latin typeface="Arial MT"/>
                <a:cs typeface="Arial MT"/>
              </a:rPr>
              <a:t> </a:t>
            </a:r>
            <a:r>
              <a:rPr sz="2176" spc="-6" dirty="0">
                <a:solidFill>
                  <a:srgbClr val="FFFFFF"/>
                </a:solidFill>
                <a:latin typeface="Arial MT"/>
                <a:cs typeface="Arial MT"/>
              </a:rPr>
              <a:t>module </a:t>
            </a:r>
            <a:r>
              <a:rPr sz="2176" spc="-12" dirty="0">
                <a:solidFill>
                  <a:srgbClr val="FFFFFF"/>
                </a:solidFill>
                <a:latin typeface="Arial MT"/>
                <a:cs typeface="Arial MT"/>
              </a:rPr>
              <a:t>peut </a:t>
            </a:r>
            <a:r>
              <a:rPr sz="2176" spc="-6" dirty="0">
                <a:solidFill>
                  <a:srgbClr val="FFFFFF"/>
                </a:solidFill>
                <a:latin typeface="Arial MT"/>
                <a:cs typeface="Arial MT"/>
              </a:rPr>
              <a:t>utiliser des informations d’un </a:t>
            </a:r>
            <a:r>
              <a:rPr sz="2176" dirty="0">
                <a:solidFill>
                  <a:srgbClr val="FFFFFF"/>
                </a:solidFill>
                <a:latin typeface="Arial MT"/>
                <a:cs typeface="Arial MT"/>
              </a:rPr>
              <a:t>JAR </a:t>
            </a:r>
            <a:r>
              <a:rPr sz="2176" spc="-6" dirty="0">
                <a:solidFill>
                  <a:srgbClr val="FFFFFF"/>
                </a:solidFill>
                <a:latin typeface="Arial MT"/>
                <a:cs typeface="Arial MT"/>
              </a:rPr>
              <a:t>non modularisé </a:t>
            </a:r>
            <a:r>
              <a:rPr sz="2176" spc="-12" dirty="0">
                <a:solidFill>
                  <a:srgbClr val="FFFFFF"/>
                </a:solidFill>
                <a:latin typeface="Arial MT"/>
                <a:cs typeface="Arial MT"/>
              </a:rPr>
              <a:t>pour </a:t>
            </a:r>
            <a:r>
              <a:rPr sz="2176" spc="-6" dirty="0">
                <a:solidFill>
                  <a:srgbClr val="FFFFFF"/>
                </a:solidFill>
                <a:latin typeface="Arial MT"/>
                <a:cs typeface="Arial MT"/>
              </a:rPr>
              <a:t>référencer </a:t>
            </a:r>
            <a:r>
              <a:rPr sz="2176" spc="-12" dirty="0">
                <a:solidFill>
                  <a:srgbClr val="FFFFFF"/>
                </a:solidFill>
                <a:latin typeface="Arial MT"/>
                <a:cs typeface="Arial MT"/>
              </a:rPr>
              <a:t>celui- </a:t>
            </a:r>
            <a:r>
              <a:rPr sz="2176" spc="-592" dirty="0">
                <a:solidFill>
                  <a:srgbClr val="FFFFFF"/>
                </a:solidFill>
                <a:latin typeface="Arial MT"/>
                <a:cs typeface="Arial MT"/>
              </a:rPr>
              <a:t> </a:t>
            </a:r>
            <a:r>
              <a:rPr sz="2176" dirty="0">
                <a:solidFill>
                  <a:srgbClr val="FFFFFF"/>
                </a:solidFill>
                <a:latin typeface="Arial MT"/>
                <a:cs typeface="Arial MT"/>
              </a:rPr>
              <a:t>ci</a:t>
            </a:r>
            <a:r>
              <a:rPr sz="2176" spc="-12" dirty="0">
                <a:solidFill>
                  <a:srgbClr val="FFFFFF"/>
                </a:solidFill>
                <a:latin typeface="Arial MT"/>
                <a:cs typeface="Arial MT"/>
              </a:rPr>
              <a:t> </a:t>
            </a:r>
            <a:r>
              <a:rPr sz="2176" dirty="0">
                <a:solidFill>
                  <a:srgbClr val="FFFFFF"/>
                </a:solidFill>
                <a:latin typeface="Arial MT"/>
                <a:cs typeface="Arial MT"/>
              </a:rPr>
              <a:t>:</a:t>
            </a:r>
            <a:endParaRPr sz="2176">
              <a:solidFill>
                <a:prstClr val="black"/>
              </a:solidFill>
              <a:latin typeface="Arial MT"/>
              <a:cs typeface="Arial MT"/>
            </a:endParaRPr>
          </a:p>
          <a:p>
            <a:pPr marL="15356" marR="534373" algn="just" defTabSz="1105601">
              <a:lnSpc>
                <a:spcPts val="2188"/>
              </a:lnSpc>
              <a:spcBef>
                <a:spcPts val="1167"/>
              </a:spcBef>
            </a:pPr>
            <a:r>
              <a:rPr sz="2176" spc="-12" dirty="0">
                <a:solidFill>
                  <a:srgbClr val="FFFFFF"/>
                </a:solidFill>
                <a:latin typeface="Arial MT"/>
                <a:cs typeface="Arial MT"/>
              </a:rPr>
              <a:t>Soit </a:t>
            </a:r>
            <a:r>
              <a:rPr sz="2176" spc="-6" dirty="0">
                <a:solidFill>
                  <a:srgbClr val="FFFFFF"/>
                </a:solidFill>
                <a:latin typeface="Arial MT"/>
                <a:cs typeface="Arial MT"/>
              </a:rPr>
              <a:t>le fichier </a:t>
            </a:r>
            <a:r>
              <a:rPr sz="2176" spc="-24" dirty="0">
                <a:solidFill>
                  <a:srgbClr val="FFFFFF"/>
                </a:solidFill>
                <a:latin typeface="Arial MT"/>
                <a:cs typeface="Arial MT"/>
              </a:rPr>
              <a:t>META-INF/MANIFEST.MF </a:t>
            </a:r>
            <a:r>
              <a:rPr sz="2176" spc="-6" dirty="0">
                <a:solidFill>
                  <a:srgbClr val="FFFFFF"/>
                </a:solidFill>
                <a:latin typeface="Arial MT"/>
                <a:cs typeface="Arial MT"/>
              </a:rPr>
              <a:t>du </a:t>
            </a:r>
            <a:r>
              <a:rPr sz="2176" dirty="0">
                <a:solidFill>
                  <a:srgbClr val="FFFFFF"/>
                </a:solidFill>
                <a:latin typeface="Arial MT"/>
                <a:cs typeface="Arial MT"/>
              </a:rPr>
              <a:t>JAR </a:t>
            </a:r>
            <a:r>
              <a:rPr sz="2176" spc="-12" dirty="0">
                <a:solidFill>
                  <a:srgbClr val="FFFFFF"/>
                </a:solidFill>
                <a:latin typeface="Arial MT"/>
                <a:cs typeface="Arial MT"/>
              </a:rPr>
              <a:t>contient </a:t>
            </a:r>
            <a:r>
              <a:rPr sz="2176" spc="-6" dirty="0">
                <a:solidFill>
                  <a:srgbClr val="FFFFFF"/>
                </a:solidFill>
                <a:latin typeface="Arial MT"/>
                <a:cs typeface="Arial MT"/>
              </a:rPr>
              <a:t>une entrée </a:t>
            </a:r>
            <a:r>
              <a:rPr sz="2176" dirty="0">
                <a:solidFill>
                  <a:srgbClr val="FFFFFF"/>
                </a:solidFill>
                <a:latin typeface="Arial MT"/>
                <a:cs typeface="Arial MT"/>
              </a:rPr>
              <a:t>: </a:t>
            </a:r>
            <a:r>
              <a:rPr sz="2176" spc="-6" dirty="0">
                <a:solidFill>
                  <a:srgbClr val="FFFFFF"/>
                </a:solidFill>
                <a:latin typeface="Arial MT"/>
                <a:cs typeface="Arial MT"/>
              </a:rPr>
              <a:t>Automatic- </a:t>
            </a:r>
            <a:r>
              <a:rPr sz="2176" spc="-592" dirty="0">
                <a:solidFill>
                  <a:srgbClr val="FFFFFF"/>
                </a:solidFill>
                <a:latin typeface="Arial MT"/>
                <a:cs typeface="Arial MT"/>
              </a:rPr>
              <a:t> </a:t>
            </a:r>
            <a:r>
              <a:rPr sz="2176" spc="-6" dirty="0">
                <a:solidFill>
                  <a:srgbClr val="FFFFFF"/>
                </a:solidFill>
                <a:latin typeface="Arial MT"/>
                <a:cs typeface="Arial MT"/>
              </a:rPr>
              <a:t>Module-Name, le</a:t>
            </a:r>
            <a:r>
              <a:rPr sz="2176" spc="-12" dirty="0">
                <a:solidFill>
                  <a:srgbClr val="FFFFFF"/>
                </a:solidFill>
                <a:latin typeface="Arial MT"/>
                <a:cs typeface="Arial MT"/>
              </a:rPr>
              <a:t> </a:t>
            </a:r>
            <a:r>
              <a:rPr sz="2176" spc="-6" dirty="0">
                <a:solidFill>
                  <a:srgbClr val="FFFFFF"/>
                </a:solidFill>
                <a:latin typeface="Arial MT"/>
                <a:cs typeface="Arial MT"/>
              </a:rPr>
              <a:t>JAR propose</a:t>
            </a:r>
            <a:r>
              <a:rPr sz="2176" spc="-12" dirty="0">
                <a:solidFill>
                  <a:srgbClr val="FFFFFF"/>
                </a:solidFill>
                <a:latin typeface="Arial MT"/>
                <a:cs typeface="Arial MT"/>
              </a:rPr>
              <a:t> </a:t>
            </a:r>
            <a:r>
              <a:rPr sz="2176" spc="-6" dirty="0">
                <a:solidFill>
                  <a:srgbClr val="FFFFFF"/>
                </a:solidFill>
                <a:latin typeface="Arial MT"/>
                <a:cs typeface="Arial MT"/>
              </a:rPr>
              <a:t>un module</a:t>
            </a:r>
            <a:r>
              <a:rPr sz="2176" spc="-12" dirty="0">
                <a:solidFill>
                  <a:srgbClr val="FFFFFF"/>
                </a:solidFill>
                <a:latin typeface="Arial MT"/>
                <a:cs typeface="Arial MT"/>
              </a:rPr>
              <a:t> </a:t>
            </a:r>
            <a:r>
              <a:rPr sz="2176" spc="-6" dirty="0">
                <a:solidFill>
                  <a:srgbClr val="FFFFFF"/>
                </a:solidFill>
                <a:latin typeface="Arial MT"/>
                <a:cs typeface="Arial MT"/>
              </a:rPr>
              <a:t>automatique</a:t>
            </a:r>
            <a:r>
              <a:rPr sz="2176" spc="-12" dirty="0">
                <a:solidFill>
                  <a:srgbClr val="FFFFFF"/>
                </a:solidFill>
                <a:latin typeface="Arial MT"/>
                <a:cs typeface="Arial MT"/>
              </a:rPr>
              <a:t> </a:t>
            </a:r>
            <a:r>
              <a:rPr sz="2176" spc="-6" dirty="0">
                <a:solidFill>
                  <a:srgbClr val="FFFFFF"/>
                </a:solidFill>
                <a:latin typeface="Arial MT"/>
                <a:cs typeface="Arial MT"/>
              </a:rPr>
              <a:t>avec</a:t>
            </a:r>
            <a:r>
              <a:rPr sz="2176" dirty="0">
                <a:solidFill>
                  <a:srgbClr val="FFFFFF"/>
                </a:solidFill>
                <a:latin typeface="Arial MT"/>
                <a:cs typeface="Arial MT"/>
              </a:rPr>
              <a:t> ce</a:t>
            </a:r>
            <a:r>
              <a:rPr sz="2176" spc="-12" dirty="0">
                <a:solidFill>
                  <a:srgbClr val="FFFFFF"/>
                </a:solidFill>
                <a:latin typeface="Arial MT"/>
                <a:cs typeface="Arial MT"/>
              </a:rPr>
              <a:t> </a:t>
            </a:r>
            <a:r>
              <a:rPr sz="2176" spc="-6" dirty="0">
                <a:solidFill>
                  <a:srgbClr val="FFFFFF"/>
                </a:solidFill>
                <a:latin typeface="Arial MT"/>
                <a:cs typeface="Arial MT"/>
              </a:rPr>
              <a:t>nom.</a:t>
            </a:r>
            <a:endParaRPr sz="2176">
              <a:solidFill>
                <a:prstClr val="black"/>
              </a:solidFill>
              <a:latin typeface="Arial MT"/>
              <a:cs typeface="Arial MT"/>
            </a:endParaRPr>
          </a:p>
          <a:p>
            <a:pPr marL="15356" marR="534373" algn="just" defTabSz="1105601">
              <a:lnSpc>
                <a:spcPts val="2188"/>
              </a:lnSpc>
              <a:spcBef>
                <a:spcPts val="1161"/>
              </a:spcBef>
            </a:pPr>
            <a:r>
              <a:rPr sz="2176" spc="-12" dirty="0">
                <a:solidFill>
                  <a:srgbClr val="FFFFFF"/>
                </a:solidFill>
                <a:latin typeface="Arial MT"/>
                <a:cs typeface="Arial MT"/>
              </a:rPr>
              <a:t>Sinon, </a:t>
            </a:r>
            <a:r>
              <a:rPr sz="2176" spc="-6" dirty="0">
                <a:solidFill>
                  <a:srgbClr val="FFFFFF"/>
                </a:solidFill>
                <a:latin typeface="Arial MT"/>
                <a:cs typeface="Arial MT"/>
              </a:rPr>
              <a:t>le système de module </a:t>
            </a:r>
            <a:r>
              <a:rPr sz="2176" spc="-12" dirty="0">
                <a:solidFill>
                  <a:srgbClr val="FFFFFF"/>
                </a:solidFill>
                <a:latin typeface="Arial MT"/>
                <a:cs typeface="Arial MT"/>
              </a:rPr>
              <a:t>déduit </a:t>
            </a:r>
            <a:r>
              <a:rPr sz="2176" spc="-6" dirty="0">
                <a:solidFill>
                  <a:srgbClr val="FFFFFF"/>
                </a:solidFill>
                <a:latin typeface="Arial MT"/>
                <a:cs typeface="Arial MT"/>
              </a:rPr>
              <a:t>un </a:t>
            </a:r>
            <a:r>
              <a:rPr sz="2176" spc="-12" dirty="0">
                <a:solidFill>
                  <a:srgbClr val="FFFFFF"/>
                </a:solidFill>
                <a:latin typeface="Arial MT"/>
                <a:cs typeface="Arial MT"/>
              </a:rPr>
              <a:t>nom </a:t>
            </a:r>
            <a:r>
              <a:rPr sz="2176" spc="-6" dirty="0">
                <a:solidFill>
                  <a:srgbClr val="FFFFFF"/>
                </a:solidFill>
                <a:latin typeface="Arial MT"/>
                <a:cs typeface="Arial MT"/>
              </a:rPr>
              <a:t>de module du JAR. </a:t>
            </a:r>
            <a:r>
              <a:rPr sz="2176" spc="-12" dirty="0">
                <a:solidFill>
                  <a:srgbClr val="FFFFFF"/>
                </a:solidFill>
                <a:latin typeface="Arial MT"/>
                <a:cs typeface="Arial MT"/>
              </a:rPr>
              <a:t>Pour </a:t>
            </a:r>
            <a:r>
              <a:rPr sz="2176" spc="-6" dirty="0">
                <a:solidFill>
                  <a:srgbClr val="FFFFFF"/>
                </a:solidFill>
                <a:latin typeface="Arial MT"/>
                <a:cs typeface="Arial MT"/>
              </a:rPr>
              <a:t>ce faire, le </a:t>
            </a:r>
            <a:r>
              <a:rPr sz="2176" spc="-592" dirty="0">
                <a:solidFill>
                  <a:srgbClr val="FFFFFF"/>
                </a:solidFill>
                <a:latin typeface="Arial MT"/>
                <a:cs typeface="Arial MT"/>
              </a:rPr>
              <a:t> </a:t>
            </a:r>
            <a:r>
              <a:rPr sz="2176" spc="-6" dirty="0">
                <a:solidFill>
                  <a:srgbClr val="FFFFFF"/>
                </a:solidFill>
                <a:latin typeface="Arial MT"/>
                <a:cs typeface="Arial MT"/>
              </a:rPr>
              <a:t>numéro de version (ex -0.4.2) du JAR est </a:t>
            </a:r>
            <a:r>
              <a:rPr sz="2176" spc="-12" dirty="0">
                <a:solidFill>
                  <a:srgbClr val="FFFFFF"/>
                </a:solidFill>
                <a:latin typeface="Arial MT"/>
                <a:cs typeface="Arial MT"/>
              </a:rPr>
              <a:t>ignoré, </a:t>
            </a:r>
            <a:r>
              <a:rPr sz="2176" spc="-6" dirty="0">
                <a:solidFill>
                  <a:srgbClr val="FFFFFF"/>
                </a:solidFill>
                <a:latin typeface="Arial MT"/>
                <a:cs typeface="Arial MT"/>
              </a:rPr>
              <a:t>et tout caractère qui n’est ni un </a:t>
            </a:r>
            <a:r>
              <a:rPr sz="2176" spc="-592" dirty="0">
                <a:solidFill>
                  <a:srgbClr val="FFFFFF"/>
                </a:solidFill>
                <a:latin typeface="Arial MT"/>
                <a:cs typeface="Arial MT"/>
              </a:rPr>
              <a:t> </a:t>
            </a:r>
            <a:r>
              <a:rPr sz="2176" spc="-12" dirty="0">
                <a:solidFill>
                  <a:srgbClr val="FFFFFF"/>
                </a:solidFill>
                <a:latin typeface="Arial MT"/>
                <a:cs typeface="Arial MT"/>
              </a:rPr>
              <a:t>chiffre </a:t>
            </a:r>
            <a:r>
              <a:rPr sz="2176" spc="-6" dirty="0">
                <a:solidFill>
                  <a:srgbClr val="FFFFFF"/>
                </a:solidFill>
                <a:latin typeface="Arial MT"/>
                <a:cs typeface="Arial MT"/>
              </a:rPr>
              <a:t>ni une lettre est</a:t>
            </a:r>
            <a:r>
              <a:rPr sz="2176" dirty="0">
                <a:solidFill>
                  <a:srgbClr val="FFFFFF"/>
                </a:solidFill>
                <a:latin typeface="Arial MT"/>
                <a:cs typeface="Arial MT"/>
              </a:rPr>
              <a:t> </a:t>
            </a:r>
            <a:r>
              <a:rPr sz="2176" spc="-6" dirty="0">
                <a:solidFill>
                  <a:srgbClr val="FFFFFF"/>
                </a:solidFill>
                <a:latin typeface="Arial MT"/>
                <a:cs typeface="Arial MT"/>
              </a:rPr>
              <a:t>transformé en points.</a:t>
            </a:r>
            <a:endParaRPr sz="2176">
              <a:solidFill>
                <a:prstClr val="black"/>
              </a:solidFill>
              <a:latin typeface="Arial MT"/>
              <a:cs typeface="Arial MT"/>
            </a:endParaRPr>
          </a:p>
          <a:p>
            <a:pPr marL="15356" marR="62190" defTabSz="1105601">
              <a:lnSpc>
                <a:spcPts val="2188"/>
              </a:lnSpc>
              <a:spcBef>
                <a:spcPts val="1167"/>
              </a:spcBef>
            </a:pPr>
            <a:r>
              <a:rPr sz="2176" spc="-6" dirty="0">
                <a:solidFill>
                  <a:srgbClr val="FFFFFF"/>
                </a:solidFill>
                <a:latin typeface="Arial MT"/>
                <a:cs typeface="Arial MT"/>
              </a:rPr>
              <a:t>En </a:t>
            </a:r>
            <a:r>
              <a:rPr sz="2176" spc="-12" dirty="0">
                <a:solidFill>
                  <a:srgbClr val="FFFFFF"/>
                </a:solidFill>
                <a:latin typeface="Arial MT"/>
                <a:cs typeface="Arial MT"/>
              </a:rPr>
              <a:t>conséquence, </a:t>
            </a:r>
            <a:r>
              <a:rPr sz="2176" spc="-6" dirty="0">
                <a:solidFill>
                  <a:srgbClr val="FFFFFF"/>
                </a:solidFill>
                <a:latin typeface="Arial MT"/>
                <a:cs typeface="Arial MT"/>
              </a:rPr>
              <a:t>le </a:t>
            </a:r>
            <a:r>
              <a:rPr sz="2176" dirty="0">
                <a:solidFill>
                  <a:srgbClr val="FFFFFF"/>
                </a:solidFill>
                <a:latin typeface="Arial MT"/>
                <a:cs typeface="Arial MT"/>
              </a:rPr>
              <a:t>JAR : </a:t>
            </a:r>
            <a:r>
              <a:rPr sz="2176" spc="-6" dirty="0">
                <a:solidFill>
                  <a:srgbClr val="FFFFFF"/>
                </a:solidFill>
                <a:latin typeface="Arial MT"/>
                <a:cs typeface="Arial MT"/>
              </a:rPr>
              <a:t>my-super-jar-2.0.12.jar </a:t>
            </a:r>
            <a:r>
              <a:rPr sz="2176" dirty="0">
                <a:solidFill>
                  <a:srgbClr val="FFFFFF"/>
                </a:solidFill>
                <a:latin typeface="Arial MT"/>
                <a:cs typeface="Arial MT"/>
              </a:rPr>
              <a:t>a </a:t>
            </a:r>
            <a:r>
              <a:rPr sz="2176" spc="-6" dirty="0">
                <a:solidFill>
                  <a:srgbClr val="FFFFFF"/>
                </a:solidFill>
                <a:latin typeface="Arial MT"/>
                <a:cs typeface="Arial MT"/>
              </a:rPr>
              <a:t>le nom de module automatique </a:t>
            </a:r>
            <a:r>
              <a:rPr sz="2176" dirty="0">
                <a:solidFill>
                  <a:srgbClr val="FFFFFF"/>
                </a:solidFill>
                <a:latin typeface="Arial MT"/>
                <a:cs typeface="Arial MT"/>
              </a:rPr>
              <a:t>: </a:t>
            </a:r>
            <a:r>
              <a:rPr sz="2176" spc="-592" dirty="0">
                <a:solidFill>
                  <a:srgbClr val="FFFFFF"/>
                </a:solidFill>
                <a:latin typeface="Arial MT"/>
                <a:cs typeface="Arial MT"/>
              </a:rPr>
              <a:t> </a:t>
            </a:r>
            <a:r>
              <a:rPr sz="2176" spc="-30" dirty="0">
                <a:solidFill>
                  <a:srgbClr val="FFFFFF"/>
                </a:solidFill>
                <a:latin typeface="Arial MT"/>
                <a:cs typeface="Arial MT"/>
              </a:rPr>
              <a:t>my.super.jar</a:t>
            </a:r>
            <a:r>
              <a:rPr sz="2176" spc="-6" dirty="0">
                <a:solidFill>
                  <a:srgbClr val="FFFFFF"/>
                </a:solidFill>
                <a:latin typeface="Arial MT"/>
                <a:cs typeface="Arial MT"/>
              </a:rPr>
              <a:t> </a:t>
            </a:r>
            <a:r>
              <a:rPr sz="2176" dirty="0">
                <a:solidFill>
                  <a:srgbClr val="FFFFFF"/>
                </a:solidFill>
                <a:latin typeface="Arial MT"/>
                <a:cs typeface="Arial MT"/>
              </a:rPr>
              <a:t>.</a:t>
            </a:r>
            <a:endParaRPr sz="2176">
              <a:solidFill>
                <a:prstClr val="black"/>
              </a:solidFill>
              <a:latin typeface="Arial MT"/>
              <a:cs typeface="Arial MT"/>
            </a:endParaRPr>
          </a:p>
          <a:p>
            <a:pPr marL="15356" marR="112096" defTabSz="1105601">
              <a:lnSpc>
                <a:spcPts val="2188"/>
              </a:lnSpc>
              <a:spcBef>
                <a:spcPts val="1161"/>
              </a:spcBef>
            </a:pPr>
            <a:r>
              <a:rPr sz="2176" spc="-6" dirty="0">
                <a:solidFill>
                  <a:srgbClr val="FFFFFF"/>
                </a:solidFill>
                <a:latin typeface="Arial MT"/>
                <a:cs typeface="Arial MT"/>
              </a:rPr>
              <a:t>Le jar byte-buddy-1.0.2.jar </a:t>
            </a:r>
            <a:r>
              <a:rPr sz="2176" dirty="0">
                <a:solidFill>
                  <a:srgbClr val="FFFFFF"/>
                </a:solidFill>
                <a:latin typeface="Arial MT"/>
                <a:cs typeface="Arial MT"/>
              </a:rPr>
              <a:t>a </a:t>
            </a:r>
            <a:r>
              <a:rPr sz="2176" spc="-6" dirty="0">
                <a:solidFill>
                  <a:srgbClr val="FFFFFF"/>
                </a:solidFill>
                <a:latin typeface="Arial MT"/>
                <a:cs typeface="Arial MT"/>
              </a:rPr>
              <a:t>le nom de module automatique </a:t>
            </a:r>
            <a:r>
              <a:rPr sz="2176" dirty="0">
                <a:solidFill>
                  <a:srgbClr val="FFFFFF"/>
                </a:solidFill>
                <a:latin typeface="Arial MT"/>
                <a:cs typeface="Arial MT"/>
              </a:rPr>
              <a:t>: </a:t>
            </a:r>
            <a:r>
              <a:rPr sz="2176" spc="-24" dirty="0">
                <a:solidFill>
                  <a:srgbClr val="FFFFFF"/>
                </a:solidFill>
                <a:latin typeface="Arial MT"/>
                <a:cs typeface="Arial MT"/>
              </a:rPr>
              <a:t>byte.buddy. </a:t>
            </a:r>
            <a:r>
              <a:rPr sz="2176" spc="-6" dirty="0">
                <a:solidFill>
                  <a:srgbClr val="FFFFFF"/>
                </a:solidFill>
                <a:latin typeface="Arial MT"/>
                <a:cs typeface="Arial MT"/>
              </a:rPr>
              <a:t>byte étant </a:t>
            </a:r>
            <a:r>
              <a:rPr sz="2176" spc="-592" dirty="0">
                <a:solidFill>
                  <a:srgbClr val="FFFFFF"/>
                </a:solidFill>
                <a:latin typeface="Arial MT"/>
                <a:cs typeface="Arial MT"/>
              </a:rPr>
              <a:t> </a:t>
            </a:r>
            <a:r>
              <a:rPr sz="2176" spc="-6" dirty="0">
                <a:solidFill>
                  <a:srgbClr val="FFFFFF"/>
                </a:solidFill>
                <a:latin typeface="Arial MT"/>
                <a:cs typeface="Arial MT"/>
              </a:rPr>
              <a:t>un</a:t>
            </a:r>
            <a:r>
              <a:rPr sz="2176" spc="-12" dirty="0">
                <a:solidFill>
                  <a:srgbClr val="FFFFFF"/>
                </a:solidFill>
                <a:latin typeface="Arial MT"/>
                <a:cs typeface="Arial MT"/>
              </a:rPr>
              <a:t> </a:t>
            </a:r>
            <a:r>
              <a:rPr sz="2176" spc="-6" dirty="0">
                <a:solidFill>
                  <a:srgbClr val="FFFFFF"/>
                </a:solidFill>
                <a:latin typeface="Arial MT"/>
                <a:cs typeface="Arial MT"/>
              </a:rPr>
              <a:t>mot</a:t>
            </a:r>
            <a:r>
              <a:rPr sz="2176" dirty="0">
                <a:solidFill>
                  <a:srgbClr val="FFFFFF"/>
                </a:solidFill>
                <a:latin typeface="Arial MT"/>
                <a:cs typeface="Arial MT"/>
              </a:rPr>
              <a:t> </a:t>
            </a:r>
            <a:r>
              <a:rPr sz="2176" spc="-6" dirty="0">
                <a:solidFill>
                  <a:srgbClr val="FFFFFF"/>
                </a:solidFill>
                <a:latin typeface="Arial MT"/>
                <a:cs typeface="Arial MT"/>
              </a:rPr>
              <a:t>réservé</a:t>
            </a:r>
            <a:r>
              <a:rPr sz="2176" spc="-12" dirty="0">
                <a:solidFill>
                  <a:srgbClr val="FFFFFF"/>
                </a:solidFill>
                <a:latin typeface="Arial MT"/>
                <a:cs typeface="Arial MT"/>
              </a:rPr>
              <a:t> </a:t>
            </a:r>
            <a:r>
              <a:rPr sz="2176" spc="-6" dirty="0">
                <a:solidFill>
                  <a:srgbClr val="FFFFFF"/>
                </a:solidFill>
                <a:latin typeface="Arial MT"/>
                <a:cs typeface="Arial MT"/>
              </a:rPr>
              <a:t>Java,</a:t>
            </a:r>
            <a:r>
              <a:rPr sz="2176" dirty="0">
                <a:solidFill>
                  <a:srgbClr val="FFFFFF"/>
                </a:solidFill>
                <a:latin typeface="Arial MT"/>
                <a:cs typeface="Arial MT"/>
              </a:rPr>
              <a:t> ce</a:t>
            </a:r>
            <a:r>
              <a:rPr sz="2176" spc="-12" dirty="0">
                <a:solidFill>
                  <a:srgbClr val="FFFFFF"/>
                </a:solidFill>
                <a:latin typeface="Arial MT"/>
                <a:cs typeface="Arial MT"/>
              </a:rPr>
              <a:t> </a:t>
            </a:r>
            <a:r>
              <a:rPr sz="2176" spc="-6" dirty="0">
                <a:solidFill>
                  <a:srgbClr val="FFFFFF"/>
                </a:solidFill>
                <a:latin typeface="Arial MT"/>
                <a:cs typeface="Arial MT"/>
              </a:rPr>
              <a:t>module est</a:t>
            </a:r>
            <a:r>
              <a:rPr sz="2176" dirty="0">
                <a:solidFill>
                  <a:srgbClr val="FFFFFF"/>
                </a:solidFill>
                <a:latin typeface="Arial MT"/>
                <a:cs typeface="Arial MT"/>
              </a:rPr>
              <a:t> </a:t>
            </a:r>
            <a:r>
              <a:rPr sz="2176" spc="-6" dirty="0">
                <a:solidFill>
                  <a:srgbClr val="FFFFFF"/>
                </a:solidFill>
                <a:latin typeface="Arial MT"/>
                <a:cs typeface="Arial MT"/>
              </a:rPr>
              <a:t>interdit.</a:t>
            </a:r>
            <a:r>
              <a:rPr sz="2176" dirty="0">
                <a:solidFill>
                  <a:srgbClr val="FFFFFF"/>
                </a:solidFill>
                <a:latin typeface="Arial MT"/>
                <a:cs typeface="Arial MT"/>
              </a:rPr>
              <a:t> </a:t>
            </a:r>
            <a:r>
              <a:rPr sz="2176" spc="-6" dirty="0">
                <a:solidFill>
                  <a:srgbClr val="FFFFFF"/>
                </a:solidFill>
                <a:latin typeface="Arial MT"/>
                <a:cs typeface="Arial MT"/>
              </a:rPr>
              <a:t>Ce</a:t>
            </a:r>
            <a:r>
              <a:rPr sz="2176" spc="-12" dirty="0">
                <a:solidFill>
                  <a:srgbClr val="FFFFFF"/>
                </a:solidFill>
                <a:latin typeface="Arial MT"/>
                <a:cs typeface="Arial MT"/>
              </a:rPr>
              <a:t> </a:t>
            </a:r>
            <a:r>
              <a:rPr sz="2176" spc="-6" dirty="0">
                <a:solidFill>
                  <a:srgbClr val="FFFFFF"/>
                </a:solidFill>
                <a:latin typeface="Arial MT"/>
                <a:cs typeface="Arial MT"/>
              </a:rPr>
              <a:t>Jar</a:t>
            </a:r>
            <a:r>
              <a:rPr sz="2176" dirty="0">
                <a:solidFill>
                  <a:srgbClr val="FFFFFF"/>
                </a:solidFill>
                <a:latin typeface="Arial MT"/>
                <a:cs typeface="Arial MT"/>
              </a:rPr>
              <a:t> </a:t>
            </a:r>
            <a:r>
              <a:rPr sz="2176" spc="-6" dirty="0">
                <a:solidFill>
                  <a:srgbClr val="FFFFFF"/>
                </a:solidFill>
                <a:latin typeface="Arial MT"/>
                <a:cs typeface="Arial MT"/>
              </a:rPr>
              <a:t>n’est pas</a:t>
            </a:r>
            <a:r>
              <a:rPr sz="2176" dirty="0">
                <a:solidFill>
                  <a:srgbClr val="FFFFFF"/>
                </a:solidFill>
                <a:latin typeface="Arial MT"/>
                <a:cs typeface="Arial MT"/>
              </a:rPr>
              <a:t> </a:t>
            </a:r>
            <a:r>
              <a:rPr sz="2176" spc="-6" dirty="0">
                <a:solidFill>
                  <a:srgbClr val="FFFFFF"/>
                </a:solidFill>
                <a:latin typeface="Arial MT"/>
                <a:cs typeface="Arial MT"/>
              </a:rPr>
              <a:t>importable</a:t>
            </a:r>
            <a:r>
              <a:rPr sz="2176" spc="-12" dirty="0">
                <a:solidFill>
                  <a:srgbClr val="FFFFFF"/>
                </a:solidFill>
                <a:latin typeface="Arial MT"/>
                <a:cs typeface="Arial MT"/>
              </a:rPr>
              <a:t> </a:t>
            </a:r>
            <a:r>
              <a:rPr sz="2176" spc="-6" dirty="0">
                <a:solidFill>
                  <a:srgbClr val="FFFFFF"/>
                </a:solidFill>
                <a:latin typeface="Arial MT"/>
                <a:cs typeface="Arial MT"/>
              </a:rPr>
              <a:t>avec </a:t>
            </a:r>
            <a:r>
              <a:rPr sz="2176" dirty="0">
                <a:solidFill>
                  <a:srgbClr val="FFFFFF"/>
                </a:solidFill>
                <a:latin typeface="Arial MT"/>
                <a:cs typeface="Arial MT"/>
              </a:rPr>
              <a:t> </a:t>
            </a:r>
            <a:r>
              <a:rPr sz="2176" spc="-12" dirty="0">
                <a:solidFill>
                  <a:srgbClr val="FFFFFF"/>
                </a:solidFill>
                <a:latin typeface="Arial MT"/>
                <a:cs typeface="Arial MT"/>
              </a:rPr>
              <a:t>uniquement</a:t>
            </a:r>
            <a:r>
              <a:rPr sz="2176" spc="-6" dirty="0">
                <a:solidFill>
                  <a:srgbClr val="FFFFFF"/>
                </a:solidFill>
                <a:latin typeface="Arial MT"/>
                <a:cs typeface="Arial MT"/>
              </a:rPr>
              <a:t> le nom</a:t>
            </a:r>
            <a:r>
              <a:rPr sz="2176" dirty="0">
                <a:solidFill>
                  <a:srgbClr val="FFFFFF"/>
                </a:solidFill>
                <a:latin typeface="Arial MT"/>
                <a:cs typeface="Arial MT"/>
              </a:rPr>
              <a:t> </a:t>
            </a:r>
            <a:r>
              <a:rPr sz="2176" spc="-6" dirty="0">
                <a:solidFill>
                  <a:srgbClr val="FFFFFF"/>
                </a:solidFill>
                <a:latin typeface="Arial MT"/>
                <a:cs typeface="Arial MT"/>
              </a:rPr>
              <a:t>de </a:t>
            </a:r>
            <a:r>
              <a:rPr sz="2176" spc="-24" dirty="0">
                <a:solidFill>
                  <a:srgbClr val="FFFFFF"/>
                </a:solidFill>
                <a:latin typeface="Arial MT"/>
                <a:cs typeface="Arial MT"/>
              </a:rPr>
              <a:t>fichier.</a:t>
            </a:r>
            <a:endParaRPr sz="2176">
              <a:solidFill>
                <a:prstClr val="black"/>
              </a:solidFill>
              <a:latin typeface="Arial MT"/>
              <a:cs typeface="Arial MT"/>
            </a:endParaRPr>
          </a:p>
        </p:txBody>
      </p:sp>
    </p:spTree>
    <p:extLst>
      <p:ext uri="{BB962C8B-B14F-4D97-AF65-F5344CB8AC3E}">
        <p14:creationId xmlns:p14="http://schemas.microsoft.com/office/powerpoint/2010/main" val="7777522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431" y="282477"/>
            <a:ext cx="2195788" cy="836242"/>
          </a:xfrm>
          <a:prstGeom prst="rect">
            <a:avLst/>
          </a:prstGeom>
        </p:spPr>
        <p:txBody>
          <a:bodyPr vert="horz" wrap="square" lIns="0" tIns="15355" rIns="0" bIns="0" rtlCol="0">
            <a:spAutoFit/>
          </a:bodyPr>
          <a:lstStyle/>
          <a:p>
            <a:pPr marL="15356">
              <a:lnSpc>
                <a:spcPts val="2098"/>
              </a:lnSpc>
              <a:spcBef>
                <a:spcPts val="121"/>
              </a:spcBef>
            </a:pPr>
            <a:r>
              <a:rPr sz="1814" spc="-6" dirty="0">
                <a:solidFill>
                  <a:srgbClr val="0058FF"/>
                </a:solidFill>
                <a:latin typeface="Arial"/>
                <a:cs typeface="Arial"/>
              </a:rPr>
              <a:t>Modules</a:t>
            </a:r>
            <a:endParaRPr sz="1814" dirty="0">
              <a:latin typeface="Arial"/>
              <a:cs typeface="Arial"/>
            </a:endParaRPr>
          </a:p>
          <a:p>
            <a:pPr marL="15356">
              <a:lnSpc>
                <a:spcPts val="4274"/>
              </a:lnSpc>
            </a:pPr>
            <a:r>
              <a:rPr spc="302" dirty="0"/>
              <a:t>Exercice</a:t>
            </a:r>
          </a:p>
        </p:txBody>
      </p:sp>
      <p:sp>
        <p:nvSpPr>
          <p:cNvPr id="4" name="object 4"/>
          <p:cNvSpPr txBox="1"/>
          <p:nvPr/>
        </p:nvSpPr>
        <p:spPr>
          <a:xfrm>
            <a:off x="1059752" y="1569976"/>
            <a:ext cx="4085241" cy="276025"/>
          </a:xfrm>
          <a:prstGeom prst="rect">
            <a:avLst/>
          </a:prstGeom>
        </p:spPr>
        <p:txBody>
          <a:bodyPr vert="horz" wrap="square" lIns="0" tIns="15355" rIns="0" bIns="0" rtlCol="0">
            <a:spAutoFit/>
          </a:bodyPr>
          <a:lstStyle/>
          <a:p>
            <a:pPr marL="15356" defTabSz="1105601">
              <a:spcBef>
                <a:spcPts val="121"/>
              </a:spcBef>
            </a:pPr>
            <a:r>
              <a:rPr sz="1693" spc="-6" dirty="0">
                <a:solidFill>
                  <a:srgbClr val="FFFFFF"/>
                </a:solidFill>
                <a:latin typeface="Arial MT"/>
                <a:cs typeface="Arial MT"/>
              </a:rPr>
              <a:t>Le </a:t>
            </a:r>
            <a:r>
              <a:rPr sz="1693" spc="-6" dirty="0" err="1">
                <a:solidFill>
                  <a:srgbClr val="FFFFFF"/>
                </a:solidFill>
                <a:latin typeface="Arial MT"/>
                <a:cs typeface="Arial MT"/>
              </a:rPr>
              <a:t>projet</a:t>
            </a:r>
            <a:r>
              <a:rPr sz="1693" dirty="0">
                <a:solidFill>
                  <a:srgbClr val="FFFFFF"/>
                </a:solidFill>
                <a:latin typeface="Arial MT"/>
                <a:cs typeface="Arial MT"/>
              </a:rPr>
              <a:t> </a:t>
            </a:r>
            <a:r>
              <a:rPr sz="1693" spc="-6" dirty="0">
                <a:solidFill>
                  <a:srgbClr val="FFFFFF"/>
                </a:solidFill>
                <a:latin typeface="Arial MT"/>
                <a:cs typeface="Arial MT"/>
              </a:rPr>
              <a:t>contient</a:t>
            </a:r>
            <a:r>
              <a:rPr sz="1693" dirty="0">
                <a:solidFill>
                  <a:srgbClr val="FFFFFF"/>
                </a:solidFill>
                <a:latin typeface="Arial MT"/>
                <a:cs typeface="Arial MT"/>
              </a:rPr>
              <a:t> </a:t>
            </a:r>
            <a:r>
              <a:rPr sz="1693" spc="-6" dirty="0">
                <a:solidFill>
                  <a:srgbClr val="FFFFFF"/>
                </a:solidFill>
                <a:latin typeface="Arial MT"/>
                <a:cs typeface="Arial MT"/>
              </a:rPr>
              <a:t>les</a:t>
            </a:r>
            <a:r>
              <a:rPr sz="1693" spc="6" dirty="0">
                <a:solidFill>
                  <a:srgbClr val="FFFFFF"/>
                </a:solidFill>
                <a:latin typeface="Arial MT"/>
                <a:cs typeface="Arial MT"/>
              </a:rPr>
              <a:t> </a:t>
            </a:r>
            <a:r>
              <a:rPr sz="1693" dirty="0">
                <a:solidFill>
                  <a:srgbClr val="FFFFFF"/>
                </a:solidFill>
                <a:latin typeface="Arial MT"/>
                <a:cs typeface="Arial MT"/>
              </a:rPr>
              <a:t>sous-projets</a:t>
            </a:r>
            <a:r>
              <a:rPr sz="1693" spc="6" dirty="0">
                <a:solidFill>
                  <a:srgbClr val="FFFFFF"/>
                </a:solidFill>
                <a:latin typeface="Arial MT"/>
                <a:cs typeface="Arial MT"/>
              </a:rPr>
              <a:t> </a:t>
            </a:r>
            <a:r>
              <a:rPr sz="1693" dirty="0">
                <a:solidFill>
                  <a:srgbClr val="FFFFFF"/>
                </a:solidFill>
                <a:latin typeface="Arial MT"/>
                <a:cs typeface="Arial MT"/>
              </a:rPr>
              <a:t>:</a:t>
            </a:r>
            <a:endParaRPr sz="1693" dirty="0">
              <a:solidFill>
                <a:prstClr val="black"/>
              </a:solidFill>
              <a:latin typeface="Arial MT"/>
              <a:cs typeface="Arial MT"/>
            </a:endParaRPr>
          </a:p>
        </p:txBody>
      </p:sp>
      <p:sp>
        <p:nvSpPr>
          <p:cNvPr id="5" name="object 5"/>
          <p:cNvSpPr txBox="1"/>
          <p:nvPr/>
        </p:nvSpPr>
        <p:spPr>
          <a:xfrm>
            <a:off x="1190332" y="2006984"/>
            <a:ext cx="154319" cy="203133"/>
          </a:xfrm>
          <a:prstGeom prst="rect">
            <a:avLst/>
          </a:prstGeom>
        </p:spPr>
        <p:txBody>
          <a:bodyPr vert="horz" wrap="square" lIns="0" tIns="16891" rIns="0" bIns="0" rtlCol="0">
            <a:spAutoFit/>
          </a:bodyPr>
          <a:lstStyle/>
          <a:p>
            <a:pPr marL="15356" defTabSz="1105601">
              <a:spcBef>
                <a:spcPts val="133"/>
              </a:spcBef>
            </a:pPr>
            <a:r>
              <a:rPr sz="1209" spc="6" dirty="0">
                <a:solidFill>
                  <a:srgbClr val="0058FF"/>
                </a:solidFill>
                <a:latin typeface="Lucida Sans Unicode"/>
                <a:cs typeface="Lucida Sans Unicode"/>
              </a:rPr>
              <a:t>●</a:t>
            </a:r>
            <a:endParaRPr sz="1209">
              <a:solidFill>
                <a:prstClr val="black"/>
              </a:solidFill>
              <a:latin typeface="Lucida Sans Unicode"/>
              <a:cs typeface="Lucida Sans Unicode"/>
            </a:endParaRPr>
          </a:p>
        </p:txBody>
      </p:sp>
      <p:sp>
        <p:nvSpPr>
          <p:cNvPr id="6" name="object 6"/>
          <p:cNvSpPr txBox="1"/>
          <p:nvPr/>
        </p:nvSpPr>
        <p:spPr>
          <a:xfrm>
            <a:off x="1190332" y="2422663"/>
            <a:ext cx="154319" cy="203133"/>
          </a:xfrm>
          <a:prstGeom prst="rect">
            <a:avLst/>
          </a:prstGeom>
        </p:spPr>
        <p:txBody>
          <a:bodyPr vert="horz" wrap="square" lIns="0" tIns="16891" rIns="0" bIns="0" rtlCol="0">
            <a:spAutoFit/>
          </a:bodyPr>
          <a:lstStyle/>
          <a:p>
            <a:pPr marL="15356" defTabSz="1105601">
              <a:spcBef>
                <a:spcPts val="133"/>
              </a:spcBef>
            </a:pPr>
            <a:r>
              <a:rPr sz="1209" spc="6" dirty="0">
                <a:solidFill>
                  <a:srgbClr val="0058FF"/>
                </a:solidFill>
                <a:latin typeface="Lucida Sans Unicode"/>
                <a:cs typeface="Lucida Sans Unicode"/>
              </a:rPr>
              <a:t>●</a:t>
            </a:r>
            <a:endParaRPr sz="1209">
              <a:solidFill>
                <a:prstClr val="black"/>
              </a:solidFill>
              <a:latin typeface="Lucida Sans Unicode"/>
              <a:cs typeface="Lucida Sans Unicode"/>
            </a:endParaRPr>
          </a:p>
        </p:txBody>
      </p:sp>
      <p:sp>
        <p:nvSpPr>
          <p:cNvPr id="7" name="object 7"/>
          <p:cNvSpPr txBox="1"/>
          <p:nvPr/>
        </p:nvSpPr>
        <p:spPr>
          <a:xfrm>
            <a:off x="1582057" y="1985656"/>
            <a:ext cx="3410382" cy="690433"/>
          </a:xfrm>
          <a:prstGeom prst="rect">
            <a:avLst/>
          </a:prstGeom>
        </p:spPr>
        <p:txBody>
          <a:bodyPr vert="horz" wrap="square" lIns="0" tIns="15355" rIns="0" bIns="0" rtlCol="0">
            <a:spAutoFit/>
          </a:bodyPr>
          <a:lstStyle/>
          <a:p>
            <a:pPr marL="15356" defTabSz="1105601">
              <a:spcBef>
                <a:spcPts val="121"/>
              </a:spcBef>
            </a:pPr>
            <a:r>
              <a:rPr sz="1693" spc="-6" dirty="0">
                <a:solidFill>
                  <a:srgbClr val="FFFFFF"/>
                </a:solidFill>
                <a:latin typeface="Arial MT"/>
                <a:cs typeface="Arial MT"/>
              </a:rPr>
              <a:t>graphics</a:t>
            </a:r>
            <a:endParaRPr sz="1693" dirty="0">
              <a:solidFill>
                <a:prstClr val="black"/>
              </a:solidFill>
              <a:latin typeface="Arial MT"/>
              <a:cs typeface="Arial MT"/>
            </a:endParaRPr>
          </a:p>
          <a:p>
            <a:pPr marL="15356" defTabSz="1105601">
              <a:spcBef>
                <a:spcPts val="1239"/>
              </a:spcBef>
            </a:pPr>
            <a:r>
              <a:rPr sz="1693" spc="-6" dirty="0">
                <a:solidFill>
                  <a:srgbClr val="FFFFFF"/>
                </a:solidFill>
                <a:latin typeface="Arial MT"/>
                <a:cs typeface="Arial MT"/>
              </a:rPr>
              <a:t>data</a:t>
            </a:r>
            <a:r>
              <a:rPr lang="fr-FR" sz="1693" spc="-6" dirty="0">
                <a:solidFill>
                  <a:srgbClr val="FFFFFF"/>
                </a:solidFill>
                <a:latin typeface="Arial MT"/>
                <a:cs typeface="Arial MT"/>
              </a:rPr>
              <a:t>R</a:t>
            </a:r>
            <a:r>
              <a:rPr sz="1693" spc="-6" dirty="0" err="1">
                <a:solidFill>
                  <a:srgbClr val="FFFFFF"/>
                </a:solidFill>
                <a:latin typeface="Arial MT"/>
                <a:cs typeface="Arial MT"/>
              </a:rPr>
              <a:t>epository</a:t>
            </a:r>
            <a:endParaRPr sz="1693" dirty="0">
              <a:solidFill>
                <a:prstClr val="black"/>
              </a:solidFill>
              <a:latin typeface="Arial MT"/>
              <a:cs typeface="Arial MT"/>
            </a:endParaRPr>
          </a:p>
        </p:txBody>
      </p:sp>
      <p:sp>
        <p:nvSpPr>
          <p:cNvPr id="9" name="object 9"/>
          <p:cNvSpPr txBox="1"/>
          <p:nvPr/>
        </p:nvSpPr>
        <p:spPr>
          <a:xfrm>
            <a:off x="1059752" y="2805697"/>
            <a:ext cx="6537461" cy="525299"/>
          </a:xfrm>
          <a:prstGeom prst="rect">
            <a:avLst/>
          </a:prstGeom>
        </p:spPr>
        <p:txBody>
          <a:bodyPr vert="horz" wrap="square" lIns="0" tIns="37619" rIns="0" bIns="0" rtlCol="0">
            <a:spAutoFit/>
          </a:bodyPr>
          <a:lstStyle/>
          <a:p>
            <a:pPr marL="301106" marR="6142" indent="-285750" defTabSz="1105601">
              <a:lnSpc>
                <a:spcPts val="1898"/>
              </a:lnSpc>
              <a:spcBef>
                <a:spcPts val="295"/>
              </a:spcBef>
              <a:buFont typeface="Arial" panose="020B0604020202020204" pitchFamily="34" charset="0"/>
              <a:buChar char="•"/>
            </a:pPr>
            <a:r>
              <a:rPr sz="1693" spc="-6" dirty="0">
                <a:solidFill>
                  <a:srgbClr val="FFFFFF"/>
                </a:solidFill>
                <a:latin typeface="Arial MT"/>
                <a:cs typeface="Arial MT"/>
              </a:rPr>
              <a:t>La</a:t>
            </a:r>
            <a:r>
              <a:rPr sz="1693" spc="30" dirty="0">
                <a:solidFill>
                  <a:srgbClr val="FFFFFF"/>
                </a:solidFill>
                <a:latin typeface="Arial MT"/>
                <a:cs typeface="Arial MT"/>
              </a:rPr>
              <a:t> </a:t>
            </a:r>
            <a:r>
              <a:rPr sz="1693" dirty="0" err="1">
                <a:solidFill>
                  <a:srgbClr val="FFFFFF"/>
                </a:solidFill>
                <a:latin typeface="Arial MT"/>
                <a:cs typeface="Arial MT"/>
              </a:rPr>
              <a:t>classe</a:t>
            </a:r>
            <a:r>
              <a:rPr sz="1693" spc="24" dirty="0">
                <a:solidFill>
                  <a:srgbClr val="FFFFFF"/>
                </a:solidFill>
                <a:latin typeface="Arial MT"/>
                <a:cs typeface="Arial MT"/>
              </a:rPr>
              <a:t> </a:t>
            </a:r>
            <a:r>
              <a:rPr sz="1693" spc="-6" dirty="0">
                <a:solidFill>
                  <a:srgbClr val="FFFFFF"/>
                </a:solidFill>
                <a:latin typeface="Arial MT"/>
                <a:cs typeface="Arial MT"/>
              </a:rPr>
              <a:t>graphic.</a:t>
            </a:r>
            <a:r>
              <a:rPr lang="fr-FR" sz="1693" spc="-6" dirty="0" err="1">
                <a:solidFill>
                  <a:srgbClr val="FFFFFF"/>
                </a:solidFill>
                <a:latin typeface="Arial MT"/>
                <a:cs typeface="Arial MT"/>
              </a:rPr>
              <a:t>graphicW</a:t>
            </a:r>
            <a:r>
              <a:rPr sz="1693" spc="-6" dirty="0" err="1">
                <a:solidFill>
                  <a:srgbClr val="FFFFFF"/>
                </a:solidFill>
                <a:latin typeface="Arial MT"/>
                <a:cs typeface="Arial MT"/>
              </a:rPr>
              <a:t>indows.StartWindow</a:t>
            </a:r>
            <a:r>
              <a:rPr sz="1693" spc="24" dirty="0">
                <a:solidFill>
                  <a:srgbClr val="FFFFFF"/>
                </a:solidFill>
                <a:latin typeface="Arial MT"/>
                <a:cs typeface="Arial MT"/>
              </a:rPr>
              <a:t> </a:t>
            </a:r>
            <a:r>
              <a:rPr sz="1693" spc="-6" dirty="0" err="1">
                <a:solidFill>
                  <a:srgbClr val="FFFFFF"/>
                </a:solidFill>
                <a:latin typeface="Arial MT"/>
                <a:cs typeface="Arial MT"/>
              </a:rPr>
              <a:t>utilise</a:t>
            </a:r>
            <a:r>
              <a:rPr sz="1693" spc="-6" dirty="0">
                <a:solidFill>
                  <a:srgbClr val="FFFFFF"/>
                </a:solidFill>
                <a:latin typeface="Arial MT"/>
                <a:cs typeface="Arial MT"/>
              </a:rPr>
              <a:t> .data</a:t>
            </a:r>
            <a:r>
              <a:rPr lang="fr-FR" sz="1693" spc="-6" dirty="0">
                <a:solidFill>
                  <a:srgbClr val="FFFFFF"/>
                </a:solidFill>
                <a:latin typeface="Arial MT"/>
                <a:cs typeface="Arial MT"/>
              </a:rPr>
              <a:t>R</a:t>
            </a:r>
            <a:r>
              <a:rPr sz="1693" spc="-6" dirty="0" err="1">
                <a:solidFill>
                  <a:srgbClr val="FFFFFF"/>
                </a:solidFill>
                <a:latin typeface="Arial MT"/>
                <a:cs typeface="Arial MT"/>
              </a:rPr>
              <a:t>epository.UserRepository</a:t>
            </a:r>
            <a:endParaRPr sz="1693" dirty="0">
              <a:solidFill>
                <a:prstClr val="black"/>
              </a:solidFill>
              <a:latin typeface="Arial MT"/>
              <a:cs typeface="Arial MT"/>
            </a:endParaRPr>
          </a:p>
        </p:txBody>
      </p:sp>
      <p:sp>
        <p:nvSpPr>
          <p:cNvPr id="15" name="object 15"/>
          <p:cNvSpPr txBox="1"/>
          <p:nvPr/>
        </p:nvSpPr>
        <p:spPr>
          <a:xfrm>
            <a:off x="1059752" y="3305287"/>
            <a:ext cx="10146692" cy="1705726"/>
          </a:xfrm>
          <a:prstGeom prst="rect">
            <a:avLst/>
          </a:prstGeom>
        </p:spPr>
        <p:txBody>
          <a:bodyPr vert="horz" wrap="square" lIns="0" tIns="161229" rIns="0" bIns="0" rtlCol="0">
            <a:spAutoFit/>
          </a:bodyPr>
          <a:lstStyle/>
          <a:p>
            <a:pPr marL="301106" marR="677948" indent="-285750" defTabSz="1105601">
              <a:lnSpc>
                <a:spcPts val="1898"/>
              </a:lnSpc>
              <a:spcBef>
                <a:spcPts val="1330"/>
              </a:spcBef>
              <a:buFont typeface="Arial" panose="020B0604020202020204" pitchFamily="34" charset="0"/>
              <a:buChar char="•"/>
            </a:pPr>
            <a:r>
              <a:rPr sz="1693" spc="-6" dirty="0" err="1">
                <a:solidFill>
                  <a:srgbClr val="FFFFFF"/>
                </a:solidFill>
                <a:latin typeface="Arial MT"/>
                <a:cs typeface="Arial MT"/>
              </a:rPr>
              <a:t>Créer</a:t>
            </a:r>
            <a:r>
              <a:rPr sz="1693" spc="12" dirty="0">
                <a:solidFill>
                  <a:srgbClr val="FFFFFF"/>
                </a:solidFill>
                <a:latin typeface="Arial MT"/>
                <a:cs typeface="Arial MT"/>
              </a:rPr>
              <a:t> </a:t>
            </a:r>
            <a:r>
              <a:rPr sz="1693" spc="-6" dirty="0">
                <a:solidFill>
                  <a:srgbClr val="FFFFFF"/>
                </a:solidFill>
                <a:latin typeface="Arial MT"/>
                <a:cs typeface="Arial MT"/>
              </a:rPr>
              <a:t>le</a:t>
            </a:r>
            <a:r>
              <a:rPr sz="1693" spc="12" dirty="0">
                <a:solidFill>
                  <a:srgbClr val="FFFFFF"/>
                </a:solidFill>
                <a:latin typeface="Arial MT"/>
                <a:cs typeface="Arial MT"/>
              </a:rPr>
              <a:t> </a:t>
            </a:r>
            <a:r>
              <a:rPr sz="1693" spc="-6" dirty="0">
                <a:solidFill>
                  <a:srgbClr val="FFFFFF"/>
                </a:solidFill>
                <a:latin typeface="Arial MT"/>
                <a:cs typeface="Arial MT"/>
              </a:rPr>
              <a:t>fichier</a:t>
            </a:r>
            <a:r>
              <a:rPr sz="1693" spc="18" dirty="0">
                <a:solidFill>
                  <a:srgbClr val="FFFFFF"/>
                </a:solidFill>
                <a:latin typeface="Arial MT"/>
                <a:cs typeface="Arial MT"/>
              </a:rPr>
              <a:t> </a:t>
            </a:r>
            <a:r>
              <a:rPr sz="1693" spc="-6" dirty="0">
                <a:solidFill>
                  <a:srgbClr val="FFFFFF"/>
                </a:solidFill>
                <a:latin typeface="Arial MT"/>
                <a:cs typeface="Arial MT"/>
              </a:rPr>
              <a:t>module-info.java</a:t>
            </a:r>
            <a:r>
              <a:rPr sz="1693" spc="12" dirty="0">
                <a:solidFill>
                  <a:srgbClr val="FFFFFF"/>
                </a:solidFill>
                <a:latin typeface="Arial MT"/>
                <a:cs typeface="Arial MT"/>
              </a:rPr>
              <a:t> </a:t>
            </a:r>
            <a:r>
              <a:rPr sz="1693" spc="-6" dirty="0">
                <a:solidFill>
                  <a:srgbClr val="FFFFFF"/>
                </a:solidFill>
                <a:latin typeface="Arial MT"/>
                <a:cs typeface="Arial MT"/>
              </a:rPr>
              <a:t>pour</a:t>
            </a:r>
            <a:r>
              <a:rPr sz="1693" spc="18" dirty="0">
                <a:solidFill>
                  <a:srgbClr val="FFFFFF"/>
                </a:solidFill>
                <a:latin typeface="Arial MT"/>
                <a:cs typeface="Arial MT"/>
              </a:rPr>
              <a:t> </a:t>
            </a:r>
            <a:r>
              <a:rPr sz="1693" spc="-6" dirty="0">
                <a:solidFill>
                  <a:srgbClr val="FFFFFF"/>
                </a:solidFill>
                <a:latin typeface="Arial MT"/>
                <a:cs typeface="Arial MT"/>
              </a:rPr>
              <a:t>le</a:t>
            </a:r>
            <a:r>
              <a:rPr sz="1693" spc="12" dirty="0">
                <a:solidFill>
                  <a:srgbClr val="FFFFFF"/>
                </a:solidFill>
                <a:latin typeface="Arial MT"/>
                <a:cs typeface="Arial MT"/>
              </a:rPr>
              <a:t> </a:t>
            </a:r>
            <a:r>
              <a:rPr sz="1693" spc="-6" dirty="0">
                <a:solidFill>
                  <a:srgbClr val="FFFFFF"/>
                </a:solidFill>
                <a:latin typeface="Arial MT"/>
                <a:cs typeface="Arial MT"/>
              </a:rPr>
              <a:t>projet</a:t>
            </a:r>
            <a:r>
              <a:rPr sz="1693" spc="18" dirty="0">
                <a:solidFill>
                  <a:srgbClr val="FFFFFF"/>
                </a:solidFill>
                <a:latin typeface="Arial MT"/>
                <a:cs typeface="Arial MT"/>
              </a:rPr>
              <a:t> </a:t>
            </a:r>
            <a:r>
              <a:rPr sz="1693" spc="-6" dirty="0">
                <a:solidFill>
                  <a:srgbClr val="FFFFFF"/>
                </a:solidFill>
                <a:latin typeface="Arial MT"/>
                <a:cs typeface="Arial MT"/>
              </a:rPr>
              <a:t>data-repository</a:t>
            </a:r>
            <a:r>
              <a:rPr sz="1693" spc="18" dirty="0">
                <a:solidFill>
                  <a:srgbClr val="FFFFFF"/>
                </a:solidFill>
                <a:latin typeface="Arial MT"/>
                <a:cs typeface="Arial MT"/>
              </a:rPr>
              <a:t> </a:t>
            </a:r>
            <a:r>
              <a:rPr sz="1693" spc="-6" dirty="0">
                <a:solidFill>
                  <a:srgbClr val="FFFFFF"/>
                </a:solidFill>
                <a:latin typeface="Arial MT"/>
                <a:cs typeface="Arial MT"/>
              </a:rPr>
              <a:t>et</a:t>
            </a:r>
            <a:r>
              <a:rPr sz="1693" spc="24" dirty="0">
                <a:solidFill>
                  <a:srgbClr val="FFFFFF"/>
                </a:solidFill>
                <a:latin typeface="Arial MT"/>
                <a:cs typeface="Arial MT"/>
              </a:rPr>
              <a:t> </a:t>
            </a:r>
            <a:r>
              <a:rPr sz="1693" spc="-6" dirty="0">
                <a:solidFill>
                  <a:srgbClr val="FFFFFF"/>
                </a:solidFill>
                <a:latin typeface="Arial MT"/>
                <a:cs typeface="Arial MT"/>
              </a:rPr>
              <a:t>n’y</a:t>
            </a:r>
            <a:r>
              <a:rPr sz="1693" spc="12" dirty="0">
                <a:solidFill>
                  <a:srgbClr val="FFFFFF"/>
                </a:solidFill>
                <a:latin typeface="Arial MT"/>
                <a:cs typeface="Arial MT"/>
              </a:rPr>
              <a:t> </a:t>
            </a:r>
            <a:r>
              <a:rPr sz="1693" dirty="0">
                <a:solidFill>
                  <a:srgbClr val="FFFFFF"/>
                </a:solidFill>
                <a:latin typeface="Arial MT"/>
                <a:cs typeface="Arial MT"/>
              </a:rPr>
              <a:t>mettre</a:t>
            </a:r>
            <a:r>
              <a:rPr sz="1693" spc="18" dirty="0">
                <a:solidFill>
                  <a:srgbClr val="FFFFFF"/>
                </a:solidFill>
                <a:latin typeface="Arial MT"/>
                <a:cs typeface="Arial MT"/>
              </a:rPr>
              <a:t> </a:t>
            </a:r>
            <a:r>
              <a:rPr sz="1693" spc="-6" dirty="0">
                <a:solidFill>
                  <a:srgbClr val="FFFFFF"/>
                </a:solidFill>
                <a:latin typeface="Arial MT"/>
                <a:cs typeface="Arial MT"/>
              </a:rPr>
              <a:t>que</a:t>
            </a:r>
            <a:r>
              <a:rPr sz="1693" spc="12" dirty="0">
                <a:solidFill>
                  <a:srgbClr val="FFFFFF"/>
                </a:solidFill>
                <a:latin typeface="Arial MT"/>
                <a:cs typeface="Arial MT"/>
              </a:rPr>
              <a:t> </a:t>
            </a:r>
            <a:r>
              <a:rPr sz="1693" spc="-6" dirty="0">
                <a:solidFill>
                  <a:srgbClr val="FFFFFF"/>
                </a:solidFill>
                <a:latin typeface="Arial MT"/>
                <a:cs typeface="Arial MT"/>
              </a:rPr>
              <a:t>la</a:t>
            </a:r>
            <a:r>
              <a:rPr sz="1693" spc="18" dirty="0">
                <a:solidFill>
                  <a:srgbClr val="FFFFFF"/>
                </a:solidFill>
                <a:latin typeface="Arial MT"/>
                <a:cs typeface="Arial MT"/>
              </a:rPr>
              <a:t> </a:t>
            </a:r>
            <a:r>
              <a:rPr sz="1693" spc="-6" dirty="0">
                <a:solidFill>
                  <a:srgbClr val="FFFFFF"/>
                </a:solidFill>
                <a:latin typeface="Arial MT"/>
                <a:cs typeface="Arial MT"/>
              </a:rPr>
              <a:t>directive</a:t>
            </a:r>
            <a:r>
              <a:rPr sz="1693" spc="12" dirty="0">
                <a:solidFill>
                  <a:srgbClr val="FFFFFF"/>
                </a:solidFill>
                <a:latin typeface="Arial MT"/>
                <a:cs typeface="Arial MT"/>
              </a:rPr>
              <a:t> </a:t>
            </a:r>
            <a:r>
              <a:rPr sz="1693" spc="-6" dirty="0">
                <a:solidFill>
                  <a:srgbClr val="FFFFFF"/>
                </a:solidFill>
                <a:latin typeface="Arial MT"/>
                <a:cs typeface="Arial MT"/>
              </a:rPr>
              <a:t>module. </a:t>
            </a:r>
            <a:r>
              <a:rPr sz="1693" spc="-447" dirty="0">
                <a:solidFill>
                  <a:srgbClr val="FFFFFF"/>
                </a:solidFill>
                <a:latin typeface="Arial MT"/>
                <a:cs typeface="Arial MT"/>
              </a:rPr>
              <a:t> </a:t>
            </a:r>
            <a:r>
              <a:rPr sz="1693" spc="-12" dirty="0">
                <a:solidFill>
                  <a:srgbClr val="FFFFFF"/>
                </a:solidFill>
                <a:latin typeface="Arial MT"/>
                <a:cs typeface="Arial MT"/>
              </a:rPr>
              <a:t>L’application</a:t>
            </a:r>
            <a:r>
              <a:rPr sz="1693" dirty="0">
                <a:solidFill>
                  <a:srgbClr val="FFFFFF"/>
                </a:solidFill>
                <a:latin typeface="Arial MT"/>
                <a:cs typeface="Arial MT"/>
              </a:rPr>
              <a:t> </a:t>
            </a:r>
            <a:r>
              <a:rPr sz="1693" spc="-6" dirty="0">
                <a:solidFill>
                  <a:srgbClr val="FFFFFF"/>
                </a:solidFill>
                <a:latin typeface="Arial MT"/>
                <a:cs typeface="Arial MT"/>
              </a:rPr>
              <a:t>fonctionne-t-elle</a:t>
            </a:r>
            <a:r>
              <a:rPr sz="1693" spc="6" dirty="0">
                <a:solidFill>
                  <a:srgbClr val="FFFFFF"/>
                </a:solidFill>
                <a:latin typeface="Arial MT"/>
                <a:cs typeface="Arial MT"/>
              </a:rPr>
              <a:t> </a:t>
            </a:r>
            <a:r>
              <a:rPr sz="1693" dirty="0">
                <a:solidFill>
                  <a:srgbClr val="FFFFFF"/>
                </a:solidFill>
                <a:latin typeface="Arial MT"/>
                <a:cs typeface="Arial MT"/>
              </a:rPr>
              <a:t>?</a:t>
            </a:r>
            <a:endParaRPr sz="1693" dirty="0">
              <a:solidFill>
                <a:prstClr val="black"/>
              </a:solidFill>
              <a:latin typeface="Arial MT"/>
              <a:cs typeface="Arial MT"/>
            </a:endParaRPr>
          </a:p>
          <a:p>
            <a:pPr marL="301106" marR="6142" indent="-285750" defTabSz="1105601">
              <a:lnSpc>
                <a:spcPts val="1898"/>
              </a:lnSpc>
              <a:spcBef>
                <a:spcPts val="1288"/>
              </a:spcBef>
              <a:buFont typeface="Arial" panose="020B0604020202020204" pitchFamily="34" charset="0"/>
              <a:buChar char="•"/>
            </a:pPr>
            <a:r>
              <a:rPr sz="1693" spc="-6" dirty="0">
                <a:solidFill>
                  <a:srgbClr val="FFFFFF"/>
                </a:solidFill>
                <a:latin typeface="Arial MT"/>
                <a:cs typeface="Arial MT"/>
              </a:rPr>
              <a:t>Supprimer</a:t>
            </a:r>
            <a:r>
              <a:rPr sz="1693" spc="6" dirty="0">
                <a:solidFill>
                  <a:srgbClr val="FFFFFF"/>
                </a:solidFill>
                <a:latin typeface="Arial MT"/>
                <a:cs typeface="Arial MT"/>
              </a:rPr>
              <a:t> </a:t>
            </a:r>
            <a:r>
              <a:rPr sz="1693" dirty="0">
                <a:solidFill>
                  <a:srgbClr val="FFFFFF"/>
                </a:solidFill>
                <a:latin typeface="Arial MT"/>
                <a:cs typeface="Arial MT"/>
              </a:rPr>
              <a:t>le</a:t>
            </a:r>
            <a:r>
              <a:rPr sz="1693" spc="12" dirty="0">
                <a:solidFill>
                  <a:srgbClr val="FFFFFF"/>
                </a:solidFill>
                <a:latin typeface="Arial MT"/>
                <a:cs typeface="Arial MT"/>
              </a:rPr>
              <a:t> </a:t>
            </a:r>
            <a:r>
              <a:rPr sz="1693" spc="-6" dirty="0">
                <a:solidFill>
                  <a:srgbClr val="FFFFFF"/>
                </a:solidFill>
                <a:latin typeface="Arial MT"/>
                <a:cs typeface="Arial MT"/>
              </a:rPr>
              <a:t>précédent</a:t>
            </a:r>
            <a:r>
              <a:rPr sz="1693" spc="24" dirty="0">
                <a:solidFill>
                  <a:srgbClr val="FFFFFF"/>
                </a:solidFill>
                <a:latin typeface="Arial MT"/>
                <a:cs typeface="Arial MT"/>
              </a:rPr>
              <a:t> </a:t>
            </a:r>
            <a:r>
              <a:rPr sz="1693" spc="-18" dirty="0">
                <a:solidFill>
                  <a:srgbClr val="FFFFFF"/>
                </a:solidFill>
                <a:latin typeface="Arial MT"/>
                <a:cs typeface="Arial MT"/>
              </a:rPr>
              <a:t>fichier.</a:t>
            </a:r>
            <a:r>
              <a:rPr sz="1693" spc="24" dirty="0">
                <a:solidFill>
                  <a:srgbClr val="FFFFFF"/>
                </a:solidFill>
                <a:latin typeface="Arial MT"/>
                <a:cs typeface="Arial MT"/>
              </a:rPr>
              <a:t> </a:t>
            </a:r>
            <a:r>
              <a:rPr sz="1693" spc="-6" dirty="0">
                <a:solidFill>
                  <a:srgbClr val="FFFFFF"/>
                </a:solidFill>
                <a:latin typeface="Arial MT"/>
                <a:cs typeface="Arial MT"/>
              </a:rPr>
              <a:t>Créer</a:t>
            </a:r>
            <a:r>
              <a:rPr sz="1693" spc="18" dirty="0">
                <a:solidFill>
                  <a:srgbClr val="FFFFFF"/>
                </a:solidFill>
                <a:latin typeface="Arial MT"/>
                <a:cs typeface="Arial MT"/>
              </a:rPr>
              <a:t> </a:t>
            </a:r>
            <a:r>
              <a:rPr sz="1693" spc="-6" dirty="0">
                <a:solidFill>
                  <a:srgbClr val="FFFFFF"/>
                </a:solidFill>
                <a:latin typeface="Arial MT"/>
                <a:cs typeface="Arial MT"/>
              </a:rPr>
              <a:t>le</a:t>
            </a:r>
            <a:r>
              <a:rPr sz="1693" spc="12" dirty="0">
                <a:solidFill>
                  <a:srgbClr val="FFFFFF"/>
                </a:solidFill>
                <a:latin typeface="Arial MT"/>
                <a:cs typeface="Arial MT"/>
              </a:rPr>
              <a:t> </a:t>
            </a:r>
            <a:r>
              <a:rPr sz="1693" spc="-6" dirty="0">
                <a:solidFill>
                  <a:srgbClr val="FFFFFF"/>
                </a:solidFill>
                <a:latin typeface="Arial MT"/>
                <a:cs typeface="Arial MT"/>
              </a:rPr>
              <a:t>fichier</a:t>
            </a:r>
            <a:r>
              <a:rPr sz="1693" spc="12" dirty="0">
                <a:solidFill>
                  <a:srgbClr val="FFFFFF"/>
                </a:solidFill>
                <a:latin typeface="Arial MT"/>
                <a:cs typeface="Arial MT"/>
              </a:rPr>
              <a:t> </a:t>
            </a:r>
            <a:r>
              <a:rPr sz="1693" spc="-6" dirty="0">
                <a:solidFill>
                  <a:srgbClr val="FFFFFF"/>
                </a:solidFill>
                <a:latin typeface="Arial MT"/>
                <a:cs typeface="Arial MT"/>
              </a:rPr>
              <a:t>module-info.java</a:t>
            </a:r>
            <a:r>
              <a:rPr sz="1693" spc="18" dirty="0">
                <a:solidFill>
                  <a:srgbClr val="FFFFFF"/>
                </a:solidFill>
                <a:latin typeface="Arial MT"/>
                <a:cs typeface="Arial MT"/>
              </a:rPr>
              <a:t> </a:t>
            </a:r>
            <a:r>
              <a:rPr sz="1693" spc="-6" dirty="0">
                <a:solidFill>
                  <a:srgbClr val="FFFFFF"/>
                </a:solidFill>
                <a:latin typeface="Arial MT"/>
                <a:cs typeface="Arial MT"/>
              </a:rPr>
              <a:t>pour</a:t>
            </a:r>
            <a:r>
              <a:rPr sz="1693" spc="18" dirty="0">
                <a:solidFill>
                  <a:srgbClr val="FFFFFF"/>
                </a:solidFill>
                <a:latin typeface="Arial MT"/>
                <a:cs typeface="Arial MT"/>
              </a:rPr>
              <a:t> </a:t>
            </a:r>
            <a:r>
              <a:rPr sz="1693" spc="-6" dirty="0">
                <a:solidFill>
                  <a:srgbClr val="FFFFFF"/>
                </a:solidFill>
                <a:latin typeface="Arial MT"/>
                <a:cs typeface="Arial MT"/>
              </a:rPr>
              <a:t>le</a:t>
            </a:r>
            <a:r>
              <a:rPr sz="1693" spc="18" dirty="0">
                <a:solidFill>
                  <a:srgbClr val="FFFFFF"/>
                </a:solidFill>
                <a:latin typeface="Arial MT"/>
                <a:cs typeface="Arial MT"/>
              </a:rPr>
              <a:t> </a:t>
            </a:r>
            <a:r>
              <a:rPr sz="1693" spc="-6" dirty="0">
                <a:solidFill>
                  <a:srgbClr val="FFFFFF"/>
                </a:solidFill>
                <a:latin typeface="Arial MT"/>
                <a:cs typeface="Arial MT"/>
              </a:rPr>
              <a:t>projet</a:t>
            </a:r>
            <a:r>
              <a:rPr sz="1693" spc="24" dirty="0">
                <a:solidFill>
                  <a:srgbClr val="FFFFFF"/>
                </a:solidFill>
                <a:latin typeface="Arial MT"/>
                <a:cs typeface="Arial MT"/>
              </a:rPr>
              <a:t> </a:t>
            </a:r>
            <a:r>
              <a:rPr sz="1693" spc="-6" dirty="0">
                <a:solidFill>
                  <a:srgbClr val="FFFFFF"/>
                </a:solidFill>
                <a:latin typeface="Arial MT"/>
                <a:cs typeface="Arial MT"/>
              </a:rPr>
              <a:t>graphics</a:t>
            </a:r>
            <a:r>
              <a:rPr sz="1693" spc="24" dirty="0">
                <a:solidFill>
                  <a:srgbClr val="FFFFFF"/>
                </a:solidFill>
                <a:latin typeface="Arial MT"/>
                <a:cs typeface="Arial MT"/>
              </a:rPr>
              <a:t> </a:t>
            </a:r>
            <a:r>
              <a:rPr sz="1693" spc="-6" dirty="0">
                <a:solidFill>
                  <a:srgbClr val="FFFFFF"/>
                </a:solidFill>
                <a:latin typeface="Arial MT"/>
                <a:cs typeface="Arial MT"/>
              </a:rPr>
              <a:t>et</a:t>
            </a:r>
            <a:r>
              <a:rPr sz="1693" spc="12" dirty="0">
                <a:solidFill>
                  <a:srgbClr val="FFFFFF"/>
                </a:solidFill>
                <a:latin typeface="Arial MT"/>
                <a:cs typeface="Arial MT"/>
              </a:rPr>
              <a:t> </a:t>
            </a:r>
            <a:r>
              <a:rPr sz="1693" spc="-6" dirty="0">
                <a:solidFill>
                  <a:srgbClr val="FFFFFF"/>
                </a:solidFill>
                <a:latin typeface="Arial MT"/>
                <a:cs typeface="Arial MT"/>
              </a:rPr>
              <a:t>n’y</a:t>
            </a:r>
            <a:r>
              <a:rPr sz="1693" spc="24" dirty="0">
                <a:solidFill>
                  <a:srgbClr val="FFFFFF"/>
                </a:solidFill>
                <a:latin typeface="Arial MT"/>
                <a:cs typeface="Arial MT"/>
              </a:rPr>
              <a:t> </a:t>
            </a:r>
            <a:r>
              <a:rPr sz="1693" spc="-6" dirty="0">
                <a:solidFill>
                  <a:srgbClr val="FFFFFF"/>
                </a:solidFill>
                <a:latin typeface="Arial MT"/>
                <a:cs typeface="Arial MT"/>
              </a:rPr>
              <a:t>mettre</a:t>
            </a:r>
            <a:r>
              <a:rPr sz="1693" spc="18" dirty="0">
                <a:solidFill>
                  <a:srgbClr val="FFFFFF"/>
                </a:solidFill>
                <a:latin typeface="Arial MT"/>
                <a:cs typeface="Arial MT"/>
              </a:rPr>
              <a:t> </a:t>
            </a:r>
            <a:r>
              <a:rPr sz="1693" spc="-6" dirty="0">
                <a:solidFill>
                  <a:srgbClr val="FFFFFF"/>
                </a:solidFill>
                <a:latin typeface="Arial MT"/>
                <a:cs typeface="Arial MT"/>
              </a:rPr>
              <a:t>que</a:t>
            </a:r>
            <a:r>
              <a:rPr sz="1693" spc="18" dirty="0">
                <a:solidFill>
                  <a:srgbClr val="FFFFFF"/>
                </a:solidFill>
                <a:latin typeface="Arial MT"/>
                <a:cs typeface="Arial MT"/>
              </a:rPr>
              <a:t> </a:t>
            </a:r>
            <a:r>
              <a:rPr sz="1693" spc="-6" dirty="0">
                <a:solidFill>
                  <a:srgbClr val="FFFFFF"/>
                </a:solidFill>
                <a:latin typeface="Arial MT"/>
                <a:cs typeface="Arial MT"/>
              </a:rPr>
              <a:t>la </a:t>
            </a:r>
            <a:r>
              <a:rPr sz="1693" spc="-453" dirty="0">
                <a:solidFill>
                  <a:srgbClr val="FFFFFF"/>
                </a:solidFill>
                <a:latin typeface="Arial MT"/>
                <a:cs typeface="Arial MT"/>
              </a:rPr>
              <a:t> </a:t>
            </a:r>
            <a:r>
              <a:rPr sz="1693" spc="-6" dirty="0">
                <a:solidFill>
                  <a:srgbClr val="FFFFFF"/>
                </a:solidFill>
                <a:latin typeface="Arial MT"/>
                <a:cs typeface="Arial MT"/>
              </a:rPr>
              <a:t>directive</a:t>
            </a:r>
            <a:r>
              <a:rPr sz="1693" spc="6" dirty="0">
                <a:solidFill>
                  <a:srgbClr val="FFFFFF"/>
                </a:solidFill>
                <a:latin typeface="Arial MT"/>
                <a:cs typeface="Arial MT"/>
              </a:rPr>
              <a:t> </a:t>
            </a:r>
            <a:r>
              <a:rPr sz="1693" spc="-6" dirty="0">
                <a:solidFill>
                  <a:srgbClr val="FFFFFF"/>
                </a:solidFill>
                <a:latin typeface="Arial MT"/>
                <a:cs typeface="Arial MT"/>
              </a:rPr>
              <a:t>module.</a:t>
            </a:r>
            <a:r>
              <a:rPr sz="1693" spc="30" dirty="0">
                <a:solidFill>
                  <a:srgbClr val="FFFFFF"/>
                </a:solidFill>
                <a:latin typeface="Arial MT"/>
                <a:cs typeface="Arial MT"/>
              </a:rPr>
              <a:t> </a:t>
            </a:r>
            <a:r>
              <a:rPr sz="1693" spc="-12" dirty="0">
                <a:solidFill>
                  <a:srgbClr val="FFFFFF"/>
                </a:solidFill>
                <a:latin typeface="Arial MT"/>
                <a:cs typeface="Arial MT"/>
              </a:rPr>
              <a:t>L’application</a:t>
            </a:r>
            <a:r>
              <a:rPr sz="1693" spc="6" dirty="0">
                <a:solidFill>
                  <a:srgbClr val="FFFFFF"/>
                </a:solidFill>
                <a:latin typeface="Arial MT"/>
                <a:cs typeface="Arial MT"/>
              </a:rPr>
              <a:t> </a:t>
            </a:r>
            <a:r>
              <a:rPr sz="1693" spc="-6" dirty="0">
                <a:solidFill>
                  <a:srgbClr val="FFFFFF"/>
                </a:solidFill>
                <a:latin typeface="Arial MT"/>
                <a:cs typeface="Arial MT"/>
              </a:rPr>
              <a:t>fonctionne-t-elle</a:t>
            </a:r>
            <a:r>
              <a:rPr sz="1693" spc="6" dirty="0">
                <a:solidFill>
                  <a:srgbClr val="FFFFFF"/>
                </a:solidFill>
                <a:latin typeface="Arial MT"/>
                <a:cs typeface="Arial MT"/>
              </a:rPr>
              <a:t> </a:t>
            </a:r>
            <a:r>
              <a:rPr sz="1693" dirty="0">
                <a:solidFill>
                  <a:srgbClr val="FFFFFF"/>
                </a:solidFill>
                <a:latin typeface="Arial MT"/>
                <a:cs typeface="Arial MT"/>
              </a:rPr>
              <a:t>?</a:t>
            </a:r>
            <a:endParaRPr sz="1693" dirty="0">
              <a:solidFill>
                <a:prstClr val="black"/>
              </a:solidFill>
              <a:latin typeface="Arial MT"/>
              <a:cs typeface="Arial MT"/>
            </a:endParaRPr>
          </a:p>
          <a:p>
            <a:pPr marL="301106" indent="-285750" defTabSz="1105601">
              <a:spcBef>
                <a:spcPts val="1118"/>
              </a:spcBef>
              <a:buFont typeface="Arial" panose="020B0604020202020204" pitchFamily="34" charset="0"/>
              <a:buChar char="•"/>
            </a:pPr>
            <a:r>
              <a:rPr sz="1693" spc="-6" dirty="0">
                <a:solidFill>
                  <a:srgbClr val="FFFFFF"/>
                </a:solidFill>
                <a:latin typeface="Arial MT"/>
                <a:cs typeface="Arial MT"/>
              </a:rPr>
              <a:t>Créer</a:t>
            </a:r>
            <a:r>
              <a:rPr sz="1693" spc="18" dirty="0">
                <a:solidFill>
                  <a:srgbClr val="FFFFFF"/>
                </a:solidFill>
                <a:latin typeface="Arial MT"/>
                <a:cs typeface="Arial MT"/>
              </a:rPr>
              <a:t> </a:t>
            </a:r>
            <a:r>
              <a:rPr sz="1693" spc="-6" dirty="0">
                <a:solidFill>
                  <a:srgbClr val="FFFFFF"/>
                </a:solidFill>
                <a:latin typeface="Arial MT"/>
                <a:cs typeface="Arial MT"/>
              </a:rPr>
              <a:t>les</a:t>
            </a:r>
            <a:r>
              <a:rPr sz="1693" spc="24" dirty="0">
                <a:solidFill>
                  <a:srgbClr val="FFFFFF"/>
                </a:solidFill>
                <a:latin typeface="Arial MT"/>
                <a:cs typeface="Arial MT"/>
              </a:rPr>
              <a:t> </a:t>
            </a:r>
            <a:r>
              <a:rPr sz="1693" spc="-6" dirty="0">
                <a:solidFill>
                  <a:srgbClr val="FFFFFF"/>
                </a:solidFill>
                <a:latin typeface="Arial MT"/>
                <a:cs typeface="Arial MT"/>
              </a:rPr>
              <a:t>deux</a:t>
            </a:r>
            <a:r>
              <a:rPr sz="1693" spc="24" dirty="0">
                <a:solidFill>
                  <a:srgbClr val="FFFFFF"/>
                </a:solidFill>
                <a:latin typeface="Arial MT"/>
                <a:cs typeface="Arial MT"/>
              </a:rPr>
              <a:t> </a:t>
            </a:r>
            <a:r>
              <a:rPr sz="1693" spc="-6" dirty="0">
                <a:solidFill>
                  <a:srgbClr val="FFFFFF"/>
                </a:solidFill>
                <a:latin typeface="Arial MT"/>
                <a:cs typeface="Arial MT"/>
              </a:rPr>
              <a:t>fichiers</a:t>
            </a:r>
            <a:r>
              <a:rPr sz="1693" spc="30" dirty="0">
                <a:solidFill>
                  <a:srgbClr val="FFFFFF"/>
                </a:solidFill>
                <a:latin typeface="Arial MT"/>
                <a:cs typeface="Arial MT"/>
              </a:rPr>
              <a:t> </a:t>
            </a:r>
            <a:r>
              <a:rPr sz="1693" spc="-6" dirty="0">
                <a:solidFill>
                  <a:srgbClr val="FFFFFF"/>
                </a:solidFill>
                <a:latin typeface="Arial MT"/>
                <a:cs typeface="Arial MT"/>
              </a:rPr>
              <a:t>module-info.java</a:t>
            </a:r>
            <a:r>
              <a:rPr sz="1693" spc="18" dirty="0">
                <a:solidFill>
                  <a:srgbClr val="FFFFFF"/>
                </a:solidFill>
                <a:latin typeface="Arial MT"/>
                <a:cs typeface="Arial MT"/>
              </a:rPr>
              <a:t> </a:t>
            </a:r>
            <a:r>
              <a:rPr sz="1693" spc="-6" dirty="0">
                <a:solidFill>
                  <a:srgbClr val="FFFFFF"/>
                </a:solidFill>
                <a:latin typeface="Arial MT"/>
                <a:cs typeface="Arial MT"/>
              </a:rPr>
              <a:t>pour</a:t>
            </a:r>
            <a:r>
              <a:rPr sz="1693" spc="12" dirty="0">
                <a:solidFill>
                  <a:srgbClr val="FFFFFF"/>
                </a:solidFill>
                <a:latin typeface="Arial MT"/>
                <a:cs typeface="Arial MT"/>
              </a:rPr>
              <a:t> </a:t>
            </a:r>
            <a:r>
              <a:rPr sz="1693" spc="-6" dirty="0">
                <a:solidFill>
                  <a:srgbClr val="FFFFFF"/>
                </a:solidFill>
                <a:latin typeface="Arial MT"/>
                <a:cs typeface="Arial MT"/>
              </a:rPr>
              <a:t>que</a:t>
            </a:r>
            <a:r>
              <a:rPr sz="1693" spc="18" dirty="0">
                <a:solidFill>
                  <a:srgbClr val="FFFFFF"/>
                </a:solidFill>
                <a:latin typeface="Arial MT"/>
                <a:cs typeface="Arial MT"/>
              </a:rPr>
              <a:t> </a:t>
            </a:r>
            <a:r>
              <a:rPr sz="1693" spc="-6" dirty="0">
                <a:solidFill>
                  <a:srgbClr val="FFFFFF"/>
                </a:solidFill>
                <a:latin typeface="Arial MT"/>
                <a:cs typeface="Arial MT"/>
              </a:rPr>
              <a:t>l’application</a:t>
            </a:r>
            <a:r>
              <a:rPr sz="1693" spc="24" dirty="0">
                <a:solidFill>
                  <a:srgbClr val="FFFFFF"/>
                </a:solidFill>
                <a:latin typeface="Arial MT"/>
                <a:cs typeface="Arial MT"/>
              </a:rPr>
              <a:t> </a:t>
            </a:r>
            <a:r>
              <a:rPr sz="1693" spc="-6" dirty="0">
                <a:solidFill>
                  <a:srgbClr val="FFFFFF"/>
                </a:solidFill>
                <a:latin typeface="Arial MT"/>
                <a:cs typeface="Arial MT"/>
              </a:rPr>
              <a:t>fonctionne</a:t>
            </a:r>
            <a:r>
              <a:rPr sz="1693" spc="18" dirty="0">
                <a:solidFill>
                  <a:srgbClr val="FFFFFF"/>
                </a:solidFill>
                <a:latin typeface="Arial MT"/>
                <a:cs typeface="Arial MT"/>
              </a:rPr>
              <a:t> </a:t>
            </a:r>
            <a:r>
              <a:rPr sz="1693" spc="-6" dirty="0" err="1">
                <a:solidFill>
                  <a:srgbClr val="FFFFFF"/>
                </a:solidFill>
                <a:latin typeface="Arial MT"/>
                <a:cs typeface="Arial MT"/>
              </a:rPr>
              <a:t>correctement</a:t>
            </a:r>
            <a:r>
              <a:rPr sz="1693" spc="-6" dirty="0">
                <a:solidFill>
                  <a:srgbClr val="FFFFFF"/>
                </a:solidFill>
                <a:latin typeface="Arial MT"/>
                <a:cs typeface="Arial MT"/>
              </a:rPr>
              <a:t>.</a:t>
            </a:r>
            <a:endParaRPr sz="1693" dirty="0">
              <a:solidFill>
                <a:prstClr val="black"/>
              </a:solidFill>
              <a:latin typeface="Arial MT"/>
              <a:cs typeface="Arial MT"/>
            </a:endParaRPr>
          </a:p>
        </p:txBody>
      </p:sp>
    </p:spTree>
    <p:extLst>
      <p:ext uri="{BB962C8B-B14F-4D97-AF65-F5344CB8AC3E}">
        <p14:creationId xmlns:p14="http://schemas.microsoft.com/office/powerpoint/2010/main" val="10530989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AC79A-1A61-4F43-CD68-2FE5C4347FB6}"/>
              </a:ext>
            </a:extLst>
          </p:cNvPr>
          <p:cNvSpPr>
            <a:spLocks noGrp="1"/>
          </p:cNvSpPr>
          <p:nvPr>
            <p:ph type="title"/>
          </p:nvPr>
        </p:nvSpPr>
        <p:spPr/>
        <p:txBody>
          <a:bodyPr/>
          <a:lstStyle/>
          <a:p>
            <a:r>
              <a:rPr lang="fr-FR" dirty="0"/>
              <a:t>COMMIT</a:t>
            </a:r>
          </a:p>
        </p:txBody>
      </p:sp>
      <p:sp>
        <p:nvSpPr>
          <p:cNvPr id="3" name="Espace réservé du texte 2">
            <a:extLst>
              <a:ext uri="{FF2B5EF4-FFF2-40B4-BE49-F238E27FC236}">
                <a16:creationId xmlns:a16="http://schemas.microsoft.com/office/drawing/2014/main" id="{A764D0E9-82A3-42AE-B9EC-470FACA58C16}"/>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1050127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431" y="282477"/>
            <a:ext cx="3575450" cy="836242"/>
          </a:xfrm>
          <a:prstGeom prst="rect">
            <a:avLst/>
          </a:prstGeom>
        </p:spPr>
        <p:txBody>
          <a:bodyPr vert="horz" wrap="square" lIns="0" tIns="15355" rIns="0" bIns="0" rtlCol="0">
            <a:spAutoFit/>
          </a:bodyPr>
          <a:lstStyle/>
          <a:p>
            <a:pPr marL="15356">
              <a:lnSpc>
                <a:spcPts val="2098"/>
              </a:lnSpc>
              <a:spcBef>
                <a:spcPts val="121"/>
              </a:spcBef>
            </a:pPr>
            <a:r>
              <a:rPr sz="1814" spc="-6" dirty="0">
                <a:solidFill>
                  <a:srgbClr val="0058FF"/>
                </a:solidFill>
                <a:latin typeface="Arial"/>
                <a:cs typeface="Arial"/>
              </a:rPr>
              <a:t>Modules</a:t>
            </a:r>
            <a:endParaRPr sz="1814">
              <a:latin typeface="Arial"/>
              <a:cs typeface="Arial"/>
            </a:endParaRPr>
          </a:p>
          <a:p>
            <a:pPr marL="15356">
              <a:lnSpc>
                <a:spcPts val="4274"/>
              </a:lnSpc>
            </a:pPr>
            <a:r>
              <a:rPr spc="405" dirty="0"/>
              <a:t>Provides</a:t>
            </a:r>
            <a:r>
              <a:rPr spc="73" dirty="0"/>
              <a:t> </a:t>
            </a:r>
            <a:r>
              <a:rPr spc="345" dirty="0"/>
              <a:t>with</a:t>
            </a:r>
          </a:p>
        </p:txBody>
      </p:sp>
      <p:sp>
        <p:nvSpPr>
          <p:cNvPr id="3" name="object 3"/>
          <p:cNvSpPr txBox="1"/>
          <p:nvPr/>
        </p:nvSpPr>
        <p:spPr>
          <a:xfrm>
            <a:off x="668011" y="1590444"/>
            <a:ext cx="105183" cy="128625"/>
          </a:xfrm>
          <a:prstGeom prst="rect">
            <a:avLst/>
          </a:prstGeom>
        </p:spPr>
        <p:txBody>
          <a:bodyPr vert="horz" wrap="square" lIns="0" tIns="16891" rIns="0" bIns="0" rtlCol="0">
            <a:spAutoFit/>
          </a:bodyPr>
          <a:lstStyle/>
          <a:p>
            <a:pPr marL="15356" defTabSz="1105601">
              <a:spcBef>
                <a:spcPts val="133"/>
              </a:spcBef>
            </a:pPr>
            <a:r>
              <a:rPr sz="725" spc="6" dirty="0">
                <a:solidFill>
                  <a:srgbClr val="FFFFFF"/>
                </a:solidFill>
                <a:latin typeface="Lucida Sans Unicode"/>
                <a:cs typeface="Lucida Sans Unicode"/>
              </a:rPr>
              <a:t>●</a:t>
            </a:r>
            <a:endParaRPr sz="725">
              <a:solidFill>
                <a:prstClr val="black"/>
              </a:solidFill>
              <a:latin typeface="Lucida Sans Unicode"/>
              <a:cs typeface="Lucida Sans Unicode"/>
            </a:endParaRPr>
          </a:p>
        </p:txBody>
      </p:sp>
      <p:sp>
        <p:nvSpPr>
          <p:cNvPr id="4" name="object 4"/>
          <p:cNvSpPr txBox="1"/>
          <p:nvPr/>
        </p:nvSpPr>
        <p:spPr>
          <a:xfrm>
            <a:off x="1059752" y="1567810"/>
            <a:ext cx="7369711" cy="276025"/>
          </a:xfrm>
          <a:prstGeom prst="rect">
            <a:avLst/>
          </a:prstGeom>
        </p:spPr>
        <p:txBody>
          <a:bodyPr vert="horz" wrap="square" lIns="0" tIns="15355" rIns="0" bIns="0" rtlCol="0">
            <a:spAutoFit/>
          </a:bodyPr>
          <a:lstStyle/>
          <a:p>
            <a:pPr marL="15356" defTabSz="1105601">
              <a:spcBef>
                <a:spcPts val="121"/>
              </a:spcBef>
            </a:pPr>
            <a:r>
              <a:rPr sz="1693" spc="-6" dirty="0">
                <a:solidFill>
                  <a:srgbClr val="FFFFFF"/>
                </a:solidFill>
                <a:latin typeface="Arial MT"/>
                <a:cs typeface="Arial MT"/>
              </a:rPr>
              <a:t>‘provides</a:t>
            </a:r>
            <a:r>
              <a:rPr sz="1693" spc="12" dirty="0">
                <a:solidFill>
                  <a:srgbClr val="FFFFFF"/>
                </a:solidFill>
                <a:latin typeface="Arial MT"/>
                <a:cs typeface="Arial MT"/>
              </a:rPr>
              <a:t> </a:t>
            </a:r>
            <a:r>
              <a:rPr sz="1693" dirty="0">
                <a:solidFill>
                  <a:srgbClr val="FFFFFF"/>
                </a:solidFill>
                <a:latin typeface="Arial MT"/>
                <a:cs typeface="Arial MT"/>
              </a:rPr>
              <a:t>...</a:t>
            </a:r>
            <a:r>
              <a:rPr sz="1693" spc="18" dirty="0">
                <a:solidFill>
                  <a:srgbClr val="FFFFFF"/>
                </a:solidFill>
                <a:latin typeface="Arial MT"/>
                <a:cs typeface="Arial MT"/>
              </a:rPr>
              <a:t> </a:t>
            </a:r>
            <a:r>
              <a:rPr sz="1693" spc="-6" dirty="0">
                <a:solidFill>
                  <a:srgbClr val="FFFFFF"/>
                </a:solidFill>
                <a:latin typeface="Arial MT"/>
                <a:cs typeface="Arial MT"/>
              </a:rPr>
              <a:t>with</a:t>
            </a:r>
            <a:r>
              <a:rPr sz="1693" spc="12" dirty="0">
                <a:solidFill>
                  <a:srgbClr val="FFFFFF"/>
                </a:solidFill>
                <a:latin typeface="Arial MT"/>
                <a:cs typeface="Arial MT"/>
              </a:rPr>
              <a:t> </a:t>
            </a:r>
            <a:r>
              <a:rPr sz="1693" dirty="0">
                <a:solidFill>
                  <a:srgbClr val="FFFFFF"/>
                </a:solidFill>
                <a:latin typeface="Arial MT"/>
                <a:cs typeface="Arial MT"/>
              </a:rPr>
              <a:t>’</a:t>
            </a:r>
            <a:r>
              <a:rPr sz="1693" spc="-54" dirty="0">
                <a:solidFill>
                  <a:srgbClr val="FFFFFF"/>
                </a:solidFill>
                <a:latin typeface="Arial MT"/>
                <a:cs typeface="Arial MT"/>
              </a:rPr>
              <a:t> </a:t>
            </a:r>
            <a:r>
              <a:rPr sz="1693" dirty="0">
                <a:solidFill>
                  <a:srgbClr val="FFFFFF"/>
                </a:solidFill>
                <a:latin typeface="Arial MT"/>
                <a:cs typeface="Arial MT"/>
              </a:rPr>
              <a:t>est</a:t>
            </a:r>
            <a:r>
              <a:rPr sz="1693" spc="12" dirty="0">
                <a:solidFill>
                  <a:srgbClr val="FFFFFF"/>
                </a:solidFill>
                <a:latin typeface="Arial MT"/>
                <a:cs typeface="Arial MT"/>
              </a:rPr>
              <a:t> </a:t>
            </a:r>
            <a:r>
              <a:rPr sz="1693" spc="-6" dirty="0">
                <a:solidFill>
                  <a:srgbClr val="FFFFFF"/>
                </a:solidFill>
                <a:latin typeface="Arial MT"/>
                <a:cs typeface="Arial MT"/>
              </a:rPr>
              <a:t>une</a:t>
            </a:r>
            <a:r>
              <a:rPr sz="1693" spc="6" dirty="0">
                <a:solidFill>
                  <a:srgbClr val="FFFFFF"/>
                </a:solidFill>
                <a:latin typeface="Arial MT"/>
                <a:cs typeface="Arial MT"/>
              </a:rPr>
              <a:t> </a:t>
            </a:r>
            <a:r>
              <a:rPr sz="1693" spc="-6" dirty="0">
                <a:solidFill>
                  <a:srgbClr val="FFFFFF"/>
                </a:solidFill>
                <a:latin typeface="Arial MT"/>
                <a:cs typeface="Arial MT"/>
              </a:rPr>
              <a:t>directive</a:t>
            </a:r>
            <a:r>
              <a:rPr sz="1693" spc="12" dirty="0">
                <a:solidFill>
                  <a:srgbClr val="FFFFFF"/>
                </a:solidFill>
                <a:latin typeface="Arial MT"/>
                <a:cs typeface="Arial MT"/>
              </a:rPr>
              <a:t> </a:t>
            </a:r>
            <a:r>
              <a:rPr sz="1693" dirty="0">
                <a:solidFill>
                  <a:srgbClr val="FFFFFF"/>
                </a:solidFill>
                <a:latin typeface="Arial MT"/>
                <a:cs typeface="Arial MT"/>
              </a:rPr>
              <a:t>se</a:t>
            </a:r>
            <a:r>
              <a:rPr sz="1693" spc="6" dirty="0">
                <a:solidFill>
                  <a:srgbClr val="FFFFFF"/>
                </a:solidFill>
                <a:latin typeface="Arial MT"/>
                <a:cs typeface="Arial MT"/>
              </a:rPr>
              <a:t> </a:t>
            </a:r>
            <a:r>
              <a:rPr sz="1693" spc="-6" dirty="0">
                <a:solidFill>
                  <a:srgbClr val="FFFFFF"/>
                </a:solidFill>
                <a:latin typeface="Arial MT"/>
                <a:cs typeface="Arial MT"/>
              </a:rPr>
              <a:t>trouvant</a:t>
            </a:r>
            <a:r>
              <a:rPr sz="1693" spc="12" dirty="0">
                <a:solidFill>
                  <a:srgbClr val="FFFFFF"/>
                </a:solidFill>
                <a:latin typeface="Arial MT"/>
                <a:cs typeface="Arial MT"/>
              </a:rPr>
              <a:t> </a:t>
            </a:r>
            <a:r>
              <a:rPr sz="1693" spc="-6" dirty="0">
                <a:solidFill>
                  <a:srgbClr val="FFFFFF"/>
                </a:solidFill>
                <a:latin typeface="Arial MT"/>
                <a:cs typeface="Arial MT"/>
              </a:rPr>
              <a:t>dans</a:t>
            </a:r>
            <a:r>
              <a:rPr sz="1693" spc="12" dirty="0">
                <a:solidFill>
                  <a:srgbClr val="FFFFFF"/>
                </a:solidFill>
                <a:latin typeface="Arial MT"/>
                <a:cs typeface="Arial MT"/>
              </a:rPr>
              <a:t> </a:t>
            </a:r>
            <a:r>
              <a:rPr sz="1693" spc="-6" dirty="0">
                <a:solidFill>
                  <a:srgbClr val="FFFFFF"/>
                </a:solidFill>
                <a:latin typeface="Arial MT"/>
                <a:cs typeface="Arial MT"/>
              </a:rPr>
              <a:t>module.</a:t>
            </a:r>
            <a:r>
              <a:rPr sz="1693" spc="12" dirty="0">
                <a:solidFill>
                  <a:srgbClr val="FFFFFF"/>
                </a:solidFill>
                <a:latin typeface="Arial MT"/>
                <a:cs typeface="Arial MT"/>
              </a:rPr>
              <a:t> </a:t>
            </a:r>
            <a:r>
              <a:rPr sz="1693" spc="-6" dirty="0">
                <a:solidFill>
                  <a:srgbClr val="FFFFFF"/>
                </a:solidFill>
                <a:latin typeface="Arial MT"/>
                <a:cs typeface="Arial MT"/>
              </a:rPr>
              <a:t>La</a:t>
            </a:r>
            <a:r>
              <a:rPr sz="1693" spc="6" dirty="0">
                <a:solidFill>
                  <a:srgbClr val="FFFFFF"/>
                </a:solidFill>
                <a:latin typeface="Arial MT"/>
                <a:cs typeface="Arial MT"/>
              </a:rPr>
              <a:t> </a:t>
            </a:r>
            <a:r>
              <a:rPr sz="1693" dirty="0">
                <a:solidFill>
                  <a:srgbClr val="FFFFFF"/>
                </a:solidFill>
                <a:latin typeface="Arial MT"/>
                <a:cs typeface="Arial MT"/>
              </a:rPr>
              <a:t>syntaxe</a:t>
            </a:r>
            <a:r>
              <a:rPr sz="1693" spc="6" dirty="0">
                <a:solidFill>
                  <a:srgbClr val="FFFFFF"/>
                </a:solidFill>
                <a:latin typeface="Arial MT"/>
                <a:cs typeface="Arial MT"/>
              </a:rPr>
              <a:t> </a:t>
            </a:r>
            <a:r>
              <a:rPr sz="1693" dirty="0">
                <a:solidFill>
                  <a:srgbClr val="FFFFFF"/>
                </a:solidFill>
                <a:latin typeface="Arial MT"/>
                <a:cs typeface="Arial MT"/>
              </a:rPr>
              <a:t>est</a:t>
            </a:r>
            <a:r>
              <a:rPr sz="1693" spc="18" dirty="0">
                <a:solidFill>
                  <a:srgbClr val="FFFFFF"/>
                </a:solidFill>
                <a:latin typeface="Arial MT"/>
                <a:cs typeface="Arial MT"/>
              </a:rPr>
              <a:t> </a:t>
            </a:r>
            <a:r>
              <a:rPr sz="1693" dirty="0">
                <a:solidFill>
                  <a:srgbClr val="FFFFFF"/>
                </a:solidFill>
                <a:latin typeface="Arial MT"/>
                <a:cs typeface="Arial MT"/>
              </a:rPr>
              <a:t>:</a:t>
            </a:r>
            <a:endParaRPr sz="1693">
              <a:solidFill>
                <a:prstClr val="black"/>
              </a:solidFill>
              <a:latin typeface="Arial MT"/>
              <a:cs typeface="Arial MT"/>
            </a:endParaRPr>
          </a:p>
        </p:txBody>
      </p:sp>
      <p:sp>
        <p:nvSpPr>
          <p:cNvPr id="5" name="object 5"/>
          <p:cNvSpPr txBox="1"/>
          <p:nvPr/>
        </p:nvSpPr>
        <p:spPr>
          <a:xfrm>
            <a:off x="668011" y="3400711"/>
            <a:ext cx="105183" cy="128625"/>
          </a:xfrm>
          <a:prstGeom prst="rect">
            <a:avLst/>
          </a:prstGeom>
        </p:spPr>
        <p:txBody>
          <a:bodyPr vert="horz" wrap="square" lIns="0" tIns="16891" rIns="0" bIns="0" rtlCol="0">
            <a:spAutoFit/>
          </a:bodyPr>
          <a:lstStyle/>
          <a:p>
            <a:pPr marL="15356" defTabSz="1105601">
              <a:spcBef>
                <a:spcPts val="133"/>
              </a:spcBef>
            </a:pPr>
            <a:r>
              <a:rPr sz="725" spc="6" dirty="0">
                <a:solidFill>
                  <a:srgbClr val="FFFFFF"/>
                </a:solidFill>
                <a:latin typeface="Lucida Sans Unicode"/>
                <a:cs typeface="Lucida Sans Unicode"/>
              </a:rPr>
              <a:t>●</a:t>
            </a:r>
            <a:endParaRPr sz="725">
              <a:solidFill>
                <a:prstClr val="black"/>
              </a:solidFill>
              <a:latin typeface="Lucida Sans Unicode"/>
              <a:cs typeface="Lucida Sans Unicode"/>
            </a:endParaRPr>
          </a:p>
        </p:txBody>
      </p:sp>
      <p:sp>
        <p:nvSpPr>
          <p:cNvPr id="6" name="object 6"/>
          <p:cNvSpPr txBox="1"/>
          <p:nvPr/>
        </p:nvSpPr>
        <p:spPr>
          <a:xfrm>
            <a:off x="668011" y="3724106"/>
            <a:ext cx="105183" cy="128625"/>
          </a:xfrm>
          <a:prstGeom prst="rect">
            <a:avLst/>
          </a:prstGeom>
        </p:spPr>
        <p:txBody>
          <a:bodyPr vert="horz" wrap="square" lIns="0" tIns="16891" rIns="0" bIns="0" rtlCol="0">
            <a:spAutoFit/>
          </a:bodyPr>
          <a:lstStyle/>
          <a:p>
            <a:pPr marL="15356" defTabSz="1105601">
              <a:spcBef>
                <a:spcPts val="133"/>
              </a:spcBef>
            </a:pPr>
            <a:r>
              <a:rPr sz="725" spc="6" dirty="0">
                <a:solidFill>
                  <a:srgbClr val="FFFFFF"/>
                </a:solidFill>
                <a:latin typeface="Lucida Sans Unicode"/>
                <a:cs typeface="Lucida Sans Unicode"/>
              </a:rPr>
              <a:t>●</a:t>
            </a:r>
            <a:endParaRPr sz="725">
              <a:solidFill>
                <a:prstClr val="black"/>
              </a:solidFill>
              <a:latin typeface="Lucida Sans Unicode"/>
              <a:cs typeface="Lucida Sans Unicode"/>
            </a:endParaRPr>
          </a:p>
        </p:txBody>
      </p:sp>
      <p:sp>
        <p:nvSpPr>
          <p:cNvPr id="7" name="object 7"/>
          <p:cNvSpPr txBox="1"/>
          <p:nvPr/>
        </p:nvSpPr>
        <p:spPr>
          <a:xfrm>
            <a:off x="668011" y="4047516"/>
            <a:ext cx="105183" cy="128625"/>
          </a:xfrm>
          <a:prstGeom prst="rect">
            <a:avLst/>
          </a:prstGeom>
        </p:spPr>
        <p:txBody>
          <a:bodyPr vert="horz" wrap="square" lIns="0" tIns="16891" rIns="0" bIns="0" rtlCol="0">
            <a:spAutoFit/>
          </a:bodyPr>
          <a:lstStyle/>
          <a:p>
            <a:pPr marL="15356" defTabSz="1105601">
              <a:spcBef>
                <a:spcPts val="133"/>
              </a:spcBef>
            </a:pPr>
            <a:r>
              <a:rPr sz="725" spc="6" dirty="0">
                <a:solidFill>
                  <a:srgbClr val="FFFFFF"/>
                </a:solidFill>
                <a:latin typeface="Lucida Sans Unicode"/>
                <a:cs typeface="Lucida Sans Unicode"/>
              </a:rPr>
              <a:t>●</a:t>
            </a:r>
            <a:endParaRPr sz="725">
              <a:solidFill>
                <a:prstClr val="black"/>
              </a:solidFill>
              <a:latin typeface="Lucida Sans Unicode"/>
              <a:cs typeface="Lucida Sans Unicode"/>
            </a:endParaRPr>
          </a:p>
        </p:txBody>
      </p:sp>
      <p:sp>
        <p:nvSpPr>
          <p:cNvPr id="8" name="object 8"/>
          <p:cNvSpPr txBox="1"/>
          <p:nvPr/>
        </p:nvSpPr>
        <p:spPr>
          <a:xfrm>
            <a:off x="668011" y="4564171"/>
            <a:ext cx="105183" cy="128625"/>
          </a:xfrm>
          <a:prstGeom prst="rect">
            <a:avLst/>
          </a:prstGeom>
        </p:spPr>
        <p:txBody>
          <a:bodyPr vert="horz" wrap="square" lIns="0" tIns="16891" rIns="0" bIns="0" rtlCol="0">
            <a:spAutoFit/>
          </a:bodyPr>
          <a:lstStyle/>
          <a:p>
            <a:pPr marL="15356" defTabSz="1105601">
              <a:spcBef>
                <a:spcPts val="133"/>
              </a:spcBef>
            </a:pPr>
            <a:r>
              <a:rPr sz="725" spc="6" dirty="0">
                <a:solidFill>
                  <a:srgbClr val="FFFFFF"/>
                </a:solidFill>
                <a:latin typeface="Lucida Sans Unicode"/>
                <a:cs typeface="Lucida Sans Unicode"/>
              </a:rPr>
              <a:t>●</a:t>
            </a:r>
            <a:endParaRPr sz="725">
              <a:solidFill>
                <a:prstClr val="black"/>
              </a:solidFill>
              <a:latin typeface="Lucida Sans Unicode"/>
              <a:cs typeface="Lucida Sans Unicode"/>
            </a:endParaRPr>
          </a:p>
        </p:txBody>
      </p:sp>
      <p:sp>
        <p:nvSpPr>
          <p:cNvPr id="9" name="object 9"/>
          <p:cNvSpPr txBox="1"/>
          <p:nvPr/>
        </p:nvSpPr>
        <p:spPr>
          <a:xfrm>
            <a:off x="668011" y="4887567"/>
            <a:ext cx="105183" cy="128625"/>
          </a:xfrm>
          <a:prstGeom prst="rect">
            <a:avLst/>
          </a:prstGeom>
        </p:spPr>
        <p:txBody>
          <a:bodyPr vert="horz" wrap="square" lIns="0" tIns="16891" rIns="0" bIns="0" rtlCol="0">
            <a:spAutoFit/>
          </a:bodyPr>
          <a:lstStyle/>
          <a:p>
            <a:pPr marL="15356" defTabSz="1105601">
              <a:spcBef>
                <a:spcPts val="133"/>
              </a:spcBef>
            </a:pPr>
            <a:r>
              <a:rPr sz="725" spc="6" dirty="0">
                <a:solidFill>
                  <a:srgbClr val="FFFFFF"/>
                </a:solidFill>
                <a:latin typeface="Lucida Sans Unicode"/>
                <a:cs typeface="Lucida Sans Unicode"/>
              </a:rPr>
              <a:t>●</a:t>
            </a:r>
            <a:endParaRPr sz="725">
              <a:solidFill>
                <a:prstClr val="black"/>
              </a:solidFill>
              <a:latin typeface="Lucida Sans Unicode"/>
              <a:cs typeface="Lucida Sans Unicode"/>
            </a:endParaRPr>
          </a:p>
        </p:txBody>
      </p:sp>
      <p:sp>
        <p:nvSpPr>
          <p:cNvPr id="10" name="object 10"/>
          <p:cNvSpPr txBox="1"/>
          <p:nvPr/>
        </p:nvSpPr>
        <p:spPr>
          <a:xfrm>
            <a:off x="668011" y="5404237"/>
            <a:ext cx="105183" cy="128625"/>
          </a:xfrm>
          <a:prstGeom prst="rect">
            <a:avLst/>
          </a:prstGeom>
        </p:spPr>
        <p:txBody>
          <a:bodyPr vert="horz" wrap="square" lIns="0" tIns="16891" rIns="0" bIns="0" rtlCol="0">
            <a:spAutoFit/>
          </a:bodyPr>
          <a:lstStyle/>
          <a:p>
            <a:pPr marL="15356" defTabSz="1105601">
              <a:spcBef>
                <a:spcPts val="133"/>
              </a:spcBef>
            </a:pPr>
            <a:r>
              <a:rPr sz="725" spc="6" dirty="0">
                <a:solidFill>
                  <a:srgbClr val="FFFFFF"/>
                </a:solidFill>
                <a:latin typeface="Lucida Sans Unicode"/>
                <a:cs typeface="Lucida Sans Unicode"/>
              </a:rPr>
              <a:t>●</a:t>
            </a:r>
            <a:endParaRPr sz="725">
              <a:solidFill>
                <a:prstClr val="black"/>
              </a:solidFill>
              <a:latin typeface="Lucida Sans Unicode"/>
              <a:cs typeface="Lucida Sans Unicode"/>
            </a:endParaRPr>
          </a:p>
        </p:txBody>
      </p:sp>
      <p:sp>
        <p:nvSpPr>
          <p:cNvPr id="11" name="object 11"/>
          <p:cNvSpPr txBox="1"/>
          <p:nvPr/>
        </p:nvSpPr>
        <p:spPr>
          <a:xfrm>
            <a:off x="1059752" y="3312674"/>
            <a:ext cx="10185080" cy="2549084"/>
          </a:xfrm>
          <a:prstGeom prst="rect">
            <a:avLst/>
          </a:prstGeom>
        </p:spPr>
        <p:txBody>
          <a:bodyPr vert="horz" wrap="square" lIns="0" tIns="15355" rIns="0" bIns="0" rtlCol="0">
            <a:spAutoFit/>
          </a:bodyPr>
          <a:lstStyle/>
          <a:p>
            <a:pPr marL="15356" marR="3409704" defTabSz="1105601">
              <a:lnSpc>
                <a:spcPct val="125400"/>
              </a:lnSpc>
              <a:spcBef>
                <a:spcPts val="121"/>
              </a:spcBef>
            </a:pPr>
            <a:r>
              <a:rPr sz="1693" spc="-6" dirty="0">
                <a:solidFill>
                  <a:srgbClr val="FFFFFF"/>
                </a:solidFill>
                <a:latin typeface="Arial MT"/>
                <a:cs typeface="Arial MT"/>
              </a:rPr>
              <a:t>Le</a:t>
            </a:r>
            <a:r>
              <a:rPr sz="1693" spc="12" dirty="0">
                <a:solidFill>
                  <a:srgbClr val="FFFFFF"/>
                </a:solidFill>
                <a:latin typeface="Arial MT"/>
                <a:cs typeface="Arial MT"/>
              </a:rPr>
              <a:t> </a:t>
            </a:r>
            <a:r>
              <a:rPr sz="1693" spc="-6" dirty="0">
                <a:solidFill>
                  <a:srgbClr val="FFFFFF"/>
                </a:solidFill>
                <a:latin typeface="Arial MT"/>
                <a:cs typeface="Arial MT"/>
              </a:rPr>
              <a:t>module</a:t>
            </a:r>
            <a:r>
              <a:rPr sz="1693" spc="12" dirty="0">
                <a:solidFill>
                  <a:srgbClr val="FFFFFF"/>
                </a:solidFill>
                <a:latin typeface="Arial MT"/>
                <a:cs typeface="Arial MT"/>
              </a:rPr>
              <a:t> </a:t>
            </a:r>
            <a:r>
              <a:rPr sz="1693" spc="-6" dirty="0">
                <a:solidFill>
                  <a:srgbClr val="FFFFFF"/>
                </a:solidFill>
                <a:latin typeface="Arial MT"/>
                <a:cs typeface="Arial MT"/>
              </a:rPr>
              <a:t>ci-dessus</a:t>
            </a:r>
            <a:r>
              <a:rPr sz="1693" spc="18" dirty="0">
                <a:solidFill>
                  <a:srgbClr val="FFFFFF"/>
                </a:solidFill>
                <a:latin typeface="Arial MT"/>
                <a:cs typeface="Arial MT"/>
              </a:rPr>
              <a:t> </a:t>
            </a:r>
            <a:r>
              <a:rPr sz="1693" spc="-6" dirty="0">
                <a:solidFill>
                  <a:srgbClr val="FFFFFF"/>
                </a:solidFill>
                <a:latin typeface="Arial MT"/>
                <a:cs typeface="Arial MT"/>
              </a:rPr>
              <a:t>décrit</a:t>
            </a:r>
            <a:r>
              <a:rPr sz="1693" spc="18" dirty="0">
                <a:solidFill>
                  <a:srgbClr val="FFFFFF"/>
                </a:solidFill>
                <a:latin typeface="Arial MT"/>
                <a:cs typeface="Arial MT"/>
              </a:rPr>
              <a:t> </a:t>
            </a:r>
            <a:r>
              <a:rPr sz="1693" spc="-6" dirty="0">
                <a:solidFill>
                  <a:srgbClr val="FFFFFF"/>
                </a:solidFill>
                <a:latin typeface="Arial MT"/>
                <a:cs typeface="Arial MT"/>
              </a:rPr>
              <a:t>que</a:t>
            </a:r>
            <a:r>
              <a:rPr sz="1693" spc="12" dirty="0">
                <a:solidFill>
                  <a:srgbClr val="FFFFFF"/>
                </a:solidFill>
                <a:latin typeface="Arial MT"/>
                <a:cs typeface="Arial MT"/>
              </a:rPr>
              <a:t> </a:t>
            </a:r>
            <a:r>
              <a:rPr sz="1693" spc="-6" dirty="0">
                <a:solidFill>
                  <a:srgbClr val="FFFFFF"/>
                </a:solidFill>
                <a:latin typeface="Arial MT"/>
                <a:cs typeface="Arial MT"/>
              </a:rPr>
              <a:t>moduleb</a:t>
            </a:r>
            <a:r>
              <a:rPr sz="1693" spc="12" dirty="0">
                <a:solidFill>
                  <a:srgbClr val="FFFFFF"/>
                </a:solidFill>
                <a:latin typeface="Arial MT"/>
                <a:cs typeface="Arial MT"/>
              </a:rPr>
              <a:t> </a:t>
            </a:r>
            <a:r>
              <a:rPr sz="1693" dirty="0">
                <a:solidFill>
                  <a:srgbClr val="FFFFFF"/>
                </a:solidFill>
                <a:latin typeface="Arial MT"/>
                <a:cs typeface="Arial MT"/>
              </a:rPr>
              <a:t>est</a:t>
            </a:r>
            <a:r>
              <a:rPr sz="1693" spc="12" dirty="0">
                <a:solidFill>
                  <a:srgbClr val="FFFFFF"/>
                </a:solidFill>
                <a:latin typeface="Arial MT"/>
                <a:cs typeface="Arial MT"/>
              </a:rPr>
              <a:t> </a:t>
            </a:r>
            <a:r>
              <a:rPr sz="1693" spc="-6" dirty="0">
                <a:solidFill>
                  <a:srgbClr val="FFFFFF"/>
                </a:solidFill>
                <a:latin typeface="Arial MT"/>
                <a:cs typeface="Arial MT"/>
              </a:rPr>
              <a:t>un</a:t>
            </a:r>
            <a:r>
              <a:rPr sz="1693" spc="12" dirty="0">
                <a:solidFill>
                  <a:srgbClr val="FFFFFF"/>
                </a:solidFill>
                <a:latin typeface="Arial MT"/>
                <a:cs typeface="Arial MT"/>
              </a:rPr>
              <a:t> </a:t>
            </a:r>
            <a:r>
              <a:rPr sz="1693" spc="-6" dirty="0">
                <a:solidFill>
                  <a:srgbClr val="FFFFFF"/>
                </a:solidFill>
                <a:latin typeface="Arial MT"/>
                <a:cs typeface="Arial MT"/>
              </a:rPr>
              <a:t>fournisseur</a:t>
            </a:r>
            <a:r>
              <a:rPr sz="1693" spc="18" dirty="0">
                <a:solidFill>
                  <a:srgbClr val="FFFFFF"/>
                </a:solidFill>
                <a:latin typeface="Arial MT"/>
                <a:cs typeface="Arial MT"/>
              </a:rPr>
              <a:t> </a:t>
            </a:r>
            <a:r>
              <a:rPr sz="1693" spc="-6" dirty="0">
                <a:solidFill>
                  <a:srgbClr val="FFFFFF"/>
                </a:solidFill>
                <a:latin typeface="Arial MT"/>
                <a:cs typeface="Arial MT"/>
              </a:rPr>
              <a:t>de</a:t>
            </a:r>
            <a:r>
              <a:rPr sz="1693" spc="12" dirty="0">
                <a:solidFill>
                  <a:srgbClr val="FFFFFF"/>
                </a:solidFill>
                <a:latin typeface="Arial MT"/>
                <a:cs typeface="Arial MT"/>
              </a:rPr>
              <a:t> </a:t>
            </a:r>
            <a:r>
              <a:rPr sz="1693" spc="-6" dirty="0">
                <a:solidFill>
                  <a:srgbClr val="FFFFFF"/>
                </a:solidFill>
                <a:latin typeface="Arial MT"/>
                <a:cs typeface="Arial MT"/>
              </a:rPr>
              <a:t>service. </a:t>
            </a:r>
            <a:r>
              <a:rPr sz="1693" spc="-453" dirty="0">
                <a:solidFill>
                  <a:srgbClr val="FFFFFF"/>
                </a:solidFill>
                <a:latin typeface="Arial MT"/>
                <a:cs typeface="Arial MT"/>
              </a:rPr>
              <a:t> </a:t>
            </a:r>
            <a:r>
              <a:rPr sz="1693" spc="-6" dirty="0">
                <a:solidFill>
                  <a:srgbClr val="FFFFFF"/>
                </a:solidFill>
                <a:latin typeface="Arial MT"/>
                <a:cs typeface="Arial MT"/>
              </a:rPr>
              <a:t>Un</a:t>
            </a:r>
            <a:r>
              <a:rPr sz="1693" dirty="0">
                <a:solidFill>
                  <a:srgbClr val="FFFFFF"/>
                </a:solidFill>
                <a:latin typeface="Arial MT"/>
                <a:cs typeface="Arial MT"/>
              </a:rPr>
              <a:t> </a:t>
            </a:r>
            <a:r>
              <a:rPr sz="1693" spc="-6" dirty="0">
                <a:solidFill>
                  <a:srgbClr val="FFFFFF"/>
                </a:solidFill>
                <a:latin typeface="Arial MT"/>
                <a:cs typeface="Arial MT"/>
              </a:rPr>
              <a:t>module</a:t>
            </a:r>
            <a:r>
              <a:rPr sz="1693" spc="6" dirty="0">
                <a:solidFill>
                  <a:srgbClr val="FFFFFF"/>
                </a:solidFill>
                <a:latin typeface="Arial MT"/>
                <a:cs typeface="Arial MT"/>
              </a:rPr>
              <a:t> </a:t>
            </a:r>
            <a:r>
              <a:rPr sz="1693" spc="-6" dirty="0">
                <a:solidFill>
                  <a:srgbClr val="FFFFFF"/>
                </a:solidFill>
                <a:latin typeface="Arial MT"/>
                <a:cs typeface="Arial MT"/>
              </a:rPr>
              <a:t>peut</a:t>
            </a:r>
            <a:r>
              <a:rPr sz="1693" spc="6" dirty="0">
                <a:solidFill>
                  <a:srgbClr val="FFFFFF"/>
                </a:solidFill>
                <a:latin typeface="Arial MT"/>
                <a:cs typeface="Arial MT"/>
              </a:rPr>
              <a:t> </a:t>
            </a:r>
            <a:r>
              <a:rPr sz="1693" spc="-6" dirty="0">
                <a:solidFill>
                  <a:srgbClr val="FFFFFF"/>
                </a:solidFill>
                <a:latin typeface="Arial MT"/>
                <a:cs typeface="Arial MT"/>
              </a:rPr>
              <a:t>contenir</a:t>
            </a:r>
            <a:r>
              <a:rPr sz="1693" dirty="0">
                <a:solidFill>
                  <a:srgbClr val="FFFFFF"/>
                </a:solidFill>
                <a:latin typeface="Arial MT"/>
                <a:cs typeface="Arial MT"/>
              </a:rPr>
              <a:t> 0</a:t>
            </a:r>
            <a:r>
              <a:rPr sz="1693" spc="6" dirty="0">
                <a:solidFill>
                  <a:srgbClr val="FFFFFF"/>
                </a:solidFill>
                <a:latin typeface="Arial MT"/>
                <a:cs typeface="Arial MT"/>
              </a:rPr>
              <a:t> </a:t>
            </a:r>
            <a:r>
              <a:rPr sz="1693" dirty="0">
                <a:solidFill>
                  <a:srgbClr val="FFFFFF"/>
                </a:solidFill>
                <a:latin typeface="Arial MT"/>
                <a:cs typeface="Arial MT"/>
              </a:rPr>
              <a:t>à</a:t>
            </a:r>
            <a:r>
              <a:rPr sz="1693" spc="6" dirty="0">
                <a:solidFill>
                  <a:srgbClr val="FFFFFF"/>
                </a:solidFill>
                <a:latin typeface="Arial MT"/>
                <a:cs typeface="Arial MT"/>
              </a:rPr>
              <a:t> </a:t>
            </a:r>
            <a:r>
              <a:rPr sz="1693" dirty="0">
                <a:solidFill>
                  <a:srgbClr val="FFFFFF"/>
                </a:solidFill>
                <a:latin typeface="Arial MT"/>
                <a:cs typeface="Arial MT"/>
              </a:rPr>
              <a:t>n</a:t>
            </a:r>
            <a:r>
              <a:rPr sz="1693" spc="6" dirty="0">
                <a:solidFill>
                  <a:srgbClr val="FFFFFF"/>
                </a:solidFill>
                <a:latin typeface="Arial MT"/>
                <a:cs typeface="Arial MT"/>
              </a:rPr>
              <a:t> </a:t>
            </a:r>
            <a:r>
              <a:rPr sz="1693" spc="-6" dirty="0">
                <a:solidFill>
                  <a:srgbClr val="FFFFFF"/>
                </a:solidFill>
                <a:latin typeface="Arial MT"/>
                <a:cs typeface="Arial MT"/>
              </a:rPr>
              <a:t>directives</a:t>
            </a:r>
            <a:r>
              <a:rPr sz="1693" spc="6" dirty="0">
                <a:solidFill>
                  <a:srgbClr val="FFFFFF"/>
                </a:solidFill>
                <a:latin typeface="Arial MT"/>
                <a:cs typeface="Arial MT"/>
              </a:rPr>
              <a:t> </a:t>
            </a:r>
            <a:r>
              <a:rPr sz="1693" spc="-6" dirty="0">
                <a:solidFill>
                  <a:srgbClr val="FFFFFF"/>
                </a:solidFill>
                <a:latin typeface="Arial MT"/>
                <a:cs typeface="Arial MT"/>
              </a:rPr>
              <a:t>provides.</a:t>
            </a:r>
            <a:endParaRPr sz="1693">
              <a:solidFill>
                <a:prstClr val="black"/>
              </a:solidFill>
              <a:latin typeface="Arial MT"/>
              <a:cs typeface="Arial MT"/>
            </a:endParaRPr>
          </a:p>
          <a:p>
            <a:pPr marL="15356" marR="6142" defTabSz="1105601">
              <a:lnSpc>
                <a:spcPct val="74900"/>
              </a:lnSpc>
              <a:spcBef>
                <a:spcPts val="1020"/>
              </a:spcBef>
            </a:pPr>
            <a:r>
              <a:rPr sz="1693" spc="-6" dirty="0">
                <a:solidFill>
                  <a:srgbClr val="FFFFFF"/>
                </a:solidFill>
                <a:latin typeface="Arial MT"/>
                <a:cs typeface="Arial MT"/>
              </a:rPr>
              <a:t>provides</a:t>
            </a:r>
            <a:r>
              <a:rPr sz="1693" spc="18" dirty="0">
                <a:solidFill>
                  <a:srgbClr val="FFFFFF"/>
                </a:solidFill>
                <a:latin typeface="Arial MT"/>
                <a:cs typeface="Arial MT"/>
              </a:rPr>
              <a:t> </a:t>
            </a:r>
            <a:r>
              <a:rPr sz="1693" dirty="0">
                <a:solidFill>
                  <a:srgbClr val="FFFFFF"/>
                </a:solidFill>
                <a:latin typeface="Arial MT"/>
                <a:cs typeface="Arial MT"/>
              </a:rPr>
              <a:t>...</a:t>
            </a:r>
            <a:r>
              <a:rPr sz="1693" spc="18" dirty="0">
                <a:solidFill>
                  <a:srgbClr val="FFFFFF"/>
                </a:solidFill>
                <a:latin typeface="Arial MT"/>
                <a:cs typeface="Arial MT"/>
              </a:rPr>
              <a:t> </a:t>
            </a:r>
            <a:r>
              <a:rPr sz="1693" spc="-6" dirty="0">
                <a:solidFill>
                  <a:srgbClr val="FFFFFF"/>
                </a:solidFill>
                <a:latin typeface="Arial MT"/>
                <a:cs typeface="Arial MT"/>
              </a:rPr>
              <a:t>with</a:t>
            </a:r>
            <a:r>
              <a:rPr sz="1693" spc="12" dirty="0">
                <a:solidFill>
                  <a:srgbClr val="FFFFFF"/>
                </a:solidFill>
                <a:latin typeface="Arial MT"/>
                <a:cs typeface="Arial MT"/>
              </a:rPr>
              <a:t> </a:t>
            </a:r>
            <a:r>
              <a:rPr sz="1693" spc="-6" dirty="0">
                <a:solidFill>
                  <a:srgbClr val="FFFFFF"/>
                </a:solidFill>
                <a:latin typeface="Arial MT"/>
                <a:cs typeface="Arial MT"/>
              </a:rPr>
              <a:t>spécifie</a:t>
            </a:r>
            <a:r>
              <a:rPr sz="1693" spc="12" dirty="0">
                <a:solidFill>
                  <a:srgbClr val="FFFFFF"/>
                </a:solidFill>
                <a:latin typeface="Arial MT"/>
                <a:cs typeface="Arial MT"/>
              </a:rPr>
              <a:t> </a:t>
            </a:r>
            <a:r>
              <a:rPr sz="1693" spc="-6" dirty="0">
                <a:solidFill>
                  <a:srgbClr val="FFFFFF"/>
                </a:solidFill>
                <a:latin typeface="Arial MT"/>
                <a:cs typeface="Arial MT"/>
              </a:rPr>
              <a:t>que</a:t>
            </a:r>
            <a:r>
              <a:rPr sz="1693" spc="12" dirty="0">
                <a:solidFill>
                  <a:srgbClr val="FFFFFF"/>
                </a:solidFill>
                <a:latin typeface="Arial MT"/>
                <a:cs typeface="Arial MT"/>
              </a:rPr>
              <a:t> </a:t>
            </a:r>
            <a:r>
              <a:rPr sz="1693" spc="-6" dirty="0">
                <a:solidFill>
                  <a:srgbClr val="FFFFFF"/>
                </a:solidFill>
                <a:latin typeface="Arial MT"/>
                <a:cs typeface="Arial MT"/>
              </a:rPr>
              <a:t>le</a:t>
            </a:r>
            <a:r>
              <a:rPr sz="1693" spc="12" dirty="0">
                <a:solidFill>
                  <a:srgbClr val="FFFFFF"/>
                </a:solidFill>
                <a:latin typeface="Arial MT"/>
                <a:cs typeface="Arial MT"/>
              </a:rPr>
              <a:t> </a:t>
            </a:r>
            <a:r>
              <a:rPr sz="1693" spc="-6" dirty="0">
                <a:solidFill>
                  <a:srgbClr val="FFFFFF"/>
                </a:solidFill>
                <a:latin typeface="Arial MT"/>
                <a:cs typeface="Arial MT"/>
              </a:rPr>
              <a:t>module</a:t>
            </a:r>
            <a:r>
              <a:rPr sz="1693" spc="12" dirty="0">
                <a:solidFill>
                  <a:srgbClr val="FFFFFF"/>
                </a:solidFill>
                <a:latin typeface="Arial MT"/>
                <a:cs typeface="Arial MT"/>
              </a:rPr>
              <a:t> </a:t>
            </a:r>
            <a:r>
              <a:rPr sz="1693" spc="-6" dirty="0">
                <a:solidFill>
                  <a:srgbClr val="FFFFFF"/>
                </a:solidFill>
                <a:latin typeface="Arial MT"/>
                <a:cs typeface="Arial MT"/>
              </a:rPr>
              <a:t>implémente</a:t>
            </a:r>
            <a:r>
              <a:rPr sz="1693" spc="12" dirty="0">
                <a:solidFill>
                  <a:srgbClr val="FFFFFF"/>
                </a:solidFill>
                <a:latin typeface="Arial MT"/>
                <a:cs typeface="Arial MT"/>
              </a:rPr>
              <a:t> </a:t>
            </a:r>
            <a:r>
              <a:rPr sz="1693" spc="-6" dirty="0">
                <a:solidFill>
                  <a:srgbClr val="FFFFFF"/>
                </a:solidFill>
                <a:latin typeface="Arial MT"/>
                <a:cs typeface="Arial MT"/>
              </a:rPr>
              <a:t>un</a:t>
            </a:r>
            <a:r>
              <a:rPr sz="1693" spc="12" dirty="0">
                <a:solidFill>
                  <a:srgbClr val="FFFFFF"/>
                </a:solidFill>
                <a:latin typeface="Arial MT"/>
                <a:cs typeface="Arial MT"/>
              </a:rPr>
              <a:t> </a:t>
            </a:r>
            <a:r>
              <a:rPr sz="1693" spc="-6" dirty="0">
                <a:solidFill>
                  <a:srgbClr val="FFFFFF"/>
                </a:solidFill>
                <a:latin typeface="Arial MT"/>
                <a:cs typeface="Arial MT"/>
              </a:rPr>
              <a:t>ou</a:t>
            </a:r>
            <a:r>
              <a:rPr sz="1693" spc="12" dirty="0">
                <a:solidFill>
                  <a:srgbClr val="FFFFFF"/>
                </a:solidFill>
                <a:latin typeface="Arial MT"/>
                <a:cs typeface="Arial MT"/>
              </a:rPr>
              <a:t> </a:t>
            </a:r>
            <a:r>
              <a:rPr sz="1693" spc="-6" dirty="0">
                <a:solidFill>
                  <a:srgbClr val="FFFFFF"/>
                </a:solidFill>
                <a:latin typeface="Arial MT"/>
                <a:cs typeface="Arial MT"/>
              </a:rPr>
              <a:t>plusieurs</a:t>
            </a:r>
            <a:r>
              <a:rPr sz="1693" spc="18" dirty="0">
                <a:solidFill>
                  <a:srgbClr val="FFFFFF"/>
                </a:solidFill>
                <a:latin typeface="Arial MT"/>
                <a:cs typeface="Arial MT"/>
              </a:rPr>
              <a:t> </a:t>
            </a:r>
            <a:r>
              <a:rPr sz="1693" dirty="0">
                <a:solidFill>
                  <a:srgbClr val="FFFFFF"/>
                </a:solidFill>
                <a:latin typeface="Arial MT"/>
                <a:cs typeface="Arial MT"/>
              </a:rPr>
              <a:t>services.</a:t>
            </a:r>
            <a:r>
              <a:rPr sz="1693" spc="18" dirty="0">
                <a:solidFill>
                  <a:srgbClr val="FFFFFF"/>
                </a:solidFill>
                <a:latin typeface="Arial MT"/>
                <a:cs typeface="Arial MT"/>
              </a:rPr>
              <a:t> </a:t>
            </a:r>
            <a:r>
              <a:rPr sz="1693" spc="-6" dirty="0">
                <a:solidFill>
                  <a:srgbClr val="FFFFFF"/>
                </a:solidFill>
                <a:latin typeface="Arial MT"/>
                <a:cs typeface="Arial MT"/>
              </a:rPr>
              <a:t>Le</a:t>
            </a:r>
            <a:r>
              <a:rPr sz="1693" spc="12" dirty="0">
                <a:solidFill>
                  <a:srgbClr val="FFFFFF"/>
                </a:solidFill>
                <a:latin typeface="Arial MT"/>
                <a:cs typeface="Arial MT"/>
              </a:rPr>
              <a:t> </a:t>
            </a:r>
            <a:r>
              <a:rPr sz="1693" spc="-6" dirty="0">
                <a:solidFill>
                  <a:srgbClr val="FFFFFF"/>
                </a:solidFill>
                <a:latin typeface="Arial MT"/>
                <a:cs typeface="Arial MT"/>
              </a:rPr>
              <a:t>module</a:t>
            </a:r>
            <a:r>
              <a:rPr sz="1693" spc="12" dirty="0">
                <a:solidFill>
                  <a:srgbClr val="FFFFFF"/>
                </a:solidFill>
                <a:latin typeface="Arial MT"/>
                <a:cs typeface="Arial MT"/>
              </a:rPr>
              <a:t> </a:t>
            </a:r>
            <a:r>
              <a:rPr sz="1693" dirty="0">
                <a:solidFill>
                  <a:srgbClr val="FFFFFF"/>
                </a:solidFill>
                <a:latin typeface="Arial MT"/>
                <a:cs typeface="Arial MT"/>
              </a:rPr>
              <a:t>est</a:t>
            </a:r>
            <a:r>
              <a:rPr sz="1693" spc="12" dirty="0">
                <a:solidFill>
                  <a:srgbClr val="FFFFFF"/>
                </a:solidFill>
                <a:latin typeface="Arial MT"/>
                <a:cs typeface="Arial MT"/>
              </a:rPr>
              <a:t> </a:t>
            </a:r>
            <a:r>
              <a:rPr sz="1693" spc="-6" dirty="0">
                <a:solidFill>
                  <a:srgbClr val="FFFFFF"/>
                </a:solidFill>
                <a:latin typeface="Arial MT"/>
                <a:cs typeface="Arial MT"/>
              </a:rPr>
              <a:t>un</a:t>
            </a:r>
            <a:r>
              <a:rPr sz="1693" spc="12" dirty="0">
                <a:solidFill>
                  <a:srgbClr val="FFFFFF"/>
                </a:solidFill>
                <a:latin typeface="Arial MT"/>
                <a:cs typeface="Arial MT"/>
              </a:rPr>
              <a:t> </a:t>
            </a:r>
            <a:r>
              <a:rPr sz="1693" spc="-6" dirty="0">
                <a:solidFill>
                  <a:srgbClr val="FFFFFF"/>
                </a:solidFill>
                <a:latin typeface="Arial MT"/>
                <a:cs typeface="Arial MT"/>
              </a:rPr>
              <a:t>fournisseur </a:t>
            </a:r>
            <a:r>
              <a:rPr sz="1693" spc="-453" dirty="0">
                <a:solidFill>
                  <a:srgbClr val="FFFFFF"/>
                </a:solidFill>
                <a:latin typeface="Arial MT"/>
                <a:cs typeface="Arial MT"/>
              </a:rPr>
              <a:t> </a:t>
            </a:r>
            <a:r>
              <a:rPr sz="1693" spc="-6" dirty="0">
                <a:solidFill>
                  <a:srgbClr val="FFFFFF"/>
                </a:solidFill>
                <a:latin typeface="Arial MT"/>
                <a:cs typeface="Arial MT"/>
              </a:rPr>
              <a:t>de</a:t>
            </a:r>
            <a:r>
              <a:rPr sz="1693" dirty="0">
                <a:solidFill>
                  <a:srgbClr val="FFFFFF"/>
                </a:solidFill>
                <a:latin typeface="Arial MT"/>
                <a:cs typeface="Arial MT"/>
              </a:rPr>
              <a:t> services.</a:t>
            </a:r>
            <a:endParaRPr sz="1693">
              <a:solidFill>
                <a:prstClr val="black"/>
              </a:solidFill>
              <a:latin typeface="Arial MT"/>
              <a:cs typeface="Arial MT"/>
            </a:endParaRPr>
          </a:p>
          <a:p>
            <a:pPr marL="15356" defTabSz="1105601">
              <a:spcBef>
                <a:spcPts val="514"/>
              </a:spcBef>
            </a:pPr>
            <a:r>
              <a:rPr sz="1693" spc="-6" dirty="0">
                <a:solidFill>
                  <a:srgbClr val="FFFFFF"/>
                </a:solidFill>
                <a:latin typeface="Arial MT"/>
                <a:cs typeface="Arial MT"/>
              </a:rPr>
              <a:t>Après</a:t>
            </a:r>
            <a:r>
              <a:rPr sz="1693" spc="18" dirty="0">
                <a:solidFill>
                  <a:srgbClr val="FFFFFF"/>
                </a:solidFill>
                <a:latin typeface="Arial MT"/>
                <a:cs typeface="Arial MT"/>
              </a:rPr>
              <a:t> </a:t>
            </a:r>
            <a:r>
              <a:rPr sz="1693" spc="-6" dirty="0">
                <a:solidFill>
                  <a:srgbClr val="FFFFFF"/>
                </a:solidFill>
                <a:latin typeface="Arial MT"/>
                <a:cs typeface="Arial MT"/>
              </a:rPr>
              <a:t>‘provides’</a:t>
            </a:r>
            <a:r>
              <a:rPr sz="1693" spc="-48" dirty="0">
                <a:solidFill>
                  <a:srgbClr val="FFFFFF"/>
                </a:solidFill>
                <a:latin typeface="Arial MT"/>
                <a:cs typeface="Arial MT"/>
              </a:rPr>
              <a:t> </a:t>
            </a:r>
            <a:r>
              <a:rPr sz="1693" dirty="0">
                <a:solidFill>
                  <a:srgbClr val="FFFFFF"/>
                </a:solidFill>
                <a:latin typeface="Arial MT"/>
                <a:cs typeface="Arial MT"/>
              </a:rPr>
              <a:t>est</a:t>
            </a:r>
            <a:r>
              <a:rPr sz="1693" spc="24" dirty="0">
                <a:solidFill>
                  <a:srgbClr val="FFFFFF"/>
                </a:solidFill>
                <a:latin typeface="Arial MT"/>
                <a:cs typeface="Arial MT"/>
              </a:rPr>
              <a:t> </a:t>
            </a:r>
            <a:r>
              <a:rPr sz="1693" spc="-6" dirty="0">
                <a:solidFill>
                  <a:srgbClr val="FFFFFF"/>
                </a:solidFill>
                <a:latin typeface="Arial MT"/>
                <a:cs typeface="Arial MT"/>
              </a:rPr>
              <a:t>référencée</a:t>
            </a:r>
            <a:r>
              <a:rPr sz="1693" spc="18" dirty="0">
                <a:solidFill>
                  <a:srgbClr val="FFFFFF"/>
                </a:solidFill>
                <a:latin typeface="Arial MT"/>
                <a:cs typeface="Arial MT"/>
              </a:rPr>
              <a:t> </a:t>
            </a:r>
            <a:r>
              <a:rPr sz="1693" spc="-6" dirty="0">
                <a:solidFill>
                  <a:srgbClr val="FFFFFF"/>
                </a:solidFill>
                <a:latin typeface="Arial MT"/>
                <a:cs typeface="Arial MT"/>
              </a:rPr>
              <a:t>une</a:t>
            </a:r>
            <a:r>
              <a:rPr sz="1693" spc="12" dirty="0">
                <a:solidFill>
                  <a:srgbClr val="FFFFFF"/>
                </a:solidFill>
                <a:latin typeface="Arial MT"/>
                <a:cs typeface="Arial MT"/>
              </a:rPr>
              <a:t> </a:t>
            </a:r>
            <a:r>
              <a:rPr sz="1693" spc="-6" dirty="0">
                <a:solidFill>
                  <a:srgbClr val="FFFFFF"/>
                </a:solidFill>
                <a:latin typeface="Arial MT"/>
                <a:cs typeface="Arial MT"/>
              </a:rPr>
              <a:t>interface</a:t>
            </a:r>
            <a:r>
              <a:rPr sz="1693" spc="18" dirty="0">
                <a:solidFill>
                  <a:srgbClr val="FFFFFF"/>
                </a:solidFill>
                <a:latin typeface="Arial MT"/>
                <a:cs typeface="Arial MT"/>
              </a:rPr>
              <a:t> </a:t>
            </a:r>
            <a:r>
              <a:rPr sz="1693" spc="-6" dirty="0">
                <a:solidFill>
                  <a:srgbClr val="FFFFFF"/>
                </a:solidFill>
                <a:latin typeface="Arial MT"/>
                <a:cs typeface="Arial MT"/>
              </a:rPr>
              <a:t>ou</a:t>
            </a:r>
            <a:r>
              <a:rPr sz="1693" spc="12" dirty="0">
                <a:solidFill>
                  <a:srgbClr val="FFFFFF"/>
                </a:solidFill>
                <a:latin typeface="Arial MT"/>
                <a:cs typeface="Arial MT"/>
              </a:rPr>
              <a:t> </a:t>
            </a:r>
            <a:r>
              <a:rPr sz="1693" dirty="0">
                <a:solidFill>
                  <a:srgbClr val="FFFFFF"/>
                </a:solidFill>
                <a:latin typeface="Arial MT"/>
                <a:cs typeface="Arial MT"/>
              </a:rPr>
              <a:t>classe</a:t>
            </a:r>
            <a:r>
              <a:rPr sz="1693" spc="12" dirty="0">
                <a:solidFill>
                  <a:srgbClr val="FFFFFF"/>
                </a:solidFill>
                <a:latin typeface="Arial MT"/>
                <a:cs typeface="Arial MT"/>
              </a:rPr>
              <a:t> </a:t>
            </a:r>
            <a:r>
              <a:rPr sz="1693" spc="-6" dirty="0">
                <a:solidFill>
                  <a:srgbClr val="FFFFFF"/>
                </a:solidFill>
                <a:latin typeface="Arial MT"/>
                <a:cs typeface="Arial MT"/>
              </a:rPr>
              <a:t>abstraite.</a:t>
            </a:r>
            <a:endParaRPr sz="1693">
              <a:solidFill>
                <a:prstClr val="black"/>
              </a:solidFill>
              <a:latin typeface="Arial MT"/>
              <a:cs typeface="Arial MT"/>
            </a:endParaRPr>
          </a:p>
          <a:p>
            <a:pPr marL="15356" marR="358553" defTabSz="1105601">
              <a:lnSpc>
                <a:spcPct val="74900"/>
              </a:lnSpc>
              <a:spcBef>
                <a:spcPts val="1028"/>
              </a:spcBef>
            </a:pPr>
            <a:r>
              <a:rPr sz="1693" spc="-6" dirty="0">
                <a:solidFill>
                  <a:srgbClr val="FFFFFF"/>
                </a:solidFill>
                <a:latin typeface="Arial MT"/>
                <a:cs typeface="Arial MT"/>
              </a:rPr>
              <a:t>Après</a:t>
            </a:r>
            <a:r>
              <a:rPr sz="1693" spc="12" dirty="0">
                <a:solidFill>
                  <a:srgbClr val="FFFFFF"/>
                </a:solidFill>
                <a:latin typeface="Arial MT"/>
                <a:cs typeface="Arial MT"/>
              </a:rPr>
              <a:t> </a:t>
            </a:r>
            <a:r>
              <a:rPr sz="1693" spc="-6" dirty="0">
                <a:solidFill>
                  <a:srgbClr val="FFFFFF"/>
                </a:solidFill>
                <a:latin typeface="Arial MT"/>
                <a:cs typeface="Arial MT"/>
              </a:rPr>
              <a:t>‘with’</a:t>
            </a:r>
            <a:r>
              <a:rPr sz="1693" spc="-48" dirty="0">
                <a:solidFill>
                  <a:srgbClr val="FFFFFF"/>
                </a:solidFill>
                <a:latin typeface="Arial MT"/>
                <a:cs typeface="Arial MT"/>
              </a:rPr>
              <a:t> </a:t>
            </a:r>
            <a:r>
              <a:rPr sz="1693" spc="-6" dirty="0">
                <a:solidFill>
                  <a:srgbClr val="FFFFFF"/>
                </a:solidFill>
                <a:latin typeface="Arial MT"/>
                <a:cs typeface="Arial MT"/>
              </a:rPr>
              <a:t>est</a:t>
            </a:r>
            <a:r>
              <a:rPr sz="1693" spc="12" dirty="0">
                <a:solidFill>
                  <a:srgbClr val="FFFFFF"/>
                </a:solidFill>
                <a:latin typeface="Arial MT"/>
                <a:cs typeface="Arial MT"/>
              </a:rPr>
              <a:t> </a:t>
            </a:r>
            <a:r>
              <a:rPr sz="1693" spc="-6" dirty="0">
                <a:solidFill>
                  <a:srgbClr val="FFFFFF"/>
                </a:solidFill>
                <a:latin typeface="Arial MT"/>
                <a:cs typeface="Arial MT"/>
              </a:rPr>
              <a:t>référencé</a:t>
            </a:r>
            <a:r>
              <a:rPr sz="1693" spc="12" dirty="0">
                <a:solidFill>
                  <a:srgbClr val="FFFFFF"/>
                </a:solidFill>
                <a:latin typeface="Arial MT"/>
                <a:cs typeface="Arial MT"/>
              </a:rPr>
              <a:t> </a:t>
            </a:r>
            <a:r>
              <a:rPr sz="1693" spc="-6" dirty="0">
                <a:solidFill>
                  <a:srgbClr val="FFFFFF"/>
                </a:solidFill>
                <a:latin typeface="Arial MT"/>
                <a:cs typeface="Arial MT"/>
              </a:rPr>
              <a:t>le</a:t>
            </a:r>
            <a:r>
              <a:rPr sz="1693" spc="6" dirty="0">
                <a:solidFill>
                  <a:srgbClr val="FFFFFF"/>
                </a:solidFill>
                <a:latin typeface="Arial MT"/>
                <a:cs typeface="Arial MT"/>
              </a:rPr>
              <a:t> </a:t>
            </a:r>
            <a:r>
              <a:rPr sz="1693" spc="-6" dirty="0">
                <a:solidFill>
                  <a:srgbClr val="FFFFFF"/>
                </a:solidFill>
                <a:latin typeface="Arial MT"/>
                <a:cs typeface="Arial MT"/>
              </a:rPr>
              <a:t>nom</a:t>
            </a:r>
            <a:r>
              <a:rPr sz="1693" spc="6" dirty="0">
                <a:solidFill>
                  <a:srgbClr val="FFFFFF"/>
                </a:solidFill>
                <a:latin typeface="Arial MT"/>
                <a:cs typeface="Arial MT"/>
              </a:rPr>
              <a:t> </a:t>
            </a:r>
            <a:r>
              <a:rPr sz="1693" spc="-6" dirty="0">
                <a:solidFill>
                  <a:srgbClr val="FFFFFF"/>
                </a:solidFill>
                <a:latin typeface="Arial MT"/>
                <a:cs typeface="Arial MT"/>
              </a:rPr>
              <a:t>de</a:t>
            </a:r>
            <a:r>
              <a:rPr sz="1693" spc="12" dirty="0">
                <a:solidFill>
                  <a:srgbClr val="FFFFFF"/>
                </a:solidFill>
                <a:latin typeface="Arial MT"/>
                <a:cs typeface="Arial MT"/>
              </a:rPr>
              <a:t> </a:t>
            </a:r>
            <a:r>
              <a:rPr sz="1693" spc="-6" dirty="0">
                <a:solidFill>
                  <a:srgbClr val="FFFFFF"/>
                </a:solidFill>
                <a:latin typeface="Arial MT"/>
                <a:cs typeface="Arial MT"/>
              </a:rPr>
              <a:t>la</a:t>
            </a:r>
            <a:r>
              <a:rPr sz="1693" spc="6" dirty="0">
                <a:solidFill>
                  <a:srgbClr val="FFFFFF"/>
                </a:solidFill>
                <a:latin typeface="Arial MT"/>
                <a:cs typeface="Arial MT"/>
              </a:rPr>
              <a:t> </a:t>
            </a:r>
            <a:r>
              <a:rPr sz="1693" dirty="0">
                <a:solidFill>
                  <a:srgbClr val="FFFFFF"/>
                </a:solidFill>
                <a:latin typeface="Arial MT"/>
                <a:cs typeface="Arial MT"/>
              </a:rPr>
              <a:t>classe</a:t>
            </a:r>
            <a:r>
              <a:rPr sz="1693" spc="12" dirty="0">
                <a:solidFill>
                  <a:srgbClr val="FFFFFF"/>
                </a:solidFill>
                <a:latin typeface="Arial MT"/>
                <a:cs typeface="Arial MT"/>
              </a:rPr>
              <a:t> </a:t>
            </a:r>
            <a:r>
              <a:rPr sz="1693" dirty="0">
                <a:solidFill>
                  <a:srgbClr val="FFFFFF"/>
                </a:solidFill>
                <a:latin typeface="Arial MT"/>
                <a:cs typeface="Arial MT"/>
              </a:rPr>
              <a:t>concrète</a:t>
            </a:r>
            <a:r>
              <a:rPr sz="1693" spc="6" dirty="0">
                <a:solidFill>
                  <a:srgbClr val="FFFFFF"/>
                </a:solidFill>
                <a:latin typeface="Arial MT"/>
                <a:cs typeface="Arial MT"/>
              </a:rPr>
              <a:t> </a:t>
            </a:r>
            <a:r>
              <a:rPr sz="1693" spc="-6" dirty="0">
                <a:solidFill>
                  <a:srgbClr val="FFFFFF"/>
                </a:solidFill>
                <a:latin typeface="Arial MT"/>
                <a:cs typeface="Arial MT"/>
              </a:rPr>
              <a:t>qui</a:t>
            </a:r>
            <a:r>
              <a:rPr sz="1693" spc="12" dirty="0">
                <a:solidFill>
                  <a:srgbClr val="FFFFFF"/>
                </a:solidFill>
                <a:latin typeface="Arial MT"/>
                <a:cs typeface="Arial MT"/>
              </a:rPr>
              <a:t> </a:t>
            </a:r>
            <a:r>
              <a:rPr sz="1693" spc="-6" dirty="0">
                <a:solidFill>
                  <a:srgbClr val="FFFFFF"/>
                </a:solidFill>
                <a:latin typeface="Arial MT"/>
                <a:cs typeface="Arial MT"/>
              </a:rPr>
              <a:t>implémente</a:t>
            </a:r>
            <a:r>
              <a:rPr sz="1693" spc="6" dirty="0">
                <a:solidFill>
                  <a:srgbClr val="FFFFFF"/>
                </a:solidFill>
                <a:latin typeface="Arial MT"/>
                <a:cs typeface="Arial MT"/>
              </a:rPr>
              <a:t> </a:t>
            </a:r>
            <a:r>
              <a:rPr sz="1693" dirty="0">
                <a:solidFill>
                  <a:srgbClr val="FFFFFF"/>
                </a:solidFill>
                <a:latin typeface="Arial MT"/>
                <a:cs typeface="Arial MT"/>
              </a:rPr>
              <a:t>le service</a:t>
            </a:r>
            <a:r>
              <a:rPr sz="1693" spc="12" dirty="0">
                <a:solidFill>
                  <a:srgbClr val="FFFFFF"/>
                </a:solidFill>
                <a:latin typeface="Arial MT"/>
                <a:cs typeface="Arial MT"/>
              </a:rPr>
              <a:t> </a:t>
            </a:r>
            <a:r>
              <a:rPr sz="1693" spc="-6" dirty="0">
                <a:solidFill>
                  <a:srgbClr val="FFFFFF"/>
                </a:solidFill>
                <a:latin typeface="Arial MT"/>
                <a:cs typeface="Arial MT"/>
              </a:rPr>
              <a:t>ou</a:t>
            </a:r>
            <a:r>
              <a:rPr sz="1693" spc="6" dirty="0">
                <a:solidFill>
                  <a:srgbClr val="FFFFFF"/>
                </a:solidFill>
                <a:latin typeface="Arial MT"/>
                <a:cs typeface="Arial MT"/>
              </a:rPr>
              <a:t> </a:t>
            </a:r>
            <a:r>
              <a:rPr sz="1693" spc="-6" dirty="0">
                <a:solidFill>
                  <a:srgbClr val="FFFFFF"/>
                </a:solidFill>
                <a:latin typeface="Arial MT"/>
                <a:cs typeface="Arial MT"/>
              </a:rPr>
              <a:t>hérite</a:t>
            </a:r>
            <a:r>
              <a:rPr sz="1693" spc="12" dirty="0">
                <a:solidFill>
                  <a:srgbClr val="FFFFFF"/>
                </a:solidFill>
                <a:latin typeface="Arial MT"/>
                <a:cs typeface="Arial MT"/>
              </a:rPr>
              <a:t> </a:t>
            </a:r>
            <a:r>
              <a:rPr sz="1693" spc="-6" dirty="0">
                <a:solidFill>
                  <a:srgbClr val="FFFFFF"/>
                </a:solidFill>
                <a:latin typeface="Arial MT"/>
                <a:cs typeface="Arial MT"/>
              </a:rPr>
              <a:t>de</a:t>
            </a:r>
            <a:r>
              <a:rPr sz="1693" spc="6" dirty="0">
                <a:solidFill>
                  <a:srgbClr val="FFFFFF"/>
                </a:solidFill>
                <a:latin typeface="Arial MT"/>
                <a:cs typeface="Arial MT"/>
              </a:rPr>
              <a:t> </a:t>
            </a:r>
            <a:r>
              <a:rPr sz="1693" spc="-6" dirty="0">
                <a:solidFill>
                  <a:srgbClr val="FFFFFF"/>
                </a:solidFill>
                <a:latin typeface="Arial MT"/>
                <a:cs typeface="Arial MT"/>
              </a:rPr>
              <a:t>la</a:t>
            </a:r>
            <a:r>
              <a:rPr sz="1693" spc="12" dirty="0">
                <a:solidFill>
                  <a:srgbClr val="FFFFFF"/>
                </a:solidFill>
                <a:latin typeface="Arial MT"/>
                <a:cs typeface="Arial MT"/>
              </a:rPr>
              <a:t> </a:t>
            </a:r>
            <a:r>
              <a:rPr sz="1693" dirty="0">
                <a:solidFill>
                  <a:srgbClr val="FFFFFF"/>
                </a:solidFill>
                <a:latin typeface="Arial MT"/>
                <a:cs typeface="Arial MT"/>
              </a:rPr>
              <a:t>classe </a:t>
            </a:r>
            <a:r>
              <a:rPr sz="1693" spc="-453" dirty="0">
                <a:solidFill>
                  <a:srgbClr val="FFFFFF"/>
                </a:solidFill>
                <a:latin typeface="Arial MT"/>
                <a:cs typeface="Arial MT"/>
              </a:rPr>
              <a:t> </a:t>
            </a:r>
            <a:r>
              <a:rPr sz="1693" spc="-6" dirty="0">
                <a:solidFill>
                  <a:srgbClr val="FFFFFF"/>
                </a:solidFill>
                <a:latin typeface="Arial MT"/>
                <a:cs typeface="Arial MT"/>
              </a:rPr>
              <a:t>abstraite.</a:t>
            </a:r>
            <a:endParaRPr sz="1693">
              <a:solidFill>
                <a:prstClr val="black"/>
              </a:solidFill>
              <a:latin typeface="Arial MT"/>
              <a:cs typeface="Arial MT"/>
            </a:endParaRPr>
          </a:p>
          <a:p>
            <a:pPr marL="15356" marR="287149" defTabSz="1105601">
              <a:lnSpc>
                <a:spcPct val="74900"/>
              </a:lnSpc>
              <a:spcBef>
                <a:spcPts val="1020"/>
              </a:spcBef>
            </a:pPr>
            <a:r>
              <a:rPr sz="1693" dirty="0">
                <a:solidFill>
                  <a:srgbClr val="FFFFFF"/>
                </a:solidFill>
                <a:latin typeface="Arial MT"/>
                <a:cs typeface="Arial MT"/>
              </a:rPr>
              <a:t>Il est</a:t>
            </a:r>
            <a:r>
              <a:rPr sz="1693" spc="18" dirty="0">
                <a:solidFill>
                  <a:srgbClr val="FFFFFF"/>
                </a:solidFill>
                <a:latin typeface="Arial MT"/>
                <a:cs typeface="Arial MT"/>
              </a:rPr>
              <a:t> </a:t>
            </a:r>
            <a:r>
              <a:rPr sz="1693" spc="-6" dirty="0">
                <a:solidFill>
                  <a:srgbClr val="FFFFFF"/>
                </a:solidFill>
                <a:latin typeface="Arial MT"/>
                <a:cs typeface="Arial MT"/>
              </a:rPr>
              <a:t>alors</a:t>
            </a:r>
            <a:r>
              <a:rPr sz="1693" spc="18" dirty="0">
                <a:solidFill>
                  <a:srgbClr val="FFFFFF"/>
                </a:solidFill>
                <a:latin typeface="Arial MT"/>
                <a:cs typeface="Arial MT"/>
              </a:rPr>
              <a:t> </a:t>
            </a:r>
            <a:r>
              <a:rPr sz="1693" spc="-6" dirty="0">
                <a:solidFill>
                  <a:srgbClr val="FFFFFF"/>
                </a:solidFill>
                <a:latin typeface="Arial MT"/>
                <a:cs typeface="Arial MT"/>
              </a:rPr>
              <a:t>possible</a:t>
            </a:r>
            <a:r>
              <a:rPr sz="1693" spc="12" dirty="0">
                <a:solidFill>
                  <a:srgbClr val="FFFFFF"/>
                </a:solidFill>
                <a:latin typeface="Arial MT"/>
                <a:cs typeface="Arial MT"/>
              </a:rPr>
              <a:t> </a:t>
            </a:r>
            <a:r>
              <a:rPr sz="1693" spc="-6" dirty="0">
                <a:solidFill>
                  <a:srgbClr val="FFFFFF"/>
                </a:solidFill>
                <a:latin typeface="Arial MT"/>
                <a:cs typeface="Arial MT"/>
              </a:rPr>
              <a:t>d’accéder</a:t>
            </a:r>
            <a:r>
              <a:rPr sz="1693" spc="12" dirty="0">
                <a:solidFill>
                  <a:srgbClr val="FFFFFF"/>
                </a:solidFill>
                <a:latin typeface="Arial MT"/>
                <a:cs typeface="Arial MT"/>
              </a:rPr>
              <a:t> </a:t>
            </a:r>
            <a:r>
              <a:rPr sz="1693" spc="-6" dirty="0">
                <a:solidFill>
                  <a:srgbClr val="FFFFFF"/>
                </a:solidFill>
                <a:latin typeface="Arial MT"/>
                <a:cs typeface="Arial MT"/>
              </a:rPr>
              <a:t>au</a:t>
            </a:r>
            <a:r>
              <a:rPr sz="1693" spc="12" dirty="0">
                <a:solidFill>
                  <a:srgbClr val="FFFFFF"/>
                </a:solidFill>
                <a:latin typeface="Arial MT"/>
                <a:cs typeface="Arial MT"/>
              </a:rPr>
              <a:t> </a:t>
            </a:r>
            <a:r>
              <a:rPr sz="1693" dirty="0">
                <a:solidFill>
                  <a:srgbClr val="FFFFFF"/>
                </a:solidFill>
                <a:latin typeface="Arial MT"/>
                <a:cs typeface="Arial MT"/>
              </a:rPr>
              <a:t>service</a:t>
            </a:r>
            <a:r>
              <a:rPr sz="1693" spc="6" dirty="0">
                <a:solidFill>
                  <a:srgbClr val="FFFFFF"/>
                </a:solidFill>
                <a:latin typeface="Arial MT"/>
                <a:cs typeface="Arial MT"/>
              </a:rPr>
              <a:t> </a:t>
            </a:r>
            <a:r>
              <a:rPr sz="1693" spc="-6" dirty="0">
                <a:solidFill>
                  <a:srgbClr val="FFFFFF"/>
                </a:solidFill>
                <a:latin typeface="Arial MT"/>
                <a:cs typeface="Arial MT"/>
              </a:rPr>
              <a:t>via</a:t>
            </a:r>
            <a:r>
              <a:rPr sz="1693" spc="12" dirty="0">
                <a:solidFill>
                  <a:srgbClr val="FFFFFF"/>
                </a:solidFill>
                <a:latin typeface="Arial MT"/>
                <a:cs typeface="Arial MT"/>
              </a:rPr>
              <a:t> </a:t>
            </a:r>
            <a:r>
              <a:rPr sz="1693" spc="-6" dirty="0">
                <a:solidFill>
                  <a:srgbClr val="FFFFFF"/>
                </a:solidFill>
                <a:latin typeface="Arial MT"/>
                <a:cs typeface="Arial MT"/>
              </a:rPr>
              <a:t>les</a:t>
            </a:r>
            <a:r>
              <a:rPr sz="1693" spc="18" dirty="0">
                <a:solidFill>
                  <a:srgbClr val="FFFFFF"/>
                </a:solidFill>
                <a:latin typeface="Arial MT"/>
                <a:cs typeface="Arial MT"/>
              </a:rPr>
              <a:t> </a:t>
            </a:r>
            <a:r>
              <a:rPr sz="1693" spc="-6" dirty="0">
                <a:solidFill>
                  <a:srgbClr val="FFFFFF"/>
                </a:solidFill>
                <a:latin typeface="Arial MT"/>
                <a:cs typeface="Arial MT"/>
              </a:rPr>
              <a:t>mécanismes</a:t>
            </a:r>
            <a:r>
              <a:rPr sz="1693" spc="18" dirty="0">
                <a:solidFill>
                  <a:srgbClr val="FFFFFF"/>
                </a:solidFill>
                <a:latin typeface="Arial MT"/>
                <a:cs typeface="Arial MT"/>
              </a:rPr>
              <a:t> </a:t>
            </a:r>
            <a:r>
              <a:rPr sz="1693" spc="-6" dirty="0">
                <a:solidFill>
                  <a:srgbClr val="FFFFFF"/>
                </a:solidFill>
                <a:latin typeface="Arial MT"/>
                <a:cs typeface="Arial MT"/>
              </a:rPr>
              <a:t>de</a:t>
            </a:r>
            <a:r>
              <a:rPr sz="1693" spc="12" dirty="0">
                <a:solidFill>
                  <a:srgbClr val="FFFFFF"/>
                </a:solidFill>
                <a:latin typeface="Arial MT"/>
                <a:cs typeface="Arial MT"/>
              </a:rPr>
              <a:t> </a:t>
            </a:r>
            <a:r>
              <a:rPr sz="1693" dirty="0">
                <a:solidFill>
                  <a:srgbClr val="FFFFFF"/>
                </a:solidFill>
                <a:latin typeface="Arial MT"/>
                <a:cs typeface="Arial MT"/>
              </a:rPr>
              <a:t>service</a:t>
            </a:r>
            <a:r>
              <a:rPr sz="1693" spc="12" dirty="0">
                <a:solidFill>
                  <a:srgbClr val="FFFFFF"/>
                </a:solidFill>
                <a:latin typeface="Arial MT"/>
                <a:cs typeface="Arial MT"/>
              </a:rPr>
              <a:t> </a:t>
            </a:r>
            <a:r>
              <a:rPr sz="1693" spc="-6" dirty="0">
                <a:solidFill>
                  <a:srgbClr val="FFFFFF"/>
                </a:solidFill>
                <a:latin typeface="Arial MT"/>
                <a:cs typeface="Arial MT"/>
              </a:rPr>
              <a:t>de</a:t>
            </a:r>
            <a:r>
              <a:rPr sz="1693" spc="12" dirty="0">
                <a:solidFill>
                  <a:srgbClr val="FFFFFF"/>
                </a:solidFill>
                <a:latin typeface="Arial MT"/>
                <a:cs typeface="Arial MT"/>
              </a:rPr>
              <a:t> </a:t>
            </a:r>
            <a:r>
              <a:rPr sz="1693" spc="-6" dirty="0">
                <a:solidFill>
                  <a:srgbClr val="FFFFFF"/>
                </a:solidFill>
                <a:latin typeface="Arial MT"/>
                <a:cs typeface="Arial MT"/>
              </a:rPr>
              <a:t>Java.</a:t>
            </a:r>
            <a:r>
              <a:rPr sz="1693" spc="12" dirty="0">
                <a:solidFill>
                  <a:srgbClr val="FFFFFF"/>
                </a:solidFill>
                <a:latin typeface="Arial MT"/>
                <a:cs typeface="Arial MT"/>
              </a:rPr>
              <a:t> </a:t>
            </a:r>
            <a:r>
              <a:rPr sz="1693" dirty="0">
                <a:solidFill>
                  <a:srgbClr val="FFFFFF"/>
                </a:solidFill>
                <a:latin typeface="Arial MT"/>
                <a:cs typeface="Arial MT"/>
              </a:rPr>
              <a:t>(par</a:t>
            </a:r>
            <a:r>
              <a:rPr sz="1693" spc="12" dirty="0">
                <a:solidFill>
                  <a:srgbClr val="FFFFFF"/>
                </a:solidFill>
                <a:latin typeface="Arial MT"/>
                <a:cs typeface="Arial MT"/>
              </a:rPr>
              <a:t> </a:t>
            </a:r>
            <a:r>
              <a:rPr sz="1693" spc="-6" dirty="0">
                <a:solidFill>
                  <a:srgbClr val="FFFFFF"/>
                </a:solidFill>
                <a:latin typeface="Arial MT"/>
                <a:cs typeface="Arial MT"/>
              </a:rPr>
              <a:t>exemple</a:t>
            </a:r>
            <a:r>
              <a:rPr sz="1693" spc="12" dirty="0">
                <a:solidFill>
                  <a:srgbClr val="FFFFFF"/>
                </a:solidFill>
                <a:latin typeface="Arial MT"/>
                <a:cs typeface="Arial MT"/>
              </a:rPr>
              <a:t> </a:t>
            </a:r>
            <a:r>
              <a:rPr sz="1693" spc="-6" dirty="0">
                <a:solidFill>
                  <a:srgbClr val="FFFFFF"/>
                </a:solidFill>
                <a:latin typeface="Arial MT"/>
                <a:cs typeface="Arial MT"/>
              </a:rPr>
              <a:t>avec</a:t>
            </a:r>
            <a:r>
              <a:rPr sz="1693" spc="12" dirty="0">
                <a:solidFill>
                  <a:srgbClr val="FFFFFF"/>
                </a:solidFill>
                <a:latin typeface="Arial MT"/>
                <a:cs typeface="Arial MT"/>
              </a:rPr>
              <a:t> </a:t>
            </a:r>
            <a:r>
              <a:rPr sz="1693" dirty="0">
                <a:solidFill>
                  <a:srgbClr val="FFFFFF"/>
                </a:solidFill>
                <a:latin typeface="Arial MT"/>
                <a:cs typeface="Arial MT"/>
              </a:rPr>
              <a:t>un </a:t>
            </a:r>
            <a:r>
              <a:rPr sz="1693" spc="-453" dirty="0">
                <a:solidFill>
                  <a:srgbClr val="FFFFFF"/>
                </a:solidFill>
                <a:latin typeface="Arial MT"/>
                <a:cs typeface="Arial MT"/>
              </a:rPr>
              <a:t> </a:t>
            </a:r>
            <a:r>
              <a:rPr sz="1693" spc="-6" dirty="0">
                <a:solidFill>
                  <a:srgbClr val="FFFFFF"/>
                </a:solidFill>
                <a:latin typeface="Arial MT"/>
                <a:cs typeface="Arial MT"/>
              </a:rPr>
              <a:t>ServiceLoader).</a:t>
            </a:r>
            <a:r>
              <a:rPr sz="1693" spc="12" dirty="0">
                <a:solidFill>
                  <a:srgbClr val="FFFFFF"/>
                </a:solidFill>
                <a:latin typeface="Arial MT"/>
                <a:cs typeface="Arial MT"/>
              </a:rPr>
              <a:t> </a:t>
            </a:r>
            <a:r>
              <a:rPr sz="1693" dirty="0">
                <a:solidFill>
                  <a:srgbClr val="FFFFFF"/>
                </a:solidFill>
                <a:latin typeface="Arial MT"/>
                <a:cs typeface="Arial MT"/>
              </a:rPr>
              <a:t>Il</a:t>
            </a:r>
            <a:r>
              <a:rPr sz="1693" spc="12" dirty="0">
                <a:solidFill>
                  <a:srgbClr val="FFFFFF"/>
                </a:solidFill>
                <a:latin typeface="Arial MT"/>
                <a:cs typeface="Arial MT"/>
              </a:rPr>
              <a:t> </a:t>
            </a:r>
            <a:r>
              <a:rPr sz="1693" spc="-6" dirty="0">
                <a:solidFill>
                  <a:srgbClr val="FFFFFF"/>
                </a:solidFill>
                <a:latin typeface="Arial MT"/>
                <a:cs typeface="Arial MT"/>
              </a:rPr>
              <a:t>faut</a:t>
            </a:r>
            <a:r>
              <a:rPr sz="1693" spc="12" dirty="0">
                <a:solidFill>
                  <a:srgbClr val="FFFFFF"/>
                </a:solidFill>
                <a:latin typeface="Arial MT"/>
                <a:cs typeface="Arial MT"/>
              </a:rPr>
              <a:t> </a:t>
            </a:r>
            <a:r>
              <a:rPr sz="1693" spc="-6" dirty="0">
                <a:solidFill>
                  <a:srgbClr val="FFFFFF"/>
                </a:solidFill>
                <a:latin typeface="Arial MT"/>
                <a:cs typeface="Arial MT"/>
              </a:rPr>
              <a:t>alors</a:t>
            </a:r>
            <a:r>
              <a:rPr sz="1693" spc="18" dirty="0">
                <a:solidFill>
                  <a:srgbClr val="FFFFFF"/>
                </a:solidFill>
                <a:latin typeface="Arial MT"/>
                <a:cs typeface="Arial MT"/>
              </a:rPr>
              <a:t> </a:t>
            </a:r>
            <a:r>
              <a:rPr sz="1693" spc="-6" dirty="0">
                <a:solidFill>
                  <a:srgbClr val="FFFFFF"/>
                </a:solidFill>
                <a:latin typeface="Arial MT"/>
                <a:cs typeface="Arial MT"/>
              </a:rPr>
              <a:t>utiliser</a:t>
            </a:r>
            <a:r>
              <a:rPr sz="1693" dirty="0">
                <a:solidFill>
                  <a:srgbClr val="FFFFFF"/>
                </a:solidFill>
                <a:latin typeface="Arial MT"/>
                <a:cs typeface="Arial MT"/>
              </a:rPr>
              <a:t> </a:t>
            </a:r>
            <a:r>
              <a:rPr sz="1693" spc="-6" dirty="0">
                <a:solidFill>
                  <a:srgbClr val="FFFFFF"/>
                </a:solidFill>
                <a:latin typeface="Arial MT"/>
                <a:cs typeface="Arial MT"/>
              </a:rPr>
              <a:t>la</a:t>
            </a:r>
            <a:r>
              <a:rPr sz="1693" spc="12" dirty="0">
                <a:solidFill>
                  <a:srgbClr val="FFFFFF"/>
                </a:solidFill>
                <a:latin typeface="Arial MT"/>
                <a:cs typeface="Arial MT"/>
              </a:rPr>
              <a:t> </a:t>
            </a:r>
            <a:r>
              <a:rPr sz="1693" dirty="0">
                <a:solidFill>
                  <a:srgbClr val="FFFFFF"/>
                </a:solidFill>
                <a:latin typeface="Arial MT"/>
                <a:cs typeface="Arial MT"/>
              </a:rPr>
              <a:t>directive</a:t>
            </a:r>
            <a:r>
              <a:rPr sz="1693" spc="6" dirty="0">
                <a:solidFill>
                  <a:srgbClr val="FFFFFF"/>
                </a:solidFill>
                <a:latin typeface="Arial MT"/>
                <a:cs typeface="Arial MT"/>
              </a:rPr>
              <a:t> </a:t>
            </a:r>
            <a:r>
              <a:rPr sz="1693" spc="-6" dirty="0">
                <a:solidFill>
                  <a:srgbClr val="FFFFFF"/>
                </a:solidFill>
                <a:latin typeface="Arial MT"/>
                <a:cs typeface="Arial MT"/>
              </a:rPr>
              <a:t>uses</a:t>
            </a:r>
            <a:r>
              <a:rPr sz="1693" spc="18" dirty="0">
                <a:solidFill>
                  <a:srgbClr val="FFFFFF"/>
                </a:solidFill>
                <a:latin typeface="Arial MT"/>
                <a:cs typeface="Arial MT"/>
              </a:rPr>
              <a:t> </a:t>
            </a:r>
            <a:r>
              <a:rPr sz="1693" spc="-6" dirty="0">
                <a:solidFill>
                  <a:srgbClr val="FFFFFF"/>
                </a:solidFill>
                <a:latin typeface="Arial MT"/>
                <a:cs typeface="Arial MT"/>
              </a:rPr>
              <a:t>dans</a:t>
            </a:r>
            <a:r>
              <a:rPr sz="1693" spc="6" dirty="0">
                <a:solidFill>
                  <a:srgbClr val="FFFFFF"/>
                </a:solidFill>
                <a:latin typeface="Arial MT"/>
                <a:cs typeface="Arial MT"/>
              </a:rPr>
              <a:t> </a:t>
            </a:r>
            <a:r>
              <a:rPr sz="1693" dirty="0">
                <a:solidFill>
                  <a:srgbClr val="FFFFFF"/>
                </a:solidFill>
                <a:latin typeface="Arial MT"/>
                <a:cs typeface="Arial MT"/>
              </a:rPr>
              <a:t>le</a:t>
            </a:r>
            <a:r>
              <a:rPr sz="1693" spc="6" dirty="0">
                <a:solidFill>
                  <a:srgbClr val="FFFFFF"/>
                </a:solidFill>
                <a:latin typeface="Arial MT"/>
                <a:cs typeface="Arial MT"/>
              </a:rPr>
              <a:t> </a:t>
            </a:r>
            <a:r>
              <a:rPr sz="1693" spc="-6" dirty="0">
                <a:solidFill>
                  <a:srgbClr val="FFFFFF"/>
                </a:solidFill>
                <a:latin typeface="Arial MT"/>
                <a:cs typeface="Arial MT"/>
              </a:rPr>
              <a:t>module</a:t>
            </a:r>
            <a:r>
              <a:rPr sz="1693" dirty="0">
                <a:solidFill>
                  <a:srgbClr val="FFFFFF"/>
                </a:solidFill>
                <a:latin typeface="Arial MT"/>
                <a:cs typeface="Arial MT"/>
              </a:rPr>
              <a:t> </a:t>
            </a:r>
            <a:r>
              <a:rPr sz="1693" spc="-6" dirty="0">
                <a:solidFill>
                  <a:srgbClr val="FFFFFF"/>
                </a:solidFill>
                <a:latin typeface="Arial MT"/>
                <a:cs typeface="Arial MT"/>
              </a:rPr>
              <a:t>consommant</a:t>
            </a:r>
            <a:r>
              <a:rPr sz="1693" spc="18" dirty="0">
                <a:solidFill>
                  <a:srgbClr val="FFFFFF"/>
                </a:solidFill>
                <a:latin typeface="Arial MT"/>
                <a:cs typeface="Arial MT"/>
              </a:rPr>
              <a:t> </a:t>
            </a:r>
            <a:r>
              <a:rPr sz="1693" spc="-6" dirty="0">
                <a:solidFill>
                  <a:srgbClr val="FFFFFF"/>
                </a:solidFill>
                <a:latin typeface="Arial MT"/>
                <a:cs typeface="Arial MT"/>
              </a:rPr>
              <a:t>le</a:t>
            </a:r>
            <a:r>
              <a:rPr sz="1693" dirty="0">
                <a:solidFill>
                  <a:srgbClr val="FFFFFF"/>
                </a:solidFill>
                <a:latin typeface="Arial MT"/>
                <a:cs typeface="Arial MT"/>
              </a:rPr>
              <a:t> </a:t>
            </a:r>
            <a:r>
              <a:rPr sz="1693" spc="-6" dirty="0">
                <a:solidFill>
                  <a:srgbClr val="FFFFFF"/>
                </a:solidFill>
                <a:latin typeface="Arial MT"/>
                <a:cs typeface="Arial MT"/>
              </a:rPr>
              <a:t>service.</a:t>
            </a:r>
            <a:endParaRPr sz="1693">
              <a:solidFill>
                <a:prstClr val="black"/>
              </a:solidFill>
              <a:latin typeface="Arial MT"/>
              <a:cs typeface="Arial MT"/>
            </a:endParaRPr>
          </a:p>
        </p:txBody>
      </p:sp>
      <p:sp>
        <p:nvSpPr>
          <p:cNvPr id="12" name="object 12"/>
          <p:cNvSpPr/>
          <p:nvPr/>
        </p:nvSpPr>
        <p:spPr>
          <a:xfrm>
            <a:off x="1105572" y="2207768"/>
            <a:ext cx="9673753" cy="1110178"/>
          </a:xfrm>
          <a:custGeom>
            <a:avLst/>
            <a:gdLst/>
            <a:ahLst/>
            <a:cxnLst/>
            <a:rect l="l" t="t" r="r" b="b"/>
            <a:pathLst>
              <a:path w="8001000" h="918210">
                <a:moveTo>
                  <a:pt x="8001000" y="0"/>
                </a:moveTo>
                <a:lnTo>
                  <a:pt x="0" y="0"/>
                </a:lnTo>
                <a:lnTo>
                  <a:pt x="0" y="917994"/>
                </a:lnTo>
                <a:lnTo>
                  <a:pt x="4000677" y="917994"/>
                </a:lnTo>
                <a:lnTo>
                  <a:pt x="8001000" y="917994"/>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13" name="object 13"/>
          <p:cNvSpPr txBox="1"/>
          <p:nvPr/>
        </p:nvSpPr>
        <p:spPr>
          <a:xfrm>
            <a:off x="1105572" y="2207767"/>
            <a:ext cx="9673753" cy="848921"/>
          </a:xfrm>
          <a:prstGeom prst="rect">
            <a:avLst/>
          </a:prstGeom>
          <a:ln w="29159">
            <a:solidFill>
              <a:srgbClr val="ABB10B"/>
            </a:solidFill>
          </a:ln>
        </p:spPr>
        <p:txBody>
          <a:bodyPr vert="horz" wrap="square" lIns="0" tIns="13052" rIns="0" bIns="0" rtlCol="0">
            <a:spAutoFit/>
          </a:bodyPr>
          <a:lstStyle/>
          <a:p>
            <a:pPr marL="125914" defTabSz="1105601">
              <a:lnSpc>
                <a:spcPts val="2163"/>
              </a:lnSpc>
              <a:spcBef>
                <a:spcPts val="103"/>
              </a:spcBef>
            </a:pPr>
            <a:r>
              <a:rPr sz="1814" dirty="0">
                <a:solidFill>
                  <a:srgbClr val="B1B1B1"/>
                </a:solidFill>
                <a:latin typeface="Consolas"/>
                <a:cs typeface="Consolas"/>
              </a:rPr>
              <a:t>module</a:t>
            </a:r>
            <a:r>
              <a:rPr sz="1814" spc="-79" dirty="0">
                <a:solidFill>
                  <a:srgbClr val="B1B1B1"/>
                </a:solidFill>
                <a:latin typeface="Consolas"/>
                <a:cs typeface="Consolas"/>
              </a:rPr>
              <a:t> </a:t>
            </a:r>
            <a:r>
              <a:rPr sz="1814" dirty="0">
                <a:solidFill>
                  <a:srgbClr val="B1B1B1"/>
                </a:solidFill>
                <a:latin typeface="Consolas"/>
                <a:cs typeface="Consolas"/>
              </a:rPr>
              <a:t>moduleb{</a:t>
            </a:r>
            <a:endParaRPr sz="1814">
              <a:solidFill>
                <a:prstClr val="black"/>
              </a:solidFill>
              <a:latin typeface="Consolas"/>
              <a:cs typeface="Consolas"/>
            </a:endParaRPr>
          </a:p>
          <a:p>
            <a:pPr marL="678716" defTabSz="1105601">
              <a:lnSpc>
                <a:spcPts val="2158"/>
              </a:lnSpc>
            </a:pPr>
            <a:r>
              <a:rPr sz="1814" dirty="0">
                <a:solidFill>
                  <a:srgbClr val="B1B1B1"/>
                </a:solidFill>
                <a:latin typeface="Consolas"/>
                <a:cs typeface="Consolas"/>
              </a:rPr>
              <a:t>provides</a:t>
            </a:r>
            <a:r>
              <a:rPr sz="1814" spc="-36" dirty="0">
                <a:solidFill>
                  <a:srgbClr val="B1B1B1"/>
                </a:solidFill>
                <a:latin typeface="Consolas"/>
                <a:cs typeface="Consolas"/>
              </a:rPr>
              <a:t> </a:t>
            </a:r>
            <a:r>
              <a:rPr sz="1814" dirty="0">
                <a:solidFill>
                  <a:srgbClr val="B1B1B1"/>
                </a:solidFill>
                <a:latin typeface="Consolas"/>
                <a:cs typeface="Consolas"/>
              </a:rPr>
              <a:t>MonService</a:t>
            </a:r>
            <a:r>
              <a:rPr sz="1814" spc="-36" dirty="0">
                <a:solidFill>
                  <a:srgbClr val="B1B1B1"/>
                </a:solidFill>
                <a:latin typeface="Consolas"/>
                <a:cs typeface="Consolas"/>
              </a:rPr>
              <a:t> </a:t>
            </a:r>
            <a:r>
              <a:rPr sz="1814" dirty="0">
                <a:solidFill>
                  <a:srgbClr val="B1B1B1"/>
                </a:solidFill>
                <a:latin typeface="Consolas"/>
                <a:cs typeface="Consolas"/>
              </a:rPr>
              <a:t>with</a:t>
            </a:r>
            <a:r>
              <a:rPr sz="1814" spc="-24" dirty="0">
                <a:solidFill>
                  <a:srgbClr val="B1B1B1"/>
                </a:solidFill>
                <a:latin typeface="Consolas"/>
                <a:cs typeface="Consolas"/>
              </a:rPr>
              <a:t> </a:t>
            </a:r>
            <a:r>
              <a:rPr sz="1814" dirty="0">
                <a:solidFill>
                  <a:srgbClr val="B1B1B1"/>
                </a:solidFill>
                <a:latin typeface="Consolas"/>
                <a:cs typeface="Consolas"/>
              </a:rPr>
              <a:t>MonServiceImpl;</a:t>
            </a:r>
            <a:endParaRPr sz="1814">
              <a:solidFill>
                <a:prstClr val="black"/>
              </a:solidFill>
              <a:latin typeface="Consolas"/>
              <a:cs typeface="Consolas"/>
            </a:endParaRPr>
          </a:p>
          <a:p>
            <a:pPr marL="125914" defTabSz="1105601">
              <a:lnSpc>
                <a:spcPts val="2163"/>
              </a:lnSpc>
            </a:pPr>
            <a:r>
              <a:rPr sz="1814" dirty="0">
                <a:solidFill>
                  <a:srgbClr val="B1B1B1"/>
                </a:solidFill>
                <a:latin typeface="Consolas"/>
                <a:cs typeface="Consolas"/>
              </a:rPr>
              <a:t>}</a:t>
            </a:r>
            <a:endParaRPr sz="1814">
              <a:solidFill>
                <a:prstClr val="black"/>
              </a:solidFill>
              <a:latin typeface="Consolas"/>
              <a:cs typeface="Consolas"/>
            </a:endParaRPr>
          </a:p>
        </p:txBody>
      </p:sp>
    </p:spTree>
    <p:extLst>
      <p:ext uri="{BB962C8B-B14F-4D97-AF65-F5344CB8AC3E}">
        <p14:creationId xmlns:p14="http://schemas.microsoft.com/office/powerpoint/2010/main" val="2328277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2aed57810c0_0_14"/>
          <p:cNvSpPr txBox="1">
            <a:spLocks noGrp="1"/>
          </p:cNvSpPr>
          <p:nvPr>
            <p:ph type="title"/>
          </p:nvPr>
        </p:nvSpPr>
        <p:spPr>
          <a:prstGeom prst="rect">
            <a:avLst/>
          </a:prstGeom>
        </p:spPr>
        <p:txBody>
          <a:bodyPr spcFirstLastPara="1" vert="horz" wrap="square" lIns="109710" tIns="54840" rIns="109710" bIns="54840" rtlCol="0" anchor="ctr" anchorCtr="0">
            <a:normAutofit fontScale="90000"/>
          </a:bodyPr>
          <a:lstStyle/>
          <a:p>
            <a:pPr>
              <a:spcBef>
                <a:spcPts val="0"/>
              </a:spcBef>
            </a:pPr>
            <a:r>
              <a:rPr lang="fr-FR" dirty="0"/>
              <a:t>Horaire et convocations</a:t>
            </a:r>
            <a:endParaRPr dirty="0"/>
          </a:p>
        </p:txBody>
      </p:sp>
      <p:sp>
        <p:nvSpPr>
          <p:cNvPr id="103" name="Google Shape;103;g2aed57810c0_0_14"/>
          <p:cNvSpPr txBox="1">
            <a:spLocks noGrp="1"/>
          </p:cNvSpPr>
          <p:nvPr>
            <p:ph type="body" idx="1"/>
          </p:nvPr>
        </p:nvSpPr>
        <p:spPr>
          <a:xfrm>
            <a:off x="738569" y="1571191"/>
            <a:ext cx="10714863" cy="3390276"/>
          </a:xfrm>
          <a:prstGeom prst="rect">
            <a:avLst/>
          </a:prstGeom>
        </p:spPr>
        <p:txBody>
          <a:bodyPr spcFirstLastPara="1" vert="horz" wrap="square" lIns="109710" tIns="54840" rIns="109710" bIns="54840" rtlCol="0" anchor="t" anchorCtr="0">
            <a:noAutofit/>
          </a:bodyPr>
          <a:lstStyle/>
          <a:p>
            <a:pPr marL="548640" indent="-411480">
              <a:spcBef>
                <a:spcPts val="432"/>
              </a:spcBef>
              <a:buSzPts val="1800"/>
              <a:buChar char="●"/>
            </a:pPr>
            <a:r>
              <a:rPr lang="fr-FR" sz="2800" dirty="0">
                <a:ea typeface="Lato" panose="020F0502020204030203" pitchFamily="34" charset="0"/>
                <a:cs typeface="Lato" panose="020F0502020204030203" pitchFamily="34" charset="0"/>
              </a:rPr>
              <a:t>9h - 17h (</a:t>
            </a:r>
            <a:r>
              <a:rPr lang="fr-FR" sz="2800" dirty="0" err="1">
                <a:ea typeface="Lato" panose="020F0502020204030203" pitchFamily="34" charset="0"/>
                <a:cs typeface="Lato" panose="020F0502020204030203" pitchFamily="34" charset="0"/>
              </a:rPr>
              <a:t>alarm</a:t>
            </a:r>
            <a:r>
              <a:rPr lang="fr-FR" sz="2800" dirty="0">
                <a:ea typeface="Lato" panose="020F0502020204030203" pitchFamily="34" charset="0"/>
                <a:cs typeface="Lato" panose="020F0502020204030203" pitchFamily="34" charset="0"/>
              </a:rPr>
              <a:t>)</a:t>
            </a:r>
            <a:endParaRPr sz="2800" dirty="0">
              <a:ea typeface="Lato" panose="020F0502020204030203" pitchFamily="34" charset="0"/>
              <a:cs typeface="Lato" panose="020F0502020204030203" pitchFamily="34" charset="0"/>
            </a:endParaRPr>
          </a:p>
          <a:p>
            <a:pPr marL="548640" indent="-411480">
              <a:spcBef>
                <a:spcPts val="0"/>
              </a:spcBef>
              <a:buSzPts val="1800"/>
              <a:buChar char="●"/>
            </a:pPr>
            <a:r>
              <a:rPr lang="fr-FR" sz="2800" dirty="0">
                <a:ea typeface="Lato" panose="020F0502020204030203" pitchFamily="34" charset="0"/>
                <a:cs typeface="Lato" panose="020F0502020204030203" pitchFamily="34" charset="0"/>
              </a:rPr>
              <a:t>15 mn de pause le matin (</a:t>
            </a:r>
            <a:r>
              <a:rPr lang="fr-FR" sz="2800" dirty="0" err="1">
                <a:ea typeface="Lato" panose="020F0502020204030203" pitchFamily="34" charset="0"/>
                <a:cs typeface="Lato" panose="020F0502020204030203" pitchFamily="34" charset="0"/>
              </a:rPr>
              <a:t>alarm</a:t>
            </a:r>
            <a:r>
              <a:rPr lang="fr-FR" sz="2800" dirty="0">
                <a:ea typeface="Lato" panose="020F0502020204030203" pitchFamily="34" charset="0"/>
                <a:cs typeface="Lato" panose="020F0502020204030203" pitchFamily="34" charset="0"/>
              </a:rPr>
              <a:t>)</a:t>
            </a:r>
            <a:endParaRPr sz="2800" dirty="0">
              <a:ea typeface="Lato" panose="020F0502020204030203" pitchFamily="34" charset="0"/>
              <a:cs typeface="Lato" panose="020F0502020204030203" pitchFamily="34" charset="0"/>
            </a:endParaRPr>
          </a:p>
          <a:p>
            <a:pPr marL="548640" indent="-411480">
              <a:spcBef>
                <a:spcPts val="0"/>
              </a:spcBef>
              <a:buSzPts val="1800"/>
              <a:buChar char="●"/>
            </a:pPr>
            <a:r>
              <a:rPr lang="fr-FR" sz="2800" dirty="0">
                <a:ea typeface="Lato" panose="020F0502020204030203" pitchFamily="34" charset="0"/>
                <a:cs typeface="Lato" panose="020F0502020204030203" pitchFamily="34" charset="0"/>
              </a:rPr>
              <a:t>1h de pause déjeuner (</a:t>
            </a:r>
            <a:r>
              <a:rPr lang="fr-FR" sz="2800" dirty="0" err="1">
                <a:ea typeface="Lato" panose="020F0502020204030203" pitchFamily="34" charset="0"/>
                <a:cs typeface="Lato" panose="020F0502020204030203" pitchFamily="34" charset="0"/>
              </a:rPr>
              <a:t>alarm</a:t>
            </a:r>
            <a:r>
              <a:rPr lang="fr-FR" sz="2800" dirty="0">
                <a:ea typeface="Lato" panose="020F0502020204030203" pitchFamily="34" charset="0"/>
                <a:cs typeface="Lato" panose="020F0502020204030203" pitchFamily="34" charset="0"/>
              </a:rPr>
              <a:t>)</a:t>
            </a:r>
            <a:endParaRPr sz="2800" dirty="0">
              <a:ea typeface="Lato" panose="020F0502020204030203" pitchFamily="34" charset="0"/>
              <a:cs typeface="Lato" panose="020F0502020204030203" pitchFamily="34" charset="0"/>
            </a:endParaRPr>
          </a:p>
          <a:p>
            <a:pPr marL="548640" indent="-411480">
              <a:spcBef>
                <a:spcPts val="0"/>
              </a:spcBef>
              <a:buSzPts val="1800"/>
              <a:buChar char="●"/>
            </a:pPr>
            <a:r>
              <a:rPr lang="fr-FR" sz="2800" dirty="0">
                <a:ea typeface="Lato" panose="020F0502020204030203" pitchFamily="34" charset="0"/>
                <a:cs typeface="Lato" panose="020F0502020204030203" pitchFamily="34" charset="0"/>
              </a:rPr>
              <a:t>15 mn de pause l’après midi (</a:t>
            </a:r>
            <a:r>
              <a:rPr lang="fr-FR" sz="2800" dirty="0" err="1">
                <a:ea typeface="Lato" panose="020F0502020204030203" pitchFamily="34" charset="0"/>
                <a:cs typeface="Lato" panose="020F0502020204030203" pitchFamily="34" charset="0"/>
              </a:rPr>
              <a:t>alarm</a:t>
            </a:r>
            <a:r>
              <a:rPr lang="fr-FR" sz="2800" dirty="0">
                <a:ea typeface="Lato" panose="020F0502020204030203" pitchFamily="34" charset="0"/>
                <a:cs typeface="Lato" panose="020F0502020204030203" pitchFamily="34" charset="0"/>
              </a:rPr>
              <a:t>)</a:t>
            </a:r>
            <a:endParaRPr sz="2800" dirty="0">
              <a:ea typeface="Lato" panose="020F0502020204030203" pitchFamily="34" charset="0"/>
              <a:cs typeface="Lato" panose="020F0502020204030203" pitchFamily="34" charset="0"/>
            </a:endParaRPr>
          </a:p>
          <a:p>
            <a:pPr marL="548640" indent="-411480">
              <a:spcBef>
                <a:spcPts val="0"/>
              </a:spcBef>
              <a:buSzPts val="1800"/>
              <a:buChar char="●"/>
            </a:pPr>
            <a:r>
              <a:rPr lang="fr-FR" sz="2800" dirty="0">
                <a:ea typeface="Lato" panose="020F0502020204030203" pitchFamily="34" charset="0"/>
                <a:cs typeface="Lato" panose="020F0502020204030203" pitchFamily="34" charset="0"/>
              </a:rPr>
              <a:t>Dernier jour à 16h30 (si le plan de cours est terminé uniquement)</a:t>
            </a:r>
          </a:p>
          <a:p>
            <a:pPr marL="548640" indent="-411480">
              <a:spcBef>
                <a:spcPts val="0"/>
              </a:spcBef>
              <a:buSzPts val="1800"/>
              <a:buChar char="●"/>
            </a:pPr>
            <a:endParaRPr lang="fr-FR" sz="2800" dirty="0">
              <a:ea typeface="Lato" panose="020F0502020204030203" pitchFamily="34" charset="0"/>
              <a:cs typeface="Lato" panose="020F0502020204030203" pitchFamily="34" charset="0"/>
            </a:endParaRPr>
          </a:p>
          <a:p>
            <a:pPr marL="137160">
              <a:buSzPts val="1800"/>
            </a:pPr>
            <a:endParaRPr lang="fr-FR" sz="2800" dirty="0">
              <a:solidFill>
                <a:schemeClr val="bg1"/>
              </a:solidFill>
            </a:endParaRPr>
          </a:p>
          <a:p>
            <a:pPr marL="548640" indent="-411480">
              <a:spcBef>
                <a:spcPts val="0"/>
              </a:spcBef>
              <a:buSzPts val="1800"/>
              <a:buChar char="●"/>
            </a:pPr>
            <a:endParaRPr sz="2800" dirty="0">
              <a:ea typeface="Lato" panose="020F0502020204030203" pitchFamily="34" charset="0"/>
              <a:cs typeface="Lato" panose="020F0502020204030203" pitchFamily="34" charset="0"/>
            </a:endParaRPr>
          </a:p>
          <a:p>
            <a:pPr marL="0" indent="0">
              <a:spcBef>
                <a:spcPts val="432"/>
              </a:spcBef>
              <a:buNone/>
            </a:pPr>
            <a:endParaRPr sz="2800"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963537"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Mod</a:t>
            </a:r>
            <a:r>
              <a:rPr sz="1814" b="1" spc="-12" dirty="0">
                <a:solidFill>
                  <a:srgbClr val="0058FF"/>
                </a:solidFill>
                <a:latin typeface="Arial"/>
                <a:cs typeface="Arial"/>
              </a:rPr>
              <a:t>u</a:t>
            </a:r>
            <a:r>
              <a:rPr sz="1814" b="1" dirty="0">
                <a:solidFill>
                  <a:srgbClr val="0058FF"/>
                </a:solidFill>
                <a:latin typeface="Arial"/>
                <a:cs typeface="Arial"/>
              </a:rPr>
              <a:t>les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1266033" cy="573671"/>
          </a:xfrm>
          <a:prstGeom prst="rect">
            <a:avLst/>
          </a:prstGeom>
        </p:spPr>
        <p:txBody>
          <a:bodyPr vert="horz" wrap="square" lIns="0" tIns="15355" rIns="0" bIns="0" rtlCol="0">
            <a:spAutoFit/>
          </a:bodyPr>
          <a:lstStyle/>
          <a:p>
            <a:pPr marL="15356">
              <a:spcBef>
                <a:spcPts val="121"/>
              </a:spcBef>
            </a:pPr>
            <a:r>
              <a:rPr spc="484" dirty="0"/>
              <a:t>Use</a:t>
            </a:r>
            <a:r>
              <a:rPr spc="592" dirty="0"/>
              <a:t>s</a:t>
            </a:r>
          </a:p>
        </p:txBody>
      </p:sp>
      <p:sp>
        <p:nvSpPr>
          <p:cNvPr id="4" name="object 4"/>
          <p:cNvSpPr txBox="1"/>
          <p:nvPr/>
        </p:nvSpPr>
        <p:spPr>
          <a:xfrm>
            <a:off x="668011" y="1615673"/>
            <a:ext cx="117467" cy="146444"/>
          </a:xfrm>
          <a:prstGeom prst="rect">
            <a:avLst/>
          </a:prstGeom>
        </p:spPr>
        <p:txBody>
          <a:bodyPr vert="horz" wrap="square" lIns="0" tIns="16123" rIns="0" bIns="0" rtlCol="0">
            <a:spAutoFit/>
          </a:bodyPr>
          <a:lstStyle/>
          <a:p>
            <a:pPr marL="15356" defTabSz="1105601">
              <a:spcBef>
                <a:spcPts val="127"/>
              </a:spcBef>
            </a:pPr>
            <a:r>
              <a:rPr sz="846" spc="6" dirty="0">
                <a:solidFill>
                  <a:srgbClr val="FFFFFF"/>
                </a:solidFill>
                <a:latin typeface="Lucida Sans Unicode"/>
                <a:cs typeface="Lucida Sans Unicode"/>
              </a:rPr>
              <a:t>●</a:t>
            </a:r>
            <a:endParaRPr sz="846">
              <a:solidFill>
                <a:prstClr val="black"/>
              </a:solidFill>
              <a:latin typeface="Lucida Sans Unicode"/>
              <a:cs typeface="Lucida Sans Unicode"/>
            </a:endParaRPr>
          </a:p>
        </p:txBody>
      </p:sp>
      <p:sp>
        <p:nvSpPr>
          <p:cNvPr id="5" name="object 5"/>
          <p:cNvSpPr txBox="1"/>
          <p:nvPr/>
        </p:nvSpPr>
        <p:spPr>
          <a:xfrm>
            <a:off x="668011" y="2007414"/>
            <a:ext cx="117467" cy="146444"/>
          </a:xfrm>
          <a:prstGeom prst="rect">
            <a:avLst/>
          </a:prstGeom>
        </p:spPr>
        <p:txBody>
          <a:bodyPr vert="horz" wrap="square" lIns="0" tIns="16123" rIns="0" bIns="0" rtlCol="0">
            <a:spAutoFit/>
          </a:bodyPr>
          <a:lstStyle/>
          <a:p>
            <a:pPr marL="15356" defTabSz="1105601">
              <a:spcBef>
                <a:spcPts val="127"/>
              </a:spcBef>
            </a:pPr>
            <a:r>
              <a:rPr sz="846" spc="6" dirty="0">
                <a:solidFill>
                  <a:srgbClr val="FFFFFF"/>
                </a:solidFill>
                <a:latin typeface="Lucida Sans Unicode"/>
                <a:cs typeface="Lucida Sans Unicode"/>
              </a:rPr>
              <a:t>●</a:t>
            </a:r>
            <a:endParaRPr sz="846">
              <a:solidFill>
                <a:prstClr val="black"/>
              </a:solidFill>
              <a:latin typeface="Lucida Sans Unicode"/>
              <a:cs typeface="Lucida Sans Unicode"/>
            </a:endParaRPr>
          </a:p>
        </p:txBody>
      </p:sp>
      <p:sp>
        <p:nvSpPr>
          <p:cNvPr id="6" name="object 6"/>
          <p:cNvSpPr txBox="1"/>
          <p:nvPr/>
        </p:nvSpPr>
        <p:spPr>
          <a:xfrm>
            <a:off x="1059752" y="1468039"/>
            <a:ext cx="10099859" cy="1039339"/>
          </a:xfrm>
          <a:prstGeom prst="rect">
            <a:avLst/>
          </a:prstGeom>
        </p:spPr>
        <p:txBody>
          <a:bodyPr vert="horz" wrap="square" lIns="0" tIns="112093" rIns="0" bIns="0" rtlCol="0">
            <a:spAutoFit/>
          </a:bodyPr>
          <a:lstStyle/>
          <a:p>
            <a:pPr marL="15356" defTabSz="1105601">
              <a:spcBef>
                <a:spcPts val="883"/>
              </a:spcBef>
            </a:pPr>
            <a:r>
              <a:rPr sz="1935" spc="-6" dirty="0">
                <a:solidFill>
                  <a:srgbClr val="FFFFFF"/>
                </a:solidFill>
                <a:latin typeface="Arial MT"/>
                <a:cs typeface="Arial MT"/>
              </a:rPr>
              <a:t>uses</a:t>
            </a:r>
            <a:r>
              <a:rPr sz="1935" spc="-12" dirty="0">
                <a:solidFill>
                  <a:srgbClr val="FFFFFF"/>
                </a:solidFill>
                <a:latin typeface="Arial MT"/>
                <a:cs typeface="Arial MT"/>
              </a:rPr>
              <a:t> </a:t>
            </a:r>
            <a:r>
              <a:rPr sz="1935" spc="-6" dirty="0">
                <a:solidFill>
                  <a:srgbClr val="FFFFFF"/>
                </a:solidFill>
                <a:latin typeface="Arial MT"/>
                <a:cs typeface="Arial MT"/>
              </a:rPr>
              <a:t>permet de spécifier</a:t>
            </a:r>
            <a:r>
              <a:rPr sz="1935" spc="-12" dirty="0">
                <a:solidFill>
                  <a:srgbClr val="FFFFFF"/>
                </a:solidFill>
                <a:latin typeface="Arial MT"/>
                <a:cs typeface="Arial MT"/>
              </a:rPr>
              <a:t> </a:t>
            </a:r>
            <a:r>
              <a:rPr sz="1935" spc="-6" dirty="0">
                <a:solidFill>
                  <a:srgbClr val="FFFFFF"/>
                </a:solidFill>
                <a:latin typeface="Arial MT"/>
                <a:cs typeface="Arial MT"/>
              </a:rPr>
              <a:t>une interface utilisée par</a:t>
            </a:r>
            <a:r>
              <a:rPr sz="1935" spc="-12" dirty="0">
                <a:solidFill>
                  <a:srgbClr val="FFFFFF"/>
                </a:solidFill>
                <a:latin typeface="Arial MT"/>
                <a:cs typeface="Arial MT"/>
              </a:rPr>
              <a:t> </a:t>
            </a:r>
            <a:r>
              <a:rPr sz="1935" spc="-6" dirty="0">
                <a:solidFill>
                  <a:srgbClr val="FFFFFF"/>
                </a:solidFill>
                <a:latin typeface="Arial MT"/>
                <a:cs typeface="Arial MT"/>
              </a:rPr>
              <a:t>le module.</a:t>
            </a:r>
            <a:endParaRPr sz="1935">
              <a:solidFill>
                <a:prstClr val="black"/>
              </a:solidFill>
              <a:latin typeface="Arial MT"/>
              <a:cs typeface="Arial MT"/>
            </a:endParaRPr>
          </a:p>
          <a:p>
            <a:pPr marL="15356" marR="6142" defTabSz="1105601">
              <a:lnSpc>
                <a:spcPts val="1935"/>
              </a:lnSpc>
              <a:spcBef>
                <a:spcPts val="1149"/>
              </a:spcBef>
            </a:pPr>
            <a:r>
              <a:rPr sz="1935" spc="-12" dirty="0">
                <a:solidFill>
                  <a:srgbClr val="FFFFFF"/>
                </a:solidFill>
                <a:latin typeface="Arial MT"/>
                <a:cs typeface="Arial MT"/>
              </a:rPr>
              <a:t>Un</a:t>
            </a:r>
            <a:r>
              <a:rPr sz="1935" spc="-6" dirty="0">
                <a:solidFill>
                  <a:srgbClr val="FFFFFF"/>
                </a:solidFill>
                <a:latin typeface="Arial MT"/>
                <a:cs typeface="Arial MT"/>
              </a:rPr>
              <a:t> autre module (ou</a:t>
            </a:r>
            <a:r>
              <a:rPr sz="1935" dirty="0">
                <a:solidFill>
                  <a:srgbClr val="FFFFFF"/>
                </a:solidFill>
                <a:latin typeface="Arial MT"/>
                <a:cs typeface="Arial MT"/>
              </a:rPr>
              <a:t> </a:t>
            </a:r>
            <a:r>
              <a:rPr sz="1935" spc="-6" dirty="0">
                <a:solidFill>
                  <a:srgbClr val="FFFFFF"/>
                </a:solidFill>
                <a:latin typeface="Arial MT"/>
                <a:cs typeface="Arial MT"/>
              </a:rPr>
              <a:t>plusieurs)</a:t>
            </a:r>
            <a:r>
              <a:rPr sz="1935" spc="-12" dirty="0">
                <a:solidFill>
                  <a:srgbClr val="FFFFFF"/>
                </a:solidFill>
                <a:latin typeface="Arial MT"/>
                <a:cs typeface="Arial MT"/>
              </a:rPr>
              <a:t> </a:t>
            </a:r>
            <a:r>
              <a:rPr sz="1935" spc="-6" dirty="0">
                <a:solidFill>
                  <a:srgbClr val="FFFFFF"/>
                </a:solidFill>
                <a:latin typeface="Arial MT"/>
                <a:cs typeface="Arial MT"/>
              </a:rPr>
              <a:t>est</a:t>
            </a:r>
            <a:r>
              <a:rPr sz="1935" spc="-12" dirty="0">
                <a:solidFill>
                  <a:srgbClr val="FFFFFF"/>
                </a:solidFill>
                <a:latin typeface="Arial MT"/>
                <a:cs typeface="Arial MT"/>
              </a:rPr>
              <a:t> </a:t>
            </a:r>
            <a:r>
              <a:rPr sz="1935" spc="-6" dirty="0">
                <a:solidFill>
                  <a:srgbClr val="FFFFFF"/>
                </a:solidFill>
                <a:latin typeface="Arial MT"/>
                <a:cs typeface="Arial MT"/>
              </a:rPr>
              <a:t>censé</a:t>
            </a:r>
            <a:r>
              <a:rPr sz="1935" dirty="0">
                <a:solidFill>
                  <a:srgbClr val="FFFFFF"/>
                </a:solidFill>
                <a:latin typeface="Arial MT"/>
                <a:cs typeface="Arial MT"/>
              </a:rPr>
              <a:t> </a:t>
            </a:r>
            <a:r>
              <a:rPr sz="1935" spc="-6" dirty="0">
                <a:solidFill>
                  <a:srgbClr val="FFFFFF"/>
                </a:solidFill>
                <a:latin typeface="Arial MT"/>
                <a:cs typeface="Arial MT"/>
              </a:rPr>
              <a:t>fournir</a:t>
            </a:r>
            <a:r>
              <a:rPr sz="1935" spc="-12" dirty="0">
                <a:solidFill>
                  <a:srgbClr val="FFFFFF"/>
                </a:solidFill>
                <a:latin typeface="Arial MT"/>
                <a:cs typeface="Arial MT"/>
              </a:rPr>
              <a:t> </a:t>
            </a:r>
            <a:r>
              <a:rPr sz="1935" spc="-6" dirty="0">
                <a:solidFill>
                  <a:srgbClr val="FFFFFF"/>
                </a:solidFill>
                <a:latin typeface="Arial MT"/>
                <a:cs typeface="Arial MT"/>
              </a:rPr>
              <a:t>une (ou</a:t>
            </a:r>
            <a:r>
              <a:rPr sz="1935" dirty="0">
                <a:solidFill>
                  <a:srgbClr val="FFFFFF"/>
                </a:solidFill>
                <a:latin typeface="Arial MT"/>
                <a:cs typeface="Arial MT"/>
              </a:rPr>
              <a:t> </a:t>
            </a:r>
            <a:r>
              <a:rPr sz="1935" spc="-6" dirty="0">
                <a:solidFill>
                  <a:srgbClr val="FFFFFF"/>
                </a:solidFill>
                <a:latin typeface="Arial MT"/>
                <a:cs typeface="Arial MT"/>
              </a:rPr>
              <a:t>plusieurs)</a:t>
            </a:r>
            <a:r>
              <a:rPr sz="1935" spc="-12" dirty="0">
                <a:solidFill>
                  <a:srgbClr val="FFFFFF"/>
                </a:solidFill>
                <a:latin typeface="Arial MT"/>
                <a:cs typeface="Arial MT"/>
              </a:rPr>
              <a:t> </a:t>
            </a:r>
            <a:r>
              <a:rPr sz="1935" spc="-6" dirty="0">
                <a:solidFill>
                  <a:srgbClr val="FFFFFF"/>
                </a:solidFill>
                <a:latin typeface="Arial MT"/>
                <a:cs typeface="Arial MT"/>
              </a:rPr>
              <a:t>implémentations de</a:t>
            </a:r>
            <a:r>
              <a:rPr sz="1935" dirty="0">
                <a:solidFill>
                  <a:srgbClr val="FFFFFF"/>
                </a:solidFill>
                <a:latin typeface="Arial MT"/>
                <a:cs typeface="Arial MT"/>
              </a:rPr>
              <a:t> </a:t>
            </a:r>
            <a:r>
              <a:rPr sz="1935" spc="-6" dirty="0">
                <a:solidFill>
                  <a:srgbClr val="FFFFFF"/>
                </a:solidFill>
                <a:latin typeface="Arial MT"/>
                <a:cs typeface="Arial MT"/>
              </a:rPr>
              <a:t>cette </a:t>
            </a:r>
            <a:r>
              <a:rPr sz="1935" spc="-520" dirty="0">
                <a:solidFill>
                  <a:srgbClr val="FFFFFF"/>
                </a:solidFill>
                <a:latin typeface="Arial MT"/>
                <a:cs typeface="Arial MT"/>
              </a:rPr>
              <a:t> </a:t>
            </a:r>
            <a:r>
              <a:rPr sz="1935" spc="-6" dirty="0">
                <a:solidFill>
                  <a:srgbClr val="FFFFFF"/>
                </a:solidFill>
                <a:latin typeface="Arial MT"/>
                <a:cs typeface="Arial MT"/>
              </a:rPr>
              <a:t>interface,</a:t>
            </a:r>
            <a:r>
              <a:rPr sz="1935" spc="-12" dirty="0">
                <a:solidFill>
                  <a:srgbClr val="FFFFFF"/>
                </a:solidFill>
                <a:latin typeface="Arial MT"/>
                <a:cs typeface="Arial MT"/>
              </a:rPr>
              <a:t> </a:t>
            </a:r>
            <a:r>
              <a:rPr sz="1935" spc="-6" dirty="0">
                <a:solidFill>
                  <a:srgbClr val="FFFFFF"/>
                </a:solidFill>
                <a:latin typeface="Arial MT"/>
                <a:cs typeface="Arial MT"/>
              </a:rPr>
              <a:t>grâce à la directive ‘provides with’.</a:t>
            </a:r>
            <a:endParaRPr sz="1935">
              <a:solidFill>
                <a:prstClr val="black"/>
              </a:solidFill>
              <a:latin typeface="Arial MT"/>
              <a:cs typeface="Arial MT"/>
            </a:endParaRPr>
          </a:p>
        </p:txBody>
      </p:sp>
      <p:sp>
        <p:nvSpPr>
          <p:cNvPr id="7" name="object 7"/>
          <p:cNvSpPr txBox="1"/>
          <p:nvPr/>
        </p:nvSpPr>
        <p:spPr>
          <a:xfrm>
            <a:off x="668011" y="4321284"/>
            <a:ext cx="117467" cy="146444"/>
          </a:xfrm>
          <a:prstGeom prst="rect">
            <a:avLst/>
          </a:prstGeom>
        </p:spPr>
        <p:txBody>
          <a:bodyPr vert="horz" wrap="square" lIns="0" tIns="16123" rIns="0" bIns="0" rtlCol="0">
            <a:spAutoFit/>
          </a:bodyPr>
          <a:lstStyle/>
          <a:p>
            <a:pPr marL="15356" defTabSz="1105601">
              <a:spcBef>
                <a:spcPts val="127"/>
              </a:spcBef>
            </a:pPr>
            <a:r>
              <a:rPr sz="846" spc="6" dirty="0">
                <a:solidFill>
                  <a:srgbClr val="FFFFFF"/>
                </a:solidFill>
                <a:latin typeface="Lucida Sans Unicode"/>
                <a:cs typeface="Lucida Sans Unicode"/>
              </a:rPr>
              <a:t>●</a:t>
            </a:r>
            <a:endParaRPr sz="846">
              <a:solidFill>
                <a:prstClr val="black"/>
              </a:solidFill>
              <a:latin typeface="Lucida Sans Unicode"/>
              <a:cs typeface="Lucida Sans Unicode"/>
            </a:endParaRPr>
          </a:p>
        </p:txBody>
      </p:sp>
      <p:sp>
        <p:nvSpPr>
          <p:cNvPr id="8" name="object 8"/>
          <p:cNvSpPr txBox="1"/>
          <p:nvPr/>
        </p:nvSpPr>
        <p:spPr>
          <a:xfrm>
            <a:off x="668011" y="4958508"/>
            <a:ext cx="117467" cy="146444"/>
          </a:xfrm>
          <a:prstGeom prst="rect">
            <a:avLst/>
          </a:prstGeom>
        </p:spPr>
        <p:txBody>
          <a:bodyPr vert="horz" wrap="square" lIns="0" tIns="16123" rIns="0" bIns="0" rtlCol="0">
            <a:spAutoFit/>
          </a:bodyPr>
          <a:lstStyle/>
          <a:p>
            <a:pPr marL="15356" defTabSz="1105601">
              <a:spcBef>
                <a:spcPts val="127"/>
              </a:spcBef>
            </a:pPr>
            <a:r>
              <a:rPr sz="846" spc="6" dirty="0">
                <a:solidFill>
                  <a:srgbClr val="FFFFFF"/>
                </a:solidFill>
                <a:latin typeface="Lucida Sans Unicode"/>
                <a:cs typeface="Lucida Sans Unicode"/>
              </a:rPr>
              <a:t>●</a:t>
            </a:r>
            <a:endParaRPr sz="846">
              <a:solidFill>
                <a:prstClr val="black"/>
              </a:solidFill>
              <a:latin typeface="Lucida Sans Unicode"/>
              <a:cs typeface="Lucida Sans Unicode"/>
            </a:endParaRPr>
          </a:p>
        </p:txBody>
      </p:sp>
      <p:sp>
        <p:nvSpPr>
          <p:cNvPr id="9" name="object 9"/>
          <p:cNvSpPr txBox="1"/>
          <p:nvPr/>
        </p:nvSpPr>
        <p:spPr>
          <a:xfrm>
            <a:off x="1059752" y="4270795"/>
            <a:ext cx="10321741" cy="952025"/>
          </a:xfrm>
          <a:prstGeom prst="rect">
            <a:avLst/>
          </a:prstGeom>
        </p:spPr>
        <p:txBody>
          <a:bodyPr vert="horz" wrap="square" lIns="0" tIns="63724" rIns="0" bIns="0" rtlCol="0">
            <a:spAutoFit/>
          </a:bodyPr>
          <a:lstStyle/>
          <a:p>
            <a:pPr marL="15356" marR="6142" defTabSz="1105601">
              <a:lnSpc>
                <a:spcPts val="1935"/>
              </a:lnSpc>
              <a:spcBef>
                <a:spcPts val="502"/>
              </a:spcBef>
            </a:pPr>
            <a:r>
              <a:rPr sz="1935" spc="-6" dirty="0">
                <a:solidFill>
                  <a:srgbClr val="FFFFFF"/>
                </a:solidFill>
                <a:latin typeface="Arial MT"/>
                <a:cs typeface="Arial MT"/>
              </a:rPr>
              <a:t>Les règles</a:t>
            </a:r>
            <a:r>
              <a:rPr sz="1935" dirty="0">
                <a:solidFill>
                  <a:srgbClr val="FFFFFF"/>
                </a:solidFill>
                <a:latin typeface="Arial MT"/>
                <a:cs typeface="Arial MT"/>
              </a:rPr>
              <a:t> </a:t>
            </a:r>
            <a:r>
              <a:rPr sz="1935" spc="-6" dirty="0">
                <a:solidFill>
                  <a:srgbClr val="FFFFFF"/>
                </a:solidFill>
                <a:latin typeface="Arial MT"/>
                <a:cs typeface="Arial MT"/>
              </a:rPr>
              <a:t>des</a:t>
            </a:r>
            <a:r>
              <a:rPr sz="1935" dirty="0">
                <a:solidFill>
                  <a:srgbClr val="FFFFFF"/>
                </a:solidFill>
                <a:latin typeface="Arial MT"/>
                <a:cs typeface="Arial MT"/>
              </a:rPr>
              <a:t> </a:t>
            </a:r>
            <a:r>
              <a:rPr sz="1935" spc="-6" dirty="0">
                <a:solidFill>
                  <a:srgbClr val="FFFFFF"/>
                </a:solidFill>
                <a:latin typeface="Arial MT"/>
                <a:cs typeface="Arial MT"/>
              </a:rPr>
              <a:t>modules</a:t>
            </a:r>
            <a:r>
              <a:rPr sz="1935" dirty="0">
                <a:solidFill>
                  <a:srgbClr val="FFFFFF"/>
                </a:solidFill>
                <a:latin typeface="Arial MT"/>
                <a:cs typeface="Arial MT"/>
              </a:rPr>
              <a:t> </a:t>
            </a:r>
            <a:r>
              <a:rPr sz="1935" spc="-6" dirty="0">
                <a:solidFill>
                  <a:srgbClr val="FFFFFF"/>
                </a:solidFill>
                <a:latin typeface="Arial MT"/>
                <a:cs typeface="Arial MT"/>
              </a:rPr>
              <a:t>s’appliquent</a:t>
            </a:r>
            <a:r>
              <a:rPr sz="1935" dirty="0">
                <a:solidFill>
                  <a:srgbClr val="FFFFFF"/>
                </a:solidFill>
                <a:latin typeface="Arial MT"/>
                <a:cs typeface="Arial MT"/>
              </a:rPr>
              <a:t> </a:t>
            </a:r>
            <a:r>
              <a:rPr sz="1935" spc="-6" dirty="0">
                <a:solidFill>
                  <a:srgbClr val="FFFFFF"/>
                </a:solidFill>
                <a:latin typeface="Arial MT"/>
                <a:cs typeface="Arial MT"/>
              </a:rPr>
              <a:t>(il</a:t>
            </a:r>
            <a:r>
              <a:rPr sz="1935" spc="6" dirty="0">
                <a:solidFill>
                  <a:srgbClr val="FFFFFF"/>
                </a:solidFill>
                <a:latin typeface="Arial MT"/>
                <a:cs typeface="Arial MT"/>
              </a:rPr>
              <a:t> </a:t>
            </a:r>
            <a:r>
              <a:rPr sz="1935" spc="-6" dirty="0">
                <a:solidFill>
                  <a:srgbClr val="FFFFFF"/>
                </a:solidFill>
                <a:latin typeface="Arial MT"/>
                <a:cs typeface="Arial MT"/>
              </a:rPr>
              <a:t>faut que</a:t>
            </a:r>
            <a:r>
              <a:rPr sz="1935" dirty="0">
                <a:solidFill>
                  <a:srgbClr val="FFFFFF"/>
                </a:solidFill>
                <a:latin typeface="Arial MT"/>
                <a:cs typeface="Arial MT"/>
              </a:rPr>
              <a:t> </a:t>
            </a:r>
            <a:r>
              <a:rPr sz="1935" spc="-12" dirty="0">
                <a:solidFill>
                  <a:srgbClr val="FFFFFF"/>
                </a:solidFill>
                <a:latin typeface="Arial MT"/>
                <a:cs typeface="Arial MT"/>
              </a:rPr>
              <a:t>autre.module</a:t>
            </a:r>
            <a:r>
              <a:rPr sz="1935" dirty="0">
                <a:solidFill>
                  <a:srgbClr val="FFFFFF"/>
                </a:solidFill>
                <a:latin typeface="Arial MT"/>
                <a:cs typeface="Arial MT"/>
              </a:rPr>
              <a:t> </a:t>
            </a:r>
            <a:r>
              <a:rPr sz="1935" spc="-6" dirty="0">
                <a:solidFill>
                  <a:srgbClr val="FFFFFF"/>
                </a:solidFill>
                <a:latin typeface="Arial MT"/>
                <a:cs typeface="Arial MT"/>
              </a:rPr>
              <a:t>requiert</a:t>
            </a:r>
            <a:r>
              <a:rPr sz="1935" dirty="0">
                <a:solidFill>
                  <a:srgbClr val="FFFFFF"/>
                </a:solidFill>
                <a:latin typeface="Arial MT"/>
                <a:cs typeface="Arial MT"/>
              </a:rPr>
              <a:t> </a:t>
            </a:r>
            <a:r>
              <a:rPr sz="1935" spc="-6" dirty="0">
                <a:solidFill>
                  <a:srgbClr val="FFFFFF"/>
                </a:solidFill>
                <a:latin typeface="Arial MT"/>
                <a:cs typeface="Arial MT"/>
              </a:rPr>
              <a:t>le</a:t>
            </a:r>
            <a:r>
              <a:rPr sz="1935" spc="-12" dirty="0">
                <a:solidFill>
                  <a:srgbClr val="FFFFFF"/>
                </a:solidFill>
                <a:latin typeface="Arial MT"/>
                <a:cs typeface="Arial MT"/>
              </a:rPr>
              <a:t> </a:t>
            </a:r>
            <a:r>
              <a:rPr sz="1935" spc="-6" dirty="0">
                <a:solidFill>
                  <a:srgbClr val="FFFFFF"/>
                </a:solidFill>
                <a:latin typeface="Arial MT"/>
                <a:cs typeface="Arial MT"/>
              </a:rPr>
              <a:t>module</a:t>
            </a:r>
            <a:r>
              <a:rPr sz="1935" dirty="0">
                <a:solidFill>
                  <a:srgbClr val="FFFFFF"/>
                </a:solidFill>
                <a:latin typeface="Arial MT"/>
                <a:cs typeface="Arial MT"/>
              </a:rPr>
              <a:t> </a:t>
            </a:r>
            <a:r>
              <a:rPr sz="1935" spc="-6" dirty="0">
                <a:solidFill>
                  <a:srgbClr val="FFFFFF"/>
                </a:solidFill>
                <a:latin typeface="Arial MT"/>
                <a:cs typeface="Arial MT"/>
              </a:rPr>
              <a:t>qui</a:t>
            </a:r>
            <a:r>
              <a:rPr sz="1935" dirty="0">
                <a:solidFill>
                  <a:srgbClr val="FFFFFF"/>
                </a:solidFill>
                <a:latin typeface="Arial MT"/>
                <a:cs typeface="Arial MT"/>
              </a:rPr>
              <a:t> </a:t>
            </a:r>
            <a:r>
              <a:rPr sz="1935" spc="-6" dirty="0">
                <a:solidFill>
                  <a:srgbClr val="FFFFFF"/>
                </a:solidFill>
                <a:latin typeface="Arial MT"/>
                <a:cs typeface="Arial MT"/>
              </a:rPr>
              <a:t>contient</a:t>
            </a:r>
            <a:r>
              <a:rPr sz="1935" dirty="0">
                <a:solidFill>
                  <a:srgbClr val="FFFFFF"/>
                </a:solidFill>
                <a:latin typeface="Arial MT"/>
                <a:cs typeface="Arial MT"/>
              </a:rPr>
              <a:t> </a:t>
            </a:r>
            <a:r>
              <a:rPr sz="1935" spc="-6" dirty="0">
                <a:solidFill>
                  <a:srgbClr val="FFFFFF"/>
                </a:solidFill>
                <a:latin typeface="Arial MT"/>
                <a:cs typeface="Arial MT"/>
              </a:rPr>
              <a:t>le </a:t>
            </a:r>
            <a:r>
              <a:rPr sz="1935" spc="-520" dirty="0">
                <a:solidFill>
                  <a:srgbClr val="FFFFFF"/>
                </a:solidFill>
                <a:latin typeface="Arial MT"/>
                <a:cs typeface="Arial MT"/>
              </a:rPr>
              <a:t> </a:t>
            </a:r>
            <a:r>
              <a:rPr sz="1935" spc="-6" dirty="0">
                <a:solidFill>
                  <a:srgbClr val="FFFFFF"/>
                </a:solidFill>
                <a:latin typeface="Arial MT"/>
                <a:cs typeface="Arial MT"/>
              </a:rPr>
              <a:t>service</a:t>
            </a:r>
            <a:r>
              <a:rPr sz="1935" spc="-12" dirty="0">
                <a:solidFill>
                  <a:srgbClr val="FFFFFF"/>
                </a:solidFill>
                <a:latin typeface="Arial MT"/>
                <a:cs typeface="Arial MT"/>
              </a:rPr>
              <a:t> </a:t>
            </a:r>
            <a:r>
              <a:rPr sz="1935" spc="-6" dirty="0">
                <a:solidFill>
                  <a:srgbClr val="FFFFFF"/>
                </a:solidFill>
                <a:latin typeface="Arial MT"/>
                <a:cs typeface="Arial MT"/>
              </a:rPr>
              <a:t>, et</a:t>
            </a:r>
            <a:r>
              <a:rPr sz="1935" spc="-12" dirty="0">
                <a:solidFill>
                  <a:srgbClr val="FFFFFF"/>
                </a:solidFill>
                <a:latin typeface="Arial MT"/>
                <a:cs typeface="Arial MT"/>
              </a:rPr>
              <a:t> </a:t>
            </a:r>
            <a:r>
              <a:rPr sz="1935" spc="-6" dirty="0">
                <a:solidFill>
                  <a:srgbClr val="FFFFFF"/>
                </a:solidFill>
                <a:latin typeface="Arial MT"/>
                <a:cs typeface="Arial MT"/>
              </a:rPr>
              <a:t>celui</a:t>
            </a:r>
            <a:r>
              <a:rPr sz="1935" dirty="0">
                <a:solidFill>
                  <a:srgbClr val="FFFFFF"/>
                </a:solidFill>
                <a:latin typeface="Arial MT"/>
                <a:cs typeface="Arial MT"/>
              </a:rPr>
              <a:t> </a:t>
            </a:r>
            <a:r>
              <a:rPr sz="1935" spc="-6" dirty="0">
                <a:solidFill>
                  <a:srgbClr val="FFFFFF"/>
                </a:solidFill>
                <a:latin typeface="Arial MT"/>
                <a:cs typeface="Arial MT"/>
              </a:rPr>
              <a:t>qui</a:t>
            </a:r>
            <a:r>
              <a:rPr sz="1935" dirty="0">
                <a:solidFill>
                  <a:srgbClr val="FFFFFF"/>
                </a:solidFill>
                <a:latin typeface="Arial MT"/>
                <a:cs typeface="Arial MT"/>
              </a:rPr>
              <a:t> </a:t>
            </a:r>
            <a:r>
              <a:rPr sz="1935" spc="-6" dirty="0">
                <a:solidFill>
                  <a:srgbClr val="FFFFFF"/>
                </a:solidFill>
                <a:latin typeface="Arial MT"/>
                <a:cs typeface="Arial MT"/>
              </a:rPr>
              <a:t>contient l’implémentation).</a:t>
            </a:r>
            <a:endParaRPr sz="1935" dirty="0">
              <a:solidFill>
                <a:prstClr val="black"/>
              </a:solidFill>
              <a:latin typeface="Arial MT"/>
              <a:cs typeface="Arial MT"/>
            </a:endParaRPr>
          </a:p>
          <a:p>
            <a:pPr marL="15356" defTabSz="1105601">
              <a:spcBef>
                <a:spcPts val="762"/>
              </a:spcBef>
            </a:pPr>
            <a:r>
              <a:rPr sz="1935" spc="-6" dirty="0">
                <a:solidFill>
                  <a:srgbClr val="FFFFFF"/>
                </a:solidFill>
                <a:latin typeface="Arial MT"/>
                <a:cs typeface="Arial MT"/>
              </a:rPr>
              <a:t>Il est</a:t>
            </a:r>
            <a:r>
              <a:rPr sz="1935" dirty="0">
                <a:solidFill>
                  <a:srgbClr val="FFFFFF"/>
                </a:solidFill>
                <a:latin typeface="Arial MT"/>
                <a:cs typeface="Arial MT"/>
              </a:rPr>
              <a:t> </a:t>
            </a:r>
            <a:r>
              <a:rPr sz="1935" spc="-6" dirty="0">
                <a:solidFill>
                  <a:srgbClr val="FFFFFF"/>
                </a:solidFill>
                <a:latin typeface="Arial MT"/>
                <a:cs typeface="Arial MT"/>
              </a:rPr>
              <a:t>possible</a:t>
            </a:r>
            <a:r>
              <a:rPr sz="1935" spc="-12" dirty="0">
                <a:solidFill>
                  <a:srgbClr val="FFFFFF"/>
                </a:solidFill>
                <a:latin typeface="Arial MT"/>
                <a:cs typeface="Arial MT"/>
              </a:rPr>
              <a:t> </a:t>
            </a:r>
            <a:r>
              <a:rPr sz="1935" spc="-6" dirty="0">
                <a:solidFill>
                  <a:srgbClr val="FFFFFF"/>
                </a:solidFill>
                <a:latin typeface="Arial MT"/>
                <a:cs typeface="Arial MT"/>
              </a:rPr>
              <a:t>de</a:t>
            </a:r>
            <a:r>
              <a:rPr sz="1935" dirty="0">
                <a:solidFill>
                  <a:srgbClr val="FFFFFF"/>
                </a:solidFill>
                <a:latin typeface="Arial MT"/>
                <a:cs typeface="Arial MT"/>
              </a:rPr>
              <a:t> </a:t>
            </a:r>
            <a:r>
              <a:rPr sz="1935" spc="-6" dirty="0">
                <a:solidFill>
                  <a:srgbClr val="FFFFFF"/>
                </a:solidFill>
                <a:latin typeface="Arial MT"/>
                <a:cs typeface="Arial MT"/>
              </a:rPr>
              <a:t>récupérer</a:t>
            </a:r>
            <a:r>
              <a:rPr sz="1935" spc="-12" dirty="0">
                <a:solidFill>
                  <a:srgbClr val="FFFFFF"/>
                </a:solidFill>
                <a:latin typeface="Arial MT"/>
                <a:cs typeface="Arial MT"/>
              </a:rPr>
              <a:t> </a:t>
            </a:r>
            <a:r>
              <a:rPr sz="1935" spc="-6" dirty="0">
                <a:solidFill>
                  <a:srgbClr val="FFFFFF"/>
                </a:solidFill>
                <a:latin typeface="Arial MT"/>
                <a:cs typeface="Arial MT"/>
              </a:rPr>
              <a:t>les</a:t>
            </a:r>
            <a:r>
              <a:rPr sz="1935" spc="6" dirty="0">
                <a:solidFill>
                  <a:srgbClr val="FFFFFF"/>
                </a:solidFill>
                <a:latin typeface="Arial MT"/>
                <a:cs typeface="Arial MT"/>
              </a:rPr>
              <a:t> </a:t>
            </a:r>
            <a:r>
              <a:rPr sz="1935" spc="-6" dirty="0">
                <a:solidFill>
                  <a:srgbClr val="FFFFFF"/>
                </a:solidFill>
                <a:latin typeface="Arial MT"/>
                <a:cs typeface="Arial MT"/>
              </a:rPr>
              <a:t>implémentations</a:t>
            </a:r>
            <a:r>
              <a:rPr sz="1935" dirty="0">
                <a:solidFill>
                  <a:srgbClr val="FFFFFF"/>
                </a:solidFill>
                <a:latin typeface="Arial MT"/>
                <a:cs typeface="Arial MT"/>
              </a:rPr>
              <a:t> </a:t>
            </a:r>
            <a:r>
              <a:rPr sz="1935" spc="-6" dirty="0">
                <a:solidFill>
                  <a:srgbClr val="FFFFFF"/>
                </a:solidFill>
                <a:latin typeface="Arial MT"/>
                <a:cs typeface="Arial MT"/>
              </a:rPr>
              <a:t>dans</a:t>
            </a:r>
            <a:r>
              <a:rPr sz="1935" dirty="0">
                <a:solidFill>
                  <a:srgbClr val="FFFFFF"/>
                </a:solidFill>
                <a:latin typeface="Arial MT"/>
                <a:cs typeface="Arial MT"/>
              </a:rPr>
              <a:t> </a:t>
            </a:r>
            <a:r>
              <a:rPr sz="1935" spc="-6" dirty="0">
                <a:solidFill>
                  <a:srgbClr val="FFFFFF"/>
                </a:solidFill>
                <a:latin typeface="Arial MT"/>
                <a:cs typeface="Arial MT"/>
              </a:rPr>
              <a:t>le code, par</a:t>
            </a:r>
            <a:r>
              <a:rPr sz="1935" spc="-12" dirty="0">
                <a:solidFill>
                  <a:srgbClr val="FFFFFF"/>
                </a:solidFill>
                <a:latin typeface="Arial MT"/>
                <a:cs typeface="Arial MT"/>
              </a:rPr>
              <a:t> </a:t>
            </a:r>
            <a:r>
              <a:rPr sz="1935" spc="-6" dirty="0">
                <a:solidFill>
                  <a:srgbClr val="FFFFFF"/>
                </a:solidFill>
                <a:latin typeface="Arial MT"/>
                <a:cs typeface="Arial MT"/>
              </a:rPr>
              <a:t>exemple</a:t>
            </a:r>
            <a:r>
              <a:rPr sz="1935" dirty="0">
                <a:solidFill>
                  <a:srgbClr val="FFFFFF"/>
                </a:solidFill>
                <a:latin typeface="Arial MT"/>
                <a:cs typeface="Arial MT"/>
              </a:rPr>
              <a:t> </a:t>
            </a:r>
            <a:r>
              <a:rPr sz="1935" spc="-6" dirty="0">
                <a:solidFill>
                  <a:srgbClr val="FFFFFF"/>
                </a:solidFill>
                <a:latin typeface="Arial MT"/>
                <a:cs typeface="Arial MT"/>
              </a:rPr>
              <a:t>comme suit</a:t>
            </a:r>
            <a:r>
              <a:rPr sz="1935" dirty="0">
                <a:solidFill>
                  <a:srgbClr val="FFFFFF"/>
                </a:solidFill>
                <a:latin typeface="Arial MT"/>
                <a:cs typeface="Arial MT"/>
              </a:rPr>
              <a:t> </a:t>
            </a:r>
            <a:r>
              <a:rPr sz="1935" spc="-6" dirty="0">
                <a:solidFill>
                  <a:srgbClr val="FFFFFF"/>
                </a:solidFill>
                <a:latin typeface="Arial MT"/>
                <a:cs typeface="Arial MT"/>
              </a:rPr>
              <a:t>:</a:t>
            </a:r>
            <a:endParaRPr sz="1935" dirty="0">
              <a:solidFill>
                <a:prstClr val="black"/>
              </a:solidFill>
              <a:latin typeface="Arial MT"/>
              <a:cs typeface="Arial MT"/>
            </a:endParaRPr>
          </a:p>
        </p:txBody>
      </p:sp>
      <p:sp>
        <p:nvSpPr>
          <p:cNvPr id="10" name="object 10"/>
          <p:cNvSpPr/>
          <p:nvPr/>
        </p:nvSpPr>
        <p:spPr>
          <a:xfrm>
            <a:off x="1105572" y="2764900"/>
            <a:ext cx="9673753" cy="1266033"/>
          </a:xfrm>
          <a:custGeom>
            <a:avLst/>
            <a:gdLst/>
            <a:ahLst/>
            <a:cxnLst/>
            <a:rect l="l" t="t" r="r" b="b"/>
            <a:pathLst>
              <a:path w="8001000" h="1047114">
                <a:moveTo>
                  <a:pt x="8001000" y="0"/>
                </a:moveTo>
                <a:lnTo>
                  <a:pt x="0" y="0"/>
                </a:lnTo>
                <a:lnTo>
                  <a:pt x="0" y="1046873"/>
                </a:lnTo>
                <a:lnTo>
                  <a:pt x="4000677" y="1046873"/>
                </a:lnTo>
                <a:lnTo>
                  <a:pt x="8001000" y="1046873"/>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11" name="object 11"/>
          <p:cNvSpPr txBox="1"/>
          <p:nvPr/>
        </p:nvSpPr>
        <p:spPr>
          <a:xfrm>
            <a:off x="1105572" y="2764899"/>
            <a:ext cx="9673753" cy="1201996"/>
          </a:xfrm>
          <a:prstGeom prst="rect">
            <a:avLst/>
          </a:prstGeom>
          <a:ln w="29159">
            <a:solidFill>
              <a:srgbClr val="ABB10B"/>
            </a:solidFill>
          </a:ln>
        </p:spPr>
        <p:txBody>
          <a:bodyPr vert="horz" wrap="square" lIns="0" tIns="16891" rIns="0" bIns="0" rtlCol="0">
            <a:spAutoFit/>
          </a:bodyPr>
          <a:lstStyle/>
          <a:p>
            <a:pPr marR="7060491" algn="r" defTabSz="1105601">
              <a:spcBef>
                <a:spcPts val="133"/>
              </a:spcBef>
            </a:pPr>
            <a:r>
              <a:rPr sz="1693" spc="-6" dirty="0">
                <a:solidFill>
                  <a:srgbClr val="CC6B1C"/>
                </a:solidFill>
                <a:latin typeface="Consolas"/>
                <a:cs typeface="Consolas"/>
              </a:rPr>
              <a:t>module</a:t>
            </a:r>
            <a:r>
              <a:rPr sz="1693" spc="-54" dirty="0">
                <a:solidFill>
                  <a:srgbClr val="CC6B1C"/>
                </a:solidFill>
                <a:latin typeface="Consolas"/>
                <a:cs typeface="Consolas"/>
              </a:rPr>
              <a:t> </a:t>
            </a:r>
            <a:r>
              <a:rPr sz="1693" spc="-6" dirty="0">
                <a:solidFill>
                  <a:srgbClr val="D8E7F6"/>
                </a:solidFill>
                <a:latin typeface="Consolas"/>
                <a:cs typeface="Consolas"/>
              </a:rPr>
              <a:t>autre.module</a:t>
            </a:r>
            <a:r>
              <a:rPr sz="1693" spc="-48" dirty="0">
                <a:solidFill>
                  <a:srgbClr val="D8E7F6"/>
                </a:solidFill>
                <a:latin typeface="Consolas"/>
                <a:cs typeface="Consolas"/>
              </a:rPr>
              <a:t> </a:t>
            </a:r>
            <a:r>
              <a:rPr sz="1693" dirty="0">
                <a:solidFill>
                  <a:srgbClr val="D8E7F6"/>
                </a:solidFill>
                <a:latin typeface="Consolas"/>
                <a:cs typeface="Consolas"/>
              </a:rPr>
              <a:t>{</a:t>
            </a:r>
            <a:endParaRPr sz="1693">
              <a:solidFill>
                <a:prstClr val="black"/>
              </a:solidFill>
              <a:latin typeface="Consolas"/>
              <a:cs typeface="Consolas"/>
            </a:endParaRPr>
          </a:p>
          <a:p>
            <a:pPr marR="7097344" algn="r" defTabSz="1105601">
              <a:spcBef>
                <a:spcPts val="1475"/>
              </a:spcBef>
            </a:pPr>
            <a:r>
              <a:rPr sz="1693" spc="-6" dirty="0">
                <a:solidFill>
                  <a:srgbClr val="CC6B1C"/>
                </a:solidFill>
                <a:latin typeface="Consolas"/>
                <a:cs typeface="Consolas"/>
              </a:rPr>
              <a:t>uses</a:t>
            </a:r>
            <a:r>
              <a:rPr sz="1693" spc="-79" dirty="0">
                <a:solidFill>
                  <a:srgbClr val="CC6B1C"/>
                </a:solidFill>
                <a:latin typeface="Consolas"/>
                <a:cs typeface="Consolas"/>
              </a:rPr>
              <a:t> </a:t>
            </a:r>
            <a:r>
              <a:rPr sz="1693" spc="-6" dirty="0">
                <a:solidFill>
                  <a:srgbClr val="D8E7F6"/>
                </a:solidFill>
                <a:latin typeface="Consolas"/>
                <a:cs typeface="Consolas"/>
              </a:rPr>
              <a:t>MonService;</a:t>
            </a:r>
            <a:endParaRPr sz="1693">
              <a:solidFill>
                <a:prstClr val="black"/>
              </a:solidFill>
              <a:latin typeface="Consolas"/>
              <a:cs typeface="Consolas"/>
            </a:endParaRPr>
          </a:p>
          <a:p>
            <a:pPr marL="125914" defTabSz="1105601">
              <a:spcBef>
                <a:spcPts val="1451"/>
              </a:spcBef>
            </a:pPr>
            <a:r>
              <a:rPr sz="1814" dirty="0">
                <a:solidFill>
                  <a:srgbClr val="B1B1B1"/>
                </a:solidFill>
                <a:latin typeface="Consolas"/>
                <a:cs typeface="Consolas"/>
              </a:rPr>
              <a:t>}</a:t>
            </a:r>
            <a:endParaRPr sz="1814">
              <a:solidFill>
                <a:prstClr val="black"/>
              </a:solidFill>
              <a:latin typeface="Consolas"/>
              <a:cs typeface="Consolas"/>
            </a:endParaRPr>
          </a:p>
        </p:txBody>
      </p:sp>
      <p:sp>
        <p:nvSpPr>
          <p:cNvPr id="12" name="object 12"/>
          <p:cNvSpPr/>
          <p:nvPr/>
        </p:nvSpPr>
        <p:spPr>
          <a:xfrm>
            <a:off x="1105572" y="5524483"/>
            <a:ext cx="9673753" cy="1110178"/>
          </a:xfrm>
          <a:custGeom>
            <a:avLst/>
            <a:gdLst/>
            <a:ahLst/>
            <a:cxnLst/>
            <a:rect l="l" t="t" r="r" b="b"/>
            <a:pathLst>
              <a:path w="8001000" h="918210">
                <a:moveTo>
                  <a:pt x="8001000" y="0"/>
                </a:moveTo>
                <a:lnTo>
                  <a:pt x="0" y="0"/>
                </a:lnTo>
                <a:lnTo>
                  <a:pt x="0" y="917994"/>
                </a:lnTo>
                <a:lnTo>
                  <a:pt x="4000677" y="917994"/>
                </a:lnTo>
                <a:lnTo>
                  <a:pt x="8001000" y="917994"/>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13" name="object 13"/>
          <p:cNvSpPr txBox="1"/>
          <p:nvPr/>
        </p:nvSpPr>
        <p:spPr>
          <a:xfrm>
            <a:off x="1105572" y="5524483"/>
            <a:ext cx="9673753" cy="940386"/>
          </a:xfrm>
          <a:prstGeom prst="rect">
            <a:avLst/>
          </a:prstGeom>
          <a:ln w="29159">
            <a:solidFill>
              <a:srgbClr val="ABB10B"/>
            </a:solidFill>
          </a:ln>
        </p:spPr>
        <p:txBody>
          <a:bodyPr vert="horz" wrap="square" lIns="0" tIns="16891" rIns="0" bIns="0" rtlCol="0">
            <a:spAutoFit/>
          </a:bodyPr>
          <a:lstStyle/>
          <a:p>
            <a:pPr marL="125914" defTabSz="1105601">
              <a:lnSpc>
                <a:spcPts val="1862"/>
              </a:lnSpc>
              <a:spcBef>
                <a:spcPts val="133"/>
              </a:spcBef>
            </a:pPr>
            <a:r>
              <a:rPr sz="1693" spc="-6" dirty="0">
                <a:solidFill>
                  <a:srgbClr val="7FF1F5"/>
                </a:solidFill>
                <a:latin typeface="Consolas"/>
                <a:cs typeface="Consolas"/>
              </a:rPr>
              <a:t>MonService</a:t>
            </a:r>
            <a:r>
              <a:rPr sz="1693" spc="-42" dirty="0">
                <a:solidFill>
                  <a:srgbClr val="7FF1F5"/>
                </a:solidFill>
                <a:latin typeface="Consolas"/>
                <a:cs typeface="Consolas"/>
              </a:rPr>
              <a:t> </a:t>
            </a:r>
            <a:r>
              <a:rPr sz="1693" spc="-6" dirty="0">
                <a:solidFill>
                  <a:srgbClr val="F1F100"/>
                </a:solidFill>
                <a:latin typeface="Consolas"/>
                <a:cs typeface="Consolas"/>
              </a:rPr>
              <a:t>monService</a:t>
            </a:r>
            <a:r>
              <a:rPr sz="1693" spc="-42" dirty="0">
                <a:solidFill>
                  <a:srgbClr val="F1F100"/>
                </a:solidFill>
                <a:latin typeface="Consolas"/>
                <a:cs typeface="Consolas"/>
              </a:rPr>
              <a:t> </a:t>
            </a:r>
            <a:r>
              <a:rPr sz="1693" dirty="0">
                <a:solidFill>
                  <a:srgbClr val="E5E5F9"/>
                </a:solidFill>
                <a:latin typeface="Consolas"/>
                <a:cs typeface="Consolas"/>
              </a:rPr>
              <a:t>=</a:t>
            </a:r>
            <a:r>
              <a:rPr sz="1693" spc="-36" dirty="0">
                <a:solidFill>
                  <a:srgbClr val="E5E5F9"/>
                </a:solidFill>
                <a:latin typeface="Consolas"/>
                <a:cs typeface="Consolas"/>
              </a:rPr>
              <a:t> </a:t>
            </a:r>
            <a:r>
              <a:rPr sz="1693" spc="-6" dirty="0">
                <a:solidFill>
                  <a:srgbClr val="118FC2"/>
                </a:solidFill>
                <a:latin typeface="Consolas"/>
                <a:cs typeface="Consolas"/>
              </a:rPr>
              <a:t>ServiceLoader</a:t>
            </a:r>
            <a:endParaRPr sz="1693" dirty="0">
              <a:solidFill>
                <a:prstClr val="black"/>
              </a:solidFill>
              <a:latin typeface="Consolas"/>
              <a:cs typeface="Consolas"/>
            </a:endParaRPr>
          </a:p>
          <a:p>
            <a:pPr marL="2337117" defTabSz="1105601">
              <a:lnSpc>
                <a:spcPts val="1699"/>
              </a:lnSpc>
            </a:pPr>
            <a:r>
              <a:rPr sz="1693" spc="-6" dirty="0">
                <a:solidFill>
                  <a:srgbClr val="E5E5F9"/>
                </a:solidFill>
                <a:latin typeface="Consolas"/>
                <a:cs typeface="Consolas"/>
              </a:rPr>
              <a:t>.</a:t>
            </a:r>
            <a:r>
              <a:rPr sz="1693" i="1" spc="-6" dirty="0">
                <a:solidFill>
                  <a:srgbClr val="95EB3E"/>
                </a:solidFill>
                <a:latin typeface="Consolas"/>
                <a:cs typeface="Consolas"/>
              </a:rPr>
              <a:t>load</a:t>
            </a:r>
            <a:r>
              <a:rPr sz="1693" spc="-6" dirty="0">
                <a:solidFill>
                  <a:srgbClr val="F8F9F3"/>
                </a:solidFill>
                <a:latin typeface="Consolas"/>
                <a:cs typeface="Consolas"/>
              </a:rPr>
              <a:t>(</a:t>
            </a:r>
            <a:r>
              <a:rPr sz="1693" spc="-6" dirty="0">
                <a:solidFill>
                  <a:srgbClr val="7FF1F5"/>
                </a:solidFill>
                <a:latin typeface="Consolas"/>
                <a:cs typeface="Consolas"/>
              </a:rPr>
              <a:t>monService</a:t>
            </a:r>
            <a:r>
              <a:rPr sz="1693" spc="-6" dirty="0">
                <a:solidFill>
                  <a:srgbClr val="E5E5F9"/>
                </a:solidFill>
                <a:latin typeface="Consolas"/>
                <a:cs typeface="Consolas"/>
              </a:rPr>
              <a:t>.</a:t>
            </a:r>
            <a:r>
              <a:rPr sz="1693" spc="-6" dirty="0">
                <a:solidFill>
                  <a:srgbClr val="CC6B1C"/>
                </a:solidFill>
                <a:latin typeface="Consolas"/>
                <a:cs typeface="Consolas"/>
              </a:rPr>
              <a:t>class</a:t>
            </a:r>
            <a:r>
              <a:rPr sz="1693" spc="-6" dirty="0">
                <a:solidFill>
                  <a:srgbClr val="F8F9F3"/>
                </a:solidFill>
                <a:latin typeface="Consolas"/>
                <a:cs typeface="Consolas"/>
              </a:rPr>
              <a:t>)</a:t>
            </a:r>
            <a:endParaRPr sz="1693" dirty="0">
              <a:solidFill>
                <a:prstClr val="black"/>
              </a:solidFill>
              <a:latin typeface="Consolas"/>
              <a:cs typeface="Consolas"/>
            </a:endParaRPr>
          </a:p>
          <a:p>
            <a:pPr marL="2337117" defTabSz="1105601">
              <a:lnSpc>
                <a:spcPts val="1699"/>
              </a:lnSpc>
            </a:pPr>
            <a:r>
              <a:rPr sz="1693" spc="-12" dirty="0">
                <a:solidFill>
                  <a:srgbClr val="E5E5F9"/>
                </a:solidFill>
                <a:latin typeface="Consolas"/>
                <a:cs typeface="Consolas"/>
              </a:rPr>
              <a:t>.</a:t>
            </a:r>
            <a:r>
              <a:rPr sz="1693" spc="-12" dirty="0">
                <a:solidFill>
                  <a:srgbClr val="A6EB20"/>
                </a:solidFill>
                <a:latin typeface="Consolas"/>
                <a:cs typeface="Consolas"/>
              </a:rPr>
              <a:t>findFirst</a:t>
            </a:r>
            <a:r>
              <a:rPr sz="1693" spc="-12" dirty="0">
                <a:solidFill>
                  <a:srgbClr val="F8F9F3"/>
                </a:solidFill>
                <a:latin typeface="Consolas"/>
                <a:cs typeface="Consolas"/>
              </a:rPr>
              <a:t>()</a:t>
            </a:r>
            <a:endParaRPr sz="1693" dirty="0">
              <a:solidFill>
                <a:prstClr val="black"/>
              </a:solidFill>
              <a:latin typeface="Consolas"/>
              <a:cs typeface="Consolas"/>
            </a:endParaRPr>
          </a:p>
          <a:p>
            <a:pPr marL="2337117" defTabSz="1105601">
              <a:lnSpc>
                <a:spcPts val="1862"/>
              </a:lnSpc>
            </a:pPr>
            <a:r>
              <a:rPr sz="1693" spc="-6" dirty="0">
                <a:solidFill>
                  <a:srgbClr val="E5E5F9"/>
                </a:solidFill>
                <a:latin typeface="Consolas"/>
                <a:cs typeface="Consolas"/>
              </a:rPr>
              <a:t>.</a:t>
            </a:r>
            <a:r>
              <a:rPr sz="1693" spc="-6" dirty="0">
                <a:solidFill>
                  <a:srgbClr val="A6EB20"/>
                </a:solidFill>
                <a:latin typeface="Consolas"/>
                <a:cs typeface="Consolas"/>
              </a:rPr>
              <a:t>orElseThrow</a:t>
            </a:r>
            <a:r>
              <a:rPr sz="1693" spc="-6" dirty="0">
                <a:solidFill>
                  <a:srgbClr val="F8F9F3"/>
                </a:solidFill>
                <a:latin typeface="Consolas"/>
                <a:cs typeface="Consolas"/>
              </a:rPr>
              <a:t>()</a:t>
            </a:r>
            <a:r>
              <a:rPr sz="1693" spc="-6" dirty="0">
                <a:solidFill>
                  <a:srgbClr val="E5E5F9"/>
                </a:solidFill>
                <a:latin typeface="Consolas"/>
                <a:cs typeface="Consolas"/>
              </a:rPr>
              <a:t>;</a:t>
            </a:r>
            <a:endParaRPr sz="1693" dirty="0">
              <a:solidFill>
                <a:prstClr val="black"/>
              </a:solidFill>
              <a:latin typeface="Consolas"/>
              <a:cs typeface="Consolas"/>
            </a:endParaRPr>
          </a:p>
        </p:txBody>
      </p:sp>
    </p:spTree>
    <p:extLst>
      <p:ext uri="{BB962C8B-B14F-4D97-AF65-F5344CB8AC3E}">
        <p14:creationId xmlns:p14="http://schemas.microsoft.com/office/powerpoint/2010/main" val="29450964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963537"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Mod</a:t>
            </a:r>
            <a:r>
              <a:rPr sz="1814" b="1" spc="-12" dirty="0">
                <a:solidFill>
                  <a:srgbClr val="0058FF"/>
                </a:solidFill>
                <a:latin typeface="Arial"/>
                <a:cs typeface="Arial"/>
              </a:rPr>
              <a:t>u</a:t>
            </a:r>
            <a:r>
              <a:rPr sz="1814" b="1" dirty="0">
                <a:solidFill>
                  <a:srgbClr val="0058FF"/>
                </a:solidFill>
                <a:latin typeface="Arial"/>
                <a:cs typeface="Arial"/>
              </a:rPr>
              <a:t>les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6984296" cy="573671"/>
          </a:xfrm>
          <a:prstGeom prst="rect">
            <a:avLst/>
          </a:prstGeom>
        </p:spPr>
        <p:txBody>
          <a:bodyPr vert="horz" wrap="square" lIns="0" tIns="15355" rIns="0" bIns="0" rtlCol="0">
            <a:spAutoFit/>
          </a:bodyPr>
          <a:lstStyle/>
          <a:p>
            <a:pPr marL="15356">
              <a:spcBef>
                <a:spcPts val="121"/>
              </a:spcBef>
            </a:pPr>
            <a:r>
              <a:rPr spc="302" dirty="0"/>
              <a:t>Exercice</a:t>
            </a:r>
            <a:r>
              <a:rPr spc="145" dirty="0"/>
              <a:t> </a:t>
            </a:r>
            <a:r>
              <a:rPr spc="115" dirty="0"/>
              <a:t>:</a:t>
            </a:r>
            <a:r>
              <a:rPr spc="138" dirty="0"/>
              <a:t> </a:t>
            </a:r>
            <a:r>
              <a:rPr spc="381" dirty="0"/>
              <a:t>services</a:t>
            </a:r>
            <a:r>
              <a:rPr spc="145" dirty="0"/>
              <a:t> </a:t>
            </a:r>
            <a:r>
              <a:rPr spc="429" dirty="0"/>
              <a:t>(bonus)</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60503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668010" y="3386769"/>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668010" y="4168515"/>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8" name="object 8"/>
          <p:cNvSpPr txBox="1"/>
          <p:nvPr/>
        </p:nvSpPr>
        <p:spPr>
          <a:xfrm>
            <a:off x="1013687" y="1411972"/>
            <a:ext cx="10522126" cy="3020171"/>
          </a:xfrm>
          <a:prstGeom prst="rect">
            <a:avLst/>
          </a:prstGeom>
        </p:spPr>
        <p:txBody>
          <a:bodyPr vert="horz" wrap="square" lIns="0" tIns="167371" rIns="0" bIns="0" rtlCol="0">
            <a:spAutoFit/>
          </a:bodyPr>
          <a:lstStyle/>
          <a:p>
            <a:pPr marL="61422" defTabSz="1105601">
              <a:spcBef>
                <a:spcPts val="1318"/>
              </a:spcBef>
            </a:pPr>
            <a:r>
              <a:rPr sz="2176" spc="-6" dirty="0">
                <a:solidFill>
                  <a:srgbClr val="FFFFFF"/>
                </a:solidFill>
                <a:latin typeface="Arial MT"/>
                <a:cs typeface="Arial MT"/>
              </a:rPr>
              <a:t>Le</a:t>
            </a:r>
            <a:r>
              <a:rPr sz="2176" spc="-18" dirty="0">
                <a:solidFill>
                  <a:srgbClr val="FFFFFF"/>
                </a:solidFill>
                <a:latin typeface="Arial MT"/>
                <a:cs typeface="Arial MT"/>
              </a:rPr>
              <a:t> </a:t>
            </a:r>
            <a:r>
              <a:rPr sz="2176" spc="-12" dirty="0">
                <a:solidFill>
                  <a:srgbClr val="FFFFFF"/>
                </a:solidFill>
                <a:latin typeface="Arial MT"/>
                <a:cs typeface="Arial MT"/>
              </a:rPr>
              <a:t>projet </a:t>
            </a:r>
            <a:r>
              <a:rPr sz="2176" spc="-6" dirty="0">
                <a:solidFill>
                  <a:srgbClr val="FFFFFF"/>
                </a:solidFill>
                <a:latin typeface="Arial MT"/>
                <a:cs typeface="Arial MT"/>
              </a:rPr>
              <a:t>Maven</a:t>
            </a:r>
            <a:r>
              <a:rPr sz="2176" spc="-18" dirty="0">
                <a:solidFill>
                  <a:srgbClr val="FFFFFF"/>
                </a:solidFill>
                <a:latin typeface="Arial MT"/>
                <a:cs typeface="Arial MT"/>
              </a:rPr>
              <a:t> </a:t>
            </a:r>
            <a:r>
              <a:rPr sz="2176" spc="-6" dirty="0">
                <a:solidFill>
                  <a:srgbClr val="FFFFFF"/>
                </a:solidFill>
                <a:latin typeface="Arial MT"/>
                <a:cs typeface="Arial MT"/>
              </a:rPr>
              <a:t>contient</a:t>
            </a:r>
            <a:r>
              <a:rPr sz="2176" spc="-12" dirty="0">
                <a:solidFill>
                  <a:srgbClr val="FFFFFF"/>
                </a:solidFill>
                <a:latin typeface="Arial MT"/>
                <a:cs typeface="Arial MT"/>
              </a:rPr>
              <a:t> </a:t>
            </a:r>
            <a:r>
              <a:rPr sz="2176" spc="-6" dirty="0">
                <a:solidFill>
                  <a:srgbClr val="FFFFFF"/>
                </a:solidFill>
                <a:latin typeface="Arial MT"/>
                <a:cs typeface="Arial MT"/>
              </a:rPr>
              <a:t>le</a:t>
            </a:r>
            <a:r>
              <a:rPr sz="2176" spc="-18" dirty="0">
                <a:solidFill>
                  <a:srgbClr val="FFFFFF"/>
                </a:solidFill>
                <a:latin typeface="Arial MT"/>
                <a:cs typeface="Arial MT"/>
              </a:rPr>
              <a:t> </a:t>
            </a:r>
            <a:r>
              <a:rPr sz="2176" spc="-6" dirty="0">
                <a:solidFill>
                  <a:srgbClr val="FFFFFF"/>
                </a:solidFill>
                <a:latin typeface="Arial MT"/>
                <a:cs typeface="Arial MT"/>
              </a:rPr>
              <a:t>sous-projet </a:t>
            </a:r>
            <a:r>
              <a:rPr sz="2176" dirty="0">
                <a:solidFill>
                  <a:srgbClr val="FFFFFF"/>
                </a:solidFill>
                <a:latin typeface="Arial MT"/>
                <a:cs typeface="Arial MT"/>
              </a:rPr>
              <a:t>:</a:t>
            </a:r>
            <a:endParaRPr sz="2176" dirty="0">
              <a:solidFill>
                <a:prstClr val="black"/>
              </a:solidFill>
              <a:latin typeface="Arial MT"/>
              <a:cs typeface="Arial MT"/>
            </a:endParaRPr>
          </a:p>
          <a:p>
            <a:pPr marL="583512" indent="-392335" defTabSz="1105601">
              <a:spcBef>
                <a:spcPts val="1191"/>
              </a:spcBef>
              <a:buClr>
                <a:srgbClr val="0058FF"/>
              </a:buClr>
              <a:buSzPct val="75000"/>
              <a:buFont typeface="Lucida Sans Unicode"/>
              <a:buChar char="●"/>
              <a:tabLst>
                <a:tab pos="583512" algn="l"/>
                <a:tab pos="584278" algn="l"/>
              </a:tabLst>
            </a:pPr>
            <a:r>
              <a:rPr sz="2176" spc="-6" dirty="0">
                <a:solidFill>
                  <a:srgbClr val="FFFFFF"/>
                </a:solidFill>
                <a:latin typeface="Arial MT"/>
                <a:cs typeface="Arial MT"/>
              </a:rPr>
              <a:t>com.bigcorp.project.data-contract</a:t>
            </a:r>
            <a:endParaRPr sz="2176" dirty="0">
              <a:solidFill>
                <a:prstClr val="black"/>
              </a:solidFill>
              <a:latin typeface="Arial MT"/>
              <a:cs typeface="Arial MT"/>
            </a:endParaRPr>
          </a:p>
          <a:p>
            <a:pPr marL="61422" marR="36853" defTabSz="1105601">
              <a:lnSpc>
                <a:spcPts val="2442"/>
              </a:lnSpc>
              <a:spcBef>
                <a:spcPts val="1330"/>
              </a:spcBef>
            </a:pPr>
            <a:r>
              <a:rPr sz="2176" spc="-6" dirty="0">
                <a:solidFill>
                  <a:srgbClr val="FFFFFF"/>
                </a:solidFill>
                <a:latin typeface="Arial MT"/>
                <a:cs typeface="Arial MT"/>
              </a:rPr>
              <a:t>Celui-ci </a:t>
            </a:r>
            <a:r>
              <a:rPr sz="2176" spc="-12" dirty="0">
                <a:solidFill>
                  <a:srgbClr val="FFFFFF"/>
                </a:solidFill>
                <a:latin typeface="Arial MT"/>
                <a:cs typeface="Arial MT"/>
              </a:rPr>
              <a:t>contient </a:t>
            </a:r>
            <a:r>
              <a:rPr sz="2176" spc="-6" dirty="0">
                <a:solidFill>
                  <a:srgbClr val="FFFFFF"/>
                </a:solidFill>
                <a:latin typeface="Arial MT"/>
                <a:cs typeface="Arial MT"/>
              </a:rPr>
              <a:t>une interface AddressService, </a:t>
            </a:r>
            <a:r>
              <a:rPr sz="2176" spc="-12" dirty="0">
                <a:solidFill>
                  <a:srgbClr val="FFFFFF"/>
                </a:solidFill>
                <a:latin typeface="Arial MT"/>
                <a:cs typeface="Arial MT"/>
              </a:rPr>
              <a:t>implémentée dans </a:t>
            </a:r>
            <a:r>
              <a:rPr sz="2176" spc="-6" dirty="0">
                <a:solidFill>
                  <a:srgbClr val="FFFFFF"/>
                </a:solidFill>
                <a:latin typeface="Arial MT"/>
                <a:cs typeface="Arial MT"/>
              </a:rPr>
              <a:t>data-repository par </a:t>
            </a:r>
            <a:r>
              <a:rPr sz="2176" spc="-592" dirty="0">
                <a:solidFill>
                  <a:srgbClr val="FFFFFF"/>
                </a:solidFill>
                <a:latin typeface="Arial MT"/>
                <a:cs typeface="Arial MT"/>
              </a:rPr>
              <a:t> </a:t>
            </a:r>
            <a:r>
              <a:rPr sz="2176" spc="-6" dirty="0">
                <a:solidFill>
                  <a:srgbClr val="FFFFFF"/>
                </a:solidFill>
                <a:latin typeface="Arial MT"/>
                <a:cs typeface="Arial MT"/>
              </a:rPr>
              <a:t>AddressServiceImpl.</a:t>
            </a:r>
            <a:endParaRPr sz="2176" dirty="0">
              <a:solidFill>
                <a:prstClr val="black"/>
              </a:solidFill>
              <a:latin typeface="Arial MT"/>
              <a:cs typeface="Arial MT"/>
            </a:endParaRPr>
          </a:p>
          <a:p>
            <a:pPr marL="61422" marR="726318" defTabSz="1105601">
              <a:lnSpc>
                <a:spcPts val="2442"/>
              </a:lnSpc>
              <a:spcBef>
                <a:spcPts val="1276"/>
              </a:spcBef>
            </a:pPr>
            <a:r>
              <a:rPr sz="2176" spc="-6" dirty="0">
                <a:solidFill>
                  <a:srgbClr val="FFFFFF"/>
                </a:solidFill>
                <a:latin typeface="Arial MT"/>
                <a:cs typeface="Arial MT"/>
              </a:rPr>
              <a:t>Rendre data-contract</a:t>
            </a:r>
            <a:r>
              <a:rPr sz="2176" dirty="0">
                <a:solidFill>
                  <a:srgbClr val="FFFFFF"/>
                </a:solidFill>
                <a:latin typeface="Arial MT"/>
                <a:cs typeface="Arial MT"/>
              </a:rPr>
              <a:t> </a:t>
            </a:r>
            <a:r>
              <a:rPr sz="2176" spc="-6" dirty="0">
                <a:solidFill>
                  <a:srgbClr val="FFFFFF"/>
                </a:solidFill>
                <a:latin typeface="Arial MT"/>
                <a:cs typeface="Arial MT"/>
              </a:rPr>
              <a:t>modularisé et</a:t>
            </a:r>
            <a:r>
              <a:rPr sz="2176" dirty="0">
                <a:solidFill>
                  <a:srgbClr val="FFFFFF"/>
                </a:solidFill>
                <a:latin typeface="Arial MT"/>
                <a:cs typeface="Arial MT"/>
              </a:rPr>
              <a:t> </a:t>
            </a:r>
            <a:r>
              <a:rPr sz="2176" spc="-6" dirty="0">
                <a:solidFill>
                  <a:srgbClr val="FFFFFF"/>
                </a:solidFill>
                <a:latin typeface="Arial MT"/>
                <a:cs typeface="Arial MT"/>
              </a:rPr>
              <a:t>utiliser</a:t>
            </a:r>
            <a:r>
              <a:rPr sz="2176" dirty="0">
                <a:solidFill>
                  <a:srgbClr val="FFFFFF"/>
                </a:solidFill>
                <a:latin typeface="Arial MT"/>
                <a:cs typeface="Arial MT"/>
              </a:rPr>
              <a:t> </a:t>
            </a:r>
            <a:r>
              <a:rPr sz="2176" spc="-12" dirty="0">
                <a:solidFill>
                  <a:srgbClr val="FFFFFF"/>
                </a:solidFill>
                <a:latin typeface="Arial MT"/>
                <a:cs typeface="Arial MT"/>
              </a:rPr>
              <a:t>provides</a:t>
            </a:r>
            <a:r>
              <a:rPr sz="2176" dirty="0">
                <a:solidFill>
                  <a:srgbClr val="FFFFFF"/>
                </a:solidFill>
                <a:latin typeface="Arial MT"/>
                <a:cs typeface="Arial MT"/>
              </a:rPr>
              <a:t> </a:t>
            </a:r>
            <a:r>
              <a:rPr sz="2176" spc="-6" dirty="0">
                <a:solidFill>
                  <a:srgbClr val="FFFFFF"/>
                </a:solidFill>
                <a:latin typeface="Arial MT"/>
                <a:cs typeface="Arial MT"/>
              </a:rPr>
              <a:t>with </a:t>
            </a:r>
            <a:r>
              <a:rPr sz="2176" spc="-12" dirty="0">
                <a:solidFill>
                  <a:srgbClr val="FFFFFF"/>
                </a:solidFill>
                <a:latin typeface="Arial MT"/>
                <a:cs typeface="Arial MT"/>
              </a:rPr>
              <a:t>dans</a:t>
            </a:r>
            <a:r>
              <a:rPr sz="2176" dirty="0">
                <a:solidFill>
                  <a:srgbClr val="FFFFFF"/>
                </a:solidFill>
                <a:latin typeface="Arial MT"/>
                <a:cs typeface="Arial MT"/>
              </a:rPr>
              <a:t> </a:t>
            </a:r>
            <a:r>
              <a:rPr sz="2176" spc="-6" dirty="0">
                <a:solidFill>
                  <a:srgbClr val="FFFFFF"/>
                </a:solidFill>
                <a:latin typeface="Arial MT"/>
                <a:cs typeface="Arial MT"/>
              </a:rPr>
              <a:t>le fichier</a:t>
            </a:r>
            <a:r>
              <a:rPr sz="2176" dirty="0">
                <a:solidFill>
                  <a:srgbClr val="FFFFFF"/>
                </a:solidFill>
                <a:latin typeface="Arial MT"/>
                <a:cs typeface="Arial MT"/>
              </a:rPr>
              <a:t> </a:t>
            </a:r>
            <a:r>
              <a:rPr sz="2176" spc="-12" dirty="0">
                <a:solidFill>
                  <a:srgbClr val="FFFFFF"/>
                </a:solidFill>
                <a:latin typeface="Arial MT"/>
                <a:cs typeface="Arial MT"/>
              </a:rPr>
              <a:t>module- </a:t>
            </a:r>
            <a:r>
              <a:rPr sz="2176" spc="-585" dirty="0">
                <a:solidFill>
                  <a:srgbClr val="FFFFFF"/>
                </a:solidFill>
                <a:latin typeface="Arial MT"/>
                <a:cs typeface="Arial MT"/>
              </a:rPr>
              <a:t> </a:t>
            </a:r>
            <a:r>
              <a:rPr sz="2176" spc="-6" dirty="0">
                <a:solidFill>
                  <a:srgbClr val="FFFFFF"/>
                </a:solidFill>
                <a:latin typeface="Arial MT"/>
                <a:cs typeface="Arial MT"/>
              </a:rPr>
              <a:t>info.java</a:t>
            </a:r>
            <a:r>
              <a:rPr sz="2176" spc="-12" dirty="0">
                <a:solidFill>
                  <a:srgbClr val="FFFFFF"/>
                </a:solidFill>
                <a:latin typeface="Arial MT"/>
                <a:cs typeface="Arial MT"/>
              </a:rPr>
              <a:t> </a:t>
            </a:r>
            <a:r>
              <a:rPr sz="2176" spc="-6" dirty="0">
                <a:solidFill>
                  <a:srgbClr val="FFFFFF"/>
                </a:solidFill>
                <a:latin typeface="Arial MT"/>
                <a:cs typeface="Arial MT"/>
              </a:rPr>
              <a:t>de </a:t>
            </a:r>
            <a:r>
              <a:rPr sz="2176" spc="-18" dirty="0">
                <a:solidFill>
                  <a:srgbClr val="FFFFFF"/>
                </a:solidFill>
                <a:latin typeface="Arial MT"/>
                <a:cs typeface="Arial MT"/>
              </a:rPr>
              <a:t>data-repository,</a:t>
            </a:r>
            <a:r>
              <a:rPr sz="2176" spc="-6" dirty="0">
                <a:solidFill>
                  <a:srgbClr val="FFFFFF"/>
                </a:solidFill>
                <a:latin typeface="Arial MT"/>
                <a:cs typeface="Arial MT"/>
              </a:rPr>
              <a:t> et</a:t>
            </a:r>
            <a:r>
              <a:rPr sz="2176" dirty="0">
                <a:solidFill>
                  <a:srgbClr val="FFFFFF"/>
                </a:solidFill>
                <a:latin typeface="Arial MT"/>
                <a:cs typeface="Arial MT"/>
              </a:rPr>
              <a:t> </a:t>
            </a:r>
            <a:r>
              <a:rPr sz="2176" spc="-6" dirty="0">
                <a:solidFill>
                  <a:srgbClr val="FFFFFF"/>
                </a:solidFill>
                <a:latin typeface="Arial MT"/>
                <a:cs typeface="Arial MT"/>
              </a:rPr>
              <a:t>uses</a:t>
            </a:r>
            <a:r>
              <a:rPr sz="2176" dirty="0">
                <a:solidFill>
                  <a:srgbClr val="FFFFFF"/>
                </a:solidFill>
                <a:latin typeface="Arial MT"/>
                <a:cs typeface="Arial MT"/>
              </a:rPr>
              <a:t> </a:t>
            </a:r>
            <a:r>
              <a:rPr sz="2176" spc="-12" dirty="0">
                <a:solidFill>
                  <a:srgbClr val="FFFFFF"/>
                </a:solidFill>
                <a:latin typeface="Arial MT"/>
                <a:cs typeface="Arial MT"/>
              </a:rPr>
              <a:t>dans</a:t>
            </a:r>
            <a:r>
              <a:rPr sz="2176" spc="-6" dirty="0">
                <a:solidFill>
                  <a:srgbClr val="FFFFFF"/>
                </a:solidFill>
                <a:latin typeface="Arial MT"/>
                <a:cs typeface="Arial MT"/>
              </a:rPr>
              <a:t> le module-info.java de</a:t>
            </a:r>
            <a:r>
              <a:rPr sz="2176" spc="-12" dirty="0">
                <a:solidFill>
                  <a:srgbClr val="FFFFFF"/>
                </a:solidFill>
                <a:latin typeface="Arial MT"/>
                <a:cs typeface="Arial MT"/>
              </a:rPr>
              <a:t> </a:t>
            </a:r>
            <a:r>
              <a:rPr sz="2176" spc="-6" dirty="0">
                <a:solidFill>
                  <a:srgbClr val="FFFFFF"/>
                </a:solidFill>
                <a:latin typeface="Arial MT"/>
                <a:cs typeface="Arial MT"/>
              </a:rPr>
              <a:t>graphics.</a:t>
            </a:r>
            <a:endParaRPr sz="2176" dirty="0">
              <a:solidFill>
                <a:prstClr val="black"/>
              </a:solidFill>
              <a:latin typeface="Arial MT"/>
              <a:cs typeface="Arial MT"/>
            </a:endParaRPr>
          </a:p>
          <a:p>
            <a:pPr marL="61422" defTabSz="1105601">
              <a:spcBef>
                <a:spcPts val="1046"/>
              </a:spcBef>
            </a:pPr>
            <a:r>
              <a:rPr lang="fr-FR" sz="2176" spc="-6" dirty="0">
                <a:solidFill>
                  <a:srgbClr val="FFFFFF"/>
                </a:solidFill>
                <a:latin typeface="Arial MT"/>
                <a:cs typeface="Arial MT"/>
              </a:rPr>
              <a:t>Tester avec le main de </a:t>
            </a:r>
            <a:r>
              <a:rPr lang="fr-FR" sz="2176" spc="-6" dirty="0" err="1">
                <a:solidFill>
                  <a:srgbClr val="FFFFFF"/>
                </a:solidFill>
                <a:latin typeface="Arial MT"/>
                <a:cs typeface="Arial MT"/>
              </a:rPr>
              <a:t>StartWindow</a:t>
            </a:r>
            <a:endParaRPr sz="2176" dirty="0">
              <a:solidFill>
                <a:prstClr val="black"/>
              </a:solidFill>
              <a:latin typeface="Arial MT"/>
              <a:cs typeface="Arial MT"/>
            </a:endParaRPr>
          </a:p>
        </p:txBody>
      </p:sp>
    </p:spTree>
    <p:extLst>
      <p:ext uri="{BB962C8B-B14F-4D97-AF65-F5344CB8AC3E}">
        <p14:creationId xmlns:p14="http://schemas.microsoft.com/office/powerpoint/2010/main" val="37920274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AC79A-1A61-4F43-CD68-2FE5C4347FB6}"/>
              </a:ext>
            </a:extLst>
          </p:cNvPr>
          <p:cNvSpPr>
            <a:spLocks noGrp="1"/>
          </p:cNvSpPr>
          <p:nvPr>
            <p:ph type="title"/>
          </p:nvPr>
        </p:nvSpPr>
        <p:spPr/>
        <p:txBody>
          <a:bodyPr/>
          <a:lstStyle/>
          <a:p>
            <a:r>
              <a:rPr lang="fr-FR" dirty="0"/>
              <a:t>COMMIT</a:t>
            </a:r>
          </a:p>
        </p:txBody>
      </p:sp>
      <p:sp>
        <p:nvSpPr>
          <p:cNvPr id="3" name="Espace réservé du texte 2">
            <a:extLst>
              <a:ext uri="{FF2B5EF4-FFF2-40B4-BE49-F238E27FC236}">
                <a16:creationId xmlns:a16="http://schemas.microsoft.com/office/drawing/2014/main" id="{A764D0E9-82A3-42AE-B9EC-470FACA58C16}"/>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6996624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963537"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Mod</a:t>
            </a:r>
            <a:r>
              <a:rPr sz="1814" b="1" spc="-12" dirty="0">
                <a:solidFill>
                  <a:srgbClr val="0058FF"/>
                </a:solidFill>
                <a:latin typeface="Arial"/>
                <a:cs typeface="Arial"/>
              </a:rPr>
              <a:t>u</a:t>
            </a:r>
            <a:r>
              <a:rPr sz="1814" b="1" dirty="0">
                <a:solidFill>
                  <a:srgbClr val="0058FF"/>
                </a:solidFill>
                <a:latin typeface="Arial"/>
                <a:cs typeface="Arial"/>
              </a:rPr>
              <a:t>les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2085231" cy="573671"/>
          </a:xfrm>
          <a:prstGeom prst="rect">
            <a:avLst/>
          </a:prstGeom>
        </p:spPr>
        <p:txBody>
          <a:bodyPr vert="horz" wrap="square" lIns="0" tIns="15355" rIns="0" bIns="0" rtlCol="0">
            <a:spAutoFit/>
          </a:bodyPr>
          <a:lstStyle/>
          <a:p>
            <a:pPr marL="15356">
              <a:spcBef>
                <a:spcPts val="121"/>
              </a:spcBef>
            </a:pPr>
            <a:r>
              <a:rPr spc="429" dirty="0"/>
              <a:t>Open(s)</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740408"/>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668010" y="3212671"/>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668010" y="3684935"/>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8" name="object 8"/>
          <p:cNvSpPr txBox="1"/>
          <p:nvPr/>
        </p:nvSpPr>
        <p:spPr>
          <a:xfrm>
            <a:off x="1059752" y="1563880"/>
            <a:ext cx="10349380" cy="2685163"/>
          </a:xfrm>
          <a:prstGeom prst="rect">
            <a:avLst/>
          </a:prstGeom>
        </p:spPr>
        <p:txBody>
          <a:bodyPr vert="horz" wrap="square" lIns="0" tIns="42994" rIns="0" bIns="0" rtlCol="0">
            <a:spAutoFit/>
          </a:bodyPr>
          <a:lstStyle/>
          <a:p>
            <a:pPr marL="15356" marR="66796" defTabSz="1105601">
              <a:lnSpc>
                <a:spcPts val="2442"/>
              </a:lnSpc>
              <a:spcBef>
                <a:spcPts val="339"/>
              </a:spcBef>
            </a:pPr>
            <a:r>
              <a:rPr sz="2176" spc="-18" dirty="0">
                <a:solidFill>
                  <a:srgbClr val="FFFFFF"/>
                </a:solidFill>
                <a:latin typeface="Arial MT"/>
                <a:cs typeface="Arial MT"/>
              </a:rPr>
              <a:t>Avant</a:t>
            </a:r>
            <a:r>
              <a:rPr sz="2176" dirty="0">
                <a:solidFill>
                  <a:srgbClr val="FFFFFF"/>
                </a:solidFill>
                <a:latin typeface="Arial MT"/>
                <a:cs typeface="Arial MT"/>
              </a:rPr>
              <a:t> </a:t>
            </a:r>
            <a:r>
              <a:rPr sz="2176" spc="-6" dirty="0">
                <a:solidFill>
                  <a:srgbClr val="FFFFFF"/>
                </a:solidFill>
                <a:latin typeface="Arial MT"/>
                <a:cs typeface="Arial MT"/>
              </a:rPr>
              <a:t>Java 9,</a:t>
            </a:r>
            <a:r>
              <a:rPr sz="2176" dirty="0">
                <a:solidFill>
                  <a:srgbClr val="FFFFFF"/>
                </a:solidFill>
                <a:latin typeface="Arial MT"/>
                <a:cs typeface="Arial MT"/>
              </a:rPr>
              <a:t> </a:t>
            </a:r>
            <a:r>
              <a:rPr sz="2176" spc="-6" dirty="0">
                <a:solidFill>
                  <a:srgbClr val="FFFFFF"/>
                </a:solidFill>
                <a:latin typeface="Arial MT"/>
                <a:cs typeface="Arial MT"/>
              </a:rPr>
              <a:t>il</a:t>
            </a:r>
            <a:r>
              <a:rPr sz="2176" dirty="0">
                <a:solidFill>
                  <a:srgbClr val="FFFFFF"/>
                </a:solidFill>
                <a:latin typeface="Arial MT"/>
                <a:cs typeface="Arial MT"/>
              </a:rPr>
              <a:t> </a:t>
            </a:r>
            <a:r>
              <a:rPr sz="2176" spc="-6" dirty="0">
                <a:solidFill>
                  <a:srgbClr val="FFFFFF"/>
                </a:solidFill>
                <a:latin typeface="Arial MT"/>
                <a:cs typeface="Arial MT"/>
              </a:rPr>
              <a:t>était</a:t>
            </a:r>
            <a:r>
              <a:rPr sz="2176" dirty="0">
                <a:solidFill>
                  <a:srgbClr val="FFFFFF"/>
                </a:solidFill>
                <a:latin typeface="Arial MT"/>
                <a:cs typeface="Arial MT"/>
              </a:rPr>
              <a:t> </a:t>
            </a:r>
            <a:r>
              <a:rPr sz="2176" spc="-6" dirty="0">
                <a:solidFill>
                  <a:srgbClr val="FFFFFF"/>
                </a:solidFill>
                <a:latin typeface="Arial MT"/>
                <a:cs typeface="Arial MT"/>
              </a:rPr>
              <a:t>possible </a:t>
            </a:r>
            <a:r>
              <a:rPr sz="2176" spc="-12" dirty="0">
                <a:solidFill>
                  <a:srgbClr val="FFFFFF"/>
                </a:solidFill>
                <a:latin typeface="Arial MT"/>
                <a:cs typeface="Arial MT"/>
              </a:rPr>
              <a:t>d’utiliser</a:t>
            </a:r>
            <a:r>
              <a:rPr sz="2176" dirty="0">
                <a:solidFill>
                  <a:srgbClr val="FFFFFF"/>
                </a:solidFill>
                <a:latin typeface="Arial MT"/>
                <a:cs typeface="Arial MT"/>
              </a:rPr>
              <a:t> </a:t>
            </a:r>
            <a:r>
              <a:rPr sz="2176" spc="-6" dirty="0">
                <a:solidFill>
                  <a:srgbClr val="FFFFFF"/>
                </a:solidFill>
                <a:latin typeface="Arial MT"/>
                <a:cs typeface="Arial MT"/>
              </a:rPr>
              <a:t>la</a:t>
            </a:r>
            <a:r>
              <a:rPr sz="2176" dirty="0">
                <a:solidFill>
                  <a:srgbClr val="FFFFFF"/>
                </a:solidFill>
                <a:latin typeface="Arial MT"/>
                <a:cs typeface="Arial MT"/>
              </a:rPr>
              <a:t> </a:t>
            </a:r>
            <a:r>
              <a:rPr sz="2176" spc="-6" dirty="0">
                <a:solidFill>
                  <a:srgbClr val="FFFFFF"/>
                </a:solidFill>
                <a:latin typeface="Arial MT"/>
                <a:cs typeface="Arial MT"/>
              </a:rPr>
              <a:t>réflexion </a:t>
            </a:r>
            <a:r>
              <a:rPr sz="2176" spc="-12" dirty="0">
                <a:solidFill>
                  <a:srgbClr val="FFFFFF"/>
                </a:solidFill>
                <a:latin typeface="Arial MT"/>
                <a:cs typeface="Arial MT"/>
              </a:rPr>
              <a:t>pour</a:t>
            </a:r>
            <a:r>
              <a:rPr sz="2176" dirty="0">
                <a:solidFill>
                  <a:srgbClr val="FFFFFF"/>
                </a:solidFill>
                <a:latin typeface="Arial MT"/>
                <a:cs typeface="Arial MT"/>
              </a:rPr>
              <a:t> </a:t>
            </a:r>
            <a:r>
              <a:rPr sz="2176" spc="-6" dirty="0">
                <a:solidFill>
                  <a:srgbClr val="FFFFFF"/>
                </a:solidFill>
                <a:latin typeface="Arial MT"/>
                <a:cs typeface="Arial MT"/>
              </a:rPr>
              <a:t>connaître</a:t>
            </a:r>
            <a:r>
              <a:rPr sz="2176" dirty="0">
                <a:solidFill>
                  <a:srgbClr val="FFFFFF"/>
                </a:solidFill>
                <a:latin typeface="Arial MT"/>
                <a:cs typeface="Arial MT"/>
              </a:rPr>
              <a:t> </a:t>
            </a:r>
            <a:r>
              <a:rPr sz="2176" spc="-6" dirty="0">
                <a:solidFill>
                  <a:srgbClr val="FFFFFF"/>
                </a:solidFill>
                <a:latin typeface="Arial MT"/>
                <a:cs typeface="Arial MT"/>
              </a:rPr>
              <a:t>tous</a:t>
            </a:r>
            <a:r>
              <a:rPr sz="2176" dirty="0">
                <a:solidFill>
                  <a:srgbClr val="FFFFFF"/>
                </a:solidFill>
                <a:latin typeface="Arial MT"/>
                <a:cs typeface="Arial MT"/>
              </a:rPr>
              <a:t> </a:t>
            </a:r>
            <a:r>
              <a:rPr sz="2176" spc="-6" dirty="0">
                <a:solidFill>
                  <a:srgbClr val="FFFFFF"/>
                </a:solidFill>
                <a:latin typeface="Arial MT"/>
                <a:cs typeface="Arial MT"/>
              </a:rPr>
              <a:t>les</a:t>
            </a:r>
            <a:r>
              <a:rPr sz="2176" dirty="0">
                <a:solidFill>
                  <a:srgbClr val="FFFFFF"/>
                </a:solidFill>
                <a:latin typeface="Arial MT"/>
                <a:cs typeface="Arial MT"/>
              </a:rPr>
              <a:t> </a:t>
            </a:r>
            <a:r>
              <a:rPr sz="2176" spc="-6" dirty="0">
                <a:solidFill>
                  <a:srgbClr val="FFFFFF"/>
                </a:solidFill>
                <a:latin typeface="Arial MT"/>
                <a:cs typeface="Arial MT"/>
              </a:rPr>
              <a:t>types</a:t>
            </a:r>
            <a:r>
              <a:rPr sz="2176" dirty="0">
                <a:solidFill>
                  <a:srgbClr val="FFFFFF"/>
                </a:solidFill>
                <a:latin typeface="Arial MT"/>
                <a:cs typeface="Arial MT"/>
              </a:rPr>
              <a:t> </a:t>
            </a:r>
            <a:r>
              <a:rPr sz="2176" spc="-6" dirty="0">
                <a:solidFill>
                  <a:srgbClr val="FFFFFF"/>
                </a:solidFill>
                <a:latin typeface="Arial MT"/>
                <a:cs typeface="Arial MT"/>
              </a:rPr>
              <a:t>d’un </a:t>
            </a:r>
            <a:r>
              <a:rPr sz="2176" spc="-585" dirty="0">
                <a:solidFill>
                  <a:srgbClr val="FFFFFF"/>
                </a:solidFill>
                <a:latin typeface="Arial MT"/>
                <a:cs typeface="Arial MT"/>
              </a:rPr>
              <a:t> </a:t>
            </a:r>
            <a:r>
              <a:rPr sz="2176" spc="-12" dirty="0">
                <a:solidFill>
                  <a:srgbClr val="FFFFFF"/>
                </a:solidFill>
                <a:latin typeface="Arial MT"/>
                <a:cs typeface="Arial MT"/>
              </a:rPr>
              <a:t>package,</a:t>
            </a:r>
            <a:r>
              <a:rPr sz="2176" dirty="0">
                <a:solidFill>
                  <a:srgbClr val="FFFFFF"/>
                </a:solidFill>
                <a:latin typeface="Arial MT"/>
                <a:cs typeface="Arial MT"/>
              </a:rPr>
              <a:t> </a:t>
            </a:r>
            <a:r>
              <a:rPr sz="2176" spc="-6" dirty="0">
                <a:solidFill>
                  <a:srgbClr val="FFFFFF"/>
                </a:solidFill>
                <a:latin typeface="Arial MT"/>
                <a:cs typeface="Arial MT"/>
              </a:rPr>
              <a:t>et</a:t>
            </a:r>
            <a:r>
              <a:rPr sz="2176" dirty="0">
                <a:solidFill>
                  <a:srgbClr val="FFFFFF"/>
                </a:solidFill>
                <a:latin typeface="Arial MT"/>
                <a:cs typeface="Arial MT"/>
              </a:rPr>
              <a:t> </a:t>
            </a:r>
            <a:r>
              <a:rPr sz="2176" spc="-6" dirty="0">
                <a:solidFill>
                  <a:srgbClr val="FFFFFF"/>
                </a:solidFill>
                <a:latin typeface="Arial MT"/>
                <a:cs typeface="Arial MT"/>
              </a:rPr>
              <a:t>lire ou écrire </a:t>
            </a:r>
            <a:r>
              <a:rPr sz="2176" spc="-12" dirty="0">
                <a:solidFill>
                  <a:srgbClr val="FFFFFF"/>
                </a:solidFill>
                <a:latin typeface="Arial MT"/>
                <a:cs typeface="Arial MT"/>
              </a:rPr>
              <a:t>dans</a:t>
            </a:r>
            <a:r>
              <a:rPr sz="2176" dirty="0">
                <a:solidFill>
                  <a:srgbClr val="FFFFFF"/>
                </a:solidFill>
                <a:latin typeface="Arial MT"/>
                <a:cs typeface="Arial MT"/>
              </a:rPr>
              <a:t> </a:t>
            </a:r>
            <a:r>
              <a:rPr sz="2176" spc="-6" dirty="0">
                <a:solidFill>
                  <a:srgbClr val="FFFFFF"/>
                </a:solidFill>
                <a:latin typeface="Arial MT"/>
                <a:cs typeface="Arial MT"/>
              </a:rPr>
              <a:t>tous</a:t>
            </a:r>
            <a:r>
              <a:rPr sz="2176" dirty="0">
                <a:solidFill>
                  <a:srgbClr val="FFFFFF"/>
                </a:solidFill>
                <a:latin typeface="Arial MT"/>
                <a:cs typeface="Arial MT"/>
              </a:rPr>
              <a:t> </a:t>
            </a:r>
            <a:r>
              <a:rPr sz="2176" spc="-6" dirty="0">
                <a:solidFill>
                  <a:srgbClr val="FFFFFF"/>
                </a:solidFill>
                <a:latin typeface="Arial MT"/>
                <a:cs typeface="Arial MT"/>
              </a:rPr>
              <a:t>les</a:t>
            </a:r>
            <a:r>
              <a:rPr sz="2176" dirty="0">
                <a:solidFill>
                  <a:srgbClr val="FFFFFF"/>
                </a:solidFill>
                <a:latin typeface="Arial MT"/>
                <a:cs typeface="Arial MT"/>
              </a:rPr>
              <a:t> </a:t>
            </a:r>
            <a:r>
              <a:rPr sz="2176" spc="-6" dirty="0">
                <a:solidFill>
                  <a:srgbClr val="FFFFFF"/>
                </a:solidFill>
                <a:latin typeface="Arial MT"/>
                <a:cs typeface="Arial MT"/>
              </a:rPr>
              <a:t>attributs</a:t>
            </a:r>
            <a:r>
              <a:rPr sz="2176" dirty="0">
                <a:solidFill>
                  <a:srgbClr val="FFFFFF"/>
                </a:solidFill>
                <a:latin typeface="Arial MT"/>
                <a:cs typeface="Arial MT"/>
              </a:rPr>
              <a:t> </a:t>
            </a:r>
            <a:r>
              <a:rPr sz="2176" spc="-6" dirty="0">
                <a:solidFill>
                  <a:srgbClr val="FFFFFF"/>
                </a:solidFill>
                <a:latin typeface="Arial MT"/>
                <a:cs typeface="Arial MT"/>
              </a:rPr>
              <a:t>de ce type,</a:t>
            </a:r>
            <a:r>
              <a:rPr sz="2176" dirty="0">
                <a:solidFill>
                  <a:srgbClr val="FFFFFF"/>
                </a:solidFill>
                <a:latin typeface="Arial MT"/>
                <a:cs typeface="Arial MT"/>
              </a:rPr>
              <a:t> </a:t>
            </a:r>
            <a:r>
              <a:rPr sz="2176" spc="-6" dirty="0">
                <a:solidFill>
                  <a:srgbClr val="FFFFFF"/>
                </a:solidFill>
                <a:latin typeface="Arial MT"/>
                <a:cs typeface="Arial MT"/>
              </a:rPr>
              <a:t>et</a:t>
            </a:r>
            <a:r>
              <a:rPr sz="2176" dirty="0">
                <a:solidFill>
                  <a:srgbClr val="FFFFFF"/>
                </a:solidFill>
                <a:latin typeface="Arial MT"/>
                <a:cs typeface="Arial MT"/>
              </a:rPr>
              <a:t> </a:t>
            </a:r>
            <a:r>
              <a:rPr sz="2176" spc="-6" dirty="0">
                <a:solidFill>
                  <a:srgbClr val="FFFFFF"/>
                </a:solidFill>
                <a:latin typeface="Arial MT"/>
                <a:cs typeface="Arial MT"/>
              </a:rPr>
              <a:t>exécuter</a:t>
            </a:r>
            <a:r>
              <a:rPr sz="2176" dirty="0">
                <a:solidFill>
                  <a:srgbClr val="FFFFFF"/>
                </a:solidFill>
                <a:latin typeface="Arial MT"/>
                <a:cs typeface="Arial MT"/>
              </a:rPr>
              <a:t> </a:t>
            </a:r>
            <a:r>
              <a:rPr sz="2176" spc="-6" dirty="0">
                <a:solidFill>
                  <a:srgbClr val="FFFFFF"/>
                </a:solidFill>
                <a:latin typeface="Arial MT"/>
                <a:cs typeface="Arial MT"/>
              </a:rPr>
              <a:t>toutes</a:t>
            </a:r>
            <a:r>
              <a:rPr sz="2176" dirty="0">
                <a:solidFill>
                  <a:srgbClr val="FFFFFF"/>
                </a:solidFill>
                <a:latin typeface="Arial MT"/>
                <a:cs typeface="Arial MT"/>
              </a:rPr>
              <a:t> </a:t>
            </a:r>
            <a:r>
              <a:rPr sz="2176" spc="-6" dirty="0">
                <a:solidFill>
                  <a:srgbClr val="FFFFFF"/>
                </a:solidFill>
                <a:latin typeface="Arial MT"/>
                <a:cs typeface="Arial MT"/>
              </a:rPr>
              <a:t>ses </a:t>
            </a:r>
            <a:r>
              <a:rPr sz="2176" dirty="0">
                <a:solidFill>
                  <a:srgbClr val="FFFFFF"/>
                </a:solidFill>
                <a:latin typeface="Arial MT"/>
                <a:cs typeface="Arial MT"/>
              </a:rPr>
              <a:t> </a:t>
            </a:r>
            <a:r>
              <a:rPr sz="2176" spc="-6" dirty="0">
                <a:solidFill>
                  <a:srgbClr val="FFFFFF"/>
                </a:solidFill>
                <a:latin typeface="Arial MT"/>
                <a:cs typeface="Arial MT"/>
              </a:rPr>
              <a:t>méthodes.</a:t>
            </a:r>
            <a:endParaRPr sz="2176">
              <a:solidFill>
                <a:prstClr val="black"/>
              </a:solidFill>
              <a:latin typeface="Arial MT"/>
              <a:cs typeface="Arial MT"/>
            </a:endParaRPr>
          </a:p>
          <a:p>
            <a:pPr marL="15356" marR="6142" defTabSz="1105601">
              <a:lnSpc>
                <a:spcPts val="3724"/>
              </a:lnSpc>
              <a:spcBef>
                <a:spcPts val="242"/>
              </a:spcBef>
            </a:pPr>
            <a:r>
              <a:rPr sz="2176" dirty="0">
                <a:solidFill>
                  <a:srgbClr val="FFFFFF"/>
                </a:solidFill>
                <a:latin typeface="Arial MT"/>
                <a:cs typeface="Arial MT"/>
              </a:rPr>
              <a:t>Il</a:t>
            </a:r>
            <a:r>
              <a:rPr sz="2176" spc="36" dirty="0">
                <a:solidFill>
                  <a:srgbClr val="FFFFFF"/>
                </a:solidFill>
                <a:latin typeface="Arial MT"/>
                <a:cs typeface="Arial MT"/>
              </a:rPr>
              <a:t> </a:t>
            </a:r>
            <a:r>
              <a:rPr sz="2176" spc="-6" dirty="0">
                <a:solidFill>
                  <a:srgbClr val="FFFFFF"/>
                </a:solidFill>
                <a:latin typeface="Arial MT"/>
                <a:cs typeface="Arial MT"/>
              </a:rPr>
              <a:t>n’est</a:t>
            </a:r>
            <a:r>
              <a:rPr sz="2176" spc="48" dirty="0">
                <a:solidFill>
                  <a:srgbClr val="FFFFFF"/>
                </a:solidFill>
                <a:latin typeface="Arial MT"/>
                <a:cs typeface="Arial MT"/>
              </a:rPr>
              <a:t> </a:t>
            </a:r>
            <a:r>
              <a:rPr sz="2176" spc="-6" dirty="0">
                <a:solidFill>
                  <a:srgbClr val="FFFFFF"/>
                </a:solidFill>
                <a:latin typeface="Arial MT"/>
                <a:cs typeface="Arial MT"/>
              </a:rPr>
              <a:t>pas</a:t>
            </a:r>
            <a:r>
              <a:rPr sz="2176" spc="48" dirty="0">
                <a:solidFill>
                  <a:srgbClr val="FFFFFF"/>
                </a:solidFill>
                <a:latin typeface="Arial MT"/>
                <a:cs typeface="Arial MT"/>
              </a:rPr>
              <a:t> </a:t>
            </a:r>
            <a:r>
              <a:rPr sz="2176" spc="-6" dirty="0">
                <a:solidFill>
                  <a:srgbClr val="FFFFFF"/>
                </a:solidFill>
                <a:latin typeface="Arial MT"/>
                <a:cs typeface="Arial MT"/>
              </a:rPr>
              <a:t>exagéré</a:t>
            </a:r>
            <a:r>
              <a:rPr sz="2176" spc="42" dirty="0">
                <a:solidFill>
                  <a:srgbClr val="FFFFFF"/>
                </a:solidFill>
                <a:latin typeface="Arial MT"/>
                <a:cs typeface="Arial MT"/>
              </a:rPr>
              <a:t> </a:t>
            </a:r>
            <a:r>
              <a:rPr sz="2176" spc="-6" dirty="0">
                <a:solidFill>
                  <a:srgbClr val="FFFFFF"/>
                </a:solidFill>
                <a:latin typeface="Arial MT"/>
                <a:cs typeface="Arial MT"/>
              </a:rPr>
              <a:t>de</a:t>
            </a:r>
            <a:r>
              <a:rPr sz="2176" spc="36" dirty="0">
                <a:solidFill>
                  <a:srgbClr val="FFFFFF"/>
                </a:solidFill>
                <a:latin typeface="Arial MT"/>
                <a:cs typeface="Arial MT"/>
              </a:rPr>
              <a:t> </a:t>
            </a:r>
            <a:r>
              <a:rPr sz="2176" spc="-6" dirty="0">
                <a:solidFill>
                  <a:srgbClr val="FFFFFF"/>
                </a:solidFill>
                <a:latin typeface="Arial MT"/>
                <a:cs typeface="Arial MT"/>
              </a:rPr>
              <a:t>dire</a:t>
            </a:r>
            <a:r>
              <a:rPr sz="2176" spc="42" dirty="0">
                <a:solidFill>
                  <a:srgbClr val="FFFFFF"/>
                </a:solidFill>
                <a:latin typeface="Arial MT"/>
                <a:cs typeface="Arial MT"/>
              </a:rPr>
              <a:t> </a:t>
            </a:r>
            <a:r>
              <a:rPr sz="2176" spc="-12" dirty="0">
                <a:solidFill>
                  <a:srgbClr val="FFFFFF"/>
                </a:solidFill>
                <a:latin typeface="Arial MT"/>
                <a:cs typeface="Arial MT"/>
              </a:rPr>
              <a:t>qu’aucune</a:t>
            </a:r>
            <a:r>
              <a:rPr sz="2176" spc="42" dirty="0">
                <a:solidFill>
                  <a:srgbClr val="FFFFFF"/>
                </a:solidFill>
                <a:latin typeface="Arial MT"/>
                <a:cs typeface="Arial MT"/>
              </a:rPr>
              <a:t> </a:t>
            </a:r>
            <a:r>
              <a:rPr sz="2176" spc="-6" dirty="0">
                <a:solidFill>
                  <a:srgbClr val="FFFFFF"/>
                </a:solidFill>
                <a:latin typeface="Arial MT"/>
                <a:cs typeface="Arial MT"/>
              </a:rPr>
              <a:t>classe</a:t>
            </a:r>
            <a:r>
              <a:rPr sz="2176" spc="42" dirty="0">
                <a:solidFill>
                  <a:srgbClr val="FFFFFF"/>
                </a:solidFill>
                <a:latin typeface="Arial MT"/>
                <a:cs typeface="Arial MT"/>
              </a:rPr>
              <a:t> </a:t>
            </a:r>
            <a:r>
              <a:rPr sz="2176" spc="-6" dirty="0">
                <a:solidFill>
                  <a:srgbClr val="FFFFFF"/>
                </a:solidFill>
                <a:latin typeface="Arial MT"/>
                <a:cs typeface="Arial MT"/>
              </a:rPr>
              <a:t>n’était</a:t>
            </a:r>
            <a:r>
              <a:rPr sz="2176" spc="48" dirty="0">
                <a:solidFill>
                  <a:srgbClr val="FFFFFF"/>
                </a:solidFill>
                <a:latin typeface="Arial MT"/>
                <a:cs typeface="Arial MT"/>
              </a:rPr>
              <a:t> </a:t>
            </a:r>
            <a:r>
              <a:rPr sz="2176" spc="-6" dirty="0">
                <a:solidFill>
                  <a:srgbClr val="FFFFFF"/>
                </a:solidFill>
                <a:latin typeface="Arial MT"/>
                <a:cs typeface="Arial MT"/>
              </a:rPr>
              <a:t>complètement</a:t>
            </a:r>
            <a:r>
              <a:rPr sz="2176" spc="42" dirty="0">
                <a:solidFill>
                  <a:srgbClr val="FFFFFF"/>
                </a:solidFill>
                <a:latin typeface="Arial MT"/>
                <a:cs typeface="Arial MT"/>
              </a:rPr>
              <a:t> </a:t>
            </a:r>
            <a:r>
              <a:rPr sz="2176" spc="-12" dirty="0">
                <a:solidFill>
                  <a:srgbClr val="FFFFFF"/>
                </a:solidFill>
                <a:latin typeface="Arial MT"/>
                <a:cs typeface="Arial MT"/>
              </a:rPr>
              <a:t>encapsulée. </a:t>
            </a:r>
            <a:r>
              <a:rPr sz="2176" spc="-6" dirty="0">
                <a:solidFill>
                  <a:srgbClr val="FFFFFF"/>
                </a:solidFill>
                <a:latin typeface="Arial MT"/>
                <a:cs typeface="Arial MT"/>
              </a:rPr>
              <a:t> </a:t>
            </a:r>
            <a:r>
              <a:rPr sz="2176" spc="-18" dirty="0">
                <a:solidFill>
                  <a:srgbClr val="FFFFFF"/>
                </a:solidFill>
                <a:latin typeface="Arial MT"/>
                <a:cs typeface="Arial MT"/>
              </a:rPr>
              <a:t>Avec</a:t>
            </a:r>
            <a:r>
              <a:rPr sz="2176" spc="-6" dirty="0">
                <a:solidFill>
                  <a:srgbClr val="FFFFFF"/>
                </a:solidFill>
                <a:latin typeface="Arial MT"/>
                <a:cs typeface="Arial MT"/>
              </a:rPr>
              <a:t> le système de module,</a:t>
            </a:r>
            <a:r>
              <a:rPr sz="2176" dirty="0">
                <a:solidFill>
                  <a:srgbClr val="FFFFFF"/>
                </a:solidFill>
                <a:latin typeface="Arial MT"/>
                <a:cs typeface="Arial MT"/>
              </a:rPr>
              <a:t> </a:t>
            </a:r>
            <a:r>
              <a:rPr sz="2176" spc="-6" dirty="0">
                <a:solidFill>
                  <a:srgbClr val="FFFFFF"/>
                </a:solidFill>
                <a:latin typeface="Arial MT"/>
                <a:cs typeface="Arial MT"/>
              </a:rPr>
              <a:t>les</a:t>
            </a:r>
            <a:r>
              <a:rPr sz="2176" dirty="0">
                <a:solidFill>
                  <a:srgbClr val="FFFFFF"/>
                </a:solidFill>
                <a:latin typeface="Arial MT"/>
                <a:cs typeface="Arial MT"/>
              </a:rPr>
              <a:t> </a:t>
            </a:r>
            <a:r>
              <a:rPr sz="2176" spc="-6" dirty="0">
                <a:solidFill>
                  <a:srgbClr val="FFFFFF"/>
                </a:solidFill>
                <a:latin typeface="Arial MT"/>
                <a:cs typeface="Arial MT"/>
              </a:rPr>
              <a:t>restrictions d’export</a:t>
            </a:r>
            <a:r>
              <a:rPr sz="2176" dirty="0">
                <a:solidFill>
                  <a:srgbClr val="FFFFFF"/>
                </a:solidFill>
                <a:latin typeface="Arial MT"/>
                <a:cs typeface="Arial MT"/>
              </a:rPr>
              <a:t> </a:t>
            </a:r>
            <a:r>
              <a:rPr sz="2176" spc="-12" dirty="0">
                <a:solidFill>
                  <a:srgbClr val="FFFFFF"/>
                </a:solidFill>
                <a:latin typeface="Arial MT"/>
                <a:cs typeface="Arial MT"/>
              </a:rPr>
              <a:t>s’appliquent</a:t>
            </a:r>
            <a:r>
              <a:rPr sz="2176" dirty="0">
                <a:solidFill>
                  <a:srgbClr val="FFFFFF"/>
                </a:solidFill>
                <a:latin typeface="Arial MT"/>
                <a:cs typeface="Arial MT"/>
              </a:rPr>
              <a:t> </a:t>
            </a:r>
            <a:r>
              <a:rPr sz="2176" spc="-6" dirty="0">
                <a:solidFill>
                  <a:srgbClr val="FFFFFF"/>
                </a:solidFill>
                <a:latin typeface="Arial MT"/>
                <a:cs typeface="Arial MT"/>
              </a:rPr>
              <a:t>aussi </a:t>
            </a:r>
            <a:r>
              <a:rPr sz="2176" dirty="0">
                <a:solidFill>
                  <a:srgbClr val="FFFFFF"/>
                </a:solidFill>
                <a:latin typeface="Arial MT"/>
                <a:cs typeface="Arial MT"/>
              </a:rPr>
              <a:t>à</a:t>
            </a:r>
            <a:r>
              <a:rPr sz="2176" spc="-6" dirty="0">
                <a:solidFill>
                  <a:srgbClr val="FFFFFF"/>
                </a:solidFill>
                <a:latin typeface="Arial MT"/>
                <a:cs typeface="Arial MT"/>
              </a:rPr>
              <a:t> la réflexion.</a:t>
            </a:r>
            <a:endParaRPr sz="2176">
              <a:solidFill>
                <a:prstClr val="black"/>
              </a:solidFill>
              <a:latin typeface="Arial MT"/>
              <a:cs typeface="Arial MT"/>
            </a:endParaRPr>
          </a:p>
          <a:p>
            <a:pPr marL="15356" marR="16891" defTabSz="1105601">
              <a:lnSpc>
                <a:spcPts val="2442"/>
              </a:lnSpc>
              <a:spcBef>
                <a:spcPts val="1016"/>
              </a:spcBef>
            </a:pPr>
            <a:r>
              <a:rPr sz="2176" spc="-6" dirty="0">
                <a:solidFill>
                  <a:srgbClr val="FFFFFF"/>
                </a:solidFill>
                <a:latin typeface="Arial MT"/>
                <a:cs typeface="Arial MT"/>
              </a:rPr>
              <a:t>La</a:t>
            </a:r>
            <a:r>
              <a:rPr sz="2176" spc="-12" dirty="0">
                <a:solidFill>
                  <a:srgbClr val="FFFFFF"/>
                </a:solidFill>
                <a:latin typeface="Arial MT"/>
                <a:cs typeface="Arial MT"/>
              </a:rPr>
              <a:t> </a:t>
            </a:r>
            <a:r>
              <a:rPr sz="2176" spc="-6" dirty="0">
                <a:solidFill>
                  <a:srgbClr val="FFFFFF"/>
                </a:solidFill>
                <a:latin typeface="Arial MT"/>
                <a:cs typeface="Arial MT"/>
              </a:rPr>
              <a:t>permission </a:t>
            </a:r>
            <a:r>
              <a:rPr sz="2176" spc="-12" dirty="0">
                <a:solidFill>
                  <a:srgbClr val="FFFFFF"/>
                </a:solidFill>
                <a:latin typeface="Arial MT"/>
                <a:cs typeface="Arial MT"/>
              </a:rPr>
              <a:t>d’utiliser</a:t>
            </a:r>
            <a:r>
              <a:rPr sz="2176" dirty="0">
                <a:solidFill>
                  <a:srgbClr val="FFFFFF"/>
                </a:solidFill>
                <a:latin typeface="Arial MT"/>
                <a:cs typeface="Arial MT"/>
              </a:rPr>
              <a:t> </a:t>
            </a:r>
            <a:r>
              <a:rPr sz="2176" spc="-6" dirty="0">
                <a:solidFill>
                  <a:srgbClr val="FFFFFF"/>
                </a:solidFill>
                <a:latin typeface="Arial MT"/>
                <a:cs typeface="Arial MT"/>
              </a:rPr>
              <a:t>la réflexion sur</a:t>
            </a:r>
            <a:r>
              <a:rPr sz="2176" dirty="0">
                <a:solidFill>
                  <a:srgbClr val="FFFFFF"/>
                </a:solidFill>
                <a:latin typeface="Arial MT"/>
                <a:cs typeface="Arial MT"/>
              </a:rPr>
              <a:t> </a:t>
            </a:r>
            <a:r>
              <a:rPr sz="2176" spc="-6" dirty="0">
                <a:solidFill>
                  <a:srgbClr val="FFFFFF"/>
                </a:solidFill>
                <a:latin typeface="Arial MT"/>
                <a:cs typeface="Arial MT"/>
              </a:rPr>
              <a:t>un package se fait</a:t>
            </a:r>
            <a:r>
              <a:rPr sz="2176" dirty="0">
                <a:solidFill>
                  <a:srgbClr val="FFFFFF"/>
                </a:solidFill>
                <a:latin typeface="Arial MT"/>
                <a:cs typeface="Arial MT"/>
              </a:rPr>
              <a:t> </a:t>
            </a:r>
            <a:r>
              <a:rPr sz="2176" spc="-6" dirty="0">
                <a:solidFill>
                  <a:srgbClr val="FFFFFF"/>
                </a:solidFill>
                <a:latin typeface="Arial MT"/>
                <a:cs typeface="Arial MT"/>
              </a:rPr>
              <a:t>avec</a:t>
            </a:r>
            <a:r>
              <a:rPr sz="2176" dirty="0">
                <a:solidFill>
                  <a:srgbClr val="FFFFFF"/>
                </a:solidFill>
                <a:latin typeface="Arial MT"/>
                <a:cs typeface="Arial MT"/>
              </a:rPr>
              <a:t> </a:t>
            </a:r>
            <a:r>
              <a:rPr sz="2176" spc="-6" dirty="0">
                <a:solidFill>
                  <a:srgbClr val="FFFFFF"/>
                </a:solidFill>
                <a:latin typeface="Arial MT"/>
                <a:cs typeface="Arial MT"/>
              </a:rPr>
              <a:t>les</a:t>
            </a:r>
            <a:r>
              <a:rPr sz="2176" dirty="0">
                <a:solidFill>
                  <a:srgbClr val="FFFFFF"/>
                </a:solidFill>
                <a:latin typeface="Arial MT"/>
                <a:cs typeface="Arial MT"/>
              </a:rPr>
              <a:t> </a:t>
            </a:r>
            <a:r>
              <a:rPr sz="2176" spc="-6" dirty="0">
                <a:solidFill>
                  <a:srgbClr val="FFFFFF"/>
                </a:solidFill>
                <a:latin typeface="Arial MT"/>
                <a:cs typeface="Arial MT"/>
              </a:rPr>
              <a:t>directives</a:t>
            </a:r>
            <a:r>
              <a:rPr sz="2176" dirty="0">
                <a:solidFill>
                  <a:srgbClr val="FFFFFF"/>
                </a:solidFill>
                <a:latin typeface="Arial MT"/>
                <a:cs typeface="Arial MT"/>
              </a:rPr>
              <a:t> </a:t>
            </a:r>
            <a:r>
              <a:rPr sz="2176" spc="-12" dirty="0">
                <a:solidFill>
                  <a:srgbClr val="FFFFFF"/>
                </a:solidFill>
                <a:latin typeface="Arial MT"/>
                <a:cs typeface="Arial MT"/>
              </a:rPr>
              <a:t>open</a:t>
            </a:r>
            <a:r>
              <a:rPr sz="2176" spc="-6" dirty="0">
                <a:solidFill>
                  <a:srgbClr val="FFFFFF"/>
                </a:solidFill>
                <a:latin typeface="Arial MT"/>
                <a:cs typeface="Arial MT"/>
              </a:rPr>
              <a:t> et </a:t>
            </a:r>
            <a:r>
              <a:rPr sz="2176" spc="-585" dirty="0">
                <a:solidFill>
                  <a:srgbClr val="FFFFFF"/>
                </a:solidFill>
                <a:latin typeface="Arial MT"/>
                <a:cs typeface="Arial MT"/>
              </a:rPr>
              <a:t> </a:t>
            </a:r>
            <a:r>
              <a:rPr sz="2176" spc="-12" dirty="0">
                <a:solidFill>
                  <a:srgbClr val="FFFFFF"/>
                </a:solidFill>
                <a:latin typeface="Arial MT"/>
                <a:cs typeface="Arial MT"/>
              </a:rPr>
              <a:t>opens.</a:t>
            </a:r>
            <a:endParaRPr sz="2176">
              <a:solidFill>
                <a:prstClr val="black"/>
              </a:solidFill>
              <a:latin typeface="Arial MT"/>
              <a:cs typeface="Arial MT"/>
            </a:endParaRPr>
          </a:p>
        </p:txBody>
      </p:sp>
    </p:spTree>
    <p:extLst>
      <p:ext uri="{BB962C8B-B14F-4D97-AF65-F5344CB8AC3E}">
        <p14:creationId xmlns:p14="http://schemas.microsoft.com/office/powerpoint/2010/main" val="17022109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963537"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Mod</a:t>
            </a:r>
            <a:r>
              <a:rPr sz="1814" b="1" spc="-12" dirty="0">
                <a:solidFill>
                  <a:srgbClr val="0058FF"/>
                </a:solidFill>
                <a:latin typeface="Arial"/>
                <a:cs typeface="Arial"/>
              </a:rPr>
              <a:t>u</a:t>
            </a:r>
            <a:r>
              <a:rPr sz="1814" b="1" dirty="0">
                <a:solidFill>
                  <a:srgbClr val="0058FF"/>
                </a:solidFill>
                <a:latin typeface="Arial"/>
                <a:cs typeface="Arial"/>
              </a:rPr>
              <a:t>les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2089070" cy="573671"/>
          </a:xfrm>
          <a:prstGeom prst="rect">
            <a:avLst/>
          </a:prstGeom>
        </p:spPr>
        <p:txBody>
          <a:bodyPr vert="horz" wrap="square" lIns="0" tIns="15355" rIns="0" bIns="0" rtlCol="0">
            <a:spAutoFit/>
          </a:bodyPr>
          <a:lstStyle/>
          <a:p>
            <a:pPr marL="15356">
              <a:spcBef>
                <a:spcPts val="121"/>
              </a:spcBef>
            </a:pPr>
            <a:r>
              <a:rPr spc="532" dirty="0"/>
              <a:t>O</a:t>
            </a:r>
            <a:r>
              <a:rPr spc="423" dirty="0"/>
              <a:t>pe</a:t>
            </a:r>
            <a:r>
              <a:rPr spc="447" dirty="0"/>
              <a:t>n</a:t>
            </a:r>
            <a:r>
              <a:rPr spc="314" dirty="0"/>
              <a:t>(</a:t>
            </a:r>
            <a:r>
              <a:rPr spc="453" dirty="0"/>
              <a:t>s)</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1059752" y="1563880"/>
            <a:ext cx="2419974" cy="350340"/>
          </a:xfrm>
          <a:prstGeom prst="rect">
            <a:avLst/>
          </a:prstGeom>
        </p:spPr>
        <p:txBody>
          <a:bodyPr vert="horz" wrap="square" lIns="0" tIns="15355" rIns="0" bIns="0" rtlCol="0">
            <a:spAutoFit/>
          </a:bodyPr>
          <a:lstStyle/>
          <a:p>
            <a:pPr marL="15356" defTabSz="1105601">
              <a:spcBef>
                <a:spcPts val="121"/>
              </a:spcBef>
            </a:pPr>
            <a:r>
              <a:rPr sz="2176" spc="-6" dirty="0">
                <a:solidFill>
                  <a:srgbClr val="FFFFFF"/>
                </a:solidFill>
                <a:latin typeface="Arial MT"/>
                <a:cs typeface="Arial MT"/>
              </a:rPr>
              <a:t>La</a:t>
            </a:r>
            <a:r>
              <a:rPr sz="2176" spc="-36" dirty="0">
                <a:solidFill>
                  <a:srgbClr val="FFFFFF"/>
                </a:solidFill>
                <a:latin typeface="Arial MT"/>
                <a:cs typeface="Arial MT"/>
              </a:rPr>
              <a:t> </a:t>
            </a:r>
            <a:r>
              <a:rPr sz="2176" spc="-6" dirty="0">
                <a:solidFill>
                  <a:srgbClr val="FFFFFF"/>
                </a:solidFill>
                <a:latin typeface="Arial MT"/>
                <a:cs typeface="Arial MT"/>
              </a:rPr>
              <a:t>directive</a:t>
            </a:r>
            <a:r>
              <a:rPr sz="2176" spc="-36" dirty="0">
                <a:solidFill>
                  <a:srgbClr val="FFFFFF"/>
                </a:solidFill>
                <a:latin typeface="Arial MT"/>
                <a:cs typeface="Arial MT"/>
              </a:rPr>
              <a:t> </a:t>
            </a:r>
            <a:r>
              <a:rPr sz="2176" spc="-12" dirty="0">
                <a:solidFill>
                  <a:srgbClr val="FFFFFF"/>
                </a:solidFill>
                <a:latin typeface="Arial MT"/>
                <a:cs typeface="Arial MT"/>
              </a:rPr>
              <a:t>opens</a:t>
            </a:r>
            <a:r>
              <a:rPr sz="2176" spc="-24" dirty="0">
                <a:solidFill>
                  <a:srgbClr val="FFFFFF"/>
                </a:solidFill>
                <a:latin typeface="Arial MT"/>
                <a:cs typeface="Arial MT"/>
              </a:rPr>
              <a:t> </a:t>
            </a:r>
            <a:r>
              <a:rPr sz="2176" dirty="0">
                <a:solidFill>
                  <a:srgbClr val="FFFFFF"/>
                </a:solidFill>
                <a:latin typeface="Arial MT"/>
                <a:cs typeface="Arial MT"/>
              </a:rPr>
              <a:t>:</a:t>
            </a:r>
            <a:endParaRPr sz="2176">
              <a:solidFill>
                <a:prstClr val="black"/>
              </a:solidFill>
              <a:latin typeface="Arial MT"/>
              <a:cs typeface="Arial MT"/>
            </a:endParaRPr>
          </a:p>
        </p:txBody>
      </p:sp>
      <p:sp>
        <p:nvSpPr>
          <p:cNvPr id="6" name="object 6"/>
          <p:cNvSpPr txBox="1"/>
          <p:nvPr/>
        </p:nvSpPr>
        <p:spPr>
          <a:xfrm>
            <a:off x="668010" y="353824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668010" y="4629446"/>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8" name="object 8"/>
          <p:cNvSpPr txBox="1"/>
          <p:nvPr/>
        </p:nvSpPr>
        <p:spPr>
          <a:xfrm>
            <a:off x="1059752" y="3452934"/>
            <a:ext cx="10434602" cy="1430594"/>
          </a:xfrm>
          <a:prstGeom prst="rect">
            <a:avLst/>
          </a:prstGeom>
        </p:spPr>
        <p:txBody>
          <a:bodyPr vert="horz" wrap="square" lIns="0" tIns="43761" rIns="0" bIns="0" rtlCol="0">
            <a:spAutoFit/>
          </a:bodyPr>
          <a:lstStyle/>
          <a:p>
            <a:pPr marL="15356" marR="6142" defTabSz="1105601">
              <a:lnSpc>
                <a:spcPts val="2442"/>
              </a:lnSpc>
              <a:spcBef>
                <a:spcPts val="343"/>
              </a:spcBef>
            </a:pPr>
            <a:r>
              <a:rPr sz="2176" spc="-12" dirty="0">
                <a:solidFill>
                  <a:srgbClr val="FFFFFF"/>
                </a:solidFill>
                <a:latin typeface="Arial MT"/>
                <a:cs typeface="Arial MT"/>
              </a:rPr>
              <a:t>indique</a:t>
            </a:r>
            <a:r>
              <a:rPr sz="2176" spc="-6" dirty="0">
                <a:solidFill>
                  <a:srgbClr val="FFFFFF"/>
                </a:solidFill>
                <a:latin typeface="Arial MT"/>
                <a:cs typeface="Arial MT"/>
              </a:rPr>
              <a:t> que les</a:t>
            </a:r>
            <a:r>
              <a:rPr sz="2176" dirty="0">
                <a:solidFill>
                  <a:srgbClr val="FFFFFF"/>
                </a:solidFill>
                <a:latin typeface="Arial MT"/>
                <a:cs typeface="Arial MT"/>
              </a:rPr>
              <a:t> </a:t>
            </a:r>
            <a:r>
              <a:rPr sz="2176" spc="-6" dirty="0">
                <a:solidFill>
                  <a:srgbClr val="FFFFFF"/>
                </a:solidFill>
                <a:latin typeface="Arial MT"/>
                <a:cs typeface="Arial MT"/>
              </a:rPr>
              <a:t>types</a:t>
            </a:r>
            <a:r>
              <a:rPr sz="2176" spc="6" dirty="0">
                <a:solidFill>
                  <a:srgbClr val="FFFFFF"/>
                </a:solidFill>
                <a:latin typeface="Arial MT"/>
                <a:cs typeface="Arial MT"/>
              </a:rPr>
              <a:t> </a:t>
            </a:r>
            <a:r>
              <a:rPr sz="2176" spc="-12" dirty="0">
                <a:solidFill>
                  <a:srgbClr val="FFFFFF"/>
                </a:solidFill>
                <a:latin typeface="Arial MT"/>
                <a:cs typeface="Arial MT"/>
              </a:rPr>
              <a:t>publics</a:t>
            </a:r>
            <a:r>
              <a:rPr sz="2176" dirty="0">
                <a:solidFill>
                  <a:srgbClr val="FFFFFF"/>
                </a:solidFill>
                <a:latin typeface="Arial MT"/>
                <a:cs typeface="Arial MT"/>
              </a:rPr>
              <a:t> </a:t>
            </a:r>
            <a:r>
              <a:rPr sz="2176" spc="-12" dirty="0">
                <a:solidFill>
                  <a:srgbClr val="FFFFFF"/>
                </a:solidFill>
                <a:latin typeface="Arial MT"/>
                <a:cs typeface="Arial MT"/>
              </a:rPr>
              <a:t>d’un</a:t>
            </a:r>
            <a:r>
              <a:rPr sz="2176" spc="-6" dirty="0">
                <a:solidFill>
                  <a:srgbClr val="FFFFFF"/>
                </a:solidFill>
                <a:latin typeface="Arial MT"/>
                <a:cs typeface="Arial MT"/>
              </a:rPr>
              <a:t> </a:t>
            </a:r>
            <a:r>
              <a:rPr sz="2176" spc="-12" dirty="0">
                <a:solidFill>
                  <a:srgbClr val="FFFFFF"/>
                </a:solidFill>
                <a:latin typeface="Arial MT"/>
                <a:cs typeface="Arial MT"/>
              </a:rPr>
              <a:t>package</a:t>
            </a:r>
            <a:r>
              <a:rPr sz="2176" dirty="0">
                <a:solidFill>
                  <a:srgbClr val="FFFFFF"/>
                </a:solidFill>
                <a:latin typeface="Arial MT"/>
                <a:cs typeface="Arial MT"/>
              </a:rPr>
              <a:t> </a:t>
            </a:r>
            <a:r>
              <a:rPr sz="2176" spc="-6" dirty="0">
                <a:solidFill>
                  <a:srgbClr val="FFFFFF"/>
                </a:solidFill>
                <a:latin typeface="Arial MT"/>
                <a:cs typeface="Arial MT"/>
              </a:rPr>
              <a:t>(et</a:t>
            </a:r>
            <a:r>
              <a:rPr sz="2176" dirty="0">
                <a:solidFill>
                  <a:srgbClr val="FFFFFF"/>
                </a:solidFill>
                <a:latin typeface="Arial MT"/>
                <a:cs typeface="Arial MT"/>
              </a:rPr>
              <a:t> </a:t>
            </a:r>
            <a:r>
              <a:rPr sz="2176" spc="-6" dirty="0">
                <a:solidFill>
                  <a:srgbClr val="FFFFFF"/>
                </a:solidFill>
                <a:latin typeface="Arial MT"/>
                <a:cs typeface="Arial MT"/>
              </a:rPr>
              <a:t>leurs</a:t>
            </a:r>
            <a:r>
              <a:rPr sz="2176" dirty="0">
                <a:solidFill>
                  <a:srgbClr val="FFFFFF"/>
                </a:solidFill>
                <a:latin typeface="Arial MT"/>
                <a:cs typeface="Arial MT"/>
              </a:rPr>
              <a:t> </a:t>
            </a:r>
            <a:r>
              <a:rPr sz="2176" spc="-6" dirty="0">
                <a:solidFill>
                  <a:srgbClr val="FFFFFF"/>
                </a:solidFill>
                <a:latin typeface="Arial MT"/>
                <a:cs typeface="Arial MT"/>
              </a:rPr>
              <a:t>types</a:t>
            </a:r>
            <a:r>
              <a:rPr sz="2176" dirty="0">
                <a:solidFill>
                  <a:srgbClr val="FFFFFF"/>
                </a:solidFill>
                <a:latin typeface="Arial MT"/>
                <a:cs typeface="Arial MT"/>
              </a:rPr>
              <a:t> </a:t>
            </a:r>
            <a:r>
              <a:rPr sz="2176" spc="-6" dirty="0">
                <a:solidFill>
                  <a:srgbClr val="FFFFFF"/>
                </a:solidFill>
                <a:latin typeface="Arial MT"/>
                <a:cs typeface="Arial MT"/>
              </a:rPr>
              <a:t>internes)</a:t>
            </a:r>
            <a:r>
              <a:rPr sz="2176" spc="6" dirty="0">
                <a:solidFill>
                  <a:srgbClr val="FFFFFF"/>
                </a:solidFill>
                <a:latin typeface="Arial MT"/>
                <a:cs typeface="Arial MT"/>
              </a:rPr>
              <a:t> </a:t>
            </a:r>
            <a:r>
              <a:rPr sz="2176" spc="-6" dirty="0">
                <a:solidFill>
                  <a:srgbClr val="FFFFFF"/>
                </a:solidFill>
                <a:latin typeface="Arial MT"/>
                <a:cs typeface="Arial MT"/>
              </a:rPr>
              <a:t>sont</a:t>
            </a:r>
            <a:r>
              <a:rPr sz="2176" dirty="0">
                <a:solidFill>
                  <a:srgbClr val="FFFFFF"/>
                </a:solidFill>
                <a:latin typeface="Arial MT"/>
                <a:cs typeface="Arial MT"/>
              </a:rPr>
              <a:t> </a:t>
            </a:r>
            <a:r>
              <a:rPr sz="2176" spc="-6" dirty="0">
                <a:solidFill>
                  <a:srgbClr val="FFFFFF"/>
                </a:solidFill>
                <a:latin typeface="Arial MT"/>
                <a:cs typeface="Arial MT"/>
              </a:rPr>
              <a:t>accessibles </a:t>
            </a:r>
            <a:r>
              <a:rPr sz="2176" dirty="0">
                <a:solidFill>
                  <a:srgbClr val="FFFFFF"/>
                </a:solidFill>
                <a:latin typeface="Arial MT"/>
                <a:cs typeface="Arial MT"/>
              </a:rPr>
              <a:t> </a:t>
            </a:r>
            <a:r>
              <a:rPr sz="2176" spc="-6" dirty="0">
                <a:solidFill>
                  <a:srgbClr val="FFFFFF"/>
                </a:solidFill>
                <a:latin typeface="Arial MT"/>
                <a:cs typeface="Arial MT"/>
              </a:rPr>
              <a:t>aux</a:t>
            </a:r>
            <a:r>
              <a:rPr sz="2176" dirty="0">
                <a:solidFill>
                  <a:srgbClr val="FFFFFF"/>
                </a:solidFill>
                <a:latin typeface="Arial MT"/>
                <a:cs typeface="Arial MT"/>
              </a:rPr>
              <a:t> </a:t>
            </a:r>
            <a:r>
              <a:rPr sz="2176" spc="-6" dirty="0">
                <a:solidFill>
                  <a:srgbClr val="FFFFFF"/>
                </a:solidFill>
                <a:latin typeface="Arial MT"/>
                <a:cs typeface="Arial MT"/>
              </a:rPr>
              <a:t>autres</a:t>
            </a:r>
            <a:r>
              <a:rPr sz="2176" dirty="0">
                <a:solidFill>
                  <a:srgbClr val="FFFFFF"/>
                </a:solidFill>
                <a:latin typeface="Arial MT"/>
                <a:cs typeface="Arial MT"/>
              </a:rPr>
              <a:t> </a:t>
            </a:r>
            <a:r>
              <a:rPr sz="2176" spc="-12" dirty="0">
                <a:solidFill>
                  <a:srgbClr val="FFFFFF"/>
                </a:solidFill>
                <a:latin typeface="Arial MT"/>
                <a:cs typeface="Arial MT"/>
              </a:rPr>
              <a:t>modules</a:t>
            </a:r>
            <a:r>
              <a:rPr sz="2176" dirty="0">
                <a:solidFill>
                  <a:srgbClr val="FFFFFF"/>
                </a:solidFill>
                <a:latin typeface="Arial MT"/>
                <a:cs typeface="Arial MT"/>
              </a:rPr>
              <a:t> à</a:t>
            </a:r>
            <a:r>
              <a:rPr sz="2176" spc="-6" dirty="0">
                <a:solidFill>
                  <a:srgbClr val="FFFFFF"/>
                </a:solidFill>
                <a:latin typeface="Arial MT"/>
                <a:cs typeface="Arial MT"/>
              </a:rPr>
              <a:t> </a:t>
            </a:r>
            <a:r>
              <a:rPr sz="2176" spc="-12" dirty="0">
                <a:solidFill>
                  <a:srgbClr val="FFFFFF"/>
                </a:solidFill>
                <a:latin typeface="Arial MT"/>
                <a:cs typeface="Arial MT"/>
              </a:rPr>
              <a:t>l’exécution,</a:t>
            </a:r>
            <a:r>
              <a:rPr sz="2176" dirty="0">
                <a:solidFill>
                  <a:srgbClr val="FFFFFF"/>
                </a:solidFill>
                <a:latin typeface="Arial MT"/>
                <a:cs typeface="Arial MT"/>
              </a:rPr>
              <a:t> </a:t>
            </a:r>
            <a:r>
              <a:rPr sz="2176" spc="-6" dirty="0">
                <a:solidFill>
                  <a:srgbClr val="FFFFFF"/>
                </a:solidFill>
                <a:latin typeface="Arial MT"/>
                <a:cs typeface="Arial MT"/>
              </a:rPr>
              <a:t>et</a:t>
            </a:r>
            <a:r>
              <a:rPr sz="2176" dirty="0">
                <a:solidFill>
                  <a:srgbClr val="FFFFFF"/>
                </a:solidFill>
                <a:latin typeface="Arial MT"/>
                <a:cs typeface="Arial MT"/>
              </a:rPr>
              <a:t> </a:t>
            </a:r>
            <a:r>
              <a:rPr sz="2176" spc="-6" dirty="0">
                <a:solidFill>
                  <a:srgbClr val="FFFFFF"/>
                </a:solidFill>
                <a:latin typeface="Arial MT"/>
                <a:cs typeface="Arial MT"/>
              </a:rPr>
              <a:t>que les</a:t>
            </a:r>
            <a:r>
              <a:rPr sz="2176" dirty="0">
                <a:solidFill>
                  <a:srgbClr val="FFFFFF"/>
                </a:solidFill>
                <a:latin typeface="Arial MT"/>
                <a:cs typeface="Arial MT"/>
              </a:rPr>
              <a:t> </a:t>
            </a:r>
            <a:r>
              <a:rPr sz="2176" spc="-6" dirty="0">
                <a:solidFill>
                  <a:srgbClr val="FFFFFF"/>
                </a:solidFill>
                <a:latin typeface="Arial MT"/>
                <a:cs typeface="Arial MT"/>
              </a:rPr>
              <a:t>types</a:t>
            </a:r>
            <a:r>
              <a:rPr sz="2176" dirty="0">
                <a:solidFill>
                  <a:srgbClr val="FFFFFF"/>
                </a:solidFill>
                <a:latin typeface="Arial MT"/>
                <a:cs typeface="Arial MT"/>
              </a:rPr>
              <a:t> </a:t>
            </a:r>
            <a:r>
              <a:rPr sz="2176" spc="-6" dirty="0">
                <a:solidFill>
                  <a:srgbClr val="FFFFFF"/>
                </a:solidFill>
                <a:latin typeface="Arial MT"/>
                <a:cs typeface="Arial MT"/>
              </a:rPr>
              <a:t>du package et</a:t>
            </a:r>
            <a:r>
              <a:rPr sz="2176" dirty="0">
                <a:solidFill>
                  <a:srgbClr val="FFFFFF"/>
                </a:solidFill>
                <a:latin typeface="Arial MT"/>
                <a:cs typeface="Arial MT"/>
              </a:rPr>
              <a:t> </a:t>
            </a:r>
            <a:r>
              <a:rPr sz="2176" spc="-6" dirty="0">
                <a:solidFill>
                  <a:srgbClr val="FFFFFF"/>
                </a:solidFill>
                <a:latin typeface="Arial MT"/>
                <a:cs typeface="Arial MT"/>
              </a:rPr>
              <a:t>leurs</a:t>
            </a:r>
            <a:r>
              <a:rPr sz="2176" dirty="0">
                <a:solidFill>
                  <a:srgbClr val="FFFFFF"/>
                </a:solidFill>
                <a:latin typeface="Arial MT"/>
                <a:cs typeface="Arial MT"/>
              </a:rPr>
              <a:t> </a:t>
            </a:r>
            <a:r>
              <a:rPr sz="2176" spc="-6" dirty="0">
                <a:solidFill>
                  <a:srgbClr val="FFFFFF"/>
                </a:solidFill>
                <a:latin typeface="Arial MT"/>
                <a:cs typeface="Arial MT"/>
              </a:rPr>
              <a:t>membres</a:t>
            </a:r>
            <a:r>
              <a:rPr sz="2176" dirty="0">
                <a:solidFill>
                  <a:srgbClr val="FFFFFF"/>
                </a:solidFill>
                <a:latin typeface="Arial MT"/>
                <a:cs typeface="Arial MT"/>
              </a:rPr>
              <a:t> </a:t>
            </a:r>
            <a:r>
              <a:rPr sz="2176" spc="-6" dirty="0">
                <a:solidFill>
                  <a:srgbClr val="FFFFFF"/>
                </a:solidFill>
                <a:latin typeface="Arial MT"/>
                <a:cs typeface="Arial MT"/>
              </a:rPr>
              <a:t>sont </a:t>
            </a:r>
            <a:r>
              <a:rPr sz="2176" spc="-592" dirty="0">
                <a:solidFill>
                  <a:srgbClr val="FFFFFF"/>
                </a:solidFill>
                <a:latin typeface="Arial MT"/>
                <a:cs typeface="Arial MT"/>
              </a:rPr>
              <a:t> </a:t>
            </a:r>
            <a:r>
              <a:rPr sz="2176" spc="-6" dirty="0">
                <a:solidFill>
                  <a:srgbClr val="FFFFFF"/>
                </a:solidFill>
                <a:latin typeface="Arial MT"/>
                <a:cs typeface="Arial MT"/>
              </a:rPr>
              <a:t>accessibles par</a:t>
            </a:r>
            <a:r>
              <a:rPr sz="2176" dirty="0">
                <a:solidFill>
                  <a:srgbClr val="FFFFFF"/>
                </a:solidFill>
                <a:latin typeface="Arial MT"/>
                <a:cs typeface="Arial MT"/>
              </a:rPr>
              <a:t> </a:t>
            </a:r>
            <a:r>
              <a:rPr sz="2176" spc="-6" dirty="0">
                <a:solidFill>
                  <a:srgbClr val="FFFFFF"/>
                </a:solidFill>
                <a:latin typeface="Arial MT"/>
                <a:cs typeface="Arial MT"/>
              </a:rPr>
              <a:t>la réflexion.</a:t>
            </a:r>
            <a:endParaRPr sz="2176">
              <a:solidFill>
                <a:prstClr val="black"/>
              </a:solidFill>
              <a:latin typeface="Arial MT"/>
              <a:cs typeface="Arial MT"/>
            </a:endParaRPr>
          </a:p>
          <a:p>
            <a:pPr marL="15356" defTabSz="1105601">
              <a:spcBef>
                <a:spcPts val="1040"/>
              </a:spcBef>
            </a:pPr>
            <a:r>
              <a:rPr sz="2176" spc="-6" dirty="0">
                <a:solidFill>
                  <a:srgbClr val="FFFFFF"/>
                </a:solidFill>
                <a:latin typeface="Arial MT"/>
                <a:cs typeface="Arial MT"/>
              </a:rPr>
              <a:t>un</a:t>
            </a:r>
            <a:r>
              <a:rPr sz="2176" spc="-18" dirty="0">
                <a:solidFill>
                  <a:srgbClr val="FFFFFF"/>
                </a:solidFill>
                <a:latin typeface="Arial MT"/>
                <a:cs typeface="Arial MT"/>
              </a:rPr>
              <a:t> </a:t>
            </a:r>
            <a:r>
              <a:rPr sz="2176" spc="-6" dirty="0">
                <a:solidFill>
                  <a:srgbClr val="FFFFFF"/>
                </a:solidFill>
                <a:latin typeface="Arial MT"/>
                <a:cs typeface="Arial MT"/>
              </a:rPr>
              <a:t>module</a:t>
            </a:r>
            <a:r>
              <a:rPr sz="2176" spc="-12" dirty="0">
                <a:solidFill>
                  <a:srgbClr val="FFFFFF"/>
                </a:solidFill>
                <a:latin typeface="Arial MT"/>
                <a:cs typeface="Arial MT"/>
              </a:rPr>
              <a:t> peut</a:t>
            </a:r>
            <a:r>
              <a:rPr sz="2176" spc="-6" dirty="0">
                <a:solidFill>
                  <a:srgbClr val="FFFFFF"/>
                </a:solidFill>
                <a:latin typeface="Arial MT"/>
                <a:cs typeface="Arial MT"/>
              </a:rPr>
              <a:t> avoir de</a:t>
            </a:r>
            <a:r>
              <a:rPr sz="2176" spc="-12" dirty="0">
                <a:solidFill>
                  <a:srgbClr val="FFFFFF"/>
                </a:solidFill>
                <a:latin typeface="Arial MT"/>
                <a:cs typeface="Arial MT"/>
              </a:rPr>
              <a:t> </a:t>
            </a:r>
            <a:r>
              <a:rPr sz="2176" dirty="0">
                <a:solidFill>
                  <a:srgbClr val="FFFFFF"/>
                </a:solidFill>
                <a:latin typeface="Arial MT"/>
                <a:cs typeface="Arial MT"/>
              </a:rPr>
              <a:t>0</a:t>
            </a:r>
            <a:r>
              <a:rPr sz="2176" spc="-12" dirty="0">
                <a:solidFill>
                  <a:srgbClr val="FFFFFF"/>
                </a:solidFill>
                <a:latin typeface="Arial MT"/>
                <a:cs typeface="Arial MT"/>
              </a:rPr>
              <a:t> </a:t>
            </a:r>
            <a:r>
              <a:rPr sz="2176" dirty="0">
                <a:solidFill>
                  <a:srgbClr val="FFFFFF"/>
                </a:solidFill>
                <a:latin typeface="Arial MT"/>
                <a:cs typeface="Arial MT"/>
              </a:rPr>
              <a:t>à</a:t>
            </a:r>
            <a:r>
              <a:rPr sz="2176" spc="-12" dirty="0">
                <a:solidFill>
                  <a:srgbClr val="FFFFFF"/>
                </a:solidFill>
                <a:latin typeface="Arial MT"/>
                <a:cs typeface="Arial MT"/>
              </a:rPr>
              <a:t> </a:t>
            </a:r>
            <a:r>
              <a:rPr sz="2176" dirty="0">
                <a:solidFill>
                  <a:srgbClr val="FFFFFF"/>
                </a:solidFill>
                <a:latin typeface="Arial MT"/>
                <a:cs typeface="Arial MT"/>
              </a:rPr>
              <a:t>n</a:t>
            </a:r>
            <a:r>
              <a:rPr sz="2176" spc="-12" dirty="0">
                <a:solidFill>
                  <a:srgbClr val="FFFFFF"/>
                </a:solidFill>
                <a:latin typeface="Arial MT"/>
                <a:cs typeface="Arial MT"/>
              </a:rPr>
              <a:t> </a:t>
            </a:r>
            <a:r>
              <a:rPr sz="2176" spc="-6" dirty="0">
                <a:solidFill>
                  <a:srgbClr val="FFFFFF"/>
                </a:solidFill>
                <a:latin typeface="Arial MT"/>
                <a:cs typeface="Arial MT"/>
              </a:rPr>
              <a:t>directives </a:t>
            </a:r>
            <a:r>
              <a:rPr sz="2176" spc="-12" dirty="0">
                <a:solidFill>
                  <a:srgbClr val="FFFFFF"/>
                </a:solidFill>
                <a:latin typeface="Arial MT"/>
                <a:cs typeface="Arial MT"/>
              </a:rPr>
              <a:t>opens.</a:t>
            </a:r>
            <a:endParaRPr sz="2176">
              <a:solidFill>
                <a:prstClr val="black"/>
              </a:solidFill>
              <a:latin typeface="Arial MT"/>
              <a:cs typeface="Arial MT"/>
            </a:endParaRPr>
          </a:p>
        </p:txBody>
      </p:sp>
      <p:sp>
        <p:nvSpPr>
          <p:cNvPr id="9" name="object 9"/>
          <p:cNvSpPr/>
          <p:nvPr/>
        </p:nvSpPr>
        <p:spPr>
          <a:xfrm>
            <a:off x="1105572" y="2207768"/>
            <a:ext cx="9673753" cy="1110178"/>
          </a:xfrm>
          <a:custGeom>
            <a:avLst/>
            <a:gdLst/>
            <a:ahLst/>
            <a:cxnLst/>
            <a:rect l="l" t="t" r="r" b="b"/>
            <a:pathLst>
              <a:path w="8001000" h="918210">
                <a:moveTo>
                  <a:pt x="8001000" y="0"/>
                </a:moveTo>
                <a:lnTo>
                  <a:pt x="0" y="0"/>
                </a:lnTo>
                <a:lnTo>
                  <a:pt x="0" y="917994"/>
                </a:lnTo>
                <a:lnTo>
                  <a:pt x="4000677" y="917994"/>
                </a:lnTo>
                <a:lnTo>
                  <a:pt x="8001000" y="917994"/>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10" name="object 10"/>
          <p:cNvSpPr txBox="1"/>
          <p:nvPr/>
        </p:nvSpPr>
        <p:spPr>
          <a:xfrm>
            <a:off x="1105572" y="2207768"/>
            <a:ext cx="9673753" cy="858369"/>
          </a:xfrm>
          <a:prstGeom prst="rect">
            <a:avLst/>
          </a:prstGeom>
          <a:ln w="29159">
            <a:solidFill>
              <a:srgbClr val="ABB10B"/>
            </a:solidFill>
          </a:ln>
        </p:spPr>
        <p:txBody>
          <a:bodyPr vert="horz" wrap="square" lIns="0" tIns="24568" rIns="0" bIns="0" rtlCol="0">
            <a:spAutoFit/>
          </a:bodyPr>
          <a:lstStyle/>
          <a:p>
            <a:pPr marL="678716" marR="7208672" indent="-552801" defTabSz="1105601">
              <a:lnSpc>
                <a:spcPts val="2152"/>
              </a:lnSpc>
              <a:spcBef>
                <a:spcPts val="193"/>
              </a:spcBef>
            </a:pPr>
            <a:r>
              <a:rPr sz="1814" dirty="0">
                <a:solidFill>
                  <a:srgbClr val="B1B1B1"/>
                </a:solidFill>
                <a:latin typeface="Consolas"/>
                <a:cs typeface="Consolas"/>
              </a:rPr>
              <a:t>module moduleb{ </a:t>
            </a:r>
            <a:r>
              <a:rPr sz="1814" spc="6" dirty="0">
                <a:solidFill>
                  <a:srgbClr val="B1B1B1"/>
                </a:solidFill>
                <a:latin typeface="Consolas"/>
                <a:cs typeface="Consolas"/>
              </a:rPr>
              <a:t> </a:t>
            </a:r>
            <a:r>
              <a:rPr sz="1814" dirty="0">
                <a:solidFill>
                  <a:srgbClr val="B1B1B1"/>
                </a:solidFill>
                <a:latin typeface="Consolas"/>
                <a:cs typeface="Consolas"/>
              </a:rPr>
              <a:t>opens</a:t>
            </a:r>
            <a:r>
              <a:rPr sz="1814" spc="-115" dirty="0">
                <a:solidFill>
                  <a:srgbClr val="B1B1B1"/>
                </a:solidFill>
                <a:latin typeface="Consolas"/>
                <a:cs typeface="Consolas"/>
              </a:rPr>
              <a:t> </a:t>
            </a:r>
            <a:r>
              <a:rPr sz="1814" dirty="0">
                <a:solidFill>
                  <a:srgbClr val="B1B1B1"/>
                </a:solidFill>
                <a:latin typeface="Consolas"/>
                <a:cs typeface="Consolas"/>
              </a:rPr>
              <a:t>package;</a:t>
            </a:r>
            <a:endParaRPr sz="1814">
              <a:solidFill>
                <a:prstClr val="black"/>
              </a:solidFill>
              <a:latin typeface="Consolas"/>
              <a:cs typeface="Consolas"/>
            </a:endParaRPr>
          </a:p>
          <a:p>
            <a:pPr marL="125914" defTabSz="1105601">
              <a:lnSpc>
                <a:spcPts val="2092"/>
              </a:lnSpc>
            </a:pPr>
            <a:r>
              <a:rPr sz="1814" dirty="0">
                <a:solidFill>
                  <a:srgbClr val="B1B1B1"/>
                </a:solidFill>
                <a:latin typeface="Consolas"/>
                <a:cs typeface="Consolas"/>
              </a:rPr>
              <a:t>}</a:t>
            </a:r>
            <a:endParaRPr sz="1814">
              <a:solidFill>
                <a:prstClr val="black"/>
              </a:solidFill>
              <a:latin typeface="Consolas"/>
              <a:cs typeface="Consolas"/>
            </a:endParaRPr>
          </a:p>
        </p:txBody>
      </p:sp>
    </p:spTree>
    <p:extLst>
      <p:ext uri="{BB962C8B-B14F-4D97-AF65-F5344CB8AC3E}">
        <p14:creationId xmlns:p14="http://schemas.microsoft.com/office/powerpoint/2010/main" val="1293573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963537"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Mod</a:t>
            </a:r>
            <a:r>
              <a:rPr sz="1814" b="1" spc="-12" dirty="0">
                <a:solidFill>
                  <a:srgbClr val="0058FF"/>
                </a:solidFill>
                <a:latin typeface="Arial"/>
                <a:cs typeface="Arial"/>
              </a:rPr>
              <a:t>u</a:t>
            </a:r>
            <a:r>
              <a:rPr sz="1814" b="1" dirty="0">
                <a:solidFill>
                  <a:srgbClr val="0058FF"/>
                </a:solidFill>
                <a:latin typeface="Arial"/>
                <a:cs typeface="Arial"/>
              </a:rPr>
              <a:t>les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2089070" cy="573671"/>
          </a:xfrm>
          <a:prstGeom prst="rect">
            <a:avLst/>
          </a:prstGeom>
        </p:spPr>
        <p:txBody>
          <a:bodyPr vert="horz" wrap="square" lIns="0" tIns="15355" rIns="0" bIns="0" rtlCol="0">
            <a:spAutoFit/>
          </a:bodyPr>
          <a:lstStyle/>
          <a:p>
            <a:pPr marL="15356">
              <a:spcBef>
                <a:spcPts val="121"/>
              </a:spcBef>
            </a:pPr>
            <a:r>
              <a:rPr spc="532" dirty="0"/>
              <a:t>O</a:t>
            </a:r>
            <a:r>
              <a:rPr spc="423" dirty="0"/>
              <a:t>pe</a:t>
            </a:r>
            <a:r>
              <a:rPr spc="447" dirty="0"/>
              <a:t>n</a:t>
            </a:r>
            <a:r>
              <a:rPr spc="314" dirty="0"/>
              <a:t>(</a:t>
            </a:r>
            <a:r>
              <a:rPr spc="453" dirty="0"/>
              <a:t>s)</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1059752" y="1563880"/>
            <a:ext cx="2727077" cy="350340"/>
          </a:xfrm>
          <a:prstGeom prst="rect">
            <a:avLst/>
          </a:prstGeom>
        </p:spPr>
        <p:txBody>
          <a:bodyPr vert="horz" wrap="square" lIns="0" tIns="15355" rIns="0" bIns="0" rtlCol="0">
            <a:spAutoFit/>
          </a:bodyPr>
          <a:lstStyle/>
          <a:p>
            <a:pPr marL="15356" defTabSz="1105601">
              <a:spcBef>
                <a:spcPts val="121"/>
              </a:spcBef>
            </a:pPr>
            <a:r>
              <a:rPr sz="2176" spc="-6" dirty="0">
                <a:solidFill>
                  <a:srgbClr val="FFFFFF"/>
                </a:solidFill>
                <a:latin typeface="Arial MT"/>
                <a:cs typeface="Arial MT"/>
              </a:rPr>
              <a:t>La</a:t>
            </a:r>
            <a:r>
              <a:rPr sz="2176" spc="-30" dirty="0">
                <a:solidFill>
                  <a:srgbClr val="FFFFFF"/>
                </a:solidFill>
                <a:latin typeface="Arial MT"/>
                <a:cs typeface="Arial MT"/>
              </a:rPr>
              <a:t> </a:t>
            </a:r>
            <a:r>
              <a:rPr sz="2176" spc="-6" dirty="0">
                <a:solidFill>
                  <a:srgbClr val="FFFFFF"/>
                </a:solidFill>
                <a:latin typeface="Arial MT"/>
                <a:cs typeface="Arial MT"/>
              </a:rPr>
              <a:t>directive</a:t>
            </a:r>
            <a:r>
              <a:rPr sz="2176" spc="-24" dirty="0">
                <a:solidFill>
                  <a:srgbClr val="FFFFFF"/>
                </a:solidFill>
                <a:latin typeface="Arial MT"/>
                <a:cs typeface="Arial MT"/>
              </a:rPr>
              <a:t> </a:t>
            </a:r>
            <a:r>
              <a:rPr sz="2176" spc="-12" dirty="0">
                <a:solidFill>
                  <a:srgbClr val="FFFFFF"/>
                </a:solidFill>
                <a:latin typeface="Arial MT"/>
                <a:cs typeface="Arial MT"/>
              </a:rPr>
              <a:t>opens</a:t>
            </a:r>
            <a:r>
              <a:rPr sz="2176" spc="-24" dirty="0">
                <a:solidFill>
                  <a:srgbClr val="FFFFFF"/>
                </a:solidFill>
                <a:latin typeface="Arial MT"/>
                <a:cs typeface="Arial MT"/>
              </a:rPr>
              <a:t> </a:t>
            </a:r>
            <a:r>
              <a:rPr sz="2176" dirty="0">
                <a:solidFill>
                  <a:srgbClr val="FFFFFF"/>
                </a:solidFill>
                <a:latin typeface="Arial MT"/>
                <a:cs typeface="Arial MT"/>
              </a:rPr>
              <a:t>to</a:t>
            </a:r>
            <a:r>
              <a:rPr sz="2176" spc="-24" dirty="0">
                <a:solidFill>
                  <a:srgbClr val="FFFFFF"/>
                </a:solidFill>
                <a:latin typeface="Arial MT"/>
                <a:cs typeface="Arial MT"/>
              </a:rPr>
              <a:t> </a:t>
            </a:r>
            <a:r>
              <a:rPr sz="2176" dirty="0">
                <a:solidFill>
                  <a:srgbClr val="FFFFFF"/>
                </a:solidFill>
                <a:latin typeface="Arial MT"/>
                <a:cs typeface="Arial MT"/>
              </a:rPr>
              <a:t>:</a:t>
            </a:r>
            <a:endParaRPr sz="2176">
              <a:solidFill>
                <a:prstClr val="black"/>
              </a:solidFill>
              <a:latin typeface="Arial MT"/>
              <a:cs typeface="Arial MT"/>
            </a:endParaRPr>
          </a:p>
        </p:txBody>
      </p:sp>
      <p:sp>
        <p:nvSpPr>
          <p:cNvPr id="6" name="object 6"/>
          <p:cNvSpPr txBox="1"/>
          <p:nvPr/>
        </p:nvSpPr>
        <p:spPr>
          <a:xfrm>
            <a:off x="668010" y="353824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668010" y="4629446"/>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8" name="object 8"/>
          <p:cNvSpPr txBox="1"/>
          <p:nvPr/>
        </p:nvSpPr>
        <p:spPr>
          <a:xfrm>
            <a:off x="1059752" y="3452934"/>
            <a:ext cx="10386233" cy="1430594"/>
          </a:xfrm>
          <a:prstGeom prst="rect">
            <a:avLst/>
          </a:prstGeom>
        </p:spPr>
        <p:txBody>
          <a:bodyPr vert="horz" wrap="square" lIns="0" tIns="43761" rIns="0" bIns="0" rtlCol="0">
            <a:spAutoFit/>
          </a:bodyPr>
          <a:lstStyle/>
          <a:p>
            <a:pPr marL="15356" marR="6142" algn="just" defTabSz="1105601">
              <a:lnSpc>
                <a:spcPts val="2442"/>
              </a:lnSpc>
              <a:spcBef>
                <a:spcPts val="343"/>
              </a:spcBef>
            </a:pPr>
            <a:r>
              <a:rPr sz="2176" spc="-12" dirty="0">
                <a:solidFill>
                  <a:srgbClr val="FFFFFF"/>
                </a:solidFill>
                <a:latin typeface="Arial MT"/>
                <a:cs typeface="Arial MT"/>
              </a:rPr>
              <a:t>indique </a:t>
            </a:r>
            <a:r>
              <a:rPr sz="2176" spc="-6" dirty="0">
                <a:solidFill>
                  <a:srgbClr val="FFFFFF"/>
                </a:solidFill>
                <a:latin typeface="Arial MT"/>
                <a:cs typeface="Arial MT"/>
              </a:rPr>
              <a:t>que les types </a:t>
            </a:r>
            <a:r>
              <a:rPr sz="2176" spc="-12" dirty="0">
                <a:solidFill>
                  <a:srgbClr val="FFFFFF"/>
                </a:solidFill>
                <a:latin typeface="Arial MT"/>
                <a:cs typeface="Arial MT"/>
              </a:rPr>
              <a:t>publics d’un package </a:t>
            </a:r>
            <a:r>
              <a:rPr sz="2176" spc="-6" dirty="0">
                <a:solidFill>
                  <a:srgbClr val="FFFFFF"/>
                </a:solidFill>
                <a:latin typeface="Arial MT"/>
                <a:cs typeface="Arial MT"/>
              </a:rPr>
              <a:t>(et leurs types internes) sont accessibles </a:t>
            </a:r>
            <a:r>
              <a:rPr sz="2176" dirty="0">
                <a:solidFill>
                  <a:srgbClr val="FFFFFF"/>
                </a:solidFill>
                <a:latin typeface="Arial MT"/>
                <a:cs typeface="Arial MT"/>
              </a:rPr>
              <a:t> </a:t>
            </a:r>
            <a:r>
              <a:rPr sz="2176" spc="-12" dirty="0">
                <a:solidFill>
                  <a:srgbClr val="FFFFFF"/>
                </a:solidFill>
                <a:latin typeface="Arial MT"/>
                <a:cs typeface="Arial MT"/>
              </a:rPr>
              <a:t>uniquement </a:t>
            </a:r>
            <a:r>
              <a:rPr sz="2176" spc="-6" dirty="0">
                <a:solidFill>
                  <a:srgbClr val="FFFFFF"/>
                </a:solidFill>
                <a:latin typeface="Arial MT"/>
                <a:cs typeface="Arial MT"/>
              </a:rPr>
              <a:t>au </a:t>
            </a:r>
            <a:r>
              <a:rPr sz="2176" spc="-12" dirty="0">
                <a:solidFill>
                  <a:srgbClr val="FFFFFF"/>
                </a:solidFill>
                <a:latin typeface="Arial MT"/>
                <a:cs typeface="Arial MT"/>
              </a:rPr>
              <a:t>modulea </a:t>
            </a:r>
            <a:r>
              <a:rPr sz="2176" dirty="0">
                <a:solidFill>
                  <a:srgbClr val="FFFFFF"/>
                </a:solidFill>
                <a:latin typeface="Arial MT"/>
                <a:cs typeface="Arial MT"/>
              </a:rPr>
              <a:t>à </a:t>
            </a:r>
            <a:r>
              <a:rPr sz="2176" spc="-12" dirty="0">
                <a:solidFill>
                  <a:srgbClr val="FFFFFF"/>
                </a:solidFill>
                <a:latin typeface="Arial MT"/>
                <a:cs typeface="Arial MT"/>
              </a:rPr>
              <a:t>l’exécution, </a:t>
            </a:r>
            <a:r>
              <a:rPr sz="2176" spc="-6" dirty="0">
                <a:solidFill>
                  <a:srgbClr val="FFFFFF"/>
                </a:solidFill>
                <a:latin typeface="Arial MT"/>
                <a:cs typeface="Arial MT"/>
              </a:rPr>
              <a:t>et </a:t>
            </a:r>
            <a:r>
              <a:rPr sz="2176" spc="-12" dirty="0">
                <a:solidFill>
                  <a:srgbClr val="FFFFFF"/>
                </a:solidFill>
                <a:latin typeface="Arial MT"/>
                <a:cs typeface="Arial MT"/>
              </a:rPr>
              <a:t>que </a:t>
            </a:r>
            <a:r>
              <a:rPr sz="2176" spc="-6" dirty="0">
                <a:solidFill>
                  <a:srgbClr val="FFFFFF"/>
                </a:solidFill>
                <a:latin typeface="Arial MT"/>
                <a:cs typeface="Arial MT"/>
              </a:rPr>
              <a:t>les types du </a:t>
            </a:r>
            <a:r>
              <a:rPr sz="2176" spc="-12" dirty="0">
                <a:solidFill>
                  <a:srgbClr val="FFFFFF"/>
                </a:solidFill>
                <a:latin typeface="Arial MT"/>
                <a:cs typeface="Arial MT"/>
              </a:rPr>
              <a:t>package </a:t>
            </a:r>
            <a:r>
              <a:rPr sz="2176" spc="-6" dirty="0">
                <a:solidFill>
                  <a:srgbClr val="FFFFFF"/>
                </a:solidFill>
                <a:latin typeface="Arial MT"/>
                <a:cs typeface="Arial MT"/>
              </a:rPr>
              <a:t>et leurs membres </a:t>
            </a:r>
            <a:r>
              <a:rPr sz="2176" spc="-592" dirty="0">
                <a:solidFill>
                  <a:srgbClr val="FFFFFF"/>
                </a:solidFill>
                <a:latin typeface="Arial MT"/>
                <a:cs typeface="Arial MT"/>
              </a:rPr>
              <a:t> </a:t>
            </a:r>
            <a:r>
              <a:rPr sz="2176" spc="-6" dirty="0">
                <a:solidFill>
                  <a:srgbClr val="FFFFFF"/>
                </a:solidFill>
                <a:latin typeface="Arial MT"/>
                <a:cs typeface="Arial MT"/>
              </a:rPr>
              <a:t>sont accessibles</a:t>
            </a:r>
            <a:r>
              <a:rPr sz="2176" dirty="0">
                <a:solidFill>
                  <a:srgbClr val="FFFFFF"/>
                </a:solidFill>
                <a:latin typeface="Arial MT"/>
                <a:cs typeface="Arial MT"/>
              </a:rPr>
              <a:t> </a:t>
            </a:r>
            <a:r>
              <a:rPr sz="2176" spc="-6" dirty="0">
                <a:solidFill>
                  <a:srgbClr val="FFFFFF"/>
                </a:solidFill>
                <a:latin typeface="Arial MT"/>
                <a:cs typeface="Arial MT"/>
              </a:rPr>
              <a:t>par</a:t>
            </a:r>
            <a:r>
              <a:rPr sz="2176" dirty="0">
                <a:solidFill>
                  <a:srgbClr val="FFFFFF"/>
                </a:solidFill>
                <a:latin typeface="Arial MT"/>
                <a:cs typeface="Arial MT"/>
              </a:rPr>
              <a:t> </a:t>
            </a:r>
            <a:r>
              <a:rPr sz="2176" spc="-6" dirty="0">
                <a:solidFill>
                  <a:srgbClr val="FFFFFF"/>
                </a:solidFill>
                <a:latin typeface="Arial MT"/>
                <a:cs typeface="Arial MT"/>
              </a:rPr>
              <a:t>la réflexion.</a:t>
            </a:r>
            <a:endParaRPr sz="2176">
              <a:solidFill>
                <a:prstClr val="black"/>
              </a:solidFill>
              <a:latin typeface="Arial MT"/>
              <a:cs typeface="Arial MT"/>
            </a:endParaRPr>
          </a:p>
          <a:p>
            <a:pPr marL="15356" algn="just" defTabSz="1105601">
              <a:spcBef>
                <a:spcPts val="1040"/>
              </a:spcBef>
            </a:pPr>
            <a:r>
              <a:rPr sz="2176" dirty="0">
                <a:solidFill>
                  <a:srgbClr val="FFFFFF"/>
                </a:solidFill>
                <a:latin typeface="Arial MT"/>
                <a:cs typeface="Arial MT"/>
              </a:rPr>
              <a:t>Il</a:t>
            </a:r>
            <a:r>
              <a:rPr sz="2176" spc="-12" dirty="0">
                <a:solidFill>
                  <a:srgbClr val="FFFFFF"/>
                </a:solidFill>
                <a:latin typeface="Arial MT"/>
                <a:cs typeface="Arial MT"/>
              </a:rPr>
              <a:t> </a:t>
            </a:r>
            <a:r>
              <a:rPr sz="2176" spc="-6" dirty="0">
                <a:solidFill>
                  <a:srgbClr val="FFFFFF"/>
                </a:solidFill>
                <a:latin typeface="Arial MT"/>
                <a:cs typeface="Arial MT"/>
              </a:rPr>
              <a:t>est</a:t>
            </a:r>
            <a:r>
              <a:rPr sz="2176" dirty="0">
                <a:solidFill>
                  <a:srgbClr val="FFFFFF"/>
                </a:solidFill>
                <a:latin typeface="Arial MT"/>
                <a:cs typeface="Arial MT"/>
              </a:rPr>
              <a:t> </a:t>
            </a:r>
            <a:r>
              <a:rPr sz="2176" spc="-12" dirty="0">
                <a:solidFill>
                  <a:srgbClr val="FFFFFF"/>
                </a:solidFill>
                <a:latin typeface="Arial MT"/>
                <a:cs typeface="Arial MT"/>
              </a:rPr>
              <a:t>possible </a:t>
            </a:r>
            <a:r>
              <a:rPr sz="2176" spc="-6" dirty="0">
                <a:solidFill>
                  <a:srgbClr val="FFFFFF"/>
                </a:solidFill>
                <a:latin typeface="Arial MT"/>
                <a:cs typeface="Arial MT"/>
              </a:rPr>
              <a:t>de séparer les</a:t>
            </a:r>
            <a:r>
              <a:rPr sz="2176" dirty="0">
                <a:solidFill>
                  <a:srgbClr val="FFFFFF"/>
                </a:solidFill>
                <a:latin typeface="Arial MT"/>
                <a:cs typeface="Arial MT"/>
              </a:rPr>
              <a:t> </a:t>
            </a:r>
            <a:r>
              <a:rPr sz="2176" spc="-12" dirty="0">
                <a:solidFill>
                  <a:srgbClr val="FFFFFF"/>
                </a:solidFill>
                <a:latin typeface="Arial MT"/>
                <a:cs typeface="Arial MT"/>
              </a:rPr>
              <a:t>modules</a:t>
            </a:r>
            <a:r>
              <a:rPr sz="2176" spc="-6" dirty="0">
                <a:solidFill>
                  <a:srgbClr val="FFFFFF"/>
                </a:solidFill>
                <a:latin typeface="Arial MT"/>
                <a:cs typeface="Arial MT"/>
              </a:rPr>
              <a:t> par</a:t>
            </a:r>
            <a:r>
              <a:rPr sz="2176" dirty="0">
                <a:solidFill>
                  <a:srgbClr val="FFFFFF"/>
                </a:solidFill>
                <a:latin typeface="Arial MT"/>
                <a:cs typeface="Arial MT"/>
              </a:rPr>
              <a:t> </a:t>
            </a:r>
            <a:r>
              <a:rPr sz="2176" spc="-6" dirty="0">
                <a:solidFill>
                  <a:srgbClr val="FFFFFF"/>
                </a:solidFill>
                <a:latin typeface="Arial MT"/>
                <a:cs typeface="Arial MT"/>
              </a:rPr>
              <a:t>des virgules</a:t>
            </a:r>
            <a:r>
              <a:rPr sz="2176" dirty="0">
                <a:solidFill>
                  <a:srgbClr val="FFFFFF"/>
                </a:solidFill>
                <a:latin typeface="Arial MT"/>
                <a:cs typeface="Arial MT"/>
              </a:rPr>
              <a:t> :</a:t>
            </a:r>
            <a:endParaRPr sz="2176">
              <a:solidFill>
                <a:prstClr val="black"/>
              </a:solidFill>
              <a:latin typeface="Arial MT"/>
              <a:cs typeface="Arial MT"/>
            </a:endParaRPr>
          </a:p>
        </p:txBody>
      </p:sp>
      <p:sp>
        <p:nvSpPr>
          <p:cNvPr id="9" name="object 9"/>
          <p:cNvSpPr/>
          <p:nvPr/>
        </p:nvSpPr>
        <p:spPr>
          <a:xfrm>
            <a:off x="1105572" y="2207768"/>
            <a:ext cx="9673753" cy="1110178"/>
          </a:xfrm>
          <a:custGeom>
            <a:avLst/>
            <a:gdLst/>
            <a:ahLst/>
            <a:cxnLst/>
            <a:rect l="l" t="t" r="r" b="b"/>
            <a:pathLst>
              <a:path w="8001000" h="918210">
                <a:moveTo>
                  <a:pt x="8001000" y="0"/>
                </a:moveTo>
                <a:lnTo>
                  <a:pt x="0" y="0"/>
                </a:lnTo>
                <a:lnTo>
                  <a:pt x="0" y="917994"/>
                </a:lnTo>
                <a:lnTo>
                  <a:pt x="4000677" y="917994"/>
                </a:lnTo>
                <a:lnTo>
                  <a:pt x="8001000" y="917994"/>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10" name="object 10"/>
          <p:cNvSpPr txBox="1"/>
          <p:nvPr/>
        </p:nvSpPr>
        <p:spPr>
          <a:xfrm>
            <a:off x="1105572" y="2207767"/>
            <a:ext cx="9673753" cy="848921"/>
          </a:xfrm>
          <a:prstGeom prst="rect">
            <a:avLst/>
          </a:prstGeom>
          <a:ln w="29159">
            <a:solidFill>
              <a:srgbClr val="ABB10B"/>
            </a:solidFill>
          </a:ln>
        </p:spPr>
        <p:txBody>
          <a:bodyPr vert="horz" wrap="square" lIns="0" tIns="13052" rIns="0" bIns="0" rtlCol="0">
            <a:spAutoFit/>
          </a:bodyPr>
          <a:lstStyle/>
          <a:p>
            <a:pPr marL="125914" defTabSz="1105601">
              <a:lnSpc>
                <a:spcPts val="2163"/>
              </a:lnSpc>
              <a:spcBef>
                <a:spcPts val="103"/>
              </a:spcBef>
            </a:pPr>
            <a:r>
              <a:rPr sz="1814" dirty="0">
                <a:solidFill>
                  <a:srgbClr val="B1B1B1"/>
                </a:solidFill>
                <a:latin typeface="Consolas"/>
                <a:cs typeface="Consolas"/>
              </a:rPr>
              <a:t>module</a:t>
            </a:r>
            <a:r>
              <a:rPr sz="1814" spc="-79" dirty="0">
                <a:solidFill>
                  <a:srgbClr val="B1B1B1"/>
                </a:solidFill>
                <a:latin typeface="Consolas"/>
                <a:cs typeface="Consolas"/>
              </a:rPr>
              <a:t> </a:t>
            </a:r>
            <a:r>
              <a:rPr sz="1814" dirty="0">
                <a:solidFill>
                  <a:srgbClr val="B1B1B1"/>
                </a:solidFill>
                <a:latin typeface="Consolas"/>
                <a:cs typeface="Consolas"/>
              </a:rPr>
              <a:t>moduleb{</a:t>
            </a:r>
            <a:endParaRPr sz="1814">
              <a:solidFill>
                <a:prstClr val="black"/>
              </a:solidFill>
              <a:latin typeface="Consolas"/>
              <a:cs typeface="Consolas"/>
            </a:endParaRPr>
          </a:p>
          <a:p>
            <a:pPr marL="678716" defTabSz="1105601">
              <a:lnSpc>
                <a:spcPts val="2158"/>
              </a:lnSpc>
            </a:pPr>
            <a:r>
              <a:rPr sz="1814" dirty="0">
                <a:solidFill>
                  <a:srgbClr val="B1B1B1"/>
                </a:solidFill>
                <a:latin typeface="Consolas"/>
                <a:cs typeface="Consolas"/>
              </a:rPr>
              <a:t>opens</a:t>
            </a:r>
            <a:r>
              <a:rPr sz="1814" spc="-30" dirty="0">
                <a:solidFill>
                  <a:srgbClr val="B1B1B1"/>
                </a:solidFill>
                <a:latin typeface="Consolas"/>
                <a:cs typeface="Consolas"/>
              </a:rPr>
              <a:t> </a:t>
            </a:r>
            <a:r>
              <a:rPr sz="1814" dirty="0">
                <a:solidFill>
                  <a:srgbClr val="B1B1B1"/>
                </a:solidFill>
                <a:latin typeface="Consolas"/>
                <a:cs typeface="Consolas"/>
              </a:rPr>
              <a:t>package</a:t>
            </a:r>
            <a:r>
              <a:rPr sz="1814" spc="-36" dirty="0">
                <a:solidFill>
                  <a:srgbClr val="B1B1B1"/>
                </a:solidFill>
                <a:latin typeface="Consolas"/>
                <a:cs typeface="Consolas"/>
              </a:rPr>
              <a:t> </a:t>
            </a:r>
            <a:r>
              <a:rPr sz="1814" dirty="0">
                <a:solidFill>
                  <a:srgbClr val="B1B1B1"/>
                </a:solidFill>
                <a:latin typeface="Consolas"/>
                <a:cs typeface="Consolas"/>
              </a:rPr>
              <a:t>to</a:t>
            </a:r>
            <a:r>
              <a:rPr sz="1814" spc="-30" dirty="0">
                <a:solidFill>
                  <a:srgbClr val="B1B1B1"/>
                </a:solidFill>
                <a:latin typeface="Consolas"/>
                <a:cs typeface="Consolas"/>
              </a:rPr>
              <a:t> </a:t>
            </a:r>
            <a:r>
              <a:rPr sz="1814" dirty="0">
                <a:solidFill>
                  <a:srgbClr val="B1B1B1"/>
                </a:solidFill>
                <a:latin typeface="Consolas"/>
                <a:cs typeface="Consolas"/>
              </a:rPr>
              <a:t>modulea;</a:t>
            </a:r>
            <a:endParaRPr sz="1814">
              <a:solidFill>
                <a:prstClr val="black"/>
              </a:solidFill>
              <a:latin typeface="Consolas"/>
              <a:cs typeface="Consolas"/>
            </a:endParaRPr>
          </a:p>
          <a:p>
            <a:pPr marL="125914" defTabSz="1105601">
              <a:lnSpc>
                <a:spcPts val="2163"/>
              </a:lnSpc>
            </a:pPr>
            <a:r>
              <a:rPr sz="1814" dirty="0">
                <a:solidFill>
                  <a:srgbClr val="B1B1B1"/>
                </a:solidFill>
                <a:latin typeface="Consolas"/>
                <a:cs typeface="Consolas"/>
              </a:rPr>
              <a:t>}</a:t>
            </a:r>
            <a:endParaRPr sz="1814">
              <a:solidFill>
                <a:prstClr val="black"/>
              </a:solidFill>
              <a:latin typeface="Consolas"/>
              <a:cs typeface="Consolas"/>
            </a:endParaRPr>
          </a:p>
        </p:txBody>
      </p:sp>
      <p:sp>
        <p:nvSpPr>
          <p:cNvPr id="11" name="object 11"/>
          <p:cNvSpPr/>
          <p:nvPr/>
        </p:nvSpPr>
        <p:spPr>
          <a:xfrm>
            <a:off x="1105572" y="5248090"/>
            <a:ext cx="9673753" cy="1110178"/>
          </a:xfrm>
          <a:custGeom>
            <a:avLst/>
            <a:gdLst/>
            <a:ahLst/>
            <a:cxnLst/>
            <a:rect l="l" t="t" r="r" b="b"/>
            <a:pathLst>
              <a:path w="8001000" h="918210">
                <a:moveTo>
                  <a:pt x="8001000" y="0"/>
                </a:moveTo>
                <a:lnTo>
                  <a:pt x="0" y="0"/>
                </a:lnTo>
                <a:lnTo>
                  <a:pt x="0" y="917994"/>
                </a:lnTo>
                <a:lnTo>
                  <a:pt x="4000677" y="917994"/>
                </a:lnTo>
                <a:lnTo>
                  <a:pt x="8001000" y="917994"/>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12" name="object 12"/>
          <p:cNvSpPr txBox="1"/>
          <p:nvPr/>
        </p:nvSpPr>
        <p:spPr>
          <a:xfrm>
            <a:off x="1105572" y="5248090"/>
            <a:ext cx="9673753" cy="848921"/>
          </a:xfrm>
          <a:prstGeom prst="rect">
            <a:avLst/>
          </a:prstGeom>
          <a:ln w="29159">
            <a:solidFill>
              <a:srgbClr val="ABB10B"/>
            </a:solidFill>
          </a:ln>
        </p:spPr>
        <p:txBody>
          <a:bodyPr vert="horz" wrap="square" lIns="0" tIns="13052" rIns="0" bIns="0" rtlCol="0">
            <a:spAutoFit/>
          </a:bodyPr>
          <a:lstStyle/>
          <a:p>
            <a:pPr marL="125914" defTabSz="1105601">
              <a:lnSpc>
                <a:spcPts val="2163"/>
              </a:lnSpc>
              <a:spcBef>
                <a:spcPts val="103"/>
              </a:spcBef>
            </a:pPr>
            <a:r>
              <a:rPr sz="1814" dirty="0">
                <a:solidFill>
                  <a:srgbClr val="B1B1B1"/>
                </a:solidFill>
                <a:latin typeface="Consolas"/>
                <a:cs typeface="Consolas"/>
              </a:rPr>
              <a:t>module</a:t>
            </a:r>
            <a:r>
              <a:rPr sz="1814" spc="-79" dirty="0">
                <a:solidFill>
                  <a:srgbClr val="B1B1B1"/>
                </a:solidFill>
                <a:latin typeface="Consolas"/>
                <a:cs typeface="Consolas"/>
              </a:rPr>
              <a:t> </a:t>
            </a:r>
            <a:r>
              <a:rPr sz="1814" dirty="0">
                <a:solidFill>
                  <a:srgbClr val="B1B1B1"/>
                </a:solidFill>
                <a:latin typeface="Consolas"/>
                <a:cs typeface="Consolas"/>
              </a:rPr>
              <a:t>moduleb{</a:t>
            </a:r>
            <a:endParaRPr sz="1814">
              <a:solidFill>
                <a:prstClr val="black"/>
              </a:solidFill>
              <a:latin typeface="Consolas"/>
              <a:cs typeface="Consolas"/>
            </a:endParaRPr>
          </a:p>
          <a:p>
            <a:pPr marL="678716" defTabSz="1105601">
              <a:lnSpc>
                <a:spcPts val="2158"/>
              </a:lnSpc>
            </a:pPr>
            <a:r>
              <a:rPr sz="1814" dirty="0">
                <a:solidFill>
                  <a:srgbClr val="B1B1B1"/>
                </a:solidFill>
                <a:latin typeface="Consolas"/>
                <a:cs typeface="Consolas"/>
              </a:rPr>
              <a:t>opens</a:t>
            </a:r>
            <a:r>
              <a:rPr sz="1814" spc="-24" dirty="0">
                <a:solidFill>
                  <a:srgbClr val="B1B1B1"/>
                </a:solidFill>
                <a:latin typeface="Consolas"/>
                <a:cs typeface="Consolas"/>
              </a:rPr>
              <a:t> </a:t>
            </a:r>
            <a:r>
              <a:rPr sz="1814" dirty="0">
                <a:solidFill>
                  <a:srgbClr val="B1B1B1"/>
                </a:solidFill>
                <a:latin typeface="Consolas"/>
                <a:cs typeface="Consolas"/>
              </a:rPr>
              <a:t>package</a:t>
            </a:r>
            <a:r>
              <a:rPr sz="1814" spc="-24" dirty="0">
                <a:solidFill>
                  <a:srgbClr val="B1B1B1"/>
                </a:solidFill>
                <a:latin typeface="Consolas"/>
                <a:cs typeface="Consolas"/>
              </a:rPr>
              <a:t> </a:t>
            </a:r>
            <a:r>
              <a:rPr sz="1814" dirty="0">
                <a:solidFill>
                  <a:srgbClr val="B1B1B1"/>
                </a:solidFill>
                <a:latin typeface="Consolas"/>
                <a:cs typeface="Consolas"/>
              </a:rPr>
              <a:t>to</a:t>
            </a:r>
            <a:r>
              <a:rPr sz="1814" spc="-30" dirty="0">
                <a:solidFill>
                  <a:srgbClr val="B1B1B1"/>
                </a:solidFill>
                <a:latin typeface="Consolas"/>
                <a:cs typeface="Consolas"/>
              </a:rPr>
              <a:t> </a:t>
            </a:r>
            <a:r>
              <a:rPr sz="1814" dirty="0">
                <a:solidFill>
                  <a:srgbClr val="B1B1B1"/>
                </a:solidFill>
                <a:latin typeface="Consolas"/>
                <a:cs typeface="Consolas"/>
              </a:rPr>
              <a:t>modulea,</a:t>
            </a:r>
            <a:r>
              <a:rPr sz="1814" spc="-18" dirty="0">
                <a:solidFill>
                  <a:srgbClr val="B1B1B1"/>
                </a:solidFill>
                <a:latin typeface="Consolas"/>
                <a:cs typeface="Consolas"/>
              </a:rPr>
              <a:t> </a:t>
            </a:r>
            <a:r>
              <a:rPr sz="1814" dirty="0">
                <a:solidFill>
                  <a:srgbClr val="B1B1B1"/>
                </a:solidFill>
                <a:latin typeface="Consolas"/>
                <a:cs typeface="Consolas"/>
              </a:rPr>
              <a:t>modulec;</a:t>
            </a:r>
            <a:endParaRPr sz="1814">
              <a:solidFill>
                <a:prstClr val="black"/>
              </a:solidFill>
              <a:latin typeface="Consolas"/>
              <a:cs typeface="Consolas"/>
            </a:endParaRPr>
          </a:p>
          <a:p>
            <a:pPr marL="125914" defTabSz="1105601">
              <a:lnSpc>
                <a:spcPts val="2163"/>
              </a:lnSpc>
            </a:pPr>
            <a:r>
              <a:rPr sz="1814" dirty="0">
                <a:solidFill>
                  <a:srgbClr val="B1B1B1"/>
                </a:solidFill>
                <a:latin typeface="Consolas"/>
                <a:cs typeface="Consolas"/>
              </a:rPr>
              <a:t>}</a:t>
            </a:r>
            <a:endParaRPr sz="1814">
              <a:solidFill>
                <a:prstClr val="black"/>
              </a:solidFill>
              <a:latin typeface="Consolas"/>
              <a:cs typeface="Consolas"/>
            </a:endParaRPr>
          </a:p>
        </p:txBody>
      </p:sp>
    </p:spTree>
    <p:extLst>
      <p:ext uri="{BB962C8B-B14F-4D97-AF65-F5344CB8AC3E}">
        <p14:creationId xmlns:p14="http://schemas.microsoft.com/office/powerpoint/2010/main" val="30323007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963537"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Mod</a:t>
            </a:r>
            <a:r>
              <a:rPr sz="1814" b="1" spc="-12" dirty="0">
                <a:solidFill>
                  <a:srgbClr val="0058FF"/>
                </a:solidFill>
                <a:latin typeface="Arial"/>
                <a:cs typeface="Arial"/>
              </a:rPr>
              <a:t>u</a:t>
            </a:r>
            <a:r>
              <a:rPr sz="1814" b="1" dirty="0">
                <a:solidFill>
                  <a:srgbClr val="0058FF"/>
                </a:solidFill>
                <a:latin typeface="Arial"/>
                <a:cs typeface="Arial"/>
              </a:rPr>
              <a:t>les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2089070" cy="573671"/>
          </a:xfrm>
          <a:prstGeom prst="rect">
            <a:avLst/>
          </a:prstGeom>
        </p:spPr>
        <p:txBody>
          <a:bodyPr vert="horz" wrap="square" lIns="0" tIns="15355" rIns="0" bIns="0" rtlCol="0">
            <a:spAutoFit/>
          </a:bodyPr>
          <a:lstStyle/>
          <a:p>
            <a:pPr marL="15356">
              <a:spcBef>
                <a:spcPts val="121"/>
              </a:spcBef>
            </a:pPr>
            <a:r>
              <a:rPr spc="532" dirty="0"/>
              <a:t>O</a:t>
            </a:r>
            <a:r>
              <a:rPr spc="423" dirty="0"/>
              <a:t>pe</a:t>
            </a:r>
            <a:r>
              <a:rPr spc="447" dirty="0"/>
              <a:t>n</a:t>
            </a:r>
            <a:r>
              <a:rPr spc="314" dirty="0"/>
              <a:t>(</a:t>
            </a:r>
            <a:r>
              <a:rPr spc="453" dirty="0"/>
              <a:t>s)</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1059752" y="1563880"/>
            <a:ext cx="4196566" cy="350340"/>
          </a:xfrm>
          <a:prstGeom prst="rect">
            <a:avLst/>
          </a:prstGeom>
        </p:spPr>
        <p:txBody>
          <a:bodyPr vert="horz" wrap="square" lIns="0" tIns="15355" rIns="0" bIns="0" rtlCol="0">
            <a:spAutoFit/>
          </a:bodyPr>
          <a:lstStyle/>
          <a:p>
            <a:pPr marL="15356" defTabSz="1105601">
              <a:spcBef>
                <a:spcPts val="121"/>
              </a:spcBef>
            </a:pPr>
            <a:r>
              <a:rPr sz="2176" dirty="0">
                <a:solidFill>
                  <a:srgbClr val="FFFFFF"/>
                </a:solidFill>
                <a:latin typeface="Arial MT"/>
                <a:cs typeface="Arial MT"/>
              </a:rPr>
              <a:t>Il</a:t>
            </a:r>
            <a:r>
              <a:rPr sz="2176" spc="-18" dirty="0">
                <a:solidFill>
                  <a:srgbClr val="FFFFFF"/>
                </a:solidFill>
                <a:latin typeface="Arial MT"/>
                <a:cs typeface="Arial MT"/>
              </a:rPr>
              <a:t> </a:t>
            </a:r>
            <a:r>
              <a:rPr sz="2176" spc="-6" dirty="0">
                <a:solidFill>
                  <a:srgbClr val="FFFFFF"/>
                </a:solidFill>
                <a:latin typeface="Arial MT"/>
                <a:cs typeface="Arial MT"/>
              </a:rPr>
              <a:t>est</a:t>
            </a:r>
            <a:r>
              <a:rPr sz="2176" spc="-12" dirty="0">
                <a:solidFill>
                  <a:srgbClr val="FFFFFF"/>
                </a:solidFill>
                <a:latin typeface="Arial MT"/>
                <a:cs typeface="Arial MT"/>
              </a:rPr>
              <a:t> possible</a:t>
            </a:r>
            <a:r>
              <a:rPr sz="2176" spc="-18" dirty="0">
                <a:solidFill>
                  <a:srgbClr val="FFFFFF"/>
                </a:solidFill>
                <a:latin typeface="Arial MT"/>
                <a:cs typeface="Arial MT"/>
              </a:rPr>
              <a:t> </a:t>
            </a:r>
            <a:r>
              <a:rPr sz="2176" spc="-6" dirty="0">
                <a:solidFill>
                  <a:srgbClr val="FFFFFF"/>
                </a:solidFill>
                <a:latin typeface="Arial MT"/>
                <a:cs typeface="Arial MT"/>
              </a:rPr>
              <a:t>d’ouvrir</a:t>
            </a:r>
            <a:r>
              <a:rPr sz="2176" spc="-12" dirty="0">
                <a:solidFill>
                  <a:srgbClr val="FFFFFF"/>
                </a:solidFill>
                <a:latin typeface="Arial MT"/>
                <a:cs typeface="Arial MT"/>
              </a:rPr>
              <a:t> </a:t>
            </a:r>
            <a:r>
              <a:rPr sz="2176" spc="-6" dirty="0">
                <a:solidFill>
                  <a:srgbClr val="FFFFFF"/>
                </a:solidFill>
                <a:latin typeface="Arial MT"/>
                <a:cs typeface="Arial MT"/>
              </a:rPr>
              <a:t>un</a:t>
            </a:r>
            <a:r>
              <a:rPr sz="2176" spc="-18" dirty="0">
                <a:solidFill>
                  <a:srgbClr val="FFFFFF"/>
                </a:solidFill>
                <a:latin typeface="Arial MT"/>
                <a:cs typeface="Arial MT"/>
              </a:rPr>
              <a:t> </a:t>
            </a:r>
            <a:r>
              <a:rPr sz="2176" spc="-6" dirty="0">
                <a:solidFill>
                  <a:srgbClr val="FFFFFF"/>
                </a:solidFill>
                <a:latin typeface="Arial MT"/>
                <a:cs typeface="Arial MT"/>
              </a:rPr>
              <a:t>module</a:t>
            </a:r>
            <a:r>
              <a:rPr sz="2176" spc="-18" dirty="0">
                <a:solidFill>
                  <a:srgbClr val="FFFFFF"/>
                </a:solidFill>
                <a:latin typeface="Arial MT"/>
                <a:cs typeface="Arial MT"/>
              </a:rPr>
              <a:t> </a:t>
            </a:r>
            <a:r>
              <a:rPr sz="2176" dirty="0">
                <a:solidFill>
                  <a:srgbClr val="FFFFFF"/>
                </a:solidFill>
                <a:latin typeface="Arial MT"/>
                <a:cs typeface="Arial MT"/>
              </a:rPr>
              <a:t>:</a:t>
            </a:r>
            <a:endParaRPr sz="2176">
              <a:solidFill>
                <a:prstClr val="black"/>
              </a:solidFill>
              <a:latin typeface="Arial MT"/>
              <a:cs typeface="Arial MT"/>
            </a:endParaRPr>
          </a:p>
        </p:txBody>
      </p:sp>
      <p:sp>
        <p:nvSpPr>
          <p:cNvPr id="6" name="object 6"/>
          <p:cNvSpPr txBox="1"/>
          <p:nvPr/>
        </p:nvSpPr>
        <p:spPr>
          <a:xfrm>
            <a:off x="668010" y="353824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1059752" y="3452934"/>
            <a:ext cx="9280661" cy="659741"/>
          </a:xfrm>
          <a:prstGeom prst="rect">
            <a:avLst/>
          </a:prstGeom>
        </p:spPr>
        <p:txBody>
          <a:bodyPr vert="horz" wrap="square" lIns="0" tIns="43761" rIns="0" bIns="0" rtlCol="0">
            <a:spAutoFit/>
          </a:bodyPr>
          <a:lstStyle/>
          <a:p>
            <a:pPr marL="15356" marR="6142" defTabSz="1105601">
              <a:lnSpc>
                <a:spcPts val="2442"/>
              </a:lnSpc>
              <a:spcBef>
                <a:spcPts val="343"/>
              </a:spcBef>
            </a:pPr>
            <a:r>
              <a:rPr sz="2176" spc="-12" dirty="0">
                <a:solidFill>
                  <a:srgbClr val="FFFFFF"/>
                </a:solidFill>
                <a:latin typeface="Arial MT"/>
                <a:cs typeface="Arial MT"/>
              </a:rPr>
              <a:t>pour</a:t>
            </a:r>
            <a:r>
              <a:rPr sz="2176" spc="6" dirty="0">
                <a:solidFill>
                  <a:srgbClr val="FFFFFF"/>
                </a:solidFill>
                <a:latin typeface="Arial MT"/>
                <a:cs typeface="Arial MT"/>
              </a:rPr>
              <a:t> </a:t>
            </a:r>
            <a:r>
              <a:rPr sz="2176" spc="-12" dirty="0">
                <a:solidFill>
                  <a:srgbClr val="FFFFFF"/>
                </a:solidFill>
                <a:latin typeface="Arial MT"/>
                <a:cs typeface="Arial MT"/>
              </a:rPr>
              <a:t>indiquer</a:t>
            </a:r>
            <a:r>
              <a:rPr sz="2176" spc="6" dirty="0">
                <a:solidFill>
                  <a:srgbClr val="FFFFFF"/>
                </a:solidFill>
                <a:latin typeface="Arial MT"/>
                <a:cs typeface="Arial MT"/>
              </a:rPr>
              <a:t> </a:t>
            </a:r>
            <a:r>
              <a:rPr sz="2176" spc="-6" dirty="0">
                <a:solidFill>
                  <a:srgbClr val="FFFFFF"/>
                </a:solidFill>
                <a:latin typeface="Arial MT"/>
                <a:cs typeface="Arial MT"/>
              </a:rPr>
              <a:t>que</a:t>
            </a:r>
            <a:r>
              <a:rPr sz="2176" spc="6" dirty="0">
                <a:solidFill>
                  <a:srgbClr val="FFFFFF"/>
                </a:solidFill>
                <a:latin typeface="Arial MT"/>
                <a:cs typeface="Arial MT"/>
              </a:rPr>
              <a:t> </a:t>
            </a:r>
            <a:r>
              <a:rPr sz="2176" spc="-6" dirty="0">
                <a:solidFill>
                  <a:srgbClr val="FFFFFF"/>
                </a:solidFill>
                <a:latin typeface="Arial MT"/>
                <a:cs typeface="Arial MT"/>
              </a:rPr>
              <a:t>tous</a:t>
            </a:r>
            <a:r>
              <a:rPr sz="2176" spc="6" dirty="0">
                <a:solidFill>
                  <a:srgbClr val="FFFFFF"/>
                </a:solidFill>
                <a:latin typeface="Arial MT"/>
                <a:cs typeface="Arial MT"/>
              </a:rPr>
              <a:t> </a:t>
            </a:r>
            <a:r>
              <a:rPr sz="2176" spc="-6" dirty="0">
                <a:solidFill>
                  <a:srgbClr val="FFFFFF"/>
                </a:solidFill>
                <a:latin typeface="Arial MT"/>
                <a:cs typeface="Arial MT"/>
              </a:rPr>
              <a:t>les</a:t>
            </a:r>
            <a:r>
              <a:rPr sz="2176" spc="12" dirty="0">
                <a:solidFill>
                  <a:srgbClr val="FFFFFF"/>
                </a:solidFill>
                <a:latin typeface="Arial MT"/>
                <a:cs typeface="Arial MT"/>
              </a:rPr>
              <a:t> </a:t>
            </a:r>
            <a:r>
              <a:rPr sz="2176" spc="-12" dirty="0">
                <a:solidFill>
                  <a:srgbClr val="FFFFFF"/>
                </a:solidFill>
                <a:latin typeface="Arial MT"/>
                <a:cs typeface="Arial MT"/>
              </a:rPr>
              <a:t>packages</a:t>
            </a:r>
            <a:r>
              <a:rPr sz="2176" spc="6" dirty="0">
                <a:solidFill>
                  <a:srgbClr val="FFFFFF"/>
                </a:solidFill>
                <a:latin typeface="Arial MT"/>
                <a:cs typeface="Arial MT"/>
              </a:rPr>
              <a:t> </a:t>
            </a:r>
            <a:r>
              <a:rPr sz="2176" spc="-12" dirty="0">
                <a:solidFill>
                  <a:srgbClr val="FFFFFF"/>
                </a:solidFill>
                <a:latin typeface="Arial MT"/>
                <a:cs typeface="Arial MT"/>
              </a:rPr>
              <a:t>d’un</a:t>
            </a:r>
            <a:r>
              <a:rPr sz="2176" dirty="0">
                <a:solidFill>
                  <a:srgbClr val="FFFFFF"/>
                </a:solidFill>
                <a:latin typeface="Arial MT"/>
                <a:cs typeface="Arial MT"/>
              </a:rPr>
              <a:t> </a:t>
            </a:r>
            <a:r>
              <a:rPr sz="2176" spc="-6" dirty="0">
                <a:solidFill>
                  <a:srgbClr val="FFFFFF"/>
                </a:solidFill>
                <a:latin typeface="Arial MT"/>
                <a:cs typeface="Arial MT"/>
              </a:rPr>
              <a:t>module</a:t>
            </a:r>
            <a:r>
              <a:rPr sz="2176" spc="6" dirty="0">
                <a:solidFill>
                  <a:srgbClr val="FFFFFF"/>
                </a:solidFill>
                <a:latin typeface="Arial MT"/>
                <a:cs typeface="Arial MT"/>
              </a:rPr>
              <a:t> </a:t>
            </a:r>
            <a:r>
              <a:rPr sz="2176" spc="-12" dirty="0">
                <a:solidFill>
                  <a:srgbClr val="FFFFFF"/>
                </a:solidFill>
                <a:latin typeface="Arial MT"/>
                <a:cs typeface="Arial MT"/>
              </a:rPr>
              <a:t>doivent</a:t>
            </a:r>
            <a:r>
              <a:rPr sz="2176" spc="6" dirty="0">
                <a:solidFill>
                  <a:srgbClr val="FFFFFF"/>
                </a:solidFill>
                <a:latin typeface="Arial MT"/>
                <a:cs typeface="Arial MT"/>
              </a:rPr>
              <a:t> </a:t>
            </a:r>
            <a:r>
              <a:rPr sz="2176" spc="-6" dirty="0">
                <a:solidFill>
                  <a:srgbClr val="FFFFFF"/>
                </a:solidFill>
                <a:latin typeface="Arial MT"/>
                <a:cs typeface="Arial MT"/>
              </a:rPr>
              <a:t>être</a:t>
            </a:r>
            <a:r>
              <a:rPr sz="2176" spc="6" dirty="0">
                <a:solidFill>
                  <a:srgbClr val="FFFFFF"/>
                </a:solidFill>
                <a:latin typeface="Arial MT"/>
                <a:cs typeface="Arial MT"/>
              </a:rPr>
              <a:t> </a:t>
            </a:r>
            <a:r>
              <a:rPr sz="2176" spc="-12" dirty="0" err="1">
                <a:solidFill>
                  <a:srgbClr val="FFFFFF"/>
                </a:solidFill>
                <a:latin typeface="Arial MT"/>
                <a:cs typeface="Arial MT"/>
              </a:rPr>
              <a:t>accessibles</a:t>
            </a:r>
            <a:r>
              <a:rPr sz="2176" spc="6">
                <a:solidFill>
                  <a:srgbClr val="FFFFFF"/>
                </a:solidFill>
                <a:latin typeface="Arial MT"/>
                <a:cs typeface="Arial MT"/>
              </a:rPr>
              <a:t> </a:t>
            </a:r>
            <a:r>
              <a:rPr sz="2176">
                <a:solidFill>
                  <a:srgbClr val="FFFFFF"/>
                </a:solidFill>
                <a:latin typeface="Arial MT"/>
                <a:cs typeface="Arial MT"/>
              </a:rPr>
              <a:t> </a:t>
            </a:r>
            <a:r>
              <a:rPr sz="2176" spc="-6" dirty="0">
                <a:solidFill>
                  <a:srgbClr val="FFFFFF"/>
                </a:solidFill>
                <a:latin typeface="Arial MT"/>
                <a:cs typeface="Arial MT"/>
              </a:rPr>
              <a:t>via la réflexion.</a:t>
            </a:r>
            <a:endParaRPr sz="2176" dirty="0">
              <a:solidFill>
                <a:prstClr val="black"/>
              </a:solidFill>
              <a:latin typeface="Arial MT"/>
              <a:cs typeface="Arial MT"/>
            </a:endParaRPr>
          </a:p>
        </p:txBody>
      </p:sp>
      <p:sp>
        <p:nvSpPr>
          <p:cNvPr id="8" name="object 8"/>
          <p:cNvSpPr/>
          <p:nvPr/>
        </p:nvSpPr>
        <p:spPr>
          <a:xfrm>
            <a:off x="1105572" y="2207768"/>
            <a:ext cx="9673753" cy="1110178"/>
          </a:xfrm>
          <a:custGeom>
            <a:avLst/>
            <a:gdLst/>
            <a:ahLst/>
            <a:cxnLst/>
            <a:rect l="l" t="t" r="r" b="b"/>
            <a:pathLst>
              <a:path w="8001000" h="918210">
                <a:moveTo>
                  <a:pt x="8001000" y="0"/>
                </a:moveTo>
                <a:lnTo>
                  <a:pt x="0" y="0"/>
                </a:lnTo>
                <a:lnTo>
                  <a:pt x="0" y="917994"/>
                </a:lnTo>
                <a:lnTo>
                  <a:pt x="4000677" y="917994"/>
                </a:lnTo>
                <a:lnTo>
                  <a:pt x="8001000" y="917994"/>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9" name="object 9"/>
          <p:cNvSpPr txBox="1"/>
          <p:nvPr/>
        </p:nvSpPr>
        <p:spPr>
          <a:xfrm>
            <a:off x="1105572" y="2207768"/>
            <a:ext cx="9673753" cy="850716"/>
          </a:xfrm>
          <a:prstGeom prst="rect">
            <a:avLst/>
          </a:prstGeom>
          <a:ln w="29159">
            <a:solidFill>
              <a:srgbClr val="ABB10B"/>
            </a:solidFill>
          </a:ln>
        </p:spPr>
        <p:txBody>
          <a:bodyPr vert="horz" wrap="square" lIns="0" tIns="13052" rIns="0" bIns="0" rtlCol="0">
            <a:spAutoFit/>
          </a:bodyPr>
          <a:lstStyle/>
          <a:p>
            <a:pPr marL="125914" defTabSz="1105601">
              <a:spcBef>
                <a:spcPts val="103"/>
              </a:spcBef>
            </a:pPr>
            <a:r>
              <a:rPr sz="1814" dirty="0">
                <a:solidFill>
                  <a:srgbClr val="B1B1B1"/>
                </a:solidFill>
                <a:latin typeface="Consolas"/>
                <a:cs typeface="Consolas"/>
              </a:rPr>
              <a:t>open</a:t>
            </a:r>
            <a:r>
              <a:rPr sz="1814" spc="-42" dirty="0">
                <a:solidFill>
                  <a:srgbClr val="B1B1B1"/>
                </a:solidFill>
                <a:latin typeface="Consolas"/>
                <a:cs typeface="Consolas"/>
              </a:rPr>
              <a:t> </a:t>
            </a:r>
            <a:r>
              <a:rPr sz="1814" dirty="0">
                <a:solidFill>
                  <a:srgbClr val="B1B1B1"/>
                </a:solidFill>
                <a:latin typeface="Consolas"/>
                <a:cs typeface="Consolas"/>
              </a:rPr>
              <a:t>module</a:t>
            </a:r>
            <a:r>
              <a:rPr sz="1814" spc="-48" dirty="0">
                <a:solidFill>
                  <a:srgbClr val="B1B1B1"/>
                </a:solidFill>
                <a:latin typeface="Consolas"/>
                <a:cs typeface="Consolas"/>
              </a:rPr>
              <a:t> </a:t>
            </a:r>
            <a:r>
              <a:rPr sz="1814" dirty="0">
                <a:solidFill>
                  <a:srgbClr val="B1B1B1"/>
                </a:solidFill>
                <a:latin typeface="Consolas"/>
                <a:cs typeface="Consolas"/>
              </a:rPr>
              <a:t>moduleb{</a:t>
            </a:r>
            <a:endParaRPr sz="1814">
              <a:solidFill>
                <a:prstClr val="black"/>
              </a:solidFill>
              <a:latin typeface="Consolas"/>
              <a:cs typeface="Consolas"/>
            </a:endParaRPr>
          </a:p>
          <a:p>
            <a:pPr defTabSz="1105601">
              <a:spcBef>
                <a:spcPts val="6"/>
              </a:spcBef>
            </a:pPr>
            <a:endParaRPr sz="1814">
              <a:solidFill>
                <a:prstClr val="black"/>
              </a:solidFill>
              <a:latin typeface="Consolas"/>
              <a:cs typeface="Consolas"/>
            </a:endParaRPr>
          </a:p>
          <a:p>
            <a:pPr marL="125914" defTabSz="1105601">
              <a:spcBef>
                <a:spcPts val="6"/>
              </a:spcBef>
            </a:pPr>
            <a:r>
              <a:rPr sz="1814" dirty="0">
                <a:solidFill>
                  <a:srgbClr val="B1B1B1"/>
                </a:solidFill>
                <a:latin typeface="Consolas"/>
                <a:cs typeface="Consolas"/>
              </a:rPr>
              <a:t>}</a:t>
            </a:r>
            <a:endParaRPr sz="1814">
              <a:solidFill>
                <a:prstClr val="black"/>
              </a:solidFill>
              <a:latin typeface="Consolas"/>
              <a:cs typeface="Consolas"/>
            </a:endParaRPr>
          </a:p>
        </p:txBody>
      </p:sp>
    </p:spTree>
    <p:extLst>
      <p:ext uri="{BB962C8B-B14F-4D97-AF65-F5344CB8AC3E}">
        <p14:creationId xmlns:p14="http://schemas.microsoft.com/office/powerpoint/2010/main" val="18095626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963537"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Mod</a:t>
            </a:r>
            <a:r>
              <a:rPr sz="1814" b="1" spc="-12" dirty="0">
                <a:solidFill>
                  <a:srgbClr val="0058FF"/>
                </a:solidFill>
                <a:latin typeface="Arial"/>
                <a:cs typeface="Arial"/>
              </a:rPr>
              <a:t>u</a:t>
            </a:r>
            <a:r>
              <a:rPr sz="1814" b="1" dirty="0">
                <a:solidFill>
                  <a:srgbClr val="0058FF"/>
                </a:solidFill>
                <a:latin typeface="Arial"/>
                <a:cs typeface="Arial"/>
              </a:rPr>
              <a:t>les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6594275" cy="573671"/>
          </a:xfrm>
          <a:prstGeom prst="rect">
            <a:avLst/>
          </a:prstGeom>
        </p:spPr>
        <p:txBody>
          <a:bodyPr vert="horz" wrap="square" lIns="0" tIns="15355" rIns="0" bIns="0" rtlCol="0">
            <a:spAutoFit/>
          </a:bodyPr>
          <a:lstStyle/>
          <a:p>
            <a:pPr marL="15356">
              <a:spcBef>
                <a:spcPts val="121"/>
              </a:spcBef>
            </a:pPr>
            <a:r>
              <a:rPr spc="555" dirty="0"/>
              <a:t>Mots</a:t>
            </a:r>
            <a:r>
              <a:rPr spc="133" dirty="0"/>
              <a:t> </a:t>
            </a:r>
            <a:r>
              <a:rPr spc="399" dirty="0"/>
              <a:t>réservés</a:t>
            </a:r>
            <a:r>
              <a:rPr spc="138" dirty="0"/>
              <a:t> </a:t>
            </a:r>
            <a:r>
              <a:rPr spc="333" dirty="0"/>
              <a:t>et</a:t>
            </a:r>
            <a:r>
              <a:rPr spc="145" dirty="0"/>
              <a:t> </a:t>
            </a:r>
            <a:r>
              <a:rPr spc="423" dirty="0"/>
              <a:t>syntaxe</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740408"/>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668010" y="3831608"/>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1059751" y="1563880"/>
            <a:ext cx="10177403" cy="2519861"/>
          </a:xfrm>
          <a:prstGeom prst="rect">
            <a:avLst/>
          </a:prstGeom>
        </p:spPr>
        <p:txBody>
          <a:bodyPr vert="horz" wrap="square" lIns="0" tIns="42994" rIns="0" bIns="0" rtlCol="0">
            <a:spAutoFit/>
          </a:bodyPr>
          <a:lstStyle/>
          <a:p>
            <a:pPr marL="15356" marR="6142" defTabSz="1105601">
              <a:lnSpc>
                <a:spcPts val="2442"/>
              </a:lnSpc>
              <a:spcBef>
                <a:spcPts val="339"/>
              </a:spcBef>
            </a:pPr>
            <a:r>
              <a:rPr sz="2176" spc="-12" dirty="0">
                <a:solidFill>
                  <a:srgbClr val="FFFFFF"/>
                </a:solidFill>
                <a:latin typeface="Arial MT"/>
                <a:cs typeface="Arial MT"/>
              </a:rPr>
              <a:t>Module,</a:t>
            </a:r>
            <a:r>
              <a:rPr sz="2176" dirty="0">
                <a:solidFill>
                  <a:srgbClr val="FFFFFF"/>
                </a:solidFill>
                <a:latin typeface="Arial MT"/>
                <a:cs typeface="Arial MT"/>
              </a:rPr>
              <a:t> </a:t>
            </a:r>
            <a:r>
              <a:rPr sz="2176" spc="-6" dirty="0">
                <a:solidFill>
                  <a:srgbClr val="FFFFFF"/>
                </a:solidFill>
                <a:latin typeface="Arial MT"/>
                <a:cs typeface="Arial MT"/>
              </a:rPr>
              <a:t>provides,</a:t>
            </a:r>
            <a:r>
              <a:rPr sz="2176" dirty="0">
                <a:solidFill>
                  <a:srgbClr val="FFFFFF"/>
                </a:solidFill>
                <a:latin typeface="Arial MT"/>
                <a:cs typeface="Arial MT"/>
              </a:rPr>
              <a:t> </a:t>
            </a:r>
            <a:r>
              <a:rPr sz="2176" spc="-6" dirty="0">
                <a:solidFill>
                  <a:srgbClr val="FFFFFF"/>
                </a:solidFill>
                <a:latin typeface="Arial MT"/>
                <a:cs typeface="Arial MT"/>
              </a:rPr>
              <a:t>with,</a:t>
            </a:r>
            <a:r>
              <a:rPr sz="2176" dirty="0">
                <a:solidFill>
                  <a:srgbClr val="FFFFFF"/>
                </a:solidFill>
                <a:latin typeface="Arial MT"/>
                <a:cs typeface="Arial MT"/>
              </a:rPr>
              <a:t> </a:t>
            </a:r>
            <a:r>
              <a:rPr sz="2176" spc="-6" dirty="0">
                <a:solidFill>
                  <a:srgbClr val="FFFFFF"/>
                </a:solidFill>
                <a:latin typeface="Arial MT"/>
                <a:cs typeface="Arial MT"/>
              </a:rPr>
              <a:t>requires,</a:t>
            </a:r>
            <a:r>
              <a:rPr sz="2176" spc="6" dirty="0">
                <a:solidFill>
                  <a:srgbClr val="FFFFFF"/>
                </a:solidFill>
                <a:latin typeface="Arial MT"/>
                <a:cs typeface="Arial MT"/>
              </a:rPr>
              <a:t> </a:t>
            </a:r>
            <a:r>
              <a:rPr sz="2176" spc="-6" dirty="0">
                <a:solidFill>
                  <a:srgbClr val="FFFFFF"/>
                </a:solidFill>
                <a:latin typeface="Arial MT"/>
                <a:cs typeface="Arial MT"/>
              </a:rPr>
              <a:t>exports,</a:t>
            </a:r>
            <a:r>
              <a:rPr sz="2176" dirty="0">
                <a:solidFill>
                  <a:srgbClr val="FFFFFF"/>
                </a:solidFill>
                <a:latin typeface="Arial MT"/>
                <a:cs typeface="Arial MT"/>
              </a:rPr>
              <a:t> </a:t>
            </a:r>
            <a:r>
              <a:rPr sz="2176" spc="-12" dirty="0">
                <a:solidFill>
                  <a:srgbClr val="FFFFFF"/>
                </a:solidFill>
                <a:latin typeface="Arial MT"/>
                <a:cs typeface="Arial MT"/>
              </a:rPr>
              <a:t>opens,</a:t>
            </a:r>
            <a:r>
              <a:rPr sz="2176" dirty="0">
                <a:solidFill>
                  <a:srgbClr val="FFFFFF"/>
                </a:solidFill>
                <a:latin typeface="Arial MT"/>
                <a:cs typeface="Arial MT"/>
              </a:rPr>
              <a:t> ... </a:t>
            </a:r>
            <a:r>
              <a:rPr sz="2176" spc="-12" dirty="0">
                <a:solidFill>
                  <a:srgbClr val="FFFFFF"/>
                </a:solidFill>
                <a:latin typeface="Arial MT"/>
                <a:cs typeface="Arial MT"/>
              </a:rPr>
              <a:t>n’ont</a:t>
            </a:r>
            <a:r>
              <a:rPr sz="2176" spc="6" dirty="0">
                <a:solidFill>
                  <a:srgbClr val="FFFFFF"/>
                </a:solidFill>
                <a:latin typeface="Arial MT"/>
                <a:cs typeface="Arial MT"/>
              </a:rPr>
              <a:t> </a:t>
            </a:r>
            <a:r>
              <a:rPr sz="2176" spc="-6" dirty="0">
                <a:solidFill>
                  <a:srgbClr val="FFFFFF"/>
                </a:solidFill>
                <a:latin typeface="Arial MT"/>
                <a:cs typeface="Arial MT"/>
              </a:rPr>
              <a:t>pas</a:t>
            </a:r>
            <a:r>
              <a:rPr sz="2176" dirty="0">
                <a:solidFill>
                  <a:srgbClr val="FFFFFF"/>
                </a:solidFill>
                <a:latin typeface="Arial MT"/>
                <a:cs typeface="Arial MT"/>
              </a:rPr>
              <a:t> </a:t>
            </a:r>
            <a:r>
              <a:rPr sz="2176" spc="-6" dirty="0">
                <a:solidFill>
                  <a:srgbClr val="FFFFFF"/>
                </a:solidFill>
                <a:latin typeface="Arial MT"/>
                <a:cs typeface="Arial MT"/>
              </a:rPr>
              <a:t>été </a:t>
            </a:r>
            <a:r>
              <a:rPr sz="2176" spc="-12" dirty="0">
                <a:solidFill>
                  <a:srgbClr val="FFFFFF"/>
                </a:solidFill>
                <a:latin typeface="Arial MT"/>
                <a:cs typeface="Arial MT"/>
              </a:rPr>
              <a:t>ajoutés</a:t>
            </a:r>
            <a:r>
              <a:rPr sz="2176" dirty="0">
                <a:solidFill>
                  <a:srgbClr val="FFFFFF"/>
                </a:solidFill>
                <a:latin typeface="Arial MT"/>
                <a:cs typeface="Arial MT"/>
              </a:rPr>
              <a:t> à </a:t>
            </a:r>
            <a:r>
              <a:rPr sz="2176" spc="-6" dirty="0">
                <a:solidFill>
                  <a:srgbClr val="FFFFFF"/>
                </a:solidFill>
                <a:latin typeface="Arial MT"/>
                <a:cs typeface="Arial MT"/>
              </a:rPr>
              <a:t>la liste </a:t>
            </a:r>
            <a:r>
              <a:rPr sz="2176" dirty="0">
                <a:solidFill>
                  <a:srgbClr val="FFFFFF"/>
                </a:solidFill>
                <a:latin typeface="Arial MT"/>
                <a:cs typeface="Arial MT"/>
              </a:rPr>
              <a:t> </a:t>
            </a:r>
            <a:r>
              <a:rPr sz="2176" spc="-6" dirty="0">
                <a:solidFill>
                  <a:srgbClr val="FFFFFF"/>
                </a:solidFill>
                <a:latin typeface="Arial MT"/>
                <a:cs typeface="Arial MT"/>
              </a:rPr>
              <a:t>des mots</a:t>
            </a:r>
            <a:r>
              <a:rPr sz="2176" dirty="0">
                <a:solidFill>
                  <a:srgbClr val="FFFFFF"/>
                </a:solidFill>
                <a:latin typeface="Arial MT"/>
                <a:cs typeface="Arial MT"/>
              </a:rPr>
              <a:t> </a:t>
            </a:r>
            <a:r>
              <a:rPr sz="2176" spc="-6" dirty="0">
                <a:solidFill>
                  <a:srgbClr val="FFFFFF"/>
                </a:solidFill>
                <a:latin typeface="Arial MT"/>
                <a:cs typeface="Arial MT"/>
              </a:rPr>
              <a:t>clés</a:t>
            </a:r>
            <a:r>
              <a:rPr sz="2176" dirty="0">
                <a:solidFill>
                  <a:srgbClr val="FFFFFF"/>
                </a:solidFill>
                <a:latin typeface="Arial MT"/>
                <a:cs typeface="Arial MT"/>
              </a:rPr>
              <a:t> </a:t>
            </a:r>
            <a:r>
              <a:rPr sz="2176" spc="-6" dirty="0">
                <a:solidFill>
                  <a:srgbClr val="FFFFFF"/>
                </a:solidFill>
                <a:latin typeface="Arial MT"/>
                <a:cs typeface="Arial MT"/>
              </a:rPr>
              <a:t>réservés</a:t>
            </a:r>
            <a:r>
              <a:rPr sz="2176" dirty="0">
                <a:solidFill>
                  <a:srgbClr val="FFFFFF"/>
                </a:solidFill>
                <a:latin typeface="Arial MT"/>
                <a:cs typeface="Arial MT"/>
              </a:rPr>
              <a:t> </a:t>
            </a:r>
            <a:r>
              <a:rPr sz="2176" spc="-6" dirty="0">
                <a:solidFill>
                  <a:srgbClr val="FFFFFF"/>
                </a:solidFill>
                <a:latin typeface="Arial MT"/>
                <a:cs typeface="Arial MT"/>
              </a:rPr>
              <a:t>du </a:t>
            </a:r>
            <a:r>
              <a:rPr sz="2176" spc="-12" dirty="0">
                <a:solidFill>
                  <a:srgbClr val="FFFFFF"/>
                </a:solidFill>
                <a:latin typeface="Arial MT"/>
                <a:cs typeface="Arial MT"/>
              </a:rPr>
              <a:t>langage </a:t>
            </a:r>
            <a:r>
              <a:rPr sz="2176" spc="-6" dirty="0">
                <a:solidFill>
                  <a:srgbClr val="FFFFFF"/>
                </a:solidFill>
                <a:latin typeface="Arial MT"/>
                <a:cs typeface="Arial MT"/>
              </a:rPr>
              <a:t>Java.</a:t>
            </a:r>
            <a:r>
              <a:rPr sz="2176" dirty="0">
                <a:solidFill>
                  <a:srgbClr val="FFFFFF"/>
                </a:solidFill>
                <a:latin typeface="Arial MT"/>
                <a:cs typeface="Arial MT"/>
              </a:rPr>
              <a:t> </a:t>
            </a:r>
            <a:r>
              <a:rPr sz="2176" spc="-6" dirty="0">
                <a:solidFill>
                  <a:srgbClr val="FFFFFF"/>
                </a:solidFill>
                <a:latin typeface="Arial MT"/>
                <a:cs typeface="Arial MT"/>
              </a:rPr>
              <a:t>Ce sont</a:t>
            </a:r>
            <a:r>
              <a:rPr sz="2176" dirty="0">
                <a:solidFill>
                  <a:srgbClr val="FFFFFF"/>
                </a:solidFill>
                <a:latin typeface="Arial MT"/>
                <a:cs typeface="Arial MT"/>
              </a:rPr>
              <a:t> </a:t>
            </a:r>
            <a:r>
              <a:rPr sz="2176" spc="-6" dirty="0">
                <a:solidFill>
                  <a:srgbClr val="FFFFFF"/>
                </a:solidFill>
                <a:latin typeface="Arial MT"/>
                <a:cs typeface="Arial MT"/>
              </a:rPr>
              <a:t>des</a:t>
            </a:r>
            <a:r>
              <a:rPr sz="2176" dirty="0">
                <a:solidFill>
                  <a:srgbClr val="FFFFFF"/>
                </a:solidFill>
                <a:latin typeface="Arial MT"/>
                <a:cs typeface="Arial MT"/>
              </a:rPr>
              <a:t> «</a:t>
            </a:r>
            <a:r>
              <a:rPr sz="2176" spc="-12" dirty="0">
                <a:solidFill>
                  <a:srgbClr val="FFFFFF"/>
                </a:solidFill>
                <a:latin typeface="Arial MT"/>
                <a:cs typeface="Arial MT"/>
              </a:rPr>
              <a:t> </a:t>
            </a:r>
            <a:r>
              <a:rPr sz="2176" spc="-6" dirty="0">
                <a:solidFill>
                  <a:srgbClr val="FFFFFF"/>
                </a:solidFill>
                <a:latin typeface="Arial MT"/>
                <a:cs typeface="Arial MT"/>
              </a:rPr>
              <a:t>mots</a:t>
            </a:r>
            <a:r>
              <a:rPr sz="2176" dirty="0">
                <a:solidFill>
                  <a:srgbClr val="FFFFFF"/>
                </a:solidFill>
                <a:latin typeface="Arial MT"/>
                <a:cs typeface="Arial MT"/>
              </a:rPr>
              <a:t> </a:t>
            </a:r>
            <a:r>
              <a:rPr sz="2176" spc="-6" dirty="0">
                <a:solidFill>
                  <a:srgbClr val="FFFFFF"/>
                </a:solidFill>
                <a:latin typeface="Arial MT"/>
                <a:cs typeface="Arial MT"/>
              </a:rPr>
              <a:t>clés</a:t>
            </a:r>
            <a:r>
              <a:rPr sz="2176" dirty="0">
                <a:solidFill>
                  <a:srgbClr val="FFFFFF"/>
                </a:solidFill>
                <a:latin typeface="Arial MT"/>
                <a:cs typeface="Arial MT"/>
              </a:rPr>
              <a:t> </a:t>
            </a:r>
            <a:r>
              <a:rPr sz="2176" spc="-6" dirty="0">
                <a:solidFill>
                  <a:srgbClr val="FFFFFF"/>
                </a:solidFill>
                <a:latin typeface="Arial MT"/>
                <a:cs typeface="Arial MT"/>
              </a:rPr>
              <a:t>contextuels</a:t>
            </a:r>
            <a:r>
              <a:rPr sz="2176" dirty="0">
                <a:solidFill>
                  <a:srgbClr val="FFFFFF"/>
                </a:solidFill>
                <a:latin typeface="Arial MT"/>
                <a:cs typeface="Arial MT"/>
              </a:rPr>
              <a:t> </a:t>
            </a:r>
            <a:r>
              <a:rPr sz="2176" spc="-6" dirty="0">
                <a:solidFill>
                  <a:srgbClr val="FFFFFF"/>
                </a:solidFill>
                <a:latin typeface="Arial MT"/>
                <a:cs typeface="Arial MT"/>
              </a:rPr>
              <a:t>».</a:t>
            </a:r>
            <a:r>
              <a:rPr sz="2176" dirty="0">
                <a:solidFill>
                  <a:srgbClr val="FFFFFF"/>
                </a:solidFill>
                <a:latin typeface="Arial MT"/>
                <a:cs typeface="Arial MT"/>
              </a:rPr>
              <a:t> </a:t>
            </a:r>
            <a:r>
              <a:rPr sz="2176" spc="-6" dirty="0">
                <a:solidFill>
                  <a:srgbClr val="FFFFFF"/>
                </a:solidFill>
                <a:latin typeface="Arial MT"/>
                <a:cs typeface="Arial MT"/>
              </a:rPr>
              <a:t>Ils </a:t>
            </a:r>
            <a:r>
              <a:rPr sz="2176" spc="-585" dirty="0">
                <a:solidFill>
                  <a:srgbClr val="FFFFFF"/>
                </a:solidFill>
                <a:latin typeface="Arial MT"/>
                <a:cs typeface="Arial MT"/>
              </a:rPr>
              <a:t> </a:t>
            </a:r>
            <a:r>
              <a:rPr sz="2176" spc="-6" dirty="0">
                <a:solidFill>
                  <a:srgbClr val="FFFFFF"/>
                </a:solidFill>
                <a:latin typeface="Arial MT"/>
                <a:cs typeface="Arial MT"/>
              </a:rPr>
              <a:t>sont</a:t>
            </a:r>
            <a:r>
              <a:rPr sz="2176" dirty="0">
                <a:solidFill>
                  <a:srgbClr val="FFFFFF"/>
                </a:solidFill>
                <a:latin typeface="Arial MT"/>
                <a:cs typeface="Arial MT"/>
              </a:rPr>
              <a:t> </a:t>
            </a:r>
            <a:r>
              <a:rPr sz="2176" spc="-6" dirty="0">
                <a:solidFill>
                  <a:srgbClr val="FFFFFF"/>
                </a:solidFill>
                <a:latin typeface="Arial MT"/>
                <a:cs typeface="Arial MT"/>
              </a:rPr>
              <a:t>réservés</a:t>
            </a:r>
            <a:r>
              <a:rPr sz="2176" dirty="0">
                <a:solidFill>
                  <a:srgbClr val="FFFFFF"/>
                </a:solidFill>
                <a:latin typeface="Arial MT"/>
                <a:cs typeface="Arial MT"/>
              </a:rPr>
              <a:t> </a:t>
            </a:r>
            <a:r>
              <a:rPr sz="2176" spc="-12" dirty="0">
                <a:solidFill>
                  <a:srgbClr val="FFFFFF"/>
                </a:solidFill>
                <a:latin typeface="Arial MT"/>
                <a:cs typeface="Arial MT"/>
              </a:rPr>
              <a:t>dans</a:t>
            </a:r>
            <a:r>
              <a:rPr sz="2176" dirty="0">
                <a:solidFill>
                  <a:srgbClr val="FFFFFF"/>
                </a:solidFill>
                <a:latin typeface="Arial MT"/>
                <a:cs typeface="Arial MT"/>
              </a:rPr>
              <a:t> </a:t>
            </a:r>
            <a:r>
              <a:rPr sz="2176" spc="-6" dirty="0">
                <a:solidFill>
                  <a:srgbClr val="FFFFFF"/>
                </a:solidFill>
                <a:latin typeface="Arial MT"/>
                <a:cs typeface="Arial MT"/>
              </a:rPr>
              <a:t>le</a:t>
            </a:r>
            <a:r>
              <a:rPr sz="2176" dirty="0">
                <a:solidFill>
                  <a:srgbClr val="FFFFFF"/>
                </a:solidFill>
                <a:latin typeface="Arial MT"/>
                <a:cs typeface="Arial MT"/>
              </a:rPr>
              <a:t> </a:t>
            </a:r>
            <a:r>
              <a:rPr sz="2176" spc="-6" dirty="0">
                <a:solidFill>
                  <a:srgbClr val="FFFFFF"/>
                </a:solidFill>
                <a:latin typeface="Arial MT"/>
                <a:cs typeface="Arial MT"/>
              </a:rPr>
              <a:t>fichier</a:t>
            </a:r>
            <a:r>
              <a:rPr sz="2176" dirty="0">
                <a:solidFill>
                  <a:srgbClr val="FFFFFF"/>
                </a:solidFill>
                <a:latin typeface="Arial MT"/>
                <a:cs typeface="Arial MT"/>
              </a:rPr>
              <a:t> </a:t>
            </a:r>
            <a:r>
              <a:rPr sz="2176" spc="-12" dirty="0">
                <a:solidFill>
                  <a:srgbClr val="FFFFFF"/>
                </a:solidFill>
                <a:latin typeface="Arial MT"/>
                <a:cs typeface="Arial MT"/>
              </a:rPr>
              <a:t>module-info.java,</a:t>
            </a:r>
            <a:r>
              <a:rPr sz="2176" dirty="0">
                <a:solidFill>
                  <a:srgbClr val="FFFFFF"/>
                </a:solidFill>
                <a:latin typeface="Arial MT"/>
                <a:cs typeface="Arial MT"/>
              </a:rPr>
              <a:t> </a:t>
            </a:r>
            <a:r>
              <a:rPr sz="2176" spc="-6" dirty="0">
                <a:solidFill>
                  <a:srgbClr val="FFFFFF"/>
                </a:solidFill>
                <a:latin typeface="Arial MT"/>
                <a:cs typeface="Arial MT"/>
              </a:rPr>
              <a:t>mais</a:t>
            </a:r>
            <a:r>
              <a:rPr sz="2176" spc="6" dirty="0">
                <a:solidFill>
                  <a:srgbClr val="FFFFFF"/>
                </a:solidFill>
                <a:latin typeface="Arial MT"/>
                <a:cs typeface="Arial MT"/>
              </a:rPr>
              <a:t> </a:t>
            </a:r>
            <a:r>
              <a:rPr sz="2176" spc="-6" dirty="0">
                <a:solidFill>
                  <a:srgbClr val="FFFFFF"/>
                </a:solidFill>
                <a:latin typeface="Arial MT"/>
                <a:cs typeface="Arial MT"/>
              </a:rPr>
              <a:t>pas</a:t>
            </a:r>
            <a:r>
              <a:rPr sz="2176" dirty="0">
                <a:solidFill>
                  <a:srgbClr val="FFFFFF"/>
                </a:solidFill>
                <a:latin typeface="Arial MT"/>
                <a:cs typeface="Arial MT"/>
              </a:rPr>
              <a:t> </a:t>
            </a:r>
            <a:r>
              <a:rPr sz="2176" spc="-12" dirty="0">
                <a:solidFill>
                  <a:srgbClr val="FFFFFF"/>
                </a:solidFill>
                <a:latin typeface="Arial MT"/>
                <a:cs typeface="Arial MT"/>
              </a:rPr>
              <a:t>dans</a:t>
            </a:r>
            <a:r>
              <a:rPr sz="2176" dirty="0">
                <a:solidFill>
                  <a:srgbClr val="FFFFFF"/>
                </a:solidFill>
                <a:latin typeface="Arial MT"/>
                <a:cs typeface="Arial MT"/>
              </a:rPr>
              <a:t> </a:t>
            </a:r>
            <a:r>
              <a:rPr sz="2176" spc="-6" dirty="0">
                <a:solidFill>
                  <a:srgbClr val="FFFFFF"/>
                </a:solidFill>
                <a:latin typeface="Arial MT"/>
                <a:cs typeface="Arial MT"/>
              </a:rPr>
              <a:t>le code</a:t>
            </a:r>
            <a:r>
              <a:rPr sz="2176" dirty="0">
                <a:solidFill>
                  <a:srgbClr val="FFFFFF"/>
                </a:solidFill>
                <a:latin typeface="Arial MT"/>
                <a:cs typeface="Arial MT"/>
              </a:rPr>
              <a:t> </a:t>
            </a:r>
            <a:r>
              <a:rPr sz="2176" spc="-6" dirty="0">
                <a:solidFill>
                  <a:srgbClr val="FFFFFF"/>
                </a:solidFill>
                <a:latin typeface="Arial MT"/>
                <a:cs typeface="Arial MT"/>
              </a:rPr>
              <a:t>Java.</a:t>
            </a:r>
            <a:endParaRPr sz="2176">
              <a:solidFill>
                <a:prstClr val="black"/>
              </a:solidFill>
              <a:latin typeface="Arial MT"/>
              <a:cs typeface="Arial MT"/>
            </a:endParaRPr>
          </a:p>
          <a:p>
            <a:pPr marL="15356" marR="472184" defTabSz="1105601">
              <a:lnSpc>
                <a:spcPts val="2442"/>
              </a:lnSpc>
              <a:spcBef>
                <a:spcPts val="1270"/>
              </a:spcBef>
            </a:pPr>
            <a:r>
              <a:rPr sz="2176" spc="-6" dirty="0">
                <a:solidFill>
                  <a:srgbClr val="FFFFFF"/>
                </a:solidFill>
                <a:latin typeface="Arial MT"/>
                <a:cs typeface="Arial MT"/>
              </a:rPr>
              <a:t>Aucun</a:t>
            </a:r>
            <a:r>
              <a:rPr sz="2176" spc="-12" dirty="0">
                <a:solidFill>
                  <a:srgbClr val="FFFFFF"/>
                </a:solidFill>
                <a:latin typeface="Arial MT"/>
                <a:cs typeface="Arial MT"/>
              </a:rPr>
              <a:t> </a:t>
            </a:r>
            <a:r>
              <a:rPr sz="2176" spc="-6" dirty="0">
                <a:solidFill>
                  <a:srgbClr val="FFFFFF"/>
                </a:solidFill>
                <a:latin typeface="Arial MT"/>
                <a:cs typeface="Arial MT"/>
              </a:rPr>
              <a:t>ordre n’est</a:t>
            </a:r>
            <a:r>
              <a:rPr sz="2176" spc="6" dirty="0">
                <a:solidFill>
                  <a:srgbClr val="FFFFFF"/>
                </a:solidFill>
                <a:latin typeface="Arial MT"/>
                <a:cs typeface="Arial MT"/>
              </a:rPr>
              <a:t> </a:t>
            </a:r>
            <a:r>
              <a:rPr sz="2176" spc="-12" dirty="0">
                <a:solidFill>
                  <a:srgbClr val="FFFFFF"/>
                </a:solidFill>
                <a:latin typeface="Arial MT"/>
                <a:cs typeface="Arial MT"/>
              </a:rPr>
              <a:t>obligatoire</a:t>
            </a:r>
            <a:r>
              <a:rPr sz="2176" spc="-6" dirty="0">
                <a:solidFill>
                  <a:srgbClr val="FFFFFF"/>
                </a:solidFill>
                <a:latin typeface="Arial MT"/>
                <a:cs typeface="Arial MT"/>
              </a:rPr>
              <a:t> </a:t>
            </a:r>
            <a:r>
              <a:rPr sz="2176" spc="-12" dirty="0">
                <a:solidFill>
                  <a:srgbClr val="FFFFFF"/>
                </a:solidFill>
                <a:latin typeface="Arial MT"/>
                <a:cs typeface="Arial MT"/>
              </a:rPr>
              <a:t>pour</a:t>
            </a:r>
            <a:r>
              <a:rPr sz="2176" dirty="0">
                <a:solidFill>
                  <a:srgbClr val="FFFFFF"/>
                </a:solidFill>
                <a:latin typeface="Arial MT"/>
                <a:cs typeface="Arial MT"/>
              </a:rPr>
              <a:t> </a:t>
            </a:r>
            <a:r>
              <a:rPr sz="2176" spc="-6" dirty="0">
                <a:solidFill>
                  <a:srgbClr val="FFFFFF"/>
                </a:solidFill>
                <a:latin typeface="Arial MT"/>
                <a:cs typeface="Arial MT"/>
              </a:rPr>
              <a:t>les</a:t>
            </a:r>
            <a:r>
              <a:rPr sz="2176" dirty="0">
                <a:solidFill>
                  <a:srgbClr val="FFFFFF"/>
                </a:solidFill>
                <a:latin typeface="Arial MT"/>
                <a:cs typeface="Arial MT"/>
              </a:rPr>
              <a:t> </a:t>
            </a:r>
            <a:r>
              <a:rPr sz="2176" spc="-6" dirty="0">
                <a:solidFill>
                  <a:srgbClr val="FFFFFF"/>
                </a:solidFill>
                <a:latin typeface="Arial MT"/>
                <a:cs typeface="Arial MT"/>
              </a:rPr>
              <a:t>directives, mais</a:t>
            </a:r>
            <a:r>
              <a:rPr sz="2176" dirty="0">
                <a:solidFill>
                  <a:srgbClr val="FFFFFF"/>
                </a:solidFill>
                <a:latin typeface="Arial MT"/>
                <a:cs typeface="Arial MT"/>
              </a:rPr>
              <a:t> </a:t>
            </a:r>
            <a:r>
              <a:rPr sz="2176" spc="-6" dirty="0">
                <a:solidFill>
                  <a:srgbClr val="FFFFFF"/>
                </a:solidFill>
                <a:latin typeface="Arial MT"/>
                <a:cs typeface="Arial MT"/>
              </a:rPr>
              <a:t>il est</a:t>
            </a:r>
            <a:r>
              <a:rPr sz="2176" dirty="0">
                <a:solidFill>
                  <a:srgbClr val="FFFFFF"/>
                </a:solidFill>
                <a:latin typeface="Arial MT"/>
                <a:cs typeface="Arial MT"/>
              </a:rPr>
              <a:t> </a:t>
            </a:r>
            <a:r>
              <a:rPr sz="2176" spc="-6" dirty="0">
                <a:solidFill>
                  <a:srgbClr val="FFFFFF"/>
                </a:solidFill>
                <a:latin typeface="Arial MT"/>
                <a:cs typeface="Arial MT"/>
              </a:rPr>
              <a:t>recommandé de les </a:t>
            </a:r>
            <a:r>
              <a:rPr sz="2176" spc="-585" dirty="0">
                <a:solidFill>
                  <a:srgbClr val="FFFFFF"/>
                </a:solidFill>
                <a:latin typeface="Arial MT"/>
                <a:cs typeface="Arial MT"/>
              </a:rPr>
              <a:t> </a:t>
            </a:r>
            <a:r>
              <a:rPr sz="2176" spc="-12" dirty="0">
                <a:solidFill>
                  <a:srgbClr val="FFFFFF"/>
                </a:solidFill>
                <a:latin typeface="Arial MT"/>
                <a:cs typeface="Arial MT"/>
              </a:rPr>
              <a:t>grouper</a:t>
            </a:r>
            <a:r>
              <a:rPr sz="2176" dirty="0">
                <a:solidFill>
                  <a:srgbClr val="FFFFFF"/>
                </a:solidFill>
                <a:latin typeface="Arial MT"/>
                <a:cs typeface="Arial MT"/>
              </a:rPr>
              <a:t> </a:t>
            </a:r>
            <a:r>
              <a:rPr sz="2176" spc="-6" dirty="0">
                <a:solidFill>
                  <a:srgbClr val="FFFFFF"/>
                </a:solidFill>
                <a:latin typeface="Arial MT"/>
                <a:cs typeface="Arial MT"/>
              </a:rPr>
              <a:t>et</a:t>
            </a:r>
            <a:r>
              <a:rPr sz="2176" dirty="0">
                <a:solidFill>
                  <a:srgbClr val="FFFFFF"/>
                </a:solidFill>
                <a:latin typeface="Arial MT"/>
                <a:cs typeface="Arial MT"/>
              </a:rPr>
              <a:t> </a:t>
            </a:r>
            <a:r>
              <a:rPr sz="2176" spc="-6" dirty="0">
                <a:solidFill>
                  <a:srgbClr val="FFFFFF"/>
                </a:solidFill>
                <a:latin typeface="Arial MT"/>
                <a:cs typeface="Arial MT"/>
              </a:rPr>
              <a:t>de garder</a:t>
            </a:r>
            <a:r>
              <a:rPr sz="2176" dirty="0">
                <a:solidFill>
                  <a:srgbClr val="FFFFFF"/>
                </a:solidFill>
                <a:latin typeface="Arial MT"/>
                <a:cs typeface="Arial MT"/>
              </a:rPr>
              <a:t> </a:t>
            </a:r>
            <a:r>
              <a:rPr sz="2176" spc="-6" dirty="0">
                <a:solidFill>
                  <a:srgbClr val="FFFFFF"/>
                </a:solidFill>
                <a:latin typeface="Arial MT"/>
                <a:cs typeface="Arial MT"/>
              </a:rPr>
              <a:t>le</a:t>
            </a:r>
            <a:r>
              <a:rPr sz="2176" dirty="0">
                <a:solidFill>
                  <a:srgbClr val="FFFFFF"/>
                </a:solidFill>
                <a:latin typeface="Arial MT"/>
                <a:cs typeface="Arial MT"/>
              </a:rPr>
              <a:t> </a:t>
            </a:r>
            <a:r>
              <a:rPr sz="2176" spc="-6" dirty="0">
                <a:solidFill>
                  <a:srgbClr val="FFFFFF"/>
                </a:solidFill>
                <a:latin typeface="Arial MT"/>
                <a:cs typeface="Arial MT"/>
              </a:rPr>
              <a:t>même ordre </a:t>
            </a:r>
            <a:r>
              <a:rPr sz="2176" spc="-12" dirty="0">
                <a:solidFill>
                  <a:srgbClr val="FFFFFF"/>
                </a:solidFill>
                <a:latin typeface="Arial MT"/>
                <a:cs typeface="Arial MT"/>
              </a:rPr>
              <a:t>dans</a:t>
            </a:r>
            <a:r>
              <a:rPr sz="2176" dirty="0">
                <a:solidFill>
                  <a:srgbClr val="FFFFFF"/>
                </a:solidFill>
                <a:latin typeface="Arial MT"/>
                <a:cs typeface="Arial MT"/>
              </a:rPr>
              <a:t> </a:t>
            </a:r>
            <a:r>
              <a:rPr sz="2176" spc="-6" dirty="0">
                <a:solidFill>
                  <a:srgbClr val="FFFFFF"/>
                </a:solidFill>
                <a:latin typeface="Arial MT"/>
                <a:cs typeface="Arial MT"/>
              </a:rPr>
              <a:t>tous</a:t>
            </a:r>
            <a:r>
              <a:rPr sz="2176" spc="6" dirty="0">
                <a:solidFill>
                  <a:srgbClr val="FFFFFF"/>
                </a:solidFill>
                <a:latin typeface="Arial MT"/>
                <a:cs typeface="Arial MT"/>
              </a:rPr>
              <a:t> </a:t>
            </a:r>
            <a:r>
              <a:rPr sz="2176" spc="-6" dirty="0">
                <a:solidFill>
                  <a:srgbClr val="FFFFFF"/>
                </a:solidFill>
                <a:latin typeface="Arial MT"/>
                <a:cs typeface="Arial MT"/>
              </a:rPr>
              <a:t>les</a:t>
            </a:r>
            <a:r>
              <a:rPr sz="2176" dirty="0">
                <a:solidFill>
                  <a:srgbClr val="FFFFFF"/>
                </a:solidFill>
                <a:latin typeface="Arial MT"/>
                <a:cs typeface="Arial MT"/>
              </a:rPr>
              <a:t> </a:t>
            </a:r>
            <a:r>
              <a:rPr sz="2176" spc="-6" dirty="0">
                <a:solidFill>
                  <a:srgbClr val="FFFFFF"/>
                </a:solidFill>
                <a:latin typeface="Arial MT"/>
                <a:cs typeface="Arial MT"/>
              </a:rPr>
              <a:t>fichiers</a:t>
            </a:r>
            <a:r>
              <a:rPr sz="2176" dirty="0">
                <a:solidFill>
                  <a:srgbClr val="FFFFFF"/>
                </a:solidFill>
                <a:latin typeface="Arial MT"/>
                <a:cs typeface="Arial MT"/>
              </a:rPr>
              <a:t> </a:t>
            </a:r>
            <a:r>
              <a:rPr sz="2176" spc="-12" dirty="0">
                <a:solidFill>
                  <a:srgbClr val="FFFFFF"/>
                </a:solidFill>
                <a:latin typeface="Arial MT"/>
                <a:cs typeface="Arial MT"/>
              </a:rPr>
              <a:t>d’un</a:t>
            </a:r>
            <a:r>
              <a:rPr sz="2176" spc="-6" dirty="0">
                <a:solidFill>
                  <a:srgbClr val="FFFFFF"/>
                </a:solidFill>
                <a:latin typeface="Arial MT"/>
                <a:cs typeface="Arial MT"/>
              </a:rPr>
              <a:t> service,</a:t>
            </a:r>
            <a:r>
              <a:rPr sz="2176" spc="6" dirty="0">
                <a:solidFill>
                  <a:srgbClr val="FFFFFF"/>
                </a:solidFill>
                <a:latin typeface="Arial MT"/>
                <a:cs typeface="Arial MT"/>
              </a:rPr>
              <a:t> </a:t>
            </a:r>
            <a:r>
              <a:rPr sz="2176" spc="-12" dirty="0">
                <a:solidFill>
                  <a:srgbClr val="FFFFFF"/>
                </a:solidFill>
                <a:latin typeface="Arial MT"/>
                <a:cs typeface="Arial MT"/>
              </a:rPr>
              <a:t>d’une </a:t>
            </a:r>
            <a:r>
              <a:rPr sz="2176" spc="-6" dirty="0">
                <a:solidFill>
                  <a:srgbClr val="FFFFFF"/>
                </a:solidFill>
                <a:latin typeface="Arial MT"/>
                <a:cs typeface="Arial MT"/>
              </a:rPr>
              <a:t> entreprise</a:t>
            </a:r>
            <a:r>
              <a:rPr sz="2176" spc="-12" dirty="0">
                <a:solidFill>
                  <a:srgbClr val="FFFFFF"/>
                </a:solidFill>
                <a:latin typeface="Arial MT"/>
                <a:cs typeface="Arial MT"/>
              </a:rPr>
              <a:t> </a:t>
            </a:r>
            <a:r>
              <a:rPr sz="2176" dirty="0">
                <a:solidFill>
                  <a:srgbClr val="FFFFFF"/>
                </a:solidFill>
                <a:latin typeface="Arial MT"/>
                <a:cs typeface="Arial MT"/>
              </a:rPr>
              <a:t>...</a:t>
            </a:r>
            <a:endParaRPr sz="2176">
              <a:solidFill>
                <a:prstClr val="black"/>
              </a:solidFill>
              <a:latin typeface="Arial MT"/>
              <a:cs typeface="Arial MT"/>
            </a:endParaRPr>
          </a:p>
          <a:p>
            <a:pPr marL="15356" defTabSz="1105601">
              <a:spcBef>
                <a:spcPts val="1040"/>
              </a:spcBef>
            </a:pPr>
            <a:r>
              <a:rPr sz="2176" spc="-6" dirty="0">
                <a:solidFill>
                  <a:srgbClr val="FFFFFF"/>
                </a:solidFill>
                <a:latin typeface="Arial MT"/>
                <a:cs typeface="Arial MT"/>
              </a:rPr>
              <a:t>Les commentaires et</a:t>
            </a:r>
            <a:r>
              <a:rPr sz="2176" dirty="0">
                <a:solidFill>
                  <a:srgbClr val="FFFFFF"/>
                </a:solidFill>
                <a:latin typeface="Arial MT"/>
                <a:cs typeface="Arial MT"/>
              </a:rPr>
              <a:t> </a:t>
            </a:r>
            <a:r>
              <a:rPr sz="2176" spc="-6" dirty="0">
                <a:solidFill>
                  <a:srgbClr val="FFFFFF"/>
                </a:solidFill>
                <a:latin typeface="Arial MT"/>
                <a:cs typeface="Arial MT"/>
              </a:rPr>
              <a:t>JavaDoc sont</a:t>
            </a:r>
            <a:r>
              <a:rPr sz="2176" dirty="0">
                <a:solidFill>
                  <a:srgbClr val="FFFFFF"/>
                </a:solidFill>
                <a:latin typeface="Arial MT"/>
                <a:cs typeface="Arial MT"/>
              </a:rPr>
              <a:t> </a:t>
            </a:r>
            <a:r>
              <a:rPr sz="2176" spc="-6" dirty="0">
                <a:solidFill>
                  <a:srgbClr val="FFFFFF"/>
                </a:solidFill>
                <a:latin typeface="Arial MT"/>
                <a:cs typeface="Arial MT"/>
              </a:rPr>
              <a:t>permis </a:t>
            </a:r>
            <a:r>
              <a:rPr sz="2176" spc="-12" dirty="0">
                <a:solidFill>
                  <a:srgbClr val="FFFFFF"/>
                </a:solidFill>
                <a:latin typeface="Arial MT"/>
                <a:cs typeface="Arial MT"/>
              </a:rPr>
              <a:t>dans</a:t>
            </a:r>
            <a:r>
              <a:rPr sz="2176" dirty="0">
                <a:solidFill>
                  <a:srgbClr val="FFFFFF"/>
                </a:solidFill>
                <a:latin typeface="Arial MT"/>
                <a:cs typeface="Arial MT"/>
              </a:rPr>
              <a:t> </a:t>
            </a:r>
            <a:r>
              <a:rPr sz="2176" spc="-6" dirty="0">
                <a:solidFill>
                  <a:srgbClr val="FFFFFF"/>
                </a:solidFill>
                <a:latin typeface="Arial MT"/>
                <a:cs typeface="Arial MT"/>
              </a:rPr>
              <a:t>les descripteurs</a:t>
            </a:r>
            <a:r>
              <a:rPr sz="2176" dirty="0">
                <a:solidFill>
                  <a:srgbClr val="FFFFFF"/>
                </a:solidFill>
                <a:latin typeface="Arial MT"/>
                <a:cs typeface="Arial MT"/>
              </a:rPr>
              <a:t> </a:t>
            </a:r>
            <a:r>
              <a:rPr sz="2176" spc="-6" dirty="0">
                <a:solidFill>
                  <a:srgbClr val="FFFFFF"/>
                </a:solidFill>
                <a:latin typeface="Arial MT"/>
                <a:cs typeface="Arial MT"/>
              </a:rPr>
              <a:t>de</a:t>
            </a:r>
            <a:r>
              <a:rPr sz="2176" spc="-12" dirty="0">
                <a:solidFill>
                  <a:srgbClr val="FFFFFF"/>
                </a:solidFill>
                <a:latin typeface="Arial MT"/>
                <a:cs typeface="Arial MT"/>
              </a:rPr>
              <a:t> module.</a:t>
            </a:r>
            <a:endParaRPr sz="2176">
              <a:solidFill>
                <a:prstClr val="black"/>
              </a:solidFill>
              <a:latin typeface="Arial MT"/>
              <a:cs typeface="Arial MT"/>
            </a:endParaRPr>
          </a:p>
        </p:txBody>
      </p:sp>
    </p:spTree>
    <p:extLst>
      <p:ext uri="{BB962C8B-B14F-4D97-AF65-F5344CB8AC3E}">
        <p14:creationId xmlns:p14="http://schemas.microsoft.com/office/powerpoint/2010/main" val="40845712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963537"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Mod</a:t>
            </a:r>
            <a:r>
              <a:rPr sz="1814" b="1" spc="-12" dirty="0">
                <a:solidFill>
                  <a:srgbClr val="0058FF"/>
                </a:solidFill>
                <a:latin typeface="Arial"/>
                <a:cs typeface="Arial"/>
              </a:rPr>
              <a:t>u</a:t>
            </a:r>
            <a:r>
              <a:rPr sz="1814" b="1" dirty="0">
                <a:solidFill>
                  <a:srgbClr val="0058FF"/>
                </a:solidFill>
                <a:latin typeface="Arial"/>
                <a:cs typeface="Arial"/>
              </a:rPr>
              <a:t>les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9279893" cy="573671"/>
          </a:xfrm>
          <a:prstGeom prst="rect">
            <a:avLst/>
          </a:prstGeom>
        </p:spPr>
        <p:txBody>
          <a:bodyPr vert="horz" wrap="square" lIns="0" tIns="15355" rIns="0" bIns="0" rtlCol="0">
            <a:spAutoFit/>
          </a:bodyPr>
          <a:lstStyle/>
          <a:p>
            <a:pPr marL="15356">
              <a:spcBef>
                <a:spcPts val="121"/>
              </a:spcBef>
            </a:pPr>
            <a:r>
              <a:rPr spc="423" dirty="0"/>
              <a:t>Graphe</a:t>
            </a:r>
            <a:r>
              <a:rPr spc="151" dirty="0"/>
              <a:t> </a:t>
            </a:r>
            <a:r>
              <a:rPr spc="429" dirty="0"/>
              <a:t>de</a:t>
            </a:r>
            <a:r>
              <a:rPr spc="151" dirty="0"/>
              <a:t> </a:t>
            </a:r>
            <a:r>
              <a:rPr spc="435" dirty="0"/>
              <a:t>dépendances</a:t>
            </a:r>
            <a:r>
              <a:rPr spc="145" dirty="0"/>
              <a:t> </a:t>
            </a:r>
            <a:r>
              <a:rPr spc="115" dirty="0"/>
              <a:t>:</a:t>
            </a:r>
            <a:r>
              <a:rPr spc="151" dirty="0"/>
              <a:t> </a:t>
            </a:r>
            <a:r>
              <a:rPr spc="399" dirty="0"/>
              <a:t>problème</a:t>
            </a:r>
          </a:p>
        </p:txBody>
      </p:sp>
      <p:sp>
        <p:nvSpPr>
          <p:cNvPr id="4" name="object 4"/>
          <p:cNvSpPr txBox="1"/>
          <p:nvPr/>
        </p:nvSpPr>
        <p:spPr>
          <a:xfrm>
            <a:off x="668011" y="1638752"/>
            <a:ext cx="105183" cy="128625"/>
          </a:xfrm>
          <a:prstGeom prst="rect">
            <a:avLst/>
          </a:prstGeom>
        </p:spPr>
        <p:txBody>
          <a:bodyPr vert="horz" wrap="square" lIns="0" tIns="16891" rIns="0" bIns="0" rtlCol="0">
            <a:spAutoFit/>
          </a:bodyPr>
          <a:lstStyle/>
          <a:p>
            <a:pPr marL="15356" defTabSz="1105601">
              <a:spcBef>
                <a:spcPts val="133"/>
              </a:spcBef>
            </a:pPr>
            <a:r>
              <a:rPr sz="725" spc="6" dirty="0">
                <a:solidFill>
                  <a:srgbClr val="FFFFFF"/>
                </a:solidFill>
                <a:latin typeface="Lucida Sans Unicode"/>
                <a:cs typeface="Lucida Sans Unicode"/>
              </a:rPr>
              <a:t>●</a:t>
            </a:r>
            <a:endParaRPr sz="725">
              <a:solidFill>
                <a:prstClr val="black"/>
              </a:solidFill>
              <a:latin typeface="Lucida Sans Unicode"/>
              <a:cs typeface="Lucida Sans Unicode"/>
            </a:endParaRPr>
          </a:p>
        </p:txBody>
      </p:sp>
      <p:sp>
        <p:nvSpPr>
          <p:cNvPr id="5" name="object 5"/>
          <p:cNvSpPr txBox="1"/>
          <p:nvPr/>
        </p:nvSpPr>
        <p:spPr>
          <a:xfrm>
            <a:off x="1059752" y="1569976"/>
            <a:ext cx="10077593" cy="525299"/>
          </a:xfrm>
          <a:prstGeom prst="rect">
            <a:avLst/>
          </a:prstGeom>
        </p:spPr>
        <p:txBody>
          <a:bodyPr vert="horz" wrap="square" lIns="0" tIns="37619" rIns="0" bIns="0" rtlCol="0">
            <a:spAutoFit/>
          </a:bodyPr>
          <a:lstStyle/>
          <a:p>
            <a:pPr marL="15356" marR="6142" defTabSz="1105601">
              <a:lnSpc>
                <a:spcPts val="1898"/>
              </a:lnSpc>
              <a:spcBef>
                <a:spcPts val="295"/>
              </a:spcBef>
            </a:pPr>
            <a:r>
              <a:rPr sz="1693" spc="-6" dirty="0">
                <a:solidFill>
                  <a:srgbClr val="FFFFFF"/>
                </a:solidFill>
                <a:latin typeface="Arial MT"/>
                <a:cs typeface="Arial MT"/>
              </a:rPr>
              <a:t>Un</a:t>
            </a:r>
            <a:r>
              <a:rPr sz="1693" dirty="0">
                <a:solidFill>
                  <a:srgbClr val="FFFFFF"/>
                </a:solidFill>
                <a:latin typeface="Arial MT"/>
                <a:cs typeface="Arial MT"/>
              </a:rPr>
              <a:t> </a:t>
            </a:r>
            <a:r>
              <a:rPr sz="1693" spc="-6" dirty="0">
                <a:solidFill>
                  <a:srgbClr val="FFFFFF"/>
                </a:solidFill>
                <a:latin typeface="Arial MT"/>
                <a:cs typeface="Arial MT"/>
              </a:rPr>
              <a:t>module</a:t>
            </a:r>
            <a:r>
              <a:rPr sz="1693" spc="-97" dirty="0">
                <a:solidFill>
                  <a:srgbClr val="FFFFFF"/>
                </a:solidFill>
                <a:latin typeface="Arial MT"/>
                <a:cs typeface="Arial MT"/>
              </a:rPr>
              <a:t> </a:t>
            </a:r>
            <a:r>
              <a:rPr sz="1693" dirty="0">
                <a:solidFill>
                  <a:srgbClr val="FFFFFF"/>
                </a:solidFill>
                <a:latin typeface="Arial MT"/>
                <a:cs typeface="Arial MT"/>
              </a:rPr>
              <a:t>A</a:t>
            </a:r>
            <a:r>
              <a:rPr sz="1693" spc="-85" dirty="0">
                <a:solidFill>
                  <a:srgbClr val="FFFFFF"/>
                </a:solidFill>
                <a:latin typeface="Arial MT"/>
                <a:cs typeface="Arial MT"/>
              </a:rPr>
              <a:t> </a:t>
            </a:r>
            <a:r>
              <a:rPr sz="1693" spc="-6" dirty="0">
                <a:solidFill>
                  <a:srgbClr val="FFFFFF"/>
                </a:solidFill>
                <a:latin typeface="Arial MT"/>
                <a:cs typeface="Arial MT"/>
              </a:rPr>
              <a:t>peut</a:t>
            </a:r>
            <a:r>
              <a:rPr sz="1693" spc="12" dirty="0">
                <a:solidFill>
                  <a:srgbClr val="FFFFFF"/>
                </a:solidFill>
                <a:latin typeface="Arial MT"/>
                <a:cs typeface="Arial MT"/>
              </a:rPr>
              <a:t> </a:t>
            </a:r>
            <a:r>
              <a:rPr sz="1693" spc="-6" dirty="0">
                <a:solidFill>
                  <a:srgbClr val="FFFFFF"/>
                </a:solidFill>
                <a:latin typeface="Arial MT"/>
                <a:cs typeface="Arial MT"/>
              </a:rPr>
              <a:t>dépendre</a:t>
            </a:r>
            <a:r>
              <a:rPr sz="1693" spc="6" dirty="0">
                <a:solidFill>
                  <a:srgbClr val="FFFFFF"/>
                </a:solidFill>
                <a:latin typeface="Arial MT"/>
                <a:cs typeface="Arial MT"/>
              </a:rPr>
              <a:t> </a:t>
            </a:r>
            <a:r>
              <a:rPr sz="1693" spc="-6" dirty="0">
                <a:solidFill>
                  <a:srgbClr val="FFFFFF"/>
                </a:solidFill>
                <a:latin typeface="Arial MT"/>
                <a:cs typeface="Arial MT"/>
              </a:rPr>
              <a:t>d’un</a:t>
            </a:r>
            <a:r>
              <a:rPr sz="1693" spc="6" dirty="0">
                <a:solidFill>
                  <a:srgbClr val="FFFFFF"/>
                </a:solidFill>
                <a:latin typeface="Arial MT"/>
                <a:cs typeface="Arial MT"/>
              </a:rPr>
              <a:t> </a:t>
            </a:r>
            <a:r>
              <a:rPr sz="1693" spc="-6" dirty="0">
                <a:solidFill>
                  <a:srgbClr val="FFFFFF"/>
                </a:solidFill>
                <a:latin typeface="Arial MT"/>
                <a:cs typeface="Arial MT"/>
              </a:rPr>
              <a:t>module</a:t>
            </a:r>
            <a:r>
              <a:rPr sz="1693" spc="12" dirty="0">
                <a:solidFill>
                  <a:srgbClr val="FFFFFF"/>
                </a:solidFill>
                <a:latin typeface="Arial MT"/>
                <a:cs typeface="Arial MT"/>
              </a:rPr>
              <a:t> </a:t>
            </a:r>
            <a:r>
              <a:rPr sz="1693" dirty="0">
                <a:solidFill>
                  <a:srgbClr val="FFFFFF"/>
                </a:solidFill>
                <a:latin typeface="Arial MT"/>
                <a:cs typeface="Arial MT"/>
              </a:rPr>
              <a:t>B</a:t>
            </a:r>
            <a:r>
              <a:rPr sz="1693" spc="6" dirty="0">
                <a:solidFill>
                  <a:srgbClr val="FFFFFF"/>
                </a:solidFill>
                <a:latin typeface="Arial MT"/>
                <a:cs typeface="Arial MT"/>
              </a:rPr>
              <a:t> </a:t>
            </a:r>
            <a:r>
              <a:rPr sz="1693" spc="-6" dirty="0">
                <a:solidFill>
                  <a:srgbClr val="FFFFFF"/>
                </a:solidFill>
                <a:latin typeface="Arial MT"/>
                <a:cs typeface="Arial MT"/>
              </a:rPr>
              <a:t>pour</a:t>
            </a:r>
            <a:r>
              <a:rPr sz="1693" spc="6" dirty="0">
                <a:solidFill>
                  <a:srgbClr val="FFFFFF"/>
                </a:solidFill>
                <a:latin typeface="Arial MT"/>
                <a:cs typeface="Arial MT"/>
              </a:rPr>
              <a:t> </a:t>
            </a:r>
            <a:r>
              <a:rPr sz="1693" spc="-6" dirty="0">
                <a:solidFill>
                  <a:srgbClr val="FFFFFF"/>
                </a:solidFill>
                <a:latin typeface="Arial MT"/>
                <a:cs typeface="Arial MT"/>
              </a:rPr>
              <a:t>utiliser</a:t>
            </a:r>
            <a:r>
              <a:rPr sz="1693" spc="6" dirty="0">
                <a:solidFill>
                  <a:srgbClr val="FFFFFF"/>
                </a:solidFill>
                <a:latin typeface="Arial MT"/>
                <a:cs typeface="Arial MT"/>
              </a:rPr>
              <a:t> </a:t>
            </a:r>
            <a:r>
              <a:rPr sz="1693" dirty="0">
                <a:solidFill>
                  <a:srgbClr val="FFFFFF"/>
                </a:solidFill>
                <a:latin typeface="Arial MT"/>
                <a:cs typeface="Arial MT"/>
              </a:rPr>
              <a:t>ses</a:t>
            </a:r>
            <a:r>
              <a:rPr sz="1693" spc="18" dirty="0">
                <a:solidFill>
                  <a:srgbClr val="FFFFFF"/>
                </a:solidFill>
                <a:latin typeface="Arial MT"/>
                <a:cs typeface="Arial MT"/>
              </a:rPr>
              <a:t> </a:t>
            </a:r>
            <a:r>
              <a:rPr sz="1693" dirty="0">
                <a:solidFill>
                  <a:srgbClr val="FFFFFF"/>
                </a:solidFill>
                <a:latin typeface="Arial MT"/>
                <a:cs typeface="Arial MT"/>
              </a:rPr>
              <a:t>classes,</a:t>
            </a:r>
            <a:r>
              <a:rPr sz="1693" spc="12" dirty="0">
                <a:solidFill>
                  <a:srgbClr val="FFFFFF"/>
                </a:solidFill>
                <a:latin typeface="Arial MT"/>
                <a:cs typeface="Arial MT"/>
              </a:rPr>
              <a:t> </a:t>
            </a:r>
            <a:r>
              <a:rPr sz="1693" spc="-6" dirty="0">
                <a:solidFill>
                  <a:srgbClr val="FFFFFF"/>
                </a:solidFill>
                <a:latin typeface="Arial MT"/>
                <a:cs typeface="Arial MT"/>
              </a:rPr>
              <a:t>et</a:t>
            </a:r>
            <a:r>
              <a:rPr sz="1693" spc="6" dirty="0">
                <a:solidFill>
                  <a:srgbClr val="FFFFFF"/>
                </a:solidFill>
                <a:latin typeface="Arial MT"/>
                <a:cs typeface="Arial MT"/>
              </a:rPr>
              <a:t> </a:t>
            </a:r>
            <a:r>
              <a:rPr sz="1693" dirty="0">
                <a:solidFill>
                  <a:srgbClr val="FFFFFF"/>
                </a:solidFill>
                <a:latin typeface="Arial MT"/>
                <a:cs typeface="Arial MT"/>
              </a:rPr>
              <a:t>ces</a:t>
            </a:r>
            <a:r>
              <a:rPr sz="1693" spc="18" dirty="0">
                <a:solidFill>
                  <a:srgbClr val="FFFFFF"/>
                </a:solidFill>
                <a:latin typeface="Arial MT"/>
                <a:cs typeface="Arial MT"/>
              </a:rPr>
              <a:t> </a:t>
            </a:r>
            <a:r>
              <a:rPr sz="1693" dirty="0">
                <a:solidFill>
                  <a:srgbClr val="FFFFFF"/>
                </a:solidFill>
                <a:latin typeface="Arial MT"/>
                <a:cs typeface="Arial MT"/>
              </a:rPr>
              <a:t>classes</a:t>
            </a:r>
            <a:r>
              <a:rPr sz="1693" spc="12" dirty="0">
                <a:solidFill>
                  <a:srgbClr val="FFFFFF"/>
                </a:solidFill>
                <a:latin typeface="Arial MT"/>
                <a:cs typeface="Arial MT"/>
              </a:rPr>
              <a:t> </a:t>
            </a:r>
            <a:r>
              <a:rPr sz="1693" spc="-6" dirty="0">
                <a:solidFill>
                  <a:srgbClr val="FFFFFF"/>
                </a:solidFill>
                <a:latin typeface="Arial MT"/>
                <a:cs typeface="Arial MT"/>
              </a:rPr>
              <a:t>peuvent</a:t>
            </a:r>
            <a:r>
              <a:rPr sz="1693" spc="6" dirty="0">
                <a:solidFill>
                  <a:srgbClr val="FFFFFF"/>
                </a:solidFill>
                <a:latin typeface="Arial MT"/>
                <a:cs typeface="Arial MT"/>
              </a:rPr>
              <a:t> </a:t>
            </a:r>
            <a:r>
              <a:rPr sz="1693" spc="-6" dirty="0">
                <a:solidFill>
                  <a:srgbClr val="FFFFFF"/>
                </a:solidFill>
                <a:latin typeface="Arial MT"/>
                <a:cs typeface="Arial MT"/>
              </a:rPr>
              <a:t>elles-mêmes </a:t>
            </a:r>
            <a:r>
              <a:rPr sz="1693" spc="-453" dirty="0">
                <a:solidFill>
                  <a:srgbClr val="FFFFFF"/>
                </a:solidFill>
                <a:latin typeface="Arial MT"/>
                <a:cs typeface="Arial MT"/>
              </a:rPr>
              <a:t> </a:t>
            </a:r>
            <a:r>
              <a:rPr sz="1693" spc="-6" dirty="0">
                <a:solidFill>
                  <a:srgbClr val="FFFFFF"/>
                </a:solidFill>
                <a:latin typeface="Arial MT"/>
                <a:cs typeface="Arial MT"/>
              </a:rPr>
              <a:t>utilisées</a:t>
            </a:r>
            <a:r>
              <a:rPr sz="1693" spc="6" dirty="0">
                <a:solidFill>
                  <a:srgbClr val="FFFFFF"/>
                </a:solidFill>
                <a:latin typeface="Arial MT"/>
                <a:cs typeface="Arial MT"/>
              </a:rPr>
              <a:t> </a:t>
            </a:r>
            <a:r>
              <a:rPr sz="1693" spc="-6" dirty="0">
                <a:solidFill>
                  <a:srgbClr val="FFFFFF"/>
                </a:solidFill>
                <a:latin typeface="Arial MT"/>
                <a:cs typeface="Arial MT"/>
              </a:rPr>
              <a:t>dans</a:t>
            </a:r>
            <a:r>
              <a:rPr sz="1693" spc="12" dirty="0">
                <a:solidFill>
                  <a:srgbClr val="FFFFFF"/>
                </a:solidFill>
                <a:latin typeface="Arial MT"/>
                <a:cs typeface="Arial MT"/>
              </a:rPr>
              <a:t> </a:t>
            </a:r>
            <a:r>
              <a:rPr sz="1693" spc="-6" dirty="0">
                <a:solidFill>
                  <a:srgbClr val="FFFFFF"/>
                </a:solidFill>
                <a:latin typeface="Arial MT"/>
                <a:cs typeface="Arial MT"/>
              </a:rPr>
              <a:t>les</a:t>
            </a:r>
            <a:r>
              <a:rPr sz="1693" spc="6" dirty="0">
                <a:solidFill>
                  <a:srgbClr val="FFFFFF"/>
                </a:solidFill>
                <a:latin typeface="Arial MT"/>
                <a:cs typeface="Arial MT"/>
              </a:rPr>
              <a:t> </a:t>
            </a:r>
            <a:r>
              <a:rPr sz="1693" spc="-6" dirty="0">
                <a:solidFill>
                  <a:srgbClr val="FFFFFF"/>
                </a:solidFill>
                <a:latin typeface="Arial MT"/>
                <a:cs typeface="Arial MT"/>
              </a:rPr>
              <a:t>méthodes</a:t>
            </a:r>
            <a:r>
              <a:rPr sz="1693" spc="12" dirty="0">
                <a:solidFill>
                  <a:srgbClr val="FFFFFF"/>
                </a:solidFill>
                <a:latin typeface="Arial MT"/>
                <a:cs typeface="Arial MT"/>
              </a:rPr>
              <a:t> </a:t>
            </a:r>
            <a:r>
              <a:rPr sz="1693" spc="-6" dirty="0">
                <a:solidFill>
                  <a:srgbClr val="FFFFFF"/>
                </a:solidFill>
                <a:latin typeface="Arial MT"/>
                <a:cs typeface="Arial MT"/>
              </a:rPr>
              <a:t>que</a:t>
            </a:r>
            <a:r>
              <a:rPr sz="1693" spc="6" dirty="0">
                <a:solidFill>
                  <a:srgbClr val="FFFFFF"/>
                </a:solidFill>
                <a:latin typeface="Arial MT"/>
                <a:cs typeface="Arial MT"/>
              </a:rPr>
              <a:t> </a:t>
            </a:r>
            <a:r>
              <a:rPr sz="1693" spc="-6" dirty="0">
                <a:solidFill>
                  <a:srgbClr val="FFFFFF"/>
                </a:solidFill>
                <a:latin typeface="Arial MT"/>
                <a:cs typeface="Arial MT"/>
              </a:rPr>
              <a:t>le</a:t>
            </a:r>
            <a:r>
              <a:rPr sz="1693" spc="6" dirty="0">
                <a:solidFill>
                  <a:srgbClr val="FFFFFF"/>
                </a:solidFill>
                <a:latin typeface="Arial MT"/>
                <a:cs typeface="Arial MT"/>
              </a:rPr>
              <a:t> </a:t>
            </a:r>
            <a:r>
              <a:rPr sz="1693" spc="-6" dirty="0">
                <a:solidFill>
                  <a:srgbClr val="FFFFFF"/>
                </a:solidFill>
                <a:latin typeface="Arial MT"/>
                <a:cs typeface="Arial MT"/>
              </a:rPr>
              <a:t>module</a:t>
            </a:r>
            <a:r>
              <a:rPr sz="1693" spc="-91" dirty="0">
                <a:solidFill>
                  <a:srgbClr val="FFFFFF"/>
                </a:solidFill>
                <a:latin typeface="Arial MT"/>
                <a:cs typeface="Arial MT"/>
              </a:rPr>
              <a:t> </a:t>
            </a:r>
            <a:r>
              <a:rPr sz="1693" dirty="0">
                <a:solidFill>
                  <a:srgbClr val="FFFFFF"/>
                </a:solidFill>
                <a:latin typeface="Arial MT"/>
                <a:cs typeface="Arial MT"/>
              </a:rPr>
              <a:t>A</a:t>
            </a:r>
            <a:r>
              <a:rPr sz="1693" spc="-85" dirty="0">
                <a:solidFill>
                  <a:srgbClr val="FFFFFF"/>
                </a:solidFill>
                <a:latin typeface="Arial MT"/>
                <a:cs typeface="Arial MT"/>
              </a:rPr>
              <a:t> </a:t>
            </a:r>
            <a:r>
              <a:rPr sz="1693" spc="-6" dirty="0">
                <a:solidFill>
                  <a:srgbClr val="FFFFFF"/>
                </a:solidFill>
                <a:latin typeface="Arial MT"/>
                <a:cs typeface="Arial MT"/>
              </a:rPr>
              <a:t>exporte.</a:t>
            </a:r>
            <a:endParaRPr sz="1693">
              <a:solidFill>
                <a:prstClr val="black"/>
              </a:solidFill>
              <a:latin typeface="Arial MT"/>
              <a:cs typeface="Arial MT"/>
            </a:endParaRPr>
          </a:p>
        </p:txBody>
      </p:sp>
      <p:sp>
        <p:nvSpPr>
          <p:cNvPr id="6" name="object 6"/>
          <p:cNvSpPr txBox="1"/>
          <p:nvPr/>
        </p:nvSpPr>
        <p:spPr>
          <a:xfrm>
            <a:off x="668011" y="5115207"/>
            <a:ext cx="105183" cy="128625"/>
          </a:xfrm>
          <a:prstGeom prst="rect">
            <a:avLst/>
          </a:prstGeom>
        </p:spPr>
        <p:txBody>
          <a:bodyPr vert="horz" wrap="square" lIns="0" tIns="16891" rIns="0" bIns="0" rtlCol="0">
            <a:spAutoFit/>
          </a:bodyPr>
          <a:lstStyle/>
          <a:p>
            <a:pPr marL="15356" defTabSz="1105601">
              <a:spcBef>
                <a:spcPts val="133"/>
              </a:spcBef>
            </a:pPr>
            <a:r>
              <a:rPr sz="725" spc="6" dirty="0">
                <a:solidFill>
                  <a:srgbClr val="FFFFFF"/>
                </a:solidFill>
                <a:latin typeface="Lucida Sans Unicode"/>
                <a:cs typeface="Lucida Sans Unicode"/>
              </a:rPr>
              <a:t>●</a:t>
            </a:r>
            <a:endParaRPr sz="725">
              <a:solidFill>
                <a:prstClr val="black"/>
              </a:solidFill>
              <a:latin typeface="Lucida Sans Unicode"/>
              <a:cs typeface="Lucida Sans Unicode"/>
            </a:endParaRPr>
          </a:p>
        </p:txBody>
      </p:sp>
      <p:sp>
        <p:nvSpPr>
          <p:cNvPr id="7" name="object 7"/>
          <p:cNvSpPr txBox="1"/>
          <p:nvPr/>
        </p:nvSpPr>
        <p:spPr>
          <a:xfrm>
            <a:off x="1059752" y="5046431"/>
            <a:ext cx="10133640" cy="1012612"/>
          </a:xfrm>
          <a:prstGeom prst="rect">
            <a:avLst/>
          </a:prstGeom>
        </p:spPr>
        <p:txBody>
          <a:bodyPr vert="horz" wrap="square" lIns="0" tIns="37619" rIns="0" bIns="0" rtlCol="0">
            <a:spAutoFit/>
          </a:bodyPr>
          <a:lstStyle/>
          <a:p>
            <a:pPr marL="15356" marR="6142" defTabSz="1105601">
              <a:lnSpc>
                <a:spcPts val="1898"/>
              </a:lnSpc>
              <a:spcBef>
                <a:spcPts val="295"/>
              </a:spcBef>
            </a:pPr>
            <a:r>
              <a:rPr sz="1693" spc="-6" dirty="0">
                <a:solidFill>
                  <a:srgbClr val="FFFFFF"/>
                </a:solidFill>
                <a:latin typeface="Arial MT"/>
                <a:cs typeface="Arial MT"/>
              </a:rPr>
              <a:t>Ceci</a:t>
            </a:r>
            <a:r>
              <a:rPr sz="1693" dirty="0">
                <a:solidFill>
                  <a:srgbClr val="FFFFFF"/>
                </a:solidFill>
                <a:latin typeface="Arial MT"/>
                <a:cs typeface="Arial MT"/>
              </a:rPr>
              <a:t> </a:t>
            </a:r>
            <a:r>
              <a:rPr sz="1693" spc="-6" dirty="0">
                <a:solidFill>
                  <a:srgbClr val="FFFFFF"/>
                </a:solidFill>
                <a:latin typeface="Arial MT"/>
                <a:cs typeface="Arial MT"/>
              </a:rPr>
              <a:t>fonctionne</a:t>
            </a:r>
            <a:r>
              <a:rPr sz="1693" spc="12" dirty="0">
                <a:solidFill>
                  <a:srgbClr val="FFFFFF"/>
                </a:solidFill>
                <a:latin typeface="Arial MT"/>
                <a:cs typeface="Arial MT"/>
              </a:rPr>
              <a:t> </a:t>
            </a:r>
            <a:r>
              <a:rPr sz="1693" spc="-6" dirty="0">
                <a:solidFill>
                  <a:srgbClr val="FFFFFF"/>
                </a:solidFill>
                <a:latin typeface="Arial MT"/>
                <a:cs typeface="Arial MT"/>
              </a:rPr>
              <a:t>sans</a:t>
            </a:r>
            <a:r>
              <a:rPr sz="1693" spc="18" dirty="0">
                <a:solidFill>
                  <a:srgbClr val="FFFFFF"/>
                </a:solidFill>
                <a:latin typeface="Arial MT"/>
                <a:cs typeface="Arial MT"/>
              </a:rPr>
              <a:t> </a:t>
            </a:r>
            <a:r>
              <a:rPr sz="1693" spc="-6" dirty="0">
                <a:solidFill>
                  <a:srgbClr val="FFFFFF"/>
                </a:solidFill>
                <a:latin typeface="Arial MT"/>
                <a:cs typeface="Arial MT"/>
              </a:rPr>
              <a:t>problème.</a:t>
            </a:r>
            <a:r>
              <a:rPr sz="1693" spc="18" dirty="0">
                <a:solidFill>
                  <a:srgbClr val="FFFFFF"/>
                </a:solidFill>
                <a:latin typeface="Arial MT"/>
                <a:cs typeface="Arial MT"/>
              </a:rPr>
              <a:t> </a:t>
            </a:r>
            <a:r>
              <a:rPr sz="1693" spc="-6" dirty="0">
                <a:solidFill>
                  <a:srgbClr val="FFFFFF"/>
                </a:solidFill>
                <a:latin typeface="Arial MT"/>
                <a:cs typeface="Arial MT"/>
              </a:rPr>
              <a:t>Par</a:t>
            </a:r>
            <a:r>
              <a:rPr sz="1693" spc="6" dirty="0">
                <a:solidFill>
                  <a:srgbClr val="FFFFFF"/>
                </a:solidFill>
                <a:latin typeface="Arial MT"/>
                <a:cs typeface="Arial MT"/>
              </a:rPr>
              <a:t> </a:t>
            </a:r>
            <a:r>
              <a:rPr sz="1693" dirty="0">
                <a:solidFill>
                  <a:srgbClr val="FFFFFF"/>
                </a:solidFill>
                <a:latin typeface="Arial MT"/>
                <a:cs typeface="Arial MT"/>
              </a:rPr>
              <a:t>contre,</a:t>
            </a:r>
            <a:r>
              <a:rPr sz="1693" spc="18" dirty="0">
                <a:solidFill>
                  <a:srgbClr val="FFFFFF"/>
                </a:solidFill>
                <a:latin typeface="Arial MT"/>
                <a:cs typeface="Arial MT"/>
              </a:rPr>
              <a:t> </a:t>
            </a:r>
            <a:r>
              <a:rPr sz="1693" spc="-6" dirty="0">
                <a:solidFill>
                  <a:srgbClr val="FFFFFF"/>
                </a:solidFill>
                <a:latin typeface="Arial MT"/>
                <a:cs typeface="Arial MT"/>
              </a:rPr>
              <a:t>les</a:t>
            </a:r>
            <a:r>
              <a:rPr sz="1693" spc="12" dirty="0">
                <a:solidFill>
                  <a:srgbClr val="FFFFFF"/>
                </a:solidFill>
                <a:latin typeface="Arial MT"/>
                <a:cs typeface="Arial MT"/>
              </a:rPr>
              <a:t> </a:t>
            </a:r>
            <a:r>
              <a:rPr sz="1693" spc="-6" dirty="0">
                <a:solidFill>
                  <a:srgbClr val="FFFFFF"/>
                </a:solidFill>
                <a:latin typeface="Arial MT"/>
                <a:cs typeface="Arial MT"/>
              </a:rPr>
              <a:t>modules</a:t>
            </a:r>
            <a:r>
              <a:rPr sz="1693" spc="18" dirty="0">
                <a:solidFill>
                  <a:srgbClr val="FFFFFF"/>
                </a:solidFill>
                <a:latin typeface="Arial MT"/>
                <a:cs typeface="Arial MT"/>
              </a:rPr>
              <a:t> </a:t>
            </a:r>
            <a:r>
              <a:rPr sz="1693" spc="-6" dirty="0">
                <a:solidFill>
                  <a:srgbClr val="FFFFFF"/>
                </a:solidFill>
                <a:latin typeface="Arial MT"/>
                <a:cs typeface="Arial MT"/>
              </a:rPr>
              <a:t>qui</a:t>
            </a:r>
            <a:r>
              <a:rPr sz="1693" spc="12" dirty="0">
                <a:solidFill>
                  <a:srgbClr val="FFFFFF"/>
                </a:solidFill>
                <a:latin typeface="Arial MT"/>
                <a:cs typeface="Arial MT"/>
              </a:rPr>
              <a:t> </a:t>
            </a:r>
            <a:r>
              <a:rPr sz="1693" spc="-6" dirty="0">
                <a:solidFill>
                  <a:srgbClr val="FFFFFF"/>
                </a:solidFill>
                <a:latin typeface="Arial MT"/>
                <a:cs typeface="Arial MT"/>
              </a:rPr>
              <a:t>dépendent</a:t>
            </a:r>
            <a:r>
              <a:rPr sz="1693" spc="12" dirty="0">
                <a:solidFill>
                  <a:srgbClr val="FFFFFF"/>
                </a:solidFill>
                <a:latin typeface="Arial MT"/>
                <a:cs typeface="Arial MT"/>
              </a:rPr>
              <a:t> </a:t>
            </a:r>
            <a:r>
              <a:rPr sz="1693" spc="-6" dirty="0">
                <a:solidFill>
                  <a:srgbClr val="FFFFFF"/>
                </a:solidFill>
                <a:latin typeface="Arial MT"/>
                <a:cs typeface="Arial MT"/>
              </a:rPr>
              <a:t>du</a:t>
            </a:r>
            <a:r>
              <a:rPr sz="1693" spc="12" dirty="0">
                <a:solidFill>
                  <a:srgbClr val="FFFFFF"/>
                </a:solidFill>
                <a:latin typeface="Arial MT"/>
                <a:cs typeface="Arial MT"/>
              </a:rPr>
              <a:t> </a:t>
            </a:r>
            <a:r>
              <a:rPr sz="1693" spc="-6" dirty="0">
                <a:solidFill>
                  <a:srgbClr val="FFFFFF"/>
                </a:solidFill>
                <a:latin typeface="Arial MT"/>
                <a:cs typeface="Arial MT"/>
              </a:rPr>
              <a:t>module</a:t>
            </a:r>
            <a:r>
              <a:rPr sz="1693" spc="-91" dirty="0">
                <a:solidFill>
                  <a:srgbClr val="FFFFFF"/>
                </a:solidFill>
                <a:latin typeface="Arial MT"/>
                <a:cs typeface="Arial MT"/>
              </a:rPr>
              <a:t> </a:t>
            </a:r>
            <a:r>
              <a:rPr sz="1693" dirty="0">
                <a:solidFill>
                  <a:srgbClr val="FFFFFF"/>
                </a:solidFill>
                <a:latin typeface="Arial MT"/>
                <a:cs typeface="Arial MT"/>
              </a:rPr>
              <a:t>A</a:t>
            </a:r>
            <a:r>
              <a:rPr sz="1693" spc="-79" dirty="0">
                <a:solidFill>
                  <a:srgbClr val="FFFFFF"/>
                </a:solidFill>
                <a:latin typeface="Arial MT"/>
                <a:cs typeface="Arial MT"/>
              </a:rPr>
              <a:t> </a:t>
            </a:r>
            <a:r>
              <a:rPr sz="1693" spc="-6" dirty="0">
                <a:solidFill>
                  <a:srgbClr val="FFFFFF"/>
                </a:solidFill>
                <a:latin typeface="Arial MT"/>
                <a:cs typeface="Arial MT"/>
              </a:rPr>
              <a:t>vont</a:t>
            </a:r>
            <a:r>
              <a:rPr sz="1693" spc="12" dirty="0">
                <a:solidFill>
                  <a:srgbClr val="FFFFFF"/>
                </a:solidFill>
                <a:latin typeface="Arial MT"/>
                <a:cs typeface="Arial MT"/>
              </a:rPr>
              <a:t> </a:t>
            </a:r>
            <a:r>
              <a:rPr sz="1693" spc="-6" dirty="0">
                <a:solidFill>
                  <a:srgbClr val="FFFFFF"/>
                </a:solidFill>
                <a:latin typeface="Arial MT"/>
                <a:cs typeface="Arial MT"/>
              </a:rPr>
              <a:t>devoir</a:t>
            </a:r>
            <a:r>
              <a:rPr sz="1693" spc="6" dirty="0">
                <a:solidFill>
                  <a:srgbClr val="FFFFFF"/>
                </a:solidFill>
                <a:latin typeface="Arial MT"/>
                <a:cs typeface="Arial MT"/>
              </a:rPr>
              <a:t> </a:t>
            </a:r>
            <a:r>
              <a:rPr sz="1693" spc="-6" dirty="0">
                <a:solidFill>
                  <a:srgbClr val="FFFFFF"/>
                </a:solidFill>
                <a:latin typeface="Arial MT"/>
                <a:cs typeface="Arial MT"/>
              </a:rPr>
              <a:t>indiquer </a:t>
            </a:r>
            <a:r>
              <a:rPr sz="1693" dirty="0">
                <a:solidFill>
                  <a:srgbClr val="FFFFFF"/>
                </a:solidFill>
                <a:latin typeface="Arial MT"/>
                <a:cs typeface="Arial MT"/>
              </a:rPr>
              <a:t> </a:t>
            </a:r>
            <a:r>
              <a:rPr sz="1693" spc="-6" dirty="0">
                <a:solidFill>
                  <a:srgbClr val="FFFFFF"/>
                </a:solidFill>
                <a:latin typeface="Arial MT"/>
                <a:cs typeface="Arial MT"/>
              </a:rPr>
              <a:t>qu’ils</a:t>
            </a:r>
            <a:r>
              <a:rPr sz="1693" spc="18" dirty="0">
                <a:solidFill>
                  <a:srgbClr val="FFFFFF"/>
                </a:solidFill>
                <a:latin typeface="Arial MT"/>
                <a:cs typeface="Arial MT"/>
              </a:rPr>
              <a:t> </a:t>
            </a:r>
            <a:r>
              <a:rPr sz="1693" spc="-6" dirty="0">
                <a:solidFill>
                  <a:srgbClr val="FFFFFF"/>
                </a:solidFill>
                <a:latin typeface="Arial MT"/>
                <a:cs typeface="Arial MT"/>
              </a:rPr>
              <a:t>dépendent</a:t>
            </a:r>
            <a:r>
              <a:rPr sz="1693" spc="18" dirty="0">
                <a:solidFill>
                  <a:srgbClr val="FFFFFF"/>
                </a:solidFill>
                <a:latin typeface="Arial MT"/>
                <a:cs typeface="Arial MT"/>
              </a:rPr>
              <a:t> </a:t>
            </a:r>
            <a:r>
              <a:rPr sz="1693" spc="-6" dirty="0">
                <a:solidFill>
                  <a:srgbClr val="FFFFFF"/>
                </a:solidFill>
                <a:latin typeface="Arial MT"/>
                <a:cs typeface="Arial MT"/>
              </a:rPr>
              <a:t>du</a:t>
            </a:r>
            <a:r>
              <a:rPr sz="1693" spc="12" dirty="0">
                <a:solidFill>
                  <a:srgbClr val="FFFFFF"/>
                </a:solidFill>
                <a:latin typeface="Arial MT"/>
                <a:cs typeface="Arial MT"/>
              </a:rPr>
              <a:t> </a:t>
            </a:r>
            <a:r>
              <a:rPr sz="1693" spc="-6" dirty="0">
                <a:solidFill>
                  <a:srgbClr val="FFFFFF"/>
                </a:solidFill>
                <a:latin typeface="Arial MT"/>
                <a:cs typeface="Arial MT"/>
              </a:rPr>
              <a:t>module</a:t>
            </a:r>
            <a:r>
              <a:rPr sz="1693" spc="-91" dirty="0">
                <a:solidFill>
                  <a:srgbClr val="FFFFFF"/>
                </a:solidFill>
                <a:latin typeface="Arial MT"/>
                <a:cs typeface="Arial MT"/>
              </a:rPr>
              <a:t> </a:t>
            </a:r>
            <a:r>
              <a:rPr sz="1693" dirty="0">
                <a:solidFill>
                  <a:srgbClr val="FFFFFF"/>
                </a:solidFill>
                <a:latin typeface="Arial MT"/>
                <a:cs typeface="Arial MT"/>
              </a:rPr>
              <a:t>A</a:t>
            </a:r>
            <a:r>
              <a:rPr sz="1693" spc="-73" dirty="0">
                <a:solidFill>
                  <a:srgbClr val="FFFFFF"/>
                </a:solidFill>
                <a:latin typeface="Arial MT"/>
                <a:cs typeface="Arial MT"/>
              </a:rPr>
              <a:t> </a:t>
            </a:r>
            <a:r>
              <a:rPr sz="1693" dirty="0">
                <a:solidFill>
                  <a:srgbClr val="FFFFFF"/>
                </a:solidFill>
                <a:latin typeface="Arial MT"/>
                <a:cs typeface="Arial MT"/>
              </a:rPr>
              <a:t>(pour</a:t>
            </a:r>
            <a:r>
              <a:rPr sz="1693" spc="18" dirty="0">
                <a:solidFill>
                  <a:srgbClr val="FFFFFF"/>
                </a:solidFill>
                <a:latin typeface="Arial MT"/>
                <a:cs typeface="Arial MT"/>
              </a:rPr>
              <a:t> </a:t>
            </a:r>
            <a:r>
              <a:rPr sz="1693" spc="-6" dirty="0">
                <a:solidFill>
                  <a:srgbClr val="FFFFFF"/>
                </a:solidFill>
                <a:latin typeface="Arial MT"/>
                <a:cs typeface="Arial MT"/>
              </a:rPr>
              <a:t>exécuter</a:t>
            </a:r>
            <a:r>
              <a:rPr sz="1693" spc="12" dirty="0">
                <a:solidFill>
                  <a:srgbClr val="FFFFFF"/>
                </a:solidFill>
                <a:latin typeface="Arial MT"/>
                <a:cs typeface="Arial MT"/>
              </a:rPr>
              <a:t> </a:t>
            </a:r>
            <a:r>
              <a:rPr sz="1693" spc="-6" dirty="0">
                <a:solidFill>
                  <a:srgbClr val="FFFFFF"/>
                </a:solidFill>
                <a:latin typeface="Arial MT"/>
                <a:cs typeface="Arial MT"/>
              </a:rPr>
              <a:t>execute())</a:t>
            </a:r>
            <a:r>
              <a:rPr sz="1693" spc="12" dirty="0">
                <a:solidFill>
                  <a:srgbClr val="FFFFFF"/>
                </a:solidFill>
                <a:latin typeface="Arial MT"/>
                <a:cs typeface="Arial MT"/>
              </a:rPr>
              <a:t> </a:t>
            </a:r>
            <a:r>
              <a:rPr sz="1693" spc="-6" dirty="0">
                <a:solidFill>
                  <a:srgbClr val="FFFFFF"/>
                </a:solidFill>
                <a:latin typeface="Arial MT"/>
                <a:cs typeface="Arial MT"/>
              </a:rPr>
              <a:t>et</a:t>
            </a:r>
            <a:r>
              <a:rPr sz="1693" spc="18" dirty="0">
                <a:solidFill>
                  <a:srgbClr val="FFFFFF"/>
                </a:solidFill>
                <a:latin typeface="Arial MT"/>
                <a:cs typeface="Arial MT"/>
              </a:rPr>
              <a:t> </a:t>
            </a:r>
            <a:r>
              <a:rPr sz="1693" spc="-6" dirty="0">
                <a:solidFill>
                  <a:srgbClr val="FFFFFF"/>
                </a:solidFill>
                <a:latin typeface="Arial MT"/>
                <a:cs typeface="Arial MT"/>
              </a:rPr>
              <a:t>du</a:t>
            </a:r>
            <a:r>
              <a:rPr sz="1693" spc="12" dirty="0">
                <a:solidFill>
                  <a:srgbClr val="FFFFFF"/>
                </a:solidFill>
                <a:latin typeface="Arial MT"/>
                <a:cs typeface="Arial MT"/>
              </a:rPr>
              <a:t> </a:t>
            </a:r>
            <a:r>
              <a:rPr sz="1693" spc="-6" dirty="0">
                <a:solidFill>
                  <a:srgbClr val="FFFFFF"/>
                </a:solidFill>
                <a:latin typeface="Arial MT"/>
                <a:cs typeface="Arial MT"/>
              </a:rPr>
              <a:t>module</a:t>
            </a:r>
            <a:r>
              <a:rPr sz="1693" spc="6" dirty="0">
                <a:solidFill>
                  <a:srgbClr val="FFFFFF"/>
                </a:solidFill>
                <a:latin typeface="Arial MT"/>
                <a:cs typeface="Arial MT"/>
              </a:rPr>
              <a:t> </a:t>
            </a:r>
            <a:r>
              <a:rPr sz="1693" dirty="0">
                <a:solidFill>
                  <a:srgbClr val="FFFFFF"/>
                </a:solidFill>
                <a:latin typeface="Arial MT"/>
                <a:cs typeface="Arial MT"/>
              </a:rPr>
              <a:t>B</a:t>
            </a:r>
            <a:r>
              <a:rPr sz="1693" spc="12" dirty="0">
                <a:solidFill>
                  <a:srgbClr val="FFFFFF"/>
                </a:solidFill>
                <a:latin typeface="Arial MT"/>
                <a:cs typeface="Arial MT"/>
              </a:rPr>
              <a:t> </a:t>
            </a:r>
            <a:r>
              <a:rPr sz="1693" spc="-6" dirty="0">
                <a:solidFill>
                  <a:srgbClr val="FFFFFF"/>
                </a:solidFill>
                <a:latin typeface="Arial MT"/>
                <a:cs typeface="Arial MT"/>
              </a:rPr>
              <a:t>pour</a:t>
            </a:r>
            <a:r>
              <a:rPr sz="1693" spc="18" dirty="0">
                <a:solidFill>
                  <a:srgbClr val="FFFFFF"/>
                </a:solidFill>
                <a:latin typeface="Arial MT"/>
                <a:cs typeface="Arial MT"/>
              </a:rPr>
              <a:t> </a:t>
            </a:r>
            <a:r>
              <a:rPr sz="1693" spc="-6" dirty="0">
                <a:solidFill>
                  <a:srgbClr val="FFFFFF"/>
                </a:solidFill>
                <a:latin typeface="Arial MT"/>
                <a:cs typeface="Arial MT"/>
              </a:rPr>
              <a:t>utiliser</a:t>
            </a:r>
            <a:r>
              <a:rPr sz="1693" spc="6" dirty="0">
                <a:solidFill>
                  <a:srgbClr val="FFFFFF"/>
                </a:solidFill>
                <a:latin typeface="Arial MT"/>
                <a:cs typeface="Arial MT"/>
              </a:rPr>
              <a:t> </a:t>
            </a:r>
            <a:r>
              <a:rPr sz="1693" spc="-6" dirty="0">
                <a:solidFill>
                  <a:srgbClr val="FFFFFF"/>
                </a:solidFill>
                <a:latin typeface="Arial MT"/>
                <a:cs typeface="Arial MT"/>
              </a:rPr>
              <a:t>ClasseBDuJarB.</a:t>
            </a:r>
            <a:r>
              <a:rPr sz="1693" spc="18" dirty="0">
                <a:solidFill>
                  <a:srgbClr val="FFFFFF"/>
                </a:solidFill>
                <a:latin typeface="Arial MT"/>
                <a:cs typeface="Arial MT"/>
              </a:rPr>
              <a:t> </a:t>
            </a:r>
            <a:r>
              <a:rPr sz="1693" dirty="0">
                <a:solidFill>
                  <a:srgbClr val="FFFFFF"/>
                </a:solidFill>
                <a:latin typeface="Arial MT"/>
                <a:cs typeface="Arial MT"/>
              </a:rPr>
              <a:t>Si</a:t>
            </a:r>
            <a:r>
              <a:rPr sz="1693" spc="12" dirty="0">
                <a:solidFill>
                  <a:srgbClr val="FFFFFF"/>
                </a:solidFill>
                <a:latin typeface="Arial MT"/>
                <a:cs typeface="Arial MT"/>
              </a:rPr>
              <a:t> </a:t>
            </a:r>
            <a:r>
              <a:rPr sz="1693" dirty="0">
                <a:solidFill>
                  <a:srgbClr val="FFFFFF"/>
                </a:solidFill>
                <a:latin typeface="Arial MT"/>
                <a:cs typeface="Arial MT"/>
              </a:rPr>
              <a:t>le </a:t>
            </a:r>
            <a:r>
              <a:rPr sz="1693" spc="-453" dirty="0">
                <a:solidFill>
                  <a:srgbClr val="FFFFFF"/>
                </a:solidFill>
                <a:latin typeface="Arial MT"/>
                <a:cs typeface="Arial MT"/>
              </a:rPr>
              <a:t> </a:t>
            </a:r>
            <a:r>
              <a:rPr sz="1693" spc="-6" dirty="0">
                <a:solidFill>
                  <a:srgbClr val="FFFFFF"/>
                </a:solidFill>
                <a:latin typeface="Arial MT"/>
                <a:cs typeface="Arial MT"/>
              </a:rPr>
              <a:t>module </a:t>
            </a:r>
            <a:r>
              <a:rPr sz="1693" dirty="0">
                <a:solidFill>
                  <a:srgbClr val="FFFFFF"/>
                </a:solidFill>
                <a:latin typeface="Arial MT"/>
                <a:cs typeface="Arial MT"/>
              </a:rPr>
              <a:t>A </a:t>
            </a:r>
            <a:r>
              <a:rPr sz="1693" spc="-6" dirty="0">
                <a:solidFill>
                  <a:srgbClr val="FFFFFF"/>
                </a:solidFill>
                <a:latin typeface="Arial MT"/>
                <a:cs typeface="Arial MT"/>
              </a:rPr>
              <a:t>dépend de 30 autres modules, tous les modules dépendant de </a:t>
            </a:r>
            <a:r>
              <a:rPr sz="1693" dirty="0">
                <a:solidFill>
                  <a:srgbClr val="FFFFFF"/>
                </a:solidFill>
                <a:latin typeface="Arial MT"/>
                <a:cs typeface="Arial MT"/>
              </a:rPr>
              <a:t>A </a:t>
            </a:r>
            <a:r>
              <a:rPr sz="1693" spc="-6" dirty="0">
                <a:solidFill>
                  <a:srgbClr val="FFFFFF"/>
                </a:solidFill>
                <a:latin typeface="Arial MT"/>
                <a:cs typeface="Arial MT"/>
              </a:rPr>
              <a:t>vont devoir indiquer qu’ils </a:t>
            </a:r>
            <a:r>
              <a:rPr sz="1693" dirty="0">
                <a:solidFill>
                  <a:srgbClr val="FFFFFF"/>
                </a:solidFill>
                <a:latin typeface="Arial MT"/>
                <a:cs typeface="Arial MT"/>
              </a:rPr>
              <a:t> </a:t>
            </a:r>
            <a:r>
              <a:rPr sz="1693" spc="-6" dirty="0">
                <a:solidFill>
                  <a:srgbClr val="FFFFFF"/>
                </a:solidFill>
                <a:latin typeface="Arial MT"/>
                <a:cs typeface="Arial MT"/>
              </a:rPr>
              <a:t>dépendent</a:t>
            </a:r>
            <a:r>
              <a:rPr sz="1693" spc="6" dirty="0">
                <a:solidFill>
                  <a:srgbClr val="FFFFFF"/>
                </a:solidFill>
                <a:latin typeface="Arial MT"/>
                <a:cs typeface="Arial MT"/>
              </a:rPr>
              <a:t> </a:t>
            </a:r>
            <a:r>
              <a:rPr sz="1693" dirty="0">
                <a:solidFill>
                  <a:srgbClr val="FFFFFF"/>
                </a:solidFill>
                <a:latin typeface="Arial MT"/>
                <a:cs typeface="Arial MT"/>
              </a:rPr>
              <a:t>aussi de ces</a:t>
            </a:r>
            <a:r>
              <a:rPr sz="1693" spc="12" dirty="0">
                <a:solidFill>
                  <a:srgbClr val="FFFFFF"/>
                </a:solidFill>
                <a:latin typeface="Arial MT"/>
                <a:cs typeface="Arial MT"/>
              </a:rPr>
              <a:t> </a:t>
            </a:r>
            <a:r>
              <a:rPr sz="1693" spc="-6" dirty="0">
                <a:solidFill>
                  <a:srgbClr val="FFFFFF"/>
                </a:solidFill>
                <a:latin typeface="Arial MT"/>
                <a:cs typeface="Arial MT"/>
              </a:rPr>
              <a:t>30</a:t>
            </a:r>
            <a:r>
              <a:rPr sz="1693" spc="6" dirty="0">
                <a:solidFill>
                  <a:srgbClr val="FFFFFF"/>
                </a:solidFill>
                <a:latin typeface="Arial MT"/>
                <a:cs typeface="Arial MT"/>
              </a:rPr>
              <a:t> </a:t>
            </a:r>
            <a:r>
              <a:rPr sz="1693" spc="-6" dirty="0">
                <a:solidFill>
                  <a:srgbClr val="FFFFFF"/>
                </a:solidFill>
                <a:latin typeface="Arial MT"/>
                <a:cs typeface="Arial MT"/>
              </a:rPr>
              <a:t>autres</a:t>
            </a:r>
            <a:r>
              <a:rPr sz="1693" spc="12" dirty="0">
                <a:solidFill>
                  <a:srgbClr val="FFFFFF"/>
                </a:solidFill>
                <a:latin typeface="Arial MT"/>
                <a:cs typeface="Arial MT"/>
              </a:rPr>
              <a:t> </a:t>
            </a:r>
            <a:r>
              <a:rPr sz="1693" spc="-6" dirty="0">
                <a:solidFill>
                  <a:srgbClr val="FFFFFF"/>
                </a:solidFill>
                <a:latin typeface="Arial MT"/>
                <a:cs typeface="Arial MT"/>
              </a:rPr>
              <a:t>modules</a:t>
            </a:r>
            <a:r>
              <a:rPr sz="1693" spc="6" dirty="0">
                <a:solidFill>
                  <a:srgbClr val="FFFFFF"/>
                </a:solidFill>
                <a:latin typeface="Arial MT"/>
                <a:cs typeface="Arial MT"/>
              </a:rPr>
              <a:t> </a:t>
            </a:r>
            <a:r>
              <a:rPr sz="1693" dirty="0">
                <a:solidFill>
                  <a:srgbClr val="FFFFFF"/>
                </a:solidFill>
                <a:latin typeface="Arial MT"/>
                <a:cs typeface="Arial MT"/>
              </a:rPr>
              <a:t>(!)</a:t>
            </a:r>
            <a:r>
              <a:rPr sz="1693" spc="6" dirty="0">
                <a:solidFill>
                  <a:srgbClr val="FFFFFF"/>
                </a:solidFill>
                <a:latin typeface="Arial MT"/>
                <a:cs typeface="Arial MT"/>
              </a:rPr>
              <a:t> </a:t>
            </a:r>
            <a:r>
              <a:rPr sz="1693" dirty="0">
                <a:solidFill>
                  <a:srgbClr val="FFFFFF"/>
                </a:solidFill>
                <a:latin typeface="Arial MT"/>
                <a:cs typeface="Arial MT"/>
              </a:rPr>
              <a:t>.</a:t>
            </a:r>
            <a:endParaRPr sz="1693">
              <a:solidFill>
                <a:prstClr val="black"/>
              </a:solidFill>
              <a:latin typeface="Arial MT"/>
              <a:cs typeface="Arial MT"/>
            </a:endParaRPr>
          </a:p>
        </p:txBody>
      </p:sp>
      <p:sp>
        <p:nvSpPr>
          <p:cNvPr id="8" name="object 8"/>
          <p:cNvSpPr/>
          <p:nvPr/>
        </p:nvSpPr>
        <p:spPr>
          <a:xfrm>
            <a:off x="1106001" y="2389266"/>
            <a:ext cx="9673753" cy="2587345"/>
          </a:xfrm>
          <a:custGeom>
            <a:avLst/>
            <a:gdLst/>
            <a:ahLst/>
            <a:cxnLst/>
            <a:rect l="l" t="t" r="r" b="b"/>
            <a:pathLst>
              <a:path w="8001000" h="2139950">
                <a:moveTo>
                  <a:pt x="8001000" y="0"/>
                </a:moveTo>
                <a:lnTo>
                  <a:pt x="0" y="0"/>
                </a:lnTo>
                <a:lnTo>
                  <a:pt x="0" y="2139480"/>
                </a:lnTo>
                <a:lnTo>
                  <a:pt x="4000690" y="2139480"/>
                </a:lnTo>
                <a:lnTo>
                  <a:pt x="8001000" y="2139480"/>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9" name="object 9"/>
          <p:cNvSpPr txBox="1"/>
          <p:nvPr/>
        </p:nvSpPr>
        <p:spPr>
          <a:xfrm>
            <a:off x="1106001" y="2389265"/>
            <a:ext cx="9673753" cy="2263562"/>
          </a:xfrm>
          <a:prstGeom prst="rect">
            <a:avLst/>
          </a:prstGeom>
          <a:ln w="29159">
            <a:solidFill>
              <a:srgbClr val="ABB10B"/>
            </a:solidFill>
          </a:ln>
        </p:spPr>
        <p:txBody>
          <a:bodyPr vert="horz" wrap="square" lIns="0" tIns="24568" rIns="0" bIns="0" rtlCol="0">
            <a:spAutoFit/>
          </a:bodyPr>
          <a:lstStyle/>
          <a:p>
            <a:pPr marL="125914" marR="5984833" defTabSz="1105601">
              <a:lnSpc>
                <a:spcPts val="2152"/>
              </a:lnSpc>
              <a:spcBef>
                <a:spcPts val="193"/>
              </a:spcBef>
            </a:pPr>
            <a:r>
              <a:rPr sz="1814" dirty="0">
                <a:solidFill>
                  <a:srgbClr val="B1B1B1"/>
                </a:solidFill>
                <a:latin typeface="Consolas"/>
                <a:cs typeface="Consolas"/>
              </a:rPr>
              <a:t>//</a:t>
            </a:r>
            <a:r>
              <a:rPr sz="1814" spc="-30" dirty="0">
                <a:solidFill>
                  <a:srgbClr val="B1B1B1"/>
                </a:solidFill>
                <a:latin typeface="Consolas"/>
                <a:cs typeface="Consolas"/>
              </a:rPr>
              <a:t> </a:t>
            </a:r>
            <a:r>
              <a:rPr sz="1814" dirty="0">
                <a:solidFill>
                  <a:srgbClr val="B1B1B1"/>
                </a:solidFill>
                <a:latin typeface="Consolas"/>
                <a:cs typeface="Consolas"/>
              </a:rPr>
              <a:t>Cette</a:t>
            </a:r>
            <a:r>
              <a:rPr sz="1814" spc="-30" dirty="0">
                <a:solidFill>
                  <a:srgbClr val="B1B1B1"/>
                </a:solidFill>
                <a:latin typeface="Consolas"/>
                <a:cs typeface="Consolas"/>
              </a:rPr>
              <a:t> </a:t>
            </a:r>
            <a:r>
              <a:rPr sz="1814" dirty="0">
                <a:solidFill>
                  <a:srgbClr val="B1B1B1"/>
                </a:solidFill>
                <a:latin typeface="Consolas"/>
                <a:cs typeface="Consolas"/>
              </a:rPr>
              <a:t>classe</a:t>
            </a:r>
            <a:r>
              <a:rPr sz="1814" spc="-24" dirty="0">
                <a:solidFill>
                  <a:srgbClr val="B1B1B1"/>
                </a:solidFill>
                <a:latin typeface="Consolas"/>
                <a:cs typeface="Consolas"/>
              </a:rPr>
              <a:t> </a:t>
            </a:r>
            <a:r>
              <a:rPr sz="1814" dirty="0">
                <a:solidFill>
                  <a:srgbClr val="B1B1B1"/>
                </a:solidFill>
                <a:latin typeface="Consolas"/>
                <a:cs typeface="Consolas"/>
              </a:rPr>
              <a:t>est</a:t>
            </a:r>
            <a:r>
              <a:rPr sz="1814" spc="-30" dirty="0">
                <a:solidFill>
                  <a:srgbClr val="B1B1B1"/>
                </a:solidFill>
                <a:latin typeface="Consolas"/>
                <a:cs typeface="Consolas"/>
              </a:rPr>
              <a:t> </a:t>
            </a:r>
            <a:r>
              <a:rPr sz="1814" dirty="0">
                <a:solidFill>
                  <a:srgbClr val="B1B1B1"/>
                </a:solidFill>
                <a:latin typeface="Consolas"/>
                <a:cs typeface="Consolas"/>
              </a:rPr>
              <a:t>exportée </a:t>
            </a:r>
            <a:r>
              <a:rPr sz="1814" spc="-979" dirty="0">
                <a:solidFill>
                  <a:srgbClr val="B1B1B1"/>
                </a:solidFill>
                <a:latin typeface="Consolas"/>
                <a:cs typeface="Consolas"/>
              </a:rPr>
              <a:t> </a:t>
            </a:r>
            <a:r>
              <a:rPr sz="1814" dirty="0">
                <a:solidFill>
                  <a:srgbClr val="B1B1B1"/>
                </a:solidFill>
                <a:latin typeface="Consolas"/>
                <a:cs typeface="Consolas"/>
              </a:rPr>
              <a:t>public</a:t>
            </a:r>
            <a:r>
              <a:rPr sz="1814" spc="-42" dirty="0">
                <a:solidFill>
                  <a:srgbClr val="B1B1B1"/>
                </a:solidFill>
                <a:latin typeface="Consolas"/>
                <a:cs typeface="Consolas"/>
              </a:rPr>
              <a:t> </a:t>
            </a:r>
            <a:r>
              <a:rPr sz="1814" dirty="0">
                <a:solidFill>
                  <a:srgbClr val="B1B1B1"/>
                </a:solidFill>
                <a:latin typeface="Consolas"/>
                <a:cs typeface="Consolas"/>
              </a:rPr>
              <a:t>class</a:t>
            </a:r>
            <a:r>
              <a:rPr sz="1814" spc="-36" dirty="0">
                <a:solidFill>
                  <a:srgbClr val="B1B1B1"/>
                </a:solidFill>
                <a:latin typeface="Consolas"/>
                <a:cs typeface="Consolas"/>
              </a:rPr>
              <a:t> </a:t>
            </a:r>
            <a:r>
              <a:rPr sz="1814" dirty="0">
                <a:solidFill>
                  <a:srgbClr val="B1B1B1"/>
                </a:solidFill>
                <a:latin typeface="Consolas"/>
                <a:cs typeface="Consolas"/>
              </a:rPr>
              <a:t>ClasseADuJarA{</a:t>
            </a:r>
            <a:endParaRPr sz="1814">
              <a:solidFill>
                <a:prstClr val="black"/>
              </a:solidFill>
              <a:latin typeface="Consolas"/>
              <a:cs typeface="Consolas"/>
            </a:endParaRPr>
          </a:p>
          <a:p>
            <a:pPr defTabSz="1105601">
              <a:spcBef>
                <a:spcPts val="18"/>
              </a:spcBef>
            </a:pPr>
            <a:endParaRPr sz="1753">
              <a:solidFill>
                <a:prstClr val="black"/>
              </a:solidFill>
              <a:latin typeface="Consolas"/>
              <a:cs typeface="Consolas"/>
            </a:endParaRPr>
          </a:p>
          <a:p>
            <a:pPr marL="678716" defTabSz="1105601">
              <a:lnSpc>
                <a:spcPts val="2163"/>
              </a:lnSpc>
            </a:pPr>
            <a:r>
              <a:rPr sz="1814" dirty="0">
                <a:solidFill>
                  <a:srgbClr val="B1B1B1"/>
                </a:solidFill>
                <a:latin typeface="Consolas"/>
                <a:cs typeface="Consolas"/>
              </a:rPr>
              <a:t>public</a:t>
            </a:r>
            <a:r>
              <a:rPr sz="1814" spc="-48" dirty="0">
                <a:solidFill>
                  <a:srgbClr val="B1B1B1"/>
                </a:solidFill>
                <a:latin typeface="Consolas"/>
                <a:cs typeface="Consolas"/>
              </a:rPr>
              <a:t> </a:t>
            </a:r>
            <a:r>
              <a:rPr sz="1814" dirty="0">
                <a:solidFill>
                  <a:srgbClr val="B1B1B1"/>
                </a:solidFill>
                <a:latin typeface="Consolas"/>
                <a:cs typeface="Consolas"/>
              </a:rPr>
              <a:t>ClasseBDuJarB</a:t>
            </a:r>
            <a:r>
              <a:rPr sz="1814" spc="-48" dirty="0">
                <a:solidFill>
                  <a:srgbClr val="B1B1B1"/>
                </a:solidFill>
                <a:latin typeface="Consolas"/>
                <a:cs typeface="Consolas"/>
              </a:rPr>
              <a:t> </a:t>
            </a:r>
            <a:r>
              <a:rPr sz="1814" dirty="0">
                <a:solidFill>
                  <a:srgbClr val="B1B1B1"/>
                </a:solidFill>
                <a:latin typeface="Consolas"/>
                <a:cs typeface="Consolas"/>
              </a:rPr>
              <a:t>execute(){</a:t>
            </a:r>
            <a:endParaRPr sz="1814">
              <a:solidFill>
                <a:prstClr val="black"/>
              </a:solidFill>
              <a:latin typeface="Consolas"/>
              <a:cs typeface="Consolas"/>
            </a:endParaRPr>
          </a:p>
          <a:p>
            <a:pPr marL="678716" defTabSz="1105601">
              <a:lnSpc>
                <a:spcPts val="2158"/>
              </a:lnSpc>
            </a:pPr>
            <a:r>
              <a:rPr sz="1814" dirty="0">
                <a:solidFill>
                  <a:srgbClr val="B1B1B1"/>
                </a:solidFill>
                <a:latin typeface="Consolas"/>
                <a:cs typeface="Consolas"/>
              </a:rPr>
              <a:t>....</a:t>
            </a:r>
            <a:endParaRPr sz="1814">
              <a:solidFill>
                <a:prstClr val="black"/>
              </a:solidFill>
              <a:latin typeface="Consolas"/>
              <a:cs typeface="Consolas"/>
            </a:endParaRPr>
          </a:p>
          <a:p>
            <a:pPr marL="678716" defTabSz="1105601">
              <a:lnSpc>
                <a:spcPts val="2163"/>
              </a:lnSpc>
            </a:pPr>
            <a:r>
              <a:rPr sz="1814" dirty="0">
                <a:solidFill>
                  <a:srgbClr val="B1B1B1"/>
                </a:solidFill>
                <a:latin typeface="Consolas"/>
                <a:cs typeface="Consolas"/>
              </a:rPr>
              <a:t>}</a:t>
            </a:r>
            <a:endParaRPr sz="1814">
              <a:solidFill>
                <a:prstClr val="black"/>
              </a:solidFill>
              <a:latin typeface="Consolas"/>
              <a:cs typeface="Consolas"/>
            </a:endParaRPr>
          </a:p>
          <a:p>
            <a:pPr defTabSz="1105601">
              <a:spcBef>
                <a:spcPts val="12"/>
              </a:spcBef>
            </a:pPr>
            <a:endParaRPr sz="1814">
              <a:solidFill>
                <a:prstClr val="black"/>
              </a:solidFill>
              <a:latin typeface="Consolas"/>
              <a:cs typeface="Consolas"/>
            </a:endParaRPr>
          </a:p>
          <a:p>
            <a:pPr marL="125914" defTabSz="1105601"/>
            <a:r>
              <a:rPr sz="1814" dirty="0">
                <a:solidFill>
                  <a:srgbClr val="B1B1B1"/>
                </a:solidFill>
                <a:latin typeface="Consolas"/>
                <a:cs typeface="Consolas"/>
              </a:rPr>
              <a:t>}</a:t>
            </a:r>
            <a:endParaRPr sz="1814">
              <a:solidFill>
                <a:prstClr val="black"/>
              </a:solidFill>
              <a:latin typeface="Consolas"/>
              <a:cs typeface="Consolas"/>
            </a:endParaRPr>
          </a:p>
        </p:txBody>
      </p:sp>
    </p:spTree>
    <p:extLst>
      <p:ext uri="{BB962C8B-B14F-4D97-AF65-F5344CB8AC3E}">
        <p14:creationId xmlns:p14="http://schemas.microsoft.com/office/powerpoint/2010/main" val="32392268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4739D4-2BE5-4287-1D68-2E0FE867CFB5}"/>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E811E1FB-86C8-ACA2-4DA9-2E55CE5F4731}"/>
              </a:ext>
            </a:extLst>
          </p:cNvPr>
          <p:cNvSpPr>
            <a:spLocks noGrp="1"/>
          </p:cNvSpPr>
          <p:nvPr>
            <p:ph type="body" idx="1"/>
          </p:nvPr>
        </p:nvSpPr>
        <p:spPr/>
        <p:txBody>
          <a:bodyPr/>
          <a:lstStyle/>
          <a:p>
            <a:endParaRPr lang="fr-FR"/>
          </a:p>
        </p:txBody>
      </p:sp>
      <p:pic>
        <p:nvPicPr>
          <p:cNvPr id="5" name="Image 4">
            <a:extLst>
              <a:ext uri="{FF2B5EF4-FFF2-40B4-BE49-F238E27FC236}">
                <a16:creationId xmlns:a16="http://schemas.microsoft.com/office/drawing/2014/main" id="{7CF849C1-9C63-C5C8-8907-889A58D9E35D}"/>
              </a:ext>
            </a:extLst>
          </p:cNvPr>
          <p:cNvPicPr>
            <a:picLocks noChangeAspect="1"/>
          </p:cNvPicPr>
          <p:nvPr/>
        </p:nvPicPr>
        <p:blipFill>
          <a:blip r:embed="rId2"/>
          <a:stretch>
            <a:fillRect/>
          </a:stretch>
        </p:blipFill>
        <p:spPr>
          <a:xfrm>
            <a:off x="2443162" y="1338262"/>
            <a:ext cx="7305675" cy="4181475"/>
          </a:xfrm>
          <a:prstGeom prst="rect">
            <a:avLst/>
          </a:prstGeom>
        </p:spPr>
      </p:pic>
    </p:spTree>
    <p:extLst>
      <p:ext uri="{BB962C8B-B14F-4D97-AF65-F5344CB8AC3E}">
        <p14:creationId xmlns:p14="http://schemas.microsoft.com/office/powerpoint/2010/main" val="3346586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30129edb4e6_0_0"/>
          <p:cNvSpPr txBox="1">
            <a:spLocks noGrp="1"/>
          </p:cNvSpPr>
          <p:nvPr>
            <p:ph type="title"/>
          </p:nvPr>
        </p:nvSpPr>
        <p:spPr>
          <a:prstGeom prst="rect">
            <a:avLst/>
          </a:prstGeom>
        </p:spPr>
        <p:txBody>
          <a:bodyPr spcFirstLastPara="1" vert="horz" wrap="square" lIns="109710" tIns="54840" rIns="109710" bIns="54840" rtlCol="0" anchor="ctr" anchorCtr="0">
            <a:normAutofit fontScale="90000"/>
          </a:bodyPr>
          <a:lstStyle/>
          <a:p>
            <a:pPr>
              <a:spcBef>
                <a:spcPts val="0"/>
              </a:spcBef>
            </a:pPr>
            <a:r>
              <a:rPr lang="fr-FR" dirty="0"/>
              <a:t>Présentations et prérequis</a:t>
            </a:r>
            <a:endParaRPr dirty="0"/>
          </a:p>
        </p:txBody>
      </p:sp>
      <p:sp>
        <p:nvSpPr>
          <p:cNvPr id="3" name="Espace réservé du texte 2">
            <a:extLst>
              <a:ext uri="{FF2B5EF4-FFF2-40B4-BE49-F238E27FC236}">
                <a16:creationId xmlns:a16="http://schemas.microsoft.com/office/drawing/2014/main" id="{F97163EB-3075-B589-F61F-C26EF884DDBB}"/>
              </a:ext>
            </a:extLst>
          </p:cNvPr>
          <p:cNvSpPr>
            <a:spLocks noGrp="1"/>
          </p:cNvSpPr>
          <p:nvPr>
            <p:ph type="body" idx="1"/>
          </p:nvPr>
        </p:nvSpPr>
        <p:spPr>
          <a:xfrm>
            <a:off x="738569" y="1571191"/>
            <a:ext cx="10714863" cy="4739759"/>
          </a:xfrm>
        </p:spPr>
        <p:txBody>
          <a:bodyPr/>
          <a:lstStyle/>
          <a:p>
            <a:r>
              <a:rPr lang="fr-FR" sz="2800" dirty="0"/>
              <a:t>Prérequis:</a:t>
            </a:r>
          </a:p>
          <a:p>
            <a:pPr marL="457200" indent="-457200">
              <a:buFont typeface="Arial" panose="020B0604020202020204" pitchFamily="34" charset="0"/>
              <a:buChar char="•"/>
            </a:pPr>
            <a:r>
              <a:rPr lang="fr-FR" sz="2800" dirty="0"/>
              <a:t>Connaissances pratiques de Java</a:t>
            </a:r>
          </a:p>
          <a:p>
            <a:pPr marL="457200" indent="-457200">
              <a:buFont typeface="Arial" panose="020B0604020202020204" pitchFamily="34" charset="0"/>
              <a:buChar char="•"/>
            </a:pPr>
            <a:r>
              <a:rPr lang="fr-FR" sz="2800" dirty="0"/>
              <a:t>JAV-SE  ’Java - Les fondamentaux de la programmation’</a:t>
            </a:r>
          </a:p>
          <a:p>
            <a:pPr marL="457200" indent="-457200">
              <a:buFont typeface="Arial" panose="020B0604020202020204" pitchFamily="34" charset="0"/>
              <a:buChar char="•"/>
            </a:pPr>
            <a:r>
              <a:rPr lang="fr-FR" sz="2800" dirty="0"/>
              <a:t>JAV-DVO "Java - Pour les développeurs objet</a:t>
            </a:r>
          </a:p>
          <a:p>
            <a:pPr marL="457200" indent="-457200">
              <a:buFont typeface="Arial" panose="020B0604020202020204" pitchFamily="34" charset="0"/>
              <a:buChar char="•"/>
            </a:pPr>
            <a:r>
              <a:rPr lang="fr-FR" sz="2800" dirty="0"/>
              <a:t>Avoir installé JDK22 et un IDE (Eclipse ou autre)</a:t>
            </a:r>
          </a:p>
          <a:p>
            <a:pPr marL="457200" indent="-457200">
              <a:buFont typeface="Arial" panose="020B0604020202020204" pitchFamily="34" charset="0"/>
              <a:buChar char="•"/>
            </a:pPr>
            <a:r>
              <a:rPr lang="fr-FR" sz="2800" dirty="0"/>
              <a:t>Droit admin</a:t>
            </a:r>
          </a:p>
          <a:p>
            <a:endParaRPr lang="fr-FR" sz="2800" dirty="0"/>
          </a:p>
          <a:p>
            <a:r>
              <a:rPr lang="fr-FR" sz="2800" dirty="0"/>
              <a:t>Présentation stagiaires : </a:t>
            </a:r>
          </a:p>
          <a:p>
            <a:pPr marL="457200" indent="-457200">
              <a:buFont typeface="Arial" panose="020B0604020202020204" pitchFamily="34" charset="0"/>
              <a:buChar char="•"/>
            </a:pPr>
            <a:r>
              <a:rPr lang="fr-FR" sz="2800" dirty="0"/>
              <a:t>Est-ce que tout le monde a les prérequis?</a:t>
            </a:r>
          </a:p>
          <a:p>
            <a:pPr marL="457200" indent="-457200">
              <a:buFont typeface="Arial" panose="020B0604020202020204" pitchFamily="34" charset="0"/>
              <a:buChar char="•"/>
            </a:pPr>
            <a:r>
              <a:rPr lang="fr-FR" sz="2800" dirty="0"/>
              <a:t>Quelles sont vos attentes?</a:t>
            </a:r>
          </a:p>
          <a:p>
            <a:endParaRPr lang="fr-FR" sz="2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963537"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Mod</a:t>
            </a:r>
            <a:r>
              <a:rPr sz="1814" b="1" spc="-12" dirty="0">
                <a:solidFill>
                  <a:srgbClr val="0058FF"/>
                </a:solidFill>
                <a:latin typeface="Arial"/>
                <a:cs typeface="Arial"/>
              </a:rPr>
              <a:t>u</a:t>
            </a:r>
            <a:r>
              <a:rPr sz="1814" b="1" dirty="0">
                <a:solidFill>
                  <a:srgbClr val="0058FF"/>
                </a:solidFill>
                <a:latin typeface="Arial"/>
                <a:cs typeface="Arial"/>
              </a:rPr>
              <a:t>les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8915208" cy="573671"/>
          </a:xfrm>
          <a:prstGeom prst="rect">
            <a:avLst/>
          </a:prstGeom>
        </p:spPr>
        <p:txBody>
          <a:bodyPr vert="horz" wrap="square" lIns="0" tIns="15355" rIns="0" bIns="0" rtlCol="0">
            <a:spAutoFit/>
          </a:bodyPr>
          <a:lstStyle/>
          <a:p>
            <a:pPr marL="15356">
              <a:spcBef>
                <a:spcPts val="121"/>
              </a:spcBef>
            </a:pPr>
            <a:r>
              <a:rPr spc="423" dirty="0"/>
              <a:t>Graphe</a:t>
            </a:r>
            <a:r>
              <a:rPr spc="151" dirty="0"/>
              <a:t> </a:t>
            </a:r>
            <a:r>
              <a:rPr spc="429" dirty="0"/>
              <a:t>de</a:t>
            </a:r>
            <a:r>
              <a:rPr spc="157" dirty="0"/>
              <a:t> </a:t>
            </a:r>
            <a:r>
              <a:rPr spc="435" dirty="0"/>
              <a:t>dépendances</a:t>
            </a:r>
            <a:r>
              <a:rPr spc="145" dirty="0"/>
              <a:t> </a:t>
            </a:r>
            <a:r>
              <a:rPr spc="115" dirty="0"/>
              <a:t>:</a:t>
            </a:r>
            <a:r>
              <a:rPr spc="157" dirty="0"/>
              <a:t> </a:t>
            </a:r>
            <a:r>
              <a:rPr spc="369" dirty="0"/>
              <a:t>solution</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1059753" y="1563880"/>
            <a:ext cx="7520191" cy="350340"/>
          </a:xfrm>
          <a:prstGeom prst="rect">
            <a:avLst/>
          </a:prstGeom>
        </p:spPr>
        <p:txBody>
          <a:bodyPr vert="horz" wrap="square" lIns="0" tIns="15355" rIns="0" bIns="0" rtlCol="0">
            <a:spAutoFit/>
          </a:bodyPr>
          <a:lstStyle/>
          <a:p>
            <a:pPr marL="15356" defTabSz="1105601">
              <a:spcBef>
                <a:spcPts val="121"/>
              </a:spcBef>
            </a:pPr>
            <a:r>
              <a:rPr sz="2176" dirty="0">
                <a:solidFill>
                  <a:srgbClr val="FFFFFF"/>
                </a:solidFill>
                <a:latin typeface="Arial MT"/>
                <a:cs typeface="Arial MT"/>
              </a:rPr>
              <a:t>Il</a:t>
            </a:r>
            <a:r>
              <a:rPr sz="2176" spc="-6" dirty="0">
                <a:solidFill>
                  <a:srgbClr val="FFFFFF"/>
                </a:solidFill>
                <a:latin typeface="Arial MT"/>
                <a:cs typeface="Arial MT"/>
              </a:rPr>
              <a:t> est</a:t>
            </a:r>
            <a:r>
              <a:rPr sz="2176" spc="6" dirty="0">
                <a:solidFill>
                  <a:srgbClr val="FFFFFF"/>
                </a:solidFill>
                <a:latin typeface="Arial MT"/>
                <a:cs typeface="Arial MT"/>
              </a:rPr>
              <a:t> </a:t>
            </a:r>
            <a:r>
              <a:rPr sz="2176" spc="-12" dirty="0">
                <a:solidFill>
                  <a:srgbClr val="FFFFFF"/>
                </a:solidFill>
                <a:latin typeface="Arial MT"/>
                <a:cs typeface="Arial MT"/>
              </a:rPr>
              <a:t>possible</a:t>
            </a:r>
            <a:r>
              <a:rPr sz="2176" dirty="0">
                <a:solidFill>
                  <a:srgbClr val="FFFFFF"/>
                </a:solidFill>
                <a:latin typeface="Arial MT"/>
                <a:cs typeface="Arial MT"/>
              </a:rPr>
              <a:t> </a:t>
            </a:r>
            <a:r>
              <a:rPr sz="2176" spc="-6" dirty="0">
                <a:solidFill>
                  <a:srgbClr val="FFFFFF"/>
                </a:solidFill>
                <a:latin typeface="Arial MT"/>
                <a:cs typeface="Arial MT"/>
              </a:rPr>
              <a:t>d’utiliser</a:t>
            </a:r>
            <a:r>
              <a:rPr sz="2176" dirty="0">
                <a:solidFill>
                  <a:srgbClr val="FFFFFF"/>
                </a:solidFill>
                <a:latin typeface="Arial MT"/>
                <a:cs typeface="Arial MT"/>
              </a:rPr>
              <a:t> </a:t>
            </a:r>
            <a:r>
              <a:rPr sz="2176" spc="-6" dirty="0">
                <a:solidFill>
                  <a:srgbClr val="FFFFFF"/>
                </a:solidFill>
                <a:latin typeface="Arial MT"/>
                <a:cs typeface="Arial MT"/>
              </a:rPr>
              <a:t>le</a:t>
            </a:r>
            <a:r>
              <a:rPr sz="2176" dirty="0">
                <a:solidFill>
                  <a:srgbClr val="FFFFFF"/>
                </a:solidFill>
                <a:latin typeface="Arial MT"/>
                <a:cs typeface="Arial MT"/>
              </a:rPr>
              <a:t> </a:t>
            </a:r>
            <a:r>
              <a:rPr sz="2176" spc="-6" dirty="0">
                <a:solidFill>
                  <a:srgbClr val="FFFFFF"/>
                </a:solidFill>
                <a:latin typeface="Arial MT"/>
                <a:cs typeface="Arial MT"/>
              </a:rPr>
              <a:t>mot-clé</a:t>
            </a:r>
            <a:r>
              <a:rPr sz="2176" dirty="0">
                <a:solidFill>
                  <a:srgbClr val="FFFFFF"/>
                </a:solidFill>
                <a:latin typeface="Arial MT"/>
                <a:cs typeface="Arial MT"/>
              </a:rPr>
              <a:t> </a:t>
            </a:r>
            <a:r>
              <a:rPr sz="2176" spc="-6" dirty="0">
                <a:solidFill>
                  <a:srgbClr val="FFFFFF"/>
                </a:solidFill>
                <a:latin typeface="Arial MT"/>
                <a:cs typeface="Arial MT"/>
              </a:rPr>
              <a:t>transitive </a:t>
            </a:r>
            <a:r>
              <a:rPr sz="2176" spc="-12" dirty="0">
                <a:solidFill>
                  <a:srgbClr val="FFFFFF"/>
                </a:solidFill>
                <a:latin typeface="Arial MT"/>
                <a:cs typeface="Arial MT"/>
              </a:rPr>
              <a:t>dans</a:t>
            </a:r>
            <a:r>
              <a:rPr sz="2176" spc="6" dirty="0">
                <a:solidFill>
                  <a:srgbClr val="FFFFFF"/>
                </a:solidFill>
                <a:latin typeface="Arial MT"/>
                <a:cs typeface="Arial MT"/>
              </a:rPr>
              <a:t> </a:t>
            </a:r>
            <a:r>
              <a:rPr sz="2176" spc="-6" dirty="0">
                <a:solidFill>
                  <a:srgbClr val="FFFFFF"/>
                </a:solidFill>
                <a:latin typeface="Arial MT"/>
                <a:cs typeface="Arial MT"/>
              </a:rPr>
              <a:t>un</a:t>
            </a:r>
            <a:r>
              <a:rPr sz="2176" dirty="0">
                <a:solidFill>
                  <a:srgbClr val="FFFFFF"/>
                </a:solidFill>
                <a:latin typeface="Arial MT"/>
                <a:cs typeface="Arial MT"/>
              </a:rPr>
              <a:t> </a:t>
            </a:r>
            <a:r>
              <a:rPr sz="2176" spc="-12" dirty="0">
                <a:solidFill>
                  <a:srgbClr val="FFFFFF"/>
                </a:solidFill>
                <a:latin typeface="Arial MT"/>
                <a:cs typeface="Arial MT"/>
              </a:rPr>
              <a:t>requires</a:t>
            </a:r>
            <a:r>
              <a:rPr sz="2176" dirty="0">
                <a:solidFill>
                  <a:srgbClr val="FFFFFF"/>
                </a:solidFill>
                <a:latin typeface="Arial MT"/>
                <a:cs typeface="Arial MT"/>
              </a:rPr>
              <a:t> :</a:t>
            </a:r>
            <a:endParaRPr sz="2176">
              <a:solidFill>
                <a:prstClr val="black"/>
              </a:solidFill>
              <a:latin typeface="Arial MT"/>
              <a:cs typeface="Arial MT"/>
            </a:endParaRPr>
          </a:p>
        </p:txBody>
      </p:sp>
      <p:sp>
        <p:nvSpPr>
          <p:cNvPr id="6" name="object 6"/>
          <p:cNvSpPr txBox="1"/>
          <p:nvPr/>
        </p:nvSpPr>
        <p:spPr>
          <a:xfrm>
            <a:off x="668010" y="4955038"/>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1059752" y="4869724"/>
            <a:ext cx="9603119" cy="659741"/>
          </a:xfrm>
          <a:prstGeom prst="rect">
            <a:avLst/>
          </a:prstGeom>
        </p:spPr>
        <p:txBody>
          <a:bodyPr vert="horz" wrap="square" lIns="0" tIns="43761" rIns="0" bIns="0" rtlCol="0">
            <a:spAutoFit/>
          </a:bodyPr>
          <a:lstStyle/>
          <a:p>
            <a:pPr marL="15356" marR="6142" defTabSz="1105601">
              <a:lnSpc>
                <a:spcPts val="2442"/>
              </a:lnSpc>
              <a:spcBef>
                <a:spcPts val="343"/>
              </a:spcBef>
            </a:pPr>
            <a:r>
              <a:rPr sz="2176" spc="-6" dirty="0">
                <a:solidFill>
                  <a:srgbClr val="FFFFFF"/>
                </a:solidFill>
                <a:latin typeface="Arial MT"/>
                <a:cs typeface="Arial MT"/>
              </a:rPr>
              <a:t>Ceci permet de notifier que tout module qui </a:t>
            </a:r>
            <a:r>
              <a:rPr sz="2176" spc="-12" dirty="0">
                <a:solidFill>
                  <a:srgbClr val="FFFFFF"/>
                </a:solidFill>
                <a:latin typeface="Arial MT"/>
                <a:cs typeface="Arial MT"/>
              </a:rPr>
              <a:t>dépend </a:t>
            </a:r>
            <a:r>
              <a:rPr sz="2176" spc="-6" dirty="0">
                <a:solidFill>
                  <a:srgbClr val="FFFFFF"/>
                </a:solidFill>
                <a:latin typeface="Arial MT"/>
                <a:cs typeface="Arial MT"/>
              </a:rPr>
              <a:t>du module </a:t>
            </a:r>
            <a:r>
              <a:rPr sz="2176" dirty="0">
                <a:solidFill>
                  <a:srgbClr val="FFFFFF"/>
                </a:solidFill>
                <a:latin typeface="Arial MT"/>
                <a:cs typeface="Arial MT"/>
              </a:rPr>
              <a:t>a </a:t>
            </a:r>
            <a:r>
              <a:rPr sz="2176" spc="-12" dirty="0">
                <a:solidFill>
                  <a:srgbClr val="FFFFFF"/>
                </a:solidFill>
                <a:latin typeface="Arial MT"/>
                <a:cs typeface="Arial MT"/>
              </a:rPr>
              <a:t>dépend </a:t>
            </a:r>
            <a:r>
              <a:rPr sz="2176" spc="-6" dirty="0">
                <a:solidFill>
                  <a:srgbClr val="FFFFFF"/>
                </a:solidFill>
                <a:latin typeface="Arial MT"/>
                <a:cs typeface="Arial MT"/>
              </a:rPr>
              <a:t>aussi </a:t>
            </a:r>
            <a:r>
              <a:rPr sz="2176" spc="-592" dirty="0">
                <a:solidFill>
                  <a:srgbClr val="FFFFFF"/>
                </a:solidFill>
                <a:latin typeface="Arial MT"/>
                <a:cs typeface="Arial MT"/>
              </a:rPr>
              <a:t> </a:t>
            </a:r>
            <a:r>
              <a:rPr sz="2176" spc="-12" dirty="0">
                <a:solidFill>
                  <a:srgbClr val="FFFFFF"/>
                </a:solidFill>
                <a:latin typeface="Arial MT"/>
                <a:cs typeface="Arial MT"/>
              </a:rPr>
              <a:t>automatiquement</a:t>
            </a:r>
            <a:r>
              <a:rPr sz="2176" spc="-6" dirty="0">
                <a:solidFill>
                  <a:srgbClr val="FFFFFF"/>
                </a:solidFill>
                <a:latin typeface="Arial MT"/>
                <a:cs typeface="Arial MT"/>
              </a:rPr>
              <a:t> de com.bigcorp.c</a:t>
            </a:r>
            <a:r>
              <a:rPr sz="2176" dirty="0">
                <a:solidFill>
                  <a:srgbClr val="FFFFFF"/>
                </a:solidFill>
                <a:latin typeface="Arial MT"/>
                <a:cs typeface="Arial MT"/>
              </a:rPr>
              <a:t> .</a:t>
            </a:r>
            <a:endParaRPr sz="2176">
              <a:solidFill>
                <a:prstClr val="black"/>
              </a:solidFill>
              <a:latin typeface="Arial MT"/>
              <a:cs typeface="Arial MT"/>
            </a:endParaRPr>
          </a:p>
        </p:txBody>
      </p:sp>
      <p:sp>
        <p:nvSpPr>
          <p:cNvPr id="8" name="object 8"/>
          <p:cNvSpPr/>
          <p:nvPr/>
        </p:nvSpPr>
        <p:spPr>
          <a:xfrm>
            <a:off x="1106001" y="2129855"/>
            <a:ext cx="9673753" cy="1965461"/>
          </a:xfrm>
          <a:custGeom>
            <a:avLst/>
            <a:gdLst/>
            <a:ahLst/>
            <a:cxnLst/>
            <a:rect l="l" t="t" r="r" b="b"/>
            <a:pathLst>
              <a:path w="8001000" h="1625600">
                <a:moveTo>
                  <a:pt x="8001000" y="0"/>
                </a:moveTo>
                <a:lnTo>
                  <a:pt x="0" y="0"/>
                </a:lnTo>
                <a:lnTo>
                  <a:pt x="0" y="1625396"/>
                </a:lnTo>
                <a:lnTo>
                  <a:pt x="4000690" y="1625396"/>
                </a:lnTo>
                <a:lnTo>
                  <a:pt x="8001000" y="1625396"/>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9" name="object 9"/>
          <p:cNvSpPr txBox="1"/>
          <p:nvPr/>
        </p:nvSpPr>
        <p:spPr>
          <a:xfrm>
            <a:off x="1106001" y="2129856"/>
            <a:ext cx="9673753" cy="1695756"/>
          </a:xfrm>
          <a:prstGeom prst="rect">
            <a:avLst/>
          </a:prstGeom>
          <a:ln w="29159">
            <a:solidFill>
              <a:srgbClr val="ABB10B"/>
            </a:solidFill>
          </a:ln>
        </p:spPr>
        <p:txBody>
          <a:bodyPr vert="horz" wrap="square" lIns="0" tIns="13052" rIns="0" bIns="0" rtlCol="0">
            <a:spAutoFit/>
          </a:bodyPr>
          <a:lstStyle/>
          <a:p>
            <a:pPr marL="125914" defTabSz="1105601">
              <a:lnSpc>
                <a:spcPts val="2163"/>
              </a:lnSpc>
              <a:spcBef>
                <a:spcPts val="103"/>
              </a:spcBef>
            </a:pPr>
            <a:r>
              <a:rPr sz="1814" dirty="0">
                <a:solidFill>
                  <a:srgbClr val="B1B1B1"/>
                </a:solidFill>
                <a:latin typeface="Consolas"/>
                <a:cs typeface="Consolas"/>
              </a:rPr>
              <a:t>module</a:t>
            </a:r>
            <a:r>
              <a:rPr sz="1814" spc="-79" dirty="0">
                <a:solidFill>
                  <a:srgbClr val="B1B1B1"/>
                </a:solidFill>
                <a:latin typeface="Consolas"/>
                <a:cs typeface="Consolas"/>
              </a:rPr>
              <a:t> </a:t>
            </a:r>
            <a:r>
              <a:rPr sz="1814" dirty="0">
                <a:solidFill>
                  <a:srgbClr val="B1B1B1"/>
                </a:solidFill>
                <a:latin typeface="Consolas"/>
                <a:cs typeface="Consolas"/>
              </a:rPr>
              <a:t>a{</a:t>
            </a:r>
            <a:endParaRPr sz="1814">
              <a:solidFill>
                <a:prstClr val="black"/>
              </a:solidFill>
              <a:latin typeface="Consolas"/>
              <a:cs typeface="Consolas"/>
            </a:endParaRPr>
          </a:p>
          <a:p>
            <a:pPr marL="678716" marR="6066986" defTabSz="1105601">
              <a:lnSpc>
                <a:spcPts val="2152"/>
              </a:lnSpc>
              <a:spcBef>
                <a:spcPts val="79"/>
              </a:spcBef>
            </a:pPr>
            <a:r>
              <a:rPr sz="1814" dirty="0">
                <a:solidFill>
                  <a:srgbClr val="B1B1B1"/>
                </a:solidFill>
                <a:latin typeface="Consolas"/>
                <a:cs typeface="Consolas"/>
              </a:rPr>
              <a:t>requires</a:t>
            </a:r>
            <a:r>
              <a:rPr sz="1814" spc="-115" dirty="0">
                <a:solidFill>
                  <a:srgbClr val="B1B1B1"/>
                </a:solidFill>
                <a:latin typeface="Consolas"/>
                <a:cs typeface="Consolas"/>
              </a:rPr>
              <a:t> </a:t>
            </a:r>
            <a:r>
              <a:rPr sz="1814" dirty="0">
                <a:solidFill>
                  <a:srgbClr val="B1B1B1"/>
                </a:solidFill>
                <a:latin typeface="Consolas"/>
                <a:cs typeface="Consolas"/>
              </a:rPr>
              <a:t>com.bigcorp.a; </a:t>
            </a:r>
            <a:r>
              <a:rPr sz="1814" spc="-979" dirty="0">
                <a:solidFill>
                  <a:srgbClr val="B1B1B1"/>
                </a:solidFill>
                <a:latin typeface="Consolas"/>
                <a:cs typeface="Consolas"/>
              </a:rPr>
              <a:t> </a:t>
            </a:r>
            <a:r>
              <a:rPr sz="1814" dirty="0">
                <a:solidFill>
                  <a:srgbClr val="B1B1B1"/>
                </a:solidFill>
                <a:latin typeface="Consolas"/>
                <a:cs typeface="Consolas"/>
              </a:rPr>
              <a:t>requires</a:t>
            </a:r>
            <a:r>
              <a:rPr sz="1814" spc="-115" dirty="0">
                <a:solidFill>
                  <a:srgbClr val="B1B1B1"/>
                </a:solidFill>
                <a:latin typeface="Consolas"/>
                <a:cs typeface="Consolas"/>
              </a:rPr>
              <a:t> </a:t>
            </a:r>
            <a:r>
              <a:rPr sz="1814" dirty="0">
                <a:solidFill>
                  <a:srgbClr val="B1B1B1"/>
                </a:solidFill>
                <a:latin typeface="Consolas"/>
                <a:cs typeface="Consolas"/>
              </a:rPr>
              <a:t>com.bigcorp.b;</a:t>
            </a:r>
            <a:endParaRPr sz="1814">
              <a:solidFill>
                <a:prstClr val="black"/>
              </a:solidFill>
              <a:latin typeface="Consolas"/>
              <a:cs typeface="Consolas"/>
            </a:endParaRPr>
          </a:p>
          <a:p>
            <a:pPr defTabSz="1105601">
              <a:spcBef>
                <a:spcPts val="18"/>
              </a:spcBef>
            </a:pPr>
            <a:endParaRPr sz="1753">
              <a:solidFill>
                <a:prstClr val="black"/>
              </a:solidFill>
              <a:latin typeface="Consolas"/>
              <a:cs typeface="Consolas"/>
            </a:endParaRPr>
          </a:p>
          <a:p>
            <a:pPr marL="678716" defTabSz="1105601">
              <a:lnSpc>
                <a:spcPts val="2163"/>
              </a:lnSpc>
            </a:pPr>
            <a:r>
              <a:rPr sz="1814" dirty="0">
                <a:solidFill>
                  <a:srgbClr val="B1B1B1"/>
                </a:solidFill>
                <a:latin typeface="Consolas"/>
                <a:cs typeface="Consolas"/>
              </a:rPr>
              <a:t>requires</a:t>
            </a:r>
            <a:r>
              <a:rPr sz="1814" spc="-48" dirty="0">
                <a:solidFill>
                  <a:srgbClr val="B1B1B1"/>
                </a:solidFill>
                <a:latin typeface="Consolas"/>
                <a:cs typeface="Consolas"/>
              </a:rPr>
              <a:t> </a:t>
            </a:r>
            <a:r>
              <a:rPr sz="1814" dirty="0">
                <a:solidFill>
                  <a:srgbClr val="B1B1B1"/>
                </a:solidFill>
                <a:latin typeface="Consolas"/>
                <a:cs typeface="Consolas"/>
              </a:rPr>
              <a:t>transitive</a:t>
            </a:r>
            <a:r>
              <a:rPr sz="1814" spc="-48" dirty="0">
                <a:solidFill>
                  <a:srgbClr val="B1B1B1"/>
                </a:solidFill>
                <a:latin typeface="Consolas"/>
                <a:cs typeface="Consolas"/>
              </a:rPr>
              <a:t> </a:t>
            </a:r>
            <a:r>
              <a:rPr sz="1814" dirty="0">
                <a:solidFill>
                  <a:srgbClr val="B1B1B1"/>
                </a:solidFill>
                <a:latin typeface="Consolas"/>
                <a:cs typeface="Consolas"/>
              </a:rPr>
              <a:t>com.bigcorp.c;</a:t>
            </a:r>
            <a:endParaRPr sz="1814">
              <a:solidFill>
                <a:prstClr val="black"/>
              </a:solidFill>
              <a:latin typeface="Consolas"/>
              <a:cs typeface="Consolas"/>
            </a:endParaRPr>
          </a:p>
          <a:p>
            <a:pPr marL="125914" defTabSz="1105601">
              <a:lnSpc>
                <a:spcPts val="2163"/>
              </a:lnSpc>
            </a:pPr>
            <a:r>
              <a:rPr sz="1814" dirty="0">
                <a:solidFill>
                  <a:srgbClr val="B1B1B1"/>
                </a:solidFill>
                <a:latin typeface="Consolas"/>
                <a:cs typeface="Consolas"/>
              </a:rPr>
              <a:t>}</a:t>
            </a:r>
            <a:endParaRPr sz="1814">
              <a:solidFill>
                <a:prstClr val="black"/>
              </a:solidFill>
              <a:latin typeface="Consolas"/>
              <a:cs typeface="Consolas"/>
            </a:endParaRPr>
          </a:p>
        </p:txBody>
      </p:sp>
    </p:spTree>
    <p:extLst>
      <p:ext uri="{BB962C8B-B14F-4D97-AF65-F5344CB8AC3E}">
        <p14:creationId xmlns:p14="http://schemas.microsoft.com/office/powerpoint/2010/main" val="15592547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79AF94-3306-C2D3-9E96-D5D622E41278}"/>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DACE25E6-D8D0-0392-0377-2CB5A5304E84}"/>
              </a:ext>
            </a:extLst>
          </p:cNvPr>
          <p:cNvSpPr>
            <a:spLocks noGrp="1"/>
          </p:cNvSpPr>
          <p:nvPr>
            <p:ph type="body" idx="1"/>
          </p:nvPr>
        </p:nvSpPr>
        <p:spPr/>
        <p:txBody>
          <a:bodyPr/>
          <a:lstStyle/>
          <a:p>
            <a:endParaRPr lang="fr-FR"/>
          </a:p>
        </p:txBody>
      </p:sp>
      <p:pic>
        <p:nvPicPr>
          <p:cNvPr id="5" name="Image 4">
            <a:extLst>
              <a:ext uri="{FF2B5EF4-FFF2-40B4-BE49-F238E27FC236}">
                <a16:creationId xmlns:a16="http://schemas.microsoft.com/office/drawing/2014/main" id="{4DB02305-F7C1-7840-E7A7-0C01446ED251}"/>
              </a:ext>
            </a:extLst>
          </p:cNvPr>
          <p:cNvPicPr>
            <a:picLocks noChangeAspect="1"/>
          </p:cNvPicPr>
          <p:nvPr/>
        </p:nvPicPr>
        <p:blipFill>
          <a:blip r:embed="rId3"/>
          <a:stretch>
            <a:fillRect/>
          </a:stretch>
        </p:blipFill>
        <p:spPr>
          <a:xfrm>
            <a:off x="1404937" y="1290637"/>
            <a:ext cx="9382125" cy="4276725"/>
          </a:xfrm>
          <a:prstGeom prst="rect">
            <a:avLst/>
          </a:prstGeom>
        </p:spPr>
      </p:pic>
    </p:spTree>
    <p:extLst>
      <p:ext uri="{BB962C8B-B14F-4D97-AF65-F5344CB8AC3E}">
        <p14:creationId xmlns:p14="http://schemas.microsoft.com/office/powerpoint/2010/main" val="39263051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963537"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Mod</a:t>
            </a:r>
            <a:r>
              <a:rPr sz="1814" b="1" spc="-12" dirty="0">
                <a:solidFill>
                  <a:srgbClr val="0058FF"/>
                </a:solidFill>
                <a:latin typeface="Arial"/>
                <a:cs typeface="Arial"/>
              </a:rPr>
              <a:t>u</a:t>
            </a:r>
            <a:r>
              <a:rPr sz="1814" b="1" dirty="0">
                <a:solidFill>
                  <a:srgbClr val="0058FF"/>
                </a:solidFill>
                <a:latin typeface="Arial"/>
                <a:cs typeface="Arial"/>
              </a:rPr>
              <a:t>les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7190823" cy="573671"/>
          </a:xfrm>
          <a:prstGeom prst="rect">
            <a:avLst/>
          </a:prstGeom>
        </p:spPr>
        <p:txBody>
          <a:bodyPr vert="horz" wrap="square" lIns="0" tIns="15355" rIns="0" bIns="0" rtlCol="0">
            <a:spAutoFit/>
          </a:bodyPr>
          <a:lstStyle/>
          <a:p>
            <a:pPr marL="15356">
              <a:spcBef>
                <a:spcPts val="121"/>
              </a:spcBef>
            </a:pPr>
            <a:r>
              <a:rPr spc="302" dirty="0"/>
              <a:t>Exercice</a:t>
            </a:r>
            <a:r>
              <a:rPr spc="157" dirty="0"/>
              <a:t> </a:t>
            </a:r>
            <a:r>
              <a:rPr spc="357" dirty="0"/>
              <a:t>requires</a:t>
            </a:r>
            <a:r>
              <a:rPr spc="157" dirty="0"/>
              <a:t> </a:t>
            </a:r>
            <a:r>
              <a:rPr spc="345" dirty="0"/>
              <a:t>transitive</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668010" y="2903189"/>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1059752" y="1423288"/>
            <a:ext cx="9828840" cy="1737553"/>
          </a:xfrm>
          <a:prstGeom prst="rect">
            <a:avLst/>
          </a:prstGeom>
        </p:spPr>
        <p:txBody>
          <a:bodyPr vert="horz" wrap="square" lIns="0" tIns="155855" rIns="0" bIns="0" rtlCol="0">
            <a:spAutoFit/>
          </a:bodyPr>
          <a:lstStyle/>
          <a:p>
            <a:pPr marL="15356" defTabSz="1105601">
              <a:spcBef>
                <a:spcPts val="1227"/>
              </a:spcBef>
            </a:pPr>
            <a:r>
              <a:rPr sz="2176" spc="-6" dirty="0">
                <a:solidFill>
                  <a:srgbClr val="FFFFFF"/>
                </a:solidFill>
                <a:latin typeface="Arial MT"/>
                <a:cs typeface="Arial MT"/>
              </a:rPr>
              <a:t>Faire</a:t>
            </a:r>
            <a:r>
              <a:rPr sz="2176" spc="-12" dirty="0">
                <a:solidFill>
                  <a:srgbClr val="FFFFFF"/>
                </a:solidFill>
                <a:latin typeface="Arial MT"/>
                <a:cs typeface="Arial MT"/>
              </a:rPr>
              <a:t> </a:t>
            </a:r>
            <a:r>
              <a:rPr sz="2176" spc="-6" dirty="0">
                <a:solidFill>
                  <a:srgbClr val="FFFFFF"/>
                </a:solidFill>
                <a:latin typeface="Arial MT"/>
                <a:cs typeface="Arial MT"/>
              </a:rPr>
              <a:t>en</a:t>
            </a:r>
            <a:r>
              <a:rPr sz="2176" spc="-12" dirty="0">
                <a:solidFill>
                  <a:srgbClr val="FFFFFF"/>
                </a:solidFill>
                <a:latin typeface="Arial MT"/>
                <a:cs typeface="Arial MT"/>
              </a:rPr>
              <a:t> </a:t>
            </a:r>
            <a:r>
              <a:rPr sz="2176" spc="-6" dirty="0">
                <a:solidFill>
                  <a:srgbClr val="FFFFFF"/>
                </a:solidFill>
                <a:latin typeface="Arial MT"/>
                <a:cs typeface="Arial MT"/>
              </a:rPr>
              <a:t>sorte que</a:t>
            </a:r>
            <a:r>
              <a:rPr sz="2176" spc="-12" dirty="0">
                <a:solidFill>
                  <a:srgbClr val="FFFFFF"/>
                </a:solidFill>
                <a:latin typeface="Arial MT"/>
                <a:cs typeface="Arial MT"/>
              </a:rPr>
              <a:t> </a:t>
            </a:r>
            <a:r>
              <a:rPr sz="2176" spc="-6" dirty="0">
                <a:solidFill>
                  <a:srgbClr val="FFFFFF"/>
                </a:solidFill>
                <a:latin typeface="Arial MT"/>
                <a:cs typeface="Arial MT"/>
              </a:rPr>
              <a:t>data-repository </a:t>
            </a:r>
            <a:r>
              <a:rPr sz="2176" spc="-12" dirty="0">
                <a:solidFill>
                  <a:srgbClr val="FFFFFF"/>
                </a:solidFill>
                <a:latin typeface="Arial MT"/>
                <a:cs typeface="Arial MT"/>
              </a:rPr>
              <a:t>dépende</a:t>
            </a:r>
            <a:r>
              <a:rPr sz="2176" spc="-6" dirty="0">
                <a:solidFill>
                  <a:srgbClr val="FFFFFF"/>
                </a:solidFill>
                <a:latin typeface="Arial MT"/>
                <a:cs typeface="Arial MT"/>
              </a:rPr>
              <a:t> transitivement de</a:t>
            </a:r>
            <a:r>
              <a:rPr sz="2176" spc="-12" dirty="0">
                <a:solidFill>
                  <a:srgbClr val="FFFFFF"/>
                </a:solidFill>
                <a:latin typeface="Arial MT"/>
                <a:cs typeface="Arial MT"/>
              </a:rPr>
              <a:t> </a:t>
            </a:r>
            <a:r>
              <a:rPr sz="2176" spc="-6" dirty="0">
                <a:solidFill>
                  <a:srgbClr val="FFFFFF"/>
                </a:solidFill>
                <a:latin typeface="Arial MT"/>
                <a:cs typeface="Arial MT"/>
              </a:rPr>
              <a:t>data-contract.</a:t>
            </a:r>
            <a:endParaRPr sz="2176">
              <a:solidFill>
                <a:prstClr val="black"/>
              </a:solidFill>
              <a:latin typeface="Arial MT"/>
              <a:cs typeface="Arial MT"/>
            </a:endParaRPr>
          </a:p>
          <a:p>
            <a:pPr marL="15356" marR="6142" defTabSz="1105601">
              <a:lnSpc>
                <a:spcPts val="2442"/>
              </a:lnSpc>
              <a:spcBef>
                <a:spcPts val="1330"/>
              </a:spcBef>
            </a:pPr>
            <a:r>
              <a:rPr sz="2176" spc="-6" dirty="0">
                <a:solidFill>
                  <a:srgbClr val="FFFFFF"/>
                </a:solidFill>
                <a:latin typeface="Arial MT"/>
                <a:cs typeface="Arial MT"/>
              </a:rPr>
              <a:t>Modifier</a:t>
            </a:r>
            <a:r>
              <a:rPr sz="2176" spc="6" dirty="0">
                <a:solidFill>
                  <a:srgbClr val="FFFFFF"/>
                </a:solidFill>
                <a:latin typeface="Arial MT"/>
                <a:cs typeface="Arial MT"/>
              </a:rPr>
              <a:t> </a:t>
            </a:r>
            <a:r>
              <a:rPr sz="2176" spc="-6" dirty="0">
                <a:solidFill>
                  <a:srgbClr val="FFFFFF"/>
                </a:solidFill>
                <a:latin typeface="Arial MT"/>
                <a:cs typeface="Arial MT"/>
              </a:rPr>
              <a:t>le</a:t>
            </a:r>
            <a:r>
              <a:rPr sz="2176" spc="6" dirty="0">
                <a:solidFill>
                  <a:srgbClr val="FFFFFF"/>
                </a:solidFill>
                <a:latin typeface="Arial MT"/>
                <a:cs typeface="Arial MT"/>
              </a:rPr>
              <a:t> </a:t>
            </a:r>
            <a:r>
              <a:rPr sz="2176" spc="-12" dirty="0">
                <a:solidFill>
                  <a:srgbClr val="FFFFFF"/>
                </a:solidFill>
                <a:latin typeface="Arial MT"/>
                <a:cs typeface="Arial MT"/>
              </a:rPr>
              <a:t>module-info.java</a:t>
            </a:r>
            <a:r>
              <a:rPr sz="2176" spc="6" dirty="0">
                <a:solidFill>
                  <a:srgbClr val="FFFFFF"/>
                </a:solidFill>
                <a:latin typeface="Arial MT"/>
                <a:cs typeface="Arial MT"/>
              </a:rPr>
              <a:t> </a:t>
            </a:r>
            <a:r>
              <a:rPr sz="2176" spc="-6" dirty="0">
                <a:solidFill>
                  <a:srgbClr val="FFFFFF"/>
                </a:solidFill>
                <a:latin typeface="Arial MT"/>
                <a:cs typeface="Arial MT"/>
              </a:rPr>
              <a:t>de</a:t>
            </a:r>
            <a:r>
              <a:rPr sz="2176" spc="6" dirty="0">
                <a:solidFill>
                  <a:srgbClr val="FFFFFF"/>
                </a:solidFill>
                <a:latin typeface="Arial MT"/>
                <a:cs typeface="Arial MT"/>
              </a:rPr>
              <a:t> </a:t>
            </a:r>
            <a:r>
              <a:rPr sz="2176" spc="-12" dirty="0">
                <a:solidFill>
                  <a:srgbClr val="FFFFFF"/>
                </a:solidFill>
                <a:latin typeface="Arial MT"/>
                <a:cs typeface="Arial MT"/>
              </a:rPr>
              <a:t>graphics</a:t>
            </a:r>
            <a:r>
              <a:rPr sz="2176" spc="6" dirty="0">
                <a:solidFill>
                  <a:srgbClr val="FFFFFF"/>
                </a:solidFill>
                <a:latin typeface="Arial MT"/>
                <a:cs typeface="Arial MT"/>
              </a:rPr>
              <a:t> </a:t>
            </a:r>
            <a:r>
              <a:rPr sz="2176" spc="-12" dirty="0">
                <a:solidFill>
                  <a:srgbClr val="FFFFFF"/>
                </a:solidFill>
                <a:latin typeface="Arial MT"/>
                <a:cs typeface="Arial MT"/>
              </a:rPr>
              <a:t>pour</a:t>
            </a:r>
            <a:r>
              <a:rPr sz="2176" spc="12" dirty="0">
                <a:solidFill>
                  <a:srgbClr val="FFFFFF"/>
                </a:solidFill>
                <a:latin typeface="Arial MT"/>
                <a:cs typeface="Arial MT"/>
              </a:rPr>
              <a:t> </a:t>
            </a:r>
            <a:r>
              <a:rPr sz="2176" spc="-12" dirty="0">
                <a:solidFill>
                  <a:srgbClr val="FFFFFF"/>
                </a:solidFill>
                <a:latin typeface="Arial MT"/>
                <a:cs typeface="Arial MT"/>
              </a:rPr>
              <a:t>qu’il</a:t>
            </a:r>
            <a:r>
              <a:rPr sz="2176" spc="6" dirty="0">
                <a:solidFill>
                  <a:srgbClr val="FFFFFF"/>
                </a:solidFill>
                <a:latin typeface="Arial MT"/>
                <a:cs typeface="Arial MT"/>
              </a:rPr>
              <a:t> </a:t>
            </a:r>
            <a:r>
              <a:rPr sz="2176" spc="-6" dirty="0">
                <a:solidFill>
                  <a:srgbClr val="FFFFFF"/>
                </a:solidFill>
                <a:latin typeface="Arial MT"/>
                <a:cs typeface="Arial MT"/>
              </a:rPr>
              <a:t>ne</a:t>
            </a:r>
            <a:r>
              <a:rPr sz="2176" spc="6" dirty="0">
                <a:solidFill>
                  <a:srgbClr val="FFFFFF"/>
                </a:solidFill>
                <a:latin typeface="Arial MT"/>
                <a:cs typeface="Arial MT"/>
              </a:rPr>
              <a:t> </a:t>
            </a:r>
            <a:r>
              <a:rPr sz="2176" spc="-12" dirty="0">
                <a:solidFill>
                  <a:srgbClr val="FFFFFF"/>
                </a:solidFill>
                <a:latin typeface="Arial MT"/>
                <a:cs typeface="Arial MT"/>
              </a:rPr>
              <a:t>dépende</a:t>
            </a:r>
            <a:r>
              <a:rPr sz="2176" spc="6" dirty="0">
                <a:solidFill>
                  <a:srgbClr val="FFFFFF"/>
                </a:solidFill>
                <a:latin typeface="Arial MT"/>
                <a:cs typeface="Arial MT"/>
              </a:rPr>
              <a:t> </a:t>
            </a:r>
            <a:r>
              <a:rPr sz="2176" spc="-12" dirty="0">
                <a:solidFill>
                  <a:srgbClr val="FFFFFF"/>
                </a:solidFill>
                <a:latin typeface="Arial MT"/>
                <a:cs typeface="Arial MT"/>
              </a:rPr>
              <a:t>plus</a:t>
            </a:r>
            <a:r>
              <a:rPr sz="2176" spc="6" dirty="0">
                <a:solidFill>
                  <a:srgbClr val="FFFFFF"/>
                </a:solidFill>
                <a:latin typeface="Arial MT"/>
                <a:cs typeface="Arial MT"/>
              </a:rPr>
              <a:t> </a:t>
            </a:r>
            <a:r>
              <a:rPr sz="2176" spc="-12" dirty="0">
                <a:solidFill>
                  <a:srgbClr val="FFFFFF"/>
                </a:solidFill>
                <a:latin typeface="Arial MT"/>
                <a:cs typeface="Arial MT"/>
              </a:rPr>
              <a:t>que</a:t>
            </a:r>
            <a:r>
              <a:rPr sz="2176" spc="6" dirty="0">
                <a:solidFill>
                  <a:srgbClr val="FFFFFF"/>
                </a:solidFill>
                <a:latin typeface="Arial MT"/>
                <a:cs typeface="Arial MT"/>
              </a:rPr>
              <a:t> </a:t>
            </a:r>
            <a:r>
              <a:rPr sz="2176" spc="-6" dirty="0">
                <a:solidFill>
                  <a:srgbClr val="FFFFFF"/>
                </a:solidFill>
                <a:latin typeface="Arial MT"/>
                <a:cs typeface="Arial MT"/>
              </a:rPr>
              <a:t>de</a:t>
            </a:r>
            <a:r>
              <a:rPr sz="2176" spc="6" dirty="0">
                <a:solidFill>
                  <a:srgbClr val="FFFFFF"/>
                </a:solidFill>
                <a:latin typeface="Arial MT"/>
                <a:cs typeface="Arial MT"/>
              </a:rPr>
              <a:t> </a:t>
            </a:r>
            <a:r>
              <a:rPr sz="2176" spc="-6" dirty="0">
                <a:solidFill>
                  <a:srgbClr val="FFFFFF"/>
                </a:solidFill>
                <a:latin typeface="Arial MT"/>
                <a:cs typeface="Arial MT"/>
              </a:rPr>
              <a:t>data- </a:t>
            </a:r>
            <a:r>
              <a:rPr sz="2176" spc="-585" dirty="0">
                <a:solidFill>
                  <a:srgbClr val="FFFFFF"/>
                </a:solidFill>
                <a:latin typeface="Arial MT"/>
                <a:cs typeface="Arial MT"/>
              </a:rPr>
              <a:t> </a:t>
            </a:r>
            <a:r>
              <a:rPr sz="2176" spc="-6" dirty="0">
                <a:solidFill>
                  <a:srgbClr val="FFFFFF"/>
                </a:solidFill>
                <a:latin typeface="Arial MT"/>
                <a:cs typeface="Arial MT"/>
              </a:rPr>
              <a:t>repository</a:t>
            </a:r>
            <a:endParaRPr sz="2176">
              <a:solidFill>
                <a:prstClr val="black"/>
              </a:solidFill>
              <a:latin typeface="Arial MT"/>
              <a:cs typeface="Arial MT"/>
            </a:endParaRPr>
          </a:p>
          <a:p>
            <a:pPr marL="15356" defTabSz="1105601">
              <a:spcBef>
                <a:spcPts val="1046"/>
              </a:spcBef>
            </a:pPr>
            <a:r>
              <a:rPr sz="2176" spc="-6" dirty="0">
                <a:solidFill>
                  <a:srgbClr val="FFFFFF"/>
                </a:solidFill>
                <a:latin typeface="Arial MT"/>
                <a:cs typeface="Arial MT"/>
              </a:rPr>
              <a:t>S’assurer</a:t>
            </a:r>
            <a:r>
              <a:rPr sz="2176" spc="-24" dirty="0">
                <a:solidFill>
                  <a:srgbClr val="FFFFFF"/>
                </a:solidFill>
                <a:latin typeface="Arial MT"/>
                <a:cs typeface="Arial MT"/>
              </a:rPr>
              <a:t> </a:t>
            </a:r>
            <a:r>
              <a:rPr sz="2176" spc="-6" dirty="0">
                <a:solidFill>
                  <a:srgbClr val="FFFFFF"/>
                </a:solidFill>
                <a:latin typeface="Arial MT"/>
                <a:cs typeface="Arial MT"/>
              </a:rPr>
              <a:t>que</a:t>
            </a:r>
            <a:r>
              <a:rPr sz="2176" spc="-24" dirty="0">
                <a:solidFill>
                  <a:srgbClr val="FFFFFF"/>
                </a:solidFill>
                <a:latin typeface="Arial MT"/>
                <a:cs typeface="Arial MT"/>
              </a:rPr>
              <a:t> </a:t>
            </a:r>
            <a:r>
              <a:rPr sz="2176" spc="-6" dirty="0">
                <a:solidFill>
                  <a:srgbClr val="FFFFFF"/>
                </a:solidFill>
                <a:latin typeface="Arial MT"/>
                <a:cs typeface="Arial MT"/>
              </a:rPr>
              <a:t>le</a:t>
            </a:r>
            <a:r>
              <a:rPr sz="2176" spc="-30" dirty="0">
                <a:solidFill>
                  <a:srgbClr val="FFFFFF"/>
                </a:solidFill>
                <a:latin typeface="Arial MT"/>
                <a:cs typeface="Arial MT"/>
              </a:rPr>
              <a:t> </a:t>
            </a:r>
            <a:r>
              <a:rPr sz="2176" spc="-6" dirty="0">
                <a:solidFill>
                  <a:srgbClr val="FFFFFF"/>
                </a:solidFill>
                <a:latin typeface="Arial MT"/>
                <a:cs typeface="Arial MT"/>
              </a:rPr>
              <a:t>code</a:t>
            </a:r>
            <a:r>
              <a:rPr sz="2176" spc="-24" dirty="0">
                <a:solidFill>
                  <a:srgbClr val="FFFFFF"/>
                </a:solidFill>
                <a:latin typeface="Arial MT"/>
                <a:cs typeface="Arial MT"/>
              </a:rPr>
              <a:t> </a:t>
            </a:r>
            <a:r>
              <a:rPr sz="2176" spc="-6" dirty="0">
                <a:solidFill>
                  <a:srgbClr val="FFFFFF"/>
                </a:solidFill>
                <a:latin typeface="Arial MT"/>
                <a:cs typeface="Arial MT"/>
              </a:rPr>
              <a:t>compile</a:t>
            </a:r>
            <a:endParaRPr sz="2176">
              <a:solidFill>
                <a:prstClr val="black"/>
              </a:solidFill>
              <a:latin typeface="Arial MT"/>
              <a:cs typeface="Arial MT"/>
            </a:endParaRPr>
          </a:p>
        </p:txBody>
      </p:sp>
    </p:spTree>
    <p:extLst>
      <p:ext uri="{BB962C8B-B14F-4D97-AF65-F5344CB8AC3E}">
        <p14:creationId xmlns:p14="http://schemas.microsoft.com/office/powerpoint/2010/main" val="20612235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963537"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Mod</a:t>
            </a:r>
            <a:r>
              <a:rPr sz="1814" b="1" spc="-12" dirty="0">
                <a:solidFill>
                  <a:srgbClr val="0058FF"/>
                </a:solidFill>
                <a:latin typeface="Arial"/>
                <a:cs typeface="Arial"/>
              </a:rPr>
              <a:t>u</a:t>
            </a:r>
            <a:r>
              <a:rPr sz="1814" b="1" dirty="0">
                <a:solidFill>
                  <a:srgbClr val="0058FF"/>
                </a:solidFill>
                <a:latin typeface="Arial"/>
                <a:cs typeface="Arial"/>
              </a:rPr>
              <a:t>les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8915208" cy="573671"/>
          </a:xfrm>
          <a:prstGeom prst="rect">
            <a:avLst/>
          </a:prstGeom>
        </p:spPr>
        <p:txBody>
          <a:bodyPr vert="horz" wrap="square" lIns="0" tIns="15355" rIns="0" bIns="0" rtlCol="0">
            <a:spAutoFit/>
          </a:bodyPr>
          <a:lstStyle/>
          <a:p>
            <a:pPr marL="15356">
              <a:spcBef>
                <a:spcPts val="121"/>
              </a:spcBef>
            </a:pPr>
            <a:r>
              <a:rPr lang="fr-FR" spc="369" dirty="0"/>
              <a:t>Exemple Transitive</a:t>
            </a:r>
            <a:endParaRPr spc="369" dirty="0"/>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1059753" y="1563880"/>
            <a:ext cx="7520191" cy="3891951"/>
          </a:xfrm>
          <a:prstGeom prst="rect">
            <a:avLst/>
          </a:prstGeom>
        </p:spPr>
        <p:txBody>
          <a:bodyPr vert="horz" wrap="square" lIns="0" tIns="15355" rIns="0" bIns="0" rtlCol="0">
            <a:spAutoFit/>
          </a:bodyPr>
          <a:lstStyle/>
          <a:p>
            <a:pPr marL="15356" defTabSz="1105601">
              <a:spcBef>
                <a:spcPts val="121"/>
              </a:spcBef>
            </a:pPr>
            <a:r>
              <a:rPr lang="fr-FR" sz="2176" dirty="0">
                <a:solidFill>
                  <a:srgbClr val="FFFFFF"/>
                </a:solidFill>
                <a:latin typeface="Arial MT"/>
                <a:cs typeface="Arial MT"/>
              </a:rPr>
              <a:t>Points d’alerte:</a:t>
            </a:r>
          </a:p>
          <a:p>
            <a:pPr marL="15356" defTabSz="1105601">
              <a:spcBef>
                <a:spcPts val="121"/>
              </a:spcBef>
            </a:pPr>
            <a:endParaRPr lang="fr-FR" sz="2176" dirty="0">
              <a:solidFill>
                <a:srgbClr val="FFFFFF"/>
              </a:solidFill>
              <a:latin typeface="Arial MT"/>
              <a:cs typeface="Arial MT"/>
            </a:endParaRPr>
          </a:p>
          <a:p>
            <a:pPr marL="15356" defTabSz="1105601">
              <a:spcBef>
                <a:spcPts val="121"/>
              </a:spcBef>
            </a:pPr>
            <a:r>
              <a:rPr lang="fr-FR" sz="2176" dirty="0">
                <a:solidFill>
                  <a:srgbClr val="FFFFFF"/>
                </a:solidFill>
                <a:latin typeface="Arial MT"/>
                <a:cs typeface="Arial MT"/>
              </a:rPr>
              <a:t>Les packages doivent être en </a:t>
            </a:r>
            <a:r>
              <a:rPr lang="fr-FR" sz="2176" dirty="0" err="1">
                <a:solidFill>
                  <a:srgbClr val="FFFFFF"/>
                </a:solidFill>
                <a:latin typeface="Arial MT"/>
                <a:cs typeface="Arial MT"/>
              </a:rPr>
              <a:t>camelCase</a:t>
            </a:r>
            <a:endParaRPr lang="fr-FR" sz="2176" dirty="0">
              <a:solidFill>
                <a:srgbClr val="FFFFFF"/>
              </a:solidFill>
              <a:latin typeface="Arial MT"/>
              <a:cs typeface="Arial MT"/>
            </a:endParaRPr>
          </a:p>
          <a:p>
            <a:pPr marL="15356" defTabSz="1105601">
              <a:spcBef>
                <a:spcPts val="121"/>
              </a:spcBef>
            </a:pPr>
            <a:endParaRPr lang="fr-FR" sz="2176" dirty="0">
              <a:solidFill>
                <a:srgbClr val="FFFFFF"/>
              </a:solidFill>
              <a:latin typeface="Arial MT"/>
              <a:cs typeface="Arial MT"/>
            </a:endParaRPr>
          </a:p>
          <a:p>
            <a:pPr marL="15356" defTabSz="1105601">
              <a:spcBef>
                <a:spcPts val="121"/>
              </a:spcBef>
            </a:pPr>
            <a:r>
              <a:rPr lang="fr-FR" sz="2176" dirty="0">
                <a:solidFill>
                  <a:srgbClr val="FFFFFF"/>
                </a:solidFill>
                <a:latin typeface="Arial MT"/>
                <a:cs typeface="Arial MT"/>
              </a:rPr>
              <a:t>Le </a:t>
            </a:r>
            <a:r>
              <a:rPr lang="fr-FR" sz="2176" dirty="0" err="1">
                <a:solidFill>
                  <a:srgbClr val="FFFFFF"/>
                </a:solidFill>
                <a:latin typeface="Arial MT"/>
                <a:cs typeface="Arial MT"/>
              </a:rPr>
              <a:t>pom</a:t>
            </a:r>
            <a:r>
              <a:rPr lang="fr-FR" sz="2176" dirty="0">
                <a:solidFill>
                  <a:srgbClr val="FFFFFF"/>
                </a:solidFill>
                <a:latin typeface="Arial MT"/>
                <a:cs typeface="Arial MT"/>
              </a:rPr>
              <a:t> du parent doit contenir:</a:t>
            </a:r>
          </a:p>
          <a:p>
            <a:pPr marL="0" marR="0">
              <a:spcBef>
                <a:spcPts val="0"/>
              </a:spcBef>
              <a:spcAft>
                <a:spcPts val="0"/>
              </a:spcAft>
            </a:pPr>
            <a:r>
              <a:rPr lang="fr-FR" sz="1800" dirty="0">
                <a:solidFill>
                  <a:srgbClr val="808080"/>
                </a:solidFill>
                <a:effectLst/>
                <a:latin typeface="Consolas" panose="020B0609020204030204" pitchFamily="49" charset="0"/>
              </a:rPr>
              <a:t>&lt;</a:t>
            </a:r>
            <a:r>
              <a:rPr lang="fr-FR" sz="1800" dirty="0" err="1">
                <a:solidFill>
                  <a:srgbClr val="569CD6"/>
                </a:solidFill>
                <a:effectLst/>
                <a:latin typeface="Consolas" panose="020B0609020204030204" pitchFamily="49" charset="0"/>
              </a:rPr>
              <a:t>properties</a:t>
            </a:r>
            <a:r>
              <a:rPr lang="fr-FR" sz="1800" dirty="0">
                <a:solidFill>
                  <a:srgbClr val="808080"/>
                </a:solidFill>
                <a:effectLst/>
                <a:latin typeface="Consolas" panose="020B0609020204030204" pitchFamily="49" charset="0"/>
              </a:rPr>
              <a:t>&gt;</a:t>
            </a:r>
            <a:endParaRPr lang="fr-FR" sz="1800" dirty="0">
              <a:solidFill>
                <a:srgbClr val="CCCCCC"/>
              </a:solidFill>
              <a:effectLst/>
              <a:latin typeface="Consolas" panose="020B0609020204030204" pitchFamily="49" charset="0"/>
            </a:endParaRPr>
          </a:p>
          <a:p>
            <a:pPr marL="0" marR="0">
              <a:spcBef>
                <a:spcPts val="0"/>
              </a:spcBef>
              <a:spcAft>
                <a:spcPts val="0"/>
              </a:spcAft>
            </a:pPr>
            <a:r>
              <a:rPr lang="fr-FR" sz="1800" dirty="0">
                <a:solidFill>
                  <a:srgbClr val="808080"/>
                </a:solidFill>
                <a:effectLst/>
                <a:latin typeface="Consolas" panose="020B0609020204030204" pitchFamily="49" charset="0"/>
              </a:rPr>
              <a:t>&lt;</a:t>
            </a:r>
            <a:r>
              <a:rPr lang="fr-FR" sz="1800" dirty="0" err="1">
                <a:solidFill>
                  <a:srgbClr val="569CD6"/>
                </a:solidFill>
                <a:effectLst/>
                <a:latin typeface="Consolas" panose="020B0609020204030204" pitchFamily="49" charset="0"/>
              </a:rPr>
              <a:t>maven.compiler.source</a:t>
            </a:r>
            <a:r>
              <a:rPr lang="fr-FR" sz="1800" dirty="0">
                <a:solidFill>
                  <a:srgbClr val="808080"/>
                </a:solidFill>
                <a:effectLst/>
                <a:latin typeface="Consolas" panose="020B0609020204030204" pitchFamily="49" charset="0"/>
              </a:rPr>
              <a:t>&gt;</a:t>
            </a:r>
            <a:r>
              <a:rPr lang="fr-FR" sz="1800" dirty="0">
                <a:solidFill>
                  <a:srgbClr val="CCCCCC"/>
                </a:solidFill>
                <a:effectLst/>
                <a:latin typeface="Consolas" panose="020B0609020204030204" pitchFamily="49" charset="0"/>
              </a:rPr>
              <a:t>9</a:t>
            </a:r>
            <a:r>
              <a:rPr lang="fr-FR" sz="1800" dirty="0">
                <a:solidFill>
                  <a:srgbClr val="808080"/>
                </a:solidFill>
                <a:effectLst/>
                <a:latin typeface="Consolas" panose="020B0609020204030204" pitchFamily="49" charset="0"/>
              </a:rPr>
              <a:t>&lt;/</a:t>
            </a:r>
            <a:r>
              <a:rPr lang="fr-FR" sz="1800" dirty="0" err="1">
                <a:solidFill>
                  <a:srgbClr val="569CD6"/>
                </a:solidFill>
                <a:effectLst/>
                <a:latin typeface="Consolas" panose="020B0609020204030204" pitchFamily="49" charset="0"/>
              </a:rPr>
              <a:t>maven.compiler.source</a:t>
            </a:r>
            <a:r>
              <a:rPr lang="fr-FR" sz="1800" dirty="0">
                <a:solidFill>
                  <a:srgbClr val="808080"/>
                </a:solidFill>
                <a:effectLst/>
                <a:latin typeface="Consolas" panose="020B0609020204030204" pitchFamily="49" charset="0"/>
              </a:rPr>
              <a:t>&gt;</a:t>
            </a:r>
            <a:endParaRPr lang="fr-FR" sz="1800" dirty="0">
              <a:solidFill>
                <a:srgbClr val="CCCCCC"/>
              </a:solidFill>
              <a:effectLst/>
              <a:latin typeface="Consolas" panose="020B0609020204030204" pitchFamily="49" charset="0"/>
            </a:endParaRPr>
          </a:p>
          <a:p>
            <a:pPr marL="0" marR="0">
              <a:spcBef>
                <a:spcPts val="0"/>
              </a:spcBef>
              <a:spcAft>
                <a:spcPts val="0"/>
              </a:spcAft>
            </a:pPr>
            <a:r>
              <a:rPr lang="fr-FR" sz="1800" dirty="0">
                <a:solidFill>
                  <a:srgbClr val="808080"/>
                </a:solidFill>
                <a:effectLst/>
                <a:latin typeface="Consolas" panose="020B0609020204030204" pitchFamily="49" charset="0"/>
              </a:rPr>
              <a:t>&lt;</a:t>
            </a:r>
            <a:r>
              <a:rPr lang="fr-FR" sz="1800" dirty="0" err="1">
                <a:solidFill>
                  <a:srgbClr val="569CD6"/>
                </a:solidFill>
                <a:effectLst/>
                <a:latin typeface="Consolas" panose="020B0609020204030204" pitchFamily="49" charset="0"/>
              </a:rPr>
              <a:t>maven.compiler.target</a:t>
            </a:r>
            <a:r>
              <a:rPr lang="fr-FR" sz="1800" dirty="0">
                <a:solidFill>
                  <a:srgbClr val="808080"/>
                </a:solidFill>
                <a:effectLst/>
                <a:latin typeface="Consolas" panose="020B0609020204030204" pitchFamily="49" charset="0"/>
              </a:rPr>
              <a:t>&gt;</a:t>
            </a:r>
            <a:r>
              <a:rPr lang="fr-FR" sz="1800" dirty="0">
                <a:solidFill>
                  <a:srgbClr val="CCCCCC"/>
                </a:solidFill>
                <a:effectLst/>
                <a:latin typeface="Consolas" panose="020B0609020204030204" pitchFamily="49" charset="0"/>
              </a:rPr>
              <a:t>9</a:t>
            </a:r>
            <a:r>
              <a:rPr lang="fr-FR" sz="1800" dirty="0">
                <a:solidFill>
                  <a:srgbClr val="808080"/>
                </a:solidFill>
                <a:effectLst/>
                <a:latin typeface="Consolas" panose="020B0609020204030204" pitchFamily="49" charset="0"/>
              </a:rPr>
              <a:t>&lt;/</a:t>
            </a:r>
            <a:r>
              <a:rPr lang="fr-FR" sz="1800" dirty="0" err="1">
                <a:solidFill>
                  <a:srgbClr val="569CD6"/>
                </a:solidFill>
                <a:effectLst/>
                <a:latin typeface="Consolas" panose="020B0609020204030204" pitchFamily="49" charset="0"/>
              </a:rPr>
              <a:t>maven.compiler.target</a:t>
            </a:r>
            <a:r>
              <a:rPr lang="fr-FR" sz="1800" dirty="0">
                <a:solidFill>
                  <a:srgbClr val="808080"/>
                </a:solidFill>
                <a:effectLst/>
                <a:latin typeface="Consolas" panose="020B0609020204030204" pitchFamily="49" charset="0"/>
              </a:rPr>
              <a:t>&gt;</a:t>
            </a:r>
            <a:endParaRPr lang="fr-FR" sz="1800" dirty="0">
              <a:solidFill>
                <a:srgbClr val="CCCCCC"/>
              </a:solidFill>
              <a:effectLst/>
              <a:latin typeface="Consolas" panose="020B0609020204030204" pitchFamily="49" charset="0"/>
            </a:endParaRPr>
          </a:p>
          <a:p>
            <a:pPr marL="0" marR="0">
              <a:spcBef>
                <a:spcPts val="0"/>
              </a:spcBef>
              <a:spcAft>
                <a:spcPts val="0"/>
              </a:spcAft>
            </a:pPr>
            <a:r>
              <a:rPr lang="fr-FR" sz="1800" dirty="0">
                <a:solidFill>
                  <a:srgbClr val="808080"/>
                </a:solidFill>
                <a:effectLst/>
                <a:latin typeface="Consolas" panose="020B0609020204030204" pitchFamily="49" charset="0"/>
              </a:rPr>
              <a:t>&lt;/</a:t>
            </a:r>
            <a:r>
              <a:rPr lang="fr-FR" sz="1800" dirty="0" err="1">
                <a:solidFill>
                  <a:srgbClr val="569CD6"/>
                </a:solidFill>
                <a:effectLst/>
                <a:latin typeface="Consolas" panose="020B0609020204030204" pitchFamily="49" charset="0"/>
              </a:rPr>
              <a:t>properties</a:t>
            </a:r>
            <a:r>
              <a:rPr lang="fr-FR" sz="1800" dirty="0">
                <a:solidFill>
                  <a:srgbClr val="808080"/>
                </a:solidFill>
                <a:effectLst/>
                <a:latin typeface="Consolas" panose="020B0609020204030204" pitchFamily="49" charset="0"/>
              </a:rPr>
              <a:t>&gt;</a:t>
            </a:r>
            <a:endParaRPr lang="fr-FR" sz="1800" dirty="0">
              <a:solidFill>
                <a:srgbClr val="CCCCCC"/>
              </a:solidFill>
              <a:effectLst/>
              <a:latin typeface="Consolas" panose="020B0609020204030204" pitchFamily="49" charset="0"/>
            </a:endParaRPr>
          </a:p>
          <a:p>
            <a:pPr marL="15356" defTabSz="1105601">
              <a:spcBef>
                <a:spcPts val="121"/>
              </a:spcBef>
            </a:pPr>
            <a:endParaRPr lang="fr-FR" sz="2176" dirty="0">
              <a:solidFill>
                <a:srgbClr val="FFFFFF"/>
              </a:solidFill>
              <a:latin typeface="Arial MT"/>
              <a:cs typeface="Arial MT"/>
            </a:endParaRPr>
          </a:p>
          <a:p>
            <a:pPr marL="15356" defTabSz="1105601">
              <a:spcBef>
                <a:spcPts val="121"/>
              </a:spcBef>
            </a:pPr>
            <a:endParaRPr lang="fr-FR" sz="2176" dirty="0">
              <a:solidFill>
                <a:srgbClr val="FFFFFF"/>
              </a:solidFill>
              <a:latin typeface="Arial MT"/>
              <a:cs typeface="Arial MT"/>
            </a:endParaRPr>
          </a:p>
          <a:p>
            <a:pPr marL="15356" defTabSz="1105601">
              <a:spcBef>
                <a:spcPts val="121"/>
              </a:spcBef>
            </a:pPr>
            <a:r>
              <a:rPr lang="fr-FR" sz="2176" dirty="0">
                <a:solidFill>
                  <a:srgbClr val="FFFFFF"/>
                </a:solidFill>
                <a:latin typeface="Arial MT"/>
                <a:cs typeface="Arial MT"/>
              </a:rPr>
              <a:t>A doit être dans le classpath de c</a:t>
            </a:r>
            <a:endParaRPr sz="2176" dirty="0">
              <a:solidFill>
                <a:prstClr val="black"/>
              </a:solidFill>
              <a:latin typeface="Arial MT"/>
              <a:cs typeface="Arial MT"/>
            </a:endParaRPr>
          </a:p>
        </p:txBody>
      </p:sp>
    </p:spTree>
    <p:extLst>
      <p:ext uri="{BB962C8B-B14F-4D97-AF65-F5344CB8AC3E}">
        <p14:creationId xmlns:p14="http://schemas.microsoft.com/office/powerpoint/2010/main" val="6297624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AC79A-1A61-4F43-CD68-2FE5C4347FB6}"/>
              </a:ext>
            </a:extLst>
          </p:cNvPr>
          <p:cNvSpPr>
            <a:spLocks noGrp="1"/>
          </p:cNvSpPr>
          <p:nvPr>
            <p:ph type="title"/>
          </p:nvPr>
        </p:nvSpPr>
        <p:spPr/>
        <p:txBody>
          <a:bodyPr/>
          <a:lstStyle/>
          <a:p>
            <a:r>
              <a:rPr lang="fr-FR" dirty="0"/>
              <a:t>COMMIT</a:t>
            </a:r>
          </a:p>
        </p:txBody>
      </p:sp>
      <p:sp>
        <p:nvSpPr>
          <p:cNvPr id="3" name="Espace réservé du texte 2">
            <a:extLst>
              <a:ext uri="{FF2B5EF4-FFF2-40B4-BE49-F238E27FC236}">
                <a16:creationId xmlns:a16="http://schemas.microsoft.com/office/drawing/2014/main" id="{A764D0E9-82A3-42AE-B9EC-470FACA58C16}"/>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10027193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963537"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Mod</a:t>
            </a:r>
            <a:r>
              <a:rPr sz="1814" b="1" spc="-12" dirty="0">
                <a:solidFill>
                  <a:srgbClr val="0058FF"/>
                </a:solidFill>
                <a:latin typeface="Arial"/>
                <a:cs typeface="Arial"/>
              </a:rPr>
              <a:t>u</a:t>
            </a:r>
            <a:r>
              <a:rPr sz="1814" b="1" dirty="0">
                <a:solidFill>
                  <a:srgbClr val="0058FF"/>
                </a:solidFill>
                <a:latin typeface="Arial"/>
                <a:cs typeface="Arial"/>
              </a:rPr>
              <a:t>les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6147440" cy="573671"/>
          </a:xfrm>
          <a:prstGeom prst="rect">
            <a:avLst/>
          </a:prstGeom>
        </p:spPr>
        <p:txBody>
          <a:bodyPr vert="horz" wrap="square" lIns="0" tIns="15355" rIns="0" bIns="0" rtlCol="0">
            <a:spAutoFit/>
          </a:bodyPr>
          <a:lstStyle/>
          <a:p>
            <a:pPr marL="15356">
              <a:spcBef>
                <a:spcPts val="121"/>
              </a:spcBef>
            </a:pPr>
            <a:r>
              <a:rPr spc="411" dirty="0"/>
              <a:t>Modulariser</a:t>
            </a:r>
            <a:r>
              <a:rPr spc="127" dirty="0"/>
              <a:t> </a:t>
            </a:r>
            <a:r>
              <a:rPr spc="520" dirty="0"/>
              <a:t>ses</a:t>
            </a:r>
            <a:r>
              <a:rPr spc="133" dirty="0"/>
              <a:t> </a:t>
            </a:r>
            <a:r>
              <a:rPr spc="326" dirty="0"/>
              <a:t>projets</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668010" y="2593720"/>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668010" y="3065984"/>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8" name="object 8"/>
          <p:cNvSpPr txBox="1"/>
          <p:nvPr/>
        </p:nvSpPr>
        <p:spPr>
          <a:xfrm>
            <a:off x="1059752" y="1423289"/>
            <a:ext cx="9559356" cy="1861972"/>
          </a:xfrm>
          <a:prstGeom prst="rect">
            <a:avLst/>
          </a:prstGeom>
        </p:spPr>
        <p:txBody>
          <a:bodyPr vert="horz" wrap="square" lIns="0" tIns="15355" rIns="0" bIns="0" rtlCol="0">
            <a:spAutoFit/>
          </a:bodyPr>
          <a:lstStyle/>
          <a:p>
            <a:pPr marL="15356" marR="6142" defTabSz="1105601">
              <a:lnSpc>
                <a:spcPct val="142400"/>
              </a:lnSpc>
              <a:spcBef>
                <a:spcPts val="121"/>
              </a:spcBef>
            </a:pPr>
            <a:r>
              <a:rPr sz="2176" spc="-6" dirty="0">
                <a:solidFill>
                  <a:srgbClr val="FFFFFF"/>
                </a:solidFill>
                <a:latin typeface="Arial MT"/>
                <a:cs typeface="Arial MT"/>
              </a:rPr>
              <a:t>Les</a:t>
            </a:r>
            <a:r>
              <a:rPr sz="2176" dirty="0">
                <a:solidFill>
                  <a:srgbClr val="FFFFFF"/>
                </a:solidFill>
                <a:latin typeface="Arial MT"/>
                <a:cs typeface="Arial MT"/>
              </a:rPr>
              <a:t> </a:t>
            </a:r>
            <a:r>
              <a:rPr sz="2176" spc="-12" dirty="0">
                <a:solidFill>
                  <a:srgbClr val="FFFFFF"/>
                </a:solidFill>
                <a:latin typeface="Arial MT"/>
                <a:cs typeface="Arial MT"/>
              </a:rPr>
              <a:t>dépendances</a:t>
            </a:r>
            <a:r>
              <a:rPr sz="2176" spc="6" dirty="0">
                <a:solidFill>
                  <a:srgbClr val="FFFFFF"/>
                </a:solidFill>
                <a:latin typeface="Arial MT"/>
                <a:cs typeface="Arial MT"/>
              </a:rPr>
              <a:t> </a:t>
            </a:r>
            <a:r>
              <a:rPr sz="2176" spc="-6" dirty="0">
                <a:solidFill>
                  <a:srgbClr val="FFFFFF"/>
                </a:solidFill>
                <a:latin typeface="Arial MT"/>
                <a:cs typeface="Arial MT"/>
              </a:rPr>
              <a:t>entre</a:t>
            </a:r>
            <a:r>
              <a:rPr sz="2176" dirty="0">
                <a:solidFill>
                  <a:srgbClr val="FFFFFF"/>
                </a:solidFill>
                <a:latin typeface="Arial MT"/>
                <a:cs typeface="Arial MT"/>
              </a:rPr>
              <a:t> </a:t>
            </a:r>
            <a:r>
              <a:rPr sz="2176" spc="-12" dirty="0">
                <a:solidFill>
                  <a:srgbClr val="FFFFFF"/>
                </a:solidFill>
                <a:latin typeface="Arial MT"/>
                <a:cs typeface="Arial MT"/>
              </a:rPr>
              <a:t>modules</a:t>
            </a:r>
            <a:r>
              <a:rPr sz="2176" spc="6" dirty="0">
                <a:solidFill>
                  <a:srgbClr val="FFFFFF"/>
                </a:solidFill>
                <a:latin typeface="Arial MT"/>
                <a:cs typeface="Arial MT"/>
              </a:rPr>
              <a:t> </a:t>
            </a:r>
            <a:r>
              <a:rPr sz="2176" spc="-12" dirty="0">
                <a:solidFill>
                  <a:srgbClr val="FFFFFF"/>
                </a:solidFill>
                <a:latin typeface="Arial MT"/>
                <a:cs typeface="Arial MT"/>
              </a:rPr>
              <a:t>amènent</a:t>
            </a:r>
            <a:r>
              <a:rPr sz="2176" spc="6" dirty="0">
                <a:solidFill>
                  <a:srgbClr val="FFFFFF"/>
                </a:solidFill>
                <a:latin typeface="Arial MT"/>
                <a:cs typeface="Arial MT"/>
              </a:rPr>
              <a:t> </a:t>
            </a:r>
            <a:r>
              <a:rPr sz="2176" dirty="0">
                <a:solidFill>
                  <a:srgbClr val="FFFFFF"/>
                </a:solidFill>
                <a:latin typeface="Arial MT"/>
                <a:cs typeface="Arial MT"/>
              </a:rPr>
              <a:t>à </a:t>
            </a:r>
            <a:r>
              <a:rPr sz="2176" spc="-6" dirty="0">
                <a:solidFill>
                  <a:srgbClr val="FFFFFF"/>
                </a:solidFill>
                <a:latin typeface="Arial MT"/>
                <a:cs typeface="Arial MT"/>
              </a:rPr>
              <a:t>trier</a:t>
            </a:r>
            <a:r>
              <a:rPr sz="2176" spc="6" dirty="0">
                <a:solidFill>
                  <a:srgbClr val="FFFFFF"/>
                </a:solidFill>
                <a:latin typeface="Arial MT"/>
                <a:cs typeface="Arial MT"/>
              </a:rPr>
              <a:t> </a:t>
            </a:r>
            <a:r>
              <a:rPr sz="2176" spc="-6" dirty="0">
                <a:solidFill>
                  <a:srgbClr val="FFFFFF"/>
                </a:solidFill>
                <a:latin typeface="Arial MT"/>
                <a:cs typeface="Arial MT"/>
              </a:rPr>
              <a:t>ces</a:t>
            </a:r>
            <a:r>
              <a:rPr sz="2176" spc="6" dirty="0">
                <a:solidFill>
                  <a:srgbClr val="FFFFFF"/>
                </a:solidFill>
                <a:latin typeface="Arial MT"/>
                <a:cs typeface="Arial MT"/>
              </a:rPr>
              <a:t> </a:t>
            </a:r>
            <a:r>
              <a:rPr sz="2176" spc="-12" dirty="0">
                <a:solidFill>
                  <a:srgbClr val="FFFFFF"/>
                </a:solidFill>
                <a:latin typeface="Arial MT"/>
                <a:cs typeface="Arial MT"/>
              </a:rPr>
              <a:t>modules</a:t>
            </a:r>
            <a:r>
              <a:rPr sz="2176" spc="6" dirty="0">
                <a:solidFill>
                  <a:srgbClr val="FFFFFF"/>
                </a:solidFill>
                <a:latin typeface="Arial MT"/>
                <a:cs typeface="Arial MT"/>
              </a:rPr>
              <a:t> </a:t>
            </a:r>
            <a:r>
              <a:rPr sz="2176" spc="-6" dirty="0">
                <a:solidFill>
                  <a:srgbClr val="FFFFFF"/>
                </a:solidFill>
                <a:latin typeface="Arial MT"/>
                <a:cs typeface="Arial MT"/>
              </a:rPr>
              <a:t>de</a:t>
            </a:r>
            <a:r>
              <a:rPr sz="2176" dirty="0">
                <a:solidFill>
                  <a:srgbClr val="FFFFFF"/>
                </a:solidFill>
                <a:latin typeface="Arial MT"/>
                <a:cs typeface="Arial MT"/>
              </a:rPr>
              <a:t> </a:t>
            </a:r>
            <a:r>
              <a:rPr sz="2176" spc="-12" dirty="0">
                <a:solidFill>
                  <a:srgbClr val="FFFFFF"/>
                </a:solidFill>
                <a:latin typeface="Arial MT"/>
                <a:cs typeface="Arial MT"/>
              </a:rPr>
              <a:t>haut</a:t>
            </a:r>
            <a:r>
              <a:rPr sz="2176" spc="6" dirty="0">
                <a:solidFill>
                  <a:srgbClr val="FFFFFF"/>
                </a:solidFill>
                <a:latin typeface="Arial MT"/>
                <a:cs typeface="Arial MT"/>
              </a:rPr>
              <a:t> </a:t>
            </a:r>
            <a:r>
              <a:rPr sz="2176" spc="-6" dirty="0">
                <a:solidFill>
                  <a:srgbClr val="FFFFFF"/>
                </a:solidFill>
                <a:latin typeface="Arial MT"/>
                <a:cs typeface="Arial MT"/>
              </a:rPr>
              <a:t>en</a:t>
            </a:r>
            <a:r>
              <a:rPr sz="2176" dirty="0">
                <a:solidFill>
                  <a:srgbClr val="FFFFFF"/>
                </a:solidFill>
                <a:latin typeface="Arial MT"/>
                <a:cs typeface="Arial MT"/>
              </a:rPr>
              <a:t> </a:t>
            </a:r>
            <a:r>
              <a:rPr sz="2176" spc="-6" dirty="0">
                <a:solidFill>
                  <a:srgbClr val="FFFFFF"/>
                </a:solidFill>
                <a:latin typeface="Arial MT"/>
                <a:cs typeface="Arial MT"/>
              </a:rPr>
              <a:t>bas. </a:t>
            </a:r>
            <a:r>
              <a:rPr sz="2176" spc="-585" dirty="0">
                <a:solidFill>
                  <a:srgbClr val="FFFFFF"/>
                </a:solidFill>
                <a:latin typeface="Arial MT"/>
                <a:cs typeface="Arial MT"/>
              </a:rPr>
              <a:t> </a:t>
            </a:r>
            <a:r>
              <a:rPr sz="2176" spc="-6" dirty="0">
                <a:solidFill>
                  <a:srgbClr val="FFFFFF"/>
                </a:solidFill>
                <a:latin typeface="Arial MT"/>
                <a:cs typeface="Arial MT"/>
              </a:rPr>
              <a:t>En </a:t>
            </a:r>
            <a:r>
              <a:rPr sz="2176" spc="-12" dirty="0">
                <a:solidFill>
                  <a:srgbClr val="FFFFFF"/>
                </a:solidFill>
                <a:latin typeface="Arial MT"/>
                <a:cs typeface="Arial MT"/>
              </a:rPr>
              <a:t>bas</a:t>
            </a:r>
            <a:r>
              <a:rPr sz="2176" spc="6" dirty="0">
                <a:solidFill>
                  <a:srgbClr val="FFFFFF"/>
                </a:solidFill>
                <a:latin typeface="Arial MT"/>
                <a:cs typeface="Arial MT"/>
              </a:rPr>
              <a:t> </a:t>
            </a:r>
            <a:r>
              <a:rPr sz="2176" spc="-6" dirty="0">
                <a:solidFill>
                  <a:srgbClr val="FFFFFF"/>
                </a:solidFill>
                <a:latin typeface="Arial MT"/>
                <a:cs typeface="Arial MT"/>
              </a:rPr>
              <a:t>se trouvent</a:t>
            </a:r>
            <a:r>
              <a:rPr sz="2176" dirty="0">
                <a:solidFill>
                  <a:srgbClr val="FFFFFF"/>
                </a:solidFill>
                <a:latin typeface="Arial MT"/>
                <a:cs typeface="Arial MT"/>
              </a:rPr>
              <a:t> </a:t>
            </a:r>
            <a:r>
              <a:rPr sz="2176" spc="-6" dirty="0">
                <a:solidFill>
                  <a:srgbClr val="FFFFFF"/>
                </a:solidFill>
                <a:latin typeface="Arial MT"/>
                <a:cs typeface="Arial MT"/>
              </a:rPr>
              <a:t>les</a:t>
            </a:r>
            <a:r>
              <a:rPr sz="2176" spc="6" dirty="0">
                <a:solidFill>
                  <a:srgbClr val="FFFFFF"/>
                </a:solidFill>
                <a:latin typeface="Arial MT"/>
                <a:cs typeface="Arial MT"/>
              </a:rPr>
              <a:t> </a:t>
            </a:r>
            <a:r>
              <a:rPr sz="2176" spc="-12" dirty="0">
                <a:solidFill>
                  <a:srgbClr val="FFFFFF"/>
                </a:solidFill>
                <a:latin typeface="Arial MT"/>
                <a:cs typeface="Arial MT"/>
              </a:rPr>
              <a:t>modules</a:t>
            </a:r>
            <a:r>
              <a:rPr sz="2176" dirty="0">
                <a:solidFill>
                  <a:srgbClr val="FFFFFF"/>
                </a:solidFill>
                <a:latin typeface="Arial MT"/>
                <a:cs typeface="Arial MT"/>
              </a:rPr>
              <a:t> </a:t>
            </a:r>
            <a:r>
              <a:rPr sz="2176" spc="-6" dirty="0">
                <a:solidFill>
                  <a:srgbClr val="FFFFFF"/>
                </a:solidFill>
                <a:latin typeface="Arial MT"/>
                <a:cs typeface="Arial MT"/>
              </a:rPr>
              <a:t>qui</a:t>
            </a:r>
            <a:r>
              <a:rPr sz="2176" dirty="0">
                <a:solidFill>
                  <a:srgbClr val="FFFFFF"/>
                </a:solidFill>
                <a:latin typeface="Arial MT"/>
                <a:cs typeface="Arial MT"/>
              </a:rPr>
              <a:t> </a:t>
            </a:r>
            <a:r>
              <a:rPr sz="2176" spc="-6" dirty="0">
                <a:solidFill>
                  <a:srgbClr val="FFFFFF"/>
                </a:solidFill>
                <a:latin typeface="Arial MT"/>
                <a:cs typeface="Arial MT"/>
              </a:rPr>
              <a:t>ne </a:t>
            </a:r>
            <a:r>
              <a:rPr sz="2176" spc="-12" dirty="0">
                <a:solidFill>
                  <a:srgbClr val="FFFFFF"/>
                </a:solidFill>
                <a:latin typeface="Arial MT"/>
                <a:cs typeface="Arial MT"/>
              </a:rPr>
              <a:t>dépendent</a:t>
            </a:r>
            <a:r>
              <a:rPr sz="2176" spc="6" dirty="0">
                <a:solidFill>
                  <a:srgbClr val="FFFFFF"/>
                </a:solidFill>
                <a:latin typeface="Arial MT"/>
                <a:cs typeface="Arial MT"/>
              </a:rPr>
              <a:t> </a:t>
            </a:r>
            <a:r>
              <a:rPr sz="2176" spc="-12" dirty="0">
                <a:solidFill>
                  <a:srgbClr val="FFFFFF"/>
                </a:solidFill>
                <a:latin typeface="Arial MT"/>
                <a:cs typeface="Arial MT"/>
              </a:rPr>
              <a:t>d’aucun</a:t>
            </a:r>
            <a:r>
              <a:rPr sz="2176" spc="-6" dirty="0">
                <a:solidFill>
                  <a:srgbClr val="FFFFFF"/>
                </a:solidFill>
                <a:latin typeface="Arial MT"/>
                <a:cs typeface="Arial MT"/>
              </a:rPr>
              <a:t> autre</a:t>
            </a:r>
            <a:r>
              <a:rPr sz="2176" dirty="0">
                <a:solidFill>
                  <a:srgbClr val="FFFFFF"/>
                </a:solidFill>
                <a:latin typeface="Arial MT"/>
                <a:cs typeface="Arial MT"/>
              </a:rPr>
              <a:t> </a:t>
            </a:r>
            <a:r>
              <a:rPr sz="2176" spc="-12" dirty="0">
                <a:solidFill>
                  <a:srgbClr val="FFFFFF"/>
                </a:solidFill>
                <a:latin typeface="Arial MT"/>
                <a:cs typeface="Arial MT"/>
              </a:rPr>
              <a:t>module.</a:t>
            </a:r>
            <a:endParaRPr sz="2176">
              <a:solidFill>
                <a:prstClr val="black"/>
              </a:solidFill>
              <a:latin typeface="Arial MT"/>
              <a:cs typeface="Arial MT"/>
            </a:endParaRPr>
          </a:p>
          <a:p>
            <a:pPr marL="15356" marR="2304103" defTabSz="1105601">
              <a:lnSpc>
                <a:spcPct val="142400"/>
              </a:lnSpc>
            </a:pPr>
            <a:r>
              <a:rPr sz="2176" spc="-6" dirty="0">
                <a:solidFill>
                  <a:srgbClr val="FFFFFF"/>
                </a:solidFill>
                <a:latin typeface="Arial MT"/>
                <a:cs typeface="Arial MT"/>
              </a:rPr>
              <a:t>En</a:t>
            </a:r>
            <a:r>
              <a:rPr sz="2176" spc="-12" dirty="0">
                <a:solidFill>
                  <a:srgbClr val="FFFFFF"/>
                </a:solidFill>
                <a:latin typeface="Arial MT"/>
                <a:cs typeface="Arial MT"/>
              </a:rPr>
              <a:t> haut</a:t>
            </a:r>
            <a:r>
              <a:rPr sz="2176" dirty="0">
                <a:solidFill>
                  <a:srgbClr val="FFFFFF"/>
                </a:solidFill>
                <a:latin typeface="Arial MT"/>
                <a:cs typeface="Arial MT"/>
              </a:rPr>
              <a:t> se</a:t>
            </a:r>
            <a:r>
              <a:rPr sz="2176" spc="-6" dirty="0">
                <a:solidFill>
                  <a:srgbClr val="FFFFFF"/>
                </a:solidFill>
                <a:latin typeface="Arial MT"/>
                <a:cs typeface="Arial MT"/>
              </a:rPr>
              <a:t> trouvent</a:t>
            </a:r>
            <a:r>
              <a:rPr sz="2176" dirty="0">
                <a:solidFill>
                  <a:srgbClr val="FFFFFF"/>
                </a:solidFill>
                <a:latin typeface="Arial MT"/>
                <a:cs typeface="Arial MT"/>
              </a:rPr>
              <a:t> </a:t>
            </a:r>
            <a:r>
              <a:rPr sz="2176" spc="-6" dirty="0">
                <a:solidFill>
                  <a:srgbClr val="FFFFFF"/>
                </a:solidFill>
                <a:latin typeface="Arial MT"/>
                <a:cs typeface="Arial MT"/>
              </a:rPr>
              <a:t>les</a:t>
            </a:r>
            <a:r>
              <a:rPr sz="2176" dirty="0">
                <a:solidFill>
                  <a:srgbClr val="FFFFFF"/>
                </a:solidFill>
                <a:latin typeface="Arial MT"/>
                <a:cs typeface="Arial MT"/>
              </a:rPr>
              <a:t> </a:t>
            </a:r>
            <a:r>
              <a:rPr sz="2176" spc="-6" dirty="0">
                <a:solidFill>
                  <a:srgbClr val="FFFFFF"/>
                </a:solidFill>
                <a:latin typeface="Arial MT"/>
                <a:cs typeface="Arial MT"/>
              </a:rPr>
              <a:t>modules</a:t>
            </a:r>
            <a:r>
              <a:rPr sz="2176" dirty="0">
                <a:solidFill>
                  <a:srgbClr val="FFFFFF"/>
                </a:solidFill>
                <a:latin typeface="Arial MT"/>
                <a:cs typeface="Arial MT"/>
              </a:rPr>
              <a:t> </a:t>
            </a:r>
            <a:r>
              <a:rPr sz="2176" spc="-12" dirty="0">
                <a:solidFill>
                  <a:srgbClr val="FFFFFF"/>
                </a:solidFill>
                <a:latin typeface="Arial MT"/>
                <a:cs typeface="Arial MT"/>
              </a:rPr>
              <a:t>dont</a:t>
            </a:r>
            <a:r>
              <a:rPr sz="2176" dirty="0">
                <a:solidFill>
                  <a:srgbClr val="FFFFFF"/>
                </a:solidFill>
                <a:latin typeface="Arial MT"/>
                <a:cs typeface="Arial MT"/>
              </a:rPr>
              <a:t> </a:t>
            </a:r>
            <a:r>
              <a:rPr sz="2176" spc="-12" dirty="0">
                <a:solidFill>
                  <a:srgbClr val="FFFFFF"/>
                </a:solidFill>
                <a:latin typeface="Arial MT"/>
                <a:cs typeface="Arial MT"/>
              </a:rPr>
              <a:t>personne</a:t>
            </a:r>
            <a:r>
              <a:rPr sz="2176" spc="-6" dirty="0">
                <a:solidFill>
                  <a:srgbClr val="FFFFFF"/>
                </a:solidFill>
                <a:latin typeface="Arial MT"/>
                <a:cs typeface="Arial MT"/>
              </a:rPr>
              <a:t> ne </a:t>
            </a:r>
            <a:r>
              <a:rPr sz="2176" spc="-12" dirty="0">
                <a:solidFill>
                  <a:srgbClr val="FFFFFF"/>
                </a:solidFill>
                <a:latin typeface="Arial MT"/>
                <a:cs typeface="Arial MT"/>
              </a:rPr>
              <a:t>dépend. </a:t>
            </a:r>
            <a:r>
              <a:rPr sz="2176" spc="-585" dirty="0">
                <a:solidFill>
                  <a:srgbClr val="FFFFFF"/>
                </a:solidFill>
                <a:latin typeface="Arial MT"/>
                <a:cs typeface="Arial MT"/>
              </a:rPr>
              <a:t> </a:t>
            </a:r>
            <a:r>
              <a:rPr sz="2176" spc="-6" dirty="0">
                <a:solidFill>
                  <a:srgbClr val="FFFFFF"/>
                </a:solidFill>
                <a:latin typeface="Arial MT"/>
                <a:cs typeface="Arial MT"/>
              </a:rPr>
              <a:t>Le</a:t>
            </a:r>
            <a:r>
              <a:rPr sz="2176" spc="-12" dirty="0">
                <a:solidFill>
                  <a:srgbClr val="FFFFFF"/>
                </a:solidFill>
                <a:latin typeface="Arial MT"/>
                <a:cs typeface="Arial MT"/>
              </a:rPr>
              <a:t> graphe</a:t>
            </a:r>
            <a:r>
              <a:rPr sz="2176" spc="-6" dirty="0">
                <a:solidFill>
                  <a:srgbClr val="FFFFFF"/>
                </a:solidFill>
                <a:latin typeface="Arial MT"/>
                <a:cs typeface="Arial MT"/>
              </a:rPr>
              <a:t> de </a:t>
            </a:r>
            <a:r>
              <a:rPr sz="2176" spc="-12" dirty="0">
                <a:solidFill>
                  <a:srgbClr val="FFFFFF"/>
                </a:solidFill>
                <a:latin typeface="Arial MT"/>
                <a:cs typeface="Arial MT"/>
              </a:rPr>
              <a:t>module</a:t>
            </a:r>
            <a:r>
              <a:rPr sz="2176" spc="-6" dirty="0">
                <a:solidFill>
                  <a:srgbClr val="FFFFFF"/>
                </a:solidFill>
                <a:latin typeface="Arial MT"/>
                <a:cs typeface="Arial MT"/>
              </a:rPr>
              <a:t> est ensuite construit.</a:t>
            </a:r>
            <a:endParaRPr sz="2176">
              <a:solidFill>
                <a:prstClr val="black"/>
              </a:solidFill>
              <a:latin typeface="Arial MT"/>
              <a:cs typeface="Arial MT"/>
            </a:endParaRPr>
          </a:p>
        </p:txBody>
      </p:sp>
    </p:spTree>
    <p:extLst>
      <p:ext uri="{BB962C8B-B14F-4D97-AF65-F5344CB8AC3E}">
        <p14:creationId xmlns:p14="http://schemas.microsoft.com/office/powerpoint/2010/main" val="42827727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963537"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Mod</a:t>
            </a:r>
            <a:r>
              <a:rPr sz="1814" b="1" spc="-12" dirty="0">
                <a:solidFill>
                  <a:srgbClr val="0058FF"/>
                </a:solidFill>
                <a:latin typeface="Arial"/>
                <a:cs typeface="Arial"/>
              </a:rPr>
              <a:t>u</a:t>
            </a:r>
            <a:r>
              <a:rPr sz="1814" b="1" dirty="0">
                <a:solidFill>
                  <a:srgbClr val="0058FF"/>
                </a:solidFill>
                <a:latin typeface="Arial"/>
                <a:cs typeface="Arial"/>
              </a:rPr>
              <a:t>les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683305" cy="573671"/>
          </a:xfrm>
          <a:prstGeom prst="rect">
            <a:avLst/>
          </a:prstGeom>
        </p:spPr>
        <p:txBody>
          <a:bodyPr vert="horz" wrap="square" lIns="0" tIns="15355" rIns="0" bIns="0" rtlCol="0">
            <a:spAutoFit/>
          </a:bodyPr>
          <a:lstStyle/>
          <a:p>
            <a:pPr marL="15356">
              <a:spcBef>
                <a:spcPts val="121"/>
              </a:spcBef>
            </a:pPr>
            <a:r>
              <a:rPr spc="254" dirty="0"/>
              <a:t>T</a:t>
            </a:r>
            <a:r>
              <a:rPr spc="525" dirty="0"/>
              <a:t>P</a:t>
            </a:r>
          </a:p>
        </p:txBody>
      </p:sp>
      <p:sp>
        <p:nvSpPr>
          <p:cNvPr id="4" name="object 4"/>
          <p:cNvSpPr txBox="1"/>
          <p:nvPr/>
        </p:nvSpPr>
        <p:spPr>
          <a:xfrm>
            <a:off x="668010" y="2593720"/>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1059752" y="1895552"/>
            <a:ext cx="9791988" cy="968112"/>
          </a:xfrm>
          <a:prstGeom prst="rect">
            <a:avLst/>
          </a:prstGeom>
        </p:spPr>
        <p:txBody>
          <a:bodyPr vert="horz" wrap="square" lIns="0" tIns="155855" rIns="0" bIns="0" rtlCol="0">
            <a:spAutoFit/>
          </a:bodyPr>
          <a:lstStyle/>
          <a:p>
            <a:pPr marL="15356" defTabSz="1105601">
              <a:spcBef>
                <a:spcPts val="1227"/>
              </a:spcBef>
            </a:pPr>
            <a:r>
              <a:rPr sz="2176" spc="-12" dirty="0">
                <a:solidFill>
                  <a:srgbClr val="FFFFFF"/>
                </a:solidFill>
                <a:latin typeface="Arial MT"/>
                <a:cs typeface="Arial MT"/>
              </a:rPr>
              <a:t>Étoffer</a:t>
            </a:r>
            <a:r>
              <a:rPr sz="2176" dirty="0">
                <a:solidFill>
                  <a:srgbClr val="FFFFFF"/>
                </a:solidFill>
                <a:latin typeface="Arial MT"/>
                <a:cs typeface="Arial MT"/>
              </a:rPr>
              <a:t> </a:t>
            </a:r>
            <a:r>
              <a:rPr sz="2176" spc="-6" dirty="0">
                <a:solidFill>
                  <a:srgbClr val="FFFFFF"/>
                </a:solidFill>
                <a:latin typeface="Arial MT"/>
                <a:cs typeface="Arial MT"/>
              </a:rPr>
              <a:t>les</a:t>
            </a:r>
            <a:r>
              <a:rPr sz="2176" spc="6" dirty="0">
                <a:solidFill>
                  <a:srgbClr val="FFFFFF"/>
                </a:solidFill>
                <a:latin typeface="Arial MT"/>
                <a:cs typeface="Arial MT"/>
              </a:rPr>
              <a:t> </a:t>
            </a:r>
            <a:r>
              <a:rPr sz="2176" spc="-12" dirty="0">
                <a:solidFill>
                  <a:srgbClr val="FFFFFF"/>
                </a:solidFill>
                <a:latin typeface="Arial MT"/>
                <a:cs typeface="Arial MT"/>
              </a:rPr>
              <a:t>modules</a:t>
            </a:r>
            <a:r>
              <a:rPr sz="2176" spc="6" dirty="0">
                <a:solidFill>
                  <a:srgbClr val="FFFFFF"/>
                </a:solidFill>
                <a:latin typeface="Arial MT"/>
                <a:cs typeface="Arial MT"/>
              </a:rPr>
              <a:t> </a:t>
            </a:r>
            <a:r>
              <a:rPr sz="2176" spc="-18" dirty="0">
                <a:solidFill>
                  <a:srgbClr val="FFFFFF"/>
                </a:solidFill>
                <a:latin typeface="Arial MT"/>
                <a:cs typeface="Arial MT"/>
              </a:rPr>
              <a:t>data-</a:t>
            </a:r>
            <a:r>
              <a:rPr lang="fr-FR" sz="2176" spc="-18" dirty="0" err="1">
                <a:solidFill>
                  <a:srgbClr val="FFFFFF"/>
                </a:solidFill>
                <a:latin typeface="Arial MT"/>
                <a:cs typeface="Arial MT"/>
              </a:rPr>
              <a:t>contract</a:t>
            </a:r>
            <a:r>
              <a:rPr sz="2176" spc="-18" dirty="0">
                <a:solidFill>
                  <a:srgbClr val="FFFFFF"/>
                </a:solidFill>
                <a:latin typeface="Arial MT"/>
                <a:cs typeface="Arial MT"/>
              </a:rPr>
              <a:t>,</a:t>
            </a:r>
            <a:r>
              <a:rPr sz="2176" dirty="0">
                <a:solidFill>
                  <a:srgbClr val="FFFFFF"/>
                </a:solidFill>
                <a:latin typeface="Arial MT"/>
                <a:cs typeface="Arial MT"/>
              </a:rPr>
              <a:t> </a:t>
            </a:r>
            <a:r>
              <a:rPr sz="2176" spc="-6" dirty="0">
                <a:solidFill>
                  <a:srgbClr val="FFFFFF"/>
                </a:solidFill>
                <a:latin typeface="Arial MT"/>
                <a:cs typeface="Arial MT"/>
              </a:rPr>
              <a:t>et</a:t>
            </a:r>
            <a:r>
              <a:rPr sz="2176" spc="6" dirty="0">
                <a:solidFill>
                  <a:srgbClr val="FFFFFF"/>
                </a:solidFill>
                <a:latin typeface="Arial MT"/>
                <a:cs typeface="Arial MT"/>
              </a:rPr>
              <a:t> </a:t>
            </a:r>
            <a:r>
              <a:rPr sz="2176" spc="-12" dirty="0">
                <a:solidFill>
                  <a:srgbClr val="FFFFFF"/>
                </a:solidFill>
                <a:latin typeface="Arial MT"/>
                <a:cs typeface="Arial MT"/>
              </a:rPr>
              <a:t>graphics</a:t>
            </a:r>
            <a:r>
              <a:rPr sz="2176" spc="6" dirty="0">
                <a:solidFill>
                  <a:srgbClr val="FFFFFF"/>
                </a:solidFill>
                <a:latin typeface="Arial MT"/>
                <a:cs typeface="Arial MT"/>
              </a:rPr>
              <a:t> </a:t>
            </a:r>
            <a:r>
              <a:rPr sz="2176" dirty="0">
                <a:solidFill>
                  <a:srgbClr val="FFFFFF"/>
                </a:solidFill>
                <a:latin typeface="Arial MT"/>
                <a:cs typeface="Arial MT"/>
              </a:rPr>
              <a:t>:</a:t>
            </a:r>
            <a:endParaRPr sz="2176" dirty="0">
              <a:solidFill>
                <a:prstClr val="black"/>
              </a:solidFill>
              <a:latin typeface="Arial MT"/>
              <a:cs typeface="Arial MT"/>
            </a:endParaRPr>
          </a:p>
          <a:p>
            <a:pPr marL="15356" defTabSz="1105601">
              <a:spcBef>
                <a:spcPts val="1106"/>
              </a:spcBef>
            </a:pPr>
            <a:r>
              <a:rPr sz="2176" spc="-6" dirty="0">
                <a:solidFill>
                  <a:srgbClr val="FFFFFF"/>
                </a:solidFill>
                <a:latin typeface="Arial MT"/>
                <a:cs typeface="Arial MT"/>
              </a:rPr>
              <a:t>Raccorder</a:t>
            </a:r>
            <a:r>
              <a:rPr sz="2176" dirty="0">
                <a:solidFill>
                  <a:srgbClr val="FFFFFF"/>
                </a:solidFill>
                <a:latin typeface="Arial MT"/>
                <a:cs typeface="Arial MT"/>
              </a:rPr>
              <a:t> </a:t>
            </a:r>
            <a:r>
              <a:rPr sz="2176" spc="-6" dirty="0">
                <a:solidFill>
                  <a:srgbClr val="FFFFFF"/>
                </a:solidFill>
                <a:latin typeface="Arial MT"/>
                <a:cs typeface="Arial MT"/>
              </a:rPr>
              <a:t>le</a:t>
            </a:r>
            <a:r>
              <a:rPr sz="2176" dirty="0">
                <a:solidFill>
                  <a:srgbClr val="FFFFFF"/>
                </a:solidFill>
                <a:latin typeface="Arial MT"/>
                <a:cs typeface="Arial MT"/>
              </a:rPr>
              <a:t> </a:t>
            </a:r>
            <a:r>
              <a:rPr sz="2176" spc="-6" dirty="0">
                <a:solidFill>
                  <a:srgbClr val="FFFFFF"/>
                </a:solidFill>
                <a:latin typeface="Arial MT"/>
                <a:cs typeface="Arial MT"/>
              </a:rPr>
              <a:t>module </a:t>
            </a:r>
            <a:r>
              <a:rPr sz="2176" spc="-12" dirty="0">
                <a:solidFill>
                  <a:srgbClr val="FFFFFF"/>
                </a:solidFill>
                <a:latin typeface="Arial MT"/>
                <a:cs typeface="Arial MT"/>
              </a:rPr>
              <a:t>business,</a:t>
            </a:r>
            <a:r>
              <a:rPr sz="2176" spc="6" dirty="0">
                <a:solidFill>
                  <a:srgbClr val="FFFFFF"/>
                </a:solidFill>
                <a:latin typeface="Arial MT"/>
                <a:cs typeface="Arial MT"/>
              </a:rPr>
              <a:t> </a:t>
            </a:r>
            <a:r>
              <a:rPr sz="2176" spc="-12" dirty="0">
                <a:solidFill>
                  <a:srgbClr val="FFFFFF"/>
                </a:solidFill>
                <a:latin typeface="Arial MT"/>
                <a:cs typeface="Arial MT"/>
              </a:rPr>
              <a:t>prenant</a:t>
            </a:r>
            <a:r>
              <a:rPr sz="2176" dirty="0">
                <a:solidFill>
                  <a:srgbClr val="FFFFFF"/>
                </a:solidFill>
                <a:latin typeface="Arial MT"/>
                <a:cs typeface="Arial MT"/>
              </a:rPr>
              <a:t> </a:t>
            </a:r>
            <a:r>
              <a:rPr sz="2176" spc="-6" dirty="0">
                <a:solidFill>
                  <a:srgbClr val="FFFFFF"/>
                </a:solidFill>
                <a:latin typeface="Arial MT"/>
                <a:cs typeface="Arial MT"/>
              </a:rPr>
              <a:t>place</a:t>
            </a:r>
            <a:r>
              <a:rPr sz="2176" dirty="0">
                <a:solidFill>
                  <a:srgbClr val="FFFFFF"/>
                </a:solidFill>
                <a:latin typeface="Arial MT"/>
                <a:cs typeface="Arial MT"/>
              </a:rPr>
              <a:t> </a:t>
            </a:r>
            <a:r>
              <a:rPr sz="2176" spc="-6" dirty="0">
                <a:solidFill>
                  <a:srgbClr val="FFFFFF"/>
                </a:solidFill>
                <a:latin typeface="Arial MT"/>
                <a:cs typeface="Arial MT"/>
              </a:rPr>
              <a:t>‘entre’</a:t>
            </a:r>
            <a:r>
              <a:rPr sz="2176" spc="-79" dirty="0">
                <a:solidFill>
                  <a:srgbClr val="FFFFFF"/>
                </a:solidFill>
                <a:latin typeface="Arial MT"/>
                <a:cs typeface="Arial MT"/>
              </a:rPr>
              <a:t> </a:t>
            </a:r>
            <a:r>
              <a:rPr sz="2176" spc="-6" dirty="0">
                <a:solidFill>
                  <a:srgbClr val="FFFFFF"/>
                </a:solidFill>
                <a:latin typeface="Arial MT"/>
                <a:cs typeface="Arial MT"/>
              </a:rPr>
              <a:t>data-</a:t>
            </a:r>
            <a:r>
              <a:rPr lang="fr-FR" sz="2176" spc="-6" dirty="0" err="1">
                <a:solidFill>
                  <a:srgbClr val="FFFFFF"/>
                </a:solidFill>
                <a:latin typeface="Arial MT"/>
                <a:cs typeface="Arial MT"/>
              </a:rPr>
              <a:t>contract</a:t>
            </a:r>
            <a:r>
              <a:rPr sz="2176" spc="6" dirty="0">
                <a:solidFill>
                  <a:srgbClr val="FFFFFF"/>
                </a:solidFill>
                <a:latin typeface="Arial MT"/>
                <a:cs typeface="Arial MT"/>
              </a:rPr>
              <a:t> </a:t>
            </a:r>
            <a:r>
              <a:rPr sz="2176" spc="-6" dirty="0">
                <a:solidFill>
                  <a:srgbClr val="FFFFFF"/>
                </a:solidFill>
                <a:latin typeface="Arial MT"/>
                <a:cs typeface="Arial MT"/>
              </a:rPr>
              <a:t>et</a:t>
            </a:r>
            <a:r>
              <a:rPr sz="2176" dirty="0">
                <a:solidFill>
                  <a:srgbClr val="FFFFFF"/>
                </a:solidFill>
                <a:latin typeface="Arial MT"/>
                <a:cs typeface="Arial MT"/>
              </a:rPr>
              <a:t> </a:t>
            </a:r>
            <a:r>
              <a:rPr sz="2176" spc="-12" dirty="0">
                <a:solidFill>
                  <a:srgbClr val="FFFFFF"/>
                </a:solidFill>
                <a:latin typeface="Arial MT"/>
                <a:cs typeface="Arial MT"/>
              </a:rPr>
              <a:t>graphics.</a:t>
            </a:r>
            <a:endParaRPr sz="2176" dirty="0">
              <a:solidFill>
                <a:prstClr val="black"/>
              </a:solidFill>
              <a:latin typeface="Arial MT"/>
              <a:cs typeface="Arial MT"/>
            </a:endParaRPr>
          </a:p>
        </p:txBody>
      </p:sp>
      <p:sp>
        <p:nvSpPr>
          <p:cNvPr id="6" name="object 6"/>
          <p:cNvSpPr txBox="1"/>
          <p:nvPr/>
        </p:nvSpPr>
        <p:spPr>
          <a:xfrm>
            <a:off x="1190332" y="3497326"/>
            <a:ext cx="195778" cy="266664"/>
          </a:xfrm>
          <a:prstGeom prst="rect">
            <a:avLst/>
          </a:prstGeom>
        </p:spPr>
        <p:txBody>
          <a:bodyPr vert="horz" wrap="square" lIns="0" tIns="15355" rIns="0" bIns="0" rtlCol="0">
            <a:spAutoFit/>
          </a:bodyPr>
          <a:lstStyle/>
          <a:p>
            <a:pPr marL="15356" defTabSz="1105601">
              <a:spcBef>
                <a:spcPts val="121"/>
              </a:spcBef>
            </a:pPr>
            <a:r>
              <a:rPr sz="1632" dirty="0">
                <a:solidFill>
                  <a:srgbClr val="0058FF"/>
                </a:solidFill>
                <a:latin typeface="Lucida Sans Unicode"/>
                <a:cs typeface="Lucida Sans Unicode"/>
              </a:rPr>
              <a:t>●</a:t>
            </a:r>
            <a:endParaRPr sz="1632">
              <a:solidFill>
                <a:prstClr val="black"/>
              </a:solidFill>
              <a:latin typeface="Lucida Sans Unicode"/>
              <a:cs typeface="Lucida Sans Unicode"/>
            </a:endParaRPr>
          </a:p>
        </p:txBody>
      </p:sp>
      <p:sp>
        <p:nvSpPr>
          <p:cNvPr id="7" name="object 7"/>
          <p:cNvSpPr txBox="1"/>
          <p:nvPr/>
        </p:nvSpPr>
        <p:spPr>
          <a:xfrm>
            <a:off x="1190332" y="2840078"/>
            <a:ext cx="9486419" cy="1606707"/>
          </a:xfrm>
          <a:prstGeom prst="rect">
            <a:avLst/>
          </a:prstGeom>
        </p:spPr>
        <p:txBody>
          <a:bodyPr vert="horz" wrap="square" lIns="0" tIns="167371" rIns="0" bIns="0" rtlCol="0">
            <a:spAutoFit/>
          </a:bodyPr>
          <a:lstStyle/>
          <a:p>
            <a:pPr marL="406923" indent="-392335" defTabSz="1105601">
              <a:spcBef>
                <a:spcPts val="1318"/>
              </a:spcBef>
              <a:buClr>
                <a:srgbClr val="0058FF"/>
              </a:buClr>
              <a:buSzPct val="75000"/>
              <a:buFont typeface="Lucida Sans Unicode"/>
              <a:buChar char="●"/>
              <a:tabLst>
                <a:tab pos="406923" algn="l"/>
                <a:tab pos="407690" algn="l"/>
              </a:tabLst>
            </a:pPr>
            <a:r>
              <a:rPr sz="2176" spc="-12" dirty="0">
                <a:solidFill>
                  <a:srgbClr val="FFFFFF"/>
                </a:solidFill>
                <a:latin typeface="Arial MT"/>
                <a:cs typeface="Arial MT"/>
              </a:rPr>
              <a:t>business</a:t>
            </a:r>
            <a:r>
              <a:rPr sz="2176" spc="6" dirty="0">
                <a:solidFill>
                  <a:srgbClr val="FFFFFF"/>
                </a:solidFill>
                <a:latin typeface="Arial MT"/>
                <a:cs typeface="Arial MT"/>
              </a:rPr>
              <a:t> </a:t>
            </a:r>
            <a:r>
              <a:rPr lang="fr-FR" sz="2176" spc="-12" dirty="0">
                <a:solidFill>
                  <a:srgbClr val="FFFFFF"/>
                </a:solidFill>
                <a:latin typeface="Arial MT"/>
                <a:cs typeface="Arial MT"/>
              </a:rPr>
              <a:t>utilise </a:t>
            </a:r>
            <a:r>
              <a:rPr sz="2176" spc="-6" dirty="0">
                <a:solidFill>
                  <a:srgbClr val="FFFFFF"/>
                </a:solidFill>
                <a:latin typeface="Arial MT"/>
                <a:cs typeface="Arial MT"/>
              </a:rPr>
              <a:t>data-</a:t>
            </a:r>
            <a:r>
              <a:rPr lang="fr-FR" sz="2176" spc="-6" dirty="0" err="1">
                <a:solidFill>
                  <a:srgbClr val="FFFFFF"/>
                </a:solidFill>
                <a:latin typeface="Arial MT"/>
                <a:cs typeface="Arial MT"/>
              </a:rPr>
              <a:t>contract</a:t>
            </a:r>
            <a:r>
              <a:rPr sz="2176" spc="6" dirty="0">
                <a:solidFill>
                  <a:srgbClr val="FFFFFF"/>
                </a:solidFill>
                <a:latin typeface="Arial MT"/>
                <a:cs typeface="Arial MT"/>
              </a:rPr>
              <a:t> </a:t>
            </a:r>
            <a:r>
              <a:rPr sz="2176" spc="-6" dirty="0">
                <a:solidFill>
                  <a:srgbClr val="FFFFFF"/>
                </a:solidFill>
                <a:latin typeface="Arial MT"/>
                <a:cs typeface="Arial MT"/>
              </a:rPr>
              <a:t>et</a:t>
            </a:r>
            <a:r>
              <a:rPr sz="2176" spc="12" dirty="0">
                <a:solidFill>
                  <a:srgbClr val="FFFFFF"/>
                </a:solidFill>
                <a:latin typeface="Arial MT"/>
                <a:cs typeface="Arial MT"/>
              </a:rPr>
              <a:t> </a:t>
            </a:r>
            <a:r>
              <a:rPr sz="2176" spc="-12" dirty="0">
                <a:solidFill>
                  <a:srgbClr val="FFFFFF"/>
                </a:solidFill>
                <a:latin typeface="Arial MT"/>
                <a:cs typeface="Arial MT"/>
              </a:rPr>
              <a:t>graphics</a:t>
            </a:r>
            <a:r>
              <a:rPr sz="2176" spc="6" dirty="0">
                <a:solidFill>
                  <a:srgbClr val="FFFFFF"/>
                </a:solidFill>
                <a:latin typeface="Arial MT"/>
                <a:cs typeface="Arial MT"/>
              </a:rPr>
              <a:t> </a:t>
            </a:r>
            <a:r>
              <a:rPr lang="fr-FR" sz="2176" spc="-12" dirty="0">
                <a:solidFill>
                  <a:srgbClr val="FFFFFF"/>
                </a:solidFill>
                <a:latin typeface="Arial MT"/>
                <a:cs typeface="Arial MT"/>
              </a:rPr>
              <a:t>utilise</a:t>
            </a:r>
            <a:r>
              <a:rPr sz="2176" spc="6" dirty="0">
                <a:solidFill>
                  <a:srgbClr val="FFFFFF"/>
                </a:solidFill>
                <a:latin typeface="Arial MT"/>
                <a:cs typeface="Arial MT"/>
              </a:rPr>
              <a:t> </a:t>
            </a:r>
            <a:r>
              <a:rPr sz="2176" spc="-12" dirty="0">
                <a:solidFill>
                  <a:srgbClr val="FFFFFF"/>
                </a:solidFill>
                <a:latin typeface="Arial MT"/>
                <a:cs typeface="Arial MT"/>
              </a:rPr>
              <a:t>business.</a:t>
            </a:r>
            <a:endParaRPr sz="2176" dirty="0">
              <a:solidFill>
                <a:prstClr val="black"/>
              </a:solidFill>
              <a:latin typeface="Arial MT"/>
              <a:cs typeface="Arial MT"/>
            </a:endParaRPr>
          </a:p>
          <a:p>
            <a:pPr marL="406923" marR="6142" defTabSz="1105601">
              <a:lnSpc>
                <a:spcPts val="2442"/>
              </a:lnSpc>
              <a:spcBef>
                <a:spcPts val="1415"/>
              </a:spcBef>
            </a:pPr>
            <a:r>
              <a:rPr sz="2176" spc="-6" dirty="0">
                <a:solidFill>
                  <a:srgbClr val="FFFFFF"/>
                </a:solidFill>
                <a:latin typeface="Arial MT"/>
                <a:cs typeface="Arial MT"/>
              </a:rPr>
              <a:t>Créer </a:t>
            </a:r>
            <a:r>
              <a:rPr sz="2176" spc="-12" dirty="0">
                <a:solidFill>
                  <a:srgbClr val="FFFFFF"/>
                </a:solidFill>
                <a:latin typeface="Arial MT"/>
                <a:cs typeface="Arial MT"/>
              </a:rPr>
              <a:t>dans</a:t>
            </a:r>
            <a:r>
              <a:rPr sz="2176" spc="-6" dirty="0">
                <a:solidFill>
                  <a:srgbClr val="FFFFFF"/>
                </a:solidFill>
                <a:latin typeface="Arial MT"/>
                <a:cs typeface="Arial MT"/>
              </a:rPr>
              <a:t> </a:t>
            </a:r>
            <a:r>
              <a:rPr lang="fr-FR" sz="2176" spc="-6" dirty="0">
                <a:solidFill>
                  <a:srgbClr val="FFFFFF"/>
                </a:solidFill>
                <a:latin typeface="Arial MT"/>
                <a:cs typeface="Arial MT"/>
              </a:rPr>
              <a:t>data-</a:t>
            </a:r>
            <a:r>
              <a:rPr lang="fr-FR" sz="2176" spc="-6" dirty="0" err="1">
                <a:solidFill>
                  <a:srgbClr val="FFFFFF"/>
                </a:solidFill>
                <a:latin typeface="Arial MT"/>
                <a:cs typeface="Arial MT"/>
              </a:rPr>
              <a:t>contract</a:t>
            </a:r>
            <a:r>
              <a:rPr sz="2176" spc="-6" dirty="0">
                <a:solidFill>
                  <a:srgbClr val="FFFFFF"/>
                </a:solidFill>
                <a:latin typeface="Arial MT"/>
                <a:cs typeface="Arial MT"/>
              </a:rPr>
              <a:t> des interfaces avec </a:t>
            </a:r>
            <a:r>
              <a:rPr sz="2176" spc="-12" dirty="0">
                <a:solidFill>
                  <a:srgbClr val="FFFFFF"/>
                </a:solidFill>
                <a:latin typeface="Arial MT"/>
                <a:cs typeface="Arial MT"/>
              </a:rPr>
              <a:t>des</a:t>
            </a:r>
            <a:r>
              <a:rPr sz="2176" spc="-6" dirty="0">
                <a:solidFill>
                  <a:srgbClr val="FFFFFF"/>
                </a:solidFill>
                <a:latin typeface="Arial MT"/>
                <a:cs typeface="Arial MT"/>
              </a:rPr>
              <a:t> méthodes (autant que</a:t>
            </a:r>
            <a:r>
              <a:rPr sz="2176" spc="-12" dirty="0">
                <a:solidFill>
                  <a:srgbClr val="FFFFFF"/>
                </a:solidFill>
                <a:latin typeface="Arial MT"/>
                <a:cs typeface="Arial MT"/>
              </a:rPr>
              <a:t> </a:t>
            </a:r>
            <a:r>
              <a:rPr sz="2176" spc="-6" dirty="0">
                <a:solidFill>
                  <a:srgbClr val="FFFFFF"/>
                </a:solidFill>
                <a:latin typeface="Arial MT"/>
                <a:cs typeface="Arial MT"/>
              </a:rPr>
              <a:t>vous </a:t>
            </a:r>
            <a:r>
              <a:rPr sz="2176" dirty="0">
                <a:solidFill>
                  <a:srgbClr val="FFFFFF"/>
                </a:solidFill>
                <a:latin typeface="Arial MT"/>
                <a:cs typeface="Arial MT"/>
              </a:rPr>
              <a:t> </a:t>
            </a:r>
            <a:r>
              <a:rPr sz="2176" spc="-6" dirty="0">
                <a:solidFill>
                  <a:srgbClr val="FFFFFF"/>
                </a:solidFill>
                <a:latin typeface="Arial MT"/>
                <a:cs typeface="Arial MT"/>
              </a:rPr>
              <a:t>voulez).</a:t>
            </a:r>
            <a:r>
              <a:rPr sz="2176" spc="6" dirty="0">
                <a:solidFill>
                  <a:srgbClr val="FFFFFF"/>
                </a:solidFill>
                <a:latin typeface="Arial MT"/>
                <a:cs typeface="Arial MT"/>
              </a:rPr>
              <a:t> </a:t>
            </a:r>
            <a:r>
              <a:rPr sz="2176" spc="-6" dirty="0">
                <a:solidFill>
                  <a:srgbClr val="FFFFFF"/>
                </a:solidFill>
                <a:latin typeface="Arial MT"/>
                <a:cs typeface="Arial MT"/>
              </a:rPr>
              <a:t>Implémenter</a:t>
            </a:r>
            <a:r>
              <a:rPr sz="2176" spc="12" dirty="0">
                <a:solidFill>
                  <a:srgbClr val="FFFFFF"/>
                </a:solidFill>
                <a:latin typeface="Arial MT"/>
                <a:cs typeface="Arial MT"/>
              </a:rPr>
              <a:t> </a:t>
            </a:r>
            <a:r>
              <a:rPr sz="2176" spc="-6" dirty="0">
                <a:solidFill>
                  <a:srgbClr val="FFFFFF"/>
                </a:solidFill>
                <a:latin typeface="Arial MT"/>
                <a:cs typeface="Arial MT"/>
              </a:rPr>
              <a:t>les</a:t>
            </a:r>
            <a:r>
              <a:rPr sz="2176" spc="12" dirty="0">
                <a:solidFill>
                  <a:srgbClr val="FFFFFF"/>
                </a:solidFill>
                <a:latin typeface="Arial MT"/>
                <a:cs typeface="Arial MT"/>
              </a:rPr>
              <a:t> </a:t>
            </a:r>
            <a:r>
              <a:rPr sz="2176" spc="-12" dirty="0">
                <a:solidFill>
                  <a:srgbClr val="FFFFFF"/>
                </a:solidFill>
                <a:latin typeface="Arial MT"/>
                <a:cs typeface="Arial MT"/>
              </a:rPr>
              <a:t>méthodes</a:t>
            </a:r>
            <a:r>
              <a:rPr sz="2176" spc="6" dirty="0">
                <a:solidFill>
                  <a:srgbClr val="FFFFFF"/>
                </a:solidFill>
                <a:latin typeface="Arial MT"/>
                <a:cs typeface="Arial MT"/>
              </a:rPr>
              <a:t> </a:t>
            </a:r>
            <a:r>
              <a:rPr sz="2176" spc="-12" dirty="0">
                <a:solidFill>
                  <a:srgbClr val="FFFFFF"/>
                </a:solidFill>
                <a:latin typeface="Arial MT"/>
                <a:cs typeface="Arial MT"/>
              </a:rPr>
              <a:t>correspondantes</a:t>
            </a:r>
            <a:r>
              <a:rPr sz="2176" spc="12" dirty="0">
                <a:solidFill>
                  <a:srgbClr val="FFFFFF"/>
                </a:solidFill>
                <a:latin typeface="Arial MT"/>
                <a:cs typeface="Arial MT"/>
              </a:rPr>
              <a:t> </a:t>
            </a:r>
            <a:r>
              <a:rPr sz="2176" spc="-12" dirty="0">
                <a:solidFill>
                  <a:srgbClr val="FFFFFF"/>
                </a:solidFill>
                <a:latin typeface="Arial MT"/>
                <a:cs typeface="Arial MT"/>
              </a:rPr>
              <a:t>dans</a:t>
            </a:r>
            <a:r>
              <a:rPr sz="2176" spc="12" dirty="0">
                <a:solidFill>
                  <a:srgbClr val="FFFFFF"/>
                </a:solidFill>
                <a:latin typeface="Arial MT"/>
                <a:cs typeface="Arial MT"/>
              </a:rPr>
              <a:t> </a:t>
            </a:r>
            <a:r>
              <a:rPr lang="fr-FR" sz="2176" spc="-18" dirty="0">
                <a:solidFill>
                  <a:srgbClr val="FFFFFF"/>
                </a:solidFill>
                <a:latin typeface="Arial MT"/>
                <a:cs typeface="Arial MT"/>
              </a:rPr>
              <a:t>business</a:t>
            </a:r>
            <a:r>
              <a:rPr sz="2176" spc="-18" dirty="0">
                <a:solidFill>
                  <a:srgbClr val="FFFFFF"/>
                </a:solidFill>
                <a:latin typeface="Arial MT"/>
                <a:cs typeface="Arial MT"/>
              </a:rPr>
              <a:t>. </a:t>
            </a:r>
            <a:r>
              <a:rPr sz="2176" spc="-585" dirty="0">
                <a:solidFill>
                  <a:srgbClr val="FFFFFF"/>
                </a:solidFill>
                <a:latin typeface="Arial MT"/>
                <a:cs typeface="Arial MT"/>
              </a:rPr>
              <a:t> </a:t>
            </a:r>
            <a:r>
              <a:rPr sz="2176" spc="-6" dirty="0">
                <a:solidFill>
                  <a:srgbClr val="FFFFFF"/>
                </a:solidFill>
                <a:latin typeface="Arial MT"/>
                <a:cs typeface="Arial MT"/>
              </a:rPr>
              <a:t>Utiliser les</a:t>
            </a:r>
            <a:r>
              <a:rPr sz="2176" dirty="0">
                <a:solidFill>
                  <a:srgbClr val="FFFFFF"/>
                </a:solidFill>
                <a:latin typeface="Arial MT"/>
                <a:cs typeface="Arial MT"/>
              </a:rPr>
              <a:t> </a:t>
            </a:r>
            <a:r>
              <a:rPr sz="2176" spc="-6" dirty="0">
                <a:solidFill>
                  <a:srgbClr val="FFFFFF"/>
                </a:solidFill>
                <a:latin typeface="Arial MT"/>
                <a:cs typeface="Arial MT"/>
              </a:rPr>
              <a:t>interfaces</a:t>
            </a:r>
            <a:r>
              <a:rPr sz="2176" dirty="0">
                <a:solidFill>
                  <a:srgbClr val="FFFFFF"/>
                </a:solidFill>
                <a:latin typeface="Arial MT"/>
                <a:cs typeface="Arial MT"/>
              </a:rPr>
              <a:t> </a:t>
            </a:r>
            <a:r>
              <a:rPr sz="2176" spc="-6" dirty="0">
                <a:solidFill>
                  <a:srgbClr val="FFFFFF"/>
                </a:solidFill>
                <a:latin typeface="Arial MT"/>
                <a:cs typeface="Arial MT"/>
              </a:rPr>
              <a:t>de </a:t>
            </a:r>
            <a:r>
              <a:rPr lang="fr-FR" sz="2176" spc="-12" dirty="0">
                <a:solidFill>
                  <a:srgbClr val="FFFFFF"/>
                </a:solidFill>
                <a:latin typeface="Arial MT"/>
                <a:cs typeface="Arial MT"/>
              </a:rPr>
              <a:t>data-</a:t>
            </a:r>
            <a:r>
              <a:rPr lang="fr-FR" sz="2176" spc="-12" dirty="0" err="1">
                <a:solidFill>
                  <a:srgbClr val="FFFFFF"/>
                </a:solidFill>
                <a:latin typeface="Arial MT"/>
                <a:cs typeface="Arial MT"/>
              </a:rPr>
              <a:t>contract</a:t>
            </a:r>
            <a:r>
              <a:rPr sz="2176" dirty="0">
                <a:solidFill>
                  <a:srgbClr val="FFFFFF"/>
                </a:solidFill>
                <a:latin typeface="Arial MT"/>
                <a:cs typeface="Arial MT"/>
              </a:rPr>
              <a:t> </a:t>
            </a:r>
            <a:r>
              <a:rPr sz="2176" spc="-12" dirty="0">
                <a:solidFill>
                  <a:srgbClr val="FFFFFF"/>
                </a:solidFill>
                <a:latin typeface="Arial MT"/>
                <a:cs typeface="Arial MT"/>
              </a:rPr>
              <a:t>dans</a:t>
            </a:r>
            <a:r>
              <a:rPr sz="2176" dirty="0">
                <a:solidFill>
                  <a:srgbClr val="FFFFFF"/>
                </a:solidFill>
                <a:latin typeface="Arial MT"/>
                <a:cs typeface="Arial MT"/>
              </a:rPr>
              <a:t> </a:t>
            </a:r>
            <a:r>
              <a:rPr sz="2176" spc="-6" dirty="0">
                <a:solidFill>
                  <a:srgbClr val="FFFFFF"/>
                </a:solidFill>
                <a:latin typeface="Arial MT"/>
                <a:cs typeface="Arial MT"/>
              </a:rPr>
              <a:t>graphics.</a:t>
            </a:r>
            <a:endParaRPr sz="2176" dirty="0">
              <a:solidFill>
                <a:prstClr val="black"/>
              </a:solidFill>
              <a:latin typeface="Arial MT"/>
              <a:cs typeface="Arial MT"/>
            </a:endParaRPr>
          </a:p>
        </p:txBody>
      </p:sp>
    </p:spTree>
    <p:extLst>
      <p:ext uri="{BB962C8B-B14F-4D97-AF65-F5344CB8AC3E}">
        <p14:creationId xmlns:p14="http://schemas.microsoft.com/office/powerpoint/2010/main" val="1465124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AC79A-1A61-4F43-CD68-2FE5C4347FB6}"/>
              </a:ext>
            </a:extLst>
          </p:cNvPr>
          <p:cNvSpPr>
            <a:spLocks noGrp="1"/>
          </p:cNvSpPr>
          <p:nvPr>
            <p:ph type="title"/>
          </p:nvPr>
        </p:nvSpPr>
        <p:spPr/>
        <p:txBody>
          <a:bodyPr/>
          <a:lstStyle/>
          <a:p>
            <a:r>
              <a:rPr lang="fr-FR" dirty="0"/>
              <a:t>COMMIT</a:t>
            </a:r>
          </a:p>
        </p:txBody>
      </p:sp>
      <p:sp>
        <p:nvSpPr>
          <p:cNvPr id="3" name="Espace réservé du texte 2">
            <a:extLst>
              <a:ext uri="{FF2B5EF4-FFF2-40B4-BE49-F238E27FC236}">
                <a16:creationId xmlns:a16="http://schemas.microsoft.com/office/drawing/2014/main" id="{A764D0E9-82A3-42AE-B9EC-470FACA58C16}"/>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9012313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963537"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Mod</a:t>
            </a:r>
            <a:r>
              <a:rPr sz="1814" b="1" spc="-12" dirty="0">
                <a:solidFill>
                  <a:srgbClr val="0058FF"/>
                </a:solidFill>
                <a:latin typeface="Arial"/>
                <a:cs typeface="Arial"/>
              </a:rPr>
              <a:t>u</a:t>
            </a:r>
            <a:r>
              <a:rPr sz="1814" b="1" dirty="0">
                <a:solidFill>
                  <a:srgbClr val="0058FF"/>
                </a:solidFill>
                <a:latin typeface="Arial"/>
                <a:cs typeface="Arial"/>
              </a:rPr>
              <a:t>les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5152425" cy="573671"/>
          </a:xfrm>
          <a:prstGeom prst="rect">
            <a:avLst/>
          </a:prstGeom>
        </p:spPr>
        <p:txBody>
          <a:bodyPr vert="horz" wrap="square" lIns="0" tIns="15355" rIns="0" bIns="0" rtlCol="0">
            <a:spAutoFit/>
          </a:bodyPr>
          <a:lstStyle/>
          <a:p>
            <a:pPr marL="15356">
              <a:spcBef>
                <a:spcPts val="121"/>
              </a:spcBef>
            </a:pPr>
            <a:r>
              <a:rPr spc="399" dirty="0"/>
              <a:t>Ce</a:t>
            </a:r>
            <a:r>
              <a:rPr spc="138" dirty="0"/>
              <a:t> </a:t>
            </a:r>
            <a:r>
              <a:rPr spc="254" dirty="0"/>
              <a:t>qu’il</a:t>
            </a:r>
            <a:r>
              <a:rPr spc="151" dirty="0"/>
              <a:t> </a:t>
            </a:r>
            <a:r>
              <a:rPr spc="369" dirty="0"/>
              <a:t>faut</a:t>
            </a:r>
            <a:r>
              <a:rPr spc="145" dirty="0"/>
              <a:t> </a:t>
            </a:r>
            <a:r>
              <a:rPr spc="296" dirty="0"/>
              <a:t>retenir</a:t>
            </a:r>
          </a:p>
        </p:txBody>
      </p:sp>
      <p:sp>
        <p:nvSpPr>
          <p:cNvPr id="4" name="object 4"/>
          <p:cNvSpPr txBox="1"/>
          <p:nvPr/>
        </p:nvSpPr>
        <p:spPr>
          <a:xfrm>
            <a:off x="537431" y="1563880"/>
            <a:ext cx="10112142" cy="658967"/>
          </a:xfrm>
          <a:prstGeom prst="rect">
            <a:avLst/>
          </a:prstGeom>
        </p:spPr>
        <p:txBody>
          <a:bodyPr vert="horz" wrap="square" lIns="0" tIns="42994" rIns="0" bIns="0" rtlCol="0">
            <a:spAutoFit/>
          </a:bodyPr>
          <a:lstStyle/>
          <a:p>
            <a:pPr marL="15356" marR="6142" defTabSz="1105601">
              <a:lnSpc>
                <a:spcPts val="2442"/>
              </a:lnSpc>
              <a:spcBef>
                <a:spcPts val="339"/>
              </a:spcBef>
            </a:pPr>
            <a:r>
              <a:rPr sz="2176" spc="-6" dirty="0">
                <a:solidFill>
                  <a:srgbClr val="FFFFFF"/>
                </a:solidFill>
                <a:latin typeface="Arial MT"/>
                <a:cs typeface="Arial MT"/>
              </a:rPr>
              <a:t>Les</a:t>
            </a:r>
            <a:r>
              <a:rPr sz="2176" spc="6" dirty="0">
                <a:solidFill>
                  <a:srgbClr val="FFFFFF"/>
                </a:solidFill>
                <a:latin typeface="Arial MT"/>
                <a:cs typeface="Arial MT"/>
              </a:rPr>
              <a:t> </a:t>
            </a:r>
            <a:r>
              <a:rPr sz="2176" spc="-12" dirty="0">
                <a:solidFill>
                  <a:srgbClr val="FFFFFF"/>
                </a:solidFill>
                <a:latin typeface="Arial MT"/>
                <a:cs typeface="Arial MT"/>
              </a:rPr>
              <a:t>modules</a:t>
            </a:r>
            <a:r>
              <a:rPr sz="2176" spc="6" dirty="0">
                <a:solidFill>
                  <a:srgbClr val="FFFFFF"/>
                </a:solidFill>
                <a:latin typeface="Arial MT"/>
                <a:cs typeface="Arial MT"/>
              </a:rPr>
              <a:t> </a:t>
            </a:r>
            <a:r>
              <a:rPr sz="2176" spc="-6" dirty="0">
                <a:solidFill>
                  <a:srgbClr val="FFFFFF"/>
                </a:solidFill>
                <a:latin typeface="Arial MT"/>
                <a:cs typeface="Arial MT"/>
              </a:rPr>
              <a:t>sont</a:t>
            </a:r>
            <a:r>
              <a:rPr sz="2176" spc="6" dirty="0">
                <a:solidFill>
                  <a:srgbClr val="FFFFFF"/>
                </a:solidFill>
                <a:latin typeface="Arial MT"/>
                <a:cs typeface="Arial MT"/>
              </a:rPr>
              <a:t> </a:t>
            </a:r>
            <a:r>
              <a:rPr sz="2176" spc="-12" dirty="0">
                <a:solidFill>
                  <a:srgbClr val="FFFFFF"/>
                </a:solidFill>
                <a:latin typeface="Arial MT"/>
                <a:cs typeface="Arial MT"/>
              </a:rPr>
              <a:t>une</a:t>
            </a:r>
            <a:r>
              <a:rPr sz="2176" dirty="0">
                <a:solidFill>
                  <a:srgbClr val="FFFFFF"/>
                </a:solidFill>
                <a:latin typeface="Arial MT"/>
                <a:cs typeface="Arial MT"/>
              </a:rPr>
              <a:t> </a:t>
            </a:r>
            <a:r>
              <a:rPr sz="2176" spc="-12" dirty="0">
                <a:solidFill>
                  <a:srgbClr val="FFFFFF"/>
                </a:solidFill>
                <a:latin typeface="Arial MT"/>
                <a:cs typeface="Arial MT"/>
              </a:rPr>
              <a:t>nouveauté</a:t>
            </a:r>
            <a:r>
              <a:rPr sz="2176" dirty="0">
                <a:solidFill>
                  <a:srgbClr val="FFFFFF"/>
                </a:solidFill>
                <a:latin typeface="Arial MT"/>
                <a:cs typeface="Arial MT"/>
              </a:rPr>
              <a:t> </a:t>
            </a:r>
            <a:r>
              <a:rPr sz="2176" spc="-6" dirty="0">
                <a:solidFill>
                  <a:srgbClr val="FFFFFF"/>
                </a:solidFill>
                <a:latin typeface="Arial MT"/>
                <a:cs typeface="Arial MT"/>
              </a:rPr>
              <a:t>de</a:t>
            </a:r>
            <a:r>
              <a:rPr sz="2176" dirty="0">
                <a:solidFill>
                  <a:srgbClr val="FFFFFF"/>
                </a:solidFill>
                <a:latin typeface="Arial MT"/>
                <a:cs typeface="Arial MT"/>
              </a:rPr>
              <a:t> </a:t>
            </a:r>
            <a:r>
              <a:rPr sz="2176" spc="-6" dirty="0">
                <a:solidFill>
                  <a:srgbClr val="FFFFFF"/>
                </a:solidFill>
                <a:latin typeface="Arial MT"/>
                <a:cs typeface="Arial MT"/>
              </a:rPr>
              <a:t>Java9.</a:t>
            </a:r>
            <a:r>
              <a:rPr sz="2176" spc="6" dirty="0">
                <a:solidFill>
                  <a:srgbClr val="FFFFFF"/>
                </a:solidFill>
                <a:latin typeface="Arial MT"/>
                <a:cs typeface="Arial MT"/>
              </a:rPr>
              <a:t> </a:t>
            </a:r>
            <a:r>
              <a:rPr sz="2176" spc="-6" dirty="0">
                <a:solidFill>
                  <a:srgbClr val="FFFFFF"/>
                </a:solidFill>
                <a:latin typeface="Arial MT"/>
                <a:cs typeface="Arial MT"/>
              </a:rPr>
              <a:t>Ce</a:t>
            </a:r>
            <a:r>
              <a:rPr sz="2176" spc="6" dirty="0">
                <a:solidFill>
                  <a:srgbClr val="FFFFFF"/>
                </a:solidFill>
                <a:latin typeface="Arial MT"/>
                <a:cs typeface="Arial MT"/>
              </a:rPr>
              <a:t> </a:t>
            </a:r>
            <a:r>
              <a:rPr sz="2176" spc="-6" dirty="0">
                <a:solidFill>
                  <a:srgbClr val="FFFFFF"/>
                </a:solidFill>
                <a:latin typeface="Arial MT"/>
                <a:cs typeface="Arial MT"/>
              </a:rPr>
              <a:t>sont</a:t>
            </a:r>
            <a:r>
              <a:rPr sz="2176" spc="6" dirty="0">
                <a:solidFill>
                  <a:srgbClr val="FFFFFF"/>
                </a:solidFill>
                <a:latin typeface="Arial MT"/>
                <a:cs typeface="Arial MT"/>
              </a:rPr>
              <a:t> </a:t>
            </a:r>
            <a:r>
              <a:rPr sz="2176" spc="-12" dirty="0">
                <a:solidFill>
                  <a:srgbClr val="FFFFFF"/>
                </a:solidFill>
                <a:latin typeface="Arial MT"/>
                <a:cs typeface="Arial MT"/>
              </a:rPr>
              <a:t>des</a:t>
            </a:r>
            <a:r>
              <a:rPr sz="2176" spc="6" dirty="0">
                <a:solidFill>
                  <a:srgbClr val="FFFFFF"/>
                </a:solidFill>
                <a:latin typeface="Arial MT"/>
                <a:cs typeface="Arial MT"/>
              </a:rPr>
              <a:t> </a:t>
            </a:r>
            <a:r>
              <a:rPr sz="2176" spc="-6" dirty="0">
                <a:solidFill>
                  <a:srgbClr val="FFFFFF"/>
                </a:solidFill>
                <a:latin typeface="Arial MT"/>
                <a:cs typeface="Arial MT"/>
              </a:rPr>
              <a:t>JARs</a:t>
            </a:r>
            <a:r>
              <a:rPr sz="2176" spc="6" dirty="0">
                <a:solidFill>
                  <a:srgbClr val="FFFFFF"/>
                </a:solidFill>
                <a:latin typeface="Arial MT"/>
                <a:cs typeface="Arial MT"/>
              </a:rPr>
              <a:t> </a:t>
            </a:r>
            <a:r>
              <a:rPr sz="2176" spc="-12" dirty="0">
                <a:solidFill>
                  <a:srgbClr val="FFFFFF"/>
                </a:solidFill>
                <a:latin typeface="Arial MT"/>
                <a:cs typeface="Arial MT"/>
              </a:rPr>
              <a:t>(généralement),</a:t>
            </a:r>
            <a:r>
              <a:rPr sz="2176" spc="6" dirty="0">
                <a:solidFill>
                  <a:srgbClr val="FFFFFF"/>
                </a:solidFill>
                <a:latin typeface="Arial MT"/>
                <a:cs typeface="Arial MT"/>
              </a:rPr>
              <a:t> </a:t>
            </a:r>
            <a:r>
              <a:rPr sz="2176" spc="-6" dirty="0">
                <a:solidFill>
                  <a:srgbClr val="FFFFFF"/>
                </a:solidFill>
                <a:latin typeface="Arial MT"/>
                <a:cs typeface="Arial MT"/>
              </a:rPr>
              <a:t>qui </a:t>
            </a:r>
            <a:r>
              <a:rPr sz="2176" spc="-585" dirty="0">
                <a:solidFill>
                  <a:srgbClr val="FFFFFF"/>
                </a:solidFill>
                <a:latin typeface="Arial MT"/>
                <a:cs typeface="Arial MT"/>
              </a:rPr>
              <a:t> </a:t>
            </a:r>
            <a:r>
              <a:rPr sz="2176" spc="-12" dirty="0">
                <a:solidFill>
                  <a:srgbClr val="FFFFFF"/>
                </a:solidFill>
                <a:latin typeface="Arial MT"/>
                <a:cs typeface="Arial MT"/>
              </a:rPr>
              <a:t>contiennent</a:t>
            </a:r>
            <a:r>
              <a:rPr sz="2176" spc="-6" dirty="0">
                <a:solidFill>
                  <a:srgbClr val="FFFFFF"/>
                </a:solidFill>
                <a:latin typeface="Arial MT"/>
                <a:cs typeface="Arial MT"/>
              </a:rPr>
              <a:t> un fichier</a:t>
            </a:r>
            <a:r>
              <a:rPr sz="2176" dirty="0">
                <a:solidFill>
                  <a:srgbClr val="FFFFFF"/>
                </a:solidFill>
                <a:latin typeface="Arial MT"/>
                <a:cs typeface="Arial MT"/>
              </a:rPr>
              <a:t> </a:t>
            </a:r>
            <a:r>
              <a:rPr sz="2176" spc="-6" dirty="0">
                <a:solidFill>
                  <a:srgbClr val="FFFFFF"/>
                </a:solidFill>
                <a:latin typeface="Arial MT"/>
                <a:cs typeface="Arial MT"/>
              </a:rPr>
              <a:t>module-info.java,</a:t>
            </a:r>
            <a:r>
              <a:rPr sz="2176" dirty="0">
                <a:solidFill>
                  <a:srgbClr val="FFFFFF"/>
                </a:solidFill>
                <a:latin typeface="Arial MT"/>
                <a:cs typeface="Arial MT"/>
              </a:rPr>
              <a:t> </a:t>
            </a:r>
            <a:r>
              <a:rPr sz="2176" spc="-6" dirty="0">
                <a:solidFill>
                  <a:srgbClr val="FFFFFF"/>
                </a:solidFill>
                <a:latin typeface="Arial MT"/>
                <a:cs typeface="Arial MT"/>
              </a:rPr>
              <a:t>il est</a:t>
            </a:r>
            <a:r>
              <a:rPr sz="2176" dirty="0">
                <a:solidFill>
                  <a:srgbClr val="FFFFFF"/>
                </a:solidFill>
                <a:latin typeface="Arial MT"/>
                <a:cs typeface="Arial MT"/>
              </a:rPr>
              <a:t> </a:t>
            </a:r>
            <a:r>
              <a:rPr sz="2176" spc="-12" dirty="0">
                <a:solidFill>
                  <a:srgbClr val="FFFFFF"/>
                </a:solidFill>
                <a:latin typeface="Arial MT"/>
                <a:cs typeface="Arial MT"/>
              </a:rPr>
              <a:t>possible</a:t>
            </a:r>
            <a:r>
              <a:rPr sz="2176" spc="-6" dirty="0">
                <a:solidFill>
                  <a:srgbClr val="FFFFFF"/>
                </a:solidFill>
                <a:latin typeface="Arial MT"/>
                <a:cs typeface="Arial MT"/>
              </a:rPr>
              <a:t> de </a:t>
            </a:r>
            <a:r>
              <a:rPr sz="2176" dirty="0">
                <a:solidFill>
                  <a:srgbClr val="FFFFFF"/>
                </a:solidFill>
                <a:latin typeface="Arial MT"/>
                <a:cs typeface="Arial MT"/>
              </a:rPr>
              <a:t>:</a:t>
            </a:r>
            <a:endParaRPr sz="2176">
              <a:solidFill>
                <a:prstClr val="black"/>
              </a:solidFill>
              <a:latin typeface="Arial MT"/>
              <a:cs typeface="Arial MT"/>
            </a:endParaRPr>
          </a:p>
        </p:txBody>
      </p:sp>
      <p:sp>
        <p:nvSpPr>
          <p:cNvPr id="5" name="object 5"/>
          <p:cNvSpPr txBox="1"/>
          <p:nvPr/>
        </p:nvSpPr>
        <p:spPr>
          <a:xfrm>
            <a:off x="668010" y="2430924"/>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668010" y="3212671"/>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7" name="object 7"/>
          <p:cNvSpPr txBox="1"/>
          <p:nvPr/>
        </p:nvSpPr>
        <p:spPr>
          <a:xfrm>
            <a:off x="668010" y="399440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8" name="object 8"/>
          <p:cNvSpPr txBox="1"/>
          <p:nvPr/>
        </p:nvSpPr>
        <p:spPr>
          <a:xfrm>
            <a:off x="668010" y="4466666"/>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9" name="object 9"/>
          <p:cNvSpPr txBox="1"/>
          <p:nvPr/>
        </p:nvSpPr>
        <p:spPr>
          <a:xfrm>
            <a:off x="1059752" y="2345611"/>
            <a:ext cx="10106769" cy="2994350"/>
          </a:xfrm>
          <a:prstGeom prst="rect">
            <a:avLst/>
          </a:prstGeom>
        </p:spPr>
        <p:txBody>
          <a:bodyPr vert="horz" wrap="square" lIns="0" tIns="42994" rIns="0" bIns="0" rtlCol="0">
            <a:spAutoFit/>
          </a:bodyPr>
          <a:lstStyle/>
          <a:p>
            <a:pPr marL="15356" marR="6142" defTabSz="1105601">
              <a:lnSpc>
                <a:spcPts val="2442"/>
              </a:lnSpc>
              <a:spcBef>
                <a:spcPts val="339"/>
              </a:spcBef>
            </a:pPr>
            <a:r>
              <a:rPr sz="2176" spc="-6" dirty="0">
                <a:solidFill>
                  <a:srgbClr val="FFFFFF"/>
                </a:solidFill>
                <a:latin typeface="Arial MT"/>
                <a:cs typeface="Arial MT"/>
              </a:rPr>
              <a:t>Renforcer</a:t>
            </a:r>
            <a:r>
              <a:rPr sz="2176" spc="6" dirty="0">
                <a:solidFill>
                  <a:srgbClr val="FFFFFF"/>
                </a:solidFill>
                <a:latin typeface="Arial MT"/>
                <a:cs typeface="Arial MT"/>
              </a:rPr>
              <a:t> </a:t>
            </a:r>
            <a:r>
              <a:rPr sz="2176" spc="-12" dirty="0">
                <a:solidFill>
                  <a:srgbClr val="FFFFFF"/>
                </a:solidFill>
                <a:latin typeface="Arial MT"/>
                <a:cs typeface="Arial MT"/>
              </a:rPr>
              <a:t>l’encapsulation,</a:t>
            </a:r>
            <a:r>
              <a:rPr sz="2176" spc="12" dirty="0">
                <a:solidFill>
                  <a:srgbClr val="FFFFFF"/>
                </a:solidFill>
                <a:latin typeface="Arial MT"/>
                <a:cs typeface="Arial MT"/>
              </a:rPr>
              <a:t> </a:t>
            </a:r>
            <a:r>
              <a:rPr sz="2176" spc="-6" dirty="0">
                <a:solidFill>
                  <a:srgbClr val="FFFFFF"/>
                </a:solidFill>
                <a:latin typeface="Arial MT"/>
                <a:cs typeface="Arial MT"/>
              </a:rPr>
              <a:t>en</a:t>
            </a:r>
            <a:r>
              <a:rPr sz="2176" spc="6" dirty="0">
                <a:solidFill>
                  <a:srgbClr val="FFFFFF"/>
                </a:solidFill>
                <a:latin typeface="Arial MT"/>
                <a:cs typeface="Arial MT"/>
              </a:rPr>
              <a:t> </a:t>
            </a:r>
            <a:r>
              <a:rPr sz="2176" spc="-6" dirty="0">
                <a:solidFill>
                  <a:srgbClr val="FFFFFF"/>
                </a:solidFill>
                <a:latin typeface="Arial MT"/>
                <a:cs typeface="Arial MT"/>
              </a:rPr>
              <a:t>ne</a:t>
            </a:r>
            <a:r>
              <a:rPr sz="2176" dirty="0">
                <a:solidFill>
                  <a:srgbClr val="FFFFFF"/>
                </a:solidFill>
                <a:latin typeface="Arial MT"/>
                <a:cs typeface="Arial MT"/>
              </a:rPr>
              <a:t> </a:t>
            </a:r>
            <a:r>
              <a:rPr sz="2176" spc="-6" dirty="0">
                <a:solidFill>
                  <a:srgbClr val="FFFFFF"/>
                </a:solidFill>
                <a:latin typeface="Arial MT"/>
                <a:cs typeface="Arial MT"/>
              </a:rPr>
              <a:t>mettant</a:t>
            </a:r>
            <a:r>
              <a:rPr sz="2176" spc="12" dirty="0">
                <a:solidFill>
                  <a:srgbClr val="FFFFFF"/>
                </a:solidFill>
                <a:latin typeface="Arial MT"/>
                <a:cs typeface="Arial MT"/>
              </a:rPr>
              <a:t> </a:t>
            </a:r>
            <a:r>
              <a:rPr sz="2176" dirty="0">
                <a:solidFill>
                  <a:srgbClr val="FFFFFF"/>
                </a:solidFill>
                <a:latin typeface="Arial MT"/>
                <a:cs typeface="Arial MT"/>
              </a:rPr>
              <a:t>à</a:t>
            </a:r>
            <a:r>
              <a:rPr sz="2176" spc="6" dirty="0">
                <a:solidFill>
                  <a:srgbClr val="FFFFFF"/>
                </a:solidFill>
                <a:latin typeface="Arial MT"/>
                <a:cs typeface="Arial MT"/>
              </a:rPr>
              <a:t> </a:t>
            </a:r>
            <a:r>
              <a:rPr sz="2176" spc="-12" dirty="0">
                <a:solidFill>
                  <a:srgbClr val="FFFFFF"/>
                </a:solidFill>
                <a:latin typeface="Arial MT"/>
                <a:cs typeface="Arial MT"/>
              </a:rPr>
              <a:t>disposition</a:t>
            </a:r>
            <a:r>
              <a:rPr sz="2176" spc="6" dirty="0">
                <a:solidFill>
                  <a:srgbClr val="FFFFFF"/>
                </a:solidFill>
                <a:latin typeface="Arial MT"/>
                <a:cs typeface="Arial MT"/>
              </a:rPr>
              <a:t> </a:t>
            </a:r>
            <a:r>
              <a:rPr sz="2176" spc="-6" dirty="0">
                <a:solidFill>
                  <a:srgbClr val="FFFFFF"/>
                </a:solidFill>
                <a:latin typeface="Arial MT"/>
                <a:cs typeface="Arial MT"/>
              </a:rPr>
              <a:t>d’autres</a:t>
            </a:r>
            <a:r>
              <a:rPr sz="2176" spc="6" dirty="0">
                <a:solidFill>
                  <a:srgbClr val="FFFFFF"/>
                </a:solidFill>
                <a:latin typeface="Arial MT"/>
                <a:cs typeface="Arial MT"/>
              </a:rPr>
              <a:t> </a:t>
            </a:r>
            <a:r>
              <a:rPr sz="2176" spc="-12" dirty="0">
                <a:solidFill>
                  <a:srgbClr val="FFFFFF"/>
                </a:solidFill>
                <a:latin typeface="Arial MT"/>
                <a:cs typeface="Arial MT"/>
              </a:rPr>
              <a:t>modules</a:t>
            </a:r>
            <a:r>
              <a:rPr sz="2176" spc="12" dirty="0">
                <a:solidFill>
                  <a:srgbClr val="FFFFFF"/>
                </a:solidFill>
                <a:latin typeface="Arial MT"/>
                <a:cs typeface="Arial MT"/>
              </a:rPr>
              <a:t> </a:t>
            </a:r>
            <a:r>
              <a:rPr sz="2176" spc="-12" dirty="0">
                <a:solidFill>
                  <a:srgbClr val="FFFFFF"/>
                </a:solidFill>
                <a:latin typeface="Arial MT"/>
                <a:cs typeface="Arial MT"/>
              </a:rPr>
              <a:t>qu’un</a:t>
            </a:r>
            <a:r>
              <a:rPr sz="2176" spc="6" dirty="0">
                <a:solidFill>
                  <a:srgbClr val="FFFFFF"/>
                </a:solidFill>
                <a:latin typeface="Arial MT"/>
                <a:cs typeface="Arial MT"/>
              </a:rPr>
              <a:t> </a:t>
            </a:r>
            <a:r>
              <a:rPr sz="2176" spc="-6" dirty="0">
                <a:solidFill>
                  <a:srgbClr val="FFFFFF"/>
                </a:solidFill>
                <a:latin typeface="Arial MT"/>
                <a:cs typeface="Arial MT"/>
              </a:rPr>
              <a:t>petit </a:t>
            </a:r>
            <a:r>
              <a:rPr sz="2176" spc="-585" dirty="0">
                <a:solidFill>
                  <a:srgbClr val="FFFFFF"/>
                </a:solidFill>
                <a:latin typeface="Arial MT"/>
                <a:cs typeface="Arial MT"/>
              </a:rPr>
              <a:t> </a:t>
            </a:r>
            <a:r>
              <a:rPr sz="2176" spc="-6" dirty="0">
                <a:solidFill>
                  <a:srgbClr val="FFFFFF"/>
                </a:solidFill>
                <a:latin typeface="Arial MT"/>
                <a:cs typeface="Arial MT"/>
              </a:rPr>
              <a:t>nombre</a:t>
            </a:r>
            <a:r>
              <a:rPr sz="2176" spc="-12" dirty="0">
                <a:solidFill>
                  <a:srgbClr val="FFFFFF"/>
                </a:solidFill>
                <a:latin typeface="Arial MT"/>
                <a:cs typeface="Arial MT"/>
              </a:rPr>
              <a:t> </a:t>
            </a:r>
            <a:r>
              <a:rPr sz="2176" spc="-6" dirty="0">
                <a:solidFill>
                  <a:srgbClr val="FFFFFF"/>
                </a:solidFill>
                <a:latin typeface="Arial MT"/>
                <a:cs typeface="Arial MT"/>
              </a:rPr>
              <a:t>de </a:t>
            </a:r>
            <a:r>
              <a:rPr sz="2176" spc="-12" dirty="0">
                <a:solidFill>
                  <a:srgbClr val="FFFFFF"/>
                </a:solidFill>
                <a:latin typeface="Arial MT"/>
                <a:cs typeface="Arial MT"/>
              </a:rPr>
              <a:t>packages.</a:t>
            </a:r>
            <a:endParaRPr sz="2176">
              <a:solidFill>
                <a:prstClr val="black"/>
              </a:solidFill>
              <a:latin typeface="Arial MT"/>
              <a:cs typeface="Arial MT"/>
            </a:endParaRPr>
          </a:p>
          <a:p>
            <a:pPr marL="15356" marR="401548" defTabSz="1105601">
              <a:lnSpc>
                <a:spcPts val="2442"/>
              </a:lnSpc>
              <a:spcBef>
                <a:spcPts val="1276"/>
              </a:spcBef>
            </a:pPr>
            <a:r>
              <a:rPr sz="2176" spc="-6" dirty="0">
                <a:solidFill>
                  <a:srgbClr val="FFFFFF"/>
                </a:solidFill>
                <a:latin typeface="Arial MT"/>
                <a:cs typeface="Arial MT"/>
              </a:rPr>
              <a:t>Mieux </a:t>
            </a:r>
            <a:r>
              <a:rPr sz="2176" spc="-12" dirty="0">
                <a:solidFill>
                  <a:srgbClr val="FFFFFF"/>
                </a:solidFill>
                <a:latin typeface="Arial MT"/>
                <a:cs typeface="Arial MT"/>
              </a:rPr>
              <a:t>fiabiliser</a:t>
            </a:r>
            <a:r>
              <a:rPr sz="2176" dirty="0">
                <a:solidFill>
                  <a:srgbClr val="FFFFFF"/>
                </a:solidFill>
                <a:latin typeface="Arial MT"/>
                <a:cs typeface="Arial MT"/>
              </a:rPr>
              <a:t> </a:t>
            </a:r>
            <a:r>
              <a:rPr sz="2176" spc="-6" dirty="0">
                <a:solidFill>
                  <a:srgbClr val="FFFFFF"/>
                </a:solidFill>
                <a:latin typeface="Arial MT"/>
                <a:cs typeface="Arial MT"/>
              </a:rPr>
              <a:t>la</a:t>
            </a:r>
            <a:r>
              <a:rPr sz="2176" spc="-12" dirty="0">
                <a:solidFill>
                  <a:srgbClr val="FFFFFF"/>
                </a:solidFill>
                <a:latin typeface="Arial MT"/>
                <a:cs typeface="Arial MT"/>
              </a:rPr>
              <a:t> </a:t>
            </a:r>
            <a:r>
              <a:rPr sz="2176" spc="-6" dirty="0">
                <a:solidFill>
                  <a:srgbClr val="FFFFFF"/>
                </a:solidFill>
                <a:latin typeface="Arial MT"/>
                <a:cs typeface="Arial MT"/>
              </a:rPr>
              <a:t>configuration,</a:t>
            </a:r>
            <a:r>
              <a:rPr sz="2176" dirty="0">
                <a:solidFill>
                  <a:srgbClr val="FFFFFF"/>
                </a:solidFill>
                <a:latin typeface="Arial MT"/>
                <a:cs typeface="Arial MT"/>
              </a:rPr>
              <a:t> </a:t>
            </a:r>
            <a:r>
              <a:rPr sz="2176" spc="-6" dirty="0">
                <a:solidFill>
                  <a:srgbClr val="FFFFFF"/>
                </a:solidFill>
                <a:latin typeface="Arial MT"/>
                <a:cs typeface="Arial MT"/>
              </a:rPr>
              <a:t>en</a:t>
            </a:r>
            <a:r>
              <a:rPr sz="2176" spc="-12" dirty="0">
                <a:solidFill>
                  <a:srgbClr val="FFFFFF"/>
                </a:solidFill>
                <a:latin typeface="Arial MT"/>
                <a:cs typeface="Arial MT"/>
              </a:rPr>
              <a:t> </a:t>
            </a:r>
            <a:r>
              <a:rPr sz="2176" spc="-6" dirty="0">
                <a:solidFill>
                  <a:srgbClr val="FFFFFF"/>
                </a:solidFill>
                <a:latin typeface="Arial MT"/>
                <a:cs typeface="Arial MT"/>
              </a:rPr>
              <a:t>permettant</a:t>
            </a:r>
            <a:r>
              <a:rPr sz="2176" dirty="0">
                <a:solidFill>
                  <a:srgbClr val="FFFFFF"/>
                </a:solidFill>
                <a:latin typeface="Arial MT"/>
                <a:cs typeface="Arial MT"/>
              </a:rPr>
              <a:t> </a:t>
            </a:r>
            <a:r>
              <a:rPr sz="2176" spc="-6" dirty="0">
                <a:solidFill>
                  <a:srgbClr val="FFFFFF"/>
                </a:solidFill>
                <a:latin typeface="Arial MT"/>
                <a:cs typeface="Arial MT"/>
              </a:rPr>
              <a:t>de contrôler </a:t>
            </a:r>
            <a:r>
              <a:rPr sz="2176" dirty="0">
                <a:solidFill>
                  <a:srgbClr val="FFFFFF"/>
                </a:solidFill>
                <a:latin typeface="Arial MT"/>
                <a:cs typeface="Arial MT"/>
              </a:rPr>
              <a:t>à</a:t>
            </a:r>
            <a:r>
              <a:rPr sz="2176" spc="-6" dirty="0">
                <a:solidFill>
                  <a:srgbClr val="FFFFFF"/>
                </a:solidFill>
                <a:latin typeface="Arial MT"/>
                <a:cs typeface="Arial MT"/>
              </a:rPr>
              <a:t> la</a:t>
            </a:r>
            <a:r>
              <a:rPr sz="2176" spc="-12" dirty="0">
                <a:solidFill>
                  <a:srgbClr val="FFFFFF"/>
                </a:solidFill>
                <a:latin typeface="Arial MT"/>
                <a:cs typeface="Arial MT"/>
              </a:rPr>
              <a:t> </a:t>
            </a:r>
            <a:r>
              <a:rPr sz="2176" spc="-6" dirty="0">
                <a:solidFill>
                  <a:srgbClr val="FFFFFF"/>
                </a:solidFill>
                <a:latin typeface="Arial MT"/>
                <a:cs typeface="Arial MT"/>
              </a:rPr>
              <a:t>compilation et</a:t>
            </a:r>
            <a:r>
              <a:rPr sz="2176" dirty="0">
                <a:solidFill>
                  <a:srgbClr val="FFFFFF"/>
                </a:solidFill>
                <a:latin typeface="Arial MT"/>
                <a:cs typeface="Arial MT"/>
              </a:rPr>
              <a:t> à </a:t>
            </a:r>
            <a:r>
              <a:rPr sz="2176" spc="-585" dirty="0">
                <a:solidFill>
                  <a:srgbClr val="FFFFFF"/>
                </a:solidFill>
                <a:latin typeface="Arial MT"/>
                <a:cs typeface="Arial MT"/>
              </a:rPr>
              <a:t> </a:t>
            </a:r>
            <a:r>
              <a:rPr sz="2176" spc="-6" dirty="0">
                <a:solidFill>
                  <a:srgbClr val="FFFFFF"/>
                </a:solidFill>
                <a:latin typeface="Arial MT"/>
                <a:cs typeface="Arial MT"/>
              </a:rPr>
              <a:t>l’exécution</a:t>
            </a:r>
            <a:r>
              <a:rPr sz="2176" spc="-12" dirty="0">
                <a:solidFill>
                  <a:srgbClr val="FFFFFF"/>
                </a:solidFill>
                <a:latin typeface="Arial MT"/>
                <a:cs typeface="Arial MT"/>
              </a:rPr>
              <a:t> </a:t>
            </a:r>
            <a:r>
              <a:rPr sz="2176" spc="-6" dirty="0">
                <a:solidFill>
                  <a:srgbClr val="FFFFFF"/>
                </a:solidFill>
                <a:latin typeface="Arial MT"/>
                <a:cs typeface="Arial MT"/>
              </a:rPr>
              <a:t>la présence </a:t>
            </a:r>
            <a:r>
              <a:rPr sz="2176" spc="-12" dirty="0">
                <a:solidFill>
                  <a:srgbClr val="FFFFFF"/>
                </a:solidFill>
                <a:latin typeface="Arial MT"/>
                <a:cs typeface="Arial MT"/>
              </a:rPr>
              <a:t>des</a:t>
            </a:r>
            <a:r>
              <a:rPr sz="2176" dirty="0">
                <a:solidFill>
                  <a:srgbClr val="FFFFFF"/>
                </a:solidFill>
                <a:latin typeface="Arial MT"/>
                <a:cs typeface="Arial MT"/>
              </a:rPr>
              <a:t> </a:t>
            </a:r>
            <a:r>
              <a:rPr sz="2176" spc="-12" dirty="0">
                <a:solidFill>
                  <a:srgbClr val="FFFFFF"/>
                </a:solidFill>
                <a:latin typeface="Arial MT"/>
                <a:cs typeface="Arial MT"/>
              </a:rPr>
              <a:t>bonnes</a:t>
            </a:r>
            <a:r>
              <a:rPr sz="2176" dirty="0">
                <a:solidFill>
                  <a:srgbClr val="FFFFFF"/>
                </a:solidFill>
                <a:latin typeface="Arial MT"/>
                <a:cs typeface="Arial MT"/>
              </a:rPr>
              <a:t> </a:t>
            </a:r>
            <a:r>
              <a:rPr sz="2176" spc="-6" dirty="0">
                <a:solidFill>
                  <a:srgbClr val="FFFFFF"/>
                </a:solidFill>
                <a:latin typeface="Arial MT"/>
                <a:cs typeface="Arial MT"/>
              </a:rPr>
              <a:t>classes.</a:t>
            </a:r>
            <a:endParaRPr sz="2176">
              <a:solidFill>
                <a:prstClr val="black"/>
              </a:solidFill>
              <a:latin typeface="Arial MT"/>
              <a:cs typeface="Arial MT"/>
            </a:endParaRPr>
          </a:p>
          <a:p>
            <a:pPr marL="15356" defTabSz="1105601">
              <a:spcBef>
                <a:spcPts val="1046"/>
              </a:spcBef>
            </a:pPr>
            <a:r>
              <a:rPr sz="2176" spc="-12" dirty="0">
                <a:solidFill>
                  <a:srgbClr val="FFFFFF"/>
                </a:solidFill>
                <a:latin typeface="Arial MT"/>
                <a:cs typeface="Arial MT"/>
              </a:rPr>
              <a:t>Découper</a:t>
            </a:r>
            <a:r>
              <a:rPr sz="2176" spc="-6" dirty="0">
                <a:solidFill>
                  <a:srgbClr val="FFFFFF"/>
                </a:solidFill>
                <a:latin typeface="Arial MT"/>
                <a:cs typeface="Arial MT"/>
              </a:rPr>
              <a:t> un seul projet</a:t>
            </a:r>
            <a:r>
              <a:rPr sz="2176" dirty="0">
                <a:solidFill>
                  <a:srgbClr val="FFFFFF"/>
                </a:solidFill>
                <a:latin typeface="Arial MT"/>
                <a:cs typeface="Arial MT"/>
              </a:rPr>
              <a:t> </a:t>
            </a:r>
            <a:r>
              <a:rPr sz="2176" spc="-6" dirty="0">
                <a:solidFill>
                  <a:srgbClr val="FFFFFF"/>
                </a:solidFill>
                <a:latin typeface="Arial MT"/>
                <a:cs typeface="Arial MT"/>
              </a:rPr>
              <a:t>en </a:t>
            </a:r>
            <a:r>
              <a:rPr sz="2176" spc="-12" dirty="0">
                <a:solidFill>
                  <a:srgbClr val="FFFFFF"/>
                </a:solidFill>
                <a:latin typeface="Arial MT"/>
                <a:cs typeface="Arial MT"/>
              </a:rPr>
              <a:t>modules</a:t>
            </a:r>
            <a:r>
              <a:rPr sz="2176" dirty="0">
                <a:solidFill>
                  <a:srgbClr val="FFFFFF"/>
                </a:solidFill>
                <a:latin typeface="Arial MT"/>
                <a:cs typeface="Arial MT"/>
              </a:rPr>
              <a:t> </a:t>
            </a:r>
            <a:r>
              <a:rPr sz="2176" spc="-6" dirty="0">
                <a:solidFill>
                  <a:srgbClr val="FFFFFF"/>
                </a:solidFill>
                <a:latin typeface="Arial MT"/>
                <a:cs typeface="Arial MT"/>
              </a:rPr>
              <a:t>(c’est le cas</a:t>
            </a:r>
            <a:r>
              <a:rPr sz="2176" dirty="0">
                <a:solidFill>
                  <a:srgbClr val="FFFFFF"/>
                </a:solidFill>
                <a:latin typeface="Arial MT"/>
                <a:cs typeface="Arial MT"/>
              </a:rPr>
              <a:t> </a:t>
            </a:r>
            <a:r>
              <a:rPr sz="2176" spc="-6" dirty="0">
                <a:solidFill>
                  <a:srgbClr val="FFFFFF"/>
                </a:solidFill>
                <a:latin typeface="Arial MT"/>
                <a:cs typeface="Arial MT"/>
              </a:rPr>
              <a:t>de la </a:t>
            </a:r>
            <a:r>
              <a:rPr sz="2176" dirty="0">
                <a:solidFill>
                  <a:srgbClr val="FFFFFF"/>
                </a:solidFill>
                <a:latin typeface="Arial MT"/>
                <a:cs typeface="Arial MT"/>
              </a:rPr>
              <a:t>JVM).</a:t>
            </a:r>
            <a:endParaRPr sz="2176">
              <a:solidFill>
                <a:prstClr val="black"/>
              </a:solidFill>
              <a:latin typeface="Arial MT"/>
              <a:cs typeface="Arial MT"/>
            </a:endParaRPr>
          </a:p>
          <a:p>
            <a:pPr marL="15356" marR="340126" defTabSz="1105601">
              <a:lnSpc>
                <a:spcPts val="2442"/>
              </a:lnSpc>
              <a:spcBef>
                <a:spcPts val="1330"/>
              </a:spcBef>
            </a:pPr>
            <a:r>
              <a:rPr sz="2176" spc="-6" dirty="0">
                <a:solidFill>
                  <a:srgbClr val="FFFFFF"/>
                </a:solidFill>
                <a:latin typeface="Arial MT"/>
                <a:cs typeface="Arial MT"/>
              </a:rPr>
              <a:t>De</a:t>
            </a:r>
            <a:r>
              <a:rPr sz="2176" spc="-12" dirty="0">
                <a:solidFill>
                  <a:srgbClr val="FFFFFF"/>
                </a:solidFill>
                <a:latin typeface="Arial MT"/>
                <a:cs typeface="Arial MT"/>
              </a:rPr>
              <a:t> </a:t>
            </a:r>
            <a:r>
              <a:rPr sz="2176" spc="-6" dirty="0">
                <a:solidFill>
                  <a:srgbClr val="FFFFFF"/>
                </a:solidFill>
                <a:latin typeface="Arial MT"/>
                <a:cs typeface="Arial MT"/>
              </a:rPr>
              <a:t>par</a:t>
            </a:r>
            <a:r>
              <a:rPr sz="2176" dirty="0">
                <a:solidFill>
                  <a:srgbClr val="FFFFFF"/>
                </a:solidFill>
                <a:latin typeface="Arial MT"/>
                <a:cs typeface="Arial MT"/>
              </a:rPr>
              <a:t> </a:t>
            </a:r>
            <a:r>
              <a:rPr sz="2176" spc="-6" dirty="0">
                <a:solidFill>
                  <a:srgbClr val="FFFFFF"/>
                </a:solidFill>
                <a:latin typeface="Arial MT"/>
                <a:cs typeface="Arial MT"/>
              </a:rPr>
              <a:t>son</a:t>
            </a:r>
            <a:r>
              <a:rPr sz="2176" spc="-12" dirty="0">
                <a:solidFill>
                  <a:srgbClr val="FFFFFF"/>
                </a:solidFill>
                <a:latin typeface="Arial MT"/>
                <a:cs typeface="Arial MT"/>
              </a:rPr>
              <a:t> </a:t>
            </a:r>
            <a:r>
              <a:rPr sz="2176" spc="-6" dirty="0">
                <a:solidFill>
                  <a:srgbClr val="FFFFFF"/>
                </a:solidFill>
                <a:latin typeface="Arial MT"/>
                <a:cs typeface="Arial MT"/>
              </a:rPr>
              <a:t>existence,</a:t>
            </a:r>
            <a:r>
              <a:rPr sz="2176" dirty="0">
                <a:solidFill>
                  <a:srgbClr val="FFFFFF"/>
                </a:solidFill>
                <a:latin typeface="Arial MT"/>
                <a:cs typeface="Arial MT"/>
              </a:rPr>
              <a:t> </a:t>
            </a:r>
            <a:r>
              <a:rPr sz="2176" spc="-6" dirty="0">
                <a:solidFill>
                  <a:srgbClr val="FFFFFF"/>
                </a:solidFill>
                <a:latin typeface="Arial MT"/>
                <a:cs typeface="Arial MT"/>
              </a:rPr>
              <a:t>le</a:t>
            </a:r>
            <a:r>
              <a:rPr sz="2176" spc="-12" dirty="0">
                <a:solidFill>
                  <a:srgbClr val="FFFFFF"/>
                </a:solidFill>
                <a:latin typeface="Arial MT"/>
                <a:cs typeface="Arial MT"/>
              </a:rPr>
              <a:t> </a:t>
            </a:r>
            <a:r>
              <a:rPr sz="2176" spc="-6" dirty="0">
                <a:solidFill>
                  <a:srgbClr val="FFFFFF"/>
                </a:solidFill>
                <a:latin typeface="Arial MT"/>
                <a:cs typeface="Arial MT"/>
              </a:rPr>
              <a:t>fichier</a:t>
            </a:r>
            <a:r>
              <a:rPr sz="2176" dirty="0">
                <a:solidFill>
                  <a:srgbClr val="FFFFFF"/>
                </a:solidFill>
                <a:latin typeface="Arial MT"/>
                <a:cs typeface="Arial MT"/>
              </a:rPr>
              <a:t> </a:t>
            </a:r>
            <a:r>
              <a:rPr sz="2176" spc="-6" dirty="0">
                <a:solidFill>
                  <a:srgbClr val="FFFFFF"/>
                </a:solidFill>
                <a:latin typeface="Arial MT"/>
                <a:cs typeface="Arial MT"/>
              </a:rPr>
              <a:t>module-info.java</a:t>
            </a:r>
            <a:r>
              <a:rPr sz="2176" spc="-12" dirty="0">
                <a:solidFill>
                  <a:srgbClr val="FFFFFF"/>
                </a:solidFill>
                <a:latin typeface="Arial MT"/>
                <a:cs typeface="Arial MT"/>
              </a:rPr>
              <a:t> </a:t>
            </a:r>
            <a:r>
              <a:rPr sz="2176" spc="-6" dirty="0">
                <a:solidFill>
                  <a:srgbClr val="FFFFFF"/>
                </a:solidFill>
                <a:latin typeface="Arial MT"/>
                <a:cs typeface="Arial MT"/>
              </a:rPr>
              <a:t>est</a:t>
            </a:r>
            <a:r>
              <a:rPr sz="2176" dirty="0">
                <a:solidFill>
                  <a:srgbClr val="FFFFFF"/>
                </a:solidFill>
                <a:latin typeface="Arial MT"/>
                <a:cs typeface="Arial MT"/>
              </a:rPr>
              <a:t> </a:t>
            </a:r>
            <a:r>
              <a:rPr sz="2176" spc="-6" dirty="0">
                <a:solidFill>
                  <a:srgbClr val="FFFFFF"/>
                </a:solidFill>
                <a:latin typeface="Arial MT"/>
                <a:cs typeface="Arial MT"/>
              </a:rPr>
              <a:t>le</a:t>
            </a:r>
            <a:r>
              <a:rPr sz="2176" spc="-12" dirty="0">
                <a:solidFill>
                  <a:srgbClr val="FFFFFF"/>
                </a:solidFill>
                <a:latin typeface="Arial MT"/>
                <a:cs typeface="Arial MT"/>
              </a:rPr>
              <a:t> ‘document</a:t>
            </a:r>
            <a:r>
              <a:rPr sz="2176" dirty="0">
                <a:solidFill>
                  <a:srgbClr val="FFFFFF"/>
                </a:solidFill>
                <a:latin typeface="Arial MT"/>
                <a:cs typeface="Arial MT"/>
              </a:rPr>
              <a:t> </a:t>
            </a:r>
            <a:r>
              <a:rPr sz="2176" spc="-6" dirty="0">
                <a:solidFill>
                  <a:srgbClr val="FFFFFF"/>
                </a:solidFill>
                <a:latin typeface="Arial MT"/>
                <a:cs typeface="Arial MT"/>
              </a:rPr>
              <a:t>d’architecture’ </a:t>
            </a:r>
            <a:r>
              <a:rPr sz="2176" spc="-585" dirty="0">
                <a:solidFill>
                  <a:srgbClr val="FFFFFF"/>
                </a:solidFill>
                <a:latin typeface="Arial MT"/>
                <a:cs typeface="Arial MT"/>
              </a:rPr>
              <a:t> </a:t>
            </a:r>
            <a:r>
              <a:rPr sz="2176" spc="-6" dirty="0">
                <a:solidFill>
                  <a:srgbClr val="FFFFFF"/>
                </a:solidFill>
                <a:latin typeface="Arial MT"/>
                <a:cs typeface="Arial MT"/>
              </a:rPr>
              <a:t>présentant</a:t>
            </a:r>
            <a:r>
              <a:rPr sz="2176" dirty="0">
                <a:solidFill>
                  <a:srgbClr val="FFFFFF"/>
                </a:solidFill>
                <a:latin typeface="Arial MT"/>
                <a:cs typeface="Arial MT"/>
              </a:rPr>
              <a:t> </a:t>
            </a:r>
            <a:r>
              <a:rPr sz="2176" spc="-6" dirty="0">
                <a:solidFill>
                  <a:srgbClr val="FFFFFF"/>
                </a:solidFill>
                <a:latin typeface="Arial MT"/>
                <a:cs typeface="Arial MT"/>
              </a:rPr>
              <a:t>ce </a:t>
            </a:r>
            <a:r>
              <a:rPr sz="2176" dirty="0">
                <a:solidFill>
                  <a:srgbClr val="FFFFFF"/>
                </a:solidFill>
                <a:latin typeface="Arial MT"/>
                <a:cs typeface="Arial MT"/>
              </a:rPr>
              <a:t>à</a:t>
            </a:r>
            <a:r>
              <a:rPr sz="2176" spc="-6" dirty="0">
                <a:solidFill>
                  <a:srgbClr val="FFFFFF"/>
                </a:solidFill>
                <a:latin typeface="Arial MT"/>
                <a:cs typeface="Arial MT"/>
              </a:rPr>
              <a:t> </a:t>
            </a:r>
            <a:r>
              <a:rPr sz="2176" spc="-12" dirty="0">
                <a:solidFill>
                  <a:srgbClr val="FFFFFF"/>
                </a:solidFill>
                <a:latin typeface="Arial MT"/>
                <a:cs typeface="Arial MT"/>
              </a:rPr>
              <a:t>quoi</a:t>
            </a:r>
            <a:r>
              <a:rPr sz="2176" dirty="0">
                <a:solidFill>
                  <a:srgbClr val="FFFFFF"/>
                </a:solidFill>
                <a:latin typeface="Arial MT"/>
                <a:cs typeface="Arial MT"/>
              </a:rPr>
              <a:t> </a:t>
            </a:r>
            <a:r>
              <a:rPr sz="2176" spc="-6" dirty="0">
                <a:solidFill>
                  <a:srgbClr val="FFFFFF"/>
                </a:solidFill>
                <a:latin typeface="Arial MT"/>
                <a:cs typeface="Arial MT"/>
              </a:rPr>
              <a:t>sert</a:t>
            </a:r>
            <a:r>
              <a:rPr sz="2176" dirty="0">
                <a:solidFill>
                  <a:srgbClr val="FFFFFF"/>
                </a:solidFill>
                <a:latin typeface="Arial MT"/>
                <a:cs typeface="Arial MT"/>
              </a:rPr>
              <a:t> </a:t>
            </a:r>
            <a:r>
              <a:rPr sz="2176" spc="-6" dirty="0">
                <a:solidFill>
                  <a:srgbClr val="FFFFFF"/>
                </a:solidFill>
                <a:latin typeface="Arial MT"/>
                <a:cs typeface="Arial MT"/>
              </a:rPr>
              <a:t>un module et</a:t>
            </a:r>
            <a:r>
              <a:rPr sz="2176" spc="6" dirty="0">
                <a:solidFill>
                  <a:srgbClr val="FFFFFF"/>
                </a:solidFill>
                <a:latin typeface="Arial MT"/>
                <a:cs typeface="Arial MT"/>
              </a:rPr>
              <a:t> </a:t>
            </a:r>
            <a:r>
              <a:rPr sz="2176" spc="-6" dirty="0">
                <a:solidFill>
                  <a:srgbClr val="FFFFFF"/>
                </a:solidFill>
                <a:latin typeface="Arial MT"/>
                <a:cs typeface="Arial MT"/>
              </a:rPr>
              <a:t>ce </a:t>
            </a:r>
            <a:r>
              <a:rPr sz="2176" spc="-12" dirty="0">
                <a:solidFill>
                  <a:srgbClr val="FFFFFF"/>
                </a:solidFill>
                <a:latin typeface="Arial MT"/>
                <a:cs typeface="Arial MT"/>
              </a:rPr>
              <a:t>dont</a:t>
            </a:r>
            <a:r>
              <a:rPr sz="2176" dirty="0">
                <a:solidFill>
                  <a:srgbClr val="FFFFFF"/>
                </a:solidFill>
                <a:latin typeface="Arial MT"/>
                <a:cs typeface="Arial MT"/>
              </a:rPr>
              <a:t> </a:t>
            </a:r>
            <a:r>
              <a:rPr sz="2176" spc="-6" dirty="0">
                <a:solidFill>
                  <a:srgbClr val="FFFFFF"/>
                </a:solidFill>
                <a:latin typeface="Arial MT"/>
                <a:cs typeface="Arial MT"/>
              </a:rPr>
              <a:t>il</a:t>
            </a:r>
            <a:r>
              <a:rPr sz="2176" dirty="0">
                <a:solidFill>
                  <a:srgbClr val="FFFFFF"/>
                </a:solidFill>
                <a:latin typeface="Arial MT"/>
                <a:cs typeface="Arial MT"/>
              </a:rPr>
              <a:t> a</a:t>
            </a:r>
            <a:r>
              <a:rPr sz="2176" spc="-6" dirty="0">
                <a:solidFill>
                  <a:srgbClr val="FFFFFF"/>
                </a:solidFill>
                <a:latin typeface="Arial MT"/>
                <a:cs typeface="Arial MT"/>
              </a:rPr>
              <a:t> </a:t>
            </a:r>
            <a:r>
              <a:rPr sz="2176" spc="-12" dirty="0">
                <a:solidFill>
                  <a:srgbClr val="FFFFFF"/>
                </a:solidFill>
                <a:latin typeface="Arial MT"/>
                <a:cs typeface="Arial MT"/>
              </a:rPr>
              <a:t>besoin.</a:t>
            </a:r>
            <a:r>
              <a:rPr sz="2176" dirty="0">
                <a:solidFill>
                  <a:srgbClr val="FFFFFF"/>
                </a:solidFill>
                <a:latin typeface="Arial MT"/>
                <a:cs typeface="Arial MT"/>
              </a:rPr>
              <a:t> Il</a:t>
            </a:r>
            <a:r>
              <a:rPr sz="2176" spc="-6" dirty="0">
                <a:solidFill>
                  <a:srgbClr val="FFFFFF"/>
                </a:solidFill>
                <a:latin typeface="Arial MT"/>
                <a:cs typeface="Arial MT"/>
              </a:rPr>
              <a:t> </a:t>
            </a:r>
            <a:r>
              <a:rPr sz="2176" spc="-12" dirty="0">
                <a:solidFill>
                  <a:srgbClr val="FFFFFF"/>
                </a:solidFill>
                <a:latin typeface="Arial MT"/>
                <a:cs typeface="Arial MT"/>
              </a:rPr>
              <a:t>peut</a:t>
            </a:r>
            <a:r>
              <a:rPr sz="2176" spc="6" dirty="0">
                <a:solidFill>
                  <a:srgbClr val="FFFFFF"/>
                </a:solidFill>
                <a:latin typeface="Arial MT"/>
                <a:cs typeface="Arial MT"/>
              </a:rPr>
              <a:t> </a:t>
            </a:r>
            <a:r>
              <a:rPr sz="2176" spc="-6" dirty="0">
                <a:solidFill>
                  <a:srgbClr val="FFFFFF"/>
                </a:solidFill>
                <a:latin typeface="Arial MT"/>
                <a:cs typeface="Arial MT"/>
              </a:rPr>
              <a:t>de </a:t>
            </a:r>
            <a:r>
              <a:rPr sz="2176" spc="-12" dirty="0">
                <a:solidFill>
                  <a:srgbClr val="FFFFFF"/>
                </a:solidFill>
                <a:latin typeface="Arial MT"/>
                <a:cs typeface="Arial MT"/>
              </a:rPr>
              <a:t>plus</a:t>
            </a:r>
            <a:r>
              <a:rPr sz="2176" dirty="0">
                <a:solidFill>
                  <a:srgbClr val="FFFFFF"/>
                </a:solidFill>
                <a:latin typeface="Arial MT"/>
                <a:cs typeface="Arial MT"/>
              </a:rPr>
              <a:t> </a:t>
            </a:r>
            <a:r>
              <a:rPr sz="2176" spc="-6" dirty="0">
                <a:solidFill>
                  <a:srgbClr val="FFFFFF"/>
                </a:solidFill>
                <a:latin typeface="Arial MT"/>
                <a:cs typeface="Arial MT"/>
              </a:rPr>
              <a:t>être </a:t>
            </a:r>
            <a:r>
              <a:rPr sz="2176" dirty="0">
                <a:solidFill>
                  <a:srgbClr val="FFFFFF"/>
                </a:solidFill>
                <a:latin typeface="Arial MT"/>
                <a:cs typeface="Arial MT"/>
              </a:rPr>
              <a:t> </a:t>
            </a:r>
            <a:r>
              <a:rPr sz="2176" spc="-6" dirty="0">
                <a:solidFill>
                  <a:srgbClr val="FFFFFF"/>
                </a:solidFill>
                <a:latin typeface="Arial MT"/>
                <a:cs typeface="Arial MT"/>
              </a:rPr>
              <a:t>commenté </a:t>
            </a:r>
            <a:r>
              <a:rPr sz="2176" spc="-12" dirty="0">
                <a:solidFill>
                  <a:srgbClr val="FFFFFF"/>
                </a:solidFill>
                <a:latin typeface="Arial MT"/>
                <a:cs typeface="Arial MT"/>
              </a:rPr>
              <a:t>pour</a:t>
            </a:r>
            <a:r>
              <a:rPr sz="2176" dirty="0">
                <a:solidFill>
                  <a:srgbClr val="FFFFFF"/>
                </a:solidFill>
                <a:latin typeface="Arial MT"/>
                <a:cs typeface="Arial MT"/>
              </a:rPr>
              <a:t> </a:t>
            </a:r>
            <a:r>
              <a:rPr sz="2176" spc="-12" dirty="0">
                <a:solidFill>
                  <a:srgbClr val="FFFFFF"/>
                </a:solidFill>
                <a:latin typeface="Arial MT"/>
                <a:cs typeface="Arial MT"/>
              </a:rPr>
              <a:t>ajouter</a:t>
            </a:r>
            <a:r>
              <a:rPr sz="2176" dirty="0">
                <a:solidFill>
                  <a:srgbClr val="FFFFFF"/>
                </a:solidFill>
                <a:latin typeface="Arial MT"/>
                <a:cs typeface="Arial MT"/>
              </a:rPr>
              <a:t> </a:t>
            </a:r>
            <a:r>
              <a:rPr sz="2176" spc="-6" dirty="0">
                <a:solidFill>
                  <a:srgbClr val="FFFFFF"/>
                </a:solidFill>
                <a:latin typeface="Arial MT"/>
                <a:cs typeface="Arial MT"/>
              </a:rPr>
              <a:t>de la </a:t>
            </a:r>
            <a:r>
              <a:rPr sz="2176" spc="-12" dirty="0">
                <a:solidFill>
                  <a:srgbClr val="FFFFFF"/>
                </a:solidFill>
                <a:latin typeface="Arial MT"/>
                <a:cs typeface="Arial MT"/>
              </a:rPr>
              <a:t>documentation.</a:t>
            </a:r>
            <a:endParaRPr sz="2176">
              <a:solidFill>
                <a:prstClr val="black"/>
              </a:solidFill>
              <a:latin typeface="Arial MT"/>
              <a:cs typeface="Arial MT"/>
            </a:endParaRPr>
          </a:p>
        </p:txBody>
      </p:sp>
    </p:spTree>
    <p:extLst>
      <p:ext uri="{BB962C8B-B14F-4D97-AF65-F5344CB8AC3E}">
        <p14:creationId xmlns:p14="http://schemas.microsoft.com/office/powerpoint/2010/main" val="24315960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963537"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Mod</a:t>
            </a:r>
            <a:r>
              <a:rPr sz="1814" b="1" spc="-12" dirty="0">
                <a:solidFill>
                  <a:srgbClr val="0058FF"/>
                </a:solidFill>
                <a:latin typeface="Arial"/>
                <a:cs typeface="Arial"/>
              </a:rPr>
              <a:t>u</a:t>
            </a:r>
            <a:r>
              <a:rPr sz="1814" b="1" dirty="0">
                <a:solidFill>
                  <a:srgbClr val="0058FF"/>
                </a:solidFill>
                <a:latin typeface="Arial"/>
                <a:cs typeface="Arial"/>
              </a:rPr>
              <a:t>les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6788518" cy="573671"/>
          </a:xfrm>
          <a:prstGeom prst="rect">
            <a:avLst/>
          </a:prstGeom>
        </p:spPr>
        <p:txBody>
          <a:bodyPr vert="horz" wrap="square" lIns="0" tIns="15355" rIns="0" bIns="0" rtlCol="0">
            <a:spAutoFit/>
          </a:bodyPr>
          <a:lstStyle/>
          <a:p>
            <a:pPr marL="15356">
              <a:spcBef>
                <a:spcPts val="121"/>
              </a:spcBef>
            </a:pPr>
            <a:r>
              <a:rPr spc="320" dirty="0"/>
              <a:t>Freins</a:t>
            </a:r>
            <a:r>
              <a:rPr spc="133" dirty="0"/>
              <a:t> </a:t>
            </a:r>
            <a:r>
              <a:rPr spc="514" dirty="0"/>
              <a:t>à</a:t>
            </a:r>
            <a:r>
              <a:rPr spc="145" dirty="0"/>
              <a:t> </a:t>
            </a:r>
            <a:r>
              <a:rPr spc="339" dirty="0"/>
              <a:t>la</a:t>
            </a:r>
            <a:r>
              <a:rPr spc="145" dirty="0"/>
              <a:t> </a:t>
            </a:r>
            <a:r>
              <a:rPr spc="393" dirty="0"/>
              <a:t>modularisation</a:t>
            </a:r>
          </a:p>
        </p:txBody>
      </p:sp>
      <p:sp>
        <p:nvSpPr>
          <p:cNvPr id="4" name="object 4"/>
          <p:cNvSpPr txBox="1"/>
          <p:nvPr/>
        </p:nvSpPr>
        <p:spPr>
          <a:xfrm>
            <a:off x="537432" y="1563880"/>
            <a:ext cx="10981245" cy="2839051"/>
          </a:xfrm>
          <a:prstGeom prst="rect">
            <a:avLst/>
          </a:prstGeom>
        </p:spPr>
        <p:txBody>
          <a:bodyPr vert="horz" wrap="square" lIns="0" tIns="42994" rIns="0" bIns="0" rtlCol="0">
            <a:spAutoFit/>
          </a:bodyPr>
          <a:lstStyle/>
          <a:p>
            <a:pPr marL="15356" marR="6142" algn="just" defTabSz="1105601">
              <a:lnSpc>
                <a:spcPts val="2442"/>
              </a:lnSpc>
              <a:spcBef>
                <a:spcPts val="339"/>
              </a:spcBef>
            </a:pPr>
            <a:r>
              <a:rPr sz="2176" spc="-6" dirty="0">
                <a:solidFill>
                  <a:srgbClr val="FFFFFF"/>
                </a:solidFill>
                <a:latin typeface="Arial MT"/>
                <a:cs typeface="Arial MT"/>
              </a:rPr>
              <a:t>La </a:t>
            </a:r>
            <a:r>
              <a:rPr sz="2176" spc="-12" dirty="0">
                <a:solidFill>
                  <a:srgbClr val="FFFFFF"/>
                </a:solidFill>
                <a:latin typeface="Arial MT"/>
                <a:cs typeface="Arial MT"/>
              </a:rPr>
              <a:t>modularisation </a:t>
            </a:r>
            <a:r>
              <a:rPr sz="2176" spc="-6" dirty="0">
                <a:solidFill>
                  <a:srgbClr val="FFFFFF"/>
                </a:solidFill>
                <a:latin typeface="Arial MT"/>
                <a:cs typeface="Arial MT"/>
              </a:rPr>
              <a:t>est </a:t>
            </a:r>
            <a:r>
              <a:rPr sz="2176" spc="-12" dirty="0">
                <a:solidFill>
                  <a:srgbClr val="FFFFFF"/>
                </a:solidFill>
                <a:latin typeface="Arial MT"/>
                <a:cs typeface="Arial MT"/>
              </a:rPr>
              <a:t>souvent présentée </a:t>
            </a:r>
            <a:r>
              <a:rPr sz="2176" spc="-6" dirty="0">
                <a:solidFill>
                  <a:srgbClr val="FFFFFF"/>
                </a:solidFill>
                <a:latin typeface="Arial MT"/>
                <a:cs typeface="Arial MT"/>
              </a:rPr>
              <a:t>comme une ‘ceinture de sécurité’ et </a:t>
            </a:r>
            <a:r>
              <a:rPr sz="2176" spc="-12" dirty="0">
                <a:solidFill>
                  <a:srgbClr val="FFFFFF"/>
                </a:solidFill>
                <a:latin typeface="Arial MT"/>
                <a:cs typeface="Arial MT"/>
              </a:rPr>
              <a:t>non </a:t>
            </a:r>
            <a:r>
              <a:rPr sz="2176" spc="-6" dirty="0">
                <a:solidFill>
                  <a:srgbClr val="FFFFFF"/>
                </a:solidFill>
                <a:latin typeface="Arial MT"/>
                <a:cs typeface="Arial MT"/>
              </a:rPr>
              <a:t>comme </a:t>
            </a:r>
            <a:r>
              <a:rPr sz="2176" dirty="0">
                <a:solidFill>
                  <a:srgbClr val="FFFFFF"/>
                </a:solidFill>
                <a:latin typeface="Arial MT"/>
                <a:cs typeface="Arial MT"/>
              </a:rPr>
              <a:t> </a:t>
            </a:r>
            <a:r>
              <a:rPr sz="2176" spc="-6" dirty="0">
                <a:solidFill>
                  <a:srgbClr val="FFFFFF"/>
                </a:solidFill>
                <a:latin typeface="Arial MT"/>
                <a:cs typeface="Arial MT"/>
              </a:rPr>
              <a:t>une ‘voiture de course’. Elle </a:t>
            </a:r>
            <a:r>
              <a:rPr sz="2176" spc="-12" dirty="0">
                <a:solidFill>
                  <a:srgbClr val="FFFFFF"/>
                </a:solidFill>
                <a:latin typeface="Arial MT"/>
                <a:cs typeface="Arial MT"/>
              </a:rPr>
              <a:t>n’apporte </a:t>
            </a:r>
            <a:r>
              <a:rPr sz="2176" spc="-6" dirty="0">
                <a:solidFill>
                  <a:srgbClr val="FFFFFF"/>
                </a:solidFill>
                <a:latin typeface="Arial MT"/>
                <a:cs typeface="Arial MT"/>
              </a:rPr>
              <a:t>que </a:t>
            </a:r>
            <a:r>
              <a:rPr sz="2176" spc="-12" dirty="0">
                <a:solidFill>
                  <a:srgbClr val="FFFFFF"/>
                </a:solidFill>
                <a:latin typeface="Arial MT"/>
                <a:cs typeface="Arial MT"/>
              </a:rPr>
              <a:t>des </a:t>
            </a:r>
            <a:r>
              <a:rPr sz="2176" spc="-6" dirty="0">
                <a:solidFill>
                  <a:srgbClr val="FFFFFF"/>
                </a:solidFill>
                <a:latin typeface="Arial MT"/>
                <a:cs typeface="Arial MT"/>
              </a:rPr>
              <a:t>sécurités sur un ou </a:t>
            </a:r>
            <a:r>
              <a:rPr sz="2176" spc="-12" dirty="0">
                <a:solidFill>
                  <a:srgbClr val="FFFFFF"/>
                </a:solidFill>
                <a:latin typeface="Arial MT"/>
                <a:cs typeface="Arial MT"/>
              </a:rPr>
              <a:t>plusieurs </a:t>
            </a:r>
            <a:r>
              <a:rPr sz="2176" spc="-6" dirty="0">
                <a:solidFill>
                  <a:srgbClr val="FFFFFF"/>
                </a:solidFill>
                <a:latin typeface="Arial MT"/>
                <a:cs typeface="Arial MT"/>
              </a:rPr>
              <a:t>programmes. </a:t>
            </a:r>
            <a:r>
              <a:rPr sz="2176" spc="-592" dirty="0">
                <a:solidFill>
                  <a:srgbClr val="FFFFFF"/>
                </a:solidFill>
                <a:latin typeface="Arial MT"/>
                <a:cs typeface="Arial MT"/>
              </a:rPr>
              <a:t> </a:t>
            </a:r>
            <a:r>
              <a:rPr sz="2176" spc="-12" dirty="0">
                <a:solidFill>
                  <a:srgbClr val="FFFFFF"/>
                </a:solidFill>
                <a:latin typeface="Arial MT"/>
                <a:cs typeface="Arial MT"/>
              </a:rPr>
              <a:t>Néanmoins,</a:t>
            </a:r>
            <a:r>
              <a:rPr sz="2176" dirty="0">
                <a:solidFill>
                  <a:srgbClr val="FFFFFF"/>
                </a:solidFill>
                <a:latin typeface="Arial MT"/>
                <a:cs typeface="Arial MT"/>
              </a:rPr>
              <a:t> </a:t>
            </a:r>
            <a:r>
              <a:rPr sz="2176" spc="-6" dirty="0">
                <a:solidFill>
                  <a:srgbClr val="FFFFFF"/>
                </a:solidFill>
                <a:latin typeface="Arial MT"/>
                <a:cs typeface="Arial MT"/>
              </a:rPr>
              <a:t>comme toute</a:t>
            </a:r>
            <a:r>
              <a:rPr sz="2176" dirty="0">
                <a:solidFill>
                  <a:srgbClr val="FFFFFF"/>
                </a:solidFill>
                <a:latin typeface="Arial MT"/>
                <a:cs typeface="Arial MT"/>
              </a:rPr>
              <a:t> </a:t>
            </a:r>
            <a:r>
              <a:rPr sz="2176" spc="-12" dirty="0">
                <a:solidFill>
                  <a:srgbClr val="FFFFFF"/>
                </a:solidFill>
                <a:latin typeface="Arial MT"/>
                <a:cs typeface="Arial MT"/>
              </a:rPr>
              <a:t>évolution,</a:t>
            </a:r>
            <a:r>
              <a:rPr sz="2176" dirty="0">
                <a:solidFill>
                  <a:srgbClr val="FFFFFF"/>
                </a:solidFill>
                <a:latin typeface="Arial MT"/>
                <a:cs typeface="Arial MT"/>
              </a:rPr>
              <a:t> </a:t>
            </a:r>
            <a:r>
              <a:rPr sz="2176" spc="-6" dirty="0">
                <a:solidFill>
                  <a:srgbClr val="FFFFFF"/>
                </a:solidFill>
                <a:latin typeface="Arial MT"/>
                <a:cs typeface="Arial MT"/>
              </a:rPr>
              <a:t>elle</a:t>
            </a:r>
            <a:r>
              <a:rPr sz="2176" dirty="0">
                <a:solidFill>
                  <a:srgbClr val="FFFFFF"/>
                </a:solidFill>
                <a:latin typeface="Arial MT"/>
                <a:cs typeface="Arial MT"/>
              </a:rPr>
              <a:t> </a:t>
            </a:r>
            <a:r>
              <a:rPr sz="2176" spc="-12" dirty="0">
                <a:solidFill>
                  <a:srgbClr val="FFFFFF"/>
                </a:solidFill>
                <a:latin typeface="Arial MT"/>
                <a:cs typeface="Arial MT"/>
              </a:rPr>
              <a:t>peut</a:t>
            </a:r>
            <a:r>
              <a:rPr sz="2176" dirty="0">
                <a:solidFill>
                  <a:srgbClr val="FFFFFF"/>
                </a:solidFill>
                <a:latin typeface="Arial MT"/>
                <a:cs typeface="Arial MT"/>
              </a:rPr>
              <a:t> </a:t>
            </a:r>
            <a:r>
              <a:rPr sz="2176" spc="-6" dirty="0">
                <a:solidFill>
                  <a:srgbClr val="FFFFFF"/>
                </a:solidFill>
                <a:latin typeface="Arial MT"/>
                <a:cs typeface="Arial MT"/>
              </a:rPr>
              <a:t>aussi</a:t>
            </a:r>
            <a:r>
              <a:rPr sz="2176" dirty="0">
                <a:solidFill>
                  <a:srgbClr val="FFFFFF"/>
                </a:solidFill>
                <a:latin typeface="Arial MT"/>
                <a:cs typeface="Arial MT"/>
              </a:rPr>
              <a:t> </a:t>
            </a:r>
            <a:r>
              <a:rPr sz="2176" spc="-12" dirty="0">
                <a:solidFill>
                  <a:srgbClr val="FFFFFF"/>
                </a:solidFill>
                <a:latin typeface="Arial MT"/>
                <a:cs typeface="Arial MT"/>
              </a:rPr>
              <a:t>apporter</a:t>
            </a:r>
            <a:r>
              <a:rPr sz="2176" dirty="0">
                <a:solidFill>
                  <a:srgbClr val="FFFFFF"/>
                </a:solidFill>
                <a:latin typeface="Arial MT"/>
                <a:cs typeface="Arial MT"/>
              </a:rPr>
              <a:t> </a:t>
            </a:r>
            <a:r>
              <a:rPr sz="2176" spc="-12" dirty="0">
                <a:solidFill>
                  <a:srgbClr val="FFFFFF"/>
                </a:solidFill>
                <a:latin typeface="Arial MT"/>
                <a:cs typeface="Arial MT"/>
              </a:rPr>
              <a:t>des</a:t>
            </a:r>
            <a:r>
              <a:rPr sz="2176" spc="6" dirty="0">
                <a:solidFill>
                  <a:srgbClr val="FFFFFF"/>
                </a:solidFill>
                <a:latin typeface="Arial MT"/>
                <a:cs typeface="Arial MT"/>
              </a:rPr>
              <a:t> </a:t>
            </a:r>
            <a:r>
              <a:rPr sz="2176" spc="-6" dirty="0">
                <a:solidFill>
                  <a:srgbClr val="FFFFFF"/>
                </a:solidFill>
                <a:latin typeface="Arial MT"/>
                <a:cs typeface="Arial MT"/>
              </a:rPr>
              <a:t>problèmes.</a:t>
            </a:r>
            <a:endParaRPr sz="2176">
              <a:solidFill>
                <a:prstClr val="black"/>
              </a:solidFill>
              <a:latin typeface="Arial MT"/>
              <a:cs typeface="Arial MT"/>
            </a:endParaRPr>
          </a:p>
          <a:p>
            <a:pPr marL="15356" marR="169679" defTabSz="1105601">
              <a:lnSpc>
                <a:spcPts val="2442"/>
              </a:lnSpc>
              <a:spcBef>
                <a:spcPts val="1270"/>
              </a:spcBef>
            </a:pPr>
            <a:r>
              <a:rPr sz="2176" spc="-6" dirty="0">
                <a:solidFill>
                  <a:srgbClr val="FFFFFF"/>
                </a:solidFill>
                <a:latin typeface="Arial MT"/>
                <a:cs typeface="Arial MT"/>
              </a:rPr>
              <a:t>De</a:t>
            </a:r>
            <a:r>
              <a:rPr sz="2176" dirty="0">
                <a:solidFill>
                  <a:srgbClr val="FFFFFF"/>
                </a:solidFill>
                <a:latin typeface="Arial MT"/>
                <a:cs typeface="Arial MT"/>
              </a:rPr>
              <a:t> </a:t>
            </a:r>
            <a:r>
              <a:rPr sz="2176" spc="-6" dirty="0">
                <a:solidFill>
                  <a:srgbClr val="FFFFFF"/>
                </a:solidFill>
                <a:latin typeface="Arial MT"/>
                <a:cs typeface="Arial MT"/>
              </a:rPr>
              <a:t>plus,</a:t>
            </a:r>
            <a:r>
              <a:rPr sz="2176" spc="6" dirty="0">
                <a:solidFill>
                  <a:srgbClr val="FFFFFF"/>
                </a:solidFill>
                <a:latin typeface="Arial MT"/>
                <a:cs typeface="Arial MT"/>
              </a:rPr>
              <a:t> </a:t>
            </a:r>
            <a:r>
              <a:rPr sz="2176" spc="-6" dirty="0">
                <a:solidFill>
                  <a:srgbClr val="FFFFFF"/>
                </a:solidFill>
                <a:latin typeface="Arial MT"/>
                <a:cs typeface="Arial MT"/>
              </a:rPr>
              <a:t>la</a:t>
            </a:r>
            <a:r>
              <a:rPr sz="2176" dirty="0">
                <a:solidFill>
                  <a:srgbClr val="FFFFFF"/>
                </a:solidFill>
                <a:latin typeface="Arial MT"/>
                <a:cs typeface="Arial MT"/>
              </a:rPr>
              <a:t> </a:t>
            </a:r>
            <a:r>
              <a:rPr sz="2176" spc="-12" dirty="0">
                <a:solidFill>
                  <a:srgbClr val="FFFFFF"/>
                </a:solidFill>
                <a:latin typeface="Arial MT"/>
                <a:cs typeface="Arial MT"/>
              </a:rPr>
              <a:t>modularisation</a:t>
            </a:r>
            <a:r>
              <a:rPr sz="2176" dirty="0">
                <a:solidFill>
                  <a:srgbClr val="FFFFFF"/>
                </a:solidFill>
                <a:latin typeface="Arial MT"/>
                <a:cs typeface="Arial MT"/>
              </a:rPr>
              <a:t> </a:t>
            </a:r>
            <a:r>
              <a:rPr sz="2176" spc="-6" dirty="0">
                <a:solidFill>
                  <a:srgbClr val="FFFFFF"/>
                </a:solidFill>
                <a:latin typeface="Arial MT"/>
                <a:cs typeface="Arial MT"/>
              </a:rPr>
              <a:t>de</a:t>
            </a:r>
            <a:r>
              <a:rPr sz="2176" dirty="0">
                <a:solidFill>
                  <a:srgbClr val="FFFFFF"/>
                </a:solidFill>
                <a:latin typeface="Arial MT"/>
                <a:cs typeface="Arial MT"/>
              </a:rPr>
              <a:t> </a:t>
            </a:r>
            <a:r>
              <a:rPr sz="2176" spc="-6" dirty="0">
                <a:solidFill>
                  <a:srgbClr val="FFFFFF"/>
                </a:solidFill>
                <a:latin typeface="Arial MT"/>
                <a:cs typeface="Arial MT"/>
              </a:rPr>
              <a:t>projets</a:t>
            </a:r>
            <a:r>
              <a:rPr sz="2176" spc="6" dirty="0">
                <a:solidFill>
                  <a:srgbClr val="FFFFFF"/>
                </a:solidFill>
                <a:latin typeface="Arial MT"/>
                <a:cs typeface="Arial MT"/>
              </a:rPr>
              <a:t> </a:t>
            </a:r>
            <a:r>
              <a:rPr sz="2176" spc="-12" dirty="0">
                <a:solidFill>
                  <a:srgbClr val="FFFFFF"/>
                </a:solidFill>
                <a:latin typeface="Arial MT"/>
                <a:cs typeface="Arial MT"/>
              </a:rPr>
              <a:t>d’une</a:t>
            </a:r>
            <a:r>
              <a:rPr sz="2176" dirty="0">
                <a:solidFill>
                  <a:srgbClr val="FFFFFF"/>
                </a:solidFill>
                <a:latin typeface="Arial MT"/>
                <a:cs typeface="Arial MT"/>
              </a:rPr>
              <a:t> </a:t>
            </a:r>
            <a:r>
              <a:rPr sz="2176" spc="-6" dirty="0">
                <a:solidFill>
                  <a:srgbClr val="FFFFFF"/>
                </a:solidFill>
                <a:latin typeface="Arial MT"/>
                <a:cs typeface="Arial MT"/>
              </a:rPr>
              <a:t>entreprise</a:t>
            </a:r>
            <a:r>
              <a:rPr sz="2176" dirty="0">
                <a:solidFill>
                  <a:srgbClr val="FFFFFF"/>
                </a:solidFill>
                <a:latin typeface="Arial MT"/>
                <a:cs typeface="Arial MT"/>
              </a:rPr>
              <a:t> se </a:t>
            </a:r>
            <a:r>
              <a:rPr sz="2176" spc="-6" dirty="0">
                <a:solidFill>
                  <a:srgbClr val="FFFFFF"/>
                </a:solidFill>
                <a:latin typeface="Arial MT"/>
                <a:cs typeface="Arial MT"/>
              </a:rPr>
              <a:t>fait</a:t>
            </a:r>
            <a:r>
              <a:rPr sz="2176" spc="6" dirty="0">
                <a:solidFill>
                  <a:srgbClr val="FFFFFF"/>
                </a:solidFill>
                <a:latin typeface="Arial MT"/>
                <a:cs typeface="Arial MT"/>
              </a:rPr>
              <a:t> </a:t>
            </a:r>
            <a:r>
              <a:rPr sz="2176" spc="-12" dirty="0">
                <a:solidFill>
                  <a:srgbClr val="FFFFFF"/>
                </a:solidFill>
                <a:latin typeface="Arial MT"/>
                <a:cs typeface="Arial MT"/>
              </a:rPr>
              <a:t>plus</a:t>
            </a:r>
            <a:r>
              <a:rPr sz="2176" spc="12" dirty="0">
                <a:solidFill>
                  <a:srgbClr val="FFFFFF"/>
                </a:solidFill>
                <a:latin typeface="Arial MT"/>
                <a:cs typeface="Arial MT"/>
              </a:rPr>
              <a:t> </a:t>
            </a:r>
            <a:r>
              <a:rPr sz="2176" spc="-12" dirty="0">
                <a:solidFill>
                  <a:srgbClr val="FFFFFF"/>
                </a:solidFill>
                <a:latin typeface="Arial MT"/>
                <a:cs typeface="Arial MT"/>
              </a:rPr>
              <a:t>naturellement</a:t>
            </a:r>
            <a:r>
              <a:rPr sz="2176" spc="6" dirty="0">
                <a:solidFill>
                  <a:srgbClr val="FFFFFF"/>
                </a:solidFill>
                <a:latin typeface="Arial MT"/>
                <a:cs typeface="Arial MT"/>
              </a:rPr>
              <a:t> </a:t>
            </a:r>
            <a:r>
              <a:rPr sz="2176" spc="-6" dirty="0">
                <a:solidFill>
                  <a:srgbClr val="FFFFFF"/>
                </a:solidFill>
                <a:latin typeface="Arial MT"/>
                <a:cs typeface="Arial MT"/>
              </a:rPr>
              <a:t>du</a:t>
            </a:r>
            <a:r>
              <a:rPr sz="2176" dirty="0">
                <a:solidFill>
                  <a:srgbClr val="FFFFFF"/>
                </a:solidFill>
                <a:latin typeface="Arial MT"/>
                <a:cs typeface="Arial MT"/>
              </a:rPr>
              <a:t> </a:t>
            </a:r>
            <a:r>
              <a:rPr sz="2176" spc="-6" dirty="0">
                <a:solidFill>
                  <a:srgbClr val="FFFFFF"/>
                </a:solidFill>
                <a:latin typeface="Arial MT"/>
                <a:cs typeface="Arial MT"/>
              </a:rPr>
              <a:t>bas </a:t>
            </a:r>
            <a:r>
              <a:rPr sz="2176" dirty="0">
                <a:solidFill>
                  <a:srgbClr val="FFFFFF"/>
                </a:solidFill>
                <a:latin typeface="Arial MT"/>
                <a:cs typeface="Arial MT"/>
              </a:rPr>
              <a:t> </a:t>
            </a:r>
            <a:r>
              <a:rPr sz="2176" spc="-6" dirty="0">
                <a:solidFill>
                  <a:srgbClr val="FFFFFF"/>
                </a:solidFill>
                <a:latin typeface="Arial MT"/>
                <a:cs typeface="Arial MT"/>
              </a:rPr>
              <a:t>vers</a:t>
            </a:r>
            <a:r>
              <a:rPr sz="2176" dirty="0">
                <a:solidFill>
                  <a:srgbClr val="FFFFFF"/>
                </a:solidFill>
                <a:latin typeface="Arial MT"/>
                <a:cs typeface="Arial MT"/>
              </a:rPr>
              <a:t> </a:t>
            </a:r>
            <a:r>
              <a:rPr sz="2176" spc="-6" dirty="0">
                <a:solidFill>
                  <a:srgbClr val="FFFFFF"/>
                </a:solidFill>
                <a:latin typeface="Arial MT"/>
                <a:cs typeface="Arial MT"/>
              </a:rPr>
              <a:t>le haut.</a:t>
            </a:r>
            <a:r>
              <a:rPr sz="2176" dirty="0">
                <a:solidFill>
                  <a:srgbClr val="FFFFFF"/>
                </a:solidFill>
                <a:latin typeface="Arial MT"/>
                <a:cs typeface="Arial MT"/>
              </a:rPr>
              <a:t> </a:t>
            </a:r>
            <a:r>
              <a:rPr sz="2176" spc="-42" dirty="0">
                <a:solidFill>
                  <a:srgbClr val="FFFFFF"/>
                </a:solidFill>
                <a:latin typeface="Arial MT"/>
                <a:cs typeface="Arial MT"/>
              </a:rPr>
              <a:t>Or,</a:t>
            </a:r>
            <a:r>
              <a:rPr sz="2176" dirty="0">
                <a:solidFill>
                  <a:srgbClr val="FFFFFF"/>
                </a:solidFill>
                <a:latin typeface="Arial MT"/>
                <a:cs typeface="Arial MT"/>
              </a:rPr>
              <a:t> </a:t>
            </a:r>
            <a:r>
              <a:rPr sz="2176" spc="-6" dirty="0">
                <a:solidFill>
                  <a:srgbClr val="FFFFFF"/>
                </a:solidFill>
                <a:latin typeface="Arial MT"/>
                <a:cs typeface="Arial MT"/>
              </a:rPr>
              <a:t>les</a:t>
            </a:r>
            <a:r>
              <a:rPr sz="2176" spc="6" dirty="0">
                <a:solidFill>
                  <a:srgbClr val="FFFFFF"/>
                </a:solidFill>
                <a:latin typeface="Arial MT"/>
                <a:cs typeface="Arial MT"/>
              </a:rPr>
              <a:t> </a:t>
            </a:r>
            <a:r>
              <a:rPr sz="2176" spc="-6" dirty="0">
                <a:solidFill>
                  <a:srgbClr val="FFFFFF"/>
                </a:solidFill>
                <a:latin typeface="Arial MT"/>
                <a:cs typeface="Arial MT"/>
              </a:rPr>
              <a:t>modules</a:t>
            </a:r>
            <a:r>
              <a:rPr sz="2176" dirty="0">
                <a:solidFill>
                  <a:srgbClr val="FFFFFF"/>
                </a:solidFill>
                <a:latin typeface="Arial MT"/>
                <a:cs typeface="Arial MT"/>
              </a:rPr>
              <a:t> </a:t>
            </a:r>
            <a:r>
              <a:rPr sz="2176" spc="-6" dirty="0">
                <a:solidFill>
                  <a:srgbClr val="FFFFFF"/>
                </a:solidFill>
                <a:latin typeface="Arial MT"/>
                <a:cs typeface="Arial MT"/>
              </a:rPr>
              <a:t>de plus</a:t>
            </a:r>
            <a:r>
              <a:rPr sz="2176" dirty="0">
                <a:solidFill>
                  <a:srgbClr val="FFFFFF"/>
                </a:solidFill>
                <a:latin typeface="Arial MT"/>
                <a:cs typeface="Arial MT"/>
              </a:rPr>
              <a:t> </a:t>
            </a:r>
            <a:r>
              <a:rPr sz="2176" spc="-6" dirty="0">
                <a:solidFill>
                  <a:srgbClr val="FFFFFF"/>
                </a:solidFill>
                <a:latin typeface="Arial MT"/>
                <a:cs typeface="Arial MT"/>
              </a:rPr>
              <a:t>bas</a:t>
            </a:r>
            <a:r>
              <a:rPr sz="2176" dirty="0">
                <a:solidFill>
                  <a:srgbClr val="FFFFFF"/>
                </a:solidFill>
                <a:latin typeface="Arial MT"/>
                <a:cs typeface="Arial MT"/>
              </a:rPr>
              <a:t> </a:t>
            </a:r>
            <a:r>
              <a:rPr sz="2176" spc="-6" dirty="0">
                <a:solidFill>
                  <a:srgbClr val="FFFFFF"/>
                </a:solidFill>
                <a:latin typeface="Arial MT"/>
                <a:cs typeface="Arial MT"/>
              </a:rPr>
              <a:t>niveau</a:t>
            </a:r>
            <a:r>
              <a:rPr sz="2176" dirty="0">
                <a:solidFill>
                  <a:srgbClr val="FFFFFF"/>
                </a:solidFill>
                <a:latin typeface="Arial MT"/>
                <a:cs typeface="Arial MT"/>
              </a:rPr>
              <a:t> </a:t>
            </a:r>
            <a:r>
              <a:rPr sz="2176" spc="-6" dirty="0">
                <a:solidFill>
                  <a:srgbClr val="FFFFFF"/>
                </a:solidFill>
                <a:latin typeface="Arial MT"/>
                <a:cs typeface="Arial MT"/>
              </a:rPr>
              <a:t>sont</a:t>
            </a:r>
            <a:r>
              <a:rPr sz="2176" dirty="0">
                <a:solidFill>
                  <a:srgbClr val="FFFFFF"/>
                </a:solidFill>
                <a:latin typeface="Arial MT"/>
                <a:cs typeface="Arial MT"/>
              </a:rPr>
              <a:t> </a:t>
            </a:r>
            <a:r>
              <a:rPr sz="2176" spc="-12" dirty="0">
                <a:solidFill>
                  <a:srgbClr val="FFFFFF"/>
                </a:solidFill>
                <a:latin typeface="Arial MT"/>
                <a:cs typeface="Arial MT"/>
              </a:rPr>
              <a:t>généralement</a:t>
            </a:r>
            <a:r>
              <a:rPr sz="2176" dirty="0">
                <a:solidFill>
                  <a:srgbClr val="FFFFFF"/>
                </a:solidFill>
                <a:latin typeface="Arial MT"/>
                <a:cs typeface="Arial MT"/>
              </a:rPr>
              <a:t> </a:t>
            </a:r>
            <a:r>
              <a:rPr sz="2176" spc="-12" dirty="0">
                <a:solidFill>
                  <a:srgbClr val="FFFFFF"/>
                </a:solidFill>
                <a:latin typeface="Arial MT"/>
                <a:cs typeface="Arial MT"/>
              </a:rPr>
              <a:t>des</a:t>
            </a:r>
            <a:r>
              <a:rPr sz="2176" dirty="0">
                <a:solidFill>
                  <a:srgbClr val="FFFFFF"/>
                </a:solidFill>
                <a:latin typeface="Arial MT"/>
                <a:cs typeface="Arial MT"/>
              </a:rPr>
              <a:t> </a:t>
            </a:r>
            <a:r>
              <a:rPr sz="2176" spc="-6" dirty="0">
                <a:solidFill>
                  <a:srgbClr val="FFFFFF"/>
                </a:solidFill>
                <a:latin typeface="Arial MT"/>
                <a:cs typeface="Arial MT"/>
              </a:rPr>
              <a:t>JARs</a:t>
            </a:r>
            <a:r>
              <a:rPr sz="2176" dirty="0">
                <a:solidFill>
                  <a:srgbClr val="FFFFFF"/>
                </a:solidFill>
                <a:latin typeface="Arial MT"/>
                <a:cs typeface="Arial MT"/>
              </a:rPr>
              <a:t> </a:t>
            </a:r>
            <a:r>
              <a:rPr sz="2176" spc="-12" dirty="0">
                <a:solidFill>
                  <a:srgbClr val="FFFFFF"/>
                </a:solidFill>
                <a:latin typeface="Arial MT"/>
                <a:cs typeface="Arial MT"/>
              </a:rPr>
              <a:t>provenant </a:t>
            </a:r>
            <a:r>
              <a:rPr sz="2176" spc="-585" dirty="0">
                <a:solidFill>
                  <a:srgbClr val="FFFFFF"/>
                </a:solidFill>
                <a:latin typeface="Arial MT"/>
                <a:cs typeface="Arial MT"/>
              </a:rPr>
              <a:t> </a:t>
            </a:r>
            <a:r>
              <a:rPr sz="2176" spc="-6" dirty="0">
                <a:solidFill>
                  <a:srgbClr val="FFFFFF"/>
                </a:solidFill>
                <a:latin typeface="Arial MT"/>
                <a:cs typeface="Arial MT"/>
              </a:rPr>
              <a:t>des référentiels</a:t>
            </a:r>
            <a:r>
              <a:rPr sz="2176" dirty="0">
                <a:solidFill>
                  <a:srgbClr val="FFFFFF"/>
                </a:solidFill>
                <a:latin typeface="Arial MT"/>
                <a:cs typeface="Arial MT"/>
              </a:rPr>
              <a:t> </a:t>
            </a:r>
            <a:r>
              <a:rPr sz="2176" spc="-6" dirty="0">
                <a:solidFill>
                  <a:srgbClr val="FFFFFF"/>
                </a:solidFill>
                <a:latin typeface="Arial MT"/>
                <a:cs typeface="Arial MT"/>
              </a:rPr>
              <a:t>Maven, qui ne</a:t>
            </a:r>
            <a:r>
              <a:rPr sz="2176" spc="-12" dirty="0">
                <a:solidFill>
                  <a:srgbClr val="FFFFFF"/>
                </a:solidFill>
                <a:latin typeface="Arial MT"/>
                <a:cs typeface="Arial MT"/>
              </a:rPr>
              <a:t> </a:t>
            </a:r>
            <a:r>
              <a:rPr sz="2176" spc="-6" dirty="0">
                <a:solidFill>
                  <a:srgbClr val="FFFFFF"/>
                </a:solidFill>
                <a:latin typeface="Arial MT"/>
                <a:cs typeface="Arial MT"/>
              </a:rPr>
              <a:t>sont</a:t>
            </a:r>
            <a:r>
              <a:rPr sz="2176" dirty="0">
                <a:solidFill>
                  <a:srgbClr val="FFFFFF"/>
                </a:solidFill>
                <a:latin typeface="Arial MT"/>
                <a:cs typeface="Arial MT"/>
              </a:rPr>
              <a:t> </a:t>
            </a:r>
            <a:r>
              <a:rPr sz="2176" spc="-6" dirty="0">
                <a:solidFill>
                  <a:srgbClr val="FFFFFF"/>
                </a:solidFill>
                <a:latin typeface="Arial MT"/>
                <a:cs typeface="Arial MT"/>
              </a:rPr>
              <a:t>pas</a:t>
            </a:r>
            <a:r>
              <a:rPr sz="2176" dirty="0">
                <a:solidFill>
                  <a:srgbClr val="FFFFFF"/>
                </a:solidFill>
                <a:latin typeface="Arial MT"/>
                <a:cs typeface="Arial MT"/>
              </a:rPr>
              <a:t> </a:t>
            </a:r>
            <a:r>
              <a:rPr sz="2176" spc="-6" dirty="0">
                <a:solidFill>
                  <a:srgbClr val="FFFFFF"/>
                </a:solidFill>
                <a:latin typeface="Arial MT"/>
                <a:cs typeface="Arial MT"/>
              </a:rPr>
              <a:t>encore</a:t>
            </a:r>
            <a:r>
              <a:rPr sz="2176" spc="-12" dirty="0">
                <a:solidFill>
                  <a:srgbClr val="FFFFFF"/>
                </a:solidFill>
                <a:latin typeface="Arial MT"/>
                <a:cs typeface="Arial MT"/>
              </a:rPr>
              <a:t> </a:t>
            </a:r>
            <a:r>
              <a:rPr sz="2176" spc="-6" dirty="0">
                <a:solidFill>
                  <a:srgbClr val="FFFFFF"/>
                </a:solidFill>
                <a:latin typeface="Arial MT"/>
                <a:cs typeface="Arial MT"/>
              </a:rPr>
              <a:t>tous</a:t>
            </a:r>
            <a:r>
              <a:rPr sz="2176" dirty="0">
                <a:solidFill>
                  <a:srgbClr val="FFFFFF"/>
                </a:solidFill>
                <a:latin typeface="Arial MT"/>
                <a:cs typeface="Arial MT"/>
              </a:rPr>
              <a:t> </a:t>
            </a:r>
            <a:r>
              <a:rPr sz="2176" spc="-6" dirty="0">
                <a:solidFill>
                  <a:srgbClr val="FFFFFF"/>
                </a:solidFill>
                <a:latin typeface="Arial MT"/>
                <a:cs typeface="Arial MT"/>
              </a:rPr>
              <a:t>modularisés.</a:t>
            </a:r>
            <a:endParaRPr sz="2176">
              <a:solidFill>
                <a:prstClr val="black"/>
              </a:solidFill>
              <a:latin typeface="Arial MT"/>
              <a:cs typeface="Arial MT"/>
            </a:endParaRPr>
          </a:p>
          <a:p>
            <a:pPr marL="15356" marR="552801" defTabSz="1105601">
              <a:lnSpc>
                <a:spcPts val="2442"/>
              </a:lnSpc>
              <a:spcBef>
                <a:spcPts val="1264"/>
              </a:spcBef>
            </a:pPr>
            <a:r>
              <a:rPr sz="2176" spc="-6" dirty="0">
                <a:solidFill>
                  <a:srgbClr val="FFFFFF"/>
                </a:solidFill>
                <a:latin typeface="Arial MT"/>
                <a:cs typeface="Arial MT"/>
              </a:rPr>
              <a:t>Les projets sont déjà tous ‘modularisés’ en entreprise, parce </a:t>
            </a:r>
            <a:r>
              <a:rPr sz="2176" spc="-12" dirty="0">
                <a:solidFill>
                  <a:srgbClr val="FFFFFF"/>
                </a:solidFill>
                <a:latin typeface="Arial MT"/>
                <a:cs typeface="Arial MT"/>
              </a:rPr>
              <a:t>qu’ils </a:t>
            </a:r>
            <a:r>
              <a:rPr sz="2176" spc="-6" dirty="0">
                <a:solidFill>
                  <a:srgbClr val="FFFFFF"/>
                </a:solidFill>
                <a:latin typeface="Arial MT"/>
                <a:cs typeface="Arial MT"/>
              </a:rPr>
              <a:t>utilisent un outil de </a:t>
            </a:r>
            <a:r>
              <a:rPr sz="2176" spc="-592" dirty="0">
                <a:solidFill>
                  <a:srgbClr val="FFFFFF"/>
                </a:solidFill>
                <a:latin typeface="Arial MT"/>
                <a:cs typeface="Arial MT"/>
              </a:rPr>
              <a:t> </a:t>
            </a:r>
            <a:r>
              <a:rPr sz="2176" spc="-12" dirty="0">
                <a:solidFill>
                  <a:srgbClr val="FFFFFF"/>
                </a:solidFill>
                <a:latin typeface="Arial MT"/>
                <a:cs typeface="Arial MT"/>
              </a:rPr>
              <a:t>build </a:t>
            </a:r>
            <a:r>
              <a:rPr sz="2176" spc="-6" dirty="0">
                <a:solidFill>
                  <a:srgbClr val="FFFFFF"/>
                </a:solidFill>
                <a:latin typeface="Arial MT"/>
                <a:cs typeface="Arial MT"/>
              </a:rPr>
              <a:t>comme Maven.</a:t>
            </a:r>
            <a:endParaRPr sz="2176">
              <a:solidFill>
                <a:prstClr val="black"/>
              </a:solidFill>
              <a:latin typeface="Arial MT"/>
              <a:cs typeface="Arial MT"/>
            </a:endParaRPr>
          </a:p>
        </p:txBody>
      </p:sp>
      <p:sp>
        <p:nvSpPr>
          <p:cNvPr id="5" name="object 5"/>
          <p:cNvSpPr txBox="1"/>
          <p:nvPr/>
        </p:nvSpPr>
        <p:spPr>
          <a:xfrm>
            <a:off x="2760321" y="6228610"/>
            <a:ext cx="6263371" cy="350340"/>
          </a:xfrm>
          <a:prstGeom prst="rect">
            <a:avLst/>
          </a:prstGeom>
        </p:spPr>
        <p:txBody>
          <a:bodyPr vert="horz" wrap="square" lIns="0" tIns="15355" rIns="0" bIns="0" rtlCol="0">
            <a:spAutoFit/>
          </a:bodyPr>
          <a:lstStyle/>
          <a:p>
            <a:pPr marL="15356" defTabSz="1105601">
              <a:spcBef>
                <a:spcPts val="121"/>
              </a:spcBef>
            </a:pPr>
            <a:r>
              <a:rPr sz="2176" spc="-12" dirty="0">
                <a:solidFill>
                  <a:srgbClr val="FFFFFF"/>
                </a:solidFill>
                <a:latin typeface="Arial MT"/>
                <a:cs typeface="Arial MT"/>
                <a:hlinkClick r:id="rId2"/>
              </a:rPr>
              <a:t>https://www.youtube.com/watch?v=UqnwQp1uHuY</a:t>
            </a:r>
            <a:endParaRPr sz="2176">
              <a:solidFill>
                <a:prstClr val="black"/>
              </a:solidFill>
              <a:latin typeface="Arial MT"/>
              <a:cs typeface="Arial MT"/>
            </a:endParaRPr>
          </a:p>
        </p:txBody>
      </p:sp>
    </p:spTree>
    <p:extLst>
      <p:ext uri="{BB962C8B-B14F-4D97-AF65-F5344CB8AC3E}">
        <p14:creationId xmlns:p14="http://schemas.microsoft.com/office/powerpoint/2010/main" val="2466297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2aed57810c0_0_20"/>
          <p:cNvSpPr txBox="1">
            <a:spLocks noGrp="1"/>
          </p:cNvSpPr>
          <p:nvPr>
            <p:ph type="title"/>
          </p:nvPr>
        </p:nvSpPr>
        <p:spPr>
          <a:prstGeom prst="rect">
            <a:avLst/>
          </a:prstGeom>
        </p:spPr>
        <p:txBody>
          <a:bodyPr spcFirstLastPara="1" vert="horz" wrap="square" lIns="109710" tIns="54840" rIns="109710" bIns="54840" rtlCol="0" anchor="ctr" anchorCtr="0">
            <a:normAutofit fontScale="90000"/>
          </a:bodyPr>
          <a:lstStyle/>
          <a:p>
            <a:pPr>
              <a:spcBef>
                <a:spcPts val="0"/>
              </a:spcBef>
            </a:pPr>
            <a:r>
              <a:rPr lang="fr-FR" dirty="0"/>
              <a:t>Déroulé et structure de la formation et formalités</a:t>
            </a:r>
            <a:endParaRPr dirty="0"/>
          </a:p>
        </p:txBody>
      </p:sp>
      <p:sp>
        <p:nvSpPr>
          <p:cNvPr id="117" name="Google Shape;117;g2aed57810c0_0_20"/>
          <p:cNvSpPr txBox="1">
            <a:spLocks noGrp="1"/>
          </p:cNvSpPr>
          <p:nvPr>
            <p:ph type="body" idx="1"/>
          </p:nvPr>
        </p:nvSpPr>
        <p:spPr>
          <a:xfrm>
            <a:off x="667265" y="1571191"/>
            <a:ext cx="10786167" cy="4458906"/>
          </a:xfrm>
          <a:prstGeom prst="rect">
            <a:avLst/>
          </a:prstGeom>
        </p:spPr>
        <p:txBody>
          <a:bodyPr spcFirstLastPara="1" vert="horz" wrap="square" lIns="109710" tIns="54840" rIns="109710" bIns="54840" rtlCol="0" anchor="t" anchorCtr="0">
            <a:noAutofit/>
          </a:bodyPr>
          <a:lstStyle/>
          <a:p>
            <a:pPr marL="422910" indent="-285750">
              <a:spcBef>
                <a:spcPts val="432"/>
              </a:spcBef>
              <a:buSzPts val="1800"/>
              <a:buFont typeface="Arial" panose="020B0604020202020204" pitchFamily="34" charset="0"/>
              <a:buChar char="•"/>
            </a:pPr>
            <a:r>
              <a:rPr lang="fr-FR" sz="1800" dirty="0"/>
              <a:t>Première chose à faire : signer les feuilles d’émargement (ni croix ni initiales)</a:t>
            </a:r>
          </a:p>
          <a:p>
            <a:pPr marL="137160" indent="0">
              <a:spcBef>
                <a:spcPts val="432"/>
              </a:spcBef>
              <a:buSzPts val="1800"/>
            </a:pPr>
            <a:endParaRPr sz="1800" dirty="0"/>
          </a:p>
          <a:p>
            <a:pPr marL="422910" indent="-285750">
              <a:spcBef>
                <a:spcPts val="0"/>
              </a:spcBef>
              <a:buSzPts val="1800"/>
              <a:buFont typeface="Arial" panose="020B0604020202020204" pitchFamily="34" charset="0"/>
              <a:buChar char="•"/>
            </a:pPr>
            <a:r>
              <a:rPr lang="fr-FR" sz="1800" dirty="0"/>
              <a:t>Dernier jour de la formation : le centre de formation à l’obligation contractuelle de fournir vos évaluations à votre entreprise avant 15h, donc au retour de la pause déjeuner, 2 ou 3 h avant la fin de la formation, je vous ferai remplir les évaluations formateur.</a:t>
            </a:r>
          </a:p>
          <a:p>
            <a:pPr marL="137160" indent="0">
              <a:spcBef>
                <a:spcPts val="0"/>
              </a:spcBef>
              <a:buSzPts val="1800"/>
            </a:pPr>
            <a:endParaRPr sz="1800" dirty="0"/>
          </a:p>
          <a:p>
            <a:pPr marL="285750" indent="-285750">
              <a:spcBef>
                <a:spcPts val="0"/>
              </a:spcBef>
              <a:buFont typeface="Arial" panose="020B0604020202020204" pitchFamily="34" charset="0"/>
              <a:buChar char="•"/>
            </a:pPr>
            <a:r>
              <a:rPr lang="fr-FR" sz="1800" dirty="0"/>
              <a:t>La formation sera une suite de notions à assimiler, d’exercices mettant en  pratique ces notions et d’un ou plusieurs TP laissant plus de créativité au  stagiaire pour utiliser ces connaissances dans un cadre plus pratique</a:t>
            </a:r>
            <a:r>
              <a:rPr lang="fr-FR" sz="1800" spc="-6" dirty="0">
                <a:latin typeface="Arial MT"/>
                <a:cs typeface="Arial MT"/>
              </a:rPr>
              <a:t>.</a:t>
            </a:r>
            <a:endParaRPr lang="fr-FR" sz="1800" dirty="0">
              <a:latin typeface="Arial MT"/>
              <a:cs typeface="Arial MT"/>
            </a:endParaRPr>
          </a:p>
          <a:p>
            <a:pPr marL="137160" indent="0">
              <a:spcBef>
                <a:spcPts val="0"/>
              </a:spcBef>
              <a:buSzPts val="1800"/>
            </a:pPr>
            <a:endParaRPr sz="1800" dirty="0"/>
          </a:p>
          <a:p>
            <a:pPr marL="422910" indent="-285750">
              <a:spcBef>
                <a:spcPts val="0"/>
              </a:spcBef>
              <a:buSzPts val="1800"/>
              <a:buFont typeface="Arial" panose="020B0604020202020204" pitchFamily="34" charset="0"/>
              <a:buChar char="•"/>
            </a:pPr>
            <a:r>
              <a:rPr lang="fr-FR" sz="1800" dirty="0"/>
              <a:t>Si il me reste du temps, je reviens sur toutes les questions hors plan de cours que les stagiaires m’ont posées durant la formation.</a:t>
            </a:r>
          </a:p>
          <a:p>
            <a:pPr marL="0" indent="0">
              <a:spcBef>
                <a:spcPts val="432"/>
              </a:spcBef>
              <a:buNone/>
            </a:pPr>
            <a:endParaRPr sz="1800" dirty="0"/>
          </a:p>
          <a:p>
            <a:pPr marL="0" indent="0">
              <a:spcBef>
                <a:spcPts val="432"/>
              </a:spcBef>
              <a:buNone/>
            </a:pPr>
            <a:endParaRPr sz="1600" i="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963537" cy="294684"/>
          </a:xfrm>
          <a:prstGeom prst="rect">
            <a:avLst/>
          </a:prstGeom>
        </p:spPr>
        <p:txBody>
          <a:bodyPr vert="horz" wrap="square" lIns="0" tIns="15355" rIns="0" bIns="0" rtlCol="0">
            <a:spAutoFit/>
          </a:bodyPr>
          <a:lstStyle/>
          <a:p>
            <a:pPr marL="15356" defTabSz="1105601">
              <a:spcBef>
                <a:spcPts val="121"/>
              </a:spcBef>
            </a:pPr>
            <a:r>
              <a:rPr sz="1814" b="1" spc="-6" dirty="0">
                <a:solidFill>
                  <a:srgbClr val="0058FF"/>
                </a:solidFill>
                <a:latin typeface="Arial"/>
                <a:cs typeface="Arial"/>
              </a:rPr>
              <a:t>Mod</a:t>
            </a:r>
            <a:r>
              <a:rPr sz="1814" b="1" spc="-12" dirty="0">
                <a:solidFill>
                  <a:srgbClr val="0058FF"/>
                </a:solidFill>
                <a:latin typeface="Arial"/>
                <a:cs typeface="Arial"/>
              </a:rPr>
              <a:t>u</a:t>
            </a:r>
            <a:r>
              <a:rPr sz="1814" b="1" dirty="0">
                <a:solidFill>
                  <a:srgbClr val="0058FF"/>
                </a:solidFill>
                <a:latin typeface="Arial"/>
                <a:cs typeface="Arial"/>
              </a:rPr>
              <a:t>les</a:t>
            </a:r>
            <a:endParaRPr sz="1814">
              <a:solidFill>
                <a:prstClr val="black"/>
              </a:solidFill>
              <a:latin typeface="Arial"/>
              <a:cs typeface="Arial"/>
            </a:endParaRPr>
          </a:p>
        </p:txBody>
      </p:sp>
      <p:sp>
        <p:nvSpPr>
          <p:cNvPr id="3" name="object 3"/>
          <p:cNvSpPr txBox="1">
            <a:spLocks noGrp="1"/>
          </p:cNvSpPr>
          <p:nvPr>
            <p:ph type="title"/>
          </p:nvPr>
        </p:nvSpPr>
        <p:spPr>
          <a:xfrm>
            <a:off x="537431" y="538401"/>
            <a:ext cx="6760879" cy="573671"/>
          </a:xfrm>
          <a:prstGeom prst="rect">
            <a:avLst/>
          </a:prstGeom>
        </p:spPr>
        <p:txBody>
          <a:bodyPr vert="horz" wrap="square" lIns="0" tIns="15355" rIns="0" bIns="0" rtlCol="0">
            <a:spAutoFit/>
          </a:bodyPr>
          <a:lstStyle/>
          <a:p>
            <a:pPr marL="15356">
              <a:spcBef>
                <a:spcPts val="121"/>
              </a:spcBef>
            </a:pPr>
            <a:r>
              <a:rPr spc="423" dirty="0"/>
              <a:t>Les</a:t>
            </a:r>
            <a:r>
              <a:rPr spc="133" dirty="0"/>
              <a:t> </a:t>
            </a:r>
            <a:r>
              <a:rPr spc="381" dirty="0"/>
              <a:t>conseils</a:t>
            </a:r>
            <a:r>
              <a:rPr spc="138" dirty="0"/>
              <a:t> </a:t>
            </a:r>
            <a:r>
              <a:rPr spc="459" dirty="0"/>
              <a:t>du</a:t>
            </a:r>
            <a:r>
              <a:rPr spc="138" dirty="0"/>
              <a:t> </a:t>
            </a:r>
            <a:r>
              <a:rPr spc="375" dirty="0"/>
              <a:t>formateur</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1059752" y="1563880"/>
            <a:ext cx="6481415" cy="350340"/>
          </a:xfrm>
          <a:prstGeom prst="rect">
            <a:avLst/>
          </a:prstGeom>
        </p:spPr>
        <p:txBody>
          <a:bodyPr vert="horz" wrap="square" lIns="0" tIns="15355" rIns="0" bIns="0" rtlCol="0">
            <a:spAutoFit/>
          </a:bodyPr>
          <a:lstStyle/>
          <a:p>
            <a:pPr marL="15356" defTabSz="1105601">
              <a:spcBef>
                <a:spcPts val="121"/>
              </a:spcBef>
            </a:pPr>
            <a:r>
              <a:rPr sz="2176" spc="-6" dirty="0">
                <a:solidFill>
                  <a:srgbClr val="FFFFFF"/>
                </a:solidFill>
                <a:latin typeface="Arial MT"/>
                <a:cs typeface="Arial MT"/>
              </a:rPr>
              <a:t>Faut-il </a:t>
            </a:r>
            <a:r>
              <a:rPr sz="2176" spc="-12" dirty="0">
                <a:solidFill>
                  <a:srgbClr val="FFFFFF"/>
                </a:solidFill>
                <a:latin typeface="Arial MT"/>
                <a:cs typeface="Arial MT"/>
              </a:rPr>
              <a:t>modulariser</a:t>
            </a:r>
            <a:r>
              <a:rPr sz="2176" dirty="0">
                <a:solidFill>
                  <a:srgbClr val="FFFFFF"/>
                </a:solidFill>
                <a:latin typeface="Arial MT"/>
                <a:cs typeface="Arial MT"/>
              </a:rPr>
              <a:t> ?</a:t>
            </a:r>
            <a:r>
              <a:rPr sz="2176" spc="-6" dirty="0">
                <a:solidFill>
                  <a:srgbClr val="FFFFFF"/>
                </a:solidFill>
                <a:latin typeface="Arial MT"/>
                <a:cs typeface="Arial MT"/>
              </a:rPr>
              <a:t> </a:t>
            </a:r>
            <a:r>
              <a:rPr sz="2176" spc="-30" dirty="0">
                <a:solidFill>
                  <a:srgbClr val="FFFFFF"/>
                </a:solidFill>
                <a:latin typeface="Arial MT"/>
                <a:cs typeface="Arial MT"/>
              </a:rPr>
              <a:t>L’avis</a:t>
            </a:r>
            <a:r>
              <a:rPr sz="2176" dirty="0">
                <a:solidFill>
                  <a:srgbClr val="FFFFFF"/>
                </a:solidFill>
                <a:latin typeface="Arial MT"/>
                <a:cs typeface="Arial MT"/>
              </a:rPr>
              <a:t> </a:t>
            </a:r>
            <a:r>
              <a:rPr sz="2176" spc="-6" dirty="0">
                <a:solidFill>
                  <a:srgbClr val="FFFFFF"/>
                </a:solidFill>
                <a:latin typeface="Arial MT"/>
                <a:cs typeface="Arial MT"/>
              </a:rPr>
              <a:t>qui suit</a:t>
            </a:r>
            <a:r>
              <a:rPr sz="2176" dirty="0">
                <a:solidFill>
                  <a:srgbClr val="FFFFFF"/>
                </a:solidFill>
                <a:latin typeface="Arial MT"/>
                <a:cs typeface="Arial MT"/>
              </a:rPr>
              <a:t> </a:t>
            </a:r>
            <a:r>
              <a:rPr sz="2176" spc="-6" dirty="0">
                <a:solidFill>
                  <a:srgbClr val="FFFFFF"/>
                </a:solidFill>
                <a:latin typeface="Arial MT"/>
                <a:cs typeface="Arial MT"/>
              </a:rPr>
              <a:t>est</a:t>
            </a:r>
            <a:r>
              <a:rPr sz="2176" dirty="0">
                <a:solidFill>
                  <a:srgbClr val="FFFFFF"/>
                </a:solidFill>
                <a:latin typeface="Arial MT"/>
                <a:cs typeface="Arial MT"/>
              </a:rPr>
              <a:t> </a:t>
            </a:r>
            <a:r>
              <a:rPr sz="2176" spc="-6" dirty="0">
                <a:solidFill>
                  <a:srgbClr val="FFFFFF"/>
                </a:solidFill>
                <a:latin typeface="Arial MT"/>
                <a:cs typeface="Arial MT"/>
              </a:rPr>
              <a:t>très</a:t>
            </a:r>
            <a:r>
              <a:rPr sz="2176" dirty="0">
                <a:solidFill>
                  <a:srgbClr val="FFFFFF"/>
                </a:solidFill>
                <a:latin typeface="Arial MT"/>
                <a:cs typeface="Arial MT"/>
              </a:rPr>
              <a:t> </a:t>
            </a:r>
            <a:r>
              <a:rPr sz="2176" spc="-6" dirty="0">
                <a:solidFill>
                  <a:srgbClr val="FFFFFF"/>
                </a:solidFill>
                <a:latin typeface="Arial MT"/>
                <a:cs typeface="Arial MT"/>
              </a:rPr>
              <a:t>subjectif</a:t>
            </a:r>
            <a:r>
              <a:rPr sz="2176" dirty="0">
                <a:solidFill>
                  <a:srgbClr val="FFFFFF"/>
                </a:solidFill>
                <a:latin typeface="Arial MT"/>
                <a:cs typeface="Arial MT"/>
              </a:rPr>
              <a:t> :</a:t>
            </a:r>
            <a:endParaRPr sz="2176">
              <a:solidFill>
                <a:prstClr val="black"/>
              </a:solidFill>
              <a:latin typeface="Arial MT"/>
              <a:cs typeface="Arial MT"/>
            </a:endParaRPr>
          </a:p>
        </p:txBody>
      </p:sp>
      <p:sp>
        <p:nvSpPr>
          <p:cNvPr id="9" name="object 9"/>
          <p:cNvSpPr txBox="1"/>
          <p:nvPr/>
        </p:nvSpPr>
        <p:spPr>
          <a:xfrm>
            <a:off x="1190331" y="2047459"/>
            <a:ext cx="10089878" cy="3736733"/>
          </a:xfrm>
          <a:prstGeom prst="rect">
            <a:avLst/>
          </a:prstGeom>
        </p:spPr>
        <p:txBody>
          <a:bodyPr vert="horz" wrap="square" lIns="0" tIns="42994" rIns="0" bIns="0" rtlCol="0">
            <a:spAutoFit/>
          </a:bodyPr>
          <a:lstStyle/>
          <a:p>
            <a:pPr marL="406923" marR="6142" indent="-392335" defTabSz="1105601">
              <a:lnSpc>
                <a:spcPts val="2442"/>
              </a:lnSpc>
              <a:spcBef>
                <a:spcPts val="339"/>
              </a:spcBef>
              <a:buClr>
                <a:srgbClr val="0058FF"/>
              </a:buClr>
              <a:buSzPct val="75000"/>
              <a:buFont typeface="Lucida Sans Unicode"/>
              <a:buChar char="●"/>
              <a:tabLst>
                <a:tab pos="406923" algn="l"/>
                <a:tab pos="407690" algn="l"/>
              </a:tabLst>
            </a:pPr>
            <a:r>
              <a:rPr lang="fr-FR" sz="2000" spc="-6" dirty="0">
                <a:solidFill>
                  <a:schemeClr val="bg1"/>
                </a:solidFill>
                <a:latin typeface="Arial MT"/>
                <a:cs typeface="Arial MT"/>
              </a:rPr>
              <a:t>Oui si contraintes de sécurité, projet neuf, pas de </a:t>
            </a:r>
            <a:r>
              <a:rPr lang="fr-FR" sz="2000" spc="-6" dirty="0" err="1">
                <a:solidFill>
                  <a:schemeClr val="bg1"/>
                </a:solidFill>
                <a:latin typeface="Arial MT"/>
                <a:cs typeface="Arial MT"/>
              </a:rPr>
              <a:t>framework</a:t>
            </a:r>
            <a:r>
              <a:rPr lang="fr-FR" sz="2000" spc="-6" dirty="0">
                <a:solidFill>
                  <a:schemeClr val="bg1"/>
                </a:solidFill>
                <a:latin typeface="Arial MT"/>
                <a:cs typeface="Arial MT"/>
              </a:rPr>
              <a:t>.</a:t>
            </a:r>
          </a:p>
          <a:p>
            <a:pPr marL="406923" marR="6142" indent="-392335" defTabSz="1105601">
              <a:lnSpc>
                <a:spcPts val="2442"/>
              </a:lnSpc>
              <a:spcBef>
                <a:spcPts val="339"/>
              </a:spcBef>
              <a:buClr>
                <a:srgbClr val="0058FF"/>
              </a:buClr>
              <a:buSzPct val="75000"/>
              <a:buFont typeface="Lucida Sans Unicode"/>
              <a:buChar char="●"/>
              <a:tabLst>
                <a:tab pos="406923" algn="l"/>
                <a:tab pos="407690" algn="l"/>
              </a:tabLst>
            </a:pPr>
            <a:r>
              <a:rPr lang="fr-FR" sz="2000" spc="-6" dirty="0">
                <a:solidFill>
                  <a:schemeClr val="bg1"/>
                </a:solidFill>
                <a:latin typeface="Arial MT"/>
                <a:cs typeface="Arial MT"/>
              </a:rPr>
              <a:t>Oui si on veut générer des .jar et que notre projet est déjà modulaire.</a:t>
            </a:r>
          </a:p>
          <a:p>
            <a:pPr marL="406923" marR="6142" indent="-392335" defTabSz="1105601">
              <a:lnSpc>
                <a:spcPts val="2442"/>
              </a:lnSpc>
              <a:spcBef>
                <a:spcPts val="339"/>
              </a:spcBef>
              <a:buClr>
                <a:srgbClr val="0058FF"/>
              </a:buClr>
              <a:buSzPct val="75000"/>
              <a:buFont typeface="Lucida Sans Unicode"/>
              <a:buChar char="●"/>
              <a:tabLst>
                <a:tab pos="406923" algn="l"/>
                <a:tab pos="407690" algn="l"/>
              </a:tabLst>
            </a:pPr>
            <a:endParaRPr lang="fr-FR" sz="2000" spc="-6" dirty="0">
              <a:solidFill>
                <a:schemeClr val="bg1"/>
              </a:solidFill>
              <a:latin typeface="Arial MT"/>
              <a:cs typeface="Arial MT"/>
            </a:endParaRPr>
          </a:p>
          <a:p>
            <a:pPr marL="406923" marR="6142" indent="-392335" defTabSz="1105601">
              <a:lnSpc>
                <a:spcPts val="2442"/>
              </a:lnSpc>
              <a:spcBef>
                <a:spcPts val="339"/>
              </a:spcBef>
              <a:buClr>
                <a:srgbClr val="0058FF"/>
              </a:buClr>
              <a:buSzPct val="75000"/>
              <a:buFont typeface="Lucida Sans Unicode"/>
              <a:buChar char="●"/>
              <a:tabLst>
                <a:tab pos="406923" algn="l"/>
                <a:tab pos="407690" algn="l"/>
              </a:tabLst>
            </a:pPr>
            <a:endParaRPr lang="fr-FR" sz="2000" spc="-6" dirty="0">
              <a:solidFill>
                <a:schemeClr val="bg1"/>
              </a:solidFill>
              <a:latin typeface="Arial MT"/>
              <a:cs typeface="Arial MT"/>
            </a:endParaRPr>
          </a:p>
          <a:p>
            <a:pPr marL="14588" marR="6142" defTabSz="1105601">
              <a:lnSpc>
                <a:spcPts val="2442"/>
              </a:lnSpc>
              <a:spcBef>
                <a:spcPts val="339"/>
              </a:spcBef>
              <a:buClr>
                <a:srgbClr val="0058FF"/>
              </a:buClr>
              <a:buSzPct val="75000"/>
              <a:tabLst>
                <a:tab pos="406923" algn="l"/>
                <a:tab pos="407690" algn="l"/>
              </a:tabLst>
            </a:pPr>
            <a:r>
              <a:rPr lang="fr-FR" sz="2000" spc="-6" dirty="0" err="1">
                <a:solidFill>
                  <a:schemeClr val="bg1"/>
                </a:solidFill>
                <a:latin typeface="Arial MT"/>
                <a:cs typeface="Arial MT"/>
              </a:rPr>
              <a:t>Else</a:t>
            </a:r>
            <a:endParaRPr lang="fr-FR" sz="2000" spc="-6" dirty="0">
              <a:solidFill>
                <a:schemeClr val="bg1"/>
              </a:solidFill>
              <a:latin typeface="Arial MT"/>
              <a:cs typeface="Arial MT"/>
            </a:endParaRPr>
          </a:p>
          <a:p>
            <a:pPr marL="406923" marR="6142" indent="-392335" defTabSz="1105601">
              <a:lnSpc>
                <a:spcPts val="2442"/>
              </a:lnSpc>
              <a:spcBef>
                <a:spcPts val="339"/>
              </a:spcBef>
              <a:buClr>
                <a:srgbClr val="0058FF"/>
              </a:buClr>
              <a:buSzPct val="75000"/>
              <a:buFont typeface="Lucida Sans Unicode"/>
              <a:buChar char="●"/>
              <a:tabLst>
                <a:tab pos="406923" algn="l"/>
                <a:tab pos="407690" algn="l"/>
              </a:tabLst>
            </a:pPr>
            <a:endParaRPr lang="fr-FR" sz="2000" spc="-6" dirty="0">
              <a:solidFill>
                <a:schemeClr val="bg1"/>
              </a:solidFill>
              <a:latin typeface="Arial MT"/>
              <a:cs typeface="Arial MT"/>
            </a:endParaRPr>
          </a:p>
          <a:p>
            <a:pPr marL="406923" marR="6142" indent="-392335" defTabSz="1105601">
              <a:lnSpc>
                <a:spcPts val="2442"/>
              </a:lnSpc>
              <a:spcBef>
                <a:spcPts val="339"/>
              </a:spcBef>
              <a:buClr>
                <a:srgbClr val="0058FF"/>
              </a:buClr>
              <a:buSzPct val="75000"/>
              <a:buFont typeface="Lucida Sans Unicode"/>
              <a:buChar char="●"/>
              <a:tabLst>
                <a:tab pos="406923" algn="l"/>
                <a:tab pos="407690" algn="l"/>
              </a:tabLst>
            </a:pPr>
            <a:r>
              <a:rPr lang="fr-FR" sz="2000" spc="-6" dirty="0">
                <a:solidFill>
                  <a:schemeClr val="bg1"/>
                </a:solidFill>
                <a:latin typeface="Arial MT"/>
                <a:cs typeface="Arial MT"/>
              </a:rPr>
              <a:t>Non</a:t>
            </a:r>
          </a:p>
          <a:p>
            <a:pPr marL="406923" marR="6142" indent="-392335" defTabSz="1105601">
              <a:lnSpc>
                <a:spcPts val="2442"/>
              </a:lnSpc>
              <a:spcBef>
                <a:spcPts val="339"/>
              </a:spcBef>
              <a:buClr>
                <a:srgbClr val="0058FF"/>
              </a:buClr>
              <a:buSzPct val="75000"/>
              <a:buFont typeface="Lucida Sans Unicode"/>
              <a:buChar char="●"/>
              <a:tabLst>
                <a:tab pos="406923" algn="l"/>
                <a:tab pos="407690" algn="l"/>
              </a:tabLst>
            </a:pPr>
            <a:endParaRPr lang="fr-FR" sz="2000" spc="-6" dirty="0">
              <a:solidFill>
                <a:schemeClr val="bg1"/>
              </a:solidFill>
              <a:latin typeface="Arial MT"/>
              <a:cs typeface="Arial MT"/>
            </a:endParaRPr>
          </a:p>
          <a:p>
            <a:pPr marL="14588" marR="6142" defTabSz="1105601">
              <a:lnSpc>
                <a:spcPts val="2442"/>
              </a:lnSpc>
              <a:spcBef>
                <a:spcPts val="339"/>
              </a:spcBef>
              <a:buClr>
                <a:srgbClr val="0058FF"/>
              </a:buClr>
              <a:buSzPct val="75000"/>
              <a:tabLst>
                <a:tab pos="406923" algn="l"/>
                <a:tab pos="407690" algn="l"/>
              </a:tabLst>
            </a:pPr>
            <a:r>
              <a:rPr lang="fr-FR" sz="2000" spc="-6" dirty="0">
                <a:solidFill>
                  <a:schemeClr val="bg1"/>
                </a:solidFill>
                <a:latin typeface="Arial MT"/>
                <a:cs typeface="Arial MT"/>
              </a:rPr>
              <a:t>On peut alternativement utiliser des dépendances Maven, ou </a:t>
            </a:r>
            <a:r>
              <a:rPr lang="fr-FR" sz="2000" dirty="0">
                <a:solidFill>
                  <a:schemeClr val="bg1"/>
                </a:solidFill>
                <a:latin typeface="Arial MT"/>
              </a:rPr>
              <a:t>un </a:t>
            </a:r>
            <a:r>
              <a:rPr lang="fr-FR" sz="2000" dirty="0" err="1">
                <a:solidFill>
                  <a:schemeClr val="bg1"/>
                </a:solidFill>
                <a:latin typeface="Arial MT"/>
              </a:rPr>
              <a:t>framework</a:t>
            </a:r>
            <a:r>
              <a:rPr lang="fr-FR" sz="2000" dirty="0">
                <a:solidFill>
                  <a:schemeClr val="bg1"/>
                </a:solidFill>
                <a:latin typeface="Arial MT"/>
              </a:rPr>
              <a:t> d'injection de dépendances (comme Spring, CDI, ou </a:t>
            </a:r>
            <a:r>
              <a:rPr lang="fr-FR" sz="2000" dirty="0" err="1">
                <a:solidFill>
                  <a:schemeClr val="bg1"/>
                </a:solidFill>
                <a:latin typeface="Arial MT"/>
              </a:rPr>
              <a:t>Dagger</a:t>
            </a:r>
            <a:r>
              <a:rPr lang="fr-FR" sz="2000" dirty="0">
                <a:solidFill>
                  <a:schemeClr val="bg1"/>
                </a:solidFill>
                <a:latin typeface="Arial MT"/>
              </a:rPr>
              <a:t>) pour gérer la création et la gestion du cycle de vie des objets.</a:t>
            </a:r>
            <a:endParaRPr sz="2000" dirty="0">
              <a:solidFill>
                <a:schemeClr val="bg1"/>
              </a:solidFill>
              <a:latin typeface="Arial MT"/>
              <a:cs typeface="Arial MT"/>
            </a:endParaRPr>
          </a:p>
        </p:txBody>
      </p:sp>
    </p:spTree>
    <p:extLst>
      <p:ext uri="{BB962C8B-B14F-4D97-AF65-F5344CB8AC3E}">
        <p14:creationId xmlns:p14="http://schemas.microsoft.com/office/powerpoint/2010/main" val="16928616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76488" y="2161074"/>
            <a:ext cx="5691391" cy="2025029"/>
          </a:xfrm>
          <a:prstGeom prst="rect">
            <a:avLst/>
          </a:prstGeom>
        </p:spPr>
        <p:txBody>
          <a:bodyPr vert="horz" wrap="square" lIns="0" tIns="15355" rIns="0" bIns="0" rtlCol="0">
            <a:spAutoFit/>
          </a:bodyPr>
          <a:lstStyle/>
          <a:p>
            <a:pPr marL="15356" marR="6142">
              <a:spcBef>
                <a:spcPts val="121"/>
              </a:spcBef>
            </a:pPr>
            <a:r>
              <a:rPr sz="6529" b="0" spc="-12" dirty="0">
                <a:latin typeface="Arial MT"/>
                <a:cs typeface="Arial MT"/>
              </a:rPr>
              <a:t>Pr</a:t>
            </a:r>
            <a:r>
              <a:rPr sz="6529" b="0" spc="-18" dirty="0">
                <a:latin typeface="Arial MT"/>
                <a:cs typeface="Arial MT"/>
              </a:rPr>
              <a:t>o</a:t>
            </a:r>
            <a:r>
              <a:rPr sz="6529" b="0" spc="-6" dirty="0">
                <a:latin typeface="Arial MT"/>
                <a:cs typeface="Arial MT"/>
              </a:rPr>
              <a:t>gr</a:t>
            </a:r>
            <a:r>
              <a:rPr sz="6529" b="0" spc="-12" dirty="0">
                <a:latin typeface="Arial MT"/>
                <a:cs typeface="Arial MT"/>
              </a:rPr>
              <a:t>a</a:t>
            </a:r>
            <a:r>
              <a:rPr sz="6529" b="0" dirty="0">
                <a:latin typeface="Arial MT"/>
                <a:cs typeface="Arial MT"/>
              </a:rPr>
              <a:t>mm</a:t>
            </a:r>
            <a:r>
              <a:rPr sz="6529" b="0" spc="-12" dirty="0">
                <a:latin typeface="Arial MT"/>
                <a:cs typeface="Arial MT"/>
              </a:rPr>
              <a:t>a</a:t>
            </a:r>
            <a:r>
              <a:rPr sz="6529" b="0" spc="-6" dirty="0">
                <a:latin typeface="Arial MT"/>
                <a:cs typeface="Arial MT"/>
              </a:rPr>
              <a:t>ti</a:t>
            </a:r>
            <a:r>
              <a:rPr sz="6529" b="0" spc="-12" dirty="0">
                <a:latin typeface="Arial MT"/>
                <a:cs typeface="Arial MT"/>
              </a:rPr>
              <a:t>o</a:t>
            </a:r>
            <a:r>
              <a:rPr sz="6529" b="0" dirty="0">
                <a:latin typeface="Arial MT"/>
                <a:cs typeface="Arial MT"/>
              </a:rPr>
              <a:t>n  </a:t>
            </a:r>
            <a:r>
              <a:rPr sz="6529" b="0" spc="-6" dirty="0">
                <a:latin typeface="Arial MT"/>
                <a:cs typeface="Arial MT"/>
              </a:rPr>
              <a:t>concurrente</a:t>
            </a:r>
            <a:endParaRPr sz="6529">
              <a:latin typeface="Arial MT"/>
              <a:cs typeface="Arial M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6194" y="261563"/>
            <a:ext cx="2507498" cy="238771"/>
          </a:xfrm>
          <a:prstGeom prst="rect">
            <a:avLst/>
          </a:prstGeom>
        </p:spPr>
        <p:txBody>
          <a:bodyPr vert="horz" wrap="square" lIns="0" tIns="15355" rIns="0" bIns="0" rtlCol="0">
            <a:spAutoFit/>
          </a:bodyPr>
          <a:lstStyle/>
          <a:p>
            <a:pPr marL="15356" defTabSz="1105601">
              <a:spcBef>
                <a:spcPts val="121"/>
              </a:spcBef>
            </a:pPr>
            <a:r>
              <a:rPr sz="1451" b="1" spc="-6" dirty="0">
                <a:solidFill>
                  <a:srgbClr val="0058FF"/>
                </a:solidFill>
                <a:latin typeface="Arial"/>
                <a:cs typeface="Arial"/>
              </a:rPr>
              <a:t>Programmation</a:t>
            </a:r>
            <a:r>
              <a:rPr sz="1451" b="1" spc="-36" dirty="0">
                <a:solidFill>
                  <a:srgbClr val="0058FF"/>
                </a:solidFill>
                <a:latin typeface="Arial"/>
                <a:cs typeface="Arial"/>
              </a:rPr>
              <a:t> </a:t>
            </a:r>
            <a:r>
              <a:rPr sz="1451" b="1" spc="-6" dirty="0">
                <a:solidFill>
                  <a:srgbClr val="0058FF"/>
                </a:solidFill>
                <a:latin typeface="Arial"/>
                <a:cs typeface="Arial"/>
              </a:rPr>
              <a:t>concurrente</a:t>
            </a:r>
            <a:endParaRPr sz="1451">
              <a:solidFill>
                <a:prstClr val="black"/>
              </a:solidFill>
              <a:latin typeface="Arial"/>
              <a:cs typeface="Arial"/>
            </a:endParaRPr>
          </a:p>
        </p:txBody>
      </p:sp>
      <p:sp>
        <p:nvSpPr>
          <p:cNvPr id="3" name="object 3"/>
          <p:cNvSpPr txBox="1">
            <a:spLocks noGrp="1"/>
          </p:cNvSpPr>
          <p:nvPr>
            <p:ph type="title"/>
          </p:nvPr>
        </p:nvSpPr>
        <p:spPr>
          <a:xfrm>
            <a:off x="596195" y="482677"/>
            <a:ext cx="10431530" cy="573671"/>
          </a:xfrm>
          <a:prstGeom prst="rect">
            <a:avLst/>
          </a:prstGeom>
        </p:spPr>
        <p:txBody>
          <a:bodyPr vert="horz" wrap="square" lIns="0" tIns="15355" rIns="0" bIns="0" rtlCol="0">
            <a:spAutoFit/>
          </a:bodyPr>
          <a:lstStyle/>
          <a:p>
            <a:pPr marL="15356">
              <a:spcBef>
                <a:spcPts val="121"/>
              </a:spcBef>
            </a:pPr>
            <a:r>
              <a:rPr spc="-6" dirty="0">
                <a:latin typeface="Arial"/>
                <a:cs typeface="Arial"/>
              </a:rPr>
              <a:t>Les</a:t>
            </a:r>
            <a:r>
              <a:rPr spc="-30" dirty="0">
                <a:latin typeface="Arial"/>
                <a:cs typeface="Arial"/>
              </a:rPr>
              <a:t> </a:t>
            </a:r>
            <a:r>
              <a:rPr spc="-6" dirty="0">
                <a:latin typeface="Arial"/>
                <a:cs typeface="Arial"/>
              </a:rPr>
              <a:t>concepts</a:t>
            </a:r>
            <a:r>
              <a:rPr spc="-24" dirty="0">
                <a:latin typeface="Arial"/>
                <a:cs typeface="Arial"/>
              </a:rPr>
              <a:t> </a:t>
            </a:r>
            <a:r>
              <a:rPr dirty="0">
                <a:latin typeface="Arial"/>
                <a:cs typeface="Arial"/>
              </a:rPr>
              <a:t>de</a:t>
            </a:r>
            <a:r>
              <a:rPr spc="-24" dirty="0">
                <a:latin typeface="Arial"/>
                <a:cs typeface="Arial"/>
              </a:rPr>
              <a:t> </a:t>
            </a:r>
            <a:r>
              <a:rPr spc="-6" dirty="0">
                <a:latin typeface="Arial"/>
                <a:cs typeface="Arial"/>
              </a:rPr>
              <a:t>la</a:t>
            </a:r>
            <a:r>
              <a:rPr spc="-30" dirty="0">
                <a:latin typeface="Arial"/>
                <a:cs typeface="Arial"/>
              </a:rPr>
              <a:t> </a:t>
            </a:r>
            <a:r>
              <a:rPr spc="-6" dirty="0">
                <a:latin typeface="Arial"/>
                <a:cs typeface="Arial"/>
              </a:rPr>
              <a:t>programmation</a:t>
            </a:r>
            <a:r>
              <a:rPr spc="-24" dirty="0">
                <a:latin typeface="Arial"/>
                <a:cs typeface="Arial"/>
              </a:rPr>
              <a:t> </a:t>
            </a:r>
            <a:r>
              <a:rPr spc="-6" dirty="0">
                <a:latin typeface="Arial"/>
                <a:cs typeface="Arial"/>
              </a:rPr>
              <a:t>multi-thread</a:t>
            </a:r>
          </a:p>
        </p:txBody>
      </p:sp>
      <p:sp>
        <p:nvSpPr>
          <p:cNvPr id="7" name="object 7"/>
          <p:cNvSpPr txBox="1"/>
          <p:nvPr/>
        </p:nvSpPr>
        <p:spPr>
          <a:xfrm>
            <a:off x="872142" y="1647458"/>
            <a:ext cx="10420014" cy="5196219"/>
          </a:xfrm>
          <a:prstGeom prst="rect">
            <a:avLst/>
          </a:prstGeom>
        </p:spPr>
        <p:txBody>
          <a:bodyPr vert="horz" wrap="square" lIns="0" tIns="15355" rIns="0" bIns="0" rtlCol="0">
            <a:spAutoFit/>
          </a:bodyPr>
          <a:lstStyle/>
          <a:p>
            <a:pPr marL="15356" marR="6142" defTabSz="1105601">
              <a:spcBef>
                <a:spcPts val="121"/>
              </a:spcBef>
            </a:pPr>
            <a:r>
              <a:rPr lang="fr-FR" sz="1693" dirty="0">
                <a:solidFill>
                  <a:schemeClr val="bg1"/>
                </a:solidFill>
                <a:latin typeface="Arial"/>
                <a:cs typeface="Arial"/>
              </a:rPr>
              <a:t>1. Création de threads</a:t>
            </a:r>
          </a:p>
          <a:p>
            <a:pPr marL="15356" marR="6142" defTabSz="1105601">
              <a:spcBef>
                <a:spcPts val="121"/>
              </a:spcBef>
            </a:pPr>
            <a:endParaRPr lang="fr-FR" sz="1693" dirty="0">
              <a:solidFill>
                <a:schemeClr val="bg1"/>
              </a:solidFill>
              <a:latin typeface="Arial"/>
              <a:cs typeface="Arial"/>
            </a:endParaRPr>
          </a:p>
          <a:p>
            <a:pPr marL="15356" marR="6142" defTabSz="1105601">
              <a:spcBef>
                <a:spcPts val="121"/>
              </a:spcBef>
            </a:pPr>
            <a:r>
              <a:rPr lang="fr-FR" sz="1693" dirty="0">
                <a:solidFill>
                  <a:schemeClr val="bg1"/>
                </a:solidFill>
                <a:latin typeface="Arial"/>
                <a:cs typeface="Arial"/>
              </a:rPr>
              <a:t>    Étendre la classe Thread ou implémenter </a:t>
            </a:r>
            <a:r>
              <a:rPr lang="fr-FR" sz="1693" dirty="0" err="1">
                <a:solidFill>
                  <a:schemeClr val="bg1"/>
                </a:solidFill>
                <a:latin typeface="Arial"/>
                <a:cs typeface="Arial"/>
              </a:rPr>
              <a:t>Runnable</a:t>
            </a:r>
            <a:r>
              <a:rPr lang="fr-FR" sz="1693" dirty="0">
                <a:solidFill>
                  <a:schemeClr val="bg1"/>
                </a:solidFill>
                <a:latin typeface="Arial"/>
                <a:cs typeface="Arial"/>
              </a:rPr>
              <a:t>.</a:t>
            </a:r>
          </a:p>
          <a:p>
            <a:pPr marL="15356" marR="6142" defTabSz="1105601">
              <a:spcBef>
                <a:spcPts val="121"/>
              </a:spcBef>
            </a:pPr>
            <a:r>
              <a:rPr lang="fr-FR" sz="1693" dirty="0">
                <a:solidFill>
                  <a:schemeClr val="bg1"/>
                </a:solidFill>
                <a:latin typeface="Arial"/>
                <a:cs typeface="Arial"/>
              </a:rPr>
              <a:t>    Utiliser </a:t>
            </a:r>
            <a:r>
              <a:rPr lang="fr-FR" sz="1693" dirty="0" err="1">
                <a:solidFill>
                  <a:schemeClr val="bg1"/>
                </a:solidFill>
                <a:latin typeface="Arial"/>
                <a:cs typeface="Arial"/>
              </a:rPr>
              <a:t>ExecutorService</a:t>
            </a:r>
            <a:r>
              <a:rPr lang="fr-FR" sz="1693" dirty="0">
                <a:solidFill>
                  <a:schemeClr val="bg1"/>
                </a:solidFill>
                <a:latin typeface="Arial"/>
                <a:cs typeface="Arial"/>
              </a:rPr>
              <a:t> pour gérer un pool de threads</a:t>
            </a:r>
          </a:p>
          <a:p>
            <a:pPr marL="15356" marR="6142" defTabSz="1105601">
              <a:spcBef>
                <a:spcPts val="121"/>
              </a:spcBef>
            </a:pPr>
            <a:endParaRPr lang="fr-FR" sz="1693" dirty="0">
              <a:solidFill>
                <a:schemeClr val="bg1"/>
              </a:solidFill>
              <a:latin typeface="Arial"/>
              <a:cs typeface="Arial"/>
            </a:endParaRPr>
          </a:p>
          <a:p>
            <a:pPr marL="15356" marR="6142" defTabSz="1105601">
              <a:spcBef>
                <a:spcPts val="121"/>
              </a:spcBef>
            </a:pPr>
            <a:r>
              <a:rPr lang="fr-FR" sz="1693" dirty="0">
                <a:solidFill>
                  <a:schemeClr val="bg1"/>
                </a:solidFill>
                <a:latin typeface="Arial"/>
                <a:cs typeface="Arial"/>
              </a:rPr>
              <a:t>2. Gestion des threads</a:t>
            </a:r>
          </a:p>
          <a:p>
            <a:pPr marL="15356" marR="6142" defTabSz="1105601">
              <a:spcBef>
                <a:spcPts val="121"/>
              </a:spcBef>
            </a:pPr>
            <a:endParaRPr lang="fr-FR" sz="1693" dirty="0">
              <a:solidFill>
                <a:schemeClr val="bg1"/>
              </a:solidFill>
              <a:latin typeface="Arial"/>
              <a:cs typeface="Arial"/>
            </a:endParaRPr>
          </a:p>
          <a:p>
            <a:pPr marL="15356" marR="6142" defTabSz="1105601">
              <a:spcBef>
                <a:spcPts val="121"/>
              </a:spcBef>
            </a:pPr>
            <a:r>
              <a:rPr lang="fr-FR" sz="1693" dirty="0">
                <a:solidFill>
                  <a:schemeClr val="bg1"/>
                </a:solidFill>
                <a:latin typeface="Arial"/>
                <a:cs typeface="Arial"/>
              </a:rPr>
              <a:t>    Cycle de vie : Nouveau → Exécutable → En cours → Bloqué/En attente → Terminé.</a:t>
            </a:r>
          </a:p>
          <a:p>
            <a:pPr marL="15356" marR="6142" defTabSz="1105601">
              <a:spcBef>
                <a:spcPts val="121"/>
              </a:spcBef>
            </a:pPr>
            <a:r>
              <a:rPr lang="fr-FR" sz="1693" dirty="0">
                <a:solidFill>
                  <a:schemeClr val="bg1"/>
                </a:solidFill>
                <a:latin typeface="Arial"/>
                <a:cs typeface="Arial"/>
              </a:rPr>
              <a:t>    Méthodes </a:t>
            </a:r>
            <a:r>
              <a:rPr lang="fr-FR" sz="1693" dirty="0" err="1">
                <a:solidFill>
                  <a:schemeClr val="bg1"/>
                </a:solidFill>
                <a:latin typeface="Arial"/>
                <a:cs typeface="Arial"/>
              </a:rPr>
              <a:t>wait</a:t>
            </a:r>
            <a:r>
              <a:rPr lang="fr-FR" sz="1693" dirty="0">
                <a:solidFill>
                  <a:schemeClr val="bg1"/>
                </a:solidFill>
                <a:latin typeface="Arial"/>
                <a:cs typeface="Arial"/>
              </a:rPr>
              <a:t>(), </a:t>
            </a:r>
            <a:r>
              <a:rPr lang="fr-FR" sz="1693" dirty="0" err="1">
                <a:solidFill>
                  <a:schemeClr val="bg1"/>
                </a:solidFill>
                <a:latin typeface="Arial"/>
                <a:cs typeface="Arial"/>
              </a:rPr>
              <a:t>notify</a:t>
            </a:r>
            <a:r>
              <a:rPr lang="fr-FR" sz="1693" dirty="0">
                <a:solidFill>
                  <a:schemeClr val="bg1"/>
                </a:solidFill>
                <a:latin typeface="Arial"/>
                <a:cs typeface="Arial"/>
              </a:rPr>
              <a:t>(), </a:t>
            </a:r>
            <a:r>
              <a:rPr lang="fr-FR" sz="1693" dirty="0" err="1">
                <a:solidFill>
                  <a:schemeClr val="bg1"/>
                </a:solidFill>
                <a:latin typeface="Arial"/>
                <a:cs typeface="Arial"/>
              </a:rPr>
              <a:t>join</a:t>
            </a:r>
            <a:r>
              <a:rPr lang="fr-FR" sz="1693" dirty="0">
                <a:solidFill>
                  <a:schemeClr val="bg1"/>
                </a:solidFill>
                <a:latin typeface="Arial"/>
                <a:cs typeface="Arial"/>
              </a:rPr>
              <a:t>() pour coordonner les threads.</a:t>
            </a:r>
          </a:p>
          <a:p>
            <a:pPr marL="15356" marR="6142" defTabSz="1105601">
              <a:spcBef>
                <a:spcPts val="121"/>
              </a:spcBef>
            </a:pPr>
            <a:endParaRPr lang="fr-FR" sz="1693" dirty="0">
              <a:solidFill>
                <a:schemeClr val="bg1"/>
              </a:solidFill>
              <a:latin typeface="Arial"/>
              <a:cs typeface="Arial"/>
            </a:endParaRPr>
          </a:p>
          <a:p>
            <a:pPr marL="15356" marR="6142" defTabSz="1105601">
              <a:spcBef>
                <a:spcPts val="121"/>
              </a:spcBef>
            </a:pPr>
            <a:r>
              <a:rPr lang="fr-FR" sz="1693" dirty="0">
                <a:solidFill>
                  <a:schemeClr val="bg1"/>
                </a:solidFill>
                <a:latin typeface="Arial"/>
                <a:cs typeface="Arial"/>
              </a:rPr>
              <a:t>3. Outils de Concurrence</a:t>
            </a:r>
          </a:p>
          <a:p>
            <a:pPr marL="15356" marR="6142" defTabSz="1105601">
              <a:spcBef>
                <a:spcPts val="121"/>
              </a:spcBef>
            </a:pPr>
            <a:endParaRPr lang="fr-FR" sz="1693" dirty="0">
              <a:solidFill>
                <a:schemeClr val="bg1"/>
              </a:solidFill>
              <a:latin typeface="Arial"/>
              <a:cs typeface="Arial"/>
            </a:endParaRPr>
          </a:p>
          <a:p>
            <a:pPr marL="15356" marR="6142" defTabSz="1105601">
              <a:spcBef>
                <a:spcPts val="121"/>
              </a:spcBef>
            </a:pPr>
            <a:r>
              <a:rPr lang="fr-FR" sz="1693" dirty="0">
                <a:solidFill>
                  <a:schemeClr val="bg1"/>
                </a:solidFill>
                <a:latin typeface="Arial"/>
                <a:cs typeface="Arial"/>
              </a:rPr>
              <a:t>    </a:t>
            </a:r>
            <a:r>
              <a:rPr lang="fr-FR" sz="1693" dirty="0" err="1">
                <a:solidFill>
                  <a:schemeClr val="bg1"/>
                </a:solidFill>
                <a:latin typeface="Arial"/>
                <a:cs typeface="Arial"/>
              </a:rPr>
              <a:t>CountDownLatch</a:t>
            </a:r>
            <a:r>
              <a:rPr lang="fr-FR" sz="1693" dirty="0">
                <a:solidFill>
                  <a:schemeClr val="bg1"/>
                </a:solidFill>
                <a:latin typeface="Arial"/>
                <a:cs typeface="Arial"/>
              </a:rPr>
              <a:t>, </a:t>
            </a:r>
            <a:r>
              <a:rPr lang="fr-FR" sz="1693" dirty="0" err="1">
                <a:solidFill>
                  <a:schemeClr val="bg1"/>
                </a:solidFill>
                <a:latin typeface="Arial"/>
                <a:cs typeface="Arial"/>
              </a:rPr>
              <a:t>CyclicBarrier</a:t>
            </a:r>
            <a:r>
              <a:rPr lang="fr-FR" sz="1693" dirty="0">
                <a:solidFill>
                  <a:schemeClr val="bg1"/>
                </a:solidFill>
                <a:latin typeface="Arial"/>
                <a:cs typeface="Arial"/>
              </a:rPr>
              <a:t> pour la synchronisation de groupe.</a:t>
            </a:r>
          </a:p>
          <a:p>
            <a:pPr marL="15356" marR="6142" defTabSz="1105601">
              <a:spcBef>
                <a:spcPts val="121"/>
              </a:spcBef>
            </a:pPr>
            <a:r>
              <a:rPr lang="fr-FR" sz="1693" dirty="0">
                <a:solidFill>
                  <a:schemeClr val="bg1"/>
                </a:solidFill>
                <a:latin typeface="Arial"/>
                <a:cs typeface="Arial"/>
              </a:rPr>
              <a:t>    </a:t>
            </a:r>
            <a:r>
              <a:rPr lang="fr-FR" sz="1693" dirty="0" err="1">
                <a:solidFill>
                  <a:schemeClr val="bg1"/>
                </a:solidFill>
                <a:latin typeface="Arial"/>
                <a:cs typeface="Arial"/>
              </a:rPr>
              <a:t>Semaphore</a:t>
            </a:r>
            <a:r>
              <a:rPr lang="fr-FR" sz="1693" dirty="0">
                <a:solidFill>
                  <a:schemeClr val="bg1"/>
                </a:solidFill>
                <a:latin typeface="Arial"/>
                <a:cs typeface="Arial"/>
              </a:rPr>
              <a:t> pour limiter l'accès aux ressources partagées.</a:t>
            </a:r>
          </a:p>
          <a:p>
            <a:pPr marL="15356" marR="6142" defTabSz="1105601">
              <a:spcBef>
                <a:spcPts val="121"/>
              </a:spcBef>
            </a:pPr>
            <a:endParaRPr lang="fr-FR" sz="1693" dirty="0">
              <a:solidFill>
                <a:schemeClr val="bg1"/>
              </a:solidFill>
              <a:latin typeface="Arial"/>
              <a:cs typeface="Arial"/>
            </a:endParaRPr>
          </a:p>
          <a:p>
            <a:pPr marL="15356" marR="6142" defTabSz="1105601">
              <a:spcBef>
                <a:spcPts val="121"/>
              </a:spcBef>
            </a:pPr>
            <a:r>
              <a:rPr lang="fr-FR" sz="1693" dirty="0">
                <a:solidFill>
                  <a:schemeClr val="bg1"/>
                </a:solidFill>
                <a:latin typeface="Arial"/>
                <a:cs typeface="Arial"/>
              </a:rPr>
              <a:t>4. Programmation asynchrone</a:t>
            </a:r>
          </a:p>
          <a:p>
            <a:pPr marL="15356" marR="6142" defTabSz="1105601">
              <a:spcBef>
                <a:spcPts val="121"/>
              </a:spcBef>
            </a:pPr>
            <a:endParaRPr lang="fr-FR" sz="1693" dirty="0">
              <a:solidFill>
                <a:schemeClr val="bg1"/>
              </a:solidFill>
              <a:latin typeface="Arial"/>
              <a:cs typeface="Arial"/>
            </a:endParaRPr>
          </a:p>
          <a:p>
            <a:pPr marL="15356" marR="6142" defTabSz="1105601">
              <a:spcBef>
                <a:spcPts val="121"/>
              </a:spcBef>
            </a:pPr>
            <a:r>
              <a:rPr lang="fr-FR" sz="1693" dirty="0">
                <a:solidFill>
                  <a:schemeClr val="bg1"/>
                </a:solidFill>
                <a:latin typeface="Arial"/>
                <a:cs typeface="Arial"/>
              </a:rPr>
              <a:t>    </a:t>
            </a:r>
            <a:r>
              <a:rPr lang="fr-FR" sz="1693" dirty="0" err="1">
                <a:solidFill>
                  <a:schemeClr val="bg1"/>
                </a:solidFill>
                <a:latin typeface="Arial"/>
                <a:cs typeface="Arial"/>
              </a:rPr>
              <a:t>CompletableFuture</a:t>
            </a:r>
            <a:r>
              <a:rPr lang="fr-FR" sz="1693" dirty="0">
                <a:solidFill>
                  <a:schemeClr val="bg1"/>
                </a:solidFill>
                <a:latin typeface="Arial"/>
                <a:cs typeface="Arial"/>
              </a:rPr>
              <a:t> pour des tâches non-bloquantes et asynchrones.</a:t>
            </a:r>
          </a:p>
          <a:p>
            <a:pPr marL="15356" marR="6142" defTabSz="1105601">
              <a:spcBef>
                <a:spcPts val="121"/>
              </a:spcBef>
            </a:pPr>
            <a:endParaRPr lang="fr-FR" sz="1693" dirty="0">
              <a:solidFill>
                <a:schemeClr val="bg1"/>
              </a:solidFill>
              <a:latin typeface="Arial"/>
              <a:cs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6194" y="261563"/>
            <a:ext cx="2507498" cy="238771"/>
          </a:xfrm>
          <a:prstGeom prst="rect">
            <a:avLst/>
          </a:prstGeom>
        </p:spPr>
        <p:txBody>
          <a:bodyPr vert="horz" wrap="square" lIns="0" tIns="15355" rIns="0" bIns="0" rtlCol="0">
            <a:spAutoFit/>
          </a:bodyPr>
          <a:lstStyle/>
          <a:p>
            <a:pPr marL="15356" defTabSz="1105601">
              <a:spcBef>
                <a:spcPts val="121"/>
              </a:spcBef>
            </a:pPr>
            <a:r>
              <a:rPr sz="1451" b="1" spc="-6" dirty="0">
                <a:solidFill>
                  <a:srgbClr val="0058FF"/>
                </a:solidFill>
                <a:latin typeface="Arial"/>
                <a:cs typeface="Arial"/>
              </a:rPr>
              <a:t>Programmation</a:t>
            </a:r>
            <a:r>
              <a:rPr sz="1451" b="1" spc="-36" dirty="0">
                <a:solidFill>
                  <a:srgbClr val="0058FF"/>
                </a:solidFill>
                <a:latin typeface="Arial"/>
                <a:cs typeface="Arial"/>
              </a:rPr>
              <a:t> </a:t>
            </a:r>
            <a:r>
              <a:rPr sz="1451" b="1" spc="-6" dirty="0">
                <a:solidFill>
                  <a:srgbClr val="0058FF"/>
                </a:solidFill>
                <a:latin typeface="Arial"/>
                <a:cs typeface="Arial"/>
              </a:rPr>
              <a:t>concurrente</a:t>
            </a:r>
            <a:endParaRPr sz="1451">
              <a:solidFill>
                <a:prstClr val="black"/>
              </a:solidFill>
              <a:latin typeface="Arial"/>
              <a:cs typeface="Arial"/>
            </a:endParaRPr>
          </a:p>
        </p:txBody>
      </p:sp>
      <p:sp>
        <p:nvSpPr>
          <p:cNvPr id="3" name="object 3"/>
          <p:cNvSpPr txBox="1">
            <a:spLocks noGrp="1"/>
          </p:cNvSpPr>
          <p:nvPr>
            <p:ph type="title"/>
          </p:nvPr>
        </p:nvSpPr>
        <p:spPr>
          <a:xfrm>
            <a:off x="596195" y="482677"/>
            <a:ext cx="10431530" cy="573671"/>
          </a:xfrm>
          <a:prstGeom prst="rect">
            <a:avLst/>
          </a:prstGeom>
        </p:spPr>
        <p:txBody>
          <a:bodyPr vert="horz" wrap="square" lIns="0" tIns="15355" rIns="0" bIns="0" rtlCol="0">
            <a:spAutoFit/>
          </a:bodyPr>
          <a:lstStyle/>
          <a:p>
            <a:pPr marL="15356">
              <a:spcBef>
                <a:spcPts val="121"/>
              </a:spcBef>
            </a:pPr>
            <a:r>
              <a:rPr spc="-6" dirty="0">
                <a:latin typeface="Arial"/>
                <a:cs typeface="Arial"/>
              </a:rPr>
              <a:t>Les</a:t>
            </a:r>
            <a:r>
              <a:rPr spc="-30" dirty="0">
                <a:latin typeface="Arial"/>
                <a:cs typeface="Arial"/>
              </a:rPr>
              <a:t> </a:t>
            </a:r>
            <a:r>
              <a:rPr spc="-6" dirty="0">
                <a:latin typeface="Arial"/>
                <a:cs typeface="Arial"/>
              </a:rPr>
              <a:t>concepts</a:t>
            </a:r>
            <a:r>
              <a:rPr spc="-24" dirty="0">
                <a:latin typeface="Arial"/>
                <a:cs typeface="Arial"/>
              </a:rPr>
              <a:t> </a:t>
            </a:r>
            <a:r>
              <a:rPr dirty="0">
                <a:latin typeface="Arial"/>
                <a:cs typeface="Arial"/>
              </a:rPr>
              <a:t>de</a:t>
            </a:r>
            <a:r>
              <a:rPr spc="-24" dirty="0">
                <a:latin typeface="Arial"/>
                <a:cs typeface="Arial"/>
              </a:rPr>
              <a:t> </a:t>
            </a:r>
            <a:r>
              <a:rPr spc="-6" dirty="0">
                <a:latin typeface="Arial"/>
                <a:cs typeface="Arial"/>
              </a:rPr>
              <a:t>la</a:t>
            </a:r>
            <a:r>
              <a:rPr spc="-30" dirty="0">
                <a:latin typeface="Arial"/>
                <a:cs typeface="Arial"/>
              </a:rPr>
              <a:t> </a:t>
            </a:r>
            <a:r>
              <a:rPr spc="-6" dirty="0">
                <a:latin typeface="Arial"/>
                <a:cs typeface="Arial"/>
              </a:rPr>
              <a:t>programmation</a:t>
            </a:r>
            <a:r>
              <a:rPr spc="-24" dirty="0">
                <a:latin typeface="Arial"/>
                <a:cs typeface="Arial"/>
              </a:rPr>
              <a:t> </a:t>
            </a:r>
            <a:r>
              <a:rPr spc="-6" dirty="0">
                <a:latin typeface="Arial"/>
                <a:cs typeface="Arial"/>
              </a:rPr>
              <a:t>multi-thread</a:t>
            </a:r>
          </a:p>
        </p:txBody>
      </p:sp>
      <p:pic>
        <p:nvPicPr>
          <p:cNvPr id="48" name="Image 47">
            <a:extLst>
              <a:ext uri="{FF2B5EF4-FFF2-40B4-BE49-F238E27FC236}">
                <a16:creationId xmlns:a16="http://schemas.microsoft.com/office/drawing/2014/main" id="{F2F59A8B-48D8-B90A-39A1-C401DA7CE0BE}"/>
              </a:ext>
            </a:extLst>
          </p:cNvPr>
          <p:cNvPicPr>
            <a:picLocks noChangeAspect="1"/>
          </p:cNvPicPr>
          <p:nvPr/>
        </p:nvPicPr>
        <p:blipFill>
          <a:blip r:embed="rId3"/>
          <a:stretch>
            <a:fillRect/>
          </a:stretch>
        </p:blipFill>
        <p:spPr>
          <a:xfrm>
            <a:off x="1659060" y="1277462"/>
            <a:ext cx="8305800" cy="4876800"/>
          </a:xfrm>
          <a:prstGeom prst="rect">
            <a:avLst/>
          </a:prstGeom>
        </p:spPr>
      </p:pic>
      <p:sp>
        <p:nvSpPr>
          <p:cNvPr id="49" name="ZoneTexte 48">
            <a:extLst>
              <a:ext uri="{FF2B5EF4-FFF2-40B4-BE49-F238E27FC236}">
                <a16:creationId xmlns:a16="http://schemas.microsoft.com/office/drawing/2014/main" id="{7E702C3E-FD9B-28C0-B96B-F4E77CF3C62C}"/>
              </a:ext>
            </a:extLst>
          </p:cNvPr>
          <p:cNvSpPr txBox="1"/>
          <p:nvPr/>
        </p:nvSpPr>
        <p:spPr>
          <a:xfrm>
            <a:off x="1544595" y="6263412"/>
            <a:ext cx="8305800" cy="369332"/>
          </a:xfrm>
          <a:prstGeom prst="rect">
            <a:avLst/>
          </a:prstGeom>
          <a:noFill/>
        </p:spPr>
        <p:txBody>
          <a:bodyPr wrap="square" rtlCol="0">
            <a:spAutoFit/>
          </a:bodyPr>
          <a:lstStyle/>
          <a:p>
            <a:r>
              <a:rPr lang="fr-FR" dirty="0">
                <a:solidFill>
                  <a:schemeClr val="accent5"/>
                </a:solidFill>
                <a:hlinkClick r:id="rId4">
                  <a:extLst>
                    <a:ext uri="{A12FA001-AC4F-418D-AE19-62706E023703}">
                      <ahyp:hlinkClr xmlns:ahyp="http://schemas.microsoft.com/office/drawing/2018/hyperlinkcolor" val="tx"/>
                    </a:ext>
                  </a:extLst>
                </a:hlinkClick>
              </a:rPr>
              <a:t>https://docs.oracle.com/javase/8/docs/api/java/lang/Thread.html</a:t>
            </a:r>
            <a:endParaRPr lang="fr-FR" dirty="0">
              <a:solidFill>
                <a:schemeClr val="accent5"/>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6194" y="261563"/>
            <a:ext cx="2507498" cy="238771"/>
          </a:xfrm>
          <a:prstGeom prst="rect">
            <a:avLst/>
          </a:prstGeom>
        </p:spPr>
        <p:txBody>
          <a:bodyPr vert="horz" wrap="square" lIns="0" tIns="15355" rIns="0" bIns="0" rtlCol="0">
            <a:spAutoFit/>
          </a:bodyPr>
          <a:lstStyle/>
          <a:p>
            <a:pPr marL="15356" defTabSz="1105601">
              <a:spcBef>
                <a:spcPts val="121"/>
              </a:spcBef>
            </a:pPr>
            <a:r>
              <a:rPr sz="1451" b="1" spc="-6" dirty="0">
                <a:solidFill>
                  <a:srgbClr val="0058FF"/>
                </a:solidFill>
                <a:latin typeface="Arial"/>
                <a:cs typeface="Arial"/>
              </a:rPr>
              <a:t>Programmation</a:t>
            </a:r>
            <a:r>
              <a:rPr sz="1451" b="1" spc="-36" dirty="0">
                <a:solidFill>
                  <a:srgbClr val="0058FF"/>
                </a:solidFill>
                <a:latin typeface="Arial"/>
                <a:cs typeface="Arial"/>
              </a:rPr>
              <a:t> </a:t>
            </a:r>
            <a:r>
              <a:rPr sz="1451" b="1" spc="-6" dirty="0">
                <a:solidFill>
                  <a:srgbClr val="0058FF"/>
                </a:solidFill>
                <a:latin typeface="Arial"/>
                <a:cs typeface="Arial"/>
              </a:rPr>
              <a:t>concurrente</a:t>
            </a:r>
            <a:endParaRPr sz="1451">
              <a:solidFill>
                <a:prstClr val="black"/>
              </a:solidFill>
              <a:latin typeface="Arial"/>
              <a:cs typeface="Arial"/>
            </a:endParaRPr>
          </a:p>
        </p:txBody>
      </p:sp>
      <p:sp>
        <p:nvSpPr>
          <p:cNvPr id="3" name="object 3"/>
          <p:cNvSpPr txBox="1">
            <a:spLocks noGrp="1"/>
          </p:cNvSpPr>
          <p:nvPr>
            <p:ph type="title"/>
          </p:nvPr>
        </p:nvSpPr>
        <p:spPr>
          <a:xfrm>
            <a:off x="596194" y="482677"/>
            <a:ext cx="9081044" cy="1131836"/>
          </a:xfrm>
          <a:prstGeom prst="rect">
            <a:avLst/>
          </a:prstGeom>
        </p:spPr>
        <p:txBody>
          <a:bodyPr vert="horz" wrap="square" lIns="0" tIns="15355" rIns="0" bIns="0" rtlCol="0">
            <a:spAutoFit/>
          </a:bodyPr>
          <a:lstStyle/>
          <a:p>
            <a:pPr marL="15356">
              <a:spcBef>
                <a:spcPts val="121"/>
              </a:spcBef>
            </a:pPr>
            <a:r>
              <a:rPr lang="fr-FR" spc="-6" dirty="0">
                <a:latin typeface="Arial"/>
                <a:cs typeface="Arial"/>
              </a:rPr>
              <a:t>Example : </a:t>
            </a:r>
            <a:r>
              <a:rPr spc="-6" dirty="0">
                <a:latin typeface="Arial"/>
                <a:cs typeface="Arial"/>
              </a:rPr>
              <a:t>Les</a:t>
            </a:r>
            <a:r>
              <a:rPr spc="-24" dirty="0">
                <a:latin typeface="Arial"/>
                <a:cs typeface="Arial"/>
              </a:rPr>
              <a:t> </a:t>
            </a:r>
            <a:r>
              <a:rPr spc="-6" dirty="0">
                <a:latin typeface="Arial"/>
                <a:cs typeface="Arial"/>
              </a:rPr>
              <a:t>Threads</a:t>
            </a:r>
            <a:r>
              <a:rPr spc="-18" dirty="0">
                <a:latin typeface="Arial"/>
                <a:cs typeface="Arial"/>
              </a:rPr>
              <a:t> </a:t>
            </a:r>
            <a:r>
              <a:rPr spc="-6" dirty="0">
                <a:latin typeface="Arial"/>
                <a:cs typeface="Arial"/>
              </a:rPr>
              <a:t>en</a:t>
            </a:r>
            <a:r>
              <a:rPr spc="-12" dirty="0">
                <a:latin typeface="Arial"/>
                <a:cs typeface="Arial"/>
              </a:rPr>
              <a:t> </a:t>
            </a:r>
            <a:r>
              <a:rPr spc="-6" dirty="0">
                <a:latin typeface="Arial"/>
                <a:cs typeface="Arial"/>
              </a:rPr>
              <a:t>Java</a:t>
            </a:r>
            <a:r>
              <a:rPr spc="-18" dirty="0">
                <a:latin typeface="Arial"/>
                <a:cs typeface="Arial"/>
              </a:rPr>
              <a:t> </a:t>
            </a:r>
            <a:r>
              <a:rPr dirty="0">
                <a:latin typeface="Arial"/>
                <a:cs typeface="Arial"/>
              </a:rPr>
              <a:t>:</a:t>
            </a:r>
            <a:r>
              <a:rPr spc="-18" dirty="0">
                <a:latin typeface="Arial"/>
                <a:cs typeface="Arial"/>
              </a:rPr>
              <a:t> </a:t>
            </a:r>
            <a:r>
              <a:rPr spc="-6" dirty="0">
                <a:latin typeface="Arial"/>
                <a:cs typeface="Arial"/>
              </a:rPr>
              <a:t>héritage</a:t>
            </a:r>
            <a:r>
              <a:rPr spc="-18" dirty="0">
                <a:latin typeface="Arial"/>
                <a:cs typeface="Arial"/>
              </a:rPr>
              <a:t> </a:t>
            </a:r>
            <a:r>
              <a:rPr dirty="0">
                <a:latin typeface="Arial"/>
                <a:cs typeface="Arial"/>
              </a:rPr>
              <a:t>de</a:t>
            </a:r>
            <a:r>
              <a:rPr spc="-18" dirty="0">
                <a:latin typeface="Arial"/>
                <a:cs typeface="Arial"/>
              </a:rPr>
              <a:t> </a:t>
            </a:r>
            <a:r>
              <a:rPr spc="-6" dirty="0">
                <a:latin typeface="Arial"/>
                <a:cs typeface="Arial"/>
              </a:rPr>
              <a:t>Thread</a:t>
            </a:r>
          </a:p>
        </p:txBody>
      </p:sp>
      <p:sp>
        <p:nvSpPr>
          <p:cNvPr id="4" name="object 4"/>
          <p:cNvSpPr txBox="1"/>
          <p:nvPr/>
        </p:nvSpPr>
        <p:spPr>
          <a:xfrm>
            <a:off x="610996" y="1647458"/>
            <a:ext cx="6591972" cy="276025"/>
          </a:xfrm>
          <a:prstGeom prst="rect">
            <a:avLst/>
          </a:prstGeom>
        </p:spPr>
        <p:txBody>
          <a:bodyPr vert="horz" wrap="square" lIns="0" tIns="15355" rIns="0" bIns="0" rtlCol="0">
            <a:spAutoFit/>
          </a:bodyPr>
          <a:lstStyle/>
          <a:p>
            <a:pPr marL="15356" defTabSz="1105601">
              <a:spcBef>
                <a:spcPts val="121"/>
              </a:spcBef>
            </a:pPr>
            <a:r>
              <a:rPr sz="1693" b="1" spc="-6" dirty="0">
                <a:solidFill>
                  <a:srgbClr val="FFFFFF"/>
                </a:solidFill>
                <a:latin typeface="Arial"/>
                <a:cs typeface="Arial"/>
              </a:rPr>
              <a:t>La </a:t>
            </a:r>
            <a:r>
              <a:rPr sz="1693" b="1" dirty="0">
                <a:solidFill>
                  <a:srgbClr val="FFFFFF"/>
                </a:solidFill>
                <a:latin typeface="Arial"/>
                <a:cs typeface="Arial"/>
              </a:rPr>
              <a:t>première</a:t>
            </a:r>
            <a:r>
              <a:rPr sz="1693" b="1" spc="6" dirty="0">
                <a:solidFill>
                  <a:srgbClr val="FFFFFF"/>
                </a:solidFill>
                <a:latin typeface="Arial"/>
                <a:cs typeface="Arial"/>
              </a:rPr>
              <a:t> </a:t>
            </a:r>
            <a:r>
              <a:rPr sz="1693" b="1" spc="-6" dirty="0">
                <a:solidFill>
                  <a:srgbClr val="FFFFFF"/>
                </a:solidFill>
                <a:latin typeface="Arial"/>
                <a:cs typeface="Arial"/>
              </a:rPr>
              <a:t>manière</a:t>
            </a:r>
            <a:r>
              <a:rPr sz="1693" b="1" spc="6" dirty="0">
                <a:solidFill>
                  <a:srgbClr val="FFFFFF"/>
                </a:solidFill>
                <a:latin typeface="Arial"/>
                <a:cs typeface="Arial"/>
              </a:rPr>
              <a:t> </a:t>
            </a:r>
            <a:r>
              <a:rPr sz="1693" b="1" spc="-6" dirty="0">
                <a:solidFill>
                  <a:srgbClr val="FFFFFF"/>
                </a:solidFill>
                <a:latin typeface="Arial"/>
                <a:cs typeface="Arial"/>
              </a:rPr>
              <a:t>de</a:t>
            </a:r>
            <a:r>
              <a:rPr sz="1693" b="1" spc="6" dirty="0">
                <a:solidFill>
                  <a:srgbClr val="FFFFFF"/>
                </a:solidFill>
                <a:latin typeface="Arial"/>
                <a:cs typeface="Arial"/>
              </a:rPr>
              <a:t> </a:t>
            </a:r>
            <a:r>
              <a:rPr sz="1693" b="1" spc="-6" dirty="0">
                <a:solidFill>
                  <a:srgbClr val="FFFFFF"/>
                </a:solidFill>
                <a:latin typeface="Arial"/>
                <a:cs typeface="Arial"/>
              </a:rPr>
              <a:t>créer</a:t>
            </a:r>
            <a:r>
              <a:rPr sz="1693" b="1" spc="6" dirty="0">
                <a:solidFill>
                  <a:srgbClr val="FFFFFF"/>
                </a:solidFill>
                <a:latin typeface="Arial"/>
                <a:cs typeface="Arial"/>
              </a:rPr>
              <a:t> </a:t>
            </a:r>
            <a:r>
              <a:rPr sz="1693" b="1" spc="-6" dirty="0">
                <a:solidFill>
                  <a:srgbClr val="FFFFFF"/>
                </a:solidFill>
                <a:latin typeface="Arial"/>
                <a:cs typeface="Arial"/>
              </a:rPr>
              <a:t>des</a:t>
            </a:r>
            <a:r>
              <a:rPr sz="1693" b="1" spc="6" dirty="0">
                <a:solidFill>
                  <a:srgbClr val="FFFFFF"/>
                </a:solidFill>
                <a:latin typeface="Arial"/>
                <a:cs typeface="Arial"/>
              </a:rPr>
              <a:t> </a:t>
            </a:r>
            <a:r>
              <a:rPr sz="1693" b="1" spc="-6" dirty="0">
                <a:solidFill>
                  <a:srgbClr val="FFFFFF"/>
                </a:solidFill>
                <a:latin typeface="Arial"/>
                <a:cs typeface="Arial"/>
              </a:rPr>
              <a:t>Threads</a:t>
            </a:r>
            <a:r>
              <a:rPr sz="1693" b="1" dirty="0">
                <a:solidFill>
                  <a:srgbClr val="FFFFFF"/>
                </a:solidFill>
                <a:latin typeface="Arial"/>
                <a:cs typeface="Arial"/>
              </a:rPr>
              <a:t> en </a:t>
            </a:r>
            <a:r>
              <a:rPr sz="1693" b="1" spc="-6" dirty="0">
                <a:solidFill>
                  <a:srgbClr val="FFFFFF"/>
                </a:solidFill>
                <a:latin typeface="Arial"/>
                <a:cs typeface="Arial"/>
              </a:rPr>
              <a:t>Java</a:t>
            </a:r>
            <a:r>
              <a:rPr sz="1693" b="1" spc="6" dirty="0">
                <a:solidFill>
                  <a:srgbClr val="FFFFFF"/>
                </a:solidFill>
                <a:latin typeface="Arial"/>
                <a:cs typeface="Arial"/>
              </a:rPr>
              <a:t> </a:t>
            </a:r>
            <a:r>
              <a:rPr sz="1693" b="1" spc="-6" dirty="0">
                <a:solidFill>
                  <a:srgbClr val="FFFFFF"/>
                </a:solidFill>
                <a:latin typeface="Arial"/>
                <a:cs typeface="Arial"/>
              </a:rPr>
              <a:t>consiste</a:t>
            </a:r>
            <a:r>
              <a:rPr sz="1693" b="1" spc="6" dirty="0">
                <a:solidFill>
                  <a:srgbClr val="FFFFFF"/>
                </a:solidFill>
                <a:latin typeface="Arial"/>
                <a:cs typeface="Arial"/>
              </a:rPr>
              <a:t> </a:t>
            </a:r>
            <a:r>
              <a:rPr sz="1693" b="1" spc="-6" dirty="0">
                <a:solidFill>
                  <a:srgbClr val="FFFFFF"/>
                </a:solidFill>
                <a:latin typeface="Arial"/>
                <a:cs typeface="Arial"/>
              </a:rPr>
              <a:t>en</a:t>
            </a:r>
            <a:r>
              <a:rPr sz="1693" b="1" dirty="0">
                <a:solidFill>
                  <a:srgbClr val="FFFFFF"/>
                </a:solidFill>
                <a:latin typeface="Arial"/>
                <a:cs typeface="Arial"/>
              </a:rPr>
              <a:t> :</a:t>
            </a:r>
            <a:endParaRPr sz="1693">
              <a:solidFill>
                <a:prstClr val="black"/>
              </a:solidFill>
              <a:latin typeface="Arial"/>
              <a:cs typeface="Arial"/>
            </a:endParaRPr>
          </a:p>
        </p:txBody>
      </p:sp>
      <p:sp>
        <p:nvSpPr>
          <p:cNvPr id="5" name="object 5"/>
          <p:cNvSpPr txBox="1"/>
          <p:nvPr/>
        </p:nvSpPr>
        <p:spPr>
          <a:xfrm>
            <a:off x="613607" y="1970423"/>
            <a:ext cx="102880" cy="131726"/>
          </a:xfrm>
          <a:prstGeom prst="rect">
            <a:avLst/>
          </a:prstGeom>
        </p:spPr>
        <p:txBody>
          <a:bodyPr vert="horz" wrap="square" lIns="0" tIns="19962" rIns="0" bIns="0" rtlCol="0">
            <a:spAutoFit/>
          </a:bodyPr>
          <a:lstStyle/>
          <a:p>
            <a:pPr marL="15356" defTabSz="1105601">
              <a:spcBef>
                <a:spcPts val="157"/>
              </a:spcBef>
            </a:pPr>
            <a:r>
              <a:rPr sz="725" spc="24" dirty="0">
                <a:solidFill>
                  <a:srgbClr val="0058FF"/>
                </a:solidFill>
                <a:latin typeface="Wingdings"/>
                <a:cs typeface="Wingdings"/>
              </a:rPr>
              <a:t></a:t>
            </a:r>
            <a:endParaRPr sz="725">
              <a:solidFill>
                <a:prstClr val="black"/>
              </a:solidFill>
              <a:latin typeface="Wingdings"/>
              <a:cs typeface="Wingdings"/>
            </a:endParaRPr>
          </a:p>
        </p:txBody>
      </p:sp>
      <p:sp>
        <p:nvSpPr>
          <p:cNvPr id="6" name="object 6"/>
          <p:cNvSpPr txBox="1"/>
          <p:nvPr/>
        </p:nvSpPr>
        <p:spPr>
          <a:xfrm>
            <a:off x="872142" y="1905563"/>
            <a:ext cx="7953975" cy="276025"/>
          </a:xfrm>
          <a:prstGeom prst="rect">
            <a:avLst/>
          </a:prstGeom>
        </p:spPr>
        <p:txBody>
          <a:bodyPr vert="horz" wrap="square" lIns="0" tIns="15355" rIns="0" bIns="0" rtlCol="0">
            <a:spAutoFit/>
          </a:bodyPr>
          <a:lstStyle/>
          <a:p>
            <a:pPr marL="15356" defTabSz="1105601">
              <a:spcBef>
                <a:spcPts val="121"/>
              </a:spcBef>
            </a:pPr>
            <a:r>
              <a:rPr sz="1693" b="1" spc="-6" dirty="0">
                <a:solidFill>
                  <a:srgbClr val="FFFFFF"/>
                </a:solidFill>
                <a:latin typeface="Arial"/>
                <a:cs typeface="Arial"/>
              </a:rPr>
              <a:t>Créer</a:t>
            </a:r>
            <a:r>
              <a:rPr sz="1693" b="1" spc="6" dirty="0">
                <a:solidFill>
                  <a:srgbClr val="FFFFFF"/>
                </a:solidFill>
                <a:latin typeface="Arial"/>
                <a:cs typeface="Arial"/>
              </a:rPr>
              <a:t> </a:t>
            </a:r>
            <a:r>
              <a:rPr sz="1693" b="1" spc="-6" dirty="0">
                <a:solidFill>
                  <a:srgbClr val="FFFFFF"/>
                </a:solidFill>
                <a:latin typeface="Arial"/>
                <a:cs typeface="Arial"/>
              </a:rPr>
              <a:t>une</a:t>
            </a:r>
            <a:r>
              <a:rPr sz="1693" b="1" spc="12" dirty="0">
                <a:solidFill>
                  <a:srgbClr val="FFFFFF"/>
                </a:solidFill>
                <a:latin typeface="Arial"/>
                <a:cs typeface="Arial"/>
              </a:rPr>
              <a:t> </a:t>
            </a:r>
            <a:r>
              <a:rPr sz="1693" b="1" spc="-6" dirty="0">
                <a:solidFill>
                  <a:srgbClr val="FFFFFF"/>
                </a:solidFill>
                <a:latin typeface="Arial"/>
                <a:cs typeface="Arial"/>
              </a:rPr>
              <a:t>classe</a:t>
            </a:r>
            <a:r>
              <a:rPr sz="1693" b="1" spc="12" dirty="0">
                <a:solidFill>
                  <a:srgbClr val="FFFFFF"/>
                </a:solidFill>
                <a:latin typeface="Arial"/>
                <a:cs typeface="Arial"/>
              </a:rPr>
              <a:t> </a:t>
            </a:r>
            <a:r>
              <a:rPr sz="1693" b="1" spc="-6" dirty="0">
                <a:solidFill>
                  <a:srgbClr val="FFFFFF"/>
                </a:solidFill>
                <a:latin typeface="Arial"/>
                <a:cs typeface="Arial"/>
              </a:rPr>
              <a:t>qui</a:t>
            </a:r>
            <a:r>
              <a:rPr sz="1693" b="1" spc="18" dirty="0">
                <a:solidFill>
                  <a:srgbClr val="FFFFFF"/>
                </a:solidFill>
                <a:latin typeface="Arial"/>
                <a:cs typeface="Arial"/>
              </a:rPr>
              <a:t> </a:t>
            </a:r>
            <a:r>
              <a:rPr sz="1693" b="1" spc="-6" dirty="0">
                <a:solidFill>
                  <a:srgbClr val="FFFFFF"/>
                </a:solidFill>
                <a:latin typeface="Arial"/>
                <a:cs typeface="Arial"/>
              </a:rPr>
              <a:t>hérite</a:t>
            </a:r>
            <a:r>
              <a:rPr sz="1693" b="1" spc="12" dirty="0">
                <a:solidFill>
                  <a:srgbClr val="FFFFFF"/>
                </a:solidFill>
                <a:latin typeface="Arial"/>
                <a:cs typeface="Arial"/>
              </a:rPr>
              <a:t> </a:t>
            </a:r>
            <a:r>
              <a:rPr sz="1693" b="1" spc="-6" dirty="0">
                <a:solidFill>
                  <a:srgbClr val="FFFFFF"/>
                </a:solidFill>
                <a:latin typeface="Arial"/>
                <a:cs typeface="Arial"/>
              </a:rPr>
              <a:t>de</a:t>
            </a:r>
            <a:r>
              <a:rPr sz="1693" b="1" spc="6" dirty="0">
                <a:solidFill>
                  <a:srgbClr val="FFFFFF"/>
                </a:solidFill>
                <a:latin typeface="Arial"/>
                <a:cs typeface="Arial"/>
              </a:rPr>
              <a:t> </a:t>
            </a:r>
            <a:r>
              <a:rPr sz="1693" b="1" spc="-6" dirty="0">
                <a:solidFill>
                  <a:srgbClr val="FFFFFF"/>
                </a:solidFill>
                <a:latin typeface="Arial"/>
                <a:cs typeface="Arial"/>
              </a:rPr>
              <a:t>java.lang.Thread</a:t>
            </a:r>
            <a:r>
              <a:rPr sz="1693" b="1" dirty="0">
                <a:solidFill>
                  <a:srgbClr val="FFFFFF"/>
                </a:solidFill>
                <a:latin typeface="Arial"/>
                <a:cs typeface="Arial"/>
              </a:rPr>
              <a:t> </a:t>
            </a:r>
            <a:r>
              <a:rPr sz="1693" b="1" spc="-6" dirty="0">
                <a:solidFill>
                  <a:srgbClr val="FFFFFF"/>
                </a:solidFill>
                <a:latin typeface="Arial"/>
                <a:cs typeface="Arial"/>
              </a:rPr>
              <a:t>et</a:t>
            </a:r>
            <a:r>
              <a:rPr sz="1693" b="1" spc="6" dirty="0">
                <a:solidFill>
                  <a:srgbClr val="FFFFFF"/>
                </a:solidFill>
                <a:latin typeface="Arial"/>
                <a:cs typeface="Arial"/>
              </a:rPr>
              <a:t> </a:t>
            </a:r>
            <a:r>
              <a:rPr sz="1693" b="1" spc="-6" dirty="0">
                <a:solidFill>
                  <a:srgbClr val="FFFFFF"/>
                </a:solidFill>
                <a:latin typeface="Arial"/>
                <a:cs typeface="Arial"/>
              </a:rPr>
              <a:t>surcharger</a:t>
            </a:r>
            <a:r>
              <a:rPr sz="1693" b="1" spc="18" dirty="0">
                <a:solidFill>
                  <a:srgbClr val="FFFFFF"/>
                </a:solidFill>
                <a:latin typeface="Arial"/>
                <a:cs typeface="Arial"/>
              </a:rPr>
              <a:t> </a:t>
            </a:r>
            <a:r>
              <a:rPr sz="1693" b="1" spc="-6" dirty="0">
                <a:solidFill>
                  <a:srgbClr val="FFFFFF"/>
                </a:solidFill>
                <a:latin typeface="Arial"/>
                <a:cs typeface="Arial"/>
              </a:rPr>
              <a:t>sa</a:t>
            </a:r>
            <a:r>
              <a:rPr sz="1693" b="1" spc="12" dirty="0">
                <a:solidFill>
                  <a:srgbClr val="FFFFFF"/>
                </a:solidFill>
                <a:latin typeface="Arial"/>
                <a:cs typeface="Arial"/>
              </a:rPr>
              <a:t> </a:t>
            </a:r>
            <a:r>
              <a:rPr sz="1693" b="1" spc="-6" dirty="0">
                <a:solidFill>
                  <a:srgbClr val="FFFFFF"/>
                </a:solidFill>
                <a:latin typeface="Arial"/>
                <a:cs typeface="Arial"/>
              </a:rPr>
              <a:t>méthode</a:t>
            </a:r>
            <a:r>
              <a:rPr sz="1693" b="1" spc="12" dirty="0">
                <a:solidFill>
                  <a:srgbClr val="FFFFFF"/>
                </a:solidFill>
                <a:latin typeface="Arial"/>
                <a:cs typeface="Arial"/>
              </a:rPr>
              <a:t> </a:t>
            </a:r>
            <a:r>
              <a:rPr sz="1693" b="1" spc="-6" dirty="0">
                <a:solidFill>
                  <a:srgbClr val="FFFFFF"/>
                </a:solidFill>
                <a:latin typeface="Arial"/>
                <a:cs typeface="Arial"/>
              </a:rPr>
              <a:t>run</a:t>
            </a:r>
            <a:endParaRPr sz="1693">
              <a:solidFill>
                <a:prstClr val="black"/>
              </a:solidFill>
              <a:latin typeface="Arial"/>
              <a:cs typeface="Arial"/>
            </a:endParaRPr>
          </a:p>
        </p:txBody>
      </p:sp>
      <p:sp>
        <p:nvSpPr>
          <p:cNvPr id="7" name="object 7"/>
          <p:cNvSpPr txBox="1"/>
          <p:nvPr/>
        </p:nvSpPr>
        <p:spPr>
          <a:xfrm>
            <a:off x="1616453" y="5044266"/>
            <a:ext cx="4522863" cy="387658"/>
          </a:xfrm>
          <a:prstGeom prst="rect">
            <a:avLst/>
          </a:prstGeom>
        </p:spPr>
        <p:txBody>
          <a:bodyPr vert="horz" wrap="square" lIns="0" tIns="15355" rIns="0" bIns="0" rtlCol="0">
            <a:spAutoFit/>
          </a:bodyPr>
          <a:lstStyle/>
          <a:p>
            <a:pPr marL="15356" marR="6142" defTabSz="1105601">
              <a:spcBef>
                <a:spcPts val="121"/>
              </a:spcBef>
            </a:pPr>
            <a:r>
              <a:rPr sz="1209" spc="-6" dirty="0" err="1">
                <a:solidFill>
                  <a:srgbClr val="118FC2"/>
                </a:solidFill>
                <a:latin typeface="Consolas"/>
                <a:cs typeface="Consolas"/>
              </a:rPr>
              <a:t>LongTaskThread</a:t>
            </a:r>
            <a:r>
              <a:rPr sz="1209" spc="30" dirty="0">
                <a:solidFill>
                  <a:srgbClr val="118FC2"/>
                </a:solidFill>
                <a:latin typeface="Consolas"/>
                <a:cs typeface="Consolas"/>
              </a:rPr>
              <a:t> </a:t>
            </a:r>
            <a:r>
              <a:rPr lang="fr-FR" sz="1209" spc="-6" dirty="0" err="1">
                <a:solidFill>
                  <a:srgbClr val="F1F100"/>
                </a:solidFill>
                <a:latin typeface="Consolas"/>
                <a:cs typeface="Consolas"/>
              </a:rPr>
              <a:t>longTaskThread</a:t>
            </a:r>
            <a:r>
              <a:rPr lang="fr-FR" sz="1209" spc="-6" dirty="0">
                <a:solidFill>
                  <a:srgbClr val="F1F100"/>
                </a:solidFill>
                <a:latin typeface="Consolas"/>
                <a:cs typeface="Consolas"/>
              </a:rPr>
              <a:t> </a:t>
            </a:r>
            <a:r>
              <a:rPr sz="1209" dirty="0">
                <a:solidFill>
                  <a:srgbClr val="E5E5F9"/>
                </a:solidFill>
                <a:latin typeface="Consolas"/>
                <a:cs typeface="Consolas"/>
              </a:rPr>
              <a:t>=</a:t>
            </a:r>
            <a:r>
              <a:rPr sz="1209" spc="36" dirty="0">
                <a:solidFill>
                  <a:srgbClr val="E5E5F9"/>
                </a:solidFill>
                <a:latin typeface="Consolas"/>
                <a:cs typeface="Consolas"/>
              </a:rPr>
              <a:t> </a:t>
            </a:r>
            <a:r>
              <a:rPr sz="1209" spc="-6" dirty="0">
                <a:solidFill>
                  <a:srgbClr val="CC6B1C"/>
                </a:solidFill>
                <a:latin typeface="Consolas"/>
                <a:cs typeface="Consolas"/>
              </a:rPr>
              <a:t>new</a:t>
            </a:r>
            <a:r>
              <a:rPr sz="1209" spc="30" dirty="0">
                <a:solidFill>
                  <a:srgbClr val="CC6B1C"/>
                </a:solidFill>
                <a:latin typeface="Consolas"/>
                <a:cs typeface="Consolas"/>
              </a:rPr>
              <a:t> </a:t>
            </a:r>
            <a:r>
              <a:rPr sz="1209" spc="-6" dirty="0">
                <a:solidFill>
                  <a:srgbClr val="A6EB20"/>
                </a:solidFill>
                <a:latin typeface="Consolas"/>
                <a:cs typeface="Consolas"/>
              </a:rPr>
              <a:t>LongTaskThread</a:t>
            </a:r>
            <a:r>
              <a:rPr sz="1209" spc="-6" dirty="0">
                <a:solidFill>
                  <a:srgbClr val="F8F9F3"/>
                </a:solidFill>
                <a:latin typeface="Consolas"/>
                <a:cs typeface="Consolas"/>
              </a:rPr>
              <a:t>()</a:t>
            </a:r>
            <a:r>
              <a:rPr sz="1209" spc="-6" dirty="0">
                <a:solidFill>
                  <a:srgbClr val="E5E5F9"/>
                </a:solidFill>
                <a:latin typeface="Consolas"/>
                <a:cs typeface="Consolas"/>
              </a:rPr>
              <a:t>; </a:t>
            </a:r>
            <a:r>
              <a:rPr sz="1209" spc="-647" dirty="0">
                <a:solidFill>
                  <a:srgbClr val="E5E5F9"/>
                </a:solidFill>
                <a:latin typeface="Consolas"/>
                <a:cs typeface="Consolas"/>
              </a:rPr>
              <a:t> </a:t>
            </a:r>
            <a:r>
              <a:rPr sz="1209" spc="-6" dirty="0" err="1">
                <a:solidFill>
                  <a:srgbClr val="F2EB78"/>
                </a:solidFill>
                <a:latin typeface="Consolas"/>
                <a:cs typeface="Consolas"/>
              </a:rPr>
              <a:t>longTaskThread</a:t>
            </a:r>
            <a:r>
              <a:rPr sz="1209" spc="-6" dirty="0" err="1">
                <a:solidFill>
                  <a:srgbClr val="E5E5F9"/>
                </a:solidFill>
                <a:latin typeface="Consolas"/>
                <a:cs typeface="Consolas"/>
              </a:rPr>
              <a:t>.</a:t>
            </a:r>
            <a:r>
              <a:rPr sz="1209" spc="-6" dirty="0" err="1">
                <a:solidFill>
                  <a:srgbClr val="A6EB20"/>
                </a:solidFill>
                <a:latin typeface="Consolas"/>
                <a:cs typeface="Consolas"/>
              </a:rPr>
              <a:t>start</a:t>
            </a:r>
            <a:r>
              <a:rPr sz="1209" spc="-6" dirty="0">
                <a:solidFill>
                  <a:srgbClr val="F8F9F3"/>
                </a:solidFill>
                <a:latin typeface="Consolas"/>
                <a:cs typeface="Consolas"/>
              </a:rPr>
              <a:t>()</a:t>
            </a:r>
            <a:r>
              <a:rPr sz="1209" spc="-6" dirty="0">
                <a:solidFill>
                  <a:srgbClr val="E5E5F9"/>
                </a:solidFill>
                <a:latin typeface="Consolas"/>
                <a:cs typeface="Consolas"/>
              </a:rPr>
              <a:t>;</a:t>
            </a:r>
            <a:r>
              <a:rPr lang="fr-FR" sz="1209" spc="-6" dirty="0">
                <a:solidFill>
                  <a:srgbClr val="F1F100"/>
                </a:solidFill>
                <a:latin typeface="Consolas"/>
                <a:cs typeface="Consolas"/>
              </a:rPr>
              <a:t> </a:t>
            </a:r>
            <a:endParaRPr sz="1209" dirty="0">
              <a:solidFill>
                <a:prstClr val="black"/>
              </a:solidFill>
              <a:latin typeface="Consolas"/>
              <a:cs typeface="Consolas"/>
            </a:endParaRPr>
          </a:p>
        </p:txBody>
      </p:sp>
      <p:sp>
        <p:nvSpPr>
          <p:cNvPr id="8" name="object 8"/>
          <p:cNvSpPr txBox="1"/>
          <p:nvPr/>
        </p:nvSpPr>
        <p:spPr>
          <a:xfrm>
            <a:off x="1591208" y="2365650"/>
            <a:ext cx="4947434" cy="1318041"/>
          </a:xfrm>
          <a:prstGeom prst="rect">
            <a:avLst/>
          </a:prstGeom>
        </p:spPr>
        <p:txBody>
          <a:bodyPr vert="horz" wrap="square" lIns="0" tIns="15355" rIns="0" bIns="0" rtlCol="0">
            <a:spAutoFit/>
          </a:bodyPr>
          <a:lstStyle/>
          <a:p>
            <a:pPr marL="15356" defTabSz="1105601">
              <a:spcBef>
                <a:spcPts val="121"/>
              </a:spcBef>
            </a:pPr>
            <a:r>
              <a:rPr sz="1209" spc="-6" dirty="0">
                <a:solidFill>
                  <a:srgbClr val="CC6B1C"/>
                </a:solidFill>
                <a:latin typeface="Consolas"/>
                <a:cs typeface="Consolas"/>
              </a:rPr>
              <a:t>private</a:t>
            </a:r>
            <a:r>
              <a:rPr sz="1209" spc="18" dirty="0">
                <a:solidFill>
                  <a:srgbClr val="CC6B1C"/>
                </a:solidFill>
                <a:latin typeface="Consolas"/>
                <a:cs typeface="Consolas"/>
              </a:rPr>
              <a:t> </a:t>
            </a:r>
            <a:r>
              <a:rPr sz="1209" spc="-6" dirty="0">
                <a:solidFill>
                  <a:srgbClr val="CC6B1C"/>
                </a:solidFill>
                <a:latin typeface="Consolas"/>
                <a:cs typeface="Consolas"/>
              </a:rPr>
              <a:t>static</a:t>
            </a:r>
            <a:r>
              <a:rPr sz="1209" spc="24" dirty="0">
                <a:solidFill>
                  <a:srgbClr val="CC6B1C"/>
                </a:solidFill>
                <a:latin typeface="Consolas"/>
                <a:cs typeface="Consolas"/>
              </a:rPr>
              <a:t> </a:t>
            </a:r>
            <a:r>
              <a:rPr sz="1209" spc="-6" dirty="0">
                <a:solidFill>
                  <a:srgbClr val="CC6B1C"/>
                </a:solidFill>
                <a:latin typeface="Consolas"/>
                <a:cs typeface="Consolas"/>
              </a:rPr>
              <a:t>final</a:t>
            </a:r>
            <a:r>
              <a:rPr sz="1209" spc="18" dirty="0">
                <a:solidFill>
                  <a:srgbClr val="CC6B1C"/>
                </a:solidFill>
                <a:latin typeface="Consolas"/>
                <a:cs typeface="Consolas"/>
              </a:rPr>
              <a:t> </a:t>
            </a:r>
            <a:r>
              <a:rPr sz="1209" spc="-6" dirty="0">
                <a:solidFill>
                  <a:srgbClr val="CC6B1C"/>
                </a:solidFill>
                <a:latin typeface="Consolas"/>
                <a:cs typeface="Consolas"/>
              </a:rPr>
              <a:t>class</a:t>
            </a:r>
            <a:r>
              <a:rPr sz="1209" spc="24" dirty="0">
                <a:solidFill>
                  <a:srgbClr val="CC6B1C"/>
                </a:solidFill>
                <a:latin typeface="Consolas"/>
                <a:cs typeface="Consolas"/>
              </a:rPr>
              <a:t> </a:t>
            </a:r>
            <a:r>
              <a:rPr sz="1209" spc="-6" dirty="0">
                <a:solidFill>
                  <a:srgbClr val="118FC2"/>
                </a:solidFill>
                <a:latin typeface="Consolas"/>
                <a:cs typeface="Consolas"/>
              </a:rPr>
              <a:t>LongTaskThread</a:t>
            </a:r>
            <a:r>
              <a:rPr sz="1209" spc="18" dirty="0">
                <a:solidFill>
                  <a:srgbClr val="118FC2"/>
                </a:solidFill>
                <a:latin typeface="Consolas"/>
                <a:cs typeface="Consolas"/>
              </a:rPr>
              <a:t> </a:t>
            </a:r>
            <a:r>
              <a:rPr sz="1209" spc="-6" dirty="0">
                <a:solidFill>
                  <a:srgbClr val="CC6B1C"/>
                </a:solidFill>
                <a:latin typeface="Consolas"/>
                <a:cs typeface="Consolas"/>
              </a:rPr>
              <a:t>extends</a:t>
            </a:r>
            <a:r>
              <a:rPr sz="1209" spc="24" dirty="0">
                <a:solidFill>
                  <a:srgbClr val="CC6B1C"/>
                </a:solidFill>
                <a:latin typeface="Consolas"/>
                <a:cs typeface="Consolas"/>
              </a:rPr>
              <a:t> </a:t>
            </a:r>
            <a:r>
              <a:rPr sz="1209" spc="-6" dirty="0">
                <a:solidFill>
                  <a:srgbClr val="118FC2"/>
                </a:solidFill>
                <a:latin typeface="Consolas"/>
                <a:cs typeface="Consolas"/>
              </a:rPr>
              <a:t>Thread</a:t>
            </a:r>
            <a:r>
              <a:rPr sz="1209" spc="18" dirty="0">
                <a:solidFill>
                  <a:srgbClr val="118FC2"/>
                </a:solidFill>
                <a:latin typeface="Consolas"/>
                <a:cs typeface="Consolas"/>
              </a:rPr>
              <a:t> </a:t>
            </a:r>
            <a:r>
              <a:rPr sz="1209" dirty="0">
                <a:solidFill>
                  <a:srgbClr val="F8F9F3"/>
                </a:solidFill>
                <a:latin typeface="Consolas"/>
                <a:cs typeface="Consolas"/>
              </a:rPr>
              <a:t>{</a:t>
            </a:r>
            <a:endParaRPr sz="1209" dirty="0">
              <a:solidFill>
                <a:prstClr val="black"/>
              </a:solidFill>
              <a:latin typeface="Consolas"/>
              <a:cs typeface="Consolas"/>
            </a:endParaRPr>
          </a:p>
          <a:p>
            <a:pPr marL="449918" defTabSz="1105601"/>
            <a:r>
              <a:rPr sz="1209" i="1" spc="-6" dirty="0">
                <a:solidFill>
                  <a:srgbClr val="9F9F9F"/>
                </a:solidFill>
                <a:latin typeface="Consolas"/>
                <a:cs typeface="Consolas"/>
              </a:rPr>
              <a:t>@Override</a:t>
            </a:r>
            <a:endParaRPr sz="1209" dirty="0">
              <a:solidFill>
                <a:prstClr val="black"/>
              </a:solidFill>
              <a:latin typeface="Consolas"/>
              <a:cs typeface="Consolas"/>
            </a:endParaRPr>
          </a:p>
          <a:p>
            <a:pPr marL="449918" defTabSz="1105601">
              <a:spcBef>
                <a:spcPts val="6"/>
              </a:spcBef>
            </a:pPr>
            <a:r>
              <a:rPr sz="1209" spc="-6" dirty="0">
                <a:solidFill>
                  <a:srgbClr val="CC6B1C"/>
                </a:solidFill>
                <a:latin typeface="Consolas"/>
                <a:cs typeface="Consolas"/>
              </a:rPr>
              <a:t>public</a:t>
            </a:r>
            <a:r>
              <a:rPr sz="1209" spc="-12" dirty="0">
                <a:solidFill>
                  <a:srgbClr val="CC6B1C"/>
                </a:solidFill>
                <a:latin typeface="Consolas"/>
                <a:cs typeface="Consolas"/>
              </a:rPr>
              <a:t> </a:t>
            </a:r>
            <a:r>
              <a:rPr sz="1209" spc="-6" dirty="0">
                <a:solidFill>
                  <a:srgbClr val="CC6B1C"/>
                </a:solidFill>
                <a:latin typeface="Consolas"/>
                <a:cs typeface="Consolas"/>
              </a:rPr>
              <a:t>void </a:t>
            </a:r>
            <a:r>
              <a:rPr sz="1209" spc="-6" dirty="0">
                <a:solidFill>
                  <a:srgbClr val="1DB43F"/>
                </a:solidFill>
                <a:latin typeface="Consolas"/>
                <a:cs typeface="Consolas"/>
              </a:rPr>
              <a:t>run</a:t>
            </a:r>
            <a:r>
              <a:rPr sz="1209" spc="-6" dirty="0">
                <a:solidFill>
                  <a:srgbClr val="F8F9F3"/>
                </a:solidFill>
                <a:latin typeface="Consolas"/>
                <a:cs typeface="Consolas"/>
              </a:rPr>
              <a:t>()</a:t>
            </a:r>
            <a:r>
              <a:rPr sz="1209" spc="-12" dirty="0">
                <a:solidFill>
                  <a:srgbClr val="F8F9F3"/>
                </a:solidFill>
                <a:latin typeface="Consolas"/>
                <a:cs typeface="Consolas"/>
              </a:rPr>
              <a:t> </a:t>
            </a:r>
            <a:r>
              <a:rPr sz="1209" dirty="0">
                <a:solidFill>
                  <a:srgbClr val="F8F9F3"/>
                </a:solidFill>
                <a:latin typeface="Consolas"/>
                <a:cs typeface="Consolas"/>
              </a:rPr>
              <a:t>{</a:t>
            </a:r>
            <a:endParaRPr sz="1209" dirty="0">
              <a:solidFill>
                <a:prstClr val="black"/>
              </a:solidFill>
              <a:latin typeface="Consolas"/>
              <a:cs typeface="Consolas"/>
            </a:endParaRPr>
          </a:p>
          <a:p>
            <a:pPr marL="885249" marR="68332" defTabSz="1105601"/>
            <a:r>
              <a:rPr sz="1209" spc="-6" dirty="0">
                <a:solidFill>
                  <a:srgbClr val="118FC2"/>
                </a:solidFill>
                <a:latin typeface="Consolas"/>
                <a:cs typeface="Consolas"/>
              </a:rPr>
              <a:t>System</a:t>
            </a:r>
            <a:r>
              <a:rPr sz="1209" spc="-6" dirty="0">
                <a:solidFill>
                  <a:srgbClr val="E5E5F9"/>
                </a:solidFill>
                <a:latin typeface="Consolas"/>
                <a:cs typeface="Consolas"/>
              </a:rPr>
              <a:t>.</a:t>
            </a:r>
            <a:r>
              <a:rPr sz="1209" b="1" i="1" spc="-6" dirty="0">
                <a:solidFill>
                  <a:srgbClr val="8CD9F7"/>
                </a:solidFill>
                <a:latin typeface="Consolas"/>
                <a:cs typeface="Consolas"/>
              </a:rPr>
              <a:t>out</a:t>
            </a:r>
            <a:r>
              <a:rPr sz="1209" spc="-6" dirty="0">
                <a:solidFill>
                  <a:srgbClr val="E5E5F9"/>
                </a:solidFill>
                <a:latin typeface="Consolas"/>
                <a:cs typeface="Consolas"/>
              </a:rPr>
              <a:t>.</a:t>
            </a:r>
            <a:r>
              <a:rPr sz="1209" spc="-6" dirty="0">
                <a:solidFill>
                  <a:srgbClr val="A6EB20"/>
                </a:solidFill>
                <a:latin typeface="Consolas"/>
                <a:cs typeface="Consolas"/>
              </a:rPr>
              <a:t>println</a:t>
            </a:r>
            <a:r>
              <a:rPr sz="1209" spc="-6" dirty="0">
                <a:solidFill>
                  <a:srgbClr val="F8F9F3"/>
                </a:solidFill>
                <a:latin typeface="Consolas"/>
                <a:cs typeface="Consolas"/>
              </a:rPr>
              <a:t>(</a:t>
            </a:r>
            <a:r>
              <a:rPr sz="1209" spc="-6" dirty="0">
                <a:solidFill>
                  <a:srgbClr val="16C5A2"/>
                </a:solidFill>
                <a:latin typeface="Consolas"/>
                <a:cs typeface="Consolas"/>
              </a:rPr>
              <a:t>"Démarrage</a:t>
            </a:r>
            <a:r>
              <a:rPr sz="1209" spc="91" dirty="0">
                <a:solidFill>
                  <a:srgbClr val="16C5A2"/>
                </a:solidFill>
                <a:latin typeface="Consolas"/>
                <a:cs typeface="Consolas"/>
              </a:rPr>
              <a:t> </a:t>
            </a:r>
            <a:r>
              <a:rPr sz="1209" spc="-6" dirty="0">
                <a:solidFill>
                  <a:srgbClr val="16C5A2"/>
                </a:solidFill>
                <a:latin typeface="Consolas"/>
                <a:cs typeface="Consolas"/>
              </a:rPr>
              <a:t>LongTaskThread"</a:t>
            </a:r>
            <a:r>
              <a:rPr sz="1209" spc="-6" dirty="0">
                <a:solidFill>
                  <a:srgbClr val="F8F9F3"/>
                </a:solidFill>
                <a:latin typeface="Consolas"/>
                <a:cs typeface="Consolas"/>
              </a:rPr>
              <a:t>)</a:t>
            </a:r>
            <a:r>
              <a:rPr sz="1209" spc="-6" dirty="0">
                <a:solidFill>
                  <a:srgbClr val="E5E5F9"/>
                </a:solidFill>
                <a:latin typeface="Consolas"/>
                <a:cs typeface="Consolas"/>
              </a:rPr>
              <a:t>; </a:t>
            </a:r>
            <a:r>
              <a:rPr sz="1209" spc="-647" dirty="0">
                <a:solidFill>
                  <a:srgbClr val="E5E5F9"/>
                </a:solidFill>
                <a:latin typeface="Consolas"/>
                <a:cs typeface="Consolas"/>
              </a:rPr>
              <a:t> </a:t>
            </a:r>
            <a:r>
              <a:rPr sz="1209" spc="-6" dirty="0">
                <a:solidFill>
                  <a:srgbClr val="118FC2"/>
                </a:solidFill>
                <a:latin typeface="Consolas"/>
                <a:cs typeface="Consolas"/>
              </a:rPr>
              <a:t>System</a:t>
            </a:r>
            <a:r>
              <a:rPr sz="1209" spc="-6" dirty="0">
                <a:solidFill>
                  <a:srgbClr val="E5E5F9"/>
                </a:solidFill>
                <a:latin typeface="Consolas"/>
                <a:cs typeface="Consolas"/>
              </a:rPr>
              <a:t>.</a:t>
            </a:r>
            <a:r>
              <a:rPr sz="1209" b="1" i="1" spc="-6" dirty="0">
                <a:solidFill>
                  <a:srgbClr val="8CD9F7"/>
                </a:solidFill>
                <a:latin typeface="Consolas"/>
                <a:cs typeface="Consolas"/>
              </a:rPr>
              <a:t>out</a:t>
            </a:r>
            <a:r>
              <a:rPr sz="1209" spc="-6" dirty="0">
                <a:solidFill>
                  <a:srgbClr val="E5E5F9"/>
                </a:solidFill>
                <a:latin typeface="Consolas"/>
                <a:cs typeface="Consolas"/>
              </a:rPr>
              <a:t>.</a:t>
            </a:r>
            <a:r>
              <a:rPr sz="1209" spc="-6" dirty="0">
                <a:solidFill>
                  <a:srgbClr val="A6EB20"/>
                </a:solidFill>
                <a:latin typeface="Consolas"/>
                <a:cs typeface="Consolas"/>
              </a:rPr>
              <a:t>println</a:t>
            </a:r>
            <a:r>
              <a:rPr sz="1209" spc="-6" dirty="0">
                <a:solidFill>
                  <a:srgbClr val="F8F9F3"/>
                </a:solidFill>
                <a:latin typeface="Consolas"/>
                <a:cs typeface="Consolas"/>
              </a:rPr>
              <a:t>(</a:t>
            </a:r>
            <a:r>
              <a:rPr sz="1209" spc="-6" dirty="0">
                <a:solidFill>
                  <a:srgbClr val="16C5A2"/>
                </a:solidFill>
                <a:latin typeface="Consolas"/>
                <a:cs typeface="Consolas"/>
              </a:rPr>
              <a:t>"Fin</a:t>
            </a:r>
            <a:r>
              <a:rPr sz="1209" spc="6" dirty="0">
                <a:solidFill>
                  <a:srgbClr val="16C5A2"/>
                </a:solidFill>
                <a:latin typeface="Consolas"/>
                <a:cs typeface="Consolas"/>
              </a:rPr>
              <a:t> </a:t>
            </a:r>
            <a:r>
              <a:rPr sz="1209" spc="-6" dirty="0">
                <a:solidFill>
                  <a:srgbClr val="16C5A2"/>
                </a:solidFill>
                <a:latin typeface="Consolas"/>
                <a:cs typeface="Consolas"/>
              </a:rPr>
              <a:t>LongTaskThread"</a:t>
            </a:r>
            <a:r>
              <a:rPr sz="1209" spc="-6" dirty="0">
                <a:solidFill>
                  <a:srgbClr val="F8F9F3"/>
                </a:solidFill>
                <a:latin typeface="Consolas"/>
                <a:cs typeface="Consolas"/>
              </a:rPr>
              <a:t>)</a:t>
            </a:r>
            <a:r>
              <a:rPr sz="1209" spc="-6" dirty="0">
                <a:solidFill>
                  <a:srgbClr val="E5E5F9"/>
                </a:solidFill>
                <a:latin typeface="Consolas"/>
                <a:cs typeface="Consolas"/>
              </a:rPr>
              <a:t>;</a:t>
            </a:r>
            <a:endParaRPr sz="1209" dirty="0">
              <a:solidFill>
                <a:prstClr val="black"/>
              </a:solidFill>
              <a:latin typeface="Consolas"/>
              <a:cs typeface="Consolas"/>
            </a:endParaRPr>
          </a:p>
          <a:p>
            <a:pPr marL="449918" defTabSz="1105601">
              <a:spcBef>
                <a:spcPts val="6"/>
              </a:spcBef>
            </a:pPr>
            <a:r>
              <a:rPr sz="1209" dirty="0">
                <a:solidFill>
                  <a:srgbClr val="F8F9F3"/>
                </a:solidFill>
                <a:latin typeface="Consolas"/>
                <a:cs typeface="Consolas"/>
              </a:rPr>
              <a:t>}</a:t>
            </a:r>
            <a:endParaRPr sz="1209" dirty="0">
              <a:solidFill>
                <a:prstClr val="black"/>
              </a:solidFill>
              <a:latin typeface="Consolas"/>
              <a:cs typeface="Consolas"/>
            </a:endParaRPr>
          </a:p>
          <a:p>
            <a:pPr marL="449918" defTabSz="1105601"/>
            <a:r>
              <a:rPr sz="1209" dirty="0">
                <a:solidFill>
                  <a:srgbClr val="F8F9F3"/>
                </a:solidFill>
                <a:latin typeface="Consolas"/>
                <a:cs typeface="Consolas"/>
              </a:rPr>
              <a:t>}</a:t>
            </a:r>
            <a:endParaRPr sz="1209" dirty="0">
              <a:solidFill>
                <a:prstClr val="black"/>
              </a:solidFill>
              <a:latin typeface="Consolas"/>
              <a:cs typeface="Consolas"/>
            </a:endParaRPr>
          </a:p>
        </p:txBody>
      </p:sp>
      <p:sp>
        <p:nvSpPr>
          <p:cNvPr id="9" name="object 9"/>
          <p:cNvSpPr txBox="1"/>
          <p:nvPr/>
        </p:nvSpPr>
        <p:spPr>
          <a:xfrm>
            <a:off x="639281" y="4514097"/>
            <a:ext cx="102880" cy="131726"/>
          </a:xfrm>
          <a:prstGeom prst="rect">
            <a:avLst/>
          </a:prstGeom>
        </p:spPr>
        <p:txBody>
          <a:bodyPr vert="horz" wrap="square" lIns="0" tIns="19962" rIns="0" bIns="0" rtlCol="0">
            <a:spAutoFit/>
          </a:bodyPr>
          <a:lstStyle/>
          <a:p>
            <a:pPr marL="15356" defTabSz="1105601">
              <a:spcBef>
                <a:spcPts val="157"/>
              </a:spcBef>
            </a:pPr>
            <a:r>
              <a:rPr sz="725" spc="24" dirty="0">
                <a:solidFill>
                  <a:srgbClr val="0058FF"/>
                </a:solidFill>
                <a:latin typeface="Wingdings"/>
                <a:cs typeface="Wingdings"/>
              </a:rPr>
              <a:t></a:t>
            </a:r>
            <a:endParaRPr sz="725">
              <a:solidFill>
                <a:prstClr val="black"/>
              </a:solidFill>
              <a:latin typeface="Wingdings"/>
              <a:cs typeface="Wingdings"/>
            </a:endParaRPr>
          </a:p>
        </p:txBody>
      </p:sp>
      <p:sp>
        <p:nvSpPr>
          <p:cNvPr id="10" name="object 10"/>
          <p:cNvSpPr txBox="1"/>
          <p:nvPr/>
        </p:nvSpPr>
        <p:spPr>
          <a:xfrm>
            <a:off x="897831" y="4449253"/>
            <a:ext cx="3302896" cy="276025"/>
          </a:xfrm>
          <a:prstGeom prst="rect">
            <a:avLst/>
          </a:prstGeom>
        </p:spPr>
        <p:txBody>
          <a:bodyPr vert="horz" wrap="square" lIns="0" tIns="15355" rIns="0" bIns="0" rtlCol="0">
            <a:spAutoFit/>
          </a:bodyPr>
          <a:lstStyle/>
          <a:p>
            <a:pPr marL="15356" defTabSz="1105601">
              <a:spcBef>
                <a:spcPts val="121"/>
              </a:spcBef>
            </a:pPr>
            <a:r>
              <a:rPr sz="1693" b="1" spc="-6" dirty="0">
                <a:solidFill>
                  <a:srgbClr val="FFFFFF"/>
                </a:solidFill>
                <a:latin typeface="Arial"/>
                <a:cs typeface="Arial"/>
              </a:rPr>
              <a:t>Puis</a:t>
            </a:r>
            <a:r>
              <a:rPr sz="1693" b="1" dirty="0">
                <a:solidFill>
                  <a:srgbClr val="FFFFFF"/>
                </a:solidFill>
                <a:latin typeface="Arial"/>
                <a:cs typeface="Arial"/>
              </a:rPr>
              <a:t> </a:t>
            </a:r>
            <a:r>
              <a:rPr sz="1693" b="1" spc="-6" dirty="0">
                <a:solidFill>
                  <a:srgbClr val="FFFFFF"/>
                </a:solidFill>
                <a:latin typeface="Arial"/>
                <a:cs typeface="Arial"/>
              </a:rPr>
              <a:t>l’instancier</a:t>
            </a:r>
            <a:r>
              <a:rPr sz="1693" b="1" spc="6" dirty="0">
                <a:solidFill>
                  <a:srgbClr val="FFFFFF"/>
                </a:solidFill>
                <a:latin typeface="Arial"/>
                <a:cs typeface="Arial"/>
              </a:rPr>
              <a:t> </a:t>
            </a:r>
            <a:r>
              <a:rPr sz="1693" b="1" dirty="0">
                <a:solidFill>
                  <a:srgbClr val="FFFFFF"/>
                </a:solidFill>
                <a:latin typeface="Arial"/>
                <a:cs typeface="Arial"/>
              </a:rPr>
              <a:t>et </a:t>
            </a:r>
            <a:r>
              <a:rPr sz="1693" b="1" spc="-6" dirty="0">
                <a:solidFill>
                  <a:srgbClr val="FFFFFF"/>
                </a:solidFill>
                <a:latin typeface="Arial"/>
                <a:cs typeface="Arial"/>
              </a:rPr>
              <a:t>lancer</a:t>
            </a:r>
            <a:r>
              <a:rPr sz="1693" b="1" spc="12" dirty="0">
                <a:solidFill>
                  <a:srgbClr val="FFFFFF"/>
                </a:solidFill>
                <a:latin typeface="Arial"/>
                <a:cs typeface="Arial"/>
              </a:rPr>
              <a:t> </a:t>
            </a:r>
            <a:r>
              <a:rPr sz="1693" b="1" spc="-6" dirty="0">
                <a:solidFill>
                  <a:srgbClr val="FFFFFF"/>
                </a:solidFill>
                <a:latin typeface="Arial"/>
                <a:cs typeface="Arial"/>
              </a:rPr>
              <a:t>start()</a:t>
            </a:r>
            <a:endParaRPr sz="1693">
              <a:solidFill>
                <a:prstClr val="black"/>
              </a:solidFill>
              <a:latin typeface="Arial"/>
              <a:cs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6194" y="261563"/>
            <a:ext cx="2507498" cy="238771"/>
          </a:xfrm>
          <a:prstGeom prst="rect">
            <a:avLst/>
          </a:prstGeom>
        </p:spPr>
        <p:txBody>
          <a:bodyPr vert="horz" wrap="square" lIns="0" tIns="15355" rIns="0" bIns="0" rtlCol="0">
            <a:spAutoFit/>
          </a:bodyPr>
          <a:lstStyle/>
          <a:p>
            <a:pPr marL="15356" defTabSz="1105601">
              <a:spcBef>
                <a:spcPts val="121"/>
              </a:spcBef>
            </a:pPr>
            <a:r>
              <a:rPr sz="1451" b="1" spc="-6" dirty="0">
                <a:solidFill>
                  <a:srgbClr val="0058FF"/>
                </a:solidFill>
                <a:latin typeface="Arial"/>
                <a:cs typeface="Arial"/>
              </a:rPr>
              <a:t>Programmation</a:t>
            </a:r>
            <a:r>
              <a:rPr sz="1451" b="1" spc="-36" dirty="0">
                <a:solidFill>
                  <a:srgbClr val="0058FF"/>
                </a:solidFill>
                <a:latin typeface="Arial"/>
                <a:cs typeface="Arial"/>
              </a:rPr>
              <a:t> </a:t>
            </a:r>
            <a:r>
              <a:rPr sz="1451" b="1" spc="-6" dirty="0">
                <a:solidFill>
                  <a:srgbClr val="0058FF"/>
                </a:solidFill>
                <a:latin typeface="Arial"/>
                <a:cs typeface="Arial"/>
              </a:rPr>
              <a:t>concurrente</a:t>
            </a:r>
            <a:endParaRPr sz="1451">
              <a:solidFill>
                <a:prstClr val="black"/>
              </a:solidFill>
              <a:latin typeface="Arial"/>
              <a:cs typeface="Arial"/>
            </a:endParaRPr>
          </a:p>
        </p:txBody>
      </p:sp>
      <p:sp>
        <p:nvSpPr>
          <p:cNvPr id="3" name="object 3"/>
          <p:cNvSpPr txBox="1">
            <a:spLocks noGrp="1"/>
          </p:cNvSpPr>
          <p:nvPr>
            <p:ph type="title"/>
          </p:nvPr>
        </p:nvSpPr>
        <p:spPr>
          <a:xfrm>
            <a:off x="649791" y="586189"/>
            <a:ext cx="11512428" cy="1131836"/>
          </a:xfrm>
          <a:prstGeom prst="rect">
            <a:avLst/>
          </a:prstGeom>
        </p:spPr>
        <p:txBody>
          <a:bodyPr vert="horz" wrap="square" lIns="0" tIns="15355" rIns="0" bIns="0" rtlCol="0">
            <a:spAutoFit/>
          </a:bodyPr>
          <a:lstStyle/>
          <a:p>
            <a:pPr marL="73707" marR="6142">
              <a:spcBef>
                <a:spcPts val="121"/>
              </a:spcBef>
            </a:pPr>
            <a:r>
              <a:rPr lang="fr-FR" spc="-6" dirty="0">
                <a:latin typeface="Arial"/>
                <a:cs typeface="Arial"/>
              </a:rPr>
              <a:t>Example: </a:t>
            </a:r>
            <a:r>
              <a:rPr spc="-6" dirty="0">
                <a:latin typeface="Arial"/>
                <a:cs typeface="Arial"/>
              </a:rPr>
              <a:t>Les</a:t>
            </a:r>
            <a:r>
              <a:rPr spc="-30" dirty="0">
                <a:latin typeface="Arial"/>
                <a:cs typeface="Arial"/>
              </a:rPr>
              <a:t> </a:t>
            </a:r>
            <a:r>
              <a:rPr spc="-6" dirty="0">
                <a:latin typeface="Arial"/>
                <a:cs typeface="Arial"/>
              </a:rPr>
              <a:t>Threads</a:t>
            </a:r>
            <a:r>
              <a:rPr spc="-24" dirty="0">
                <a:latin typeface="Arial"/>
                <a:cs typeface="Arial"/>
              </a:rPr>
              <a:t> </a:t>
            </a:r>
            <a:r>
              <a:rPr spc="-6" dirty="0">
                <a:latin typeface="Arial"/>
                <a:cs typeface="Arial"/>
              </a:rPr>
              <a:t>en</a:t>
            </a:r>
            <a:r>
              <a:rPr spc="-18" dirty="0">
                <a:latin typeface="Arial"/>
                <a:cs typeface="Arial"/>
              </a:rPr>
              <a:t> </a:t>
            </a:r>
            <a:r>
              <a:rPr spc="-6" dirty="0">
                <a:latin typeface="Arial"/>
                <a:cs typeface="Arial"/>
              </a:rPr>
              <a:t>Java</a:t>
            </a:r>
            <a:r>
              <a:rPr spc="-30" dirty="0">
                <a:latin typeface="Arial"/>
                <a:cs typeface="Arial"/>
              </a:rPr>
              <a:t> </a:t>
            </a:r>
            <a:r>
              <a:rPr dirty="0">
                <a:latin typeface="Arial"/>
                <a:cs typeface="Arial"/>
              </a:rPr>
              <a:t>:</a:t>
            </a:r>
            <a:r>
              <a:rPr spc="-24" dirty="0">
                <a:latin typeface="Arial"/>
                <a:cs typeface="Arial"/>
              </a:rPr>
              <a:t> </a:t>
            </a:r>
            <a:r>
              <a:rPr spc="-6" dirty="0">
                <a:latin typeface="Arial"/>
                <a:cs typeface="Arial"/>
              </a:rPr>
              <a:t>implémentation</a:t>
            </a:r>
            <a:r>
              <a:rPr spc="-24" dirty="0">
                <a:latin typeface="Arial"/>
                <a:cs typeface="Arial"/>
              </a:rPr>
              <a:t> </a:t>
            </a:r>
            <a:r>
              <a:rPr dirty="0">
                <a:latin typeface="Arial"/>
                <a:cs typeface="Arial"/>
              </a:rPr>
              <a:t>de </a:t>
            </a:r>
            <a:r>
              <a:rPr spc="-990" dirty="0">
                <a:latin typeface="Arial"/>
                <a:cs typeface="Arial"/>
              </a:rPr>
              <a:t> </a:t>
            </a:r>
            <a:r>
              <a:rPr spc="-6" dirty="0">
                <a:latin typeface="Arial"/>
                <a:cs typeface="Arial"/>
              </a:rPr>
              <a:t>Runnable</a:t>
            </a:r>
          </a:p>
        </p:txBody>
      </p:sp>
      <p:sp>
        <p:nvSpPr>
          <p:cNvPr id="4" name="object 4"/>
          <p:cNvSpPr txBox="1"/>
          <p:nvPr/>
        </p:nvSpPr>
        <p:spPr>
          <a:xfrm>
            <a:off x="610997" y="1906953"/>
            <a:ext cx="6551281" cy="276025"/>
          </a:xfrm>
          <a:prstGeom prst="rect">
            <a:avLst/>
          </a:prstGeom>
        </p:spPr>
        <p:txBody>
          <a:bodyPr vert="horz" wrap="square" lIns="0" tIns="15355" rIns="0" bIns="0" rtlCol="0">
            <a:spAutoFit/>
          </a:bodyPr>
          <a:lstStyle/>
          <a:p>
            <a:pPr marL="15356" defTabSz="1105601">
              <a:spcBef>
                <a:spcPts val="121"/>
              </a:spcBef>
            </a:pPr>
            <a:r>
              <a:rPr sz="1693" b="1" spc="-6" dirty="0">
                <a:solidFill>
                  <a:srgbClr val="FFFFFF"/>
                </a:solidFill>
                <a:latin typeface="Arial"/>
                <a:cs typeface="Arial"/>
              </a:rPr>
              <a:t>La</a:t>
            </a:r>
            <a:r>
              <a:rPr sz="1693" b="1" dirty="0">
                <a:solidFill>
                  <a:srgbClr val="FFFFFF"/>
                </a:solidFill>
                <a:latin typeface="Arial"/>
                <a:cs typeface="Arial"/>
              </a:rPr>
              <a:t> </a:t>
            </a:r>
            <a:r>
              <a:rPr sz="1693" b="1" spc="-6" dirty="0">
                <a:solidFill>
                  <a:srgbClr val="FFFFFF"/>
                </a:solidFill>
                <a:latin typeface="Arial"/>
                <a:cs typeface="Arial"/>
              </a:rPr>
              <a:t>seconde</a:t>
            </a:r>
            <a:r>
              <a:rPr sz="1693" b="1" spc="6" dirty="0">
                <a:solidFill>
                  <a:srgbClr val="FFFFFF"/>
                </a:solidFill>
                <a:latin typeface="Arial"/>
                <a:cs typeface="Arial"/>
              </a:rPr>
              <a:t> </a:t>
            </a:r>
            <a:r>
              <a:rPr sz="1693" b="1" spc="-6" dirty="0">
                <a:solidFill>
                  <a:srgbClr val="FFFFFF"/>
                </a:solidFill>
                <a:latin typeface="Arial"/>
                <a:cs typeface="Arial"/>
              </a:rPr>
              <a:t>manière</a:t>
            </a:r>
            <a:r>
              <a:rPr sz="1693" b="1" spc="6" dirty="0">
                <a:solidFill>
                  <a:srgbClr val="FFFFFF"/>
                </a:solidFill>
                <a:latin typeface="Arial"/>
                <a:cs typeface="Arial"/>
              </a:rPr>
              <a:t> </a:t>
            </a:r>
            <a:r>
              <a:rPr sz="1693" b="1" spc="-6" dirty="0">
                <a:solidFill>
                  <a:srgbClr val="FFFFFF"/>
                </a:solidFill>
                <a:latin typeface="Arial"/>
                <a:cs typeface="Arial"/>
              </a:rPr>
              <a:t>de</a:t>
            </a:r>
            <a:r>
              <a:rPr sz="1693" b="1" dirty="0">
                <a:solidFill>
                  <a:srgbClr val="FFFFFF"/>
                </a:solidFill>
                <a:latin typeface="Arial"/>
                <a:cs typeface="Arial"/>
              </a:rPr>
              <a:t> </a:t>
            </a:r>
            <a:r>
              <a:rPr sz="1693" b="1" spc="-6" dirty="0">
                <a:solidFill>
                  <a:srgbClr val="FFFFFF"/>
                </a:solidFill>
                <a:latin typeface="Arial"/>
                <a:cs typeface="Arial"/>
              </a:rPr>
              <a:t>créer</a:t>
            </a:r>
            <a:r>
              <a:rPr sz="1693" b="1" spc="6" dirty="0">
                <a:solidFill>
                  <a:srgbClr val="FFFFFF"/>
                </a:solidFill>
                <a:latin typeface="Arial"/>
                <a:cs typeface="Arial"/>
              </a:rPr>
              <a:t> </a:t>
            </a:r>
            <a:r>
              <a:rPr sz="1693" b="1" spc="-6" dirty="0">
                <a:solidFill>
                  <a:srgbClr val="FFFFFF"/>
                </a:solidFill>
                <a:latin typeface="Arial"/>
                <a:cs typeface="Arial"/>
              </a:rPr>
              <a:t>des</a:t>
            </a:r>
            <a:r>
              <a:rPr sz="1693" b="1" spc="6" dirty="0">
                <a:solidFill>
                  <a:srgbClr val="FFFFFF"/>
                </a:solidFill>
                <a:latin typeface="Arial"/>
                <a:cs typeface="Arial"/>
              </a:rPr>
              <a:t> </a:t>
            </a:r>
            <a:r>
              <a:rPr sz="1693" b="1" spc="-6" dirty="0">
                <a:solidFill>
                  <a:srgbClr val="FFFFFF"/>
                </a:solidFill>
                <a:latin typeface="Arial"/>
                <a:cs typeface="Arial"/>
              </a:rPr>
              <a:t>Threads</a:t>
            </a:r>
            <a:r>
              <a:rPr sz="1693" b="1" spc="6" dirty="0">
                <a:solidFill>
                  <a:srgbClr val="FFFFFF"/>
                </a:solidFill>
                <a:latin typeface="Arial"/>
                <a:cs typeface="Arial"/>
              </a:rPr>
              <a:t> </a:t>
            </a:r>
            <a:r>
              <a:rPr sz="1693" b="1" spc="-6" dirty="0">
                <a:solidFill>
                  <a:srgbClr val="FFFFFF"/>
                </a:solidFill>
                <a:latin typeface="Arial"/>
                <a:cs typeface="Arial"/>
              </a:rPr>
              <a:t>en</a:t>
            </a:r>
            <a:r>
              <a:rPr sz="1693" b="1" dirty="0">
                <a:solidFill>
                  <a:srgbClr val="FFFFFF"/>
                </a:solidFill>
                <a:latin typeface="Arial"/>
                <a:cs typeface="Arial"/>
              </a:rPr>
              <a:t> </a:t>
            </a:r>
            <a:r>
              <a:rPr sz="1693" b="1" spc="-6" dirty="0">
                <a:solidFill>
                  <a:srgbClr val="FFFFFF"/>
                </a:solidFill>
                <a:latin typeface="Arial"/>
                <a:cs typeface="Arial"/>
              </a:rPr>
              <a:t>Java</a:t>
            </a:r>
            <a:r>
              <a:rPr sz="1693" b="1" spc="6" dirty="0">
                <a:solidFill>
                  <a:srgbClr val="FFFFFF"/>
                </a:solidFill>
                <a:latin typeface="Arial"/>
                <a:cs typeface="Arial"/>
              </a:rPr>
              <a:t> </a:t>
            </a:r>
            <a:r>
              <a:rPr sz="1693" b="1" spc="-6" dirty="0">
                <a:solidFill>
                  <a:srgbClr val="FFFFFF"/>
                </a:solidFill>
                <a:latin typeface="Arial"/>
                <a:cs typeface="Arial"/>
              </a:rPr>
              <a:t>consiste</a:t>
            </a:r>
            <a:r>
              <a:rPr sz="1693" b="1" dirty="0">
                <a:solidFill>
                  <a:srgbClr val="FFFFFF"/>
                </a:solidFill>
                <a:latin typeface="Arial"/>
                <a:cs typeface="Arial"/>
              </a:rPr>
              <a:t> en :</a:t>
            </a:r>
            <a:endParaRPr sz="1693" dirty="0">
              <a:solidFill>
                <a:prstClr val="black"/>
              </a:solidFill>
              <a:latin typeface="Arial"/>
              <a:cs typeface="Arial"/>
            </a:endParaRPr>
          </a:p>
        </p:txBody>
      </p:sp>
      <p:sp>
        <p:nvSpPr>
          <p:cNvPr id="5" name="object 5"/>
          <p:cNvSpPr txBox="1"/>
          <p:nvPr/>
        </p:nvSpPr>
        <p:spPr>
          <a:xfrm>
            <a:off x="613607" y="2229918"/>
            <a:ext cx="102880" cy="131726"/>
          </a:xfrm>
          <a:prstGeom prst="rect">
            <a:avLst/>
          </a:prstGeom>
        </p:spPr>
        <p:txBody>
          <a:bodyPr vert="horz" wrap="square" lIns="0" tIns="19962" rIns="0" bIns="0" rtlCol="0">
            <a:spAutoFit/>
          </a:bodyPr>
          <a:lstStyle/>
          <a:p>
            <a:pPr marL="15356" defTabSz="1105601">
              <a:spcBef>
                <a:spcPts val="157"/>
              </a:spcBef>
            </a:pPr>
            <a:r>
              <a:rPr sz="725" spc="24" dirty="0">
                <a:solidFill>
                  <a:srgbClr val="0058FF"/>
                </a:solidFill>
                <a:latin typeface="Wingdings"/>
                <a:cs typeface="Wingdings"/>
              </a:rPr>
              <a:t></a:t>
            </a:r>
            <a:endParaRPr sz="725">
              <a:solidFill>
                <a:prstClr val="black"/>
              </a:solidFill>
              <a:latin typeface="Wingdings"/>
              <a:cs typeface="Wingdings"/>
            </a:endParaRPr>
          </a:p>
        </p:txBody>
      </p:sp>
      <p:sp>
        <p:nvSpPr>
          <p:cNvPr id="6" name="object 6"/>
          <p:cNvSpPr txBox="1"/>
          <p:nvPr/>
        </p:nvSpPr>
        <p:spPr>
          <a:xfrm>
            <a:off x="872143" y="2165058"/>
            <a:ext cx="8670293" cy="276025"/>
          </a:xfrm>
          <a:prstGeom prst="rect">
            <a:avLst/>
          </a:prstGeom>
        </p:spPr>
        <p:txBody>
          <a:bodyPr vert="horz" wrap="square" lIns="0" tIns="15355" rIns="0" bIns="0" rtlCol="0">
            <a:spAutoFit/>
          </a:bodyPr>
          <a:lstStyle/>
          <a:p>
            <a:pPr marL="15356" defTabSz="1105601">
              <a:spcBef>
                <a:spcPts val="121"/>
              </a:spcBef>
            </a:pPr>
            <a:r>
              <a:rPr sz="1693" b="1" spc="-6" dirty="0">
                <a:solidFill>
                  <a:srgbClr val="FFFFFF"/>
                </a:solidFill>
                <a:latin typeface="Arial"/>
                <a:cs typeface="Arial"/>
              </a:rPr>
              <a:t>Créer</a:t>
            </a:r>
            <a:r>
              <a:rPr sz="1693" b="1" spc="12" dirty="0">
                <a:solidFill>
                  <a:srgbClr val="FFFFFF"/>
                </a:solidFill>
                <a:latin typeface="Arial"/>
                <a:cs typeface="Arial"/>
              </a:rPr>
              <a:t> </a:t>
            </a:r>
            <a:r>
              <a:rPr sz="1693" b="1" spc="-6" dirty="0">
                <a:solidFill>
                  <a:srgbClr val="FFFFFF"/>
                </a:solidFill>
                <a:latin typeface="Arial"/>
                <a:cs typeface="Arial"/>
              </a:rPr>
              <a:t>une</a:t>
            </a:r>
            <a:r>
              <a:rPr sz="1693" b="1" spc="12" dirty="0">
                <a:solidFill>
                  <a:srgbClr val="FFFFFF"/>
                </a:solidFill>
                <a:latin typeface="Arial"/>
                <a:cs typeface="Arial"/>
              </a:rPr>
              <a:t> </a:t>
            </a:r>
            <a:r>
              <a:rPr sz="1693" b="1" spc="-6" dirty="0">
                <a:solidFill>
                  <a:srgbClr val="FFFFFF"/>
                </a:solidFill>
                <a:latin typeface="Arial"/>
                <a:cs typeface="Arial"/>
              </a:rPr>
              <a:t>classe</a:t>
            </a:r>
            <a:r>
              <a:rPr sz="1693" b="1" spc="18" dirty="0">
                <a:solidFill>
                  <a:srgbClr val="FFFFFF"/>
                </a:solidFill>
                <a:latin typeface="Arial"/>
                <a:cs typeface="Arial"/>
              </a:rPr>
              <a:t> </a:t>
            </a:r>
            <a:r>
              <a:rPr sz="1693" b="1" spc="-6" dirty="0">
                <a:solidFill>
                  <a:srgbClr val="FFFFFF"/>
                </a:solidFill>
                <a:latin typeface="Arial"/>
                <a:cs typeface="Arial"/>
              </a:rPr>
              <a:t>qui</a:t>
            </a:r>
            <a:r>
              <a:rPr sz="1693" b="1" spc="18" dirty="0">
                <a:solidFill>
                  <a:srgbClr val="FFFFFF"/>
                </a:solidFill>
                <a:latin typeface="Arial"/>
                <a:cs typeface="Arial"/>
              </a:rPr>
              <a:t> </a:t>
            </a:r>
            <a:r>
              <a:rPr sz="1693" b="1" spc="-6" dirty="0">
                <a:solidFill>
                  <a:srgbClr val="FFFFFF"/>
                </a:solidFill>
                <a:latin typeface="Arial"/>
                <a:cs typeface="Arial"/>
              </a:rPr>
              <a:t>implémente</a:t>
            </a:r>
            <a:r>
              <a:rPr sz="1693" b="1" spc="12" dirty="0">
                <a:solidFill>
                  <a:srgbClr val="FFFFFF"/>
                </a:solidFill>
                <a:latin typeface="Arial"/>
                <a:cs typeface="Arial"/>
              </a:rPr>
              <a:t> </a:t>
            </a:r>
            <a:r>
              <a:rPr sz="1693" b="1" spc="-6" dirty="0">
                <a:solidFill>
                  <a:srgbClr val="FFFFFF"/>
                </a:solidFill>
                <a:latin typeface="Arial"/>
                <a:cs typeface="Arial"/>
              </a:rPr>
              <a:t>java.lang.Runnable</a:t>
            </a:r>
            <a:r>
              <a:rPr sz="1693" b="1" spc="12" dirty="0">
                <a:solidFill>
                  <a:srgbClr val="FFFFFF"/>
                </a:solidFill>
                <a:latin typeface="Arial"/>
                <a:cs typeface="Arial"/>
              </a:rPr>
              <a:t> </a:t>
            </a:r>
            <a:r>
              <a:rPr sz="1693" b="1" dirty="0">
                <a:solidFill>
                  <a:srgbClr val="FFFFFF"/>
                </a:solidFill>
                <a:latin typeface="Arial"/>
                <a:cs typeface="Arial"/>
              </a:rPr>
              <a:t>et</a:t>
            </a:r>
            <a:r>
              <a:rPr sz="1693" b="1" spc="6" dirty="0">
                <a:solidFill>
                  <a:srgbClr val="FFFFFF"/>
                </a:solidFill>
                <a:latin typeface="Arial"/>
                <a:cs typeface="Arial"/>
              </a:rPr>
              <a:t> </a:t>
            </a:r>
            <a:r>
              <a:rPr sz="1693" b="1" spc="-6" dirty="0">
                <a:solidFill>
                  <a:srgbClr val="FFFFFF"/>
                </a:solidFill>
                <a:latin typeface="Arial"/>
                <a:cs typeface="Arial"/>
              </a:rPr>
              <a:t>implémenter</a:t>
            </a:r>
            <a:r>
              <a:rPr sz="1693" b="1" spc="24" dirty="0">
                <a:solidFill>
                  <a:srgbClr val="FFFFFF"/>
                </a:solidFill>
                <a:latin typeface="Arial"/>
                <a:cs typeface="Arial"/>
              </a:rPr>
              <a:t> </a:t>
            </a:r>
            <a:r>
              <a:rPr sz="1693" b="1" spc="-6" dirty="0">
                <a:solidFill>
                  <a:srgbClr val="FFFFFF"/>
                </a:solidFill>
                <a:latin typeface="Arial"/>
                <a:cs typeface="Arial"/>
              </a:rPr>
              <a:t>sa</a:t>
            </a:r>
            <a:r>
              <a:rPr sz="1693" b="1" spc="12" dirty="0">
                <a:solidFill>
                  <a:srgbClr val="FFFFFF"/>
                </a:solidFill>
                <a:latin typeface="Arial"/>
                <a:cs typeface="Arial"/>
              </a:rPr>
              <a:t> </a:t>
            </a:r>
            <a:r>
              <a:rPr sz="1693" b="1" spc="-6" dirty="0">
                <a:solidFill>
                  <a:srgbClr val="FFFFFF"/>
                </a:solidFill>
                <a:latin typeface="Arial"/>
                <a:cs typeface="Arial"/>
              </a:rPr>
              <a:t>méthode</a:t>
            </a:r>
            <a:r>
              <a:rPr sz="1693" b="1" spc="12" dirty="0">
                <a:solidFill>
                  <a:srgbClr val="FFFFFF"/>
                </a:solidFill>
                <a:latin typeface="Arial"/>
                <a:cs typeface="Arial"/>
              </a:rPr>
              <a:t> </a:t>
            </a:r>
            <a:r>
              <a:rPr sz="1693" b="1" spc="-6" dirty="0">
                <a:solidFill>
                  <a:srgbClr val="FFFFFF"/>
                </a:solidFill>
                <a:latin typeface="Arial"/>
                <a:cs typeface="Arial"/>
              </a:rPr>
              <a:t>run</a:t>
            </a:r>
            <a:endParaRPr sz="1693">
              <a:solidFill>
                <a:prstClr val="black"/>
              </a:solidFill>
              <a:latin typeface="Arial"/>
              <a:cs typeface="Arial"/>
            </a:endParaRPr>
          </a:p>
        </p:txBody>
      </p:sp>
      <p:sp>
        <p:nvSpPr>
          <p:cNvPr id="7" name="object 7"/>
          <p:cNvSpPr txBox="1"/>
          <p:nvPr/>
        </p:nvSpPr>
        <p:spPr>
          <a:xfrm>
            <a:off x="1590764" y="4444119"/>
            <a:ext cx="3675258" cy="201582"/>
          </a:xfrm>
          <a:prstGeom prst="rect">
            <a:avLst/>
          </a:prstGeom>
        </p:spPr>
        <p:txBody>
          <a:bodyPr vert="horz" wrap="square" lIns="0" tIns="15355" rIns="0" bIns="0" rtlCol="0">
            <a:spAutoFit/>
          </a:bodyPr>
          <a:lstStyle/>
          <a:p>
            <a:pPr marL="15356" defTabSz="1105601">
              <a:spcBef>
                <a:spcPts val="121"/>
              </a:spcBef>
            </a:pPr>
            <a:r>
              <a:rPr sz="1209" spc="-6" dirty="0">
                <a:solidFill>
                  <a:srgbClr val="CC6B1C"/>
                </a:solidFill>
                <a:latin typeface="Consolas"/>
                <a:cs typeface="Consolas"/>
              </a:rPr>
              <a:t>new</a:t>
            </a:r>
            <a:r>
              <a:rPr sz="1209" spc="36" dirty="0">
                <a:solidFill>
                  <a:srgbClr val="CC6B1C"/>
                </a:solidFill>
                <a:latin typeface="Consolas"/>
                <a:cs typeface="Consolas"/>
              </a:rPr>
              <a:t> </a:t>
            </a:r>
            <a:r>
              <a:rPr sz="1209" spc="-6" dirty="0">
                <a:solidFill>
                  <a:srgbClr val="A6EB20"/>
                </a:solidFill>
                <a:latin typeface="Consolas"/>
                <a:cs typeface="Consolas"/>
              </a:rPr>
              <a:t>Thread</a:t>
            </a:r>
            <a:r>
              <a:rPr sz="1209" spc="-6" dirty="0">
                <a:solidFill>
                  <a:srgbClr val="F8F9F3"/>
                </a:solidFill>
                <a:latin typeface="Consolas"/>
                <a:cs typeface="Consolas"/>
              </a:rPr>
              <a:t>(</a:t>
            </a:r>
            <a:r>
              <a:rPr sz="1209" spc="-6" dirty="0">
                <a:solidFill>
                  <a:srgbClr val="CC6B1C"/>
                </a:solidFill>
                <a:latin typeface="Consolas"/>
                <a:cs typeface="Consolas"/>
              </a:rPr>
              <a:t>new</a:t>
            </a:r>
            <a:r>
              <a:rPr sz="1209" spc="36" dirty="0">
                <a:solidFill>
                  <a:srgbClr val="CC6B1C"/>
                </a:solidFill>
                <a:latin typeface="Consolas"/>
                <a:cs typeface="Consolas"/>
              </a:rPr>
              <a:t> </a:t>
            </a:r>
            <a:r>
              <a:rPr sz="1209" spc="-6" dirty="0">
                <a:solidFill>
                  <a:srgbClr val="A6EB20"/>
                </a:solidFill>
                <a:latin typeface="Consolas"/>
                <a:cs typeface="Consolas"/>
              </a:rPr>
              <a:t>LongTaskRunnable</a:t>
            </a:r>
            <a:r>
              <a:rPr sz="1209" spc="-6" dirty="0">
                <a:solidFill>
                  <a:srgbClr val="F8F9F3"/>
                </a:solidFill>
                <a:latin typeface="Consolas"/>
                <a:cs typeface="Consolas"/>
              </a:rPr>
              <a:t>())</a:t>
            </a:r>
            <a:r>
              <a:rPr sz="1209" spc="-6" dirty="0">
                <a:solidFill>
                  <a:srgbClr val="E5E5F9"/>
                </a:solidFill>
                <a:latin typeface="Consolas"/>
                <a:cs typeface="Consolas"/>
              </a:rPr>
              <a:t>.</a:t>
            </a:r>
            <a:r>
              <a:rPr sz="1209" spc="-6" dirty="0">
                <a:solidFill>
                  <a:srgbClr val="A6EB20"/>
                </a:solidFill>
                <a:latin typeface="Consolas"/>
                <a:cs typeface="Consolas"/>
              </a:rPr>
              <a:t>start</a:t>
            </a:r>
            <a:r>
              <a:rPr sz="1209" spc="-6" dirty="0">
                <a:solidFill>
                  <a:srgbClr val="F8F9F3"/>
                </a:solidFill>
                <a:latin typeface="Consolas"/>
                <a:cs typeface="Consolas"/>
              </a:rPr>
              <a:t>()</a:t>
            </a:r>
            <a:r>
              <a:rPr sz="1209" spc="-6" dirty="0">
                <a:solidFill>
                  <a:srgbClr val="E5E5F9"/>
                </a:solidFill>
                <a:latin typeface="Consolas"/>
                <a:cs typeface="Consolas"/>
              </a:rPr>
              <a:t>;</a:t>
            </a:r>
            <a:endParaRPr sz="1209" dirty="0">
              <a:solidFill>
                <a:prstClr val="black"/>
              </a:solidFill>
              <a:latin typeface="Consolas"/>
              <a:cs typeface="Consolas"/>
            </a:endParaRPr>
          </a:p>
        </p:txBody>
      </p:sp>
      <p:sp>
        <p:nvSpPr>
          <p:cNvPr id="8" name="object 8"/>
          <p:cNvSpPr txBox="1"/>
          <p:nvPr/>
        </p:nvSpPr>
        <p:spPr>
          <a:xfrm>
            <a:off x="1591209" y="2625575"/>
            <a:ext cx="5540911" cy="201582"/>
          </a:xfrm>
          <a:prstGeom prst="rect">
            <a:avLst/>
          </a:prstGeom>
        </p:spPr>
        <p:txBody>
          <a:bodyPr vert="horz" wrap="square" lIns="0" tIns="15355" rIns="0" bIns="0" rtlCol="0">
            <a:spAutoFit/>
          </a:bodyPr>
          <a:lstStyle/>
          <a:p>
            <a:pPr marL="15356" defTabSz="1105601">
              <a:spcBef>
                <a:spcPts val="121"/>
              </a:spcBef>
            </a:pPr>
            <a:r>
              <a:rPr sz="1209" spc="-6" dirty="0">
                <a:solidFill>
                  <a:srgbClr val="CC6B1C"/>
                </a:solidFill>
                <a:latin typeface="Consolas"/>
                <a:cs typeface="Consolas"/>
              </a:rPr>
              <a:t>private</a:t>
            </a:r>
            <a:r>
              <a:rPr sz="1209" spc="24" dirty="0">
                <a:solidFill>
                  <a:srgbClr val="CC6B1C"/>
                </a:solidFill>
                <a:latin typeface="Consolas"/>
                <a:cs typeface="Consolas"/>
              </a:rPr>
              <a:t> </a:t>
            </a:r>
            <a:r>
              <a:rPr sz="1209" spc="-6" dirty="0">
                <a:solidFill>
                  <a:srgbClr val="CC6B1C"/>
                </a:solidFill>
                <a:latin typeface="Consolas"/>
                <a:cs typeface="Consolas"/>
              </a:rPr>
              <a:t>static</a:t>
            </a:r>
            <a:r>
              <a:rPr sz="1209" spc="24" dirty="0">
                <a:solidFill>
                  <a:srgbClr val="CC6B1C"/>
                </a:solidFill>
                <a:latin typeface="Consolas"/>
                <a:cs typeface="Consolas"/>
              </a:rPr>
              <a:t> </a:t>
            </a:r>
            <a:r>
              <a:rPr sz="1209" spc="-6" dirty="0">
                <a:solidFill>
                  <a:srgbClr val="CC6B1C"/>
                </a:solidFill>
                <a:latin typeface="Consolas"/>
                <a:cs typeface="Consolas"/>
              </a:rPr>
              <a:t>final</a:t>
            </a:r>
            <a:r>
              <a:rPr sz="1209" spc="24" dirty="0">
                <a:solidFill>
                  <a:srgbClr val="CC6B1C"/>
                </a:solidFill>
                <a:latin typeface="Consolas"/>
                <a:cs typeface="Consolas"/>
              </a:rPr>
              <a:t> </a:t>
            </a:r>
            <a:r>
              <a:rPr sz="1209" spc="-6" dirty="0">
                <a:solidFill>
                  <a:srgbClr val="CC6B1C"/>
                </a:solidFill>
                <a:latin typeface="Consolas"/>
                <a:cs typeface="Consolas"/>
              </a:rPr>
              <a:t>class</a:t>
            </a:r>
            <a:r>
              <a:rPr sz="1209" spc="24" dirty="0">
                <a:solidFill>
                  <a:srgbClr val="CC6B1C"/>
                </a:solidFill>
                <a:latin typeface="Consolas"/>
                <a:cs typeface="Consolas"/>
              </a:rPr>
              <a:t> </a:t>
            </a:r>
            <a:r>
              <a:rPr sz="1209" spc="-6" dirty="0">
                <a:solidFill>
                  <a:srgbClr val="118FC2"/>
                </a:solidFill>
                <a:latin typeface="Consolas"/>
                <a:cs typeface="Consolas"/>
              </a:rPr>
              <a:t>LongTaskRunnable</a:t>
            </a:r>
            <a:r>
              <a:rPr sz="1209" spc="36" dirty="0">
                <a:solidFill>
                  <a:srgbClr val="118FC2"/>
                </a:solidFill>
                <a:latin typeface="Consolas"/>
                <a:cs typeface="Consolas"/>
              </a:rPr>
              <a:t> </a:t>
            </a:r>
            <a:r>
              <a:rPr sz="1209" spc="-6" dirty="0">
                <a:solidFill>
                  <a:srgbClr val="CC6B1C"/>
                </a:solidFill>
                <a:latin typeface="Consolas"/>
                <a:cs typeface="Consolas"/>
              </a:rPr>
              <a:t>implements</a:t>
            </a:r>
            <a:r>
              <a:rPr sz="1209" spc="24" dirty="0">
                <a:solidFill>
                  <a:srgbClr val="CC6B1C"/>
                </a:solidFill>
                <a:latin typeface="Consolas"/>
                <a:cs typeface="Consolas"/>
              </a:rPr>
              <a:t> </a:t>
            </a:r>
            <a:r>
              <a:rPr sz="1209" spc="-6" dirty="0">
                <a:solidFill>
                  <a:srgbClr val="7FF1F5"/>
                </a:solidFill>
                <a:latin typeface="Consolas"/>
                <a:cs typeface="Consolas"/>
              </a:rPr>
              <a:t>Runnable</a:t>
            </a:r>
            <a:r>
              <a:rPr sz="1209" spc="24" dirty="0">
                <a:solidFill>
                  <a:srgbClr val="7FF1F5"/>
                </a:solidFill>
                <a:latin typeface="Consolas"/>
                <a:cs typeface="Consolas"/>
              </a:rPr>
              <a:t> </a:t>
            </a:r>
            <a:r>
              <a:rPr sz="1209" dirty="0">
                <a:solidFill>
                  <a:srgbClr val="F8F9F3"/>
                </a:solidFill>
                <a:latin typeface="Consolas"/>
                <a:cs typeface="Consolas"/>
              </a:rPr>
              <a:t>{</a:t>
            </a:r>
            <a:endParaRPr sz="1209">
              <a:solidFill>
                <a:prstClr val="black"/>
              </a:solidFill>
              <a:latin typeface="Consolas"/>
              <a:cs typeface="Consolas"/>
            </a:endParaRPr>
          </a:p>
        </p:txBody>
      </p:sp>
      <p:sp>
        <p:nvSpPr>
          <p:cNvPr id="9" name="object 9"/>
          <p:cNvSpPr txBox="1"/>
          <p:nvPr/>
        </p:nvSpPr>
        <p:spPr>
          <a:xfrm>
            <a:off x="2143994" y="2994682"/>
            <a:ext cx="4737068" cy="945888"/>
          </a:xfrm>
          <a:prstGeom prst="rect">
            <a:avLst/>
          </a:prstGeom>
        </p:spPr>
        <p:txBody>
          <a:bodyPr vert="horz" wrap="square" lIns="0" tIns="15355" rIns="0" bIns="0" rtlCol="0">
            <a:spAutoFit/>
          </a:bodyPr>
          <a:lstStyle/>
          <a:p>
            <a:pPr marL="15356" defTabSz="1105601">
              <a:spcBef>
                <a:spcPts val="121"/>
              </a:spcBef>
            </a:pPr>
            <a:r>
              <a:rPr sz="1209" i="1" spc="-6" dirty="0">
                <a:solidFill>
                  <a:srgbClr val="9F9F9F"/>
                </a:solidFill>
                <a:latin typeface="Consolas"/>
                <a:cs typeface="Consolas"/>
              </a:rPr>
              <a:t>@Override</a:t>
            </a:r>
            <a:endParaRPr sz="1209" dirty="0">
              <a:solidFill>
                <a:prstClr val="black"/>
              </a:solidFill>
              <a:latin typeface="Consolas"/>
              <a:cs typeface="Consolas"/>
            </a:endParaRPr>
          </a:p>
          <a:p>
            <a:pPr marL="15356" defTabSz="1105601"/>
            <a:r>
              <a:rPr sz="1209" spc="-6" dirty="0">
                <a:solidFill>
                  <a:srgbClr val="CC6B1C"/>
                </a:solidFill>
                <a:latin typeface="Consolas"/>
                <a:cs typeface="Consolas"/>
              </a:rPr>
              <a:t>public</a:t>
            </a:r>
            <a:r>
              <a:rPr sz="1209" spc="-12" dirty="0">
                <a:solidFill>
                  <a:srgbClr val="CC6B1C"/>
                </a:solidFill>
                <a:latin typeface="Consolas"/>
                <a:cs typeface="Consolas"/>
              </a:rPr>
              <a:t> </a:t>
            </a:r>
            <a:r>
              <a:rPr sz="1209" spc="-6" dirty="0">
                <a:solidFill>
                  <a:srgbClr val="CC6B1C"/>
                </a:solidFill>
                <a:latin typeface="Consolas"/>
                <a:cs typeface="Consolas"/>
              </a:rPr>
              <a:t>void </a:t>
            </a:r>
            <a:r>
              <a:rPr sz="1209" spc="-6" dirty="0">
                <a:solidFill>
                  <a:srgbClr val="1DB43F"/>
                </a:solidFill>
                <a:latin typeface="Consolas"/>
                <a:cs typeface="Consolas"/>
              </a:rPr>
              <a:t>run</a:t>
            </a:r>
            <a:r>
              <a:rPr sz="1209" spc="-6" dirty="0">
                <a:solidFill>
                  <a:srgbClr val="F8F9F3"/>
                </a:solidFill>
                <a:latin typeface="Consolas"/>
                <a:cs typeface="Consolas"/>
              </a:rPr>
              <a:t>()</a:t>
            </a:r>
            <a:r>
              <a:rPr sz="1209" spc="-12" dirty="0">
                <a:solidFill>
                  <a:srgbClr val="F8F9F3"/>
                </a:solidFill>
                <a:latin typeface="Consolas"/>
                <a:cs typeface="Consolas"/>
              </a:rPr>
              <a:t> </a:t>
            </a:r>
            <a:r>
              <a:rPr sz="1209" dirty="0">
                <a:solidFill>
                  <a:srgbClr val="F8F9F3"/>
                </a:solidFill>
                <a:latin typeface="Consolas"/>
                <a:cs typeface="Consolas"/>
              </a:rPr>
              <a:t>{</a:t>
            </a:r>
            <a:endParaRPr sz="1209" dirty="0">
              <a:solidFill>
                <a:prstClr val="black"/>
              </a:solidFill>
              <a:latin typeface="Consolas"/>
              <a:cs typeface="Consolas"/>
            </a:endParaRPr>
          </a:p>
          <a:p>
            <a:pPr marL="568156" marR="6142" defTabSz="1105601">
              <a:spcBef>
                <a:spcPts val="6"/>
              </a:spcBef>
            </a:pPr>
            <a:r>
              <a:rPr sz="1209" spc="-6" dirty="0">
                <a:solidFill>
                  <a:srgbClr val="118FC2"/>
                </a:solidFill>
                <a:latin typeface="Consolas"/>
                <a:cs typeface="Consolas"/>
              </a:rPr>
              <a:t>System</a:t>
            </a:r>
            <a:r>
              <a:rPr sz="1209" spc="-6" dirty="0">
                <a:solidFill>
                  <a:srgbClr val="E5E5F9"/>
                </a:solidFill>
                <a:latin typeface="Consolas"/>
                <a:cs typeface="Consolas"/>
              </a:rPr>
              <a:t>.</a:t>
            </a:r>
            <a:r>
              <a:rPr sz="1209" b="1" i="1" spc="-6" dirty="0">
                <a:solidFill>
                  <a:srgbClr val="8CD9F7"/>
                </a:solidFill>
                <a:latin typeface="Consolas"/>
                <a:cs typeface="Consolas"/>
              </a:rPr>
              <a:t>out</a:t>
            </a:r>
            <a:r>
              <a:rPr sz="1209" spc="-6" dirty="0">
                <a:solidFill>
                  <a:srgbClr val="E5E5F9"/>
                </a:solidFill>
                <a:latin typeface="Consolas"/>
                <a:cs typeface="Consolas"/>
              </a:rPr>
              <a:t>.</a:t>
            </a:r>
            <a:r>
              <a:rPr sz="1209" spc="-6" dirty="0">
                <a:solidFill>
                  <a:srgbClr val="A6EB20"/>
                </a:solidFill>
                <a:latin typeface="Consolas"/>
                <a:cs typeface="Consolas"/>
              </a:rPr>
              <a:t>println</a:t>
            </a:r>
            <a:r>
              <a:rPr sz="1209" spc="-6" dirty="0">
                <a:solidFill>
                  <a:srgbClr val="F8F9F3"/>
                </a:solidFill>
                <a:latin typeface="Consolas"/>
                <a:cs typeface="Consolas"/>
              </a:rPr>
              <a:t>(</a:t>
            </a:r>
            <a:r>
              <a:rPr sz="1209" spc="-6" dirty="0">
                <a:solidFill>
                  <a:srgbClr val="16C5A2"/>
                </a:solidFill>
                <a:latin typeface="Consolas"/>
                <a:cs typeface="Consolas"/>
              </a:rPr>
              <a:t>"Démarrage</a:t>
            </a:r>
            <a:r>
              <a:rPr sz="1209" spc="103" dirty="0">
                <a:solidFill>
                  <a:srgbClr val="16C5A2"/>
                </a:solidFill>
                <a:latin typeface="Consolas"/>
                <a:cs typeface="Consolas"/>
              </a:rPr>
              <a:t> </a:t>
            </a:r>
            <a:r>
              <a:rPr sz="1209" spc="-6" dirty="0">
                <a:solidFill>
                  <a:srgbClr val="16C5A2"/>
                </a:solidFill>
                <a:latin typeface="Consolas"/>
                <a:cs typeface="Consolas"/>
              </a:rPr>
              <a:t>LongTaskRunnable"</a:t>
            </a:r>
            <a:r>
              <a:rPr sz="1209" spc="-6" dirty="0">
                <a:solidFill>
                  <a:srgbClr val="F8F9F3"/>
                </a:solidFill>
                <a:latin typeface="Consolas"/>
                <a:cs typeface="Consolas"/>
              </a:rPr>
              <a:t>)</a:t>
            </a:r>
            <a:r>
              <a:rPr sz="1209" spc="-6" dirty="0">
                <a:solidFill>
                  <a:srgbClr val="E5E5F9"/>
                </a:solidFill>
                <a:latin typeface="Consolas"/>
                <a:cs typeface="Consolas"/>
              </a:rPr>
              <a:t>; </a:t>
            </a:r>
            <a:r>
              <a:rPr sz="1209" spc="-647" dirty="0">
                <a:solidFill>
                  <a:srgbClr val="E5E5F9"/>
                </a:solidFill>
                <a:latin typeface="Consolas"/>
                <a:cs typeface="Consolas"/>
              </a:rPr>
              <a:t> </a:t>
            </a:r>
            <a:r>
              <a:rPr sz="1209" spc="-6" dirty="0">
                <a:solidFill>
                  <a:srgbClr val="118FC2"/>
                </a:solidFill>
                <a:latin typeface="Consolas"/>
                <a:cs typeface="Consolas"/>
              </a:rPr>
              <a:t>System</a:t>
            </a:r>
            <a:r>
              <a:rPr sz="1209" spc="-6" dirty="0">
                <a:solidFill>
                  <a:srgbClr val="E5E5F9"/>
                </a:solidFill>
                <a:latin typeface="Consolas"/>
                <a:cs typeface="Consolas"/>
              </a:rPr>
              <a:t>.</a:t>
            </a:r>
            <a:r>
              <a:rPr sz="1209" b="1" i="1" spc="-6" dirty="0">
                <a:solidFill>
                  <a:srgbClr val="8CD9F7"/>
                </a:solidFill>
                <a:latin typeface="Consolas"/>
                <a:cs typeface="Consolas"/>
              </a:rPr>
              <a:t>out</a:t>
            </a:r>
            <a:r>
              <a:rPr sz="1209" spc="-6" dirty="0">
                <a:solidFill>
                  <a:srgbClr val="E5E5F9"/>
                </a:solidFill>
                <a:latin typeface="Consolas"/>
                <a:cs typeface="Consolas"/>
              </a:rPr>
              <a:t>.</a:t>
            </a:r>
            <a:r>
              <a:rPr sz="1209" spc="-6" dirty="0">
                <a:solidFill>
                  <a:srgbClr val="A6EB20"/>
                </a:solidFill>
                <a:latin typeface="Consolas"/>
                <a:cs typeface="Consolas"/>
              </a:rPr>
              <a:t>println</a:t>
            </a:r>
            <a:r>
              <a:rPr sz="1209" spc="-6" dirty="0">
                <a:solidFill>
                  <a:srgbClr val="F8F9F3"/>
                </a:solidFill>
                <a:latin typeface="Consolas"/>
                <a:cs typeface="Consolas"/>
              </a:rPr>
              <a:t>(</a:t>
            </a:r>
            <a:r>
              <a:rPr sz="1209" spc="-6" dirty="0">
                <a:solidFill>
                  <a:srgbClr val="16C5A2"/>
                </a:solidFill>
                <a:latin typeface="Consolas"/>
                <a:cs typeface="Consolas"/>
              </a:rPr>
              <a:t>"Fin</a:t>
            </a:r>
            <a:r>
              <a:rPr sz="1209" spc="12" dirty="0">
                <a:solidFill>
                  <a:srgbClr val="16C5A2"/>
                </a:solidFill>
                <a:latin typeface="Consolas"/>
                <a:cs typeface="Consolas"/>
              </a:rPr>
              <a:t> </a:t>
            </a:r>
            <a:r>
              <a:rPr sz="1209" spc="-6" dirty="0">
                <a:solidFill>
                  <a:srgbClr val="16C5A2"/>
                </a:solidFill>
                <a:latin typeface="Consolas"/>
                <a:cs typeface="Consolas"/>
              </a:rPr>
              <a:t>LongTaskRunnable"</a:t>
            </a:r>
            <a:r>
              <a:rPr sz="1209" spc="-6" dirty="0">
                <a:solidFill>
                  <a:srgbClr val="F8F9F3"/>
                </a:solidFill>
                <a:latin typeface="Consolas"/>
                <a:cs typeface="Consolas"/>
              </a:rPr>
              <a:t>)</a:t>
            </a:r>
            <a:r>
              <a:rPr sz="1209" spc="-6" dirty="0">
                <a:solidFill>
                  <a:srgbClr val="E5E5F9"/>
                </a:solidFill>
                <a:latin typeface="Consolas"/>
                <a:cs typeface="Consolas"/>
              </a:rPr>
              <a:t>;</a:t>
            </a:r>
            <a:endParaRPr sz="1209" dirty="0">
              <a:solidFill>
                <a:prstClr val="black"/>
              </a:solidFill>
              <a:latin typeface="Consolas"/>
              <a:cs typeface="Consolas"/>
            </a:endParaRPr>
          </a:p>
          <a:p>
            <a:pPr marL="15356" defTabSz="1105601"/>
            <a:r>
              <a:rPr sz="1209" dirty="0">
                <a:solidFill>
                  <a:srgbClr val="F8F9F3"/>
                </a:solidFill>
                <a:latin typeface="Consolas"/>
                <a:cs typeface="Consolas"/>
              </a:rPr>
              <a:t>}</a:t>
            </a:r>
            <a:endParaRPr sz="1209" dirty="0">
              <a:solidFill>
                <a:prstClr val="black"/>
              </a:solidFill>
              <a:latin typeface="Consolas"/>
              <a:cs typeface="Consolas"/>
            </a:endParaRPr>
          </a:p>
        </p:txBody>
      </p:sp>
      <p:sp>
        <p:nvSpPr>
          <p:cNvPr id="10" name="object 10"/>
          <p:cNvSpPr txBox="1"/>
          <p:nvPr/>
        </p:nvSpPr>
        <p:spPr>
          <a:xfrm>
            <a:off x="539166" y="3906119"/>
            <a:ext cx="102880" cy="131726"/>
          </a:xfrm>
          <a:prstGeom prst="rect">
            <a:avLst/>
          </a:prstGeom>
        </p:spPr>
        <p:txBody>
          <a:bodyPr vert="horz" wrap="square" lIns="0" tIns="19962" rIns="0" bIns="0" rtlCol="0">
            <a:spAutoFit/>
          </a:bodyPr>
          <a:lstStyle/>
          <a:p>
            <a:pPr marL="15356" defTabSz="1105601">
              <a:spcBef>
                <a:spcPts val="157"/>
              </a:spcBef>
            </a:pPr>
            <a:r>
              <a:rPr sz="725" spc="24" dirty="0">
                <a:solidFill>
                  <a:srgbClr val="0058FF"/>
                </a:solidFill>
                <a:latin typeface="Wingdings"/>
                <a:cs typeface="Wingdings"/>
              </a:rPr>
              <a:t></a:t>
            </a:r>
            <a:endParaRPr sz="725">
              <a:solidFill>
                <a:prstClr val="black"/>
              </a:solidFill>
              <a:latin typeface="Wingdings"/>
              <a:cs typeface="Wingdings"/>
            </a:endParaRPr>
          </a:p>
        </p:txBody>
      </p:sp>
      <p:sp>
        <p:nvSpPr>
          <p:cNvPr id="11" name="object 11"/>
          <p:cNvSpPr txBox="1"/>
          <p:nvPr/>
        </p:nvSpPr>
        <p:spPr>
          <a:xfrm>
            <a:off x="797716" y="3930203"/>
            <a:ext cx="7716738" cy="275961"/>
          </a:xfrm>
          <a:prstGeom prst="rect">
            <a:avLst/>
          </a:prstGeom>
        </p:spPr>
        <p:txBody>
          <a:bodyPr vert="horz" wrap="square" lIns="0" tIns="15355" rIns="0" bIns="0" rtlCol="0">
            <a:spAutoFit/>
          </a:bodyPr>
          <a:lstStyle/>
          <a:p>
            <a:pPr marL="15356" defTabSz="1105601">
              <a:spcBef>
                <a:spcPts val="121"/>
              </a:spcBef>
            </a:pPr>
            <a:r>
              <a:rPr sz="2539" b="1" spc="-8" baseline="3968" dirty="0" err="1">
                <a:solidFill>
                  <a:srgbClr val="FFFFFF"/>
                </a:solidFill>
                <a:latin typeface="Arial"/>
                <a:cs typeface="Arial"/>
              </a:rPr>
              <a:t>Puis</a:t>
            </a:r>
            <a:r>
              <a:rPr sz="2539" b="1" spc="8" baseline="3968" dirty="0">
                <a:solidFill>
                  <a:srgbClr val="FFFFFF"/>
                </a:solidFill>
                <a:latin typeface="Arial"/>
                <a:cs typeface="Arial"/>
              </a:rPr>
              <a:t> </a:t>
            </a:r>
            <a:r>
              <a:rPr sz="2539" b="1" spc="-172" baseline="3968" dirty="0" err="1">
                <a:solidFill>
                  <a:srgbClr val="FFFFFF"/>
                </a:solidFill>
                <a:latin typeface="Arial"/>
                <a:cs typeface="Arial"/>
              </a:rPr>
              <a:t>créer</a:t>
            </a:r>
            <a:r>
              <a:rPr sz="2539" b="1" spc="8" baseline="3968" dirty="0">
                <a:solidFill>
                  <a:srgbClr val="FFFFFF"/>
                </a:solidFill>
                <a:latin typeface="Arial"/>
                <a:cs typeface="Arial"/>
              </a:rPr>
              <a:t> </a:t>
            </a:r>
            <a:r>
              <a:rPr sz="2539" b="1" spc="-8" baseline="3968" dirty="0">
                <a:solidFill>
                  <a:srgbClr val="FFFFFF"/>
                </a:solidFill>
                <a:latin typeface="Arial"/>
                <a:cs typeface="Arial"/>
              </a:rPr>
              <a:t>un</a:t>
            </a:r>
            <a:r>
              <a:rPr sz="2539" b="1" spc="8" baseline="3968" dirty="0">
                <a:solidFill>
                  <a:srgbClr val="FFFFFF"/>
                </a:solidFill>
                <a:latin typeface="Arial"/>
                <a:cs typeface="Arial"/>
              </a:rPr>
              <a:t> </a:t>
            </a:r>
            <a:r>
              <a:rPr sz="2539" b="1" spc="-8" baseline="3968" dirty="0">
                <a:solidFill>
                  <a:srgbClr val="FFFFFF"/>
                </a:solidFill>
                <a:latin typeface="Arial"/>
                <a:cs typeface="Arial"/>
              </a:rPr>
              <a:t>Thread</a:t>
            </a:r>
            <a:r>
              <a:rPr sz="2539" b="1" baseline="3968" dirty="0">
                <a:solidFill>
                  <a:srgbClr val="FFFFFF"/>
                </a:solidFill>
                <a:latin typeface="Arial"/>
                <a:cs typeface="Arial"/>
              </a:rPr>
              <a:t> </a:t>
            </a:r>
            <a:r>
              <a:rPr sz="2539" b="1" spc="-8" baseline="3968" dirty="0">
                <a:solidFill>
                  <a:srgbClr val="FFFFFF"/>
                </a:solidFill>
                <a:latin typeface="Arial"/>
                <a:cs typeface="Arial"/>
              </a:rPr>
              <a:t>avec</a:t>
            </a:r>
            <a:r>
              <a:rPr sz="2539" b="1" spc="18" baseline="3968" dirty="0">
                <a:solidFill>
                  <a:srgbClr val="FFFFFF"/>
                </a:solidFill>
                <a:latin typeface="Arial"/>
                <a:cs typeface="Arial"/>
              </a:rPr>
              <a:t> </a:t>
            </a:r>
            <a:r>
              <a:rPr sz="2539" b="1" spc="-8" baseline="3968" dirty="0">
                <a:solidFill>
                  <a:srgbClr val="FFFFFF"/>
                </a:solidFill>
                <a:latin typeface="Arial"/>
                <a:cs typeface="Arial"/>
              </a:rPr>
              <a:t>ce</a:t>
            </a:r>
            <a:r>
              <a:rPr sz="2539" b="1" spc="8" baseline="3968" dirty="0">
                <a:solidFill>
                  <a:srgbClr val="FFFFFF"/>
                </a:solidFill>
                <a:latin typeface="Arial"/>
                <a:cs typeface="Arial"/>
              </a:rPr>
              <a:t> </a:t>
            </a:r>
            <a:r>
              <a:rPr sz="2539" b="1" spc="-8" baseline="3968" dirty="0">
                <a:solidFill>
                  <a:srgbClr val="FFFFFF"/>
                </a:solidFill>
                <a:latin typeface="Arial"/>
                <a:cs typeface="Arial"/>
              </a:rPr>
              <a:t>Runnable</a:t>
            </a:r>
            <a:r>
              <a:rPr sz="2539" b="1" spc="8" baseline="3968" dirty="0">
                <a:solidFill>
                  <a:srgbClr val="FFFFFF"/>
                </a:solidFill>
                <a:latin typeface="Arial"/>
                <a:cs typeface="Arial"/>
              </a:rPr>
              <a:t> </a:t>
            </a:r>
            <a:r>
              <a:rPr sz="2539" b="1" spc="-8" baseline="3968" dirty="0">
                <a:solidFill>
                  <a:srgbClr val="FFFFFF"/>
                </a:solidFill>
                <a:latin typeface="Arial"/>
                <a:cs typeface="Arial"/>
              </a:rPr>
              <a:t>et</a:t>
            </a:r>
            <a:r>
              <a:rPr sz="2539" b="1" spc="18" baseline="3968" dirty="0">
                <a:solidFill>
                  <a:srgbClr val="FFFFFF"/>
                </a:solidFill>
                <a:latin typeface="Arial"/>
                <a:cs typeface="Arial"/>
              </a:rPr>
              <a:t> </a:t>
            </a:r>
            <a:r>
              <a:rPr sz="2539" b="1" spc="-8" baseline="3968" dirty="0">
                <a:solidFill>
                  <a:srgbClr val="FFFFFF"/>
                </a:solidFill>
                <a:latin typeface="Arial"/>
                <a:cs typeface="Arial"/>
              </a:rPr>
              <a:t>lancer</a:t>
            </a:r>
            <a:r>
              <a:rPr sz="2539" b="1" spc="8" baseline="3968" dirty="0">
                <a:solidFill>
                  <a:srgbClr val="FFFFFF"/>
                </a:solidFill>
                <a:latin typeface="Arial"/>
                <a:cs typeface="Arial"/>
              </a:rPr>
              <a:t> </a:t>
            </a:r>
            <a:r>
              <a:rPr sz="2539" b="1" baseline="3968" dirty="0">
                <a:solidFill>
                  <a:srgbClr val="FFFFFF"/>
                </a:solidFill>
                <a:latin typeface="Arial"/>
                <a:cs typeface="Arial"/>
              </a:rPr>
              <a:t>start()</a:t>
            </a:r>
            <a:r>
              <a:rPr sz="2539" b="1" spc="18" baseline="3968" dirty="0">
                <a:solidFill>
                  <a:srgbClr val="FFFFFF"/>
                </a:solidFill>
                <a:latin typeface="Arial"/>
                <a:cs typeface="Arial"/>
              </a:rPr>
              <a:t> </a:t>
            </a:r>
            <a:r>
              <a:rPr sz="2539" b="1" spc="-8" baseline="3968" dirty="0">
                <a:solidFill>
                  <a:srgbClr val="FFFFFF"/>
                </a:solidFill>
                <a:latin typeface="Arial"/>
                <a:cs typeface="Arial"/>
              </a:rPr>
              <a:t>sur</a:t>
            </a:r>
            <a:r>
              <a:rPr sz="2539" b="1" spc="18" baseline="3968" dirty="0">
                <a:solidFill>
                  <a:srgbClr val="FFFFFF"/>
                </a:solidFill>
                <a:latin typeface="Arial"/>
                <a:cs typeface="Arial"/>
              </a:rPr>
              <a:t> </a:t>
            </a:r>
            <a:r>
              <a:rPr sz="2539" b="1" baseline="3968" dirty="0">
                <a:solidFill>
                  <a:srgbClr val="FFFFFF"/>
                </a:solidFill>
                <a:latin typeface="Arial"/>
                <a:cs typeface="Arial"/>
              </a:rPr>
              <a:t>le </a:t>
            </a:r>
            <a:r>
              <a:rPr sz="2539" b="1" spc="-8" baseline="3968" dirty="0">
                <a:solidFill>
                  <a:srgbClr val="FFFFFF"/>
                </a:solidFill>
                <a:latin typeface="Arial"/>
                <a:cs typeface="Arial"/>
              </a:rPr>
              <a:t>Thread</a:t>
            </a:r>
            <a:r>
              <a:rPr sz="2539" b="1" spc="8" baseline="3968" dirty="0">
                <a:solidFill>
                  <a:srgbClr val="FFFFFF"/>
                </a:solidFill>
                <a:latin typeface="Arial"/>
                <a:cs typeface="Arial"/>
              </a:rPr>
              <a:t> </a:t>
            </a:r>
            <a:r>
              <a:rPr sz="2539" b="1" spc="-8" baseline="3968" dirty="0">
                <a:solidFill>
                  <a:srgbClr val="FFFFFF"/>
                </a:solidFill>
                <a:latin typeface="Arial"/>
                <a:cs typeface="Arial"/>
              </a:rPr>
              <a:t>créé</a:t>
            </a:r>
            <a:r>
              <a:rPr sz="2539" b="1" spc="8" baseline="3968" dirty="0">
                <a:solidFill>
                  <a:srgbClr val="FFFFFF"/>
                </a:solidFill>
                <a:latin typeface="Arial"/>
                <a:cs typeface="Arial"/>
              </a:rPr>
              <a:t> </a:t>
            </a:r>
            <a:r>
              <a:rPr sz="2539" b="1" baseline="3968" dirty="0">
                <a:solidFill>
                  <a:srgbClr val="FFFFFF"/>
                </a:solidFill>
                <a:latin typeface="Arial"/>
                <a:cs typeface="Arial"/>
              </a:rPr>
              <a:t>:</a:t>
            </a:r>
            <a:endParaRPr sz="2539" baseline="3968" dirty="0">
              <a:solidFill>
                <a:prstClr val="black"/>
              </a:solidFill>
              <a:latin typeface="Arial"/>
              <a:cs typeface="Arial"/>
            </a:endParaRPr>
          </a:p>
        </p:txBody>
      </p:sp>
      <p:sp>
        <p:nvSpPr>
          <p:cNvPr id="12" name="object 12"/>
          <p:cNvSpPr txBox="1"/>
          <p:nvPr/>
        </p:nvSpPr>
        <p:spPr>
          <a:xfrm>
            <a:off x="539166" y="5560115"/>
            <a:ext cx="102880" cy="131726"/>
          </a:xfrm>
          <a:prstGeom prst="rect">
            <a:avLst/>
          </a:prstGeom>
        </p:spPr>
        <p:txBody>
          <a:bodyPr vert="horz" wrap="square" lIns="0" tIns="19962" rIns="0" bIns="0" rtlCol="0">
            <a:spAutoFit/>
          </a:bodyPr>
          <a:lstStyle/>
          <a:p>
            <a:pPr marL="15356" defTabSz="1105601">
              <a:spcBef>
                <a:spcPts val="157"/>
              </a:spcBef>
            </a:pPr>
            <a:r>
              <a:rPr sz="725" spc="24" dirty="0">
                <a:solidFill>
                  <a:srgbClr val="0058FF"/>
                </a:solidFill>
                <a:latin typeface="Wingdings"/>
                <a:cs typeface="Wingdings"/>
              </a:rPr>
              <a:t></a:t>
            </a:r>
            <a:endParaRPr sz="725">
              <a:solidFill>
                <a:prstClr val="black"/>
              </a:solidFill>
              <a:latin typeface="Wingdings"/>
              <a:cs typeface="Wingdings"/>
            </a:endParaRPr>
          </a:p>
        </p:txBody>
      </p:sp>
      <p:sp>
        <p:nvSpPr>
          <p:cNvPr id="13" name="object 13"/>
          <p:cNvSpPr txBox="1"/>
          <p:nvPr/>
        </p:nvSpPr>
        <p:spPr>
          <a:xfrm>
            <a:off x="797715" y="5495271"/>
            <a:ext cx="10381626" cy="536545"/>
          </a:xfrm>
          <a:prstGeom prst="rect">
            <a:avLst/>
          </a:prstGeom>
        </p:spPr>
        <p:txBody>
          <a:bodyPr vert="horz" wrap="square" lIns="0" tIns="15355" rIns="0" bIns="0" rtlCol="0">
            <a:spAutoFit/>
          </a:bodyPr>
          <a:lstStyle/>
          <a:p>
            <a:pPr marL="15356" marR="6142" defTabSz="1105601">
              <a:spcBef>
                <a:spcPts val="121"/>
              </a:spcBef>
            </a:pPr>
            <a:r>
              <a:rPr sz="1693" b="1" spc="-6" dirty="0">
                <a:solidFill>
                  <a:srgbClr val="FFFFFF"/>
                </a:solidFill>
                <a:latin typeface="Arial"/>
                <a:cs typeface="Arial"/>
              </a:rPr>
              <a:t>La</a:t>
            </a:r>
            <a:r>
              <a:rPr sz="1693" b="1" spc="6" dirty="0">
                <a:solidFill>
                  <a:srgbClr val="FFFFFF"/>
                </a:solidFill>
                <a:latin typeface="Arial"/>
                <a:cs typeface="Arial"/>
              </a:rPr>
              <a:t> </a:t>
            </a:r>
            <a:r>
              <a:rPr sz="1693" b="1" spc="-6" dirty="0">
                <a:solidFill>
                  <a:srgbClr val="FFFFFF"/>
                </a:solidFill>
                <a:latin typeface="Arial"/>
                <a:cs typeface="Arial"/>
              </a:rPr>
              <a:t>seconde</a:t>
            </a:r>
            <a:r>
              <a:rPr sz="1693" b="1" spc="12" dirty="0">
                <a:solidFill>
                  <a:srgbClr val="FFFFFF"/>
                </a:solidFill>
                <a:latin typeface="Arial"/>
                <a:cs typeface="Arial"/>
              </a:rPr>
              <a:t> </a:t>
            </a:r>
            <a:r>
              <a:rPr sz="1693" b="1" spc="-6" dirty="0">
                <a:solidFill>
                  <a:srgbClr val="FFFFFF"/>
                </a:solidFill>
                <a:latin typeface="Arial"/>
                <a:cs typeface="Arial"/>
              </a:rPr>
              <a:t>version</a:t>
            </a:r>
            <a:r>
              <a:rPr sz="1693" b="1" spc="12" dirty="0">
                <a:solidFill>
                  <a:srgbClr val="FFFFFF"/>
                </a:solidFill>
                <a:latin typeface="Arial"/>
                <a:cs typeface="Arial"/>
              </a:rPr>
              <a:t> </a:t>
            </a:r>
            <a:r>
              <a:rPr sz="1693" b="1" spc="-6" dirty="0">
                <a:solidFill>
                  <a:srgbClr val="FFFFFF"/>
                </a:solidFill>
                <a:latin typeface="Arial"/>
                <a:cs typeface="Arial"/>
              </a:rPr>
              <a:t>est</a:t>
            </a:r>
            <a:r>
              <a:rPr sz="1693" b="1" spc="6" dirty="0">
                <a:solidFill>
                  <a:srgbClr val="FFFFFF"/>
                </a:solidFill>
                <a:latin typeface="Arial"/>
                <a:cs typeface="Arial"/>
              </a:rPr>
              <a:t> </a:t>
            </a:r>
            <a:r>
              <a:rPr sz="1693" b="1" spc="-6" dirty="0">
                <a:solidFill>
                  <a:srgbClr val="FFFFFF"/>
                </a:solidFill>
                <a:latin typeface="Arial"/>
                <a:cs typeface="Arial"/>
              </a:rPr>
              <a:t>préférée,</a:t>
            </a:r>
            <a:r>
              <a:rPr sz="1693" b="1" spc="18" dirty="0">
                <a:solidFill>
                  <a:srgbClr val="FFFFFF"/>
                </a:solidFill>
                <a:latin typeface="Arial"/>
                <a:cs typeface="Arial"/>
              </a:rPr>
              <a:t> </a:t>
            </a:r>
            <a:r>
              <a:rPr lang="fr-FR" sz="1693" b="1" spc="-6" dirty="0">
                <a:solidFill>
                  <a:srgbClr val="FFFFFF"/>
                </a:solidFill>
                <a:latin typeface="Arial"/>
                <a:cs typeface="Arial"/>
              </a:rPr>
              <a:t>car pour créer une hiérarchie de classe pour les threads, il vaut mieux étendre d’une interface que d’hériter d’une classe.</a:t>
            </a:r>
            <a:endParaRPr sz="1693" dirty="0">
              <a:solidFill>
                <a:prstClr val="black"/>
              </a:solidFill>
              <a:latin typeface="Arial"/>
              <a:cs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AC79A-1A61-4F43-CD68-2FE5C4347FB6}"/>
              </a:ext>
            </a:extLst>
          </p:cNvPr>
          <p:cNvSpPr>
            <a:spLocks noGrp="1"/>
          </p:cNvSpPr>
          <p:nvPr>
            <p:ph type="title"/>
          </p:nvPr>
        </p:nvSpPr>
        <p:spPr/>
        <p:txBody>
          <a:bodyPr/>
          <a:lstStyle/>
          <a:p>
            <a:r>
              <a:rPr lang="fr-FR" dirty="0"/>
              <a:t>COMMIT</a:t>
            </a:r>
          </a:p>
        </p:txBody>
      </p:sp>
      <p:sp>
        <p:nvSpPr>
          <p:cNvPr id="3" name="Espace réservé du texte 2">
            <a:extLst>
              <a:ext uri="{FF2B5EF4-FFF2-40B4-BE49-F238E27FC236}">
                <a16:creationId xmlns:a16="http://schemas.microsoft.com/office/drawing/2014/main" id="{A764D0E9-82A3-42AE-B9EC-470FACA58C16}"/>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18206454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6194" y="261563"/>
            <a:ext cx="2507498" cy="238771"/>
          </a:xfrm>
          <a:prstGeom prst="rect">
            <a:avLst/>
          </a:prstGeom>
        </p:spPr>
        <p:txBody>
          <a:bodyPr vert="horz" wrap="square" lIns="0" tIns="15355" rIns="0" bIns="0" rtlCol="0">
            <a:spAutoFit/>
          </a:bodyPr>
          <a:lstStyle/>
          <a:p>
            <a:pPr marL="15356" defTabSz="1105601">
              <a:spcBef>
                <a:spcPts val="121"/>
              </a:spcBef>
            </a:pPr>
            <a:r>
              <a:rPr sz="1451" b="1" spc="-6" dirty="0">
                <a:solidFill>
                  <a:srgbClr val="0058FF"/>
                </a:solidFill>
                <a:latin typeface="Arial"/>
                <a:cs typeface="Arial"/>
              </a:rPr>
              <a:t>Programmation</a:t>
            </a:r>
            <a:r>
              <a:rPr sz="1451" b="1" spc="-36" dirty="0">
                <a:solidFill>
                  <a:srgbClr val="0058FF"/>
                </a:solidFill>
                <a:latin typeface="Arial"/>
                <a:cs typeface="Arial"/>
              </a:rPr>
              <a:t> </a:t>
            </a:r>
            <a:r>
              <a:rPr sz="1451" b="1" spc="-6" dirty="0">
                <a:solidFill>
                  <a:srgbClr val="0058FF"/>
                </a:solidFill>
                <a:latin typeface="Arial"/>
                <a:cs typeface="Arial"/>
              </a:rPr>
              <a:t>concurrente</a:t>
            </a:r>
            <a:endParaRPr sz="1451">
              <a:solidFill>
                <a:prstClr val="black"/>
              </a:solidFill>
              <a:latin typeface="Arial"/>
              <a:cs typeface="Arial"/>
            </a:endParaRPr>
          </a:p>
        </p:txBody>
      </p:sp>
      <p:sp>
        <p:nvSpPr>
          <p:cNvPr id="3" name="object 3"/>
          <p:cNvSpPr txBox="1">
            <a:spLocks noGrp="1"/>
          </p:cNvSpPr>
          <p:nvPr>
            <p:ph type="title"/>
          </p:nvPr>
        </p:nvSpPr>
        <p:spPr>
          <a:xfrm>
            <a:off x="596194" y="482677"/>
            <a:ext cx="5448012" cy="573671"/>
          </a:xfrm>
          <a:prstGeom prst="rect">
            <a:avLst/>
          </a:prstGeom>
        </p:spPr>
        <p:txBody>
          <a:bodyPr vert="horz" wrap="square" lIns="0" tIns="15355" rIns="0" bIns="0" rtlCol="0">
            <a:spAutoFit/>
          </a:bodyPr>
          <a:lstStyle/>
          <a:p>
            <a:pPr marL="15356">
              <a:spcBef>
                <a:spcPts val="121"/>
              </a:spcBef>
            </a:pPr>
            <a:r>
              <a:rPr spc="-6" dirty="0">
                <a:latin typeface="Arial"/>
                <a:cs typeface="Arial"/>
              </a:rPr>
              <a:t>Cycle</a:t>
            </a:r>
            <a:r>
              <a:rPr spc="-36" dirty="0">
                <a:latin typeface="Arial"/>
                <a:cs typeface="Arial"/>
              </a:rPr>
              <a:t> </a:t>
            </a:r>
            <a:r>
              <a:rPr spc="-6" dirty="0">
                <a:latin typeface="Arial"/>
                <a:cs typeface="Arial"/>
              </a:rPr>
              <a:t>de</a:t>
            </a:r>
            <a:r>
              <a:rPr spc="-36" dirty="0">
                <a:latin typeface="Arial"/>
                <a:cs typeface="Arial"/>
              </a:rPr>
              <a:t> </a:t>
            </a:r>
            <a:r>
              <a:rPr spc="-6" dirty="0">
                <a:latin typeface="Arial"/>
                <a:cs typeface="Arial"/>
              </a:rPr>
              <a:t>vie</a:t>
            </a:r>
            <a:r>
              <a:rPr spc="-30" dirty="0">
                <a:latin typeface="Arial"/>
                <a:cs typeface="Arial"/>
              </a:rPr>
              <a:t> </a:t>
            </a:r>
            <a:r>
              <a:rPr spc="-6" dirty="0">
                <a:latin typeface="Arial"/>
                <a:cs typeface="Arial"/>
              </a:rPr>
              <a:t>d’un</a:t>
            </a:r>
            <a:r>
              <a:rPr spc="-36" dirty="0">
                <a:latin typeface="Arial"/>
                <a:cs typeface="Arial"/>
              </a:rPr>
              <a:t> </a:t>
            </a:r>
            <a:r>
              <a:rPr spc="-6" dirty="0">
                <a:latin typeface="Arial"/>
                <a:cs typeface="Arial"/>
              </a:rPr>
              <a:t>Thread</a:t>
            </a:r>
          </a:p>
        </p:txBody>
      </p:sp>
      <p:pic>
        <p:nvPicPr>
          <p:cNvPr id="17" name="Image 16">
            <a:extLst>
              <a:ext uri="{FF2B5EF4-FFF2-40B4-BE49-F238E27FC236}">
                <a16:creationId xmlns:a16="http://schemas.microsoft.com/office/drawing/2014/main" id="{A3CD242E-086C-AD7A-F66E-BE5FA05825AC}"/>
              </a:ext>
            </a:extLst>
          </p:cNvPr>
          <p:cNvPicPr>
            <a:picLocks noChangeAspect="1"/>
          </p:cNvPicPr>
          <p:nvPr/>
        </p:nvPicPr>
        <p:blipFill>
          <a:blip r:embed="rId3"/>
          <a:stretch>
            <a:fillRect/>
          </a:stretch>
        </p:blipFill>
        <p:spPr>
          <a:xfrm>
            <a:off x="495300" y="1750669"/>
            <a:ext cx="11201400" cy="4295775"/>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4014" y="214991"/>
            <a:ext cx="6908288" cy="573671"/>
          </a:xfrm>
          <a:prstGeom prst="rect">
            <a:avLst/>
          </a:prstGeom>
        </p:spPr>
        <p:txBody>
          <a:bodyPr vert="horz" wrap="square" lIns="0" tIns="15355" rIns="0" bIns="0" rtlCol="0">
            <a:spAutoFit/>
          </a:bodyPr>
          <a:lstStyle/>
          <a:p>
            <a:pPr marL="15356">
              <a:spcBef>
                <a:spcPts val="121"/>
              </a:spcBef>
            </a:pPr>
            <a:r>
              <a:rPr dirty="0">
                <a:latin typeface="Arial"/>
                <a:cs typeface="Arial"/>
              </a:rPr>
              <a:t>Le</a:t>
            </a:r>
            <a:r>
              <a:rPr spc="-60" dirty="0">
                <a:latin typeface="Arial"/>
                <a:cs typeface="Arial"/>
              </a:rPr>
              <a:t> </a:t>
            </a:r>
            <a:r>
              <a:rPr spc="-6" dirty="0">
                <a:latin typeface="Arial"/>
                <a:cs typeface="Arial"/>
              </a:rPr>
              <a:t>package</a:t>
            </a:r>
            <a:r>
              <a:rPr spc="-54" dirty="0">
                <a:latin typeface="Arial"/>
                <a:cs typeface="Arial"/>
              </a:rPr>
              <a:t> </a:t>
            </a:r>
            <a:r>
              <a:rPr spc="-6" dirty="0">
                <a:latin typeface="Arial"/>
                <a:cs typeface="Arial"/>
              </a:rPr>
              <a:t>java.util.concurrent</a:t>
            </a:r>
          </a:p>
        </p:txBody>
      </p:sp>
      <p:sp>
        <p:nvSpPr>
          <p:cNvPr id="3" name="object 3"/>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4" name="object 4"/>
          <p:cNvSpPr txBox="1"/>
          <p:nvPr/>
        </p:nvSpPr>
        <p:spPr>
          <a:xfrm>
            <a:off x="668010" y="2430924"/>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903189"/>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1059752" y="1563880"/>
            <a:ext cx="10446886" cy="1917132"/>
          </a:xfrm>
          <a:prstGeom prst="rect">
            <a:avLst/>
          </a:prstGeom>
        </p:spPr>
        <p:txBody>
          <a:bodyPr vert="horz" wrap="square" lIns="0" tIns="42994" rIns="0" bIns="0" rtlCol="0">
            <a:spAutoFit/>
          </a:bodyPr>
          <a:lstStyle/>
          <a:p>
            <a:pPr marL="15356" marR="177357" defTabSz="1105601">
              <a:lnSpc>
                <a:spcPts val="2442"/>
              </a:lnSpc>
              <a:spcBef>
                <a:spcPts val="339"/>
              </a:spcBef>
            </a:pPr>
            <a:r>
              <a:rPr sz="2176" spc="-12" dirty="0">
                <a:solidFill>
                  <a:srgbClr val="FFFFFF"/>
                </a:solidFill>
                <a:latin typeface="Arial MT"/>
                <a:cs typeface="Arial MT"/>
              </a:rPr>
              <a:t>Depuis </a:t>
            </a:r>
            <a:r>
              <a:rPr sz="2176" spc="-6" dirty="0">
                <a:solidFill>
                  <a:srgbClr val="FFFFFF"/>
                </a:solidFill>
                <a:latin typeface="Arial MT"/>
                <a:cs typeface="Arial MT"/>
              </a:rPr>
              <a:t>Java5, créer ses Threads soi-même et les synchroniser avec “synchronized” </a:t>
            </a:r>
            <a:r>
              <a:rPr sz="2176" spc="-592" dirty="0">
                <a:solidFill>
                  <a:srgbClr val="FFFFFF"/>
                </a:solidFill>
                <a:latin typeface="Arial MT"/>
                <a:cs typeface="Arial MT"/>
              </a:rPr>
              <a:t> </a:t>
            </a:r>
            <a:r>
              <a:rPr sz="2176" spc="-6" dirty="0">
                <a:solidFill>
                  <a:srgbClr val="FFFFFF"/>
                </a:solidFill>
                <a:latin typeface="Arial MT"/>
                <a:cs typeface="Arial MT"/>
              </a:rPr>
              <a:t>n’est</a:t>
            </a:r>
            <a:r>
              <a:rPr sz="2176" dirty="0">
                <a:solidFill>
                  <a:srgbClr val="FFFFFF"/>
                </a:solidFill>
                <a:latin typeface="Arial MT"/>
                <a:cs typeface="Arial MT"/>
              </a:rPr>
              <a:t> </a:t>
            </a:r>
            <a:r>
              <a:rPr sz="2176" spc="-12" dirty="0">
                <a:solidFill>
                  <a:srgbClr val="FFFFFF"/>
                </a:solidFill>
                <a:latin typeface="Arial MT"/>
                <a:cs typeface="Arial MT"/>
              </a:rPr>
              <a:t>plus</a:t>
            </a:r>
            <a:r>
              <a:rPr sz="2176" dirty="0">
                <a:solidFill>
                  <a:srgbClr val="FFFFFF"/>
                </a:solidFill>
                <a:latin typeface="Arial MT"/>
                <a:cs typeface="Arial MT"/>
              </a:rPr>
              <a:t> </a:t>
            </a:r>
            <a:r>
              <a:rPr sz="2176" spc="-6" dirty="0">
                <a:solidFill>
                  <a:srgbClr val="FFFFFF"/>
                </a:solidFill>
                <a:latin typeface="Arial MT"/>
                <a:cs typeface="Arial MT"/>
              </a:rPr>
              <a:t>la norme.</a:t>
            </a:r>
            <a:endParaRPr sz="2176" dirty="0">
              <a:solidFill>
                <a:prstClr val="black"/>
              </a:solidFill>
              <a:latin typeface="Arial MT"/>
              <a:cs typeface="Arial MT"/>
            </a:endParaRPr>
          </a:p>
          <a:p>
            <a:pPr marL="15356" defTabSz="1105601">
              <a:spcBef>
                <a:spcPts val="1051"/>
              </a:spcBef>
            </a:pPr>
            <a:r>
              <a:rPr sz="2176" dirty="0">
                <a:solidFill>
                  <a:srgbClr val="FFFFFF"/>
                </a:solidFill>
                <a:latin typeface="Arial MT"/>
                <a:cs typeface="Arial MT"/>
              </a:rPr>
              <a:t>Il</a:t>
            </a:r>
            <a:r>
              <a:rPr sz="2176" spc="-18" dirty="0">
                <a:solidFill>
                  <a:srgbClr val="FFFFFF"/>
                </a:solidFill>
                <a:latin typeface="Arial MT"/>
                <a:cs typeface="Arial MT"/>
              </a:rPr>
              <a:t> </a:t>
            </a:r>
            <a:r>
              <a:rPr sz="2176" spc="-6" dirty="0">
                <a:solidFill>
                  <a:srgbClr val="FFFFFF"/>
                </a:solidFill>
                <a:latin typeface="Arial MT"/>
                <a:cs typeface="Arial MT"/>
              </a:rPr>
              <a:t>vaut mieux utiliser les classes et interfaces fournies par java.util.concurrent.</a:t>
            </a:r>
            <a:endParaRPr sz="2176" dirty="0">
              <a:solidFill>
                <a:prstClr val="black"/>
              </a:solidFill>
              <a:latin typeface="Arial MT"/>
              <a:cs typeface="Arial MT"/>
            </a:endParaRPr>
          </a:p>
          <a:p>
            <a:pPr marL="15356" marR="6142" defTabSz="1105601">
              <a:lnSpc>
                <a:spcPts val="2442"/>
              </a:lnSpc>
              <a:spcBef>
                <a:spcPts val="1330"/>
              </a:spcBef>
            </a:pPr>
            <a:r>
              <a:rPr sz="2176" spc="-24" dirty="0">
                <a:solidFill>
                  <a:srgbClr val="FFFFFF"/>
                </a:solidFill>
                <a:latin typeface="Arial MT"/>
                <a:cs typeface="Arial MT"/>
              </a:rPr>
              <a:t>L’objet</a:t>
            </a:r>
            <a:r>
              <a:rPr sz="2176" spc="-6" dirty="0">
                <a:solidFill>
                  <a:srgbClr val="FFFFFF"/>
                </a:solidFill>
                <a:latin typeface="Arial MT"/>
                <a:cs typeface="Arial MT"/>
              </a:rPr>
              <a:t> de cette partie</a:t>
            </a:r>
            <a:r>
              <a:rPr sz="2176" spc="-12" dirty="0">
                <a:solidFill>
                  <a:srgbClr val="FFFFFF"/>
                </a:solidFill>
                <a:latin typeface="Arial MT"/>
                <a:cs typeface="Arial MT"/>
              </a:rPr>
              <a:t> </a:t>
            </a:r>
            <a:r>
              <a:rPr sz="2176" spc="-6" dirty="0">
                <a:solidFill>
                  <a:srgbClr val="FFFFFF"/>
                </a:solidFill>
                <a:latin typeface="Arial MT"/>
                <a:cs typeface="Arial MT"/>
              </a:rPr>
              <a:t>du cours</a:t>
            </a:r>
            <a:r>
              <a:rPr sz="2176" dirty="0">
                <a:solidFill>
                  <a:srgbClr val="FFFFFF"/>
                </a:solidFill>
                <a:latin typeface="Arial MT"/>
                <a:cs typeface="Arial MT"/>
              </a:rPr>
              <a:t> </a:t>
            </a:r>
            <a:r>
              <a:rPr sz="2176" spc="-6" dirty="0">
                <a:solidFill>
                  <a:srgbClr val="FFFFFF"/>
                </a:solidFill>
                <a:latin typeface="Arial MT"/>
                <a:cs typeface="Arial MT"/>
              </a:rPr>
              <a:t>sera</a:t>
            </a:r>
            <a:r>
              <a:rPr sz="2176" spc="-12" dirty="0">
                <a:solidFill>
                  <a:srgbClr val="FFFFFF"/>
                </a:solidFill>
                <a:latin typeface="Arial MT"/>
                <a:cs typeface="Arial MT"/>
              </a:rPr>
              <a:t> </a:t>
            </a:r>
            <a:r>
              <a:rPr sz="2176" spc="-6" dirty="0">
                <a:solidFill>
                  <a:srgbClr val="FFFFFF"/>
                </a:solidFill>
                <a:latin typeface="Arial MT"/>
                <a:cs typeface="Arial MT"/>
              </a:rPr>
              <a:t>de décrire </a:t>
            </a:r>
            <a:r>
              <a:rPr sz="2176" spc="-12" dirty="0">
                <a:solidFill>
                  <a:srgbClr val="FFFFFF"/>
                </a:solidFill>
                <a:latin typeface="Arial MT"/>
                <a:cs typeface="Arial MT"/>
              </a:rPr>
              <a:t>quelques</a:t>
            </a:r>
            <a:r>
              <a:rPr sz="2176" dirty="0">
                <a:solidFill>
                  <a:srgbClr val="FFFFFF"/>
                </a:solidFill>
                <a:latin typeface="Arial MT"/>
                <a:cs typeface="Arial MT"/>
              </a:rPr>
              <a:t> </a:t>
            </a:r>
            <a:r>
              <a:rPr sz="2176" spc="-6" dirty="0">
                <a:solidFill>
                  <a:srgbClr val="FFFFFF"/>
                </a:solidFill>
                <a:latin typeface="Arial MT"/>
                <a:cs typeface="Arial MT"/>
              </a:rPr>
              <a:t>classes (ou interfaces)</a:t>
            </a:r>
            <a:r>
              <a:rPr sz="2176" dirty="0">
                <a:solidFill>
                  <a:srgbClr val="FFFFFF"/>
                </a:solidFill>
                <a:latin typeface="Arial MT"/>
                <a:cs typeface="Arial MT"/>
              </a:rPr>
              <a:t> </a:t>
            </a:r>
            <a:r>
              <a:rPr sz="2176" spc="-6" dirty="0">
                <a:solidFill>
                  <a:srgbClr val="FFFFFF"/>
                </a:solidFill>
                <a:latin typeface="Arial MT"/>
                <a:cs typeface="Arial MT"/>
              </a:rPr>
              <a:t>utiles </a:t>
            </a:r>
            <a:r>
              <a:rPr sz="2176" spc="-585" dirty="0">
                <a:solidFill>
                  <a:srgbClr val="FFFFFF"/>
                </a:solidFill>
                <a:latin typeface="Arial MT"/>
                <a:cs typeface="Arial MT"/>
              </a:rPr>
              <a:t> </a:t>
            </a:r>
            <a:r>
              <a:rPr sz="2176" spc="-12" dirty="0">
                <a:solidFill>
                  <a:srgbClr val="FFFFFF"/>
                </a:solidFill>
                <a:latin typeface="Arial MT"/>
                <a:cs typeface="Arial MT"/>
              </a:rPr>
              <a:t>dans</a:t>
            </a:r>
            <a:r>
              <a:rPr sz="2176" spc="-6" dirty="0">
                <a:solidFill>
                  <a:srgbClr val="FFFFFF"/>
                </a:solidFill>
                <a:latin typeface="Arial MT"/>
                <a:cs typeface="Arial MT"/>
              </a:rPr>
              <a:t> </a:t>
            </a:r>
            <a:r>
              <a:rPr sz="2176" dirty="0">
                <a:solidFill>
                  <a:srgbClr val="FFFFFF"/>
                </a:solidFill>
                <a:latin typeface="Arial MT"/>
                <a:cs typeface="Arial MT"/>
              </a:rPr>
              <a:t>ce</a:t>
            </a:r>
            <a:r>
              <a:rPr sz="2176" spc="-6" dirty="0">
                <a:solidFill>
                  <a:srgbClr val="FFFFFF"/>
                </a:solidFill>
                <a:latin typeface="Arial MT"/>
                <a:cs typeface="Arial MT"/>
              </a:rPr>
              <a:t> </a:t>
            </a:r>
            <a:r>
              <a:rPr sz="2176" spc="-12" dirty="0">
                <a:solidFill>
                  <a:srgbClr val="FFFFFF"/>
                </a:solidFill>
                <a:latin typeface="Arial MT"/>
                <a:cs typeface="Arial MT"/>
              </a:rPr>
              <a:t>package.</a:t>
            </a:r>
            <a:endParaRPr sz="2176" dirty="0">
              <a:solidFill>
                <a:prstClr val="black"/>
              </a:solidFill>
              <a:latin typeface="Arial MT"/>
              <a:cs typeface="Arial MT"/>
            </a:endParaRPr>
          </a:p>
        </p:txBody>
      </p:sp>
      <p:sp>
        <p:nvSpPr>
          <p:cNvPr id="7" name="object 7"/>
          <p:cNvSpPr txBox="1"/>
          <p:nvPr/>
        </p:nvSpPr>
        <p:spPr>
          <a:xfrm>
            <a:off x="1212090" y="6377478"/>
            <a:ext cx="9995444" cy="276025"/>
          </a:xfrm>
          <a:prstGeom prst="rect">
            <a:avLst/>
          </a:prstGeom>
        </p:spPr>
        <p:txBody>
          <a:bodyPr vert="horz" wrap="square" lIns="0" tIns="15355" rIns="0" bIns="0" rtlCol="0">
            <a:spAutoFit/>
          </a:bodyPr>
          <a:lstStyle/>
          <a:p>
            <a:pPr marL="15356" defTabSz="1105601">
              <a:spcBef>
                <a:spcPts val="121"/>
              </a:spcBef>
            </a:pPr>
            <a:r>
              <a:rPr sz="1693" spc="-6" dirty="0">
                <a:solidFill>
                  <a:srgbClr val="FFFFFF"/>
                </a:solidFill>
                <a:latin typeface="Arial MT"/>
                <a:cs typeface="Arial MT"/>
              </a:rPr>
              <a:t>https://docs.oracle.com/en/java/javase/17/docs/api/java.base/java/util/concurrent/package-summary.html</a:t>
            </a:r>
            <a:endParaRPr sz="1693" dirty="0">
              <a:solidFill>
                <a:prstClr val="black"/>
              </a:solidFill>
              <a:latin typeface="Arial MT"/>
              <a:cs typeface="Arial MT"/>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6194" y="261563"/>
            <a:ext cx="2507498" cy="238771"/>
          </a:xfrm>
          <a:prstGeom prst="rect">
            <a:avLst/>
          </a:prstGeom>
        </p:spPr>
        <p:txBody>
          <a:bodyPr vert="horz" wrap="square" lIns="0" tIns="15355" rIns="0" bIns="0" rtlCol="0">
            <a:spAutoFit/>
          </a:bodyPr>
          <a:lstStyle/>
          <a:p>
            <a:pPr marL="15356" defTabSz="1105601">
              <a:spcBef>
                <a:spcPts val="121"/>
              </a:spcBef>
            </a:pPr>
            <a:r>
              <a:rPr sz="1451" b="1" spc="-6" dirty="0">
                <a:solidFill>
                  <a:srgbClr val="0058FF"/>
                </a:solidFill>
                <a:latin typeface="Arial"/>
                <a:cs typeface="Arial"/>
              </a:rPr>
              <a:t>Programmation</a:t>
            </a:r>
            <a:r>
              <a:rPr sz="1451" b="1" spc="-36" dirty="0">
                <a:solidFill>
                  <a:srgbClr val="0058FF"/>
                </a:solidFill>
                <a:latin typeface="Arial"/>
                <a:cs typeface="Arial"/>
              </a:rPr>
              <a:t> </a:t>
            </a:r>
            <a:r>
              <a:rPr sz="1451" b="1" spc="-6" dirty="0">
                <a:solidFill>
                  <a:srgbClr val="0058FF"/>
                </a:solidFill>
                <a:latin typeface="Arial"/>
                <a:cs typeface="Arial"/>
              </a:rPr>
              <a:t>concurrente</a:t>
            </a:r>
            <a:endParaRPr sz="1451">
              <a:solidFill>
                <a:prstClr val="black"/>
              </a:solidFill>
              <a:latin typeface="Arial"/>
              <a:cs typeface="Arial"/>
            </a:endParaRPr>
          </a:p>
        </p:txBody>
      </p:sp>
      <p:sp>
        <p:nvSpPr>
          <p:cNvPr id="3" name="object 3"/>
          <p:cNvSpPr txBox="1">
            <a:spLocks noGrp="1"/>
          </p:cNvSpPr>
          <p:nvPr>
            <p:ph type="title"/>
          </p:nvPr>
        </p:nvSpPr>
        <p:spPr>
          <a:xfrm>
            <a:off x="596195" y="482677"/>
            <a:ext cx="1795786" cy="573671"/>
          </a:xfrm>
          <a:prstGeom prst="rect">
            <a:avLst/>
          </a:prstGeom>
        </p:spPr>
        <p:txBody>
          <a:bodyPr vert="horz" wrap="square" lIns="0" tIns="15355" rIns="0" bIns="0" rtlCol="0">
            <a:spAutoFit/>
          </a:bodyPr>
          <a:lstStyle/>
          <a:p>
            <a:pPr marL="15356">
              <a:spcBef>
                <a:spcPts val="121"/>
              </a:spcBef>
            </a:pPr>
            <a:r>
              <a:rPr dirty="0">
                <a:latin typeface="Arial"/>
                <a:cs typeface="Arial"/>
              </a:rPr>
              <a:t>C</a:t>
            </a:r>
            <a:r>
              <a:rPr spc="-6" dirty="0">
                <a:latin typeface="Arial"/>
                <a:cs typeface="Arial"/>
              </a:rPr>
              <a:t>al</a:t>
            </a:r>
            <a:r>
              <a:rPr spc="-12" dirty="0">
                <a:latin typeface="Arial"/>
                <a:cs typeface="Arial"/>
              </a:rPr>
              <a:t>l</a:t>
            </a:r>
            <a:r>
              <a:rPr spc="-6" dirty="0">
                <a:latin typeface="Arial"/>
                <a:cs typeface="Arial"/>
              </a:rPr>
              <a:t>a</a:t>
            </a:r>
            <a:r>
              <a:rPr dirty="0">
                <a:latin typeface="Arial"/>
                <a:cs typeface="Arial"/>
              </a:rPr>
              <a:t>b</a:t>
            </a:r>
            <a:r>
              <a:rPr spc="-12" dirty="0">
                <a:latin typeface="Arial"/>
                <a:cs typeface="Arial"/>
              </a:rPr>
              <a:t>l</a:t>
            </a:r>
            <a:r>
              <a:rPr dirty="0">
                <a:latin typeface="Arial"/>
                <a:cs typeface="Arial"/>
              </a:rPr>
              <a:t>e</a:t>
            </a:r>
          </a:p>
        </p:txBody>
      </p:sp>
      <p:sp>
        <p:nvSpPr>
          <p:cNvPr id="4" name="object 4"/>
          <p:cNvSpPr txBox="1"/>
          <p:nvPr/>
        </p:nvSpPr>
        <p:spPr>
          <a:xfrm>
            <a:off x="639282" y="1566937"/>
            <a:ext cx="92899" cy="116291"/>
          </a:xfrm>
          <a:prstGeom prst="rect">
            <a:avLst/>
          </a:prstGeom>
        </p:spPr>
        <p:txBody>
          <a:bodyPr vert="horz" wrap="square" lIns="0" tIns="13820" rIns="0" bIns="0" rtlCol="0">
            <a:spAutoFit/>
          </a:bodyPr>
          <a:lstStyle/>
          <a:p>
            <a:pPr marL="15356" defTabSz="1105601">
              <a:spcBef>
                <a:spcPts val="109"/>
              </a:spcBef>
            </a:pPr>
            <a:r>
              <a:rPr sz="665" spc="-12" dirty="0">
                <a:solidFill>
                  <a:srgbClr val="0058FF"/>
                </a:solidFill>
                <a:latin typeface="Wingdings"/>
                <a:cs typeface="Wingdings"/>
              </a:rPr>
              <a:t></a:t>
            </a:r>
            <a:endParaRPr sz="665">
              <a:solidFill>
                <a:prstClr val="black"/>
              </a:solidFill>
              <a:latin typeface="Wingdings"/>
              <a:cs typeface="Wingdings"/>
            </a:endParaRPr>
          </a:p>
        </p:txBody>
      </p:sp>
      <p:sp>
        <p:nvSpPr>
          <p:cNvPr id="5" name="object 5"/>
          <p:cNvSpPr txBox="1"/>
          <p:nvPr/>
        </p:nvSpPr>
        <p:spPr>
          <a:xfrm>
            <a:off x="639282" y="1788050"/>
            <a:ext cx="92899" cy="116291"/>
          </a:xfrm>
          <a:prstGeom prst="rect">
            <a:avLst/>
          </a:prstGeom>
        </p:spPr>
        <p:txBody>
          <a:bodyPr vert="horz" wrap="square" lIns="0" tIns="13820" rIns="0" bIns="0" rtlCol="0">
            <a:spAutoFit/>
          </a:bodyPr>
          <a:lstStyle/>
          <a:p>
            <a:pPr marL="15356" defTabSz="1105601">
              <a:spcBef>
                <a:spcPts val="109"/>
              </a:spcBef>
            </a:pPr>
            <a:r>
              <a:rPr sz="665" spc="-12" dirty="0">
                <a:solidFill>
                  <a:srgbClr val="0058FF"/>
                </a:solidFill>
                <a:latin typeface="Wingdings"/>
                <a:cs typeface="Wingdings"/>
              </a:rPr>
              <a:t></a:t>
            </a:r>
            <a:endParaRPr sz="665">
              <a:solidFill>
                <a:prstClr val="black"/>
              </a:solidFill>
              <a:latin typeface="Wingdings"/>
              <a:cs typeface="Wingdings"/>
            </a:endParaRPr>
          </a:p>
        </p:txBody>
      </p:sp>
      <p:sp>
        <p:nvSpPr>
          <p:cNvPr id="6" name="object 6"/>
          <p:cNvSpPr txBox="1"/>
          <p:nvPr/>
        </p:nvSpPr>
        <p:spPr>
          <a:xfrm>
            <a:off x="897831" y="1512087"/>
            <a:ext cx="8109062" cy="462037"/>
          </a:xfrm>
          <a:prstGeom prst="rect">
            <a:avLst/>
          </a:prstGeom>
        </p:spPr>
        <p:txBody>
          <a:bodyPr vert="horz" wrap="square" lIns="0" tIns="15355" rIns="0" bIns="0" rtlCol="0">
            <a:spAutoFit/>
          </a:bodyPr>
          <a:lstStyle/>
          <a:p>
            <a:pPr marL="15356" marR="6142" defTabSz="1105601">
              <a:spcBef>
                <a:spcPts val="121"/>
              </a:spcBef>
            </a:pPr>
            <a:r>
              <a:rPr sz="1451" b="1" spc="181" dirty="0">
                <a:solidFill>
                  <a:srgbClr val="FFFFFF"/>
                </a:solidFill>
                <a:latin typeface="Arial MT"/>
                <a:cs typeface="Trebuchet MS"/>
              </a:rPr>
              <a:t>Callable&lt;&gt;</a:t>
            </a:r>
            <a:r>
              <a:rPr sz="1451" b="1" spc="67" dirty="0">
                <a:solidFill>
                  <a:srgbClr val="FFFFFF"/>
                </a:solidFill>
                <a:latin typeface="Arial MT"/>
                <a:cs typeface="Trebuchet MS"/>
              </a:rPr>
              <a:t> </a:t>
            </a:r>
            <a:r>
              <a:rPr sz="1451" b="1" spc="163" dirty="0">
                <a:solidFill>
                  <a:srgbClr val="FFFFFF"/>
                </a:solidFill>
                <a:latin typeface="Arial MT"/>
                <a:cs typeface="Trebuchet MS"/>
              </a:rPr>
              <a:t>est</a:t>
            </a:r>
            <a:r>
              <a:rPr sz="1451" b="1" spc="73" dirty="0">
                <a:solidFill>
                  <a:srgbClr val="FFFFFF"/>
                </a:solidFill>
                <a:latin typeface="Arial MT"/>
                <a:cs typeface="Trebuchet MS"/>
              </a:rPr>
              <a:t> </a:t>
            </a:r>
            <a:r>
              <a:rPr sz="1451" b="1" spc="169" dirty="0">
                <a:solidFill>
                  <a:srgbClr val="FFFFFF"/>
                </a:solidFill>
                <a:latin typeface="Arial MT"/>
                <a:cs typeface="Trebuchet MS"/>
              </a:rPr>
              <a:t>un</a:t>
            </a:r>
            <a:r>
              <a:rPr sz="1451" b="1" spc="67" dirty="0">
                <a:solidFill>
                  <a:srgbClr val="FFFFFF"/>
                </a:solidFill>
                <a:latin typeface="Arial MT"/>
                <a:cs typeface="Trebuchet MS"/>
              </a:rPr>
              <a:t> </a:t>
            </a:r>
            <a:r>
              <a:rPr sz="1451" b="1" spc="138" dirty="0">
                <a:solidFill>
                  <a:srgbClr val="FFFFFF"/>
                </a:solidFill>
                <a:latin typeface="Arial MT"/>
                <a:cs typeface="Trebuchet MS"/>
              </a:rPr>
              <a:t>équivalent</a:t>
            </a:r>
            <a:r>
              <a:rPr sz="1451" b="1" spc="67" dirty="0">
                <a:solidFill>
                  <a:srgbClr val="FFFFFF"/>
                </a:solidFill>
                <a:latin typeface="Arial MT"/>
                <a:cs typeface="Trebuchet MS"/>
              </a:rPr>
              <a:t> </a:t>
            </a:r>
            <a:r>
              <a:rPr sz="1451" b="1" spc="206" dirty="0">
                <a:solidFill>
                  <a:srgbClr val="FFFFFF"/>
                </a:solidFill>
                <a:latin typeface="Arial MT"/>
                <a:cs typeface="Trebuchet MS"/>
              </a:rPr>
              <a:t>à</a:t>
            </a:r>
            <a:r>
              <a:rPr sz="1451" b="1" spc="67" dirty="0">
                <a:solidFill>
                  <a:srgbClr val="FFFFFF"/>
                </a:solidFill>
                <a:latin typeface="Arial MT"/>
                <a:cs typeface="Trebuchet MS"/>
              </a:rPr>
              <a:t> </a:t>
            </a:r>
            <a:r>
              <a:rPr sz="1451" b="1" spc="151" dirty="0">
                <a:solidFill>
                  <a:srgbClr val="FFFFFF"/>
                </a:solidFill>
                <a:latin typeface="Arial MT"/>
                <a:cs typeface="Trebuchet MS"/>
              </a:rPr>
              <a:t>Runnable,</a:t>
            </a:r>
            <a:r>
              <a:rPr sz="1451" b="1" spc="67" dirty="0">
                <a:solidFill>
                  <a:srgbClr val="FFFFFF"/>
                </a:solidFill>
                <a:latin typeface="Arial MT"/>
                <a:cs typeface="Trebuchet MS"/>
              </a:rPr>
              <a:t> </a:t>
            </a:r>
            <a:r>
              <a:rPr sz="1451" b="1" spc="206" dirty="0">
                <a:solidFill>
                  <a:srgbClr val="FFFFFF"/>
                </a:solidFill>
                <a:latin typeface="Arial MT"/>
                <a:cs typeface="Trebuchet MS"/>
              </a:rPr>
              <a:t>à</a:t>
            </a:r>
            <a:r>
              <a:rPr sz="1451" b="1" spc="60" dirty="0">
                <a:solidFill>
                  <a:srgbClr val="FFFFFF"/>
                </a:solidFill>
                <a:latin typeface="Arial MT"/>
                <a:cs typeface="Trebuchet MS"/>
              </a:rPr>
              <a:t> </a:t>
            </a:r>
            <a:r>
              <a:rPr sz="1451" b="1" spc="121" dirty="0">
                <a:solidFill>
                  <a:srgbClr val="FFFFFF"/>
                </a:solidFill>
                <a:latin typeface="Arial MT"/>
                <a:cs typeface="Trebuchet MS"/>
              </a:rPr>
              <a:t>l’exception</a:t>
            </a:r>
            <a:r>
              <a:rPr sz="1451" b="1" spc="67" dirty="0">
                <a:solidFill>
                  <a:srgbClr val="FFFFFF"/>
                </a:solidFill>
                <a:latin typeface="Arial MT"/>
                <a:cs typeface="Trebuchet MS"/>
              </a:rPr>
              <a:t> </a:t>
            </a:r>
            <a:r>
              <a:rPr sz="1451" b="1" spc="97" dirty="0">
                <a:solidFill>
                  <a:srgbClr val="FFFFFF"/>
                </a:solidFill>
                <a:latin typeface="Arial MT"/>
                <a:cs typeface="Trebuchet MS"/>
              </a:rPr>
              <a:t>qu’il</a:t>
            </a:r>
            <a:r>
              <a:rPr sz="1451" b="1" spc="67" dirty="0">
                <a:solidFill>
                  <a:srgbClr val="FFFFFF"/>
                </a:solidFill>
                <a:latin typeface="Arial MT"/>
                <a:cs typeface="Trebuchet MS"/>
              </a:rPr>
              <a:t> </a:t>
            </a:r>
            <a:r>
              <a:rPr sz="1451" b="1" spc="133" dirty="0">
                <a:solidFill>
                  <a:srgbClr val="FFFFFF"/>
                </a:solidFill>
                <a:latin typeface="Arial MT"/>
                <a:cs typeface="Trebuchet MS"/>
              </a:rPr>
              <a:t>renvoie</a:t>
            </a:r>
            <a:r>
              <a:rPr sz="1451" b="1" spc="73" dirty="0">
                <a:solidFill>
                  <a:srgbClr val="FFFFFF"/>
                </a:solidFill>
                <a:latin typeface="Arial MT"/>
                <a:cs typeface="Trebuchet MS"/>
              </a:rPr>
              <a:t> </a:t>
            </a:r>
            <a:r>
              <a:rPr sz="1451" b="1" spc="169" dirty="0">
                <a:solidFill>
                  <a:srgbClr val="FFFFFF"/>
                </a:solidFill>
                <a:latin typeface="Arial MT"/>
                <a:cs typeface="Trebuchet MS"/>
              </a:rPr>
              <a:t>un</a:t>
            </a:r>
            <a:r>
              <a:rPr sz="1451" b="1" spc="67" dirty="0">
                <a:solidFill>
                  <a:srgbClr val="FFFFFF"/>
                </a:solidFill>
                <a:latin typeface="Arial MT"/>
                <a:cs typeface="Trebuchet MS"/>
              </a:rPr>
              <a:t> </a:t>
            </a:r>
            <a:r>
              <a:rPr sz="1451" b="1" spc="103" dirty="0">
                <a:solidFill>
                  <a:srgbClr val="FFFFFF"/>
                </a:solidFill>
                <a:latin typeface="Arial MT"/>
                <a:cs typeface="Trebuchet MS"/>
              </a:rPr>
              <a:t>objet. </a:t>
            </a:r>
            <a:r>
              <a:rPr sz="1451" b="1" spc="-417" dirty="0">
                <a:solidFill>
                  <a:srgbClr val="FFFFFF"/>
                </a:solidFill>
                <a:latin typeface="Arial MT"/>
                <a:cs typeface="Trebuchet MS"/>
              </a:rPr>
              <a:t> </a:t>
            </a:r>
            <a:r>
              <a:rPr sz="1451" b="1" spc="97" dirty="0">
                <a:solidFill>
                  <a:srgbClr val="FFFFFF"/>
                </a:solidFill>
                <a:latin typeface="Arial MT"/>
                <a:cs typeface="Trebuchet MS"/>
              </a:rPr>
              <a:t>Il</a:t>
            </a:r>
            <a:r>
              <a:rPr sz="1451" b="1" spc="60" dirty="0">
                <a:solidFill>
                  <a:srgbClr val="FFFFFF"/>
                </a:solidFill>
                <a:latin typeface="Arial MT"/>
                <a:cs typeface="Trebuchet MS"/>
              </a:rPr>
              <a:t> </a:t>
            </a:r>
            <a:r>
              <a:rPr sz="1451" b="1" spc="151" dirty="0">
                <a:solidFill>
                  <a:srgbClr val="FFFFFF"/>
                </a:solidFill>
                <a:latin typeface="Arial MT"/>
                <a:cs typeface="Trebuchet MS"/>
              </a:rPr>
              <a:t>peut</a:t>
            </a:r>
            <a:r>
              <a:rPr sz="1451" b="1" spc="67" dirty="0">
                <a:solidFill>
                  <a:srgbClr val="FFFFFF"/>
                </a:solidFill>
                <a:latin typeface="Arial MT"/>
                <a:cs typeface="Trebuchet MS"/>
              </a:rPr>
              <a:t> </a:t>
            </a:r>
            <a:r>
              <a:rPr sz="1451" b="1" spc="127" dirty="0">
                <a:solidFill>
                  <a:srgbClr val="FFFFFF"/>
                </a:solidFill>
                <a:latin typeface="Arial MT"/>
                <a:cs typeface="Trebuchet MS"/>
              </a:rPr>
              <a:t>être</a:t>
            </a:r>
            <a:r>
              <a:rPr sz="1451" b="1" spc="73" dirty="0">
                <a:solidFill>
                  <a:srgbClr val="FFFFFF"/>
                </a:solidFill>
                <a:latin typeface="Arial MT"/>
                <a:cs typeface="Trebuchet MS"/>
              </a:rPr>
              <a:t> </a:t>
            </a:r>
            <a:r>
              <a:rPr sz="1451" b="1" spc="157" dirty="0">
                <a:solidFill>
                  <a:srgbClr val="FFFFFF"/>
                </a:solidFill>
                <a:latin typeface="Arial MT"/>
                <a:cs typeface="Trebuchet MS"/>
              </a:rPr>
              <a:t>encapsulé</a:t>
            </a:r>
            <a:r>
              <a:rPr sz="1451" b="1" spc="67" dirty="0">
                <a:solidFill>
                  <a:srgbClr val="FFFFFF"/>
                </a:solidFill>
                <a:latin typeface="Arial MT"/>
                <a:cs typeface="Trebuchet MS"/>
              </a:rPr>
              <a:t> </a:t>
            </a:r>
            <a:r>
              <a:rPr sz="1451" b="1" spc="200" dirty="0">
                <a:solidFill>
                  <a:srgbClr val="FFFFFF"/>
                </a:solidFill>
                <a:latin typeface="Arial MT"/>
                <a:cs typeface="Trebuchet MS"/>
              </a:rPr>
              <a:t>dans</a:t>
            </a:r>
            <a:r>
              <a:rPr sz="1451" b="1" spc="79" dirty="0">
                <a:solidFill>
                  <a:srgbClr val="FFFFFF"/>
                </a:solidFill>
                <a:latin typeface="Arial MT"/>
                <a:cs typeface="Trebuchet MS"/>
              </a:rPr>
              <a:t> </a:t>
            </a:r>
            <a:r>
              <a:rPr sz="1451" b="1" spc="163" dirty="0">
                <a:solidFill>
                  <a:srgbClr val="FFFFFF"/>
                </a:solidFill>
                <a:latin typeface="Arial MT"/>
                <a:cs typeface="Trebuchet MS"/>
              </a:rPr>
              <a:t>une</a:t>
            </a:r>
            <a:r>
              <a:rPr sz="1451" b="1" spc="67" dirty="0">
                <a:solidFill>
                  <a:srgbClr val="FFFFFF"/>
                </a:solidFill>
                <a:latin typeface="Arial MT"/>
                <a:cs typeface="Trebuchet MS"/>
              </a:rPr>
              <a:t> </a:t>
            </a:r>
            <a:r>
              <a:rPr sz="1451" b="1" spc="151" dirty="0">
                <a:solidFill>
                  <a:srgbClr val="FFFFFF"/>
                </a:solidFill>
                <a:latin typeface="Arial MT"/>
                <a:cs typeface="Trebuchet MS"/>
              </a:rPr>
              <a:t>instance</a:t>
            </a:r>
            <a:r>
              <a:rPr sz="1451" b="1" spc="73" dirty="0">
                <a:solidFill>
                  <a:srgbClr val="FFFFFF"/>
                </a:solidFill>
                <a:latin typeface="Arial MT"/>
                <a:cs typeface="Trebuchet MS"/>
              </a:rPr>
              <a:t> </a:t>
            </a:r>
            <a:r>
              <a:rPr sz="1451" b="1" spc="169" dirty="0">
                <a:solidFill>
                  <a:srgbClr val="FFFFFF"/>
                </a:solidFill>
                <a:latin typeface="Arial MT"/>
                <a:cs typeface="Trebuchet MS"/>
              </a:rPr>
              <a:t>de</a:t>
            </a:r>
            <a:r>
              <a:rPr sz="1451" b="1" spc="67" dirty="0">
                <a:solidFill>
                  <a:srgbClr val="FFFFFF"/>
                </a:solidFill>
                <a:latin typeface="Arial MT"/>
                <a:cs typeface="Trebuchet MS"/>
              </a:rPr>
              <a:t> </a:t>
            </a:r>
            <a:r>
              <a:rPr sz="1451" b="1" spc="151" dirty="0">
                <a:solidFill>
                  <a:srgbClr val="FFFFFF"/>
                </a:solidFill>
                <a:latin typeface="Arial MT"/>
                <a:cs typeface="Trebuchet MS"/>
              </a:rPr>
              <a:t>FutureTask&lt;&gt;,</a:t>
            </a:r>
            <a:r>
              <a:rPr sz="1451" b="1" spc="73" dirty="0">
                <a:solidFill>
                  <a:srgbClr val="FFFFFF"/>
                </a:solidFill>
                <a:latin typeface="Arial MT"/>
                <a:cs typeface="Trebuchet MS"/>
              </a:rPr>
              <a:t> </a:t>
            </a:r>
            <a:r>
              <a:rPr sz="1451" b="1" spc="127" dirty="0">
                <a:solidFill>
                  <a:srgbClr val="FFFFFF"/>
                </a:solidFill>
                <a:latin typeface="Arial MT"/>
                <a:cs typeface="Trebuchet MS"/>
              </a:rPr>
              <a:t>ce</a:t>
            </a:r>
            <a:r>
              <a:rPr sz="1451" b="1" spc="67" dirty="0">
                <a:solidFill>
                  <a:srgbClr val="FFFFFF"/>
                </a:solidFill>
                <a:latin typeface="Arial MT"/>
                <a:cs typeface="Trebuchet MS"/>
              </a:rPr>
              <a:t> </a:t>
            </a:r>
            <a:r>
              <a:rPr sz="1451" b="1" spc="138" dirty="0">
                <a:solidFill>
                  <a:srgbClr val="FFFFFF"/>
                </a:solidFill>
                <a:latin typeface="Arial MT"/>
                <a:cs typeface="Trebuchet MS"/>
              </a:rPr>
              <a:t>qui</a:t>
            </a:r>
            <a:r>
              <a:rPr sz="1451" b="1" spc="67" dirty="0">
                <a:solidFill>
                  <a:srgbClr val="FFFFFF"/>
                </a:solidFill>
                <a:latin typeface="Arial MT"/>
                <a:cs typeface="Trebuchet MS"/>
              </a:rPr>
              <a:t> </a:t>
            </a:r>
            <a:r>
              <a:rPr sz="1451" b="1" spc="157" dirty="0">
                <a:solidFill>
                  <a:srgbClr val="FFFFFF"/>
                </a:solidFill>
                <a:latin typeface="Arial MT"/>
                <a:cs typeface="Trebuchet MS"/>
              </a:rPr>
              <a:t>permet</a:t>
            </a:r>
            <a:r>
              <a:rPr sz="1451" b="1" spc="67" dirty="0">
                <a:solidFill>
                  <a:srgbClr val="FFFFFF"/>
                </a:solidFill>
                <a:latin typeface="Arial MT"/>
                <a:cs typeface="Trebuchet MS"/>
              </a:rPr>
              <a:t> </a:t>
            </a:r>
            <a:r>
              <a:rPr sz="1451" b="1" spc="42" dirty="0">
                <a:solidFill>
                  <a:srgbClr val="FFFFFF"/>
                </a:solidFill>
                <a:latin typeface="Arial MT"/>
                <a:cs typeface="Trebuchet MS"/>
              </a:rPr>
              <a:t>:</a:t>
            </a:r>
            <a:endParaRPr sz="1451" dirty="0">
              <a:solidFill>
                <a:prstClr val="black"/>
              </a:solidFill>
              <a:latin typeface="Arial MT"/>
              <a:cs typeface="Trebuchet MS"/>
            </a:endParaRPr>
          </a:p>
        </p:txBody>
      </p:sp>
      <p:sp>
        <p:nvSpPr>
          <p:cNvPr id="7" name="object 7"/>
          <p:cNvSpPr txBox="1"/>
          <p:nvPr/>
        </p:nvSpPr>
        <p:spPr>
          <a:xfrm>
            <a:off x="900442" y="2009164"/>
            <a:ext cx="92899" cy="116291"/>
          </a:xfrm>
          <a:prstGeom prst="rect">
            <a:avLst/>
          </a:prstGeom>
        </p:spPr>
        <p:txBody>
          <a:bodyPr vert="horz" wrap="square" lIns="0" tIns="13820" rIns="0" bIns="0" rtlCol="0">
            <a:spAutoFit/>
          </a:bodyPr>
          <a:lstStyle/>
          <a:p>
            <a:pPr marL="15356" defTabSz="1105601">
              <a:spcBef>
                <a:spcPts val="109"/>
              </a:spcBef>
            </a:pPr>
            <a:r>
              <a:rPr sz="665" spc="-12" dirty="0">
                <a:solidFill>
                  <a:srgbClr val="FFFFFF"/>
                </a:solidFill>
                <a:latin typeface="Wingdings"/>
                <a:cs typeface="Wingdings"/>
              </a:rPr>
              <a:t></a:t>
            </a:r>
            <a:endParaRPr sz="665">
              <a:solidFill>
                <a:prstClr val="black"/>
              </a:solidFill>
              <a:latin typeface="Wingdings"/>
              <a:cs typeface="Wingdings"/>
            </a:endParaRPr>
          </a:p>
        </p:txBody>
      </p:sp>
      <p:sp>
        <p:nvSpPr>
          <p:cNvPr id="8" name="object 8"/>
          <p:cNvSpPr txBox="1"/>
          <p:nvPr/>
        </p:nvSpPr>
        <p:spPr>
          <a:xfrm>
            <a:off x="900442" y="2230279"/>
            <a:ext cx="92899" cy="116291"/>
          </a:xfrm>
          <a:prstGeom prst="rect">
            <a:avLst/>
          </a:prstGeom>
        </p:spPr>
        <p:txBody>
          <a:bodyPr vert="horz" wrap="square" lIns="0" tIns="13820" rIns="0" bIns="0" rtlCol="0">
            <a:spAutoFit/>
          </a:bodyPr>
          <a:lstStyle/>
          <a:p>
            <a:pPr marL="15356" defTabSz="1105601">
              <a:spcBef>
                <a:spcPts val="109"/>
              </a:spcBef>
            </a:pPr>
            <a:r>
              <a:rPr sz="665" spc="-12" dirty="0">
                <a:solidFill>
                  <a:srgbClr val="FFFFFF"/>
                </a:solidFill>
                <a:latin typeface="Wingdings"/>
                <a:cs typeface="Wingdings"/>
              </a:rPr>
              <a:t></a:t>
            </a:r>
            <a:endParaRPr sz="665">
              <a:solidFill>
                <a:prstClr val="black"/>
              </a:solidFill>
              <a:latin typeface="Wingdings"/>
              <a:cs typeface="Wingdings"/>
            </a:endParaRPr>
          </a:p>
        </p:txBody>
      </p:sp>
      <p:sp>
        <p:nvSpPr>
          <p:cNvPr id="9" name="object 9"/>
          <p:cNvSpPr txBox="1"/>
          <p:nvPr/>
        </p:nvSpPr>
        <p:spPr>
          <a:xfrm>
            <a:off x="1158992" y="1954316"/>
            <a:ext cx="4854534" cy="462037"/>
          </a:xfrm>
          <a:prstGeom prst="rect">
            <a:avLst/>
          </a:prstGeom>
        </p:spPr>
        <p:txBody>
          <a:bodyPr vert="horz" wrap="square" lIns="0" tIns="15355" rIns="0" bIns="0" rtlCol="0">
            <a:spAutoFit/>
          </a:bodyPr>
          <a:lstStyle/>
          <a:p>
            <a:pPr marL="15356" defTabSz="1105601">
              <a:spcBef>
                <a:spcPts val="121"/>
              </a:spcBef>
            </a:pPr>
            <a:r>
              <a:rPr sz="1451" b="1" spc="206" dirty="0">
                <a:solidFill>
                  <a:srgbClr val="FFFFFF"/>
                </a:solidFill>
                <a:latin typeface="Arial MT"/>
                <a:cs typeface="Trebuchet MS"/>
              </a:rPr>
              <a:t>De</a:t>
            </a:r>
            <a:r>
              <a:rPr sz="1451" b="1" spc="54" dirty="0">
                <a:solidFill>
                  <a:srgbClr val="FFFFFF"/>
                </a:solidFill>
                <a:latin typeface="Arial MT"/>
                <a:cs typeface="Trebuchet MS"/>
              </a:rPr>
              <a:t> </a:t>
            </a:r>
            <a:r>
              <a:rPr sz="1451" b="1" spc="103" dirty="0">
                <a:solidFill>
                  <a:srgbClr val="FFFFFF"/>
                </a:solidFill>
                <a:latin typeface="Arial MT"/>
                <a:cs typeface="Trebuchet MS"/>
              </a:rPr>
              <a:t>le</a:t>
            </a:r>
            <a:r>
              <a:rPr sz="1451" b="1" spc="60" dirty="0">
                <a:solidFill>
                  <a:srgbClr val="FFFFFF"/>
                </a:solidFill>
                <a:latin typeface="Arial MT"/>
                <a:cs typeface="Trebuchet MS"/>
              </a:rPr>
              <a:t> </a:t>
            </a:r>
            <a:r>
              <a:rPr sz="1451" b="1" spc="127" dirty="0">
                <a:solidFill>
                  <a:srgbClr val="FFFFFF"/>
                </a:solidFill>
                <a:latin typeface="Arial MT"/>
                <a:cs typeface="Trebuchet MS"/>
              </a:rPr>
              <a:t>lancer</a:t>
            </a:r>
            <a:r>
              <a:rPr sz="1451" b="1" spc="48" dirty="0">
                <a:solidFill>
                  <a:srgbClr val="FFFFFF"/>
                </a:solidFill>
                <a:latin typeface="Arial MT"/>
                <a:cs typeface="Trebuchet MS"/>
              </a:rPr>
              <a:t> </a:t>
            </a:r>
            <a:r>
              <a:rPr sz="1451" b="1" spc="200" dirty="0">
                <a:solidFill>
                  <a:srgbClr val="FFFFFF"/>
                </a:solidFill>
                <a:latin typeface="Arial MT"/>
                <a:cs typeface="Trebuchet MS"/>
              </a:rPr>
              <a:t>dans</a:t>
            </a:r>
            <a:r>
              <a:rPr sz="1451" b="1" spc="67" dirty="0">
                <a:solidFill>
                  <a:srgbClr val="FFFFFF"/>
                </a:solidFill>
                <a:latin typeface="Arial MT"/>
                <a:cs typeface="Trebuchet MS"/>
              </a:rPr>
              <a:t> </a:t>
            </a:r>
            <a:r>
              <a:rPr sz="1451" b="1" spc="169" dirty="0">
                <a:solidFill>
                  <a:srgbClr val="FFFFFF"/>
                </a:solidFill>
                <a:latin typeface="Arial MT"/>
                <a:cs typeface="Trebuchet MS"/>
              </a:rPr>
              <a:t>un</a:t>
            </a:r>
            <a:r>
              <a:rPr sz="1451" b="1" spc="48" dirty="0">
                <a:solidFill>
                  <a:srgbClr val="FFFFFF"/>
                </a:solidFill>
                <a:latin typeface="Arial MT"/>
                <a:cs typeface="Trebuchet MS"/>
              </a:rPr>
              <a:t> </a:t>
            </a:r>
            <a:r>
              <a:rPr sz="1451" b="1" spc="145" dirty="0">
                <a:solidFill>
                  <a:srgbClr val="FFFFFF"/>
                </a:solidFill>
                <a:latin typeface="Arial MT"/>
                <a:cs typeface="Trebuchet MS"/>
              </a:rPr>
              <a:t>Thread</a:t>
            </a:r>
            <a:endParaRPr sz="1451" dirty="0">
              <a:solidFill>
                <a:prstClr val="black"/>
              </a:solidFill>
              <a:latin typeface="Arial MT"/>
              <a:cs typeface="Trebuchet MS"/>
            </a:endParaRPr>
          </a:p>
          <a:p>
            <a:pPr marL="15356" defTabSz="1105601"/>
            <a:r>
              <a:rPr sz="1451" b="1" spc="206" dirty="0">
                <a:solidFill>
                  <a:srgbClr val="FFFFFF"/>
                </a:solidFill>
                <a:latin typeface="Arial MT"/>
                <a:cs typeface="Trebuchet MS"/>
              </a:rPr>
              <a:t>De</a:t>
            </a:r>
            <a:r>
              <a:rPr sz="1451" b="1" spc="60" dirty="0">
                <a:solidFill>
                  <a:srgbClr val="FFFFFF"/>
                </a:solidFill>
                <a:latin typeface="Arial MT"/>
                <a:cs typeface="Trebuchet MS"/>
              </a:rPr>
              <a:t> </a:t>
            </a:r>
            <a:r>
              <a:rPr sz="1451" b="1" spc="127" dirty="0">
                <a:solidFill>
                  <a:srgbClr val="FFFFFF"/>
                </a:solidFill>
                <a:latin typeface="Arial MT"/>
                <a:cs typeface="Trebuchet MS"/>
              </a:rPr>
              <a:t>récupérer</a:t>
            </a:r>
            <a:r>
              <a:rPr sz="1451" b="1" spc="60" dirty="0">
                <a:solidFill>
                  <a:srgbClr val="FFFFFF"/>
                </a:solidFill>
                <a:latin typeface="Arial MT"/>
                <a:cs typeface="Trebuchet MS"/>
              </a:rPr>
              <a:t> </a:t>
            </a:r>
            <a:r>
              <a:rPr sz="1451" b="1" spc="103" dirty="0">
                <a:solidFill>
                  <a:srgbClr val="FFFFFF"/>
                </a:solidFill>
                <a:latin typeface="Arial MT"/>
                <a:cs typeface="Trebuchet MS"/>
              </a:rPr>
              <a:t>le</a:t>
            </a:r>
            <a:r>
              <a:rPr sz="1451" b="1" spc="60" dirty="0">
                <a:solidFill>
                  <a:srgbClr val="FFFFFF"/>
                </a:solidFill>
                <a:latin typeface="Arial MT"/>
                <a:cs typeface="Trebuchet MS"/>
              </a:rPr>
              <a:t> </a:t>
            </a:r>
            <a:r>
              <a:rPr sz="1451" b="1" spc="138" dirty="0">
                <a:solidFill>
                  <a:srgbClr val="FFFFFF"/>
                </a:solidFill>
                <a:latin typeface="Arial MT"/>
                <a:cs typeface="Trebuchet MS"/>
              </a:rPr>
              <a:t>résultat</a:t>
            </a:r>
            <a:r>
              <a:rPr sz="1451" b="1" spc="73" dirty="0">
                <a:solidFill>
                  <a:srgbClr val="FFFFFF"/>
                </a:solidFill>
                <a:latin typeface="Arial MT"/>
                <a:cs typeface="Trebuchet MS"/>
              </a:rPr>
              <a:t> </a:t>
            </a:r>
            <a:r>
              <a:rPr sz="1451" b="1" spc="157" dirty="0">
                <a:solidFill>
                  <a:srgbClr val="FFFFFF"/>
                </a:solidFill>
                <a:latin typeface="Arial MT"/>
                <a:cs typeface="Trebuchet MS"/>
              </a:rPr>
              <a:t>avec</a:t>
            </a:r>
            <a:r>
              <a:rPr sz="1451" b="1" spc="54" dirty="0">
                <a:solidFill>
                  <a:srgbClr val="FFFFFF"/>
                </a:solidFill>
                <a:latin typeface="Arial MT"/>
                <a:cs typeface="Trebuchet MS"/>
              </a:rPr>
              <a:t> </a:t>
            </a:r>
            <a:r>
              <a:rPr sz="1451" b="1" spc="133" dirty="0">
                <a:solidFill>
                  <a:srgbClr val="FFFFFF"/>
                </a:solidFill>
                <a:latin typeface="Arial MT"/>
                <a:cs typeface="Trebuchet MS"/>
              </a:rPr>
              <a:t>FutureTask.get()</a:t>
            </a:r>
            <a:endParaRPr sz="1451" dirty="0">
              <a:solidFill>
                <a:prstClr val="black"/>
              </a:solidFill>
              <a:latin typeface="Arial MT"/>
              <a:cs typeface="Trebuchet MS"/>
            </a:endParaRPr>
          </a:p>
        </p:txBody>
      </p:sp>
      <p:sp>
        <p:nvSpPr>
          <p:cNvPr id="10" name="object 10"/>
          <p:cNvSpPr txBox="1"/>
          <p:nvPr/>
        </p:nvSpPr>
        <p:spPr>
          <a:xfrm>
            <a:off x="639282" y="2451393"/>
            <a:ext cx="92899" cy="116291"/>
          </a:xfrm>
          <a:prstGeom prst="rect">
            <a:avLst/>
          </a:prstGeom>
        </p:spPr>
        <p:txBody>
          <a:bodyPr vert="horz" wrap="square" lIns="0" tIns="13820" rIns="0" bIns="0" rtlCol="0">
            <a:spAutoFit/>
          </a:bodyPr>
          <a:lstStyle/>
          <a:p>
            <a:pPr marL="15356" defTabSz="1105601">
              <a:spcBef>
                <a:spcPts val="109"/>
              </a:spcBef>
            </a:pPr>
            <a:r>
              <a:rPr sz="665" spc="-12" dirty="0">
                <a:solidFill>
                  <a:srgbClr val="0058FF"/>
                </a:solidFill>
                <a:latin typeface="Wingdings"/>
                <a:cs typeface="Wingdings"/>
              </a:rPr>
              <a:t></a:t>
            </a:r>
            <a:endParaRPr sz="665">
              <a:solidFill>
                <a:prstClr val="black"/>
              </a:solidFill>
              <a:latin typeface="Wingdings"/>
              <a:cs typeface="Wingdings"/>
            </a:endParaRPr>
          </a:p>
        </p:txBody>
      </p:sp>
      <p:sp>
        <p:nvSpPr>
          <p:cNvPr id="11" name="object 11"/>
          <p:cNvSpPr txBox="1"/>
          <p:nvPr/>
        </p:nvSpPr>
        <p:spPr>
          <a:xfrm>
            <a:off x="897831" y="2396545"/>
            <a:ext cx="9100238" cy="238771"/>
          </a:xfrm>
          <a:prstGeom prst="rect">
            <a:avLst/>
          </a:prstGeom>
        </p:spPr>
        <p:txBody>
          <a:bodyPr vert="horz" wrap="square" lIns="0" tIns="15355" rIns="0" bIns="0" rtlCol="0">
            <a:spAutoFit/>
          </a:bodyPr>
          <a:lstStyle/>
          <a:p>
            <a:pPr marL="15356" defTabSz="1105601">
              <a:spcBef>
                <a:spcPts val="121"/>
              </a:spcBef>
            </a:pPr>
            <a:r>
              <a:rPr sz="1451" b="1" spc="85" dirty="0">
                <a:solidFill>
                  <a:srgbClr val="FFFFFF"/>
                </a:solidFill>
                <a:latin typeface="Arial MT"/>
                <a:cs typeface="Trebuchet MS"/>
              </a:rPr>
              <a:t>L’appel</a:t>
            </a:r>
            <a:r>
              <a:rPr sz="1451" b="1" spc="73" dirty="0">
                <a:solidFill>
                  <a:srgbClr val="FFFFFF"/>
                </a:solidFill>
                <a:latin typeface="Arial MT"/>
                <a:cs typeface="Trebuchet MS"/>
              </a:rPr>
              <a:t> </a:t>
            </a:r>
            <a:r>
              <a:rPr sz="1451" b="1" spc="206" dirty="0">
                <a:solidFill>
                  <a:srgbClr val="FFFFFF"/>
                </a:solidFill>
                <a:latin typeface="Arial MT"/>
                <a:cs typeface="Trebuchet MS"/>
              </a:rPr>
              <a:t>à</a:t>
            </a:r>
            <a:r>
              <a:rPr sz="1451" b="1" spc="73" dirty="0">
                <a:solidFill>
                  <a:srgbClr val="FFFFFF"/>
                </a:solidFill>
                <a:latin typeface="Arial MT"/>
                <a:cs typeface="Trebuchet MS"/>
              </a:rPr>
              <a:t> </a:t>
            </a:r>
            <a:r>
              <a:rPr sz="1451" b="1" spc="127" dirty="0">
                <a:solidFill>
                  <a:srgbClr val="FFFFFF"/>
                </a:solidFill>
                <a:latin typeface="Arial MT"/>
                <a:cs typeface="Trebuchet MS"/>
              </a:rPr>
              <a:t>FutureTask.get()</a:t>
            </a:r>
            <a:r>
              <a:rPr sz="1451" b="1" spc="85" dirty="0">
                <a:solidFill>
                  <a:srgbClr val="FFFFFF"/>
                </a:solidFill>
                <a:latin typeface="Arial MT"/>
                <a:cs typeface="Trebuchet MS"/>
              </a:rPr>
              <a:t> </a:t>
            </a:r>
            <a:r>
              <a:rPr sz="1451" b="1" spc="157" dirty="0">
                <a:solidFill>
                  <a:srgbClr val="FFFFFF"/>
                </a:solidFill>
                <a:latin typeface="Arial MT"/>
                <a:cs typeface="Trebuchet MS"/>
              </a:rPr>
              <a:t>bloque</a:t>
            </a:r>
            <a:r>
              <a:rPr sz="1451" b="1" spc="79" dirty="0">
                <a:solidFill>
                  <a:srgbClr val="FFFFFF"/>
                </a:solidFill>
                <a:latin typeface="Arial MT"/>
                <a:cs typeface="Trebuchet MS"/>
              </a:rPr>
              <a:t> </a:t>
            </a:r>
            <a:r>
              <a:rPr sz="1451" b="1" spc="103" dirty="0">
                <a:solidFill>
                  <a:srgbClr val="FFFFFF"/>
                </a:solidFill>
                <a:latin typeface="Arial MT"/>
                <a:cs typeface="Trebuchet MS"/>
              </a:rPr>
              <a:t>le</a:t>
            </a:r>
            <a:r>
              <a:rPr sz="1451" b="1" spc="79" dirty="0">
                <a:solidFill>
                  <a:srgbClr val="FFFFFF"/>
                </a:solidFill>
                <a:latin typeface="Arial MT"/>
                <a:cs typeface="Trebuchet MS"/>
              </a:rPr>
              <a:t> </a:t>
            </a:r>
            <a:r>
              <a:rPr sz="1451" b="1" spc="145" dirty="0">
                <a:solidFill>
                  <a:srgbClr val="FFFFFF"/>
                </a:solidFill>
                <a:latin typeface="Arial MT"/>
                <a:cs typeface="Trebuchet MS"/>
              </a:rPr>
              <a:t>Thread</a:t>
            </a:r>
            <a:r>
              <a:rPr sz="1451" b="1" spc="91" dirty="0">
                <a:solidFill>
                  <a:srgbClr val="FFFFFF"/>
                </a:solidFill>
                <a:latin typeface="Arial MT"/>
                <a:cs typeface="Trebuchet MS"/>
              </a:rPr>
              <a:t> </a:t>
            </a:r>
            <a:r>
              <a:rPr sz="1451" b="1" spc="138" dirty="0">
                <a:solidFill>
                  <a:srgbClr val="FFFFFF"/>
                </a:solidFill>
                <a:latin typeface="Arial MT"/>
                <a:cs typeface="Trebuchet MS"/>
              </a:rPr>
              <a:t>appelant,</a:t>
            </a:r>
            <a:r>
              <a:rPr sz="1451" b="1" spc="73" dirty="0">
                <a:solidFill>
                  <a:srgbClr val="FFFFFF"/>
                </a:solidFill>
                <a:latin typeface="Arial MT"/>
                <a:cs typeface="Trebuchet MS"/>
              </a:rPr>
              <a:t> </a:t>
            </a:r>
            <a:r>
              <a:rPr sz="1451" b="1" spc="151" dirty="0">
                <a:solidFill>
                  <a:srgbClr val="FFFFFF"/>
                </a:solidFill>
                <a:latin typeface="Arial MT"/>
                <a:cs typeface="Trebuchet MS"/>
              </a:rPr>
              <a:t>tant</a:t>
            </a:r>
            <a:r>
              <a:rPr sz="1451" b="1" spc="79" dirty="0">
                <a:solidFill>
                  <a:srgbClr val="FFFFFF"/>
                </a:solidFill>
                <a:latin typeface="Arial MT"/>
                <a:cs typeface="Trebuchet MS"/>
              </a:rPr>
              <a:t> </a:t>
            </a:r>
            <a:r>
              <a:rPr sz="1451" b="1" spc="169" dirty="0">
                <a:solidFill>
                  <a:srgbClr val="FFFFFF"/>
                </a:solidFill>
                <a:latin typeface="Arial MT"/>
                <a:cs typeface="Trebuchet MS"/>
              </a:rPr>
              <a:t>que</a:t>
            </a:r>
            <a:r>
              <a:rPr sz="1451" b="1" spc="79" dirty="0">
                <a:solidFill>
                  <a:srgbClr val="FFFFFF"/>
                </a:solidFill>
                <a:latin typeface="Arial MT"/>
                <a:cs typeface="Trebuchet MS"/>
              </a:rPr>
              <a:t> </a:t>
            </a:r>
            <a:r>
              <a:rPr sz="1451" b="1" spc="115" dirty="0">
                <a:solidFill>
                  <a:srgbClr val="FFFFFF"/>
                </a:solidFill>
                <a:latin typeface="Arial MT"/>
                <a:cs typeface="Trebuchet MS"/>
              </a:rPr>
              <a:t>call()</a:t>
            </a:r>
            <a:r>
              <a:rPr sz="1451" b="1" spc="85" dirty="0">
                <a:solidFill>
                  <a:srgbClr val="FFFFFF"/>
                </a:solidFill>
                <a:latin typeface="Arial MT"/>
                <a:cs typeface="Trebuchet MS"/>
              </a:rPr>
              <a:t> </a:t>
            </a:r>
            <a:r>
              <a:rPr sz="1451" b="1" spc="133" dirty="0">
                <a:solidFill>
                  <a:srgbClr val="FFFFFF"/>
                </a:solidFill>
                <a:latin typeface="Arial MT"/>
                <a:cs typeface="Trebuchet MS"/>
              </a:rPr>
              <a:t>n’est</a:t>
            </a:r>
            <a:r>
              <a:rPr sz="1451" b="1" spc="79" dirty="0">
                <a:solidFill>
                  <a:srgbClr val="FFFFFF"/>
                </a:solidFill>
                <a:latin typeface="Arial MT"/>
                <a:cs typeface="Trebuchet MS"/>
              </a:rPr>
              <a:t> </a:t>
            </a:r>
            <a:r>
              <a:rPr sz="1451" b="1" spc="206" dirty="0">
                <a:solidFill>
                  <a:srgbClr val="FFFFFF"/>
                </a:solidFill>
                <a:latin typeface="Arial MT"/>
                <a:cs typeface="Trebuchet MS"/>
              </a:rPr>
              <a:t>pas</a:t>
            </a:r>
            <a:r>
              <a:rPr sz="1451" b="1" spc="91" dirty="0">
                <a:solidFill>
                  <a:srgbClr val="FFFFFF"/>
                </a:solidFill>
                <a:latin typeface="Arial MT"/>
                <a:cs typeface="Trebuchet MS"/>
              </a:rPr>
              <a:t> </a:t>
            </a:r>
            <a:r>
              <a:rPr sz="1451" b="1" spc="121" dirty="0">
                <a:solidFill>
                  <a:srgbClr val="FFFFFF"/>
                </a:solidFill>
                <a:latin typeface="Arial MT"/>
                <a:cs typeface="Trebuchet MS"/>
              </a:rPr>
              <a:t>terminé.</a:t>
            </a:r>
            <a:endParaRPr sz="1451" dirty="0">
              <a:solidFill>
                <a:prstClr val="black"/>
              </a:solidFill>
              <a:latin typeface="Arial MT"/>
              <a:cs typeface="Trebuchet MS"/>
            </a:endParaRPr>
          </a:p>
        </p:txBody>
      </p:sp>
      <p:sp>
        <p:nvSpPr>
          <p:cNvPr id="12" name="object 12"/>
          <p:cNvSpPr txBox="1"/>
          <p:nvPr/>
        </p:nvSpPr>
        <p:spPr>
          <a:xfrm>
            <a:off x="384216" y="3667092"/>
            <a:ext cx="5054920" cy="2434500"/>
          </a:xfrm>
          <a:prstGeom prst="rect">
            <a:avLst/>
          </a:prstGeom>
        </p:spPr>
        <p:txBody>
          <a:bodyPr vert="horz" wrap="square" lIns="0" tIns="15355" rIns="0" bIns="0" rtlCol="0">
            <a:spAutoFit/>
          </a:bodyPr>
          <a:lstStyle/>
          <a:p>
            <a:pPr marL="568156" marR="1385840" indent="-552801" defTabSz="1105601">
              <a:spcBef>
                <a:spcPts val="121"/>
              </a:spcBef>
            </a:pPr>
            <a:r>
              <a:rPr sz="1209" spc="-6" dirty="0">
                <a:solidFill>
                  <a:srgbClr val="CC6B1C"/>
                </a:solidFill>
                <a:latin typeface="Consolas"/>
                <a:cs typeface="Consolas"/>
              </a:rPr>
              <a:t>private</a:t>
            </a:r>
            <a:r>
              <a:rPr sz="1209" spc="18" dirty="0">
                <a:solidFill>
                  <a:srgbClr val="CC6B1C"/>
                </a:solidFill>
                <a:latin typeface="Consolas"/>
                <a:cs typeface="Consolas"/>
              </a:rPr>
              <a:t> </a:t>
            </a:r>
            <a:r>
              <a:rPr sz="1209" spc="-6" dirty="0">
                <a:solidFill>
                  <a:srgbClr val="CC6B1C"/>
                </a:solidFill>
                <a:latin typeface="Consolas"/>
                <a:cs typeface="Consolas"/>
              </a:rPr>
              <a:t>static</a:t>
            </a:r>
            <a:r>
              <a:rPr sz="1209" spc="18" dirty="0">
                <a:solidFill>
                  <a:srgbClr val="CC6B1C"/>
                </a:solidFill>
                <a:latin typeface="Consolas"/>
                <a:cs typeface="Consolas"/>
              </a:rPr>
              <a:t> </a:t>
            </a:r>
            <a:r>
              <a:rPr sz="1209" spc="-6" dirty="0">
                <a:solidFill>
                  <a:srgbClr val="CC6B1C"/>
                </a:solidFill>
                <a:latin typeface="Consolas"/>
                <a:cs typeface="Consolas"/>
              </a:rPr>
              <a:t>final</a:t>
            </a:r>
            <a:r>
              <a:rPr sz="1209" spc="24" dirty="0">
                <a:solidFill>
                  <a:srgbClr val="CC6B1C"/>
                </a:solidFill>
                <a:latin typeface="Consolas"/>
                <a:cs typeface="Consolas"/>
              </a:rPr>
              <a:t> </a:t>
            </a:r>
            <a:r>
              <a:rPr sz="1209" spc="-6" dirty="0">
                <a:solidFill>
                  <a:srgbClr val="CC6B1C"/>
                </a:solidFill>
                <a:latin typeface="Consolas"/>
                <a:cs typeface="Consolas"/>
              </a:rPr>
              <a:t>class</a:t>
            </a:r>
            <a:r>
              <a:rPr sz="1209" spc="18" dirty="0">
                <a:solidFill>
                  <a:srgbClr val="CC6B1C"/>
                </a:solidFill>
                <a:latin typeface="Consolas"/>
                <a:cs typeface="Consolas"/>
              </a:rPr>
              <a:t> </a:t>
            </a:r>
            <a:r>
              <a:rPr sz="1209" spc="-6" dirty="0">
                <a:solidFill>
                  <a:srgbClr val="118FC2"/>
                </a:solidFill>
                <a:latin typeface="Consolas"/>
                <a:cs typeface="Consolas"/>
              </a:rPr>
              <a:t>LongTaskCallable </a:t>
            </a:r>
            <a:r>
              <a:rPr sz="1209" spc="-647" dirty="0">
                <a:solidFill>
                  <a:srgbClr val="118FC2"/>
                </a:solidFill>
                <a:latin typeface="Consolas"/>
                <a:cs typeface="Consolas"/>
              </a:rPr>
              <a:t> </a:t>
            </a:r>
            <a:r>
              <a:rPr sz="1209" spc="-6" dirty="0">
                <a:solidFill>
                  <a:srgbClr val="CC6B1C"/>
                </a:solidFill>
                <a:latin typeface="Consolas"/>
                <a:cs typeface="Consolas"/>
              </a:rPr>
              <a:t>implements</a:t>
            </a:r>
            <a:r>
              <a:rPr sz="1209" spc="6" dirty="0">
                <a:solidFill>
                  <a:srgbClr val="CC6B1C"/>
                </a:solidFill>
                <a:latin typeface="Consolas"/>
                <a:cs typeface="Consolas"/>
              </a:rPr>
              <a:t> </a:t>
            </a:r>
            <a:r>
              <a:rPr sz="1209" spc="-6" dirty="0">
                <a:solidFill>
                  <a:srgbClr val="7FF1F5"/>
                </a:solidFill>
                <a:latin typeface="Consolas"/>
                <a:cs typeface="Consolas"/>
              </a:rPr>
              <a:t>Callable</a:t>
            </a:r>
            <a:r>
              <a:rPr sz="1209" spc="-6" dirty="0">
                <a:solidFill>
                  <a:srgbClr val="E5E5F9"/>
                </a:solidFill>
                <a:latin typeface="Consolas"/>
                <a:cs typeface="Consolas"/>
              </a:rPr>
              <a:t>&lt;</a:t>
            </a:r>
            <a:r>
              <a:rPr sz="1209" spc="-6" dirty="0">
                <a:solidFill>
                  <a:srgbClr val="B066D9"/>
                </a:solidFill>
                <a:latin typeface="Consolas"/>
                <a:cs typeface="Consolas"/>
              </a:rPr>
              <a:t>Long</a:t>
            </a:r>
            <a:r>
              <a:rPr sz="1209" spc="-6" dirty="0">
                <a:solidFill>
                  <a:srgbClr val="E5E5F9"/>
                </a:solidFill>
                <a:latin typeface="Consolas"/>
                <a:cs typeface="Consolas"/>
              </a:rPr>
              <a:t>&gt;</a:t>
            </a:r>
            <a:r>
              <a:rPr sz="1209" spc="6" dirty="0">
                <a:solidFill>
                  <a:srgbClr val="E5E5F9"/>
                </a:solidFill>
                <a:latin typeface="Consolas"/>
                <a:cs typeface="Consolas"/>
              </a:rPr>
              <a:t> </a:t>
            </a:r>
            <a:r>
              <a:rPr sz="1209" dirty="0">
                <a:solidFill>
                  <a:srgbClr val="F8F9F3"/>
                </a:solidFill>
                <a:latin typeface="Consolas"/>
                <a:cs typeface="Consolas"/>
              </a:rPr>
              <a:t>{</a:t>
            </a:r>
            <a:endParaRPr sz="1209" dirty="0">
              <a:solidFill>
                <a:prstClr val="black"/>
              </a:solidFill>
              <a:latin typeface="Consolas"/>
              <a:cs typeface="Consolas"/>
            </a:endParaRPr>
          </a:p>
          <a:p>
            <a:pPr marL="449918" defTabSz="1105601">
              <a:spcBef>
                <a:spcPts val="6"/>
              </a:spcBef>
            </a:pPr>
            <a:r>
              <a:rPr sz="1209" i="1" spc="-6" dirty="0">
                <a:solidFill>
                  <a:srgbClr val="9F9F9F"/>
                </a:solidFill>
                <a:latin typeface="Consolas"/>
                <a:cs typeface="Consolas"/>
              </a:rPr>
              <a:t>@Override</a:t>
            </a:r>
            <a:endParaRPr sz="1209" dirty="0">
              <a:solidFill>
                <a:prstClr val="black"/>
              </a:solidFill>
              <a:latin typeface="Consolas"/>
              <a:cs typeface="Consolas"/>
            </a:endParaRPr>
          </a:p>
          <a:p>
            <a:pPr marL="449918" defTabSz="1105601"/>
            <a:r>
              <a:rPr sz="1209" spc="-6" dirty="0">
                <a:solidFill>
                  <a:srgbClr val="CC6B1C"/>
                </a:solidFill>
                <a:latin typeface="Consolas"/>
                <a:cs typeface="Consolas"/>
              </a:rPr>
              <a:t>public </a:t>
            </a:r>
            <a:r>
              <a:rPr sz="1209" spc="-6" dirty="0">
                <a:solidFill>
                  <a:srgbClr val="118FC2"/>
                </a:solidFill>
                <a:latin typeface="Consolas"/>
                <a:cs typeface="Consolas"/>
              </a:rPr>
              <a:t>Long </a:t>
            </a:r>
            <a:r>
              <a:rPr sz="1209" spc="-6" dirty="0">
                <a:solidFill>
                  <a:srgbClr val="1DB43F"/>
                </a:solidFill>
                <a:latin typeface="Consolas"/>
                <a:cs typeface="Consolas"/>
              </a:rPr>
              <a:t>call</a:t>
            </a:r>
            <a:r>
              <a:rPr sz="1209" spc="-6" dirty="0">
                <a:solidFill>
                  <a:srgbClr val="F8F9F3"/>
                </a:solidFill>
                <a:latin typeface="Consolas"/>
                <a:cs typeface="Consolas"/>
              </a:rPr>
              <a:t>()</a:t>
            </a:r>
            <a:r>
              <a:rPr sz="1209" spc="-12" dirty="0">
                <a:solidFill>
                  <a:srgbClr val="F8F9F3"/>
                </a:solidFill>
                <a:latin typeface="Consolas"/>
                <a:cs typeface="Consolas"/>
              </a:rPr>
              <a:t> </a:t>
            </a:r>
            <a:r>
              <a:rPr sz="1209" dirty="0">
                <a:solidFill>
                  <a:srgbClr val="F8F9F3"/>
                </a:solidFill>
                <a:latin typeface="Consolas"/>
                <a:cs typeface="Consolas"/>
              </a:rPr>
              <a:t>{</a:t>
            </a:r>
            <a:endParaRPr sz="1209" dirty="0">
              <a:solidFill>
                <a:prstClr val="black"/>
              </a:solidFill>
              <a:latin typeface="Consolas"/>
              <a:cs typeface="Consolas"/>
            </a:endParaRPr>
          </a:p>
          <a:p>
            <a:pPr marL="885249" marR="6142" defTabSz="1105601"/>
            <a:r>
              <a:rPr sz="1209" spc="-6" dirty="0">
                <a:solidFill>
                  <a:srgbClr val="118FC2"/>
                </a:solidFill>
                <a:latin typeface="Consolas"/>
                <a:cs typeface="Consolas"/>
              </a:rPr>
              <a:t>System</a:t>
            </a:r>
            <a:r>
              <a:rPr sz="1209" spc="-6" dirty="0">
                <a:solidFill>
                  <a:srgbClr val="E5E5F9"/>
                </a:solidFill>
                <a:latin typeface="Consolas"/>
                <a:cs typeface="Consolas"/>
              </a:rPr>
              <a:t>.</a:t>
            </a:r>
            <a:r>
              <a:rPr sz="1209" b="1" i="1" spc="-6" dirty="0">
                <a:solidFill>
                  <a:srgbClr val="8CD9F7"/>
                </a:solidFill>
                <a:latin typeface="Consolas"/>
                <a:cs typeface="Consolas"/>
              </a:rPr>
              <a:t>out</a:t>
            </a:r>
            <a:r>
              <a:rPr sz="1209" spc="-6" dirty="0">
                <a:solidFill>
                  <a:srgbClr val="E5E5F9"/>
                </a:solidFill>
                <a:latin typeface="Consolas"/>
                <a:cs typeface="Consolas"/>
              </a:rPr>
              <a:t>.</a:t>
            </a:r>
            <a:r>
              <a:rPr sz="1209" spc="-6" dirty="0">
                <a:solidFill>
                  <a:srgbClr val="A6EB20"/>
                </a:solidFill>
                <a:latin typeface="Consolas"/>
                <a:cs typeface="Consolas"/>
              </a:rPr>
              <a:t>println</a:t>
            </a:r>
            <a:r>
              <a:rPr sz="1209" spc="-6" dirty="0">
                <a:solidFill>
                  <a:srgbClr val="F8F9F3"/>
                </a:solidFill>
                <a:latin typeface="Consolas"/>
                <a:cs typeface="Consolas"/>
              </a:rPr>
              <a:t>(</a:t>
            </a:r>
            <a:r>
              <a:rPr sz="1209" spc="-6" dirty="0">
                <a:solidFill>
                  <a:srgbClr val="16C5A2"/>
                </a:solidFill>
                <a:latin typeface="Consolas"/>
                <a:cs typeface="Consolas"/>
              </a:rPr>
              <a:t>"Démarrage</a:t>
            </a:r>
            <a:r>
              <a:rPr sz="1209" spc="103" dirty="0">
                <a:solidFill>
                  <a:srgbClr val="16C5A2"/>
                </a:solidFill>
                <a:latin typeface="Consolas"/>
                <a:cs typeface="Consolas"/>
              </a:rPr>
              <a:t> </a:t>
            </a:r>
            <a:r>
              <a:rPr sz="1209" spc="-6" dirty="0">
                <a:solidFill>
                  <a:srgbClr val="16C5A2"/>
                </a:solidFill>
                <a:latin typeface="Consolas"/>
                <a:cs typeface="Consolas"/>
              </a:rPr>
              <a:t>LongTaskCallable"</a:t>
            </a:r>
            <a:r>
              <a:rPr sz="1209" spc="-6" dirty="0">
                <a:solidFill>
                  <a:srgbClr val="F8F9F3"/>
                </a:solidFill>
                <a:latin typeface="Consolas"/>
                <a:cs typeface="Consolas"/>
              </a:rPr>
              <a:t>)</a:t>
            </a:r>
            <a:r>
              <a:rPr sz="1209" spc="-6" dirty="0">
                <a:solidFill>
                  <a:srgbClr val="E5E5F9"/>
                </a:solidFill>
                <a:latin typeface="Consolas"/>
                <a:cs typeface="Consolas"/>
              </a:rPr>
              <a:t>; </a:t>
            </a:r>
            <a:r>
              <a:rPr sz="1209" spc="-647" dirty="0">
                <a:solidFill>
                  <a:srgbClr val="E5E5F9"/>
                </a:solidFill>
                <a:latin typeface="Consolas"/>
                <a:cs typeface="Consolas"/>
              </a:rPr>
              <a:t> </a:t>
            </a:r>
            <a:r>
              <a:rPr sz="1209" spc="-6" dirty="0">
                <a:solidFill>
                  <a:srgbClr val="CC6B1C"/>
                </a:solidFill>
                <a:latin typeface="Consolas"/>
                <a:cs typeface="Consolas"/>
              </a:rPr>
              <a:t>try</a:t>
            </a:r>
            <a:r>
              <a:rPr sz="1209" dirty="0">
                <a:solidFill>
                  <a:srgbClr val="CC6B1C"/>
                </a:solidFill>
                <a:latin typeface="Consolas"/>
                <a:cs typeface="Consolas"/>
              </a:rPr>
              <a:t> </a:t>
            </a:r>
            <a:r>
              <a:rPr sz="1209" dirty="0">
                <a:solidFill>
                  <a:srgbClr val="F8F9F3"/>
                </a:solidFill>
                <a:latin typeface="Consolas"/>
                <a:cs typeface="Consolas"/>
              </a:rPr>
              <a:t>{</a:t>
            </a:r>
            <a:endParaRPr sz="1209" dirty="0">
              <a:solidFill>
                <a:prstClr val="black"/>
              </a:solidFill>
              <a:latin typeface="Consolas"/>
              <a:cs typeface="Consolas"/>
            </a:endParaRPr>
          </a:p>
          <a:p>
            <a:pPr marL="1438049" defTabSz="1105601">
              <a:spcBef>
                <a:spcPts val="6"/>
              </a:spcBef>
            </a:pPr>
            <a:r>
              <a:rPr sz="1209" spc="-6" dirty="0">
                <a:solidFill>
                  <a:srgbClr val="118FC2"/>
                </a:solidFill>
                <a:latin typeface="Consolas"/>
                <a:cs typeface="Consolas"/>
              </a:rPr>
              <a:t>Thread</a:t>
            </a:r>
            <a:r>
              <a:rPr sz="1209" spc="-6" dirty="0">
                <a:solidFill>
                  <a:srgbClr val="E5E5F9"/>
                </a:solidFill>
                <a:latin typeface="Consolas"/>
                <a:cs typeface="Consolas"/>
              </a:rPr>
              <a:t>.</a:t>
            </a:r>
            <a:r>
              <a:rPr sz="1209" i="1" spc="-6" dirty="0">
                <a:solidFill>
                  <a:srgbClr val="95EB3E"/>
                </a:solidFill>
                <a:latin typeface="Consolas"/>
                <a:cs typeface="Consolas"/>
              </a:rPr>
              <a:t>sleep</a:t>
            </a:r>
            <a:r>
              <a:rPr sz="1209" spc="-6" dirty="0">
                <a:solidFill>
                  <a:srgbClr val="F8F9F3"/>
                </a:solidFill>
                <a:latin typeface="Consolas"/>
                <a:cs typeface="Consolas"/>
              </a:rPr>
              <a:t>(</a:t>
            </a:r>
            <a:r>
              <a:rPr sz="1209" spc="-6" dirty="0">
                <a:solidFill>
                  <a:srgbClr val="6796BA"/>
                </a:solidFill>
                <a:latin typeface="Consolas"/>
                <a:cs typeface="Consolas"/>
              </a:rPr>
              <a:t>2000</a:t>
            </a:r>
            <a:r>
              <a:rPr sz="1209" spc="-6" dirty="0">
                <a:solidFill>
                  <a:srgbClr val="F8F9F3"/>
                </a:solidFill>
                <a:latin typeface="Consolas"/>
                <a:cs typeface="Consolas"/>
              </a:rPr>
              <a:t>)</a:t>
            </a:r>
            <a:r>
              <a:rPr sz="1209" spc="-6" dirty="0">
                <a:solidFill>
                  <a:srgbClr val="E5E5F9"/>
                </a:solidFill>
                <a:latin typeface="Consolas"/>
                <a:cs typeface="Consolas"/>
              </a:rPr>
              <a:t>;</a:t>
            </a:r>
            <a:endParaRPr sz="1209" dirty="0">
              <a:solidFill>
                <a:prstClr val="black"/>
              </a:solidFill>
              <a:latin typeface="Consolas"/>
              <a:cs typeface="Consolas"/>
            </a:endParaRPr>
          </a:p>
          <a:p>
            <a:pPr marL="1438049" marR="1276048" indent="-552801" defTabSz="1105601"/>
            <a:r>
              <a:rPr sz="1209" dirty="0">
                <a:solidFill>
                  <a:srgbClr val="F8F9F3"/>
                </a:solidFill>
                <a:latin typeface="Consolas"/>
                <a:cs typeface="Consolas"/>
              </a:rPr>
              <a:t>}</a:t>
            </a:r>
            <a:r>
              <a:rPr sz="1209" spc="6" dirty="0">
                <a:solidFill>
                  <a:srgbClr val="F8F9F3"/>
                </a:solidFill>
                <a:latin typeface="Consolas"/>
                <a:cs typeface="Consolas"/>
              </a:rPr>
              <a:t> </a:t>
            </a:r>
            <a:r>
              <a:rPr sz="1209" spc="-6" dirty="0">
                <a:solidFill>
                  <a:srgbClr val="CC6B1C"/>
                </a:solidFill>
                <a:latin typeface="Consolas"/>
                <a:cs typeface="Consolas"/>
              </a:rPr>
              <a:t>catch</a:t>
            </a:r>
            <a:r>
              <a:rPr sz="1209" spc="6" dirty="0">
                <a:solidFill>
                  <a:srgbClr val="CC6B1C"/>
                </a:solidFill>
                <a:latin typeface="Consolas"/>
                <a:cs typeface="Consolas"/>
              </a:rPr>
              <a:t> </a:t>
            </a:r>
            <a:r>
              <a:rPr sz="1209" spc="-6" dirty="0">
                <a:solidFill>
                  <a:srgbClr val="F8F9F3"/>
                </a:solidFill>
                <a:latin typeface="Consolas"/>
                <a:cs typeface="Consolas"/>
              </a:rPr>
              <a:t>(</a:t>
            </a:r>
            <a:r>
              <a:rPr sz="1209" spc="-6" dirty="0">
                <a:solidFill>
                  <a:srgbClr val="118FC2"/>
                </a:solidFill>
                <a:latin typeface="Consolas"/>
                <a:cs typeface="Consolas"/>
              </a:rPr>
              <a:t>InterruptedException</a:t>
            </a:r>
            <a:r>
              <a:rPr sz="1209" spc="12" dirty="0">
                <a:solidFill>
                  <a:srgbClr val="118FC2"/>
                </a:solidFill>
                <a:latin typeface="Consolas"/>
                <a:cs typeface="Consolas"/>
              </a:rPr>
              <a:t> </a:t>
            </a:r>
            <a:r>
              <a:rPr sz="1209" dirty="0">
                <a:solidFill>
                  <a:srgbClr val="F1F100"/>
                </a:solidFill>
                <a:latin typeface="Consolas"/>
                <a:cs typeface="Consolas"/>
              </a:rPr>
              <a:t>e</a:t>
            </a:r>
            <a:r>
              <a:rPr sz="1209" dirty="0">
                <a:solidFill>
                  <a:srgbClr val="F8F9F3"/>
                </a:solidFill>
                <a:latin typeface="Consolas"/>
                <a:cs typeface="Consolas"/>
              </a:rPr>
              <a:t>)</a:t>
            </a:r>
            <a:r>
              <a:rPr sz="1209" spc="6" dirty="0">
                <a:solidFill>
                  <a:srgbClr val="F8F9F3"/>
                </a:solidFill>
                <a:latin typeface="Consolas"/>
                <a:cs typeface="Consolas"/>
              </a:rPr>
              <a:t> </a:t>
            </a:r>
            <a:r>
              <a:rPr sz="1209" dirty="0">
                <a:solidFill>
                  <a:srgbClr val="F8F9F3"/>
                </a:solidFill>
                <a:latin typeface="Consolas"/>
                <a:cs typeface="Consolas"/>
              </a:rPr>
              <a:t>{ </a:t>
            </a:r>
            <a:r>
              <a:rPr sz="1209" spc="-647" dirty="0">
                <a:solidFill>
                  <a:srgbClr val="F8F9F3"/>
                </a:solidFill>
                <a:latin typeface="Consolas"/>
                <a:cs typeface="Consolas"/>
              </a:rPr>
              <a:t> </a:t>
            </a:r>
            <a:r>
              <a:rPr sz="1209" spc="-6" dirty="0">
                <a:solidFill>
                  <a:srgbClr val="CC6B1C"/>
                </a:solidFill>
                <a:latin typeface="Consolas"/>
                <a:cs typeface="Consolas"/>
              </a:rPr>
              <a:t>return</a:t>
            </a:r>
            <a:r>
              <a:rPr sz="1209" dirty="0">
                <a:solidFill>
                  <a:srgbClr val="CC6B1C"/>
                </a:solidFill>
                <a:latin typeface="Consolas"/>
                <a:cs typeface="Consolas"/>
              </a:rPr>
              <a:t> </a:t>
            </a:r>
            <a:r>
              <a:rPr sz="1209" dirty="0">
                <a:solidFill>
                  <a:srgbClr val="6796BA"/>
                </a:solidFill>
                <a:latin typeface="Consolas"/>
                <a:cs typeface="Consolas"/>
              </a:rPr>
              <a:t>0l</a:t>
            </a:r>
            <a:r>
              <a:rPr sz="1209" dirty="0">
                <a:solidFill>
                  <a:srgbClr val="E5E5F9"/>
                </a:solidFill>
                <a:latin typeface="Consolas"/>
                <a:cs typeface="Consolas"/>
              </a:rPr>
              <a:t>;</a:t>
            </a:r>
            <a:endParaRPr sz="1209" dirty="0">
              <a:solidFill>
                <a:prstClr val="black"/>
              </a:solidFill>
              <a:latin typeface="Consolas"/>
              <a:cs typeface="Consolas"/>
            </a:endParaRPr>
          </a:p>
          <a:p>
            <a:pPr marL="885249" defTabSz="1105601">
              <a:spcBef>
                <a:spcPts val="6"/>
              </a:spcBef>
            </a:pPr>
            <a:r>
              <a:rPr sz="1209" dirty="0">
                <a:solidFill>
                  <a:srgbClr val="F8F9F3"/>
                </a:solidFill>
                <a:latin typeface="Consolas"/>
                <a:cs typeface="Consolas"/>
              </a:rPr>
              <a:t>}</a:t>
            </a:r>
            <a:endParaRPr sz="1209" dirty="0">
              <a:solidFill>
                <a:prstClr val="black"/>
              </a:solidFill>
              <a:latin typeface="Consolas"/>
              <a:cs typeface="Consolas"/>
            </a:endParaRPr>
          </a:p>
          <a:p>
            <a:pPr marL="885249" marR="514412" defTabSz="1105601">
              <a:spcBef>
                <a:spcPts val="6"/>
              </a:spcBef>
            </a:pPr>
            <a:r>
              <a:rPr sz="1209" spc="-6" dirty="0">
                <a:solidFill>
                  <a:srgbClr val="118FC2"/>
                </a:solidFill>
                <a:latin typeface="Consolas"/>
                <a:cs typeface="Consolas"/>
              </a:rPr>
              <a:t>System</a:t>
            </a:r>
            <a:r>
              <a:rPr sz="1209" spc="-6" dirty="0">
                <a:solidFill>
                  <a:srgbClr val="E5E5F9"/>
                </a:solidFill>
                <a:latin typeface="Consolas"/>
                <a:cs typeface="Consolas"/>
              </a:rPr>
              <a:t>.</a:t>
            </a:r>
            <a:r>
              <a:rPr sz="1209" b="1" i="1" spc="-6" dirty="0">
                <a:solidFill>
                  <a:srgbClr val="8CD9F7"/>
                </a:solidFill>
                <a:latin typeface="Consolas"/>
                <a:cs typeface="Consolas"/>
              </a:rPr>
              <a:t>out</a:t>
            </a:r>
            <a:r>
              <a:rPr sz="1209" spc="-6" dirty="0">
                <a:solidFill>
                  <a:srgbClr val="E5E5F9"/>
                </a:solidFill>
                <a:latin typeface="Consolas"/>
                <a:cs typeface="Consolas"/>
              </a:rPr>
              <a:t>.</a:t>
            </a:r>
            <a:r>
              <a:rPr sz="1209" spc="-6" dirty="0">
                <a:solidFill>
                  <a:srgbClr val="A6EB20"/>
                </a:solidFill>
                <a:latin typeface="Consolas"/>
                <a:cs typeface="Consolas"/>
              </a:rPr>
              <a:t>println</a:t>
            </a:r>
            <a:r>
              <a:rPr sz="1209" spc="-6" dirty="0">
                <a:solidFill>
                  <a:srgbClr val="F8F9F3"/>
                </a:solidFill>
                <a:latin typeface="Consolas"/>
                <a:cs typeface="Consolas"/>
              </a:rPr>
              <a:t>(</a:t>
            </a:r>
            <a:r>
              <a:rPr sz="1209" spc="-6" dirty="0">
                <a:solidFill>
                  <a:srgbClr val="16C5A2"/>
                </a:solidFill>
                <a:latin typeface="Consolas"/>
                <a:cs typeface="Consolas"/>
              </a:rPr>
              <a:t>"Fin</a:t>
            </a:r>
            <a:r>
              <a:rPr sz="1209" spc="67" dirty="0">
                <a:solidFill>
                  <a:srgbClr val="16C5A2"/>
                </a:solidFill>
                <a:latin typeface="Consolas"/>
                <a:cs typeface="Consolas"/>
              </a:rPr>
              <a:t> </a:t>
            </a:r>
            <a:r>
              <a:rPr sz="1209" spc="-6" dirty="0">
                <a:solidFill>
                  <a:srgbClr val="16C5A2"/>
                </a:solidFill>
                <a:latin typeface="Consolas"/>
                <a:cs typeface="Consolas"/>
              </a:rPr>
              <a:t>LongTaskCallable"</a:t>
            </a:r>
            <a:r>
              <a:rPr sz="1209" spc="-6" dirty="0">
                <a:solidFill>
                  <a:srgbClr val="F8F9F3"/>
                </a:solidFill>
                <a:latin typeface="Consolas"/>
                <a:cs typeface="Consolas"/>
              </a:rPr>
              <a:t>)</a:t>
            </a:r>
            <a:r>
              <a:rPr sz="1209" spc="-6" dirty="0">
                <a:solidFill>
                  <a:srgbClr val="E5E5F9"/>
                </a:solidFill>
                <a:latin typeface="Consolas"/>
                <a:cs typeface="Consolas"/>
              </a:rPr>
              <a:t>; </a:t>
            </a:r>
            <a:r>
              <a:rPr sz="1209" spc="-647" dirty="0">
                <a:solidFill>
                  <a:srgbClr val="E5E5F9"/>
                </a:solidFill>
                <a:latin typeface="Consolas"/>
                <a:cs typeface="Consolas"/>
              </a:rPr>
              <a:t> </a:t>
            </a:r>
            <a:r>
              <a:rPr sz="1209" spc="-6" dirty="0">
                <a:solidFill>
                  <a:srgbClr val="CC6B1C"/>
                </a:solidFill>
                <a:latin typeface="Consolas"/>
                <a:cs typeface="Consolas"/>
              </a:rPr>
              <a:t>return</a:t>
            </a:r>
            <a:r>
              <a:rPr sz="1209" dirty="0">
                <a:solidFill>
                  <a:srgbClr val="CC6B1C"/>
                </a:solidFill>
                <a:latin typeface="Consolas"/>
                <a:cs typeface="Consolas"/>
              </a:rPr>
              <a:t> </a:t>
            </a:r>
            <a:r>
              <a:rPr sz="1209" spc="-6" dirty="0">
                <a:solidFill>
                  <a:srgbClr val="6796BA"/>
                </a:solidFill>
                <a:latin typeface="Consolas"/>
                <a:cs typeface="Consolas"/>
              </a:rPr>
              <a:t>42l</a:t>
            </a:r>
            <a:r>
              <a:rPr sz="1209" spc="-6" dirty="0">
                <a:solidFill>
                  <a:srgbClr val="E5E5F9"/>
                </a:solidFill>
                <a:latin typeface="Consolas"/>
                <a:cs typeface="Consolas"/>
              </a:rPr>
              <a:t>;</a:t>
            </a:r>
            <a:endParaRPr sz="1209" dirty="0">
              <a:solidFill>
                <a:prstClr val="black"/>
              </a:solidFill>
              <a:latin typeface="Consolas"/>
              <a:cs typeface="Consolas"/>
            </a:endParaRPr>
          </a:p>
          <a:p>
            <a:pPr marL="449918" defTabSz="1105601"/>
            <a:r>
              <a:rPr sz="1209" dirty="0">
                <a:solidFill>
                  <a:srgbClr val="F8F9F3"/>
                </a:solidFill>
                <a:latin typeface="Consolas"/>
                <a:cs typeface="Consolas"/>
              </a:rPr>
              <a:t>}</a:t>
            </a:r>
            <a:endParaRPr sz="1209" dirty="0">
              <a:solidFill>
                <a:prstClr val="black"/>
              </a:solidFill>
              <a:latin typeface="Consolas"/>
              <a:cs typeface="Consolas"/>
            </a:endParaRPr>
          </a:p>
        </p:txBody>
      </p:sp>
      <p:sp>
        <p:nvSpPr>
          <p:cNvPr id="13" name="object 13"/>
          <p:cNvSpPr txBox="1"/>
          <p:nvPr/>
        </p:nvSpPr>
        <p:spPr>
          <a:xfrm>
            <a:off x="819490" y="6066260"/>
            <a:ext cx="115931" cy="201582"/>
          </a:xfrm>
          <a:prstGeom prst="rect">
            <a:avLst/>
          </a:prstGeom>
        </p:spPr>
        <p:txBody>
          <a:bodyPr vert="horz" wrap="square" lIns="0" tIns="15355" rIns="0" bIns="0" rtlCol="0">
            <a:spAutoFit/>
          </a:bodyPr>
          <a:lstStyle/>
          <a:p>
            <a:pPr marL="15356" defTabSz="1105601">
              <a:spcBef>
                <a:spcPts val="121"/>
              </a:spcBef>
            </a:pPr>
            <a:r>
              <a:rPr sz="1209" dirty="0">
                <a:solidFill>
                  <a:srgbClr val="F8F9F3"/>
                </a:solidFill>
                <a:latin typeface="Consolas"/>
                <a:cs typeface="Consolas"/>
              </a:rPr>
              <a:t>}</a:t>
            </a:r>
            <a:endParaRPr sz="1209">
              <a:solidFill>
                <a:prstClr val="black"/>
              </a:solidFill>
              <a:latin typeface="Consolas"/>
              <a:cs typeface="Consolas"/>
            </a:endParaRPr>
          </a:p>
        </p:txBody>
      </p:sp>
      <p:sp>
        <p:nvSpPr>
          <p:cNvPr id="14" name="object 14"/>
          <p:cNvSpPr txBox="1"/>
          <p:nvPr/>
        </p:nvSpPr>
        <p:spPr>
          <a:xfrm>
            <a:off x="6621560" y="2999389"/>
            <a:ext cx="4184282" cy="201582"/>
          </a:xfrm>
          <a:prstGeom prst="rect">
            <a:avLst/>
          </a:prstGeom>
        </p:spPr>
        <p:txBody>
          <a:bodyPr vert="horz" wrap="square" lIns="0" tIns="15355" rIns="0" bIns="0" rtlCol="0">
            <a:spAutoFit/>
          </a:bodyPr>
          <a:lstStyle/>
          <a:p>
            <a:pPr marL="15356" defTabSz="1105601">
              <a:spcBef>
                <a:spcPts val="121"/>
              </a:spcBef>
            </a:pPr>
            <a:r>
              <a:rPr sz="1209" spc="-6" dirty="0">
                <a:solidFill>
                  <a:srgbClr val="118FC2"/>
                </a:solidFill>
                <a:latin typeface="Consolas"/>
                <a:cs typeface="Consolas"/>
              </a:rPr>
              <a:t>System</a:t>
            </a:r>
            <a:r>
              <a:rPr sz="1209" spc="-6" dirty="0">
                <a:solidFill>
                  <a:srgbClr val="E5E5F9"/>
                </a:solidFill>
                <a:latin typeface="Consolas"/>
                <a:cs typeface="Consolas"/>
              </a:rPr>
              <a:t>.</a:t>
            </a:r>
            <a:r>
              <a:rPr sz="1209" b="1" i="1" spc="-6" dirty="0">
                <a:solidFill>
                  <a:srgbClr val="8CD9F7"/>
                </a:solidFill>
                <a:latin typeface="Consolas"/>
                <a:cs typeface="Consolas"/>
              </a:rPr>
              <a:t>out</a:t>
            </a:r>
            <a:r>
              <a:rPr sz="1209" spc="-6" dirty="0">
                <a:solidFill>
                  <a:srgbClr val="E5E5F9"/>
                </a:solidFill>
                <a:latin typeface="Consolas"/>
                <a:cs typeface="Consolas"/>
              </a:rPr>
              <a:t>.</a:t>
            </a:r>
            <a:r>
              <a:rPr sz="1209" spc="-6" dirty="0">
                <a:solidFill>
                  <a:srgbClr val="A6EB20"/>
                </a:solidFill>
                <a:latin typeface="Consolas"/>
                <a:cs typeface="Consolas"/>
              </a:rPr>
              <a:t>println</a:t>
            </a:r>
            <a:r>
              <a:rPr sz="1209" spc="-6" dirty="0">
                <a:solidFill>
                  <a:srgbClr val="F8F9F3"/>
                </a:solidFill>
                <a:latin typeface="Consolas"/>
                <a:cs typeface="Consolas"/>
              </a:rPr>
              <a:t>(</a:t>
            </a:r>
            <a:r>
              <a:rPr sz="1209" spc="-6" dirty="0">
                <a:solidFill>
                  <a:srgbClr val="16C5A2"/>
                </a:solidFill>
                <a:latin typeface="Consolas"/>
                <a:cs typeface="Consolas"/>
              </a:rPr>
              <a:t>"Démarrage</a:t>
            </a:r>
            <a:r>
              <a:rPr sz="1209" spc="24" dirty="0">
                <a:solidFill>
                  <a:srgbClr val="16C5A2"/>
                </a:solidFill>
                <a:latin typeface="Consolas"/>
                <a:cs typeface="Consolas"/>
              </a:rPr>
              <a:t> </a:t>
            </a:r>
            <a:r>
              <a:rPr sz="1209" spc="-6" dirty="0">
                <a:solidFill>
                  <a:srgbClr val="16C5A2"/>
                </a:solidFill>
                <a:latin typeface="Consolas"/>
                <a:cs typeface="Consolas"/>
              </a:rPr>
              <a:t>Thread</a:t>
            </a:r>
            <a:r>
              <a:rPr sz="1209" spc="24" dirty="0">
                <a:solidFill>
                  <a:srgbClr val="16C5A2"/>
                </a:solidFill>
                <a:latin typeface="Consolas"/>
                <a:cs typeface="Consolas"/>
              </a:rPr>
              <a:t> </a:t>
            </a:r>
            <a:r>
              <a:rPr sz="1209" dirty="0">
                <a:solidFill>
                  <a:srgbClr val="16C5A2"/>
                </a:solidFill>
                <a:latin typeface="Consolas"/>
                <a:cs typeface="Consolas"/>
              </a:rPr>
              <a:t>principal"</a:t>
            </a:r>
            <a:r>
              <a:rPr sz="1209" dirty="0">
                <a:solidFill>
                  <a:srgbClr val="F8F9F3"/>
                </a:solidFill>
                <a:latin typeface="Consolas"/>
                <a:cs typeface="Consolas"/>
              </a:rPr>
              <a:t>)</a:t>
            </a:r>
            <a:r>
              <a:rPr sz="1209" dirty="0">
                <a:solidFill>
                  <a:srgbClr val="E5E5F9"/>
                </a:solidFill>
                <a:latin typeface="Consolas"/>
                <a:cs typeface="Consolas"/>
              </a:rPr>
              <a:t>;</a:t>
            </a:r>
            <a:endParaRPr sz="1209" dirty="0">
              <a:solidFill>
                <a:prstClr val="black"/>
              </a:solidFill>
              <a:latin typeface="Consolas"/>
              <a:cs typeface="Consolas"/>
            </a:endParaRPr>
          </a:p>
        </p:txBody>
      </p:sp>
      <p:sp>
        <p:nvSpPr>
          <p:cNvPr id="15" name="object 15"/>
          <p:cNvSpPr txBox="1"/>
          <p:nvPr/>
        </p:nvSpPr>
        <p:spPr>
          <a:xfrm>
            <a:off x="6621560" y="3368496"/>
            <a:ext cx="4694074" cy="2062347"/>
          </a:xfrm>
          <a:prstGeom prst="rect">
            <a:avLst/>
          </a:prstGeom>
        </p:spPr>
        <p:txBody>
          <a:bodyPr vert="horz" wrap="square" lIns="0" tIns="15355" rIns="0" bIns="0" rtlCol="0">
            <a:spAutoFit/>
          </a:bodyPr>
          <a:lstStyle/>
          <a:p>
            <a:pPr marL="15356" marR="515178" defTabSz="1105601">
              <a:spcBef>
                <a:spcPts val="121"/>
              </a:spcBef>
            </a:pPr>
            <a:r>
              <a:rPr sz="1209" spc="-6" dirty="0">
                <a:solidFill>
                  <a:srgbClr val="7FF1F5"/>
                </a:solidFill>
                <a:latin typeface="Consolas"/>
                <a:cs typeface="Consolas"/>
              </a:rPr>
              <a:t>Callable</a:t>
            </a:r>
            <a:r>
              <a:rPr sz="1209" spc="-6" dirty="0">
                <a:solidFill>
                  <a:srgbClr val="E5E5F9"/>
                </a:solidFill>
                <a:latin typeface="Consolas"/>
                <a:cs typeface="Consolas"/>
              </a:rPr>
              <a:t>&lt;</a:t>
            </a:r>
            <a:r>
              <a:rPr sz="1209" spc="-6" dirty="0">
                <a:solidFill>
                  <a:srgbClr val="B066D9"/>
                </a:solidFill>
                <a:latin typeface="Consolas"/>
                <a:cs typeface="Consolas"/>
              </a:rPr>
              <a:t>Long</a:t>
            </a:r>
            <a:r>
              <a:rPr sz="1209" spc="-6" dirty="0">
                <a:solidFill>
                  <a:srgbClr val="E5E5F9"/>
                </a:solidFill>
                <a:latin typeface="Consolas"/>
                <a:cs typeface="Consolas"/>
              </a:rPr>
              <a:t>&gt;</a:t>
            </a:r>
            <a:r>
              <a:rPr sz="1209" spc="24" dirty="0">
                <a:solidFill>
                  <a:srgbClr val="E5E5F9"/>
                </a:solidFill>
                <a:latin typeface="Consolas"/>
                <a:cs typeface="Consolas"/>
              </a:rPr>
              <a:t> </a:t>
            </a:r>
            <a:r>
              <a:rPr sz="1209" spc="-6" dirty="0">
                <a:solidFill>
                  <a:srgbClr val="F1F100"/>
                </a:solidFill>
                <a:latin typeface="Consolas"/>
                <a:cs typeface="Consolas"/>
              </a:rPr>
              <a:t>callable</a:t>
            </a:r>
            <a:r>
              <a:rPr sz="1209" spc="30" dirty="0">
                <a:solidFill>
                  <a:srgbClr val="F1F100"/>
                </a:solidFill>
                <a:latin typeface="Consolas"/>
                <a:cs typeface="Consolas"/>
              </a:rPr>
              <a:t> </a:t>
            </a:r>
            <a:r>
              <a:rPr sz="1209" dirty="0">
                <a:solidFill>
                  <a:srgbClr val="E5E5F9"/>
                </a:solidFill>
                <a:latin typeface="Consolas"/>
                <a:cs typeface="Consolas"/>
              </a:rPr>
              <a:t>=</a:t>
            </a:r>
            <a:r>
              <a:rPr sz="1209" spc="30" dirty="0">
                <a:solidFill>
                  <a:srgbClr val="E5E5F9"/>
                </a:solidFill>
                <a:latin typeface="Consolas"/>
                <a:cs typeface="Consolas"/>
              </a:rPr>
              <a:t> </a:t>
            </a:r>
            <a:r>
              <a:rPr sz="1209" spc="-6" dirty="0">
                <a:solidFill>
                  <a:srgbClr val="CC6B1C"/>
                </a:solidFill>
                <a:latin typeface="Consolas"/>
                <a:cs typeface="Consolas"/>
              </a:rPr>
              <a:t>new</a:t>
            </a:r>
            <a:r>
              <a:rPr sz="1209" spc="30" dirty="0">
                <a:solidFill>
                  <a:srgbClr val="CC6B1C"/>
                </a:solidFill>
                <a:latin typeface="Consolas"/>
                <a:cs typeface="Consolas"/>
              </a:rPr>
              <a:t> </a:t>
            </a:r>
            <a:r>
              <a:rPr sz="1209" spc="-6" dirty="0">
                <a:solidFill>
                  <a:srgbClr val="A6EB20"/>
                </a:solidFill>
                <a:latin typeface="Consolas"/>
                <a:cs typeface="Consolas"/>
              </a:rPr>
              <a:t>LongTaskCallable</a:t>
            </a:r>
            <a:r>
              <a:rPr sz="1209" spc="-6" dirty="0">
                <a:solidFill>
                  <a:srgbClr val="F8F9F3"/>
                </a:solidFill>
                <a:latin typeface="Consolas"/>
                <a:cs typeface="Consolas"/>
              </a:rPr>
              <a:t>()</a:t>
            </a:r>
            <a:r>
              <a:rPr sz="1209" spc="-6" dirty="0">
                <a:solidFill>
                  <a:srgbClr val="E5E5F9"/>
                </a:solidFill>
                <a:latin typeface="Consolas"/>
                <a:cs typeface="Consolas"/>
              </a:rPr>
              <a:t>; </a:t>
            </a:r>
            <a:r>
              <a:rPr sz="1209" spc="-647" dirty="0">
                <a:solidFill>
                  <a:srgbClr val="E5E5F9"/>
                </a:solidFill>
                <a:latin typeface="Consolas"/>
                <a:cs typeface="Consolas"/>
              </a:rPr>
              <a:t> </a:t>
            </a:r>
            <a:r>
              <a:rPr sz="1209" spc="-6" dirty="0">
                <a:solidFill>
                  <a:srgbClr val="118FC2"/>
                </a:solidFill>
                <a:latin typeface="Consolas"/>
                <a:cs typeface="Consolas"/>
              </a:rPr>
              <a:t>FutureTask</a:t>
            </a:r>
            <a:r>
              <a:rPr sz="1209" spc="-6" dirty="0">
                <a:solidFill>
                  <a:srgbClr val="E5E5F9"/>
                </a:solidFill>
                <a:latin typeface="Consolas"/>
                <a:cs typeface="Consolas"/>
              </a:rPr>
              <a:t>&lt;</a:t>
            </a:r>
            <a:r>
              <a:rPr sz="1209" spc="-6" dirty="0">
                <a:solidFill>
                  <a:srgbClr val="B066D9"/>
                </a:solidFill>
                <a:latin typeface="Consolas"/>
                <a:cs typeface="Consolas"/>
              </a:rPr>
              <a:t>Long</a:t>
            </a:r>
            <a:r>
              <a:rPr sz="1209" spc="-6" dirty="0">
                <a:solidFill>
                  <a:srgbClr val="E5E5F9"/>
                </a:solidFill>
                <a:latin typeface="Consolas"/>
                <a:cs typeface="Consolas"/>
              </a:rPr>
              <a:t>&gt;</a:t>
            </a:r>
            <a:r>
              <a:rPr sz="1209" spc="6" dirty="0">
                <a:solidFill>
                  <a:srgbClr val="E5E5F9"/>
                </a:solidFill>
                <a:latin typeface="Consolas"/>
                <a:cs typeface="Consolas"/>
              </a:rPr>
              <a:t> </a:t>
            </a:r>
            <a:r>
              <a:rPr sz="1209" spc="-6" dirty="0">
                <a:solidFill>
                  <a:srgbClr val="F1F100"/>
                </a:solidFill>
                <a:latin typeface="Consolas"/>
                <a:cs typeface="Consolas"/>
              </a:rPr>
              <a:t>futureTask</a:t>
            </a:r>
            <a:r>
              <a:rPr sz="1209" spc="6" dirty="0">
                <a:solidFill>
                  <a:srgbClr val="F1F100"/>
                </a:solidFill>
                <a:latin typeface="Consolas"/>
                <a:cs typeface="Consolas"/>
              </a:rPr>
              <a:t> </a:t>
            </a:r>
            <a:r>
              <a:rPr sz="1209" dirty="0">
                <a:solidFill>
                  <a:srgbClr val="E5E5F9"/>
                </a:solidFill>
                <a:latin typeface="Consolas"/>
                <a:cs typeface="Consolas"/>
              </a:rPr>
              <a:t>=</a:t>
            </a:r>
            <a:r>
              <a:rPr sz="1209" spc="6" dirty="0">
                <a:solidFill>
                  <a:srgbClr val="E5E5F9"/>
                </a:solidFill>
                <a:latin typeface="Consolas"/>
                <a:cs typeface="Consolas"/>
              </a:rPr>
              <a:t> </a:t>
            </a:r>
            <a:r>
              <a:rPr sz="1209" spc="-6" dirty="0">
                <a:solidFill>
                  <a:srgbClr val="CC6B1C"/>
                </a:solidFill>
                <a:latin typeface="Consolas"/>
                <a:cs typeface="Consolas"/>
              </a:rPr>
              <a:t>new </a:t>
            </a:r>
            <a:r>
              <a:rPr sz="1209" dirty="0">
                <a:solidFill>
                  <a:srgbClr val="CC6B1C"/>
                </a:solidFill>
                <a:latin typeface="Consolas"/>
                <a:cs typeface="Consolas"/>
              </a:rPr>
              <a:t> </a:t>
            </a:r>
            <a:r>
              <a:rPr sz="1209" spc="-6" dirty="0">
                <a:solidFill>
                  <a:srgbClr val="A6EB20"/>
                </a:solidFill>
                <a:latin typeface="Consolas"/>
                <a:cs typeface="Consolas"/>
              </a:rPr>
              <a:t>FutureTask</a:t>
            </a:r>
            <a:r>
              <a:rPr sz="1209" spc="-6" dirty="0">
                <a:solidFill>
                  <a:srgbClr val="E5E5F9"/>
                </a:solidFill>
                <a:latin typeface="Consolas"/>
                <a:cs typeface="Consolas"/>
              </a:rPr>
              <a:t>&lt;&gt;</a:t>
            </a:r>
            <a:r>
              <a:rPr sz="1209" spc="-6" dirty="0">
                <a:solidFill>
                  <a:srgbClr val="F8F9F3"/>
                </a:solidFill>
                <a:latin typeface="Consolas"/>
                <a:cs typeface="Consolas"/>
              </a:rPr>
              <a:t>(</a:t>
            </a:r>
            <a:r>
              <a:rPr sz="1209" spc="-6" dirty="0">
                <a:solidFill>
                  <a:srgbClr val="F2EB78"/>
                </a:solidFill>
                <a:latin typeface="Consolas"/>
                <a:cs typeface="Consolas"/>
              </a:rPr>
              <a:t>callable</a:t>
            </a:r>
            <a:r>
              <a:rPr sz="1209" spc="-6" dirty="0">
                <a:solidFill>
                  <a:srgbClr val="F8F9F3"/>
                </a:solidFill>
                <a:latin typeface="Consolas"/>
                <a:cs typeface="Consolas"/>
              </a:rPr>
              <a:t>)</a:t>
            </a:r>
            <a:r>
              <a:rPr sz="1209" spc="-6" dirty="0">
                <a:solidFill>
                  <a:srgbClr val="E5E5F9"/>
                </a:solidFill>
                <a:latin typeface="Consolas"/>
                <a:cs typeface="Consolas"/>
              </a:rPr>
              <a:t>;</a:t>
            </a:r>
            <a:endParaRPr sz="1209" dirty="0">
              <a:solidFill>
                <a:prstClr val="black"/>
              </a:solidFill>
              <a:latin typeface="Consolas"/>
              <a:cs typeface="Consolas"/>
            </a:endParaRPr>
          </a:p>
          <a:p>
            <a:pPr marL="15356" marR="2041522" defTabSz="1105601">
              <a:spcBef>
                <a:spcPts val="6"/>
              </a:spcBef>
            </a:pPr>
            <a:r>
              <a:rPr sz="1209" spc="-6" dirty="0">
                <a:solidFill>
                  <a:srgbClr val="CC6B1C"/>
                </a:solidFill>
                <a:latin typeface="Consolas"/>
                <a:cs typeface="Consolas"/>
              </a:rPr>
              <a:t>new</a:t>
            </a:r>
            <a:r>
              <a:rPr sz="1209" spc="30" dirty="0">
                <a:solidFill>
                  <a:srgbClr val="CC6B1C"/>
                </a:solidFill>
                <a:latin typeface="Consolas"/>
                <a:cs typeface="Consolas"/>
              </a:rPr>
              <a:t> </a:t>
            </a:r>
            <a:r>
              <a:rPr sz="1209" spc="-6" dirty="0">
                <a:solidFill>
                  <a:srgbClr val="A6EB20"/>
                </a:solidFill>
                <a:latin typeface="Consolas"/>
                <a:cs typeface="Consolas"/>
              </a:rPr>
              <a:t>Thread</a:t>
            </a:r>
            <a:r>
              <a:rPr sz="1209" spc="-6" dirty="0">
                <a:solidFill>
                  <a:srgbClr val="F8F9F3"/>
                </a:solidFill>
                <a:latin typeface="Consolas"/>
                <a:cs typeface="Consolas"/>
              </a:rPr>
              <a:t>(</a:t>
            </a:r>
            <a:r>
              <a:rPr sz="1209" spc="-6" dirty="0">
                <a:solidFill>
                  <a:srgbClr val="F2EB78"/>
                </a:solidFill>
                <a:latin typeface="Consolas"/>
                <a:cs typeface="Consolas"/>
              </a:rPr>
              <a:t>futureTask</a:t>
            </a:r>
            <a:r>
              <a:rPr sz="1209" spc="-6" dirty="0">
                <a:solidFill>
                  <a:srgbClr val="F8F9F3"/>
                </a:solidFill>
                <a:latin typeface="Consolas"/>
                <a:cs typeface="Consolas"/>
              </a:rPr>
              <a:t>)</a:t>
            </a:r>
            <a:r>
              <a:rPr sz="1209" spc="-6" dirty="0">
                <a:solidFill>
                  <a:srgbClr val="E5E5F9"/>
                </a:solidFill>
                <a:latin typeface="Consolas"/>
                <a:cs typeface="Consolas"/>
              </a:rPr>
              <a:t>.</a:t>
            </a:r>
            <a:r>
              <a:rPr sz="1209" spc="-6" dirty="0">
                <a:solidFill>
                  <a:srgbClr val="A6EB20"/>
                </a:solidFill>
                <a:latin typeface="Consolas"/>
                <a:cs typeface="Consolas"/>
              </a:rPr>
              <a:t>start</a:t>
            </a:r>
            <a:r>
              <a:rPr sz="1209" spc="-6" dirty="0">
                <a:solidFill>
                  <a:srgbClr val="F8F9F3"/>
                </a:solidFill>
                <a:latin typeface="Consolas"/>
                <a:cs typeface="Consolas"/>
              </a:rPr>
              <a:t>()</a:t>
            </a:r>
            <a:r>
              <a:rPr sz="1209" spc="-6" dirty="0">
                <a:solidFill>
                  <a:srgbClr val="E5E5F9"/>
                </a:solidFill>
                <a:latin typeface="Consolas"/>
                <a:cs typeface="Consolas"/>
              </a:rPr>
              <a:t>; </a:t>
            </a:r>
            <a:r>
              <a:rPr sz="1209" spc="-647" dirty="0">
                <a:solidFill>
                  <a:srgbClr val="E5E5F9"/>
                </a:solidFill>
                <a:latin typeface="Consolas"/>
                <a:cs typeface="Consolas"/>
              </a:rPr>
              <a:t> </a:t>
            </a:r>
            <a:r>
              <a:rPr sz="1209" spc="-6" dirty="0">
                <a:solidFill>
                  <a:srgbClr val="CC6B1C"/>
                </a:solidFill>
                <a:latin typeface="Consolas"/>
                <a:cs typeface="Consolas"/>
              </a:rPr>
              <a:t>try</a:t>
            </a:r>
            <a:r>
              <a:rPr sz="1209" dirty="0">
                <a:solidFill>
                  <a:srgbClr val="CC6B1C"/>
                </a:solidFill>
                <a:latin typeface="Consolas"/>
                <a:cs typeface="Consolas"/>
              </a:rPr>
              <a:t> </a:t>
            </a:r>
            <a:r>
              <a:rPr sz="1209" dirty="0">
                <a:solidFill>
                  <a:srgbClr val="F8F9F3"/>
                </a:solidFill>
                <a:latin typeface="Consolas"/>
                <a:cs typeface="Consolas"/>
              </a:rPr>
              <a:t>{</a:t>
            </a:r>
            <a:endParaRPr sz="1209" dirty="0">
              <a:solidFill>
                <a:prstClr val="black"/>
              </a:solidFill>
              <a:latin typeface="Consolas"/>
              <a:cs typeface="Consolas"/>
            </a:endParaRPr>
          </a:p>
          <a:p>
            <a:pPr marL="449918" marR="420743" defTabSz="1105601">
              <a:spcBef>
                <a:spcPts val="6"/>
              </a:spcBef>
            </a:pPr>
            <a:r>
              <a:rPr sz="1209" spc="-6" dirty="0">
                <a:solidFill>
                  <a:srgbClr val="118FC2"/>
                </a:solidFill>
                <a:latin typeface="Consolas"/>
                <a:cs typeface="Consolas"/>
              </a:rPr>
              <a:t>Long</a:t>
            </a:r>
            <a:r>
              <a:rPr sz="1209" spc="6" dirty="0">
                <a:solidFill>
                  <a:srgbClr val="118FC2"/>
                </a:solidFill>
                <a:latin typeface="Consolas"/>
                <a:cs typeface="Consolas"/>
              </a:rPr>
              <a:t> </a:t>
            </a:r>
            <a:r>
              <a:rPr sz="1209" spc="-6" dirty="0">
                <a:solidFill>
                  <a:srgbClr val="F1F100"/>
                </a:solidFill>
                <a:latin typeface="Consolas"/>
                <a:cs typeface="Consolas"/>
              </a:rPr>
              <a:t>result</a:t>
            </a:r>
            <a:r>
              <a:rPr sz="1209" spc="6" dirty="0">
                <a:solidFill>
                  <a:srgbClr val="F1F100"/>
                </a:solidFill>
                <a:latin typeface="Consolas"/>
                <a:cs typeface="Consolas"/>
              </a:rPr>
              <a:t> </a:t>
            </a:r>
            <a:r>
              <a:rPr sz="1209" dirty="0">
                <a:solidFill>
                  <a:srgbClr val="E5E5F9"/>
                </a:solidFill>
                <a:latin typeface="Consolas"/>
                <a:cs typeface="Consolas"/>
              </a:rPr>
              <a:t>=</a:t>
            </a:r>
            <a:r>
              <a:rPr sz="1209" spc="6" dirty="0">
                <a:solidFill>
                  <a:srgbClr val="E5E5F9"/>
                </a:solidFill>
                <a:latin typeface="Consolas"/>
                <a:cs typeface="Consolas"/>
              </a:rPr>
              <a:t> </a:t>
            </a:r>
            <a:r>
              <a:rPr sz="1209" spc="-6" dirty="0">
                <a:solidFill>
                  <a:srgbClr val="F2EB78"/>
                </a:solidFill>
                <a:latin typeface="Consolas"/>
                <a:cs typeface="Consolas"/>
              </a:rPr>
              <a:t>futureTask</a:t>
            </a:r>
            <a:r>
              <a:rPr sz="1209" spc="-6" dirty="0">
                <a:solidFill>
                  <a:srgbClr val="E5E5F9"/>
                </a:solidFill>
                <a:latin typeface="Consolas"/>
                <a:cs typeface="Consolas"/>
              </a:rPr>
              <a:t>.</a:t>
            </a:r>
            <a:r>
              <a:rPr sz="1209" spc="-6" dirty="0">
                <a:solidFill>
                  <a:srgbClr val="A6EB20"/>
                </a:solidFill>
                <a:latin typeface="Consolas"/>
                <a:cs typeface="Consolas"/>
              </a:rPr>
              <a:t>get</a:t>
            </a:r>
            <a:r>
              <a:rPr sz="1209" spc="-6" dirty="0">
                <a:solidFill>
                  <a:srgbClr val="F8F9F3"/>
                </a:solidFill>
                <a:latin typeface="Consolas"/>
                <a:cs typeface="Consolas"/>
              </a:rPr>
              <a:t>()</a:t>
            </a:r>
            <a:r>
              <a:rPr sz="1209" spc="-6" dirty="0">
                <a:solidFill>
                  <a:srgbClr val="E5E5F9"/>
                </a:solidFill>
                <a:latin typeface="Consolas"/>
                <a:cs typeface="Consolas"/>
              </a:rPr>
              <a:t>; </a:t>
            </a:r>
            <a:r>
              <a:rPr sz="1209" dirty="0">
                <a:solidFill>
                  <a:srgbClr val="E5E5F9"/>
                </a:solidFill>
                <a:latin typeface="Consolas"/>
                <a:cs typeface="Consolas"/>
              </a:rPr>
              <a:t> </a:t>
            </a:r>
            <a:r>
              <a:rPr sz="1209" spc="-6" dirty="0">
                <a:solidFill>
                  <a:srgbClr val="118FC2"/>
                </a:solidFill>
                <a:latin typeface="Consolas"/>
                <a:cs typeface="Consolas"/>
              </a:rPr>
              <a:t>System</a:t>
            </a:r>
            <a:r>
              <a:rPr sz="1209" spc="-6" dirty="0">
                <a:solidFill>
                  <a:srgbClr val="E5E5F9"/>
                </a:solidFill>
                <a:latin typeface="Consolas"/>
                <a:cs typeface="Consolas"/>
              </a:rPr>
              <a:t>.</a:t>
            </a:r>
            <a:r>
              <a:rPr sz="1209" b="1" i="1" spc="-6" dirty="0">
                <a:solidFill>
                  <a:srgbClr val="8CD9F7"/>
                </a:solidFill>
                <a:latin typeface="Consolas"/>
                <a:cs typeface="Consolas"/>
              </a:rPr>
              <a:t>out</a:t>
            </a:r>
            <a:r>
              <a:rPr sz="1209" spc="-6" dirty="0">
                <a:solidFill>
                  <a:srgbClr val="E5E5F9"/>
                </a:solidFill>
                <a:latin typeface="Consolas"/>
                <a:cs typeface="Consolas"/>
              </a:rPr>
              <a:t>.</a:t>
            </a:r>
            <a:r>
              <a:rPr sz="1209" spc="-6" dirty="0">
                <a:solidFill>
                  <a:srgbClr val="A6EB20"/>
                </a:solidFill>
                <a:latin typeface="Consolas"/>
                <a:cs typeface="Consolas"/>
              </a:rPr>
              <a:t>println</a:t>
            </a:r>
            <a:r>
              <a:rPr sz="1209" spc="-6" dirty="0">
                <a:solidFill>
                  <a:srgbClr val="F8F9F3"/>
                </a:solidFill>
                <a:latin typeface="Consolas"/>
                <a:cs typeface="Consolas"/>
              </a:rPr>
              <a:t>(</a:t>
            </a:r>
            <a:r>
              <a:rPr sz="1209" spc="-6" dirty="0">
                <a:solidFill>
                  <a:srgbClr val="118FC2"/>
                </a:solidFill>
                <a:latin typeface="Consolas"/>
                <a:cs typeface="Consolas"/>
              </a:rPr>
              <a:t>String</a:t>
            </a:r>
            <a:r>
              <a:rPr sz="1209" spc="-6" dirty="0">
                <a:solidFill>
                  <a:srgbClr val="E5E5F9"/>
                </a:solidFill>
                <a:latin typeface="Consolas"/>
                <a:cs typeface="Consolas"/>
              </a:rPr>
              <a:t>.</a:t>
            </a:r>
            <a:r>
              <a:rPr sz="1209" i="1" spc="-6" dirty="0">
                <a:solidFill>
                  <a:srgbClr val="95EB3E"/>
                </a:solidFill>
                <a:latin typeface="Consolas"/>
                <a:cs typeface="Consolas"/>
              </a:rPr>
              <a:t>format</a:t>
            </a:r>
            <a:r>
              <a:rPr sz="1209" spc="-6" dirty="0">
                <a:solidFill>
                  <a:srgbClr val="F8F9F3"/>
                </a:solidFill>
                <a:latin typeface="Consolas"/>
                <a:cs typeface="Consolas"/>
              </a:rPr>
              <a:t>(</a:t>
            </a:r>
            <a:r>
              <a:rPr sz="1209" spc="-6" dirty="0">
                <a:solidFill>
                  <a:srgbClr val="16C5A2"/>
                </a:solidFill>
                <a:latin typeface="Consolas"/>
                <a:cs typeface="Consolas"/>
              </a:rPr>
              <a:t>"Le</a:t>
            </a:r>
            <a:r>
              <a:rPr sz="1209" spc="73" dirty="0">
                <a:solidFill>
                  <a:srgbClr val="16C5A2"/>
                </a:solidFill>
                <a:latin typeface="Consolas"/>
                <a:cs typeface="Consolas"/>
              </a:rPr>
              <a:t> </a:t>
            </a:r>
            <a:r>
              <a:rPr sz="1209" spc="-6" dirty="0">
                <a:solidFill>
                  <a:srgbClr val="16C5A2"/>
                </a:solidFill>
                <a:latin typeface="Consolas"/>
                <a:cs typeface="Consolas"/>
              </a:rPr>
              <a:t>résultat </a:t>
            </a:r>
            <a:r>
              <a:rPr sz="1209" spc="-647" dirty="0">
                <a:solidFill>
                  <a:srgbClr val="16C5A2"/>
                </a:solidFill>
                <a:latin typeface="Consolas"/>
                <a:cs typeface="Consolas"/>
              </a:rPr>
              <a:t> </a:t>
            </a:r>
            <a:r>
              <a:rPr sz="1209" spc="-6" dirty="0">
                <a:solidFill>
                  <a:srgbClr val="16C5A2"/>
                </a:solidFill>
                <a:latin typeface="Consolas"/>
                <a:cs typeface="Consolas"/>
              </a:rPr>
              <a:t>vaut </a:t>
            </a:r>
            <a:r>
              <a:rPr sz="1209" dirty="0">
                <a:solidFill>
                  <a:srgbClr val="16C5A2"/>
                </a:solidFill>
                <a:latin typeface="Consolas"/>
                <a:cs typeface="Consolas"/>
              </a:rPr>
              <a:t>: %s"</a:t>
            </a:r>
            <a:r>
              <a:rPr sz="1209" dirty="0">
                <a:solidFill>
                  <a:srgbClr val="E5E5F9"/>
                </a:solidFill>
                <a:latin typeface="Consolas"/>
                <a:cs typeface="Consolas"/>
              </a:rPr>
              <a:t>,</a:t>
            </a:r>
            <a:r>
              <a:rPr sz="1209" spc="6" dirty="0">
                <a:solidFill>
                  <a:srgbClr val="E5E5F9"/>
                </a:solidFill>
                <a:latin typeface="Consolas"/>
                <a:cs typeface="Consolas"/>
              </a:rPr>
              <a:t> </a:t>
            </a:r>
            <a:r>
              <a:rPr sz="1209" spc="-6" dirty="0">
                <a:solidFill>
                  <a:srgbClr val="F2EB78"/>
                </a:solidFill>
                <a:latin typeface="Consolas"/>
                <a:cs typeface="Consolas"/>
              </a:rPr>
              <a:t>result</a:t>
            </a:r>
            <a:r>
              <a:rPr sz="1209" spc="-6" dirty="0">
                <a:solidFill>
                  <a:srgbClr val="F8F9F3"/>
                </a:solidFill>
                <a:latin typeface="Consolas"/>
                <a:cs typeface="Consolas"/>
              </a:rPr>
              <a:t>))</a:t>
            </a:r>
            <a:r>
              <a:rPr sz="1209" spc="-6" dirty="0">
                <a:solidFill>
                  <a:srgbClr val="E5E5F9"/>
                </a:solidFill>
                <a:latin typeface="Consolas"/>
                <a:cs typeface="Consolas"/>
              </a:rPr>
              <a:t>;</a:t>
            </a:r>
            <a:endParaRPr sz="1209" dirty="0">
              <a:solidFill>
                <a:prstClr val="black"/>
              </a:solidFill>
              <a:latin typeface="Consolas"/>
              <a:cs typeface="Consolas"/>
            </a:endParaRPr>
          </a:p>
          <a:p>
            <a:pPr marL="15356" marR="6142" defTabSz="1105601">
              <a:spcBef>
                <a:spcPts val="6"/>
              </a:spcBef>
            </a:pPr>
            <a:r>
              <a:rPr sz="1209" dirty="0">
                <a:solidFill>
                  <a:srgbClr val="F8F9F3"/>
                </a:solidFill>
                <a:latin typeface="Consolas"/>
                <a:cs typeface="Consolas"/>
              </a:rPr>
              <a:t>}</a:t>
            </a:r>
            <a:r>
              <a:rPr sz="1209" spc="18" dirty="0">
                <a:solidFill>
                  <a:srgbClr val="F8F9F3"/>
                </a:solidFill>
                <a:latin typeface="Consolas"/>
                <a:cs typeface="Consolas"/>
              </a:rPr>
              <a:t> </a:t>
            </a:r>
            <a:r>
              <a:rPr sz="1209" spc="-6" dirty="0">
                <a:solidFill>
                  <a:srgbClr val="CC6B1C"/>
                </a:solidFill>
                <a:latin typeface="Consolas"/>
                <a:cs typeface="Consolas"/>
              </a:rPr>
              <a:t>catch</a:t>
            </a:r>
            <a:r>
              <a:rPr sz="1209" spc="18" dirty="0">
                <a:solidFill>
                  <a:srgbClr val="CC6B1C"/>
                </a:solidFill>
                <a:latin typeface="Consolas"/>
                <a:cs typeface="Consolas"/>
              </a:rPr>
              <a:t> </a:t>
            </a:r>
            <a:r>
              <a:rPr sz="1209" spc="-6" dirty="0">
                <a:solidFill>
                  <a:srgbClr val="F8F9F3"/>
                </a:solidFill>
                <a:latin typeface="Consolas"/>
                <a:cs typeface="Consolas"/>
              </a:rPr>
              <a:t>(</a:t>
            </a:r>
            <a:r>
              <a:rPr sz="1209" spc="-6" dirty="0">
                <a:solidFill>
                  <a:srgbClr val="118FC2"/>
                </a:solidFill>
                <a:latin typeface="Consolas"/>
                <a:cs typeface="Consolas"/>
              </a:rPr>
              <a:t>InterruptedException</a:t>
            </a:r>
            <a:r>
              <a:rPr sz="1209" spc="24" dirty="0">
                <a:solidFill>
                  <a:srgbClr val="118FC2"/>
                </a:solidFill>
                <a:latin typeface="Consolas"/>
                <a:cs typeface="Consolas"/>
              </a:rPr>
              <a:t> </a:t>
            </a:r>
            <a:r>
              <a:rPr sz="1209" dirty="0">
                <a:solidFill>
                  <a:srgbClr val="E5E5F9"/>
                </a:solidFill>
                <a:latin typeface="Consolas"/>
                <a:cs typeface="Consolas"/>
              </a:rPr>
              <a:t>|</a:t>
            </a:r>
            <a:r>
              <a:rPr sz="1209" spc="18" dirty="0">
                <a:solidFill>
                  <a:srgbClr val="E5E5F9"/>
                </a:solidFill>
                <a:latin typeface="Consolas"/>
                <a:cs typeface="Consolas"/>
              </a:rPr>
              <a:t> </a:t>
            </a:r>
            <a:r>
              <a:rPr sz="1209" spc="-6" dirty="0">
                <a:solidFill>
                  <a:srgbClr val="118FC2"/>
                </a:solidFill>
                <a:latin typeface="Consolas"/>
                <a:cs typeface="Consolas"/>
              </a:rPr>
              <a:t>ExecutionException</a:t>
            </a:r>
            <a:r>
              <a:rPr sz="1209" spc="24" dirty="0">
                <a:solidFill>
                  <a:srgbClr val="118FC2"/>
                </a:solidFill>
                <a:latin typeface="Consolas"/>
                <a:cs typeface="Consolas"/>
              </a:rPr>
              <a:t> </a:t>
            </a:r>
            <a:r>
              <a:rPr sz="1209" dirty="0">
                <a:solidFill>
                  <a:srgbClr val="F1F100"/>
                </a:solidFill>
                <a:latin typeface="Consolas"/>
                <a:cs typeface="Consolas"/>
              </a:rPr>
              <a:t>e</a:t>
            </a:r>
            <a:r>
              <a:rPr sz="1209" dirty="0">
                <a:solidFill>
                  <a:srgbClr val="F8F9F3"/>
                </a:solidFill>
                <a:latin typeface="Consolas"/>
                <a:cs typeface="Consolas"/>
              </a:rPr>
              <a:t>)</a:t>
            </a:r>
            <a:r>
              <a:rPr sz="1209" spc="18" dirty="0">
                <a:solidFill>
                  <a:srgbClr val="F8F9F3"/>
                </a:solidFill>
                <a:latin typeface="Consolas"/>
                <a:cs typeface="Consolas"/>
              </a:rPr>
              <a:t> </a:t>
            </a:r>
            <a:r>
              <a:rPr sz="1209" dirty="0">
                <a:solidFill>
                  <a:srgbClr val="F8F9F3"/>
                </a:solidFill>
                <a:latin typeface="Consolas"/>
                <a:cs typeface="Consolas"/>
              </a:rPr>
              <a:t>{ </a:t>
            </a:r>
            <a:r>
              <a:rPr sz="1209" spc="-647" dirty="0">
                <a:solidFill>
                  <a:srgbClr val="F8F9F3"/>
                </a:solidFill>
                <a:latin typeface="Consolas"/>
                <a:cs typeface="Consolas"/>
              </a:rPr>
              <a:t> </a:t>
            </a:r>
            <a:r>
              <a:rPr sz="1209" spc="-6" dirty="0">
                <a:solidFill>
                  <a:srgbClr val="CC6B1C"/>
                </a:solidFill>
                <a:latin typeface="Consolas"/>
                <a:cs typeface="Consolas"/>
              </a:rPr>
              <a:t>throw</a:t>
            </a:r>
            <a:r>
              <a:rPr sz="1209" spc="6" dirty="0">
                <a:solidFill>
                  <a:srgbClr val="CC6B1C"/>
                </a:solidFill>
                <a:latin typeface="Consolas"/>
                <a:cs typeface="Consolas"/>
              </a:rPr>
              <a:t> </a:t>
            </a:r>
            <a:r>
              <a:rPr sz="1209" spc="-6" dirty="0">
                <a:solidFill>
                  <a:srgbClr val="CC6B1C"/>
                </a:solidFill>
                <a:latin typeface="Consolas"/>
                <a:cs typeface="Consolas"/>
              </a:rPr>
              <a:t>new</a:t>
            </a:r>
            <a:r>
              <a:rPr sz="1209" spc="6" dirty="0">
                <a:solidFill>
                  <a:srgbClr val="CC6B1C"/>
                </a:solidFill>
                <a:latin typeface="Consolas"/>
                <a:cs typeface="Consolas"/>
              </a:rPr>
              <a:t> </a:t>
            </a:r>
            <a:r>
              <a:rPr sz="1209" spc="-6" dirty="0">
                <a:solidFill>
                  <a:srgbClr val="A6EB20"/>
                </a:solidFill>
                <a:latin typeface="Consolas"/>
                <a:cs typeface="Consolas"/>
              </a:rPr>
              <a:t>RuntimeException</a:t>
            </a:r>
            <a:r>
              <a:rPr sz="1209" spc="-6" dirty="0">
                <a:solidFill>
                  <a:srgbClr val="F8F9F3"/>
                </a:solidFill>
                <a:latin typeface="Consolas"/>
                <a:cs typeface="Consolas"/>
              </a:rPr>
              <a:t>(</a:t>
            </a:r>
            <a:r>
              <a:rPr sz="1209" spc="-6" dirty="0">
                <a:solidFill>
                  <a:srgbClr val="F2EB78"/>
                </a:solidFill>
                <a:latin typeface="Consolas"/>
                <a:cs typeface="Consolas"/>
              </a:rPr>
              <a:t>e</a:t>
            </a:r>
            <a:r>
              <a:rPr sz="1209" spc="-6" dirty="0">
                <a:solidFill>
                  <a:srgbClr val="F8F9F3"/>
                </a:solidFill>
                <a:latin typeface="Consolas"/>
                <a:cs typeface="Consolas"/>
              </a:rPr>
              <a:t>)</a:t>
            </a:r>
            <a:r>
              <a:rPr sz="1209" spc="-6" dirty="0">
                <a:solidFill>
                  <a:srgbClr val="E5E5F9"/>
                </a:solidFill>
                <a:latin typeface="Consolas"/>
                <a:cs typeface="Consolas"/>
              </a:rPr>
              <a:t>;</a:t>
            </a:r>
            <a:endParaRPr sz="1209" dirty="0">
              <a:solidFill>
                <a:prstClr val="black"/>
              </a:solidFill>
              <a:latin typeface="Consolas"/>
              <a:cs typeface="Consolas"/>
            </a:endParaRPr>
          </a:p>
          <a:p>
            <a:pPr marL="15356" defTabSz="1105601">
              <a:spcBef>
                <a:spcPts val="6"/>
              </a:spcBef>
            </a:pPr>
            <a:r>
              <a:rPr sz="1209" dirty="0">
                <a:solidFill>
                  <a:srgbClr val="F8F9F3"/>
                </a:solidFill>
                <a:latin typeface="Consolas"/>
                <a:cs typeface="Consolas"/>
              </a:rPr>
              <a:t>}</a:t>
            </a:r>
            <a:endParaRPr sz="1209" dirty="0">
              <a:solidFill>
                <a:prstClr val="black"/>
              </a:solidFill>
              <a:latin typeface="Consolas"/>
              <a:cs typeface="Consolas"/>
            </a:endParaRPr>
          </a:p>
        </p:txBody>
      </p:sp>
      <p:sp>
        <p:nvSpPr>
          <p:cNvPr id="16" name="object 16"/>
          <p:cNvSpPr txBox="1"/>
          <p:nvPr/>
        </p:nvSpPr>
        <p:spPr>
          <a:xfrm>
            <a:off x="6621561" y="5583125"/>
            <a:ext cx="3675258" cy="201582"/>
          </a:xfrm>
          <a:prstGeom prst="rect">
            <a:avLst/>
          </a:prstGeom>
        </p:spPr>
        <p:txBody>
          <a:bodyPr vert="horz" wrap="square" lIns="0" tIns="15355" rIns="0" bIns="0" rtlCol="0">
            <a:spAutoFit/>
          </a:bodyPr>
          <a:lstStyle/>
          <a:p>
            <a:pPr marL="15356" defTabSz="1105601">
              <a:spcBef>
                <a:spcPts val="121"/>
              </a:spcBef>
            </a:pPr>
            <a:r>
              <a:rPr sz="1209" spc="-6" dirty="0">
                <a:solidFill>
                  <a:srgbClr val="118FC2"/>
                </a:solidFill>
                <a:latin typeface="Consolas"/>
                <a:cs typeface="Consolas"/>
              </a:rPr>
              <a:t>System</a:t>
            </a:r>
            <a:r>
              <a:rPr sz="1209" spc="-6" dirty="0">
                <a:solidFill>
                  <a:srgbClr val="E5E5F9"/>
                </a:solidFill>
                <a:latin typeface="Consolas"/>
                <a:cs typeface="Consolas"/>
              </a:rPr>
              <a:t>.</a:t>
            </a:r>
            <a:r>
              <a:rPr sz="1209" b="1" i="1" spc="-6" dirty="0">
                <a:solidFill>
                  <a:srgbClr val="8CD9F7"/>
                </a:solidFill>
                <a:latin typeface="Consolas"/>
                <a:cs typeface="Consolas"/>
              </a:rPr>
              <a:t>out</a:t>
            </a:r>
            <a:r>
              <a:rPr sz="1209" spc="-6" dirty="0">
                <a:solidFill>
                  <a:srgbClr val="E5E5F9"/>
                </a:solidFill>
                <a:latin typeface="Consolas"/>
                <a:cs typeface="Consolas"/>
              </a:rPr>
              <a:t>.</a:t>
            </a:r>
            <a:r>
              <a:rPr sz="1209" spc="-6" dirty="0">
                <a:solidFill>
                  <a:srgbClr val="A6EB20"/>
                </a:solidFill>
                <a:latin typeface="Consolas"/>
                <a:cs typeface="Consolas"/>
              </a:rPr>
              <a:t>println</a:t>
            </a:r>
            <a:r>
              <a:rPr sz="1209" spc="-6" dirty="0">
                <a:solidFill>
                  <a:srgbClr val="F8F9F3"/>
                </a:solidFill>
                <a:latin typeface="Consolas"/>
                <a:cs typeface="Consolas"/>
              </a:rPr>
              <a:t>(</a:t>
            </a:r>
            <a:r>
              <a:rPr sz="1209" spc="-6" dirty="0">
                <a:solidFill>
                  <a:srgbClr val="16C5A2"/>
                </a:solidFill>
                <a:latin typeface="Consolas"/>
                <a:cs typeface="Consolas"/>
              </a:rPr>
              <a:t>"Fin</a:t>
            </a:r>
            <a:r>
              <a:rPr sz="1209" spc="30" dirty="0">
                <a:solidFill>
                  <a:srgbClr val="16C5A2"/>
                </a:solidFill>
                <a:latin typeface="Consolas"/>
                <a:cs typeface="Consolas"/>
              </a:rPr>
              <a:t> </a:t>
            </a:r>
            <a:r>
              <a:rPr sz="1209" spc="-6" dirty="0">
                <a:solidFill>
                  <a:srgbClr val="16C5A2"/>
                </a:solidFill>
                <a:latin typeface="Consolas"/>
                <a:cs typeface="Consolas"/>
              </a:rPr>
              <a:t>Thread</a:t>
            </a:r>
            <a:r>
              <a:rPr sz="1209" spc="36" dirty="0">
                <a:solidFill>
                  <a:srgbClr val="16C5A2"/>
                </a:solidFill>
                <a:latin typeface="Consolas"/>
                <a:cs typeface="Consolas"/>
              </a:rPr>
              <a:t> </a:t>
            </a:r>
            <a:r>
              <a:rPr sz="1209" spc="-6" dirty="0">
                <a:solidFill>
                  <a:srgbClr val="16C5A2"/>
                </a:solidFill>
                <a:latin typeface="Consolas"/>
                <a:cs typeface="Consolas"/>
              </a:rPr>
              <a:t>principal"</a:t>
            </a:r>
            <a:r>
              <a:rPr sz="1209" spc="-6" dirty="0">
                <a:solidFill>
                  <a:srgbClr val="F8F9F3"/>
                </a:solidFill>
                <a:latin typeface="Consolas"/>
                <a:cs typeface="Consolas"/>
              </a:rPr>
              <a:t>)</a:t>
            </a:r>
            <a:r>
              <a:rPr sz="1209" spc="-6" dirty="0">
                <a:solidFill>
                  <a:srgbClr val="E5E5F9"/>
                </a:solidFill>
                <a:latin typeface="Consolas"/>
                <a:cs typeface="Consolas"/>
              </a:rPr>
              <a:t>;</a:t>
            </a:r>
            <a:endParaRPr sz="1209">
              <a:solidFill>
                <a:prstClr val="black"/>
              </a:solidFill>
              <a:latin typeface="Consolas"/>
              <a:cs typeface="Consolas"/>
            </a:endParaRPr>
          </a:p>
        </p:txBody>
      </p:sp>
      <p:sp>
        <p:nvSpPr>
          <p:cNvPr id="17" name="object 17"/>
          <p:cNvSpPr txBox="1"/>
          <p:nvPr/>
        </p:nvSpPr>
        <p:spPr>
          <a:xfrm>
            <a:off x="1050171" y="6066260"/>
            <a:ext cx="1024957" cy="350340"/>
          </a:xfrm>
          <a:prstGeom prst="rect">
            <a:avLst/>
          </a:prstGeom>
        </p:spPr>
        <p:txBody>
          <a:bodyPr vert="horz" wrap="square" lIns="0" tIns="15355" rIns="0" bIns="0" rtlCol="0">
            <a:spAutoFit/>
          </a:bodyPr>
          <a:lstStyle/>
          <a:p>
            <a:pPr marL="15356" defTabSz="1105601">
              <a:spcBef>
                <a:spcPts val="121"/>
              </a:spcBef>
            </a:pPr>
            <a:r>
              <a:rPr sz="2176" spc="-12" dirty="0">
                <a:solidFill>
                  <a:srgbClr val="F8F9F3"/>
                </a:solidFill>
                <a:latin typeface="Arial MT"/>
                <a:cs typeface="Arial MT"/>
              </a:rPr>
              <a:t>Callable</a:t>
            </a:r>
            <a:endParaRPr sz="2176">
              <a:solidFill>
                <a:prstClr val="black"/>
              </a:solidFill>
              <a:latin typeface="Arial MT"/>
              <a:cs typeface="Arial MT"/>
            </a:endParaRPr>
          </a:p>
        </p:txBody>
      </p:sp>
      <p:sp>
        <p:nvSpPr>
          <p:cNvPr id="18" name="object 18"/>
          <p:cNvSpPr txBox="1"/>
          <p:nvPr/>
        </p:nvSpPr>
        <p:spPr>
          <a:xfrm>
            <a:off x="6673354" y="6132855"/>
            <a:ext cx="1821122" cy="350340"/>
          </a:xfrm>
          <a:prstGeom prst="rect">
            <a:avLst/>
          </a:prstGeom>
        </p:spPr>
        <p:txBody>
          <a:bodyPr vert="horz" wrap="square" lIns="0" tIns="15355" rIns="0" bIns="0" rtlCol="0">
            <a:spAutoFit/>
          </a:bodyPr>
          <a:lstStyle/>
          <a:p>
            <a:pPr marL="15356" defTabSz="1105601">
              <a:spcBef>
                <a:spcPts val="121"/>
              </a:spcBef>
            </a:pPr>
            <a:r>
              <a:rPr sz="2176" spc="-6" dirty="0">
                <a:solidFill>
                  <a:srgbClr val="F8F9F3"/>
                </a:solidFill>
                <a:latin typeface="Arial MT"/>
                <a:cs typeface="Arial MT"/>
              </a:rPr>
              <a:t>Code</a:t>
            </a:r>
            <a:r>
              <a:rPr sz="2176" spc="-79" dirty="0">
                <a:solidFill>
                  <a:srgbClr val="F8F9F3"/>
                </a:solidFill>
                <a:latin typeface="Arial MT"/>
                <a:cs typeface="Arial MT"/>
              </a:rPr>
              <a:t> </a:t>
            </a:r>
            <a:r>
              <a:rPr sz="2176" spc="-12" dirty="0">
                <a:solidFill>
                  <a:srgbClr val="F8F9F3"/>
                </a:solidFill>
                <a:latin typeface="Arial MT"/>
                <a:cs typeface="Arial MT"/>
              </a:rPr>
              <a:t>appelant</a:t>
            </a:r>
            <a:endParaRPr sz="2176">
              <a:solidFill>
                <a:prstClr val="black"/>
              </a:solidFill>
              <a:latin typeface="Arial MT"/>
              <a:cs typeface="Arial MT"/>
            </a:endParaRPr>
          </a:p>
        </p:txBody>
      </p:sp>
      <p:sp>
        <p:nvSpPr>
          <p:cNvPr id="19" name="object 19"/>
          <p:cNvSpPr txBox="1"/>
          <p:nvPr/>
        </p:nvSpPr>
        <p:spPr>
          <a:xfrm>
            <a:off x="963122" y="6475843"/>
            <a:ext cx="9131716" cy="350340"/>
          </a:xfrm>
          <a:prstGeom prst="rect">
            <a:avLst/>
          </a:prstGeom>
        </p:spPr>
        <p:txBody>
          <a:bodyPr vert="horz" wrap="square" lIns="0" tIns="15355" rIns="0" bIns="0" rtlCol="0">
            <a:spAutoFit/>
          </a:bodyPr>
          <a:lstStyle/>
          <a:p>
            <a:pPr marL="15356" defTabSz="1105601">
              <a:spcBef>
                <a:spcPts val="121"/>
              </a:spcBef>
            </a:pPr>
            <a:r>
              <a:rPr sz="2176" i="1" spc="-6" dirty="0">
                <a:solidFill>
                  <a:srgbClr val="F8F9F3"/>
                </a:solidFill>
                <a:latin typeface="Arial"/>
                <a:cs typeface="Arial"/>
              </a:rPr>
              <a:t>https://docs.oracle.com/javase/8/docs/api/java/util/concurrent/Callable.html</a:t>
            </a:r>
            <a:endParaRPr sz="2176">
              <a:solidFill>
                <a:prstClr val="black"/>
              </a:solidFill>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2aed57810c0_0_26"/>
          <p:cNvSpPr txBox="1">
            <a:spLocks noGrp="1"/>
          </p:cNvSpPr>
          <p:nvPr>
            <p:ph type="title"/>
          </p:nvPr>
        </p:nvSpPr>
        <p:spPr>
          <a:prstGeom prst="rect">
            <a:avLst/>
          </a:prstGeom>
        </p:spPr>
        <p:txBody>
          <a:bodyPr spcFirstLastPara="1" vert="horz" wrap="square" lIns="109710" tIns="54840" rIns="109710" bIns="54840" rtlCol="0" anchor="ctr" anchorCtr="0">
            <a:normAutofit fontScale="90000"/>
          </a:bodyPr>
          <a:lstStyle/>
          <a:p>
            <a:pPr>
              <a:spcBef>
                <a:spcPts val="0"/>
              </a:spcBef>
            </a:pPr>
            <a:r>
              <a:rPr lang="fr-FR" dirty="0"/>
              <a:t>Structure et </a:t>
            </a:r>
            <a:r>
              <a:rPr lang="fr-FR" dirty="0" err="1"/>
              <a:t>versionning</a:t>
            </a:r>
            <a:r>
              <a:rPr lang="fr-FR" dirty="0"/>
              <a:t> </a:t>
            </a:r>
            <a:r>
              <a:rPr lang="fr-FR" dirty="0" err="1"/>
              <a:t>Github</a:t>
            </a:r>
            <a:endParaRPr dirty="0"/>
          </a:p>
        </p:txBody>
      </p:sp>
      <p:sp>
        <p:nvSpPr>
          <p:cNvPr id="124" name="Google Shape;124;g2aed57810c0_0_26"/>
          <p:cNvSpPr txBox="1">
            <a:spLocks noGrp="1"/>
          </p:cNvSpPr>
          <p:nvPr>
            <p:ph type="body" idx="1"/>
          </p:nvPr>
        </p:nvSpPr>
        <p:spPr>
          <a:xfrm>
            <a:off x="738569" y="1571191"/>
            <a:ext cx="10714863" cy="2160550"/>
          </a:xfrm>
          <a:prstGeom prst="rect">
            <a:avLst/>
          </a:prstGeom>
        </p:spPr>
        <p:txBody>
          <a:bodyPr spcFirstLastPara="1" vert="horz" wrap="square" lIns="109710" tIns="54840" rIns="109710" bIns="54840" rtlCol="0" anchor="t" anchorCtr="0">
            <a:noAutofit/>
          </a:bodyPr>
          <a:lstStyle/>
          <a:p>
            <a:pPr marL="548640" indent="-411480">
              <a:spcBef>
                <a:spcPts val="432"/>
              </a:spcBef>
              <a:buSzPts val="1800"/>
              <a:buChar char="●"/>
            </a:pPr>
            <a:r>
              <a:rPr lang="fr-FR" sz="2400" dirty="0"/>
              <a:t>Un repo </a:t>
            </a:r>
            <a:r>
              <a:rPr lang="fr-FR" sz="2400" dirty="0" err="1"/>
              <a:t>Github</a:t>
            </a:r>
            <a:r>
              <a:rPr lang="fr-FR" sz="2400" dirty="0"/>
              <a:t> pour les structures et corrections d’</a:t>
            </a:r>
            <a:r>
              <a:rPr lang="fr-FR" sz="2400" dirty="0" err="1"/>
              <a:t>exercies</a:t>
            </a:r>
            <a:r>
              <a:rPr lang="fr-FR" sz="2400" dirty="0"/>
              <a:t> </a:t>
            </a:r>
            <a:endParaRPr sz="2400" dirty="0"/>
          </a:p>
          <a:p>
            <a:pPr marL="548640" indent="-411480">
              <a:spcBef>
                <a:spcPts val="0"/>
              </a:spcBef>
              <a:buSzPts val="1800"/>
              <a:buChar char="●"/>
            </a:pPr>
            <a:r>
              <a:rPr lang="fr-FR" sz="2400" dirty="0"/>
              <a:t>https://github.com/VictorDauph/Jav-New</a:t>
            </a:r>
          </a:p>
          <a:p>
            <a:pPr marL="548640" indent="-411480">
              <a:spcBef>
                <a:spcPts val="0"/>
              </a:spcBef>
              <a:buSzPts val="1800"/>
              <a:buChar char="●"/>
            </a:pPr>
            <a:r>
              <a:rPr lang="fr-FR" sz="2400" dirty="0"/>
              <a:t>1 notion = 1 chapitre = 1 </a:t>
            </a:r>
            <a:r>
              <a:rPr lang="fr-FR" sz="2400" dirty="0" err="1"/>
              <a:t>comit</a:t>
            </a:r>
            <a:r>
              <a:rPr lang="fr-FR" sz="2400" dirty="0"/>
              <a:t> </a:t>
            </a:r>
            <a:r>
              <a:rPr lang="fr-FR" sz="2400" dirty="0" err="1"/>
              <a:t>Github</a:t>
            </a:r>
            <a:endParaRPr lang="fr-FR" sz="2400" dirty="0"/>
          </a:p>
          <a:p>
            <a:pPr marL="0" indent="0">
              <a:spcBef>
                <a:spcPts val="432"/>
              </a:spcBef>
              <a:buNone/>
            </a:pPr>
            <a:endParaRPr sz="24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6194" y="261563"/>
            <a:ext cx="2507498" cy="238771"/>
          </a:xfrm>
          <a:prstGeom prst="rect">
            <a:avLst/>
          </a:prstGeom>
        </p:spPr>
        <p:txBody>
          <a:bodyPr vert="horz" wrap="square" lIns="0" tIns="15355" rIns="0" bIns="0" rtlCol="0">
            <a:spAutoFit/>
          </a:bodyPr>
          <a:lstStyle/>
          <a:p>
            <a:pPr marL="15356" defTabSz="1105601">
              <a:spcBef>
                <a:spcPts val="121"/>
              </a:spcBef>
            </a:pPr>
            <a:r>
              <a:rPr sz="1451" b="1" spc="-6" dirty="0">
                <a:solidFill>
                  <a:srgbClr val="0058FF"/>
                </a:solidFill>
                <a:latin typeface="Arial"/>
                <a:cs typeface="Arial"/>
              </a:rPr>
              <a:t>Programmation</a:t>
            </a:r>
            <a:r>
              <a:rPr sz="1451" b="1" spc="-36" dirty="0">
                <a:solidFill>
                  <a:srgbClr val="0058FF"/>
                </a:solidFill>
                <a:latin typeface="Arial"/>
                <a:cs typeface="Arial"/>
              </a:rPr>
              <a:t> </a:t>
            </a:r>
            <a:r>
              <a:rPr sz="1451" b="1" spc="-6" dirty="0">
                <a:solidFill>
                  <a:srgbClr val="0058FF"/>
                </a:solidFill>
                <a:latin typeface="Arial"/>
                <a:cs typeface="Arial"/>
              </a:rPr>
              <a:t>concurrente</a:t>
            </a:r>
            <a:endParaRPr sz="1451">
              <a:solidFill>
                <a:prstClr val="black"/>
              </a:solidFill>
              <a:latin typeface="Arial"/>
              <a:cs typeface="Arial"/>
            </a:endParaRPr>
          </a:p>
        </p:txBody>
      </p:sp>
      <p:sp>
        <p:nvSpPr>
          <p:cNvPr id="3" name="object 3"/>
          <p:cNvSpPr txBox="1">
            <a:spLocks noGrp="1"/>
          </p:cNvSpPr>
          <p:nvPr>
            <p:ph type="title"/>
          </p:nvPr>
        </p:nvSpPr>
        <p:spPr>
          <a:xfrm>
            <a:off x="596194" y="482677"/>
            <a:ext cx="2512873" cy="573671"/>
          </a:xfrm>
          <a:prstGeom prst="rect">
            <a:avLst/>
          </a:prstGeom>
        </p:spPr>
        <p:txBody>
          <a:bodyPr vert="horz" wrap="square" lIns="0" tIns="15355" rIns="0" bIns="0" rtlCol="0">
            <a:spAutoFit/>
          </a:bodyPr>
          <a:lstStyle/>
          <a:p>
            <a:pPr marL="15356">
              <a:spcBef>
                <a:spcPts val="121"/>
              </a:spcBef>
            </a:pPr>
            <a:r>
              <a:rPr dirty="0">
                <a:latin typeface="Arial"/>
                <a:cs typeface="Arial"/>
              </a:rPr>
              <a:t>E</a:t>
            </a:r>
            <a:r>
              <a:rPr spc="-6" dirty="0">
                <a:latin typeface="Arial"/>
                <a:cs typeface="Arial"/>
              </a:rPr>
              <a:t>xéc</a:t>
            </a:r>
            <a:r>
              <a:rPr dirty="0">
                <a:latin typeface="Arial"/>
                <a:cs typeface="Arial"/>
              </a:rPr>
              <a:t>u</a:t>
            </a:r>
            <a:r>
              <a:rPr spc="-6" dirty="0">
                <a:latin typeface="Arial"/>
                <a:cs typeface="Arial"/>
              </a:rPr>
              <a:t>teur</a:t>
            </a:r>
            <a:r>
              <a:rPr dirty="0">
                <a:latin typeface="Arial"/>
                <a:cs typeface="Arial"/>
              </a:rPr>
              <a:t>s</a:t>
            </a:r>
          </a:p>
        </p:txBody>
      </p:sp>
      <p:sp>
        <p:nvSpPr>
          <p:cNvPr id="4" name="object 4"/>
          <p:cNvSpPr txBox="1"/>
          <p:nvPr/>
        </p:nvSpPr>
        <p:spPr>
          <a:xfrm>
            <a:off x="636671" y="955969"/>
            <a:ext cx="10553604" cy="5669810"/>
          </a:xfrm>
          <a:prstGeom prst="rect">
            <a:avLst/>
          </a:prstGeom>
        </p:spPr>
        <p:txBody>
          <a:bodyPr vert="horz" wrap="square" lIns="0" tIns="15355" rIns="0" bIns="0" rtlCol="0">
            <a:spAutoFit/>
          </a:bodyPr>
          <a:lstStyle/>
          <a:p>
            <a:pPr marL="15356" marR="324003" defTabSz="1105601">
              <a:spcBef>
                <a:spcPts val="121"/>
              </a:spcBef>
            </a:pPr>
            <a:r>
              <a:rPr lang="fr-FR" sz="1693" b="1" spc="157" dirty="0" err="1">
                <a:solidFill>
                  <a:srgbClr val="FFFFFF"/>
                </a:solidFill>
                <a:latin typeface="Arial MT"/>
                <a:cs typeface="Trebuchet MS"/>
              </a:rPr>
              <a:t>Executor</a:t>
            </a:r>
            <a:r>
              <a:rPr lang="fr-FR" sz="1693" b="1" spc="157" dirty="0">
                <a:solidFill>
                  <a:srgbClr val="FFFFFF"/>
                </a:solidFill>
                <a:latin typeface="Arial MT"/>
                <a:cs typeface="Trebuchet MS"/>
              </a:rPr>
              <a:t> : </a:t>
            </a:r>
            <a:r>
              <a:rPr lang="fr-FR" sz="1693" spc="157" dirty="0">
                <a:solidFill>
                  <a:srgbClr val="FFFFFF"/>
                </a:solidFill>
                <a:latin typeface="Arial MT"/>
                <a:cs typeface="Trebuchet MS"/>
              </a:rPr>
              <a:t>Gère les threads à un niveau plus abstrait. Ne lance que des </a:t>
            </a:r>
            <a:r>
              <a:rPr lang="fr-FR" sz="1693" spc="157" dirty="0" err="1">
                <a:solidFill>
                  <a:srgbClr val="FFFFFF"/>
                </a:solidFill>
                <a:latin typeface="Arial MT"/>
                <a:cs typeface="Trebuchet MS"/>
              </a:rPr>
              <a:t>runnable</a:t>
            </a:r>
            <a:endParaRPr lang="fr-FR" sz="1693" spc="157" dirty="0">
              <a:solidFill>
                <a:srgbClr val="FFFFFF"/>
              </a:solidFill>
              <a:latin typeface="Arial MT"/>
              <a:cs typeface="Trebuchet MS"/>
            </a:endParaRPr>
          </a:p>
          <a:p>
            <a:pPr marL="15356" marR="324003" defTabSz="1105601">
              <a:spcBef>
                <a:spcPts val="121"/>
              </a:spcBef>
            </a:pPr>
            <a:endParaRPr sz="2176" dirty="0">
              <a:solidFill>
                <a:prstClr val="black"/>
              </a:solidFill>
              <a:latin typeface="Arial MT"/>
              <a:cs typeface="Trebuchet MS"/>
            </a:endParaRPr>
          </a:p>
          <a:p>
            <a:pPr marL="2953644" marR="3944845" defTabSz="1105601"/>
            <a:r>
              <a:rPr sz="1209" u="sng" spc="-6" dirty="0">
                <a:solidFill>
                  <a:srgbClr val="66AEF8"/>
                </a:solidFill>
                <a:uFill>
                  <a:solidFill>
                    <a:srgbClr val="66AEF8"/>
                  </a:solidFill>
                </a:uFill>
                <a:latin typeface="Arial MT"/>
                <a:cs typeface="Consolas"/>
              </a:rPr>
              <a:t>Runnable</a:t>
            </a:r>
            <a:r>
              <a:rPr sz="1209" spc="18" dirty="0">
                <a:solidFill>
                  <a:srgbClr val="66AEF8"/>
                </a:solidFill>
                <a:latin typeface="Arial MT"/>
                <a:cs typeface="Consolas"/>
              </a:rPr>
              <a:t> </a:t>
            </a:r>
            <a:r>
              <a:rPr sz="1209" spc="-6" dirty="0">
                <a:solidFill>
                  <a:srgbClr val="F1F100"/>
                </a:solidFill>
                <a:latin typeface="Arial MT"/>
                <a:cs typeface="Consolas"/>
              </a:rPr>
              <a:t>runnable</a:t>
            </a:r>
            <a:r>
              <a:rPr sz="1209" spc="18" dirty="0">
                <a:solidFill>
                  <a:srgbClr val="F1F100"/>
                </a:solidFill>
                <a:latin typeface="Arial MT"/>
                <a:cs typeface="Consolas"/>
              </a:rPr>
              <a:t> </a:t>
            </a:r>
            <a:r>
              <a:rPr sz="1209" dirty="0">
                <a:solidFill>
                  <a:srgbClr val="E5E5F9"/>
                </a:solidFill>
                <a:latin typeface="Arial MT"/>
                <a:cs typeface="Consolas"/>
              </a:rPr>
              <a:t>=</a:t>
            </a:r>
            <a:r>
              <a:rPr sz="1209" spc="24" dirty="0">
                <a:solidFill>
                  <a:srgbClr val="E5E5F9"/>
                </a:solidFill>
                <a:latin typeface="Arial MT"/>
                <a:cs typeface="Consolas"/>
              </a:rPr>
              <a:t> </a:t>
            </a:r>
            <a:r>
              <a:rPr sz="1209" spc="-6" dirty="0">
                <a:solidFill>
                  <a:srgbClr val="CC6B1C"/>
                </a:solidFill>
                <a:latin typeface="Arial MT"/>
                <a:cs typeface="Consolas"/>
              </a:rPr>
              <a:t>new</a:t>
            </a:r>
            <a:r>
              <a:rPr sz="1209" spc="18" dirty="0">
                <a:solidFill>
                  <a:srgbClr val="CC6B1C"/>
                </a:solidFill>
                <a:latin typeface="Arial MT"/>
                <a:cs typeface="Consolas"/>
              </a:rPr>
              <a:t> </a:t>
            </a:r>
            <a:r>
              <a:rPr sz="1209" spc="-6" dirty="0">
                <a:solidFill>
                  <a:srgbClr val="A6EB20"/>
                </a:solidFill>
                <a:latin typeface="Arial MT"/>
                <a:cs typeface="Consolas"/>
              </a:rPr>
              <a:t>LongTaskRunnable</a:t>
            </a:r>
            <a:r>
              <a:rPr sz="1209" spc="-6" dirty="0">
                <a:solidFill>
                  <a:srgbClr val="F8F9F3"/>
                </a:solidFill>
                <a:latin typeface="Arial MT"/>
                <a:cs typeface="Consolas"/>
              </a:rPr>
              <a:t>()</a:t>
            </a:r>
            <a:r>
              <a:rPr sz="1209" spc="-6" dirty="0">
                <a:solidFill>
                  <a:srgbClr val="E5E5F9"/>
                </a:solidFill>
                <a:latin typeface="Arial MT"/>
                <a:cs typeface="Consolas"/>
              </a:rPr>
              <a:t>; </a:t>
            </a:r>
            <a:r>
              <a:rPr sz="1209" spc="-647" dirty="0">
                <a:solidFill>
                  <a:srgbClr val="E5E5F9"/>
                </a:solidFill>
                <a:latin typeface="Arial MT"/>
                <a:cs typeface="Consolas"/>
              </a:rPr>
              <a:t> </a:t>
            </a:r>
            <a:r>
              <a:rPr sz="1209" spc="-6" dirty="0">
                <a:solidFill>
                  <a:srgbClr val="7FF1F5"/>
                </a:solidFill>
                <a:latin typeface="Arial MT"/>
                <a:cs typeface="Consolas"/>
              </a:rPr>
              <a:t>Executor</a:t>
            </a:r>
            <a:r>
              <a:rPr sz="1209" dirty="0">
                <a:solidFill>
                  <a:srgbClr val="7FF1F5"/>
                </a:solidFill>
                <a:latin typeface="Arial MT"/>
                <a:cs typeface="Consolas"/>
              </a:rPr>
              <a:t> </a:t>
            </a:r>
            <a:r>
              <a:rPr sz="1209" spc="-6" dirty="0" err="1">
                <a:solidFill>
                  <a:srgbClr val="F1F100"/>
                </a:solidFill>
                <a:latin typeface="Arial MT"/>
                <a:cs typeface="Consolas"/>
              </a:rPr>
              <a:t>executor</a:t>
            </a:r>
            <a:r>
              <a:rPr sz="1209" spc="6" dirty="0">
                <a:solidFill>
                  <a:srgbClr val="F1F100"/>
                </a:solidFill>
                <a:latin typeface="Arial MT"/>
                <a:cs typeface="Consolas"/>
              </a:rPr>
              <a:t> </a:t>
            </a:r>
            <a:r>
              <a:rPr sz="1209" dirty="0">
                <a:solidFill>
                  <a:srgbClr val="E5E5F9"/>
                </a:solidFill>
                <a:latin typeface="Arial MT"/>
                <a:cs typeface="Consolas"/>
              </a:rPr>
              <a:t>=</a:t>
            </a:r>
            <a:r>
              <a:rPr lang="fr-FR" sz="1209" dirty="0">
                <a:solidFill>
                  <a:srgbClr val="E5E5F9"/>
                </a:solidFill>
                <a:latin typeface="Arial MT"/>
                <a:cs typeface="Consolas"/>
              </a:rPr>
              <a:t> </a:t>
            </a:r>
            <a:r>
              <a:rPr lang="fr-FR" sz="1209" spc="6" dirty="0">
                <a:solidFill>
                  <a:srgbClr val="E5E5F9"/>
                </a:solidFill>
                <a:latin typeface="Arial MT"/>
                <a:cs typeface="Consolas"/>
              </a:rPr>
              <a:t> </a:t>
            </a:r>
            <a:r>
              <a:rPr sz="1209" spc="-6" dirty="0" err="1">
                <a:solidFill>
                  <a:srgbClr val="118FC2"/>
                </a:solidFill>
                <a:latin typeface="Arial MT"/>
                <a:cs typeface="Consolas"/>
              </a:rPr>
              <a:t>Executors</a:t>
            </a:r>
            <a:r>
              <a:rPr sz="1209" spc="-6" dirty="0" err="1">
                <a:solidFill>
                  <a:srgbClr val="E5E5F9"/>
                </a:solidFill>
                <a:latin typeface="Arial MT"/>
                <a:cs typeface="Consolas"/>
              </a:rPr>
              <a:t>.</a:t>
            </a:r>
            <a:r>
              <a:rPr sz="1209" i="1" spc="-6" dirty="0" err="1">
                <a:solidFill>
                  <a:srgbClr val="95EB3E"/>
                </a:solidFill>
                <a:latin typeface="Arial MT"/>
                <a:cs typeface="Consolas"/>
              </a:rPr>
              <a:t>newSingleThreadExecutor</a:t>
            </a:r>
            <a:r>
              <a:rPr sz="1209" spc="-6" dirty="0">
                <a:solidFill>
                  <a:srgbClr val="F8F9F3"/>
                </a:solidFill>
                <a:latin typeface="Arial MT"/>
                <a:cs typeface="Consolas"/>
              </a:rPr>
              <a:t>()</a:t>
            </a:r>
            <a:r>
              <a:rPr sz="1209" spc="-6" dirty="0">
                <a:solidFill>
                  <a:srgbClr val="E5E5F9"/>
                </a:solidFill>
                <a:latin typeface="Arial MT"/>
                <a:cs typeface="Consolas"/>
              </a:rPr>
              <a:t>; </a:t>
            </a:r>
            <a:r>
              <a:rPr sz="1209" dirty="0">
                <a:solidFill>
                  <a:srgbClr val="E5E5F9"/>
                </a:solidFill>
                <a:latin typeface="Arial MT"/>
                <a:cs typeface="Consolas"/>
              </a:rPr>
              <a:t> </a:t>
            </a:r>
            <a:r>
              <a:rPr sz="1209" spc="-6" dirty="0">
                <a:solidFill>
                  <a:srgbClr val="F2EB78"/>
                </a:solidFill>
                <a:latin typeface="Arial MT"/>
                <a:cs typeface="Consolas"/>
              </a:rPr>
              <a:t>executor</a:t>
            </a:r>
            <a:r>
              <a:rPr sz="1209" spc="-6" dirty="0">
                <a:solidFill>
                  <a:srgbClr val="E5E5F9"/>
                </a:solidFill>
                <a:latin typeface="Arial MT"/>
                <a:cs typeface="Consolas"/>
              </a:rPr>
              <a:t>.</a:t>
            </a:r>
            <a:r>
              <a:rPr sz="1209" spc="-6" dirty="0">
                <a:solidFill>
                  <a:srgbClr val="7FF5A6"/>
                </a:solidFill>
                <a:latin typeface="Arial MT"/>
                <a:cs typeface="Consolas"/>
              </a:rPr>
              <a:t>execute</a:t>
            </a:r>
            <a:r>
              <a:rPr sz="1209" spc="-6" dirty="0">
                <a:solidFill>
                  <a:srgbClr val="F8F9F3"/>
                </a:solidFill>
                <a:latin typeface="Arial MT"/>
                <a:cs typeface="Consolas"/>
              </a:rPr>
              <a:t>(</a:t>
            </a:r>
            <a:r>
              <a:rPr sz="1209" spc="-6" dirty="0">
                <a:solidFill>
                  <a:srgbClr val="F2EB78"/>
                </a:solidFill>
                <a:latin typeface="Arial MT"/>
                <a:cs typeface="Consolas"/>
              </a:rPr>
              <a:t>runnable</a:t>
            </a:r>
            <a:r>
              <a:rPr sz="1209" spc="-6" dirty="0">
                <a:solidFill>
                  <a:srgbClr val="F8F9F3"/>
                </a:solidFill>
                <a:latin typeface="Arial MT"/>
                <a:cs typeface="Consolas"/>
              </a:rPr>
              <a:t>)</a:t>
            </a:r>
            <a:r>
              <a:rPr sz="1209" spc="-6" dirty="0">
                <a:solidFill>
                  <a:srgbClr val="E5E5F9"/>
                </a:solidFill>
                <a:latin typeface="Arial MT"/>
                <a:cs typeface="Consolas"/>
              </a:rPr>
              <a:t>;</a:t>
            </a:r>
            <a:endParaRPr sz="1209" dirty="0">
              <a:solidFill>
                <a:prstClr val="black"/>
              </a:solidFill>
              <a:latin typeface="Arial MT"/>
              <a:cs typeface="Consolas"/>
            </a:endParaRPr>
          </a:p>
          <a:p>
            <a:pPr marL="15356" marR="6142" defTabSz="1105601">
              <a:spcBef>
                <a:spcPts val="943"/>
              </a:spcBef>
            </a:pPr>
            <a:r>
              <a:rPr lang="fr-FR" sz="1693" b="1" spc="224" dirty="0" err="1">
                <a:solidFill>
                  <a:srgbClr val="FFFFFF"/>
                </a:solidFill>
                <a:latin typeface="Arial MT"/>
                <a:cs typeface="Trebuchet MS"/>
              </a:rPr>
              <a:t>ExecutorService</a:t>
            </a:r>
            <a:r>
              <a:rPr lang="fr-FR" sz="1693" b="1" spc="224" dirty="0">
                <a:solidFill>
                  <a:srgbClr val="FFFFFF"/>
                </a:solidFill>
                <a:latin typeface="Arial MT"/>
                <a:cs typeface="Trebuchet MS"/>
              </a:rPr>
              <a:t> : </a:t>
            </a:r>
            <a:r>
              <a:rPr lang="fr-FR" sz="1693" spc="224" dirty="0">
                <a:solidFill>
                  <a:srgbClr val="FFFFFF"/>
                </a:solidFill>
                <a:latin typeface="Arial MT"/>
                <a:cs typeface="Trebuchet MS"/>
              </a:rPr>
              <a:t>Interface plus complète permettant :</a:t>
            </a:r>
          </a:p>
          <a:p>
            <a:pPr marL="15356" marR="6142" defTabSz="1105601">
              <a:spcBef>
                <a:spcPts val="943"/>
              </a:spcBef>
            </a:pPr>
            <a:r>
              <a:rPr lang="fr-FR" sz="1693" spc="224" dirty="0">
                <a:solidFill>
                  <a:srgbClr val="FFFFFF"/>
                </a:solidFill>
                <a:latin typeface="Arial MT"/>
                <a:cs typeface="Trebuchet MS"/>
              </a:rPr>
              <a:t>    Arrêt des threads.</a:t>
            </a:r>
          </a:p>
          <a:p>
            <a:pPr marL="15356" marR="6142" defTabSz="1105601">
              <a:spcBef>
                <a:spcPts val="943"/>
              </a:spcBef>
            </a:pPr>
            <a:r>
              <a:rPr lang="fr-FR" sz="1693" spc="224" dirty="0">
                <a:solidFill>
                  <a:srgbClr val="FFFFFF"/>
                </a:solidFill>
                <a:latin typeface="Arial MT"/>
                <a:cs typeface="Trebuchet MS"/>
              </a:rPr>
              <a:t>    </a:t>
            </a:r>
            <a:r>
              <a:rPr lang="fr-FR" sz="1693" spc="224" dirty="0">
                <a:solidFill>
                  <a:srgbClr val="FF0000"/>
                </a:solidFill>
                <a:latin typeface="Arial MT"/>
                <a:cs typeface="Trebuchet MS"/>
              </a:rPr>
              <a:t>Lancer des </a:t>
            </a:r>
            <a:r>
              <a:rPr lang="fr-FR" sz="1693" spc="224" dirty="0" err="1">
                <a:solidFill>
                  <a:srgbClr val="FF0000"/>
                </a:solidFill>
                <a:latin typeface="Arial MT"/>
                <a:cs typeface="Trebuchet MS"/>
              </a:rPr>
              <a:t>Callables</a:t>
            </a:r>
            <a:r>
              <a:rPr lang="fr-FR" sz="1693" spc="224" dirty="0">
                <a:solidFill>
                  <a:srgbClr val="FF0000"/>
                </a:solidFill>
                <a:latin typeface="Arial MT"/>
                <a:cs typeface="Trebuchet MS"/>
              </a:rPr>
              <a:t>.</a:t>
            </a:r>
          </a:p>
          <a:p>
            <a:pPr marL="15356" marR="6142" defTabSz="1105601">
              <a:spcBef>
                <a:spcPts val="943"/>
              </a:spcBef>
            </a:pPr>
            <a:endParaRPr lang="fr-FR" sz="1693" b="1" spc="224" dirty="0">
              <a:solidFill>
                <a:srgbClr val="FFFFFF"/>
              </a:solidFill>
              <a:latin typeface="Arial MT"/>
              <a:cs typeface="Consolas"/>
            </a:endParaRPr>
          </a:p>
          <a:p>
            <a:pPr marL="2758556" marR="6142" lvl="6" defTabSz="1105601">
              <a:spcBef>
                <a:spcPts val="943"/>
              </a:spcBef>
            </a:pPr>
            <a:r>
              <a:rPr sz="1209" spc="-6" dirty="0">
                <a:solidFill>
                  <a:srgbClr val="7FF1F5"/>
                </a:solidFill>
                <a:latin typeface="Arial MT"/>
                <a:cs typeface="Consolas"/>
              </a:rPr>
              <a:t>Runnable</a:t>
            </a:r>
            <a:r>
              <a:rPr sz="1209" spc="18" dirty="0">
                <a:solidFill>
                  <a:srgbClr val="7FF1F5"/>
                </a:solidFill>
                <a:latin typeface="Arial MT"/>
                <a:cs typeface="Consolas"/>
              </a:rPr>
              <a:t> </a:t>
            </a:r>
            <a:r>
              <a:rPr sz="1209" spc="-6" dirty="0">
                <a:solidFill>
                  <a:srgbClr val="F1F100"/>
                </a:solidFill>
                <a:latin typeface="Arial MT"/>
                <a:cs typeface="Consolas"/>
              </a:rPr>
              <a:t>runnable</a:t>
            </a:r>
            <a:r>
              <a:rPr sz="1209" spc="18" dirty="0">
                <a:solidFill>
                  <a:srgbClr val="F1F100"/>
                </a:solidFill>
                <a:latin typeface="Arial MT"/>
                <a:cs typeface="Consolas"/>
              </a:rPr>
              <a:t> </a:t>
            </a:r>
            <a:r>
              <a:rPr sz="1209" dirty="0">
                <a:solidFill>
                  <a:srgbClr val="E5E5F9"/>
                </a:solidFill>
                <a:latin typeface="Arial MT"/>
                <a:cs typeface="Consolas"/>
              </a:rPr>
              <a:t>=</a:t>
            </a:r>
            <a:r>
              <a:rPr sz="1209" spc="24" dirty="0">
                <a:solidFill>
                  <a:srgbClr val="E5E5F9"/>
                </a:solidFill>
                <a:latin typeface="Arial MT"/>
                <a:cs typeface="Consolas"/>
              </a:rPr>
              <a:t> </a:t>
            </a:r>
            <a:r>
              <a:rPr sz="1209" spc="-6" dirty="0">
                <a:solidFill>
                  <a:srgbClr val="CC6B1C"/>
                </a:solidFill>
                <a:latin typeface="Arial MT"/>
                <a:cs typeface="Consolas"/>
              </a:rPr>
              <a:t>new</a:t>
            </a:r>
            <a:r>
              <a:rPr sz="1209" spc="18" dirty="0">
                <a:solidFill>
                  <a:srgbClr val="CC6B1C"/>
                </a:solidFill>
                <a:latin typeface="Arial MT"/>
                <a:cs typeface="Consolas"/>
              </a:rPr>
              <a:t> </a:t>
            </a:r>
            <a:r>
              <a:rPr sz="1209" spc="-6" dirty="0">
                <a:solidFill>
                  <a:srgbClr val="A6EB20"/>
                </a:solidFill>
                <a:latin typeface="Arial MT"/>
                <a:cs typeface="Consolas"/>
              </a:rPr>
              <a:t>LongTaskRunnable</a:t>
            </a:r>
            <a:r>
              <a:rPr sz="1209" spc="-6" dirty="0">
                <a:solidFill>
                  <a:srgbClr val="F8F9F3"/>
                </a:solidFill>
                <a:latin typeface="Arial MT"/>
                <a:cs typeface="Consolas"/>
              </a:rPr>
              <a:t>()</a:t>
            </a:r>
            <a:r>
              <a:rPr sz="1209" spc="-6" dirty="0">
                <a:solidFill>
                  <a:srgbClr val="E5E5F9"/>
                </a:solidFill>
                <a:latin typeface="Arial MT"/>
                <a:cs typeface="Consolas"/>
              </a:rPr>
              <a:t>; </a:t>
            </a:r>
            <a:r>
              <a:rPr sz="1209" spc="-647" dirty="0">
                <a:solidFill>
                  <a:srgbClr val="E5E5F9"/>
                </a:solidFill>
                <a:latin typeface="Arial MT"/>
                <a:cs typeface="Consolas"/>
              </a:rPr>
              <a:t> </a:t>
            </a:r>
            <a:endParaRPr lang="fr-FR" sz="1209" spc="-647" dirty="0">
              <a:solidFill>
                <a:srgbClr val="E5E5F9"/>
              </a:solidFill>
              <a:latin typeface="Arial MT"/>
              <a:cs typeface="Consolas"/>
            </a:endParaRPr>
          </a:p>
          <a:p>
            <a:pPr marL="2758556" marR="6142" lvl="6" defTabSz="1105601">
              <a:spcBef>
                <a:spcPts val="943"/>
              </a:spcBef>
            </a:pPr>
            <a:r>
              <a:rPr sz="1209" u="sng" spc="-6" dirty="0" err="1">
                <a:solidFill>
                  <a:srgbClr val="66AEF8"/>
                </a:solidFill>
                <a:uFill>
                  <a:solidFill>
                    <a:srgbClr val="66AEF8"/>
                  </a:solidFill>
                </a:uFill>
                <a:latin typeface="Arial MT"/>
                <a:cs typeface="Consolas"/>
              </a:rPr>
              <a:t>ExecutorService</a:t>
            </a:r>
            <a:r>
              <a:rPr sz="1209" spc="12" dirty="0">
                <a:solidFill>
                  <a:srgbClr val="66AEF8"/>
                </a:solidFill>
                <a:latin typeface="Arial MT"/>
                <a:cs typeface="Consolas"/>
              </a:rPr>
              <a:t> </a:t>
            </a:r>
            <a:r>
              <a:rPr sz="1209" spc="-6" dirty="0">
                <a:solidFill>
                  <a:srgbClr val="F1F100"/>
                </a:solidFill>
                <a:latin typeface="Arial MT"/>
                <a:cs typeface="Consolas"/>
              </a:rPr>
              <a:t>executorService</a:t>
            </a:r>
            <a:r>
              <a:rPr sz="1209" spc="12" dirty="0">
                <a:solidFill>
                  <a:srgbClr val="F1F100"/>
                </a:solidFill>
                <a:latin typeface="Arial MT"/>
                <a:cs typeface="Consolas"/>
              </a:rPr>
              <a:t> </a:t>
            </a:r>
            <a:r>
              <a:rPr sz="1209" dirty="0">
                <a:solidFill>
                  <a:srgbClr val="E5E5F9"/>
                </a:solidFill>
                <a:latin typeface="Arial MT"/>
                <a:cs typeface="Consolas"/>
              </a:rPr>
              <a:t>= </a:t>
            </a:r>
            <a:r>
              <a:rPr sz="1209" spc="6" dirty="0">
                <a:solidFill>
                  <a:srgbClr val="E5E5F9"/>
                </a:solidFill>
                <a:latin typeface="Arial MT"/>
                <a:cs typeface="Consolas"/>
              </a:rPr>
              <a:t> </a:t>
            </a:r>
            <a:r>
              <a:rPr sz="1209" spc="-6" dirty="0">
                <a:solidFill>
                  <a:srgbClr val="118FC2"/>
                </a:solidFill>
                <a:latin typeface="Arial MT"/>
                <a:cs typeface="Consolas"/>
              </a:rPr>
              <a:t>Executors</a:t>
            </a:r>
            <a:r>
              <a:rPr sz="1209" spc="-6" dirty="0">
                <a:solidFill>
                  <a:srgbClr val="E5E5F9"/>
                </a:solidFill>
                <a:latin typeface="Arial MT"/>
                <a:cs typeface="Consolas"/>
              </a:rPr>
              <a:t>.</a:t>
            </a:r>
            <a:r>
              <a:rPr sz="1209" i="1" spc="-6" dirty="0">
                <a:solidFill>
                  <a:srgbClr val="95EB3E"/>
                </a:solidFill>
                <a:latin typeface="Arial MT"/>
                <a:cs typeface="Consolas"/>
              </a:rPr>
              <a:t>newFixedThreadPool</a:t>
            </a:r>
            <a:r>
              <a:rPr sz="1209" spc="-6" dirty="0">
                <a:solidFill>
                  <a:srgbClr val="F8F9F3"/>
                </a:solidFill>
                <a:latin typeface="Arial MT"/>
                <a:cs typeface="Consolas"/>
              </a:rPr>
              <a:t>(</a:t>
            </a:r>
            <a:r>
              <a:rPr sz="1209" spc="-6" dirty="0">
                <a:solidFill>
                  <a:srgbClr val="6796BA"/>
                </a:solidFill>
                <a:latin typeface="Arial MT"/>
                <a:cs typeface="Consolas"/>
              </a:rPr>
              <a:t>3</a:t>
            </a:r>
            <a:r>
              <a:rPr sz="1209" spc="-6" dirty="0">
                <a:solidFill>
                  <a:srgbClr val="F8F9F3"/>
                </a:solidFill>
                <a:latin typeface="Arial MT"/>
                <a:cs typeface="Consolas"/>
              </a:rPr>
              <a:t>)</a:t>
            </a:r>
            <a:r>
              <a:rPr sz="1209" spc="-6" dirty="0">
                <a:solidFill>
                  <a:srgbClr val="E5E5F9"/>
                </a:solidFill>
                <a:latin typeface="Arial MT"/>
                <a:cs typeface="Consolas"/>
              </a:rPr>
              <a:t>; </a:t>
            </a:r>
            <a:r>
              <a:rPr sz="1209" dirty="0">
                <a:solidFill>
                  <a:srgbClr val="E5E5F9"/>
                </a:solidFill>
                <a:latin typeface="Arial MT"/>
                <a:cs typeface="Consolas"/>
              </a:rPr>
              <a:t> </a:t>
            </a:r>
            <a:endParaRPr lang="fr-FR" sz="1209" dirty="0">
              <a:solidFill>
                <a:srgbClr val="E5E5F9"/>
              </a:solidFill>
              <a:latin typeface="Arial MT"/>
              <a:cs typeface="Consolas"/>
            </a:endParaRPr>
          </a:p>
          <a:p>
            <a:pPr marL="2758556" marR="6142" lvl="6" defTabSz="1105601">
              <a:spcBef>
                <a:spcPts val="943"/>
              </a:spcBef>
            </a:pPr>
            <a:r>
              <a:rPr sz="1209" spc="-6" dirty="0" err="1">
                <a:solidFill>
                  <a:srgbClr val="F2EB78"/>
                </a:solidFill>
                <a:latin typeface="Arial MT"/>
                <a:cs typeface="Consolas"/>
              </a:rPr>
              <a:t>executorService</a:t>
            </a:r>
            <a:r>
              <a:rPr sz="1209" spc="-6" dirty="0" err="1">
                <a:solidFill>
                  <a:srgbClr val="E5E5F9"/>
                </a:solidFill>
                <a:latin typeface="Arial MT"/>
                <a:cs typeface="Consolas"/>
              </a:rPr>
              <a:t>.</a:t>
            </a:r>
            <a:r>
              <a:rPr sz="1209" spc="-6" dirty="0" err="1">
                <a:solidFill>
                  <a:srgbClr val="7FF5A6"/>
                </a:solidFill>
                <a:latin typeface="Arial MT"/>
                <a:cs typeface="Consolas"/>
              </a:rPr>
              <a:t>execute</a:t>
            </a:r>
            <a:r>
              <a:rPr sz="1209" spc="-6" dirty="0">
                <a:solidFill>
                  <a:srgbClr val="F8F9F3"/>
                </a:solidFill>
                <a:latin typeface="Arial MT"/>
                <a:cs typeface="Consolas"/>
              </a:rPr>
              <a:t>(</a:t>
            </a:r>
            <a:r>
              <a:rPr sz="1209" spc="-6" dirty="0">
                <a:solidFill>
                  <a:srgbClr val="F2EB78"/>
                </a:solidFill>
                <a:latin typeface="Arial MT"/>
                <a:cs typeface="Consolas"/>
              </a:rPr>
              <a:t>runnable</a:t>
            </a:r>
            <a:r>
              <a:rPr sz="1209" spc="-6" dirty="0">
                <a:solidFill>
                  <a:srgbClr val="F8F9F3"/>
                </a:solidFill>
                <a:latin typeface="Arial MT"/>
                <a:cs typeface="Consolas"/>
              </a:rPr>
              <a:t>)</a:t>
            </a:r>
            <a:r>
              <a:rPr sz="1209" spc="-6" dirty="0">
                <a:solidFill>
                  <a:srgbClr val="E5E5F9"/>
                </a:solidFill>
                <a:latin typeface="Arial MT"/>
                <a:cs typeface="Consolas"/>
              </a:rPr>
              <a:t>; </a:t>
            </a:r>
            <a:r>
              <a:rPr sz="1209" dirty="0">
                <a:solidFill>
                  <a:srgbClr val="E5E5F9"/>
                </a:solidFill>
                <a:latin typeface="Arial MT"/>
                <a:cs typeface="Consolas"/>
              </a:rPr>
              <a:t> </a:t>
            </a:r>
            <a:endParaRPr lang="fr-FR" sz="1209" dirty="0">
              <a:solidFill>
                <a:srgbClr val="E5E5F9"/>
              </a:solidFill>
              <a:latin typeface="Arial MT"/>
              <a:cs typeface="Consolas"/>
            </a:endParaRPr>
          </a:p>
          <a:p>
            <a:pPr marL="2758556" marR="6142" lvl="6" defTabSz="1105601">
              <a:spcBef>
                <a:spcPts val="943"/>
              </a:spcBef>
            </a:pPr>
            <a:r>
              <a:rPr sz="1209" spc="-6" dirty="0" err="1">
                <a:solidFill>
                  <a:srgbClr val="F2EB78"/>
                </a:solidFill>
                <a:latin typeface="Arial MT"/>
                <a:cs typeface="Consolas"/>
              </a:rPr>
              <a:t>executorService</a:t>
            </a:r>
            <a:r>
              <a:rPr sz="1209" spc="-6" dirty="0" err="1">
                <a:solidFill>
                  <a:srgbClr val="E5E5F9"/>
                </a:solidFill>
                <a:latin typeface="Arial MT"/>
                <a:cs typeface="Consolas"/>
              </a:rPr>
              <a:t>.</a:t>
            </a:r>
            <a:r>
              <a:rPr sz="1209" spc="-6" dirty="0" err="1">
                <a:solidFill>
                  <a:srgbClr val="7FF5A6"/>
                </a:solidFill>
                <a:latin typeface="Arial MT"/>
                <a:cs typeface="Consolas"/>
              </a:rPr>
              <a:t>execute</a:t>
            </a:r>
            <a:r>
              <a:rPr sz="1209" spc="-6" dirty="0">
                <a:solidFill>
                  <a:srgbClr val="F8F9F3"/>
                </a:solidFill>
                <a:latin typeface="Arial MT"/>
                <a:cs typeface="Consolas"/>
              </a:rPr>
              <a:t>(</a:t>
            </a:r>
            <a:r>
              <a:rPr sz="1209" spc="-6" dirty="0">
                <a:solidFill>
                  <a:srgbClr val="F2EB78"/>
                </a:solidFill>
                <a:latin typeface="Arial MT"/>
                <a:cs typeface="Consolas"/>
              </a:rPr>
              <a:t>runnable</a:t>
            </a:r>
            <a:r>
              <a:rPr sz="1209" spc="-6" dirty="0">
                <a:solidFill>
                  <a:srgbClr val="F8F9F3"/>
                </a:solidFill>
                <a:latin typeface="Arial MT"/>
                <a:cs typeface="Consolas"/>
              </a:rPr>
              <a:t>)</a:t>
            </a:r>
            <a:r>
              <a:rPr sz="1209" spc="-6" dirty="0">
                <a:solidFill>
                  <a:srgbClr val="E5E5F9"/>
                </a:solidFill>
                <a:latin typeface="Arial MT"/>
                <a:cs typeface="Consolas"/>
              </a:rPr>
              <a:t>; </a:t>
            </a:r>
            <a:r>
              <a:rPr sz="1209" dirty="0">
                <a:solidFill>
                  <a:srgbClr val="E5E5F9"/>
                </a:solidFill>
                <a:latin typeface="Arial MT"/>
                <a:cs typeface="Consolas"/>
              </a:rPr>
              <a:t> </a:t>
            </a:r>
            <a:endParaRPr lang="fr-FR" sz="1209" dirty="0">
              <a:solidFill>
                <a:srgbClr val="E5E5F9"/>
              </a:solidFill>
              <a:latin typeface="Arial MT"/>
              <a:cs typeface="Consolas"/>
            </a:endParaRPr>
          </a:p>
          <a:p>
            <a:pPr marL="2758556" marR="6142" lvl="6" defTabSz="1105601">
              <a:spcBef>
                <a:spcPts val="943"/>
              </a:spcBef>
            </a:pPr>
            <a:r>
              <a:rPr sz="1209" spc="-6" dirty="0" err="1">
                <a:solidFill>
                  <a:srgbClr val="F2EB78"/>
                </a:solidFill>
                <a:latin typeface="Arial MT"/>
                <a:cs typeface="Consolas"/>
              </a:rPr>
              <a:t>executorService</a:t>
            </a:r>
            <a:r>
              <a:rPr sz="1209" spc="-6" dirty="0" err="1">
                <a:solidFill>
                  <a:srgbClr val="E5E5F9"/>
                </a:solidFill>
                <a:latin typeface="Arial MT"/>
                <a:cs typeface="Consolas"/>
              </a:rPr>
              <a:t>.</a:t>
            </a:r>
            <a:r>
              <a:rPr sz="1209" spc="-6" dirty="0" err="1">
                <a:solidFill>
                  <a:srgbClr val="7FF5A6"/>
                </a:solidFill>
                <a:latin typeface="Arial MT"/>
                <a:cs typeface="Consolas"/>
              </a:rPr>
              <a:t>execute</a:t>
            </a:r>
            <a:r>
              <a:rPr sz="1209" spc="-6" dirty="0">
                <a:solidFill>
                  <a:srgbClr val="F8F9F3"/>
                </a:solidFill>
                <a:latin typeface="Arial MT"/>
                <a:cs typeface="Consolas"/>
              </a:rPr>
              <a:t>(</a:t>
            </a:r>
            <a:r>
              <a:rPr sz="1209" spc="-6" dirty="0">
                <a:solidFill>
                  <a:srgbClr val="F2EB78"/>
                </a:solidFill>
                <a:latin typeface="Arial MT"/>
                <a:cs typeface="Consolas"/>
              </a:rPr>
              <a:t>runnable</a:t>
            </a:r>
            <a:r>
              <a:rPr sz="1209" spc="-6" dirty="0">
                <a:solidFill>
                  <a:srgbClr val="F8F9F3"/>
                </a:solidFill>
                <a:latin typeface="Arial MT"/>
                <a:cs typeface="Consolas"/>
              </a:rPr>
              <a:t>)</a:t>
            </a:r>
            <a:r>
              <a:rPr sz="1209" spc="-6" dirty="0">
                <a:solidFill>
                  <a:srgbClr val="E5E5F9"/>
                </a:solidFill>
                <a:latin typeface="Arial MT"/>
                <a:cs typeface="Consolas"/>
              </a:rPr>
              <a:t>; </a:t>
            </a:r>
            <a:r>
              <a:rPr sz="1209" dirty="0">
                <a:solidFill>
                  <a:srgbClr val="E5E5F9"/>
                </a:solidFill>
                <a:latin typeface="Arial MT"/>
                <a:cs typeface="Consolas"/>
              </a:rPr>
              <a:t> </a:t>
            </a:r>
            <a:endParaRPr lang="fr-FR" sz="1209" dirty="0">
              <a:solidFill>
                <a:srgbClr val="E5E5F9"/>
              </a:solidFill>
              <a:latin typeface="Arial MT"/>
              <a:cs typeface="Consolas"/>
            </a:endParaRPr>
          </a:p>
          <a:p>
            <a:pPr marL="2758556" marR="6142" lvl="6" defTabSz="1105601">
              <a:spcBef>
                <a:spcPts val="943"/>
              </a:spcBef>
            </a:pPr>
            <a:r>
              <a:rPr sz="1209" spc="-6" dirty="0" err="1">
                <a:solidFill>
                  <a:srgbClr val="F2EB78"/>
                </a:solidFill>
                <a:latin typeface="Arial MT"/>
                <a:cs typeface="Consolas"/>
              </a:rPr>
              <a:t>executorService</a:t>
            </a:r>
            <a:r>
              <a:rPr sz="1209" spc="-6" dirty="0" err="1">
                <a:solidFill>
                  <a:srgbClr val="E5E5F9"/>
                </a:solidFill>
                <a:latin typeface="Arial MT"/>
                <a:cs typeface="Consolas"/>
              </a:rPr>
              <a:t>.</a:t>
            </a:r>
            <a:r>
              <a:rPr sz="1209" spc="-6" dirty="0" err="1">
                <a:solidFill>
                  <a:srgbClr val="7FF5A6"/>
                </a:solidFill>
                <a:latin typeface="Arial MT"/>
                <a:cs typeface="Consolas"/>
              </a:rPr>
              <a:t>execute</a:t>
            </a:r>
            <a:r>
              <a:rPr sz="1209" spc="-6" dirty="0">
                <a:solidFill>
                  <a:srgbClr val="F8F9F3"/>
                </a:solidFill>
                <a:latin typeface="Arial MT"/>
                <a:cs typeface="Consolas"/>
              </a:rPr>
              <a:t>(</a:t>
            </a:r>
            <a:r>
              <a:rPr sz="1209" spc="-6" dirty="0">
                <a:solidFill>
                  <a:srgbClr val="F2EB78"/>
                </a:solidFill>
                <a:latin typeface="Arial MT"/>
                <a:cs typeface="Consolas"/>
              </a:rPr>
              <a:t>runnable</a:t>
            </a:r>
            <a:r>
              <a:rPr sz="1209" spc="-6" dirty="0">
                <a:solidFill>
                  <a:srgbClr val="F8F9F3"/>
                </a:solidFill>
                <a:latin typeface="Arial MT"/>
                <a:cs typeface="Consolas"/>
              </a:rPr>
              <a:t>)</a:t>
            </a:r>
            <a:r>
              <a:rPr sz="1209" spc="-6" dirty="0">
                <a:solidFill>
                  <a:srgbClr val="E5E5F9"/>
                </a:solidFill>
                <a:latin typeface="Arial MT"/>
                <a:cs typeface="Consolas"/>
              </a:rPr>
              <a:t>; </a:t>
            </a:r>
            <a:r>
              <a:rPr sz="1209" dirty="0">
                <a:solidFill>
                  <a:srgbClr val="E5E5F9"/>
                </a:solidFill>
                <a:latin typeface="Arial MT"/>
                <a:cs typeface="Consolas"/>
              </a:rPr>
              <a:t> </a:t>
            </a:r>
            <a:endParaRPr lang="fr-FR" sz="1209" dirty="0">
              <a:solidFill>
                <a:srgbClr val="E5E5F9"/>
              </a:solidFill>
              <a:latin typeface="Arial MT"/>
              <a:cs typeface="Consolas"/>
            </a:endParaRPr>
          </a:p>
          <a:p>
            <a:pPr marL="2758556" marR="6142" lvl="6" defTabSz="1105601">
              <a:spcBef>
                <a:spcPts val="943"/>
              </a:spcBef>
            </a:pPr>
            <a:r>
              <a:rPr sz="1209" spc="-6" dirty="0" err="1">
                <a:solidFill>
                  <a:srgbClr val="F2EB78"/>
                </a:solidFill>
                <a:latin typeface="Arial MT"/>
                <a:cs typeface="Consolas"/>
              </a:rPr>
              <a:t>executorService</a:t>
            </a:r>
            <a:r>
              <a:rPr sz="1209" spc="-6" dirty="0" err="1">
                <a:solidFill>
                  <a:srgbClr val="E5E5F9"/>
                </a:solidFill>
                <a:latin typeface="Arial MT"/>
                <a:cs typeface="Consolas"/>
              </a:rPr>
              <a:t>.</a:t>
            </a:r>
            <a:r>
              <a:rPr sz="1209" spc="-6" dirty="0" err="1">
                <a:solidFill>
                  <a:srgbClr val="7FF5A6"/>
                </a:solidFill>
                <a:latin typeface="Arial MT"/>
                <a:cs typeface="Consolas"/>
              </a:rPr>
              <a:t>shutdown</a:t>
            </a:r>
            <a:r>
              <a:rPr sz="1209" spc="-6" dirty="0">
                <a:solidFill>
                  <a:srgbClr val="F8F9F3"/>
                </a:solidFill>
                <a:latin typeface="Arial MT"/>
                <a:cs typeface="Consolas"/>
              </a:rPr>
              <a:t>()</a:t>
            </a:r>
            <a:r>
              <a:rPr sz="1209" spc="-6" dirty="0">
                <a:solidFill>
                  <a:srgbClr val="E5E5F9"/>
                </a:solidFill>
                <a:latin typeface="Arial MT"/>
                <a:cs typeface="Consolas"/>
              </a:rPr>
              <a:t>;</a:t>
            </a:r>
            <a:endParaRPr lang="fr-FR" sz="1209" spc="-6" dirty="0">
              <a:solidFill>
                <a:srgbClr val="E5E5F9"/>
              </a:solidFill>
              <a:latin typeface="Arial MT"/>
              <a:cs typeface="Consolas"/>
            </a:endParaRPr>
          </a:p>
          <a:p>
            <a:pPr marL="15356" marR="6142" defTabSz="1105601">
              <a:spcBef>
                <a:spcPts val="943"/>
              </a:spcBef>
            </a:pPr>
            <a:endParaRPr sz="1209" dirty="0">
              <a:solidFill>
                <a:prstClr val="black"/>
              </a:solidFill>
              <a:latin typeface="Arial MT"/>
              <a:cs typeface="Consolas"/>
            </a:endParaRPr>
          </a:p>
          <a:p>
            <a:pPr marL="341661" defTabSz="1105601">
              <a:spcBef>
                <a:spcPts val="381"/>
              </a:spcBef>
            </a:pPr>
            <a:r>
              <a:rPr sz="2176" i="1" spc="-12" dirty="0">
                <a:solidFill>
                  <a:srgbClr val="F8F9F3"/>
                </a:solidFill>
                <a:latin typeface="Arial MT"/>
                <a:cs typeface="Arial"/>
              </a:rPr>
              <a:t>https://docs.oracle.com/javase/8/docs/api/java/util/concurrent/Executor.html</a:t>
            </a:r>
            <a:endParaRPr sz="2176" dirty="0">
              <a:solidFill>
                <a:prstClr val="black"/>
              </a:solidFill>
              <a:latin typeface="Arial MT"/>
              <a:cs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6194" y="261563"/>
            <a:ext cx="2507498" cy="238771"/>
          </a:xfrm>
          <a:prstGeom prst="rect">
            <a:avLst/>
          </a:prstGeom>
        </p:spPr>
        <p:txBody>
          <a:bodyPr vert="horz" wrap="square" lIns="0" tIns="15355" rIns="0" bIns="0" rtlCol="0">
            <a:spAutoFit/>
          </a:bodyPr>
          <a:lstStyle/>
          <a:p>
            <a:pPr marL="15356" defTabSz="1105601">
              <a:spcBef>
                <a:spcPts val="121"/>
              </a:spcBef>
            </a:pPr>
            <a:r>
              <a:rPr sz="1451" b="1" spc="-6" dirty="0">
                <a:solidFill>
                  <a:srgbClr val="0058FF"/>
                </a:solidFill>
                <a:latin typeface="Arial"/>
                <a:cs typeface="Arial"/>
              </a:rPr>
              <a:t>Programmation</a:t>
            </a:r>
            <a:r>
              <a:rPr sz="1451" b="1" spc="-36" dirty="0">
                <a:solidFill>
                  <a:srgbClr val="0058FF"/>
                </a:solidFill>
                <a:latin typeface="Arial"/>
                <a:cs typeface="Arial"/>
              </a:rPr>
              <a:t> </a:t>
            </a:r>
            <a:r>
              <a:rPr sz="1451" b="1" spc="-6" dirty="0">
                <a:solidFill>
                  <a:srgbClr val="0058FF"/>
                </a:solidFill>
                <a:latin typeface="Arial"/>
                <a:cs typeface="Arial"/>
              </a:rPr>
              <a:t>concurrente</a:t>
            </a:r>
            <a:endParaRPr sz="1451">
              <a:solidFill>
                <a:prstClr val="black"/>
              </a:solidFill>
              <a:latin typeface="Arial"/>
              <a:cs typeface="Arial"/>
            </a:endParaRPr>
          </a:p>
        </p:txBody>
      </p:sp>
      <p:sp>
        <p:nvSpPr>
          <p:cNvPr id="3" name="object 3"/>
          <p:cNvSpPr txBox="1">
            <a:spLocks noGrp="1"/>
          </p:cNvSpPr>
          <p:nvPr>
            <p:ph type="title"/>
          </p:nvPr>
        </p:nvSpPr>
        <p:spPr>
          <a:xfrm>
            <a:off x="596194" y="482677"/>
            <a:ext cx="7572399" cy="573671"/>
          </a:xfrm>
          <a:prstGeom prst="rect">
            <a:avLst/>
          </a:prstGeom>
        </p:spPr>
        <p:txBody>
          <a:bodyPr vert="horz" wrap="square" lIns="0" tIns="15355" rIns="0" bIns="0" rtlCol="0">
            <a:spAutoFit/>
          </a:bodyPr>
          <a:lstStyle/>
          <a:p>
            <a:pPr marL="15356">
              <a:spcBef>
                <a:spcPts val="121"/>
              </a:spcBef>
            </a:pPr>
            <a:r>
              <a:rPr spc="-6" dirty="0">
                <a:latin typeface="Arial"/>
                <a:cs typeface="Arial"/>
              </a:rPr>
              <a:t>Exercice</a:t>
            </a:r>
            <a:r>
              <a:rPr spc="-42" dirty="0">
                <a:latin typeface="Arial"/>
                <a:cs typeface="Arial"/>
              </a:rPr>
              <a:t> </a:t>
            </a:r>
            <a:r>
              <a:rPr dirty="0">
                <a:latin typeface="Arial"/>
                <a:cs typeface="Arial"/>
              </a:rPr>
              <a:t>:</a:t>
            </a:r>
            <a:r>
              <a:rPr spc="-42" dirty="0">
                <a:latin typeface="Arial"/>
                <a:cs typeface="Arial"/>
              </a:rPr>
              <a:t> </a:t>
            </a:r>
            <a:r>
              <a:rPr spc="-6" dirty="0">
                <a:latin typeface="Arial"/>
                <a:cs typeface="Arial"/>
              </a:rPr>
              <a:t>utiliser</a:t>
            </a:r>
            <a:r>
              <a:rPr spc="-48" dirty="0">
                <a:latin typeface="Arial"/>
                <a:cs typeface="Arial"/>
              </a:rPr>
              <a:t> </a:t>
            </a:r>
            <a:r>
              <a:rPr spc="-6" dirty="0">
                <a:latin typeface="Arial"/>
                <a:cs typeface="Arial"/>
              </a:rPr>
              <a:t>ExecutorService</a:t>
            </a:r>
          </a:p>
        </p:txBody>
      </p:sp>
      <p:sp>
        <p:nvSpPr>
          <p:cNvPr id="4" name="object 4"/>
          <p:cNvSpPr txBox="1"/>
          <p:nvPr/>
        </p:nvSpPr>
        <p:spPr>
          <a:xfrm>
            <a:off x="636672" y="1622644"/>
            <a:ext cx="10611186" cy="1327339"/>
          </a:xfrm>
          <a:prstGeom prst="rect">
            <a:avLst/>
          </a:prstGeom>
        </p:spPr>
        <p:txBody>
          <a:bodyPr vert="horz" wrap="square" lIns="0" tIns="15355" rIns="0" bIns="0" rtlCol="0">
            <a:spAutoFit/>
          </a:bodyPr>
          <a:lstStyle/>
          <a:p>
            <a:pPr marL="15356" marR="6142" defTabSz="1105601">
              <a:spcBef>
                <a:spcPts val="121"/>
              </a:spcBef>
            </a:pPr>
            <a:r>
              <a:rPr sz="1693" b="1" spc="-6" dirty="0">
                <a:solidFill>
                  <a:srgbClr val="FFFFFF"/>
                </a:solidFill>
                <a:latin typeface="Arial"/>
                <a:cs typeface="Arial"/>
              </a:rPr>
              <a:t>Créer</a:t>
            </a:r>
            <a:r>
              <a:rPr sz="1693" b="1" spc="6" dirty="0">
                <a:solidFill>
                  <a:srgbClr val="FFFFFF"/>
                </a:solidFill>
                <a:latin typeface="Arial"/>
                <a:cs typeface="Arial"/>
              </a:rPr>
              <a:t> </a:t>
            </a:r>
            <a:r>
              <a:rPr sz="1693" b="1" spc="-6" dirty="0">
                <a:solidFill>
                  <a:srgbClr val="FFFFFF"/>
                </a:solidFill>
                <a:latin typeface="Arial"/>
                <a:cs typeface="Arial"/>
              </a:rPr>
              <a:t>un</a:t>
            </a:r>
            <a:r>
              <a:rPr sz="1693" b="1" dirty="0">
                <a:solidFill>
                  <a:srgbClr val="FFFFFF"/>
                </a:solidFill>
                <a:latin typeface="Arial"/>
                <a:cs typeface="Arial"/>
              </a:rPr>
              <a:t> </a:t>
            </a:r>
            <a:r>
              <a:rPr sz="1693" b="1" spc="-6" dirty="0">
                <a:solidFill>
                  <a:srgbClr val="FFFFFF"/>
                </a:solidFill>
                <a:latin typeface="Arial"/>
                <a:cs typeface="Arial"/>
              </a:rPr>
              <a:t>Callable</a:t>
            </a:r>
            <a:r>
              <a:rPr sz="1693" b="1" spc="6" dirty="0">
                <a:solidFill>
                  <a:srgbClr val="FFFFFF"/>
                </a:solidFill>
                <a:latin typeface="Arial"/>
                <a:cs typeface="Arial"/>
              </a:rPr>
              <a:t> </a:t>
            </a:r>
            <a:r>
              <a:rPr sz="1693" b="1" spc="-6" dirty="0">
                <a:solidFill>
                  <a:srgbClr val="FFFFFF"/>
                </a:solidFill>
                <a:latin typeface="Arial"/>
                <a:cs typeface="Arial"/>
              </a:rPr>
              <a:t>renvoyant</a:t>
            </a:r>
            <a:r>
              <a:rPr sz="1693" b="1" dirty="0">
                <a:solidFill>
                  <a:srgbClr val="FFFFFF"/>
                </a:solidFill>
                <a:latin typeface="Arial"/>
                <a:cs typeface="Arial"/>
              </a:rPr>
              <a:t> </a:t>
            </a:r>
            <a:r>
              <a:rPr sz="1693" b="1" spc="-6" dirty="0">
                <a:solidFill>
                  <a:srgbClr val="FFFFFF"/>
                </a:solidFill>
                <a:latin typeface="Arial"/>
                <a:cs typeface="Arial"/>
              </a:rPr>
              <a:t>un</a:t>
            </a:r>
            <a:r>
              <a:rPr sz="1693" b="1" dirty="0">
                <a:solidFill>
                  <a:srgbClr val="FFFFFF"/>
                </a:solidFill>
                <a:latin typeface="Arial"/>
                <a:cs typeface="Arial"/>
              </a:rPr>
              <a:t> </a:t>
            </a:r>
            <a:r>
              <a:rPr sz="1693" b="1" spc="-6" dirty="0">
                <a:solidFill>
                  <a:srgbClr val="FFFFFF"/>
                </a:solidFill>
                <a:latin typeface="Arial"/>
                <a:cs typeface="Arial"/>
              </a:rPr>
              <a:t>nombre</a:t>
            </a:r>
            <a:r>
              <a:rPr sz="1693" b="1" spc="12" dirty="0">
                <a:solidFill>
                  <a:srgbClr val="FFFFFF"/>
                </a:solidFill>
                <a:latin typeface="Arial"/>
                <a:cs typeface="Arial"/>
              </a:rPr>
              <a:t> </a:t>
            </a:r>
            <a:r>
              <a:rPr sz="1693" b="1" spc="-6" dirty="0">
                <a:solidFill>
                  <a:srgbClr val="FFFFFF"/>
                </a:solidFill>
                <a:latin typeface="Arial"/>
                <a:cs typeface="Arial"/>
              </a:rPr>
              <a:t>aléatoire</a:t>
            </a:r>
            <a:r>
              <a:rPr sz="1693" b="1" spc="6" dirty="0">
                <a:solidFill>
                  <a:srgbClr val="FFFFFF"/>
                </a:solidFill>
                <a:latin typeface="Arial"/>
                <a:cs typeface="Arial"/>
              </a:rPr>
              <a:t> </a:t>
            </a:r>
            <a:r>
              <a:rPr sz="1693" b="1" dirty="0">
                <a:solidFill>
                  <a:srgbClr val="FFFFFF"/>
                </a:solidFill>
                <a:latin typeface="Arial"/>
                <a:cs typeface="Arial"/>
              </a:rPr>
              <a:t>,</a:t>
            </a:r>
            <a:r>
              <a:rPr sz="1693" b="1" spc="12" dirty="0">
                <a:solidFill>
                  <a:srgbClr val="FFFFFF"/>
                </a:solidFill>
                <a:latin typeface="Arial"/>
                <a:cs typeface="Arial"/>
              </a:rPr>
              <a:t> </a:t>
            </a:r>
            <a:r>
              <a:rPr sz="1693" b="1" spc="-6" dirty="0">
                <a:solidFill>
                  <a:srgbClr val="FFFFFF"/>
                </a:solidFill>
                <a:latin typeface="Arial"/>
                <a:cs typeface="Arial"/>
              </a:rPr>
              <a:t>et</a:t>
            </a:r>
            <a:r>
              <a:rPr sz="1693" b="1" spc="6" dirty="0">
                <a:solidFill>
                  <a:srgbClr val="FFFFFF"/>
                </a:solidFill>
                <a:latin typeface="Arial"/>
                <a:cs typeface="Arial"/>
              </a:rPr>
              <a:t> </a:t>
            </a:r>
            <a:r>
              <a:rPr sz="1693" b="1" spc="-6" dirty="0">
                <a:solidFill>
                  <a:srgbClr val="FFFFFF"/>
                </a:solidFill>
                <a:latin typeface="Arial"/>
                <a:cs typeface="Arial"/>
              </a:rPr>
              <a:t>qui</a:t>
            </a:r>
            <a:r>
              <a:rPr sz="1693" b="1" spc="12" dirty="0">
                <a:solidFill>
                  <a:srgbClr val="FFFFFF"/>
                </a:solidFill>
                <a:latin typeface="Arial"/>
                <a:cs typeface="Arial"/>
              </a:rPr>
              <a:t> </a:t>
            </a:r>
            <a:r>
              <a:rPr sz="1693" b="1" spc="-6" dirty="0">
                <a:solidFill>
                  <a:srgbClr val="FFFFFF"/>
                </a:solidFill>
                <a:latin typeface="Arial"/>
                <a:cs typeface="Arial"/>
              </a:rPr>
              <a:t>attend</a:t>
            </a:r>
            <a:r>
              <a:rPr sz="1693" b="1" spc="6" dirty="0">
                <a:solidFill>
                  <a:srgbClr val="FFFFFF"/>
                </a:solidFill>
                <a:latin typeface="Arial"/>
                <a:cs typeface="Arial"/>
              </a:rPr>
              <a:t> </a:t>
            </a:r>
            <a:r>
              <a:rPr sz="1693" b="1" spc="-6" dirty="0">
                <a:solidFill>
                  <a:srgbClr val="FFFFFF"/>
                </a:solidFill>
                <a:latin typeface="Arial"/>
                <a:cs typeface="Arial"/>
              </a:rPr>
              <a:t>entre</a:t>
            </a:r>
            <a:r>
              <a:rPr sz="1693" b="1" spc="6" dirty="0">
                <a:solidFill>
                  <a:srgbClr val="FFFFFF"/>
                </a:solidFill>
                <a:latin typeface="Arial"/>
                <a:cs typeface="Arial"/>
              </a:rPr>
              <a:t> </a:t>
            </a:r>
            <a:r>
              <a:rPr sz="1693" b="1" dirty="0">
                <a:solidFill>
                  <a:srgbClr val="FFFFFF"/>
                </a:solidFill>
                <a:latin typeface="Arial"/>
                <a:cs typeface="Arial"/>
              </a:rPr>
              <a:t>5</a:t>
            </a:r>
            <a:r>
              <a:rPr sz="1693" b="1" spc="6" dirty="0">
                <a:solidFill>
                  <a:srgbClr val="FFFFFF"/>
                </a:solidFill>
                <a:latin typeface="Arial"/>
                <a:cs typeface="Arial"/>
              </a:rPr>
              <a:t> </a:t>
            </a:r>
            <a:r>
              <a:rPr sz="1693" b="1" dirty="0">
                <a:solidFill>
                  <a:srgbClr val="FFFFFF"/>
                </a:solidFill>
                <a:latin typeface="Arial"/>
                <a:cs typeface="Arial"/>
              </a:rPr>
              <a:t>et 10 </a:t>
            </a:r>
            <a:r>
              <a:rPr sz="1693" b="1" spc="-6" dirty="0">
                <a:solidFill>
                  <a:srgbClr val="FFFFFF"/>
                </a:solidFill>
                <a:latin typeface="Arial"/>
                <a:cs typeface="Arial"/>
              </a:rPr>
              <a:t>secondes</a:t>
            </a:r>
            <a:r>
              <a:rPr sz="1693" b="1" spc="12" dirty="0">
                <a:solidFill>
                  <a:srgbClr val="FFFFFF"/>
                </a:solidFill>
                <a:latin typeface="Arial"/>
                <a:cs typeface="Arial"/>
              </a:rPr>
              <a:t> </a:t>
            </a:r>
            <a:r>
              <a:rPr sz="1693" b="1" spc="-6" dirty="0">
                <a:solidFill>
                  <a:srgbClr val="FFFFFF"/>
                </a:solidFill>
                <a:latin typeface="Arial"/>
                <a:cs typeface="Arial"/>
              </a:rPr>
              <a:t>avant</a:t>
            </a:r>
            <a:r>
              <a:rPr sz="1693" b="1" spc="6" dirty="0">
                <a:solidFill>
                  <a:srgbClr val="FFFFFF"/>
                </a:solidFill>
                <a:latin typeface="Arial"/>
                <a:cs typeface="Arial"/>
              </a:rPr>
              <a:t> </a:t>
            </a:r>
            <a:r>
              <a:rPr sz="1693" b="1" spc="-6" dirty="0">
                <a:solidFill>
                  <a:srgbClr val="FFFFFF"/>
                </a:solidFill>
                <a:latin typeface="Arial"/>
                <a:cs typeface="Arial"/>
              </a:rPr>
              <a:t>de</a:t>
            </a:r>
            <a:r>
              <a:rPr sz="1693" b="1" spc="6" dirty="0">
                <a:solidFill>
                  <a:srgbClr val="FFFFFF"/>
                </a:solidFill>
                <a:latin typeface="Arial"/>
                <a:cs typeface="Arial"/>
              </a:rPr>
              <a:t> </a:t>
            </a:r>
            <a:r>
              <a:rPr sz="1693" b="1" dirty="0">
                <a:solidFill>
                  <a:srgbClr val="FFFFFF"/>
                </a:solidFill>
                <a:latin typeface="Arial"/>
                <a:cs typeface="Arial"/>
              </a:rPr>
              <a:t>le </a:t>
            </a:r>
            <a:r>
              <a:rPr sz="1693" b="1" spc="6" dirty="0">
                <a:solidFill>
                  <a:srgbClr val="FFFFFF"/>
                </a:solidFill>
                <a:latin typeface="Arial"/>
                <a:cs typeface="Arial"/>
              </a:rPr>
              <a:t> </a:t>
            </a:r>
            <a:r>
              <a:rPr sz="1693" b="1" spc="-18" dirty="0">
                <a:solidFill>
                  <a:srgbClr val="FFFFFF"/>
                </a:solidFill>
                <a:latin typeface="Arial"/>
                <a:cs typeface="Arial"/>
              </a:rPr>
              <a:t>renvoyer.</a:t>
            </a:r>
            <a:r>
              <a:rPr sz="1693" b="1" spc="12" dirty="0">
                <a:solidFill>
                  <a:srgbClr val="FFFFFF"/>
                </a:solidFill>
                <a:latin typeface="Arial"/>
                <a:cs typeface="Arial"/>
              </a:rPr>
              <a:t> </a:t>
            </a:r>
            <a:r>
              <a:rPr sz="1693" b="1" spc="-6" dirty="0">
                <a:solidFill>
                  <a:srgbClr val="FFFFFF"/>
                </a:solidFill>
                <a:latin typeface="Arial"/>
                <a:cs typeface="Arial"/>
              </a:rPr>
              <a:t>Grâce</a:t>
            </a:r>
            <a:r>
              <a:rPr sz="1693" b="1" spc="12" dirty="0">
                <a:solidFill>
                  <a:srgbClr val="FFFFFF"/>
                </a:solidFill>
                <a:latin typeface="Arial"/>
                <a:cs typeface="Arial"/>
              </a:rPr>
              <a:t> </a:t>
            </a:r>
            <a:r>
              <a:rPr sz="1693" b="1" dirty="0">
                <a:solidFill>
                  <a:srgbClr val="FFFFFF"/>
                </a:solidFill>
                <a:latin typeface="Arial"/>
                <a:cs typeface="Arial"/>
              </a:rPr>
              <a:t>à</a:t>
            </a:r>
            <a:r>
              <a:rPr sz="1693" b="1" spc="18" dirty="0">
                <a:solidFill>
                  <a:srgbClr val="FFFFFF"/>
                </a:solidFill>
                <a:latin typeface="Arial"/>
                <a:cs typeface="Arial"/>
              </a:rPr>
              <a:t> </a:t>
            </a:r>
            <a:r>
              <a:rPr sz="1693" b="1" spc="-6" dirty="0">
                <a:solidFill>
                  <a:srgbClr val="FFFFFF"/>
                </a:solidFill>
                <a:latin typeface="Arial"/>
                <a:cs typeface="Arial"/>
              </a:rPr>
              <a:t>un</a:t>
            </a:r>
            <a:r>
              <a:rPr sz="1693" b="1" spc="6" dirty="0">
                <a:solidFill>
                  <a:srgbClr val="FFFFFF"/>
                </a:solidFill>
                <a:latin typeface="Arial"/>
                <a:cs typeface="Arial"/>
              </a:rPr>
              <a:t> </a:t>
            </a:r>
            <a:r>
              <a:rPr sz="1693" b="1" spc="-6" dirty="0">
                <a:solidFill>
                  <a:srgbClr val="FFFFFF"/>
                </a:solidFill>
                <a:latin typeface="Arial"/>
                <a:cs typeface="Arial"/>
              </a:rPr>
              <a:t>ExecutorService,</a:t>
            </a:r>
            <a:r>
              <a:rPr sz="1693" b="1" spc="18" dirty="0">
                <a:solidFill>
                  <a:srgbClr val="FFFFFF"/>
                </a:solidFill>
                <a:latin typeface="Arial"/>
                <a:cs typeface="Arial"/>
              </a:rPr>
              <a:t> </a:t>
            </a:r>
            <a:r>
              <a:rPr sz="1693" b="1" spc="-6" dirty="0">
                <a:solidFill>
                  <a:srgbClr val="FFFFFF"/>
                </a:solidFill>
                <a:latin typeface="Arial"/>
                <a:cs typeface="Arial"/>
              </a:rPr>
              <a:t>lancer</a:t>
            </a:r>
            <a:r>
              <a:rPr sz="1693" b="1" spc="12" dirty="0">
                <a:solidFill>
                  <a:srgbClr val="FFFFFF"/>
                </a:solidFill>
                <a:latin typeface="Arial"/>
                <a:cs typeface="Arial"/>
              </a:rPr>
              <a:t> </a:t>
            </a:r>
            <a:r>
              <a:rPr sz="1693" b="1" dirty="0">
                <a:solidFill>
                  <a:srgbClr val="FFFFFF"/>
                </a:solidFill>
                <a:latin typeface="Arial"/>
                <a:cs typeface="Arial"/>
              </a:rPr>
              <a:t>10</a:t>
            </a:r>
            <a:r>
              <a:rPr sz="1693" b="1" spc="18" dirty="0">
                <a:solidFill>
                  <a:srgbClr val="FFFFFF"/>
                </a:solidFill>
                <a:latin typeface="Arial"/>
                <a:cs typeface="Arial"/>
              </a:rPr>
              <a:t> </a:t>
            </a:r>
            <a:r>
              <a:rPr sz="1693" b="1" dirty="0">
                <a:solidFill>
                  <a:srgbClr val="FFFFFF"/>
                </a:solidFill>
                <a:latin typeface="Arial"/>
                <a:cs typeface="Arial"/>
              </a:rPr>
              <a:t>fois</a:t>
            </a:r>
            <a:r>
              <a:rPr sz="1693" b="1" spc="12" dirty="0">
                <a:solidFill>
                  <a:srgbClr val="FFFFFF"/>
                </a:solidFill>
                <a:latin typeface="Arial"/>
                <a:cs typeface="Arial"/>
              </a:rPr>
              <a:t> </a:t>
            </a:r>
            <a:r>
              <a:rPr sz="1693" b="1" dirty="0">
                <a:solidFill>
                  <a:srgbClr val="FFFFFF"/>
                </a:solidFill>
                <a:latin typeface="Arial"/>
                <a:cs typeface="Arial"/>
              </a:rPr>
              <a:t>le</a:t>
            </a:r>
            <a:r>
              <a:rPr sz="1693" b="1" spc="18" dirty="0">
                <a:solidFill>
                  <a:srgbClr val="FFFFFF"/>
                </a:solidFill>
                <a:latin typeface="Arial"/>
                <a:cs typeface="Arial"/>
              </a:rPr>
              <a:t> </a:t>
            </a:r>
            <a:r>
              <a:rPr sz="1693" b="1" spc="-6" dirty="0">
                <a:solidFill>
                  <a:srgbClr val="FFFFFF"/>
                </a:solidFill>
                <a:latin typeface="Arial"/>
                <a:cs typeface="Arial"/>
              </a:rPr>
              <a:t>callable</a:t>
            </a:r>
            <a:r>
              <a:rPr sz="1693" b="1" spc="12" dirty="0">
                <a:solidFill>
                  <a:srgbClr val="FFFFFF"/>
                </a:solidFill>
                <a:latin typeface="Arial"/>
                <a:cs typeface="Arial"/>
              </a:rPr>
              <a:t> </a:t>
            </a:r>
            <a:r>
              <a:rPr sz="1693" b="1" dirty="0">
                <a:solidFill>
                  <a:srgbClr val="FFFFFF"/>
                </a:solidFill>
                <a:latin typeface="Arial"/>
                <a:cs typeface="Arial"/>
              </a:rPr>
              <a:t>et</a:t>
            </a:r>
            <a:r>
              <a:rPr sz="1693" b="1" spc="12" dirty="0">
                <a:solidFill>
                  <a:srgbClr val="FFFFFF"/>
                </a:solidFill>
                <a:latin typeface="Arial"/>
                <a:cs typeface="Arial"/>
              </a:rPr>
              <a:t> </a:t>
            </a:r>
            <a:r>
              <a:rPr sz="1693" b="1" spc="-6" dirty="0">
                <a:solidFill>
                  <a:srgbClr val="FFFFFF"/>
                </a:solidFill>
                <a:latin typeface="Arial"/>
                <a:cs typeface="Arial"/>
              </a:rPr>
              <a:t>afficher</a:t>
            </a:r>
            <a:r>
              <a:rPr sz="1693" b="1" spc="18" dirty="0">
                <a:solidFill>
                  <a:srgbClr val="FFFFFF"/>
                </a:solidFill>
                <a:latin typeface="Arial"/>
                <a:cs typeface="Arial"/>
              </a:rPr>
              <a:t> </a:t>
            </a:r>
            <a:r>
              <a:rPr sz="1693" b="1" dirty="0">
                <a:solidFill>
                  <a:srgbClr val="FFFFFF"/>
                </a:solidFill>
                <a:latin typeface="Arial"/>
                <a:cs typeface="Arial"/>
              </a:rPr>
              <a:t>la</a:t>
            </a:r>
            <a:r>
              <a:rPr sz="1693" b="1" spc="18" dirty="0">
                <a:solidFill>
                  <a:srgbClr val="FFFFFF"/>
                </a:solidFill>
                <a:latin typeface="Arial"/>
                <a:cs typeface="Arial"/>
              </a:rPr>
              <a:t> </a:t>
            </a:r>
            <a:r>
              <a:rPr sz="1693" b="1" dirty="0">
                <a:solidFill>
                  <a:srgbClr val="FFFFFF"/>
                </a:solidFill>
                <a:latin typeface="Arial"/>
                <a:cs typeface="Arial"/>
              </a:rPr>
              <a:t>première</a:t>
            </a:r>
            <a:r>
              <a:rPr sz="1693" b="1" spc="6" dirty="0">
                <a:solidFill>
                  <a:srgbClr val="FFFFFF"/>
                </a:solidFill>
                <a:latin typeface="Arial"/>
                <a:cs typeface="Arial"/>
              </a:rPr>
              <a:t> </a:t>
            </a:r>
            <a:r>
              <a:rPr sz="1693" b="1" spc="-6" dirty="0">
                <a:solidFill>
                  <a:srgbClr val="FFFFFF"/>
                </a:solidFill>
                <a:latin typeface="Arial"/>
                <a:cs typeface="Arial"/>
              </a:rPr>
              <a:t>valeur</a:t>
            </a:r>
            <a:r>
              <a:rPr sz="1693" b="1" spc="18" dirty="0">
                <a:solidFill>
                  <a:srgbClr val="FFFFFF"/>
                </a:solidFill>
                <a:latin typeface="Arial"/>
                <a:cs typeface="Arial"/>
              </a:rPr>
              <a:t> </a:t>
            </a:r>
            <a:r>
              <a:rPr sz="1693" b="1" spc="-6" dirty="0">
                <a:solidFill>
                  <a:srgbClr val="FFFFFF"/>
                </a:solidFill>
                <a:latin typeface="Arial"/>
                <a:cs typeface="Arial"/>
              </a:rPr>
              <a:t>retournée. </a:t>
            </a:r>
            <a:r>
              <a:rPr sz="1693" b="1" spc="-447" dirty="0">
                <a:solidFill>
                  <a:srgbClr val="FFFFFF"/>
                </a:solidFill>
                <a:latin typeface="Arial"/>
                <a:cs typeface="Arial"/>
              </a:rPr>
              <a:t> </a:t>
            </a:r>
            <a:r>
              <a:rPr sz="1693" b="1" spc="-6" dirty="0">
                <a:solidFill>
                  <a:srgbClr val="FFFFFF"/>
                </a:solidFill>
                <a:latin typeface="Arial"/>
                <a:cs typeface="Arial"/>
              </a:rPr>
              <a:t>Utiliser</a:t>
            </a:r>
            <a:r>
              <a:rPr sz="1693" b="1" spc="12" dirty="0">
                <a:solidFill>
                  <a:srgbClr val="FFFFFF"/>
                </a:solidFill>
                <a:latin typeface="Arial"/>
                <a:cs typeface="Arial"/>
              </a:rPr>
              <a:t> </a:t>
            </a:r>
            <a:r>
              <a:rPr sz="1693" b="1" spc="-6" dirty="0">
                <a:solidFill>
                  <a:srgbClr val="FFFFFF"/>
                </a:solidFill>
                <a:latin typeface="Arial"/>
                <a:cs typeface="Arial"/>
              </a:rPr>
              <a:t>un</a:t>
            </a:r>
            <a:r>
              <a:rPr sz="1693" b="1" dirty="0">
                <a:solidFill>
                  <a:srgbClr val="FFFFFF"/>
                </a:solidFill>
                <a:latin typeface="Arial"/>
                <a:cs typeface="Arial"/>
              </a:rPr>
              <a:t> </a:t>
            </a:r>
            <a:r>
              <a:rPr sz="1693" b="1" spc="-6" dirty="0">
                <a:solidFill>
                  <a:srgbClr val="FFFFFF"/>
                </a:solidFill>
                <a:latin typeface="Arial"/>
                <a:cs typeface="Arial"/>
              </a:rPr>
              <a:t>FixedThreadPool</a:t>
            </a:r>
            <a:r>
              <a:rPr sz="1693" b="1" spc="6" dirty="0">
                <a:solidFill>
                  <a:srgbClr val="FFFFFF"/>
                </a:solidFill>
                <a:latin typeface="Arial"/>
                <a:cs typeface="Arial"/>
              </a:rPr>
              <a:t> </a:t>
            </a:r>
            <a:r>
              <a:rPr sz="1693" b="1" spc="-6" dirty="0">
                <a:solidFill>
                  <a:srgbClr val="FFFFFF"/>
                </a:solidFill>
                <a:latin typeface="Arial"/>
                <a:cs typeface="Arial"/>
              </a:rPr>
              <a:t>pour</a:t>
            </a:r>
            <a:r>
              <a:rPr sz="1693" b="1" spc="6" dirty="0">
                <a:solidFill>
                  <a:srgbClr val="FFFFFF"/>
                </a:solidFill>
                <a:latin typeface="Arial"/>
                <a:cs typeface="Arial"/>
              </a:rPr>
              <a:t> </a:t>
            </a:r>
            <a:r>
              <a:rPr sz="1693" b="1" spc="-6" dirty="0">
                <a:solidFill>
                  <a:srgbClr val="FFFFFF"/>
                </a:solidFill>
                <a:latin typeface="Arial"/>
                <a:cs typeface="Arial"/>
              </a:rPr>
              <a:t>créer</a:t>
            </a:r>
            <a:r>
              <a:rPr sz="1693" b="1" spc="12" dirty="0">
                <a:solidFill>
                  <a:srgbClr val="FFFFFF"/>
                </a:solidFill>
                <a:latin typeface="Arial"/>
                <a:cs typeface="Arial"/>
              </a:rPr>
              <a:t> </a:t>
            </a:r>
            <a:r>
              <a:rPr sz="1693" b="1" spc="-6" dirty="0">
                <a:solidFill>
                  <a:srgbClr val="FFFFFF"/>
                </a:solidFill>
                <a:latin typeface="Arial"/>
                <a:cs typeface="Arial"/>
              </a:rPr>
              <a:t>l’ExecutorService.</a:t>
            </a:r>
            <a:endParaRPr sz="1693" dirty="0">
              <a:solidFill>
                <a:prstClr val="black"/>
              </a:solidFill>
              <a:latin typeface="Arial"/>
              <a:cs typeface="Arial"/>
            </a:endParaRPr>
          </a:p>
          <a:p>
            <a:pPr defTabSz="1105601">
              <a:spcBef>
                <a:spcPts val="18"/>
              </a:spcBef>
            </a:pPr>
            <a:endParaRPr sz="1753" dirty="0">
              <a:solidFill>
                <a:prstClr val="black"/>
              </a:solidFill>
              <a:latin typeface="Arial"/>
              <a:cs typeface="Arial"/>
            </a:endParaRPr>
          </a:p>
          <a:p>
            <a:pPr marL="15356" defTabSz="1105601"/>
            <a:r>
              <a:rPr sz="1693" b="1" spc="-12" dirty="0">
                <a:solidFill>
                  <a:srgbClr val="FFFFFF"/>
                </a:solidFill>
                <a:latin typeface="Arial"/>
                <a:cs typeface="Arial"/>
              </a:rPr>
              <a:t>Bonus</a:t>
            </a:r>
            <a:r>
              <a:rPr sz="1693" b="1" spc="12" dirty="0">
                <a:solidFill>
                  <a:srgbClr val="FFFFFF"/>
                </a:solidFill>
                <a:latin typeface="Arial"/>
                <a:cs typeface="Arial"/>
              </a:rPr>
              <a:t> </a:t>
            </a:r>
            <a:r>
              <a:rPr sz="1693" b="1" dirty="0">
                <a:solidFill>
                  <a:srgbClr val="FFFFFF"/>
                </a:solidFill>
                <a:latin typeface="Arial"/>
                <a:cs typeface="Arial"/>
              </a:rPr>
              <a:t>:</a:t>
            </a:r>
            <a:r>
              <a:rPr sz="1693" b="1" spc="18" dirty="0">
                <a:solidFill>
                  <a:srgbClr val="FFFFFF"/>
                </a:solidFill>
                <a:latin typeface="Arial"/>
                <a:cs typeface="Arial"/>
              </a:rPr>
              <a:t> </a:t>
            </a:r>
            <a:r>
              <a:rPr sz="1693" b="1" spc="-6" dirty="0">
                <a:solidFill>
                  <a:srgbClr val="FFFFFF"/>
                </a:solidFill>
                <a:latin typeface="Arial"/>
                <a:cs typeface="Arial"/>
              </a:rPr>
              <a:t>utiliser</a:t>
            </a:r>
            <a:r>
              <a:rPr sz="1693" b="1" spc="24" dirty="0">
                <a:solidFill>
                  <a:srgbClr val="FFFFFF"/>
                </a:solidFill>
                <a:latin typeface="Arial"/>
                <a:cs typeface="Arial"/>
              </a:rPr>
              <a:t> </a:t>
            </a:r>
            <a:r>
              <a:rPr sz="1693" b="1" spc="-6" dirty="0">
                <a:solidFill>
                  <a:srgbClr val="FFFFFF"/>
                </a:solidFill>
                <a:latin typeface="Arial"/>
                <a:cs typeface="Arial"/>
              </a:rPr>
              <a:t>un</a:t>
            </a:r>
            <a:r>
              <a:rPr sz="1693" b="1" spc="12" dirty="0">
                <a:solidFill>
                  <a:srgbClr val="FFFFFF"/>
                </a:solidFill>
                <a:latin typeface="Arial"/>
                <a:cs typeface="Arial"/>
              </a:rPr>
              <a:t> </a:t>
            </a:r>
            <a:r>
              <a:rPr sz="1693" b="1" spc="-6" dirty="0">
                <a:solidFill>
                  <a:srgbClr val="FFFFFF"/>
                </a:solidFill>
                <a:latin typeface="Arial"/>
                <a:cs typeface="Arial"/>
              </a:rPr>
              <a:t>FixedThreadPool</a:t>
            </a:r>
            <a:r>
              <a:rPr sz="1693" b="1" spc="18" dirty="0">
                <a:solidFill>
                  <a:srgbClr val="FFFFFF"/>
                </a:solidFill>
                <a:latin typeface="Arial"/>
                <a:cs typeface="Arial"/>
              </a:rPr>
              <a:t> </a:t>
            </a:r>
            <a:r>
              <a:rPr sz="1693" b="1" spc="-6" dirty="0">
                <a:solidFill>
                  <a:srgbClr val="FFFFFF"/>
                </a:solidFill>
                <a:latin typeface="Arial"/>
                <a:cs typeface="Arial"/>
              </a:rPr>
              <a:t>et</a:t>
            </a:r>
            <a:r>
              <a:rPr sz="1693" b="1" spc="18" dirty="0">
                <a:solidFill>
                  <a:srgbClr val="FFFFFF"/>
                </a:solidFill>
                <a:latin typeface="Arial"/>
                <a:cs typeface="Arial"/>
              </a:rPr>
              <a:t> </a:t>
            </a:r>
            <a:r>
              <a:rPr sz="1693" b="1" dirty="0">
                <a:solidFill>
                  <a:srgbClr val="FFFFFF"/>
                </a:solidFill>
                <a:latin typeface="Arial"/>
                <a:cs typeface="Arial"/>
              </a:rPr>
              <a:t>le</a:t>
            </a:r>
            <a:r>
              <a:rPr sz="1693" b="1" spc="18" dirty="0">
                <a:solidFill>
                  <a:srgbClr val="FFFFFF"/>
                </a:solidFill>
                <a:latin typeface="Arial"/>
                <a:cs typeface="Arial"/>
              </a:rPr>
              <a:t> </a:t>
            </a:r>
            <a:r>
              <a:rPr sz="1693" b="1" spc="-6" dirty="0">
                <a:solidFill>
                  <a:srgbClr val="FFFFFF"/>
                </a:solidFill>
                <a:latin typeface="Arial"/>
                <a:cs typeface="Arial"/>
              </a:rPr>
              <a:t>dimensionner</a:t>
            </a:r>
            <a:r>
              <a:rPr sz="1693" b="1" spc="18" dirty="0">
                <a:solidFill>
                  <a:srgbClr val="FFFFFF"/>
                </a:solidFill>
                <a:latin typeface="Arial"/>
                <a:cs typeface="Arial"/>
              </a:rPr>
              <a:t> </a:t>
            </a:r>
            <a:r>
              <a:rPr sz="1693" b="1" spc="-6" dirty="0">
                <a:solidFill>
                  <a:srgbClr val="FFFFFF"/>
                </a:solidFill>
                <a:latin typeface="Arial"/>
                <a:cs typeface="Arial"/>
              </a:rPr>
              <a:t>correctement</a:t>
            </a:r>
            <a:r>
              <a:rPr sz="1693" b="1" spc="18" dirty="0">
                <a:solidFill>
                  <a:srgbClr val="FFFFFF"/>
                </a:solidFill>
                <a:latin typeface="Arial"/>
                <a:cs typeface="Arial"/>
              </a:rPr>
              <a:t> </a:t>
            </a:r>
            <a:r>
              <a:rPr sz="1693" b="1" spc="-12" dirty="0">
                <a:solidFill>
                  <a:srgbClr val="FFFFFF"/>
                </a:solidFill>
                <a:latin typeface="Arial"/>
                <a:cs typeface="Arial"/>
              </a:rPr>
              <a:t>pour</a:t>
            </a:r>
            <a:r>
              <a:rPr sz="1693" b="1" spc="24" dirty="0">
                <a:solidFill>
                  <a:srgbClr val="FFFFFF"/>
                </a:solidFill>
                <a:latin typeface="Arial"/>
                <a:cs typeface="Arial"/>
              </a:rPr>
              <a:t> </a:t>
            </a:r>
            <a:r>
              <a:rPr sz="1693" b="1" spc="-6" dirty="0">
                <a:solidFill>
                  <a:srgbClr val="FFFFFF"/>
                </a:solidFill>
                <a:latin typeface="Arial"/>
                <a:cs typeface="Arial"/>
              </a:rPr>
              <a:t>l’exercice.</a:t>
            </a:r>
            <a:endParaRPr sz="1693" dirty="0">
              <a:solidFill>
                <a:prstClr val="black"/>
              </a:solidFill>
              <a:latin typeface="Arial"/>
              <a:cs typeface="Arial"/>
            </a:endParaRPr>
          </a:p>
        </p:txBody>
      </p:sp>
      <p:sp>
        <p:nvSpPr>
          <p:cNvPr id="5" name="object 5"/>
          <p:cNvSpPr txBox="1"/>
          <p:nvPr/>
        </p:nvSpPr>
        <p:spPr>
          <a:xfrm>
            <a:off x="310649" y="6475843"/>
            <a:ext cx="11445739" cy="350340"/>
          </a:xfrm>
          <a:prstGeom prst="rect">
            <a:avLst/>
          </a:prstGeom>
        </p:spPr>
        <p:txBody>
          <a:bodyPr vert="horz" wrap="square" lIns="0" tIns="15355" rIns="0" bIns="0" rtlCol="0">
            <a:spAutoFit/>
          </a:bodyPr>
          <a:lstStyle/>
          <a:p>
            <a:pPr marL="15356" defTabSz="1105601">
              <a:spcBef>
                <a:spcPts val="121"/>
              </a:spcBef>
            </a:pPr>
            <a:r>
              <a:rPr sz="2176" i="1" spc="-6" dirty="0">
                <a:solidFill>
                  <a:srgbClr val="F8F9F3"/>
                </a:solidFill>
                <a:latin typeface="Arial"/>
                <a:cs typeface="Arial"/>
              </a:rPr>
              <a:t>https://docs.oracle.com/javase/8/docs/api/java/util/concurrent/ScheduledExecutorService.html</a:t>
            </a:r>
            <a:endParaRPr sz="2176">
              <a:solidFill>
                <a:prstClr val="black"/>
              </a:solidFill>
              <a:latin typeface="Arial"/>
              <a:cs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AC79A-1A61-4F43-CD68-2FE5C4347FB6}"/>
              </a:ext>
            </a:extLst>
          </p:cNvPr>
          <p:cNvSpPr>
            <a:spLocks noGrp="1"/>
          </p:cNvSpPr>
          <p:nvPr>
            <p:ph type="title"/>
          </p:nvPr>
        </p:nvSpPr>
        <p:spPr/>
        <p:txBody>
          <a:bodyPr/>
          <a:lstStyle/>
          <a:p>
            <a:r>
              <a:rPr lang="fr-FR" dirty="0"/>
              <a:t>COMMIT</a:t>
            </a:r>
          </a:p>
        </p:txBody>
      </p:sp>
      <p:sp>
        <p:nvSpPr>
          <p:cNvPr id="3" name="Espace réservé du texte 2">
            <a:extLst>
              <a:ext uri="{FF2B5EF4-FFF2-40B4-BE49-F238E27FC236}">
                <a16:creationId xmlns:a16="http://schemas.microsoft.com/office/drawing/2014/main" id="{A764D0E9-82A3-42AE-B9EC-470FACA58C16}"/>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2926872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4014" y="214991"/>
            <a:ext cx="5142444" cy="573671"/>
          </a:xfrm>
          <a:prstGeom prst="rect">
            <a:avLst/>
          </a:prstGeom>
        </p:spPr>
        <p:txBody>
          <a:bodyPr vert="horz" wrap="square" lIns="0" tIns="15355" rIns="0" bIns="0" rtlCol="0">
            <a:spAutoFit/>
          </a:bodyPr>
          <a:lstStyle/>
          <a:p>
            <a:pPr marL="15356">
              <a:spcBef>
                <a:spcPts val="121"/>
              </a:spcBef>
            </a:pPr>
            <a:r>
              <a:rPr spc="-6" dirty="0">
                <a:latin typeface="Arial"/>
                <a:cs typeface="Arial"/>
              </a:rPr>
              <a:t>Les</a:t>
            </a:r>
            <a:r>
              <a:rPr spc="-42" dirty="0">
                <a:latin typeface="Arial"/>
                <a:cs typeface="Arial"/>
              </a:rPr>
              <a:t> </a:t>
            </a:r>
            <a:r>
              <a:rPr spc="-12" dirty="0">
                <a:latin typeface="Arial"/>
                <a:cs typeface="Arial"/>
              </a:rPr>
              <a:t>barrières</a:t>
            </a:r>
            <a:r>
              <a:rPr spc="-48" dirty="0">
                <a:latin typeface="Arial"/>
                <a:cs typeface="Arial"/>
              </a:rPr>
              <a:t> </a:t>
            </a:r>
            <a:r>
              <a:rPr spc="-6" dirty="0">
                <a:latin typeface="Arial"/>
                <a:cs typeface="Arial"/>
              </a:rPr>
              <a:t>cycliques</a:t>
            </a:r>
          </a:p>
        </p:txBody>
      </p:sp>
      <p:sp>
        <p:nvSpPr>
          <p:cNvPr id="4" name="object 4"/>
          <p:cNvSpPr txBox="1"/>
          <p:nvPr/>
        </p:nvSpPr>
        <p:spPr>
          <a:xfrm>
            <a:off x="797760" y="978771"/>
            <a:ext cx="10176635" cy="676088"/>
          </a:xfrm>
          <a:prstGeom prst="rect">
            <a:avLst/>
          </a:prstGeom>
        </p:spPr>
        <p:txBody>
          <a:bodyPr vert="horz" wrap="square" lIns="0" tIns="34549" rIns="0" bIns="0" rtlCol="0">
            <a:spAutoFit/>
          </a:bodyPr>
          <a:lstStyle/>
          <a:p>
            <a:pPr marL="15356" marR="6142" defTabSz="1105601">
              <a:lnSpc>
                <a:spcPts val="2527"/>
              </a:lnSpc>
              <a:spcBef>
                <a:spcPts val="272"/>
              </a:spcBef>
            </a:pPr>
            <a:r>
              <a:rPr sz="2176" b="1" spc="260" dirty="0">
                <a:solidFill>
                  <a:srgbClr val="FFFFFF"/>
                </a:solidFill>
                <a:latin typeface="Trebuchet MS"/>
                <a:cs typeface="Trebuchet MS"/>
              </a:rPr>
              <a:t>Une</a:t>
            </a:r>
            <a:r>
              <a:rPr sz="2176" b="1" spc="97" dirty="0">
                <a:solidFill>
                  <a:srgbClr val="FFFFFF"/>
                </a:solidFill>
                <a:latin typeface="Trebuchet MS"/>
                <a:cs typeface="Trebuchet MS"/>
              </a:rPr>
              <a:t> </a:t>
            </a:r>
            <a:r>
              <a:rPr sz="2176" b="1" spc="187" dirty="0">
                <a:solidFill>
                  <a:srgbClr val="FFFFFF"/>
                </a:solidFill>
                <a:latin typeface="Trebuchet MS"/>
                <a:cs typeface="Trebuchet MS"/>
              </a:rPr>
              <a:t>barrière</a:t>
            </a:r>
            <a:r>
              <a:rPr sz="2176" b="1" spc="103" dirty="0">
                <a:solidFill>
                  <a:srgbClr val="FFFFFF"/>
                </a:solidFill>
                <a:latin typeface="Trebuchet MS"/>
                <a:cs typeface="Trebuchet MS"/>
              </a:rPr>
              <a:t> </a:t>
            </a:r>
            <a:r>
              <a:rPr sz="2176" b="1" spc="193" dirty="0">
                <a:solidFill>
                  <a:srgbClr val="FFFFFF"/>
                </a:solidFill>
                <a:latin typeface="Trebuchet MS"/>
                <a:cs typeface="Trebuchet MS"/>
              </a:rPr>
              <a:t>cyclique</a:t>
            </a:r>
            <a:r>
              <a:rPr sz="2176" b="1" spc="97" dirty="0">
                <a:solidFill>
                  <a:srgbClr val="FFFFFF"/>
                </a:solidFill>
                <a:latin typeface="Trebuchet MS"/>
                <a:cs typeface="Trebuchet MS"/>
              </a:rPr>
              <a:t> </a:t>
            </a:r>
            <a:r>
              <a:rPr sz="2176" b="1" spc="187" dirty="0">
                <a:solidFill>
                  <a:srgbClr val="FFFFFF"/>
                </a:solidFill>
                <a:latin typeface="Trebuchet MS"/>
                <a:cs typeface="Trebuchet MS"/>
              </a:rPr>
              <a:t>(CyclicBarrier)</a:t>
            </a:r>
            <a:r>
              <a:rPr sz="2176" b="1" spc="103" dirty="0">
                <a:solidFill>
                  <a:srgbClr val="FFFFFF"/>
                </a:solidFill>
                <a:latin typeface="Trebuchet MS"/>
                <a:cs typeface="Trebuchet MS"/>
              </a:rPr>
              <a:t> </a:t>
            </a:r>
            <a:r>
              <a:rPr sz="2176" b="1" spc="247" dirty="0">
                <a:solidFill>
                  <a:srgbClr val="FFFFFF"/>
                </a:solidFill>
                <a:latin typeface="Trebuchet MS"/>
                <a:cs typeface="Trebuchet MS"/>
              </a:rPr>
              <a:t>est</a:t>
            </a:r>
            <a:r>
              <a:rPr sz="2176" b="1" spc="103" dirty="0">
                <a:solidFill>
                  <a:srgbClr val="FFFFFF"/>
                </a:solidFill>
                <a:latin typeface="Trebuchet MS"/>
                <a:cs typeface="Trebuchet MS"/>
              </a:rPr>
              <a:t> </a:t>
            </a:r>
            <a:r>
              <a:rPr sz="2176" b="1" spc="247" dirty="0">
                <a:solidFill>
                  <a:srgbClr val="FFFFFF"/>
                </a:solidFill>
                <a:latin typeface="Trebuchet MS"/>
                <a:cs typeface="Trebuchet MS"/>
              </a:rPr>
              <a:t>une</a:t>
            </a:r>
            <a:r>
              <a:rPr sz="2176" b="1" spc="97" dirty="0">
                <a:solidFill>
                  <a:srgbClr val="FFFFFF"/>
                </a:solidFill>
                <a:latin typeface="Trebuchet MS"/>
                <a:cs typeface="Trebuchet MS"/>
              </a:rPr>
              <a:t> </a:t>
            </a:r>
            <a:r>
              <a:rPr sz="2176" b="1" spc="187" dirty="0">
                <a:solidFill>
                  <a:srgbClr val="FFFFFF"/>
                </a:solidFill>
                <a:latin typeface="Trebuchet MS"/>
                <a:cs typeface="Trebuchet MS"/>
              </a:rPr>
              <a:t>barrière</a:t>
            </a:r>
            <a:r>
              <a:rPr sz="2176" b="1" spc="103" dirty="0">
                <a:solidFill>
                  <a:srgbClr val="FFFFFF"/>
                </a:solidFill>
                <a:latin typeface="Trebuchet MS"/>
                <a:cs typeface="Trebuchet MS"/>
              </a:rPr>
              <a:t> </a:t>
            </a:r>
            <a:r>
              <a:rPr sz="2176" b="1" spc="193" dirty="0">
                <a:solidFill>
                  <a:srgbClr val="FFFFFF"/>
                </a:solidFill>
                <a:latin typeface="Trebuchet MS"/>
                <a:cs typeface="Trebuchet MS"/>
              </a:rPr>
              <a:t>réutilisable </a:t>
            </a:r>
            <a:r>
              <a:rPr sz="2176" b="1" spc="-635" dirty="0">
                <a:solidFill>
                  <a:srgbClr val="FFFFFF"/>
                </a:solidFill>
                <a:latin typeface="Trebuchet MS"/>
                <a:cs typeface="Trebuchet MS"/>
              </a:rPr>
              <a:t> </a:t>
            </a:r>
            <a:r>
              <a:rPr sz="2176" b="1" spc="200" dirty="0">
                <a:solidFill>
                  <a:srgbClr val="FFFFFF"/>
                </a:solidFill>
                <a:latin typeface="Trebuchet MS"/>
                <a:cs typeface="Trebuchet MS"/>
              </a:rPr>
              <a:t>(d’où</a:t>
            </a:r>
            <a:r>
              <a:rPr sz="2176" b="1" spc="91" dirty="0">
                <a:solidFill>
                  <a:srgbClr val="FFFFFF"/>
                </a:solidFill>
                <a:latin typeface="Trebuchet MS"/>
                <a:cs typeface="Trebuchet MS"/>
              </a:rPr>
              <a:t> </a:t>
            </a:r>
            <a:r>
              <a:rPr sz="2176" b="1" spc="157" dirty="0">
                <a:solidFill>
                  <a:srgbClr val="FFFFFF"/>
                </a:solidFill>
                <a:latin typeface="Trebuchet MS"/>
                <a:cs typeface="Trebuchet MS"/>
              </a:rPr>
              <a:t>le</a:t>
            </a:r>
            <a:r>
              <a:rPr sz="2176" b="1" spc="97" dirty="0">
                <a:solidFill>
                  <a:srgbClr val="FFFFFF"/>
                </a:solidFill>
                <a:latin typeface="Trebuchet MS"/>
                <a:cs typeface="Trebuchet MS"/>
              </a:rPr>
              <a:t> </a:t>
            </a:r>
            <a:r>
              <a:rPr sz="2176" b="1" spc="230" dirty="0">
                <a:solidFill>
                  <a:srgbClr val="FFFFFF"/>
                </a:solidFill>
                <a:latin typeface="Trebuchet MS"/>
                <a:cs typeface="Trebuchet MS"/>
              </a:rPr>
              <a:t>terme</a:t>
            </a:r>
            <a:r>
              <a:rPr sz="2176" b="1" spc="97" dirty="0">
                <a:solidFill>
                  <a:srgbClr val="FFFFFF"/>
                </a:solidFill>
                <a:latin typeface="Trebuchet MS"/>
                <a:cs typeface="Trebuchet MS"/>
              </a:rPr>
              <a:t> </a:t>
            </a:r>
            <a:r>
              <a:rPr sz="2176" b="1" spc="175" dirty="0">
                <a:solidFill>
                  <a:srgbClr val="FFFFFF"/>
                </a:solidFill>
                <a:latin typeface="Trebuchet MS"/>
                <a:cs typeface="Trebuchet MS"/>
              </a:rPr>
              <a:t>cyclique).</a:t>
            </a:r>
            <a:r>
              <a:rPr sz="2176" b="1" spc="91" dirty="0">
                <a:solidFill>
                  <a:srgbClr val="FFFFFF"/>
                </a:solidFill>
                <a:latin typeface="Trebuchet MS"/>
                <a:cs typeface="Trebuchet MS"/>
              </a:rPr>
              <a:t> </a:t>
            </a:r>
            <a:r>
              <a:rPr sz="2176" b="1" spc="163" dirty="0">
                <a:solidFill>
                  <a:srgbClr val="FFFFFF"/>
                </a:solidFill>
                <a:latin typeface="Trebuchet MS"/>
                <a:cs typeface="Trebuchet MS"/>
              </a:rPr>
              <a:t>Elle</a:t>
            </a:r>
            <a:r>
              <a:rPr sz="2176" b="1" spc="97" dirty="0">
                <a:solidFill>
                  <a:srgbClr val="FFFFFF"/>
                </a:solidFill>
                <a:latin typeface="Trebuchet MS"/>
                <a:cs typeface="Trebuchet MS"/>
              </a:rPr>
              <a:t> </a:t>
            </a:r>
            <a:r>
              <a:rPr sz="2176" b="1" spc="212" dirty="0">
                <a:solidFill>
                  <a:srgbClr val="FFFFFF"/>
                </a:solidFill>
                <a:latin typeface="Trebuchet MS"/>
                <a:cs typeface="Trebuchet MS"/>
              </a:rPr>
              <a:t>fonctionne</a:t>
            </a:r>
            <a:r>
              <a:rPr sz="2176" b="1" spc="97" dirty="0">
                <a:solidFill>
                  <a:srgbClr val="FFFFFF"/>
                </a:solidFill>
                <a:latin typeface="Trebuchet MS"/>
                <a:cs typeface="Trebuchet MS"/>
              </a:rPr>
              <a:t> </a:t>
            </a:r>
            <a:r>
              <a:rPr sz="2176" b="1" spc="284" dirty="0">
                <a:solidFill>
                  <a:srgbClr val="FFFFFF"/>
                </a:solidFill>
                <a:latin typeface="Trebuchet MS"/>
                <a:cs typeface="Trebuchet MS"/>
              </a:rPr>
              <a:t>comme</a:t>
            </a:r>
            <a:r>
              <a:rPr sz="2176" b="1" spc="97" dirty="0">
                <a:solidFill>
                  <a:srgbClr val="FFFFFF"/>
                </a:solidFill>
                <a:latin typeface="Trebuchet MS"/>
                <a:cs typeface="Trebuchet MS"/>
              </a:rPr>
              <a:t> </a:t>
            </a:r>
            <a:r>
              <a:rPr sz="2176" b="1" spc="218" dirty="0">
                <a:solidFill>
                  <a:srgbClr val="FFFFFF"/>
                </a:solidFill>
                <a:latin typeface="Trebuchet MS"/>
                <a:cs typeface="Trebuchet MS"/>
              </a:rPr>
              <a:t>suit</a:t>
            </a:r>
            <a:r>
              <a:rPr sz="2176" b="1" spc="97" dirty="0">
                <a:solidFill>
                  <a:srgbClr val="FFFFFF"/>
                </a:solidFill>
                <a:latin typeface="Trebuchet MS"/>
                <a:cs typeface="Trebuchet MS"/>
              </a:rPr>
              <a:t> </a:t>
            </a:r>
            <a:r>
              <a:rPr sz="2176" b="1" spc="67" dirty="0">
                <a:solidFill>
                  <a:srgbClr val="FFFFFF"/>
                </a:solidFill>
                <a:latin typeface="Trebuchet MS"/>
                <a:cs typeface="Trebuchet MS"/>
              </a:rPr>
              <a:t>:</a:t>
            </a:r>
            <a:endParaRPr sz="2176" dirty="0">
              <a:solidFill>
                <a:prstClr val="black"/>
              </a:solidFill>
              <a:latin typeface="Trebuchet MS"/>
              <a:cs typeface="Trebuchet MS"/>
            </a:endParaRPr>
          </a:p>
        </p:txBody>
      </p:sp>
      <p:sp>
        <p:nvSpPr>
          <p:cNvPr id="8" name="object 8"/>
          <p:cNvSpPr txBox="1"/>
          <p:nvPr/>
        </p:nvSpPr>
        <p:spPr>
          <a:xfrm>
            <a:off x="964446" y="1933015"/>
            <a:ext cx="10935111" cy="3946214"/>
          </a:xfrm>
          <a:prstGeom prst="rect">
            <a:avLst/>
          </a:prstGeom>
        </p:spPr>
        <p:txBody>
          <a:bodyPr vert="horz" wrap="square" lIns="0" tIns="34549" rIns="0" bIns="0" rtlCol="0">
            <a:spAutoFit/>
          </a:bodyPr>
          <a:lstStyle/>
          <a:p>
            <a:pPr marL="406923" marR="6142" indent="-392335" defTabSz="1105601">
              <a:lnSpc>
                <a:spcPts val="2527"/>
              </a:lnSpc>
              <a:spcBef>
                <a:spcPts val="272"/>
              </a:spcBef>
              <a:buClr>
                <a:srgbClr val="0058FF"/>
              </a:buClr>
              <a:buSzPct val="75000"/>
              <a:buFont typeface="Lucida Sans Unicode"/>
              <a:buChar char="●"/>
              <a:tabLst>
                <a:tab pos="406923" algn="l"/>
                <a:tab pos="407690" algn="l"/>
              </a:tabLst>
            </a:pPr>
            <a:r>
              <a:rPr lang="fr-FR" sz="2176" b="1" spc="163" dirty="0">
                <a:solidFill>
                  <a:srgbClr val="FFFFFF"/>
                </a:solidFill>
                <a:latin typeface="Trebuchet MS"/>
                <a:cs typeface="Trebuchet MS"/>
              </a:rPr>
              <a:t>Initialisation : Nombre de threads à attendre + Action optionnelle.</a:t>
            </a:r>
          </a:p>
          <a:p>
            <a:pPr marL="406923" marR="6142" indent="-392335" defTabSz="1105601">
              <a:lnSpc>
                <a:spcPts val="2527"/>
              </a:lnSpc>
              <a:spcBef>
                <a:spcPts val="272"/>
              </a:spcBef>
              <a:buClr>
                <a:srgbClr val="0058FF"/>
              </a:buClr>
              <a:buSzPct val="75000"/>
              <a:buFont typeface="Lucida Sans Unicode"/>
              <a:buChar char="●"/>
              <a:tabLst>
                <a:tab pos="406923" algn="l"/>
                <a:tab pos="407690" algn="l"/>
              </a:tabLst>
            </a:pPr>
            <a:r>
              <a:rPr lang="fr-FR" sz="2176" b="1" spc="163" dirty="0">
                <a:solidFill>
                  <a:srgbClr val="FFFFFF"/>
                </a:solidFill>
                <a:latin typeface="Trebuchet MS"/>
                <a:cs typeface="Trebuchet MS"/>
              </a:rPr>
              <a:t>Méthode : </a:t>
            </a:r>
            <a:r>
              <a:rPr lang="fr-FR" sz="2176" b="1" spc="163" dirty="0" err="1">
                <a:solidFill>
                  <a:srgbClr val="FFFFFF"/>
                </a:solidFill>
                <a:latin typeface="Trebuchet MS"/>
                <a:cs typeface="Trebuchet MS"/>
              </a:rPr>
              <a:t>CyclicBarrier.await</a:t>
            </a:r>
            <a:r>
              <a:rPr lang="fr-FR" sz="2176" b="1" spc="163" dirty="0">
                <a:solidFill>
                  <a:srgbClr val="FFFFFF"/>
                </a:solidFill>
                <a:latin typeface="Trebuchet MS"/>
                <a:cs typeface="Trebuchet MS"/>
              </a:rPr>
              <a:t>()</a:t>
            </a:r>
          </a:p>
          <a:p>
            <a:pPr marL="406923" marR="6142" indent="-392335" defTabSz="1105601">
              <a:lnSpc>
                <a:spcPts val="2527"/>
              </a:lnSpc>
              <a:spcBef>
                <a:spcPts val="272"/>
              </a:spcBef>
              <a:buClr>
                <a:srgbClr val="0058FF"/>
              </a:buClr>
              <a:buSzPct val="75000"/>
              <a:buFont typeface="Lucida Sans Unicode"/>
              <a:buChar char="●"/>
              <a:tabLst>
                <a:tab pos="406923" algn="l"/>
                <a:tab pos="407690" algn="l"/>
              </a:tabLst>
            </a:pPr>
            <a:endParaRPr lang="fr-FR" sz="2176" b="1" spc="163" dirty="0">
              <a:solidFill>
                <a:srgbClr val="FFFFFF"/>
              </a:solidFill>
              <a:latin typeface="Trebuchet MS"/>
              <a:cs typeface="Trebuchet MS"/>
            </a:endParaRPr>
          </a:p>
          <a:p>
            <a:pPr marL="406923" marR="6142" indent="-392335" defTabSz="1105601">
              <a:lnSpc>
                <a:spcPts val="2527"/>
              </a:lnSpc>
              <a:spcBef>
                <a:spcPts val="272"/>
              </a:spcBef>
              <a:buClr>
                <a:srgbClr val="0058FF"/>
              </a:buClr>
              <a:buSzPct val="75000"/>
              <a:buFont typeface="Lucida Sans Unicode"/>
              <a:buChar char="●"/>
              <a:tabLst>
                <a:tab pos="406923" algn="l"/>
                <a:tab pos="407690" algn="l"/>
              </a:tabLst>
            </a:pPr>
            <a:r>
              <a:rPr lang="fr-FR" sz="2176" b="1" spc="163" dirty="0">
                <a:solidFill>
                  <a:srgbClr val="FFFFFF"/>
                </a:solidFill>
                <a:latin typeface="Trebuchet MS"/>
                <a:cs typeface="Trebuchet MS"/>
              </a:rPr>
              <a:t>    Incrémente le nombre d'attentes.</a:t>
            </a:r>
          </a:p>
          <a:p>
            <a:pPr marL="406923" marR="6142" indent="-392335" defTabSz="1105601">
              <a:lnSpc>
                <a:spcPts val="2527"/>
              </a:lnSpc>
              <a:spcBef>
                <a:spcPts val="272"/>
              </a:spcBef>
              <a:buClr>
                <a:srgbClr val="0058FF"/>
              </a:buClr>
              <a:buSzPct val="75000"/>
              <a:buFont typeface="Lucida Sans Unicode"/>
              <a:buChar char="●"/>
              <a:tabLst>
                <a:tab pos="406923" algn="l"/>
                <a:tab pos="407690" algn="l"/>
              </a:tabLst>
            </a:pPr>
            <a:endParaRPr lang="fr-FR" sz="2176" b="1" spc="163" dirty="0">
              <a:solidFill>
                <a:srgbClr val="FFFFFF"/>
              </a:solidFill>
              <a:latin typeface="Trebuchet MS"/>
              <a:cs typeface="Trebuchet MS"/>
            </a:endParaRPr>
          </a:p>
          <a:p>
            <a:pPr marL="406923" marR="6142" indent="-392335" defTabSz="1105601">
              <a:lnSpc>
                <a:spcPts val="2527"/>
              </a:lnSpc>
              <a:spcBef>
                <a:spcPts val="272"/>
              </a:spcBef>
              <a:buClr>
                <a:srgbClr val="0058FF"/>
              </a:buClr>
              <a:buSzPct val="75000"/>
              <a:buFont typeface="Lucida Sans Unicode"/>
              <a:buChar char="●"/>
              <a:tabLst>
                <a:tab pos="406923" algn="l"/>
                <a:tab pos="407690" algn="l"/>
              </a:tabLst>
            </a:pPr>
            <a:r>
              <a:rPr lang="fr-FR" sz="2176" b="1" spc="163" dirty="0">
                <a:solidFill>
                  <a:srgbClr val="FFFFFF"/>
                </a:solidFill>
                <a:latin typeface="Trebuchet MS"/>
                <a:cs typeface="Trebuchet MS"/>
              </a:rPr>
              <a:t>État des Threads :</a:t>
            </a:r>
          </a:p>
          <a:p>
            <a:pPr marL="406923" marR="6142" indent="-392335" defTabSz="1105601">
              <a:lnSpc>
                <a:spcPts val="2527"/>
              </a:lnSpc>
              <a:spcBef>
                <a:spcPts val="272"/>
              </a:spcBef>
              <a:buClr>
                <a:srgbClr val="0058FF"/>
              </a:buClr>
              <a:buSzPct val="75000"/>
              <a:buFont typeface="Lucida Sans Unicode"/>
              <a:buChar char="●"/>
              <a:tabLst>
                <a:tab pos="406923" algn="l"/>
                <a:tab pos="407690" algn="l"/>
              </a:tabLst>
            </a:pPr>
            <a:endParaRPr lang="fr-FR" sz="2176" b="1" spc="163" dirty="0">
              <a:solidFill>
                <a:srgbClr val="FFFFFF"/>
              </a:solidFill>
              <a:latin typeface="Trebuchet MS"/>
              <a:cs typeface="Trebuchet MS"/>
            </a:endParaRPr>
          </a:p>
          <a:p>
            <a:pPr marL="406923" marR="6142" indent="-392335" defTabSz="1105601">
              <a:lnSpc>
                <a:spcPts val="2527"/>
              </a:lnSpc>
              <a:spcBef>
                <a:spcPts val="272"/>
              </a:spcBef>
              <a:buClr>
                <a:srgbClr val="0058FF"/>
              </a:buClr>
              <a:buSzPct val="75000"/>
              <a:buFont typeface="Lucida Sans Unicode"/>
              <a:buChar char="●"/>
              <a:tabLst>
                <a:tab pos="406923" algn="l"/>
                <a:tab pos="407690" algn="l"/>
              </a:tabLst>
            </a:pPr>
            <a:r>
              <a:rPr lang="fr-FR" sz="2176" b="1" spc="163" dirty="0">
                <a:solidFill>
                  <a:srgbClr val="FFFFFF"/>
                </a:solidFill>
                <a:latin typeface="Trebuchet MS"/>
                <a:cs typeface="Trebuchet MS"/>
              </a:rPr>
              <a:t>    BLOCKED si nombre d'attentes &lt; nombre de threads à attendre.</a:t>
            </a:r>
          </a:p>
          <a:p>
            <a:pPr marL="406923" marR="6142" indent="-392335" defTabSz="1105601">
              <a:lnSpc>
                <a:spcPts val="2527"/>
              </a:lnSpc>
              <a:spcBef>
                <a:spcPts val="272"/>
              </a:spcBef>
              <a:buClr>
                <a:srgbClr val="0058FF"/>
              </a:buClr>
              <a:buSzPct val="75000"/>
              <a:buFont typeface="Lucida Sans Unicode"/>
              <a:buChar char="●"/>
              <a:tabLst>
                <a:tab pos="406923" algn="l"/>
                <a:tab pos="407690" algn="l"/>
              </a:tabLst>
            </a:pPr>
            <a:r>
              <a:rPr lang="fr-FR" sz="2176" b="1" spc="163" dirty="0">
                <a:solidFill>
                  <a:srgbClr val="FFFFFF"/>
                </a:solidFill>
                <a:latin typeface="Trebuchet MS"/>
                <a:cs typeface="Trebuchet MS"/>
              </a:rPr>
              <a:t>    RUNNABLE lorsque la barrière s'ouvre.</a:t>
            </a:r>
          </a:p>
          <a:p>
            <a:pPr marL="406923" marR="6142" indent="-392335" defTabSz="1105601">
              <a:lnSpc>
                <a:spcPts val="2527"/>
              </a:lnSpc>
              <a:spcBef>
                <a:spcPts val="272"/>
              </a:spcBef>
              <a:buClr>
                <a:srgbClr val="0058FF"/>
              </a:buClr>
              <a:buSzPct val="75000"/>
              <a:buFont typeface="Lucida Sans Unicode"/>
              <a:buChar char="●"/>
              <a:tabLst>
                <a:tab pos="406923" algn="l"/>
                <a:tab pos="407690" algn="l"/>
              </a:tabLst>
            </a:pPr>
            <a:endParaRPr lang="fr-FR" sz="2176" b="1" spc="163" dirty="0">
              <a:solidFill>
                <a:srgbClr val="FFFFFF"/>
              </a:solidFill>
              <a:latin typeface="Trebuchet MS"/>
              <a:cs typeface="Trebuchet MS"/>
            </a:endParaRPr>
          </a:p>
          <a:p>
            <a:pPr marL="406923" marR="6142" indent="-392335" defTabSz="1105601">
              <a:lnSpc>
                <a:spcPts val="2527"/>
              </a:lnSpc>
              <a:spcBef>
                <a:spcPts val="272"/>
              </a:spcBef>
              <a:buClr>
                <a:srgbClr val="0058FF"/>
              </a:buClr>
              <a:buSzPct val="75000"/>
              <a:buFont typeface="Lucida Sans Unicode"/>
              <a:buChar char="●"/>
              <a:tabLst>
                <a:tab pos="406923" algn="l"/>
                <a:tab pos="407690" algn="l"/>
              </a:tabLst>
            </a:pPr>
            <a:r>
              <a:rPr lang="fr-FR" sz="2176" b="1" spc="163" dirty="0">
                <a:solidFill>
                  <a:srgbClr val="FFFFFF"/>
                </a:solidFill>
                <a:latin typeface="Trebuchet MS"/>
                <a:cs typeface="Trebuchet MS"/>
              </a:rPr>
              <a:t>Action : Effectuée une fois le seuil atteint.</a:t>
            </a:r>
            <a:endParaRPr sz="2176" dirty="0">
              <a:solidFill>
                <a:prstClr val="black"/>
              </a:solidFill>
              <a:latin typeface="Trebuchet MS"/>
              <a:cs typeface="Trebuchet M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E7C51B-3FAD-8B8A-89AB-2D54A3E836C5}"/>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BF843941-F53F-E625-0B17-601453B46D6E}"/>
              </a:ext>
            </a:extLst>
          </p:cNvPr>
          <p:cNvSpPr>
            <a:spLocks noGrp="1"/>
          </p:cNvSpPr>
          <p:nvPr>
            <p:ph type="body" idx="1"/>
          </p:nvPr>
        </p:nvSpPr>
        <p:spPr/>
        <p:txBody>
          <a:bodyPr/>
          <a:lstStyle/>
          <a:p>
            <a:endParaRPr lang="fr-FR"/>
          </a:p>
        </p:txBody>
      </p:sp>
      <p:pic>
        <p:nvPicPr>
          <p:cNvPr id="5" name="Image 4">
            <a:extLst>
              <a:ext uri="{FF2B5EF4-FFF2-40B4-BE49-F238E27FC236}">
                <a16:creationId xmlns:a16="http://schemas.microsoft.com/office/drawing/2014/main" id="{EBAEAA96-3922-A971-CB97-0E99F5B1F9A7}"/>
              </a:ext>
            </a:extLst>
          </p:cNvPr>
          <p:cNvPicPr>
            <a:picLocks noChangeAspect="1"/>
          </p:cNvPicPr>
          <p:nvPr/>
        </p:nvPicPr>
        <p:blipFill>
          <a:blip r:embed="rId3"/>
          <a:stretch>
            <a:fillRect/>
          </a:stretch>
        </p:blipFill>
        <p:spPr>
          <a:xfrm>
            <a:off x="244989" y="484034"/>
            <a:ext cx="6860310" cy="3198280"/>
          </a:xfrm>
          <a:prstGeom prst="rect">
            <a:avLst/>
          </a:prstGeom>
        </p:spPr>
      </p:pic>
      <p:pic>
        <p:nvPicPr>
          <p:cNvPr id="7" name="Image 6">
            <a:extLst>
              <a:ext uri="{FF2B5EF4-FFF2-40B4-BE49-F238E27FC236}">
                <a16:creationId xmlns:a16="http://schemas.microsoft.com/office/drawing/2014/main" id="{6CF3001A-32EC-D00F-7363-02F37EA3D7ED}"/>
              </a:ext>
            </a:extLst>
          </p:cNvPr>
          <p:cNvPicPr>
            <a:picLocks noChangeAspect="1"/>
          </p:cNvPicPr>
          <p:nvPr/>
        </p:nvPicPr>
        <p:blipFill>
          <a:blip r:embed="rId4"/>
          <a:stretch>
            <a:fillRect/>
          </a:stretch>
        </p:blipFill>
        <p:spPr>
          <a:xfrm>
            <a:off x="6096000" y="3450508"/>
            <a:ext cx="4946887" cy="2966475"/>
          </a:xfrm>
          <a:prstGeom prst="rect">
            <a:avLst/>
          </a:prstGeom>
        </p:spPr>
      </p:pic>
      <p:sp>
        <p:nvSpPr>
          <p:cNvPr id="9" name="object 9"/>
          <p:cNvSpPr txBox="1"/>
          <p:nvPr/>
        </p:nvSpPr>
        <p:spPr>
          <a:xfrm>
            <a:off x="1484568" y="6426906"/>
            <a:ext cx="9450336" cy="276025"/>
          </a:xfrm>
          <a:prstGeom prst="rect">
            <a:avLst/>
          </a:prstGeom>
        </p:spPr>
        <p:txBody>
          <a:bodyPr vert="horz" wrap="square" lIns="0" tIns="15355" rIns="0" bIns="0" rtlCol="0">
            <a:spAutoFit/>
          </a:bodyPr>
          <a:lstStyle/>
          <a:p>
            <a:pPr marL="15356" defTabSz="1105601">
              <a:spcBef>
                <a:spcPts val="121"/>
              </a:spcBef>
            </a:pPr>
            <a:r>
              <a:rPr sz="1693" spc="-6" dirty="0">
                <a:solidFill>
                  <a:srgbClr val="FFFFFF"/>
                </a:solidFill>
                <a:latin typeface="Arial MT"/>
                <a:cs typeface="Arial MT"/>
              </a:rPr>
              <a:t>https://docs.oracle.com/en/java/javase/17/docs/api/java.base/java/util/concurrent/CyclicBarrier.html</a:t>
            </a:r>
            <a:endParaRPr sz="1693" dirty="0">
              <a:solidFill>
                <a:prstClr val="black"/>
              </a:solidFill>
              <a:latin typeface="Arial MT"/>
              <a:cs typeface="Arial MT"/>
            </a:endParaRPr>
          </a:p>
        </p:txBody>
      </p:sp>
    </p:spTree>
    <p:extLst>
      <p:ext uri="{BB962C8B-B14F-4D97-AF65-F5344CB8AC3E}">
        <p14:creationId xmlns:p14="http://schemas.microsoft.com/office/powerpoint/2010/main" val="38980569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6194" y="261562"/>
            <a:ext cx="7391208" cy="796937"/>
          </a:xfrm>
          <a:prstGeom prst="rect">
            <a:avLst/>
          </a:prstGeom>
        </p:spPr>
        <p:txBody>
          <a:bodyPr vert="horz" wrap="square" lIns="0" tIns="15355" rIns="0" bIns="0" rtlCol="0">
            <a:spAutoFit/>
          </a:bodyPr>
          <a:lstStyle/>
          <a:p>
            <a:pPr marL="15356">
              <a:spcBef>
                <a:spcPts val="121"/>
              </a:spcBef>
            </a:pPr>
            <a:r>
              <a:rPr sz="1451" spc="-6" dirty="0">
                <a:solidFill>
                  <a:srgbClr val="0058FF"/>
                </a:solidFill>
                <a:latin typeface="Arial"/>
                <a:cs typeface="Arial"/>
              </a:rPr>
              <a:t>Programmation</a:t>
            </a:r>
            <a:r>
              <a:rPr sz="1451" spc="-24" dirty="0">
                <a:solidFill>
                  <a:srgbClr val="0058FF"/>
                </a:solidFill>
                <a:latin typeface="Arial"/>
                <a:cs typeface="Arial"/>
              </a:rPr>
              <a:t> </a:t>
            </a:r>
            <a:r>
              <a:rPr sz="1451" spc="-6" dirty="0">
                <a:solidFill>
                  <a:srgbClr val="0058FF"/>
                </a:solidFill>
                <a:latin typeface="Arial"/>
                <a:cs typeface="Arial"/>
              </a:rPr>
              <a:t>concurrente</a:t>
            </a:r>
            <a:endParaRPr sz="1451">
              <a:latin typeface="Arial"/>
              <a:cs typeface="Arial"/>
            </a:endParaRPr>
          </a:p>
          <a:p>
            <a:pPr marL="15356"/>
            <a:r>
              <a:rPr spc="-6" dirty="0">
                <a:latin typeface="Arial"/>
                <a:cs typeface="Arial"/>
              </a:rPr>
              <a:t>Les</a:t>
            </a:r>
            <a:r>
              <a:rPr spc="-30" dirty="0">
                <a:latin typeface="Arial"/>
                <a:cs typeface="Arial"/>
              </a:rPr>
              <a:t> </a:t>
            </a:r>
            <a:r>
              <a:rPr spc="-12" dirty="0">
                <a:latin typeface="Arial"/>
                <a:cs typeface="Arial"/>
              </a:rPr>
              <a:t>barrières</a:t>
            </a:r>
            <a:r>
              <a:rPr spc="-24" dirty="0">
                <a:latin typeface="Arial"/>
                <a:cs typeface="Arial"/>
              </a:rPr>
              <a:t> </a:t>
            </a:r>
            <a:r>
              <a:rPr spc="-6" dirty="0">
                <a:latin typeface="Arial"/>
                <a:cs typeface="Arial"/>
              </a:rPr>
              <a:t>cycliques</a:t>
            </a:r>
            <a:r>
              <a:rPr spc="-30" dirty="0">
                <a:latin typeface="Arial"/>
                <a:cs typeface="Arial"/>
              </a:rPr>
              <a:t> </a:t>
            </a:r>
            <a:r>
              <a:rPr dirty="0">
                <a:latin typeface="Arial"/>
                <a:cs typeface="Arial"/>
              </a:rPr>
              <a:t>:</a:t>
            </a:r>
            <a:r>
              <a:rPr spc="-24" dirty="0">
                <a:latin typeface="Arial"/>
                <a:cs typeface="Arial"/>
              </a:rPr>
              <a:t> </a:t>
            </a:r>
            <a:r>
              <a:rPr spc="-6" dirty="0">
                <a:latin typeface="Arial"/>
                <a:cs typeface="Arial"/>
              </a:rPr>
              <a:t>exemple</a:t>
            </a:r>
          </a:p>
        </p:txBody>
      </p:sp>
      <p:sp>
        <p:nvSpPr>
          <p:cNvPr id="3" name="object 3"/>
          <p:cNvSpPr txBox="1"/>
          <p:nvPr/>
        </p:nvSpPr>
        <p:spPr>
          <a:xfrm>
            <a:off x="6174110" y="2074454"/>
            <a:ext cx="4693305" cy="573735"/>
          </a:xfrm>
          <a:prstGeom prst="rect">
            <a:avLst/>
          </a:prstGeom>
        </p:spPr>
        <p:txBody>
          <a:bodyPr vert="horz" wrap="square" lIns="0" tIns="15355" rIns="0" bIns="0" rtlCol="0">
            <a:spAutoFit/>
          </a:bodyPr>
          <a:lstStyle/>
          <a:p>
            <a:pPr marL="15356" defTabSz="1105601">
              <a:spcBef>
                <a:spcPts val="121"/>
              </a:spcBef>
            </a:pPr>
            <a:r>
              <a:rPr sz="1209" spc="-6" dirty="0">
                <a:solidFill>
                  <a:srgbClr val="CC6B1C"/>
                </a:solidFill>
                <a:latin typeface="Consolas"/>
                <a:cs typeface="Consolas"/>
              </a:rPr>
              <a:t>class</a:t>
            </a:r>
            <a:r>
              <a:rPr sz="1209" spc="24" dirty="0">
                <a:solidFill>
                  <a:srgbClr val="CC6B1C"/>
                </a:solidFill>
                <a:latin typeface="Consolas"/>
                <a:cs typeface="Consolas"/>
              </a:rPr>
              <a:t> </a:t>
            </a:r>
            <a:r>
              <a:rPr sz="1209" spc="-6" dirty="0">
                <a:solidFill>
                  <a:srgbClr val="118FC2"/>
                </a:solidFill>
                <a:latin typeface="Consolas"/>
                <a:cs typeface="Consolas"/>
              </a:rPr>
              <a:t>Runner</a:t>
            </a:r>
            <a:r>
              <a:rPr sz="1209" spc="18" dirty="0">
                <a:solidFill>
                  <a:srgbClr val="118FC2"/>
                </a:solidFill>
                <a:latin typeface="Consolas"/>
                <a:cs typeface="Consolas"/>
              </a:rPr>
              <a:t> </a:t>
            </a:r>
            <a:r>
              <a:rPr sz="1209" spc="-6" dirty="0">
                <a:solidFill>
                  <a:srgbClr val="CC6B1C"/>
                </a:solidFill>
                <a:latin typeface="Consolas"/>
                <a:cs typeface="Consolas"/>
              </a:rPr>
              <a:t>implements</a:t>
            </a:r>
            <a:r>
              <a:rPr sz="1209" spc="18" dirty="0">
                <a:solidFill>
                  <a:srgbClr val="CC6B1C"/>
                </a:solidFill>
                <a:latin typeface="Consolas"/>
                <a:cs typeface="Consolas"/>
              </a:rPr>
              <a:t> </a:t>
            </a:r>
            <a:r>
              <a:rPr sz="1209" spc="-6" dirty="0">
                <a:solidFill>
                  <a:srgbClr val="7FF1F5"/>
                </a:solidFill>
                <a:latin typeface="Consolas"/>
                <a:cs typeface="Consolas"/>
              </a:rPr>
              <a:t>Runnable</a:t>
            </a:r>
            <a:r>
              <a:rPr sz="1209" spc="24" dirty="0">
                <a:solidFill>
                  <a:srgbClr val="7FF1F5"/>
                </a:solidFill>
                <a:latin typeface="Consolas"/>
                <a:cs typeface="Consolas"/>
              </a:rPr>
              <a:t> </a:t>
            </a:r>
            <a:r>
              <a:rPr sz="1209" dirty="0">
                <a:solidFill>
                  <a:srgbClr val="F8F9F3"/>
                </a:solidFill>
                <a:latin typeface="Consolas"/>
                <a:cs typeface="Consolas"/>
              </a:rPr>
              <a:t>{</a:t>
            </a:r>
            <a:endParaRPr sz="1209" dirty="0">
              <a:solidFill>
                <a:prstClr val="black"/>
              </a:solidFill>
              <a:latin typeface="Consolas"/>
              <a:cs typeface="Consolas"/>
            </a:endParaRPr>
          </a:p>
          <a:p>
            <a:pPr defTabSz="1105601">
              <a:spcBef>
                <a:spcPts val="36"/>
              </a:spcBef>
            </a:pPr>
            <a:endParaRPr sz="1209" dirty="0">
              <a:solidFill>
                <a:prstClr val="black"/>
              </a:solidFill>
              <a:latin typeface="Consolas"/>
              <a:cs typeface="Consolas"/>
            </a:endParaRPr>
          </a:p>
          <a:p>
            <a:pPr marL="15356" defTabSz="1105601"/>
            <a:r>
              <a:rPr sz="1209" spc="-6" dirty="0">
                <a:solidFill>
                  <a:srgbClr val="CC6B1C"/>
                </a:solidFill>
                <a:latin typeface="Consolas"/>
                <a:cs typeface="Consolas"/>
              </a:rPr>
              <a:t>private</a:t>
            </a:r>
            <a:r>
              <a:rPr sz="1209" spc="6" dirty="0">
                <a:solidFill>
                  <a:srgbClr val="CC6B1C"/>
                </a:solidFill>
                <a:latin typeface="Consolas"/>
                <a:cs typeface="Consolas"/>
              </a:rPr>
              <a:t> </a:t>
            </a:r>
            <a:r>
              <a:rPr sz="1209" spc="-6" dirty="0">
                <a:solidFill>
                  <a:srgbClr val="118FC2"/>
                </a:solidFill>
                <a:latin typeface="Consolas"/>
                <a:cs typeface="Consolas"/>
              </a:rPr>
              <a:t>CyclicBarrier</a:t>
            </a:r>
            <a:r>
              <a:rPr sz="1209" spc="18" dirty="0">
                <a:solidFill>
                  <a:srgbClr val="118FC2"/>
                </a:solidFill>
                <a:latin typeface="Consolas"/>
                <a:cs typeface="Consolas"/>
              </a:rPr>
              <a:t> </a:t>
            </a:r>
            <a:r>
              <a:rPr sz="1209" spc="-6" dirty="0">
                <a:solidFill>
                  <a:srgbClr val="66E0F7"/>
                </a:solidFill>
                <a:latin typeface="Consolas"/>
                <a:cs typeface="Consolas"/>
              </a:rPr>
              <a:t>barrier</a:t>
            </a:r>
            <a:r>
              <a:rPr sz="1209" spc="-6" dirty="0">
                <a:solidFill>
                  <a:srgbClr val="E5E5F9"/>
                </a:solidFill>
                <a:latin typeface="Consolas"/>
                <a:cs typeface="Consolas"/>
              </a:rPr>
              <a:t>;</a:t>
            </a:r>
            <a:endParaRPr sz="1209" dirty="0">
              <a:solidFill>
                <a:prstClr val="black"/>
              </a:solidFill>
              <a:latin typeface="Consolas"/>
              <a:cs typeface="Consolas"/>
            </a:endParaRPr>
          </a:p>
        </p:txBody>
      </p:sp>
      <p:sp>
        <p:nvSpPr>
          <p:cNvPr id="4" name="object 4"/>
          <p:cNvSpPr txBox="1"/>
          <p:nvPr/>
        </p:nvSpPr>
        <p:spPr>
          <a:xfrm>
            <a:off x="6174110" y="2812669"/>
            <a:ext cx="3252224" cy="573735"/>
          </a:xfrm>
          <a:prstGeom prst="rect">
            <a:avLst/>
          </a:prstGeom>
        </p:spPr>
        <p:txBody>
          <a:bodyPr vert="horz" wrap="square" lIns="0" tIns="15355" rIns="0" bIns="0" rtlCol="0">
            <a:spAutoFit/>
          </a:bodyPr>
          <a:lstStyle/>
          <a:p>
            <a:pPr marL="568156" marR="6142" indent="-552801" defTabSz="1105601">
              <a:spcBef>
                <a:spcPts val="121"/>
              </a:spcBef>
            </a:pPr>
            <a:r>
              <a:rPr sz="1209" spc="-6" dirty="0">
                <a:solidFill>
                  <a:srgbClr val="CC6B1C"/>
                </a:solidFill>
                <a:latin typeface="Consolas"/>
                <a:cs typeface="Consolas"/>
              </a:rPr>
              <a:t>public</a:t>
            </a:r>
            <a:r>
              <a:rPr sz="1209" spc="18" dirty="0">
                <a:solidFill>
                  <a:srgbClr val="CC6B1C"/>
                </a:solidFill>
                <a:latin typeface="Consolas"/>
                <a:cs typeface="Consolas"/>
              </a:rPr>
              <a:t> </a:t>
            </a:r>
            <a:r>
              <a:rPr sz="1209" spc="-6" dirty="0">
                <a:solidFill>
                  <a:srgbClr val="1DB43F"/>
                </a:solidFill>
                <a:latin typeface="Consolas"/>
                <a:cs typeface="Consolas"/>
              </a:rPr>
              <a:t>Runner</a:t>
            </a:r>
            <a:r>
              <a:rPr sz="1209" spc="-6" dirty="0">
                <a:solidFill>
                  <a:srgbClr val="F8F9F3"/>
                </a:solidFill>
                <a:latin typeface="Consolas"/>
                <a:cs typeface="Consolas"/>
              </a:rPr>
              <a:t>(</a:t>
            </a:r>
            <a:r>
              <a:rPr sz="1209" spc="-6" dirty="0">
                <a:solidFill>
                  <a:srgbClr val="118FC2"/>
                </a:solidFill>
                <a:latin typeface="Consolas"/>
                <a:cs typeface="Consolas"/>
              </a:rPr>
              <a:t>CyclicBarrier</a:t>
            </a:r>
            <a:r>
              <a:rPr sz="1209" spc="30" dirty="0">
                <a:solidFill>
                  <a:srgbClr val="118FC2"/>
                </a:solidFill>
                <a:latin typeface="Consolas"/>
                <a:cs typeface="Consolas"/>
              </a:rPr>
              <a:t> </a:t>
            </a:r>
            <a:r>
              <a:rPr sz="1209" spc="-6" dirty="0">
                <a:solidFill>
                  <a:srgbClr val="78AAFF"/>
                </a:solidFill>
                <a:latin typeface="Consolas"/>
                <a:cs typeface="Consolas"/>
              </a:rPr>
              <a:t>barrier</a:t>
            </a:r>
            <a:r>
              <a:rPr sz="1209" spc="-6" dirty="0">
                <a:solidFill>
                  <a:srgbClr val="F8F9F3"/>
                </a:solidFill>
                <a:latin typeface="Consolas"/>
                <a:cs typeface="Consolas"/>
              </a:rPr>
              <a:t>)</a:t>
            </a:r>
            <a:r>
              <a:rPr sz="1209" spc="18" dirty="0">
                <a:solidFill>
                  <a:srgbClr val="F8F9F3"/>
                </a:solidFill>
                <a:latin typeface="Consolas"/>
                <a:cs typeface="Consolas"/>
              </a:rPr>
              <a:t> </a:t>
            </a:r>
            <a:r>
              <a:rPr sz="1209" dirty="0">
                <a:solidFill>
                  <a:srgbClr val="F8F9F3"/>
                </a:solidFill>
                <a:latin typeface="Consolas"/>
                <a:cs typeface="Consolas"/>
              </a:rPr>
              <a:t>{ </a:t>
            </a:r>
            <a:r>
              <a:rPr sz="1209" spc="-647" dirty="0">
                <a:solidFill>
                  <a:srgbClr val="F8F9F3"/>
                </a:solidFill>
                <a:latin typeface="Consolas"/>
                <a:cs typeface="Consolas"/>
              </a:rPr>
              <a:t> </a:t>
            </a:r>
            <a:r>
              <a:rPr sz="1209" spc="-6" dirty="0">
                <a:solidFill>
                  <a:srgbClr val="CC6B1C"/>
                </a:solidFill>
                <a:latin typeface="Consolas"/>
                <a:cs typeface="Consolas"/>
              </a:rPr>
              <a:t>this</a:t>
            </a:r>
            <a:r>
              <a:rPr sz="1209" spc="-6" dirty="0">
                <a:solidFill>
                  <a:srgbClr val="E5E5F9"/>
                </a:solidFill>
                <a:latin typeface="Consolas"/>
                <a:cs typeface="Consolas"/>
              </a:rPr>
              <a:t>.</a:t>
            </a:r>
            <a:r>
              <a:rPr sz="1209" spc="-6" dirty="0">
                <a:solidFill>
                  <a:srgbClr val="66E0F7"/>
                </a:solidFill>
                <a:latin typeface="Consolas"/>
                <a:cs typeface="Consolas"/>
              </a:rPr>
              <a:t>barrier</a:t>
            </a:r>
            <a:r>
              <a:rPr sz="1209" dirty="0">
                <a:solidFill>
                  <a:srgbClr val="66E0F7"/>
                </a:solidFill>
                <a:latin typeface="Consolas"/>
                <a:cs typeface="Consolas"/>
              </a:rPr>
              <a:t> </a:t>
            </a:r>
            <a:r>
              <a:rPr sz="1209" dirty="0">
                <a:solidFill>
                  <a:srgbClr val="E5E5F9"/>
                </a:solidFill>
                <a:latin typeface="Consolas"/>
                <a:cs typeface="Consolas"/>
              </a:rPr>
              <a:t>=</a:t>
            </a:r>
            <a:r>
              <a:rPr sz="1209" spc="6" dirty="0">
                <a:solidFill>
                  <a:srgbClr val="E5E5F9"/>
                </a:solidFill>
                <a:latin typeface="Consolas"/>
                <a:cs typeface="Consolas"/>
              </a:rPr>
              <a:t> </a:t>
            </a:r>
            <a:r>
              <a:rPr sz="1209" spc="-6" dirty="0">
                <a:solidFill>
                  <a:srgbClr val="78AAFF"/>
                </a:solidFill>
                <a:latin typeface="Consolas"/>
                <a:cs typeface="Consolas"/>
              </a:rPr>
              <a:t>barrier</a:t>
            </a:r>
            <a:r>
              <a:rPr sz="1209" spc="-6" dirty="0">
                <a:solidFill>
                  <a:srgbClr val="E5E5F9"/>
                </a:solidFill>
                <a:latin typeface="Consolas"/>
                <a:cs typeface="Consolas"/>
              </a:rPr>
              <a:t>;</a:t>
            </a:r>
            <a:endParaRPr sz="1209" dirty="0">
              <a:solidFill>
                <a:prstClr val="black"/>
              </a:solidFill>
              <a:latin typeface="Consolas"/>
              <a:cs typeface="Consolas"/>
            </a:endParaRPr>
          </a:p>
          <a:p>
            <a:pPr marL="15356" defTabSz="1105601">
              <a:spcBef>
                <a:spcPts val="6"/>
              </a:spcBef>
            </a:pPr>
            <a:r>
              <a:rPr sz="1209" dirty="0">
                <a:solidFill>
                  <a:srgbClr val="F8F9F3"/>
                </a:solidFill>
                <a:latin typeface="Consolas"/>
                <a:cs typeface="Consolas"/>
              </a:rPr>
              <a:t>}</a:t>
            </a:r>
            <a:endParaRPr sz="1209" dirty="0">
              <a:solidFill>
                <a:prstClr val="black"/>
              </a:solidFill>
              <a:latin typeface="Consolas"/>
              <a:cs typeface="Consolas"/>
            </a:endParaRPr>
          </a:p>
        </p:txBody>
      </p:sp>
      <p:sp>
        <p:nvSpPr>
          <p:cNvPr id="5" name="object 5"/>
          <p:cNvSpPr txBox="1"/>
          <p:nvPr/>
        </p:nvSpPr>
        <p:spPr>
          <a:xfrm>
            <a:off x="6174111" y="3550868"/>
            <a:ext cx="5127857" cy="2992730"/>
          </a:xfrm>
          <a:prstGeom prst="rect">
            <a:avLst/>
          </a:prstGeom>
        </p:spPr>
        <p:txBody>
          <a:bodyPr vert="horz" wrap="square" lIns="0" tIns="15355" rIns="0" bIns="0" rtlCol="0">
            <a:spAutoFit/>
          </a:bodyPr>
          <a:lstStyle/>
          <a:p>
            <a:pPr marL="15356" defTabSz="1105601">
              <a:spcBef>
                <a:spcPts val="121"/>
              </a:spcBef>
            </a:pPr>
            <a:r>
              <a:rPr sz="1209" i="1" spc="-6" dirty="0">
                <a:solidFill>
                  <a:srgbClr val="9F9F9F"/>
                </a:solidFill>
                <a:latin typeface="Consolas"/>
                <a:cs typeface="Consolas"/>
              </a:rPr>
              <a:t>@Override</a:t>
            </a:r>
            <a:endParaRPr sz="1209" dirty="0">
              <a:solidFill>
                <a:prstClr val="black"/>
              </a:solidFill>
              <a:latin typeface="Consolas"/>
              <a:cs typeface="Consolas"/>
            </a:endParaRPr>
          </a:p>
          <a:p>
            <a:pPr marL="449918" marR="1362039" indent="-435330" defTabSz="1105601"/>
            <a:r>
              <a:rPr sz="1209" spc="-6" dirty="0">
                <a:solidFill>
                  <a:srgbClr val="CC6B1C"/>
                </a:solidFill>
                <a:latin typeface="Consolas"/>
                <a:cs typeface="Consolas"/>
              </a:rPr>
              <a:t>public</a:t>
            </a:r>
            <a:r>
              <a:rPr sz="1209" dirty="0">
                <a:solidFill>
                  <a:srgbClr val="CC6B1C"/>
                </a:solidFill>
                <a:latin typeface="Consolas"/>
                <a:cs typeface="Consolas"/>
              </a:rPr>
              <a:t> </a:t>
            </a:r>
            <a:r>
              <a:rPr sz="1209" spc="-6" dirty="0">
                <a:solidFill>
                  <a:srgbClr val="CC6B1C"/>
                </a:solidFill>
                <a:latin typeface="Consolas"/>
                <a:cs typeface="Consolas"/>
              </a:rPr>
              <a:t>void</a:t>
            </a:r>
            <a:r>
              <a:rPr sz="1209" spc="6" dirty="0">
                <a:solidFill>
                  <a:srgbClr val="CC6B1C"/>
                </a:solidFill>
                <a:latin typeface="Consolas"/>
                <a:cs typeface="Consolas"/>
              </a:rPr>
              <a:t> </a:t>
            </a:r>
            <a:r>
              <a:rPr sz="1209" spc="-6" dirty="0">
                <a:solidFill>
                  <a:srgbClr val="1DB43F"/>
                </a:solidFill>
                <a:latin typeface="Consolas"/>
                <a:cs typeface="Consolas"/>
              </a:rPr>
              <a:t>run</a:t>
            </a:r>
            <a:r>
              <a:rPr sz="1209" spc="-6" dirty="0">
                <a:solidFill>
                  <a:srgbClr val="F8F9F3"/>
                </a:solidFill>
                <a:latin typeface="Consolas"/>
                <a:cs typeface="Consolas"/>
              </a:rPr>
              <a:t>()</a:t>
            </a:r>
            <a:r>
              <a:rPr sz="1209" dirty="0">
                <a:solidFill>
                  <a:srgbClr val="F8F9F3"/>
                </a:solidFill>
                <a:latin typeface="Consolas"/>
                <a:cs typeface="Consolas"/>
              </a:rPr>
              <a:t> { </a:t>
            </a:r>
            <a:r>
              <a:rPr sz="1209" spc="6" dirty="0">
                <a:solidFill>
                  <a:srgbClr val="F8F9F3"/>
                </a:solidFill>
                <a:latin typeface="Consolas"/>
                <a:cs typeface="Consolas"/>
              </a:rPr>
              <a:t> </a:t>
            </a:r>
            <a:r>
              <a:rPr sz="1209" spc="-6" dirty="0">
                <a:solidFill>
                  <a:srgbClr val="118FC2"/>
                </a:solidFill>
                <a:latin typeface="Consolas"/>
                <a:cs typeface="Consolas"/>
              </a:rPr>
              <a:t>System</a:t>
            </a:r>
            <a:r>
              <a:rPr sz="1209" spc="-6" dirty="0">
                <a:solidFill>
                  <a:srgbClr val="E5E5F9"/>
                </a:solidFill>
                <a:latin typeface="Consolas"/>
                <a:cs typeface="Consolas"/>
              </a:rPr>
              <a:t>.</a:t>
            </a:r>
            <a:r>
              <a:rPr sz="1209" b="1" i="1" spc="-6" dirty="0">
                <a:solidFill>
                  <a:srgbClr val="8CD9F7"/>
                </a:solidFill>
                <a:latin typeface="Consolas"/>
                <a:cs typeface="Consolas"/>
              </a:rPr>
              <a:t>out</a:t>
            </a:r>
            <a:r>
              <a:rPr sz="1209" spc="-6" dirty="0">
                <a:solidFill>
                  <a:srgbClr val="E5E5F9"/>
                </a:solidFill>
                <a:latin typeface="Consolas"/>
                <a:cs typeface="Consolas"/>
              </a:rPr>
              <a:t>.</a:t>
            </a:r>
            <a:r>
              <a:rPr sz="1209" spc="-6" dirty="0">
                <a:solidFill>
                  <a:srgbClr val="A6EB20"/>
                </a:solidFill>
                <a:latin typeface="Consolas"/>
                <a:cs typeface="Consolas"/>
              </a:rPr>
              <a:t>println</a:t>
            </a:r>
            <a:r>
              <a:rPr sz="1209" spc="-6" dirty="0">
                <a:solidFill>
                  <a:srgbClr val="F8F9F3"/>
                </a:solidFill>
                <a:latin typeface="Consolas"/>
                <a:cs typeface="Consolas"/>
              </a:rPr>
              <a:t>(</a:t>
            </a:r>
            <a:r>
              <a:rPr sz="1209" spc="-6" dirty="0">
                <a:solidFill>
                  <a:srgbClr val="16C5A2"/>
                </a:solidFill>
                <a:latin typeface="Consolas"/>
                <a:cs typeface="Consolas"/>
              </a:rPr>
              <a:t>"Démarrage</a:t>
            </a:r>
            <a:r>
              <a:rPr sz="1209" spc="18" dirty="0">
                <a:solidFill>
                  <a:srgbClr val="16C5A2"/>
                </a:solidFill>
                <a:latin typeface="Consolas"/>
                <a:cs typeface="Consolas"/>
              </a:rPr>
              <a:t> </a:t>
            </a:r>
            <a:r>
              <a:rPr sz="1209" dirty="0">
                <a:solidFill>
                  <a:srgbClr val="16C5A2"/>
                </a:solidFill>
                <a:latin typeface="Consolas"/>
                <a:cs typeface="Consolas"/>
              </a:rPr>
              <a:t>Runner"</a:t>
            </a:r>
            <a:r>
              <a:rPr sz="1209" dirty="0">
                <a:solidFill>
                  <a:srgbClr val="F8F9F3"/>
                </a:solidFill>
                <a:latin typeface="Consolas"/>
                <a:cs typeface="Consolas"/>
              </a:rPr>
              <a:t>)</a:t>
            </a:r>
            <a:r>
              <a:rPr sz="1209" dirty="0">
                <a:solidFill>
                  <a:srgbClr val="E5E5F9"/>
                </a:solidFill>
                <a:latin typeface="Consolas"/>
                <a:cs typeface="Consolas"/>
              </a:rPr>
              <a:t>; </a:t>
            </a:r>
            <a:r>
              <a:rPr sz="1209" spc="-647" dirty="0">
                <a:solidFill>
                  <a:srgbClr val="E5E5F9"/>
                </a:solidFill>
                <a:latin typeface="Consolas"/>
                <a:cs typeface="Consolas"/>
              </a:rPr>
              <a:t> </a:t>
            </a:r>
            <a:r>
              <a:rPr sz="1209" spc="-6" dirty="0">
                <a:solidFill>
                  <a:srgbClr val="CC6B1C"/>
                </a:solidFill>
                <a:latin typeface="Consolas"/>
                <a:cs typeface="Consolas"/>
              </a:rPr>
              <a:t>try</a:t>
            </a:r>
            <a:r>
              <a:rPr sz="1209" dirty="0">
                <a:solidFill>
                  <a:srgbClr val="CC6B1C"/>
                </a:solidFill>
                <a:latin typeface="Consolas"/>
                <a:cs typeface="Consolas"/>
              </a:rPr>
              <a:t> </a:t>
            </a:r>
            <a:r>
              <a:rPr sz="1209" dirty="0">
                <a:solidFill>
                  <a:srgbClr val="F8F9F3"/>
                </a:solidFill>
                <a:latin typeface="Consolas"/>
                <a:cs typeface="Consolas"/>
              </a:rPr>
              <a:t>{</a:t>
            </a:r>
            <a:endParaRPr sz="1209" dirty="0">
              <a:solidFill>
                <a:prstClr val="black"/>
              </a:solidFill>
              <a:latin typeface="Consolas"/>
              <a:cs typeface="Consolas"/>
            </a:endParaRPr>
          </a:p>
          <a:p>
            <a:pPr marL="449918" marR="6142" defTabSz="1105601">
              <a:spcBef>
                <a:spcPts val="6"/>
              </a:spcBef>
            </a:pPr>
            <a:r>
              <a:rPr sz="1209" spc="-6" dirty="0">
                <a:solidFill>
                  <a:srgbClr val="118FC2"/>
                </a:solidFill>
                <a:latin typeface="Consolas"/>
                <a:cs typeface="Consolas"/>
              </a:rPr>
              <a:t>System</a:t>
            </a:r>
            <a:r>
              <a:rPr sz="1209" spc="-6" dirty="0">
                <a:solidFill>
                  <a:srgbClr val="E5E5F9"/>
                </a:solidFill>
                <a:latin typeface="Consolas"/>
                <a:cs typeface="Consolas"/>
              </a:rPr>
              <a:t>.</a:t>
            </a:r>
            <a:r>
              <a:rPr sz="1209" b="1" i="1" spc="-6" dirty="0">
                <a:solidFill>
                  <a:srgbClr val="8CD9F7"/>
                </a:solidFill>
                <a:latin typeface="Consolas"/>
                <a:cs typeface="Consolas"/>
              </a:rPr>
              <a:t>out</a:t>
            </a:r>
            <a:r>
              <a:rPr sz="1209" spc="-6" dirty="0">
                <a:solidFill>
                  <a:srgbClr val="E5E5F9"/>
                </a:solidFill>
                <a:latin typeface="Consolas"/>
                <a:cs typeface="Consolas"/>
              </a:rPr>
              <a:t>.</a:t>
            </a:r>
            <a:r>
              <a:rPr sz="1209" spc="-6" dirty="0">
                <a:solidFill>
                  <a:srgbClr val="A6EB20"/>
                </a:solidFill>
                <a:latin typeface="Consolas"/>
                <a:cs typeface="Consolas"/>
              </a:rPr>
              <a:t>println</a:t>
            </a:r>
            <a:r>
              <a:rPr sz="1209" spc="-6" dirty="0">
                <a:solidFill>
                  <a:srgbClr val="F8F9F3"/>
                </a:solidFill>
                <a:latin typeface="Consolas"/>
                <a:cs typeface="Consolas"/>
              </a:rPr>
              <a:t>(</a:t>
            </a:r>
            <a:r>
              <a:rPr sz="1209" spc="-6" dirty="0">
                <a:solidFill>
                  <a:srgbClr val="16C5A2"/>
                </a:solidFill>
                <a:latin typeface="Consolas"/>
                <a:cs typeface="Consolas"/>
              </a:rPr>
              <a:t>"Le</a:t>
            </a:r>
            <a:r>
              <a:rPr sz="1209" spc="6" dirty="0">
                <a:solidFill>
                  <a:srgbClr val="16C5A2"/>
                </a:solidFill>
                <a:latin typeface="Consolas"/>
                <a:cs typeface="Consolas"/>
              </a:rPr>
              <a:t> </a:t>
            </a:r>
            <a:r>
              <a:rPr sz="1209" spc="-6" dirty="0">
                <a:solidFill>
                  <a:srgbClr val="16C5A2"/>
                </a:solidFill>
                <a:latin typeface="Consolas"/>
                <a:cs typeface="Consolas"/>
              </a:rPr>
              <a:t>coureur</a:t>
            </a:r>
            <a:r>
              <a:rPr sz="1209" spc="6" dirty="0">
                <a:solidFill>
                  <a:srgbClr val="16C5A2"/>
                </a:solidFill>
                <a:latin typeface="Consolas"/>
                <a:cs typeface="Consolas"/>
              </a:rPr>
              <a:t> </a:t>
            </a:r>
            <a:r>
              <a:rPr sz="1209" dirty="0">
                <a:solidFill>
                  <a:srgbClr val="16C5A2"/>
                </a:solidFill>
                <a:latin typeface="Consolas"/>
                <a:cs typeface="Consolas"/>
              </a:rPr>
              <a:t>se</a:t>
            </a:r>
            <a:r>
              <a:rPr sz="1209" spc="6" dirty="0">
                <a:solidFill>
                  <a:srgbClr val="16C5A2"/>
                </a:solidFill>
                <a:latin typeface="Consolas"/>
                <a:cs typeface="Consolas"/>
              </a:rPr>
              <a:t> </a:t>
            </a:r>
            <a:r>
              <a:rPr sz="1209" spc="-6" dirty="0">
                <a:solidFill>
                  <a:srgbClr val="16C5A2"/>
                </a:solidFill>
                <a:latin typeface="Consolas"/>
                <a:cs typeface="Consolas"/>
              </a:rPr>
              <a:t>place</a:t>
            </a:r>
            <a:r>
              <a:rPr sz="1209" spc="12" dirty="0">
                <a:solidFill>
                  <a:srgbClr val="16C5A2"/>
                </a:solidFill>
                <a:latin typeface="Consolas"/>
                <a:cs typeface="Consolas"/>
              </a:rPr>
              <a:t> </a:t>
            </a:r>
            <a:r>
              <a:rPr sz="1209" dirty="0">
                <a:solidFill>
                  <a:srgbClr val="16C5A2"/>
                </a:solidFill>
                <a:latin typeface="Consolas"/>
                <a:cs typeface="Consolas"/>
              </a:rPr>
              <a:t>sur</a:t>
            </a:r>
            <a:r>
              <a:rPr sz="1209" spc="6" dirty="0">
                <a:solidFill>
                  <a:srgbClr val="16C5A2"/>
                </a:solidFill>
                <a:latin typeface="Consolas"/>
                <a:cs typeface="Consolas"/>
              </a:rPr>
              <a:t> </a:t>
            </a:r>
            <a:r>
              <a:rPr sz="1209" dirty="0">
                <a:solidFill>
                  <a:srgbClr val="16C5A2"/>
                </a:solidFill>
                <a:latin typeface="Consolas"/>
                <a:cs typeface="Consolas"/>
              </a:rPr>
              <a:t>la</a:t>
            </a:r>
            <a:r>
              <a:rPr sz="1209" spc="6" dirty="0">
                <a:solidFill>
                  <a:srgbClr val="16C5A2"/>
                </a:solidFill>
                <a:latin typeface="Consolas"/>
                <a:cs typeface="Consolas"/>
              </a:rPr>
              <a:t> </a:t>
            </a:r>
            <a:r>
              <a:rPr sz="1209" dirty="0">
                <a:solidFill>
                  <a:srgbClr val="16C5A2"/>
                </a:solidFill>
                <a:latin typeface="Consolas"/>
                <a:cs typeface="Consolas"/>
              </a:rPr>
              <a:t>piste"</a:t>
            </a:r>
            <a:r>
              <a:rPr sz="1209" dirty="0">
                <a:solidFill>
                  <a:srgbClr val="F8F9F3"/>
                </a:solidFill>
                <a:latin typeface="Consolas"/>
                <a:cs typeface="Consolas"/>
              </a:rPr>
              <a:t>)</a:t>
            </a:r>
            <a:r>
              <a:rPr sz="1209" dirty="0">
                <a:solidFill>
                  <a:srgbClr val="E5E5F9"/>
                </a:solidFill>
                <a:latin typeface="Consolas"/>
                <a:cs typeface="Consolas"/>
              </a:rPr>
              <a:t>; </a:t>
            </a:r>
            <a:r>
              <a:rPr sz="1209" spc="-647" dirty="0">
                <a:solidFill>
                  <a:srgbClr val="E5E5F9"/>
                </a:solidFill>
                <a:latin typeface="Consolas"/>
                <a:cs typeface="Consolas"/>
              </a:rPr>
              <a:t> </a:t>
            </a:r>
            <a:r>
              <a:rPr sz="1209" spc="-6" dirty="0">
                <a:solidFill>
                  <a:srgbClr val="CC6B1C"/>
                </a:solidFill>
                <a:latin typeface="Consolas"/>
                <a:cs typeface="Consolas"/>
              </a:rPr>
              <a:t>this</a:t>
            </a:r>
            <a:r>
              <a:rPr sz="1209" spc="-6" dirty="0">
                <a:solidFill>
                  <a:srgbClr val="E5E5F9"/>
                </a:solidFill>
                <a:latin typeface="Consolas"/>
                <a:cs typeface="Consolas"/>
              </a:rPr>
              <a:t>.</a:t>
            </a:r>
            <a:r>
              <a:rPr sz="1209" spc="-6" dirty="0">
                <a:solidFill>
                  <a:srgbClr val="66E0F7"/>
                </a:solidFill>
                <a:latin typeface="Consolas"/>
                <a:cs typeface="Consolas"/>
              </a:rPr>
              <a:t>barrier</a:t>
            </a:r>
            <a:r>
              <a:rPr sz="1209" spc="-6" dirty="0">
                <a:solidFill>
                  <a:srgbClr val="E5E5F9"/>
                </a:solidFill>
                <a:latin typeface="Consolas"/>
                <a:cs typeface="Consolas"/>
              </a:rPr>
              <a:t>.</a:t>
            </a:r>
            <a:r>
              <a:rPr sz="1209" spc="-6" dirty="0">
                <a:solidFill>
                  <a:srgbClr val="A6EB20"/>
                </a:solidFill>
                <a:latin typeface="Consolas"/>
                <a:cs typeface="Consolas"/>
              </a:rPr>
              <a:t>await</a:t>
            </a:r>
            <a:r>
              <a:rPr sz="1209" spc="-6" dirty="0">
                <a:solidFill>
                  <a:srgbClr val="F8F9F3"/>
                </a:solidFill>
                <a:latin typeface="Consolas"/>
                <a:cs typeface="Consolas"/>
              </a:rPr>
              <a:t>()</a:t>
            </a:r>
            <a:r>
              <a:rPr sz="1209" spc="-6" dirty="0">
                <a:solidFill>
                  <a:srgbClr val="E5E5F9"/>
                </a:solidFill>
                <a:latin typeface="Consolas"/>
                <a:cs typeface="Consolas"/>
              </a:rPr>
              <a:t>;</a:t>
            </a:r>
            <a:endParaRPr sz="1209" dirty="0">
              <a:solidFill>
                <a:prstClr val="black"/>
              </a:solidFill>
              <a:latin typeface="Consolas"/>
              <a:cs typeface="Consolas"/>
            </a:endParaRPr>
          </a:p>
          <a:p>
            <a:pPr marL="449918" marR="853002" defTabSz="1105601">
              <a:spcBef>
                <a:spcPts val="6"/>
              </a:spcBef>
            </a:pPr>
            <a:r>
              <a:rPr sz="1209" spc="-6" dirty="0">
                <a:solidFill>
                  <a:srgbClr val="118FC2"/>
                </a:solidFill>
                <a:latin typeface="Consolas"/>
                <a:cs typeface="Consolas"/>
              </a:rPr>
              <a:t>System</a:t>
            </a:r>
            <a:r>
              <a:rPr sz="1209" spc="-6" dirty="0">
                <a:solidFill>
                  <a:srgbClr val="E5E5F9"/>
                </a:solidFill>
                <a:latin typeface="Consolas"/>
                <a:cs typeface="Consolas"/>
              </a:rPr>
              <a:t>.</a:t>
            </a:r>
            <a:r>
              <a:rPr sz="1209" b="1" i="1" spc="-6" dirty="0">
                <a:solidFill>
                  <a:srgbClr val="8CD9F7"/>
                </a:solidFill>
                <a:latin typeface="Consolas"/>
                <a:cs typeface="Consolas"/>
              </a:rPr>
              <a:t>out</a:t>
            </a:r>
            <a:r>
              <a:rPr sz="1209" spc="-6" dirty="0">
                <a:solidFill>
                  <a:srgbClr val="E5E5F9"/>
                </a:solidFill>
                <a:latin typeface="Consolas"/>
                <a:cs typeface="Consolas"/>
              </a:rPr>
              <a:t>.</a:t>
            </a:r>
            <a:r>
              <a:rPr sz="1209" spc="-6" dirty="0">
                <a:solidFill>
                  <a:srgbClr val="A6EB20"/>
                </a:solidFill>
                <a:latin typeface="Consolas"/>
                <a:cs typeface="Consolas"/>
              </a:rPr>
              <a:t>println</a:t>
            </a:r>
            <a:r>
              <a:rPr sz="1209" spc="-6" dirty="0">
                <a:solidFill>
                  <a:srgbClr val="F8F9F3"/>
                </a:solidFill>
                <a:latin typeface="Consolas"/>
                <a:cs typeface="Consolas"/>
              </a:rPr>
              <a:t>(</a:t>
            </a:r>
            <a:r>
              <a:rPr sz="1209" spc="-6" dirty="0">
                <a:solidFill>
                  <a:srgbClr val="16C5A2"/>
                </a:solidFill>
                <a:latin typeface="Consolas"/>
                <a:cs typeface="Consolas"/>
              </a:rPr>
              <a:t>"Il</a:t>
            </a:r>
            <a:r>
              <a:rPr sz="1209" dirty="0">
                <a:solidFill>
                  <a:srgbClr val="16C5A2"/>
                </a:solidFill>
                <a:latin typeface="Consolas"/>
                <a:cs typeface="Consolas"/>
              </a:rPr>
              <a:t> </a:t>
            </a:r>
            <a:r>
              <a:rPr sz="1209" spc="-6" dirty="0">
                <a:solidFill>
                  <a:srgbClr val="16C5A2"/>
                </a:solidFill>
                <a:latin typeface="Consolas"/>
                <a:cs typeface="Consolas"/>
              </a:rPr>
              <a:t>court</a:t>
            </a:r>
            <a:r>
              <a:rPr sz="1209" dirty="0">
                <a:solidFill>
                  <a:srgbClr val="16C5A2"/>
                </a:solidFill>
                <a:latin typeface="Consolas"/>
                <a:cs typeface="Consolas"/>
              </a:rPr>
              <a:t> !"</a:t>
            </a:r>
            <a:r>
              <a:rPr sz="1209" dirty="0">
                <a:solidFill>
                  <a:srgbClr val="F8F9F3"/>
                </a:solidFill>
                <a:latin typeface="Consolas"/>
                <a:cs typeface="Consolas"/>
              </a:rPr>
              <a:t>)</a:t>
            </a:r>
            <a:r>
              <a:rPr sz="1209" dirty="0">
                <a:solidFill>
                  <a:srgbClr val="E5E5F9"/>
                </a:solidFill>
                <a:latin typeface="Consolas"/>
                <a:cs typeface="Consolas"/>
              </a:rPr>
              <a:t>; </a:t>
            </a:r>
            <a:r>
              <a:rPr sz="1209" spc="6" dirty="0">
                <a:solidFill>
                  <a:srgbClr val="E5E5F9"/>
                </a:solidFill>
                <a:latin typeface="Consolas"/>
                <a:cs typeface="Consolas"/>
              </a:rPr>
              <a:t> </a:t>
            </a:r>
            <a:r>
              <a:rPr sz="1209" spc="-6" dirty="0">
                <a:solidFill>
                  <a:srgbClr val="118FC2"/>
                </a:solidFill>
                <a:latin typeface="Consolas"/>
                <a:cs typeface="Consolas"/>
              </a:rPr>
              <a:t>Thread</a:t>
            </a:r>
            <a:r>
              <a:rPr sz="1209" spc="-6" dirty="0">
                <a:solidFill>
                  <a:srgbClr val="E5E5F9"/>
                </a:solidFill>
                <a:latin typeface="Consolas"/>
                <a:cs typeface="Consolas"/>
              </a:rPr>
              <a:t>.</a:t>
            </a:r>
            <a:r>
              <a:rPr sz="1209" i="1" spc="-6" dirty="0">
                <a:solidFill>
                  <a:srgbClr val="95EB3E"/>
                </a:solidFill>
                <a:latin typeface="Consolas"/>
                <a:cs typeface="Consolas"/>
              </a:rPr>
              <a:t>sleep</a:t>
            </a:r>
            <a:r>
              <a:rPr sz="1209" spc="-6" dirty="0">
                <a:solidFill>
                  <a:srgbClr val="F8F9F3"/>
                </a:solidFill>
                <a:latin typeface="Consolas"/>
                <a:cs typeface="Consolas"/>
              </a:rPr>
              <a:t>((</a:t>
            </a:r>
            <a:r>
              <a:rPr sz="1209" spc="-6" dirty="0">
                <a:solidFill>
                  <a:srgbClr val="CC6B1C"/>
                </a:solidFill>
                <a:latin typeface="Consolas"/>
                <a:cs typeface="Consolas"/>
              </a:rPr>
              <a:t>long</a:t>
            </a:r>
            <a:r>
              <a:rPr sz="1209" spc="-6" dirty="0">
                <a:solidFill>
                  <a:srgbClr val="F8F9F3"/>
                </a:solidFill>
                <a:latin typeface="Consolas"/>
                <a:cs typeface="Consolas"/>
              </a:rPr>
              <a:t>)</a:t>
            </a:r>
            <a:r>
              <a:rPr sz="1209" spc="30" dirty="0">
                <a:solidFill>
                  <a:srgbClr val="F8F9F3"/>
                </a:solidFill>
                <a:latin typeface="Consolas"/>
                <a:cs typeface="Consolas"/>
              </a:rPr>
              <a:t> </a:t>
            </a:r>
            <a:r>
              <a:rPr sz="1209" spc="-6" dirty="0">
                <a:solidFill>
                  <a:srgbClr val="F8F9F3"/>
                </a:solidFill>
                <a:latin typeface="Consolas"/>
                <a:cs typeface="Consolas"/>
              </a:rPr>
              <a:t>(</a:t>
            </a:r>
            <a:r>
              <a:rPr sz="1209" spc="-6" dirty="0">
                <a:solidFill>
                  <a:srgbClr val="118FC2"/>
                </a:solidFill>
                <a:latin typeface="Consolas"/>
                <a:cs typeface="Consolas"/>
              </a:rPr>
              <a:t>Math</a:t>
            </a:r>
            <a:r>
              <a:rPr sz="1209" spc="-6" dirty="0">
                <a:solidFill>
                  <a:srgbClr val="E5E5F9"/>
                </a:solidFill>
                <a:latin typeface="Consolas"/>
                <a:cs typeface="Consolas"/>
              </a:rPr>
              <a:t>.</a:t>
            </a:r>
            <a:r>
              <a:rPr sz="1209" i="1" spc="-6" dirty="0">
                <a:solidFill>
                  <a:srgbClr val="95EB3E"/>
                </a:solidFill>
                <a:latin typeface="Consolas"/>
                <a:cs typeface="Consolas"/>
              </a:rPr>
              <a:t>random</a:t>
            </a:r>
            <a:r>
              <a:rPr sz="1209" spc="-6" dirty="0">
                <a:solidFill>
                  <a:srgbClr val="F8F9F3"/>
                </a:solidFill>
                <a:latin typeface="Consolas"/>
                <a:cs typeface="Consolas"/>
              </a:rPr>
              <a:t>()</a:t>
            </a:r>
            <a:r>
              <a:rPr sz="1209" spc="30" dirty="0">
                <a:solidFill>
                  <a:srgbClr val="F8F9F3"/>
                </a:solidFill>
                <a:latin typeface="Consolas"/>
                <a:cs typeface="Consolas"/>
              </a:rPr>
              <a:t> </a:t>
            </a:r>
            <a:r>
              <a:rPr sz="1209" dirty="0">
                <a:solidFill>
                  <a:srgbClr val="E5E5F9"/>
                </a:solidFill>
                <a:latin typeface="Consolas"/>
                <a:cs typeface="Consolas"/>
              </a:rPr>
              <a:t>*</a:t>
            </a:r>
            <a:r>
              <a:rPr sz="1209" spc="30" dirty="0">
                <a:solidFill>
                  <a:srgbClr val="E5E5F9"/>
                </a:solidFill>
                <a:latin typeface="Consolas"/>
                <a:cs typeface="Consolas"/>
              </a:rPr>
              <a:t> </a:t>
            </a:r>
            <a:r>
              <a:rPr sz="1209" spc="-6" dirty="0">
                <a:solidFill>
                  <a:srgbClr val="6796BA"/>
                </a:solidFill>
                <a:latin typeface="Consolas"/>
                <a:cs typeface="Consolas"/>
              </a:rPr>
              <a:t>10000</a:t>
            </a:r>
            <a:r>
              <a:rPr sz="1209" spc="-6" dirty="0">
                <a:solidFill>
                  <a:srgbClr val="F8F9F3"/>
                </a:solidFill>
                <a:latin typeface="Consolas"/>
                <a:cs typeface="Consolas"/>
              </a:rPr>
              <a:t>))</a:t>
            </a:r>
            <a:r>
              <a:rPr sz="1209" spc="-6" dirty="0">
                <a:solidFill>
                  <a:srgbClr val="E5E5F9"/>
                </a:solidFill>
                <a:latin typeface="Consolas"/>
                <a:cs typeface="Consolas"/>
              </a:rPr>
              <a:t>; </a:t>
            </a:r>
            <a:r>
              <a:rPr sz="1209" spc="-647" dirty="0">
                <a:solidFill>
                  <a:srgbClr val="E5E5F9"/>
                </a:solidFill>
                <a:latin typeface="Consolas"/>
                <a:cs typeface="Consolas"/>
              </a:rPr>
              <a:t> </a:t>
            </a:r>
            <a:r>
              <a:rPr sz="1209" spc="-6" dirty="0">
                <a:solidFill>
                  <a:srgbClr val="118FC2"/>
                </a:solidFill>
                <a:latin typeface="Consolas"/>
                <a:cs typeface="Consolas"/>
              </a:rPr>
              <a:t>System</a:t>
            </a:r>
            <a:r>
              <a:rPr sz="1209" spc="-6" dirty="0">
                <a:solidFill>
                  <a:srgbClr val="E5E5F9"/>
                </a:solidFill>
                <a:latin typeface="Consolas"/>
                <a:cs typeface="Consolas"/>
              </a:rPr>
              <a:t>.</a:t>
            </a:r>
            <a:r>
              <a:rPr sz="1209" b="1" i="1" spc="-6" dirty="0">
                <a:solidFill>
                  <a:srgbClr val="8CD9F7"/>
                </a:solidFill>
                <a:latin typeface="Consolas"/>
                <a:cs typeface="Consolas"/>
              </a:rPr>
              <a:t>out</a:t>
            </a:r>
            <a:r>
              <a:rPr sz="1209" spc="-6" dirty="0">
                <a:solidFill>
                  <a:srgbClr val="E5E5F9"/>
                </a:solidFill>
                <a:latin typeface="Consolas"/>
                <a:cs typeface="Consolas"/>
              </a:rPr>
              <a:t>.</a:t>
            </a:r>
            <a:r>
              <a:rPr sz="1209" spc="-6" dirty="0">
                <a:solidFill>
                  <a:srgbClr val="A6EB20"/>
                </a:solidFill>
                <a:latin typeface="Consolas"/>
                <a:cs typeface="Consolas"/>
              </a:rPr>
              <a:t>println</a:t>
            </a:r>
            <a:r>
              <a:rPr sz="1209" spc="-6" dirty="0">
                <a:solidFill>
                  <a:srgbClr val="F8F9F3"/>
                </a:solidFill>
                <a:latin typeface="Consolas"/>
                <a:cs typeface="Consolas"/>
              </a:rPr>
              <a:t>(</a:t>
            </a:r>
            <a:r>
              <a:rPr sz="1209" spc="-6" dirty="0">
                <a:solidFill>
                  <a:srgbClr val="16C5A2"/>
                </a:solidFill>
                <a:latin typeface="Consolas"/>
                <a:cs typeface="Consolas"/>
              </a:rPr>
              <a:t>"Il</a:t>
            </a:r>
            <a:r>
              <a:rPr sz="1209" dirty="0">
                <a:solidFill>
                  <a:srgbClr val="16C5A2"/>
                </a:solidFill>
                <a:latin typeface="Consolas"/>
                <a:cs typeface="Consolas"/>
              </a:rPr>
              <a:t> </a:t>
            </a:r>
            <a:r>
              <a:rPr sz="1209" spc="-6" dirty="0">
                <a:solidFill>
                  <a:srgbClr val="16C5A2"/>
                </a:solidFill>
                <a:latin typeface="Consolas"/>
                <a:cs typeface="Consolas"/>
              </a:rPr>
              <a:t>arrive</a:t>
            </a:r>
            <a:r>
              <a:rPr sz="1209" dirty="0">
                <a:solidFill>
                  <a:srgbClr val="16C5A2"/>
                </a:solidFill>
                <a:latin typeface="Consolas"/>
                <a:cs typeface="Consolas"/>
              </a:rPr>
              <a:t> !"</a:t>
            </a:r>
            <a:r>
              <a:rPr sz="1209" dirty="0">
                <a:solidFill>
                  <a:srgbClr val="F8F9F3"/>
                </a:solidFill>
                <a:latin typeface="Consolas"/>
                <a:cs typeface="Consolas"/>
              </a:rPr>
              <a:t>)</a:t>
            </a:r>
            <a:r>
              <a:rPr sz="1209" dirty="0">
                <a:solidFill>
                  <a:srgbClr val="E5E5F9"/>
                </a:solidFill>
                <a:latin typeface="Consolas"/>
                <a:cs typeface="Consolas"/>
              </a:rPr>
              <a:t>;</a:t>
            </a:r>
            <a:endParaRPr sz="1209" dirty="0">
              <a:solidFill>
                <a:prstClr val="black"/>
              </a:solidFill>
              <a:latin typeface="Consolas"/>
              <a:cs typeface="Consolas"/>
            </a:endParaRPr>
          </a:p>
          <a:p>
            <a:pPr marL="449918" marR="91366" defTabSz="1105601">
              <a:spcBef>
                <a:spcPts val="6"/>
              </a:spcBef>
            </a:pPr>
            <a:r>
              <a:rPr sz="1209" dirty="0">
                <a:solidFill>
                  <a:srgbClr val="F8F9F3"/>
                </a:solidFill>
                <a:latin typeface="Consolas"/>
                <a:cs typeface="Consolas"/>
              </a:rPr>
              <a:t>}</a:t>
            </a:r>
            <a:r>
              <a:rPr sz="1209" spc="24" dirty="0">
                <a:solidFill>
                  <a:srgbClr val="F8F9F3"/>
                </a:solidFill>
                <a:latin typeface="Consolas"/>
                <a:cs typeface="Consolas"/>
              </a:rPr>
              <a:t> </a:t>
            </a:r>
            <a:r>
              <a:rPr sz="1209" spc="-6" dirty="0">
                <a:solidFill>
                  <a:srgbClr val="CC6B1C"/>
                </a:solidFill>
                <a:latin typeface="Consolas"/>
                <a:cs typeface="Consolas"/>
              </a:rPr>
              <a:t>catch</a:t>
            </a:r>
            <a:r>
              <a:rPr sz="1209" spc="24" dirty="0">
                <a:solidFill>
                  <a:srgbClr val="CC6B1C"/>
                </a:solidFill>
                <a:latin typeface="Consolas"/>
                <a:cs typeface="Consolas"/>
              </a:rPr>
              <a:t> </a:t>
            </a:r>
            <a:r>
              <a:rPr sz="1209" spc="-6" dirty="0">
                <a:solidFill>
                  <a:srgbClr val="F8F9F3"/>
                </a:solidFill>
                <a:latin typeface="Consolas"/>
                <a:cs typeface="Consolas"/>
              </a:rPr>
              <a:t>(</a:t>
            </a:r>
            <a:r>
              <a:rPr sz="1209" spc="-6" dirty="0">
                <a:solidFill>
                  <a:srgbClr val="118FC2"/>
                </a:solidFill>
                <a:latin typeface="Consolas"/>
                <a:cs typeface="Consolas"/>
              </a:rPr>
              <a:t>InterruptedException</a:t>
            </a:r>
            <a:r>
              <a:rPr sz="1209" spc="36" dirty="0">
                <a:solidFill>
                  <a:srgbClr val="118FC2"/>
                </a:solidFill>
                <a:latin typeface="Consolas"/>
                <a:cs typeface="Consolas"/>
              </a:rPr>
              <a:t> </a:t>
            </a:r>
            <a:r>
              <a:rPr sz="1209" dirty="0">
                <a:solidFill>
                  <a:srgbClr val="E5E5F9"/>
                </a:solidFill>
                <a:latin typeface="Consolas"/>
                <a:cs typeface="Consolas"/>
              </a:rPr>
              <a:t>|</a:t>
            </a:r>
            <a:r>
              <a:rPr sz="1209" spc="24" dirty="0">
                <a:solidFill>
                  <a:srgbClr val="E5E5F9"/>
                </a:solidFill>
                <a:latin typeface="Consolas"/>
                <a:cs typeface="Consolas"/>
              </a:rPr>
              <a:t> </a:t>
            </a:r>
            <a:r>
              <a:rPr sz="1209" spc="-6" dirty="0">
                <a:solidFill>
                  <a:srgbClr val="118FC2"/>
                </a:solidFill>
                <a:latin typeface="Consolas"/>
                <a:cs typeface="Consolas"/>
              </a:rPr>
              <a:t>BrokenBarrierException </a:t>
            </a:r>
            <a:r>
              <a:rPr sz="1209" spc="-647" dirty="0">
                <a:solidFill>
                  <a:srgbClr val="118FC2"/>
                </a:solidFill>
                <a:latin typeface="Consolas"/>
                <a:cs typeface="Consolas"/>
              </a:rPr>
              <a:t> </a:t>
            </a:r>
            <a:r>
              <a:rPr sz="1209" dirty="0">
                <a:solidFill>
                  <a:srgbClr val="F1F100"/>
                </a:solidFill>
                <a:latin typeface="Consolas"/>
                <a:cs typeface="Consolas"/>
              </a:rPr>
              <a:t>e</a:t>
            </a:r>
            <a:r>
              <a:rPr sz="1209" dirty="0">
                <a:solidFill>
                  <a:srgbClr val="F8F9F3"/>
                </a:solidFill>
                <a:latin typeface="Consolas"/>
                <a:cs typeface="Consolas"/>
              </a:rPr>
              <a:t>) {</a:t>
            </a:r>
            <a:endParaRPr sz="1209" dirty="0">
              <a:solidFill>
                <a:prstClr val="black"/>
              </a:solidFill>
              <a:latin typeface="Consolas"/>
              <a:cs typeface="Consolas"/>
            </a:endParaRPr>
          </a:p>
          <a:p>
            <a:pPr marL="449918" defTabSz="1105601">
              <a:spcBef>
                <a:spcPts val="6"/>
              </a:spcBef>
            </a:pPr>
            <a:r>
              <a:rPr sz="1209" spc="-6" dirty="0">
                <a:solidFill>
                  <a:srgbClr val="CC6B1C"/>
                </a:solidFill>
                <a:latin typeface="Consolas"/>
                <a:cs typeface="Consolas"/>
              </a:rPr>
              <a:t>return</a:t>
            </a:r>
            <a:r>
              <a:rPr sz="1209" spc="-6" dirty="0">
                <a:solidFill>
                  <a:srgbClr val="E5E5F9"/>
                </a:solidFill>
                <a:latin typeface="Consolas"/>
                <a:cs typeface="Consolas"/>
              </a:rPr>
              <a:t>;</a:t>
            </a:r>
            <a:endParaRPr sz="1209" dirty="0">
              <a:solidFill>
                <a:prstClr val="black"/>
              </a:solidFill>
              <a:latin typeface="Consolas"/>
              <a:cs typeface="Consolas"/>
            </a:endParaRPr>
          </a:p>
          <a:p>
            <a:pPr marL="449918" defTabSz="1105601"/>
            <a:r>
              <a:rPr sz="1209" dirty="0">
                <a:solidFill>
                  <a:srgbClr val="F8F9F3"/>
                </a:solidFill>
                <a:latin typeface="Consolas"/>
                <a:cs typeface="Consolas"/>
              </a:rPr>
              <a:t>}</a:t>
            </a:r>
            <a:endParaRPr sz="1209" dirty="0">
              <a:solidFill>
                <a:prstClr val="black"/>
              </a:solidFill>
              <a:latin typeface="Consolas"/>
              <a:cs typeface="Consolas"/>
            </a:endParaRPr>
          </a:p>
          <a:p>
            <a:pPr marL="449918" defTabSz="1105601">
              <a:spcBef>
                <a:spcPts val="6"/>
              </a:spcBef>
            </a:pPr>
            <a:r>
              <a:rPr sz="1209" spc="-6" dirty="0">
                <a:solidFill>
                  <a:srgbClr val="118FC2"/>
                </a:solidFill>
                <a:latin typeface="Consolas"/>
                <a:cs typeface="Consolas"/>
              </a:rPr>
              <a:t>System</a:t>
            </a:r>
            <a:r>
              <a:rPr sz="1209" spc="-6" dirty="0">
                <a:solidFill>
                  <a:srgbClr val="E5E5F9"/>
                </a:solidFill>
                <a:latin typeface="Consolas"/>
                <a:cs typeface="Consolas"/>
              </a:rPr>
              <a:t>.</a:t>
            </a:r>
            <a:r>
              <a:rPr sz="1209" b="1" i="1" spc="-6" dirty="0">
                <a:solidFill>
                  <a:srgbClr val="8CD9F7"/>
                </a:solidFill>
                <a:latin typeface="Consolas"/>
                <a:cs typeface="Consolas"/>
              </a:rPr>
              <a:t>out</a:t>
            </a:r>
            <a:r>
              <a:rPr sz="1209" spc="-6" dirty="0">
                <a:solidFill>
                  <a:srgbClr val="E5E5F9"/>
                </a:solidFill>
                <a:latin typeface="Consolas"/>
                <a:cs typeface="Consolas"/>
              </a:rPr>
              <a:t>.</a:t>
            </a:r>
            <a:r>
              <a:rPr sz="1209" spc="-6" dirty="0">
                <a:solidFill>
                  <a:srgbClr val="A6EB20"/>
                </a:solidFill>
                <a:latin typeface="Consolas"/>
                <a:cs typeface="Consolas"/>
              </a:rPr>
              <a:t>println</a:t>
            </a:r>
            <a:r>
              <a:rPr sz="1209" spc="-6" dirty="0">
                <a:solidFill>
                  <a:srgbClr val="F8F9F3"/>
                </a:solidFill>
                <a:latin typeface="Consolas"/>
                <a:cs typeface="Consolas"/>
              </a:rPr>
              <a:t>(</a:t>
            </a:r>
            <a:r>
              <a:rPr sz="1209" spc="-6" dirty="0">
                <a:solidFill>
                  <a:srgbClr val="16C5A2"/>
                </a:solidFill>
                <a:latin typeface="Consolas"/>
                <a:cs typeface="Consolas"/>
              </a:rPr>
              <a:t>"Fin</a:t>
            </a:r>
            <a:r>
              <a:rPr sz="1209" spc="24" dirty="0">
                <a:solidFill>
                  <a:srgbClr val="16C5A2"/>
                </a:solidFill>
                <a:latin typeface="Consolas"/>
                <a:cs typeface="Consolas"/>
              </a:rPr>
              <a:t> </a:t>
            </a:r>
            <a:r>
              <a:rPr sz="1209" spc="-6" dirty="0">
                <a:solidFill>
                  <a:srgbClr val="16C5A2"/>
                </a:solidFill>
                <a:latin typeface="Consolas"/>
                <a:cs typeface="Consolas"/>
              </a:rPr>
              <a:t>Runner"</a:t>
            </a:r>
            <a:r>
              <a:rPr sz="1209" spc="-6" dirty="0">
                <a:solidFill>
                  <a:srgbClr val="F8F9F3"/>
                </a:solidFill>
                <a:latin typeface="Consolas"/>
                <a:cs typeface="Consolas"/>
              </a:rPr>
              <a:t>)</a:t>
            </a:r>
            <a:r>
              <a:rPr sz="1209" spc="-6" dirty="0">
                <a:solidFill>
                  <a:srgbClr val="E5E5F9"/>
                </a:solidFill>
                <a:latin typeface="Consolas"/>
                <a:cs typeface="Consolas"/>
              </a:rPr>
              <a:t>;</a:t>
            </a:r>
            <a:endParaRPr sz="1209" dirty="0">
              <a:solidFill>
                <a:prstClr val="black"/>
              </a:solidFill>
              <a:latin typeface="Consolas"/>
              <a:cs typeface="Consolas"/>
            </a:endParaRPr>
          </a:p>
          <a:p>
            <a:pPr marL="449918" defTabSz="1105601"/>
            <a:r>
              <a:rPr sz="1209" dirty="0">
                <a:solidFill>
                  <a:srgbClr val="F8F9F3"/>
                </a:solidFill>
                <a:latin typeface="Consolas"/>
                <a:cs typeface="Consolas"/>
              </a:rPr>
              <a:t>}</a:t>
            </a:r>
            <a:endParaRPr sz="1209" dirty="0">
              <a:solidFill>
                <a:prstClr val="black"/>
              </a:solidFill>
              <a:latin typeface="Consolas"/>
              <a:cs typeface="Consolas"/>
            </a:endParaRPr>
          </a:p>
          <a:p>
            <a:pPr marL="15356" defTabSz="1105601">
              <a:spcBef>
                <a:spcPts val="6"/>
              </a:spcBef>
            </a:pPr>
            <a:r>
              <a:rPr sz="1209" dirty="0">
                <a:solidFill>
                  <a:srgbClr val="F8F9F3"/>
                </a:solidFill>
                <a:latin typeface="Consolas"/>
                <a:cs typeface="Consolas"/>
              </a:rPr>
              <a:t>}</a:t>
            </a:r>
            <a:endParaRPr sz="1209" dirty="0">
              <a:solidFill>
                <a:prstClr val="black"/>
              </a:solidFill>
              <a:latin typeface="Consolas"/>
              <a:cs typeface="Consolas"/>
            </a:endParaRPr>
          </a:p>
        </p:txBody>
      </p:sp>
      <p:sp>
        <p:nvSpPr>
          <p:cNvPr id="6" name="object 6"/>
          <p:cNvSpPr txBox="1"/>
          <p:nvPr/>
        </p:nvSpPr>
        <p:spPr>
          <a:xfrm>
            <a:off x="310650" y="2650749"/>
            <a:ext cx="3251456" cy="387658"/>
          </a:xfrm>
          <a:prstGeom prst="rect">
            <a:avLst/>
          </a:prstGeom>
        </p:spPr>
        <p:txBody>
          <a:bodyPr vert="horz" wrap="square" lIns="0" tIns="15355" rIns="0" bIns="0" rtlCol="0">
            <a:spAutoFit/>
          </a:bodyPr>
          <a:lstStyle/>
          <a:p>
            <a:pPr marL="568156" marR="6142" indent="-552801" defTabSz="1105601">
              <a:spcBef>
                <a:spcPts val="121"/>
              </a:spcBef>
            </a:pPr>
            <a:r>
              <a:rPr sz="1209" spc="-6" dirty="0">
                <a:solidFill>
                  <a:srgbClr val="CC6B1C"/>
                </a:solidFill>
                <a:latin typeface="Consolas"/>
                <a:cs typeface="Consolas"/>
              </a:rPr>
              <a:t>public</a:t>
            </a:r>
            <a:r>
              <a:rPr sz="1209" spc="12" dirty="0">
                <a:solidFill>
                  <a:srgbClr val="CC6B1C"/>
                </a:solidFill>
                <a:latin typeface="Consolas"/>
                <a:cs typeface="Consolas"/>
              </a:rPr>
              <a:t> </a:t>
            </a:r>
            <a:r>
              <a:rPr sz="1209" spc="-6" dirty="0">
                <a:solidFill>
                  <a:srgbClr val="CC6B1C"/>
                </a:solidFill>
                <a:latin typeface="Consolas"/>
                <a:cs typeface="Consolas"/>
              </a:rPr>
              <a:t>static</a:t>
            </a:r>
            <a:r>
              <a:rPr sz="1209" spc="18" dirty="0">
                <a:solidFill>
                  <a:srgbClr val="CC6B1C"/>
                </a:solidFill>
                <a:latin typeface="Consolas"/>
                <a:cs typeface="Consolas"/>
              </a:rPr>
              <a:t> </a:t>
            </a:r>
            <a:r>
              <a:rPr sz="1209" spc="-6" dirty="0">
                <a:solidFill>
                  <a:srgbClr val="CC6B1C"/>
                </a:solidFill>
                <a:latin typeface="Consolas"/>
                <a:cs typeface="Consolas"/>
              </a:rPr>
              <a:t>void</a:t>
            </a:r>
            <a:r>
              <a:rPr sz="1209" spc="18" dirty="0">
                <a:solidFill>
                  <a:srgbClr val="CC6B1C"/>
                </a:solidFill>
                <a:latin typeface="Consolas"/>
                <a:cs typeface="Consolas"/>
              </a:rPr>
              <a:t> </a:t>
            </a:r>
            <a:r>
              <a:rPr sz="1209" spc="-6" dirty="0">
                <a:solidFill>
                  <a:srgbClr val="1DB43F"/>
                </a:solidFill>
                <a:latin typeface="Consolas"/>
                <a:cs typeface="Consolas"/>
              </a:rPr>
              <a:t>main</a:t>
            </a:r>
            <a:r>
              <a:rPr sz="1209" spc="-6" dirty="0">
                <a:solidFill>
                  <a:srgbClr val="F8F9F3"/>
                </a:solidFill>
                <a:latin typeface="Consolas"/>
                <a:cs typeface="Consolas"/>
              </a:rPr>
              <a:t>(</a:t>
            </a:r>
            <a:r>
              <a:rPr sz="1209" spc="-6" dirty="0">
                <a:solidFill>
                  <a:srgbClr val="118FC2"/>
                </a:solidFill>
                <a:latin typeface="Consolas"/>
                <a:cs typeface="Consolas"/>
              </a:rPr>
              <a:t>String</a:t>
            </a:r>
            <a:r>
              <a:rPr sz="1209" spc="-6" dirty="0">
                <a:solidFill>
                  <a:srgbClr val="F8F9F3"/>
                </a:solidFill>
                <a:latin typeface="Consolas"/>
                <a:cs typeface="Consolas"/>
              </a:rPr>
              <a:t>[]</a:t>
            </a:r>
            <a:r>
              <a:rPr sz="1209" spc="12" dirty="0">
                <a:solidFill>
                  <a:srgbClr val="F8F9F3"/>
                </a:solidFill>
                <a:latin typeface="Consolas"/>
                <a:cs typeface="Consolas"/>
              </a:rPr>
              <a:t> </a:t>
            </a:r>
            <a:r>
              <a:rPr sz="1209" spc="-6" dirty="0">
                <a:solidFill>
                  <a:srgbClr val="78AAFF"/>
                </a:solidFill>
                <a:latin typeface="Consolas"/>
                <a:cs typeface="Consolas"/>
              </a:rPr>
              <a:t>args</a:t>
            </a:r>
            <a:r>
              <a:rPr sz="1209" spc="-6" dirty="0">
                <a:solidFill>
                  <a:srgbClr val="F8F9F3"/>
                </a:solidFill>
                <a:latin typeface="Consolas"/>
                <a:cs typeface="Consolas"/>
              </a:rPr>
              <a:t>) </a:t>
            </a:r>
            <a:r>
              <a:rPr sz="1209" spc="-647" dirty="0">
                <a:solidFill>
                  <a:srgbClr val="F8F9F3"/>
                </a:solidFill>
                <a:latin typeface="Consolas"/>
                <a:cs typeface="Consolas"/>
              </a:rPr>
              <a:t> </a:t>
            </a:r>
            <a:r>
              <a:rPr sz="1209" spc="-6" dirty="0">
                <a:solidFill>
                  <a:srgbClr val="CC6B1C"/>
                </a:solidFill>
                <a:latin typeface="Consolas"/>
                <a:cs typeface="Consolas"/>
              </a:rPr>
              <a:t>throws</a:t>
            </a:r>
            <a:r>
              <a:rPr sz="1209" spc="6" dirty="0">
                <a:solidFill>
                  <a:srgbClr val="CC6B1C"/>
                </a:solidFill>
                <a:latin typeface="Consolas"/>
                <a:cs typeface="Consolas"/>
              </a:rPr>
              <a:t> </a:t>
            </a:r>
            <a:r>
              <a:rPr sz="1209" spc="-6" dirty="0">
                <a:solidFill>
                  <a:srgbClr val="118FC2"/>
                </a:solidFill>
                <a:latin typeface="Consolas"/>
                <a:cs typeface="Consolas"/>
              </a:rPr>
              <a:t>InterruptedException</a:t>
            </a:r>
            <a:r>
              <a:rPr sz="1209" spc="12" dirty="0">
                <a:solidFill>
                  <a:srgbClr val="118FC2"/>
                </a:solidFill>
                <a:latin typeface="Consolas"/>
                <a:cs typeface="Consolas"/>
              </a:rPr>
              <a:t> </a:t>
            </a:r>
            <a:r>
              <a:rPr sz="1209" dirty="0">
                <a:solidFill>
                  <a:srgbClr val="F8F9F3"/>
                </a:solidFill>
                <a:latin typeface="Consolas"/>
                <a:cs typeface="Consolas"/>
              </a:rPr>
              <a:t>{</a:t>
            </a:r>
            <a:endParaRPr sz="1209" dirty="0">
              <a:solidFill>
                <a:prstClr val="black"/>
              </a:solidFill>
              <a:latin typeface="Consolas"/>
              <a:cs typeface="Consolas"/>
            </a:endParaRPr>
          </a:p>
        </p:txBody>
      </p:sp>
      <p:sp>
        <p:nvSpPr>
          <p:cNvPr id="7" name="object 7"/>
          <p:cNvSpPr txBox="1"/>
          <p:nvPr/>
        </p:nvSpPr>
        <p:spPr>
          <a:xfrm>
            <a:off x="745922" y="3204395"/>
            <a:ext cx="4270271" cy="1876271"/>
          </a:xfrm>
          <a:prstGeom prst="rect">
            <a:avLst/>
          </a:prstGeom>
        </p:spPr>
        <p:txBody>
          <a:bodyPr vert="horz" wrap="square" lIns="0" tIns="15355" rIns="0" bIns="0" rtlCol="0">
            <a:spAutoFit/>
          </a:bodyPr>
          <a:lstStyle/>
          <a:p>
            <a:pPr marL="15356" marR="6142" algn="just" defTabSz="1105601">
              <a:spcBef>
                <a:spcPts val="121"/>
              </a:spcBef>
            </a:pPr>
            <a:r>
              <a:rPr sz="1209" spc="-6" dirty="0">
                <a:solidFill>
                  <a:srgbClr val="118FC2"/>
                </a:solidFill>
                <a:latin typeface="Consolas"/>
                <a:cs typeface="Consolas"/>
              </a:rPr>
              <a:t>System</a:t>
            </a:r>
            <a:r>
              <a:rPr sz="1209" spc="-6" dirty="0">
                <a:solidFill>
                  <a:srgbClr val="E5E5F9"/>
                </a:solidFill>
                <a:latin typeface="Consolas"/>
                <a:cs typeface="Consolas"/>
              </a:rPr>
              <a:t>.</a:t>
            </a:r>
            <a:r>
              <a:rPr sz="1209" b="1" i="1" spc="-6" dirty="0">
                <a:solidFill>
                  <a:srgbClr val="8CD9F7"/>
                </a:solidFill>
                <a:latin typeface="Consolas"/>
                <a:cs typeface="Consolas"/>
              </a:rPr>
              <a:t>out</a:t>
            </a:r>
            <a:r>
              <a:rPr sz="1209" spc="-6" dirty="0">
                <a:solidFill>
                  <a:srgbClr val="E5E5F9"/>
                </a:solidFill>
                <a:latin typeface="Consolas"/>
                <a:cs typeface="Consolas"/>
              </a:rPr>
              <a:t>.</a:t>
            </a:r>
            <a:r>
              <a:rPr sz="1209" spc="-6" dirty="0">
                <a:solidFill>
                  <a:srgbClr val="A6EB20"/>
                </a:solidFill>
                <a:latin typeface="Consolas"/>
                <a:cs typeface="Consolas"/>
              </a:rPr>
              <a:t>println</a:t>
            </a:r>
            <a:r>
              <a:rPr sz="1209" spc="-6" dirty="0">
                <a:solidFill>
                  <a:srgbClr val="F8F9F3"/>
                </a:solidFill>
                <a:latin typeface="Consolas"/>
                <a:cs typeface="Consolas"/>
              </a:rPr>
              <a:t>(</a:t>
            </a:r>
            <a:r>
              <a:rPr sz="1209" spc="-6" dirty="0">
                <a:solidFill>
                  <a:srgbClr val="16C5A2"/>
                </a:solidFill>
                <a:latin typeface="Consolas"/>
                <a:cs typeface="Consolas"/>
              </a:rPr>
              <a:t>"Démarrage Thread </a:t>
            </a:r>
            <a:r>
              <a:rPr sz="1209" dirty="0">
                <a:solidFill>
                  <a:srgbClr val="16C5A2"/>
                </a:solidFill>
                <a:latin typeface="Consolas"/>
                <a:cs typeface="Consolas"/>
              </a:rPr>
              <a:t>principal"</a:t>
            </a:r>
            <a:r>
              <a:rPr sz="1209" dirty="0">
                <a:solidFill>
                  <a:srgbClr val="F8F9F3"/>
                </a:solidFill>
                <a:latin typeface="Consolas"/>
                <a:cs typeface="Consolas"/>
              </a:rPr>
              <a:t>)</a:t>
            </a:r>
            <a:r>
              <a:rPr sz="1209" dirty="0">
                <a:solidFill>
                  <a:srgbClr val="E5E5F9"/>
                </a:solidFill>
                <a:latin typeface="Consolas"/>
                <a:cs typeface="Consolas"/>
              </a:rPr>
              <a:t>; </a:t>
            </a:r>
            <a:r>
              <a:rPr sz="1209" spc="6" dirty="0">
                <a:solidFill>
                  <a:srgbClr val="E5E5F9"/>
                </a:solidFill>
                <a:latin typeface="Consolas"/>
                <a:cs typeface="Consolas"/>
              </a:rPr>
              <a:t> </a:t>
            </a:r>
            <a:r>
              <a:rPr sz="1209" spc="-6" dirty="0">
                <a:solidFill>
                  <a:srgbClr val="118FC2"/>
                </a:solidFill>
                <a:latin typeface="Consolas"/>
                <a:cs typeface="Consolas"/>
              </a:rPr>
              <a:t>CyclicBarrier</a:t>
            </a:r>
            <a:r>
              <a:rPr sz="1209" spc="30" dirty="0">
                <a:solidFill>
                  <a:srgbClr val="118FC2"/>
                </a:solidFill>
                <a:latin typeface="Consolas"/>
                <a:cs typeface="Consolas"/>
              </a:rPr>
              <a:t> </a:t>
            </a:r>
            <a:r>
              <a:rPr sz="1209" spc="-6" dirty="0">
                <a:solidFill>
                  <a:srgbClr val="F1F100"/>
                </a:solidFill>
                <a:latin typeface="Consolas"/>
                <a:cs typeface="Consolas"/>
              </a:rPr>
              <a:t>cyclicBarrier</a:t>
            </a:r>
            <a:r>
              <a:rPr sz="1209" spc="36" dirty="0">
                <a:solidFill>
                  <a:srgbClr val="F1F100"/>
                </a:solidFill>
                <a:latin typeface="Consolas"/>
                <a:cs typeface="Consolas"/>
              </a:rPr>
              <a:t> </a:t>
            </a:r>
            <a:r>
              <a:rPr sz="1209" dirty="0">
                <a:solidFill>
                  <a:srgbClr val="E5E5F9"/>
                </a:solidFill>
                <a:latin typeface="Consolas"/>
                <a:cs typeface="Consolas"/>
              </a:rPr>
              <a:t>=</a:t>
            </a:r>
            <a:r>
              <a:rPr sz="1209" spc="30" dirty="0">
                <a:solidFill>
                  <a:srgbClr val="E5E5F9"/>
                </a:solidFill>
                <a:latin typeface="Consolas"/>
                <a:cs typeface="Consolas"/>
              </a:rPr>
              <a:t> </a:t>
            </a:r>
            <a:r>
              <a:rPr sz="1209" spc="-6" dirty="0">
                <a:solidFill>
                  <a:srgbClr val="CC6B1C"/>
                </a:solidFill>
                <a:latin typeface="Consolas"/>
                <a:cs typeface="Consolas"/>
              </a:rPr>
              <a:t>new</a:t>
            </a:r>
            <a:r>
              <a:rPr sz="1209" spc="30" dirty="0">
                <a:solidFill>
                  <a:srgbClr val="CC6B1C"/>
                </a:solidFill>
                <a:latin typeface="Consolas"/>
                <a:cs typeface="Consolas"/>
              </a:rPr>
              <a:t> </a:t>
            </a:r>
            <a:r>
              <a:rPr sz="1209" spc="-6" dirty="0">
                <a:solidFill>
                  <a:srgbClr val="A6EB20"/>
                </a:solidFill>
                <a:latin typeface="Consolas"/>
                <a:cs typeface="Consolas"/>
              </a:rPr>
              <a:t>CyclicBarrier</a:t>
            </a:r>
            <a:r>
              <a:rPr sz="1209" spc="-6" dirty="0">
                <a:solidFill>
                  <a:srgbClr val="F8F9F3"/>
                </a:solidFill>
                <a:latin typeface="Consolas"/>
                <a:cs typeface="Consolas"/>
              </a:rPr>
              <a:t>(</a:t>
            </a:r>
            <a:r>
              <a:rPr sz="1209" spc="-6" dirty="0">
                <a:solidFill>
                  <a:srgbClr val="6796BA"/>
                </a:solidFill>
                <a:latin typeface="Consolas"/>
                <a:cs typeface="Consolas"/>
              </a:rPr>
              <a:t>5</a:t>
            </a:r>
            <a:r>
              <a:rPr sz="1209" spc="-6" dirty="0">
                <a:solidFill>
                  <a:srgbClr val="E5E5F9"/>
                </a:solidFill>
                <a:latin typeface="Consolas"/>
                <a:cs typeface="Consolas"/>
              </a:rPr>
              <a:t>,</a:t>
            </a:r>
            <a:endParaRPr sz="1209" dirty="0">
              <a:solidFill>
                <a:prstClr val="black"/>
              </a:solidFill>
              <a:latin typeface="Consolas"/>
              <a:cs typeface="Consolas"/>
            </a:endParaRPr>
          </a:p>
          <a:p>
            <a:pPr marL="568156" algn="just" defTabSz="1105601">
              <a:spcBef>
                <a:spcPts val="6"/>
              </a:spcBef>
            </a:pPr>
            <a:r>
              <a:rPr sz="1209" spc="-6" dirty="0">
                <a:solidFill>
                  <a:srgbClr val="CC6B1C"/>
                </a:solidFill>
                <a:latin typeface="Consolas"/>
                <a:cs typeface="Consolas"/>
              </a:rPr>
              <a:t>new</a:t>
            </a:r>
            <a:r>
              <a:rPr sz="1209" spc="-18" dirty="0">
                <a:solidFill>
                  <a:srgbClr val="CC6B1C"/>
                </a:solidFill>
                <a:latin typeface="Consolas"/>
                <a:cs typeface="Consolas"/>
              </a:rPr>
              <a:t> </a:t>
            </a:r>
            <a:r>
              <a:rPr sz="1209" spc="-6" dirty="0">
                <a:solidFill>
                  <a:srgbClr val="A6EB20"/>
                </a:solidFill>
                <a:latin typeface="Consolas"/>
                <a:cs typeface="Consolas"/>
              </a:rPr>
              <a:t>Announcement</a:t>
            </a:r>
            <a:r>
              <a:rPr sz="1209" spc="-6" dirty="0">
                <a:solidFill>
                  <a:srgbClr val="F8F9F3"/>
                </a:solidFill>
                <a:latin typeface="Consolas"/>
                <a:cs typeface="Consolas"/>
              </a:rPr>
              <a:t>())</a:t>
            </a:r>
            <a:r>
              <a:rPr sz="1209" spc="-6" dirty="0">
                <a:solidFill>
                  <a:srgbClr val="E5E5F9"/>
                </a:solidFill>
                <a:latin typeface="Consolas"/>
                <a:cs typeface="Consolas"/>
              </a:rPr>
              <a:t>;</a:t>
            </a:r>
            <a:endParaRPr sz="1209" dirty="0">
              <a:solidFill>
                <a:prstClr val="black"/>
              </a:solidFill>
              <a:latin typeface="Consolas"/>
              <a:cs typeface="Consolas"/>
            </a:endParaRPr>
          </a:p>
          <a:p>
            <a:pPr marL="15356" marR="346268" algn="just" defTabSz="1105601"/>
            <a:r>
              <a:rPr sz="1209" spc="-6" dirty="0">
                <a:solidFill>
                  <a:srgbClr val="CC6B1C"/>
                </a:solidFill>
                <a:latin typeface="Consolas"/>
                <a:cs typeface="Consolas"/>
              </a:rPr>
              <a:t>new </a:t>
            </a:r>
            <a:r>
              <a:rPr sz="1209" spc="-6" dirty="0">
                <a:solidFill>
                  <a:srgbClr val="A6EB20"/>
                </a:solidFill>
                <a:latin typeface="Consolas"/>
                <a:cs typeface="Consolas"/>
              </a:rPr>
              <a:t>Thread</a:t>
            </a:r>
            <a:r>
              <a:rPr sz="1209" spc="-6" dirty="0">
                <a:solidFill>
                  <a:srgbClr val="F8F9F3"/>
                </a:solidFill>
                <a:latin typeface="Consolas"/>
                <a:cs typeface="Consolas"/>
              </a:rPr>
              <a:t>(</a:t>
            </a:r>
            <a:r>
              <a:rPr sz="1209" spc="-6" dirty="0">
                <a:solidFill>
                  <a:srgbClr val="CC6B1C"/>
                </a:solidFill>
                <a:latin typeface="Consolas"/>
                <a:cs typeface="Consolas"/>
              </a:rPr>
              <a:t>new </a:t>
            </a:r>
            <a:r>
              <a:rPr sz="1209" spc="-6" dirty="0">
                <a:solidFill>
                  <a:srgbClr val="A6EB20"/>
                </a:solidFill>
                <a:latin typeface="Consolas"/>
                <a:cs typeface="Consolas"/>
              </a:rPr>
              <a:t>Runner</a:t>
            </a:r>
            <a:r>
              <a:rPr sz="1209" spc="-6" dirty="0">
                <a:solidFill>
                  <a:srgbClr val="F8F9F3"/>
                </a:solidFill>
                <a:latin typeface="Consolas"/>
                <a:cs typeface="Consolas"/>
              </a:rPr>
              <a:t>(</a:t>
            </a:r>
            <a:r>
              <a:rPr sz="1209" spc="-6" dirty="0">
                <a:solidFill>
                  <a:srgbClr val="F2EB78"/>
                </a:solidFill>
                <a:latin typeface="Consolas"/>
                <a:cs typeface="Consolas"/>
              </a:rPr>
              <a:t>cyclicBarrier</a:t>
            </a:r>
            <a:r>
              <a:rPr sz="1209" spc="-6" dirty="0">
                <a:solidFill>
                  <a:srgbClr val="F8F9F3"/>
                </a:solidFill>
                <a:latin typeface="Consolas"/>
                <a:cs typeface="Consolas"/>
              </a:rPr>
              <a:t>))</a:t>
            </a:r>
            <a:r>
              <a:rPr sz="1209" spc="-6" dirty="0">
                <a:solidFill>
                  <a:srgbClr val="E5E5F9"/>
                </a:solidFill>
                <a:latin typeface="Consolas"/>
                <a:cs typeface="Consolas"/>
              </a:rPr>
              <a:t>.</a:t>
            </a:r>
            <a:r>
              <a:rPr sz="1209" spc="-6" dirty="0">
                <a:solidFill>
                  <a:srgbClr val="A6EB20"/>
                </a:solidFill>
                <a:latin typeface="Consolas"/>
                <a:cs typeface="Consolas"/>
              </a:rPr>
              <a:t>start</a:t>
            </a:r>
            <a:r>
              <a:rPr sz="1209" spc="-6" dirty="0">
                <a:solidFill>
                  <a:srgbClr val="F8F9F3"/>
                </a:solidFill>
                <a:latin typeface="Consolas"/>
                <a:cs typeface="Consolas"/>
              </a:rPr>
              <a:t>()</a:t>
            </a:r>
            <a:r>
              <a:rPr sz="1209" spc="-6" dirty="0">
                <a:solidFill>
                  <a:srgbClr val="E5E5F9"/>
                </a:solidFill>
                <a:latin typeface="Consolas"/>
                <a:cs typeface="Consolas"/>
              </a:rPr>
              <a:t>; </a:t>
            </a:r>
            <a:r>
              <a:rPr sz="1209" spc="-647" dirty="0">
                <a:solidFill>
                  <a:srgbClr val="E5E5F9"/>
                </a:solidFill>
                <a:latin typeface="Consolas"/>
                <a:cs typeface="Consolas"/>
              </a:rPr>
              <a:t> </a:t>
            </a:r>
            <a:r>
              <a:rPr sz="1209" spc="-6" dirty="0">
                <a:solidFill>
                  <a:srgbClr val="CC6B1C"/>
                </a:solidFill>
                <a:latin typeface="Consolas"/>
                <a:cs typeface="Consolas"/>
              </a:rPr>
              <a:t>new </a:t>
            </a:r>
            <a:r>
              <a:rPr sz="1209" spc="-6" dirty="0">
                <a:solidFill>
                  <a:srgbClr val="A6EB20"/>
                </a:solidFill>
                <a:latin typeface="Consolas"/>
                <a:cs typeface="Consolas"/>
              </a:rPr>
              <a:t>Thread</a:t>
            </a:r>
            <a:r>
              <a:rPr sz="1209" spc="-6" dirty="0">
                <a:solidFill>
                  <a:srgbClr val="F8F9F3"/>
                </a:solidFill>
                <a:latin typeface="Consolas"/>
                <a:cs typeface="Consolas"/>
              </a:rPr>
              <a:t>(</a:t>
            </a:r>
            <a:r>
              <a:rPr sz="1209" spc="-6" dirty="0">
                <a:solidFill>
                  <a:srgbClr val="CC6B1C"/>
                </a:solidFill>
                <a:latin typeface="Consolas"/>
                <a:cs typeface="Consolas"/>
              </a:rPr>
              <a:t>new </a:t>
            </a:r>
            <a:r>
              <a:rPr sz="1209" spc="-6" dirty="0">
                <a:solidFill>
                  <a:srgbClr val="A6EB20"/>
                </a:solidFill>
                <a:latin typeface="Consolas"/>
                <a:cs typeface="Consolas"/>
              </a:rPr>
              <a:t>Runner</a:t>
            </a:r>
            <a:r>
              <a:rPr sz="1209" spc="-6" dirty="0">
                <a:solidFill>
                  <a:srgbClr val="F8F9F3"/>
                </a:solidFill>
                <a:latin typeface="Consolas"/>
                <a:cs typeface="Consolas"/>
              </a:rPr>
              <a:t>(</a:t>
            </a:r>
            <a:r>
              <a:rPr sz="1209" spc="-6" dirty="0">
                <a:solidFill>
                  <a:srgbClr val="F2EB78"/>
                </a:solidFill>
                <a:latin typeface="Consolas"/>
                <a:cs typeface="Consolas"/>
              </a:rPr>
              <a:t>cyclicBarrier</a:t>
            </a:r>
            <a:r>
              <a:rPr sz="1209" spc="-6" dirty="0">
                <a:solidFill>
                  <a:srgbClr val="F8F9F3"/>
                </a:solidFill>
                <a:latin typeface="Consolas"/>
                <a:cs typeface="Consolas"/>
              </a:rPr>
              <a:t>))</a:t>
            </a:r>
            <a:r>
              <a:rPr sz="1209" spc="-6" dirty="0">
                <a:solidFill>
                  <a:srgbClr val="E5E5F9"/>
                </a:solidFill>
                <a:latin typeface="Consolas"/>
                <a:cs typeface="Consolas"/>
              </a:rPr>
              <a:t>.</a:t>
            </a:r>
            <a:r>
              <a:rPr sz="1209" spc="-6" dirty="0">
                <a:solidFill>
                  <a:srgbClr val="A6EB20"/>
                </a:solidFill>
                <a:latin typeface="Consolas"/>
                <a:cs typeface="Consolas"/>
              </a:rPr>
              <a:t>start</a:t>
            </a:r>
            <a:r>
              <a:rPr sz="1209" spc="-6" dirty="0">
                <a:solidFill>
                  <a:srgbClr val="F8F9F3"/>
                </a:solidFill>
                <a:latin typeface="Consolas"/>
                <a:cs typeface="Consolas"/>
              </a:rPr>
              <a:t>()</a:t>
            </a:r>
            <a:r>
              <a:rPr sz="1209" spc="-6" dirty="0">
                <a:solidFill>
                  <a:srgbClr val="E5E5F9"/>
                </a:solidFill>
                <a:latin typeface="Consolas"/>
                <a:cs typeface="Consolas"/>
              </a:rPr>
              <a:t>; </a:t>
            </a:r>
            <a:r>
              <a:rPr sz="1209" spc="-647" dirty="0">
                <a:solidFill>
                  <a:srgbClr val="E5E5F9"/>
                </a:solidFill>
                <a:latin typeface="Consolas"/>
                <a:cs typeface="Consolas"/>
              </a:rPr>
              <a:t> </a:t>
            </a:r>
            <a:r>
              <a:rPr sz="1209" spc="-6" dirty="0">
                <a:solidFill>
                  <a:srgbClr val="CC6B1C"/>
                </a:solidFill>
                <a:latin typeface="Consolas"/>
                <a:cs typeface="Consolas"/>
              </a:rPr>
              <a:t>new </a:t>
            </a:r>
            <a:r>
              <a:rPr sz="1209" spc="-6" dirty="0">
                <a:solidFill>
                  <a:srgbClr val="A6EB20"/>
                </a:solidFill>
                <a:latin typeface="Consolas"/>
                <a:cs typeface="Consolas"/>
              </a:rPr>
              <a:t>Thread</a:t>
            </a:r>
            <a:r>
              <a:rPr sz="1209" spc="-6" dirty="0">
                <a:solidFill>
                  <a:srgbClr val="F8F9F3"/>
                </a:solidFill>
                <a:latin typeface="Consolas"/>
                <a:cs typeface="Consolas"/>
              </a:rPr>
              <a:t>(</a:t>
            </a:r>
            <a:r>
              <a:rPr sz="1209" spc="-6" dirty="0">
                <a:solidFill>
                  <a:srgbClr val="CC6B1C"/>
                </a:solidFill>
                <a:latin typeface="Consolas"/>
                <a:cs typeface="Consolas"/>
              </a:rPr>
              <a:t>new </a:t>
            </a:r>
            <a:r>
              <a:rPr sz="1209" spc="-6" dirty="0">
                <a:solidFill>
                  <a:srgbClr val="A6EB20"/>
                </a:solidFill>
                <a:latin typeface="Consolas"/>
                <a:cs typeface="Consolas"/>
              </a:rPr>
              <a:t>Runner</a:t>
            </a:r>
            <a:r>
              <a:rPr sz="1209" spc="-6" dirty="0">
                <a:solidFill>
                  <a:srgbClr val="F8F9F3"/>
                </a:solidFill>
                <a:latin typeface="Consolas"/>
                <a:cs typeface="Consolas"/>
              </a:rPr>
              <a:t>(</a:t>
            </a:r>
            <a:r>
              <a:rPr sz="1209" spc="-6" dirty="0">
                <a:solidFill>
                  <a:srgbClr val="F2EB78"/>
                </a:solidFill>
                <a:latin typeface="Consolas"/>
                <a:cs typeface="Consolas"/>
              </a:rPr>
              <a:t>cyclicBarrier</a:t>
            </a:r>
            <a:r>
              <a:rPr sz="1209" spc="-6" dirty="0">
                <a:solidFill>
                  <a:srgbClr val="F8F9F3"/>
                </a:solidFill>
                <a:latin typeface="Consolas"/>
                <a:cs typeface="Consolas"/>
              </a:rPr>
              <a:t>))</a:t>
            </a:r>
            <a:r>
              <a:rPr sz="1209" spc="-6" dirty="0">
                <a:solidFill>
                  <a:srgbClr val="E5E5F9"/>
                </a:solidFill>
                <a:latin typeface="Consolas"/>
                <a:cs typeface="Consolas"/>
              </a:rPr>
              <a:t>.</a:t>
            </a:r>
            <a:r>
              <a:rPr sz="1209" spc="-6" dirty="0">
                <a:solidFill>
                  <a:srgbClr val="A6EB20"/>
                </a:solidFill>
                <a:latin typeface="Consolas"/>
                <a:cs typeface="Consolas"/>
              </a:rPr>
              <a:t>start</a:t>
            </a:r>
            <a:r>
              <a:rPr sz="1209" spc="-6" dirty="0">
                <a:solidFill>
                  <a:srgbClr val="F8F9F3"/>
                </a:solidFill>
                <a:latin typeface="Consolas"/>
                <a:cs typeface="Consolas"/>
              </a:rPr>
              <a:t>()</a:t>
            </a:r>
            <a:r>
              <a:rPr sz="1209" spc="-6" dirty="0">
                <a:solidFill>
                  <a:srgbClr val="E5E5F9"/>
                </a:solidFill>
                <a:latin typeface="Consolas"/>
                <a:cs typeface="Consolas"/>
              </a:rPr>
              <a:t>; </a:t>
            </a:r>
            <a:r>
              <a:rPr sz="1209" spc="-647" dirty="0">
                <a:solidFill>
                  <a:srgbClr val="E5E5F9"/>
                </a:solidFill>
                <a:latin typeface="Consolas"/>
                <a:cs typeface="Consolas"/>
              </a:rPr>
              <a:t> </a:t>
            </a:r>
            <a:r>
              <a:rPr sz="1209" spc="-6" dirty="0">
                <a:solidFill>
                  <a:srgbClr val="CC6B1C"/>
                </a:solidFill>
                <a:latin typeface="Consolas"/>
                <a:cs typeface="Consolas"/>
              </a:rPr>
              <a:t>new </a:t>
            </a:r>
            <a:r>
              <a:rPr sz="1209" spc="-6" dirty="0">
                <a:solidFill>
                  <a:srgbClr val="A6EB20"/>
                </a:solidFill>
                <a:latin typeface="Consolas"/>
                <a:cs typeface="Consolas"/>
              </a:rPr>
              <a:t>Thread</a:t>
            </a:r>
            <a:r>
              <a:rPr sz="1209" spc="-6" dirty="0">
                <a:solidFill>
                  <a:srgbClr val="F8F9F3"/>
                </a:solidFill>
                <a:latin typeface="Consolas"/>
                <a:cs typeface="Consolas"/>
              </a:rPr>
              <a:t>(</a:t>
            </a:r>
            <a:r>
              <a:rPr sz="1209" spc="-6" dirty="0">
                <a:solidFill>
                  <a:srgbClr val="CC6B1C"/>
                </a:solidFill>
                <a:latin typeface="Consolas"/>
                <a:cs typeface="Consolas"/>
              </a:rPr>
              <a:t>new </a:t>
            </a:r>
            <a:r>
              <a:rPr sz="1209" spc="-6" dirty="0">
                <a:solidFill>
                  <a:srgbClr val="A6EB20"/>
                </a:solidFill>
                <a:latin typeface="Consolas"/>
                <a:cs typeface="Consolas"/>
              </a:rPr>
              <a:t>Runner</a:t>
            </a:r>
            <a:r>
              <a:rPr sz="1209" spc="-6" dirty="0">
                <a:solidFill>
                  <a:srgbClr val="F8F9F3"/>
                </a:solidFill>
                <a:latin typeface="Consolas"/>
                <a:cs typeface="Consolas"/>
              </a:rPr>
              <a:t>(</a:t>
            </a:r>
            <a:r>
              <a:rPr sz="1209" spc="-6" dirty="0">
                <a:solidFill>
                  <a:srgbClr val="F2EB78"/>
                </a:solidFill>
                <a:latin typeface="Consolas"/>
                <a:cs typeface="Consolas"/>
              </a:rPr>
              <a:t>cyclicBarrier</a:t>
            </a:r>
            <a:r>
              <a:rPr sz="1209" spc="-6" dirty="0">
                <a:solidFill>
                  <a:srgbClr val="F8F9F3"/>
                </a:solidFill>
                <a:latin typeface="Consolas"/>
                <a:cs typeface="Consolas"/>
              </a:rPr>
              <a:t>))</a:t>
            </a:r>
            <a:r>
              <a:rPr sz="1209" spc="-6" dirty="0">
                <a:solidFill>
                  <a:srgbClr val="E5E5F9"/>
                </a:solidFill>
                <a:latin typeface="Consolas"/>
                <a:cs typeface="Consolas"/>
              </a:rPr>
              <a:t>.</a:t>
            </a:r>
            <a:r>
              <a:rPr sz="1209" spc="-6" dirty="0">
                <a:solidFill>
                  <a:srgbClr val="A6EB20"/>
                </a:solidFill>
                <a:latin typeface="Consolas"/>
                <a:cs typeface="Consolas"/>
              </a:rPr>
              <a:t>start</a:t>
            </a:r>
            <a:r>
              <a:rPr sz="1209" spc="-6" dirty="0">
                <a:solidFill>
                  <a:srgbClr val="F8F9F3"/>
                </a:solidFill>
                <a:latin typeface="Consolas"/>
                <a:cs typeface="Consolas"/>
              </a:rPr>
              <a:t>()</a:t>
            </a:r>
            <a:r>
              <a:rPr sz="1209" spc="-6" dirty="0">
                <a:solidFill>
                  <a:srgbClr val="E5E5F9"/>
                </a:solidFill>
                <a:latin typeface="Consolas"/>
                <a:cs typeface="Consolas"/>
              </a:rPr>
              <a:t>; </a:t>
            </a:r>
            <a:r>
              <a:rPr sz="1209" spc="-647" dirty="0">
                <a:solidFill>
                  <a:srgbClr val="E5E5F9"/>
                </a:solidFill>
                <a:latin typeface="Consolas"/>
                <a:cs typeface="Consolas"/>
              </a:rPr>
              <a:t> </a:t>
            </a:r>
            <a:r>
              <a:rPr sz="1209" spc="-6" dirty="0">
                <a:solidFill>
                  <a:srgbClr val="118FC2"/>
                </a:solidFill>
                <a:latin typeface="Consolas"/>
                <a:cs typeface="Consolas"/>
              </a:rPr>
              <a:t>Thread</a:t>
            </a:r>
            <a:r>
              <a:rPr sz="1209" spc="-6" dirty="0">
                <a:solidFill>
                  <a:srgbClr val="E5E5F9"/>
                </a:solidFill>
                <a:latin typeface="Consolas"/>
                <a:cs typeface="Consolas"/>
              </a:rPr>
              <a:t>.</a:t>
            </a:r>
            <a:r>
              <a:rPr sz="1209" i="1" spc="-6" dirty="0">
                <a:solidFill>
                  <a:srgbClr val="95EB3E"/>
                </a:solidFill>
                <a:latin typeface="Consolas"/>
                <a:cs typeface="Consolas"/>
              </a:rPr>
              <a:t>sleep</a:t>
            </a:r>
            <a:r>
              <a:rPr sz="1209" spc="-6" dirty="0">
                <a:solidFill>
                  <a:srgbClr val="F8F9F3"/>
                </a:solidFill>
                <a:latin typeface="Consolas"/>
                <a:cs typeface="Consolas"/>
              </a:rPr>
              <a:t>(</a:t>
            </a:r>
            <a:r>
              <a:rPr sz="1209" spc="-6" dirty="0">
                <a:solidFill>
                  <a:srgbClr val="6796BA"/>
                </a:solidFill>
                <a:latin typeface="Consolas"/>
                <a:cs typeface="Consolas"/>
              </a:rPr>
              <a:t>3000</a:t>
            </a:r>
            <a:r>
              <a:rPr sz="1209" spc="-6" dirty="0">
                <a:solidFill>
                  <a:srgbClr val="F8F9F3"/>
                </a:solidFill>
                <a:latin typeface="Consolas"/>
                <a:cs typeface="Consolas"/>
              </a:rPr>
              <a:t>)</a:t>
            </a:r>
            <a:r>
              <a:rPr sz="1209" spc="-6" dirty="0">
                <a:solidFill>
                  <a:srgbClr val="E5E5F9"/>
                </a:solidFill>
                <a:latin typeface="Consolas"/>
                <a:cs typeface="Consolas"/>
              </a:rPr>
              <a:t>;</a:t>
            </a:r>
            <a:endParaRPr sz="1209" dirty="0">
              <a:solidFill>
                <a:prstClr val="black"/>
              </a:solidFill>
              <a:latin typeface="Consolas"/>
              <a:cs typeface="Consolas"/>
            </a:endParaRPr>
          </a:p>
          <a:p>
            <a:pPr marL="15356" marR="346268" algn="just" defTabSz="1105601">
              <a:spcBef>
                <a:spcPts val="12"/>
              </a:spcBef>
            </a:pPr>
            <a:r>
              <a:rPr sz="1209" spc="-6" dirty="0">
                <a:solidFill>
                  <a:srgbClr val="CC6B1C"/>
                </a:solidFill>
                <a:latin typeface="Consolas"/>
                <a:cs typeface="Consolas"/>
              </a:rPr>
              <a:t>new </a:t>
            </a:r>
            <a:r>
              <a:rPr sz="1209" spc="-6" dirty="0">
                <a:solidFill>
                  <a:srgbClr val="A6EB20"/>
                </a:solidFill>
                <a:latin typeface="Consolas"/>
                <a:cs typeface="Consolas"/>
              </a:rPr>
              <a:t>Thread</a:t>
            </a:r>
            <a:r>
              <a:rPr sz="1209" spc="-6" dirty="0">
                <a:solidFill>
                  <a:srgbClr val="F8F9F3"/>
                </a:solidFill>
                <a:latin typeface="Consolas"/>
                <a:cs typeface="Consolas"/>
              </a:rPr>
              <a:t>(</a:t>
            </a:r>
            <a:r>
              <a:rPr sz="1209" spc="-6" dirty="0">
                <a:solidFill>
                  <a:srgbClr val="CC6B1C"/>
                </a:solidFill>
                <a:latin typeface="Consolas"/>
                <a:cs typeface="Consolas"/>
              </a:rPr>
              <a:t>new </a:t>
            </a:r>
            <a:r>
              <a:rPr sz="1209" spc="-6" dirty="0">
                <a:solidFill>
                  <a:srgbClr val="A6EB20"/>
                </a:solidFill>
                <a:latin typeface="Consolas"/>
                <a:cs typeface="Consolas"/>
              </a:rPr>
              <a:t>Runner</a:t>
            </a:r>
            <a:r>
              <a:rPr sz="1209" spc="-6" dirty="0">
                <a:solidFill>
                  <a:srgbClr val="F8F9F3"/>
                </a:solidFill>
                <a:latin typeface="Consolas"/>
                <a:cs typeface="Consolas"/>
              </a:rPr>
              <a:t>(</a:t>
            </a:r>
            <a:r>
              <a:rPr sz="1209" spc="-6" dirty="0">
                <a:solidFill>
                  <a:srgbClr val="F2EB78"/>
                </a:solidFill>
                <a:latin typeface="Consolas"/>
                <a:cs typeface="Consolas"/>
              </a:rPr>
              <a:t>cyclicBarrier</a:t>
            </a:r>
            <a:r>
              <a:rPr sz="1209" spc="-6" dirty="0">
                <a:solidFill>
                  <a:srgbClr val="F8F9F3"/>
                </a:solidFill>
                <a:latin typeface="Consolas"/>
                <a:cs typeface="Consolas"/>
              </a:rPr>
              <a:t>))</a:t>
            </a:r>
            <a:r>
              <a:rPr sz="1209" spc="-6" dirty="0">
                <a:solidFill>
                  <a:srgbClr val="E5E5F9"/>
                </a:solidFill>
                <a:latin typeface="Consolas"/>
                <a:cs typeface="Consolas"/>
              </a:rPr>
              <a:t>.</a:t>
            </a:r>
            <a:r>
              <a:rPr sz="1209" spc="-6" dirty="0">
                <a:solidFill>
                  <a:srgbClr val="A6EB20"/>
                </a:solidFill>
                <a:latin typeface="Consolas"/>
                <a:cs typeface="Consolas"/>
              </a:rPr>
              <a:t>start</a:t>
            </a:r>
            <a:r>
              <a:rPr sz="1209" spc="-6" dirty="0">
                <a:solidFill>
                  <a:srgbClr val="F8F9F3"/>
                </a:solidFill>
                <a:latin typeface="Consolas"/>
                <a:cs typeface="Consolas"/>
              </a:rPr>
              <a:t>()</a:t>
            </a:r>
            <a:r>
              <a:rPr sz="1209" spc="-6" dirty="0">
                <a:solidFill>
                  <a:srgbClr val="E5E5F9"/>
                </a:solidFill>
                <a:latin typeface="Consolas"/>
                <a:cs typeface="Consolas"/>
              </a:rPr>
              <a:t>; </a:t>
            </a:r>
            <a:r>
              <a:rPr sz="1209" spc="-647" dirty="0">
                <a:solidFill>
                  <a:srgbClr val="E5E5F9"/>
                </a:solidFill>
                <a:latin typeface="Consolas"/>
                <a:cs typeface="Consolas"/>
              </a:rPr>
              <a:t> </a:t>
            </a:r>
            <a:r>
              <a:rPr sz="1209" spc="-6" dirty="0">
                <a:solidFill>
                  <a:srgbClr val="118FC2"/>
                </a:solidFill>
                <a:latin typeface="Consolas"/>
                <a:cs typeface="Consolas"/>
              </a:rPr>
              <a:t>System</a:t>
            </a:r>
            <a:r>
              <a:rPr sz="1209" spc="-6" dirty="0">
                <a:solidFill>
                  <a:srgbClr val="E5E5F9"/>
                </a:solidFill>
                <a:latin typeface="Consolas"/>
                <a:cs typeface="Consolas"/>
              </a:rPr>
              <a:t>.</a:t>
            </a:r>
            <a:r>
              <a:rPr sz="1209" b="1" i="1" spc="-6" dirty="0">
                <a:solidFill>
                  <a:srgbClr val="8CD9F7"/>
                </a:solidFill>
                <a:latin typeface="Consolas"/>
                <a:cs typeface="Consolas"/>
              </a:rPr>
              <a:t>out</a:t>
            </a:r>
            <a:r>
              <a:rPr sz="1209" spc="-6" dirty="0">
                <a:solidFill>
                  <a:srgbClr val="E5E5F9"/>
                </a:solidFill>
                <a:latin typeface="Consolas"/>
                <a:cs typeface="Consolas"/>
              </a:rPr>
              <a:t>.</a:t>
            </a:r>
            <a:r>
              <a:rPr sz="1209" spc="-6" dirty="0">
                <a:solidFill>
                  <a:srgbClr val="A6EB20"/>
                </a:solidFill>
                <a:latin typeface="Consolas"/>
                <a:cs typeface="Consolas"/>
              </a:rPr>
              <a:t>println</a:t>
            </a:r>
            <a:r>
              <a:rPr sz="1209" spc="-6" dirty="0">
                <a:solidFill>
                  <a:srgbClr val="F8F9F3"/>
                </a:solidFill>
                <a:latin typeface="Consolas"/>
                <a:cs typeface="Consolas"/>
              </a:rPr>
              <a:t>(</a:t>
            </a:r>
            <a:r>
              <a:rPr sz="1209" spc="-6" dirty="0">
                <a:solidFill>
                  <a:srgbClr val="16C5A2"/>
                </a:solidFill>
                <a:latin typeface="Consolas"/>
                <a:cs typeface="Consolas"/>
              </a:rPr>
              <a:t>"Fin</a:t>
            </a:r>
            <a:r>
              <a:rPr sz="1209" spc="12" dirty="0">
                <a:solidFill>
                  <a:srgbClr val="16C5A2"/>
                </a:solidFill>
                <a:latin typeface="Consolas"/>
                <a:cs typeface="Consolas"/>
              </a:rPr>
              <a:t> </a:t>
            </a:r>
            <a:r>
              <a:rPr sz="1209" spc="-6" dirty="0">
                <a:solidFill>
                  <a:srgbClr val="16C5A2"/>
                </a:solidFill>
                <a:latin typeface="Consolas"/>
                <a:cs typeface="Consolas"/>
              </a:rPr>
              <a:t>Thread</a:t>
            </a:r>
            <a:r>
              <a:rPr sz="1209" spc="18" dirty="0">
                <a:solidFill>
                  <a:srgbClr val="16C5A2"/>
                </a:solidFill>
                <a:latin typeface="Consolas"/>
                <a:cs typeface="Consolas"/>
              </a:rPr>
              <a:t> </a:t>
            </a:r>
            <a:r>
              <a:rPr sz="1209" spc="-6" dirty="0">
                <a:solidFill>
                  <a:srgbClr val="16C5A2"/>
                </a:solidFill>
                <a:latin typeface="Consolas"/>
                <a:cs typeface="Consolas"/>
              </a:rPr>
              <a:t>principal"</a:t>
            </a:r>
            <a:r>
              <a:rPr sz="1209" spc="-6" dirty="0">
                <a:solidFill>
                  <a:srgbClr val="F8F9F3"/>
                </a:solidFill>
                <a:latin typeface="Consolas"/>
                <a:cs typeface="Consolas"/>
              </a:rPr>
              <a:t>)</a:t>
            </a:r>
            <a:r>
              <a:rPr sz="1209" spc="-6" dirty="0">
                <a:solidFill>
                  <a:srgbClr val="E5E5F9"/>
                </a:solidFill>
                <a:latin typeface="Consolas"/>
                <a:cs typeface="Consolas"/>
              </a:rPr>
              <a:t>;</a:t>
            </a:r>
            <a:endParaRPr sz="1209" dirty="0">
              <a:solidFill>
                <a:prstClr val="black"/>
              </a:solidFill>
              <a:latin typeface="Consolas"/>
              <a:cs typeface="Consolas"/>
            </a:endParaRPr>
          </a:p>
        </p:txBody>
      </p:sp>
      <p:sp>
        <p:nvSpPr>
          <p:cNvPr id="8" name="object 8"/>
          <p:cNvSpPr txBox="1"/>
          <p:nvPr/>
        </p:nvSpPr>
        <p:spPr>
          <a:xfrm>
            <a:off x="310650" y="5234470"/>
            <a:ext cx="115931" cy="201582"/>
          </a:xfrm>
          <a:prstGeom prst="rect">
            <a:avLst/>
          </a:prstGeom>
        </p:spPr>
        <p:txBody>
          <a:bodyPr vert="horz" wrap="square" lIns="0" tIns="15355" rIns="0" bIns="0" rtlCol="0">
            <a:spAutoFit/>
          </a:bodyPr>
          <a:lstStyle/>
          <a:p>
            <a:pPr marL="15356" defTabSz="1105601">
              <a:spcBef>
                <a:spcPts val="121"/>
              </a:spcBef>
            </a:pPr>
            <a:r>
              <a:rPr sz="1209" dirty="0">
                <a:solidFill>
                  <a:srgbClr val="F8F9F3"/>
                </a:solidFill>
                <a:latin typeface="Consolas"/>
                <a:cs typeface="Consolas"/>
              </a:rPr>
              <a:t>}</a:t>
            </a:r>
            <a:endParaRPr sz="1209">
              <a:solidFill>
                <a:prstClr val="black"/>
              </a:solidFill>
              <a:latin typeface="Consolas"/>
              <a:cs typeface="Consola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6194" y="261563"/>
            <a:ext cx="2507498" cy="238771"/>
          </a:xfrm>
          <a:prstGeom prst="rect">
            <a:avLst/>
          </a:prstGeom>
        </p:spPr>
        <p:txBody>
          <a:bodyPr vert="horz" wrap="square" lIns="0" tIns="15355" rIns="0" bIns="0" rtlCol="0">
            <a:spAutoFit/>
          </a:bodyPr>
          <a:lstStyle/>
          <a:p>
            <a:pPr marL="15356" defTabSz="1105601">
              <a:spcBef>
                <a:spcPts val="121"/>
              </a:spcBef>
            </a:pPr>
            <a:r>
              <a:rPr sz="1451" b="1" spc="-6" dirty="0">
                <a:solidFill>
                  <a:srgbClr val="0058FF"/>
                </a:solidFill>
                <a:latin typeface="Arial"/>
                <a:cs typeface="Arial"/>
              </a:rPr>
              <a:t>Programmation</a:t>
            </a:r>
            <a:r>
              <a:rPr sz="1451" b="1" spc="-36" dirty="0">
                <a:solidFill>
                  <a:srgbClr val="0058FF"/>
                </a:solidFill>
                <a:latin typeface="Arial"/>
                <a:cs typeface="Arial"/>
              </a:rPr>
              <a:t> </a:t>
            </a:r>
            <a:r>
              <a:rPr sz="1451" b="1" spc="-6" dirty="0">
                <a:solidFill>
                  <a:srgbClr val="0058FF"/>
                </a:solidFill>
                <a:latin typeface="Arial"/>
                <a:cs typeface="Arial"/>
              </a:rPr>
              <a:t>concurrente</a:t>
            </a:r>
            <a:endParaRPr sz="1451">
              <a:solidFill>
                <a:prstClr val="black"/>
              </a:solidFill>
              <a:latin typeface="Arial"/>
              <a:cs typeface="Arial"/>
            </a:endParaRPr>
          </a:p>
        </p:txBody>
      </p:sp>
      <p:sp>
        <p:nvSpPr>
          <p:cNvPr id="3" name="object 3"/>
          <p:cNvSpPr txBox="1">
            <a:spLocks noGrp="1"/>
          </p:cNvSpPr>
          <p:nvPr>
            <p:ph type="title"/>
          </p:nvPr>
        </p:nvSpPr>
        <p:spPr>
          <a:xfrm>
            <a:off x="596194" y="482677"/>
            <a:ext cx="10157441" cy="1131836"/>
          </a:xfrm>
          <a:prstGeom prst="rect">
            <a:avLst/>
          </a:prstGeom>
        </p:spPr>
        <p:txBody>
          <a:bodyPr vert="horz" wrap="square" lIns="0" tIns="15355" rIns="0" bIns="0" rtlCol="0">
            <a:spAutoFit/>
          </a:bodyPr>
          <a:lstStyle/>
          <a:p>
            <a:pPr marL="15356" marR="6142">
              <a:spcBef>
                <a:spcPts val="121"/>
              </a:spcBef>
            </a:pPr>
            <a:r>
              <a:rPr spc="-6" dirty="0">
                <a:latin typeface="Arial"/>
                <a:cs typeface="Arial"/>
              </a:rPr>
              <a:t>Exercice </a:t>
            </a:r>
            <a:r>
              <a:rPr dirty="0">
                <a:latin typeface="Arial"/>
                <a:cs typeface="Arial"/>
              </a:rPr>
              <a:t>: </a:t>
            </a:r>
            <a:r>
              <a:rPr spc="-6" dirty="0">
                <a:latin typeface="Arial"/>
                <a:cs typeface="Arial"/>
              </a:rPr>
              <a:t>synchroniser des Threads avec une </a:t>
            </a:r>
            <a:r>
              <a:rPr spc="-990" dirty="0">
                <a:latin typeface="Arial"/>
                <a:cs typeface="Arial"/>
              </a:rPr>
              <a:t> </a:t>
            </a:r>
            <a:r>
              <a:rPr spc="-6" dirty="0">
                <a:latin typeface="Arial"/>
                <a:cs typeface="Arial"/>
              </a:rPr>
              <a:t>barrière</a:t>
            </a:r>
            <a:r>
              <a:rPr spc="-18" dirty="0">
                <a:latin typeface="Arial"/>
                <a:cs typeface="Arial"/>
              </a:rPr>
              <a:t> </a:t>
            </a:r>
            <a:r>
              <a:rPr spc="-6" dirty="0">
                <a:latin typeface="Arial"/>
                <a:cs typeface="Arial"/>
              </a:rPr>
              <a:t>cyclique</a:t>
            </a:r>
          </a:p>
        </p:txBody>
      </p:sp>
      <p:sp>
        <p:nvSpPr>
          <p:cNvPr id="9" name="object 9"/>
          <p:cNvSpPr txBox="1">
            <a:spLocks noGrp="1"/>
          </p:cNvSpPr>
          <p:nvPr>
            <p:ph type="body" idx="1"/>
          </p:nvPr>
        </p:nvSpPr>
        <p:spPr>
          <a:xfrm>
            <a:off x="892981" y="1900636"/>
            <a:ext cx="11196139" cy="2524441"/>
          </a:xfrm>
          <a:prstGeom prst="rect">
            <a:avLst/>
          </a:prstGeom>
        </p:spPr>
        <p:txBody>
          <a:bodyPr vert="horz" wrap="square" lIns="0" tIns="681323" rIns="0" bIns="0" rtlCol="0">
            <a:spAutoFit/>
          </a:bodyPr>
          <a:lstStyle/>
          <a:p>
            <a:pPr marL="433931" marR="404619" indent="-285750">
              <a:spcBef>
                <a:spcPts val="121"/>
              </a:spcBef>
              <a:buFont typeface="Arial" panose="020B0604020202020204" pitchFamily="34" charset="0"/>
              <a:buChar char="•"/>
            </a:pPr>
            <a:r>
              <a:rPr sz="1693" b="1" spc="-6" dirty="0">
                <a:latin typeface="Arial"/>
                <a:cs typeface="Arial"/>
              </a:rPr>
              <a:t>Créer</a:t>
            </a:r>
            <a:r>
              <a:rPr sz="1693" b="1" spc="12" dirty="0">
                <a:latin typeface="Arial"/>
                <a:cs typeface="Arial"/>
              </a:rPr>
              <a:t> </a:t>
            </a:r>
            <a:r>
              <a:rPr sz="1693" b="1" spc="-6" dirty="0">
                <a:latin typeface="Arial"/>
                <a:cs typeface="Arial"/>
              </a:rPr>
              <a:t>une</a:t>
            </a:r>
            <a:r>
              <a:rPr sz="1693" b="1" spc="12" dirty="0">
                <a:latin typeface="Arial"/>
                <a:cs typeface="Arial"/>
              </a:rPr>
              <a:t> </a:t>
            </a:r>
            <a:r>
              <a:rPr sz="1693" b="1" spc="-6" dirty="0">
                <a:latin typeface="Arial"/>
                <a:cs typeface="Arial"/>
              </a:rPr>
              <a:t>implémentation</a:t>
            </a:r>
            <a:r>
              <a:rPr sz="1693" b="1" spc="6" dirty="0">
                <a:latin typeface="Arial"/>
                <a:cs typeface="Arial"/>
              </a:rPr>
              <a:t> </a:t>
            </a:r>
            <a:r>
              <a:rPr sz="1693" b="1" spc="-6" dirty="0">
                <a:latin typeface="Arial"/>
                <a:cs typeface="Arial"/>
              </a:rPr>
              <a:t>de</a:t>
            </a:r>
            <a:r>
              <a:rPr sz="1693" b="1" spc="12" dirty="0">
                <a:latin typeface="Arial"/>
                <a:cs typeface="Arial"/>
              </a:rPr>
              <a:t> </a:t>
            </a:r>
            <a:r>
              <a:rPr sz="1693" b="1" spc="-6" dirty="0">
                <a:latin typeface="Arial"/>
                <a:cs typeface="Arial"/>
              </a:rPr>
              <a:t>Runnable,</a:t>
            </a:r>
            <a:r>
              <a:rPr sz="1693" b="1" spc="12" dirty="0">
                <a:latin typeface="Arial"/>
                <a:cs typeface="Arial"/>
              </a:rPr>
              <a:t> </a:t>
            </a:r>
            <a:r>
              <a:rPr sz="1693" b="1" spc="-6" dirty="0">
                <a:latin typeface="Arial"/>
                <a:cs typeface="Arial"/>
              </a:rPr>
              <a:t>dont</a:t>
            </a:r>
            <a:r>
              <a:rPr sz="1693" b="1" spc="12" dirty="0">
                <a:latin typeface="Arial"/>
                <a:cs typeface="Arial"/>
              </a:rPr>
              <a:t> </a:t>
            </a:r>
            <a:r>
              <a:rPr sz="1693" b="1" spc="-6" dirty="0">
                <a:latin typeface="Arial"/>
                <a:cs typeface="Arial"/>
              </a:rPr>
              <a:t>run()</a:t>
            </a:r>
            <a:r>
              <a:rPr sz="1693" b="1" spc="12" dirty="0">
                <a:latin typeface="Arial"/>
                <a:cs typeface="Arial"/>
              </a:rPr>
              <a:t> </a:t>
            </a:r>
            <a:r>
              <a:rPr sz="1693" b="1" spc="-6" dirty="0">
                <a:latin typeface="Arial"/>
                <a:cs typeface="Arial"/>
              </a:rPr>
              <a:t>affiche</a:t>
            </a:r>
            <a:r>
              <a:rPr sz="1693" b="1" spc="12" dirty="0">
                <a:latin typeface="Arial"/>
                <a:cs typeface="Arial"/>
              </a:rPr>
              <a:t> </a:t>
            </a:r>
            <a:r>
              <a:rPr sz="1693" b="1" spc="-6" dirty="0">
                <a:latin typeface="Arial"/>
                <a:cs typeface="Arial"/>
              </a:rPr>
              <a:t>une</a:t>
            </a:r>
            <a:r>
              <a:rPr sz="1693" b="1" spc="12" dirty="0">
                <a:latin typeface="Arial"/>
                <a:cs typeface="Arial"/>
              </a:rPr>
              <a:t> </a:t>
            </a:r>
            <a:r>
              <a:rPr sz="1693" b="1" spc="-6" dirty="0">
                <a:latin typeface="Arial"/>
                <a:cs typeface="Arial"/>
              </a:rPr>
              <a:t>ligne</a:t>
            </a:r>
            <a:r>
              <a:rPr sz="1693" b="1" spc="6" dirty="0">
                <a:latin typeface="Arial"/>
                <a:cs typeface="Arial"/>
              </a:rPr>
              <a:t> </a:t>
            </a:r>
            <a:r>
              <a:rPr sz="1693" b="1" spc="-6" dirty="0">
                <a:latin typeface="Arial"/>
                <a:cs typeface="Arial"/>
              </a:rPr>
              <a:t>sur</a:t>
            </a:r>
            <a:r>
              <a:rPr sz="1693" b="1" spc="18" dirty="0">
                <a:latin typeface="Arial"/>
                <a:cs typeface="Arial"/>
              </a:rPr>
              <a:t> </a:t>
            </a:r>
            <a:r>
              <a:rPr sz="1693" b="1" dirty="0">
                <a:latin typeface="Arial"/>
                <a:cs typeface="Arial"/>
              </a:rPr>
              <a:t>la</a:t>
            </a:r>
            <a:r>
              <a:rPr sz="1693" b="1" spc="12" dirty="0">
                <a:latin typeface="Arial"/>
                <a:cs typeface="Arial"/>
              </a:rPr>
              <a:t> </a:t>
            </a:r>
            <a:r>
              <a:rPr sz="1693" b="1" spc="-6" dirty="0">
                <a:latin typeface="Arial"/>
                <a:cs typeface="Arial"/>
              </a:rPr>
              <a:t>console.</a:t>
            </a:r>
            <a:r>
              <a:rPr sz="1693" b="1" spc="24" dirty="0">
                <a:latin typeface="Arial"/>
                <a:cs typeface="Arial"/>
              </a:rPr>
              <a:t> </a:t>
            </a:r>
            <a:r>
              <a:rPr sz="1693" b="1" spc="-6" dirty="0">
                <a:latin typeface="Arial"/>
                <a:cs typeface="Arial"/>
              </a:rPr>
              <a:t>run()</a:t>
            </a:r>
            <a:r>
              <a:rPr sz="1693" b="1" spc="12" dirty="0">
                <a:latin typeface="Arial"/>
                <a:cs typeface="Arial"/>
              </a:rPr>
              <a:t> </a:t>
            </a:r>
            <a:r>
              <a:rPr sz="1693" b="1" spc="-6" dirty="0">
                <a:latin typeface="Arial"/>
                <a:cs typeface="Arial"/>
              </a:rPr>
              <a:t>prend</a:t>
            </a:r>
            <a:r>
              <a:rPr sz="1693" b="1" spc="6" dirty="0">
                <a:latin typeface="Arial"/>
                <a:cs typeface="Arial"/>
              </a:rPr>
              <a:t> </a:t>
            </a:r>
            <a:r>
              <a:rPr sz="1693" b="1" spc="-6" dirty="0">
                <a:latin typeface="Arial"/>
                <a:cs typeface="Arial"/>
              </a:rPr>
              <a:t>un </a:t>
            </a:r>
            <a:r>
              <a:rPr sz="1693" b="1" spc="-453" dirty="0">
                <a:latin typeface="Arial"/>
                <a:cs typeface="Arial"/>
              </a:rPr>
              <a:t> </a:t>
            </a:r>
            <a:r>
              <a:rPr sz="1693" b="1" spc="-6" dirty="0">
                <a:latin typeface="Arial"/>
                <a:cs typeface="Arial"/>
              </a:rPr>
              <a:t>nombre</a:t>
            </a:r>
            <a:r>
              <a:rPr sz="1693" b="1" spc="6" dirty="0">
                <a:latin typeface="Arial"/>
                <a:cs typeface="Arial"/>
              </a:rPr>
              <a:t> </a:t>
            </a:r>
            <a:r>
              <a:rPr sz="1693" b="1" spc="-6" dirty="0">
                <a:latin typeface="Arial"/>
                <a:cs typeface="Arial"/>
              </a:rPr>
              <a:t>aléatoire</a:t>
            </a:r>
            <a:r>
              <a:rPr sz="1693" b="1" spc="6" dirty="0">
                <a:latin typeface="Arial"/>
                <a:cs typeface="Arial"/>
              </a:rPr>
              <a:t> </a:t>
            </a:r>
            <a:r>
              <a:rPr sz="1693" b="1" spc="-6" dirty="0">
                <a:latin typeface="Arial"/>
                <a:cs typeface="Arial"/>
              </a:rPr>
              <a:t>de</a:t>
            </a:r>
            <a:r>
              <a:rPr sz="1693" b="1" spc="6" dirty="0">
                <a:latin typeface="Arial"/>
                <a:cs typeface="Arial"/>
              </a:rPr>
              <a:t> </a:t>
            </a:r>
            <a:r>
              <a:rPr sz="1693" b="1" spc="-6" dirty="0">
                <a:latin typeface="Arial"/>
                <a:cs typeface="Arial"/>
              </a:rPr>
              <a:t>secondes</a:t>
            </a:r>
            <a:r>
              <a:rPr sz="1693" b="1" dirty="0">
                <a:latin typeface="Arial"/>
                <a:cs typeface="Arial"/>
              </a:rPr>
              <a:t> </a:t>
            </a:r>
            <a:r>
              <a:rPr sz="1693" b="1" spc="-6" dirty="0">
                <a:latin typeface="Arial"/>
                <a:cs typeface="Arial"/>
              </a:rPr>
              <a:t>pour</a:t>
            </a:r>
            <a:r>
              <a:rPr sz="1693" b="1" spc="12" dirty="0">
                <a:latin typeface="Arial"/>
                <a:cs typeface="Arial"/>
              </a:rPr>
              <a:t> </a:t>
            </a:r>
            <a:r>
              <a:rPr sz="1693" b="1" spc="-6" dirty="0">
                <a:latin typeface="Arial"/>
                <a:cs typeface="Arial"/>
              </a:rPr>
              <a:t>s’exécuter</a:t>
            </a:r>
            <a:r>
              <a:rPr sz="1693" b="1" spc="12" dirty="0">
                <a:latin typeface="Arial"/>
                <a:cs typeface="Arial"/>
              </a:rPr>
              <a:t> </a:t>
            </a:r>
            <a:r>
              <a:rPr sz="1693" b="1" spc="-6" dirty="0">
                <a:latin typeface="Arial"/>
                <a:cs typeface="Arial"/>
              </a:rPr>
              <a:t>(entre</a:t>
            </a:r>
            <a:r>
              <a:rPr sz="1693" b="1" spc="6" dirty="0">
                <a:latin typeface="Arial"/>
                <a:cs typeface="Arial"/>
              </a:rPr>
              <a:t> </a:t>
            </a:r>
            <a:r>
              <a:rPr sz="1693" b="1" dirty="0">
                <a:latin typeface="Arial"/>
                <a:cs typeface="Arial"/>
              </a:rPr>
              <a:t>0</a:t>
            </a:r>
            <a:r>
              <a:rPr sz="1693" b="1" spc="6" dirty="0">
                <a:latin typeface="Arial"/>
                <a:cs typeface="Arial"/>
              </a:rPr>
              <a:t> </a:t>
            </a:r>
            <a:r>
              <a:rPr sz="1693" b="1" spc="-6" dirty="0">
                <a:latin typeface="Arial"/>
                <a:cs typeface="Arial"/>
              </a:rPr>
              <a:t>et</a:t>
            </a:r>
            <a:r>
              <a:rPr sz="1693" b="1" spc="6" dirty="0">
                <a:latin typeface="Arial"/>
                <a:cs typeface="Arial"/>
              </a:rPr>
              <a:t> </a:t>
            </a:r>
            <a:r>
              <a:rPr sz="1693" b="1" spc="-6" dirty="0">
                <a:latin typeface="Arial"/>
                <a:cs typeface="Arial"/>
              </a:rPr>
              <a:t>10).</a:t>
            </a:r>
            <a:endParaRPr lang="fr-FR" sz="1693" b="1" spc="-6" dirty="0">
              <a:latin typeface="Arial"/>
              <a:cs typeface="Arial"/>
            </a:endParaRPr>
          </a:p>
          <a:p>
            <a:pPr marL="433931" marR="404619" indent="-285750">
              <a:spcBef>
                <a:spcPts val="121"/>
              </a:spcBef>
              <a:buFont typeface="Arial" panose="020B0604020202020204" pitchFamily="34" charset="0"/>
              <a:buChar char="•"/>
            </a:pPr>
            <a:endParaRPr sz="1693" dirty="0">
              <a:latin typeface="Arial"/>
              <a:cs typeface="Arial"/>
            </a:endParaRPr>
          </a:p>
          <a:p>
            <a:pPr marL="433931" marR="154323" indent="-285750">
              <a:buFont typeface="Arial" panose="020B0604020202020204" pitchFamily="34" charset="0"/>
              <a:buChar char="•"/>
            </a:pPr>
            <a:r>
              <a:rPr sz="1693" b="1" spc="-6" dirty="0">
                <a:latin typeface="Arial"/>
                <a:cs typeface="Arial"/>
              </a:rPr>
              <a:t>Utiliser</a:t>
            </a:r>
            <a:r>
              <a:rPr sz="1693" b="1" spc="18" dirty="0">
                <a:latin typeface="Arial"/>
                <a:cs typeface="Arial"/>
              </a:rPr>
              <a:t> </a:t>
            </a:r>
            <a:r>
              <a:rPr sz="1693" b="1" spc="-6" dirty="0">
                <a:latin typeface="Arial"/>
                <a:cs typeface="Arial"/>
              </a:rPr>
              <a:t>une</a:t>
            </a:r>
            <a:r>
              <a:rPr sz="1693" b="1" spc="18" dirty="0">
                <a:latin typeface="Arial"/>
                <a:cs typeface="Arial"/>
              </a:rPr>
              <a:t> </a:t>
            </a:r>
            <a:r>
              <a:rPr sz="1693" b="1" spc="-12" dirty="0">
                <a:latin typeface="Arial"/>
                <a:cs typeface="Arial"/>
              </a:rPr>
              <a:t>CyclicBarrier,</a:t>
            </a:r>
            <a:r>
              <a:rPr sz="1693" b="1" spc="24" dirty="0">
                <a:latin typeface="Arial"/>
                <a:cs typeface="Arial"/>
              </a:rPr>
              <a:t> </a:t>
            </a:r>
            <a:r>
              <a:rPr sz="1693" b="1" dirty="0">
                <a:latin typeface="Arial"/>
                <a:cs typeface="Arial"/>
              </a:rPr>
              <a:t>à</a:t>
            </a:r>
            <a:r>
              <a:rPr sz="1693" b="1" spc="18" dirty="0">
                <a:latin typeface="Arial"/>
                <a:cs typeface="Arial"/>
              </a:rPr>
              <a:t> </a:t>
            </a:r>
            <a:r>
              <a:rPr sz="1693" b="1" spc="-6" dirty="0">
                <a:latin typeface="Arial"/>
                <a:cs typeface="Arial"/>
              </a:rPr>
              <a:t>injecter</a:t>
            </a:r>
            <a:r>
              <a:rPr sz="1693" b="1" spc="18" dirty="0">
                <a:latin typeface="Arial"/>
                <a:cs typeface="Arial"/>
              </a:rPr>
              <a:t> </a:t>
            </a:r>
            <a:r>
              <a:rPr sz="1693" b="1" spc="-6" dirty="0">
                <a:latin typeface="Arial"/>
                <a:cs typeface="Arial"/>
              </a:rPr>
              <a:t>dans</a:t>
            </a:r>
            <a:r>
              <a:rPr sz="1693" b="1" spc="18" dirty="0">
                <a:latin typeface="Arial"/>
                <a:cs typeface="Arial"/>
              </a:rPr>
              <a:t> </a:t>
            </a:r>
            <a:r>
              <a:rPr sz="1693" b="1" spc="-6" dirty="0">
                <a:latin typeface="Arial"/>
                <a:cs typeface="Arial"/>
              </a:rPr>
              <a:t>l’implémentation</a:t>
            </a:r>
            <a:r>
              <a:rPr sz="1693" b="1" spc="12" dirty="0">
                <a:latin typeface="Arial"/>
                <a:cs typeface="Arial"/>
              </a:rPr>
              <a:t> </a:t>
            </a:r>
            <a:r>
              <a:rPr sz="1693" b="1" spc="-6" dirty="0">
                <a:latin typeface="Arial"/>
                <a:cs typeface="Arial"/>
              </a:rPr>
              <a:t>de</a:t>
            </a:r>
            <a:r>
              <a:rPr sz="1693" b="1" spc="18" dirty="0">
                <a:latin typeface="Arial"/>
                <a:cs typeface="Arial"/>
              </a:rPr>
              <a:t> </a:t>
            </a:r>
            <a:r>
              <a:rPr sz="1693" b="1" spc="-6" dirty="0">
                <a:latin typeface="Arial"/>
                <a:cs typeface="Arial"/>
              </a:rPr>
              <a:t>Runnable,</a:t>
            </a:r>
            <a:r>
              <a:rPr sz="1693" b="1" spc="12" dirty="0">
                <a:latin typeface="Arial"/>
                <a:cs typeface="Arial"/>
              </a:rPr>
              <a:t> </a:t>
            </a:r>
            <a:r>
              <a:rPr sz="1693" b="1" spc="-6" dirty="0">
                <a:latin typeface="Arial"/>
                <a:cs typeface="Arial"/>
              </a:rPr>
              <a:t>pour</a:t>
            </a:r>
            <a:r>
              <a:rPr sz="1693" b="1" spc="18" dirty="0">
                <a:latin typeface="Arial"/>
                <a:cs typeface="Arial"/>
              </a:rPr>
              <a:t> </a:t>
            </a:r>
            <a:r>
              <a:rPr sz="1693" b="1" spc="-6" dirty="0">
                <a:latin typeface="Arial"/>
                <a:cs typeface="Arial"/>
              </a:rPr>
              <a:t>s’assurer</a:t>
            </a:r>
            <a:r>
              <a:rPr sz="1693" b="1" spc="24" dirty="0">
                <a:latin typeface="Arial"/>
                <a:cs typeface="Arial"/>
              </a:rPr>
              <a:t> </a:t>
            </a:r>
            <a:r>
              <a:rPr sz="1693" b="1" spc="-6" dirty="0">
                <a:latin typeface="Arial"/>
                <a:cs typeface="Arial"/>
              </a:rPr>
              <a:t>que</a:t>
            </a:r>
            <a:r>
              <a:rPr sz="1693" b="1" spc="18" dirty="0">
                <a:latin typeface="Arial"/>
                <a:cs typeface="Arial"/>
              </a:rPr>
              <a:t> </a:t>
            </a:r>
            <a:r>
              <a:rPr sz="1693" b="1" spc="-6" dirty="0">
                <a:latin typeface="Arial"/>
                <a:cs typeface="Arial"/>
              </a:rPr>
              <a:t>tous</a:t>
            </a:r>
            <a:r>
              <a:rPr sz="1693" b="1" spc="12" dirty="0">
                <a:latin typeface="Arial"/>
                <a:cs typeface="Arial"/>
              </a:rPr>
              <a:t> </a:t>
            </a:r>
            <a:r>
              <a:rPr sz="1693" b="1" dirty="0">
                <a:latin typeface="Arial"/>
                <a:cs typeface="Arial"/>
              </a:rPr>
              <a:t>les </a:t>
            </a:r>
            <a:r>
              <a:rPr sz="1693" b="1" spc="-447" dirty="0">
                <a:latin typeface="Arial"/>
                <a:cs typeface="Arial"/>
              </a:rPr>
              <a:t> </a:t>
            </a:r>
            <a:r>
              <a:rPr sz="1693" b="1" spc="-6" dirty="0">
                <a:latin typeface="Arial"/>
                <a:cs typeface="Arial"/>
              </a:rPr>
              <a:t>Runnable</a:t>
            </a:r>
            <a:r>
              <a:rPr sz="1693" b="1" dirty="0">
                <a:latin typeface="Arial"/>
                <a:cs typeface="Arial"/>
              </a:rPr>
              <a:t> </a:t>
            </a:r>
            <a:r>
              <a:rPr sz="1693" b="1" spc="-6" dirty="0">
                <a:latin typeface="Arial"/>
                <a:cs typeface="Arial"/>
              </a:rPr>
              <a:t>se</a:t>
            </a:r>
            <a:r>
              <a:rPr sz="1693" b="1" spc="6" dirty="0">
                <a:latin typeface="Arial"/>
                <a:cs typeface="Arial"/>
              </a:rPr>
              <a:t> </a:t>
            </a:r>
            <a:r>
              <a:rPr sz="1693" b="1" spc="-6" dirty="0">
                <a:latin typeface="Arial"/>
                <a:cs typeface="Arial"/>
              </a:rPr>
              <a:t>lancent</a:t>
            </a:r>
            <a:r>
              <a:rPr sz="1693" b="1" spc="6" dirty="0">
                <a:latin typeface="Arial"/>
                <a:cs typeface="Arial"/>
              </a:rPr>
              <a:t> </a:t>
            </a:r>
            <a:r>
              <a:rPr sz="1693" b="1" spc="-6" dirty="0">
                <a:latin typeface="Arial"/>
                <a:cs typeface="Arial"/>
              </a:rPr>
              <a:t>en</a:t>
            </a:r>
            <a:r>
              <a:rPr sz="1693" b="1" dirty="0">
                <a:latin typeface="Arial"/>
                <a:cs typeface="Arial"/>
              </a:rPr>
              <a:t> même</a:t>
            </a:r>
            <a:r>
              <a:rPr sz="1693" b="1" spc="6" dirty="0">
                <a:latin typeface="Arial"/>
                <a:cs typeface="Arial"/>
              </a:rPr>
              <a:t> </a:t>
            </a:r>
            <a:r>
              <a:rPr sz="1693" b="1" spc="-6" dirty="0">
                <a:latin typeface="Arial"/>
                <a:cs typeface="Arial"/>
              </a:rPr>
              <a:t>temps.</a:t>
            </a:r>
            <a:endParaRPr lang="fr-FR" sz="1693" b="1" spc="-6" dirty="0">
              <a:latin typeface="Arial"/>
              <a:cs typeface="Arial"/>
            </a:endParaRPr>
          </a:p>
          <a:p>
            <a:pPr marL="433931" marR="154323" indent="-285750">
              <a:buFont typeface="Arial" panose="020B0604020202020204" pitchFamily="34" charset="0"/>
              <a:buChar char="•"/>
            </a:pPr>
            <a:endParaRPr sz="1693" dirty="0">
              <a:latin typeface="Arial"/>
              <a:cs typeface="Arial"/>
            </a:endParaRPr>
          </a:p>
          <a:p>
            <a:pPr marL="433931" marR="1794298" indent="-285750">
              <a:spcBef>
                <a:spcPts val="6"/>
              </a:spcBef>
              <a:buFont typeface="Arial" panose="020B0604020202020204" pitchFamily="34" charset="0"/>
              <a:buChar char="•"/>
            </a:pPr>
            <a:r>
              <a:rPr sz="1693" b="1" spc="-6" dirty="0">
                <a:latin typeface="Arial"/>
                <a:cs typeface="Arial"/>
              </a:rPr>
              <a:t>Dans</a:t>
            </a:r>
            <a:r>
              <a:rPr sz="1693" b="1" spc="12" dirty="0">
                <a:latin typeface="Arial"/>
                <a:cs typeface="Arial"/>
              </a:rPr>
              <a:t> </a:t>
            </a:r>
            <a:r>
              <a:rPr sz="1693" b="1" dirty="0">
                <a:latin typeface="Arial"/>
                <a:cs typeface="Arial"/>
              </a:rPr>
              <a:t>le</a:t>
            </a:r>
            <a:r>
              <a:rPr sz="1693" b="1" spc="12" dirty="0">
                <a:latin typeface="Arial"/>
                <a:cs typeface="Arial"/>
              </a:rPr>
              <a:t> </a:t>
            </a:r>
            <a:r>
              <a:rPr sz="1693" b="1" spc="-6" dirty="0">
                <a:latin typeface="Arial"/>
                <a:cs typeface="Arial"/>
              </a:rPr>
              <a:t>main(),</a:t>
            </a:r>
            <a:r>
              <a:rPr sz="1693" b="1" spc="18" dirty="0">
                <a:latin typeface="Arial"/>
                <a:cs typeface="Arial"/>
              </a:rPr>
              <a:t> </a:t>
            </a:r>
            <a:r>
              <a:rPr sz="1693" b="1" spc="-6" dirty="0">
                <a:latin typeface="Arial"/>
                <a:cs typeface="Arial"/>
              </a:rPr>
              <a:t>lancer</a:t>
            </a:r>
            <a:r>
              <a:rPr sz="1693" b="1" spc="12" dirty="0">
                <a:latin typeface="Arial"/>
                <a:cs typeface="Arial"/>
              </a:rPr>
              <a:t> </a:t>
            </a:r>
            <a:r>
              <a:rPr sz="1693" b="1" spc="-6" dirty="0">
                <a:latin typeface="Arial"/>
                <a:cs typeface="Arial"/>
              </a:rPr>
              <a:t>assez</a:t>
            </a:r>
            <a:r>
              <a:rPr sz="1693" b="1" spc="12" dirty="0">
                <a:latin typeface="Arial"/>
                <a:cs typeface="Arial"/>
              </a:rPr>
              <a:t> </a:t>
            </a:r>
            <a:r>
              <a:rPr sz="1693" b="1" spc="-6" dirty="0">
                <a:latin typeface="Arial"/>
                <a:cs typeface="Arial"/>
              </a:rPr>
              <a:t>de</a:t>
            </a:r>
            <a:r>
              <a:rPr sz="1693" b="1" spc="12" dirty="0">
                <a:latin typeface="Arial"/>
                <a:cs typeface="Arial"/>
              </a:rPr>
              <a:t> </a:t>
            </a:r>
            <a:r>
              <a:rPr sz="1693" b="1" spc="-6" dirty="0">
                <a:latin typeface="Arial"/>
                <a:cs typeface="Arial"/>
              </a:rPr>
              <a:t>Runnable</a:t>
            </a:r>
            <a:r>
              <a:rPr sz="1693" b="1" spc="6" dirty="0">
                <a:latin typeface="Arial"/>
                <a:cs typeface="Arial"/>
              </a:rPr>
              <a:t> </a:t>
            </a:r>
            <a:r>
              <a:rPr sz="1693" b="1" spc="-6" dirty="0">
                <a:latin typeface="Arial"/>
                <a:cs typeface="Arial"/>
              </a:rPr>
              <a:t>pour</a:t>
            </a:r>
            <a:r>
              <a:rPr sz="1693" b="1" spc="18" dirty="0">
                <a:latin typeface="Arial"/>
                <a:cs typeface="Arial"/>
              </a:rPr>
              <a:t> </a:t>
            </a:r>
            <a:r>
              <a:rPr sz="1693" b="1" spc="-6" dirty="0">
                <a:latin typeface="Arial"/>
                <a:cs typeface="Arial"/>
              </a:rPr>
              <a:t>déclencher</a:t>
            </a:r>
            <a:r>
              <a:rPr sz="1693" b="1" spc="12" dirty="0">
                <a:latin typeface="Arial"/>
                <a:cs typeface="Arial"/>
              </a:rPr>
              <a:t> </a:t>
            </a:r>
            <a:r>
              <a:rPr sz="1693" b="1" spc="-6" dirty="0">
                <a:latin typeface="Arial"/>
                <a:cs typeface="Arial"/>
              </a:rPr>
              <a:t>l’ouverture</a:t>
            </a:r>
            <a:r>
              <a:rPr sz="1693" b="1" spc="12" dirty="0">
                <a:latin typeface="Arial"/>
                <a:cs typeface="Arial"/>
              </a:rPr>
              <a:t> </a:t>
            </a:r>
            <a:r>
              <a:rPr sz="1693" b="1" spc="-6" dirty="0">
                <a:latin typeface="Arial"/>
                <a:cs typeface="Arial"/>
              </a:rPr>
              <a:t>de</a:t>
            </a:r>
            <a:r>
              <a:rPr sz="1693" b="1" spc="12" dirty="0">
                <a:latin typeface="Arial"/>
                <a:cs typeface="Arial"/>
              </a:rPr>
              <a:t> </a:t>
            </a:r>
            <a:r>
              <a:rPr sz="1693" b="1" dirty="0">
                <a:latin typeface="Arial"/>
                <a:cs typeface="Arial"/>
              </a:rPr>
              <a:t>la</a:t>
            </a:r>
            <a:r>
              <a:rPr sz="1693" b="1" spc="12" dirty="0">
                <a:latin typeface="Arial"/>
                <a:cs typeface="Arial"/>
              </a:rPr>
              <a:t> </a:t>
            </a:r>
            <a:r>
              <a:rPr sz="1693" b="1" spc="-6" dirty="0">
                <a:latin typeface="Arial"/>
                <a:cs typeface="Arial"/>
              </a:rPr>
              <a:t>barrière. </a:t>
            </a:r>
            <a:r>
              <a:rPr sz="1693" b="1" spc="-453" dirty="0">
                <a:latin typeface="Arial"/>
                <a:cs typeface="Arial"/>
              </a:rPr>
              <a:t> </a:t>
            </a:r>
            <a:endParaRPr sz="1693" dirty="0">
              <a:latin typeface="Arial"/>
              <a:cs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AC79A-1A61-4F43-CD68-2FE5C4347FB6}"/>
              </a:ext>
            </a:extLst>
          </p:cNvPr>
          <p:cNvSpPr>
            <a:spLocks noGrp="1"/>
          </p:cNvSpPr>
          <p:nvPr>
            <p:ph type="title"/>
          </p:nvPr>
        </p:nvSpPr>
        <p:spPr/>
        <p:txBody>
          <a:bodyPr/>
          <a:lstStyle/>
          <a:p>
            <a:r>
              <a:rPr lang="fr-FR" dirty="0"/>
              <a:t>COMMIT</a:t>
            </a:r>
          </a:p>
        </p:txBody>
      </p:sp>
      <p:sp>
        <p:nvSpPr>
          <p:cNvPr id="3" name="Espace réservé du texte 2">
            <a:extLst>
              <a:ext uri="{FF2B5EF4-FFF2-40B4-BE49-F238E27FC236}">
                <a16:creationId xmlns:a16="http://schemas.microsoft.com/office/drawing/2014/main" id="{A764D0E9-82A3-42AE-B9EC-470FACA58C16}"/>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6091765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6194" y="261563"/>
            <a:ext cx="2507498" cy="238771"/>
          </a:xfrm>
          <a:prstGeom prst="rect">
            <a:avLst/>
          </a:prstGeom>
        </p:spPr>
        <p:txBody>
          <a:bodyPr vert="horz" wrap="square" lIns="0" tIns="15355" rIns="0" bIns="0" rtlCol="0">
            <a:spAutoFit/>
          </a:bodyPr>
          <a:lstStyle/>
          <a:p>
            <a:pPr marL="15356" defTabSz="1105601">
              <a:spcBef>
                <a:spcPts val="121"/>
              </a:spcBef>
            </a:pPr>
            <a:r>
              <a:rPr sz="1451" b="1" spc="-6" dirty="0">
                <a:solidFill>
                  <a:srgbClr val="0058FF"/>
                </a:solidFill>
                <a:latin typeface="Arial"/>
                <a:cs typeface="Arial"/>
              </a:rPr>
              <a:t>Programmation</a:t>
            </a:r>
            <a:r>
              <a:rPr sz="1451" b="1" spc="-36" dirty="0">
                <a:solidFill>
                  <a:srgbClr val="0058FF"/>
                </a:solidFill>
                <a:latin typeface="Arial"/>
                <a:cs typeface="Arial"/>
              </a:rPr>
              <a:t> </a:t>
            </a:r>
            <a:r>
              <a:rPr sz="1451" b="1" spc="-6" dirty="0">
                <a:solidFill>
                  <a:srgbClr val="0058FF"/>
                </a:solidFill>
                <a:latin typeface="Arial"/>
                <a:cs typeface="Arial"/>
              </a:rPr>
              <a:t>concurrente</a:t>
            </a:r>
            <a:endParaRPr sz="1451">
              <a:solidFill>
                <a:prstClr val="black"/>
              </a:solidFill>
              <a:latin typeface="Arial"/>
              <a:cs typeface="Arial"/>
            </a:endParaRPr>
          </a:p>
        </p:txBody>
      </p:sp>
      <p:sp>
        <p:nvSpPr>
          <p:cNvPr id="3" name="object 3"/>
          <p:cNvSpPr txBox="1">
            <a:spLocks noGrp="1"/>
          </p:cNvSpPr>
          <p:nvPr>
            <p:ph type="title"/>
          </p:nvPr>
        </p:nvSpPr>
        <p:spPr>
          <a:xfrm>
            <a:off x="596195" y="482677"/>
            <a:ext cx="3532455" cy="573671"/>
          </a:xfrm>
          <a:prstGeom prst="rect">
            <a:avLst/>
          </a:prstGeom>
        </p:spPr>
        <p:txBody>
          <a:bodyPr vert="horz" wrap="square" lIns="0" tIns="15355" rIns="0" bIns="0" rtlCol="0">
            <a:spAutoFit/>
          </a:bodyPr>
          <a:lstStyle/>
          <a:p>
            <a:pPr marL="15356">
              <a:spcBef>
                <a:spcPts val="121"/>
              </a:spcBef>
            </a:pPr>
            <a:r>
              <a:rPr spc="-24" dirty="0">
                <a:latin typeface="Arial"/>
                <a:cs typeface="Arial"/>
              </a:rPr>
              <a:t>L’interface</a:t>
            </a:r>
            <a:r>
              <a:rPr spc="-109" dirty="0">
                <a:latin typeface="Arial"/>
                <a:cs typeface="Arial"/>
              </a:rPr>
              <a:t> </a:t>
            </a:r>
            <a:r>
              <a:rPr spc="-6" dirty="0">
                <a:latin typeface="Arial"/>
                <a:cs typeface="Arial"/>
              </a:rPr>
              <a:t>Lock</a:t>
            </a:r>
          </a:p>
        </p:txBody>
      </p:sp>
      <p:sp>
        <p:nvSpPr>
          <p:cNvPr id="7" name="object 7"/>
          <p:cNvSpPr txBox="1"/>
          <p:nvPr/>
        </p:nvSpPr>
        <p:spPr>
          <a:xfrm>
            <a:off x="872142" y="1979560"/>
            <a:ext cx="10329419" cy="2736122"/>
          </a:xfrm>
          <a:prstGeom prst="rect">
            <a:avLst/>
          </a:prstGeom>
        </p:spPr>
        <p:txBody>
          <a:bodyPr vert="horz" wrap="square" lIns="0" tIns="15355" rIns="0" bIns="0" rtlCol="0">
            <a:spAutoFit/>
          </a:bodyPr>
          <a:lstStyle/>
          <a:p>
            <a:pPr marL="15356" marR="6142" defTabSz="1105601">
              <a:spcBef>
                <a:spcPts val="121"/>
              </a:spcBef>
            </a:pPr>
            <a:r>
              <a:rPr lang="fr-FR" sz="1693" spc="-6" dirty="0">
                <a:solidFill>
                  <a:srgbClr val="FFFFFF"/>
                </a:solidFill>
                <a:latin typeface="Arial"/>
                <a:cs typeface="Arial"/>
              </a:rPr>
              <a:t>Fonctionnalités :</a:t>
            </a:r>
          </a:p>
          <a:p>
            <a:pPr marL="15356" marR="6142" defTabSz="1105601">
              <a:spcBef>
                <a:spcPts val="121"/>
              </a:spcBef>
            </a:pPr>
            <a:endParaRPr lang="fr-FR" sz="1693" spc="-6" dirty="0">
              <a:solidFill>
                <a:srgbClr val="FFFFFF"/>
              </a:solidFill>
              <a:latin typeface="Arial"/>
              <a:cs typeface="Arial"/>
            </a:endParaRPr>
          </a:p>
          <a:p>
            <a:pPr marL="15356" marR="6142" defTabSz="1105601">
              <a:spcBef>
                <a:spcPts val="121"/>
              </a:spcBef>
            </a:pPr>
            <a:r>
              <a:rPr lang="fr-FR" sz="1693" spc="-6" dirty="0">
                <a:solidFill>
                  <a:srgbClr val="FFFFFF"/>
                </a:solidFill>
                <a:latin typeface="Arial"/>
                <a:cs typeface="Arial"/>
              </a:rPr>
              <a:t>    Créer des verrous : lock() (hors </a:t>
            </a:r>
            <a:r>
              <a:rPr lang="fr-FR" sz="1693" spc="-6" dirty="0" err="1">
                <a:solidFill>
                  <a:srgbClr val="FFFFFF"/>
                </a:solidFill>
                <a:latin typeface="Arial"/>
                <a:cs typeface="Arial"/>
              </a:rPr>
              <a:t>synchronized</a:t>
            </a:r>
            <a:r>
              <a:rPr lang="fr-FR" sz="1693" spc="-6" dirty="0">
                <a:solidFill>
                  <a:srgbClr val="FFFFFF"/>
                </a:solidFill>
                <a:latin typeface="Arial"/>
                <a:cs typeface="Arial"/>
              </a:rPr>
              <a:t>)</a:t>
            </a:r>
          </a:p>
          <a:p>
            <a:pPr marL="15356" marR="6142" defTabSz="1105601">
              <a:spcBef>
                <a:spcPts val="121"/>
              </a:spcBef>
            </a:pPr>
            <a:r>
              <a:rPr lang="fr-FR" sz="1693" spc="-6" dirty="0">
                <a:solidFill>
                  <a:srgbClr val="FFFFFF"/>
                </a:solidFill>
                <a:latin typeface="Arial"/>
                <a:cs typeface="Arial"/>
              </a:rPr>
              <a:t>    </a:t>
            </a:r>
            <a:r>
              <a:rPr lang="fr-FR" sz="1693" spc="-6" dirty="0" err="1">
                <a:solidFill>
                  <a:srgbClr val="FFFFFF"/>
                </a:solidFill>
                <a:latin typeface="Arial"/>
                <a:cs typeface="Arial"/>
              </a:rPr>
              <a:t>tryLock</a:t>
            </a:r>
            <a:r>
              <a:rPr lang="fr-FR" sz="1693" spc="-6" dirty="0">
                <a:solidFill>
                  <a:srgbClr val="FFFFFF"/>
                </a:solidFill>
                <a:latin typeface="Arial"/>
                <a:cs typeface="Arial"/>
              </a:rPr>
              <a:t>() : verrouillage non-bloquant / délai</a:t>
            </a:r>
          </a:p>
          <a:p>
            <a:pPr marL="15356" marR="6142" defTabSz="1105601">
              <a:spcBef>
                <a:spcPts val="121"/>
              </a:spcBef>
            </a:pPr>
            <a:r>
              <a:rPr lang="fr-FR" sz="1693" spc="-6" dirty="0">
                <a:solidFill>
                  <a:srgbClr val="FFFFFF"/>
                </a:solidFill>
                <a:latin typeface="Arial"/>
                <a:cs typeface="Arial"/>
              </a:rPr>
              <a:t>    Verrou jusqu'à interruption du thread</a:t>
            </a:r>
          </a:p>
          <a:p>
            <a:pPr marL="15356" marR="6142" defTabSz="1105601">
              <a:spcBef>
                <a:spcPts val="121"/>
              </a:spcBef>
            </a:pPr>
            <a:endParaRPr lang="fr-FR" sz="1693" spc="-6" dirty="0">
              <a:solidFill>
                <a:srgbClr val="FFFFFF"/>
              </a:solidFill>
              <a:latin typeface="Arial"/>
              <a:cs typeface="Arial"/>
            </a:endParaRPr>
          </a:p>
          <a:p>
            <a:pPr marL="15356" marR="6142" defTabSz="1105601">
              <a:spcBef>
                <a:spcPts val="121"/>
              </a:spcBef>
            </a:pPr>
            <a:r>
              <a:rPr lang="fr-FR" sz="1693" spc="-6" dirty="0">
                <a:solidFill>
                  <a:srgbClr val="FFFFFF"/>
                </a:solidFill>
                <a:latin typeface="Arial"/>
                <a:cs typeface="Arial"/>
              </a:rPr>
              <a:t>Avantages :</a:t>
            </a:r>
          </a:p>
          <a:p>
            <a:pPr marL="15356" marR="6142" defTabSz="1105601">
              <a:spcBef>
                <a:spcPts val="121"/>
              </a:spcBef>
            </a:pPr>
            <a:endParaRPr lang="fr-FR" sz="1693" spc="-6" dirty="0">
              <a:solidFill>
                <a:srgbClr val="FFFFFF"/>
              </a:solidFill>
              <a:latin typeface="Arial"/>
              <a:cs typeface="Arial"/>
            </a:endParaRPr>
          </a:p>
          <a:p>
            <a:pPr marL="15356" marR="6142" defTabSz="1105601">
              <a:spcBef>
                <a:spcPts val="121"/>
              </a:spcBef>
            </a:pPr>
            <a:r>
              <a:rPr lang="fr-FR" sz="1693" spc="-6" dirty="0">
                <a:solidFill>
                  <a:srgbClr val="FFFFFF"/>
                </a:solidFill>
                <a:latin typeface="Arial"/>
                <a:cs typeface="Arial"/>
              </a:rPr>
              <a:t>    </a:t>
            </a:r>
            <a:r>
              <a:rPr lang="fr-FR" sz="1693" u="sng" spc="-6" dirty="0">
                <a:solidFill>
                  <a:srgbClr val="FFFFFF"/>
                </a:solidFill>
                <a:latin typeface="Arial"/>
                <a:cs typeface="Arial"/>
              </a:rPr>
              <a:t>Évite les deadlocks</a:t>
            </a:r>
          </a:p>
          <a:p>
            <a:pPr marL="15356" marR="6142" defTabSz="1105601">
              <a:spcBef>
                <a:spcPts val="121"/>
              </a:spcBef>
            </a:pPr>
            <a:r>
              <a:rPr lang="fr-FR" sz="1693" spc="-6" dirty="0">
                <a:solidFill>
                  <a:srgbClr val="FFFFFF"/>
                </a:solidFill>
                <a:latin typeface="Arial"/>
                <a:cs typeface="Arial"/>
              </a:rPr>
              <a:t>    Contrôle du verrouillage (méthodes synchronisées)</a:t>
            </a:r>
            <a:endParaRPr sz="1693" dirty="0">
              <a:solidFill>
                <a:prstClr val="black"/>
              </a:solidFill>
              <a:latin typeface="Arial"/>
              <a:cs typeface="Arial"/>
            </a:endParaRPr>
          </a:p>
        </p:txBody>
      </p:sp>
      <p:sp>
        <p:nvSpPr>
          <p:cNvPr id="10" name="object 10"/>
          <p:cNvSpPr txBox="1"/>
          <p:nvPr/>
        </p:nvSpPr>
        <p:spPr>
          <a:xfrm>
            <a:off x="1032758" y="6350054"/>
            <a:ext cx="9425767" cy="350340"/>
          </a:xfrm>
          <a:prstGeom prst="rect">
            <a:avLst/>
          </a:prstGeom>
        </p:spPr>
        <p:txBody>
          <a:bodyPr vert="horz" wrap="square" lIns="0" tIns="15355" rIns="0" bIns="0" rtlCol="0">
            <a:spAutoFit/>
          </a:bodyPr>
          <a:lstStyle/>
          <a:p>
            <a:pPr marL="15356" defTabSz="1105601">
              <a:spcBef>
                <a:spcPts val="121"/>
              </a:spcBef>
            </a:pPr>
            <a:r>
              <a:rPr sz="2176" spc="-6" dirty="0">
                <a:solidFill>
                  <a:srgbClr val="FFFFFF"/>
                </a:solidFill>
                <a:latin typeface="Arial MT"/>
                <a:cs typeface="Arial MT"/>
              </a:rPr>
              <a:t>https://docs.oracle.com/javase/8/docs/api/java/util/concurrent/locks/Lock.html</a:t>
            </a:r>
            <a:endParaRPr sz="2176" dirty="0">
              <a:solidFill>
                <a:prstClr val="black"/>
              </a:solidFill>
              <a:latin typeface="Arial MT"/>
              <a:cs typeface="Arial MT"/>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6194" y="261563"/>
            <a:ext cx="2507498" cy="238771"/>
          </a:xfrm>
          <a:prstGeom prst="rect">
            <a:avLst/>
          </a:prstGeom>
        </p:spPr>
        <p:txBody>
          <a:bodyPr vert="horz" wrap="square" lIns="0" tIns="15355" rIns="0" bIns="0" rtlCol="0">
            <a:spAutoFit/>
          </a:bodyPr>
          <a:lstStyle/>
          <a:p>
            <a:pPr marL="15356" defTabSz="1105601">
              <a:spcBef>
                <a:spcPts val="121"/>
              </a:spcBef>
            </a:pPr>
            <a:r>
              <a:rPr sz="1451" b="1" spc="-6" dirty="0">
                <a:solidFill>
                  <a:srgbClr val="0058FF"/>
                </a:solidFill>
                <a:latin typeface="Arial"/>
                <a:cs typeface="Arial"/>
              </a:rPr>
              <a:t>Programmation</a:t>
            </a:r>
            <a:r>
              <a:rPr sz="1451" b="1" spc="-36" dirty="0">
                <a:solidFill>
                  <a:srgbClr val="0058FF"/>
                </a:solidFill>
                <a:latin typeface="Arial"/>
                <a:cs typeface="Arial"/>
              </a:rPr>
              <a:t> </a:t>
            </a:r>
            <a:r>
              <a:rPr sz="1451" b="1" spc="-6" dirty="0">
                <a:solidFill>
                  <a:srgbClr val="0058FF"/>
                </a:solidFill>
                <a:latin typeface="Arial"/>
                <a:cs typeface="Arial"/>
              </a:rPr>
              <a:t>concurrente</a:t>
            </a:r>
            <a:endParaRPr sz="1451">
              <a:solidFill>
                <a:prstClr val="black"/>
              </a:solidFill>
              <a:latin typeface="Arial"/>
              <a:cs typeface="Arial"/>
            </a:endParaRPr>
          </a:p>
        </p:txBody>
      </p:sp>
      <p:sp>
        <p:nvSpPr>
          <p:cNvPr id="3" name="object 3"/>
          <p:cNvSpPr txBox="1">
            <a:spLocks noGrp="1"/>
          </p:cNvSpPr>
          <p:nvPr>
            <p:ph type="title"/>
          </p:nvPr>
        </p:nvSpPr>
        <p:spPr>
          <a:xfrm>
            <a:off x="596195" y="482677"/>
            <a:ext cx="3662974" cy="573671"/>
          </a:xfrm>
          <a:prstGeom prst="rect">
            <a:avLst/>
          </a:prstGeom>
        </p:spPr>
        <p:txBody>
          <a:bodyPr vert="horz" wrap="square" lIns="0" tIns="15355" rIns="0" bIns="0" rtlCol="0">
            <a:spAutoFit/>
          </a:bodyPr>
          <a:lstStyle/>
          <a:p>
            <a:pPr marL="15356">
              <a:spcBef>
                <a:spcPts val="121"/>
              </a:spcBef>
            </a:pPr>
            <a:r>
              <a:rPr spc="-6" dirty="0">
                <a:latin typeface="Arial"/>
                <a:cs typeface="Arial"/>
              </a:rPr>
              <a:t>Les</a:t>
            </a:r>
            <a:r>
              <a:rPr spc="-103" dirty="0">
                <a:latin typeface="Arial"/>
                <a:cs typeface="Arial"/>
              </a:rPr>
              <a:t> </a:t>
            </a:r>
            <a:r>
              <a:rPr spc="-6" dirty="0">
                <a:latin typeface="Arial"/>
                <a:cs typeface="Arial"/>
              </a:rPr>
              <a:t>sémaphores</a:t>
            </a:r>
          </a:p>
        </p:txBody>
      </p:sp>
      <p:sp>
        <p:nvSpPr>
          <p:cNvPr id="10" name="object 10"/>
          <p:cNvSpPr txBox="1"/>
          <p:nvPr/>
        </p:nvSpPr>
        <p:spPr>
          <a:xfrm>
            <a:off x="1032758" y="6350054"/>
            <a:ext cx="9562428" cy="350340"/>
          </a:xfrm>
          <a:prstGeom prst="rect">
            <a:avLst/>
          </a:prstGeom>
        </p:spPr>
        <p:txBody>
          <a:bodyPr vert="horz" wrap="square" lIns="0" tIns="15355" rIns="0" bIns="0" rtlCol="0">
            <a:spAutoFit/>
          </a:bodyPr>
          <a:lstStyle/>
          <a:p>
            <a:pPr marL="15356" defTabSz="1105601">
              <a:spcBef>
                <a:spcPts val="121"/>
              </a:spcBef>
            </a:pPr>
            <a:r>
              <a:rPr sz="2176" spc="-6" dirty="0">
                <a:solidFill>
                  <a:srgbClr val="FFFFFF"/>
                </a:solidFill>
                <a:latin typeface="Arial MT"/>
                <a:cs typeface="Arial MT"/>
              </a:rPr>
              <a:t>https://docs.oracle.com/javase/8/docs/api/java/util/concurrent/Semaphore.html</a:t>
            </a:r>
            <a:endParaRPr sz="2176">
              <a:solidFill>
                <a:prstClr val="black"/>
              </a:solidFill>
              <a:latin typeface="Arial MT"/>
              <a:cs typeface="Arial MT"/>
            </a:endParaRPr>
          </a:p>
        </p:txBody>
      </p:sp>
      <p:sp>
        <p:nvSpPr>
          <p:cNvPr id="13" name="ZoneTexte 12">
            <a:extLst>
              <a:ext uri="{FF2B5EF4-FFF2-40B4-BE49-F238E27FC236}">
                <a16:creationId xmlns:a16="http://schemas.microsoft.com/office/drawing/2014/main" id="{88391BD1-CA99-F3E9-77FD-F95BDD978257}"/>
              </a:ext>
            </a:extLst>
          </p:cNvPr>
          <p:cNvSpPr txBox="1"/>
          <p:nvPr/>
        </p:nvSpPr>
        <p:spPr>
          <a:xfrm>
            <a:off x="1032758" y="1400592"/>
            <a:ext cx="9354065" cy="5078313"/>
          </a:xfrm>
          <a:prstGeom prst="rect">
            <a:avLst/>
          </a:prstGeom>
          <a:noFill/>
        </p:spPr>
        <p:txBody>
          <a:bodyPr wrap="square">
            <a:spAutoFit/>
          </a:bodyPr>
          <a:lstStyle/>
          <a:p>
            <a:r>
              <a:rPr lang="fr-FR" dirty="0">
                <a:solidFill>
                  <a:schemeClr val="bg1"/>
                </a:solidFill>
                <a:latin typeface="Arial MT"/>
              </a:rPr>
              <a:t>Utilité des sémaphores : Un sémaphore est particulièrement utile quand vous avez un nombre limité de ressources partagées (comme des connexions de base de données) et que vous souhaitez empêcher qu'un trop grand nombre de threads y accèdent simultanément.</a:t>
            </a:r>
          </a:p>
          <a:p>
            <a:endParaRPr lang="fr-FR" dirty="0">
              <a:solidFill>
                <a:schemeClr val="bg1"/>
              </a:solidFill>
              <a:latin typeface="Arial MT"/>
            </a:endParaRPr>
          </a:p>
          <a:p>
            <a:r>
              <a:rPr lang="fr-FR" dirty="0">
                <a:solidFill>
                  <a:schemeClr val="bg1"/>
                </a:solidFill>
                <a:latin typeface="Arial MT"/>
              </a:rPr>
              <a:t>Exemple simple : Imaginez un parking avec 3 places. Chaque voiture (thread) doit attendre une place libre avant de se garer (</a:t>
            </a:r>
            <a:r>
              <a:rPr lang="fr-FR" dirty="0" err="1">
                <a:solidFill>
                  <a:schemeClr val="bg1"/>
                </a:solidFill>
                <a:latin typeface="Arial MT"/>
              </a:rPr>
              <a:t>acquire</a:t>
            </a:r>
            <a:r>
              <a:rPr lang="fr-FR" dirty="0">
                <a:solidFill>
                  <a:schemeClr val="bg1"/>
                </a:solidFill>
                <a:latin typeface="Arial MT"/>
              </a:rPr>
              <a:t>), et quand elle quitte, elle libère une place (release). Si toutes les places sont prises, les voitures doivent attendre qu'une place se libère.</a:t>
            </a:r>
          </a:p>
          <a:p>
            <a:endParaRPr lang="fr-FR" dirty="0">
              <a:solidFill>
                <a:schemeClr val="bg1"/>
              </a:solidFill>
              <a:latin typeface="Arial MT"/>
            </a:endParaRPr>
          </a:p>
          <a:p>
            <a:r>
              <a:rPr lang="fr-FR" dirty="0">
                <a:solidFill>
                  <a:schemeClr val="bg1"/>
                </a:solidFill>
                <a:latin typeface="Arial MT"/>
              </a:rPr>
              <a:t>Comportement bloquant : Lorsqu’un thread appelle </a:t>
            </a:r>
            <a:r>
              <a:rPr lang="fr-FR" dirty="0" err="1">
                <a:solidFill>
                  <a:schemeClr val="bg1"/>
                </a:solidFill>
                <a:latin typeface="Arial MT"/>
              </a:rPr>
              <a:t>acquire</a:t>
            </a:r>
            <a:r>
              <a:rPr lang="fr-FR" dirty="0">
                <a:solidFill>
                  <a:schemeClr val="bg1"/>
                </a:solidFill>
                <a:latin typeface="Arial MT"/>
              </a:rPr>
              <a:t>() et qu’il n’y a plus de permis, il est mis en attente jusqu’à ce qu’un autre thread appelle release(). Ce mécanisme peut éviter la surcharge d'une ressource critique.</a:t>
            </a:r>
          </a:p>
          <a:p>
            <a:endParaRPr lang="fr-FR" dirty="0">
              <a:solidFill>
                <a:schemeClr val="bg1"/>
              </a:solidFill>
              <a:latin typeface="Arial MT"/>
            </a:endParaRPr>
          </a:p>
          <a:p>
            <a:r>
              <a:rPr lang="fr-FR" dirty="0">
                <a:solidFill>
                  <a:schemeClr val="bg1"/>
                </a:solidFill>
                <a:latin typeface="Arial MT"/>
              </a:rPr>
              <a:t>Justesse (</a:t>
            </a:r>
            <a:r>
              <a:rPr lang="fr-FR" dirty="0" err="1">
                <a:solidFill>
                  <a:schemeClr val="bg1"/>
                </a:solidFill>
                <a:latin typeface="Arial MT"/>
              </a:rPr>
              <a:t>Fairness</a:t>
            </a:r>
            <a:r>
              <a:rPr lang="fr-FR" dirty="0">
                <a:solidFill>
                  <a:schemeClr val="bg1"/>
                </a:solidFill>
                <a:latin typeface="Arial MT"/>
              </a:rPr>
              <a:t>) : Avec un sémaphore juste, les threads sont débloqués dans l'ordre dans lequel ils ont été mis en attente. Sinon, il peut y avoir une certaine forme de "désordre", ce qui peut être utile dans certains cas pour des optimisations.</a:t>
            </a:r>
          </a:p>
          <a:p>
            <a:pPr marL="285750" indent="-285750">
              <a:buFont typeface="Arial" panose="020B0604020202020204" pitchFamily="34" charset="0"/>
              <a:buChar char="•"/>
            </a:pPr>
            <a:endParaRPr lang="fr-FR" dirty="0">
              <a:solidFill>
                <a:schemeClr val="bg1"/>
              </a:solidFill>
              <a:latin typeface="Arial MT"/>
              <a:ea typeface="Lato" panose="020F0502020204030203" pitchFamily="34" charset="0"/>
              <a:cs typeface="Lato" panose="020F0502020204030203"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2aed57810c0_0_32"/>
          <p:cNvSpPr txBox="1">
            <a:spLocks noGrp="1"/>
          </p:cNvSpPr>
          <p:nvPr>
            <p:ph type="title"/>
          </p:nvPr>
        </p:nvSpPr>
        <p:spPr>
          <a:prstGeom prst="rect">
            <a:avLst/>
          </a:prstGeom>
        </p:spPr>
        <p:txBody>
          <a:bodyPr spcFirstLastPara="1" vert="horz" wrap="square" lIns="109710" tIns="54840" rIns="109710" bIns="54840" rtlCol="0" anchor="ctr" anchorCtr="0">
            <a:normAutofit fontScale="90000"/>
          </a:bodyPr>
          <a:lstStyle/>
          <a:p>
            <a:pPr>
              <a:spcBef>
                <a:spcPts val="0"/>
              </a:spcBef>
            </a:pPr>
            <a:r>
              <a:rPr lang="fr-FR"/>
              <a:t>Support de cours et outils pédagogiques</a:t>
            </a:r>
            <a:endParaRPr/>
          </a:p>
        </p:txBody>
      </p:sp>
      <p:sp>
        <p:nvSpPr>
          <p:cNvPr id="131" name="Google Shape;131;g2aed57810c0_0_32"/>
          <p:cNvSpPr txBox="1">
            <a:spLocks noGrp="1"/>
          </p:cNvSpPr>
          <p:nvPr>
            <p:ph type="body" idx="1"/>
          </p:nvPr>
        </p:nvSpPr>
        <p:spPr>
          <a:prstGeom prst="rect">
            <a:avLst/>
          </a:prstGeom>
        </p:spPr>
        <p:txBody>
          <a:bodyPr spcFirstLastPara="1" vert="horz" wrap="square" lIns="109710" tIns="54840" rIns="109710" bIns="54840" rtlCol="0" anchor="t" anchorCtr="0">
            <a:noAutofit/>
          </a:bodyPr>
          <a:lstStyle/>
          <a:p>
            <a:pPr marL="548640" indent="-411480">
              <a:spcBef>
                <a:spcPts val="432"/>
              </a:spcBef>
              <a:buSzPts val="1800"/>
              <a:buChar char="●"/>
            </a:pPr>
            <a:r>
              <a:rPr lang="fr-FR" sz="2000" dirty="0"/>
              <a:t>Lien vers le Slack ou Discord de la formation.</a:t>
            </a:r>
            <a:endParaRPr sz="2000" dirty="0"/>
          </a:p>
          <a:p>
            <a:pPr marL="548640" indent="-411480">
              <a:spcBef>
                <a:spcPts val="0"/>
              </a:spcBef>
              <a:buSzPts val="1800"/>
              <a:buChar char="●"/>
            </a:pPr>
            <a:r>
              <a:rPr lang="fr-FR" sz="2000" dirty="0" err="1"/>
              <a:t>Qualiopi</a:t>
            </a:r>
            <a:r>
              <a:rPr lang="fr-FR" sz="2000" dirty="0"/>
              <a:t> : fournir le support de cours et les énoncés des </a:t>
            </a:r>
            <a:r>
              <a:rPr lang="fr-FR" sz="2000" dirty="0" err="1"/>
              <a:t>tp</a:t>
            </a:r>
            <a:r>
              <a:rPr lang="fr-FR" sz="2000" dirty="0"/>
              <a:t> de validation des acquis. </a:t>
            </a:r>
            <a:endParaRPr sz="2000" dirty="0"/>
          </a:p>
          <a:p>
            <a:pPr marL="548640" indent="-411480">
              <a:spcBef>
                <a:spcPts val="0"/>
              </a:spcBef>
              <a:buSzPts val="1800"/>
              <a:buChar char="●"/>
            </a:pPr>
            <a:r>
              <a:rPr lang="fr-FR" sz="2000" dirty="0"/>
              <a:t>Support de cours sur Teams et </a:t>
            </a:r>
            <a:r>
              <a:rPr lang="fr-FR" sz="2000" dirty="0" err="1"/>
              <a:t>Github</a:t>
            </a:r>
            <a:r>
              <a:rPr lang="fr-FR" sz="2000" dirty="0"/>
              <a:t> ou Drive</a:t>
            </a:r>
            <a:endParaRPr sz="2000" dirty="0"/>
          </a:p>
          <a:p>
            <a:pPr marL="0" indent="0">
              <a:spcBef>
                <a:spcPts val="432"/>
              </a:spcBef>
              <a:buNone/>
            </a:pPr>
            <a:endParaRPr sz="3600" dirty="0"/>
          </a:p>
          <a:p>
            <a:pPr marL="0" indent="0">
              <a:spcBef>
                <a:spcPts val="432"/>
              </a:spcBef>
              <a:buNone/>
            </a:pPr>
            <a:endParaRPr sz="1800" i="1"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6194" y="261563"/>
            <a:ext cx="2507498" cy="238771"/>
          </a:xfrm>
          <a:prstGeom prst="rect">
            <a:avLst/>
          </a:prstGeom>
        </p:spPr>
        <p:txBody>
          <a:bodyPr vert="horz" wrap="square" lIns="0" tIns="15355" rIns="0" bIns="0" rtlCol="0">
            <a:spAutoFit/>
          </a:bodyPr>
          <a:lstStyle/>
          <a:p>
            <a:pPr marL="15356" defTabSz="1105601">
              <a:spcBef>
                <a:spcPts val="121"/>
              </a:spcBef>
            </a:pPr>
            <a:r>
              <a:rPr sz="1451" b="1" spc="-6" dirty="0">
                <a:solidFill>
                  <a:srgbClr val="0058FF"/>
                </a:solidFill>
                <a:latin typeface="Arial"/>
                <a:cs typeface="Arial"/>
              </a:rPr>
              <a:t>Programmation</a:t>
            </a:r>
            <a:r>
              <a:rPr sz="1451" b="1" spc="-36" dirty="0">
                <a:solidFill>
                  <a:srgbClr val="0058FF"/>
                </a:solidFill>
                <a:latin typeface="Arial"/>
                <a:cs typeface="Arial"/>
              </a:rPr>
              <a:t> </a:t>
            </a:r>
            <a:r>
              <a:rPr sz="1451" b="1" spc="-6" dirty="0">
                <a:solidFill>
                  <a:srgbClr val="0058FF"/>
                </a:solidFill>
                <a:latin typeface="Arial"/>
                <a:cs typeface="Arial"/>
              </a:rPr>
              <a:t>concurrente</a:t>
            </a:r>
            <a:endParaRPr sz="1451">
              <a:solidFill>
                <a:prstClr val="black"/>
              </a:solidFill>
              <a:latin typeface="Arial"/>
              <a:cs typeface="Arial"/>
            </a:endParaRPr>
          </a:p>
        </p:txBody>
      </p:sp>
      <p:sp>
        <p:nvSpPr>
          <p:cNvPr id="3" name="object 3"/>
          <p:cNvSpPr txBox="1">
            <a:spLocks noGrp="1"/>
          </p:cNvSpPr>
          <p:nvPr>
            <p:ph type="title"/>
          </p:nvPr>
        </p:nvSpPr>
        <p:spPr>
          <a:xfrm>
            <a:off x="596194" y="482677"/>
            <a:ext cx="2102122" cy="573671"/>
          </a:xfrm>
          <a:prstGeom prst="rect">
            <a:avLst/>
          </a:prstGeom>
        </p:spPr>
        <p:txBody>
          <a:bodyPr vert="horz" wrap="square" lIns="0" tIns="15355" rIns="0" bIns="0" rtlCol="0">
            <a:spAutoFit/>
          </a:bodyPr>
          <a:lstStyle/>
          <a:p>
            <a:pPr marL="15356">
              <a:spcBef>
                <a:spcPts val="121"/>
              </a:spcBef>
            </a:pPr>
            <a:r>
              <a:rPr dirty="0">
                <a:latin typeface="Arial"/>
                <a:cs typeface="Arial"/>
              </a:rPr>
              <a:t>F</a:t>
            </a:r>
            <a:r>
              <a:rPr spc="-6" dirty="0">
                <a:latin typeface="Arial"/>
                <a:cs typeface="Arial"/>
              </a:rPr>
              <a:t>o</a:t>
            </a:r>
            <a:r>
              <a:rPr spc="-12" dirty="0">
                <a:latin typeface="Arial"/>
                <a:cs typeface="Arial"/>
              </a:rPr>
              <a:t>r</a:t>
            </a:r>
            <a:r>
              <a:rPr spc="-6" dirty="0">
                <a:latin typeface="Arial"/>
                <a:cs typeface="Arial"/>
              </a:rPr>
              <a:t>k/J</a:t>
            </a:r>
            <a:r>
              <a:rPr dirty="0">
                <a:latin typeface="Arial"/>
                <a:cs typeface="Arial"/>
              </a:rPr>
              <a:t>o</a:t>
            </a:r>
            <a:r>
              <a:rPr spc="-12" dirty="0">
                <a:latin typeface="Arial"/>
                <a:cs typeface="Arial"/>
              </a:rPr>
              <a:t>i</a:t>
            </a:r>
            <a:r>
              <a:rPr dirty="0">
                <a:latin typeface="Arial"/>
                <a:cs typeface="Arial"/>
              </a:rPr>
              <a:t>n</a:t>
            </a:r>
          </a:p>
        </p:txBody>
      </p:sp>
      <p:sp>
        <p:nvSpPr>
          <p:cNvPr id="7" name="object 7"/>
          <p:cNvSpPr txBox="1"/>
          <p:nvPr/>
        </p:nvSpPr>
        <p:spPr>
          <a:xfrm>
            <a:off x="1276614" y="1308359"/>
            <a:ext cx="10301779" cy="4376186"/>
          </a:xfrm>
          <a:prstGeom prst="rect">
            <a:avLst/>
          </a:prstGeom>
        </p:spPr>
        <p:txBody>
          <a:bodyPr vert="horz" wrap="square" lIns="0" tIns="15355" rIns="0" bIns="0" rtlCol="0">
            <a:spAutoFit/>
          </a:bodyPr>
          <a:lstStyle/>
          <a:p>
            <a:pPr marL="15356" marR="17658" defTabSz="1105601">
              <a:spcBef>
                <a:spcPts val="121"/>
              </a:spcBef>
            </a:pPr>
            <a:r>
              <a:rPr lang="fr-FR" sz="1693" spc="109" dirty="0">
                <a:solidFill>
                  <a:srgbClr val="FFFFFF"/>
                </a:solidFill>
                <a:latin typeface="Trebuchet MS"/>
                <a:cs typeface="Trebuchet MS"/>
              </a:rPr>
              <a:t>Implémentation d'</a:t>
            </a:r>
            <a:r>
              <a:rPr lang="fr-FR" sz="1693" spc="109" dirty="0" err="1">
                <a:solidFill>
                  <a:srgbClr val="FFFFFF"/>
                </a:solidFill>
                <a:latin typeface="Trebuchet MS"/>
                <a:cs typeface="Trebuchet MS"/>
              </a:rPr>
              <a:t>ExecutorService</a:t>
            </a:r>
            <a:endParaRPr lang="fr-FR" sz="1693" spc="109" dirty="0">
              <a:solidFill>
                <a:srgbClr val="FFFFFF"/>
              </a:solidFill>
              <a:latin typeface="Trebuchet MS"/>
              <a:cs typeface="Trebuchet MS"/>
            </a:endParaRPr>
          </a:p>
          <a:p>
            <a:pPr marL="15356" marR="17658" defTabSz="1105601">
              <a:spcBef>
                <a:spcPts val="121"/>
              </a:spcBef>
            </a:pPr>
            <a:endParaRPr lang="fr-FR" sz="1693" spc="109" dirty="0">
              <a:solidFill>
                <a:srgbClr val="FFFFFF"/>
              </a:solidFill>
              <a:latin typeface="Trebuchet MS"/>
              <a:cs typeface="Trebuchet MS"/>
            </a:endParaRPr>
          </a:p>
          <a:p>
            <a:pPr marL="301106" marR="17658" indent="-285750" defTabSz="1105601">
              <a:spcBef>
                <a:spcPts val="121"/>
              </a:spcBef>
              <a:buFont typeface="Arial" panose="020B0604020202020204" pitchFamily="34" charset="0"/>
              <a:buChar char="•"/>
            </a:pPr>
            <a:r>
              <a:rPr lang="fr-FR" sz="1693" spc="109" dirty="0">
                <a:solidFill>
                  <a:srgbClr val="FFFFFF"/>
                </a:solidFill>
                <a:latin typeface="Trebuchet MS"/>
                <a:cs typeface="Trebuchet MS"/>
              </a:rPr>
              <a:t>    Optimisation pour les multiples cœurs.</a:t>
            </a:r>
          </a:p>
          <a:p>
            <a:pPr marL="15356" marR="17658" defTabSz="1105601">
              <a:spcBef>
                <a:spcPts val="121"/>
              </a:spcBef>
            </a:pPr>
            <a:endParaRPr lang="fr-FR" sz="1693" spc="109" dirty="0">
              <a:solidFill>
                <a:srgbClr val="FFFFFF"/>
              </a:solidFill>
              <a:latin typeface="Trebuchet MS"/>
              <a:cs typeface="Trebuchet MS"/>
            </a:endParaRPr>
          </a:p>
          <a:p>
            <a:pPr marL="15356" marR="17658" defTabSz="1105601">
              <a:spcBef>
                <a:spcPts val="121"/>
              </a:spcBef>
            </a:pPr>
            <a:r>
              <a:rPr lang="fr-FR" sz="1693" spc="109" dirty="0">
                <a:solidFill>
                  <a:srgbClr val="FFFFFF"/>
                </a:solidFill>
                <a:latin typeface="Trebuchet MS"/>
                <a:cs typeface="Trebuchet MS"/>
              </a:rPr>
              <a:t>Diviser pour régner</a:t>
            </a:r>
          </a:p>
          <a:p>
            <a:pPr marL="15356" marR="17658" defTabSz="1105601">
              <a:spcBef>
                <a:spcPts val="121"/>
              </a:spcBef>
            </a:pPr>
            <a:endParaRPr lang="fr-FR" sz="1693" spc="109" dirty="0">
              <a:solidFill>
                <a:srgbClr val="FFFFFF"/>
              </a:solidFill>
              <a:latin typeface="Trebuchet MS"/>
              <a:cs typeface="Trebuchet MS"/>
            </a:endParaRPr>
          </a:p>
          <a:p>
            <a:pPr marL="301106" marR="17658" indent="-285750" defTabSz="1105601">
              <a:spcBef>
                <a:spcPts val="121"/>
              </a:spcBef>
              <a:buFont typeface="Arial" panose="020B0604020202020204" pitchFamily="34" charset="0"/>
              <a:buChar char="•"/>
            </a:pPr>
            <a:r>
              <a:rPr lang="fr-FR" sz="1693" spc="109" dirty="0">
                <a:solidFill>
                  <a:srgbClr val="FFFFFF"/>
                </a:solidFill>
                <a:latin typeface="Trebuchet MS"/>
                <a:cs typeface="Trebuchet MS"/>
              </a:rPr>
              <a:t>    Divise une grosse tâche en tâches plus petites.</a:t>
            </a:r>
          </a:p>
          <a:p>
            <a:pPr marL="301106" marR="17658" indent="-285750" defTabSz="1105601">
              <a:spcBef>
                <a:spcPts val="121"/>
              </a:spcBef>
              <a:buFont typeface="Arial" panose="020B0604020202020204" pitchFamily="34" charset="0"/>
              <a:buChar char="•"/>
            </a:pPr>
            <a:r>
              <a:rPr lang="fr-FR" sz="1693" spc="109" dirty="0">
                <a:solidFill>
                  <a:srgbClr val="FFFFFF"/>
                </a:solidFill>
                <a:latin typeface="Trebuchet MS"/>
                <a:cs typeface="Trebuchet MS"/>
              </a:rPr>
              <a:t>    Efficace pour les tâches indépendantes.</a:t>
            </a:r>
          </a:p>
          <a:p>
            <a:pPr marL="15356" marR="17658" defTabSz="1105601">
              <a:spcBef>
                <a:spcPts val="121"/>
              </a:spcBef>
            </a:pPr>
            <a:endParaRPr lang="fr-FR" sz="1693" spc="109" dirty="0">
              <a:solidFill>
                <a:srgbClr val="FFFFFF"/>
              </a:solidFill>
              <a:latin typeface="Trebuchet MS"/>
              <a:cs typeface="Trebuchet MS"/>
            </a:endParaRPr>
          </a:p>
          <a:p>
            <a:pPr marL="15356" marR="17658" defTabSz="1105601">
              <a:spcBef>
                <a:spcPts val="121"/>
              </a:spcBef>
            </a:pPr>
            <a:r>
              <a:rPr lang="fr-FR" sz="1693" spc="109" dirty="0">
                <a:solidFill>
                  <a:srgbClr val="FFFFFF"/>
                </a:solidFill>
                <a:latin typeface="Trebuchet MS"/>
                <a:cs typeface="Trebuchet MS"/>
              </a:rPr>
              <a:t>Utilisation de </a:t>
            </a:r>
            <a:r>
              <a:rPr lang="fr-FR" sz="1693" spc="109" dirty="0" err="1">
                <a:solidFill>
                  <a:srgbClr val="FFFFFF"/>
                </a:solidFill>
                <a:latin typeface="Trebuchet MS"/>
                <a:cs typeface="Trebuchet MS"/>
              </a:rPr>
              <a:t>ForkJoinPool</a:t>
            </a:r>
            <a:endParaRPr lang="fr-FR" sz="1693" spc="109" dirty="0">
              <a:solidFill>
                <a:srgbClr val="FFFFFF"/>
              </a:solidFill>
              <a:latin typeface="Trebuchet MS"/>
              <a:cs typeface="Trebuchet MS"/>
            </a:endParaRPr>
          </a:p>
          <a:p>
            <a:pPr marL="15356" marR="17658" defTabSz="1105601">
              <a:spcBef>
                <a:spcPts val="121"/>
              </a:spcBef>
            </a:pPr>
            <a:endParaRPr lang="fr-FR" sz="1693" spc="109" dirty="0">
              <a:solidFill>
                <a:srgbClr val="FFFFFF"/>
              </a:solidFill>
              <a:latin typeface="Trebuchet MS"/>
              <a:cs typeface="Trebuchet MS"/>
            </a:endParaRPr>
          </a:p>
          <a:p>
            <a:pPr marL="301106" marR="17658" indent="-285750" defTabSz="1105601">
              <a:spcBef>
                <a:spcPts val="121"/>
              </a:spcBef>
              <a:buFont typeface="Arial" panose="020B0604020202020204" pitchFamily="34" charset="0"/>
              <a:buChar char="•"/>
            </a:pPr>
            <a:r>
              <a:rPr lang="fr-FR" sz="1693" spc="109" dirty="0">
                <a:solidFill>
                  <a:srgbClr val="FFFFFF"/>
                </a:solidFill>
                <a:latin typeface="Trebuchet MS"/>
                <a:cs typeface="Trebuchet MS"/>
              </a:rPr>
              <a:t>    Exécute des </a:t>
            </a:r>
            <a:r>
              <a:rPr lang="fr-FR" sz="1693" spc="109" dirty="0" err="1">
                <a:solidFill>
                  <a:srgbClr val="FFFFFF"/>
                </a:solidFill>
                <a:latin typeface="Trebuchet MS"/>
                <a:cs typeface="Trebuchet MS"/>
              </a:rPr>
              <a:t>ForkJoinTasks</a:t>
            </a:r>
            <a:r>
              <a:rPr lang="fr-FR" sz="1693" spc="109" dirty="0">
                <a:solidFill>
                  <a:srgbClr val="FFFFFF"/>
                </a:solidFill>
                <a:latin typeface="Trebuchet MS"/>
                <a:cs typeface="Trebuchet MS"/>
              </a:rPr>
              <a:t>.</a:t>
            </a:r>
          </a:p>
          <a:p>
            <a:pPr marL="15356" marR="17658" defTabSz="1105601">
              <a:spcBef>
                <a:spcPts val="121"/>
              </a:spcBef>
            </a:pPr>
            <a:endParaRPr lang="fr-FR" sz="1693" spc="109" dirty="0">
              <a:solidFill>
                <a:srgbClr val="FFFFFF"/>
              </a:solidFill>
              <a:latin typeface="Trebuchet MS"/>
              <a:cs typeface="Trebuchet MS"/>
            </a:endParaRPr>
          </a:p>
          <a:p>
            <a:pPr marL="15356" marR="17658" defTabSz="1105601">
              <a:spcBef>
                <a:spcPts val="121"/>
              </a:spcBef>
            </a:pPr>
            <a:r>
              <a:rPr lang="fr-FR" sz="1693" spc="109" dirty="0">
                <a:solidFill>
                  <a:srgbClr val="FFFFFF"/>
                </a:solidFill>
                <a:latin typeface="Trebuchet MS"/>
                <a:cs typeface="Trebuchet MS"/>
              </a:rPr>
              <a:t>Méthodes intégrées</a:t>
            </a:r>
          </a:p>
          <a:p>
            <a:pPr marL="15356" marR="17658" defTabSz="1105601">
              <a:spcBef>
                <a:spcPts val="121"/>
              </a:spcBef>
            </a:pPr>
            <a:endParaRPr lang="fr-FR" sz="1693" spc="109" dirty="0">
              <a:solidFill>
                <a:srgbClr val="FFFFFF"/>
              </a:solidFill>
              <a:latin typeface="Trebuchet MS"/>
              <a:cs typeface="Trebuchet MS"/>
            </a:endParaRPr>
          </a:p>
          <a:p>
            <a:pPr marL="301106" marR="17658" indent="-285750" defTabSz="1105601">
              <a:spcBef>
                <a:spcPts val="121"/>
              </a:spcBef>
              <a:buFont typeface="Arial" panose="020B0604020202020204" pitchFamily="34" charset="0"/>
              <a:buChar char="•"/>
            </a:pPr>
            <a:r>
              <a:rPr lang="fr-FR" sz="1693" spc="109" dirty="0">
                <a:solidFill>
                  <a:srgbClr val="FFFFFF"/>
                </a:solidFill>
                <a:latin typeface="Trebuchet MS"/>
                <a:cs typeface="Trebuchet MS"/>
              </a:rPr>
              <a:t>    Exemples : </a:t>
            </a:r>
            <a:r>
              <a:rPr lang="fr-FR" sz="1693" spc="109" dirty="0" err="1">
                <a:solidFill>
                  <a:srgbClr val="FFFFFF"/>
                </a:solidFill>
                <a:latin typeface="Trebuchet MS"/>
                <a:cs typeface="Trebuchet MS"/>
              </a:rPr>
              <a:t>Arrays.parallelSort</a:t>
            </a:r>
            <a:r>
              <a:rPr lang="fr-FR" sz="1693" spc="109" dirty="0">
                <a:solidFill>
                  <a:srgbClr val="FFFFFF"/>
                </a:solidFill>
                <a:latin typeface="Trebuchet MS"/>
                <a:cs typeface="Trebuchet MS"/>
              </a:rPr>
              <a:t>(), </a:t>
            </a:r>
            <a:r>
              <a:rPr lang="fr-FR" sz="1693" spc="109" dirty="0" err="1">
                <a:solidFill>
                  <a:srgbClr val="FFFFFF"/>
                </a:solidFill>
                <a:latin typeface="Trebuchet MS"/>
                <a:cs typeface="Trebuchet MS"/>
              </a:rPr>
              <a:t>Streams</a:t>
            </a:r>
            <a:r>
              <a:rPr lang="fr-FR" sz="1693" spc="109" dirty="0">
                <a:solidFill>
                  <a:srgbClr val="FFFFFF"/>
                </a:solidFill>
                <a:latin typeface="Trebuchet MS"/>
                <a:cs typeface="Trebuchet MS"/>
              </a:rPr>
              <a:t> (avec lambdas).</a:t>
            </a:r>
            <a:endParaRPr lang="fr-FR" sz="1693" dirty="0">
              <a:solidFill>
                <a:prstClr val="black"/>
              </a:solidFill>
              <a:latin typeface="Trebuchet MS"/>
              <a:cs typeface="Trebuchet MS"/>
            </a:endParaRPr>
          </a:p>
        </p:txBody>
      </p:sp>
      <p:sp>
        <p:nvSpPr>
          <p:cNvPr id="8" name="object 8"/>
          <p:cNvSpPr txBox="1"/>
          <p:nvPr/>
        </p:nvSpPr>
        <p:spPr>
          <a:xfrm>
            <a:off x="1180751" y="5936556"/>
            <a:ext cx="9745922" cy="350340"/>
          </a:xfrm>
          <a:prstGeom prst="rect">
            <a:avLst/>
          </a:prstGeom>
        </p:spPr>
        <p:txBody>
          <a:bodyPr vert="horz" wrap="square" lIns="0" tIns="15355" rIns="0" bIns="0" rtlCol="0">
            <a:spAutoFit/>
          </a:bodyPr>
          <a:lstStyle/>
          <a:p>
            <a:pPr marL="15356" defTabSz="1105601">
              <a:spcBef>
                <a:spcPts val="121"/>
              </a:spcBef>
            </a:pPr>
            <a:r>
              <a:rPr sz="2176" spc="-6" dirty="0">
                <a:solidFill>
                  <a:srgbClr val="FFFFFF"/>
                </a:solidFill>
                <a:latin typeface="Arial MT"/>
                <a:cs typeface="Arial MT"/>
              </a:rPr>
              <a:t>https://docs.oracle.com/javase/8/docs/api/java/util/concurrent/ForkJoinPool.html</a:t>
            </a:r>
            <a:endParaRPr sz="2176" dirty="0">
              <a:solidFill>
                <a:prstClr val="black"/>
              </a:solidFill>
              <a:latin typeface="Arial MT"/>
              <a:cs typeface="Arial MT"/>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6194" y="261563"/>
            <a:ext cx="2507498" cy="238771"/>
          </a:xfrm>
          <a:prstGeom prst="rect">
            <a:avLst/>
          </a:prstGeom>
        </p:spPr>
        <p:txBody>
          <a:bodyPr vert="horz" wrap="square" lIns="0" tIns="15355" rIns="0" bIns="0" rtlCol="0">
            <a:spAutoFit/>
          </a:bodyPr>
          <a:lstStyle/>
          <a:p>
            <a:pPr marL="15356" defTabSz="1105601">
              <a:spcBef>
                <a:spcPts val="121"/>
              </a:spcBef>
            </a:pPr>
            <a:r>
              <a:rPr sz="1451" b="1" spc="-6" dirty="0">
                <a:solidFill>
                  <a:srgbClr val="0058FF"/>
                </a:solidFill>
                <a:latin typeface="Arial"/>
                <a:cs typeface="Arial"/>
              </a:rPr>
              <a:t>Programmation</a:t>
            </a:r>
            <a:r>
              <a:rPr sz="1451" b="1" spc="-36" dirty="0">
                <a:solidFill>
                  <a:srgbClr val="0058FF"/>
                </a:solidFill>
                <a:latin typeface="Arial"/>
                <a:cs typeface="Arial"/>
              </a:rPr>
              <a:t> </a:t>
            </a:r>
            <a:r>
              <a:rPr sz="1451" b="1" spc="-6" dirty="0">
                <a:solidFill>
                  <a:srgbClr val="0058FF"/>
                </a:solidFill>
                <a:latin typeface="Arial"/>
                <a:cs typeface="Arial"/>
              </a:rPr>
              <a:t>concurrente</a:t>
            </a:r>
            <a:endParaRPr sz="1451">
              <a:solidFill>
                <a:prstClr val="black"/>
              </a:solidFill>
              <a:latin typeface="Arial"/>
              <a:cs typeface="Arial"/>
            </a:endParaRPr>
          </a:p>
        </p:txBody>
      </p:sp>
      <p:sp>
        <p:nvSpPr>
          <p:cNvPr id="3" name="object 3"/>
          <p:cNvSpPr txBox="1">
            <a:spLocks noGrp="1"/>
          </p:cNvSpPr>
          <p:nvPr>
            <p:ph type="title"/>
          </p:nvPr>
        </p:nvSpPr>
        <p:spPr>
          <a:xfrm>
            <a:off x="596194" y="482677"/>
            <a:ext cx="2102122" cy="573671"/>
          </a:xfrm>
          <a:prstGeom prst="rect">
            <a:avLst/>
          </a:prstGeom>
        </p:spPr>
        <p:txBody>
          <a:bodyPr vert="horz" wrap="square" lIns="0" tIns="15355" rIns="0" bIns="0" rtlCol="0">
            <a:spAutoFit/>
          </a:bodyPr>
          <a:lstStyle/>
          <a:p>
            <a:pPr marL="15356">
              <a:spcBef>
                <a:spcPts val="121"/>
              </a:spcBef>
            </a:pPr>
            <a:r>
              <a:rPr dirty="0">
                <a:latin typeface="Arial"/>
                <a:cs typeface="Arial"/>
              </a:rPr>
              <a:t>F</a:t>
            </a:r>
            <a:r>
              <a:rPr spc="-6" dirty="0">
                <a:latin typeface="Arial"/>
                <a:cs typeface="Arial"/>
              </a:rPr>
              <a:t>o</a:t>
            </a:r>
            <a:r>
              <a:rPr spc="-12" dirty="0">
                <a:latin typeface="Arial"/>
                <a:cs typeface="Arial"/>
              </a:rPr>
              <a:t>r</a:t>
            </a:r>
            <a:r>
              <a:rPr spc="-6" dirty="0">
                <a:latin typeface="Arial"/>
                <a:cs typeface="Arial"/>
              </a:rPr>
              <a:t>k/J</a:t>
            </a:r>
            <a:r>
              <a:rPr dirty="0">
                <a:latin typeface="Arial"/>
                <a:cs typeface="Arial"/>
              </a:rPr>
              <a:t>o</a:t>
            </a:r>
            <a:r>
              <a:rPr spc="-12" dirty="0">
                <a:latin typeface="Arial"/>
                <a:cs typeface="Arial"/>
              </a:rPr>
              <a:t>i</a:t>
            </a:r>
            <a:r>
              <a:rPr dirty="0">
                <a:latin typeface="Arial"/>
                <a:cs typeface="Arial"/>
              </a:rPr>
              <a:t>n</a:t>
            </a:r>
          </a:p>
        </p:txBody>
      </p:sp>
      <p:sp>
        <p:nvSpPr>
          <p:cNvPr id="7" name="object 7"/>
          <p:cNvSpPr txBox="1"/>
          <p:nvPr/>
        </p:nvSpPr>
        <p:spPr>
          <a:xfrm>
            <a:off x="1437251" y="1407213"/>
            <a:ext cx="10301779" cy="276025"/>
          </a:xfrm>
          <a:prstGeom prst="rect">
            <a:avLst/>
          </a:prstGeom>
        </p:spPr>
        <p:txBody>
          <a:bodyPr vert="horz" wrap="square" lIns="0" tIns="15355" rIns="0" bIns="0" rtlCol="0">
            <a:spAutoFit/>
          </a:bodyPr>
          <a:lstStyle/>
          <a:p>
            <a:pPr marL="15356" marR="17658" defTabSz="1105601">
              <a:spcBef>
                <a:spcPts val="121"/>
              </a:spcBef>
            </a:pPr>
            <a:r>
              <a:rPr lang="fr-FR" sz="1693" spc="109" dirty="0">
                <a:solidFill>
                  <a:srgbClr val="FFFFFF"/>
                </a:solidFill>
                <a:latin typeface="Trebuchet MS"/>
                <a:cs typeface="Trebuchet MS"/>
              </a:rPr>
              <a:t>Voir exemple package </a:t>
            </a:r>
            <a:r>
              <a:rPr lang="fr-FR" sz="1693" spc="109" dirty="0" err="1">
                <a:solidFill>
                  <a:srgbClr val="FFFFFF"/>
                </a:solidFill>
                <a:latin typeface="Trebuchet MS"/>
                <a:cs typeface="Trebuchet MS"/>
              </a:rPr>
              <a:t>forkJoin</a:t>
            </a:r>
            <a:endParaRPr lang="fr-FR" sz="1693" dirty="0">
              <a:solidFill>
                <a:prstClr val="black"/>
              </a:solidFill>
              <a:latin typeface="Trebuchet MS"/>
              <a:cs typeface="Trebuchet MS"/>
            </a:endParaRPr>
          </a:p>
        </p:txBody>
      </p:sp>
      <p:pic>
        <p:nvPicPr>
          <p:cNvPr id="5" name="Image 4">
            <a:extLst>
              <a:ext uri="{FF2B5EF4-FFF2-40B4-BE49-F238E27FC236}">
                <a16:creationId xmlns:a16="http://schemas.microsoft.com/office/drawing/2014/main" id="{866CE456-19EB-B7B8-914E-609BE7F23A0F}"/>
              </a:ext>
            </a:extLst>
          </p:cNvPr>
          <p:cNvPicPr>
            <a:picLocks noChangeAspect="1"/>
          </p:cNvPicPr>
          <p:nvPr/>
        </p:nvPicPr>
        <p:blipFill>
          <a:blip r:embed="rId3"/>
          <a:stretch>
            <a:fillRect/>
          </a:stretch>
        </p:blipFill>
        <p:spPr>
          <a:xfrm>
            <a:off x="2810905" y="1822373"/>
            <a:ext cx="7410450" cy="4552950"/>
          </a:xfrm>
          <a:prstGeom prst="rect">
            <a:avLst/>
          </a:prstGeom>
        </p:spPr>
      </p:pic>
    </p:spTree>
    <p:extLst>
      <p:ext uri="{BB962C8B-B14F-4D97-AF65-F5344CB8AC3E}">
        <p14:creationId xmlns:p14="http://schemas.microsoft.com/office/powerpoint/2010/main" val="4817542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0" y="282477"/>
            <a:ext cx="4999641"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concurrente</a:t>
            </a:r>
          </a:p>
        </p:txBody>
      </p:sp>
      <p:sp>
        <p:nvSpPr>
          <p:cNvPr id="3" name="object 3"/>
          <p:cNvSpPr txBox="1">
            <a:spLocks noGrp="1"/>
          </p:cNvSpPr>
          <p:nvPr>
            <p:ph type="title"/>
          </p:nvPr>
        </p:nvSpPr>
        <p:spPr>
          <a:xfrm>
            <a:off x="537431" y="538401"/>
            <a:ext cx="4999641" cy="573671"/>
          </a:xfrm>
          <a:prstGeom prst="rect">
            <a:avLst/>
          </a:prstGeom>
        </p:spPr>
        <p:txBody>
          <a:bodyPr vert="horz" wrap="square" lIns="0" tIns="15355" rIns="0" bIns="0" rtlCol="0">
            <a:spAutoFit/>
          </a:bodyPr>
          <a:lstStyle/>
          <a:p>
            <a:pPr marL="15356">
              <a:spcBef>
                <a:spcPts val="121"/>
              </a:spcBef>
            </a:pPr>
            <a:r>
              <a:rPr spc="369" dirty="0"/>
              <a:t>CompletableFuture</a:t>
            </a:r>
          </a:p>
        </p:txBody>
      </p:sp>
      <p:sp>
        <p:nvSpPr>
          <p:cNvPr id="5" name="object 5"/>
          <p:cNvSpPr txBox="1"/>
          <p:nvPr/>
        </p:nvSpPr>
        <p:spPr>
          <a:xfrm>
            <a:off x="1059752" y="1367996"/>
            <a:ext cx="10827448" cy="4148944"/>
          </a:xfrm>
          <a:prstGeom prst="rect">
            <a:avLst/>
          </a:prstGeom>
        </p:spPr>
        <p:txBody>
          <a:bodyPr vert="horz" wrap="square" lIns="0" tIns="15355" rIns="0" bIns="0" rtlCol="0">
            <a:spAutoFit/>
          </a:bodyPr>
          <a:lstStyle/>
          <a:p>
            <a:pPr marL="15356" defTabSz="1105601">
              <a:spcBef>
                <a:spcPts val="121"/>
              </a:spcBef>
            </a:pPr>
            <a:r>
              <a:rPr lang="fr-FR" sz="2176" spc="-6" dirty="0">
                <a:solidFill>
                  <a:srgbClr val="FFFFFF"/>
                </a:solidFill>
                <a:latin typeface="Arial MT"/>
                <a:cs typeface="Arial MT"/>
              </a:rPr>
              <a:t>Qu'est-ce que c'est ?</a:t>
            </a:r>
          </a:p>
          <a:p>
            <a:pPr marL="15356" defTabSz="1105601">
              <a:spcBef>
                <a:spcPts val="121"/>
              </a:spcBef>
            </a:pPr>
            <a:endParaRPr lang="fr-FR" sz="2176" spc="-6" dirty="0">
              <a:solidFill>
                <a:srgbClr val="FFFFFF"/>
              </a:solidFill>
              <a:latin typeface="Arial MT"/>
              <a:cs typeface="Arial MT"/>
            </a:endParaRPr>
          </a:p>
          <a:p>
            <a:pPr marL="15356" defTabSz="1105601">
              <a:spcBef>
                <a:spcPts val="121"/>
              </a:spcBef>
            </a:pPr>
            <a:r>
              <a:rPr lang="fr-FR" sz="2176" spc="-6" dirty="0">
                <a:solidFill>
                  <a:srgbClr val="FFFFFF"/>
                </a:solidFill>
                <a:latin typeface="Arial MT"/>
                <a:cs typeface="Arial MT"/>
              </a:rPr>
              <a:t>    Asynchrone : Permet d'exécuter des tâches de manière non bloquante.</a:t>
            </a:r>
          </a:p>
          <a:p>
            <a:pPr marL="15356" defTabSz="1105601">
              <a:spcBef>
                <a:spcPts val="121"/>
              </a:spcBef>
            </a:pPr>
            <a:r>
              <a:rPr lang="fr-FR" sz="2176" spc="-6" dirty="0">
                <a:solidFill>
                  <a:srgbClr val="FFFFFF"/>
                </a:solidFill>
                <a:latin typeface="Arial MT"/>
                <a:cs typeface="Arial MT"/>
              </a:rPr>
              <a:t>    Résultats : Représente un résultat d'opération qui peut être complété à l'avenir.</a:t>
            </a:r>
          </a:p>
          <a:p>
            <a:pPr marL="15356" defTabSz="1105601">
              <a:spcBef>
                <a:spcPts val="121"/>
              </a:spcBef>
            </a:pPr>
            <a:endParaRPr lang="fr-FR" sz="2176" spc="-6" dirty="0">
              <a:solidFill>
                <a:srgbClr val="FFFFFF"/>
              </a:solidFill>
              <a:latin typeface="Arial MT"/>
              <a:cs typeface="Arial MT"/>
            </a:endParaRPr>
          </a:p>
          <a:p>
            <a:pPr marL="15356" defTabSz="1105601">
              <a:spcBef>
                <a:spcPts val="121"/>
              </a:spcBef>
            </a:pPr>
            <a:r>
              <a:rPr lang="fr-FR" sz="2176" spc="-6" dirty="0">
                <a:solidFill>
                  <a:srgbClr val="FFFFFF"/>
                </a:solidFill>
                <a:latin typeface="Arial MT"/>
                <a:cs typeface="Arial MT"/>
              </a:rPr>
              <a:t>Caractéristiques Principales</a:t>
            </a:r>
          </a:p>
          <a:p>
            <a:pPr marL="15356" defTabSz="1105601">
              <a:spcBef>
                <a:spcPts val="121"/>
              </a:spcBef>
            </a:pPr>
            <a:endParaRPr lang="fr-FR" sz="2176" spc="-6" dirty="0">
              <a:solidFill>
                <a:srgbClr val="FFFFFF"/>
              </a:solidFill>
              <a:latin typeface="Arial MT"/>
              <a:cs typeface="Arial MT"/>
            </a:endParaRPr>
          </a:p>
          <a:p>
            <a:pPr marL="15356" defTabSz="1105601">
              <a:spcBef>
                <a:spcPts val="121"/>
              </a:spcBef>
            </a:pPr>
            <a:r>
              <a:rPr lang="fr-FR" sz="2176" spc="-6" dirty="0">
                <a:solidFill>
                  <a:srgbClr val="FFFFFF"/>
                </a:solidFill>
                <a:latin typeface="Arial MT"/>
                <a:cs typeface="Arial MT"/>
              </a:rPr>
              <a:t>    </a:t>
            </a:r>
            <a:r>
              <a:rPr lang="fr-FR" sz="2176" spc="-6" dirty="0" err="1">
                <a:solidFill>
                  <a:srgbClr val="FFFFFF"/>
                </a:solidFill>
                <a:latin typeface="Arial MT"/>
                <a:cs typeface="Arial MT"/>
              </a:rPr>
              <a:t>Chaining</a:t>
            </a:r>
            <a:r>
              <a:rPr lang="fr-FR" sz="2176" spc="-6" dirty="0">
                <a:solidFill>
                  <a:srgbClr val="FFFFFF"/>
                </a:solidFill>
                <a:latin typeface="Arial MT"/>
                <a:cs typeface="Arial MT"/>
              </a:rPr>
              <a:t> : Supporte la composition de tâches via des méthodes comme </a:t>
            </a:r>
            <a:r>
              <a:rPr lang="fr-FR" sz="2176" spc="-6" dirty="0" err="1">
                <a:solidFill>
                  <a:srgbClr val="FFFFFF"/>
                </a:solidFill>
                <a:latin typeface="Arial MT"/>
                <a:cs typeface="Arial MT"/>
              </a:rPr>
              <a:t>thenApply</a:t>
            </a:r>
            <a:r>
              <a:rPr lang="fr-FR" sz="2176" spc="-6" dirty="0">
                <a:solidFill>
                  <a:srgbClr val="FFFFFF"/>
                </a:solidFill>
                <a:latin typeface="Arial MT"/>
                <a:cs typeface="Arial MT"/>
              </a:rPr>
              <a:t>(), </a:t>
            </a:r>
            <a:r>
              <a:rPr lang="fr-FR" sz="2176" spc="-6" dirty="0" err="1">
                <a:solidFill>
                  <a:srgbClr val="FFFFFF"/>
                </a:solidFill>
                <a:latin typeface="Arial MT"/>
                <a:cs typeface="Arial MT"/>
              </a:rPr>
              <a:t>thenAccept</a:t>
            </a:r>
            <a:r>
              <a:rPr lang="fr-FR" sz="2176" spc="-6" dirty="0">
                <a:solidFill>
                  <a:srgbClr val="FFFFFF"/>
                </a:solidFill>
                <a:latin typeface="Arial MT"/>
                <a:cs typeface="Arial MT"/>
              </a:rPr>
              <a:t>(), et </a:t>
            </a:r>
            <a:r>
              <a:rPr lang="fr-FR" sz="2176" spc="-6" dirty="0" err="1">
                <a:solidFill>
                  <a:srgbClr val="FFFFFF"/>
                </a:solidFill>
                <a:latin typeface="Arial MT"/>
                <a:cs typeface="Arial MT"/>
              </a:rPr>
              <a:t>thenCompose</a:t>
            </a:r>
            <a:r>
              <a:rPr lang="fr-FR" sz="2176" spc="-6" dirty="0">
                <a:solidFill>
                  <a:srgbClr val="FFFFFF"/>
                </a:solidFill>
                <a:latin typeface="Arial MT"/>
                <a:cs typeface="Arial MT"/>
              </a:rPr>
              <a:t>().</a:t>
            </a:r>
          </a:p>
          <a:p>
            <a:pPr marL="15356" defTabSz="1105601">
              <a:spcBef>
                <a:spcPts val="121"/>
              </a:spcBef>
            </a:pPr>
            <a:r>
              <a:rPr lang="fr-FR" sz="2176" spc="-6" dirty="0">
                <a:solidFill>
                  <a:srgbClr val="FFFFFF"/>
                </a:solidFill>
                <a:latin typeface="Arial MT"/>
                <a:cs typeface="Arial MT"/>
              </a:rPr>
              <a:t>    Exception Handling : Gère les exceptions avec </a:t>
            </a:r>
            <a:r>
              <a:rPr lang="fr-FR" sz="2176" spc="-6" dirty="0" err="1">
                <a:solidFill>
                  <a:srgbClr val="FFFFFF"/>
                </a:solidFill>
                <a:latin typeface="Arial MT"/>
                <a:cs typeface="Arial MT"/>
              </a:rPr>
              <a:t>exceptionally</a:t>
            </a:r>
            <a:r>
              <a:rPr lang="fr-FR" sz="2176" spc="-6" dirty="0">
                <a:solidFill>
                  <a:srgbClr val="FFFFFF"/>
                </a:solidFill>
                <a:latin typeface="Arial MT"/>
                <a:cs typeface="Arial MT"/>
              </a:rPr>
              <a:t>() et </a:t>
            </a:r>
            <a:r>
              <a:rPr lang="fr-FR" sz="2176" spc="-6" dirty="0" err="1">
                <a:solidFill>
                  <a:srgbClr val="FFFFFF"/>
                </a:solidFill>
                <a:latin typeface="Arial MT"/>
                <a:cs typeface="Arial MT"/>
              </a:rPr>
              <a:t>handle</a:t>
            </a:r>
            <a:r>
              <a:rPr lang="fr-FR" sz="2176" spc="-6" dirty="0">
                <a:solidFill>
                  <a:srgbClr val="FFFFFF"/>
                </a:solidFill>
                <a:latin typeface="Arial MT"/>
                <a:cs typeface="Arial MT"/>
              </a:rPr>
              <a:t>().</a:t>
            </a:r>
          </a:p>
          <a:p>
            <a:pPr marL="15356" defTabSz="1105601">
              <a:spcBef>
                <a:spcPts val="121"/>
              </a:spcBef>
            </a:pPr>
            <a:r>
              <a:rPr lang="fr-FR" sz="2176" spc="-6" dirty="0">
                <a:solidFill>
                  <a:srgbClr val="FFFFFF"/>
                </a:solidFill>
                <a:latin typeface="Arial MT"/>
                <a:cs typeface="Arial MT"/>
              </a:rPr>
              <a:t>    Combinaison : Permet de combiner plusieurs </a:t>
            </a:r>
            <a:r>
              <a:rPr lang="fr-FR" sz="2176" spc="-6" dirty="0" err="1">
                <a:solidFill>
                  <a:srgbClr val="FFFFFF"/>
                </a:solidFill>
                <a:latin typeface="Arial MT"/>
                <a:cs typeface="Arial MT"/>
              </a:rPr>
              <a:t>CompletableFuture</a:t>
            </a:r>
            <a:r>
              <a:rPr lang="fr-FR" sz="2176" spc="-6" dirty="0">
                <a:solidFill>
                  <a:srgbClr val="FFFFFF"/>
                </a:solidFill>
                <a:latin typeface="Arial MT"/>
                <a:cs typeface="Arial MT"/>
              </a:rPr>
              <a:t> avec </a:t>
            </a:r>
            <a:r>
              <a:rPr lang="fr-FR" sz="2176" spc="-6" dirty="0" err="1">
                <a:solidFill>
                  <a:srgbClr val="FFFFFF"/>
                </a:solidFill>
                <a:latin typeface="Arial MT"/>
                <a:cs typeface="Arial MT"/>
              </a:rPr>
              <a:t>allOf</a:t>
            </a:r>
            <a:r>
              <a:rPr lang="fr-FR" sz="2176" spc="-6" dirty="0">
                <a:solidFill>
                  <a:srgbClr val="FFFFFF"/>
                </a:solidFill>
                <a:latin typeface="Arial MT"/>
                <a:cs typeface="Arial MT"/>
              </a:rPr>
              <a:t>() et </a:t>
            </a:r>
            <a:r>
              <a:rPr lang="fr-FR" sz="2176" spc="-6" dirty="0" err="1">
                <a:solidFill>
                  <a:srgbClr val="FFFFFF"/>
                </a:solidFill>
                <a:latin typeface="Arial MT"/>
                <a:cs typeface="Arial MT"/>
              </a:rPr>
              <a:t>anyOf</a:t>
            </a:r>
            <a:r>
              <a:rPr lang="fr-FR" sz="2176" spc="-6" dirty="0">
                <a:solidFill>
                  <a:srgbClr val="FFFFFF"/>
                </a:solidFill>
                <a:latin typeface="Arial MT"/>
                <a:cs typeface="Arial MT"/>
              </a:rPr>
              <a:t>().</a:t>
            </a:r>
            <a:endParaRPr lang="fr-FR" sz="2176" dirty="0">
              <a:solidFill>
                <a:prstClr val="black"/>
              </a:solidFill>
              <a:latin typeface="Arial MT"/>
              <a:cs typeface="Arial MT"/>
            </a:endParaRPr>
          </a:p>
        </p:txBody>
      </p:sp>
    </p:spTree>
    <p:extLst>
      <p:ext uri="{BB962C8B-B14F-4D97-AF65-F5344CB8AC3E}">
        <p14:creationId xmlns:p14="http://schemas.microsoft.com/office/powerpoint/2010/main" val="28985957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7430" y="538401"/>
            <a:ext cx="11117139" cy="573671"/>
          </a:xfrm>
          <a:prstGeom prst="rect">
            <a:avLst/>
          </a:prstGeom>
        </p:spPr>
        <p:txBody>
          <a:bodyPr vert="horz" wrap="square" lIns="0" tIns="15355" rIns="0" bIns="0" rtlCol="0">
            <a:spAutoFit/>
          </a:bodyPr>
          <a:lstStyle/>
          <a:p>
            <a:pPr marL="15356" defTabSz="1105601">
              <a:spcBef>
                <a:spcPts val="121"/>
              </a:spcBef>
            </a:pPr>
            <a:r>
              <a:rPr lang="fr-FR" sz="3627" b="1" spc="369" dirty="0">
                <a:solidFill>
                  <a:srgbClr val="FFFFFF"/>
                </a:solidFill>
                <a:latin typeface="Trebuchet MS"/>
                <a:cs typeface="Trebuchet MS"/>
              </a:rPr>
              <a:t>Exemple </a:t>
            </a:r>
            <a:r>
              <a:rPr sz="3627" b="1" spc="369" dirty="0" err="1">
                <a:solidFill>
                  <a:srgbClr val="FFFFFF"/>
                </a:solidFill>
                <a:latin typeface="Trebuchet MS"/>
                <a:cs typeface="Trebuchet MS"/>
              </a:rPr>
              <a:t>CompletableFuture</a:t>
            </a:r>
            <a:endParaRPr sz="3627" dirty="0">
              <a:solidFill>
                <a:prstClr val="black"/>
              </a:solidFill>
              <a:latin typeface="Trebuchet MS"/>
              <a:cs typeface="Trebuchet MS"/>
            </a:endParaRP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2">
            <a:extLst>
              <a:ext uri="{FF2B5EF4-FFF2-40B4-BE49-F238E27FC236}">
                <a16:creationId xmlns:a16="http://schemas.microsoft.com/office/drawing/2014/main" id="{701071B1-8DA8-E87A-956D-DF58B21C5C36}"/>
              </a:ext>
            </a:extLst>
          </p:cNvPr>
          <p:cNvSpPr txBox="1"/>
          <p:nvPr/>
        </p:nvSpPr>
        <p:spPr>
          <a:xfrm>
            <a:off x="537430" y="282477"/>
            <a:ext cx="4999641"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concurrente</a:t>
            </a:r>
          </a:p>
        </p:txBody>
      </p:sp>
    </p:spTree>
    <p:extLst>
      <p:ext uri="{BB962C8B-B14F-4D97-AF65-F5344CB8AC3E}">
        <p14:creationId xmlns:p14="http://schemas.microsoft.com/office/powerpoint/2010/main" val="38263389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4014" y="214991"/>
            <a:ext cx="7278348" cy="573671"/>
          </a:xfrm>
          <a:prstGeom prst="rect">
            <a:avLst/>
          </a:prstGeom>
        </p:spPr>
        <p:txBody>
          <a:bodyPr vert="horz" wrap="square" lIns="0" tIns="15355" rIns="0" bIns="0" rtlCol="0">
            <a:spAutoFit/>
          </a:bodyPr>
          <a:lstStyle/>
          <a:p>
            <a:pPr marL="15356">
              <a:spcBef>
                <a:spcPts val="121"/>
              </a:spcBef>
            </a:pPr>
            <a:r>
              <a:rPr dirty="0">
                <a:latin typeface="Arial"/>
                <a:cs typeface="Arial"/>
              </a:rPr>
              <a:t>TP</a:t>
            </a:r>
            <a:r>
              <a:rPr spc="-91" dirty="0">
                <a:latin typeface="Arial"/>
                <a:cs typeface="Arial"/>
              </a:rPr>
              <a:t> </a:t>
            </a:r>
            <a:r>
              <a:rPr dirty="0">
                <a:latin typeface="Arial"/>
                <a:cs typeface="Arial"/>
              </a:rPr>
              <a:t>:</a:t>
            </a:r>
            <a:r>
              <a:rPr spc="-24" dirty="0">
                <a:latin typeface="Arial"/>
                <a:cs typeface="Arial"/>
              </a:rPr>
              <a:t> </a:t>
            </a:r>
            <a:r>
              <a:rPr spc="-6" dirty="0">
                <a:latin typeface="Arial"/>
                <a:cs typeface="Arial"/>
              </a:rPr>
              <a:t>créer</a:t>
            </a:r>
            <a:r>
              <a:rPr spc="-24" dirty="0">
                <a:latin typeface="Arial"/>
                <a:cs typeface="Arial"/>
              </a:rPr>
              <a:t> </a:t>
            </a:r>
            <a:r>
              <a:rPr spc="-6" dirty="0">
                <a:latin typeface="Arial"/>
                <a:cs typeface="Arial"/>
              </a:rPr>
              <a:t>un</a:t>
            </a:r>
            <a:r>
              <a:rPr spc="-24" dirty="0">
                <a:latin typeface="Arial"/>
                <a:cs typeface="Arial"/>
              </a:rPr>
              <a:t> </a:t>
            </a:r>
            <a:r>
              <a:rPr spc="-6" dirty="0">
                <a:latin typeface="Arial"/>
                <a:cs typeface="Arial"/>
              </a:rPr>
              <a:t>pool</a:t>
            </a:r>
            <a:r>
              <a:rPr spc="-18" dirty="0">
                <a:latin typeface="Arial"/>
                <a:cs typeface="Arial"/>
              </a:rPr>
              <a:t> </a:t>
            </a:r>
            <a:r>
              <a:rPr spc="-6" dirty="0">
                <a:latin typeface="Arial"/>
                <a:cs typeface="Arial"/>
              </a:rPr>
              <a:t>de</a:t>
            </a:r>
            <a:r>
              <a:rPr spc="-30" dirty="0">
                <a:latin typeface="Arial"/>
                <a:cs typeface="Arial"/>
              </a:rPr>
              <a:t> </a:t>
            </a:r>
            <a:r>
              <a:rPr spc="-6" dirty="0">
                <a:latin typeface="Arial"/>
                <a:cs typeface="Arial"/>
              </a:rPr>
              <a:t>connexions</a:t>
            </a:r>
          </a:p>
        </p:txBody>
      </p:sp>
      <p:sp>
        <p:nvSpPr>
          <p:cNvPr id="9" name="object 9"/>
          <p:cNvSpPr txBox="1">
            <a:spLocks noGrp="1"/>
          </p:cNvSpPr>
          <p:nvPr>
            <p:ph type="body" idx="1"/>
          </p:nvPr>
        </p:nvSpPr>
        <p:spPr>
          <a:xfrm>
            <a:off x="214555" y="1767902"/>
            <a:ext cx="11761135" cy="3597091"/>
          </a:xfrm>
          <a:prstGeom prst="rect">
            <a:avLst/>
          </a:prstGeom>
        </p:spPr>
        <p:txBody>
          <a:bodyPr vert="horz" wrap="square" lIns="0" tIns="61421" rIns="0" bIns="0" rtlCol="0">
            <a:spAutoFit/>
          </a:bodyPr>
          <a:lstStyle/>
          <a:p>
            <a:pPr marL="393103" marR="6142">
              <a:lnSpc>
                <a:spcPts val="2116"/>
              </a:lnSpc>
              <a:spcBef>
                <a:spcPts val="484"/>
              </a:spcBef>
            </a:pPr>
            <a:r>
              <a:rPr sz="2055" spc="138" dirty="0">
                <a:latin typeface="Trebuchet MS"/>
                <a:cs typeface="Trebuchet MS"/>
              </a:rPr>
              <a:t>La classe </a:t>
            </a:r>
            <a:r>
              <a:rPr sz="2055" spc="54" dirty="0">
                <a:latin typeface="Trebuchet MS"/>
                <a:cs typeface="Trebuchet MS"/>
              </a:rPr>
              <a:t>com.bigcorp.concurrent.</a:t>
            </a:r>
            <a:r>
              <a:rPr sz="2055" spc="54" dirty="0"/>
              <a:t>HeavyResource </a:t>
            </a:r>
            <a:r>
              <a:rPr sz="2055" spc="-6" dirty="0"/>
              <a:t>existe dans </a:t>
            </a:r>
            <a:r>
              <a:rPr sz="2055" dirty="0"/>
              <a:t>le </a:t>
            </a:r>
            <a:r>
              <a:rPr sz="2055" spc="-6" dirty="0"/>
              <a:t>squelette </a:t>
            </a:r>
            <a:r>
              <a:rPr sz="2055" dirty="0"/>
              <a:t>du </a:t>
            </a:r>
            <a:r>
              <a:rPr sz="2055" spc="-6" dirty="0"/>
              <a:t>projet. </a:t>
            </a:r>
            <a:r>
              <a:rPr sz="2055" spc="-555" dirty="0"/>
              <a:t> </a:t>
            </a:r>
            <a:r>
              <a:rPr sz="2055" dirty="0"/>
              <a:t>Elle</a:t>
            </a:r>
            <a:r>
              <a:rPr sz="2055" spc="-6" dirty="0"/>
              <a:t> représente une ressource </a:t>
            </a:r>
            <a:r>
              <a:rPr sz="2055" dirty="0"/>
              <a:t>sur</a:t>
            </a:r>
            <a:r>
              <a:rPr sz="2055" spc="-6" dirty="0"/>
              <a:t> laquelle on</a:t>
            </a:r>
            <a:r>
              <a:rPr sz="2055" dirty="0"/>
              <a:t> </a:t>
            </a:r>
            <a:r>
              <a:rPr sz="2055" spc="-6" dirty="0"/>
              <a:t>fait</a:t>
            </a:r>
            <a:r>
              <a:rPr sz="2055" spc="-12" dirty="0"/>
              <a:t> </a:t>
            </a:r>
            <a:r>
              <a:rPr sz="2055" spc="-6" dirty="0"/>
              <a:t>des</a:t>
            </a:r>
            <a:r>
              <a:rPr sz="2055" dirty="0"/>
              <a:t> </a:t>
            </a:r>
            <a:r>
              <a:rPr sz="2055" spc="-6" dirty="0"/>
              <a:t>opérations longues.</a:t>
            </a:r>
            <a:endParaRPr sz="2055" dirty="0">
              <a:latin typeface="Trebuchet MS"/>
              <a:cs typeface="Trebuchet MS"/>
            </a:endParaRPr>
          </a:p>
          <a:p>
            <a:pPr marL="393103" marR="50673">
              <a:lnSpc>
                <a:spcPts val="2080"/>
              </a:lnSpc>
              <a:spcBef>
                <a:spcPts val="1137"/>
              </a:spcBef>
            </a:pPr>
            <a:r>
              <a:rPr sz="2055" spc="-6" dirty="0"/>
              <a:t>Pour</a:t>
            </a:r>
            <a:r>
              <a:rPr sz="2055" spc="6" dirty="0"/>
              <a:t> </a:t>
            </a:r>
            <a:r>
              <a:rPr sz="2055" spc="-6" dirty="0"/>
              <a:t>chaque</a:t>
            </a:r>
            <a:r>
              <a:rPr sz="2055" spc="18" dirty="0"/>
              <a:t> </a:t>
            </a:r>
            <a:r>
              <a:rPr sz="2055" spc="-6" dirty="0"/>
              <a:t>ressource,</a:t>
            </a:r>
            <a:r>
              <a:rPr sz="2055" spc="12" dirty="0"/>
              <a:t> </a:t>
            </a:r>
            <a:r>
              <a:rPr sz="2055" spc="-6" dirty="0"/>
              <a:t>on</a:t>
            </a:r>
            <a:r>
              <a:rPr sz="2055" spc="6" dirty="0"/>
              <a:t> </a:t>
            </a:r>
            <a:r>
              <a:rPr sz="2055" spc="-6" dirty="0"/>
              <a:t>peut</a:t>
            </a:r>
            <a:r>
              <a:rPr sz="2055" spc="12" dirty="0"/>
              <a:t> </a:t>
            </a:r>
            <a:r>
              <a:rPr sz="2055" spc="-6" dirty="0"/>
              <a:t>appeler</a:t>
            </a:r>
            <a:r>
              <a:rPr sz="2055" spc="6" dirty="0"/>
              <a:t> </a:t>
            </a:r>
            <a:r>
              <a:rPr sz="2055" spc="-12" dirty="0"/>
              <a:t>beginTransaction()</a:t>
            </a:r>
            <a:r>
              <a:rPr sz="2055" spc="12" dirty="0"/>
              <a:t> </a:t>
            </a:r>
            <a:r>
              <a:rPr sz="2055" spc="-6" dirty="0"/>
              <a:t>et</a:t>
            </a:r>
            <a:r>
              <a:rPr sz="2055" spc="6" dirty="0"/>
              <a:t> </a:t>
            </a:r>
            <a:r>
              <a:rPr sz="2055" spc="-12" dirty="0"/>
              <a:t>endTransaction().</a:t>
            </a:r>
            <a:r>
              <a:rPr sz="2055" spc="-97" dirty="0"/>
              <a:t> </a:t>
            </a:r>
            <a:r>
              <a:rPr sz="2055" spc="-6" dirty="0"/>
              <a:t>Appeler </a:t>
            </a:r>
            <a:r>
              <a:rPr sz="2055" spc="-550" dirty="0"/>
              <a:t> </a:t>
            </a:r>
            <a:r>
              <a:rPr sz="2055" spc="-12" dirty="0"/>
              <a:t>endTransaction()</a:t>
            </a:r>
            <a:r>
              <a:rPr sz="2055" dirty="0"/>
              <a:t> </a:t>
            </a:r>
            <a:r>
              <a:rPr sz="2055" spc="-6" dirty="0"/>
              <a:t>sur</a:t>
            </a:r>
            <a:r>
              <a:rPr sz="2055" dirty="0"/>
              <a:t> </a:t>
            </a:r>
            <a:r>
              <a:rPr sz="2055" spc="-6" dirty="0"/>
              <a:t>une</a:t>
            </a:r>
            <a:r>
              <a:rPr sz="2055" spc="6" dirty="0"/>
              <a:t> </a:t>
            </a:r>
            <a:r>
              <a:rPr sz="2055" spc="-6" dirty="0"/>
              <a:t>ressource</a:t>
            </a:r>
            <a:r>
              <a:rPr sz="2055" spc="6" dirty="0"/>
              <a:t> </a:t>
            </a:r>
            <a:r>
              <a:rPr sz="2055" spc="-6" dirty="0"/>
              <a:t>avant</a:t>
            </a:r>
            <a:r>
              <a:rPr sz="2055" dirty="0"/>
              <a:t> </a:t>
            </a:r>
            <a:r>
              <a:rPr sz="2055" spc="-6" dirty="0"/>
              <a:t>d’appeler</a:t>
            </a:r>
            <a:r>
              <a:rPr sz="2055" spc="6" dirty="0"/>
              <a:t> </a:t>
            </a:r>
            <a:r>
              <a:rPr sz="2055" spc="-12" dirty="0"/>
              <a:t>beginTransaction()</a:t>
            </a:r>
            <a:r>
              <a:rPr sz="2055" dirty="0"/>
              <a:t> </a:t>
            </a:r>
            <a:r>
              <a:rPr sz="2055" spc="-6" dirty="0"/>
              <a:t>(ou</a:t>
            </a:r>
            <a:r>
              <a:rPr sz="2055" spc="6" dirty="0"/>
              <a:t> </a:t>
            </a:r>
            <a:r>
              <a:rPr sz="2055" spc="-6" dirty="0"/>
              <a:t>l’inverse) </a:t>
            </a:r>
            <a:r>
              <a:rPr sz="2055" dirty="0"/>
              <a:t> </a:t>
            </a:r>
            <a:r>
              <a:rPr sz="2055" spc="-6" dirty="0"/>
              <a:t>lance</a:t>
            </a:r>
            <a:r>
              <a:rPr sz="2055" spc="6" dirty="0"/>
              <a:t> </a:t>
            </a:r>
            <a:r>
              <a:rPr sz="2055" spc="-6" dirty="0"/>
              <a:t>une</a:t>
            </a:r>
            <a:r>
              <a:rPr sz="2055" spc="12" dirty="0"/>
              <a:t> </a:t>
            </a:r>
            <a:r>
              <a:rPr sz="2055" spc="-6" dirty="0"/>
              <a:t>exception.</a:t>
            </a:r>
            <a:r>
              <a:rPr sz="2055" spc="12" dirty="0"/>
              <a:t> </a:t>
            </a:r>
            <a:r>
              <a:rPr sz="2055" spc="-12" dirty="0"/>
              <a:t>endTransaction()</a:t>
            </a:r>
            <a:r>
              <a:rPr sz="2055" spc="6" dirty="0"/>
              <a:t> </a:t>
            </a:r>
            <a:r>
              <a:rPr sz="2055" spc="-6" dirty="0"/>
              <a:t>et</a:t>
            </a:r>
            <a:r>
              <a:rPr sz="2055" spc="6" dirty="0"/>
              <a:t> </a:t>
            </a:r>
            <a:r>
              <a:rPr sz="2055" spc="-12" dirty="0"/>
              <a:t>beginTransaction()</a:t>
            </a:r>
            <a:r>
              <a:rPr sz="2055" spc="12" dirty="0"/>
              <a:t> </a:t>
            </a:r>
            <a:r>
              <a:rPr sz="2055" spc="-6" dirty="0"/>
              <a:t>mettent</a:t>
            </a:r>
            <a:r>
              <a:rPr sz="2055" spc="6" dirty="0"/>
              <a:t> </a:t>
            </a:r>
            <a:r>
              <a:rPr sz="2055" spc="-6" dirty="0"/>
              <a:t>100ms</a:t>
            </a:r>
            <a:r>
              <a:rPr sz="2055" spc="6" dirty="0"/>
              <a:t> </a:t>
            </a:r>
            <a:r>
              <a:rPr sz="2055" dirty="0"/>
              <a:t>à</a:t>
            </a:r>
            <a:r>
              <a:rPr sz="2055" spc="18" dirty="0"/>
              <a:t> </a:t>
            </a:r>
            <a:r>
              <a:rPr sz="2055" spc="-6" dirty="0"/>
              <a:t>s’exécuter </a:t>
            </a:r>
            <a:r>
              <a:rPr sz="2055" spc="-555" dirty="0"/>
              <a:t> </a:t>
            </a:r>
            <a:r>
              <a:rPr sz="2055" spc="-6" dirty="0"/>
              <a:t>chacune.</a:t>
            </a:r>
            <a:endParaRPr sz="2055" dirty="0"/>
          </a:p>
          <a:p>
            <a:pPr marL="393103" marR="36853">
              <a:lnSpc>
                <a:spcPts val="2080"/>
              </a:lnSpc>
              <a:spcBef>
                <a:spcPts val="1143"/>
              </a:spcBef>
            </a:pPr>
            <a:r>
              <a:rPr sz="2055" spc="-6" dirty="0"/>
              <a:t>La</a:t>
            </a:r>
            <a:r>
              <a:rPr sz="2055" dirty="0"/>
              <a:t> </a:t>
            </a:r>
            <a:r>
              <a:rPr sz="2055" spc="-6" dirty="0"/>
              <a:t>classe ConnectionPoolTP</a:t>
            </a:r>
            <a:r>
              <a:rPr sz="2055" spc="-42" dirty="0"/>
              <a:t> </a:t>
            </a:r>
            <a:r>
              <a:rPr sz="2055" spc="-6" dirty="0"/>
              <a:t>contient une</a:t>
            </a:r>
            <a:r>
              <a:rPr sz="2055" dirty="0"/>
              <a:t> </a:t>
            </a:r>
            <a:r>
              <a:rPr sz="2055" spc="-6" dirty="0"/>
              <a:t>méthode</a:t>
            </a:r>
            <a:r>
              <a:rPr sz="2055" dirty="0"/>
              <a:t> </a:t>
            </a:r>
            <a:r>
              <a:rPr sz="2055" spc="-6" dirty="0"/>
              <a:t>main</a:t>
            </a:r>
            <a:r>
              <a:rPr sz="2055" dirty="0"/>
              <a:t> </a:t>
            </a:r>
            <a:r>
              <a:rPr sz="2055" spc="-6" dirty="0"/>
              <a:t>qui</a:t>
            </a:r>
            <a:r>
              <a:rPr sz="2055" spc="6" dirty="0"/>
              <a:t> </a:t>
            </a:r>
            <a:r>
              <a:rPr sz="2055" spc="-6" dirty="0"/>
              <a:t>des</a:t>
            </a:r>
            <a:r>
              <a:rPr sz="2055" dirty="0"/>
              <a:t> </a:t>
            </a:r>
            <a:r>
              <a:rPr sz="2055" spc="-6" dirty="0"/>
              <a:t>appelle</a:t>
            </a:r>
            <a:r>
              <a:rPr sz="2055" dirty="0"/>
              <a:t> </a:t>
            </a:r>
            <a:r>
              <a:rPr sz="2055" spc="-6" dirty="0"/>
              <a:t>en</a:t>
            </a:r>
            <a:r>
              <a:rPr sz="2055" spc="6" dirty="0"/>
              <a:t> </a:t>
            </a:r>
            <a:r>
              <a:rPr sz="2055" spc="-6" dirty="0"/>
              <a:t>série </a:t>
            </a:r>
            <a:r>
              <a:rPr sz="2055" dirty="0"/>
              <a:t> </a:t>
            </a:r>
            <a:r>
              <a:rPr sz="2055" spc="-6" dirty="0"/>
              <a:t>heavyResourceA, </a:t>
            </a:r>
            <a:r>
              <a:rPr sz="2055" dirty="0"/>
              <a:t>B,</a:t>
            </a:r>
            <a:r>
              <a:rPr sz="2055" spc="-6" dirty="0"/>
              <a:t> ou</a:t>
            </a:r>
            <a:r>
              <a:rPr sz="2055" dirty="0"/>
              <a:t> C</a:t>
            </a:r>
            <a:r>
              <a:rPr sz="2055" spc="6" dirty="0"/>
              <a:t> </a:t>
            </a:r>
            <a:r>
              <a:rPr sz="2055" spc="-6" dirty="0"/>
              <a:t>(aléatoirement). Mais</a:t>
            </a:r>
            <a:r>
              <a:rPr sz="2055" spc="6" dirty="0"/>
              <a:t> </a:t>
            </a:r>
            <a:r>
              <a:rPr sz="2055" spc="-6" dirty="0"/>
              <a:t>avec</a:t>
            </a:r>
            <a:r>
              <a:rPr sz="2055" dirty="0"/>
              <a:t> ce</a:t>
            </a:r>
            <a:r>
              <a:rPr sz="2055" spc="-6" dirty="0"/>
              <a:t> fonctionnement, on</a:t>
            </a:r>
            <a:r>
              <a:rPr sz="2055" dirty="0"/>
              <a:t> </a:t>
            </a:r>
            <a:r>
              <a:rPr sz="2055" spc="-6" dirty="0"/>
              <a:t>perd</a:t>
            </a:r>
            <a:r>
              <a:rPr sz="2055" dirty="0"/>
              <a:t> </a:t>
            </a:r>
            <a:r>
              <a:rPr sz="2055" spc="-6" dirty="0"/>
              <a:t>trop </a:t>
            </a:r>
            <a:r>
              <a:rPr sz="2055" dirty="0"/>
              <a:t>de </a:t>
            </a:r>
            <a:r>
              <a:rPr sz="2055" spc="-555" dirty="0"/>
              <a:t> </a:t>
            </a:r>
            <a:r>
              <a:rPr sz="2055" spc="-6" dirty="0"/>
              <a:t>temps </a:t>
            </a:r>
            <a:r>
              <a:rPr sz="2055" dirty="0"/>
              <a:t>à</a:t>
            </a:r>
            <a:r>
              <a:rPr sz="2055" spc="-6" dirty="0"/>
              <a:t> attendre</a:t>
            </a:r>
            <a:r>
              <a:rPr sz="2055" spc="-12" dirty="0"/>
              <a:t> </a:t>
            </a:r>
            <a:r>
              <a:rPr sz="2055" spc="-6" dirty="0"/>
              <a:t>que les HeavyResources répondent.</a:t>
            </a:r>
            <a:endParaRPr sz="2055" dirty="0"/>
          </a:p>
          <a:p>
            <a:pPr marL="393103" marR="266419">
              <a:lnSpc>
                <a:spcPts val="2080"/>
              </a:lnSpc>
              <a:spcBef>
                <a:spcPts val="1141"/>
              </a:spcBef>
            </a:pPr>
            <a:r>
              <a:rPr sz="2055" spc="-6" dirty="0"/>
              <a:t>Faire</a:t>
            </a:r>
            <a:r>
              <a:rPr sz="2055" dirty="0"/>
              <a:t> </a:t>
            </a:r>
            <a:r>
              <a:rPr sz="2055" spc="-6" dirty="0"/>
              <a:t>en</a:t>
            </a:r>
            <a:r>
              <a:rPr sz="2055" dirty="0"/>
              <a:t> </a:t>
            </a:r>
            <a:r>
              <a:rPr sz="2055" spc="-6" dirty="0"/>
              <a:t>sorte que</a:t>
            </a:r>
            <a:r>
              <a:rPr sz="2055" spc="6" dirty="0"/>
              <a:t> </a:t>
            </a:r>
            <a:r>
              <a:rPr sz="2055" dirty="0"/>
              <a:t>le </a:t>
            </a:r>
            <a:r>
              <a:rPr sz="2055" spc="-6" dirty="0"/>
              <a:t>main</a:t>
            </a:r>
            <a:r>
              <a:rPr sz="2055" dirty="0"/>
              <a:t> </a:t>
            </a:r>
            <a:r>
              <a:rPr sz="2055" spc="-6" dirty="0"/>
              <a:t>passe par</a:t>
            </a:r>
            <a:r>
              <a:rPr sz="2055" dirty="0"/>
              <a:t> </a:t>
            </a:r>
            <a:r>
              <a:rPr sz="2055" spc="-6" dirty="0"/>
              <a:t>une</a:t>
            </a:r>
            <a:r>
              <a:rPr sz="2055" dirty="0"/>
              <a:t> </a:t>
            </a:r>
            <a:r>
              <a:rPr sz="2055" spc="-6" dirty="0"/>
              <a:t>méthode qui</a:t>
            </a:r>
            <a:r>
              <a:rPr sz="2055" spc="6" dirty="0"/>
              <a:t> </a:t>
            </a:r>
            <a:r>
              <a:rPr sz="2055" spc="-6" dirty="0"/>
              <a:t>gère</a:t>
            </a:r>
            <a:r>
              <a:rPr sz="2055" dirty="0"/>
              <a:t> en</a:t>
            </a:r>
            <a:r>
              <a:rPr sz="2055" spc="-6" dirty="0"/>
              <a:t> parallèle, et</a:t>
            </a:r>
            <a:r>
              <a:rPr sz="2055" dirty="0"/>
              <a:t> </a:t>
            </a:r>
            <a:r>
              <a:rPr sz="2055" spc="-6" dirty="0"/>
              <a:t>sans</a:t>
            </a:r>
            <a:r>
              <a:rPr sz="2055" spc="6" dirty="0"/>
              <a:t> </a:t>
            </a:r>
            <a:r>
              <a:rPr sz="2055" spc="-6" dirty="0"/>
              <a:t>erreur </a:t>
            </a:r>
            <a:r>
              <a:rPr sz="2055" spc="-555" dirty="0"/>
              <a:t> </a:t>
            </a:r>
            <a:r>
              <a:rPr sz="2055" spc="-6" dirty="0"/>
              <a:t>l’accès</a:t>
            </a:r>
            <a:r>
              <a:rPr sz="2055" spc="-12" dirty="0"/>
              <a:t> </a:t>
            </a:r>
            <a:r>
              <a:rPr sz="2055" spc="-6" dirty="0"/>
              <a:t>aux trois ressources.</a:t>
            </a:r>
            <a:endParaRPr sz="2055" dirty="0"/>
          </a:p>
          <a:p>
            <a:pPr marL="393103">
              <a:spcBef>
                <a:spcPts val="756"/>
              </a:spcBef>
            </a:pPr>
            <a:r>
              <a:rPr sz="2055" spc="-6" dirty="0"/>
              <a:t>Bonus</a:t>
            </a:r>
            <a:r>
              <a:rPr sz="2055" dirty="0"/>
              <a:t> :</a:t>
            </a:r>
            <a:r>
              <a:rPr sz="2055" spc="-6" dirty="0"/>
              <a:t> comparer</a:t>
            </a:r>
            <a:r>
              <a:rPr sz="2055" dirty="0"/>
              <a:t> les </a:t>
            </a:r>
            <a:r>
              <a:rPr sz="2055" spc="-6" dirty="0"/>
              <a:t>temps</a:t>
            </a:r>
            <a:r>
              <a:rPr sz="2055" spc="6" dirty="0"/>
              <a:t> </a:t>
            </a:r>
            <a:r>
              <a:rPr sz="2055" spc="-6" dirty="0"/>
              <a:t>des</a:t>
            </a:r>
            <a:r>
              <a:rPr sz="2055" dirty="0"/>
              <a:t> </a:t>
            </a:r>
            <a:r>
              <a:rPr sz="2055" spc="-6" dirty="0"/>
              <a:t>deux</a:t>
            </a:r>
            <a:r>
              <a:rPr sz="2055" spc="6" dirty="0"/>
              <a:t> </a:t>
            </a:r>
            <a:r>
              <a:rPr sz="2055" spc="-6" dirty="0"/>
              <a:t>méthodes</a:t>
            </a:r>
            <a:r>
              <a:rPr sz="2055" dirty="0"/>
              <a:t> </a:t>
            </a:r>
            <a:r>
              <a:rPr sz="2055" spc="-6" dirty="0"/>
              <a:t>(séquentielle </a:t>
            </a:r>
            <a:r>
              <a:rPr sz="2055" dirty="0"/>
              <a:t>et </a:t>
            </a:r>
            <a:r>
              <a:rPr sz="2055" spc="-6" dirty="0" err="1"/>
              <a:t>parallèle</a:t>
            </a:r>
            <a:r>
              <a:rPr sz="2055" spc="-6" dirty="0"/>
              <a:t>).</a:t>
            </a:r>
            <a:endParaRPr sz="2055"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AC79A-1A61-4F43-CD68-2FE5C4347FB6}"/>
              </a:ext>
            </a:extLst>
          </p:cNvPr>
          <p:cNvSpPr>
            <a:spLocks noGrp="1"/>
          </p:cNvSpPr>
          <p:nvPr>
            <p:ph type="title"/>
          </p:nvPr>
        </p:nvSpPr>
        <p:spPr/>
        <p:txBody>
          <a:bodyPr/>
          <a:lstStyle/>
          <a:p>
            <a:r>
              <a:rPr lang="fr-FR" dirty="0"/>
              <a:t>COMMIT</a:t>
            </a:r>
          </a:p>
        </p:txBody>
      </p:sp>
      <p:sp>
        <p:nvSpPr>
          <p:cNvPr id="3" name="Espace réservé du texte 2">
            <a:extLst>
              <a:ext uri="{FF2B5EF4-FFF2-40B4-BE49-F238E27FC236}">
                <a16:creationId xmlns:a16="http://schemas.microsoft.com/office/drawing/2014/main" id="{A764D0E9-82A3-42AE-B9EC-470FACA58C16}"/>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4851742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45456"/>
            <a:ext cx="2507498" cy="238771"/>
          </a:xfrm>
          <a:prstGeom prst="rect">
            <a:avLst/>
          </a:prstGeom>
        </p:spPr>
        <p:txBody>
          <a:bodyPr vert="horz" wrap="square" lIns="0" tIns="15355" rIns="0" bIns="0" rtlCol="0">
            <a:spAutoFit/>
          </a:bodyPr>
          <a:lstStyle/>
          <a:p>
            <a:pPr marL="15356" defTabSz="1105601">
              <a:spcBef>
                <a:spcPts val="121"/>
              </a:spcBef>
            </a:pPr>
            <a:r>
              <a:rPr sz="1451" b="1" spc="-6" dirty="0">
                <a:solidFill>
                  <a:srgbClr val="0058FF"/>
                </a:solidFill>
                <a:latin typeface="Arial"/>
                <a:cs typeface="Arial"/>
              </a:rPr>
              <a:t>Programmation</a:t>
            </a:r>
            <a:r>
              <a:rPr sz="1451" b="1" spc="-36" dirty="0">
                <a:solidFill>
                  <a:srgbClr val="0058FF"/>
                </a:solidFill>
                <a:latin typeface="Arial"/>
                <a:cs typeface="Arial"/>
              </a:rPr>
              <a:t> </a:t>
            </a:r>
            <a:r>
              <a:rPr sz="1451" b="1" spc="-6" dirty="0">
                <a:solidFill>
                  <a:srgbClr val="0058FF"/>
                </a:solidFill>
                <a:latin typeface="Arial"/>
                <a:cs typeface="Arial"/>
              </a:rPr>
              <a:t>concurrente</a:t>
            </a:r>
            <a:endParaRPr sz="1451">
              <a:solidFill>
                <a:prstClr val="black"/>
              </a:solidFill>
              <a:latin typeface="Arial"/>
              <a:cs typeface="Arial"/>
            </a:endParaRPr>
          </a:p>
        </p:txBody>
      </p:sp>
      <p:sp>
        <p:nvSpPr>
          <p:cNvPr id="3" name="object 3"/>
          <p:cNvSpPr txBox="1">
            <a:spLocks noGrp="1"/>
          </p:cNvSpPr>
          <p:nvPr>
            <p:ph type="title"/>
          </p:nvPr>
        </p:nvSpPr>
        <p:spPr>
          <a:xfrm>
            <a:off x="537431" y="435230"/>
            <a:ext cx="5152425" cy="573671"/>
          </a:xfrm>
          <a:prstGeom prst="rect">
            <a:avLst/>
          </a:prstGeom>
        </p:spPr>
        <p:txBody>
          <a:bodyPr vert="horz" wrap="square" lIns="0" tIns="15355" rIns="0" bIns="0" rtlCol="0">
            <a:spAutoFit/>
          </a:bodyPr>
          <a:lstStyle/>
          <a:p>
            <a:pPr marL="15356">
              <a:spcBef>
                <a:spcPts val="121"/>
              </a:spcBef>
            </a:pPr>
            <a:r>
              <a:rPr spc="399" dirty="0"/>
              <a:t>Ce</a:t>
            </a:r>
            <a:r>
              <a:rPr spc="138" dirty="0"/>
              <a:t> </a:t>
            </a:r>
            <a:r>
              <a:rPr spc="254" dirty="0"/>
              <a:t>qu’il</a:t>
            </a:r>
            <a:r>
              <a:rPr spc="151" dirty="0"/>
              <a:t> </a:t>
            </a:r>
            <a:r>
              <a:rPr spc="369" dirty="0"/>
              <a:t>faut</a:t>
            </a:r>
            <a:r>
              <a:rPr spc="145" dirty="0"/>
              <a:t> </a:t>
            </a:r>
            <a:r>
              <a:rPr spc="296" dirty="0"/>
              <a:t>retenir</a:t>
            </a:r>
          </a:p>
        </p:txBody>
      </p:sp>
      <p:sp>
        <p:nvSpPr>
          <p:cNvPr id="6" name="object 6"/>
          <p:cNvSpPr txBox="1"/>
          <p:nvPr/>
        </p:nvSpPr>
        <p:spPr>
          <a:xfrm>
            <a:off x="798591" y="1889902"/>
            <a:ext cx="10368574" cy="1625065"/>
          </a:xfrm>
          <a:prstGeom prst="rect">
            <a:avLst/>
          </a:prstGeom>
        </p:spPr>
        <p:txBody>
          <a:bodyPr vert="horz" wrap="square" lIns="0" tIns="34549" rIns="0" bIns="0" rtlCol="0">
            <a:spAutoFit/>
          </a:bodyPr>
          <a:lstStyle/>
          <a:p>
            <a:pPr marL="358256" marR="514412" indent="-342900" defTabSz="1105601">
              <a:lnSpc>
                <a:spcPts val="2527"/>
              </a:lnSpc>
              <a:spcBef>
                <a:spcPts val="272"/>
              </a:spcBef>
              <a:buFont typeface="Arial" panose="020B0604020202020204" pitchFamily="34" charset="0"/>
              <a:buChar char="•"/>
            </a:pPr>
            <a:r>
              <a:rPr sz="2176" spc="151" dirty="0">
                <a:solidFill>
                  <a:srgbClr val="FFFFFF"/>
                </a:solidFill>
                <a:latin typeface="Trebuchet MS"/>
                <a:cs typeface="Trebuchet MS"/>
              </a:rPr>
              <a:t>La</a:t>
            </a:r>
            <a:r>
              <a:rPr sz="2176" spc="30" dirty="0">
                <a:solidFill>
                  <a:srgbClr val="FFFFFF"/>
                </a:solidFill>
                <a:latin typeface="Trebuchet MS"/>
                <a:cs typeface="Trebuchet MS"/>
              </a:rPr>
              <a:t> </a:t>
            </a:r>
            <a:r>
              <a:rPr sz="2176" spc="151" dirty="0">
                <a:solidFill>
                  <a:srgbClr val="FFFFFF"/>
                </a:solidFill>
                <a:latin typeface="Trebuchet MS"/>
                <a:cs typeface="Trebuchet MS"/>
              </a:rPr>
              <a:t>programmation</a:t>
            </a:r>
            <a:r>
              <a:rPr sz="2176" spc="36" dirty="0">
                <a:solidFill>
                  <a:srgbClr val="FFFFFF"/>
                </a:solidFill>
                <a:latin typeface="Trebuchet MS"/>
                <a:cs typeface="Trebuchet MS"/>
              </a:rPr>
              <a:t> </a:t>
            </a:r>
            <a:r>
              <a:rPr sz="2176" spc="109" dirty="0">
                <a:solidFill>
                  <a:srgbClr val="FFFFFF"/>
                </a:solidFill>
                <a:latin typeface="Trebuchet MS"/>
                <a:cs typeface="Trebuchet MS"/>
              </a:rPr>
              <a:t>concurrente</a:t>
            </a:r>
            <a:r>
              <a:rPr sz="2176" spc="42" dirty="0">
                <a:solidFill>
                  <a:srgbClr val="FFFFFF"/>
                </a:solidFill>
                <a:latin typeface="Trebuchet MS"/>
                <a:cs typeface="Trebuchet MS"/>
              </a:rPr>
              <a:t> </a:t>
            </a:r>
            <a:r>
              <a:rPr sz="2176" spc="163" dirty="0">
                <a:solidFill>
                  <a:srgbClr val="FFFFFF"/>
                </a:solidFill>
                <a:latin typeface="Trebuchet MS"/>
                <a:cs typeface="Trebuchet MS"/>
              </a:rPr>
              <a:t>en</a:t>
            </a:r>
            <a:r>
              <a:rPr sz="2176" spc="36" dirty="0">
                <a:solidFill>
                  <a:srgbClr val="FFFFFF"/>
                </a:solidFill>
                <a:latin typeface="Trebuchet MS"/>
                <a:cs typeface="Trebuchet MS"/>
              </a:rPr>
              <a:t> </a:t>
            </a:r>
            <a:r>
              <a:rPr sz="2176" spc="12" dirty="0">
                <a:solidFill>
                  <a:srgbClr val="FFFFFF"/>
                </a:solidFill>
                <a:latin typeface="Trebuchet MS"/>
                <a:cs typeface="Trebuchet MS"/>
              </a:rPr>
              <a:t>Java,</a:t>
            </a:r>
            <a:r>
              <a:rPr sz="2176" spc="42" dirty="0">
                <a:solidFill>
                  <a:srgbClr val="FFFFFF"/>
                </a:solidFill>
                <a:latin typeface="Trebuchet MS"/>
                <a:cs typeface="Trebuchet MS"/>
              </a:rPr>
              <a:t> </a:t>
            </a:r>
            <a:r>
              <a:rPr sz="2176" spc="133" dirty="0">
                <a:solidFill>
                  <a:srgbClr val="FFFFFF"/>
                </a:solidFill>
                <a:latin typeface="Trebuchet MS"/>
                <a:cs typeface="Trebuchet MS"/>
              </a:rPr>
              <a:t>consiste</a:t>
            </a:r>
            <a:r>
              <a:rPr sz="2176" spc="30" dirty="0">
                <a:solidFill>
                  <a:srgbClr val="FFFFFF"/>
                </a:solidFill>
                <a:latin typeface="Trebuchet MS"/>
                <a:cs typeface="Trebuchet MS"/>
              </a:rPr>
              <a:t> </a:t>
            </a:r>
            <a:r>
              <a:rPr sz="2176" spc="163" dirty="0">
                <a:solidFill>
                  <a:srgbClr val="FFFFFF"/>
                </a:solidFill>
                <a:latin typeface="Trebuchet MS"/>
                <a:cs typeface="Trebuchet MS"/>
              </a:rPr>
              <a:t>en</a:t>
            </a:r>
            <a:r>
              <a:rPr sz="2176" spc="36" dirty="0">
                <a:solidFill>
                  <a:srgbClr val="FFFFFF"/>
                </a:solidFill>
                <a:latin typeface="Trebuchet MS"/>
                <a:cs typeface="Trebuchet MS"/>
              </a:rPr>
              <a:t> </a:t>
            </a:r>
            <a:r>
              <a:rPr sz="2176" spc="73" dirty="0">
                <a:solidFill>
                  <a:srgbClr val="FFFFFF"/>
                </a:solidFill>
                <a:latin typeface="Trebuchet MS"/>
                <a:cs typeface="Trebuchet MS"/>
              </a:rPr>
              <a:t>la</a:t>
            </a:r>
            <a:r>
              <a:rPr sz="2176" spc="36" dirty="0">
                <a:solidFill>
                  <a:srgbClr val="FFFFFF"/>
                </a:solidFill>
                <a:latin typeface="Trebuchet MS"/>
                <a:cs typeface="Trebuchet MS"/>
              </a:rPr>
              <a:t> </a:t>
            </a:r>
            <a:r>
              <a:rPr sz="2176" spc="121" dirty="0">
                <a:solidFill>
                  <a:srgbClr val="FFFFFF"/>
                </a:solidFill>
                <a:latin typeface="Trebuchet MS"/>
                <a:cs typeface="Trebuchet MS"/>
              </a:rPr>
              <a:t>manipulation</a:t>
            </a:r>
            <a:r>
              <a:rPr sz="2176" spc="36" dirty="0">
                <a:solidFill>
                  <a:srgbClr val="FFFFFF"/>
                </a:solidFill>
                <a:latin typeface="Trebuchet MS"/>
                <a:cs typeface="Trebuchet MS"/>
              </a:rPr>
              <a:t> </a:t>
            </a:r>
            <a:r>
              <a:rPr sz="2176" spc="151" dirty="0">
                <a:solidFill>
                  <a:srgbClr val="FFFFFF"/>
                </a:solidFill>
                <a:latin typeface="Trebuchet MS"/>
                <a:cs typeface="Trebuchet MS"/>
              </a:rPr>
              <a:t>de </a:t>
            </a:r>
            <a:r>
              <a:rPr sz="2176" spc="-641" dirty="0">
                <a:solidFill>
                  <a:srgbClr val="FFFFFF"/>
                </a:solidFill>
                <a:latin typeface="Trebuchet MS"/>
                <a:cs typeface="Trebuchet MS"/>
              </a:rPr>
              <a:t> </a:t>
            </a:r>
            <a:r>
              <a:rPr sz="2176" spc="109" dirty="0">
                <a:solidFill>
                  <a:srgbClr val="FFFFFF"/>
                </a:solidFill>
                <a:latin typeface="Trebuchet MS"/>
                <a:cs typeface="Trebuchet MS"/>
              </a:rPr>
              <a:t>Threads,</a:t>
            </a:r>
            <a:r>
              <a:rPr sz="2176" spc="36" dirty="0">
                <a:solidFill>
                  <a:srgbClr val="FFFFFF"/>
                </a:solidFill>
                <a:latin typeface="Trebuchet MS"/>
                <a:cs typeface="Trebuchet MS"/>
              </a:rPr>
              <a:t> </a:t>
            </a:r>
            <a:r>
              <a:rPr sz="2176" spc="187" dirty="0">
                <a:solidFill>
                  <a:srgbClr val="FFFFFF"/>
                </a:solidFill>
                <a:latin typeface="Trebuchet MS"/>
                <a:cs typeface="Trebuchet MS"/>
              </a:rPr>
              <a:t>à</a:t>
            </a:r>
            <a:r>
              <a:rPr sz="2176" spc="36" dirty="0">
                <a:solidFill>
                  <a:srgbClr val="FFFFFF"/>
                </a:solidFill>
                <a:latin typeface="Trebuchet MS"/>
                <a:cs typeface="Trebuchet MS"/>
              </a:rPr>
              <a:t> </a:t>
            </a:r>
            <a:r>
              <a:rPr sz="2176" spc="200" dirty="0">
                <a:solidFill>
                  <a:srgbClr val="FFFFFF"/>
                </a:solidFill>
                <a:latin typeface="Trebuchet MS"/>
                <a:cs typeface="Trebuchet MS"/>
              </a:rPr>
              <a:t>bas</a:t>
            </a:r>
            <a:r>
              <a:rPr sz="2176" spc="36" dirty="0">
                <a:solidFill>
                  <a:srgbClr val="FFFFFF"/>
                </a:solidFill>
                <a:latin typeface="Trebuchet MS"/>
                <a:cs typeface="Trebuchet MS"/>
              </a:rPr>
              <a:t> </a:t>
            </a:r>
            <a:r>
              <a:rPr sz="2176" spc="109" dirty="0">
                <a:solidFill>
                  <a:srgbClr val="FFFFFF"/>
                </a:solidFill>
                <a:latin typeface="Trebuchet MS"/>
                <a:cs typeface="Trebuchet MS"/>
              </a:rPr>
              <a:t>niveau.</a:t>
            </a:r>
            <a:endParaRPr sz="2176" dirty="0">
              <a:solidFill>
                <a:prstClr val="black"/>
              </a:solidFill>
              <a:latin typeface="Trebuchet MS"/>
              <a:cs typeface="Trebuchet MS"/>
            </a:endParaRPr>
          </a:p>
          <a:p>
            <a:pPr marL="358256" indent="-342900" defTabSz="1105601">
              <a:lnSpc>
                <a:spcPts val="2412"/>
              </a:lnSpc>
              <a:buFont typeface="Arial" panose="020B0604020202020204" pitchFamily="34" charset="0"/>
              <a:buChar char="•"/>
            </a:pPr>
            <a:r>
              <a:rPr sz="2176" spc="151" dirty="0">
                <a:solidFill>
                  <a:srgbClr val="FFFFFF"/>
                </a:solidFill>
                <a:latin typeface="Trebuchet MS"/>
                <a:cs typeface="Trebuchet MS"/>
              </a:rPr>
              <a:t>Néanmoins,</a:t>
            </a:r>
            <a:r>
              <a:rPr sz="2176" spc="42" dirty="0">
                <a:solidFill>
                  <a:srgbClr val="FFFFFF"/>
                </a:solidFill>
                <a:latin typeface="Trebuchet MS"/>
                <a:cs typeface="Trebuchet MS"/>
              </a:rPr>
              <a:t> </a:t>
            </a:r>
            <a:r>
              <a:rPr sz="2176" spc="67" dirty="0">
                <a:solidFill>
                  <a:srgbClr val="FFFFFF"/>
                </a:solidFill>
                <a:latin typeface="Trebuchet MS"/>
                <a:cs typeface="Trebuchet MS"/>
              </a:rPr>
              <a:t>java.util.concurrent</a:t>
            </a:r>
            <a:r>
              <a:rPr sz="2176" spc="42" dirty="0">
                <a:solidFill>
                  <a:srgbClr val="FFFFFF"/>
                </a:solidFill>
                <a:latin typeface="Trebuchet MS"/>
                <a:cs typeface="Trebuchet MS"/>
              </a:rPr>
              <a:t> </a:t>
            </a:r>
            <a:r>
              <a:rPr sz="2176" spc="145" dirty="0">
                <a:solidFill>
                  <a:srgbClr val="FFFFFF"/>
                </a:solidFill>
                <a:latin typeface="Trebuchet MS"/>
                <a:cs typeface="Trebuchet MS"/>
              </a:rPr>
              <a:t>propose</a:t>
            </a:r>
            <a:r>
              <a:rPr sz="2176" spc="36" dirty="0">
                <a:solidFill>
                  <a:srgbClr val="FFFFFF"/>
                </a:solidFill>
                <a:latin typeface="Trebuchet MS"/>
                <a:cs typeface="Trebuchet MS"/>
              </a:rPr>
              <a:t> </a:t>
            </a:r>
            <a:r>
              <a:rPr sz="2176" spc="187" dirty="0">
                <a:solidFill>
                  <a:srgbClr val="FFFFFF"/>
                </a:solidFill>
                <a:latin typeface="Trebuchet MS"/>
                <a:cs typeface="Trebuchet MS"/>
              </a:rPr>
              <a:t>un</a:t>
            </a:r>
            <a:r>
              <a:rPr sz="2176" spc="36" dirty="0">
                <a:solidFill>
                  <a:srgbClr val="FFFFFF"/>
                </a:solidFill>
                <a:latin typeface="Trebuchet MS"/>
                <a:cs typeface="Trebuchet MS"/>
              </a:rPr>
              <a:t> </a:t>
            </a:r>
            <a:r>
              <a:rPr sz="2176" spc="169" dirty="0">
                <a:solidFill>
                  <a:srgbClr val="FFFFFF"/>
                </a:solidFill>
                <a:latin typeface="Trebuchet MS"/>
                <a:cs typeface="Trebuchet MS"/>
              </a:rPr>
              <a:t>grand</a:t>
            </a:r>
            <a:r>
              <a:rPr sz="2176" spc="42" dirty="0">
                <a:solidFill>
                  <a:srgbClr val="FFFFFF"/>
                </a:solidFill>
                <a:latin typeface="Trebuchet MS"/>
                <a:cs typeface="Trebuchet MS"/>
              </a:rPr>
              <a:t> </a:t>
            </a:r>
            <a:r>
              <a:rPr sz="2176" spc="157" dirty="0">
                <a:solidFill>
                  <a:srgbClr val="FFFFFF"/>
                </a:solidFill>
                <a:latin typeface="Trebuchet MS"/>
                <a:cs typeface="Trebuchet MS"/>
              </a:rPr>
              <a:t>nombre</a:t>
            </a:r>
            <a:r>
              <a:rPr sz="2176" spc="36" dirty="0">
                <a:solidFill>
                  <a:srgbClr val="FFFFFF"/>
                </a:solidFill>
                <a:latin typeface="Trebuchet MS"/>
                <a:cs typeface="Trebuchet MS"/>
              </a:rPr>
              <a:t> </a:t>
            </a:r>
            <a:r>
              <a:rPr sz="2176" spc="157" dirty="0">
                <a:solidFill>
                  <a:srgbClr val="FFFFFF"/>
                </a:solidFill>
                <a:latin typeface="Trebuchet MS"/>
                <a:cs typeface="Trebuchet MS"/>
              </a:rPr>
              <a:t>de</a:t>
            </a:r>
            <a:r>
              <a:rPr sz="2176" spc="36" dirty="0">
                <a:solidFill>
                  <a:srgbClr val="FFFFFF"/>
                </a:solidFill>
                <a:latin typeface="Trebuchet MS"/>
                <a:cs typeface="Trebuchet MS"/>
              </a:rPr>
              <a:t> </a:t>
            </a:r>
            <a:r>
              <a:rPr sz="2176" spc="163" dirty="0">
                <a:solidFill>
                  <a:srgbClr val="FFFFFF"/>
                </a:solidFill>
                <a:latin typeface="Trebuchet MS"/>
                <a:cs typeface="Trebuchet MS"/>
              </a:rPr>
              <a:t>classes</a:t>
            </a:r>
            <a:r>
              <a:rPr sz="2176" spc="36" dirty="0">
                <a:solidFill>
                  <a:srgbClr val="FFFFFF"/>
                </a:solidFill>
                <a:latin typeface="Trebuchet MS"/>
                <a:cs typeface="Trebuchet MS"/>
              </a:rPr>
              <a:t> </a:t>
            </a:r>
            <a:r>
              <a:rPr sz="2176" spc="133" dirty="0">
                <a:solidFill>
                  <a:srgbClr val="FFFFFF"/>
                </a:solidFill>
                <a:latin typeface="Trebuchet MS"/>
                <a:cs typeface="Trebuchet MS"/>
              </a:rPr>
              <a:t>pour</a:t>
            </a:r>
            <a:endParaRPr sz="2176" dirty="0">
              <a:solidFill>
                <a:prstClr val="black"/>
              </a:solidFill>
              <a:latin typeface="Trebuchet MS"/>
              <a:cs typeface="Trebuchet MS"/>
            </a:endParaRPr>
          </a:p>
          <a:p>
            <a:pPr marL="15356" defTabSz="1105601">
              <a:lnSpc>
                <a:spcPts val="2569"/>
              </a:lnSpc>
            </a:pPr>
            <a:r>
              <a:rPr sz="2176" spc="121" dirty="0">
                <a:solidFill>
                  <a:srgbClr val="FFFFFF"/>
                </a:solidFill>
                <a:latin typeface="Trebuchet MS"/>
                <a:cs typeface="Trebuchet MS"/>
              </a:rPr>
              <a:t>gérer</a:t>
            </a:r>
            <a:r>
              <a:rPr sz="2176" spc="30" dirty="0">
                <a:solidFill>
                  <a:srgbClr val="FFFFFF"/>
                </a:solidFill>
                <a:latin typeface="Trebuchet MS"/>
                <a:cs typeface="Trebuchet MS"/>
              </a:rPr>
              <a:t> </a:t>
            </a:r>
            <a:r>
              <a:rPr sz="2176" spc="163" dirty="0">
                <a:solidFill>
                  <a:srgbClr val="FFFFFF"/>
                </a:solidFill>
                <a:latin typeface="Trebuchet MS"/>
                <a:cs typeface="Trebuchet MS"/>
              </a:rPr>
              <a:t>ces</a:t>
            </a:r>
            <a:r>
              <a:rPr sz="2176" spc="30" dirty="0">
                <a:solidFill>
                  <a:srgbClr val="FFFFFF"/>
                </a:solidFill>
                <a:latin typeface="Trebuchet MS"/>
                <a:cs typeface="Trebuchet MS"/>
              </a:rPr>
              <a:t> </a:t>
            </a:r>
            <a:r>
              <a:rPr sz="2176" spc="127" dirty="0">
                <a:solidFill>
                  <a:srgbClr val="FFFFFF"/>
                </a:solidFill>
                <a:latin typeface="Trebuchet MS"/>
                <a:cs typeface="Trebuchet MS"/>
              </a:rPr>
              <a:t>threads</a:t>
            </a:r>
            <a:r>
              <a:rPr sz="2176" spc="30" dirty="0">
                <a:solidFill>
                  <a:srgbClr val="FFFFFF"/>
                </a:solidFill>
                <a:latin typeface="Trebuchet MS"/>
                <a:cs typeface="Trebuchet MS"/>
              </a:rPr>
              <a:t> </a:t>
            </a:r>
            <a:r>
              <a:rPr sz="2176" spc="187" dirty="0">
                <a:solidFill>
                  <a:srgbClr val="FFFFFF"/>
                </a:solidFill>
                <a:latin typeface="Trebuchet MS"/>
                <a:cs typeface="Trebuchet MS"/>
              </a:rPr>
              <a:t>à</a:t>
            </a:r>
            <a:r>
              <a:rPr sz="2176" spc="36" dirty="0">
                <a:solidFill>
                  <a:srgbClr val="FFFFFF"/>
                </a:solidFill>
                <a:latin typeface="Trebuchet MS"/>
                <a:cs typeface="Trebuchet MS"/>
              </a:rPr>
              <a:t> </a:t>
            </a:r>
            <a:r>
              <a:rPr sz="2176" spc="138" dirty="0">
                <a:solidFill>
                  <a:srgbClr val="FFFFFF"/>
                </a:solidFill>
                <a:latin typeface="Trebuchet MS"/>
                <a:cs typeface="Trebuchet MS"/>
              </a:rPr>
              <a:t>plus</a:t>
            </a:r>
            <a:r>
              <a:rPr sz="2176" spc="30" dirty="0">
                <a:solidFill>
                  <a:srgbClr val="FFFFFF"/>
                </a:solidFill>
                <a:latin typeface="Trebuchet MS"/>
                <a:cs typeface="Trebuchet MS"/>
              </a:rPr>
              <a:t> </a:t>
            </a:r>
            <a:r>
              <a:rPr sz="2176" spc="133" dirty="0">
                <a:solidFill>
                  <a:srgbClr val="FFFFFF"/>
                </a:solidFill>
                <a:latin typeface="Trebuchet MS"/>
                <a:cs typeface="Trebuchet MS"/>
              </a:rPr>
              <a:t>haut</a:t>
            </a:r>
            <a:r>
              <a:rPr sz="2176" spc="36" dirty="0">
                <a:solidFill>
                  <a:srgbClr val="FFFFFF"/>
                </a:solidFill>
                <a:latin typeface="Trebuchet MS"/>
                <a:cs typeface="Trebuchet MS"/>
              </a:rPr>
              <a:t> </a:t>
            </a:r>
            <a:r>
              <a:rPr sz="2176" spc="109" dirty="0">
                <a:solidFill>
                  <a:srgbClr val="FFFFFF"/>
                </a:solidFill>
                <a:latin typeface="Trebuchet MS"/>
                <a:cs typeface="Trebuchet MS"/>
              </a:rPr>
              <a:t>niveau.</a:t>
            </a:r>
            <a:endParaRPr sz="2176" dirty="0">
              <a:solidFill>
                <a:prstClr val="black"/>
              </a:solidFill>
              <a:latin typeface="Trebuchet MS"/>
              <a:cs typeface="Trebuchet MS"/>
            </a:endParaRPr>
          </a:p>
        </p:txBody>
      </p:sp>
      <p:sp>
        <p:nvSpPr>
          <p:cNvPr id="9" name="object 9"/>
          <p:cNvSpPr txBox="1"/>
          <p:nvPr/>
        </p:nvSpPr>
        <p:spPr>
          <a:xfrm>
            <a:off x="721047" y="4395968"/>
            <a:ext cx="10446118" cy="1317289"/>
          </a:xfrm>
          <a:prstGeom prst="rect">
            <a:avLst/>
          </a:prstGeom>
        </p:spPr>
        <p:txBody>
          <a:bodyPr vert="horz" wrap="square" lIns="0" tIns="34549" rIns="0" bIns="0" rtlCol="0">
            <a:spAutoFit/>
          </a:bodyPr>
          <a:lstStyle/>
          <a:p>
            <a:pPr marL="358256" marR="6142" indent="-342900" defTabSz="1105601">
              <a:lnSpc>
                <a:spcPts val="2527"/>
              </a:lnSpc>
              <a:spcBef>
                <a:spcPts val="272"/>
              </a:spcBef>
              <a:buFont typeface="Arial" panose="020B0604020202020204" pitchFamily="34" charset="0"/>
              <a:buChar char="•"/>
            </a:pPr>
            <a:r>
              <a:rPr sz="2176" spc="151" dirty="0">
                <a:solidFill>
                  <a:srgbClr val="FFFFFF"/>
                </a:solidFill>
                <a:latin typeface="Trebuchet MS"/>
                <a:cs typeface="Trebuchet MS"/>
              </a:rPr>
              <a:t>Les</a:t>
            </a:r>
            <a:r>
              <a:rPr sz="2176" spc="36" dirty="0">
                <a:solidFill>
                  <a:srgbClr val="FFFFFF"/>
                </a:solidFill>
                <a:latin typeface="Trebuchet MS"/>
                <a:cs typeface="Trebuchet MS"/>
              </a:rPr>
              <a:t> </a:t>
            </a:r>
            <a:r>
              <a:rPr sz="2176" spc="127" dirty="0">
                <a:solidFill>
                  <a:srgbClr val="FFFFFF"/>
                </a:solidFill>
                <a:latin typeface="Trebuchet MS"/>
                <a:cs typeface="Trebuchet MS"/>
              </a:rPr>
              <a:t>exécuteurs</a:t>
            </a:r>
            <a:r>
              <a:rPr sz="2176" spc="36" dirty="0">
                <a:solidFill>
                  <a:srgbClr val="FFFFFF"/>
                </a:solidFill>
                <a:latin typeface="Trebuchet MS"/>
                <a:cs typeface="Trebuchet MS"/>
              </a:rPr>
              <a:t> </a:t>
            </a:r>
            <a:r>
              <a:rPr sz="2176" spc="103" dirty="0">
                <a:solidFill>
                  <a:srgbClr val="FFFFFF"/>
                </a:solidFill>
                <a:latin typeface="Trebuchet MS"/>
                <a:cs typeface="Trebuchet MS"/>
              </a:rPr>
              <a:t>permettent</a:t>
            </a:r>
            <a:r>
              <a:rPr sz="2176" spc="42" dirty="0">
                <a:solidFill>
                  <a:srgbClr val="FFFFFF"/>
                </a:solidFill>
                <a:latin typeface="Trebuchet MS"/>
                <a:cs typeface="Trebuchet MS"/>
              </a:rPr>
              <a:t> </a:t>
            </a:r>
            <a:r>
              <a:rPr sz="2176" spc="157" dirty="0">
                <a:solidFill>
                  <a:srgbClr val="FFFFFF"/>
                </a:solidFill>
                <a:latin typeface="Trebuchet MS"/>
                <a:cs typeface="Trebuchet MS"/>
              </a:rPr>
              <a:t>de</a:t>
            </a:r>
            <a:r>
              <a:rPr sz="2176" spc="36" dirty="0">
                <a:solidFill>
                  <a:srgbClr val="FFFFFF"/>
                </a:solidFill>
                <a:latin typeface="Trebuchet MS"/>
                <a:cs typeface="Trebuchet MS"/>
              </a:rPr>
              <a:t> </a:t>
            </a:r>
            <a:r>
              <a:rPr sz="2176" spc="103" dirty="0">
                <a:solidFill>
                  <a:srgbClr val="FFFFFF"/>
                </a:solidFill>
                <a:latin typeface="Trebuchet MS"/>
                <a:cs typeface="Trebuchet MS"/>
              </a:rPr>
              <a:t>lancer</a:t>
            </a:r>
            <a:r>
              <a:rPr sz="2176" spc="48" dirty="0">
                <a:solidFill>
                  <a:srgbClr val="FFFFFF"/>
                </a:solidFill>
                <a:latin typeface="Trebuchet MS"/>
                <a:cs typeface="Trebuchet MS"/>
              </a:rPr>
              <a:t> </a:t>
            </a:r>
            <a:r>
              <a:rPr sz="2176" spc="181" dirty="0">
                <a:solidFill>
                  <a:srgbClr val="FFFFFF"/>
                </a:solidFill>
                <a:latin typeface="Trebuchet MS"/>
                <a:cs typeface="Trebuchet MS"/>
              </a:rPr>
              <a:t>des</a:t>
            </a:r>
            <a:r>
              <a:rPr sz="2176" spc="36" dirty="0">
                <a:solidFill>
                  <a:srgbClr val="FFFFFF"/>
                </a:solidFill>
                <a:latin typeface="Trebuchet MS"/>
                <a:cs typeface="Trebuchet MS"/>
              </a:rPr>
              <a:t> </a:t>
            </a:r>
            <a:r>
              <a:rPr sz="2176" spc="145" dirty="0">
                <a:solidFill>
                  <a:srgbClr val="FFFFFF"/>
                </a:solidFill>
                <a:latin typeface="Trebuchet MS"/>
                <a:cs typeface="Trebuchet MS"/>
              </a:rPr>
              <a:t>tâches</a:t>
            </a:r>
            <a:r>
              <a:rPr sz="2176" spc="36" dirty="0">
                <a:solidFill>
                  <a:srgbClr val="FFFFFF"/>
                </a:solidFill>
                <a:latin typeface="Trebuchet MS"/>
                <a:cs typeface="Trebuchet MS"/>
              </a:rPr>
              <a:t> </a:t>
            </a:r>
            <a:r>
              <a:rPr sz="2176" spc="163" dirty="0">
                <a:solidFill>
                  <a:srgbClr val="FFFFFF"/>
                </a:solidFill>
                <a:latin typeface="Trebuchet MS"/>
                <a:cs typeface="Trebuchet MS"/>
              </a:rPr>
              <a:t>en</a:t>
            </a:r>
            <a:r>
              <a:rPr sz="2176" spc="36" dirty="0">
                <a:solidFill>
                  <a:srgbClr val="FFFFFF"/>
                </a:solidFill>
                <a:latin typeface="Trebuchet MS"/>
                <a:cs typeface="Trebuchet MS"/>
              </a:rPr>
              <a:t> </a:t>
            </a:r>
            <a:r>
              <a:rPr sz="2176" spc="85" dirty="0">
                <a:solidFill>
                  <a:srgbClr val="FFFFFF"/>
                </a:solidFill>
                <a:latin typeface="Trebuchet MS"/>
                <a:cs typeface="Trebuchet MS"/>
              </a:rPr>
              <a:t>parallèle</a:t>
            </a:r>
            <a:r>
              <a:rPr sz="2176" spc="36" dirty="0">
                <a:solidFill>
                  <a:srgbClr val="FFFFFF"/>
                </a:solidFill>
                <a:latin typeface="Trebuchet MS"/>
                <a:cs typeface="Trebuchet MS"/>
              </a:rPr>
              <a:t> </a:t>
            </a:r>
            <a:r>
              <a:rPr sz="2176" spc="157" dirty="0">
                <a:solidFill>
                  <a:srgbClr val="FFFFFF"/>
                </a:solidFill>
                <a:latin typeface="Trebuchet MS"/>
                <a:cs typeface="Trebuchet MS"/>
              </a:rPr>
              <a:t>sur</a:t>
            </a:r>
            <a:r>
              <a:rPr sz="2176" spc="42" dirty="0">
                <a:solidFill>
                  <a:srgbClr val="FFFFFF"/>
                </a:solidFill>
                <a:latin typeface="Trebuchet MS"/>
                <a:cs typeface="Trebuchet MS"/>
              </a:rPr>
              <a:t> </a:t>
            </a:r>
            <a:r>
              <a:rPr sz="2176" spc="187" dirty="0">
                <a:solidFill>
                  <a:srgbClr val="FFFFFF"/>
                </a:solidFill>
                <a:latin typeface="Trebuchet MS"/>
                <a:cs typeface="Trebuchet MS"/>
              </a:rPr>
              <a:t>un</a:t>
            </a:r>
            <a:r>
              <a:rPr sz="2176" spc="42" dirty="0">
                <a:solidFill>
                  <a:srgbClr val="FFFFFF"/>
                </a:solidFill>
                <a:latin typeface="Trebuchet MS"/>
                <a:cs typeface="Trebuchet MS"/>
              </a:rPr>
              <a:t> </a:t>
            </a:r>
            <a:r>
              <a:rPr sz="2176" spc="91" dirty="0">
                <a:solidFill>
                  <a:srgbClr val="FFFFFF"/>
                </a:solidFill>
                <a:latin typeface="Trebuchet MS"/>
                <a:cs typeface="Trebuchet MS"/>
              </a:rPr>
              <a:t>certain </a:t>
            </a:r>
            <a:r>
              <a:rPr sz="2176" spc="-641" dirty="0">
                <a:solidFill>
                  <a:srgbClr val="FFFFFF"/>
                </a:solidFill>
                <a:latin typeface="Trebuchet MS"/>
                <a:cs typeface="Trebuchet MS"/>
              </a:rPr>
              <a:t> </a:t>
            </a:r>
            <a:r>
              <a:rPr sz="2176" spc="157" dirty="0">
                <a:solidFill>
                  <a:srgbClr val="FFFFFF"/>
                </a:solidFill>
                <a:latin typeface="Trebuchet MS"/>
                <a:cs typeface="Trebuchet MS"/>
              </a:rPr>
              <a:t>nombre</a:t>
            </a:r>
            <a:r>
              <a:rPr sz="2176" spc="24" dirty="0">
                <a:solidFill>
                  <a:srgbClr val="FFFFFF"/>
                </a:solidFill>
                <a:latin typeface="Trebuchet MS"/>
                <a:cs typeface="Trebuchet MS"/>
              </a:rPr>
              <a:t> </a:t>
            </a:r>
            <a:r>
              <a:rPr sz="2176" spc="157" dirty="0">
                <a:solidFill>
                  <a:srgbClr val="FFFFFF"/>
                </a:solidFill>
                <a:latin typeface="Trebuchet MS"/>
                <a:cs typeface="Trebuchet MS"/>
              </a:rPr>
              <a:t>de</a:t>
            </a:r>
            <a:r>
              <a:rPr sz="2176" spc="30" dirty="0">
                <a:solidFill>
                  <a:srgbClr val="FFFFFF"/>
                </a:solidFill>
                <a:latin typeface="Trebuchet MS"/>
                <a:cs typeface="Trebuchet MS"/>
              </a:rPr>
              <a:t> </a:t>
            </a:r>
            <a:r>
              <a:rPr sz="2176" spc="127" dirty="0">
                <a:solidFill>
                  <a:srgbClr val="FFFFFF"/>
                </a:solidFill>
                <a:latin typeface="Trebuchet MS"/>
                <a:cs typeface="Trebuchet MS"/>
              </a:rPr>
              <a:t>threads</a:t>
            </a:r>
            <a:endParaRPr sz="2176" dirty="0">
              <a:solidFill>
                <a:prstClr val="black"/>
              </a:solidFill>
              <a:latin typeface="Trebuchet MS"/>
              <a:cs typeface="Trebuchet MS"/>
            </a:endParaRPr>
          </a:p>
          <a:p>
            <a:pPr marL="358256" indent="-342900" defTabSz="1105601">
              <a:lnSpc>
                <a:spcPts val="2412"/>
              </a:lnSpc>
              <a:buFont typeface="Arial" panose="020B0604020202020204" pitchFamily="34" charset="0"/>
              <a:buChar char="•"/>
            </a:pPr>
            <a:r>
              <a:rPr sz="2176" spc="151" dirty="0">
                <a:solidFill>
                  <a:srgbClr val="FFFFFF"/>
                </a:solidFill>
                <a:latin typeface="Trebuchet MS"/>
                <a:cs typeface="Trebuchet MS"/>
              </a:rPr>
              <a:t>Les</a:t>
            </a:r>
            <a:r>
              <a:rPr sz="2176" spc="36" dirty="0">
                <a:solidFill>
                  <a:srgbClr val="FFFFFF"/>
                </a:solidFill>
                <a:latin typeface="Trebuchet MS"/>
                <a:cs typeface="Trebuchet MS"/>
              </a:rPr>
              <a:t> </a:t>
            </a:r>
            <a:r>
              <a:rPr sz="2176" spc="97" dirty="0">
                <a:solidFill>
                  <a:srgbClr val="FFFFFF"/>
                </a:solidFill>
                <a:latin typeface="Trebuchet MS"/>
                <a:cs typeface="Trebuchet MS"/>
              </a:rPr>
              <a:t>barrières</a:t>
            </a:r>
            <a:r>
              <a:rPr sz="2176" spc="42" dirty="0">
                <a:solidFill>
                  <a:srgbClr val="FFFFFF"/>
                </a:solidFill>
                <a:latin typeface="Trebuchet MS"/>
                <a:cs typeface="Trebuchet MS"/>
              </a:rPr>
              <a:t> </a:t>
            </a:r>
            <a:r>
              <a:rPr sz="2176" spc="121" dirty="0">
                <a:solidFill>
                  <a:srgbClr val="FFFFFF"/>
                </a:solidFill>
                <a:latin typeface="Trebuchet MS"/>
                <a:cs typeface="Trebuchet MS"/>
              </a:rPr>
              <a:t>cycliques</a:t>
            </a:r>
            <a:r>
              <a:rPr sz="2176" spc="42" dirty="0">
                <a:solidFill>
                  <a:srgbClr val="FFFFFF"/>
                </a:solidFill>
                <a:latin typeface="Trebuchet MS"/>
                <a:cs typeface="Trebuchet MS"/>
              </a:rPr>
              <a:t> </a:t>
            </a:r>
            <a:r>
              <a:rPr sz="2176" spc="67" dirty="0">
                <a:solidFill>
                  <a:srgbClr val="FFFFFF"/>
                </a:solidFill>
                <a:latin typeface="Trebuchet MS"/>
                <a:cs typeface="Trebuchet MS"/>
              </a:rPr>
              <a:t>et</a:t>
            </a:r>
            <a:r>
              <a:rPr sz="2176" spc="48" dirty="0">
                <a:solidFill>
                  <a:srgbClr val="FFFFFF"/>
                </a:solidFill>
                <a:latin typeface="Trebuchet MS"/>
                <a:cs typeface="Trebuchet MS"/>
              </a:rPr>
              <a:t> </a:t>
            </a:r>
            <a:r>
              <a:rPr sz="2176" spc="175" dirty="0">
                <a:solidFill>
                  <a:srgbClr val="FFFFFF"/>
                </a:solidFill>
                <a:latin typeface="Trebuchet MS"/>
                <a:cs typeface="Trebuchet MS"/>
              </a:rPr>
              <a:t>sémaphores</a:t>
            </a:r>
            <a:r>
              <a:rPr sz="2176" spc="36" dirty="0">
                <a:solidFill>
                  <a:srgbClr val="FFFFFF"/>
                </a:solidFill>
                <a:latin typeface="Trebuchet MS"/>
                <a:cs typeface="Trebuchet MS"/>
              </a:rPr>
              <a:t> </a:t>
            </a:r>
            <a:r>
              <a:rPr sz="2176" spc="103" dirty="0">
                <a:solidFill>
                  <a:srgbClr val="FFFFFF"/>
                </a:solidFill>
                <a:latin typeface="Trebuchet MS"/>
                <a:cs typeface="Trebuchet MS"/>
              </a:rPr>
              <a:t>permettent</a:t>
            </a:r>
            <a:r>
              <a:rPr sz="2176" spc="48" dirty="0">
                <a:solidFill>
                  <a:srgbClr val="FFFFFF"/>
                </a:solidFill>
                <a:latin typeface="Trebuchet MS"/>
                <a:cs typeface="Trebuchet MS"/>
              </a:rPr>
              <a:t> </a:t>
            </a:r>
            <a:r>
              <a:rPr sz="2176" spc="157" dirty="0">
                <a:solidFill>
                  <a:srgbClr val="FFFFFF"/>
                </a:solidFill>
                <a:latin typeface="Trebuchet MS"/>
                <a:cs typeface="Trebuchet MS"/>
              </a:rPr>
              <a:t>de</a:t>
            </a:r>
            <a:r>
              <a:rPr sz="2176" spc="42" dirty="0">
                <a:solidFill>
                  <a:srgbClr val="FFFFFF"/>
                </a:solidFill>
                <a:latin typeface="Trebuchet MS"/>
                <a:cs typeface="Trebuchet MS"/>
              </a:rPr>
              <a:t> </a:t>
            </a:r>
            <a:r>
              <a:rPr sz="2176" spc="138" dirty="0">
                <a:solidFill>
                  <a:srgbClr val="FFFFFF"/>
                </a:solidFill>
                <a:latin typeface="Trebuchet MS"/>
                <a:cs typeface="Trebuchet MS"/>
              </a:rPr>
              <a:t>synchroniser</a:t>
            </a:r>
            <a:r>
              <a:rPr sz="2176" spc="54" dirty="0">
                <a:solidFill>
                  <a:srgbClr val="FFFFFF"/>
                </a:solidFill>
                <a:latin typeface="Trebuchet MS"/>
                <a:cs typeface="Trebuchet MS"/>
              </a:rPr>
              <a:t> </a:t>
            </a:r>
            <a:r>
              <a:rPr sz="2176" spc="115" dirty="0">
                <a:solidFill>
                  <a:srgbClr val="FFFFFF"/>
                </a:solidFill>
                <a:latin typeface="Trebuchet MS"/>
                <a:cs typeface="Trebuchet MS"/>
              </a:rPr>
              <a:t>les</a:t>
            </a:r>
            <a:endParaRPr sz="2176" dirty="0">
              <a:solidFill>
                <a:prstClr val="black"/>
              </a:solidFill>
              <a:latin typeface="Trebuchet MS"/>
              <a:cs typeface="Trebuchet MS"/>
            </a:endParaRPr>
          </a:p>
          <a:p>
            <a:pPr marL="15356" defTabSz="1105601">
              <a:lnSpc>
                <a:spcPts val="2569"/>
              </a:lnSpc>
            </a:pPr>
            <a:r>
              <a:rPr sz="2176" spc="127" dirty="0">
                <a:solidFill>
                  <a:srgbClr val="FFFFFF"/>
                </a:solidFill>
                <a:latin typeface="Trebuchet MS"/>
                <a:cs typeface="Trebuchet MS"/>
              </a:rPr>
              <a:t>threads</a:t>
            </a:r>
            <a:r>
              <a:rPr sz="2176" spc="30" dirty="0">
                <a:solidFill>
                  <a:srgbClr val="FFFFFF"/>
                </a:solidFill>
                <a:latin typeface="Trebuchet MS"/>
                <a:cs typeface="Trebuchet MS"/>
              </a:rPr>
              <a:t> </a:t>
            </a:r>
            <a:r>
              <a:rPr sz="2176" spc="163" dirty="0">
                <a:solidFill>
                  <a:srgbClr val="FFFFFF"/>
                </a:solidFill>
                <a:latin typeface="Trebuchet MS"/>
                <a:cs typeface="Trebuchet MS"/>
              </a:rPr>
              <a:t>avec</a:t>
            </a:r>
            <a:r>
              <a:rPr sz="2176" spc="30" dirty="0">
                <a:solidFill>
                  <a:srgbClr val="FFFFFF"/>
                </a:solidFill>
                <a:latin typeface="Trebuchet MS"/>
                <a:cs typeface="Trebuchet MS"/>
              </a:rPr>
              <a:t> </a:t>
            </a:r>
            <a:r>
              <a:rPr sz="2176" spc="181" dirty="0">
                <a:solidFill>
                  <a:srgbClr val="FFFFFF"/>
                </a:solidFill>
                <a:latin typeface="Trebuchet MS"/>
                <a:cs typeface="Trebuchet MS"/>
              </a:rPr>
              <a:t>des</a:t>
            </a:r>
            <a:r>
              <a:rPr sz="2176" spc="30" dirty="0">
                <a:solidFill>
                  <a:srgbClr val="FFFFFF"/>
                </a:solidFill>
                <a:latin typeface="Trebuchet MS"/>
                <a:cs typeface="Trebuchet MS"/>
              </a:rPr>
              <a:t> </a:t>
            </a:r>
            <a:r>
              <a:rPr sz="2176" spc="85" dirty="0">
                <a:solidFill>
                  <a:srgbClr val="FFFFFF"/>
                </a:solidFill>
                <a:latin typeface="Trebuchet MS"/>
                <a:cs typeface="Trebuchet MS"/>
              </a:rPr>
              <a:t>objets</a:t>
            </a:r>
            <a:r>
              <a:rPr sz="2176" spc="30" dirty="0">
                <a:solidFill>
                  <a:srgbClr val="FFFFFF"/>
                </a:solidFill>
                <a:latin typeface="Trebuchet MS"/>
                <a:cs typeface="Trebuchet MS"/>
              </a:rPr>
              <a:t> </a:t>
            </a:r>
            <a:r>
              <a:rPr sz="2176" spc="157" dirty="0">
                <a:solidFill>
                  <a:srgbClr val="FFFFFF"/>
                </a:solidFill>
                <a:latin typeface="Trebuchet MS"/>
                <a:cs typeface="Trebuchet MS"/>
              </a:rPr>
              <a:t>de</a:t>
            </a:r>
            <a:r>
              <a:rPr sz="2176" spc="30" dirty="0">
                <a:solidFill>
                  <a:srgbClr val="FFFFFF"/>
                </a:solidFill>
                <a:latin typeface="Trebuchet MS"/>
                <a:cs typeface="Trebuchet MS"/>
              </a:rPr>
              <a:t> </a:t>
            </a:r>
            <a:r>
              <a:rPr sz="2176" spc="133" dirty="0">
                <a:solidFill>
                  <a:srgbClr val="FFFFFF"/>
                </a:solidFill>
                <a:latin typeface="Trebuchet MS"/>
                <a:cs typeface="Trebuchet MS"/>
              </a:rPr>
              <a:t>haut</a:t>
            </a:r>
            <a:r>
              <a:rPr sz="2176" spc="36" dirty="0">
                <a:solidFill>
                  <a:srgbClr val="FFFFFF"/>
                </a:solidFill>
                <a:latin typeface="Trebuchet MS"/>
                <a:cs typeface="Trebuchet MS"/>
              </a:rPr>
              <a:t> </a:t>
            </a:r>
            <a:r>
              <a:rPr sz="2176" spc="145" dirty="0">
                <a:solidFill>
                  <a:srgbClr val="FFFFFF"/>
                </a:solidFill>
                <a:latin typeface="Trebuchet MS"/>
                <a:cs typeface="Trebuchet MS"/>
              </a:rPr>
              <a:t>niveau</a:t>
            </a:r>
            <a:r>
              <a:rPr sz="2176" spc="36" dirty="0">
                <a:solidFill>
                  <a:srgbClr val="FFFFFF"/>
                </a:solidFill>
                <a:latin typeface="Trebuchet MS"/>
                <a:cs typeface="Trebuchet MS"/>
              </a:rPr>
              <a:t> </a:t>
            </a:r>
            <a:r>
              <a:rPr sz="2176" spc="-109" dirty="0">
                <a:solidFill>
                  <a:srgbClr val="FFFFFF"/>
                </a:solidFill>
                <a:latin typeface="Trebuchet MS"/>
                <a:cs typeface="Trebuchet MS"/>
              </a:rPr>
              <a:t>...</a:t>
            </a:r>
            <a:endParaRPr sz="2176" dirty="0">
              <a:solidFill>
                <a:prstClr val="black"/>
              </a:solidFill>
              <a:latin typeface="Trebuchet MS"/>
              <a:cs typeface="Trebuchet MS"/>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45456"/>
            <a:ext cx="2507498" cy="238771"/>
          </a:xfrm>
          <a:prstGeom prst="rect">
            <a:avLst/>
          </a:prstGeom>
        </p:spPr>
        <p:txBody>
          <a:bodyPr vert="horz" wrap="square" lIns="0" tIns="15355" rIns="0" bIns="0" rtlCol="0">
            <a:spAutoFit/>
          </a:bodyPr>
          <a:lstStyle/>
          <a:p>
            <a:pPr marL="15356" defTabSz="1105601">
              <a:spcBef>
                <a:spcPts val="121"/>
              </a:spcBef>
            </a:pPr>
            <a:r>
              <a:rPr sz="1451" b="1" spc="-6" dirty="0">
                <a:solidFill>
                  <a:srgbClr val="0058FF"/>
                </a:solidFill>
                <a:latin typeface="Arial"/>
                <a:cs typeface="Arial"/>
              </a:rPr>
              <a:t>Programmation</a:t>
            </a:r>
            <a:r>
              <a:rPr sz="1451" b="1" spc="-36" dirty="0">
                <a:solidFill>
                  <a:srgbClr val="0058FF"/>
                </a:solidFill>
                <a:latin typeface="Arial"/>
                <a:cs typeface="Arial"/>
              </a:rPr>
              <a:t> </a:t>
            </a:r>
            <a:r>
              <a:rPr sz="1451" b="1" spc="-6" dirty="0">
                <a:solidFill>
                  <a:srgbClr val="0058FF"/>
                </a:solidFill>
                <a:latin typeface="Arial"/>
                <a:cs typeface="Arial"/>
              </a:rPr>
              <a:t>concurrente</a:t>
            </a:r>
            <a:endParaRPr sz="1451">
              <a:solidFill>
                <a:prstClr val="black"/>
              </a:solidFill>
              <a:latin typeface="Arial"/>
              <a:cs typeface="Arial"/>
            </a:endParaRPr>
          </a:p>
        </p:txBody>
      </p:sp>
      <p:sp>
        <p:nvSpPr>
          <p:cNvPr id="3" name="object 3"/>
          <p:cNvSpPr txBox="1"/>
          <p:nvPr/>
        </p:nvSpPr>
        <p:spPr>
          <a:xfrm>
            <a:off x="537431" y="435230"/>
            <a:ext cx="6760879" cy="573671"/>
          </a:xfrm>
          <a:prstGeom prst="rect">
            <a:avLst/>
          </a:prstGeom>
        </p:spPr>
        <p:txBody>
          <a:bodyPr vert="horz" wrap="square" lIns="0" tIns="15355" rIns="0" bIns="0" rtlCol="0">
            <a:spAutoFit/>
          </a:bodyPr>
          <a:lstStyle/>
          <a:p>
            <a:pPr marL="15356" defTabSz="1105601">
              <a:spcBef>
                <a:spcPts val="121"/>
              </a:spcBef>
            </a:pPr>
            <a:r>
              <a:rPr sz="3627" b="1" spc="423" dirty="0">
                <a:solidFill>
                  <a:srgbClr val="FFFFFF"/>
                </a:solidFill>
                <a:latin typeface="Trebuchet MS"/>
                <a:cs typeface="Trebuchet MS"/>
              </a:rPr>
              <a:t>Les</a:t>
            </a:r>
            <a:r>
              <a:rPr sz="3627" b="1" spc="133" dirty="0">
                <a:solidFill>
                  <a:srgbClr val="FFFFFF"/>
                </a:solidFill>
                <a:latin typeface="Trebuchet MS"/>
                <a:cs typeface="Trebuchet MS"/>
              </a:rPr>
              <a:t> </a:t>
            </a:r>
            <a:r>
              <a:rPr sz="3627" b="1" spc="381" dirty="0">
                <a:solidFill>
                  <a:srgbClr val="FFFFFF"/>
                </a:solidFill>
                <a:latin typeface="Trebuchet MS"/>
                <a:cs typeface="Trebuchet MS"/>
              </a:rPr>
              <a:t>conseils</a:t>
            </a:r>
            <a:r>
              <a:rPr sz="3627" b="1" spc="138" dirty="0">
                <a:solidFill>
                  <a:srgbClr val="FFFFFF"/>
                </a:solidFill>
                <a:latin typeface="Trebuchet MS"/>
                <a:cs typeface="Trebuchet MS"/>
              </a:rPr>
              <a:t> </a:t>
            </a:r>
            <a:r>
              <a:rPr sz="3627" b="1" spc="459" dirty="0">
                <a:solidFill>
                  <a:srgbClr val="FFFFFF"/>
                </a:solidFill>
                <a:latin typeface="Trebuchet MS"/>
                <a:cs typeface="Trebuchet MS"/>
              </a:rPr>
              <a:t>du</a:t>
            </a:r>
            <a:r>
              <a:rPr sz="3627" b="1" spc="138" dirty="0">
                <a:solidFill>
                  <a:srgbClr val="FFFFFF"/>
                </a:solidFill>
                <a:latin typeface="Trebuchet MS"/>
                <a:cs typeface="Trebuchet MS"/>
              </a:rPr>
              <a:t> </a:t>
            </a:r>
            <a:r>
              <a:rPr sz="3627" b="1" spc="375" dirty="0">
                <a:solidFill>
                  <a:srgbClr val="FFFFFF"/>
                </a:solidFill>
                <a:latin typeface="Trebuchet MS"/>
                <a:cs typeface="Trebuchet MS"/>
              </a:rPr>
              <a:t>formateur</a:t>
            </a:r>
            <a:endParaRPr sz="3627">
              <a:solidFill>
                <a:prstClr val="black"/>
              </a:solidFill>
              <a:latin typeface="Trebuchet MS"/>
              <a:cs typeface="Trebuchet MS"/>
            </a:endParaRPr>
          </a:p>
        </p:txBody>
      </p:sp>
      <p:sp>
        <p:nvSpPr>
          <p:cNvPr id="4" name="object 4"/>
          <p:cNvSpPr txBox="1"/>
          <p:nvPr/>
        </p:nvSpPr>
        <p:spPr>
          <a:xfrm>
            <a:off x="1059752" y="1569101"/>
            <a:ext cx="10016941" cy="996688"/>
          </a:xfrm>
          <a:prstGeom prst="rect">
            <a:avLst/>
          </a:prstGeom>
        </p:spPr>
        <p:txBody>
          <a:bodyPr vert="horz" wrap="square" lIns="0" tIns="34549" rIns="0" bIns="0" rtlCol="0">
            <a:spAutoFit/>
          </a:bodyPr>
          <a:lstStyle/>
          <a:p>
            <a:pPr marL="15356" marR="6142" defTabSz="1105601">
              <a:lnSpc>
                <a:spcPts val="2527"/>
              </a:lnSpc>
              <a:spcBef>
                <a:spcPts val="272"/>
              </a:spcBef>
            </a:pPr>
            <a:r>
              <a:rPr sz="2176" spc="127" dirty="0">
                <a:solidFill>
                  <a:srgbClr val="FFFFFF"/>
                </a:solidFill>
                <a:latin typeface="Trebuchet MS"/>
                <a:cs typeface="Trebuchet MS"/>
              </a:rPr>
              <a:t>Avant</a:t>
            </a:r>
            <a:r>
              <a:rPr sz="2176" spc="42" dirty="0">
                <a:solidFill>
                  <a:srgbClr val="FFFFFF"/>
                </a:solidFill>
                <a:latin typeface="Trebuchet MS"/>
                <a:cs typeface="Trebuchet MS"/>
              </a:rPr>
              <a:t> </a:t>
            </a:r>
            <a:r>
              <a:rPr sz="2176" spc="54" dirty="0">
                <a:solidFill>
                  <a:srgbClr val="FFFFFF"/>
                </a:solidFill>
                <a:latin typeface="Trebuchet MS"/>
                <a:cs typeface="Trebuchet MS"/>
              </a:rPr>
              <a:t>d’utiliser</a:t>
            </a:r>
            <a:r>
              <a:rPr sz="2176" spc="48" dirty="0">
                <a:solidFill>
                  <a:srgbClr val="FFFFFF"/>
                </a:solidFill>
                <a:latin typeface="Trebuchet MS"/>
                <a:cs typeface="Trebuchet MS"/>
              </a:rPr>
              <a:t> </a:t>
            </a:r>
            <a:r>
              <a:rPr sz="2176" spc="133" dirty="0">
                <a:solidFill>
                  <a:srgbClr val="FFFFFF"/>
                </a:solidFill>
                <a:latin typeface="Trebuchet MS"/>
                <a:cs typeface="Trebuchet MS"/>
              </a:rPr>
              <a:t>synchronize</a:t>
            </a:r>
            <a:r>
              <a:rPr sz="2176" spc="42" dirty="0">
                <a:solidFill>
                  <a:srgbClr val="FFFFFF"/>
                </a:solidFill>
                <a:latin typeface="Trebuchet MS"/>
                <a:cs typeface="Trebuchet MS"/>
              </a:rPr>
              <a:t> </a:t>
            </a:r>
            <a:r>
              <a:rPr sz="2176" spc="175" dirty="0">
                <a:solidFill>
                  <a:srgbClr val="FFFFFF"/>
                </a:solidFill>
                <a:latin typeface="Trebuchet MS"/>
                <a:cs typeface="Trebuchet MS"/>
              </a:rPr>
              <a:t>ou</a:t>
            </a:r>
            <a:r>
              <a:rPr sz="2176" spc="48" dirty="0">
                <a:solidFill>
                  <a:srgbClr val="FFFFFF"/>
                </a:solidFill>
                <a:latin typeface="Trebuchet MS"/>
                <a:cs typeface="Trebuchet MS"/>
              </a:rPr>
              <a:t> </a:t>
            </a:r>
            <a:r>
              <a:rPr sz="2176" spc="157" dirty="0">
                <a:solidFill>
                  <a:srgbClr val="FFFFFF"/>
                </a:solidFill>
                <a:latin typeface="Trebuchet MS"/>
                <a:cs typeface="Trebuchet MS"/>
              </a:rPr>
              <a:t>de</a:t>
            </a:r>
            <a:r>
              <a:rPr sz="2176" spc="42" dirty="0">
                <a:solidFill>
                  <a:srgbClr val="FFFFFF"/>
                </a:solidFill>
                <a:latin typeface="Trebuchet MS"/>
                <a:cs typeface="Trebuchet MS"/>
              </a:rPr>
              <a:t> </a:t>
            </a:r>
            <a:r>
              <a:rPr sz="2176" spc="103" dirty="0">
                <a:solidFill>
                  <a:srgbClr val="FFFFFF"/>
                </a:solidFill>
                <a:latin typeface="Trebuchet MS"/>
                <a:cs typeface="Trebuchet MS"/>
              </a:rPr>
              <a:t>lancer</a:t>
            </a:r>
            <a:r>
              <a:rPr sz="2176" spc="48" dirty="0">
                <a:solidFill>
                  <a:srgbClr val="FFFFFF"/>
                </a:solidFill>
                <a:latin typeface="Trebuchet MS"/>
                <a:cs typeface="Trebuchet MS"/>
              </a:rPr>
              <a:t> </a:t>
            </a:r>
            <a:r>
              <a:rPr sz="2176" spc="181" dirty="0">
                <a:solidFill>
                  <a:srgbClr val="FFFFFF"/>
                </a:solidFill>
                <a:latin typeface="Trebuchet MS"/>
                <a:cs typeface="Trebuchet MS"/>
              </a:rPr>
              <a:t>des</a:t>
            </a:r>
            <a:r>
              <a:rPr sz="2176" spc="42" dirty="0">
                <a:solidFill>
                  <a:srgbClr val="FFFFFF"/>
                </a:solidFill>
                <a:latin typeface="Trebuchet MS"/>
                <a:cs typeface="Trebuchet MS"/>
              </a:rPr>
              <a:t> </a:t>
            </a:r>
            <a:r>
              <a:rPr sz="2176" spc="138" dirty="0">
                <a:solidFill>
                  <a:srgbClr val="FFFFFF"/>
                </a:solidFill>
                <a:latin typeface="Trebuchet MS"/>
                <a:cs typeface="Trebuchet MS"/>
              </a:rPr>
              <a:t>Threads</a:t>
            </a:r>
            <a:r>
              <a:rPr sz="2176" spc="42" dirty="0">
                <a:solidFill>
                  <a:srgbClr val="FFFFFF"/>
                </a:solidFill>
                <a:latin typeface="Trebuchet MS"/>
                <a:cs typeface="Trebuchet MS"/>
              </a:rPr>
              <a:t> </a:t>
            </a:r>
            <a:r>
              <a:rPr sz="2176" spc="85" dirty="0">
                <a:solidFill>
                  <a:srgbClr val="FFFFFF"/>
                </a:solidFill>
                <a:latin typeface="Trebuchet MS"/>
                <a:cs typeface="Trebuchet MS"/>
              </a:rPr>
              <a:t>directement,</a:t>
            </a:r>
            <a:r>
              <a:rPr sz="2176" spc="48" dirty="0">
                <a:solidFill>
                  <a:srgbClr val="FFFFFF"/>
                </a:solidFill>
                <a:latin typeface="Trebuchet MS"/>
                <a:cs typeface="Trebuchet MS"/>
              </a:rPr>
              <a:t> </a:t>
            </a:r>
            <a:r>
              <a:rPr sz="2176" spc="73" dirty="0">
                <a:solidFill>
                  <a:srgbClr val="FFFFFF"/>
                </a:solidFill>
                <a:latin typeface="Trebuchet MS"/>
                <a:cs typeface="Trebuchet MS"/>
              </a:rPr>
              <a:t>allez </a:t>
            </a:r>
            <a:r>
              <a:rPr sz="2176" spc="-635" dirty="0">
                <a:solidFill>
                  <a:srgbClr val="FFFFFF"/>
                </a:solidFill>
                <a:latin typeface="Trebuchet MS"/>
                <a:cs typeface="Trebuchet MS"/>
              </a:rPr>
              <a:t> </a:t>
            </a:r>
            <a:r>
              <a:rPr sz="2176" spc="103" dirty="0">
                <a:solidFill>
                  <a:srgbClr val="FFFFFF"/>
                </a:solidFill>
                <a:latin typeface="Trebuchet MS"/>
                <a:cs typeface="Trebuchet MS"/>
              </a:rPr>
              <a:t>voir </a:t>
            </a:r>
            <a:r>
              <a:rPr sz="2176" spc="193" dirty="0">
                <a:solidFill>
                  <a:srgbClr val="FFFFFF"/>
                </a:solidFill>
                <a:latin typeface="Trebuchet MS"/>
                <a:cs typeface="Trebuchet MS"/>
              </a:rPr>
              <a:t>dans </a:t>
            </a:r>
            <a:r>
              <a:rPr sz="2176" spc="67" dirty="0">
                <a:solidFill>
                  <a:srgbClr val="FFFFFF"/>
                </a:solidFill>
                <a:latin typeface="Trebuchet MS"/>
                <a:cs typeface="Trebuchet MS"/>
              </a:rPr>
              <a:t>java.util.concurrent </a:t>
            </a:r>
            <a:r>
              <a:rPr sz="2176" spc="115" dirty="0">
                <a:solidFill>
                  <a:srgbClr val="FFFFFF"/>
                </a:solidFill>
                <a:latin typeface="Trebuchet MS"/>
                <a:cs typeface="Trebuchet MS"/>
              </a:rPr>
              <a:t>si </a:t>
            </a:r>
            <a:r>
              <a:rPr sz="2176" spc="169" dirty="0">
                <a:solidFill>
                  <a:srgbClr val="FFFFFF"/>
                </a:solidFill>
                <a:latin typeface="Trebuchet MS"/>
                <a:cs typeface="Trebuchet MS"/>
              </a:rPr>
              <a:t>une </a:t>
            </a:r>
            <a:r>
              <a:rPr sz="2176" spc="145" dirty="0">
                <a:solidFill>
                  <a:srgbClr val="FFFFFF"/>
                </a:solidFill>
                <a:latin typeface="Trebuchet MS"/>
                <a:cs typeface="Trebuchet MS"/>
              </a:rPr>
              <a:t>classe </a:t>
            </a:r>
            <a:r>
              <a:rPr sz="2176" spc="163" dirty="0">
                <a:solidFill>
                  <a:srgbClr val="FFFFFF"/>
                </a:solidFill>
                <a:latin typeface="Trebuchet MS"/>
                <a:cs typeface="Trebuchet MS"/>
              </a:rPr>
              <a:t>ne </a:t>
            </a:r>
            <a:r>
              <a:rPr sz="2176" spc="133" dirty="0">
                <a:solidFill>
                  <a:srgbClr val="FFFFFF"/>
                </a:solidFill>
                <a:latin typeface="Trebuchet MS"/>
                <a:cs typeface="Trebuchet MS"/>
              </a:rPr>
              <a:t>correspond </a:t>
            </a:r>
            <a:r>
              <a:rPr sz="2176" spc="200" dirty="0">
                <a:solidFill>
                  <a:srgbClr val="FFFFFF"/>
                </a:solidFill>
                <a:latin typeface="Trebuchet MS"/>
                <a:cs typeface="Trebuchet MS"/>
              </a:rPr>
              <a:t>pas </a:t>
            </a:r>
            <a:r>
              <a:rPr sz="2176" spc="187" dirty="0">
                <a:solidFill>
                  <a:srgbClr val="FFFFFF"/>
                </a:solidFill>
                <a:latin typeface="Trebuchet MS"/>
                <a:cs typeface="Trebuchet MS"/>
              </a:rPr>
              <a:t>à </a:t>
            </a:r>
            <a:r>
              <a:rPr sz="2176" spc="212" dirty="0">
                <a:solidFill>
                  <a:srgbClr val="FFFFFF"/>
                </a:solidFill>
                <a:latin typeface="Trebuchet MS"/>
                <a:cs typeface="Trebuchet MS"/>
              </a:rPr>
              <a:t>vos </a:t>
            </a:r>
            <a:r>
              <a:rPr sz="2176" spc="218" dirty="0">
                <a:solidFill>
                  <a:srgbClr val="FFFFFF"/>
                </a:solidFill>
                <a:latin typeface="Trebuchet MS"/>
                <a:cs typeface="Trebuchet MS"/>
              </a:rPr>
              <a:t> </a:t>
            </a:r>
            <a:r>
              <a:rPr sz="2176" spc="127" dirty="0">
                <a:solidFill>
                  <a:srgbClr val="FFFFFF"/>
                </a:solidFill>
                <a:latin typeface="Trebuchet MS"/>
                <a:cs typeface="Trebuchet MS"/>
              </a:rPr>
              <a:t>besoins.</a:t>
            </a:r>
            <a:endParaRPr sz="2176" dirty="0">
              <a:solidFill>
                <a:prstClr val="black"/>
              </a:solidFill>
              <a:latin typeface="Trebuchet MS"/>
              <a:cs typeface="Trebuchet MS"/>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0114" y="2161074"/>
            <a:ext cx="8158276" cy="3029792"/>
          </a:xfrm>
          <a:prstGeom prst="rect">
            <a:avLst/>
          </a:prstGeom>
        </p:spPr>
        <p:txBody>
          <a:bodyPr vert="horz" wrap="square" lIns="0" tIns="15355" rIns="0" bIns="0" rtlCol="0">
            <a:spAutoFit/>
          </a:bodyPr>
          <a:lstStyle/>
          <a:p>
            <a:pPr marL="15356" marR="6142">
              <a:spcBef>
                <a:spcPts val="121"/>
              </a:spcBef>
            </a:pPr>
            <a:r>
              <a:rPr lang="fr-FR" sz="6529" b="0" spc="-12" dirty="0">
                <a:latin typeface="Arial MT"/>
                <a:cs typeface="Arial MT"/>
              </a:rPr>
              <a:t>Programmation Fonctionnelle:</a:t>
            </a:r>
            <a:br>
              <a:rPr lang="fr-FR" sz="6529" b="0" spc="-12" dirty="0">
                <a:latin typeface="Arial MT"/>
                <a:cs typeface="Arial MT"/>
              </a:rPr>
            </a:br>
            <a:r>
              <a:rPr sz="6529" b="0" spc="-12" dirty="0">
                <a:latin typeface="Arial MT"/>
                <a:cs typeface="Arial MT"/>
              </a:rPr>
              <a:t>Lambdas</a:t>
            </a:r>
            <a:r>
              <a:rPr sz="6529" b="0" spc="-97" dirty="0">
                <a:latin typeface="Arial MT"/>
                <a:cs typeface="Arial MT"/>
              </a:rPr>
              <a:t> </a:t>
            </a:r>
            <a:r>
              <a:rPr sz="6529" b="0" dirty="0">
                <a:latin typeface="Arial MT"/>
                <a:cs typeface="Arial MT"/>
              </a:rPr>
              <a:t>&amp; </a:t>
            </a:r>
            <a:r>
              <a:rPr sz="6529" b="0" spc="-1796" dirty="0">
                <a:latin typeface="Arial MT"/>
                <a:cs typeface="Arial MT"/>
              </a:rPr>
              <a:t> </a:t>
            </a:r>
            <a:r>
              <a:rPr sz="6529" b="0" spc="-6" dirty="0">
                <a:latin typeface="Arial MT"/>
                <a:cs typeface="Arial MT"/>
              </a:rPr>
              <a:t>streams</a:t>
            </a:r>
            <a:endParaRPr sz="6529" dirty="0">
              <a:latin typeface="Arial MT"/>
              <a:cs typeface="Arial MT"/>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7431" y="282477"/>
            <a:ext cx="4658683" cy="294684"/>
          </a:xfrm>
          <a:prstGeom prst="rect">
            <a:avLst/>
          </a:prstGeom>
        </p:spPr>
        <p:txBody>
          <a:bodyPr vert="horz" wrap="square" lIns="0" tIns="15355" rIns="0" bIns="0" rtlCol="0">
            <a:spAutoFit/>
          </a:bodyPr>
          <a:lstStyle/>
          <a:p>
            <a:pPr marL="15356" defTabSz="1105601">
              <a:spcBef>
                <a:spcPts val="121"/>
              </a:spcBef>
            </a:pPr>
            <a:r>
              <a:rPr lang="fr-FR" sz="1814" b="1" spc="-6" dirty="0">
                <a:solidFill>
                  <a:srgbClr val="0058FF"/>
                </a:solidFill>
                <a:latin typeface="Arial"/>
                <a:cs typeface="Arial"/>
              </a:rPr>
              <a:t>Programmation Fonctionnelle</a:t>
            </a:r>
            <a:endParaRPr sz="1814" dirty="0">
              <a:solidFill>
                <a:prstClr val="black"/>
              </a:solidFill>
              <a:latin typeface="Arial"/>
              <a:cs typeface="Arial"/>
            </a:endParaRPr>
          </a:p>
        </p:txBody>
      </p:sp>
      <p:sp>
        <p:nvSpPr>
          <p:cNvPr id="3" name="object 3"/>
          <p:cNvSpPr txBox="1">
            <a:spLocks noGrp="1"/>
          </p:cNvSpPr>
          <p:nvPr>
            <p:ph type="title"/>
          </p:nvPr>
        </p:nvSpPr>
        <p:spPr>
          <a:xfrm>
            <a:off x="537431" y="527514"/>
            <a:ext cx="8800812" cy="573671"/>
          </a:xfrm>
          <a:prstGeom prst="rect">
            <a:avLst/>
          </a:prstGeom>
        </p:spPr>
        <p:txBody>
          <a:bodyPr vert="horz" wrap="square" lIns="0" tIns="15355" rIns="0" bIns="0" rtlCol="0">
            <a:spAutoFit/>
          </a:bodyPr>
          <a:lstStyle/>
          <a:p>
            <a:pPr marL="15356">
              <a:spcBef>
                <a:spcPts val="121"/>
              </a:spcBef>
            </a:pPr>
            <a:r>
              <a:rPr spc="-24" dirty="0">
                <a:latin typeface="Arial"/>
                <a:cs typeface="Arial"/>
              </a:rPr>
              <a:t>Transmission</a:t>
            </a:r>
            <a:r>
              <a:rPr spc="-30" dirty="0">
                <a:latin typeface="Arial"/>
                <a:cs typeface="Arial"/>
              </a:rPr>
              <a:t> </a:t>
            </a:r>
            <a:r>
              <a:rPr dirty="0">
                <a:latin typeface="Arial"/>
                <a:cs typeface="Arial"/>
              </a:rPr>
              <a:t>de</a:t>
            </a:r>
            <a:r>
              <a:rPr spc="-24" dirty="0">
                <a:latin typeface="Arial"/>
                <a:cs typeface="Arial"/>
              </a:rPr>
              <a:t> </a:t>
            </a:r>
            <a:r>
              <a:rPr spc="-6" dirty="0">
                <a:latin typeface="Arial"/>
                <a:cs typeface="Arial"/>
              </a:rPr>
              <a:t>comportement</a:t>
            </a:r>
            <a:r>
              <a:rPr spc="-30" dirty="0">
                <a:latin typeface="Arial"/>
                <a:cs typeface="Arial"/>
              </a:rPr>
              <a:t> </a:t>
            </a:r>
            <a:r>
              <a:rPr spc="-6" dirty="0">
                <a:latin typeface="Arial"/>
                <a:cs typeface="Arial"/>
              </a:rPr>
              <a:t>en</a:t>
            </a:r>
            <a:r>
              <a:rPr spc="-18" dirty="0">
                <a:latin typeface="Arial"/>
                <a:cs typeface="Arial"/>
              </a:rPr>
              <a:t> </a:t>
            </a:r>
            <a:r>
              <a:rPr spc="-6" dirty="0">
                <a:latin typeface="Arial"/>
                <a:cs typeface="Arial"/>
              </a:rPr>
              <a:t>Java</a:t>
            </a:r>
          </a:p>
        </p:txBody>
      </p:sp>
      <p:sp>
        <p:nvSpPr>
          <p:cNvPr id="4" name="object 4"/>
          <p:cNvSpPr txBox="1"/>
          <p:nvPr/>
        </p:nvSpPr>
        <p:spPr>
          <a:xfrm>
            <a:off x="668010" y="1649193"/>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5" name="object 5"/>
          <p:cNvSpPr txBox="1"/>
          <p:nvPr/>
        </p:nvSpPr>
        <p:spPr>
          <a:xfrm>
            <a:off x="668010" y="2121457"/>
            <a:ext cx="129750" cy="165879"/>
          </a:xfrm>
          <a:prstGeom prst="rect">
            <a:avLst/>
          </a:prstGeom>
        </p:spPr>
        <p:txBody>
          <a:bodyPr vert="horz" wrap="square" lIns="0" tIns="16891" rIns="0" bIns="0" rtlCol="0">
            <a:spAutoFit/>
          </a:bodyPr>
          <a:lstStyle/>
          <a:p>
            <a:pPr marL="15356" defTabSz="1105601">
              <a:spcBef>
                <a:spcPts val="133"/>
              </a:spcBef>
            </a:pPr>
            <a:r>
              <a:rPr sz="967" spc="6" dirty="0">
                <a:solidFill>
                  <a:srgbClr val="FFFFFF"/>
                </a:solidFill>
                <a:latin typeface="Lucida Sans Unicode"/>
                <a:cs typeface="Lucida Sans Unicode"/>
              </a:rPr>
              <a:t>●</a:t>
            </a:r>
            <a:endParaRPr sz="967">
              <a:solidFill>
                <a:prstClr val="black"/>
              </a:solidFill>
              <a:latin typeface="Lucida Sans Unicode"/>
              <a:cs typeface="Lucida Sans Unicode"/>
            </a:endParaRPr>
          </a:p>
        </p:txBody>
      </p:sp>
      <p:sp>
        <p:nvSpPr>
          <p:cNvPr id="6" name="object 6"/>
          <p:cNvSpPr txBox="1"/>
          <p:nvPr/>
        </p:nvSpPr>
        <p:spPr>
          <a:xfrm>
            <a:off x="1059752" y="1423288"/>
            <a:ext cx="9590066" cy="1274478"/>
          </a:xfrm>
          <a:prstGeom prst="rect">
            <a:avLst/>
          </a:prstGeom>
        </p:spPr>
        <p:txBody>
          <a:bodyPr vert="horz" wrap="square" lIns="0" tIns="155855" rIns="0" bIns="0" rtlCol="0">
            <a:spAutoFit/>
          </a:bodyPr>
          <a:lstStyle/>
          <a:p>
            <a:pPr marL="15356" defTabSz="1105601">
              <a:spcBef>
                <a:spcPts val="1227"/>
              </a:spcBef>
            </a:pPr>
            <a:r>
              <a:rPr sz="2176" dirty="0">
                <a:solidFill>
                  <a:srgbClr val="FFFFFF"/>
                </a:solidFill>
                <a:latin typeface="Arial MT"/>
                <a:cs typeface="Arial MT"/>
              </a:rPr>
              <a:t>Il</a:t>
            </a:r>
            <a:r>
              <a:rPr sz="2176" spc="-18" dirty="0">
                <a:solidFill>
                  <a:srgbClr val="FFFFFF"/>
                </a:solidFill>
                <a:latin typeface="Arial MT"/>
                <a:cs typeface="Arial MT"/>
              </a:rPr>
              <a:t> </a:t>
            </a:r>
            <a:r>
              <a:rPr sz="2176" spc="-6" dirty="0">
                <a:solidFill>
                  <a:srgbClr val="FFFFFF"/>
                </a:solidFill>
                <a:latin typeface="Arial MT"/>
                <a:cs typeface="Arial MT"/>
              </a:rPr>
              <a:t>est</a:t>
            </a:r>
            <a:r>
              <a:rPr sz="2176" spc="-12" dirty="0">
                <a:solidFill>
                  <a:srgbClr val="FFFFFF"/>
                </a:solidFill>
                <a:latin typeface="Arial MT"/>
                <a:cs typeface="Arial MT"/>
              </a:rPr>
              <a:t> </a:t>
            </a:r>
            <a:r>
              <a:rPr sz="2176" spc="-6" dirty="0">
                <a:solidFill>
                  <a:srgbClr val="FFFFFF"/>
                </a:solidFill>
                <a:latin typeface="Arial MT"/>
                <a:cs typeface="Arial MT"/>
              </a:rPr>
              <a:t>parfois intéressant</a:t>
            </a:r>
            <a:r>
              <a:rPr sz="2176" spc="-12" dirty="0">
                <a:solidFill>
                  <a:srgbClr val="FFFFFF"/>
                </a:solidFill>
                <a:latin typeface="Arial MT"/>
                <a:cs typeface="Arial MT"/>
              </a:rPr>
              <a:t> </a:t>
            </a:r>
            <a:r>
              <a:rPr sz="2176" spc="-6" dirty="0">
                <a:solidFill>
                  <a:srgbClr val="FFFFFF"/>
                </a:solidFill>
                <a:latin typeface="Arial MT"/>
                <a:cs typeface="Arial MT"/>
              </a:rPr>
              <a:t>de</a:t>
            </a:r>
            <a:r>
              <a:rPr sz="2176" spc="-12" dirty="0">
                <a:solidFill>
                  <a:srgbClr val="FFFFFF"/>
                </a:solidFill>
                <a:latin typeface="Arial MT"/>
                <a:cs typeface="Arial MT"/>
              </a:rPr>
              <a:t> </a:t>
            </a:r>
            <a:r>
              <a:rPr sz="2176" spc="-6" dirty="0">
                <a:solidFill>
                  <a:srgbClr val="FFFFFF"/>
                </a:solidFill>
                <a:latin typeface="Arial MT"/>
                <a:cs typeface="Arial MT"/>
              </a:rPr>
              <a:t>fournir</a:t>
            </a:r>
            <a:r>
              <a:rPr sz="2176" spc="-12" dirty="0">
                <a:solidFill>
                  <a:srgbClr val="FFFFFF"/>
                </a:solidFill>
                <a:latin typeface="Arial MT"/>
                <a:cs typeface="Arial MT"/>
              </a:rPr>
              <a:t> </a:t>
            </a:r>
            <a:r>
              <a:rPr sz="2176" spc="-6" dirty="0">
                <a:solidFill>
                  <a:srgbClr val="FFFFFF"/>
                </a:solidFill>
                <a:latin typeface="Arial MT"/>
                <a:cs typeface="Arial MT"/>
              </a:rPr>
              <a:t>un</a:t>
            </a:r>
            <a:r>
              <a:rPr sz="2176" spc="-12" dirty="0">
                <a:solidFill>
                  <a:srgbClr val="FFFFFF"/>
                </a:solidFill>
                <a:latin typeface="Arial MT"/>
                <a:cs typeface="Arial MT"/>
              </a:rPr>
              <a:t> </a:t>
            </a:r>
            <a:r>
              <a:rPr sz="2176" spc="-6" dirty="0">
                <a:solidFill>
                  <a:srgbClr val="FFFFFF"/>
                </a:solidFill>
                <a:latin typeface="Arial MT"/>
                <a:cs typeface="Arial MT"/>
              </a:rPr>
              <a:t>comportement</a:t>
            </a:r>
            <a:r>
              <a:rPr sz="2176" spc="-12" dirty="0">
                <a:solidFill>
                  <a:srgbClr val="FFFFFF"/>
                </a:solidFill>
                <a:latin typeface="Arial MT"/>
                <a:cs typeface="Arial MT"/>
              </a:rPr>
              <a:t> </a:t>
            </a:r>
            <a:r>
              <a:rPr sz="2176" dirty="0">
                <a:solidFill>
                  <a:srgbClr val="FFFFFF"/>
                </a:solidFill>
                <a:latin typeface="Arial MT"/>
                <a:cs typeface="Arial MT"/>
              </a:rPr>
              <a:t>à</a:t>
            </a:r>
            <a:r>
              <a:rPr sz="2176" spc="-12" dirty="0">
                <a:solidFill>
                  <a:srgbClr val="FFFFFF"/>
                </a:solidFill>
                <a:latin typeface="Arial MT"/>
                <a:cs typeface="Arial MT"/>
              </a:rPr>
              <a:t> </a:t>
            </a:r>
            <a:r>
              <a:rPr sz="2176" spc="-6" dirty="0">
                <a:solidFill>
                  <a:srgbClr val="FFFFFF"/>
                </a:solidFill>
                <a:latin typeface="Arial MT"/>
                <a:cs typeface="Arial MT"/>
              </a:rPr>
              <a:t>une</a:t>
            </a:r>
            <a:r>
              <a:rPr sz="2176" spc="-18" dirty="0">
                <a:solidFill>
                  <a:srgbClr val="FFFFFF"/>
                </a:solidFill>
                <a:latin typeface="Arial MT"/>
                <a:cs typeface="Arial MT"/>
              </a:rPr>
              <a:t> </a:t>
            </a:r>
            <a:r>
              <a:rPr sz="2176" spc="-6" dirty="0">
                <a:solidFill>
                  <a:srgbClr val="FFFFFF"/>
                </a:solidFill>
                <a:latin typeface="Arial MT"/>
                <a:cs typeface="Arial MT"/>
              </a:rPr>
              <a:t>méthode.</a:t>
            </a:r>
            <a:endParaRPr sz="2176">
              <a:solidFill>
                <a:prstClr val="black"/>
              </a:solidFill>
              <a:latin typeface="Arial MT"/>
              <a:cs typeface="Arial MT"/>
            </a:endParaRPr>
          </a:p>
          <a:p>
            <a:pPr marL="15356" marR="6142" defTabSz="1105601">
              <a:lnSpc>
                <a:spcPts val="2442"/>
              </a:lnSpc>
              <a:spcBef>
                <a:spcPts val="1330"/>
              </a:spcBef>
            </a:pPr>
            <a:r>
              <a:rPr sz="2176" spc="-6" dirty="0">
                <a:solidFill>
                  <a:srgbClr val="FFFFFF"/>
                </a:solidFill>
                <a:latin typeface="Arial MT"/>
                <a:cs typeface="Arial MT"/>
              </a:rPr>
              <a:t>Par</a:t>
            </a:r>
            <a:r>
              <a:rPr sz="2176" dirty="0">
                <a:solidFill>
                  <a:srgbClr val="FFFFFF"/>
                </a:solidFill>
                <a:latin typeface="Arial MT"/>
                <a:cs typeface="Arial MT"/>
              </a:rPr>
              <a:t> </a:t>
            </a:r>
            <a:r>
              <a:rPr sz="2176" spc="-12" dirty="0">
                <a:solidFill>
                  <a:srgbClr val="FFFFFF"/>
                </a:solidFill>
                <a:latin typeface="Arial MT"/>
                <a:cs typeface="Arial MT"/>
              </a:rPr>
              <a:t>exemple,</a:t>
            </a:r>
            <a:r>
              <a:rPr sz="2176" dirty="0">
                <a:solidFill>
                  <a:srgbClr val="FFFFFF"/>
                </a:solidFill>
                <a:latin typeface="Arial MT"/>
                <a:cs typeface="Arial MT"/>
              </a:rPr>
              <a:t> </a:t>
            </a:r>
            <a:r>
              <a:rPr sz="2176" spc="-12" dirty="0">
                <a:solidFill>
                  <a:srgbClr val="FFFFFF"/>
                </a:solidFill>
                <a:latin typeface="Arial MT"/>
                <a:cs typeface="Arial MT"/>
              </a:rPr>
              <a:t>pour</a:t>
            </a:r>
            <a:r>
              <a:rPr sz="2176" dirty="0">
                <a:solidFill>
                  <a:srgbClr val="FFFFFF"/>
                </a:solidFill>
                <a:latin typeface="Arial MT"/>
                <a:cs typeface="Arial MT"/>
              </a:rPr>
              <a:t> </a:t>
            </a:r>
            <a:r>
              <a:rPr sz="2176" spc="-6" dirty="0">
                <a:solidFill>
                  <a:srgbClr val="FFFFFF"/>
                </a:solidFill>
                <a:latin typeface="Arial MT"/>
                <a:cs typeface="Arial MT"/>
              </a:rPr>
              <a:t>une interface homme-machine,</a:t>
            </a:r>
            <a:r>
              <a:rPr sz="2176" spc="6" dirty="0">
                <a:solidFill>
                  <a:srgbClr val="FFFFFF"/>
                </a:solidFill>
                <a:latin typeface="Arial MT"/>
                <a:cs typeface="Arial MT"/>
              </a:rPr>
              <a:t> </a:t>
            </a:r>
            <a:r>
              <a:rPr sz="2176" spc="-12" dirty="0">
                <a:solidFill>
                  <a:srgbClr val="FFFFFF"/>
                </a:solidFill>
                <a:latin typeface="Arial MT"/>
                <a:cs typeface="Arial MT"/>
              </a:rPr>
              <a:t>ajouter</a:t>
            </a:r>
            <a:r>
              <a:rPr sz="2176" dirty="0">
                <a:solidFill>
                  <a:srgbClr val="FFFFFF"/>
                </a:solidFill>
                <a:latin typeface="Arial MT"/>
                <a:cs typeface="Arial MT"/>
              </a:rPr>
              <a:t> </a:t>
            </a:r>
            <a:r>
              <a:rPr sz="2176" spc="-6" dirty="0">
                <a:solidFill>
                  <a:srgbClr val="FFFFFF"/>
                </a:solidFill>
                <a:latin typeface="Arial MT"/>
                <a:cs typeface="Arial MT"/>
              </a:rPr>
              <a:t>un bouton </a:t>
            </a:r>
            <a:r>
              <a:rPr sz="2176" spc="-12" dirty="0">
                <a:solidFill>
                  <a:srgbClr val="FFFFFF"/>
                </a:solidFill>
                <a:latin typeface="Arial MT"/>
                <a:cs typeface="Arial MT"/>
              </a:rPr>
              <a:t>dans</a:t>
            </a:r>
            <a:r>
              <a:rPr sz="2176" dirty="0">
                <a:solidFill>
                  <a:srgbClr val="FFFFFF"/>
                </a:solidFill>
                <a:latin typeface="Arial MT"/>
                <a:cs typeface="Arial MT"/>
              </a:rPr>
              <a:t> </a:t>
            </a:r>
            <a:r>
              <a:rPr sz="2176" spc="-6" dirty="0">
                <a:solidFill>
                  <a:srgbClr val="FFFFFF"/>
                </a:solidFill>
                <a:latin typeface="Arial MT"/>
                <a:cs typeface="Arial MT"/>
              </a:rPr>
              <a:t>une </a:t>
            </a:r>
            <a:r>
              <a:rPr sz="2176" spc="-585" dirty="0">
                <a:solidFill>
                  <a:srgbClr val="FFFFFF"/>
                </a:solidFill>
                <a:latin typeface="Arial MT"/>
                <a:cs typeface="Arial MT"/>
              </a:rPr>
              <a:t> </a:t>
            </a:r>
            <a:r>
              <a:rPr sz="2176" spc="-6" dirty="0">
                <a:solidFill>
                  <a:srgbClr val="FFFFFF"/>
                </a:solidFill>
                <a:latin typeface="Arial MT"/>
                <a:cs typeface="Arial MT"/>
              </a:rPr>
              <a:t>fenêtre, </a:t>
            </a:r>
            <a:r>
              <a:rPr sz="2176" spc="-12" dirty="0">
                <a:solidFill>
                  <a:srgbClr val="FFFFFF"/>
                </a:solidFill>
                <a:latin typeface="Arial MT"/>
                <a:cs typeface="Arial MT"/>
              </a:rPr>
              <a:t>dont</a:t>
            </a:r>
            <a:r>
              <a:rPr sz="2176" dirty="0">
                <a:solidFill>
                  <a:srgbClr val="FFFFFF"/>
                </a:solidFill>
                <a:latin typeface="Arial MT"/>
                <a:cs typeface="Arial MT"/>
              </a:rPr>
              <a:t> </a:t>
            </a:r>
            <a:r>
              <a:rPr sz="2176" spc="-6" dirty="0">
                <a:solidFill>
                  <a:srgbClr val="FFFFFF"/>
                </a:solidFill>
                <a:latin typeface="Arial MT"/>
                <a:cs typeface="Arial MT"/>
              </a:rPr>
              <a:t>le rôle serait</a:t>
            </a:r>
            <a:r>
              <a:rPr sz="2176" dirty="0">
                <a:solidFill>
                  <a:srgbClr val="FFFFFF"/>
                </a:solidFill>
                <a:latin typeface="Arial MT"/>
                <a:cs typeface="Arial MT"/>
              </a:rPr>
              <a:t> </a:t>
            </a:r>
            <a:r>
              <a:rPr sz="2176" spc="-6" dirty="0">
                <a:solidFill>
                  <a:srgbClr val="FFFFFF"/>
                </a:solidFill>
                <a:latin typeface="Arial MT"/>
                <a:cs typeface="Arial MT"/>
              </a:rPr>
              <a:t>de</a:t>
            </a:r>
            <a:r>
              <a:rPr sz="2176" spc="-12" dirty="0">
                <a:solidFill>
                  <a:srgbClr val="FFFFFF"/>
                </a:solidFill>
                <a:latin typeface="Arial MT"/>
                <a:cs typeface="Arial MT"/>
              </a:rPr>
              <a:t> </a:t>
            </a:r>
            <a:r>
              <a:rPr sz="2176" spc="-6" dirty="0">
                <a:solidFill>
                  <a:srgbClr val="FFFFFF"/>
                </a:solidFill>
                <a:latin typeface="Arial MT"/>
                <a:cs typeface="Arial MT"/>
              </a:rPr>
              <a:t>fermer</a:t>
            </a:r>
            <a:r>
              <a:rPr sz="2176" dirty="0">
                <a:solidFill>
                  <a:srgbClr val="FFFFFF"/>
                </a:solidFill>
                <a:latin typeface="Arial MT"/>
                <a:cs typeface="Arial MT"/>
              </a:rPr>
              <a:t> </a:t>
            </a:r>
            <a:r>
              <a:rPr sz="2176" spc="-6" dirty="0">
                <a:solidFill>
                  <a:srgbClr val="FFFFFF"/>
                </a:solidFill>
                <a:latin typeface="Arial MT"/>
                <a:cs typeface="Arial MT"/>
              </a:rPr>
              <a:t>la fenêtre se ferait</a:t>
            </a:r>
            <a:r>
              <a:rPr sz="2176" dirty="0">
                <a:solidFill>
                  <a:srgbClr val="FFFFFF"/>
                </a:solidFill>
                <a:latin typeface="Arial MT"/>
                <a:cs typeface="Arial MT"/>
              </a:rPr>
              <a:t> </a:t>
            </a:r>
            <a:r>
              <a:rPr sz="2176" spc="-6" dirty="0">
                <a:solidFill>
                  <a:srgbClr val="FFFFFF"/>
                </a:solidFill>
                <a:latin typeface="Arial MT"/>
                <a:cs typeface="Arial MT"/>
              </a:rPr>
              <a:t>ainsi</a:t>
            </a:r>
            <a:r>
              <a:rPr sz="2176" spc="-12" dirty="0">
                <a:solidFill>
                  <a:srgbClr val="FFFFFF"/>
                </a:solidFill>
                <a:latin typeface="Arial MT"/>
                <a:cs typeface="Arial MT"/>
              </a:rPr>
              <a:t> </a:t>
            </a:r>
            <a:r>
              <a:rPr sz="2176" dirty="0">
                <a:solidFill>
                  <a:srgbClr val="FFFFFF"/>
                </a:solidFill>
                <a:latin typeface="Arial MT"/>
                <a:cs typeface="Arial MT"/>
              </a:rPr>
              <a:t>:</a:t>
            </a:r>
            <a:endParaRPr sz="2176">
              <a:solidFill>
                <a:prstClr val="black"/>
              </a:solidFill>
              <a:latin typeface="Arial MT"/>
              <a:cs typeface="Arial MT"/>
            </a:endParaRPr>
          </a:p>
        </p:txBody>
      </p:sp>
      <p:sp>
        <p:nvSpPr>
          <p:cNvPr id="7" name="object 7"/>
          <p:cNvSpPr/>
          <p:nvPr/>
        </p:nvSpPr>
        <p:spPr>
          <a:xfrm>
            <a:off x="1105572" y="3176664"/>
            <a:ext cx="9673753" cy="3426505"/>
          </a:xfrm>
          <a:custGeom>
            <a:avLst/>
            <a:gdLst/>
            <a:ahLst/>
            <a:cxnLst/>
            <a:rect l="l" t="t" r="r" b="b"/>
            <a:pathLst>
              <a:path w="8001000" h="2834004">
                <a:moveTo>
                  <a:pt x="8001000" y="0"/>
                </a:moveTo>
                <a:lnTo>
                  <a:pt x="0" y="0"/>
                </a:lnTo>
                <a:lnTo>
                  <a:pt x="0" y="2833560"/>
                </a:lnTo>
                <a:lnTo>
                  <a:pt x="4000677" y="2833560"/>
                </a:lnTo>
                <a:lnTo>
                  <a:pt x="8001000" y="2833560"/>
                </a:lnTo>
                <a:lnTo>
                  <a:pt x="8001000" y="0"/>
                </a:lnTo>
                <a:close/>
              </a:path>
            </a:pathLst>
          </a:custGeom>
          <a:solidFill>
            <a:srgbClr val="101010"/>
          </a:solidFill>
        </p:spPr>
        <p:txBody>
          <a:bodyPr wrap="square" lIns="0" tIns="0" rIns="0" bIns="0" rtlCol="0"/>
          <a:lstStyle/>
          <a:p>
            <a:pPr defTabSz="1105601"/>
            <a:endParaRPr sz="2176">
              <a:solidFill>
                <a:prstClr val="black"/>
              </a:solidFill>
              <a:latin typeface="Calibri"/>
            </a:endParaRPr>
          </a:p>
        </p:txBody>
      </p:sp>
      <p:sp>
        <p:nvSpPr>
          <p:cNvPr id="8" name="object 8"/>
          <p:cNvSpPr txBox="1"/>
          <p:nvPr/>
        </p:nvSpPr>
        <p:spPr>
          <a:xfrm>
            <a:off x="1105572" y="3176665"/>
            <a:ext cx="9673753" cy="2908617"/>
          </a:xfrm>
          <a:prstGeom prst="rect">
            <a:avLst/>
          </a:prstGeom>
          <a:ln w="29159">
            <a:solidFill>
              <a:srgbClr val="ABB10B"/>
            </a:solidFill>
          </a:ln>
        </p:spPr>
        <p:txBody>
          <a:bodyPr vert="horz" wrap="square" lIns="0" tIns="16891" rIns="0" bIns="0" rtlCol="0">
            <a:spAutoFit/>
          </a:bodyPr>
          <a:lstStyle/>
          <a:p>
            <a:pPr marL="125914" defTabSz="1105601">
              <a:spcBef>
                <a:spcPts val="133"/>
              </a:spcBef>
            </a:pPr>
            <a:r>
              <a:rPr sz="1693" spc="-6" dirty="0">
                <a:solidFill>
                  <a:srgbClr val="7F7F7F"/>
                </a:solidFill>
                <a:latin typeface="Consolas"/>
                <a:cs typeface="Consolas"/>
              </a:rPr>
              <a:t>window.addButton(new</a:t>
            </a:r>
            <a:r>
              <a:rPr sz="1693" spc="-79" dirty="0">
                <a:solidFill>
                  <a:srgbClr val="7F7F7F"/>
                </a:solidFill>
                <a:latin typeface="Consolas"/>
                <a:cs typeface="Consolas"/>
              </a:rPr>
              <a:t> </a:t>
            </a:r>
            <a:r>
              <a:rPr sz="1693" spc="-6" dirty="0">
                <a:solidFill>
                  <a:srgbClr val="7F7F7F"/>
                </a:solidFill>
                <a:latin typeface="Consolas"/>
                <a:cs typeface="Consolas"/>
              </a:rPr>
              <a:t>CloseWindowButton());</a:t>
            </a:r>
            <a:endParaRPr sz="1693" dirty="0">
              <a:solidFill>
                <a:prstClr val="black"/>
              </a:solidFill>
              <a:latin typeface="Consolas"/>
              <a:cs typeface="Consolas"/>
            </a:endParaRPr>
          </a:p>
          <a:p>
            <a:pPr marL="125914" defTabSz="1105601">
              <a:spcBef>
                <a:spcPts val="1360"/>
              </a:spcBef>
            </a:pPr>
            <a:r>
              <a:rPr sz="1693" spc="-6" dirty="0">
                <a:solidFill>
                  <a:srgbClr val="7F7F7F"/>
                </a:solidFill>
                <a:latin typeface="Consolas"/>
                <a:cs typeface="Consolas"/>
              </a:rPr>
              <a:t>avec</a:t>
            </a:r>
            <a:r>
              <a:rPr sz="1693" spc="-79" dirty="0">
                <a:solidFill>
                  <a:srgbClr val="7F7F7F"/>
                </a:solidFill>
                <a:latin typeface="Consolas"/>
                <a:cs typeface="Consolas"/>
              </a:rPr>
              <a:t> </a:t>
            </a:r>
            <a:r>
              <a:rPr sz="1693" dirty="0">
                <a:solidFill>
                  <a:srgbClr val="7F7F7F"/>
                </a:solidFill>
                <a:latin typeface="Consolas"/>
                <a:cs typeface="Consolas"/>
              </a:rPr>
              <a:t>:</a:t>
            </a:r>
            <a:endParaRPr sz="1693" dirty="0">
              <a:solidFill>
                <a:prstClr val="black"/>
              </a:solidFill>
              <a:latin typeface="Consolas"/>
              <a:cs typeface="Consolas"/>
            </a:endParaRPr>
          </a:p>
          <a:p>
            <a:pPr marL="125914" marR="3876514" defTabSz="1105601">
              <a:lnSpc>
                <a:spcPct val="167000"/>
              </a:lnSpc>
            </a:pPr>
            <a:r>
              <a:rPr sz="1693" spc="-6" dirty="0">
                <a:solidFill>
                  <a:srgbClr val="7F7F7F"/>
                </a:solidFill>
                <a:latin typeface="Consolas"/>
                <a:cs typeface="Consolas"/>
              </a:rPr>
              <a:t>public class CloseWindowButton implements Button </a:t>
            </a:r>
            <a:r>
              <a:rPr sz="1693" spc="-913" dirty="0">
                <a:solidFill>
                  <a:srgbClr val="7F7F7F"/>
                </a:solidFill>
                <a:latin typeface="Consolas"/>
                <a:cs typeface="Consolas"/>
              </a:rPr>
              <a:t> </a:t>
            </a:r>
            <a:r>
              <a:rPr sz="1693" spc="-6" dirty="0">
                <a:solidFill>
                  <a:srgbClr val="7F7F7F"/>
                </a:solidFill>
                <a:latin typeface="Consolas"/>
                <a:cs typeface="Consolas"/>
              </a:rPr>
              <a:t>public</a:t>
            </a:r>
            <a:r>
              <a:rPr sz="1693" spc="-12" dirty="0">
                <a:solidFill>
                  <a:srgbClr val="7F7F7F"/>
                </a:solidFill>
                <a:latin typeface="Consolas"/>
                <a:cs typeface="Consolas"/>
              </a:rPr>
              <a:t> </a:t>
            </a:r>
            <a:r>
              <a:rPr sz="1693" spc="-6" dirty="0">
                <a:solidFill>
                  <a:srgbClr val="7F7F7F"/>
                </a:solidFill>
                <a:latin typeface="Consolas"/>
                <a:cs typeface="Consolas"/>
              </a:rPr>
              <a:t>interface</a:t>
            </a:r>
            <a:r>
              <a:rPr sz="1693" spc="-12" dirty="0">
                <a:solidFill>
                  <a:srgbClr val="7F7F7F"/>
                </a:solidFill>
                <a:latin typeface="Consolas"/>
                <a:cs typeface="Consolas"/>
              </a:rPr>
              <a:t> </a:t>
            </a:r>
            <a:r>
              <a:rPr sz="1693" spc="-6" dirty="0">
                <a:solidFill>
                  <a:srgbClr val="7F7F7F"/>
                </a:solidFill>
                <a:latin typeface="Consolas"/>
                <a:cs typeface="Consolas"/>
              </a:rPr>
              <a:t>Button{</a:t>
            </a:r>
            <a:endParaRPr sz="1693" dirty="0">
              <a:solidFill>
                <a:prstClr val="black"/>
              </a:solidFill>
              <a:latin typeface="Consolas"/>
              <a:cs typeface="Consolas"/>
            </a:endParaRPr>
          </a:p>
          <a:p>
            <a:pPr marL="678716" defTabSz="1105601">
              <a:lnSpc>
                <a:spcPts val="1530"/>
              </a:lnSpc>
            </a:pPr>
            <a:r>
              <a:rPr sz="1693" spc="-6" dirty="0">
                <a:solidFill>
                  <a:srgbClr val="7F7F7F"/>
                </a:solidFill>
                <a:latin typeface="Consolas"/>
                <a:cs typeface="Consolas"/>
              </a:rPr>
              <a:t>String</a:t>
            </a:r>
            <a:r>
              <a:rPr sz="1693" spc="-48" dirty="0">
                <a:solidFill>
                  <a:srgbClr val="7F7F7F"/>
                </a:solidFill>
                <a:latin typeface="Consolas"/>
                <a:cs typeface="Consolas"/>
              </a:rPr>
              <a:t> </a:t>
            </a:r>
            <a:r>
              <a:rPr sz="1693" spc="-6" dirty="0">
                <a:solidFill>
                  <a:srgbClr val="7F7F7F"/>
                </a:solidFill>
                <a:latin typeface="Consolas"/>
                <a:cs typeface="Consolas"/>
              </a:rPr>
              <a:t>click(Winow</a:t>
            </a:r>
            <a:r>
              <a:rPr sz="1693" spc="-48" dirty="0">
                <a:solidFill>
                  <a:srgbClr val="7F7F7F"/>
                </a:solidFill>
                <a:latin typeface="Consolas"/>
                <a:cs typeface="Consolas"/>
              </a:rPr>
              <a:t> </a:t>
            </a:r>
            <a:r>
              <a:rPr sz="1693" spc="-6" dirty="0">
                <a:solidFill>
                  <a:srgbClr val="7F7F7F"/>
                </a:solidFill>
                <a:latin typeface="Consolas"/>
                <a:cs typeface="Consolas"/>
              </a:rPr>
              <a:t>window);</a:t>
            </a:r>
            <a:endParaRPr sz="1693" dirty="0">
              <a:solidFill>
                <a:prstClr val="black"/>
              </a:solidFill>
              <a:latin typeface="Consolas"/>
              <a:cs typeface="Consolas"/>
            </a:endParaRPr>
          </a:p>
          <a:p>
            <a:pPr marL="125914" defTabSz="1105601">
              <a:lnSpc>
                <a:spcPts val="1862"/>
              </a:lnSpc>
            </a:pPr>
            <a:r>
              <a:rPr sz="1693" dirty="0">
                <a:solidFill>
                  <a:srgbClr val="7F7F7F"/>
                </a:solidFill>
                <a:latin typeface="Consolas"/>
                <a:cs typeface="Consolas"/>
              </a:rPr>
              <a:t>}</a:t>
            </a:r>
            <a:endParaRPr sz="1693" dirty="0">
              <a:solidFill>
                <a:prstClr val="black"/>
              </a:solidFill>
              <a:latin typeface="Consolas"/>
              <a:cs typeface="Consolas"/>
            </a:endParaRPr>
          </a:p>
          <a:p>
            <a:pPr marL="125914" defTabSz="1105601">
              <a:lnSpc>
                <a:spcPts val="1862"/>
              </a:lnSpc>
              <a:spcBef>
                <a:spcPts val="1366"/>
              </a:spcBef>
            </a:pPr>
            <a:r>
              <a:rPr sz="1693" spc="-6" dirty="0">
                <a:solidFill>
                  <a:srgbClr val="7F7F7F"/>
                </a:solidFill>
                <a:latin typeface="Consolas"/>
                <a:cs typeface="Consolas"/>
              </a:rPr>
              <a:t>public</a:t>
            </a:r>
            <a:r>
              <a:rPr sz="1693" spc="-48" dirty="0">
                <a:solidFill>
                  <a:srgbClr val="7F7F7F"/>
                </a:solidFill>
                <a:latin typeface="Consolas"/>
                <a:cs typeface="Consolas"/>
              </a:rPr>
              <a:t> </a:t>
            </a:r>
            <a:r>
              <a:rPr sz="1693" spc="-6" dirty="0">
                <a:solidFill>
                  <a:srgbClr val="7F7F7F"/>
                </a:solidFill>
                <a:latin typeface="Consolas"/>
                <a:cs typeface="Consolas"/>
              </a:rPr>
              <a:t>class</a:t>
            </a:r>
            <a:r>
              <a:rPr sz="1693" spc="-48" dirty="0">
                <a:solidFill>
                  <a:srgbClr val="7F7F7F"/>
                </a:solidFill>
                <a:latin typeface="Consolas"/>
                <a:cs typeface="Consolas"/>
              </a:rPr>
              <a:t> </a:t>
            </a:r>
            <a:r>
              <a:rPr sz="1693" spc="-6" dirty="0">
                <a:solidFill>
                  <a:srgbClr val="7F7F7F"/>
                </a:solidFill>
                <a:latin typeface="Consolas"/>
                <a:cs typeface="Consolas"/>
              </a:rPr>
              <a:t>Window{</a:t>
            </a:r>
            <a:endParaRPr sz="1693" dirty="0">
              <a:solidFill>
                <a:prstClr val="black"/>
              </a:solidFill>
              <a:latin typeface="Consolas"/>
              <a:cs typeface="Consolas"/>
            </a:endParaRPr>
          </a:p>
          <a:p>
            <a:pPr marL="678716" defTabSz="1105601">
              <a:lnSpc>
                <a:spcPts val="1699"/>
              </a:lnSpc>
            </a:pPr>
            <a:r>
              <a:rPr sz="1693" spc="-6" dirty="0">
                <a:solidFill>
                  <a:srgbClr val="7F7F7F"/>
                </a:solidFill>
                <a:latin typeface="Consolas"/>
                <a:cs typeface="Consolas"/>
              </a:rPr>
              <a:t>public</a:t>
            </a:r>
            <a:r>
              <a:rPr sz="1693" spc="-36" dirty="0">
                <a:solidFill>
                  <a:srgbClr val="7F7F7F"/>
                </a:solidFill>
                <a:latin typeface="Consolas"/>
                <a:cs typeface="Consolas"/>
              </a:rPr>
              <a:t> </a:t>
            </a:r>
            <a:r>
              <a:rPr sz="1693" spc="-6" dirty="0">
                <a:solidFill>
                  <a:srgbClr val="7F7F7F"/>
                </a:solidFill>
                <a:latin typeface="Consolas"/>
                <a:cs typeface="Consolas"/>
              </a:rPr>
              <a:t>void</a:t>
            </a:r>
            <a:r>
              <a:rPr sz="1693" spc="-36" dirty="0">
                <a:solidFill>
                  <a:srgbClr val="7F7F7F"/>
                </a:solidFill>
                <a:latin typeface="Consolas"/>
                <a:cs typeface="Consolas"/>
              </a:rPr>
              <a:t> </a:t>
            </a:r>
            <a:r>
              <a:rPr sz="1693" spc="-6" dirty="0">
                <a:solidFill>
                  <a:srgbClr val="7F7F7F"/>
                </a:solidFill>
                <a:latin typeface="Consolas"/>
                <a:cs typeface="Consolas"/>
              </a:rPr>
              <a:t>addButton(Button</a:t>
            </a:r>
            <a:r>
              <a:rPr sz="1693" spc="-36" dirty="0">
                <a:solidFill>
                  <a:srgbClr val="7F7F7F"/>
                </a:solidFill>
                <a:latin typeface="Consolas"/>
                <a:cs typeface="Consolas"/>
              </a:rPr>
              <a:t> </a:t>
            </a:r>
            <a:r>
              <a:rPr sz="1693" spc="-6" dirty="0">
                <a:solidFill>
                  <a:srgbClr val="7F7F7F"/>
                </a:solidFill>
                <a:latin typeface="Consolas"/>
                <a:cs typeface="Consolas"/>
              </a:rPr>
              <a:t>button){</a:t>
            </a:r>
            <a:endParaRPr sz="1693" dirty="0">
              <a:solidFill>
                <a:prstClr val="black"/>
              </a:solidFill>
              <a:latin typeface="Consolas"/>
              <a:cs typeface="Consolas"/>
            </a:endParaRPr>
          </a:p>
          <a:p>
            <a:pPr marL="125914" defTabSz="1105601">
              <a:lnSpc>
                <a:spcPts val="1862"/>
              </a:lnSpc>
            </a:pPr>
            <a:r>
              <a:rPr sz="1693" spc="-6" dirty="0">
                <a:solidFill>
                  <a:srgbClr val="7F7F7F"/>
                </a:solidFill>
                <a:latin typeface="Consolas"/>
                <a:cs typeface="Consolas"/>
              </a:rPr>
              <a:t>....</a:t>
            </a:r>
            <a:endParaRPr sz="1693" dirty="0">
              <a:solidFill>
                <a:prstClr val="black"/>
              </a:solidFill>
              <a:latin typeface="Consolas"/>
              <a:cs typeface="Consolas"/>
            </a:endParaRPr>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3815</TotalTime>
  <Words>22660</Words>
  <Application>Microsoft Office PowerPoint</Application>
  <PresentationFormat>Grand écran</PresentationFormat>
  <Paragraphs>2543</Paragraphs>
  <Slides>275</Slides>
  <Notes>92</Notes>
  <HiddenSlides>0</HiddenSlides>
  <MMClips>0</MMClips>
  <ScaleCrop>false</ScaleCrop>
  <HeadingPairs>
    <vt:vector size="6" baseType="variant">
      <vt:variant>
        <vt:lpstr>Polices utilisées</vt:lpstr>
      </vt:variant>
      <vt:variant>
        <vt:i4>12</vt:i4>
      </vt:variant>
      <vt:variant>
        <vt:lpstr>Thème</vt:lpstr>
      </vt:variant>
      <vt:variant>
        <vt:i4>2</vt:i4>
      </vt:variant>
      <vt:variant>
        <vt:lpstr>Titres des diapositives</vt:lpstr>
      </vt:variant>
      <vt:variant>
        <vt:i4>275</vt:i4>
      </vt:variant>
    </vt:vector>
  </HeadingPairs>
  <TitlesOfParts>
    <vt:vector size="289" baseType="lpstr">
      <vt:lpstr>Arial</vt:lpstr>
      <vt:lpstr>Arial MT</vt:lpstr>
      <vt:lpstr>Calibri</vt:lpstr>
      <vt:lpstr>Calibri Light</vt:lpstr>
      <vt:lpstr>Consolas</vt:lpstr>
      <vt:lpstr>Lato</vt:lpstr>
      <vt:lpstr>Lucida Sans Unicode</vt:lpstr>
      <vt:lpstr>Montserrat</vt:lpstr>
      <vt:lpstr>Montserrat ExtraBold</vt:lpstr>
      <vt:lpstr>Times New Roman</vt:lpstr>
      <vt:lpstr>Trebuchet MS</vt:lpstr>
      <vt:lpstr>Wingdings</vt:lpstr>
      <vt:lpstr>Thème Office</vt:lpstr>
      <vt:lpstr>Office Theme</vt:lpstr>
      <vt:lpstr>Présentation PowerPoint</vt:lpstr>
      <vt:lpstr>Bienvenue sur cette formation M2I</vt:lpstr>
      <vt:lpstr>Le réseau M2I Formation</vt:lpstr>
      <vt:lpstr>Le groupe M2I</vt:lpstr>
      <vt:lpstr>Horaire et convocations</vt:lpstr>
      <vt:lpstr>Présentations et prérequis</vt:lpstr>
      <vt:lpstr>Déroulé et structure de la formation et formalités</vt:lpstr>
      <vt:lpstr>Structure et versionning Github</vt:lpstr>
      <vt:lpstr>Support de cours et outils pédagogiques</vt:lpstr>
      <vt:lpstr>Validation des acquis au quotidien</vt:lpstr>
      <vt:lpstr>L’application et les TP de la formation</vt:lpstr>
      <vt:lpstr>Plan de cours</vt:lpstr>
      <vt:lpstr>Téléchargement et installation des composants</vt:lpstr>
      <vt:lpstr>Bilan de début de formation</vt:lpstr>
      <vt:lpstr>LTS, non LTS</vt:lpstr>
      <vt:lpstr>Classloading</vt:lpstr>
      <vt:lpstr>Cycle de vie d’une classe / d’un objet</vt:lpstr>
      <vt:lpstr>Le classpath</vt:lpstr>
      <vt:lpstr>Présentation PowerPoint</vt:lpstr>
      <vt:lpstr>Présentation PowerPoint</vt:lpstr>
      <vt:lpstr>Rôle des ClassLoaders</vt:lpstr>
      <vt:lpstr>Hiérarchie des ClassLoaders</vt:lpstr>
      <vt:lpstr>Hiérarchie des ClassLoaders</vt:lpstr>
      <vt:lpstr>Avec un IDE et Maven</vt:lpstr>
      <vt:lpstr>Ce qu’il faut retenir</vt:lpstr>
      <vt:lpstr>Les conseils du formateur</vt:lpstr>
      <vt:lpstr>Modules</vt:lpstr>
      <vt:lpstr>Problèmes de modularisation en Java</vt:lpstr>
      <vt:lpstr>Limites du JAR</vt:lpstr>
      <vt:lpstr>Limites du Classloader</vt:lpstr>
      <vt:lpstr>Limites du Classloader (2)</vt:lpstr>
      <vt:lpstr>Rôles des modules</vt:lpstr>
      <vt:lpstr>Déclaration</vt:lpstr>
      <vt:lpstr>Présentation PowerPoint</vt:lpstr>
      <vt:lpstr>Contenu du fichier module-info.java</vt:lpstr>
      <vt:lpstr>module</vt:lpstr>
      <vt:lpstr>Nom du module</vt:lpstr>
      <vt:lpstr>Modules Requires</vt:lpstr>
      <vt:lpstr>Modules Exports</vt:lpstr>
      <vt:lpstr>Exemple de déclaration dans un projet  Maven de type JAR</vt:lpstr>
      <vt:lpstr>Exemple de déclaration dans un projet  multi-modules</vt:lpstr>
      <vt:lpstr>Exporter un Jar</vt:lpstr>
      <vt:lpstr>Importer un Jar</vt:lpstr>
      <vt:lpstr>COMMIT</vt:lpstr>
      <vt:lpstr>Rétrocompatibilité</vt:lpstr>
      <vt:lpstr>Module automatique</vt:lpstr>
      <vt:lpstr>Modules Exercice</vt:lpstr>
      <vt:lpstr>COMMIT</vt:lpstr>
      <vt:lpstr>Modules Provides with</vt:lpstr>
      <vt:lpstr>Uses</vt:lpstr>
      <vt:lpstr>Exercice : services (bonus)</vt:lpstr>
      <vt:lpstr>COMMIT</vt:lpstr>
      <vt:lpstr>Open(s)</vt:lpstr>
      <vt:lpstr>Open(s)</vt:lpstr>
      <vt:lpstr>Open(s)</vt:lpstr>
      <vt:lpstr>Open(s)</vt:lpstr>
      <vt:lpstr>Mots réservés et syntaxe</vt:lpstr>
      <vt:lpstr>Graphe de dépendances : problème</vt:lpstr>
      <vt:lpstr>Présentation PowerPoint</vt:lpstr>
      <vt:lpstr>Graphe de dépendances : solution</vt:lpstr>
      <vt:lpstr>Présentation PowerPoint</vt:lpstr>
      <vt:lpstr>Exercice requires transitive</vt:lpstr>
      <vt:lpstr>Exemple Transitive</vt:lpstr>
      <vt:lpstr>COMMIT</vt:lpstr>
      <vt:lpstr>Modulariser ses projets</vt:lpstr>
      <vt:lpstr>TP</vt:lpstr>
      <vt:lpstr>COMMIT</vt:lpstr>
      <vt:lpstr>Ce qu’il faut retenir</vt:lpstr>
      <vt:lpstr>Freins à la modularisation</vt:lpstr>
      <vt:lpstr>Les conseils du formateur</vt:lpstr>
      <vt:lpstr>Programmation  concurrente</vt:lpstr>
      <vt:lpstr>Les concepts de la programmation multi-thread</vt:lpstr>
      <vt:lpstr>Les concepts de la programmation multi-thread</vt:lpstr>
      <vt:lpstr>Example : Les Threads en Java : héritage de Thread</vt:lpstr>
      <vt:lpstr>Example: Les Threads en Java : implémentation de  Runnable</vt:lpstr>
      <vt:lpstr>COMMIT</vt:lpstr>
      <vt:lpstr>Cycle de vie d’un Thread</vt:lpstr>
      <vt:lpstr>Le package java.util.concurrent</vt:lpstr>
      <vt:lpstr>Callable</vt:lpstr>
      <vt:lpstr>Exécuteurs</vt:lpstr>
      <vt:lpstr>Exercice : utiliser ExecutorService</vt:lpstr>
      <vt:lpstr>COMMIT</vt:lpstr>
      <vt:lpstr>Les barrières cycliques</vt:lpstr>
      <vt:lpstr>Présentation PowerPoint</vt:lpstr>
      <vt:lpstr>Programmation concurrente Les barrières cycliques : exemple</vt:lpstr>
      <vt:lpstr>Exercice : synchroniser des Threads avec une  barrière cyclique</vt:lpstr>
      <vt:lpstr>COMMIT</vt:lpstr>
      <vt:lpstr>L’interface Lock</vt:lpstr>
      <vt:lpstr>Les sémaphores</vt:lpstr>
      <vt:lpstr>Fork/Join</vt:lpstr>
      <vt:lpstr>Fork/Join</vt:lpstr>
      <vt:lpstr>CompletableFuture</vt:lpstr>
      <vt:lpstr>Présentation PowerPoint</vt:lpstr>
      <vt:lpstr>TP : créer un pool de connexions</vt:lpstr>
      <vt:lpstr>COMMIT</vt:lpstr>
      <vt:lpstr>Ce qu’il faut retenir</vt:lpstr>
      <vt:lpstr>Présentation PowerPoint</vt:lpstr>
      <vt:lpstr>Programmation Fonctionnelle: Lambdas &amp;  streams</vt:lpstr>
      <vt:lpstr>Transmission de comportement en Java</vt:lpstr>
      <vt:lpstr>Problème rencontré</vt:lpstr>
      <vt:lpstr>Implémentation anonyme</vt:lpstr>
      <vt:lpstr>Implémentation anonyme : problèmes</vt:lpstr>
      <vt:lpstr>Lambdas</vt:lpstr>
      <vt:lpstr>Interface fonctionnelle</vt:lpstr>
      <vt:lpstr>Interfaces fonctionnelles</vt:lpstr>
      <vt:lpstr>Liste des interfaces fonctionnelles</vt:lpstr>
      <vt:lpstr>Interfaces fonctionnelles</vt:lpstr>
      <vt:lpstr>Lambdas : arguments</vt:lpstr>
      <vt:lpstr>Lambdas : corps d’une expression</vt:lpstr>
      <vt:lpstr>Lambdas : les variables</vt:lpstr>
      <vt:lpstr>Lambdas : Exemple</vt:lpstr>
      <vt:lpstr>Exercice : Lambdas</vt:lpstr>
      <vt:lpstr>Exemple: Références de méthodes : concept</vt:lpstr>
      <vt:lpstr>Exercice : Réferences de méthodes</vt:lpstr>
      <vt:lpstr>COMMIT</vt:lpstr>
      <vt:lpstr>Utilisation des lambdas : les streams</vt:lpstr>
      <vt:lpstr>Streams : généralités</vt:lpstr>
      <vt:lpstr>Streams : généralités</vt:lpstr>
      <vt:lpstr>Streams : généralités</vt:lpstr>
      <vt:lpstr>Streams : obtention</vt:lpstr>
      <vt:lpstr>Streams et collections</vt:lpstr>
      <vt:lpstr>Streams: première méthode</vt:lpstr>
      <vt:lpstr>Streams: d’autres méthodes</vt:lpstr>
      <vt:lpstr>Streams: opérations de filtre</vt:lpstr>
      <vt:lpstr>Streams: opérations de transformation</vt:lpstr>
      <vt:lpstr>Streams: opérations de recherche</vt:lpstr>
      <vt:lpstr>Streams: opérations de réduction</vt:lpstr>
      <vt:lpstr>Exemples opérations</vt:lpstr>
      <vt:lpstr>COMMIT</vt:lpstr>
      <vt:lpstr>Optional</vt:lpstr>
      <vt:lpstr>isPresent et get</vt:lpstr>
      <vt:lpstr>orElse</vt:lpstr>
      <vt:lpstr>ifPresent</vt:lpstr>
      <vt:lpstr>orElseGet</vt:lpstr>
      <vt:lpstr>Présentation PowerPoint</vt:lpstr>
      <vt:lpstr>Streams</vt:lpstr>
      <vt:lpstr>Exemple: Optionnal</vt:lpstr>
      <vt:lpstr>COMMIT</vt:lpstr>
      <vt:lpstr>Améliorations des streams dans JDK 9</vt:lpstr>
      <vt:lpstr>Stream.takeWhile()</vt:lpstr>
      <vt:lpstr>Stream.dropWhile()</vt:lpstr>
      <vt:lpstr>Stream.iterate()</vt:lpstr>
      <vt:lpstr>Exercice : utilisation de takeWhile et  iterate</vt:lpstr>
      <vt:lpstr>COMMIT</vt:lpstr>
      <vt:lpstr>ReactiveStreams</vt:lpstr>
      <vt:lpstr>TP : Lambdas et Streams</vt:lpstr>
      <vt:lpstr>COMMIT</vt:lpstr>
      <vt:lpstr>Ce qu’il faut retenir</vt:lpstr>
      <vt:lpstr>Les conseils du formateur</vt:lpstr>
      <vt:lpstr>Les Switchs</vt:lpstr>
      <vt:lpstr>Instruction switch</vt:lpstr>
      <vt:lpstr>switch : nouvelle syntaxe (yield)</vt:lpstr>
      <vt:lpstr>switch : exercice</vt:lpstr>
      <vt:lpstr>COMMIT</vt:lpstr>
      <vt:lpstr>Apports de la LTS 17</vt:lpstr>
      <vt:lpstr>Apports JDK 19</vt:lpstr>
      <vt:lpstr>COMMIT</vt:lpstr>
      <vt:lpstr>JDK 20: Record Pattern en Java</vt:lpstr>
      <vt:lpstr>Exemple Record Matching</vt:lpstr>
      <vt:lpstr>Exercice : Pattern Matching et Record Pattern</vt:lpstr>
      <vt:lpstr>COMMIT</vt:lpstr>
      <vt:lpstr>DateTime</vt:lpstr>
      <vt:lpstr>DateTime Java.util.Date</vt:lpstr>
      <vt:lpstr>Le package java.time</vt:lpstr>
      <vt:lpstr>Quelle classe utiliser ?</vt:lpstr>
      <vt:lpstr>Mois et jours de la semaine (enums)</vt:lpstr>
      <vt:lpstr>LocalDate</vt:lpstr>
      <vt:lpstr>LocalDate</vt:lpstr>
      <vt:lpstr>Formattage et parsing</vt:lpstr>
      <vt:lpstr>Exercices LocalDate</vt:lpstr>
      <vt:lpstr>Commit</vt:lpstr>
      <vt:lpstr>Temporal Adjuster</vt:lpstr>
      <vt:lpstr>TemporalQuery</vt:lpstr>
      <vt:lpstr>Exercices TemporalAdjusters</vt:lpstr>
      <vt:lpstr>Commit</vt:lpstr>
      <vt:lpstr>Period &amp; Duration</vt:lpstr>
      <vt:lpstr>Conversions : non ISO et fuseaux horaires</vt:lpstr>
      <vt:lpstr>TP : affichage de jours</vt:lpstr>
      <vt:lpstr>Commit</vt:lpstr>
      <vt:lpstr>Ce qu’il faut retenir</vt:lpstr>
      <vt:lpstr>Les conseils du formateur</vt:lpstr>
      <vt:lpstr>JShell</vt:lpstr>
      <vt:lpstr>Introduction</vt:lpstr>
      <vt:lpstr>Démarrage et arrêt</vt:lpstr>
      <vt:lpstr>Possibilités</vt:lpstr>
      <vt:lpstr>Méthodes</vt:lpstr>
      <vt:lpstr>Jshell Redéfinition de types</vt:lpstr>
      <vt:lpstr>Commandes</vt:lpstr>
      <vt:lpstr>Présentation PowerPoint</vt:lpstr>
      <vt:lpstr>Présentation PowerPoint</vt:lpstr>
      <vt:lpstr>Présentation PowerPoint</vt:lpstr>
      <vt:lpstr>Commit</vt:lpstr>
      <vt:lpstr>Ce qu’il faut retenir</vt:lpstr>
      <vt:lpstr>Les conseils du formateur</vt:lpstr>
      <vt:lpstr>API Process</vt:lpstr>
      <vt:lpstr>Introduction</vt:lpstr>
      <vt:lpstr>ProcessHandle</vt:lpstr>
      <vt:lpstr>ProcessHandle</vt:lpstr>
      <vt:lpstr>ProcessBuilder</vt:lpstr>
      <vt:lpstr>Exercice</vt:lpstr>
      <vt:lpstr>Commit</vt:lpstr>
      <vt:lpstr>Ce qu’il faut retenir</vt:lpstr>
      <vt:lpstr>Présentation PowerPoint</vt:lpstr>
      <vt:lpstr>JDK 9 : autres  nouveautés</vt:lpstr>
      <vt:lpstr>HTTP2 &gt; HttpURLConnection</vt:lpstr>
      <vt:lpstr>HTTP2</vt:lpstr>
      <vt:lpstr>Ajouts aux collections</vt:lpstr>
      <vt:lpstr>Méthodes privées d’interfaces</vt:lpstr>
      <vt:lpstr>Commit</vt:lpstr>
      <vt:lpstr>JDK 10</vt:lpstr>
      <vt:lpstr>Inférence de type statique (var)</vt:lpstr>
      <vt:lpstr>var</vt:lpstr>
      <vt:lpstr>var : intérêt</vt:lpstr>
      <vt:lpstr>var : Exercices</vt:lpstr>
      <vt:lpstr>Commit</vt:lpstr>
      <vt:lpstr>Présentation PowerPoint</vt:lpstr>
      <vt:lpstr>JDK 11</vt:lpstr>
      <vt:lpstr>Inférences de type pour les lambdas</vt:lpstr>
      <vt:lpstr>Lancement d’application sans  compilation</vt:lpstr>
      <vt:lpstr>Lancement d’application sans  compilation : exemple</vt:lpstr>
      <vt:lpstr>Lancement d’application sans  compilation : arguments</vt:lpstr>
      <vt:lpstr>Commit</vt:lpstr>
      <vt:lpstr>Ajouts aux chaînes de caractère</vt:lpstr>
      <vt:lpstr>Ajouts aux chaînes de caractère</vt:lpstr>
      <vt:lpstr>Ajouts aux chaînes de caractère</vt:lpstr>
      <vt:lpstr>Exercice : chaîne de caractères</vt:lpstr>
      <vt:lpstr>Commit</vt:lpstr>
      <vt:lpstr>Classes internes</vt:lpstr>
      <vt:lpstr>Predicate et Optional</vt:lpstr>
      <vt:lpstr>Suppression de modules</vt:lpstr>
      <vt:lpstr>Ce qu’il faut retenir</vt:lpstr>
      <vt:lpstr>JDK 12-13</vt:lpstr>
      <vt:lpstr>Les blocs de texte</vt:lpstr>
      <vt:lpstr>Intérêt des blocs de texte</vt:lpstr>
      <vt:lpstr>Indentation du contenu des blocs de  texte</vt:lpstr>
      <vt:lpstr>Exercice : blocs de texte</vt:lpstr>
      <vt:lpstr>Commit</vt:lpstr>
      <vt:lpstr>Autres apports de la JDK 12</vt:lpstr>
      <vt:lpstr>JDK 14</vt:lpstr>
      <vt:lpstr>Clarifications sur la NullPointerException</vt:lpstr>
      <vt:lpstr>Live Monitoring</vt:lpstr>
      <vt:lpstr>Nouvel instanceof</vt:lpstr>
      <vt:lpstr>instanceof : exercice</vt:lpstr>
      <vt:lpstr>Commit</vt:lpstr>
      <vt:lpstr>Outils associés à la JDK 14</vt:lpstr>
      <vt:lpstr>JDK 15</vt:lpstr>
      <vt:lpstr>Classes scellées</vt:lpstr>
      <vt:lpstr>Classes scellées : vérifications à la  compilation</vt:lpstr>
      <vt:lpstr>Interfaces scellées</vt:lpstr>
      <vt:lpstr>Présentation PowerPoint</vt:lpstr>
      <vt:lpstr>JDK 16</vt:lpstr>
      <vt:lpstr>jpackage</vt:lpstr>
      <vt:lpstr>JDK 17 LTS</vt:lpstr>
      <vt:lpstr>JDK 18</vt:lpstr>
      <vt:lpstr>Nouveaux Outils et API</vt:lpstr>
      <vt:lpstr>Exercice</vt:lpstr>
      <vt:lpstr>Commit</vt:lpstr>
      <vt:lpstr>Performance et Sécurité</vt:lpstr>
      <vt:lpstr>Performance et Sécurité</vt:lpstr>
      <vt:lpstr>JDK 19</vt:lpstr>
      <vt:lpstr>Exemple: Virtual Threads </vt:lpstr>
      <vt:lpstr>Commit</vt:lpstr>
      <vt:lpstr>Améliorations de la Mémoire et de la Sécurité</vt:lpstr>
      <vt:lpstr>JDK 20</vt:lpstr>
      <vt:lpstr>Améliorations de la Performance et des Outils</vt:lpstr>
      <vt:lpstr>Préparation pour les Futures Évolutions</vt:lpstr>
      <vt:lpstr>JDK 21</vt:lpstr>
      <vt:lpstr>Améliorations de la Performance et de l'Écosystème</vt:lpstr>
      <vt:lpstr>Prise en charge des Normes Modernes et des Outils</vt:lpstr>
      <vt:lpstr>Dossier pédagogique</vt:lpstr>
      <vt:lpstr>Questions / réponses</vt:lpstr>
      <vt:lpstr>Formation suivante</vt:lpstr>
      <vt:lpstr>Merci d’avoir suivi cette formation M2I et à très bientôt !</vt:lpstr>
      <vt:lpstr>Bilan formation et remerciements</vt:lpstr>
      <vt:lpstr>Votre formateur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Marie Pepe</dc:creator>
  <cp:lastModifiedBy>Marie Pepe</cp:lastModifiedBy>
  <cp:revision>212</cp:revision>
  <dcterms:created xsi:type="dcterms:W3CDTF">2024-09-29T07:00:59Z</dcterms:created>
  <dcterms:modified xsi:type="dcterms:W3CDTF">2024-10-08T13:17:27Z</dcterms:modified>
</cp:coreProperties>
</file>