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9" r:id="rId14"/>
    <p:sldId id="270"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1" d="100"/>
          <a:sy n="71" d="100"/>
        </p:scale>
        <p:origin x="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FA7C5FA-E54D-49E4-BBF9-FE52D242837C}" type="datetimeFigureOut">
              <a:rPr lang="pt-BR" smtClean="0"/>
              <a:t>02/09/2018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84258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FA7C5FA-E54D-49E4-BBF9-FE52D242837C}" type="datetimeFigureOut">
              <a:rPr lang="pt-BR" smtClean="0"/>
              <a:t>02/09/2018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220920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FA7C5FA-E54D-49E4-BBF9-FE52D242837C}" type="datetimeFigureOut">
              <a:rPr lang="pt-BR" smtClean="0"/>
              <a:t>02/09/2018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115972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FA7C5FA-E54D-49E4-BBF9-FE52D242837C}" type="datetimeFigureOut">
              <a:rPr lang="pt-BR" smtClean="0"/>
              <a:t>02/09/2018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179070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7FA7C5FA-E54D-49E4-BBF9-FE52D242837C}" type="datetimeFigureOut">
              <a:rPr lang="pt-BR" smtClean="0"/>
              <a:t>02/09/2018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368506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FA7C5FA-E54D-49E4-BBF9-FE52D242837C}" type="datetimeFigureOut">
              <a:rPr lang="pt-BR" smtClean="0"/>
              <a:t>02/09/2018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76260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FA7C5FA-E54D-49E4-BBF9-FE52D242837C}" type="datetimeFigureOut">
              <a:rPr lang="pt-BR" smtClean="0"/>
              <a:t>02/09/2018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180166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FA7C5FA-E54D-49E4-BBF9-FE52D242837C}" type="datetimeFigureOut">
              <a:rPr lang="pt-BR" smtClean="0"/>
              <a:t>02/09/2018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146446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FA7C5FA-E54D-49E4-BBF9-FE52D242837C}" type="datetimeFigureOut">
              <a:rPr lang="pt-BR" smtClean="0"/>
              <a:t>02/09/2018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568349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FA7C5FA-E54D-49E4-BBF9-FE52D242837C}" type="datetimeFigureOut">
              <a:rPr lang="pt-BR" smtClean="0"/>
              <a:t>02/09/2018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259670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FA7C5FA-E54D-49E4-BBF9-FE52D242837C}" type="datetimeFigureOut">
              <a:rPr lang="pt-BR" smtClean="0"/>
              <a:t>02/09/2018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7786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7C5FA-E54D-49E4-BBF9-FE52D242837C}" type="datetimeFigureOut">
              <a:rPr lang="pt-BR" smtClean="0"/>
              <a:t>02/09/2018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8751A-6EDD-4855-8B01-7FCF1070192F}" type="slidenum">
              <a:rPr lang="pt-BR" smtClean="0"/>
              <a:t>‹nº›</a:t>
            </a:fld>
            <a:endParaRPr lang="pt-BR"/>
          </a:p>
        </p:txBody>
      </p:sp>
    </p:spTree>
    <p:extLst>
      <p:ext uri="{BB962C8B-B14F-4D97-AF65-F5344CB8AC3E}">
        <p14:creationId xmlns:p14="http://schemas.microsoft.com/office/powerpoint/2010/main" val="126964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Inferência de invariantes  em loops</a:t>
            </a:r>
            <a:endParaRPr lang="pt-BR" dirty="0"/>
          </a:p>
        </p:txBody>
      </p:sp>
      <p:sp>
        <p:nvSpPr>
          <p:cNvPr id="3" name="Subtítulo 2"/>
          <p:cNvSpPr>
            <a:spLocks noGrp="1"/>
          </p:cNvSpPr>
          <p:nvPr>
            <p:ph type="subTitle" idx="1"/>
          </p:nvPr>
        </p:nvSpPr>
        <p:spPr/>
        <p:txBody>
          <a:bodyPr/>
          <a:lstStyle/>
          <a:p>
            <a:r>
              <a:rPr lang="pt-BR" dirty="0" smtClean="0"/>
              <a:t>Descrição de quatro diferentes métodos para a inferência de invariantes em loops.</a:t>
            </a:r>
            <a:endParaRPr lang="pt-BR" dirty="0"/>
          </a:p>
        </p:txBody>
      </p:sp>
    </p:spTree>
    <p:extLst>
      <p:ext uri="{BB962C8B-B14F-4D97-AF65-F5344CB8AC3E}">
        <p14:creationId xmlns:p14="http://schemas.microsoft.com/office/powerpoint/2010/main" val="3069815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n-US" dirty="0"/>
              <a:t>Automatically Inferring Quantified Loop Invariants by Algorithmic Learning from Simple Templates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10680700" cy="4351338"/>
          </a:xfrm>
        </p:spPr>
        <p:txBody>
          <a:bodyPr>
            <a:normAutofit/>
          </a:bodyPr>
          <a:lstStyle/>
          <a:p>
            <a:pPr algn="just"/>
            <a:r>
              <a:rPr lang="pt-BR" dirty="0" smtClean="0">
                <a:cs typeface="Arial" panose="020B0604020202020204" pitchFamily="34" charset="0"/>
              </a:rPr>
              <a:t>Além disso, a invariante não deve ser uma expressão booleana, mas algo mais elaborado, como uma expressão livre de quantificadores ou  uma expressão de primeira ordem (Com quantificadores).</a:t>
            </a:r>
          </a:p>
          <a:p>
            <a:pPr marL="0" indent="0" algn="just">
              <a:buNone/>
            </a:pPr>
            <a:endParaRPr lang="pt-BR" dirty="0">
              <a:cs typeface="Arial" panose="020B0604020202020204" pitchFamily="34" charset="0"/>
            </a:endParaRPr>
          </a:p>
          <a:p>
            <a:pPr marL="0" indent="0" algn="just">
              <a:buNone/>
            </a:pPr>
            <a:endParaRPr lang="pt-BR" dirty="0">
              <a:cs typeface="Arial" panose="020B0604020202020204" pitchFamily="34" charset="0"/>
            </a:endParaRPr>
          </a:p>
          <a:p>
            <a:pPr algn="just"/>
            <a:r>
              <a:rPr lang="pt-BR" dirty="0" smtClean="0">
                <a:cs typeface="Arial" panose="020B0604020202020204" pitchFamily="34" charset="0"/>
              </a:rPr>
              <a:t>Para contornar este problema, o algoritmo pede o auxílio do usuário, que deve providenciar duas informações: Um </a:t>
            </a:r>
            <a:r>
              <a:rPr lang="pt-BR" dirty="0" err="1" smtClean="0">
                <a:cs typeface="Arial" panose="020B0604020202020204" pitchFamily="34" charset="0"/>
              </a:rPr>
              <a:t>template</a:t>
            </a:r>
            <a:r>
              <a:rPr lang="pt-BR" dirty="0" smtClean="0">
                <a:cs typeface="Arial" panose="020B0604020202020204" pitchFamily="34" charset="0"/>
              </a:rPr>
              <a:t> e um conjunto de proposições atômicas.</a:t>
            </a:r>
            <a:endParaRPr lang="pt-BR" dirty="0">
              <a:cs typeface="Arial" panose="020B0604020202020204" pitchFamily="34" charset="0"/>
            </a:endParaRPr>
          </a:p>
          <a:p>
            <a:pPr algn="just"/>
            <a:endParaRPr lang="pt-BR" dirty="0" smtClean="0">
              <a:cs typeface="Arial" panose="020B0604020202020204" pitchFamily="34" charset="0"/>
            </a:endParaRPr>
          </a:p>
        </p:txBody>
      </p:sp>
    </p:spTree>
    <p:extLst>
      <p:ext uri="{BB962C8B-B14F-4D97-AF65-F5344CB8AC3E}">
        <p14:creationId xmlns:p14="http://schemas.microsoft.com/office/powerpoint/2010/main" val="11464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n-US" dirty="0"/>
              <a:t>Automatically Inferring Quantified Loop Invariants by Algorithmic Learning from Simple Templates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10680700" cy="4351338"/>
          </a:xfrm>
        </p:spPr>
        <p:txBody>
          <a:bodyPr>
            <a:normAutofit/>
          </a:bodyPr>
          <a:lstStyle/>
          <a:p>
            <a:pPr algn="just"/>
            <a:r>
              <a:rPr lang="pt-BR" dirty="0" smtClean="0">
                <a:cs typeface="Arial" panose="020B0604020202020204" pitchFamily="34" charset="0"/>
              </a:rPr>
              <a:t>O </a:t>
            </a:r>
            <a:r>
              <a:rPr lang="pt-BR" dirty="0" err="1" smtClean="0">
                <a:cs typeface="Arial" panose="020B0604020202020204" pitchFamily="34" charset="0"/>
              </a:rPr>
              <a:t>template</a:t>
            </a:r>
            <a:r>
              <a:rPr lang="pt-BR" dirty="0" smtClean="0">
                <a:cs typeface="Arial" panose="020B0604020202020204" pitchFamily="34" charset="0"/>
              </a:rPr>
              <a:t> é uma especificação do tipo de invariante que o programa deve buscar. Por exemplo, se o </a:t>
            </a:r>
            <a:r>
              <a:rPr lang="pt-BR" dirty="0" err="1" smtClean="0">
                <a:cs typeface="Arial" panose="020B0604020202020204" pitchFamily="34" charset="0"/>
              </a:rPr>
              <a:t>template</a:t>
            </a:r>
            <a:r>
              <a:rPr lang="pt-BR" dirty="0" smtClean="0">
                <a:cs typeface="Arial" panose="020B0604020202020204" pitchFamily="34" charset="0"/>
              </a:rPr>
              <a:t> é “Existe </a:t>
            </a:r>
            <a:r>
              <a:rPr lang="pt-BR" i="1" dirty="0" smtClean="0">
                <a:cs typeface="Arial" panose="020B0604020202020204" pitchFamily="34" charset="0"/>
              </a:rPr>
              <a:t>x</a:t>
            </a:r>
            <a:r>
              <a:rPr lang="pt-BR" dirty="0">
                <a:cs typeface="Arial" panose="020B0604020202020204" pitchFamily="34" charset="0"/>
              </a:rPr>
              <a:t> </a:t>
            </a:r>
            <a:r>
              <a:rPr lang="pt-BR" dirty="0" smtClean="0">
                <a:cs typeface="Arial" panose="020B0604020202020204" pitchFamily="34" charset="0"/>
              </a:rPr>
              <a:t>tal que ...”, então a invariante gerada será desta forma, e buscará apenas completar o espaço em branco.</a:t>
            </a:r>
            <a:endParaRPr lang="pt-BR" dirty="0">
              <a:cs typeface="Arial" panose="020B0604020202020204" pitchFamily="34" charset="0"/>
            </a:endParaRPr>
          </a:p>
          <a:p>
            <a:pPr algn="just"/>
            <a:endParaRPr lang="pt-BR" dirty="0" smtClean="0">
              <a:cs typeface="Arial" panose="020B0604020202020204" pitchFamily="34" charset="0"/>
            </a:endParaRPr>
          </a:p>
          <a:p>
            <a:pPr algn="just"/>
            <a:r>
              <a:rPr lang="pt-BR" dirty="0" smtClean="0">
                <a:cs typeface="Arial" panose="020B0604020202020204" pitchFamily="34" charset="0"/>
              </a:rPr>
              <a:t>Proposições atômicas são afirmações lógicas que devem ser falsas ou verdadeiras. O algoritmo irá utilizá-las para converter as expressões booleanas em expressões mais complexas.</a:t>
            </a:r>
          </a:p>
        </p:txBody>
      </p:sp>
    </p:spTree>
    <p:extLst>
      <p:ext uri="{BB962C8B-B14F-4D97-AF65-F5344CB8AC3E}">
        <p14:creationId xmlns:p14="http://schemas.microsoft.com/office/powerpoint/2010/main" val="114503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dirty="0"/>
              <a:t>Accelerated Invariant Generation for C Programs with Aspic and C2fsm</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4"/>
            <a:ext cx="10680700" cy="4628963"/>
          </a:xfrm>
        </p:spPr>
        <p:txBody>
          <a:bodyPr>
            <a:normAutofit lnSpcReduction="10000"/>
          </a:bodyPr>
          <a:lstStyle/>
          <a:p>
            <a:pPr algn="just"/>
            <a:r>
              <a:rPr lang="pt-BR" dirty="0" smtClean="0">
                <a:cs typeface="Arial" panose="020B0604020202020204" pitchFamily="34" charset="0"/>
              </a:rPr>
              <a:t>A ideia básica do artigo é utilizar duas ferramentas complementares na geração de invariantes: ASPIC, uma ferramenta que gera invariantes dado um autômato como entrada, e c2fsm, uma ferramenta que gera autômatos a partir de um programa em C.</a:t>
            </a:r>
          </a:p>
          <a:p>
            <a:pPr algn="just"/>
            <a:endParaRPr lang="pt-BR" dirty="0">
              <a:cs typeface="Arial" panose="020B0604020202020204" pitchFamily="34" charset="0"/>
            </a:endParaRPr>
          </a:p>
          <a:p>
            <a:pPr algn="just"/>
            <a:r>
              <a:rPr lang="pt-BR" dirty="0" smtClean="0">
                <a:cs typeface="Arial" panose="020B0604020202020204" pitchFamily="34" charset="0"/>
              </a:rPr>
              <a:t>Naturalmente, o c2fsm é utilizado como um intermediário entre ASPIC e o programa original. Contudo, também são aplicadas ao autômato várias otimizações que tornam o trabalho do ASPIC mais simples.</a:t>
            </a:r>
          </a:p>
          <a:p>
            <a:pPr algn="just"/>
            <a:endParaRPr lang="pt-BR" dirty="0">
              <a:cs typeface="Arial" panose="020B0604020202020204" pitchFamily="34" charset="0"/>
            </a:endParaRPr>
          </a:p>
          <a:p>
            <a:r>
              <a:rPr lang="pt-BR" dirty="0" smtClean="0">
                <a:cs typeface="Arial" panose="020B0604020202020204" pitchFamily="34" charset="0"/>
              </a:rPr>
              <a:t>Em comparação com os outros artigos, realmente não há muito o que se explicar quanto a esse.</a:t>
            </a:r>
          </a:p>
        </p:txBody>
      </p:sp>
    </p:spTree>
    <p:extLst>
      <p:ext uri="{BB962C8B-B14F-4D97-AF65-F5344CB8AC3E}">
        <p14:creationId xmlns:p14="http://schemas.microsoft.com/office/powerpoint/2010/main" val="276011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err="1"/>
              <a:t>InvGen</a:t>
            </a:r>
            <a:r>
              <a:rPr lang="pt-BR" dirty="0"/>
              <a:t>: </a:t>
            </a:r>
            <a:r>
              <a:rPr lang="pt-BR" dirty="0" err="1"/>
              <a:t>An</a:t>
            </a:r>
            <a:r>
              <a:rPr lang="pt-BR" dirty="0"/>
              <a:t> </a:t>
            </a:r>
            <a:r>
              <a:rPr lang="pt-BR" dirty="0" err="1"/>
              <a:t>Efficient</a:t>
            </a:r>
            <a:r>
              <a:rPr lang="pt-BR" dirty="0"/>
              <a:t> </a:t>
            </a:r>
            <a:r>
              <a:rPr lang="pt-BR" dirty="0" err="1"/>
              <a:t>Invariant</a:t>
            </a:r>
            <a:r>
              <a:rPr lang="pt-BR" dirty="0"/>
              <a:t> </a:t>
            </a:r>
            <a:r>
              <a:rPr lang="pt-BR" dirty="0" err="1"/>
              <a:t>Generator</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10680700" cy="4351338"/>
          </a:xfrm>
        </p:spPr>
        <p:txBody>
          <a:bodyPr>
            <a:normAutofit/>
          </a:bodyPr>
          <a:lstStyle/>
          <a:p>
            <a:pPr algn="just"/>
            <a:r>
              <a:rPr lang="pt-BR" dirty="0">
                <a:cs typeface="Arial" panose="020B0604020202020204" pitchFamily="34" charset="0"/>
              </a:rPr>
              <a:t>O artigo propõe o uso de uma ferramenta chamada </a:t>
            </a:r>
            <a:r>
              <a:rPr lang="pt-BR" dirty="0" err="1">
                <a:cs typeface="Arial" panose="020B0604020202020204" pitchFamily="34" charset="0"/>
              </a:rPr>
              <a:t>InvGen</a:t>
            </a:r>
            <a:r>
              <a:rPr lang="pt-BR" dirty="0">
                <a:cs typeface="Arial" panose="020B0604020202020204" pitchFamily="34" charset="0"/>
              </a:rPr>
              <a:t>, que faz uso de </a:t>
            </a:r>
            <a:r>
              <a:rPr lang="pt-BR" dirty="0" err="1">
                <a:cs typeface="Arial" panose="020B0604020202020204" pitchFamily="34" charset="0"/>
              </a:rPr>
              <a:t>templates</a:t>
            </a:r>
            <a:r>
              <a:rPr lang="pt-BR" dirty="0">
                <a:cs typeface="Arial" panose="020B0604020202020204" pitchFamily="34" charset="0"/>
              </a:rPr>
              <a:t> combinados com análises estática e dinâmica para melhorar sua eficiência.</a:t>
            </a:r>
          </a:p>
          <a:p>
            <a:pPr marL="0" indent="0" algn="just">
              <a:buNone/>
            </a:pPr>
            <a:endParaRPr lang="pt-BR" dirty="0">
              <a:cs typeface="Arial" panose="020B0604020202020204" pitchFamily="34" charset="0"/>
            </a:endParaRPr>
          </a:p>
          <a:p>
            <a:pPr algn="just"/>
            <a:r>
              <a:rPr lang="pt-BR" dirty="0">
                <a:cs typeface="Arial" panose="020B0604020202020204" pitchFamily="34" charset="0"/>
              </a:rPr>
              <a:t>Conforme </a:t>
            </a:r>
            <a:r>
              <a:rPr lang="pt-BR" dirty="0" smtClean="0">
                <a:cs typeface="Arial" panose="020B0604020202020204" pitchFamily="34" charset="0"/>
              </a:rPr>
              <a:t>explicado anteriormente, </a:t>
            </a:r>
            <a:r>
              <a:rPr lang="pt-BR" dirty="0" err="1" smtClean="0">
                <a:cs typeface="Arial" panose="020B0604020202020204" pitchFamily="34" charset="0"/>
              </a:rPr>
              <a:t>templates</a:t>
            </a:r>
            <a:r>
              <a:rPr lang="pt-BR" dirty="0" smtClean="0">
                <a:cs typeface="Arial" panose="020B0604020202020204" pitchFamily="34" charset="0"/>
              </a:rPr>
              <a:t> são especificações da forma que a invariante encontrada deve ter. Neste artigo, possuem a forma de desigualdades lineares com incógnitas a serem encontradas.</a:t>
            </a:r>
          </a:p>
          <a:p>
            <a:pPr algn="just"/>
            <a:endParaRPr lang="pt-BR" dirty="0">
              <a:cs typeface="Arial" panose="020B0604020202020204" pitchFamily="34" charset="0"/>
            </a:endParaRPr>
          </a:p>
          <a:p>
            <a:pPr algn="just"/>
            <a:r>
              <a:rPr lang="pt-BR" dirty="0" smtClean="0">
                <a:cs typeface="Arial" panose="020B0604020202020204" pitchFamily="34" charset="0"/>
              </a:rPr>
              <a:t>Exemplo: </a:t>
            </a:r>
            <a:r>
              <a:rPr lang="pt-BR" dirty="0" err="1" smtClean="0">
                <a:cs typeface="Arial" panose="020B0604020202020204" pitchFamily="34" charset="0"/>
              </a:rPr>
              <a:t>ax</a:t>
            </a:r>
            <a:r>
              <a:rPr lang="pt-BR" dirty="0" smtClean="0">
                <a:cs typeface="Arial" panose="020B0604020202020204" pitchFamily="34" charset="0"/>
              </a:rPr>
              <a:t> + </a:t>
            </a:r>
            <a:r>
              <a:rPr lang="pt-BR" dirty="0" err="1" smtClean="0">
                <a:cs typeface="Arial" panose="020B0604020202020204" pitchFamily="34" charset="0"/>
              </a:rPr>
              <a:t>bn</a:t>
            </a:r>
            <a:r>
              <a:rPr lang="pt-BR" dirty="0" smtClean="0">
                <a:cs typeface="Arial" panose="020B0604020202020204" pitchFamily="34" charset="0"/>
              </a:rPr>
              <a:t> &lt;= c, onde </a:t>
            </a:r>
            <a:r>
              <a:rPr lang="pt-BR" i="1" dirty="0" smtClean="0">
                <a:cs typeface="Arial" panose="020B0604020202020204" pitchFamily="34" charset="0"/>
              </a:rPr>
              <a:t>x</a:t>
            </a:r>
            <a:r>
              <a:rPr lang="pt-BR" dirty="0" smtClean="0">
                <a:cs typeface="Arial" panose="020B0604020202020204" pitchFamily="34" charset="0"/>
              </a:rPr>
              <a:t> e </a:t>
            </a:r>
            <a:r>
              <a:rPr lang="pt-BR" i="1" dirty="0" smtClean="0">
                <a:cs typeface="Arial" panose="020B0604020202020204" pitchFamily="34" charset="0"/>
              </a:rPr>
              <a:t>n</a:t>
            </a:r>
            <a:r>
              <a:rPr lang="pt-BR" dirty="0" smtClean="0">
                <a:cs typeface="Arial" panose="020B0604020202020204" pitchFamily="34" charset="0"/>
              </a:rPr>
              <a:t> são variáveis e </a:t>
            </a:r>
            <a:r>
              <a:rPr lang="pt-BR" i="1" dirty="0" smtClean="0">
                <a:cs typeface="Arial" panose="020B0604020202020204" pitchFamily="34" charset="0"/>
              </a:rPr>
              <a:t>a, b </a:t>
            </a:r>
            <a:r>
              <a:rPr lang="pt-BR" dirty="0" smtClean="0">
                <a:cs typeface="Arial" panose="020B0604020202020204" pitchFamily="34" charset="0"/>
              </a:rPr>
              <a:t>e </a:t>
            </a:r>
            <a:r>
              <a:rPr lang="pt-BR" i="1" dirty="0" smtClean="0">
                <a:cs typeface="Arial" panose="020B0604020202020204" pitchFamily="34" charset="0"/>
              </a:rPr>
              <a:t>c</a:t>
            </a:r>
            <a:r>
              <a:rPr lang="pt-BR" dirty="0" smtClean="0">
                <a:cs typeface="Arial" panose="020B0604020202020204" pitchFamily="34" charset="0"/>
              </a:rPr>
              <a:t> são incógnitas.</a:t>
            </a:r>
            <a:endParaRPr lang="pt-BR" dirty="0">
              <a:cs typeface="Arial" panose="020B0604020202020204" pitchFamily="34" charset="0"/>
            </a:endParaRPr>
          </a:p>
        </p:txBody>
      </p:sp>
    </p:spTree>
    <p:extLst>
      <p:ext uri="{BB962C8B-B14F-4D97-AF65-F5344CB8AC3E}">
        <p14:creationId xmlns:p14="http://schemas.microsoft.com/office/powerpoint/2010/main" val="50363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err="1"/>
              <a:t>InvGen</a:t>
            </a:r>
            <a:r>
              <a:rPr lang="pt-BR" dirty="0"/>
              <a:t>: </a:t>
            </a:r>
            <a:r>
              <a:rPr lang="pt-BR" dirty="0" err="1"/>
              <a:t>An</a:t>
            </a:r>
            <a:r>
              <a:rPr lang="pt-BR" dirty="0"/>
              <a:t> </a:t>
            </a:r>
            <a:r>
              <a:rPr lang="pt-BR" dirty="0" err="1"/>
              <a:t>Efficient</a:t>
            </a:r>
            <a:r>
              <a:rPr lang="pt-BR" dirty="0"/>
              <a:t> </a:t>
            </a:r>
            <a:r>
              <a:rPr lang="pt-BR" dirty="0" err="1"/>
              <a:t>Invariant</a:t>
            </a:r>
            <a:r>
              <a:rPr lang="pt-BR" dirty="0"/>
              <a:t> </a:t>
            </a:r>
            <a:r>
              <a:rPr lang="pt-BR" dirty="0" err="1"/>
              <a:t>Generator</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10680700" cy="4351338"/>
          </a:xfrm>
        </p:spPr>
        <p:txBody>
          <a:bodyPr>
            <a:normAutofit/>
          </a:bodyPr>
          <a:lstStyle/>
          <a:p>
            <a:pPr algn="just"/>
            <a:r>
              <a:rPr lang="pt-BR" dirty="0" smtClean="0">
                <a:cs typeface="Arial" panose="020B0604020202020204" pitchFamily="34" charset="0"/>
              </a:rPr>
              <a:t>A análise dinâmica consiste em executar o programa analisad</a:t>
            </a:r>
            <a:r>
              <a:rPr lang="pt-BR" dirty="0" smtClean="0">
                <a:cs typeface="Arial" panose="020B0604020202020204" pitchFamily="34" charset="0"/>
              </a:rPr>
              <a:t>o com casos de teste, atribuindo valores às variáveis necessárias e verificando quais restrições podem ser aplicadas às variáveis a partir desses casos de teste.</a:t>
            </a:r>
          </a:p>
          <a:p>
            <a:pPr algn="just"/>
            <a:endParaRPr lang="pt-BR" dirty="0">
              <a:cs typeface="Arial" panose="020B0604020202020204" pitchFamily="34" charset="0"/>
            </a:endParaRPr>
          </a:p>
          <a:p>
            <a:pPr algn="just"/>
            <a:r>
              <a:rPr lang="pt-BR" dirty="0" smtClean="0">
                <a:cs typeface="Arial" panose="020B0604020202020204" pitchFamily="34" charset="0"/>
              </a:rPr>
              <a:t>A análise estática, por outro lado, utiliza interpretação abstrata, que basicamente executa uma versão abstrata do programa. O objetivo é encontrar invariantes possivelmente fracas, mas que combinadas com a análise dinâmica podem gerar invariantes mais poderosas.</a:t>
            </a:r>
          </a:p>
        </p:txBody>
      </p:sp>
    </p:spTree>
    <p:extLst>
      <p:ext uri="{BB962C8B-B14F-4D97-AF65-F5344CB8AC3E}">
        <p14:creationId xmlns:p14="http://schemas.microsoft.com/office/powerpoint/2010/main" val="135257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err="1" smtClean="0"/>
              <a:t>Introdução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Invariantes de um algoritmo consistem em afirmações booleanas que sempre são válidas para um trecho deste algoritmo. São úteis na verificação de software, e auxiliam na compreensão de algoritmos.</a:t>
            </a:r>
          </a:p>
          <a:p>
            <a:pPr algn="just"/>
            <a:endParaRPr lang="pt-BR" dirty="0" smtClean="0">
              <a:cs typeface="Arial" panose="020B0604020202020204" pitchFamily="34" charset="0"/>
            </a:endParaRPr>
          </a:p>
          <a:p>
            <a:pPr algn="just"/>
            <a:endParaRPr lang="pt-BR" dirty="0">
              <a:cs typeface="Arial" panose="020B0604020202020204" pitchFamily="34" charset="0"/>
            </a:endParaRPr>
          </a:p>
          <a:p>
            <a:pPr algn="just"/>
            <a:r>
              <a:rPr lang="pt-BR" dirty="0" smtClean="0">
                <a:cs typeface="Arial" panose="020B0604020202020204" pitchFamily="34" charset="0"/>
              </a:rPr>
              <a:t>Serão apresentados aqui as metodologias utilizadas em quatro artigos diferentes para encontrar invariantes em loops, um grande desafio da área de verificação de software.</a:t>
            </a:r>
          </a:p>
          <a:p>
            <a:pPr algn="just"/>
            <a:endParaRPr lang="pt-BR" dirty="0">
              <a:cs typeface="Arial" panose="020B0604020202020204" pitchFamily="34" charset="0"/>
            </a:endParaRPr>
          </a:p>
          <a:p>
            <a:pPr algn="just"/>
            <a:endParaRPr lang="pt-BR" dirty="0" smtClean="0">
              <a:cs typeface="Arial" panose="020B0604020202020204" pitchFamily="34" charset="0"/>
            </a:endParaRPr>
          </a:p>
        </p:txBody>
      </p:sp>
    </p:spTree>
    <p:extLst>
      <p:ext uri="{BB962C8B-B14F-4D97-AF65-F5344CB8AC3E}">
        <p14:creationId xmlns:p14="http://schemas.microsoft.com/office/powerpoint/2010/main" val="384182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PRECIS: Inferring Invariants using Program Path Guided Clustering</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O artigo propõe uma metodologia para gerar invariantes em uma função. A metodologia consiste em gerar casos de teste com várias entradas diferentes, agrupar casos similares em clusters e inferir invariantes em cima de cada um desses clusters.</a:t>
            </a:r>
          </a:p>
          <a:p>
            <a:pPr algn="just"/>
            <a:endParaRPr lang="pt-BR" dirty="0">
              <a:cs typeface="Arial" panose="020B0604020202020204" pitchFamily="34" charset="0"/>
            </a:endParaRPr>
          </a:p>
          <a:p>
            <a:pPr algn="just"/>
            <a:r>
              <a:rPr lang="pt-BR" dirty="0" smtClean="0">
                <a:cs typeface="Arial" panose="020B0604020202020204" pitchFamily="34" charset="0"/>
              </a:rPr>
              <a:t>Inicialmente, são definidas as entradas e saídas. Saídas são todos os efeitos persistentes que uma função deixa: O retorno da função, mudanças em variáveis globais, etc. A partir destas, define-se as entradas como todas as variáveis que possuem influência na saída.</a:t>
            </a:r>
          </a:p>
        </p:txBody>
      </p:sp>
    </p:spTree>
    <p:extLst>
      <p:ext uri="{BB962C8B-B14F-4D97-AF65-F5344CB8AC3E}">
        <p14:creationId xmlns:p14="http://schemas.microsoft.com/office/powerpoint/2010/main" val="176832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PRECIS: Inferring Invariants using Program Path Guided Clustering</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O agrupamento é feito em várias etapas. Inicialmente, entradas que percorrem o mesmo “caminho” na função formam grupos. </a:t>
            </a:r>
          </a:p>
          <a:p>
            <a:pPr algn="just"/>
            <a:endParaRPr lang="pt-BR" dirty="0">
              <a:cs typeface="Arial" panose="020B0604020202020204" pitchFamily="34" charset="0"/>
            </a:endParaRPr>
          </a:p>
          <a:p>
            <a:pPr algn="just"/>
            <a:r>
              <a:rPr lang="pt-BR" dirty="0" smtClean="0">
                <a:cs typeface="Arial" panose="020B0604020202020204" pitchFamily="34" charset="0"/>
              </a:rPr>
              <a:t>Em seguida, para cada grupo o algoritmo busca escrever suas saídas em função das entradas, na forma de uma combinação linear. </a:t>
            </a:r>
            <a:endParaRPr lang="pt-BR" dirty="0">
              <a:cs typeface="Arial" panose="020B0604020202020204" pitchFamily="34" charset="0"/>
            </a:endParaRPr>
          </a:p>
          <a:p>
            <a:pPr algn="just"/>
            <a:endParaRPr lang="pt-BR" dirty="0" smtClean="0">
              <a:cs typeface="Arial" panose="020B0604020202020204" pitchFamily="34" charset="0"/>
            </a:endParaRPr>
          </a:p>
          <a:p>
            <a:pPr algn="just"/>
            <a:r>
              <a:rPr lang="pt-BR" dirty="0" smtClean="0">
                <a:cs typeface="Arial" panose="020B0604020202020204" pitchFamily="34" charset="0"/>
              </a:rPr>
              <a:t>Então, grupos que compartilham a mesma função são unidos. Assim, cada função de saída passa a representar o conjunto de caminhos que podem chegar a ela. São os </a:t>
            </a:r>
            <a:r>
              <a:rPr lang="pt-BR" i="1" dirty="0" smtClean="0">
                <a:cs typeface="Arial" panose="020B0604020202020204" pitchFamily="34" charset="0"/>
              </a:rPr>
              <a:t>clusters</a:t>
            </a:r>
            <a:r>
              <a:rPr lang="pt-BR" dirty="0" smtClean="0">
                <a:cs typeface="Arial" panose="020B0604020202020204" pitchFamily="34" charset="0"/>
              </a:rPr>
              <a:t> mencionados inicialmente.</a:t>
            </a:r>
          </a:p>
        </p:txBody>
      </p:sp>
    </p:spTree>
    <p:extLst>
      <p:ext uri="{BB962C8B-B14F-4D97-AF65-F5344CB8AC3E}">
        <p14:creationId xmlns:p14="http://schemas.microsoft.com/office/powerpoint/2010/main" val="212951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PRECIS: Inferring Invariants using Program Path Guided Clustering</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Note que alguns grupos podem conter muito poucos casos de teste, insuficientes para se buscar inferir uma combinação linear.</a:t>
            </a:r>
          </a:p>
          <a:p>
            <a:pPr algn="just"/>
            <a:endParaRPr lang="pt-BR" dirty="0" smtClean="0">
              <a:cs typeface="Arial" panose="020B0604020202020204" pitchFamily="34" charset="0"/>
            </a:endParaRPr>
          </a:p>
          <a:p>
            <a:pPr algn="just"/>
            <a:endParaRPr lang="pt-BR" dirty="0">
              <a:cs typeface="Arial" panose="020B0604020202020204" pitchFamily="34" charset="0"/>
            </a:endParaRPr>
          </a:p>
          <a:p>
            <a:pPr algn="just"/>
            <a:r>
              <a:rPr lang="pt-BR" dirty="0" smtClean="0">
                <a:cs typeface="Arial" panose="020B0604020202020204" pitchFamily="34" charset="0"/>
              </a:rPr>
              <a:t>Estes grupos são “fundidos” com clusters (Que já possuem sua função definida) que possuem caminhos parecidos com os seus. Se for possível escrever uma função que atenda aos casos de teste do grupo e do cluster, a fusão é aceita.</a:t>
            </a:r>
          </a:p>
        </p:txBody>
      </p:sp>
    </p:spTree>
    <p:extLst>
      <p:ext uri="{BB962C8B-B14F-4D97-AF65-F5344CB8AC3E}">
        <p14:creationId xmlns:p14="http://schemas.microsoft.com/office/powerpoint/2010/main" val="301711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PRECIS: Inferring Invariants using Program Path Guided Clustering</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Ao final da execução do algoritmo, cada cluster estará associado a uma função linear, com casos de teste suficientes para garantir que a função é uma invariante para aquele cluster (Ou seja, para todos os caminhos naquele cluster).</a:t>
            </a:r>
          </a:p>
          <a:p>
            <a:pPr marL="0" indent="0" algn="just">
              <a:buNone/>
            </a:pPr>
            <a:endParaRPr lang="pt-BR" dirty="0">
              <a:cs typeface="Arial" panose="020B0604020202020204" pitchFamily="34" charset="0"/>
            </a:endParaRPr>
          </a:p>
          <a:p>
            <a:pPr algn="just"/>
            <a:r>
              <a:rPr lang="pt-BR" dirty="0" smtClean="0">
                <a:cs typeface="Arial" panose="020B0604020202020204" pitchFamily="34" charset="0"/>
              </a:rPr>
              <a:t>As invariantes são dadas na forma: </a:t>
            </a:r>
            <a:r>
              <a:rPr lang="pt-BR" b="1" dirty="0" smtClean="0">
                <a:cs typeface="Arial" panose="020B0604020202020204" pitchFamily="34" charset="0"/>
              </a:rPr>
              <a:t>Se</a:t>
            </a:r>
            <a:r>
              <a:rPr lang="pt-BR" dirty="0" smtClean="0">
                <a:cs typeface="Arial" panose="020B0604020202020204" pitchFamily="34" charset="0"/>
              </a:rPr>
              <a:t> </a:t>
            </a:r>
            <a:r>
              <a:rPr lang="pt-BR" i="1" dirty="0" smtClean="0">
                <a:cs typeface="Arial" panose="020B0604020202020204" pitchFamily="34" charset="0"/>
              </a:rPr>
              <a:t>caminho</a:t>
            </a:r>
            <a:r>
              <a:rPr lang="pt-BR" dirty="0" smtClean="0">
                <a:cs typeface="Arial" panose="020B0604020202020204" pitchFamily="34" charset="0"/>
              </a:rPr>
              <a:t> </a:t>
            </a:r>
            <a:r>
              <a:rPr lang="pt-BR" b="1" dirty="0" smtClean="0">
                <a:cs typeface="Arial" panose="020B0604020202020204" pitchFamily="34" charset="0"/>
              </a:rPr>
              <a:t>então </a:t>
            </a:r>
            <a:r>
              <a:rPr lang="pt-BR" i="1" dirty="0" smtClean="0">
                <a:cs typeface="Arial" panose="020B0604020202020204" pitchFamily="34" charset="0"/>
              </a:rPr>
              <a:t>função. </a:t>
            </a:r>
            <a:r>
              <a:rPr lang="pt-BR" dirty="0" smtClean="0">
                <a:cs typeface="Arial" panose="020B0604020202020204" pitchFamily="34" charset="0"/>
              </a:rPr>
              <a:t>É importante notar que o método descrito é incapaz de gerar funções não-lineares como invariantes.</a:t>
            </a:r>
          </a:p>
        </p:txBody>
      </p:sp>
    </p:spTree>
    <p:extLst>
      <p:ext uri="{BB962C8B-B14F-4D97-AF65-F5344CB8AC3E}">
        <p14:creationId xmlns:p14="http://schemas.microsoft.com/office/powerpoint/2010/main" val="205078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n-US" dirty="0"/>
              <a:t>Automatically Inferring Quantified Loop Invariants by Algorithmic Learning from Simple Templates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O método proposto por este artigo utiliza dois algoritmos diferentes e complementares: Um que desempenha o papel de “professor”, e um que desempenha o papel de “estudante”.</a:t>
            </a:r>
          </a:p>
          <a:p>
            <a:pPr marL="0" indent="0" algn="just">
              <a:buNone/>
            </a:pPr>
            <a:endParaRPr lang="pt-BR" dirty="0" smtClean="0">
              <a:cs typeface="Arial" panose="020B0604020202020204" pitchFamily="34" charset="0"/>
            </a:endParaRPr>
          </a:p>
          <a:p>
            <a:pPr algn="just"/>
            <a:r>
              <a:rPr lang="pt-BR" dirty="0" smtClean="0">
                <a:cs typeface="Arial" panose="020B0604020202020204" pitchFamily="34" charset="0"/>
              </a:rPr>
              <a:t>O objetivo do “estudante” é fazer várias consultas (</a:t>
            </a:r>
            <a:r>
              <a:rPr lang="pt-BR" i="1" dirty="0" smtClean="0">
                <a:cs typeface="Arial" panose="020B0604020202020204" pitchFamily="34" charset="0"/>
              </a:rPr>
              <a:t>Queries</a:t>
            </a:r>
            <a:r>
              <a:rPr lang="pt-BR" dirty="0" smtClean="0">
                <a:cs typeface="Arial" panose="020B0604020202020204" pitchFamily="34" charset="0"/>
              </a:rPr>
              <a:t>) de tipos pré-determinados ao “professor”, com o objetivo final de obter invariantes de um loop. O “professor” deve ser capaz de responder a estas consultas adequadamente.</a:t>
            </a:r>
          </a:p>
        </p:txBody>
      </p:sp>
    </p:spTree>
    <p:extLst>
      <p:ext uri="{BB962C8B-B14F-4D97-AF65-F5344CB8AC3E}">
        <p14:creationId xmlns:p14="http://schemas.microsoft.com/office/powerpoint/2010/main" val="119104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n-US" dirty="0"/>
              <a:t>Automatically Inferring Quantified Loop Invariants by Algorithmic Learning from Simple Templates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O modelo estudante-professor originalmente assume que o professor já conhece a invariante que se quer obter, e que esta está sob a forma de uma expressão booleana. Com base nessa certeza, o estudante pode fazer dois tipos de consultas:</a:t>
            </a:r>
          </a:p>
          <a:p>
            <a:pPr lvl="1" algn="just"/>
            <a:r>
              <a:rPr lang="pt-BR" i="1" dirty="0" smtClean="0">
                <a:cs typeface="Arial" panose="020B0604020202020204" pitchFamily="34" charset="0"/>
              </a:rPr>
              <a:t>EQ(B)</a:t>
            </a:r>
            <a:r>
              <a:rPr lang="pt-BR" dirty="0" smtClean="0">
                <a:cs typeface="Arial" panose="020B0604020202020204" pitchFamily="34" charset="0"/>
              </a:rPr>
              <a:t>, uma query de equivalência. O objetivo é saber se a expressão booleana B é equivalente à invariante conhecida pelo professor.</a:t>
            </a:r>
          </a:p>
          <a:p>
            <a:pPr lvl="1" algn="just"/>
            <a:r>
              <a:rPr lang="pt-BR" i="1" dirty="0" smtClean="0">
                <a:cs typeface="Arial" panose="020B0604020202020204" pitchFamily="34" charset="0"/>
              </a:rPr>
              <a:t>MEM(V)</a:t>
            </a:r>
            <a:r>
              <a:rPr lang="pt-BR" dirty="0" smtClean="0">
                <a:cs typeface="Arial" panose="020B0604020202020204" pitchFamily="34" charset="0"/>
              </a:rPr>
              <a:t>, uma query de participação. Seja V uma valoração para as variáveis relevantes à invariante. A consulta deseja saber se a invariante conhecida pelo professor retorna </a:t>
            </a:r>
            <a:r>
              <a:rPr lang="pt-BR" dirty="0" err="1" smtClean="0">
                <a:cs typeface="Arial" panose="020B0604020202020204" pitchFamily="34" charset="0"/>
              </a:rPr>
              <a:t>True</a:t>
            </a:r>
            <a:r>
              <a:rPr lang="pt-BR" dirty="0" smtClean="0">
                <a:cs typeface="Arial" panose="020B0604020202020204" pitchFamily="34" charset="0"/>
              </a:rPr>
              <a:t> ou False quando suas variáveis recebem V como valoração.</a:t>
            </a:r>
            <a:endParaRPr lang="pt-BR" i="1" dirty="0" smtClean="0">
              <a:cs typeface="Arial" panose="020B0604020202020204" pitchFamily="34" charset="0"/>
            </a:endParaRPr>
          </a:p>
        </p:txBody>
      </p:sp>
    </p:spTree>
    <p:extLst>
      <p:ext uri="{BB962C8B-B14F-4D97-AF65-F5344CB8AC3E}">
        <p14:creationId xmlns:p14="http://schemas.microsoft.com/office/powerpoint/2010/main" val="155038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n-US" dirty="0"/>
              <a:t>Automatically Inferring Quantified Loop Invariants by Algorithmic Learning from Simple Templates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838200" y="1825625"/>
            <a:ext cx="10680700" cy="4351338"/>
          </a:xfrm>
        </p:spPr>
        <p:txBody>
          <a:bodyPr>
            <a:normAutofit lnSpcReduction="10000"/>
          </a:bodyPr>
          <a:lstStyle/>
          <a:p>
            <a:pPr algn="just"/>
            <a:r>
              <a:rPr lang="pt-BR" dirty="0" smtClean="0">
                <a:cs typeface="Arial" panose="020B0604020202020204" pitchFamily="34" charset="0"/>
              </a:rPr>
              <a:t>Na prática, é óbvio que o professor não tem como saber a invariante (Afinal o objetivo do algoritmo é encontra-la).</a:t>
            </a:r>
          </a:p>
          <a:p>
            <a:pPr algn="just"/>
            <a:endParaRPr lang="pt-BR" sz="1400" i="1" dirty="0">
              <a:cs typeface="Arial" panose="020B0604020202020204" pitchFamily="34" charset="0"/>
            </a:endParaRPr>
          </a:p>
          <a:p>
            <a:pPr algn="just"/>
            <a:r>
              <a:rPr lang="pt-BR" dirty="0" smtClean="0">
                <a:cs typeface="Arial" panose="020B0604020202020204" pitchFamily="34" charset="0"/>
              </a:rPr>
              <a:t>Para contornar este contratempo, a proposta do artigo é utilizar certas propriedades das invariantes para responder as consultas de forma aproximada. Às consultas que não podem ser resolvidas dessa forma, o algoritmo dá uma resposta aleatória.</a:t>
            </a:r>
          </a:p>
          <a:p>
            <a:pPr marL="0" indent="0" algn="just">
              <a:buNone/>
            </a:pPr>
            <a:endParaRPr lang="pt-BR" sz="1500" dirty="0">
              <a:cs typeface="Arial" panose="020B0604020202020204" pitchFamily="34" charset="0"/>
            </a:endParaRPr>
          </a:p>
          <a:p>
            <a:pPr algn="just"/>
            <a:r>
              <a:rPr lang="pt-BR" dirty="0" smtClean="0">
                <a:cs typeface="Arial" panose="020B0604020202020204" pitchFamily="34" charset="0"/>
              </a:rPr>
              <a:t>A justificativa é, segundo o artigo, que as consultas que podem ser resolvidas por aproximação são suficientes para gerar qualquer invariante.</a:t>
            </a:r>
          </a:p>
        </p:txBody>
      </p:sp>
    </p:spTree>
    <p:extLst>
      <p:ext uri="{BB962C8B-B14F-4D97-AF65-F5344CB8AC3E}">
        <p14:creationId xmlns:p14="http://schemas.microsoft.com/office/powerpoint/2010/main" val="24833910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TotalTime>
  <Words>1160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Calibri</vt:lpstr>
      <vt:lpstr>Calibri Light</vt:lpstr>
      <vt:lpstr>Tema do Office</vt:lpstr>
      <vt:lpstr>Inferência de invariantes  em loops</vt:lpstr>
      <vt:lpstr>Introdução</vt:lpstr>
      <vt:lpstr>PRECIS: Inferring Invariants using Program Path Guided Clustering</vt:lpstr>
      <vt:lpstr>PRECIS: Inferring Invariants using Program Path Guided Clustering</vt:lpstr>
      <vt:lpstr>PRECIS: Inferring Invariants using Program Path Guided Clustering</vt:lpstr>
      <vt:lpstr>PRECIS: Inferring Invariants using Program Path Guided Clustering</vt:lpstr>
      <vt:lpstr>Automatically Inferring Quantified Loop Invariants by Algorithmic Learning from Simple Templates</vt:lpstr>
      <vt:lpstr>Automatically Inferring Quantified Loop Invariants by Algorithmic Learning from Simple Templates</vt:lpstr>
      <vt:lpstr>Automatically Inferring Quantified Loop Invariants by Algorithmic Learning from Simple Templates</vt:lpstr>
      <vt:lpstr>Automatically Inferring Quantified Loop Invariants by Algorithmic Learning from Simple Templates</vt:lpstr>
      <vt:lpstr>Automatically Inferring Quantified Loop Invariants by Algorithmic Learning from Simple Templates</vt:lpstr>
      <vt:lpstr>Accelerated Invariant Generation for C Programs with Aspic and C2fsm</vt:lpstr>
      <vt:lpstr>InvGen: An Efficient Invariant Generator</vt:lpstr>
      <vt:lpstr>InvGen: An Efficient Invariant Generator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Gomes</dc:creator>
  <cp:lastModifiedBy>lucas Gomes</cp:lastModifiedBy>
  <cp:revision>53</cp:revision>
  <dcterms:created xsi:type="dcterms:W3CDTF">2018-08-30T05:41:52Z</dcterms:created>
  <dcterms:modified xsi:type="dcterms:W3CDTF">2018-09-02T21:34:13Z</dcterms:modified>
</cp:coreProperties>
</file>