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1" r:id="rId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snapToGrid="0">
      <p:cViewPr varScale="1">
        <p:scale>
          <a:sx n="76" d="100"/>
          <a:sy n="76" d="100"/>
        </p:scale>
        <p:origin x="55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7FA7C5FA-E54D-49E4-BBF9-FE52D242837C}" type="datetimeFigureOut">
              <a:rPr lang="pt-BR" smtClean="0"/>
              <a:t>30/08/2018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9B8751A-6EDD-4855-8B01-7FCF1070192F}" type="slidenum">
              <a:rPr lang="pt-BR" smtClean="0"/>
              <a:t>‹nº›</a:t>
            </a:fld>
            <a:endParaRPr lang="pt-BR"/>
          </a:p>
        </p:txBody>
      </p:sp>
    </p:spTree>
    <p:extLst>
      <p:ext uri="{BB962C8B-B14F-4D97-AF65-F5344CB8AC3E}">
        <p14:creationId xmlns:p14="http://schemas.microsoft.com/office/powerpoint/2010/main" val="842581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FA7C5FA-E54D-49E4-BBF9-FE52D242837C}" type="datetimeFigureOut">
              <a:rPr lang="pt-BR" smtClean="0"/>
              <a:t>30/08/2018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9B8751A-6EDD-4855-8B01-7FCF1070192F}" type="slidenum">
              <a:rPr lang="pt-BR" smtClean="0"/>
              <a:t>‹nº›</a:t>
            </a:fld>
            <a:endParaRPr lang="pt-BR"/>
          </a:p>
        </p:txBody>
      </p:sp>
    </p:spTree>
    <p:extLst>
      <p:ext uri="{BB962C8B-B14F-4D97-AF65-F5344CB8AC3E}">
        <p14:creationId xmlns:p14="http://schemas.microsoft.com/office/powerpoint/2010/main" val="2209200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FA7C5FA-E54D-49E4-BBF9-FE52D242837C}" type="datetimeFigureOut">
              <a:rPr lang="pt-BR" smtClean="0"/>
              <a:t>30/08/2018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9B8751A-6EDD-4855-8B01-7FCF1070192F}" type="slidenum">
              <a:rPr lang="pt-BR" smtClean="0"/>
              <a:t>‹nº›</a:t>
            </a:fld>
            <a:endParaRPr lang="pt-BR"/>
          </a:p>
        </p:txBody>
      </p:sp>
    </p:spTree>
    <p:extLst>
      <p:ext uri="{BB962C8B-B14F-4D97-AF65-F5344CB8AC3E}">
        <p14:creationId xmlns:p14="http://schemas.microsoft.com/office/powerpoint/2010/main" val="1159723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FA7C5FA-E54D-49E4-BBF9-FE52D242837C}" type="datetimeFigureOut">
              <a:rPr lang="pt-BR" smtClean="0"/>
              <a:t>30/08/2018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9B8751A-6EDD-4855-8B01-7FCF1070192F}" type="slidenum">
              <a:rPr lang="pt-BR" smtClean="0"/>
              <a:t>‹nº›</a:t>
            </a:fld>
            <a:endParaRPr lang="pt-BR"/>
          </a:p>
        </p:txBody>
      </p:sp>
    </p:spTree>
    <p:extLst>
      <p:ext uri="{BB962C8B-B14F-4D97-AF65-F5344CB8AC3E}">
        <p14:creationId xmlns:p14="http://schemas.microsoft.com/office/powerpoint/2010/main" val="1790707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7FA7C5FA-E54D-49E4-BBF9-FE52D242837C}" type="datetimeFigureOut">
              <a:rPr lang="pt-BR" smtClean="0"/>
              <a:t>30/08/2018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9B8751A-6EDD-4855-8B01-7FCF1070192F}" type="slidenum">
              <a:rPr lang="pt-BR" smtClean="0"/>
              <a:t>‹nº›</a:t>
            </a:fld>
            <a:endParaRPr lang="pt-BR"/>
          </a:p>
        </p:txBody>
      </p:sp>
    </p:spTree>
    <p:extLst>
      <p:ext uri="{BB962C8B-B14F-4D97-AF65-F5344CB8AC3E}">
        <p14:creationId xmlns:p14="http://schemas.microsoft.com/office/powerpoint/2010/main" val="3685060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7FA7C5FA-E54D-49E4-BBF9-FE52D242837C}" type="datetimeFigureOut">
              <a:rPr lang="pt-BR" smtClean="0"/>
              <a:t>30/08/2018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9B8751A-6EDD-4855-8B01-7FCF1070192F}" type="slidenum">
              <a:rPr lang="pt-BR" smtClean="0"/>
              <a:t>‹nº›</a:t>
            </a:fld>
            <a:endParaRPr lang="pt-BR"/>
          </a:p>
        </p:txBody>
      </p:sp>
    </p:spTree>
    <p:extLst>
      <p:ext uri="{BB962C8B-B14F-4D97-AF65-F5344CB8AC3E}">
        <p14:creationId xmlns:p14="http://schemas.microsoft.com/office/powerpoint/2010/main" val="762609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7FA7C5FA-E54D-49E4-BBF9-FE52D242837C}" type="datetimeFigureOut">
              <a:rPr lang="pt-BR" smtClean="0"/>
              <a:t>30/08/2018</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79B8751A-6EDD-4855-8B01-7FCF1070192F}" type="slidenum">
              <a:rPr lang="pt-BR" smtClean="0"/>
              <a:t>‹nº›</a:t>
            </a:fld>
            <a:endParaRPr lang="pt-BR"/>
          </a:p>
        </p:txBody>
      </p:sp>
    </p:spTree>
    <p:extLst>
      <p:ext uri="{BB962C8B-B14F-4D97-AF65-F5344CB8AC3E}">
        <p14:creationId xmlns:p14="http://schemas.microsoft.com/office/powerpoint/2010/main" val="1801664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7FA7C5FA-E54D-49E4-BBF9-FE52D242837C}" type="datetimeFigureOut">
              <a:rPr lang="pt-BR" smtClean="0"/>
              <a:t>30/08/2018</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79B8751A-6EDD-4855-8B01-7FCF1070192F}" type="slidenum">
              <a:rPr lang="pt-BR" smtClean="0"/>
              <a:t>‹nº›</a:t>
            </a:fld>
            <a:endParaRPr lang="pt-BR"/>
          </a:p>
        </p:txBody>
      </p:sp>
    </p:spTree>
    <p:extLst>
      <p:ext uri="{BB962C8B-B14F-4D97-AF65-F5344CB8AC3E}">
        <p14:creationId xmlns:p14="http://schemas.microsoft.com/office/powerpoint/2010/main" val="1464462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7FA7C5FA-E54D-49E4-BBF9-FE52D242837C}" type="datetimeFigureOut">
              <a:rPr lang="pt-BR" smtClean="0"/>
              <a:t>30/08/2018</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79B8751A-6EDD-4855-8B01-7FCF1070192F}" type="slidenum">
              <a:rPr lang="pt-BR" smtClean="0"/>
              <a:t>‹nº›</a:t>
            </a:fld>
            <a:endParaRPr lang="pt-BR"/>
          </a:p>
        </p:txBody>
      </p:sp>
    </p:spTree>
    <p:extLst>
      <p:ext uri="{BB962C8B-B14F-4D97-AF65-F5344CB8AC3E}">
        <p14:creationId xmlns:p14="http://schemas.microsoft.com/office/powerpoint/2010/main" val="568349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7FA7C5FA-E54D-49E4-BBF9-FE52D242837C}" type="datetimeFigureOut">
              <a:rPr lang="pt-BR" smtClean="0"/>
              <a:t>30/08/2018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9B8751A-6EDD-4855-8B01-7FCF1070192F}" type="slidenum">
              <a:rPr lang="pt-BR" smtClean="0"/>
              <a:t>‹nº›</a:t>
            </a:fld>
            <a:endParaRPr lang="pt-BR"/>
          </a:p>
        </p:txBody>
      </p:sp>
    </p:spTree>
    <p:extLst>
      <p:ext uri="{BB962C8B-B14F-4D97-AF65-F5344CB8AC3E}">
        <p14:creationId xmlns:p14="http://schemas.microsoft.com/office/powerpoint/2010/main" val="2596702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7FA7C5FA-E54D-49E4-BBF9-FE52D242837C}" type="datetimeFigureOut">
              <a:rPr lang="pt-BR" smtClean="0"/>
              <a:t>30/08/2018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9B8751A-6EDD-4855-8B01-7FCF1070192F}" type="slidenum">
              <a:rPr lang="pt-BR" smtClean="0"/>
              <a:t>‹nº›</a:t>
            </a:fld>
            <a:endParaRPr lang="pt-BR"/>
          </a:p>
        </p:txBody>
      </p:sp>
    </p:spTree>
    <p:extLst>
      <p:ext uri="{BB962C8B-B14F-4D97-AF65-F5344CB8AC3E}">
        <p14:creationId xmlns:p14="http://schemas.microsoft.com/office/powerpoint/2010/main" val="77863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A7C5FA-E54D-49E4-BBF9-FE52D242837C}" type="datetimeFigureOut">
              <a:rPr lang="pt-BR" smtClean="0"/>
              <a:t>30/08/2018</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B8751A-6EDD-4855-8B01-7FCF1070192F}" type="slidenum">
              <a:rPr lang="pt-BR" smtClean="0"/>
              <a:t>‹nº›</a:t>
            </a:fld>
            <a:endParaRPr lang="pt-BR"/>
          </a:p>
        </p:txBody>
      </p:sp>
    </p:spTree>
    <p:extLst>
      <p:ext uri="{BB962C8B-B14F-4D97-AF65-F5344CB8AC3E}">
        <p14:creationId xmlns:p14="http://schemas.microsoft.com/office/powerpoint/2010/main" val="1269647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dirty="0"/>
          </a:p>
        </p:txBody>
      </p:sp>
      <p:sp>
        <p:nvSpPr>
          <p:cNvPr id="3" name="Subtítulo 2"/>
          <p:cNvSpPr>
            <a:spLocks noGrp="1"/>
          </p:cNvSpPr>
          <p:nvPr>
            <p:ph type="subTitle" idx="1"/>
          </p:nvPr>
        </p:nvSpPr>
        <p:spPr/>
        <p:txBody>
          <a:bodyPr/>
          <a:lstStyle/>
          <a:p>
            <a:endParaRPr lang="pt-BR"/>
          </a:p>
        </p:txBody>
      </p:sp>
    </p:spTree>
    <p:extLst>
      <p:ext uri="{BB962C8B-B14F-4D97-AF65-F5344CB8AC3E}">
        <p14:creationId xmlns:p14="http://schemas.microsoft.com/office/powerpoint/2010/main" val="3069815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err="1" smtClean="0"/>
              <a:t>Introdução</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p:txBody>
          <a:bodyPr/>
          <a:lstStyle/>
          <a:p>
            <a:pPr algn="just"/>
            <a:r>
              <a:rPr lang="pt-BR" dirty="0" smtClean="0">
                <a:cs typeface="Arial" panose="020B0604020202020204" pitchFamily="34" charset="0"/>
              </a:rPr>
              <a:t>Invariantes de um algoritmo consistem em afirmações booleanas que sempre são válidas para um trecho deste algoritmo. São úteis na verificação de software, e auxiliam na compreensão de algoritmos.</a:t>
            </a:r>
          </a:p>
          <a:p>
            <a:pPr algn="just"/>
            <a:endParaRPr lang="pt-BR" dirty="0" smtClean="0">
              <a:cs typeface="Arial" panose="020B0604020202020204" pitchFamily="34" charset="0"/>
            </a:endParaRPr>
          </a:p>
          <a:p>
            <a:pPr algn="just"/>
            <a:endParaRPr lang="pt-BR" dirty="0">
              <a:cs typeface="Arial" panose="020B0604020202020204" pitchFamily="34" charset="0"/>
            </a:endParaRPr>
          </a:p>
          <a:p>
            <a:pPr algn="just"/>
            <a:r>
              <a:rPr lang="pt-BR" dirty="0" smtClean="0">
                <a:cs typeface="Arial" panose="020B0604020202020204" pitchFamily="34" charset="0"/>
              </a:rPr>
              <a:t>Serão </a:t>
            </a:r>
            <a:r>
              <a:rPr lang="pt-BR" dirty="0" smtClean="0">
                <a:cs typeface="Arial" panose="020B0604020202020204" pitchFamily="34" charset="0"/>
              </a:rPr>
              <a:t>apresentados aqui as metodologias utilizadas em quatro artigos diferentes para encontrar invariantes em loops, um grande desafio da </a:t>
            </a:r>
            <a:r>
              <a:rPr lang="pt-BR" dirty="0" smtClean="0">
                <a:cs typeface="Arial" panose="020B0604020202020204" pitchFamily="34" charset="0"/>
              </a:rPr>
              <a:t>área de </a:t>
            </a:r>
            <a:r>
              <a:rPr lang="pt-BR" dirty="0" smtClean="0">
                <a:cs typeface="Arial" panose="020B0604020202020204" pitchFamily="34" charset="0"/>
              </a:rPr>
              <a:t>verificação de software.</a:t>
            </a:r>
          </a:p>
          <a:p>
            <a:pPr algn="just"/>
            <a:endParaRPr lang="pt-BR" dirty="0">
              <a:cs typeface="Arial" panose="020B0604020202020204" pitchFamily="34" charset="0"/>
            </a:endParaRPr>
          </a:p>
          <a:p>
            <a:pPr algn="just"/>
            <a:endParaRPr lang="pt-BR" dirty="0" smtClean="0">
              <a:cs typeface="Arial" panose="020B0604020202020204" pitchFamily="34" charset="0"/>
            </a:endParaRPr>
          </a:p>
        </p:txBody>
      </p:sp>
    </p:spTree>
    <p:extLst>
      <p:ext uri="{BB962C8B-B14F-4D97-AF65-F5344CB8AC3E}">
        <p14:creationId xmlns:p14="http://schemas.microsoft.com/office/powerpoint/2010/main" val="3841820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smtClean="0"/>
              <a:t>PRECIS: Inferring Invariants using Program Path Guided Clustering</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p:txBody>
          <a:bodyPr/>
          <a:lstStyle/>
          <a:p>
            <a:pPr algn="just"/>
            <a:r>
              <a:rPr lang="pt-BR" dirty="0" smtClean="0">
                <a:cs typeface="Arial" panose="020B0604020202020204" pitchFamily="34" charset="0"/>
              </a:rPr>
              <a:t>O artigo propõe uma metodologia para gerar invariantes em uma função. A metodologia consiste em gerar casos de teste com várias entradas diferentes, agrupar casos similares em clusters e inferir invariantes em cima de cada um desses clusters.</a:t>
            </a:r>
          </a:p>
          <a:p>
            <a:pPr algn="just"/>
            <a:endParaRPr lang="pt-BR" dirty="0">
              <a:cs typeface="Arial" panose="020B0604020202020204" pitchFamily="34" charset="0"/>
            </a:endParaRPr>
          </a:p>
          <a:p>
            <a:pPr algn="just"/>
            <a:r>
              <a:rPr lang="pt-BR" dirty="0" smtClean="0">
                <a:cs typeface="Arial" panose="020B0604020202020204" pitchFamily="34" charset="0"/>
              </a:rPr>
              <a:t>Inicialmente, são definidas as entradas e saídas. Saídas são todos os efeitos persistentes que uma função deixa: O retorno da função, mudanças em variáveis globais, etc. A partir destas, define-se as entradas como todas as variáveis que possuem influência na saída.</a:t>
            </a:r>
            <a:endParaRPr lang="pt-BR" dirty="0" smtClean="0">
              <a:cs typeface="Arial" panose="020B0604020202020204" pitchFamily="34" charset="0"/>
            </a:endParaRPr>
          </a:p>
        </p:txBody>
      </p:sp>
    </p:spTree>
    <p:extLst>
      <p:ext uri="{BB962C8B-B14F-4D97-AF65-F5344CB8AC3E}">
        <p14:creationId xmlns:p14="http://schemas.microsoft.com/office/powerpoint/2010/main" val="1768321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smtClean="0"/>
              <a:t>PRECIS: Inferring Invariants using Program Path Guided Clustering</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p:txBody>
          <a:bodyPr/>
          <a:lstStyle/>
          <a:p>
            <a:pPr algn="just"/>
            <a:r>
              <a:rPr lang="pt-BR" dirty="0" smtClean="0">
                <a:cs typeface="Arial" panose="020B0604020202020204" pitchFamily="34" charset="0"/>
              </a:rPr>
              <a:t>O agrupamento é feito em várias etapas. Inicialmente</a:t>
            </a:r>
            <a:r>
              <a:rPr lang="pt-BR" dirty="0" smtClean="0">
                <a:cs typeface="Arial" panose="020B0604020202020204" pitchFamily="34" charset="0"/>
              </a:rPr>
              <a:t>, entradas que percorrem o mesmo “caminho” na função formam grupos. </a:t>
            </a:r>
          </a:p>
          <a:p>
            <a:pPr algn="just"/>
            <a:endParaRPr lang="pt-BR" dirty="0">
              <a:cs typeface="Arial" panose="020B0604020202020204" pitchFamily="34" charset="0"/>
            </a:endParaRPr>
          </a:p>
          <a:p>
            <a:pPr algn="just"/>
            <a:r>
              <a:rPr lang="pt-BR" dirty="0" smtClean="0">
                <a:cs typeface="Arial" panose="020B0604020202020204" pitchFamily="34" charset="0"/>
              </a:rPr>
              <a:t>Em seguida, para cada grupo o algoritmo busca escrever suas saídas em função das entradas, na forma de uma combinação linear. </a:t>
            </a:r>
            <a:endParaRPr lang="pt-BR" dirty="0">
              <a:cs typeface="Arial" panose="020B0604020202020204" pitchFamily="34" charset="0"/>
            </a:endParaRPr>
          </a:p>
          <a:p>
            <a:pPr algn="just"/>
            <a:endParaRPr lang="pt-BR" dirty="0" smtClean="0">
              <a:cs typeface="Arial" panose="020B0604020202020204" pitchFamily="34" charset="0"/>
            </a:endParaRPr>
          </a:p>
          <a:p>
            <a:pPr algn="just"/>
            <a:r>
              <a:rPr lang="pt-BR" dirty="0" smtClean="0">
                <a:cs typeface="Arial" panose="020B0604020202020204" pitchFamily="34" charset="0"/>
              </a:rPr>
              <a:t>Então, grupos que compartilham a mesma função são unidos. Assim, cada função de saída passa a representar o conjunto de caminhos que podem chegar a ela. São os </a:t>
            </a:r>
            <a:r>
              <a:rPr lang="pt-BR" i="1" dirty="0" smtClean="0">
                <a:cs typeface="Arial" panose="020B0604020202020204" pitchFamily="34" charset="0"/>
              </a:rPr>
              <a:t>clusters</a:t>
            </a:r>
            <a:r>
              <a:rPr lang="pt-BR" dirty="0" smtClean="0">
                <a:cs typeface="Arial" panose="020B0604020202020204" pitchFamily="34" charset="0"/>
              </a:rPr>
              <a:t> mencionados inicialmente.</a:t>
            </a:r>
          </a:p>
        </p:txBody>
      </p:sp>
    </p:spTree>
    <p:extLst>
      <p:ext uri="{BB962C8B-B14F-4D97-AF65-F5344CB8AC3E}">
        <p14:creationId xmlns:p14="http://schemas.microsoft.com/office/powerpoint/2010/main" val="2129510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smtClean="0"/>
              <a:t>PRECIS: Inferring Invariants using Program Path Guided Clustering</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p:txBody>
          <a:bodyPr/>
          <a:lstStyle/>
          <a:p>
            <a:pPr algn="just"/>
            <a:r>
              <a:rPr lang="pt-BR" dirty="0" smtClean="0">
                <a:cs typeface="Arial" panose="020B0604020202020204" pitchFamily="34" charset="0"/>
              </a:rPr>
              <a:t>Note que alguns grupos podem conter muito poucos casos de teste, insuficientes para se buscar inferir uma combinação linear.</a:t>
            </a:r>
          </a:p>
          <a:p>
            <a:pPr algn="just"/>
            <a:endParaRPr lang="pt-BR" dirty="0" smtClean="0">
              <a:cs typeface="Arial" panose="020B0604020202020204" pitchFamily="34" charset="0"/>
            </a:endParaRPr>
          </a:p>
          <a:p>
            <a:pPr algn="just"/>
            <a:endParaRPr lang="pt-BR" dirty="0">
              <a:cs typeface="Arial" panose="020B0604020202020204" pitchFamily="34" charset="0"/>
            </a:endParaRPr>
          </a:p>
          <a:p>
            <a:pPr algn="just"/>
            <a:r>
              <a:rPr lang="pt-BR" dirty="0" smtClean="0">
                <a:cs typeface="Arial" panose="020B0604020202020204" pitchFamily="34" charset="0"/>
              </a:rPr>
              <a:t>Estes grupos são “fundidos” com clusters (Que já possuem sua função definida) que possuem caminhos parecidos com os seus. Se for possível escrever uma função que atenda aos casos de teste do grupo e do cluster, a fusão é aceita.</a:t>
            </a:r>
          </a:p>
        </p:txBody>
      </p:sp>
    </p:spTree>
    <p:extLst>
      <p:ext uri="{BB962C8B-B14F-4D97-AF65-F5344CB8AC3E}">
        <p14:creationId xmlns:p14="http://schemas.microsoft.com/office/powerpoint/2010/main" val="3017111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smtClean="0"/>
              <a:t>PRECIS: Inferring Invariants using Program Path Guided Clustering</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p:txBody>
          <a:bodyPr/>
          <a:lstStyle/>
          <a:p>
            <a:pPr algn="just"/>
            <a:r>
              <a:rPr lang="pt-BR" dirty="0" smtClean="0">
                <a:cs typeface="Arial" panose="020B0604020202020204" pitchFamily="34" charset="0"/>
              </a:rPr>
              <a:t>Ao final da execução do algoritmo, cada cluster estará associado a uma função linear, com casos de teste suficientes para garantir que a função é uma invariante para aquele cluster (Ou seja, para todos os caminhos naquele cluster).</a:t>
            </a:r>
          </a:p>
          <a:p>
            <a:pPr marL="0" indent="0" algn="just">
              <a:buNone/>
            </a:pPr>
            <a:endParaRPr lang="pt-BR" dirty="0">
              <a:cs typeface="Arial" panose="020B0604020202020204" pitchFamily="34" charset="0"/>
            </a:endParaRPr>
          </a:p>
          <a:p>
            <a:pPr algn="just"/>
            <a:r>
              <a:rPr lang="pt-BR" dirty="0" smtClean="0">
                <a:cs typeface="Arial" panose="020B0604020202020204" pitchFamily="34" charset="0"/>
              </a:rPr>
              <a:t>As invariantes são dadas na forma: </a:t>
            </a:r>
            <a:r>
              <a:rPr lang="pt-BR" b="1" dirty="0" smtClean="0">
                <a:cs typeface="Arial" panose="020B0604020202020204" pitchFamily="34" charset="0"/>
              </a:rPr>
              <a:t>Se</a:t>
            </a:r>
            <a:r>
              <a:rPr lang="pt-BR" dirty="0" smtClean="0">
                <a:cs typeface="Arial" panose="020B0604020202020204" pitchFamily="34" charset="0"/>
              </a:rPr>
              <a:t> </a:t>
            </a:r>
            <a:r>
              <a:rPr lang="pt-BR" i="1" dirty="0" smtClean="0">
                <a:cs typeface="Arial" panose="020B0604020202020204" pitchFamily="34" charset="0"/>
              </a:rPr>
              <a:t>caminho</a:t>
            </a:r>
            <a:r>
              <a:rPr lang="pt-BR" dirty="0" smtClean="0">
                <a:cs typeface="Arial" panose="020B0604020202020204" pitchFamily="34" charset="0"/>
              </a:rPr>
              <a:t> </a:t>
            </a:r>
            <a:r>
              <a:rPr lang="pt-BR" b="1" dirty="0" smtClean="0">
                <a:cs typeface="Arial" panose="020B0604020202020204" pitchFamily="34" charset="0"/>
              </a:rPr>
              <a:t>então </a:t>
            </a:r>
            <a:r>
              <a:rPr lang="pt-BR" i="1" dirty="0" smtClean="0">
                <a:cs typeface="Arial" panose="020B0604020202020204" pitchFamily="34" charset="0"/>
              </a:rPr>
              <a:t>função. </a:t>
            </a:r>
            <a:r>
              <a:rPr lang="pt-BR" dirty="0" smtClean="0">
                <a:cs typeface="Arial" panose="020B0604020202020204" pitchFamily="34" charset="0"/>
              </a:rPr>
              <a:t>É importante notar que o método descrito é incapaz de gerar funções não-lineares como invariantes.</a:t>
            </a:r>
          </a:p>
        </p:txBody>
      </p:sp>
    </p:spTree>
    <p:extLst>
      <p:ext uri="{BB962C8B-B14F-4D97-AF65-F5344CB8AC3E}">
        <p14:creationId xmlns:p14="http://schemas.microsoft.com/office/powerpoint/2010/main" val="2050787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n-US" dirty="0"/>
              <a:t>Automatically Inferring Quantified Loop Invariants by Algorithmic Learning from Simple Templates</a:t>
            </a:r>
            <a:endParaRPr lang="pt-BR" dirty="0">
              <a:latin typeface="Arial" panose="020B0604020202020204" pitchFamily="34" charset="0"/>
              <a:cs typeface="Arial" panose="020B0604020202020204" pitchFamily="34" charset="0"/>
            </a:endParaRPr>
          </a:p>
        </p:txBody>
      </p:sp>
      <p:sp>
        <p:nvSpPr>
          <p:cNvPr id="3" name="Espaço Reservado para Conteúdo 2"/>
          <p:cNvSpPr>
            <a:spLocks noGrp="1"/>
          </p:cNvSpPr>
          <p:nvPr>
            <p:ph idx="1"/>
          </p:nvPr>
        </p:nvSpPr>
        <p:spPr/>
        <p:txBody>
          <a:bodyPr/>
          <a:lstStyle/>
          <a:p>
            <a:pPr algn="just"/>
            <a:endParaRPr lang="pt-BR" dirty="0" smtClean="0">
              <a:cs typeface="Arial" panose="020B0604020202020204" pitchFamily="34" charset="0"/>
            </a:endParaRPr>
          </a:p>
        </p:txBody>
      </p:sp>
    </p:spTree>
    <p:extLst>
      <p:ext uri="{BB962C8B-B14F-4D97-AF65-F5344CB8AC3E}">
        <p14:creationId xmlns:p14="http://schemas.microsoft.com/office/powerpoint/2010/main" val="1191046301"/>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418</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7</vt:i4>
      </vt:variant>
    </vt:vector>
  </HeadingPairs>
  <TitlesOfParts>
    <vt:vector size="11" baseType="lpstr">
      <vt:lpstr>Arial</vt:lpstr>
      <vt:lpstr>Calibri</vt:lpstr>
      <vt:lpstr>Calibri Light</vt:lpstr>
      <vt:lpstr>Tema do Office</vt:lpstr>
      <vt:lpstr>Apresentação do PowerPoint</vt:lpstr>
      <vt:lpstr>Introdução</vt:lpstr>
      <vt:lpstr>PRECIS: Inferring Invariants using Program Path Guided Clustering</vt:lpstr>
      <vt:lpstr>PRECIS: Inferring Invariants using Program Path Guided Clustering</vt:lpstr>
      <vt:lpstr>PRECIS: Inferring Invariants using Program Path Guided Clustering</vt:lpstr>
      <vt:lpstr>PRECIS: Inferring Invariants using Program Path Guided Clustering</vt:lpstr>
      <vt:lpstr>Automatically Inferring Quantified Loop Invariants by Algorithmic Learning from Simple Templates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lucas Gomes</dc:creator>
  <cp:lastModifiedBy>lucas Gomes</cp:lastModifiedBy>
  <cp:revision>21</cp:revision>
  <dcterms:created xsi:type="dcterms:W3CDTF">2018-08-30T05:41:52Z</dcterms:created>
  <dcterms:modified xsi:type="dcterms:W3CDTF">2018-08-30T23:32:17Z</dcterms:modified>
</cp:coreProperties>
</file>