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6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F0-00C2-4BF0-A10A-DB6ED64009B8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342E-1FEB-4679-95FD-0A3684823F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63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F0-00C2-4BF0-A10A-DB6ED64009B8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342E-1FEB-4679-95FD-0A3684823F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28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F0-00C2-4BF0-A10A-DB6ED64009B8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342E-1FEB-4679-95FD-0A3684823F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31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F0-00C2-4BF0-A10A-DB6ED64009B8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342E-1FEB-4679-95FD-0A3684823F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42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F0-00C2-4BF0-A10A-DB6ED64009B8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342E-1FEB-4679-95FD-0A3684823F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25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F0-00C2-4BF0-A10A-DB6ED64009B8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342E-1FEB-4679-95FD-0A3684823F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F0-00C2-4BF0-A10A-DB6ED64009B8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342E-1FEB-4679-95FD-0A3684823F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73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F0-00C2-4BF0-A10A-DB6ED64009B8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342E-1FEB-4679-95FD-0A3684823F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8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F0-00C2-4BF0-A10A-DB6ED64009B8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342E-1FEB-4679-95FD-0A3684823F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42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F0-00C2-4BF0-A10A-DB6ED64009B8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342E-1FEB-4679-95FD-0A3684823F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19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F0-00C2-4BF0-A10A-DB6ED64009B8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342E-1FEB-4679-95FD-0A3684823F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77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B34F0-00C2-4BF0-A10A-DB6ED64009B8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B342E-1FEB-4679-95FD-0A3684823F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2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arcados.com.br/algoritmos-geneticos-e-controladores-pid/" TargetMode="External"/><Relationship Id="rId2" Type="http://schemas.openxmlformats.org/officeDocument/2006/relationships/hyperlink" Target="https://www.elprocus.com/the-working-of-a-pid-controll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Utilização de algoritmos genéticos para sintonia de controladores PID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Nome: Victor </a:t>
            </a:r>
            <a:r>
              <a:rPr lang="pt-BR" dirty="0" err="1" smtClean="0"/>
              <a:t>Deluca</a:t>
            </a:r>
            <a:r>
              <a:rPr lang="pt-BR" dirty="0" smtClean="0"/>
              <a:t> Almirante Gomes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0143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Algoritmos genéticos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5975"/>
          </a:xfrm>
        </p:spPr>
        <p:txBody>
          <a:bodyPr/>
          <a:lstStyle/>
          <a:p>
            <a:pPr algn="just"/>
            <a:r>
              <a:rPr lang="pt-BR" dirty="0" smtClean="0"/>
              <a:t>O processo é repetido várias e várias vezes até que o algoritmo decida que os indivíduos atuais (Lembrete: Estamos falando de valores para os parâmetros </a:t>
            </a:r>
            <a:r>
              <a:rPr lang="pt-BR" i="1" dirty="0" err="1" smtClean="0"/>
              <a:t>kp</a:t>
            </a:r>
            <a:r>
              <a:rPr lang="pt-BR" i="1" dirty="0" smtClean="0"/>
              <a:t>, ki</a:t>
            </a:r>
            <a:r>
              <a:rPr lang="pt-BR" dirty="0" smtClean="0"/>
              <a:t> e </a:t>
            </a:r>
            <a:r>
              <a:rPr lang="pt-BR" i="1" dirty="0" err="1" smtClean="0"/>
              <a:t>kd</a:t>
            </a:r>
            <a:r>
              <a:rPr lang="pt-BR" dirty="0" smtClean="0"/>
              <a:t>) são bons o suficiente.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Resta agora saber como definir se um trio de parâmetros </a:t>
            </a:r>
            <a:r>
              <a:rPr lang="pt-BR" i="1" dirty="0" err="1" smtClean="0"/>
              <a:t>kp</a:t>
            </a:r>
            <a:r>
              <a:rPr lang="pt-BR" dirty="0" smtClean="0"/>
              <a:t>, </a:t>
            </a:r>
            <a:r>
              <a:rPr lang="pt-BR" i="1" dirty="0" smtClean="0"/>
              <a:t>ki</a:t>
            </a:r>
            <a:r>
              <a:rPr lang="pt-BR" dirty="0" smtClean="0"/>
              <a:t> e </a:t>
            </a:r>
            <a:r>
              <a:rPr lang="pt-BR" i="1" dirty="0" err="1" smtClean="0"/>
              <a:t>kd</a:t>
            </a:r>
            <a:r>
              <a:rPr lang="pt-BR" dirty="0" smtClean="0"/>
              <a:t> é bom o suficiente, ou não.</a:t>
            </a:r>
          </a:p>
        </p:txBody>
      </p:sp>
    </p:spTree>
    <p:extLst>
      <p:ext uri="{BB962C8B-B14F-4D97-AF65-F5344CB8AC3E}">
        <p14:creationId xmlns:p14="http://schemas.microsoft.com/office/powerpoint/2010/main" val="272964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Algoritmos genéticos (Método ITAE)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5975"/>
          </a:xfrm>
        </p:spPr>
        <p:txBody>
          <a:bodyPr/>
          <a:lstStyle/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A fórmula acima descreve um dos métodos para avaliar um indivíduo. A ideia é substituir os valores do indivíduo em </a:t>
            </a:r>
            <a:r>
              <a:rPr lang="pt-BR" i="1" dirty="0" err="1" smtClean="0"/>
              <a:t>kp</a:t>
            </a:r>
            <a:r>
              <a:rPr lang="pt-BR" i="1" dirty="0" smtClean="0"/>
              <a:t>, ki</a:t>
            </a:r>
            <a:r>
              <a:rPr lang="pt-BR" dirty="0" smtClean="0"/>
              <a:t> e </a:t>
            </a:r>
            <a:r>
              <a:rPr lang="pt-BR" i="1" dirty="0" err="1" smtClean="0"/>
              <a:t>kd</a:t>
            </a:r>
            <a:r>
              <a:rPr lang="pt-BR" dirty="0" smtClean="0"/>
              <a:t> e verificar os resultados.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Para avaliar os resultados, utiliza-se a fórmula dada, que consiste na integral do tempo </a:t>
            </a:r>
            <a:r>
              <a:rPr lang="pt-BR" i="1" dirty="0" smtClean="0"/>
              <a:t>t</a:t>
            </a:r>
            <a:r>
              <a:rPr lang="pt-BR" dirty="0" smtClean="0"/>
              <a:t> multiplicado pelo erro </a:t>
            </a:r>
            <a:r>
              <a:rPr lang="pt-BR" i="1" dirty="0" smtClean="0"/>
              <a:t>e(t)</a:t>
            </a:r>
            <a:r>
              <a:rPr lang="pt-BR" dirty="0" smtClean="0"/>
              <a:t>.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797" y="1690688"/>
            <a:ext cx="3796406" cy="120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2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Algoritmos genéticos (Por que uma integral?)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5975"/>
          </a:xfrm>
        </p:spPr>
        <p:txBody>
          <a:bodyPr/>
          <a:lstStyle/>
          <a:p>
            <a:pPr algn="just"/>
            <a:r>
              <a:rPr lang="pt-BR" dirty="0" smtClean="0"/>
              <a:t>Como sabemos, uma integral representa a área coberta por uma curva. Podemos obter essa área usando o somatório dos valores de </a:t>
            </a:r>
            <a:r>
              <a:rPr lang="pt-BR" i="1" dirty="0" smtClean="0"/>
              <a:t>y</a:t>
            </a:r>
            <a:r>
              <a:rPr lang="pt-BR" dirty="0" smtClean="0"/>
              <a:t> para infinitos </a:t>
            </a:r>
            <a:r>
              <a:rPr lang="pt-BR" i="1" dirty="0" smtClean="0"/>
              <a:t>x</a:t>
            </a:r>
            <a:r>
              <a:rPr lang="pt-BR" dirty="0" smtClean="0"/>
              <a:t>, e aproximar esse valor utilizando </a:t>
            </a:r>
            <a:r>
              <a:rPr lang="pt-BR" i="1" dirty="0" smtClean="0"/>
              <a:t>muitos x.</a:t>
            </a:r>
          </a:p>
          <a:p>
            <a:pPr algn="just"/>
            <a:endParaRPr lang="pt-BR" i="1" dirty="0" smtClean="0"/>
          </a:p>
          <a:p>
            <a:pPr algn="just"/>
            <a:endParaRPr lang="pt-BR" i="1" dirty="0"/>
          </a:p>
          <a:p>
            <a:pPr algn="just"/>
            <a:r>
              <a:rPr lang="pt-BR" dirty="0" smtClean="0"/>
              <a:t>No nosso caso, a integral representaria uma soma de todos os erros ponderada pelo tempo. O objetivo do nosso algoritmo genético passa a ser minimizar essa integral, minimizando o erro por consequência.</a:t>
            </a:r>
          </a:p>
          <a:p>
            <a:pPr algn="just"/>
            <a:endParaRPr lang="pt-BR" dirty="0"/>
          </a:p>
          <a:p>
            <a:pPr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54173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Um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5975"/>
          </a:xfrm>
        </p:spPr>
        <p:txBody>
          <a:bodyPr/>
          <a:lstStyle/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 artigo utilizado como base para este trabalho (MADEIRA, 2016) aplicou um exemplo utilizando a função acima para descrever a proporção entre a intensidade do calor e a temperatura atual (Assumindo que não haja interferência externa)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003" y="1825624"/>
            <a:ext cx="3159994" cy="113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3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Um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5975"/>
          </a:xfrm>
        </p:spPr>
        <p:txBody>
          <a:bodyPr/>
          <a:lstStyle/>
          <a:p>
            <a:pPr algn="just"/>
            <a:r>
              <a:rPr lang="pt-BR" dirty="0" smtClean="0"/>
              <a:t>Infelizmente, não foi possível reproduzir o experimento devido a diversas dificuldades encontradas.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Assim, o trabalho presente se limitará a descrever o exemplo aplicado pelo artigo.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O exemplo foi aplicado no </a:t>
            </a:r>
            <a:r>
              <a:rPr lang="pt-BR" dirty="0" err="1" smtClean="0"/>
              <a:t>MatLab</a:t>
            </a:r>
            <a:r>
              <a:rPr lang="pt-BR" dirty="0" smtClean="0"/>
              <a:t>, utilizando diversas ferramentas auxiliares. O algoritmo genético foi implementado como uma </a:t>
            </a:r>
            <a:r>
              <a:rPr lang="pt-BR" dirty="0" err="1" smtClean="0"/>
              <a:t>black</a:t>
            </a:r>
            <a:r>
              <a:rPr lang="pt-BR" dirty="0" smtClean="0"/>
              <a:t> box, utilizando um recurso próprio do </a:t>
            </a:r>
            <a:r>
              <a:rPr lang="pt-BR" dirty="0" err="1" smtClean="0"/>
              <a:t>MatLab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9482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Função de avaliação de um indivíduo para o 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5975"/>
          </a:xfrm>
        </p:spPr>
        <p:txBody>
          <a:bodyPr/>
          <a:lstStyle/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103" y="2105024"/>
            <a:ext cx="9033793" cy="369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90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5975"/>
          </a:xfrm>
        </p:spPr>
        <p:txBody>
          <a:bodyPr/>
          <a:lstStyle/>
          <a:p>
            <a:pPr algn="just"/>
            <a:r>
              <a:rPr lang="pt-BR" dirty="0" smtClean="0"/>
              <a:t>O algoritmo genético determinou que a solução ótima para essa instância era dada por:</a:t>
            </a:r>
          </a:p>
          <a:p>
            <a:pPr lvl="1"/>
            <a:r>
              <a:rPr lang="pl-PL" dirty="0"/>
              <a:t>Kp = 36.273</a:t>
            </a:r>
          </a:p>
          <a:p>
            <a:pPr lvl="1"/>
            <a:r>
              <a:rPr lang="pl-PL" dirty="0"/>
              <a:t>Ki = 0.356</a:t>
            </a:r>
          </a:p>
          <a:p>
            <a:pPr lvl="1"/>
            <a:r>
              <a:rPr lang="pl-PL" dirty="0"/>
              <a:t>Kd = 37.209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 seguir, é apresentado um gráfico que simula o controlador sendo executado, mostrando a resposta </a:t>
            </a:r>
            <a:r>
              <a:rPr lang="pt-BR" i="1" dirty="0" smtClean="0"/>
              <a:t>y(t)</a:t>
            </a:r>
            <a:r>
              <a:rPr lang="pt-BR" dirty="0" smtClean="0"/>
              <a:t> que ele retorna proporcional ao tempo </a:t>
            </a:r>
            <a:r>
              <a:rPr lang="pt-BR" i="1" dirty="0" smtClean="0"/>
              <a:t>t</a:t>
            </a:r>
            <a:r>
              <a:rPr lang="pt-BR" dirty="0" smtClean="0"/>
              <a:t>. Note que a referência (Valor desejado) é 1.</a:t>
            </a:r>
          </a:p>
        </p:txBody>
      </p:sp>
    </p:spTree>
    <p:extLst>
      <p:ext uri="{BB962C8B-B14F-4D97-AF65-F5344CB8AC3E}">
        <p14:creationId xmlns:p14="http://schemas.microsoft.com/office/powerpoint/2010/main" val="2051207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Resultados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212" y="1779588"/>
            <a:ext cx="8283575" cy="387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27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5975"/>
          </a:xfrm>
        </p:spPr>
        <p:txBody>
          <a:bodyPr/>
          <a:lstStyle/>
          <a:p>
            <a:pPr algn="just"/>
            <a:r>
              <a:rPr lang="pt-BR" dirty="0" smtClean="0"/>
              <a:t>Como podemos notar, a saída </a:t>
            </a:r>
            <a:r>
              <a:rPr lang="pt-BR" i="1" dirty="0" smtClean="0"/>
              <a:t>y(t) </a:t>
            </a:r>
            <a:r>
              <a:rPr lang="pt-BR" dirty="0" smtClean="0"/>
              <a:t>se aproximou rapidamente do valor desejado, e se estabilizou rapidamente também, demonstrando a eficiência dos parâmetros escolhidos.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Um grau de refinamento tão preciso levaria muito tempo para ser atingido se realizado manualmente. Assim, é demonstrada a importância dos algoritmos genéticos na sintonia de controladores PID.</a:t>
            </a:r>
          </a:p>
        </p:txBody>
      </p:sp>
    </p:spTree>
    <p:extLst>
      <p:ext uri="{BB962C8B-B14F-4D97-AF65-F5344CB8AC3E}">
        <p14:creationId xmlns:p14="http://schemas.microsoft.com/office/powerpoint/2010/main" val="3219591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https://www.elprocus.com/the-working-of-a-pid-controller/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https://www.embarcados.com.br/algoritmos-geneticos-e-controladores-pid/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276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Controladores PID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7376"/>
          </a:xfrm>
        </p:spPr>
        <p:txBody>
          <a:bodyPr/>
          <a:lstStyle/>
          <a:p>
            <a:pPr algn="just"/>
            <a:r>
              <a:rPr lang="pt-BR" dirty="0" smtClean="0"/>
              <a:t>São dispositivos de controle que, através do controle direto sobre um </a:t>
            </a:r>
            <a:r>
              <a:rPr lang="pt-BR" i="1" dirty="0" smtClean="0"/>
              <a:t>parâmetro de controle</a:t>
            </a:r>
            <a:r>
              <a:rPr lang="pt-BR" dirty="0" smtClean="0"/>
              <a:t>, buscam controlar indiretamente uma saída (Sobre a qual eles não possuem controle direto).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Com base na saída atual, o parâmetro de controle é modificado, sempre buscando aproximar a saída de um valor desejado.</a:t>
            </a:r>
          </a:p>
        </p:txBody>
      </p:sp>
    </p:spTree>
    <p:extLst>
      <p:ext uri="{BB962C8B-B14F-4D97-AF65-F5344CB8AC3E}">
        <p14:creationId xmlns:p14="http://schemas.microsoft.com/office/powerpoint/2010/main" val="84398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Controladores PID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0376"/>
          </a:xfrm>
        </p:spPr>
        <p:txBody>
          <a:bodyPr/>
          <a:lstStyle/>
          <a:p>
            <a:pPr algn="just"/>
            <a:r>
              <a:rPr lang="pt-BR" dirty="0" smtClean="0"/>
              <a:t>Por exemplo, suponha um sistema de controle de temperatura. Você possui um dispositivo que emite calor em uma intensidade </a:t>
            </a:r>
            <a:r>
              <a:rPr lang="pt-BR" i="1" dirty="0" smtClean="0"/>
              <a:t>x</a:t>
            </a:r>
            <a:r>
              <a:rPr lang="pt-BR" dirty="0" smtClean="0"/>
              <a:t>, e o objetivo é manter a temperatura da sala a </a:t>
            </a:r>
            <a:r>
              <a:rPr lang="pt-BR" i="1" dirty="0" smtClean="0"/>
              <a:t>r(t)</a:t>
            </a:r>
            <a:r>
              <a:rPr lang="pt-BR" dirty="0" smtClean="0"/>
              <a:t> graus. 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 temperatura depende da intensidade </a:t>
            </a:r>
            <a:r>
              <a:rPr lang="pt-BR" i="1" dirty="0" smtClean="0"/>
              <a:t>x</a:t>
            </a:r>
            <a:r>
              <a:rPr lang="pt-BR" dirty="0" smtClean="0"/>
              <a:t> do dispositivo, mas outros fatores externos podem interferir nela, não havendo um controle direto. Portanto, o controle da temperatura pode ser feito usando um controlador PID.</a:t>
            </a:r>
          </a:p>
        </p:txBody>
      </p:sp>
    </p:spTree>
    <p:extLst>
      <p:ext uri="{BB962C8B-B14F-4D97-AF65-F5344CB8AC3E}">
        <p14:creationId xmlns:p14="http://schemas.microsoft.com/office/powerpoint/2010/main" val="164086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Controladores PID (Circuito)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086" y="2064522"/>
            <a:ext cx="11399828" cy="405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9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Controladores PID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5975"/>
          </a:xfrm>
        </p:spPr>
        <p:txBody>
          <a:bodyPr/>
          <a:lstStyle/>
          <a:p>
            <a:pPr algn="just"/>
            <a:r>
              <a:rPr lang="pt-BR" dirty="0" smtClean="0"/>
              <a:t>No nosso exemplo, </a:t>
            </a:r>
            <a:r>
              <a:rPr lang="pt-BR" i="1" dirty="0" smtClean="0"/>
              <a:t>r(t)</a:t>
            </a:r>
            <a:r>
              <a:rPr lang="pt-BR" dirty="0" smtClean="0"/>
              <a:t> é a temperatura desejada. </a:t>
            </a:r>
            <a:r>
              <a:rPr lang="pt-BR" i="1" dirty="0" smtClean="0"/>
              <a:t>u(t) </a:t>
            </a:r>
            <a:r>
              <a:rPr lang="pt-BR" dirty="0" smtClean="0"/>
              <a:t>é a intensidade que devemos aplicar ao dispositivo de emissão de calor, e </a:t>
            </a:r>
            <a:r>
              <a:rPr lang="pt-BR" i="1" dirty="0" smtClean="0"/>
              <a:t>y(t)</a:t>
            </a:r>
            <a:r>
              <a:rPr lang="pt-BR" dirty="0" smtClean="0"/>
              <a:t> é a temperatura atual. </a:t>
            </a:r>
            <a:r>
              <a:rPr lang="pt-BR" i="1" dirty="0" smtClean="0"/>
              <a:t>t</a:t>
            </a:r>
            <a:r>
              <a:rPr lang="pt-BR" dirty="0" smtClean="0"/>
              <a:t> designa o </a:t>
            </a:r>
            <a:r>
              <a:rPr lang="pt-BR" i="1" dirty="0" smtClean="0"/>
              <a:t>tempo </a:t>
            </a:r>
            <a:r>
              <a:rPr lang="pt-BR" dirty="0" smtClean="0"/>
              <a:t>(</a:t>
            </a:r>
            <a:r>
              <a:rPr lang="pt-BR" dirty="0" err="1" smtClean="0"/>
              <a:t>clock</a:t>
            </a:r>
            <a:r>
              <a:rPr lang="pt-BR" dirty="0" smtClean="0"/>
              <a:t>) atual. </a:t>
            </a:r>
            <a:r>
              <a:rPr lang="pt-BR" i="1" dirty="0" smtClean="0"/>
              <a:t>e(t)</a:t>
            </a:r>
            <a:r>
              <a:rPr lang="pt-BR" dirty="0" smtClean="0"/>
              <a:t> denota o quão longe do desejado a temperatura atual está.</a:t>
            </a:r>
          </a:p>
          <a:p>
            <a:pPr algn="just"/>
            <a:endParaRPr lang="pt-BR" i="1" dirty="0"/>
          </a:p>
          <a:p>
            <a:pPr algn="just"/>
            <a:r>
              <a:rPr lang="pt-BR" dirty="0" smtClean="0"/>
              <a:t>Podemos ver que a intensidade </a:t>
            </a:r>
            <a:r>
              <a:rPr lang="pt-BR" i="1" dirty="0" smtClean="0"/>
              <a:t>u(t)</a:t>
            </a:r>
            <a:r>
              <a:rPr lang="pt-BR" dirty="0" smtClean="0"/>
              <a:t> é determinada a partir de três valores:</a:t>
            </a:r>
          </a:p>
          <a:p>
            <a:pPr lvl="1" algn="just"/>
            <a:r>
              <a:rPr lang="pt-BR" dirty="0" smtClean="0"/>
              <a:t>P, o termo proporcional.</a:t>
            </a:r>
          </a:p>
          <a:p>
            <a:pPr lvl="1" algn="just"/>
            <a:r>
              <a:rPr lang="pt-BR" dirty="0" smtClean="0"/>
              <a:t>I, o termo integral.</a:t>
            </a:r>
          </a:p>
          <a:p>
            <a:pPr lvl="1" algn="just"/>
            <a:r>
              <a:rPr lang="pt-BR" dirty="0" smtClean="0"/>
              <a:t>D, o termo derivativo.</a:t>
            </a:r>
          </a:p>
        </p:txBody>
      </p:sp>
    </p:spTree>
    <p:extLst>
      <p:ext uri="{BB962C8B-B14F-4D97-AF65-F5344CB8AC3E}">
        <p14:creationId xmlns:p14="http://schemas.microsoft.com/office/powerpoint/2010/main" val="399240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Controladores PID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5975"/>
          </a:xfrm>
        </p:spPr>
        <p:txBody>
          <a:bodyPr/>
          <a:lstStyle/>
          <a:p>
            <a:pPr algn="just"/>
            <a:r>
              <a:rPr lang="pt-BR" dirty="0" smtClean="0"/>
              <a:t>Cada um desses termos possui uma função específica:</a:t>
            </a:r>
          </a:p>
          <a:p>
            <a:pPr lvl="1" algn="just"/>
            <a:r>
              <a:rPr lang="pt-BR" i="1" dirty="0" smtClean="0"/>
              <a:t>P</a:t>
            </a:r>
            <a:r>
              <a:rPr lang="pt-BR" dirty="0" smtClean="0"/>
              <a:t>, o controle proporcional, é a base do controlador. É o parâmetro que define a intensidade com a qual o controlador deve responder a uma mudança na temperatura.</a:t>
            </a:r>
          </a:p>
          <a:p>
            <a:pPr lvl="1" algn="just"/>
            <a:r>
              <a:rPr lang="pt-BR" i="1" dirty="0" smtClean="0"/>
              <a:t>I</a:t>
            </a:r>
            <a:r>
              <a:rPr lang="pt-BR" dirty="0" smtClean="0"/>
              <a:t>, o controle integral, serve para estabilizar o controlador. Enquanto </a:t>
            </a:r>
            <a:r>
              <a:rPr lang="pt-BR" i="1" dirty="0" smtClean="0"/>
              <a:t>P</a:t>
            </a:r>
            <a:r>
              <a:rPr lang="pt-BR" dirty="0" smtClean="0"/>
              <a:t> apenas reage a mudanças em </a:t>
            </a:r>
            <a:r>
              <a:rPr lang="pt-BR" i="1" dirty="0" smtClean="0"/>
              <a:t>e(t)</a:t>
            </a:r>
            <a:r>
              <a:rPr lang="pt-BR" dirty="0" smtClean="0"/>
              <a:t>, </a:t>
            </a:r>
            <a:r>
              <a:rPr lang="pt-BR" i="1" dirty="0" smtClean="0"/>
              <a:t>I</a:t>
            </a:r>
            <a:r>
              <a:rPr lang="pt-BR" dirty="0" smtClean="0"/>
              <a:t> realiza mudanças ao longo do tempo, buscando eventualmente zerar o valor de </a:t>
            </a:r>
            <a:r>
              <a:rPr lang="pt-BR" i="1" dirty="0" smtClean="0"/>
              <a:t>e(t)</a:t>
            </a:r>
            <a:r>
              <a:rPr lang="pt-BR" dirty="0" smtClean="0"/>
              <a:t>.</a:t>
            </a:r>
          </a:p>
          <a:p>
            <a:pPr lvl="1" algn="just"/>
            <a:r>
              <a:rPr lang="pt-BR" i="1" dirty="0" smtClean="0"/>
              <a:t>D,</a:t>
            </a:r>
            <a:r>
              <a:rPr lang="pt-BR" dirty="0" smtClean="0"/>
              <a:t> o controle derivativo, busca prever o comportamento de </a:t>
            </a:r>
            <a:r>
              <a:rPr lang="pt-BR" i="1" dirty="0" smtClean="0"/>
              <a:t>e(t)</a:t>
            </a:r>
            <a:r>
              <a:rPr lang="pt-BR" dirty="0" smtClean="0"/>
              <a:t> e tomar ações de acordo, melhorando o tempo de resposta.</a:t>
            </a:r>
            <a:endParaRPr lang="pt-BR" i="1" dirty="0" smtClean="0"/>
          </a:p>
        </p:txBody>
      </p:sp>
    </p:spTree>
    <p:extLst>
      <p:ext uri="{BB962C8B-B14F-4D97-AF65-F5344CB8AC3E}">
        <p14:creationId xmlns:p14="http://schemas.microsoft.com/office/powerpoint/2010/main" val="152182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Controladores PID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5975"/>
          </a:xfrm>
        </p:spPr>
        <p:txBody>
          <a:bodyPr/>
          <a:lstStyle/>
          <a:p>
            <a:pPr algn="just"/>
            <a:r>
              <a:rPr lang="pt-BR" dirty="0" smtClean="0"/>
              <a:t>Além do valor de </a:t>
            </a:r>
            <a:r>
              <a:rPr lang="pt-BR" i="1" dirty="0" smtClean="0"/>
              <a:t>e(t)</a:t>
            </a:r>
            <a:r>
              <a:rPr lang="pt-BR" dirty="0" smtClean="0"/>
              <a:t>, esses controles dependem de constantes </a:t>
            </a:r>
            <a:r>
              <a:rPr lang="pt-BR" i="1" dirty="0" err="1" smtClean="0"/>
              <a:t>kp</a:t>
            </a:r>
            <a:r>
              <a:rPr lang="pt-BR" i="1" dirty="0" smtClean="0"/>
              <a:t>, ki </a:t>
            </a:r>
            <a:r>
              <a:rPr lang="pt-BR" dirty="0" smtClean="0"/>
              <a:t>e </a:t>
            </a:r>
            <a:r>
              <a:rPr lang="pt-BR" i="1" dirty="0" err="1" smtClean="0"/>
              <a:t>kd</a:t>
            </a:r>
            <a:r>
              <a:rPr lang="pt-BR" dirty="0" smtClean="0"/>
              <a:t>, respectivamente. Determinar os valores para essas constantes é uma árdua tarefa.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Pode-se executar o processo manualmente, porém é uma exaustiva tarefa de tentativa-e-erro.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Surge assim a necessidade de encontrar um método computacional para gerar essas constantes (Em outras palavras, a </a:t>
            </a:r>
            <a:r>
              <a:rPr lang="pt-BR" i="1" dirty="0" smtClean="0"/>
              <a:t>sintonia</a:t>
            </a:r>
            <a:r>
              <a:rPr lang="pt-BR" dirty="0" smtClean="0"/>
              <a:t> </a:t>
            </a:r>
            <a:r>
              <a:rPr lang="pt-BR" smtClean="0"/>
              <a:t>do controlador).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0023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Algoritmos genéticos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5975"/>
          </a:xfrm>
        </p:spPr>
        <p:txBody>
          <a:bodyPr/>
          <a:lstStyle/>
          <a:p>
            <a:pPr algn="just"/>
            <a:r>
              <a:rPr lang="pt-BR" dirty="0" smtClean="0"/>
              <a:t>Algoritmos clássicos da inteligência artificial utilizados para encontrar o valor ótimo em uma função, o que é incrivelmente conveniente para nosso problema.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São algoritmos baseados na ideia da seleção natural: “Os melhor capacitados sobrevivem”.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Inicialmente, gera-se uma “população” aleatória. Em nosso caso, cada elemento da população consiste em um trio de elementos, </a:t>
            </a:r>
            <a:r>
              <a:rPr lang="pt-BR" i="1" dirty="0" err="1" smtClean="0"/>
              <a:t>kp</a:t>
            </a:r>
            <a:r>
              <a:rPr lang="pt-BR" i="1" dirty="0" smtClean="0"/>
              <a:t>, ki </a:t>
            </a:r>
            <a:r>
              <a:rPr lang="pt-BR" dirty="0" smtClean="0"/>
              <a:t>e </a:t>
            </a:r>
            <a:r>
              <a:rPr lang="pt-BR" i="1" dirty="0" err="1" smtClean="0"/>
              <a:t>kd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790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Algoritmos genéticos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5975"/>
          </a:xfrm>
        </p:spPr>
        <p:txBody>
          <a:bodyPr/>
          <a:lstStyle/>
          <a:p>
            <a:pPr algn="just"/>
            <a:r>
              <a:rPr lang="pt-BR" dirty="0" smtClean="0"/>
              <a:t>Dentre esses elementos gerados, selecionamos os “melhores”, e realizamos um processo de “reprodução” entre eles, com o objetivo de gerar elementos ainda melhores. 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Ao final da reprodução, os elementos resultantes podem sofrer mutações, que alteram completamente uma parte deles. O objetivo é gerar uma maior variedade de soluções possíveis.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Os processos de “reprodução”, “seleção” e “mutação” são todos implementados na forma de funções matemáticas.</a:t>
            </a:r>
          </a:p>
        </p:txBody>
      </p:sp>
    </p:spTree>
    <p:extLst>
      <p:ext uri="{BB962C8B-B14F-4D97-AF65-F5344CB8AC3E}">
        <p14:creationId xmlns:p14="http://schemas.microsoft.com/office/powerpoint/2010/main" val="23145730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975</Words>
  <Application>Microsoft Office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Utilização de algoritmos genéticos para sintonia de controladores PID</vt:lpstr>
      <vt:lpstr>Controladores PID</vt:lpstr>
      <vt:lpstr>Controladores PID</vt:lpstr>
      <vt:lpstr>Controladores PID (Circuito)</vt:lpstr>
      <vt:lpstr>Controladores PID</vt:lpstr>
      <vt:lpstr>Controladores PID</vt:lpstr>
      <vt:lpstr>Controladores PID</vt:lpstr>
      <vt:lpstr>Algoritmos genéticos</vt:lpstr>
      <vt:lpstr>Algoritmos genéticos</vt:lpstr>
      <vt:lpstr>Algoritmos genéticos</vt:lpstr>
      <vt:lpstr>Algoritmos genéticos (Método ITAE)</vt:lpstr>
      <vt:lpstr>Algoritmos genéticos (Por que uma integral?)</vt:lpstr>
      <vt:lpstr>Um exemplo</vt:lpstr>
      <vt:lpstr>Um exemplo</vt:lpstr>
      <vt:lpstr>Função de avaliação de um indivíduo para o algoritmo genético</vt:lpstr>
      <vt:lpstr>Resultados</vt:lpstr>
      <vt:lpstr>Resultados</vt:lpstr>
      <vt:lpstr>Resultados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Utilização de algoritmos genéticos para sintonia de controladores PID</dc:title>
  <dc:creator>lucas Gomes</dc:creator>
  <cp:lastModifiedBy>lucas Gomes</cp:lastModifiedBy>
  <cp:revision>28</cp:revision>
  <dcterms:created xsi:type="dcterms:W3CDTF">2018-11-01T05:03:22Z</dcterms:created>
  <dcterms:modified xsi:type="dcterms:W3CDTF">2018-11-01T06:36:39Z</dcterms:modified>
</cp:coreProperties>
</file>