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5720AC-FF5E-E085-B590-C873862CFCCF}" v="447" dt="2025-09-10T01:58:49.1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720"/>
            <a:ext cx="881253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1291"/>
            <a:ext cx="2706134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3923854" y="1402819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4488" y="919625"/>
            <a:ext cx="4947184" cy="3268520"/>
          </a:xfrm>
        </p:spPr>
        <p:txBody>
          <a:bodyPr>
            <a:normAutofit/>
          </a:bodyPr>
          <a:lstStyle/>
          <a:p>
            <a:pPr algn="r"/>
            <a:r>
              <a:rPr lang="pt-PT" sz="4200" b="1" dirty="0">
                <a:solidFill>
                  <a:srgbClr val="FFFFFF"/>
                </a:solidFill>
                <a:latin typeface="Arial Nova"/>
              </a:rPr>
              <a:t>Anatomia de um Ataque Complexo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4480038"/>
            <a:ext cx="9134528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6302" y="4624660"/>
            <a:ext cx="5329181" cy="124182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>
              <a:lnSpc>
                <a:spcPct val="90000"/>
              </a:lnSpc>
            </a:pPr>
            <a:r>
              <a:rPr lang="pt-PT" sz="2400" dirty="0">
                <a:solidFill>
                  <a:srgbClr val="FFFFFF"/>
                </a:solidFill>
                <a:latin typeface="Arial Nova"/>
              </a:rPr>
              <a:t>Os Perigos Invisíveis: Entendendo as Vulnerabilidades dos Dispositivos </a:t>
            </a:r>
            <a:r>
              <a:rPr lang="pt-PT" sz="2400" err="1">
                <a:solidFill>
                  <a:srgbClr val="FFFFFF"/>
                </a:solidFill>
                <a:latin typeface="Arial Nova"/>
              </a:rPr>
              <a:t>IoT</a:t>
            </a:r>
            <a:endParaRPr lang="pt-PT" sz="2400">
              <a:solidFill>
                <a:srgbClr val="FFFFFF"/>
              </a:solidFill>
              <a:latin typeface="Arial Nova"/>
            </a:endParaRPr>
          </a:p>
          <a:p>
            <a:pPr algn="r">
              <a:lnSpc>
                <a:spcPct val="90000"/>
              </a:lnSpc>
            </a:pPr>
            <a:r>
              <a:rPr lang="pt-PT" sz="2400" dirty="0">
                <a:solidFill>
                  <a:srgbClr val="FFFFFF"/>
                </a:solidFill>
                <a:latin typeface="Arial Nova"/>
              </a:rPr>
              <a:t>(Internet das Coisas)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68117" y="2081692"/>
            <a:ext cx="6857572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imagem com Tipo de letra, Gráficos, texto, design gráfico&#10;&#10;Os conteúdos gerados por IA poderão estar incorretos.">
            <a:extLst>
              <a:ext uri="{FF2B5EF4-FFF2-40B4-BE49-F238E27FC236}">
                <a16:creationId xmlns:a16="http://schemas.microsoft.com/office/drawing/2014/main" id="{22EC82AF-0779-12CA-87AD-9FB5D749B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741"/>
            <a:ext cx="1639020" cy="4965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7" y="845631"/>
            <a:ext cx="5605629" cy="994172"/>
          </a:xfrm>
        </p:spPr>
        <p:txBody>
          <a:bodyPr>
            <a:normAutofit/>
          </a:bodyPr>
          <a:lstStyle/>
          <a:p>
            <a:r>
              <a:rPr lang="pt-PT" sz="3850" b="1" dirty="0">
                <a:latin typeface="Arial Nova"/>
              </a:rPr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605" y="2069792"/>
            <a:ext cx="5593937" cy="3788227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PT" sz="2800" dirty="0">
                <a:latin typeface="Arial Nova"/>
              </a:rPr>
              <a:t>Vivemos cercados por dispositivos </a:t>
            </a:r>
            <a:r>
              <a:rPr lang="pt-PT" sz="2800" err="1">
                <a:latin typeface="Arial Nova"/>
              </a:rPr>
              <a:t>IoT</a:t>
            </a:r>
            <a:r>
              <a:rPr lang="pt-PT" sz="2800" dirty="0">
                <a:latin typeface="Arial Nova"/>
              </a:rPr>
              <a:t>: geladeiras, </a:t>
            </a:r>
            <a:r>
              <a:rPr lang="pt-PT" sz="2800" err="1">
                <a:latin typeface="Arial Nova"/>
              </a:rPr>
              <a:t>câmeras</a:t>
            </a:r>
            <a:r>
              <a:rPr lang="pt-PT" sz="2800" dirty="0">
                <a:latin typeface="Arial Nova"/>
              </a:rPr>
              <a:t> de segurança, relógios inteligentes e assistentes virtuais. Apesar da praticidade, esses aparelhos frequentemente não priorizam a segurança, expondo usuários a riscos.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Imagem 4" descr="Uma imagem com Tipo de letra, Gráficos, texto, design gráfico&#10;&#10;Os conteúdos gerados por IA poderão estar incorretos.">
            <a:extLst>
              <a:ext uri="{FF2B5EF4-FFF2-40B4-BE49-F238E27FC236}">
                <a16:creationId xmlns:a16="http://schemas.microsoft.com/office/drawing/2014/main" id="{DDB2747B-71CF-4B52-EBD3-2939A2D5D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9" y="118364"/>
            <a:ext cx="1639020" cy="496520"/>
          </a:xfrm>
          <a:prstGeom prst="rect">
            <a:avLst/>
          </a:prstGeom>
        </p:spPr>
      </p:pic>
      <p:pic>
        <p:nvPicPr>
          <p:cNvPr id="6" name="Imagem 5" descr="Uma imagem com símbolo, logótipo, captura de ecrã, design&#10;&#10;Os conteúdos gerados por IA poderão estar incorretos.">
            <a:extLst>
              <a:ext uri="{FF2B5EF4-FFF2-40B4-BE49-F238E27FC236}">
                <a16:creationId xmlns:a16="http://schemas.microsoft.com/office/drawing/2014/main" id="{146F1AC8-C28E-00C4-D6AE-ADF897784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094" y="2472906"/>
            <a:ext cx="1782793" cy="18978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561" y="1077113"/>
            <a:ext cx="3992787" cy="1283537"/>
          </a:xfrm>
        </p:spPr>
        <p:txBody>
          <a:bodyPr anchor="b">
            <a:normAutofit/>
          </a:bodyPr>
          <a:lstStyle/>
          <a:p>
            <a:r>
              <a:rPr lang="pt-PT" sz="3500" b="1" dirty="0">
                <a:latin typeface="Arial Nova"/>
              </a:rPr>
              <a:t>Principais Vulnerabilidades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485" y="2808460"/>
            <a:ext cx="5582278" cy="25718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 sz="2800" dirty="0">
                <a:latin typeface="Arial Nova"/>
              </a:rPr>
              <a:t>Senhas padrão ou fracas</a:t>
            </a:r>
          </a:p>
          <a:p>
            <a:r>
              <a:rPr lang="pt-PT" sz="2800" dirty="0">
                <a:latin typeface="Arial Nova"/>
              </a:rPr>
              <a:t> Comunicação sem criptografia</a:t>
            </a:r>
          </a:p>
          <a:p>
            <a:r>
              <a:rPr lang="pt-PT" sz="2800" dirty="0">
                <a:latin typeface="Arial Nova"/>
              </a:rPr>
              <a:t> Falta de atualizações</a:t>
            </a:r>
          </a:p>
          <a:p>
            <a:r>
              <a:rPr lang="pt-PT" sz="2800" dirty="0">
                <a:latin typeface="Arial Nova"/>
              </a:rPr>
              <a:t> Portas abertas</a:t>
            </a:r>
          </a:p>
          <a:p>
            <a:r>
              <a:rPr lang="pt-PT" sz="2800" dirty="0">
                <a:latin typeface="Arial Nova"/>
              </a:rPr>
              <a:t> Componentes inseguros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 descr="Uma imagem com Tipo de letra, Gráficos, texto, design gráfico&#10;&#10;Os conteúdos gerados por IA poderão estar incorretos.">
            <a:extLst>
              <a:ext uri="{FF2B5EF4-FFF2-40B4-BE49-F238E27FC236}">
                <a16:creationId xmlns:a16="http://schemas.microsoft.com/office/drawing/2014/main" id="{8C1D9713-0DB8-F7F0-F194-B9EAA6039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9" y="60853"/>
            <a:ext cx="1639020" cy="4965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8578" y="55333"/>
            <a:ext cx="4495482" cy="2129786"/>
          </a:xfrm>
        </p:spPr>
        <p:txBody>
          <a:bodyPr>
            <a:normAutofit/>
          </a:bodyPr>
          <a:lstStyle/>
          <a:p>
            <a:r>
              <a:rPr lang="pt-PT" sz="3600" b="1" dirty="0">
                <a:latin typeface="Arial Nova"/>
              </a:rPr>
              <a:t>Como os Criminosos Atacam</a:t>
            </a:r>
          </a:p>
        </p:txBody>
      </p:sp>
      <p:pic>
        <p:nvPicPr>
          <p:cNvPr id="8" name="Graphic 8" descr="Bug under Magnifying Glass">
            <a:extLst>
              <a:ext uri="{FF2B5EF4-FFF2-40B4-BE49-F238E27FC236}">
                <a16:creationId xmlns:a16="http://schemas.microsoft.com/office/drawing/2014/main" id="{D86F46E5-3958-9F60-9FF3-372FC749D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250" y="2316934"/>
            <a:ext cx="2430072" cy="243007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5930" y="2177267"/>
            <a:ext cx="5041523" cy="363928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PT" sz="2400" dirty="0">
                <a:latin typeface="Arial Nova"/>
              </a:rPr>
              <a:t> </a:t>
            </a:r>
            <a:r>
              <a:rPr lang="pt-PT" sz="2600" dirty="0" err="1">
                <a:latin typeface="Arial Nova"/>
              </a:rPr>
              <a:t>Botnets</a:t>
            </a:r>
            <a:r>
              <a:rPr lang="pt-PT" sz="2600" dirty="0">
                <a:latin typeface="Arial Nova"/>
              </a:rPr>
              <a:t>: redes de dispositivos </a:t>
            </a:r>
            <a:r>
              <a:rPr lang="pt-PT" sz="2600" dirty="0" err="1">
                <a:latin typeface="Arial Nova"/>
              </a:rPr>
              <a:t>infectados</a:t>
            </a:r>
            <a:r>
              <a:rPr lang="pt-PT" sz="2600" dirty="0">
                <a:latin typeface="Arial Nova"/>
              </a:rPr>
              <a:t> usadas para </a:t>
            </a:r>
            <a:r>
              <a:rPr lang="pt-PT" sz="2600" dirty="0" err="1">
                <a:latin typeface="Arial Nova"/>
              </a:rPr>
              <a:t>DDoS</a:t>
            </a:r>
            <a:endParaRPr lang="pt-PT" sz="2600" dirty="0">
              <a:latin typeface="Arial Nova"/>
            </a:endParaRPr>
          </a:p>
          <a:p>
            <a:r>
              <a:rPr lang="pt-PT" sz="2600" dirty="0">
                <a:latin typeface="Arial Nova"/>
              </a:rPr>
              <a:t> Exploração de falhas conhecidas</a:t>
            </a:r>
          </a:p>
          <a:p>
            <a:r>
              <a:rPr lang="pt-PT" sz="2600" dirty="0">
                <a:latin typeface="Arial Nova"/>
              </a:rPr>
              <a:t> "O intermediário" </a:t>
            </a:r>
            <a:r>
              <a:rPr lang="pt-PT" sz="2600" i="1" dirty="0">
                <a:latin typeface="Arial Nova"/>
              </a:rPr>
              <a:t>Man-in-</a:t>
            </a:r>
            <a:r>
              <a:rPr lang="pt-PT" sz="2600" i="1" dirty="0" err="1">
                <a:latin typeface="Arial Nova"/>
              </a:rPr>
              <a:t>the</a:t>
            </a:r>
            <a:r>
              <a:rPr lang="pt-PT" sz="2600" i="1" dirty="0">
                <a:latin typeface="Arial Nova"/>
              </a:rPr>
              <a:t> </a:t>
            </a:r>
            <a:r>
              <a:rPr lang="pt-PT" sz="2600" i="1" dirty="0" err="1">
                <a:latin typeface="Arial Nova"/>
              </a:rPr>
              <a:t>Middle</a:t>
            </a:r>
            <a:endParaRPr lang="pt-PT" sz="2600" i="1" dirty="0">
              <a:latin typeface="Arial Nova"/>
            </a:endParaRPr>
          </a:p>
          <a:p>
            <a:r>
              <a:rPr lang="pt-PT" sz="2600" dirty="0">
                <a:latin typeface="Arial Nova"/>
              </a:rPr>
              <a:t> Atualizações falsas</a:t>
            </a:r>
          </a:p>
          <a:p>
            <a:r>
              <a:rPr lang="pt-PT" sz="2600" dirty="0">
                <a:latin typeface="Arial Nova"/>
              </a:rPr>
              <a:t> Comandos disfarçados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73861" y="52996"/>
            <a:ext cx="4043889" cy="6805005"/>
            <a:chOff x="6549159" y="52996"/>
            <a:chExt cx="5541691" cy="6805005"/>
          </a:xfrm>
          <a:solidFill>
            <a:schemeClr val="accent5">
              <a:alpha val="10000"/>
            </a:schemeClr>
          </a:solidFill>
        </p:grpSpPr>
        <p:sp>
          <p:nvSpPr>
            <p:cNvPr id="10" name="Freeform: Shape 16" hidden="1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9159" y="52996"/>
              <a:ext cx="554169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81127" y="52997"/>
              <a:ext cx="4990021" cy="6761872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 hidden="1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55475" y="52997"/>
              <a:ext cx="4615674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Imagem 4" descr="Uma imagem com Tipo de letra, Gráficos, texto, design gráfico&#10;&#10;Os conteúdos gerados por IA poderão estar incorretos.">
            <a:extLst>
              <a:ext uri="{FF2B5EF4-FFF2-40B4-BE49-F238E27FC236}">
                <a16:creationId xmlns:a16="http://schemas.microsoft.com/office/drawing/2014/main" id="{69D865BD-DC8D-A9AA-408F-05703A2E3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64" y="60854"/>
            <a:ext cx="1639020" cy="496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009" y="753314"/>
            <a:ext cx="404502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b="1" dirty="0">
                <a:latin typeface="Arial Nova"/>
              </a:rPr>
              <a:t>Motivações dos Ataques</a:t>
            </a:r>
            <a:endParaRPr lang="pt-PT" b="1" dirty="0">
              <a:latin typeface="Arial Nov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08" y="2242568"/>
            <a:ext cx="404502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dirty="0">
                <a:latin typeface="Arial Nova"/>
              </a:rPr>
              <a:t> </a:t>
            </a:r>
            <a:r>
              <a:rPr sz="3000" dirty="0">
                <a:latin typeface="Arial Nova"/>
              </a:rPr>
              <a:t>Ganho financeiro: extorsão, venda de dados</a:t>
            </a:r>
            <a:endParaRPr lang="pt-PT" sz="3000">
              <a:latin typeface="Arial Nova"/>
            </a:endParaRPr>
          </a:p>
          <a:p>
            <a:r>
              <a:rPr sz="3000" dirty="0">
                <a:latin typeface="Arial Nova"/>
              </a:rPr>
              <a:t> Espionagem</a:t>
            </a:r>
          </a:p>
          <a:p>
            <a:r>
              <a:rPr sz="3000" dirty="0">
                <a:latin typeface="Arial Nova"/>
              </a:rPr>
              <a:t> Reconhecimento</a:t>
            </a:r>
          </a:p>
          <a:p>
            <a:r>
              <a:rPr sz="3000" dirty="0">
                <a:latin typeface="Arial Nova"/>
              </a:rPr>
              <a:t> </a:t>
            </a:r>
            <a:r>
              <a:rPr sz="3000" dirty="0" err="1">
                <a:latin typeface="Arial Nova"/>
              </a:rPr>
              <a:t>Causar</a:t>
            </a:r>
            <a:r>
              <a:rPr sz="3000" dirty="0">
                <a:latin typeface="Arial Nova"/>
              </a:rPr>
              <a:t> caos</a:t>
            </a:r>
          </a:p>
          <a:p>
            <a:r>
              <a:rPr sz="3000" dirty="0">
                <a:latin typeface="Arial Nova"/>
              </a:rPr>
              <a:t> Mercado negro</a:t>
            </a:r>
          </a:p>
        </p:txBody>
      </p:sp>
      <p:pic>
        <p:nvPicPr>
          <p:cNvPr id="7" name="Imagem 6" descr="Uma imagem com computador, computador portátil, ilustração, desenho&#10;&#10;Os conteúdos gerados por IA poderão estar incorretos.">
            <a:extLst>
              <a:ext uri="{FF2B5EF4-FFF2-40B4-BE49-F238E27FC236}">
                <a16:creationId xmlns:a16="http://schemas.microsoft.com/office/drawing/2014/main" id="{35B88156-A6F9-7D82-5592-F6A04FDCC4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716" r="12282" b="-3"/>
          <a:stretch>
            <a:fillRect/>
          </a:stretch>
        </p:blipFill>
        <p:spPr>
          <a:xfrm>
            <a:off x="5298775" y="1491759"/>
            <a:ext cx="2907150" cy="3885786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4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4696411" y="687822"/>
            <a:ext cx="4103360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tx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 descr="Uma imagem com Tipo de letra, Gráficos, texto, design gráfico&#10;&#10;Os conteúdos gerados por IA poderão estar incorretos.">
            <a:extLst>
              <a:ext uri="{FF2B5EF4-FFF2-40B4-BE49-F238E27FC236}">
                <a16:creationId xmlns:a16="http://schemas.microsoft.com/office/drawing/2014/main" id="{5D5CF8B4-D8E6-C340-BBBF-CC2AD5CB6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2" y="89609"/>
            <a:ext cx="1639020" cy="4965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125" y="572917"/>
            <a:ext cx="3733482" cy="1454051"/>
          </a:xfrm>
        </p:spPr>
        <p:txBody>
          <a:bodyPr>
            <a:normAutofit/>
          </a:bodyPr>
          <a:lstStyle/>
          <a:p>
            <a:r>
              <a:rPr lang="pt-PT" sz="4000" b="1" dirty="0">
                <a:latin typeface="Arial Nova"/>
              </a:rPr>
              <a:t>Conclusão</a:t>
            </a:r>
          </a:p>
        </p:txBody>
      </p:sp>
      <p:pic>
        <p:nvPicPr>
          <p:cNvPr id="9" name="Graphic 8" descr="Portátil seguro">
            <a:extLst>
              <a:ext uri="{FF2B5EF4-FFF2-40B4-BE49-F238E27FC236}">
                <a16:creationId xmlns:a16="http://schemas.microsoft.com/office/drawing/2014/main" id="{B5C49F87-BB47-1B9D-2EBC-EB54BA9B1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364" y="2705123"/>
            <a:ext cx="1883732" cy="185497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9403" y="2335418"/>
            <a:ext cx="6809937" cy="2589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pt-PT" sz="2600" dirty="0">
                <a:latin typeface="Arial Nova"/>
              </a:rPr>
              <a:t>Dispositivos </a:t>
            </a:r>
            <a:r>
              <a:rPr lang="pt-PT" sz="2600" err="1">
                <a:latin typeface="Arial Nova"/>
              </a:rPr>
              <a:t>IoT</a:t>
            </a:r>
            <a:r>
              <a:rPr lang="pt-PT" sz="2600" dirty="0">
                <a:latin typeface="Arial Nova"/>
              </a:rPr>
              <a:t> revolucionaram nossa forma de viver, mas trazem riscos invisíveis. A segurança deve ser priorizada com senhas fortes, atualizações regulares, criptografia e monitoramento constante. Conscientização é essencial.</a:t>
            </a:r>
            <a:endParaRPr lang="pt-PT" sz="26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975" y="52996"/>
            <a:ext cx="4446454" cy="6805003"/>
            <a:chOff x="6096001" y="52996"/>
            <a:chExt cx="6093361" cy="6805003"/>
          </a:xfrm>
          <a:solidFill>
            <a:schemeClr val="accent5">
              <a:alpha val="10000"/>
            </a:schemeClr>
          </a:solidFill>
        </p:grpSpPr>
        <p:sp>
          <p:nvSpPr>
            <p:cNvPr id="17" name="Freeform: Shape 16" hidden="1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 hidden="1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82980" y="67374"/>
              <a:ext cx="3827572" cy="6718741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 hidden="1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31310" y="67374"/>
              <a:ext cx="4379242" cy="6747495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Imagem 4" descr="Uma imagem com Tipo de letra, Gráficos, texto, design gráfico&#10;&#10;Os conteúdos gerados por IA poderão estar incorretos.">
            <a:extLst>
              <a:ext uri="{FF2B5EF4-FFF2-40B4-BE49-F238E27FC236}">
                <a16:creationId xmlns:a16="http://schemas.microsoft.com/office/drawing/2014/main" id="{2A0B9386-E989-18E4-E804-7248770D5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7" y="75232"/>
            <a:ext cx="1639020" cy="4965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hidden="1">
            <a:extLst>
              <a:ext uri="{FF2B5EF4-FFF2-40B4-BE49-F238E27FC236}">
                <a16:creationId xmlns:a16="http://schemas.microsoft.com/office/drawing/2014/main" id="{35811946-33B2-6DD4-B7D0-8F094F771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Marcador de Posição de Conteúdo 2" hidden="1">
            <a:extLst>
              <a:ext uri="{FF2B5EF4-FFF2-40B4-BE49-F238E27FC236}">
                <a16:creationId xmlns:a16="http://schemas.microsoft.com/office/drawing/2014/main" id="{E4557BF6-05DB-8E05-FDB2-2664C8C33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7507EA5-D3E8-9703-FF44-0EBF39A95256}"/>
              </a:ext>
            </a:extLst>
          </p:cNvPr>
          <p:cNvSpPr txBox="1"/>
          <p:nvPr/>
        </p:nvSpPr>
        <p:spPr>
          <a:xfrm>
            <a:off x="2915089" y="1423999"/>
            <a:ext cx="333171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3200" b="1" dirty="0">
                <a:latin typeface="Arial Nova"/>
                <a:ea typeface="Calibri"/>
                <a:cs typeface="Calibri"/>
              </a:rPr>
              <a:t>OBRIGADO </a:t>
            </a:r>
            <a:r>
              <a:rPr lang="pt-PT" sz="3200" dirty="0">
                <a:latin typeface="Arial Nova"/>
                <a:ea typeface="Calibri"/>
                <a:cs typeface="Calibri"/>
              </a:rPr>
              <a:t>! </a:t>
            </a:r>
            <a:r>
              <a:rPr lang="pt-PT" sz="2800" dirty="0">
                <a:solidFill>
                  <a:srgbClr val="E8E8E8"/>
                </a:solidFill>
                <a:latin typeface="Arial Nova"/>
                <a:ea typeface="+mn-lt"/>
                <a:cs typeface="+mn-lt"/>
              </a:rPr>
              <a:t>😃 </a:t>
            </a:r>
            <a:endParaRPr lang="pt-PT" sz="2800">
              <a:latin typeface="Arial Nova"/>
              <a:ea typeface="Calibri"/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EFD9A8B-F898-D1A1-2674-7B6FA0D5E5C0}"/>
              </a:ext>
            </a:extLst>
          </p:cNvPr>
          <p:cNvSpPr txBox="1"/>
          <p:nvPr/>
        </p:nvSpPr>
        <p:spPr>
          <a:xfrm>
            <a:off x="1604513" y="2617318"/>
            <a:ext cx="5955421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800" dirty="0">
                <a:ea typeface="+mn-lt"/>
                <a:cs typeface="+mn-lt"/>
              </a:rPr>
              <a:t>Victor Domingos Moreira - 825155879</a:t>
            </a:r>
            <a:endParaRPr lang="pt-PT" sz="2800" dirty="0">
              <a:ea typeface="Calibri"/>
              <a:cs typeface="Calibri"/>
            </a:endParaRPr>
          </a:p>
          <a:p>
            <a:r>
              <a:rPr lang="pt-PT" sz="2800" dirty="0">
                <a:ea typeface="+mn-lt"/>
                <a:cs typeface="+mn-lt"/>
              </a:rPr>
              <a:t>Felipe Duarte </a:t>
            </a:r>
            <a:r>
              <a:rPr lang="pt-PT" sz="2800" err="1">
                <a:ea typeface="+mn-lt"/>
                <a:cs typeface="+mn-lt"/>
              </a:rPr>
              <a:t>Battaglini</a:t>
            </a:r>
            <a:r>
              <a:rPr lang="pt-PT" sz="2800" dirty="0">
                <a:ea typeface="+mn-lt"/>
                <a:cs typeface="+mn-lt"/>
              </a:rPr>
              <a:t> - 825165863</a:t>
            </a:r>
            <a:endParaRPr lang="pt-PT" sz="2800" dirty="0">
              <a:ea typeface="Calibri"/>
              <a:cs typeface="Calibri"/>
            </a:endParaRPr>
          </a:p>
          <a:p>
            <a:r>
              <a:rPr lang="pt-PT" sz="2800" dirty="0">
                <a:ea typeface="+mn-lt"/>
                <a:cs typeface="+mn-lt"/>
              </a:rPr>
              <a:t>Cauã </a:t>
            </a:r>
            <a:r>
              <a:rPr lang="pt-PT" sz="2800" dirty="0" err="1">
                <a:ea typeface="+mn-lt"/>
                <a:cs typeface="+mn-lt"/>
              </a:rPr>
              <a:t>Guidio</a:t>
            </a:r>
            <a:r>
              <a:rPr lang="pt-PT" sz="2800" dirty="0">
                <a:ea typeface="+mn-lt"/>
                <a:cs typeface="+mn-lt"/>
              </a:rPr>
              <a:t> Viana  - 825168423</a:t>
            </a:r>
            <a:endParaRPr lang="pt-PT" sz="2800" dirty="0">
              <a:ea typeface="Calibri"/>
              <a:cs typeface="Calibri"/>
            </a:endParaRPr>
          </a:p>
          <a:p>
            <a:r>
              <a:rPr lang="pt-PT" sz="2800" dirty="0">
                <a:ea typeface="+mn-lt"/>
                <a:cs typeface="+mn-lt"/>
              </a:rPr>
              <a:t>Lucas Gonçalves da Silva-825113362</a:t>
            </a:r>
            <a:endParaRPr lang="pt-PT" sz="2800" dirty="0">
              <a:ea typeface="Calibri"/>
              <a:cs typeface="Calibri"/>
            </a:endParaRPr>
          </a:p>
          <a:p>
            <a:r>
              <a:rPr lang="pt-PT" sz="2800" dirty="0">
                <a:ea typeface="+mn-lt"/>
                <a:cs typeface="+mn-lt"/>
              </a:rPr>
              <a:t>Victor de Morais Nelson  825243925</a:t>
            </a:r>
            <a:endParaRPr lang="pt-PT" sz="2800" dirty="0"/>
          </a:p>
        </p:txBody>
      </p:sp>
      <p:pic>
        <p:nvPicPr>
          <p:cNvPr id="7" name="Imagem 6" descr="Uma imagem com Tipo de letra, Gráficos, texto, design gráfico&#10;&#10;Os conteúdos gerados por IA poderão estar incorretos.">
            <a:extLst>
              <a:ext uri="{FF2B5EF4-FFF2-40B4-BE49-F238E27FC236}">
                <a16:creationId xmlns:a16="http://schemas.microsoft.com/office/drawing/2014/main" id="{291ADBAA-E2B7-B45A-3D0B-4DEA4EDEA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7" y="75232"/>
            <a:ext cx="1639020" cy="49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18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Apresentação na tela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Office Theme</vt:lpstr>
      <vt:lpstr>Anatomia de um Ataque Complexo</vt:lpstr>
      <vt:lpstr>Introdução</vt:lpstr>
      <vt:lpstr>Principais Vulnerabilidades</vt:lpstr>
      <vt:lpstr>Como os Criminosos Atacam</vt:lpstr>
      <vt:lpstr>Motivações dos Ataques</vt:lpstr>
      <vt:lpstr>Conclusão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240</cp:revision>
  <dcterms:created xsi:type="dcterms:W3CDTF">2013-01-27T09:14:16Z</dcterms:created>
  <dcterms:modified xsi:type="dcterms:W3CDTF">2025-09-10T22:36:13Z</dcterms:modified>
  <cp:category/>
</cp:coreProperties>
</file>