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8B2B-789C-4307-AFBA-7A9808BF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AE9AB-A335-4929-BCF3-80454767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8E20-59FD-4780-8883-40847E0A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0668-4833-4F94-9BAF-DEE605DB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195-5D49-4802-B414-29A5A39E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DCFE-8D3A-4B40-A170-CB82FB7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4BA6F-5A8B-4A13-96E8-66E129CDD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71ED-926A-4C1C-9FF1-B8506A8B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6557-973A-44A5-BF48-80BDF525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6067-958B-490F-805C-3073FD7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6F684-14AE-44D6-93B5-1C9281A7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E0BD3-E2F1-438D-AFA8-40CE91EB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70F1-2195-4CFA-B117-DB1C70D7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48D9-4038-4E77-81C9-46827DDB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0BF3-6804-4FAD-A4A4-DA8083B4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05B4-E9B6-4E4B-8ACB-49D33BE4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A1E9-B67A-42F1-8B79-A17AC066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1827-3F70-4AF3-90DF-212EE260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41DD-AF63-42BC-81D5-7124622B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5BC9-12BF-402C-8FE7-5DA7055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28E9-EC9D-4113-95BC-19E5E7C4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593A-301A-459C-A2CF-A4C1B019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E17F-3AD0-4B34-90A1-CD587CA9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1470-404F-4138-AB59-901C7321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B787-7132-46E0-8C92-D587154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78CE-480F-4959-8118-190B9FA1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98EA-8E05-4C77-8F72-DB09869C2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EAC8-42B8-4831-82EB-B548B3CF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3072-D160-460A-9534-26467D65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7599-AB9C-4915-A248-D731C997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9892-E047-416B-B822-1297F244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EA1A-1FF1-4894-BB89-038C7B4D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644FC-5A49-4212-A01F-5D67BDF2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83646-3967-4DBA-8897-0464B328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EFBC6-8681-4A5E-9D45-1F5C0DEA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D747E-0424-4E85-B430-B47C1BF92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AC44D-8F10-42D9-B507-321AE72E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F8452-B0E4-4C2E-89CF-2A66A78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D535-16ED-4415-A60F-9481F169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557-5666-4BC9-AA10-76E85DE1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7336E-2301-4D10-8546-8597305D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9D775-8E26-41A1-8D36-D743FCF1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085CE-523F-4224-9BCC-3D83EC4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92212-FE2C-4C9B-BCE5-355B9AFE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96E2-752E-4A03-9078-DF391C6B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27A2-B11F-48FE-8B57-6EDEA511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A0E2-92DF-465F-B849-85547144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8420-963F-4FA7-9654-5B541D91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47DD0-C941-4512-B755-DAD7F33E8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AC10-84DD-4284-B48C-956A59E9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1D842-84C0-4596-B119-5E35D54E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F0C8-B4AB-4120-816B-E18A0F73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C41-7005-4C98-A754-2E213C10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66CDF-B737-4842-92E5-32F9A594F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D60DA-4FD3-44D8-9F63-3DFDE091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5167-ACE7-4B01-A5F9-0311341D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0FF5-12B6-41E3-B27D-9AA6B60F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05686-2729-46E5-B111-3C5D0727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69F05-CDE1-41C9-AD64-91D7C8C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D1A9-C75B-4AA7-B20B-1490029F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A9C0-AA56-43D3-B374-BE3EB38B8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9FA3-3238-45D5-B8D7-74D32371B43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796E-DE2D-47B7-9E0B-6CC730DF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FD70-45C4-4142-A9DF-0CFE7791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6D4E-BE3B-405E-BC2E-481F21A8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040EAA66-E03B-4802-BC82-D9E9C3EDF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3576" b="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0E48-1445-4B7E-AFEB-CCA68B107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Bootstrap Pass Down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4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8D2EC5-BDA9-451C-8B81-AD49F35A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" y="2167767"/>
            <a:ext cx="12075049" cy="25224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AEDDBD-2C12-4BC9-B77C-96F9947A110D}"/>
              </a:ext>
            </a:extLst>
          </p:cNvPr>
          <p:cNvSpPr/>
          <p:nvPr/>
        </p:nvSpPr>
        <p:spPr>
          <a:xfrm>
            <a:off x="116951" y="2167767"/>
            <a:ext cx="12075049" cy="575433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8BC29-D110-4FF7-A8F7-5AAD1475D3A5}"/>
              </a:ext>
            </a:extLst>
          </p:cNvPr>
          <p:cNvSpPr txBox="1"/>
          <p:nvPr/>
        </p:nvSpPr>
        <p:spPr>
          <a:xfrm>
            <a:off x="967409" y="1577009"/>
            <a:ext cx="4744278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card-header pb-1 </a:t>
            </a:r>
            <a:r>
              <a:rPr lang="en-US" dirty="0" err="1"/>
              <a:t>bg</a:t>
            </a:r>
            <a:r>
              <a:rPr lang="en-US" dirty="0"/>
              <a:t>-primary text-white </a:t>
            </a:r>
            <a:r>
              <a:rPr lang="en-US" dirty="0" err="1"/>
              <a:t>setColor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78A6B83-BDD5-40B8-92CA-BBE4E3E84760}"/>
              </a:ext>
            </a:extLst>
          </p:cNvPr>
          <p:cNvCxnSpPr>
            <a:endCxn id="6" idx="1"/>
          </p:cNvCxnSpPr>
          <p:nvPr/>
        </p:nvCxnSpPr>
        <p:spPr>
          <a:xfrm flipV="1">
            <a:off x="304800" y="1761675"/>
            <a:ext cx="662609" cy="4060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00B70E-82D5-4DB5-BE43-EDFD69B4EF15}"/>
              </a:ext>
            </a:extLst>
          </p:cNvPr>
          <p:cNvSpPr/>
          <p:nvPr/>
        </p:nvSpPr>
        <p:spPr>
          <a:xfrm>
            <a:off x="116951" y="2849217"/>
            <a:ext cx="7516301" cy="45057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2ED79-2FEF-4C29-9F4B-BF30DD244BB5}"/>
              </a:ext>
            </a:extLst>
          </p:cNvPr>
          <p:cNvSpPr txBox="1"/>
          <p:nvPr/>
        </p:nvSpPr>
        <p:spPr>
          <a:xfrm>
            <a:off x="8057323" y="3299791"/>
            <a:ext cx="2027582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text-white </a:t>
            </a:r>
            <a:r>
              <a:rPr lang="en-US" dirty="0" err="1"/>
              <a:t>setColor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A31AE9-CFB3-4EA8-A723-F50B6D6766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3252" y="3074504"/>
            <a:ext cx="424071" cy="40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8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4DC1-1DF4-48B0-9374-7608CD6A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079F-5CA6-4F25-BDAF-0014927C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m – margin</a:t>
            </a:r>
          </a:p>
          <a:p>
            <a:pPr lvl="1"/>
            <a:r>
              <a:rPr lang="en-US" dirty="0"/>
              <a:t>p – padding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63D51-F0F3-49DC-BFB1-36920157DE1C}"/>
              </a:ext>
            </a:extLst>
          </p:cNvPr>
          <p:cNvSpPr txBox="1">
            <a:spLocks/>
          </p:cNvSpPr>
          <p:nvPr/>
        </p:nvSpPr>
        <p:spPr>
          <a:xfrm>
            <a:off x="327991" y="3412435"/>
            <a:ext cx="10515600" cy="2420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Sizing</a:t>
            </a:r>
          </a:p>
          <a:p>
            <a:pPr lvl="2"/>
            <a:r>
              <a:rPr lang="en-US" dirty="0"/>
              <a:t>t – top</a:t>
            </a:r>
          </a:p>
          <a:p>
            <a:pPr lvl="2"/>
            <a:r>
              <a:rPr lang="en-US" dirty="0"/>
              <a:t>b – bottom</a:t>
            </a:r>
          </a:p>
          <a:p>
            <a:pPr lvl="2"/>
            <a:r>
              <a:rPr lang="en-US" dirty="0"/>
              <a:t>l – left</a:t>
            </a:r>
          </a:p>
          <a:p>
            <a:pPr lvl="2"/>
            <a:r>
              <a:rPr lang="en-US" dirty="0"/>
              <a:t>r – right</a:t>
            </a:r>
          </a:p>
          <a:p>
            <a:pPr lvl="2"/>
            <a:r>
              <a:rPr lang="en-US" dirty="0"/>
              <a:t>x – left &amp; right</a:t>
            </a:r>
          </a:p>
          <a:p>
            <a:pPr lvl="2"/>
            <a:r>
              <a:rPr lang="en-US" dirty="0"/>
              <a:t>y – top &amp; bottom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2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C0F2-F58C-4848-B5EF-545E909F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from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E15A-76ED-49CC-A910-64751DB0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8617" cy="1325563"/>
          </a:xfrm>
        </p:spPr>
        <p:txBody>
          <a:bodyPr/>
          <a:lstStyle/>
          <a:p>
            <a:r>
              <a:rPr lang="en-US" dirty="0"/>
              <a:t>Text color</a:t>
            </a:r>
          </a:p>
          <a:p>
            <a:pPr lvl="1"/>
            <a:r>
              <a:rPr lang="en-US" dirty="0"/>
              <a:t>text-white (for white text)</a:t>
            </a:r>
          </a:p>
          <a:p>
            <a:pPr lvl="1"/>
            <a:r>
              <a:rPr lang="en-US" dirty="0"/>
              <a:t>Font-weight-bold (for bold text)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187FBC-3FF9-4816-9818-449D82727CC8}"/>
              </a:ext>
            </a:extLst>
          </p:cNvPr>
          <p:cNvSpPr txBox="1">
            <a:spLocks/>
          </p:cNvSpPr>
          <p:nvPr/>
        </p:nvSpPr>
        <p:spPr>
          <a:xfrm>
            <a:off x="672548" y="3429000"/>
            <a:ext cx="566861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color</a:t>
            </a:r>
          </a:p>
          <a:p>
            <a:pPr lvl="1"/>
            <a:r>
              <a:rPr lang="en-US" dirty="0" err="1"/>
              <a:t>bg</a:t>
            </a:r>
            <a:r>
              <a:rPr lang="en-US" dirty="0"/>
              <a:t>-dark (for dark background)</a:t>
            </a:r>
          </a:p>
          <a:p>
            <a:pPr lvl="1"/>
            <a:r>
              <a:rPr lang="en-US" dirty="0"/>
              <a:t>Font-weight-bold (for bold text)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F00CA6-663A-46C6-9BB3-20E56B447413}"/>
              </a:ext>
            </a:extLst>
          </p:cNvPr>
          <p:cNvSpPr txBox="1">
            <a:spLocks/>
          </p:cNvSpPr>
          <p:nvPr/>
        </p:nvSpPr>
        <p:spPr>
          <a:xfrm>
            <a:off x="672548" y="4889500"/>
            <a:ext cx="5668617" cy="1829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Sizes</a:t>
            </a:r>
          </a:p>
          <a:p>
            <a:pPr lvl="1"/>
            <a:r>
              <a:rPr lang="en-US" dirty="0"/>
              <a:t>lg (for large)</a:t>
            </a:r>
          </a:p>
          <a:p>
            <a:pPr lvl="1"/>
            <a:r>
              <a:rPr lang="en-US" dirty="0"/>
              <a:t>md (for medium)</a:t>
            </a:r>
          </a:p>
          <a:p>
            <a:pPr lvl="1"/>
            <a:r>
              <a:rPr lang="en-US" dirty="0" err="1"/>
              <a:t>sm</a:t>
            </a:r>
            <a:r>
              <a:rPr lang="en-US" dirty="0"/>
              <a:t> (for small)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1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6EB1-2F16-4113-BD25-0ACBC9D0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(.SCSS)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2EF5-305E-47AB-9922-B27F68E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inside Themes/Custom/</a:t>
            </a:r>
            <a:r>
              <a:rPr lang="en-US" dirty="0" err="1"/>
              <a:t>themes.scss</a:t>
            </a:r>
            <a:endParaRPr lang="en-US" dirty="0"/>
          </a:p>
          <a:p>
            <a:r>
              <a:rPr lang="en-US" dirty="0"/>
              <a:t>There is two files </a:t>
            </a:r>
            <a:r>
              <a:rPr lang="en-US" b="1" dirty="0" err="1"/>
              <a:t>colors.scss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themes.scss</a:t>
            </a:r>
            <a:r>
              <a:rPr lang="en-US" b="1" dirty="0"/>
              <a:t>.</a:t>
            </a:r>
          </a:p>
          <a:p>
            <a:r>
              <a:rPr lang="en-US" b="1" dirty="0" err="1"/>
              <a:t>Colors.scss</a:t>
            </a:r>
            <a:r>
              <a:rPr lang="en-US" b="1" dirty="0"/>
              <a:t> </a:t>
            </a:r>
            <a:r>
              <a:rPr lang="en-US" dirty="0"/>
              <a:t>contains all defined </a:t>
            </a:r>
            <a:r>
              <a:rPr lang="en-US" b="1" dirty="0"/>
              <a:t>color variables.</a:t>
            </a:r>
          </a:p>
          <a:p>
            <a:r>
              <a:rPr lang="en-US" b="1" dirty="0" err="1"/>
              <a:t>themes.scss</a:t>
            </a:r>
            <a:r>
              <a:rPr lang="en-US" b="1" dirty="0"/>
              <a:t> </a:t>
            </a:r>
            <a:r>
              <a:rPr lang="en-US" dirty="0"/>
              <a:t>contains </a:t>
            </a:r>
            <a:r>
              <a:rPr lang="en-US" b="1" dirty="0"/>
              <a:t>.</a:t>
            </a:r>
            <a:r>
              <a:rPr lang="en-US" b="1" dirty="0" err="1"/>
              <a:t>setColor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.</a:t>
            </a:r>
            <a:r>
              <a:rPr lang="en-US" b="1" dirty="0" err="1"/>
              <a:t>setBorder</a:t>
            </a:r>
            <a:r>
              <a:rPr lang="en-US" b="1" dirty="0"/>
              <a:t> </a:t>
            </a:r>
            <a:r>
              <a:rPr lang="en-US" dirty="0"/>
              <a:t>styles</a:t>
            </a:r>
          </a:p>
          <a:p>
            <a:r>
              <a:rPr lang="en-US" dirty="0"/>
              <a:t>Must use </a:t>
            </a:r>
            <a:r>
              <a:rPr lang="en-US" b="1" dirty="0"/>
              <a:t>Live SASS Compiler </a:t>
            </a:r>
            <a:r>
              <a:rPr lang="en-US" dirty="0"/>
              <a:t>inside VS code</a:t>
            </a:r>
            <a:r>
              <a:rPr lang="en-US" b="1" dirty="0"/>
              <a:t> </a:t>
            </a:r>
            <a:r>
              <a:rPr lang="en-US" dirty="0"/>
              <a:t>to compile the </a:t>
            </a:r>
            <a:r>
              <a:rPr lang="en-US" dirty="0" err="1"/>
              <a:t>scss</a:t>
            </a:r>
            <a:r>
              <a:rPr lang="en-US" dirty="0"/>
              <a:t> into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6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4646-05B1-4DF9-AB45-65815E4C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(nll_common_search.js)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61A6-8CCB-4EAB-B454-72393DFB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search function to work normally, use </a:t>
            </a:r>
            <a:r>
              <a:rPr lang="en-US" b="1" dirty="0" err="1"/>
              <a:t>isBootstrap</a:t>
            </a:r>
            <a:r>
              <a:rPr lang="en-US" b="1" dirty="0"/>
              <a:t>=true; </a:t>
            </a:r>
            <a:r>
              <a:rPr lang="en-US" dirty="0"/>
              <a:t>place it inside 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4681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5D8D-03C8-4940-88B0-9EC5EA3F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Tab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C8DB-84D8-4A24-B3EB-97F0AFF2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tab style (based on tabsstyle2.css) is located in </a:t>
            </a:r>
            <a:r>
              <a:rPr lang="en-US" b="1" dirty="0">
                <a:effectLst/>
                <a:latin typeface="Consolas" panose="020B0609020204030204" pitchFamily="49" charset="0"/>
              </a:rPr>
              <a:t>Themes/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BlueNote</a:t>
            </a:r>
            <a:r>
              <a:rPr lang="en-US" b="1" dirty="0">
                <a:effectLst/>
                <a:latin typeface="Consolas" panose="020B0609020204030204" pitchFamily="49" charset="0"/>
              </a:rPr>
              <a:t>/tabsstyle3.css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9394-D51E-4EFF-8EC0-5AA234B6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33141-613B-4F57-A35C-91FF292F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26" y="2514600"/>
            <a:ext cx="9205879" cy="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F9C-6A46-4F71-9DD8-B9EBC0F6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15353"/>
            <a:ext cx="10515600" cy="1103847"/>
          </a:xfrm>
        </p:spPr>
        <p:txBody>
          <a:bodyPr/>
          <a:lstStyle/>
          <a:p>
            <a:r>
              <a:rPr lang="en-US" dirty="0"/>
              <a:t>Basic Structure for listing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72ADA-31B4-46A1-9983-7A6377A7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07" y="1025260"/>
            <a:ext cx="9959510" cy="55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13C98-A1C7-49A3-87FE-EF4B6E03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783"/>
            <a:ext cx="12192000" cy="3328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CCF392-A1A1-42CF-A28F-816CFBE7434F}"/>
              </a:ext>
            </a:extLst>
          </p:cNvPr>
          <p:cNvSpPr/>
          <p:nvPr/>
        </p:nvSpPr>
        <p:spPr>
          <a:xfrm>
            <a:off x="0" y="1619009"/>
            <a:ext cx="12192000" cy="70012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A32D7-3722-431E-9226-3AB345B04ED2}"/>
              </a:ext>
            </a:extLst>
          </p:cNvPr>
          <p:cNvCxnSpPr/>
          <p:nvPr/>
        </p:nvCxnSpPr>
        <p:spPr>
          <a:xfrm flipV="1">
            <a:off x="4744278" y="874643"/>
            <a:ext cx="636105" cy="74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C2A3E6-464E-4A18-A887-A761780C05E6}"/>
              </a:ext>
            </a:extLst>
          </p:cNvPr>
          <p:cNvSpPr txBox="1"/>
          <p:nvPr/>
        </p:nvSpPr>
        <p:spPr>
          <a:xfrm>
            <a:off x="4903304" y="505311"/>
            <a:ext cx="28757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card-header pb-1 </a:t>
            </a:r>
            <a:r>
              <a:rPr lang="en-US" dirty="0" err="1"/>
              <a:t>setColor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3F245-E1D9-4E5E-8F2B-73333CD2000C}"/>
              </a:ext>
            </a:extLst>
          </p:cNvPr>
          <p:cNvSpPr/>
          <p:nvPr/>
        </p:nvSpPr>
        <p:spPr>
          <a:xfrm>
            <a:off x="0" y="2186609"/>
            <a:ext cx="12192000" cy="2809461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D2A68-E591-4542-85A5-3CC6C0B90E68}"/>
              </a:ext>
            </a:extLst>
          </p:cNvPr>
          <p:cNvCxnSpPr/>
          <p:nvPr/>
        </p:nvCxnSpPr>
        <p:spPr>
          <a:xfrm>
            <a:off x="331304" y="4996070"/>
            <a:ext cx="662609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562EBF-D560-4A8C-96BC-B8E595BDA4F4}"/>
              </a:ext>
            </a:extLst>
          </p:cNvPr>
          <p:cNvSpPr txBox="1"/>
          <p:nvPr/>
        </p:nvSpPr>
        <p:spPr>
          <a:xfrm>
            <a:off x="993913" y="5633903"/>
            <a:ext cx="1908314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 </a:t>
            </a:r>
            <a:r>
              <a:rPr lang="en-US" dirty="0" err="1"/>
              <a:t>setBorder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13C98-A1C7-49A3-87FE-EF4B6E03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3193774"/>
            <a:ext cx="12192000" cy="33284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C72A1E-BBB6-4D5C-9DB7-ECE71C78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8264"/>
            <a:ext cx="3803374" cy="28212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402BEC-4B8A-44BE-A3AB-89277A663166}"/>
              </a:ext>
            </a:extLst>
          </p:cNvPr>
          <p:cNvSpPr/>
          <p:nvPr/>
        </p:nvSpPr>
        <p:spPr>
          <a:xfrm>
            <a:off x="79513" y="3816626"/>
            <a:ext cx="12032974" cy="68911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2457586-D2BF-4046-8266-31796C354362}"/>
              </a:ext>
            </a:extLst>
          </p:cNvPr>
          <p:cNvCxnSpPr>
            <a:endCxn id="2" idx="1"/>
          </p:cNvCxnSpPr>
          <p:nvPr/>
        </p:nvCxnSpPr>
        <p:spPr>
          <a:xfrm flipV="1">
            <a:off x="79513" y="1608905"/>
            <a:ext cx="6016488" cy="2207721"/>
          </a:xfrm>
          <a:prstGeom prst="bentConnector3">
            <a:avLst>
              <a:gd name="adj1" fmla="val 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27187A-90E1-4601-A4AA-D8F5E3E69BB9}"/>
              </a:ext>
            </a:extLst>
          </p:cNvPr>
          <p:cNvSpPr txBox="1"/>
          <p:nvPr/>
        </p:nvSpPr>
        <p:spPr>
          <a:xfrm>
            <a:off x="364435" y="906021"/>
            <a:ext cx="53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of 12 columns is divided into 4 columns each</a:t>
            </a:r>
          </a:p>
        </p:txBody>
      </p:sp>
    </p:spTree>
    <p:extLst>
      <p:ext uri="{BB962C8B-B14F-4D97-AF65-F5344CB8AC3E}">
        <p14:creationId xmlns:p14="http://schemas.microsoft.com/office/powerpoint/2010/main" val="15448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13C98-A1C7-49A3-87FE-EF4B6E03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122"/>
            <a:ext cx="12192000" cy="3328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905A5E-C6B2-44D1-B741-9F12C0B8B8A2}"/>
              </a:ext>
            </a:extLst>
          </p:cNvPr>
          <p:cNvSpPr/>
          <p:nvPr/>
        </p:nvSpPr>
        <p:spPr>
          <a:xfrm>
            <a:off x="0" y="3150704"/>
            <a:ext cx="12192000" cy="919852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D5F64-F5BE-452A-B474-4ADFB68A81E8}"/>
              </a:ext>
            </a:extLst>
          </p:cNvPr>
          <p:cNvSpPr txBox="1"/>
          <p:nvPr/>
        </p:nvSpPr>
        <p:spPr>
          <a:xfrm>
            <a:off x="1934817" y="4465983"/>
            <a:ext cx="1099930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Text-right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6DA0D0-90F5-4DBD-982F-CC3E75BBF9B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99930" y="4070556"/>
            <a:ext cx="834887" cy="580093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FF8D8-9102-463A-B72A-784EF8B1F2A3}"/>
              </a:ext>
            </a:extLst>
          </p:cNvPr>
          <p:cNvSpPr/>
          <p:nvPr/>
        </p:nvSpPr>
        <p:spPr>
          <a:xfrm>
            <a:off x="11092070" y="3260035"/>
            <a:ext cx="1099930" cy="59634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68E98-5474-4D59-B811-F474D979AA34}"/>
              </a:ext>
            </a:extLst>
          </p:cNvPr>
          <p:cNvSpPr txBox="1"/>
          <p:nvPr/>
        </p:nvSpPr>
        <p:spPr>
          <a:xfrm>
            <a:off x="9177131" y="4465983"/>
            <a:ext cx="24649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btn-sm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F7983A7-FF4D-40AE-8B56-40CB008CA70D}"/>
              </a:ext>
            </a:extLst>
          </p:cNvPr>
          <p:cNvCxnSpPr>
            <a:stCxn id="12" idx="3"/>
          </p:cNvCxnSpPr>
          <p:nvPr/>
        </p:nvCxnSpPr>
        <p:spPr>
          <a:xfrm flipV="1">
            <a:off x="11642035" y="3856383"/>
            <a:ext cx="178904" cy="794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A22-9020-4162-9E48-FEAAF07E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05581"/>
            <a:ext cx="10515600" cy="132556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560B5-CBFB-4D19-AEDC-34F11818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33" y="1574034"/>
            <a:ext cx="8637394" cy="24016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972DE5-AFF7-4688-A3AA-C45AB6FEB953}"/>
              </a:ext>
            </a:extLst>
          </p:cNvPr>
          <p:cNvSpPr/>
          <p:nvPr/>
        </p:nvSpPr>
        <p:spPr>
          <a:xfrm>
            <a:off x="4492487" y="1974574"/>
            <a:ext cx="5300870" cy="636104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D1C05E2-E550-4455-BCDD-FC8714E5A0F0}"/>
              </a:ext>
            </a:extLst>
          </p:cNvPr>
          <p:cNvCxnSpPr>
            <a:stCxn id="5" idx="3"/>
          </p:cNvCxnSpPr>
          <p:nvPr/>
        </p:nvCxnSpPr>
        <p:spPr>
          <a:xfrm>
            <a:off x="9793357" y="2292626"/>
            <a:ext cx="662608" cy="212034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CF73C-2A08-40DF-AAAE-43242D5B0163}"/>
              </a:ext>
            </a:extLst>
          </p:cNvPr>
          <p:cNvSpPr txBox="1"/>
          <p:nvPr/>
        </p:nvSpPr>
        <p:spPr>
          <a:xfrm>
            <a:off x="7612148" y="4412974"/>
            <a:ext cx="4611757" cy="3693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Form-control is for Bootstrap’s responsive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6B9ED-7FEF-4280-A302-FD63C01389AE}"/>
              </a:ext>
            </a:extLst>
          </p:cNvPr>
          <p:cNvSpPr/>
          <p:nvPr/>
        </p:nvSpPr>
        <p:spPr>
          <a:xfrm>
            <a:off x="1828800" y="3260035"/>
            <a:ext cx="3339548" cy="424069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BB70B7-91D1-4E59-B1BA-E0D8B1F807B0}"/>
              </a:ext>
            </a:extLst>
          </p:cNvPr>
          <p:cNvCxnSpPr>
            <a:stCxn id="9" idx="3"/>
          </p:cNvCxnSpPr>
          <p:nvPr/>
        </p:nvCxnSpPr>
        <p:spPr>
          <a:xfrm>
            <a:off x="5168348" y="3472070"/>
            <a:ext cx="198782" cy="702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ECD812-675E-4B53-848F-B8AE6ABFDB96}"/>
              </a:ext>
            </a:extLst>
          </p:cNvPr>
          <p:cNvSpPr txBox="1"/>
          <p:nvPr/>
        </p:nvSpPr>
        <p:spPr>
          <a:xfrm>
            <a:off x="3564835" y="4174435"/>
            <a:ext cx="2782956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Form-control no need to apply for checkbox</a:t>
            </a:r>
          </a:p>
        </p:txBody>
      </p:sp>
    </p:spTree>
    <p:extLst>
      <p:ext uri="{BB962C8B-B14F-4D97-AF65-F5344CB8AC3E}">
        <p14:creationId xmlns:p14="http://schemas.microsoft.com/office/powerpoint/2010/main" val="1313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ADA6-22A9-4FB9-B924-3F91603F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245857"/>
            <a:ext cx="3800061" cy="787814"/>
          </a:xfrm>
        </p:spPr>
        <p:txBody>
          <a:bodyPr/>
          <a:lstStyle/>
          <a:p>
            <a:r>
              <a:rPr lang="en-US" dirty="0"/>
              <a:t>Multi Select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B89A0-D1CD-4B64-8539-2690DB31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498273"/>
            <a:ext cx="10668000" cy="5359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828F8-0F65-4B41-BDE8-AC5BC1CF3EC9}"/>
              </a:ext>
            </a:extLst>
          </p:cNvPr>
          <p:cNvSpPr/>
          <p:nvPr/>
        </p:nvSpPr>
        <p:spPr>
          <a:xfrm>
            <a:off x="357808" y="1458517"/>
            <a:ext cx="2040835" cy="1715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7735DCA-46DA-44BB-9B33-FF1BBB9043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1611" y="784341"/>
            <a:ext cx="265821" cy="102041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449263-E093-4F10-9A3A-BE527DA0064A}"/>
              </a:ext>
            </a:extLst>
          </p:cNvPr>
          <p:cNvSpPr txBox="1"/>
          <p:nvPr/>
        </p:nvSpPr>
        <p:spPr>
          <a:xfrm>
            <a:off x="1378225" y="1015319"/>
            <a:ext cx="7981123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 select box need as much space as possible so it’s best to use col-md-12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6D3C1-8CEC-4416-8DC1-83379820AC33}"/>
              </a:ext>
            </a:extLst>
          </p:cNvPr>
          <p:cNvSpPr/>
          <p:nvPr/>
        </p:nvSpPr>
        <p:spPr>
          <a:xfrm>
            <a:off x="543339" y="1630018"/>
            <a:ext cx="2266122" cy="1715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3CC9B-124F-4BA4-B175-DDB0AAFB86B5}"/>
              </a:ext>
            </a:extLst>
          </p:cNvPr>
          <p:cNvSpPr txBox="1"/>
          <p:nvPr/>
        </p:nvSpPr>
        <p:spPr>
          <a:xfrm>
            <a:off x="4131365" y="1544267"/>
            <a:ext cx="4389784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 add a &lt;div&gt; with class .table-responsive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4F27DD-4C30-420E-B322-9FEE18A57A3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09461" y="1715769"/>
            <a:ext cx="1321904" cy="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4D39A4E-7256-4170-8DCB-20C58C43872A}"/>
              </a:ext>
            </a:extLst>
          </p:cNvPr>
          <p:cNvSpPr/>
          <p:nvPr/>
        </p:nvSpPr>
        <p:spPr>
          <a:xfrm>
            <a:off x="874643" y="1782029"/>
            <a:ext cx="1749287" cy="1978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D6C24F-A8C3-488A-964A-FEE941A00F2C}"/>
              </a:ext>
            </a:extLst>
          </p:cNvPr>
          <p:cNvCxnSpPr>
            <a:stCxn id="21" idx="3"/>
          </p:cNvCxnSpPr>
          <p:nvPr/>
        </p:nvCxnSpPr>
        <p:spPr>
          <a:xfrm>
            <a:off x="2623930" y="1880944"/>
            <a:ext cx="1033670" cy="9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B37148-DA32-4D14-BD36-4E806993BE41}"/>
              </a:ext>
            </a:extLst>
          </p:cNvPr>
          <p:cNvSpPr txBox="1"/>
          <p:nvPr/>
        </p:nvSpPr>
        <p:spPr>
          <a:xfrm>
            <a:off x="3657600" y="1866827"/>
            <a:ext cx="4081670" cy="36933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.table-</a:t>
            </a:r>
            <a:r>
              <a:rPr lang="en-US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bg1"/>
                </a:solidFill>
              </a:rPr>
              <a:t> to shrink the table</a:t>
            </a:r>
          </a:p>
        </p:txBody>
      </p:sp>
    </p:spTree>
    <p:extLst>
      <p:ext uri="{BB962C8B-B14F-4D97-AF65-F5344CB8AC3E}">
        <p14:creationId xmlns:p14="http://schemas.microsoft.com/office/powerpoint/2010/main" val="31062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6916-2CC7-435A-A103-D2A82659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listing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0A279-F568-4FEF-8C16-2E9A7F65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2" y="2760695"/>
            <a:ext cx="10880675" cy="3083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4A5181-7358-49E0-BBC9-CCDFC67AB511}"/>
              </a:ext>
            </a:extLst>
          </p:cNvPr>
          <p:cNvSpPr/>
          <p:nvPr/>
        </p:nvSpPr>
        <p:spPr>
          <a:xfrm>
            <a:off x="463826" y="2720939"/>
            <a:ext cx="11237844" cy="36681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2DCA8-AEA6-4E89-ADAA-E8977EF992CC}"/>
              </a:ext>
            </a:extLst>
          </p:cNvPr>
          <p:cNvSpPr txBox="1"/>
          <p:nvPr/>
        </p:nvSpPr>
        <p:spPr>
          <a:xfrm>
            <a:off x="1258955" y="2186819"/>
            <a:ext cx="4055165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the same code for the table header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7604F28-4F87-484B-A567-FEA3EF0DBCB1}"/>
              </a:ext>
            </a:extLst>
          </p:cNvPr>
          <p:cNvCxnSpPr>
            <a:endCxn id="6" idx="1"/>
          </p:cNvCxnSpPr>
          <p:nvPr/>
        </p:nvCxnSpPr>
        <p:spPr>
          <a:xfrm flipV="1">
            <a:off x="655662" y="2371485"/>
            <a:ext cx="603293" cy="349454"/>
          </a:xfrm>
          <a:prstGeom prst="bentConnector3">
            <a:avLst>
              <a:gd name="adj1" fmla="val -33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D1CC-2230-4BA8-9381-60B9C1E0D083}"/>
              </a:ext>
            </a:extLst>
          </p:cNvPr>
          <p:cNvSpPr/>
          <p:nvPr/>
        </p:nvSpPr>
        <p:spPr>
          <a:xfrm>
            <a:off x="655662" y="3048001"/>
            <a:ext cx="4234390" cy="31397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F8C31-58BA-4736-9BCC-92AC2AF5DF09}"/>
              </a:ext>
            </a:extLst>
          </p:cNvPr>
          <p:cNvSpPr txBox="1"/>
          <p:nvPr/>
        </p:nvSpPr>
        <p:spPr>
          <a:xfrm>
            <a:off x="6665843" y="3177314"/>
            <a:ext cx="357808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.div to enable responsive table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373814-28F6-4CC8-A385-A8310E30359C}"/>
              </a:ext>
            </a:extLst>
          </p:cNvPr>
          <p:cNvCxnSpPr>
            <a:cxnSpLocks/>
          </p:cNvCxnSpPr>
          <p:nvPr/>
        </p:nvCxnSpPr>
        <p:spPr>
          <a:xfrm>
            <a:off x="4909930" y="3146374"/>
            <a:ext cx="1736035" cy="156989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87F21-8DB3-4547-9908-B93C575B8CC1}"/>
              </a:ext>
            </a:extLst>
          </p:cNvPr>
          <p:cNvSpPr/>
          <p:nvPr/>
        </p:nvSpPr>
        <p:spPr>
          <a:xfrm>
            <a:off x="1046922" y="3335476"/>
            <a:ext cx="5247861" cy="31397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87B56-2163-4D10-ADF3-26AD16486778}"/>
              </a:ext>
            </a:extLst>
          </p:cNvPr>
          <p:cNvSpPr txBox="1"/>
          <p:nvPr/>
        </p:nvSpPr>
        <p:spPr>
          <a:xfrm>
            <a:off x="6665843" y="3649455"/>
            <a:ext cx="3578087" cy="64633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table-</a:t>
            </a:r>
            <a:r>
              <a:rPr lang="en-US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bg1"/>
                </a:solidFill>
              </a:rPr>
              <a:t> for smaller table, .table-bordered to enable border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E6B99-6A37-4BEE-A2CB-D4E5B491B89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294783" y="3492466"/>
            <a:ext cx="371060" cy="48015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7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308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Bootstrap Pass Down</vt:lpstr>
      <vt:lpstr>Include files</vt:lpstr>
      <vt:lpstr>Basic Structure for listing search</vt:lpstr>
      <vt:lpstr>PowerPoint Presentation</vt:lpstr>
      <vt:lpstr>PowerPoint Presentation</vt:lpstr>
      <vt:lpstr>PowerPoint Presentation</vt:lpstr>
      <vt:lpstr>Inputs</vt:lpstr>
      <vt:lpstr>Multi Select Box</vt:lpstr>
      <vt:lpstr>Basic structure of listing table</vt:lpstr>
      <vt:lpstr>PowerPoint Presentation</vt:lpstr>
      <vt:lpstr>Sizing</vt:lpstr>
      <vt:lpstr>Styles from Bootstrap</vt:lpstr>
      <vt:lpstr>SASS (.SCSS)</vt:lpstr>
      <vt:lpstr>Search (nll_common_search.js)</vt:lpstr>
      <vt:lpstr>New Tab Styles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Pass Down</dc:title>
  <dc:creator>user</dc:creator>
  <cp:lastModifiedBy>user</cp:lastModifiedBy>
  <cp:revision>25</cp:revision>
  <dcterms:created xsi:type="dcterms:W3CDTF">2020-08-04T07:12:17Z</dcterms:created>
  <dcterms:modified xsi:type="dcterms:W3CDTF">2020-08-05T03:48:08Z</dcterms:modified>
</cp:coreProperties>
</file>