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PT Sans Narrow"/>
      <p:regular r:id="rId27"/>
      <p:bold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For the data part, we can easily see the rank of a certain item changes a lot when we modifying one of its aspects. For example, University of Edingburgh is one of the top 10 university when the weight of Faculty Student score is low. But it drops when we add weight on that attribute. </a:t>
            </a:r>
          </a:p>
          <a:p>
            <a:pPr lvl="0">
              <a:spcBef>
                <a:spcPts val="0"/>
              </a:spcBef>
              <a:buNone/>
            </a:pPr>
            <a:r>
              <a:rPr lang="en"/>
              <a:t>A Line Up graph shows this change apparently, with the line linking two stacked bar chart. We also find that the top five schools don’t change when we doing so. The reason is easy to guess: they have similar scores in Faculty Student rate while University of Edinburgh has a relatively lower score in this attribute which makes it rank down when we add weight to the aspect. A separated bar chart supports this idea and makes it clear.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Good universities may have common things that make them outstanding. But when it comes to cars, it really depends on what you need. The left part of this graph shows the result of changing the weight of MPG Score to one-third and the right part is the graph that each attribute has same weight. The lines between the charts are kind of messy, which may indicates that if you really focus on one certain aspect of a car, you need to sacrifice on other demands.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During doing this project, we got familiar with D3(of course), as well as other techniques. We used different simple visualization techniques to create a new one to solve more complicated problems. There are lots of challenges as well.</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04.png"/><Relationship Id="rId4" Type="http://schemas.openxmlformats.org/officeDocument/2006/relationships/image" Target="../media/image03.png"/><Relationship Id="rId5" Type="http://schemas.openxmlformats.org/officeDocument/2006/relationships/image" Target="../media/image0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08.png"/><Relationship Id="rId4" Type="http://schemas.openxmlformats.org/officeDocument/2006/relationships/image" Target="../media/image05.png"/><Relationship Id="rId5" Type="http://schemas.openxmlformats.org/officeDocument/2006/relationships/image" Target="../media/image04.png"/><Relationship Id="rId6" Type="http://schemas.openxmlformats.org/officeDocument/2006/relationships/image" Target="../media/image0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victordu.github.io/LineUp-D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6.png"/><Relationship Id="rId4" Type="http://schemas.openxmlformats.org/officeDocument/2006/relationships/image" Target="../media/image09.png"/><Relationship Id="rId5" Type="http://schemas.openxmlformats.org/officeDocument/2006/relationships/image" Target="../media/image12.png"/><Relationship Id="rId6" Type="http://schemas.openxmlformats.org/officeDocument/2006/relationships/image" Target="../media/image14.png"/><Relationship Id="rId7"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0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victordu.github.io/LineUp-D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hyperlink" Target="http://www.jku.at/cg/content/e152197/e212741/2013_InfoVis_Gratzl_LineUp.pdf" TargetMode="External"/><Relationship Id="rId5" Type="http://schemas.openxmlformats.org/officeDocument/2006/relationships/hyperlink" Target="http://www.jku.at/cg/content/e152197/e212741/2013_InfoVis_Gratzl_LineUp.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tIns="91425">
            <a:noAutofit/>
          </a:bodyPr>
          <a:lstStyle/>
          <a:p>
            <a:pPr lvl="0">
              <a:spcBef>
                <a:spcPts val="0"/>
              </a:spcBef>
              <a:buNone/>
            </a:pPr>
            <a:r>
              <a:rPr lang="en"/>
              <a:t>Lineup D3 Implementation</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a:spcBef>
                <a:spcPts val="0"/>
              </a:spcBef>
              <a:buNone/>
            </a:pPr>
            <a:r>
              <a:rPr b="1" i="1" lang="en" sz="1400"/>
              <a:t>University of San Francisco</a:t>
            </a:r>
          </a:p>
          <a:p>
            <a:pPr lvl="0">
              <a:spcBef>
                <a:spcPts val="0"/>
              </a:spcBef>
              <a:buNone/>
            </a:pPr>
            <a:r>
              <a:rPr lang="en" sz="1400"/>
              <a:t> Wentao Du</a:t>
            </a:r>
          </a:p>
          <a:p>
            <a:pPr lvl="0">
              <a:spcBef>
                <a:spcPts val="0"/>
              </a:spcBef>
              <a:buNone/>
            </a:pPr>
            <a:r>
              <a:rPr lang="en" sz="1400"/>
              <a:t>Siwei Zhang</a:t>
            </a:r>
          </a:p>
          <a:p>
            <a:pPr lvl="0">
              <a:spcBef>
                <a:spcPts val="0"/>
              </a:spcBef>
              <a:buNone/>
            </a:pPr>
            <a:r>
              <a:rPr lang="en" sz="1400"/>
              <a:t>Kaijie Zhou</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sz="4200"/>
              <a:t>How Lineup Works</a:t>
            </a:r>
          </a:p>
          <a:p>
            <a:pPr lvl="0" rtl="0">
              <a:spcBef>
                <a:spcPts val="0"/>
              </a:spcBef>
              <a:buNone/>
            </a:pPr>
            <a:r>
              <a:t/>
            </a:r>
            <a:endParaRPr/>
          </a:p>
        </p:txBody>
      </p:sp>
      <p:sp>
        <p:nvSpPr>
          <p:cNvPr id="125" name="Shape 125"/>
          <p:cNvSpPr txBox="1"/>
          <p:nvPr>
            <p:ph idx="1" type="body"/>
          </p:nvPr>
        </p:nvSpPr>
        <p:spPr>
          <a:xfrm>
            <a:off x="311700" y="1346125"/>
            <a:ext cx="8520600" cy="3302700"/>
          </a:xfrm>
          <a:prstGeom prst="rect">
            <a:avLst/>
          </a:prstGeom>
        </p:spPr>
        <p:txBody>
          <a:bodyPr anchorCtr="0" anchor="t" bIns="91425" lIns="91425" rIns="91425" tIns="91425">
            <a:noAutofit/>
          </a:bodyPr>
          <a:lstStyle/>
          <a:p>
            <a:pPr lvl="0">
              <a:spcBef>
                <a:spcPts val="0"/>
              </a:spcBef>
              <a:buNone/>
            </a:pPr>
            <a:r>
              <a:rPr lang="en"/>
              <a:t>Show multiple ranking at same time.</a:t>
            </a:r>
          </a:p>
          <a:p>
            <a:pPr lvl="0">
              <a:spcBef>
                <a:spcPts val="0"/>
              </a:spcBef>
              <a:buNone/>
            </a:pPr>
            <a:r>
              <a:rPr lang="en"/>
              <a:t>Lineup the same item in different rankings</a:t>
            </a:r>
          </a:p>
          <a:p>
            <a:pPr lvl="0" rtl="0">
              <a:spcBef>
                <a:spcPts val="0"/>
              </a:spcBef>
              <a:buNone/>
            </a:pPr>
            <a:r>
              <a:t/>
            </a:r>
            <a:endParaRPr/>
          </a:p>
        </p:txBody>
      </p:sp>
      <p:pic>
        <p:nvPicPr>
          <p:cNvPr id="126" name="Shape 126"/>
          <p:cNvPicPr preferRelativeResize="0"/>
          <p:nvPr/>
        </p:nvPicPr>
        <p:blipFill>
          <a:blip r:embed="rId3">
            <a:alphaModFix/>
          </a:blip>
          <a:stretch>
            <a:fillRect/>
          </a:stretch>
        </p:blipFill>
        <p:spPr>
          <a:xfrm>
            <a:off x="1232525" y="2529201"/>
            <a:ext cx="5901950" cy="1927324"/>
          </a:xfrm>
          <a:prstGeom prst="rect">
            <a:avLst/>
          </a:prstGeom>
          <a:noFill/>
          <a:ln>
            <a:noFill/>
          </a:ln>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814800"/>
            <a:ext cx="8571300" cy="942000"/>
          </a:xfrm>
          <a:prstGeom prst="rect">
            <a:avLst/>
          </a:prstGeom>
        </p:spPr>
        <p:txBody>
          <a:bodyPr anchorCtr="0" anchor="ctr" bIns="91425" lIns="91425" rIns="91425" tIns="91425">
            <a:noAutofit/>
          </a:bodyPr>
          <a:lstStyle/>
          <a:p>
            <a:pPr lvl="0">
              <a:spcBef>
                <a:spcPts val="0"/>
              </a:spcBef>
              <a:buNone/>
            </a:pPr>
            <a:r>
              <a:rPr lang="en"/>
              <a:t>D3 Implementation</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D3 implementation - Tools</a:t>
            </a:r>
          </a:p>
        </p:txBody>
      </p:sp>
      <p:pic>
        <p:nvPicPr>
          <p:cNvPr id="137" name="Shape 137"/>
          <p:cNvPicPr preferRelativeResize="0"/>
          <p:nvPr/>
        </p:nvPicPr>
        <p:blipFill>
          <a:blip r:embed="rId3">
            <a:alphaModFix/>
          </a:blip>
          <a:stretch>
            <a:fillRect/>
          </a:stretch>
        </p:blipFill>
        <p:spPr>
          <a:xfrm>
            <a:off x="3422275" y="2476000"/>
            <a:ext cx="1299750" cy="1039800"/>
          </a:xfrm>
          <a:prstGeom prst="rect">
            <a:avLst/>
          </a:prstGeom>
          <a:noFill/>
          <a:ln>
            <a:noFill/>
          </a:ln>
        </p:spPr>
      </p:pic>
      <p:pic>
        <p:nvPicPr>
          <p:cNvPr id="138" name="Shape 138"/>
          <p:cNvPicPr preferRelativeResize="0"/>
          <p:nvPr/>
        </p:nvPicPr>
        <p:blipFill>
          <a:blip r:embed="rId4">
            <a:alphaModFix/>
          </a:blip>
          <a:stretch>
            <a:fillRect/>
          </a:stretch>
        </p:blipFill>
        <p:spPr>
          <a:xfrm>
            <a:off x="5510625" y="2250890"/>
            <a:ext cx="1569925" cy="1490025"/>
          </a:xfrm>
          <a:prstGeom prst="rect">
            <a:avLst/>
          </a:prstGeom>
          <a:noFill/>
          <a:ln>
            <a:noFill/>
          </a:ln>
        </p:spPr>
      </p:pic>
      <p:pic>
        <p:nvPicPr>
          <p:cNvPr id="139" name="Shape 139"/>
          <p:cNvPicPr preferRelativeResize="0"/>
          <p:nvPr/>
        </p:nvPicPr>
        <p:blipFill>
          <a:blip r:embed="rId5">
            <a:alphaModFix/>
          </a:blip>
          <a:stretch>
            <a:fillRect/>
          </a:stretch>
        </p:blipFill>
        <p:spPr>
          <a:xfrm>
            <a:off x="1469947" y="2515438"/>
            <a:ext cx="1266676" cy="960924"/>
          </a:xfrm>
          <a:prstGeom prst="rect">
            <a:avLst/>
          </a:prstGeom>
          <a:noFill/>
          <a:ln>
            <a:noFill/>
          </a:ln>
        </p:spPr>
      </p:pic>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D3 implementation - Pipeline</a:t>
            </a:r>
          </a:p>
        </p:txBody>
      </p:sp>
      <p:sp>
        <p:nvSpPr>
          <p:cNvPr id="145" name="Shape 145"/>
          <p:cNvSpPr/>
          <p:nvPr/>
        </p:nvSpPr>
        <p:spPr>
          <a:xfrm>
            <a:off x="278550" y="3207375"/>
            <a:ext cx="1299600" cy="1081500"/>
          </a:xfrm>
          <a:prstGeom prst="rect">
            <a:avLst/>
          </a:prstGeom>
          <a:solidFill>
            <a:srgbClr val="C9DAF8"/>
          </a:solidFill>
          <a:ln cap="flat" cmpd="sng" w="9525">
            <a:solidFill>
              <a:srgbClr val="C9DAF8"/>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Original dataset</a:t>
            </a:r>
          </a:p>
        </p:txBody>
      </p:sp>
      <p:sp>
        <p:nvSpPr>
          <p:cNvPr id="146" name="Shape 146"/>
          <p:cNvSpPr/>
          <p:nvPr/>
        </p:nvSpPr>
        <p:spPr>
          <a:xfrm>
            <a:off x="2716950" y="1432925"/>
            <a:ext cx="2023800" cy="570000"/>
          </a:xfrm>
          <a:prstGeom prst="rect">
            <a:avLst/>
          </a:prstGeom>
          <a:solidFill>
            <a:srgbClr val="D9D2E9"/>
          </a:solidFill>
          <a:ln cap="flat" cmpd="sng" w="9525">
            <a:solidFill>
              <a:srgbClr val="D9D2E9"/>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Metadata </a:t>
            </a:r>
          </a:p>
          <a:p>
            <a:pPr lvl="0" rtl="0" algn="ctr">
              <a:spcBef>
                <a:spcPts val="0"/>
              </a:spcBef>
              <a:buNone/>
            </a:pPr>
            <a:r>
              <a:rPr lang="en"/>
              <a:t>new dataset</a:t>
            </a:r>
          </a:p>
        </p:txBody>
      </p:sp>
      <p:pic>
        <p:nvPicPr>
          <p:cNvPr id="147" name="Shape 147"/>
          <p:cNvPicPr preferRelativeResize="0"/>
          <p:nvPr/>
        </p:nvPicPr>
        <p:blipFill>
          <a:blip r:embed="rId3">
            <a:alphaModFix/>
          </a:blip>
          <a:stretch>
            <a:fillRect/>
          </a:stretch>
        </p:blipFill>
        <p:spPr>
          <a:xfrm>
            <a:off x="6554650" y="2884899"/>
            <a:ext cx="2529500" cy="1809849"/>
          </a:xfrm>
          <a:prstGeom prst="rect">
            <a:avLst/>
          </a:prstGeom>
          <a:noFill/>
          <a:ln>
            <a:noFill/>
          </a:ln>
        </p:spPr>
      </p:pic>
      <p:sp>
        <p:nvSpPr>
          <p:cNvPr id="148" name="Shape 148"/>
          <p:cNvSpPr txBox="1"/>
          <p:nvPr/>
        </p:nvSpPr>
        <p:spPr>
          <a:xfrm>
            <a:off x="2186425" y="2250225"/>
            <a:ext cx="3055200" cy="2381700"/>
          </a:xfrm>
          <a:prstGeom prst="rect">
            <a:avLst/>
          </a:prstGeom>
          <a:noFill/>
          <a:ln>
            <a:noFill/>
          </a:ln>
        </p:spPr>
        <p:txBody>
          <a:bodyPr anchorCtr="0" anchor="t" bIns="91425" lIns="91425" rIns="91425" tIns="91425">
            <a:noAutofit/>
          </a:bodyPr>
          <a:lstStyle/>
          <a:p>
            <a:pPr indent="-298450" lvl="0" marL="457200" rtl="0">
              <a:spcBef>
                <a:spcPts val="0"/>
              </a:spcBef>
              <a:buSzPct val="100000"/>
              <a:buChar char="●"/>
            </a:pPr>
            <a:r>
              <a:rPr lang="en" sz="1100"/>
              <a:t>Clean up the data set.</a:t>
            </a:r>
          </a:p>
          <a:p>
            <a:pPr indent="-298450" lvl="1" marL="914400" rtl="0">
              <a:spcBef>
                <a:spcPts val="0"/>
              </a:spcBef>
              <a:buSzPct val="100000"/>
              <a:buChar char="○"/>
            </a:pPr>
            <a:r>
              <a:rPr lang="en" sz="1100"/>
              <a:t>Convert original data to score</a:t>
            </a:r>
          </a:p>
          <a:p>
            <a:pPr indent="-298450" lvl="1" marL="914400" rtl="0">
              <a:spcBef>
                <a:spcPts val="0"/>
              </a:spcBef>
              <a:buSzPct val="100000"/>
              <a:buChar char="○"/>
            </a:pPr>
            <a:r>
              <a:rPr lang="en" sz="1100"/>
              <a:t>Clean NaN data</a:t>
            </a:r>
          </a:p>
          <a:p>
            <a:pPr lvl="0">
              <a:spcBef>
                <a:spcPts val="0"/>
              </a:spcBef>
              <a:buNone/>
            </a:pPr>
            <a:r>
              <a:t/>
            </a:r>
            <a:endParaRPr sz="1100"/>
          </a:p>
          <a:p>
            <a:pPr indent="-298450" lvl="0" marL="457200" rtl="0">
              <a:spcBef>
                <a:spcPts val="0"/>
              </a:spcBef>
              <a:buSzPct val="100000"/>
              <a:buChar char="●"/>
            </a:pPr>
            <a:r>
              <a:rPr lang="en" sz="1100"/>
              <a:t>Create metadata file </a:t>
            </a:r>
          </a:p>
          <a:p>
            <a:pPr indent="-298450" lvl="1" marL="914400" rtl="0">
              <a:spcBef>
                <a:spcPts val="0"/>
              </a:spcBef>
              <a:buSzPct val="100000"/>
              <a:buChar char="○"/>
            </a:pPr>
            <a:r>
              <a:rPr lang="en" sz="1100"/>
              <a:t>Specify which columns to show</a:t>
            </a:r>
          </a:p>
          <a:p>
            <a:pPr indent="-298450" lvl="1" marL="914400" rtl="0">
              <a:spcBef>
                <a:spcPts val="0"/>
              </a:spcBef>
              <a:buSzPct val="100000"/>
              <a:buChar char="○"/>
            </a:pPr>
            <a:r>
              <a:rPr lang="en" sz="1100"/>
              <a:t>Specify the path of data source</a:t>
            </a:r>
          </a:p>
          <a:p>
            <a:pPr lvl="0">
              <a:spcBef>
                <a:spcPts val="0"/>
              </a:spcBef>
              <a:buNone/>
            </a:pPr>
            <a:r>
              <a:t/>
            </a:r>
            <a:endParaRPr sz="1100"/>
          </a:p>
        </p:txBody>
      </p:sp>
      <p:pic>
        <p:nvPicPr>
          <p:cNvPr id="149" name="Shape 149"/>
          <p:cNvPicPr preferRelativeResize="0"/>
          <p:nvPr/>
        </p:nvPicPr>
        <p:blipFill>
          <a:blip r:embed="rId4">
            <a:alphaModFix/>
          </a:blip>
          <a:stretch>
            <a:fillRect/>
          </a:stretch>
        </p:blipFill>
        <p:spPr>
          <a:xfrm>
            <a:off x="628672" y="1412013"/>
            <a:ext cx="1266676" cy="960924"/>
          </a:xfrm>
          <a:prstGeom prst="rect">
            <a:avLst/>
          </a:prstGeom>
          <a:noFill/>
          <a:ln>
            <a:noFill/>
          </a:ln>
        </p:spPr>
      </p:pic>
      <p:pic>
        <p:nvPicPr>
          <p:cNvPr id="150" name="Shape 150"/>
          <p:cNvPicPr preferRelativeResize="0"/>
          <p:nvPr/>
        </p:nvPicPr>
        <p:blipFill>
          <a:blip r:embed="rId5">
            <a:alphaModFix/>
          </a:blip>
          <a:stretch>
            <a:fillRect/>
          </a:stretch>
        </p:blipFill>
        <p:spPr>
          <a:xfrm>
            <a:off x="5734150" y="1373700"/>
            <a:ext cx="1299750" cy="1039800"/>
          </a:xfrm>
          <a:prstGeom prst="rect">
            <a:avLst/>
          </a:prstGeom>
          <a:noFill/>
          <a:ln>
            <a:noFill/>
          </a:ln>
        </p:spPr>
      </p:pic>
      <p:pic>
        <p:nvPicPr>
          <p:cNvPr id="151" name="Shape 151"/>
          <p:cNvPicPr preferRelativeResize="0"/>
          <p:nvPr/>
        </p:nvPicPr>
        <p:blipFill>
          <a:blip r:embed="rId6">
            <a:alphaModFix/>
          </a:blip>
          <a:stretch>
            <a:fillRect/>
          </a:stretch>
        </p:blipFill>
        <p:spPr>
          <a:xfrm>
            <a:off x="7460680" y="1364623"/>
            <a:ext cx="1334519" cy="1266599"/>
          </a:xfrm>
          <a:prstGeom prst="rect">
            <a:avLst/>
          </a:prstGeom>
          <a:noFill/>
          <a:ln>
            <a:noFill/>
          </a:ln>
        </p:spPr>
      </p:pic>
      <p:sp>
        <p:nvSpPr>
          <p:cNvPr id="152" name="Shape 152"/>
          <p:cNvSpPr/>
          <p:nvPr/>
        </p:nvSpPr>
        <p:spPr>
          <a:xfrm>
            <a:off x="1180825" y="1512375"/>
            <a:ext cx="1266600" cy="1621800"/>
          </a:xfrm>
          <a:prstGeom prst="bentArrow">
            <a:avLst>
              <a:gd fmla="val 16368" name="adj1"/>
              <a:gd fmla="val 13842" name="adj2"/>
              <a:gd fmla="val 26523" name="adj3"/>
              <a:gd fmla="val 50402" name="adj4"/>
            </a:avLst>
          </a:prstGeom>
          <a:solidFill>
            <a:srgbClr val="FFE599">
              <a:alpha val="80000"/>
            </a:srgbClr>
          </a:solidFill>
          <a:ln cap="flat" cmpd="sng" w="9525">
            <a:solidFill>
              <a:srgbClr val="F1C23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3" name="Shape 153"/>
          <p:cNvSpPr/>
          <p:nvPr/>
        </p:nvSpPr>
        <p:spPr>
          <a:xfrm rot="5400000">
            <a:off x="6099900" y="855675"/>
            <a:ext cx="1266600" cy="2580000"/>
          </a:xfrm>
          <a:prstGeom prst="bentArrow">
            <a:avLst>
              <a:gd fmla="val 14896" name="adj1"/>
              <a:gd fmla="val 13842" name="adj2"/>
              <a:gd fmla="val 26523" name="adj3"/>
              <a:gd fmla="val 50402" name="adj4"/>
            </a:avLst>
          </a:prstGeom>
          <a:solidFill>
            <a:srgbClr val="B6D7A8">
              <a:alpha val="83080"/>
            </a:srgbClr>
          </a:solidFill>
          <a:ln cap="flat" cmpd="sng" w="9525">
            <a:solidFill>
              <a:srgbClr val="6AA84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814800"/>
            <a:ext cx="8571300" cy="942000"/>
          </a:xfrm>
          <a:prstGeom prst="rect">
            <a:avLst/>
          </a:prstGeom>
        </p:spPr>
        <p:txBody>
          <a:bodyPr anchorCtr="0" anchor="ctr" bIns="91425" lIns="91425" rIns="91425" tIns="91425">
            <a:noAutofit/>
          </a:bodyPr>
          <a:lstStyle/>
          <a:p>
            <a:pPr lvl="0" rtl="0">
              <a:spcBef>
                <a:spcPts val="0"/>
              </a:spcBef>
              <a:buNone/>
            </a:pPr>
            <a:r>
              <a:rPr lang="en" u="sng">
                <a:solidFill>
                  <a:schemeClr val="hlink"/>
                </a:solidFill>
                <a:hlinkClick r:id="rId3"/>
              </a:rPr>
              <a:t>Demo</a:t>
            </a: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t/>
            </a:r>
            <a:endParaRPr/>
          </a:p>
        </p:txBody>
      </p:sp>
      <p:sp>
        <p:nvSpPr>
          <p:cNvPr id="164" name="Shape 164"/>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t/>
            </a:r>
            <a:endParaRPr/>
          </a:p>
        </p:txBody>
      </p:sp>
      <p:pic>
        <p:nvPicPr>
          <p:cNvPr id="165" name="Shape 165"/>
          <p:cNvPicPr preferRelativeResize="0"/>
          <p:nvPr/>
        </p:nvPicPr>
        <p:blipFill>
          <a:blip r:embed="rId3">
            <a:alphaModFix/>
          </a:blip>
          <a:stretch>
            <a:fillRect/>
          </a:stretch>
        </p:blipFill>
        <p:spPr>
          <a:xfrm>
            <a:off x="0" y="4873818"/>
            <a:ext cx="9143999" cy="188212"/>
          </a:xfrm>
          <a:prstGeom prst="rect">
            <a:avLst/>
          </a:prstGeom>
          <a:noFill/>
          <a:ln>
            <a:noFill/>
          </a:ln>
        </p:spPr>
      </p:pic>
      <p:pic>
        <p:nvPicPr>
          <p:cNvPr id="166" name="Shape 166"/>
          <p:cNvPicPr preferRelativeResize="0"/>
          <p:nvPr/>
        </p:nvPicPr>
        <p:blipFill>
          <a:blip r:embed="rId4">
            <a:alphaModFix/>
          </a:blip>
          <a:stretch>
            <a:fillRect/>
          </a:stretch>
        </p:blipFill>
        <p:spPr>
          <a:xfrm>
            <a:off x="311699" y="668473"/>
            <a:ext cx="7048524" cy="3900549"/>
          </a:xfrm>
          <a:prstGeom prst="rect">
            <a:avLst/>
          </a:prstGeom>
          <a:noFill/>
          <a:ln>
            <a:noFill/>
          </a:ln>
        </p:spPr>
      </p:pic>
      <p:pic>
        <p:nvPicPr>
          <p:cNvPr id="167" name="Shape 167"/>
          <p:cNvPicPr preferRelativeResize="0"/>
          <p:nvPr/>
        </p:nvPicPr>
        <p:blipFill>
          <a:blip r:embed="rId5">
            <a:alphaModFix/>
          </a:blip>
          <a:stretch>
            <a:fillRect/>
          </a:stretch>
        </p:blipFill>
        <p:spPr>
          <a:xfrm>
            <a:off x="1630100" y="485350"/>
            <a:ext cx="7048526" cy="4172795"/>
          </a:xfrm>
          <a:prstGeom prst="rect">
            <a:avLst/>
          </a:prstGeom>
          <a:noFill/>
          <a:ln>
            <a:noFill/>
          </a:ln>
        </p:spPr>
      </p:pic>
      <p:pic>
        <p:nvPicPr>
          <p:cNvPr id="168" name="Shape 168"/>
          <p:cNvPicPr preferRelativeResize="0"/>
          <p:nvPr/>
        </p:nvPicPr>
        <p:blipFill>
          <a:blip r:embed="rId6">
            <a:alphaModFix/>
          </a:blip>
          <a:stretch>
            <a:fillRect/>
          </a:stretch>
        </p:blipFill>
        <p:spPr>
          <a:xfrm>
            <a:off x="311700" y="445026"/>
            <a:ext cx="8520598" cy="4031950"/>
          </a:xfrm>
          <a:prstGeom prst="rect">
            <a:avLst/>
          </a:prstGeom>
          <a:noFill/>
          <a:ln>
            <a:noFill/>
          </a:ln>
        </p:spPr>
      </p:pic>
      <p:sp>
        <p:nvSpPr>
          <p:cNvPr id="169" name="Shape 169"/>
          <p:cNvSpPr/>
          <p:nvPr/>
        </p:nvSpPr>
        <p:spPr>
          <a:xfrm>
            <a:off x="325200" y="1451425"/>
            <a:ext cx="8493600" cy="6168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70" name="Shape 170"/>
          <p:cNvPicPr preferRelativeResize="0"/>
          <p:nvPr/>
        </p:nvPicPr>
        <p:blipFill>
          <a:blip r:embed="rId7">
            <a:alphaModFix/>
          </a:blip>
          <a:stretch>
            <a:fillRect/>
          </a:stretch>
        </p:blipFill>
        <p:spPr>
          <a:xfrm>
            <a:off x="338699" y="432717"/>
            <a:ext cx="8493600" cy="4372059"/>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t/>
            </a:r>
            <a:endParaRPr/>
          </a:p>
        </p:txBody>
      </p:sp>
      <p:sp>
        <p:nvSpPr>
          <p:cNvPr id="176" name="Shape 176"/>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t/>
            </a:r>
            <a:endParaRPr/>
          </a:p>
        </p:txBody>
      </p:sp>
      <p:pic>
        <p:nvPicPr>
          <p:cNvPr id="177" name="Shape 177"/>
          <p:cNvPicPr preferRelativeResize="0"/>
          <p:nvPr/>
        </p:nvPicPr>
        <p:blipFill>
          <a:blip r:embed="rId3">
            <a:alphaModFix/>
          </a:blip>
          <a:stretch>
            <a:fillRect/>
          </a:stretch>
        </p:blipFill>
        <p:spPr>
          <a:xfrm>
            <a:off x="311700" y="540075"/>
            <a:ext cx="8406198" cy="4063348"/>
          </a:xfrm>
          <a:prstGeom prst="rect">
            <a:avLst/>
          </a:prstGeom>
          <a:noFill/>
          <a:ln>
            <a:noFill/>
          </a:ln>
        </p:spPr>
      </p:pic>
      <p:pic>
        <p:nvPicPr>
          <p:cNvPr id="178" name="Shape 178"/>
          <p:cNvPicPr preferRelativeResize="0"/>
          <p:nvPr/>
        </p:nvPicPr>
        <p:blipFill>
          <a:blip r:embed="rId4">
            <a:alphaModFix/>
          </a:blip>
          <a:stretch>
            <a:fillRect/>
          </a:stretch>
        </p:blipFill>
        <p:spPr>
          <a:xfrm>
            <a:off x="0" y="4780622"/>
            <a:ext cx="9143999" cy="211704"/>
          </a:xfrm>
          <a:prstGeom prst="rect">
            <a:avLst/>
          </a:prstGeom>
          <a:noFill/>
          <a:ln>
            <a:noFill/>
          </a:ln>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265500" y="1039675"/>
            <a:ext cx="4045200" cy="1675800"/>
          </a:xfrm>
          <a:prstGeom prst="rect">
            <a:avLst/>
          </a:prstGeom>
        </p:spPr>
        <p:txBody>
          <a:bodyPr anchorCtr="0" anchor="b" bIns="91425" lIns="91425" rIns="91425" tIns="91425">
            <a:noAutofit/>
          </a:bodyPr>
          <a:lstStyle/>
          <a:p>
            <a:pPr lvl="0" rtl="0">
              <a:spcBef>
                <a:spcPts val="0"/>
              </a:spcBef>
              <a:buNone/>
            </a:pPr>
            <a:r>
              <a:rPr lang="en"/>
              <a:t>Lessons and Challenges</a:t>
            </a:r>
          </a:p>
        </p:txBody>
      </p:sp>
      <p:sp>
        <p:nvSpPr>
          <p:cNvPr id="184" name="Shape 184"/>
          <p:cNvSpPr txBox="1"/>
          <p:nvPr>
            <p:ph idx="2" type="body"/>
          </p:nvPr>
        </p:nvSpPr>
        <p:spPr>
          <a:xfrm>
            <a:off x="4939500" y="724200"/>
            <a:ext cx="3837000" cy="3695100"/>
          </a:xfrm>
          <a:prstGeom prst="rect">
            <a:avLst/>
          </a:prstGeom>
        </p:spPr>
        <p:txBody>
          <a:bodyPr anchorCtr="0" anchor="ctr" bIns="91425" lIns="91425" rIns="91425" tIns="91425">
            <a:noAutofit/>
          </a:bodyPr>
          <a:lstStyle/>
          <a:p>
            <a:pPr indent="-317500" lvl="0" marL="457200" rtl="0">
              <a:lnSpc>
                <a:spcPct val="100000"/>
              </a:lnSpc>
              <a:spcBef>
                <a:spcPts val="0"/>
              </a:spcBef>
              <a:spcAft>
                <a:spcPts val="1000"/>
              </a:spcAft>
              <a:buSzPct val="100000"/>
            </a:pPr>
            <a:r>
              <a:rPr lang="en" sz="1400"/>
              <a:t>Got familiar with D3</a:t>
            </a:r>
          </a:p>
          <a:p>
            <a:pPr indent="-317500" lvl="0" marL="457200" rtl="0">
              <a:lnSpc>
                <a:spcPct val="100000"/>
              </a:lnSpc>
              <a:spcBef>
                <a:spcPts val="0"/>
              </a:spcBef>
              <a:spcAft>
                <a:spcPts val="1000"/>
              </a:spcAft>
              <a:buSzPct val="100000"/>
            </a:pPr>
            <a:r>
              <a:rPr lang="en" sz="1400"/>
              <a:t>Simple visualization techniques can be combined into a new technique to solve more complicated problem.</a:t>
            </a:r>
          </a:p>
          <a:p>
            <a:pPr indent="-317500" lvl="0" marL="457200" rtl="0">
              <a:lnSpc>
                <a:spcPct val="100000"/>
              </a:lnSpc>
              <a:spcBef>
                <a:spcPts val="0"/>
              </a:spcBef>
              <a:spcAft>
                <a:spcPts val="1000"/>
              </a:spcAft>
              <a:buSzPct val="100000"/>
            </a:pPr>
            <a:r>
              <a:rPr lang="en" sz="1400"/>
              <a:t>Building a visualization tool can face lots of challenges</a:t>
            </a:r>
          </a:p>
          <a:p>
            <a:pPr indent="-317500" lvl="0" marL="457200" rtl="0">
              <a:lnSpc>
                <a:spcPct val="100000"/>
              </a:lnSpc>
              <a:spcBef>
                <a:spcPts val="0"/>
              </a:spcBef>
              <a:spcAft>
                <a:spcPts val="1000"/>
              </a:spcAft>
              <a:buSzPct val="100000"/>
            </a:pPr>
            <a:r>
              <a:rPr lang="en" sz="1400"/>
              <a:t>Data cleaning is something we must do for every real data set</a:t>
            </a:r>
          </a:p>
          <a:p>
            <a:pPr indent="-317500" lvl="0" marL="457200" rtl="0">
              <a:lnSpc>
                <a:spcPct val="100000"/>
              </a:lnSpc>
              <a:spcBef>
                <a:spcPts val="0"/>
              </a:spcBef>
              <a:spcAft>
                <a:spcPts val="1000"/>
              </a:spcAft>
              <a:buSzPct val="100000"/>
            </a:pPr>
            <a:r>
              <a:rPr lang="en" sz="1400"/>
              <a:t>Sorting data takes O(nlgn) time, which mainly affects the performance of the system.</a:t>
            </a:r>
          </a:p>
          <a:p>
            <a:pPr lvl="0" rtl="0">
              <a:spcBef>
                <a:spcPts val="0"/>
              </a:spcBef>
              <a:buNone/>
            </a:pPr>
            <a:r>
              <a:t/>
            </a:r>
            <a:endParaRPr sz="1400"/>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814800"/>
            <a:ext cx="8571300" cy="942000"/>
          </a:xfrm>
          <a:prstGeom prst="rect">
            <a:avLst/>
          </a:prstGeom>
        </p:spPr>
        <p:txBody>
          <a:bodyPr anchorCtr="0" anchor="ctr" bIns="91425" lIns="91425" rIns="91425" tIns="91425">
            <a:noAutofit/>
          </a:bodyPr>
          <a:lstStyle/>
          <a:p>
            <a:pPr lvl="0" rtl="0">
              <a:spcBef>
                <a:spcPts val="0"/>
              </a:spcBef>
              <a:buNone/>
            </a:pPr>
            <a:r>
              <a:rPr lang="en"/>
              <a:t>Conclusion and Future Works </a:t>
            </a: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265500" y="1039675"/>
            <a:ext cx="4045200" cy="1675800"/>
          </a:xfrm>
          <a:prstGeom prst="rect">
            <a:avLst/>
          </a:prstGeom>
        </p:spPr>
        <p:txBody>
          <a:bodyPr anchorCtr="0" anchor="b" bIns="91425" lIns="91425" rIns="91425" tIns="91425">
            <a:noAutofit/>
          </a:bodyPr>
          <a:lstStyle/>
          <a:p>
            <a:pPr lvl="0">
              <a:spcBef>
                <a:spcPts val="0"/>
              </a:spcBef>
              <a:buNone/>
            </a:pPr>
            <a:r>
              <a:rPr lang="en"/>
              <a:t>Conclusion</a:t>
            </a:r>
          </a:p>
        </p:txBody>
      </p:sp>
      <p:sp>
        <p:nvSpPr>
          <p:cNvPr id="195" name="Shape 195"/>
          <p:cNvSpPr txBox="1"/>
          <p:nvPr>
            <p:ph idx="2" type="body"/>
          </p:nvPr>
        </p:nvSpPr>
        <p:spPr>
          <a:xfrm>
            <a:off x="4843300" y="518700"/>
            <a:ext cx="4091700" cy="4106100"/>
          </a:xfrm>
          <a:prstGeom prst="rect">
            <a:avLst/>
          </a:prstGeom>
        </p:spPr>
        <p:txBody>
          <a:bodyPr anchorCtr="0" anchor="ctr" bIns="91425" lIns="91425" rIns="91425" tIns="91425">
            <a:noAutofit/>
          </a:bodyPr>
          <a:lstStyle/>
          <a:p>
            <a:pPr indent="-228600" lvl="0" marL="457200" rtl="0">
              <a:spcBef>
                <a:spcPts val="0"/>
              </a:spcBef>
              <a:buAutoNum type="arabicPeriod"/>
            </a:pPr>
            <a:r>
              <a:rPr lang="en"/>
              <a:t>Introduced Lineup project </a:t>
            </a:r>
          </a:p>
          <a:p>
            <a:pPr indent="457200" lvl="0" marL="457200" rtl="0">
              <a:spcBef>
                <a:spcPts val="0"/>
              </a:spcBef>
              <a:buNone/>
            </a:pPr>
            <a:r>
              <a:rPr lang="en"/>
              <a:t>--a visualization tool for multi-attribute rankings.</a:t>
            </a:r>
          </a:p>
          <a:p>
            <a:pPr indent="-228600" lvl="0" marL="457200" rtl="0">
              <a:spcBef>
                <a:spcPts val="0"/>
              </a:spcBef>
              <a:spcAft>
                <a:spcPts val="0"/>
              </a:spcAft>
              <a:buAutoNum type="arabicPeriod"/>
            </a:pPr>
            <a:r>
              <a:rPr lang="en"/>
              <a:t>We implemented:</a:t>
            </a:r>
          </a:p>
          <a:p>
            <a:pPr indent="-228600" lvl="0" marL="914400" rtl="0">
              <a:spcBef>
                <a:spcPts val="0"/>
              </a:spcBef>
              <a:spcAft>
                <a:spcPts val="0"/>
              </a:spcAft>
              <a:buAutoNum type="arabicParenR"/>
            </a:pPr>
            <a:r>
              <a:rPr lang="en"/>
              <a:t>stacked and separated bars with different weights</a:t>
            </a:r>
          </a:p>
          <a:p>
            <a:pPr indent="-228600" lvl="0" marL="914400" rtl="0">
              <a:spcBef>
                <a:spcPts val="0"/>
              </a:spcBef>
              <a:spcAft>
                <a:spcPts val="0"/>
              </a:spcAft>
              <a:buAutoNum type="arabicParenR"/>
            </a:pPr>
            <a:r>
              <a:rPr lang="en"/>
              <a:t>histogram of each attribute</a:t>
            </a:r>
          </a:p>
          <a:p>
            <a:pPr indent="-228600" lvl="0" marL="914400" rtl="0">
              <a:spcBef>
                <a:spcPts val="0"/>
              </a:spcBef>
              <a:spcAft>
                <a:spcPts val="0"/>
              </a:spcAft>
              <a:buAutoNum type="arabicParenR"/>
            </a:pPr>
            <a:r>
              <a:rPr lang="en"/>
              <a:t>line up</a:t>
            </a:r>
          </a:p>
          <a:p>
            <a:pPr indent="-228600" lvl="0" marL="914400" rtl="0">
              <a:spcBef>
                <a:spcPts val="0"/>
              </a:spcBef>
              <a:spcAft>
                <a:spcPts val="0"/>
              </a:spcAft>
              <a:buAutoNum type="arabicParenR"/>
            </a:pPr>
            <a:r>
              <a:rPr lang="en"/>
              <a:t>support different datasets</a:t>
            </a:r>
          </a:p>
          <a:p>
            <a:pPr lvl="0" rtl="0">
              <a:spcBef>
                <a:spcPts val="0"/>
              </a:spcBef>
              <a:spcAft>
                <a:spcPts val="0"/>
              </a:spcAft>
              <a:buNone/>
            </a:pPr>
            <a:r>
              <a:t/>
            </a:r>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idx="1" type="body"/>
          </p:nvPr>
        </p:nvSpPr>
        <p:spPr>
          <a:xfrm>
            <a:off x="1151650" y="1038125"/>
            <a:ext cx="8520600" cy="1623300"/>
          </a:xfrm>
          <a:prstGeom prst="rect">
            <a:avLst/>
          </a:prstGeom>
        </p:spPr>
        <p:txBody>
          <a:bodyPr anchorCtr="0" anchor="t" bIns="91425" lIns="91425" rIns="91425" tIns="91425">
            <a:noAutofit/>
          </a:bodyPr>
          <a:lstStyle/>
          <a:p>
            <a:pPr indent="-381000" lvl="0" marL="457200">
              <a:spcBef>
                <a:spcPts val="0"/>
              </a:spcBef>
              <a:buSzPct val="100000"/>
            </a:pPr>
            <a:r>
              <a:rPr i="1" lang="en" sz="2400"/>
              <a:t>Introduction of Lineup Project</a:t>
            </a:r>
          </a:p>
          <a:p>
            <a:pPr indent="-381000" lvl="0" marL="457200">
              <a:spcBef>
                <a:spcPts val="0"/>
              </a:spcBef>
              <a:buSzPct val="100000"/>
            </a:pPr>
            <a:r>
              <a:rPr i="1" lang="en" sz="2400"/>
              <a:t>D3 Implementation</a:t>
            </a:r>
          </a:p>
          <a:p>
            <a:pPr indent="-381000" lvl="0" marL="457200">
              <a:spcBef>
                <a:spcPts val="0"/>
              </a:spcBef>
              <a:buSzPct val="100000"/>
            </a:pPr>
            <a:r>
              <a:rPr i="1" lang="en" sz="2400"/>
              <a:t>Demo</a:t>
            </a:r>
          </a:p>
          <a:p>
            <a:pPr indent="-381000" lvl="0" marL="457200">
              <a:spcBef>
                <a:spcPts val="0"/>
              </a:spcBef>
              <a:buSzPct val="100000"/>
            </a:pPr>
            <a:r>
              <a:rPr i="1" lang="en" sz="2400"/>
              <a:t>Conclusion and Future Work</a:t>
            </a: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265500" y="1039675"/>
            <a:ext cx="4045200" cy="1675800"/>
          </a:xfrm>
          <a:prstGeom prst="rect">
            <a:avLst/>
          </a:prstGeom>
        </p:spPr>
        <p:txBody>
          <a:bodyPr anchorCtr="0" anchor="b" bIns="91425" lIns="91425" rIns="91425" tIns="91425">
            <a:noAutofit/>
          </a:bodyPr>
          <a:lstStyle/>
          <a:p>
            <a:pPr lvl="0" rtl="0">
              <a:spcBef>
                <a:spcPts val="0"/>
              </a:spcBef>
              <a:buNone/>
            </a:pPr>
            <a:r>
              <a:rPr lang="en"/>
              <a:t>Future Works</a:t>
            </a:r>
          </a:p>
        </p:txBody>
      </p:sp>
      <p:sp>
        <p:nvSpPr>
          <p:cNvPr id="201" name="Shape 201"/>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a:spcBef>
                <a:spcPts val="0"/>
              </a:spcBef>
              <a:buNone/>
            </a:pPr>
            <a:r>
              <a:rPr lang="en" sz="1400"/>
              <a:t>Try on more data sets</a:t>
            </a:r>
          </a:p>
          <a:p>
            <a:pPr lvl="0">
              <a:spcBef>
                <a:spcPts val="0"/>
              </a:spcBef>
              <a:buNone/>
            </a:pPr>
            <a:r>
              <a:rPr lang="en" sz="1400"/>
              <a:t>Refine the fonts and colors we use</a:t>
            </a:r>
          </a:p>
          <a:p>
            <a:pPr lvl="0" rtl="0">
              <a:spcBef>
                <a:spcPts val="0"/>
              </a:spcBef>
              <a:buNone/>
            </a:pPr>
            <a:r>
              <a:rPr lang="en" sz="1400"/>
              <a:t>Add more function to generate scores</a:t>
            </a: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814800"/>
            <a:ext cx="8571300" cy="942000"/>
          </a:xfrm>
          <a:prstGeom prst="rect">
            <a:avLst/>
          </a:prstGeom>
        </p:spPr>
        <p:txBody>
          <a:bodyPr anchorCtr="0" anchor="ctr" bIns="91425" lIns="91425" rIns="91425" tIns="91425">
            <a:noAutofit/>
          </a:bodyPr>
          <a:lstStyle/>
          <a:p>
            <a:pPr lvl="0">
              <a:spcBef>
                <a:spcPts val="0"/>
              </a:spcBef>
              <a:buNone/>
            </a:pPr>
            <a:r>
              <a:rPr lang="en"/>
              <a:t>Questions?</a:t>
            </a: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ctrTitle"/>
          </p:nvPr>
        </p:nvSpPr>
        <p:spPr>
          <a:xfrm>
            <a:off x="1004150" y="1751764"/>
            <a:ext cx="7136700" cy="1022400"/>
          </a:xfrm>
          <a:prstGeom prst="rect">
            <a:avLst/>
          </a:prstGeom>
        </p:spPr>
        <p:txBody>
          <a:bodyPr anchorCtr="0" anchor="b" bIns="91425" lIns="91425" rIns="91425" tIns="91425">
            <a:noAutofit/>
          </a:bodyPr>
          <a:lstStyle/>
          <a:p>
            <a:pPr lvl="0">
              <a:spcBef>
                <a:spcPts val="0"/>
              </a:spcBef>
              <a:buNone/>
            </a:pPr>
            <a:r>
              <a:rPr lang="en"/>
              <a:t>Thank you!</a:t>
            </a:r>
          </a:p>
        </p:txBody>
      </p:sp>
      <p:sp>
        <p:nvSpPr>
          <p:cNvPr id="212" name="Shape 212"/>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a:spcBef>
                <a:spcPts val="0"/>
              </a:spcBef>
              <a:buNone/>
            </a:pPr>
            <a:r>
              <a:rPr lang="en" sz="1800"/>
              <a:t>You can check the Project Through:</a:t>
            </a:r>
          </a:p>
          <a:p>
            <a:pPr lvl="0">
              <a:spcBef>
                <a:spcPts val="0"/>
              </a:spcBef>
              <a:buNone/>
            </a:pPr>
            <a:r>
              <a:rPr lang="en" sz="1400" u="sng">
                <a:solidFill>
                  <a:srgbClr val="0000FF"/>
                </a:solidFill>
                <a:latin typeface="Arial"/>
                <a:ea typeface="Arial"/>
                <a:cs typeface="Arial"/>
                <a:sym typeface="Arial"/>
                <a:hlinkClick r:id="rId3"/>
              </a:rPr>
              <a:t>http://victordu.github.io/LineUp-D3/</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814800"/>
            <a:ext cx="8571300" cy="942000"/>
          </a:xfrm>
          <a:prstGeom prst="rect">
            <a:avLst/>
          </a:prstGeom>
        </p:spPr>
        <p:txBody>
          <a:bodyPr anchorCtr="0" anchor="ctr" bIns="91425" lIns="91425" rIns="91425" tIns="91425">
            <a:noAutofit/>
          </a:bodyPr>
          <a:lstStyle/>
          <a:p>
            <a:pPr lvl="0" rtl="0">
              <a:spcBef>
                <a:spcPts val="0"/>
              </a:spcBef>
              <a:buNone/>
            </a:pPr>
            <a:r>
              <a:rPr lang="en"/>
              <a:t>Introduction of Lineup Project</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What is Lineup?</a:t>
            </a:r>
          </a:p>
        </p:txBody>
      </p:sp>
      <p:sp>
        <p:nvSpPr>
          <p:cNvPr id="83" name="Shape 83"/>
          <p:cNvSpPr txBox="1"/>
          <p:nvPr>
            <p:ph idx="1" type="body"/>
          </p:nvPr>
        </p:nvSpPr>
        <p:spPr>
          <a:xfrm>
            <a:off x="456275" y="1841950"/>
            <a:ext cx="3336900" cy="3147900"/>
          </a:xfrm>
          <a:prstGeom prst="rect">
            <a:avLst/>
          </a:prstGeom>
        </p:spPr>
        <p:txBody>
          <a:bodyPr anchorCtr="0" anchor="t" bIns="91425" lIns="91425" rIns="91425" tIns="91425">
            <a:noAutofit/>
          </a:bodyPr>
          <a:lstStyle/>
          <a:p>
            <a:pPr lvl="0">
              <a:spcBef>
                <a:spcPts val="0"/>
              </a:spcBef>
              <a:buNone/>
            </a:pPr>
            <a:r>
              <a:rPr lang="en">
                <a:solidFill>
                  <a:srgbClr val="000000"/>
                </a:solidFill>
              </a:rPr>
              <a:t>Lineup is a visualization tool for multi-attribute rankings.</a:t>
            </a:r>
          </a:p>
          <a:p>
            <a:pPr lvl="0">
              <a:spcBef>
                <a:spcPts val="0"/>
              </a:spcBef>
              <a:buNone/>
            </a:pPr>
            <a:r>
              <a:t/>
            </a:r>
            <a:endParaRPr>
              <a:solidFill>
                <a:srgbClr val="000000"/>
              </a:solidFill>
            </a:endParaRPr>
          </a:p>
          <a:p>
            <a:pPr lvl="0" rtl="0">
              <a:spcBef>
                <a:spcPts val="0"/>
              </a:spcBef>
              <a:buNone/>
            </a:pPr>
            <a:r>
              <a:t/>
            </a:r>
            <a:endParaRPr>
              <a:solidFill>
                <a:srgbClr val="000000"/>
              </a:solidFill>
            </a:endParaRPr>
          </a:p>
          <a:p>
            <a:pPr lvl="0">
              <a:spcBef>
                <a:spcPts val="0"/>
              </a:spcBef>
              <a:buNone/>
            </a:pPr>
            <a:r>
              <a:rPr lang="en">
                <a:solidFill>
                  <a:schemeClr val="lt1"/>
                </a:solidFill>
              </a:rPr>
              <a:t>e rankings.</a:t>
            </a:r>
          </a:p>
        </p:txBody>
      </p:sp>
      <p:pic>
        <p:nvPicPr>
          <p:cNvPr id="84" name="Shape 84"/>
          <p:cNvPicPr preferRelativeResize="0"/>
          <p:nvPr/>
        </p:nvPicPr>
        <p:blipFill>
          <a:blip r:embed="rId3">
            <a:alphaModFix/>
          </a:blip>
          <a:stretch>
            <a:fillRect/>
          </a:stretch>
        </p:blipFill>
        <p:spPr>
          <a:xfrm>
            <a:off x="4374925" y="1456474"/>
            <a:ext cx="3756701" cy="3215474"/>
          </a:xfrm>
          <a:prstGeom prst="rect">
            <a:avLst/>
          </a:prstGeom>
          <a:noFill/>
          <a:ln>
            <a:noFill/>
          </a:ln>
        </p:spPr>
      </p:pic>
      <p:sp>
        <p:nvSpPr>
          <p:cNvPr id="85" name="Shape 85"/>
          <p:cNvSpPr txBox="1"/>
          <p:nvPr/>
        </p:nvSpPr>
        <p:spPr>
          <a:xfrm>
            <a:off x="4080525" y="1006775"/>
            <a:ext cx="4345500" cy="449700"/>
          </a:xfrm>
          <a:prstGeom prst="rect">
            <a:avLst/>
          </a:prstGeom>
          <a:noFill/>
          <a:ln>
            <a:noFill/>
          </a:ln>
        </p:spPr>
        <p:txBody>
          <a:bodyPr anchorCtr="0" anchor="t" bIns="91425" lIns="91425" rIns="91425" tIns="91425">
            <a:noAutofit/>
          </a:bodyPr>
          <a:lstStyle/>
          <a:p>
            <a:pPr lvl="0" rtl="0">
              <a:lnSpc>
                <a:spcPct val="109615"/>
              </a:lnSpc>
              <a:spcBef>
                <a:spcPts val="0"/>
              </a:spcBef>
              <a:buNone/>
            </a:pPr>
            <a:r>
              <a:rPr b="1" lang="en" sz="1300" u="sng">
                <a:solidFill>
                  <a:srgbClr val="0000FF"/>
                </a:solidFill>
                <a:highlight>
                  <a:srgbClr val="FFFFFF"/>
                </a:highlight>
                <a:hlinkClick r:id="rId4"/>
              </a:rPr>
              <a:t>Lineup</a:t>
            </a:r>
            <a:r>
              <a:rPr lang="en" sz="1300" u="sng">
                <a:solidFill>
                  <a:srgbClr val="0000FF"/>
                </a:solidFill>
                <a:highlight>
                  <a:srgbClr val="FFFFFF"/>
                </a:highlight>
                <a:hlinkClick r:id="rId5"/>
              </a:rPr>
              <a:t>: Visual analysis of multi-attribute rankings</a:t>
            </a:r>
          </a:p>
          <a:p>
            <a:pPr lvl="0">
              <a:spcBef>
                <a:spcPts val="0"/>
              </a:spcBef>
              <a:buNone/>
            </a:pPr>
            <a:r>
              <a:t/>
            </a:r>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sz="4200"/>
              <a:t>Why use Lineup?</a:t>
            </a:r>
          </a:p>
          <a:p>
            <a:pPr lvl="0" rtl="0">
              <a:spcBef>
                <a:spcPts val="0"/>
              </a:spcBef>
              <a:buNone/>
            </a:pPr>
            <a:r>
              <a:t/>
            </a:r>
            <a:endParaRPr/>
          </a:p>
        </p:txBody>
      </p:sp>
      <p:pic>
        <p:nvPicPr>
          <p:cNvPr id="91" name="Shape 91"/>
          <p:cNvPicPr preferRelativeResize="0"/>
          <p:nvPr/>
        </p:nvPicPr>
        <p:blipFill>
          <a:blip r:embed="rId3">
            <a:alphaModFix/>
          </a:blip>
          <a:stretch>
            <a:fillRect/>
          </a:stretch>
        </p:blipFill>
        <p:spPr>
          <a:xfrm>
            <a:off x="1719675" y="1283200"/>
            <a:ext cx="5368748" cy="3019924"/>
          </a:xfrm>
          <a:prstGeom prst="rect">
            <a:avLst/>
          </a:prstGeom>
          <a:noFill/>
          <a:ln>
            <a:noFill/>
          </a:ln>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sz="4200"/>
              <a:t>Why use Lineup?</a:t>
            </a:r>
          </a:p>
          <a:p>
            <a:pPr lvl="0" rtl="0">
              <a:spcBef>
                <a:spcPts val="0"/>
              </a:spcBef>
              <a:buNone/>
            </a:pPr>
            <a:r>
              <a:t/>
            </a:r>
            <a:endParaRPr/>
          </a:p>
        </p:txBody>
      </p:sp>
      <p:sp>
        <p:nvSpPr>
          <p:cNvPr id="97" name="Shape 97"/>
          <p:cNvSpPr txBox="1"/>
          <p:nvPr>
            <p:ph idx="1" type="body"/>
          </p:nvPr>
        </p:nvSpPr>
        <p:spPr>
          <a:xfrm>
            <a:off x="163425" y="1245375"/>
            <a:ext cx="8520600" cy="3302700"/>
          </a:xfrm>
          <a:prstGeom prst="rect">
            <a:avLst/>
          </a:prstGeom>
        </p:spPr>
        <p:txBody>
          <a:bodyPr anchorCtr="0" anchor="t" bIns="91425" lIns="91425" rIns="91425" tIns="91425">
            <a:noAutofit/>
          </a:bodyPr>
          <a:lstStyle/>
          <a:p>
            <a:pPr lvl="0" rtl="0">
              <a:spcBef>
                <a:spcPts val="0"/>
              </a:spcBef>
              <a:buNone/>
            </a:pPr>
            <a:r>
              <a:rPr lang="en">
                <a:solidFill>
                  <a:srgbClr val="000000"/>
                </a:solidFill>
              </a:rPr>
              <a:t>Multi-attribute things exist everywhere.</a:t>
            </a:r>
          </a:p>
        </p:txBody>
      </p:sp>
      <p:pic>
        <p:nvPicPr>
          <p:cNvPr id="98" name="Shape 98"/>
          <p:cNvPicPr preferRelativeResize="0"/>
          <p:nvPr/>
        </p:nvPicPr>
        <p:blipFill>
          <a:blip r:embed="rId3">
            <a:alphaModFix/>
          </a:blip>
          <a:stretch>
            <a:fillRect/>
          </a:stretch>
        </p:blipFill>
        <p:spPr>
          <a:xfrm>
            <a:off x="2296600" y="1910824"/>
            <a:ext cx="4098875" cy="3074149"/>
          </a:xfrm>
          <a:prstGeom prst="rect">
            <a:avLst/>
          </a:prstGeom>
          <a:noFill/>
          <a:ln>
            <a:noFill/>
          </a:ln>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sz="4200"/>
              <a:t>Why use Lineup?</a:t>
            </a:r>
          </a:p>
          <a:p>
            <a:pPr lvl="0" rtl="0">
              <a:spcBef>
                <a:spcPts val="0"/>
              </a:spcBef>
              <a:buNone/>
            </a:pPr>
            <a:r>
              <a:t/>
            </a:r>
            <a:endParaRPr/>
          </a:p>
        </p:txBody>
      </p:sp>
      <p:sp>
        <p:nvSpPr>
          <p:cNvPr id="104" name="Shape 104"/>
          <p:cNvSpPr txBox="1"/>
          <p:nvPr>
            <p:ph idx="1" type="body"/>
          </p:nvPr>
        </p:nvSpPr>
        <p:spPr>
          <a:xfrm>
            <a:off x="163425" y="1245375"/>
            <a:ext cx="8520600" cy="839400"/>
          </a:xfrm>
          <a:prstGeom prst="rect">
            <a:avLst/>
          </a:prstGeom>
        </p:spPr>
        <p:txBody>
          <a:bodyPr anchorCtr="0" anchor="t" bIns="91425" lIns="91425" rIns="91425" tIns="91425">
            <a:noAutofit/>
          </a:bodyPr>
          <a:lstStyle/>
          <a:p>
            <a:pPr lvl="0">
              <a:spcBef>
                <a:spcPts val="0"/>
              </a:spcBef>
              <a:buNone/>
            </a:pPr>
            <a:r>
              <a:rPr lang="en">
                <a:solidFill>
                  <a:srgbClr val="000000"/>
                </a:solidFill>
              </a:rPr>
              <a:t>It’s hard to compare items with multi-attribute.</a:t>
            </a:r>
          </a:p>
          <a:p>
            <a:pPr lvl="0" rtl="0">
              <a:spcBef>
                <a:spcPts val="0"/>
              </a:spcBef>
              <a:buNone/>
            </a:pPr>
            <a:r>
              <a:t/>
            </a:r>
            <a:endParaRPr>
              <a:solidFill>
                <a:srgbClr val="000000"/>
              </a:solidFill>
            </a:endParaRPr>
          </a:p>
        </p:txBody>
      </p:sp>
      <p:sp>
        <p:nvSpPr>
          <p:cNvPr id="105" name="Shape 105"/>
          <p:cNvSpPr txBox="1"/>
          <p:nvPr/>
        </p:nvSpPr>
        <p:spPr>
          <a:xfrm>
            <a:off x="536050" y="2408725"/>
            <a:ext cx="2248800" cy="604200"/>
          </a:xfrm>
          <a:prstGeom prst="rect">
            <a:avLst/>
          </a:prstGeom>
          <a:noFill/>
          <a:ln>
            <a:noFill/>
          </a:ln>
        </p:spPr>
        <p:txBody>
          <a:bodyPr anchorCtr="0" anchor="t" bIns="91425" lIns="91425" rIns="91425" tIns="91425">
            <a:noAutofit/>
          </a:bodyPr>
          <a:lstStyle/>
          <a:p>
            <a:pPr indent="0" lvl="0" marL="0" rtl="0">
              <a:lnSpc>
                <a:spcPct val="115000"/>
              </a:lnSpc>
              <a:spcBef>
                <a:spcPts val="0"/>
              </a:spcBef>
              <a:spcAft>
                <a:spcPts val="1600"/>
              </a:spcAft>
              <a:buNone/>
            </a:pPr>
            <a:r>
              <a:rPr lang="en">
                <a:latin typeface="Open Sans"/>
                <a:ea typeface="Open Sans"/>
                <a:cs typeface="Open Sans"/>
                <a:sym typeface="Open Sans"/>
              </a:rPr>
              <a:t>A University with higher academic reputation？</a:t>
            </a:r>
          </a:p>
          <a:p>
            <a:pPr lvl="0">
              <a:spcBef>
                <a:spcPts val="0"/>
              </a:spcBef>
              <a:buNone/>
            </a:pPr>
            <a:r>
              <a:t/>
            </a:r>
            <a:endParaRPr/>
          </a:p>
        </p:txBody>
      </p:sp>
      <p:sp>
        <p:nvSpPr>
          <p:cNvPr id="106" name="Shape 106"/>
          <p:cNvSpPr txBox="1"/>
          <p:nvPr/>
        </p:nvSpPr>
        <p:spPr>
          <a:xfrm>
            <a:off x="6340975" y="2408725"/>
            <a:ext cx="2171100" cy="604200"/>
          </a:xfrm>
          <a:prstGeom prst="rect">
            <a:avLst/>
          </a:prstGeom>
          <a:noFill/>
          <a:ln>
            <a:noFill/>
          </a:ln>
        </p:spPr>
        <p:txBody>
          <a:bodyPr anchorCtr="0" anchor="t" bIns="91425" lIns="91425" rIns="91425" tIns="91425">
            <a:noAutofit/>
          </a:bodyPr>
          <a:lstStyle/>
          <a:p>
            <a:pPr indent="0" lvl="0" marL="0" rtl="0">
              <a:lnSpc>
                <a:spcPct val="115000"/>
              </a:lnSpc>
              <a:spcBef>
                <a:spcPts val="0"/>
              </a:spcBef>
              <a:spcAft>
                <a:spcPts val="1600"/>
              </a:spcAft>
              <a:buNone/>
            </a:pPr>
            <a:r>
              <a:rPr lang="en">
                <a:latin typeface="Open Sans"/>
                <a:ea typeface="Open Sans"/>
                <a:cs typeface="Open Sans"/>
                <a:sym typeface="Open Sans"/>
              </a:rPr>
              <a:t>A University with higher employer reputation？</a:t>
            </a:r>
          </a:p>
        </p:txBody>
      </p:sp>
      <p:pic>
        <p:nvPicPr>
          <p:cNvPr id="107" name="Shape 107"/>
          <p:cNvPicPr preferRelativeResize="0"/>
          <p:nvPr/>
        </p:nvPicPr>
        <p:blipFill>
          <a:blip r:embed="rId3">
            <a:alphaModFix/>
          </a:blip>
          <a:stretch>
            <a:fillRect/>
          </a:stretch>
        </p:blipFill>
        <p:spPr>
          <a:xfrm>
            <a:off x="2840087" y="1936925"/>
            <a:ext cx="3167285" cy="2010975"/>
          </a:xfrm>
          <a:prstGeom prst="rect">
            <a:avLst/>
          </a:prstGeom>
          <a:noFill/>
          <a:ln>
            <a:noFill/>
          </a:ln>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sz="4200"/>
              <a:t>Why use Lineup?</a:t>
            </a:r>
          </a:p>
          <a:p>
            <a:pPr lvl="0" rtl="0">
              <a:spcBef>
                <a:spcPts val="0"/>
              </a:spcBef>
              <a:buNone/>
            </a:pPr>
            <a:r>
              <a:t/>
            </a:r>
            <a:endParaRPr/>
          </a:p>
        </p:txBody>
      </p:sp>
      <p:sp>
        <p:nvSpPr>
          <p:cNvPr id="113" name="Shape 113"/>
          <p:cNvSpPr txBox="1"/>
          <p:nvPr>
            <p:ph idx="1" type="body"/>
          </p:nvPr>
        </p:nvSpPr>
        <p:spPr>
          <a:xfrm>
            <a:off x="155650" y="1447700"/>
            <a:ext cx="8520600" cy="839400"/>
          </a:xfrm>
          <a:prstGeom prst="rect">
            <a:avLst/>
          </a:prstGeom>
        </p:spPr>
        <p:txBody>
          <a:bodyPr anchorCtr="0" anchor="t" bIns="91425" lIns="91425" rIns="91425" tIns="91425">
            <a:noAutofit/>
          </a:bodyPr>
          <a:lstStyle/>
          <a:p>
            <a:pPr lvl="0">
              <a:spcBef>
                <a:spcPts val="0"/>
              </a:spcBef>
              <a:buNone/>
            </a:pPr>
            <a:r>
              <a:rPr lang="en">
                <a:solidFill>
                  <a:srgbClr val="000000"/>
                </a:solidFill>
              </a:rPr>
              <a:t>It’s even harder if attributes are with different weight.</a:t>
            </a:r>
          </a:p>
          <a:p>
            <a:pPr lvl="0" rtl="0">
              <a:spcBef>
                <a:spcPts val="0"/>
              </a:spcBef>
              <a:buNone/>
            </a:pPr>
            <a:r>
              <a:t/>
            </a:r>
            <a:endParaRPr>
              <a:solidFill>
                <a:srgbClr val="000000"/>
              </a:solidFill>
            </a:endParaRPr>
          </a:p>
          <a:p>
            <a:pPr lvl="0" rtl="0">
              <a:spcBef>
                <a:spcPts val="0"/>
              </a:spcBef>
              <a:buNone/>
            </a:pPr>
            <a:r>
              <a:t/>
            </a:r>
            <a:endParaRPr>
              <a:solidFill>
                <a:srgbClr val="000000"/>
              </a:solidFill>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sz="4200"/>
              <a:t>How Lineup Works</a:t>
            </a:r>
          </a:p>
          <a:p>
            <a:pPr lvl="0" rtl="0">
              <a:spcBef>
                <a:spcPts val="0"/>
              </a:spcBef>
              <a:buNone/>
            </a:pPr>
            <a:r>
              <a:t/>
            </a:r>
            <a:endParaRPr/>
          </a:p>
        </p:txBody>
      </p:sp>
      <p:sp>
        <p:nvSpPr>
          <p:cNvPr id="119" name="Shape 119"/>
          <p:cNvSpPr txBox="1"/>
          <p:nvPr>
            <p:ph idx="1" type="body"/>
          </p:nvPr>
        </p:nvSpPr>
        <p:spPr>
          <a:xfrm>
            <a:off x="210125" y="1447675"/>
            <a:ext cx="8520600" cy="3302700"/>
          </a:xfrm>
          <a:prstGeom prst="rect">
            <a:avLst/>
          </a:prstGeom>
        </p:spPr>
        <p:txBody>
          <a:bodyPr anchorCtr="0" anchor="t" bIns="91425" lIns="91425" rIns="91425" tIns="91425">
            <a:noAutofit/>
          </a:bodyPr>
          <a:lstStyle/>
          <a:p>
            <a:pPr indent="-228600" lvl="0" marL="457200" rtl="0">
              <a:spcBef>
                <a:spcPts val="0"/>
              </a:spcBef>
            </a:pPr>
            <a:r>
              <a:rPr lang="en"/>
              <a:t>Transform each attribute into a numeric score.</a:t>
            </a:r>
          </a:p>
          <a:p>
            <a:pPr indent="-228600" lvl="0" marL="457200" rtl="0">
              <a:spcBef>
                <a:spcPts val="0"/>
              </a:spcBef>
            </a:pPr>
            <a:r>
              <a:rPr lang="en"/>
              <a:t>Rank items based on the scores and their weight.</a:t>
            </a:r>
          </a:p>
          <a:p>
            <a:pPr indent="-228600" lvl="0" marL="457200" rtl="0">
              <a:spcBef>
                <a:spcPts val="0"/>
              </a:spcBef>
            </a:pPr>
            <a:r>
              <a:rPr lang="en"/>
              <a:t>Let user change the weight of each attribute by changing the width of that column.</a:t>
            </a:r>
          </a:p>
          <a:p>
            <a:pPr indent="-228600" lvl="0" marL="457200" rtl="0">
              <a:spcBef>
                <a:spcPts val="0"/>
              </a:spcBef>
            </a:pPr>
            <a:r>
              <a:rPr lang="en"/>
              <a:t>Re-rank by the new weight set.</a:t>
            </a:r>
          </a:p>
          <a:p>
            <a:pPr indent="-228600" lvl="0" marL="457200" rtl="0">
              <a:spcBef>
                <a:spcPts val="0"/>
              </a:spcBef>
            </a:pPr>
            <a:r>
              <a:rPr lang="en"/>
              <a:t>Use color to indicate the ranking change.</a:t>
            </a:r>
          </a:p>
          <a:p>
            <a:pPr lvl="0" rtl="0">
              <a:spcBef>
                <a:spcPts val="0"/>
              </a:spcBef>
              <a:buNone/>
            </a:pPr>
            <a:r>
              <a:t/>
            </a:r>
            <a:endParaRP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