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4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68" r:id="rId22"/>
    <p:sldId id="301" r:id="rId23"/>
    <p:sldId id="304" r:id="rId24"/>
    <p:sldId id="305" r:id="rId25"/>
    <p:sldId id="306" r:id="rId26"/>
    <p:sldId id="302" r:id="rId27"/>
    <p:sldId id="308" r:id="rId28"/>
    <p:sldId id="309" r:id="rId29"/>
    <p:sldId id="303" r:id="rId30"/>
    <p:sldId id="317" r:id="rId31"/>
    <p:sldId id="284" r:id="rId32"/>
    <p:sldId id="299" r:id="rId33"/>
    <p:sldId id="292" r:id="rId34"/>
    <p:sldId id="295" r:id="rId35"/>
    <p:sldId id="300" r:id="rId36"/>
    <p:sldId id="312" r:id="rId37"/>
    <p:sldId id="313" r:id="rId38"/>
    <p:sldId id="297" r:id="rId39"/>
    <p:sldId id="285" r:id="rId40"/>
    <p:sldId id="288" r:id="rId41"/>
    <p:sldId id="311" r:id="rId42"/>
    <p:sldId id="315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6CE73"/>
    <a:srgbClr val="CC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336C1-9F1E-543A-38D0-75B021200E5A}" v="6" dt="2022-10-27T00:53:5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4"/>
    </p:cViewPr>
  </p:sorterViewPr>
  <p:notesViewPr>
    <p:cSldViewPr>
      <p:cViewPr varScale="1">
        <p:scale>
          <a:sx n="55" d="100"/>
          <a:sy n="55" d="100"/>
        </p:scale>
        <p:origin x="-27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a06b130e19bff090608126a2505836ee36175864a7f2af6f367453ea429ef3b6::" providerId="AD" clId="Web-{612336C1-9F1E-543A-38D0-75B021200E5A}"/>
    <pc:docChg chg="modSld">
      <pc:chgData name="Usuário Convidado" userId="S::urn:spo:anon#a06b130e19bff090608126a2505836ee36175864a7f2af6f367453ea429ef3b6::" providerId="AD" clId="Web-{612336C1-9F1E-543A-38D0-75B021200E5A}" dt="2022-10-27T00:53:57.532" v="2" actId="20577"/>
      <pc:docMkLst>
        <pc:docMk/>
      </pc:docMkLst>
      <pc:sldChg chg="modSp">
        <pc:chgData name="Usuário Convidado" userId="S::urn:spo:anon#a06b130e19bff090608126a2505836ee36175864a7f2af6f367453ea429ef3b6::" providerId="AD" clId="Web-{612336C1-9F1E-543A-38D0-75B021200E5A}" dt="2022-10-27T00:53:57.532" v="2" actId="20577"/>
        <pc:sldMkLst>
          <pc:docMk/>
          <pc:sldMk cId="0" sldId="297"/>
        </pc:sldMkLst>
        <pc:spChg chg="mod">
          <ac:chgData name="Usuário Convidado" userId="S::urn:spo:anon#a06b130e19bff090608126a2505836ee36175864a7f2af6f367453ea429ef3b6::" providerId="AD" clId="Web-{612336C1-9F1E-543A-38D0-75B021200E5A}" dt="2022-10-27T00:53:57.532" v="2" actId="20577"/>
          <ac:spMkLst>
            <pc:docMk/>
            <pc:sldMk cId="0" sldId="29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9C7FF6-0461-43BE-8B8B-63A64B7862AD}" type="datetimeFigureOut">
              <a:rPr lang="pt-BR"/>
              <a:pPr>
                <a:defRPr/>
              </a:pPr>
              <a:t>26/10/2022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10B467B-DC28-4F50-9405-539E049554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/>
          <p:cNvSpPr txBox="1">
            <a:spLocks noChangeArrowheads="1"/>
          </p:cNvSpPr>
          <p:nvPr userDrawn="1"/>
        </p:nvSpPr>
        <p:spPr bwMode="auto">
          <a:xfrm>
            <a:off x="2285984" y="-24"/>
            <a:ext cx="6858016" cy="120173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pt-BR"/>
          </a:p>
          <a:p>
            <a:pPr eaLnBrk="1" hangingPunct="1">
              <a:defRPr/>
            </a:pPr>
            <a:endParaRPr lang="pt-BR"/>
          </a:p>
          <a:p>
            <a:pPr eaLnBrk="1" hangingPunct="1">
              <a:defRPr/>
            </a:pPr>
            <a:endParaRPr lang="pt-BR"/>
          </a:p>
          <a:p>
            <a:pPr eaLnBrk="1" hangingPunct="1">
              <a:defRPr/>
            </a:pPr>
            <a:endParaRPr lang="pt-BR"/>
          </a:p>
        </p:txBody>
      </p:sp>
      <p:pic>
        <p:nvPicPr>
          <p:cNvPr id="4" name="Picture 2" descr="Resultado de imagem para universidade federal do cearÃ¡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5984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 userDrawn="1"/>
        </p:nvSpPr>
        <p:spPr>
          <a:xfrm>
            <a:off x="3071802" y="0"/>
            <a:ext cx="4643438" cy="951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1800" b="1" i="1" dirty="0">
                <a:latin typeface="Calibri" pitchFamily="34" charset="0"/>
              </a:rPr>
              <a:t>Curso: Engenharia Elétrica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1800" b="1" i="1" dirty="0">
                <a:latin typeface="Calibri" pitchFamily="34" charset="0"/>
              </a:rPr>
              <a:t>Disciplina: Fundamentos da Administração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1800" b="1" i="1" dirty="0" err="1">
                <a:latin typeface="Calibri" pitchFamily="34" charset="0"/>
              </a:rPr>
              <a:t>Profª</a:t>
            </a:r>
            <a:r>
              <a:rPr lang="pt-BR" sz="1800" b="1" i="1" dirty="0">
                <a:latin typeface="Calibri" pitchFamily="34" charset="0"/>
              </a:rPr>
              <a:t>. Márcia Rodrigues</a:t>
            </a: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142844" y="85723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mic Sans MS" pitchFamily="66" charset="0"/>
              </a:rPr>
              <a:t>Sobral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damacosy.fr/servic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farm1.static.flickr.com/108/296662632_c6a04fde61_m.jp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3716338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pt-BR"/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250825" y="4365625"/>
            <a:ext cx="889317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 dirty="0"/>
              <a:t>		</a:t>
            </a:r>
            <a:r>
              <a:rPr lang="pt-BR" sz="3200" b="1" i="1" dirty="0">
                <a:latin typeface="Calibri" pitchFamily="34" charset="0"/>
              </a:rPr>
              <a:t>Curso: Engenharia Elétrica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 dirty="0">
                <a:latin typeface="Calibri" pitchFamily="34" charset="0"/>
              </a:rPr>
              <a:t>Disciplina: Fundamentos da Administração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 dirty="0" err="1">
                <a:latin typeface="Calibri" pitchFamily="34" charset="0"/>
              </a:rPr>
              <a:t>Profª</a:t>
            </a:r>
            <a:r>
              <a:rPr lang="pt-BR" sz="3200" b="1" i="1" dirty="0">
                <a:latin typeface="Calibri" pitchFamily="34" charset="0"/>
              </a:rPr>
              <a:t>. Márcia Rodrigues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endParaRPr lang="pt-BR" sz="3200" b="1" i="1" dirty="0"/>
          </a:p>
        </p:txBody>
      </p:sp>
      <p:pic>
        <p:nvPicPr>
          <p:cNvPr id="3076" name="Picture 2" descr="Resultado de imagem para universidade federal do cear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57250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/>
          <p:cNvSpPr txBox="1">
            <a:spLocks noChangeArrowheads="1"/>
          </p:cNvSpPr>
          <p:nvPr/>
        </p:nvSpPr>
        <p:spPr bwMode="auto">
          <a:xfrm>
            <a:off x="323850" y="2133600"/>
            <a:ext cx="867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CRÍTICA DA TEORIA DA ADMINISTRAÇÃO CIENTÍFICA</a:t>
            </a:r>
          </a:p>
        </p:txBody>
      </p:sp>
      <p:pic>
        <p:nvPicPr>
          <p:cNvPr id="13315" name="Picture 8" descr="crit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84563"/>
            <a:ext cx="377983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4067175" y="3500438"/>
            <a:ext cx="50768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i="1"/>
              <a:t>- Mecanicista, teoria da máquina</a:t>
            </a:r>
          </a:p>
          <a:p>
            <a:pPr eaLnBrk="1" hangingPunct="1"/>
            <a:r>
              <a:rPr lang="pt-BR" sz="2400" i="1"/>
              <a:t>- Superespecialização do operário</a:t>
            </a:r>
          </a:p>
          <a:p>
            <a:pPr eaLnBrk="1" hangingPunct="1"/>
            <a:r>
              <a:rPr lang="pt-BR" sz="2400" i="1"/>
              <a:t>-Visão microscópica do homens</a:t>
            </a:r>
          </a:p>
          <a:p>
            <a:pPr eaLnBrk="1" hangingPunct="1"/>
            <a:r>
              <a:rPr lang="pt-BR" sz="2400" i="1"/>
              <a:t>- Abordagem incompleta da organização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468313" y="1484313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/>
            <a:r>
              <a:rPr lang="pt-BR" sz="2400" b="1"/>
              <a:t>TEORIA CLÁSSICA DA ADMINISTRAÇÃO</a:t>
            </a:r>
          </a:p>
          <a:p>
            <a:pPr marL="457200" indent="-457200" algn="ctr" eaLnBrk="1" hangingPunct="1"/>
            <a:r>
              <a:rPr lang="pt-BR" sz="2400"/>
              <a:t>Henri Fayol</a:t>
            </a:r>
          </a:p>
        </p:txBody>
      </p:sp>
      <p:pic>
        <p:nvPicPr>
          <p:cNvPr id="14339" name="Picture 9" descr="hfayo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81300"/>
            <a:ext cx="239553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3203575" y="2852738"/>
            <a:ext cx="59404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 sz="2400" i="1"/>
              <a:t>“Toda empresa deve ter entre suas atividades, algumas funções básicas e um corpo administrativo capaz de observar princípios elementares de controle.”</a:t>
            </a:r>
          </a:p>
          <a:p>
            <a:pPr eaLnBrk="1" hangingPunct="1"/>
            <a:endParaRPr lang="pt-BR" sz="2400" i="1"/>
          </a:p>
          <a:p>
            <a:pPr eaLnBrk="1" hangingPunct="1"/>
            <a:r>
              <a:rPr lang="pt-BR" sz="2400" i="1"/>
              <a:t>- Ênfase na </a:t>
            </a:r>
            <a:r>
              <a:rPr lang="pt-BR" sz="2400" b="1" i="1"/>
              <a:t>ESTRUTURA</a:t>
            </a:r>
            <a:r>
              <a:rPr lang="pt-BR" sz="2400" i="1"/>
              <a:t> organizacional</a:t>
            </a:r>
          </a:p>
          <a:p>
            <a:pPr eaLnBrk="1" hangingPunct="1"/>
            <a:r>
              <a:rPr lang="pt-BR" sz="2400" i="1"/>
              <a:t>- Órgão</a:t>
            </a:r>
          </a:p>
          <a:p>
            <a:pPr eaLnBrk="1" hangingPunct="1"/>
            <a:r>
              <a:rPr lang="pt-BR" sz="2400" i="1"/>
              <a:t>- Pessoas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8280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/>
            <a:r>
              <a:rPr lang="pt-BR" sz="2400" i="1"/>
              <a:t>Na Teoria Clássica, parte-se do todo organizacional e de sua estrutura para garantir eficiência a todas as partes envolvidas, fossem elas órgãos (como seções, departamentos etc.) ou pessoas (como ocupantes de cargos e executores de tarefas). </a:t>
            </a:r>
          </a:p>
          <a:p>
            <a:pPr marL="342900" indent="-342900" algn="ctr" eaLnBrk="1" hangingPunct="1"/>
            <a:endParaRPr lang="pt-BR" sz="2400" i="1"/>
          </a:p>
          <a:p>
            <a:pPr marL="342900" indent="-342900" algn="ctr" eaLnBrk="1" hangingPunct="1"/>
            <a:r>
              <a:rPr lang="pt-BR" sz="2400" b="1"/>
              <a:t>FUNÇÕES BÁSICAS DA EMPRESA</a:t>
            </a:r>
          </a:p>
          <a:p>
            <a:pPr marL="342900" indent="-342900" eaLnBrk="1" hangingPunct="1">
              <a:buFontTx/>
              <a:buAutoNum type="arabicPeriod"/>
            </a:pPr>
            <a:endParaRPr lang="pt-BR" sz="2400" i="1"/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TÉCNICAS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COMERCIAIS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FINANCEIRAS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CONTÁBEIS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SEGURANÇA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2400" i="1"/>
              <a:t>ADMINISTRATIVAS</a:t>
            </a:r>
          </a:p>
        </p:txBody>
      </p:sp>
      <p:pic>
        <p:nvPicPr>
          <p:cNvPr id="15363" name="Picture 13" descr="control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4076700"/>
            <a:ext cx="2808287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820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2400"/>
              <a:t>Diferença entre </a:t>
            </a:r>
            <a:r>
              <a:rPr lang="pt-BR" sz="2400" b="1"/>
              <a:t>ADMINISTRAÇÃO</a:t>
            </a:r>
            <a:r>
              <a:rPr lang="pt-BR" sz="2400"/>
              <a:t> e </a:t>
            </a:r>
            <a:r>
              <a:rPr lang="pt-BR" sz="2400" b="1"/>
              <a:t>ORGANIZAÇÃO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i="1"/>
              <a:t>- Administração é o todo da qual a organização faz parte. 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i="1"/>
              <a:t>- Organização abrange somente o estabelecimento da estrutura e da forma, sendo, portanto, estática e limitada.</a:t>
            </a:r>
          </a:p>
          <a:p>
            <a:pPr algn="ctr" eaLnBrk="1" hangingPunct="1">
              <a:spcBef>
                <a:spcPct val="50000"/>
              </a:spcBef>
            </a:pPr>
            <a:endParaRPr lang="pt-BR" sz="2400" i="1"/>
          </a:p>
          <a:p>
            <a:pPr algn="ctr" eaLnBrk="1" hangingPunct="1">
              <a:spcBef>
                <a:spcPct val="50000"/>
              </a:spcBef>
            </a:pPr>
            <a:r>
              <a:rPr lang="pt-BR" sz="2400" i="1"/>
              <a:t>Dirigir é conduzir a empresa, tendo em vista os fins visados, procurando obter vantagens possíveis de acordo com os recursos que ela dispõem.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"/>
          <p:cNvSpPr txBox="1">
            <a:spLocks noChangeArrowheads="1"/>
          </p:cNvSpPr>
          <p:nvPr/>
        </p:nvSpPr>
        <p:spPr bwMode="auto">
          <a:xfrm>
            <a:off x="179388" y="2324100"/>
            <a:ext cx="2303462" cy="4572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PREVÊ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 rot="-5400000">
            <a:off x="5516563" y="-635000"/>
            <a:ext cx="558800" cy="6337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pt-BR" sz="2400" i="1"/>
              <a:t>visualizar o futuro e traçar um plano de ação</a:t>
            </a:r>
          </a:p>
        </p:txBody>
      </p:sp>
      <p:sp>
        <p:nvSpPr>
          <p:cNvPr id="17412" name="Text Box 14"/>
          <p:cNvSpPr txBox="1">
            <a:spLocks noChangeArrowheads="1"/>
          </p:cNvSpPr>
          <p:nvPr/>
        </p:nvSpPr>
        <p:spPr bwMode="auto">
          <a:xfrm>
            <a:off x="179388" y="3043238"/>
            <a:ext cx="2303462" cy="4572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ORGANIZAR</a:t>
            </a:r>
            <a:r>
              <a:rPr lang="pt-BR" sz="2400"/>
              <a:t> </a:t>
            </a:r>
          </a:p>
        </p:txBody>
      </p:sp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179388" y="3763963"/>
            <a:ext cx="2303462" cy="4572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COMANDAR</a:t>
            </a:r>
            <a:r>
              <a:rPr lang="pt-BR" sz="2400"/>
              <a:t> </a:t>
            </a:r>
          </a:p>
        </p:txBody>
      </p:sp>
      <p:sp>
        <p:nvSpPr>
          <p:cNvPr id="17414" name="Text Box 16"/>
          <p:cNvSpPr txBox="1">
            <a:spLocks noChangeArrowheads="1"/>
          </p:cNvSpPr>
          <p:nvPr/>
        </p:nvSpPr>
        <p:spPr bwMode="auto">
          <a:xfrm>
            <a:off x="179388" y="4340225"/>
            <a:ext cx="2303462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COORDENAR</a:t>
            </a:r>
            <a:r>
              <a:rPr lang="pt-BR" sz="2400"/>
              <a:t> </a:t>
            </a:r>
          </a:p>
        </p:txBody>
      </p: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179388" y="5059363"/>
            <a:ext cx="2303462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CONTROLAR</a:t>
            </a:r>
            <a:r>
              <a:rPr lang="pt-BR" sz="2400"/>
              <a:t> </a:t>
            </a:r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 rot="-5400000">
            <a:off x="5516563" y="50800"/>
            <a:ext cx="558800" cy="6337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pt-BR" sz="2400" i="1"/>
              <a:t>prover meios materiais e de pessoal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 rot="-5400000">
            <a:off x="5515769" y="753269"/>
            <a:ext cx="558800" cy="6338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pt-BR" sz="2400" i="1"/>
              <a:t>dar ordens ao pessoal</a:t>
            </a:r>
          </a:p>
        </p:txBody>
      </p:sp>
      <p:sp>
        <p:nvSpPr>
          <p:cNvPr id="17418" name="Text Box 21"/>
          <p:cNvSpPr txBox="1">
            <a:spLocks noChangeArrowheads="1"/>
          </p:cNvSpPr>
          <p:nvPr/>
        </p:nvSpPr>
        <p:spPr bwMode="auto">
          <a:xfrm rot="-5400000">
            <a:off x="5515769" y="1400969"/>
            <a:ext cx="558800" cy="6338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pt-BR" sz="2400" i="1"/>
              <a:t>dar sentido a realização do trabalho</a:t>
            </a:r>
          </a:p>
        </p:txBody>
      </p:sp>
      <p:sp>
        <p:nvSpPr>
          <p:cNvPr id="17419" name="Text Box 22"/>
          <p:cNvSpPr txBox="1">
            <a:spLocks noChangeArrowheads="1"/>
          </p:cNvSpPr>
          <p:nvPr/>
        </p:nvSpPr>
        <p:spPr bwMode="auto">
          <a:xfrm rot="-5400000">
            <a:off x="5515769" y="2085181"/>
            <a:ext cx="558800" cy="6338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1" hangingPunct="1"/>
            <a:r>
              <a:rPr lang="pt-BR" sz="2400" i="1"/>
              <a:t>fazer c/ que tudo ocorra como foi programado</a:t>
            </a:r>
            <a:r>
              <a:rPr lang="pt-BR" sz="2400"/>
              <a:t> </a:t>
            </a: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180975" y="1531938"/>
            <a:ext cx="863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 sz="2400" i="1"/>
              <a:t>Capacidade técnica é diferente da capacidade administrativa.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79216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 b="1"/>
              <a:t>ORGANOGRAMA DA EMPRESA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- Divisão do trabalho: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1. vertical (níveis de autoridade)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2. horizontal (departamentalização),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* estilo da Linha de Staff, a autoridade de especialização com serviços de consultoria.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21163"/>
            <a:ext cx="9144000" cy="2520950"/>
            <a:chOff x="1728" y="613"/>
            <a:chExt cx="9324" cy="26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613"/>
              <a:ext cx="1980" cy="2664"/>
              <a:chOff x="2241" y="2517"/>
              <a:chExt cx="1980" cy="4140"/>
            </a:xfrm>
          </p:grpSpPr>
          <p:sp>
            <p:nvSpPr>
              <p:cNvPr id="18457" name="Text Box 7"/>
              <p:cNvSpPr txBox="1">
                <a:spLocks noChangeArrowheads="1"/>
              </p:cNvSpPr>
              <p:nvPr/>
            </p:nvSpPr>
            <p:spPr bwMode="auto">
              <a:xfrm>
                <a:off x="2241" y="25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Presidente</a:t>
                </a:r>
                <a:endParaRPr lang="pt-BR" sz="1600"/>
              </a:p>
            </p:txBody>
          </p:sp>
          <p:sp>
            <p:nvSpPr>
              <p:cNvPr id="18458" name="Text Box 8"/>
              <p:cNvSpPr txBox="1">
                <a:spLocks noChangeArrowheads="1"/>
              </p:cNvSpPr>
              <p:nvPr/>
            </p:nvSpPr>
            <p:spPr bwMode="auto">
              <a:xfrm>
                <a:off x="2241" y="34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Diretor</a:t>
                </a:r>
                <a:endParaRPr lang="pt-BR" sz="1600"/>
              </a:p>
            </p:txBody>
          </p:sp>
          <p:sp>
            <p:nvSpPr>
              <p:cNvPr id="18459" name="Text Box 9"/>
              <p:cNvSpPr txBox="1">
                <a:spLocks noChangeArrowheads="1"/>
              </p:cNvSpPr>
              <p:nvPr/>
            </p:nvSpPr>
            <p:spPr bwMode="auto">
              <a:xfrm>
                <a:off x="2241" y="43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Gerente</a:t>
                </a:r>
                <a:endParaRPr lang="pt-BR" sz="1600"/>
              </a:p>
            </p:txBody>
          </p:sp>
          <p:sp>
            <p:nvSpPr>
              <p:cNvPr id="18460" name="Text Box 10"/>
              <p:cNvSpPr txBox="1">
                <a:spLocks noChangeArrowheads="1"/>
              </p:cNvSpPr>
              <p:nvPr/>
            </p:nvSpPr>
            <p:spPr bwMode="auto">
              <a:xfrm>
                <a:off x="2241" y="52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Chefe</a:t>
                </a:r>
                <a:endParaRPr lang="pt-BR" sz="1600"/>
              </a:p>
            </p:txBody>
          </p:sp>
          <p:sp>
            <p:nvSpPr>
              <p:cNvPr id="18461" name="Text Box 11"/>
              <p:cNvSpPr txBox="1">
                <a:spLocks noChangeArrowheads="1"/>
              </p:cNvSpPr>
              <p:nvPr/>
            </p:nvSpPr>
            <p:spPr bwMode="auto">
              <a:xfrm>
                <a:off x="2241" y="61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Supervisor</a:t>
                </a:r>
                <a:endParaRPr lang="pt-BR" sz="1600"/>
              </a:p>
            </p:txBody>
          </p:sp>
          <p:sp>
            <p:nvSpPr>
              <p:cNvPr id="18462" name="Line 12"/>
              <p:cNvSpPr>
                <a:spLocks noChangeShapeType="1"/>
              </p:cNvSpPr>
              <p:nvPr/>
            </p:nvSpPr>
            <p:spPr bwMode="auto">
              <a:xfrm>
                <a:off x="3321" y="30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3" name="Line 13"/>
              <p:cNvSpPr>
                <a:spLocks noChangeShapeType="1"/>
              </p:cNvSpPr>
              <p:nvPr/>
            </p:nvSpPr>
            <p:spPr bwMode="auto">
              <a:xfrm>
                <a:off x="3321" y="39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4" name="Line 14"/>
              <p:cNvSpPr>
                <a:spLocks noChangeShapeType="1"/>
              </p:cNvSpPr>
              <p:nvPr/>
            </p:nvSpPr>
            <p:spPr bwMode="auto">
              <a:xfrm>
                <a:off x="3321" y="48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5" name="Line 15"/>
              <p:cNvSpPr>
                <a:spLocks noChangeShapeType="1"/>
              </p:cNvSpPr>
              <p:nvPr/>
            </p:nvSpPr>
            <p:spPr bwMode="auto">
              <a:xfrm>
                <a:off x="3321" y="57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032" y="1008"/>
              <a:ext cx="7020" cy="2160"/>
              <a:chOff x="4581" y="8277"/>
              <a:chExt cx="6480" cy="2160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581" y="8277"/>
                <a:ext cx="6480" cy="2160"/>
                <a:chOff x="1881" y="8997"/>
                <a:chExt cx="8460" cy="2374"/>
              </a:xfrm>
            </p:grpSpPr>
            <p:grpSp>
              <p:nvGrpSpPr>
                <p:cNvPr id="6" name="Group 18"/>
                <p:cNvGrpSpPr>
                  <a:grpSpLocks/>
                </p:cNvGrpSpPr>
                <p:nvPr/>
              </p:nvGrpSpPr>
              <p:grpSpPr bwMode="auto">
                <a:xfrm>
                  <a:off x="1881" y="8997"/>
                  <a:ext cx="8460" cy="2374"/>
                  <a:chOff x="1881" y="8997"/>
                  <a:chExt cx="8460" cy="2374"/>
                </a:xfrm>
              </p:grpSpPr>
              <p:sp>
                <p:nvSpPr>
                  <p:cNvPr id="18444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01" y="10617"/>
                    <a:ext cx="144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600"/>
                      <a:t>Funções segurança</a:t>
                    </a:r>
                  </a:p>
                </p:txBody>
              </p:sp>
              <p:sp>
                <p:nvSpPr>
                  <p:cNvPr id="184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1" y="10617"/>
                    <a:ext cx="144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600">
                        <a:latin typeface="Times New Roman" pitchFamily="18" charset="0"/>
                      </a:rPr>
                      <a:t>Funções contábeis</a:t>
                    </a:r>
                    <a:endParaRPr lang="pt-BR" sz="1600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81" y="8997"/>
                    <a:ext cx="7740" cy="2374"/>
                    <a:chOff x="1881" y="8997"/>
                    <a:chExt cx="7740" cy="2374"/>
                  </a:xfrm>
                </p:grpSpPr>
                <p:sp>
                  <p:nvSpPr>
                    <p:cNvPr id="18447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21" y="8997"/>
                      <a:ext cx="162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1" hangingPunct="1"/>
                      <a:r>
                        <a:rPr lang="pt-BR" sz="1600">
                          <a:latin typeface="Times New Roman" pitchFamily="18" charset="0"/>
                        </a:rPr>
                        <a:t>Funções Administrativas</a:t>
                      </a:r>
                      <a:endParaRPr lang="pt-BR" sz="1600"/>
                    </a:p>
                  </p:txBody>
                </p:sp>
                <p:grpSp>
                  <p:nvGrpSpPr>
                    <p:cNvPr id="8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1" y="10077"/>
                      <a:ext cx="7740" cy="1294"/>
                      <a:chOff x="1881" y="10077"/>
                      <a:chExt cx="7740" cy="1294"/>
                    </a:xfrm>
                  </p:grpSpPr>
                  <p:sp>
                    <p:nvSpPr>
                      <p:cNvPr id="18450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01" y="10617"/>
                        <a:ext cx="1440" cy="7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 eaLnBrk="1" hangingPunct="1"/>
                        <a:r>
                          <a:rPr lang="pt-BR" sz="1600">
                            <a:latin typeface="Times New Roman" pitchFamily="18" charset="0"/>
                          </a:rPr>
                          <a:t>Funções financeiras</a:t>
                        </a:r>
                        <a:endParaRPr lang="pt-BR" sz="1600"/>
                      </a:p>
                    </p:txBody>
                  </p:sp>
                  <p:grpSp>
                    <p:nvGrpSpPr>
                      <p:cNvPr id="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81" y="10077"/>
                        <a:ext cx="7740" cy="1294"/>
                        <a:chOff x="1881" y="10077"/>
                        <a:chExt cx="7740" cy="1294"/>
                      </a:xfrm>
                    </p:grpSpPr>
                    <p:sp>
                      <p:nvSpPr>
                        <p:cNvPr id="18452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1" y="10651"/>
                          <a:ext cx="1440" cy="7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1" hangingPunct="1"/>
                          <a:r>
                            <a:rPr lang="pt-BR" sz="1600">
                              <a:latin typeface="Times New Roman" pitchFamily="18" charset="0"/>
                            </a:rPr>
                            <a:t>Funções técnicas</a:t>
                          </a:r>
                          <a:endParaRPr lang="pt-BR" sz="1600"/>
                        </a:p>
                      </p:txBody>
                    </p:sp>
                    <p:sp>
                      <p:nvSpPr>
                        <p:cNvPr id="18453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1" y="10651"/>
                          <a:ext cx="1440" cy="7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1" hangingPunct="1"/>
                          <a:r>
                            <a:rPr lang="pt-BR" sz="1600">
                              <a:latin typeface="Times New Roman" pitchFamily="18" charset="0"/>
                            </a:rPr>
                            <a:t>Funções comerciais</a:t>
                          </a:r>
                          <a:endParaRPr lang="pt-BR" sz="1600"/>
                        </a:p>
                      </p:txBody>
                    </p:sp>
                    <p:sp>
                      <p:nvSpPr>
                        <p:cNvPr id="18454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21" y="10077"/>
                          <a:ext cx="72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18455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21" y="10077"/>
                          <a:ext cx="0" cy="5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18456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1" y="10077"/>
                          <a:ext cx="0" cy="5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1844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1" y="9717"/>
                      <a:ext cx="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sp>
              <p:nvSpPr>
                <p:cNvPr id="18443" name="Line 32"/>
                <p:cNvSpPr>
                  <a:spLocks noChangeShapeType="1"/>
                </p:cNvSpPr>
                <p:nvPr/>
              </p:nvSpPr>
              <p:spPr bwMode="auto">
                <a:xfrm>
                  <a:off x="7641" y="100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441" name="Line 33"/>
              <p:cNvSpPr>
                <a:spLocks noChangeShapeType="1"/>
              </p:cNvSpPr>
              <p:nvPr/>
            </p:nvSpPr>
            <p:spPr bwMode="auto">
              <a:xfrm>
                <a:off x="10521" y="9204"/>
                <a:ext cx="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0" y="3854450"/>
            <a:ext cx="2627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/>
              <a:t>Organograma Vertical</a:t>
            </a:r>
          </a:p>
        </p:txBody>
      </p:sp>
      <p:sp>
        <p:nvSpPr>
          <p:cNvPr id="18437" name="Text Box 35"/>
          <p:cNvSpPr txBox="1">
            <a:spLocks noChangeArrowheads="1"/>
          </p:cNvSpPr>
          <p:nvPr/>
        </p:nvSpPr>
        <p:spPr bwMode="auto">
          <a:xfrm>
            <a:off x="4500563" y="4149725"/>
            <a:ext cx="2808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/>
              <a:t>Organograma Horizontal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0" y="1557338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 dirty="0"/>
              <a:t>PRINCÍPIOS GERAIS DA ADMINISTRAÇÃO CLÁSSICA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- </a:t>
            </a:r>
            <a:r>
              <a:rPr lang="pt-BR" sz="2400" i="1" dirty="0"/>
              <a:t>Divisão do trabalho</a:t>
            </a:r>
          </a:p>
          <a:p>
            <a:pPr eaLnBrk="1" hangingPunct="1"/>
            <a:r>
              <a:rPr lang="pt-BR" sz="2400" i="1" dirty="0"/>
              <a:t>- Autoridade e responsabilidade</a:t>
            </a:r>
          </a:p>
          <a:p>
            <a:pPr eaLnBrk="1" hangingPunct="1"/>
            <a:r>
              <a:rPr lang="pt-BR" sz="2400" i="1" dirty="0"/>
              <a:t>- Disciplina</a:t>
            </a:r>
          </a:p>
          <a:p>
            <a:pPr eaLnBrk="1" hangingPunct="1"/>
            <a:r>
              <a:rPr lang="pt-BR" sz="2400" i="1" dirty="0"/>
              <a:t>- Unidade de comando</a:t>
            </a:r>
          </a:p>
          <a:p>
            <a:pPr eaLnBrk="1" hangingPunct="1"/>
            <a:r>
              <a:rPr lang="pt-BR" sz="2400" i="1" dirty="0"/>
              <a:t>- Subordinação dos interesses individuais</a:t>
            </a:r>
          </a:p>
          <a:p>
            <a:pPr eaLnBrk="1" hangingPunct="1"/>
            <a:r>
              <a:rPr lang="pt-BR" sz="2400" i="1" dirty="0"/>
              <a:t>- Remuneração do pessoal</a:t>
            </a:r>
          </a:p>
          <a:p>
            <a:pPr eaLnBrk="1" hangingPunct="1"/>
            <a:r>
              <a:rPr lang="pt-BR" sz="2400" i="1" dirty="0"/>
              <a:t>- Centralização</a:t>
            </a:r>
          </a:p>
          <a:p>
            <a:pPr eaLnBrk="1" hangingPunct="1"/>
            <a:r>
              <a:rPr lang="pt-BR" sz="2400" i="1" dirty="0"/>
              <a:t>- Cadeia escalar</a:t>
            </a:r>
          </a:p>
          <a:p>
            <a:pPr eaLnBrk="1" hangingPunct="1"/>
            <a:r>
              <a:rPr lang="pt-BR" sz="2400" i="1" dirty="0"/>
              <a:t>- Ordem</a:t>
            </a:r>
          </a:p>
          <a:p>
            <a:pPr eaLnBrk="1" hangingPunct="1"/>
            <a:r>
              <a:rPr lang="pt-BR" sz="2400" i="1" dirty="0"/>
              <a:t>- Estabilidade pessoal</a:t>
            </a:r>
          </a:p>
          <a:p>
            <a:pPr eaLnBrk="1" hangingPunct="1"/>
            <a:r>
              <a:rPr lang="pt-BR" sz="2400" i="1" dirty="0"/>
              <a:t>- Iniciativa</a:t>
            </a:r>
          </a:p>
          <a:p>
            <a:pPr eaLnBrk="1" hangingPunct="1"/>
            <a:r>
              <a:rPr lang="pt-BR" sz="2400" i="1" dirty="0"/>
              <a:t>- Espírito de equipe</a:t>
            </a:r>
          </a:p>
        </p:txBody>
      </p:sp>
      <p:pic>
        <p:nvPicPr>
          <p:cNvPr id="19459" name="Picture 12" descr="p63.gif (18854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997200"/>
            <a:ext cx="3327400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79388" y="1768475"/>
            <a:ext cx="662463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/>
              <a:t>CRÍTICAS  A TEORIA CLÁSSICA DA ADMINISTRAÇÃO</a:t>
            </a:r>
            <a:endParaRPr lang="pt-BR" sz="2400" i="1"/>
          </a:p>
          <a:p>
            <a:pPr eaLnBrk="1" hangingPunct="1"/>
            <a:endParaRPr lang="pt-BR" sz="2400" i="1"/>
          </a:p>
          <a:p>
            <a:pPr eaLnBrk="1" hangingPunct="1"/>
            <a:r>
              <a:rPr lang="pt-BR" sz="2400" i="1"/>
              <a:t>- Abordagem Simplificada da Organização Formal</a:t>
            </a:r>
            <a:endParaRPr lang="pt-BR" sz="2400"/>
          </a:p>
          <a:p>
            <a:pPr eaLnBrk="1" hangingPunct="1"/>
            <a:r>
              <a:rPr lang="pt-BR" sz="2400" i="1"/>
              <a:t>- Ausência de Trabalhos Experimentais</a:t>
            </a:r>
            <a:endParaRPr lang="pt-BR" sz="2400"/>
          </a:p>
          <a:p>
            <a:pPr eaLnBrk="1" hangingPunct="1"/>
            <a:r>
              <a:rPr lang="pt-BR" sz="2400" i="1"/>
              <a:t>- Extremo Racionalismo na concepção da Administração</a:t>
            </a:r>
          </a:p>
          <a:p>
            <a:pPr eaLnBrk="1" hangingPunct="1"/>
            <a:r>
              <a:rPr lang="pt-BR" sz="2400" i="1"/>
              <a:t>- Teoria da Máquina</a:t>
            </a:r>
          </a:p>
          <a:p>
            <a:pPr eaLnBrk="1" hangingPunct="1"/>
            <a:r>
              <a:rPr lang="pt-BR" sz="2400" i="1"/>
              <a:t>- Abordagem Incompleta da Organização</a:t>
            </a:r>
          </a:p>
          <a:p>
            <a:pPr eaLnBrk="1" hangingPunct="1"/>
            <a:r>
              <a:rPr lang="pt-BR" sz="2400" i="1"/>
              <a:t>- Abordagem do Sistema Fechado</a:t>
            </a:r>
            <a:r>
              <a:rPr lang="pt-BR" sz="2400"/>
              <a:t> </a:t>
            </a:r>
          </a:p>
        </p:txBody>
      </p:sp>
      <p:pic>
        <p:nvPicPr>
          <p:cNvPr id="20483" name="Picture 6" descr="aponta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8300" y="1412875"/>
            <a:ext cx="24257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481263"/>
            <a:ext cx="9109075" cy="3684587"/>
            <a:chOff x="1152" y="1296"/>
            <a:chExt cx="9936" cy="27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52" y="1296"/>
              <a:ext cx="9936" cy="2736"/>
              <a:chOff x="1152" y="1296"/>
              <a:chExt cx="9936" cy="27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152" y="1728"/>
                <a:ext cx="5904" cy="2160"/>
                <a:chOff x="1152" y="1728"/>
                <a:chExt cx="5904" cy="2160"/>
              </a:xfrm>
            </p:grpSpPr>
            <p:sp>
              <p:nvSpPr>
                <p:cNvPr id="215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2" y="1728"/>
                  <a:ext cx="1152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Estudo de Tempos e Movimentos</a:t>
                  </a:r>
                  <a:endParaRPr lang="pt-BR" sz="1200"/>
                </a:p>
              </p:txBody>
            </p:sp>
            <p:sp>
              <p:nvSpPr>
                <p:cNvPr id="215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48" y="1728"/>
                  <a:ext cx="1152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Determinação da Única Maneira Certa</a:t>
                  </a:r>
                  <a:endParaRPr lang="pt-BR" sz="1200"/>
                </a:p>
              </p:txBody>
            </p:sp>
            <p:sp>
              <p:nvSpPr>
                <p:cNvPr id="215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88" y="1728"/>
                  <a:ext cx="1008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Incentivo Monetário</a:t>
                  </a:r>
                  <a:endParaRPr lang="pt-BR" sz="1200"/>
                </a:p>
              </p:txBody>
            </p:sp>
            <p:sp>
              <p:nvSpPr>
                <p:cNvPr id="21534" name="Line 10"/>
                <p:cNvSpPr>
                  <a:spLocks noChangeShapeType="1"/>
                </p:cNvSpPr>
                <p:nvPr/>
              </p:nvSpPr>
              <p:spPr bwMode="auto">
                <a:xfrm>
                  <a:off x="2304" y="21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4" y="2592"/>
                  <a:ext cx="1296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Seleção do Homem de Primeira Classe</a:t>
                  </a:r>
                  <a:endParaRPr lang="pt-BR" sz="1200"/>
                </a:p>
              </p:txBody>
            </p:sp>
            <p:sp>
              <p:nvSpPr>
                <p:cNvPr id="215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1008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Padrão de Produção</a:t>
                  </a:r>
                  <a:endParaRPr lang="pt-BR" sz="1200"/>
                </a:p>
              </p:txBody>
            </p:sp>
            <p:sp>
              <p:nvSpPr>
                <p:cNvPr id="215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48" y="3456"/>
                  <a:ext cx="1152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Lei  da</a:t>
                  </a: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 Fadiga</a:t>
                  </a:r>
                  <a:endParaRPr lang="pt-BR" sz="1200"/>
                </a:p>
              </p:txBody>
            </p:sp>
            <p:sp>
              <p:nvSpPr>
                <p:cNvPr id="215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88" y="3456"/>
                  <a:ext cx="1008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Supervisão Cerrada</a:t>
                  </a:r>
                  <a:endParaRPr lang="pt-BR" sz="1200"/>
                </a:p>
              </p:txBody>
            </p:sp>
            <p:sp>
              <p:nvSpPr>
                <p:cNvPr id="215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184" y="2448"/>
                  <a:ext cx="864" cy="10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Aumento de Produtividade</a:t>
                  </a:r>
                  <a:endParaRPr lang="pt-BR" sz="1200"/>
                </a:p>
              </p:txBody>
            </p:sp>
            <p:sp>
              <p:nvSpPr>
                <p:cNvPr id="215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192" y="2304"/>
                  <a:ext cx="864" cy="12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Maiores Salários e Maiores Lucros</a:t>
                  </a:r>
                </a:p>
                <a:p>
                  <a:pPr eaLnBrk="1" hangingPunct="1"/>
                  <a:endParaRPr lang="pt-BR" sz="1200"/>
                </a:p>
              </p:txBody>
            </p:sp>
            <p:grpSp>
              <p:nvGrpSpPr>
                <p:cNvPr id="5" name="Group 17"/>
                <p:cNvGrpSpPr>
                  <a:grpSpLocks/>
                </p:cNvGrpSpPr>
                <p:nvPr/>
              </p:nvGrpSpPr>
              <p:grpSpPr bwMode="auto">
                <a:xfrm>
                  <a:off x="3600" y="2016"/>
                  <a:ext cx="144" cy="1728"/>
                  <a:chOff x="4752" y="2448"/>
                  <a:chExt cx="144" cy="1728"/>
                </a:xfrm>
              </p:grpSpPr>
              <p:sp>
                <p:nvSpPr>
                  <p:cNvPr id="2154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896" y="2448"/>
                    <a:ext cx="0" cy="17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5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4176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5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448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>
                  <a:off x="4896" y="2016"/>
                  <a:ext cx="144" cy="1728"/>
                  <a:chOff x="4752" y="2448"/>
                  <a:chExt cx="144" cy="1728"/>
                </a:xfrm>
              </p:grpSpPr>
              <p:sp>
                <p:nvSpPr>
                  <p:cNvPr id="215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896" y="2448"/>
                    <a:ext cx="0" cy="17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4176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448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1543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302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44" name="Line 26"/>
                <p:cNvSpPr>
                  <a:spLocks noChangeShapeType="1"/>
                </p:cNvSpPr>
                <p:nvPr/>
              </p:nvSpPr>
              <p:spPr bwMode="auto">
                <a:xfrm>
                  <a:off x="4896" y="302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45" name="Line 27"/>
                <p:cNvSpPr>
                  <a:spLocks noChangeShapeType="1"/>
                </p:cNvSpPr>
                <p:nvPr/>
              </p:nvSpPr>
              <p:spPr bwMode="auto">
                <a:xfrm>
                  <a:off x="6048" y="302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7056" y="1296"/>
                <a:ext cx="4032" cy="2736"/>
                <a:chOff x="7056" y="1296"/>
                <a:chExt cx="4032" cy="2736"/>
              </a:xfrm>
            </p:grpSpPr>
            <p:sp>
              <p:nvSpPr>
                <p:cNvPr id="2151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200" y="2448"/>
                  <a:ext cx="720" cy="10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Maior Eficiên-cia</a:t>
                  </a:r>
                  <a:endParaRPr lang="pt-BR" sz="1200"/>
                </a:p>
              </p:txBody>
            </p:sp>
            <p:sp>
              <p:nvSpPr>
                <p:cNvPr id="2151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064" y="2448"/>
                  <a:ext cx="720" cy="10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pt-BR" sz="1200">
                    <a:latin typeface="Times New Roman" pitchFamily="18" charset="0"/>
                  </a:endParaRPr>
                </a:p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Organi-zação Formal</a:t>
                  </a:r>
                  <a:endParaRPr lang="pt-BR" sz="1200"/>
                </a:p>
              </p:txBody>
            </p:sp>
            <p:sp>
              <p:nvSpPr>
                <p:cNvPr id="2151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928" y="2304"/>
                  <a:ext cx="864" cy="1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pt-BR" sz="1200">
                      <a:latin typeface="Times New Roman" pitchFamily="18" charset="0"/>
                    </a:rPr>
                    <a:t>Objetivo Principal da Organização: Tarefa</a:t>
                  </a:r>
                  <a:endParaRPr lang="pt-BR" sz="1200"/>
                </a:p>
              </p:txBody>
            </p:sp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10080" y="1296"/>
                  <a:ext cx="1008" cy="2736"/>
                  <a:chOff x="10512" y="1296"/>
                  <a:chExt cx="1008" cy="2736"/>
                </a:xfrm>
              </p:grpSpPr>
              <p:sp>
                <p:nvSpPr>
                  <p:cNvPr id="2152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2" y="1296"/>
                    <a:ext cx="1008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200">
                        <a:latin typeface="Times New Roman" pitchFamily="18" charset="0"/>
                      </a:rPr>
                      <a:t>Divisão do Trabalho</a:t>
                    </a:r>
                    <a:endParaRPr lang="pt-BR" sz="1200"/>
                  </a:p>
                </p:txBody>
              </p:sp>
              <p:sp>
                <p:nvSpPr>
                  <p:cNvPr id="2152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2" y="2016"/>
                    <a:ext cx="1008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200">
                        <a:latin typeface="Times New Roman" pitchFamily="18" charset="0"/>
                      </a:rPr>
                      <a:t>Especiali-zação</a:t>
                    </a:r>
                    <a:endParaRPr lang="pt-BR" sz="1200"/>
                  </a:p>
                </p:txBody>
              </p:sp>
              <p:sp>
                <p:nvSpPr>
                  <p:cNvPr id="2152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2" y="2736"/>
                    <a:ext cx="1008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200">
                        <a:latin typeface="Times New Roman" pitchFamily="18" charset="0"/>
                      </a:rPr>
                      <a:t>Unidade de Comando</a:t>
                    </a:r>
                    <a:endParaRPr lang="pt-BR" sz="1200"/>
                  </a:p>
                </p:txBody>
              </p:sp>
              <p:sp>
                <p:nvSpPr>
                  <p:cNvPr id="2153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2" y="3456"/>
                    <a:ext cx="1008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200">
                        <a:latin typeface="Times New Roman" pitchFamily="18" charset="0"/>
                      </a:rPr>
                      <a:t>Amplitude de Controle</a:t>
                    </a:r>
                    <a:endParaRPr lang="pt-BR" sz="1200"/>
                  </a:p>
                </p:txBody>
              </p:sp>
            </p:grpSp>
            <p:grpSp>
              <p:nvGrpSpPr>
                <p:cNvPr id="9" name="Group 37"/>
                <p:cNvGrpSpPr>
                  <a:grpSpLocks/>
                </p:cNvGrpSpPr>
                <p:nvPr/>
              </p:nvGrpSpPr>
              <p:grpSpPr bwMode="auto">
                <a:xfrm>
                  <a:off x="9792" y="1584"/>
                  <a:ext cx="288" cy="2160"/>
                  <a:chOff x="10224" y="1584"/>
                  <a:chExt cx="288" cy="2160"/>
                </a:xfrm>
              </p:grpSpPr>
              <p:grpSp>
                <p:nvGrpSpPr>
                  <p:cNvPr id="1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0368" y="1584"/>
                    <a:ext cx="144" cy="2160"/>
                    <a:chOff x="10368" y="1584"/>
                    <a:chExt cx="144" cy="2160"/>
                  </a:xfrm>
                </p:grpSpPr>
                <p:sp>
                  <p:nvSpPr>
                    <p:cNvPr id="21524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68" y="1584"/>
                      <a:ext cx="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152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68" y="1584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152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68" y="3744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21521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224" y="302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2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0368" y="230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52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0368" y="288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151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784" y="302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1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920" y="302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1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056" y="302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1509" name="Text Box 48"/>
            <p:cNvSpPr txBox="1">
              <a:spLocks noChangeArrowheads="1"/>
            </p:cNvSpPr>
            <p:nvPr/>
          </p:nvSpPr>
          <p:spPr bwMode="auto">
            <a:xfrm>
              <a:off x="5472" y="1584"/>
              <a:ext cx="40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pt-BR" sz="1200" b="1">
                  <a:latin typeface="Times New Roman" pitchFamily="18" charset="0"/>
                </a:rPr>
                <a:t>PENSAMENTO DE TAYLOR E FAYOL</a:t>
              </a:r>
              <a:endParaRPr lang="pt-BR" sz="1200"/>
            </a:p>
          </p:txBody>
        </p:sp>
      </p:grpSp>
      <p:sp>
        <p:nvSpPr>
          <p:cNvPr id="21507" name="Text Box 49"/>
          <p:cNvSpPr txBox="1">
            <a:spLocks noChangeArrowheads="1"/>
          </p:cNvSpPr>
          <p:nvPr/>
        </p:nvSpPr>
        <p:spPr bwMode="auto">
          <a:xfrm>
            <a:off x="250825" y="1598613"/>
            <a:ext cx="8893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 i="1"/>
              <a:t>Eficiência: </a:t>
            </a:r>
            <a:r>
              <a:rPr lang="pt-BR" sz="2400" i="1"/>
              <a:t>Fazer as coisas bem feitas e corretamente de acordo com o método preestabelecido.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4978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2400" b="1"/>
              <a:t>PAINEL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sz="2400" b="1"/>
              <a:t>REVISÃO E DISCUSSÃO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i="1"/>
              <a:t>- Onde há possibilidade de aplicação do estudo dos tempos e movimentos hoje? Em que setores e atividades?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i="1"/>
              <a:t>- Há a necessidade de organogramas e desenhos organizacionais? Princípios de autoridade e linha de comando?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i="1"/>
              <a:t>- Estas teorias são atuais?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1"/>
          <p:cNvSpPr txBox="1">
            <a:spLocks noChangeArrowheads="1"/>
          </p:cNvSpPr>
          <p:nvPr/>
        </p:nvSpPr>
        <p:spPr bwMode="auto">
          <a:xfrm>
            <a:off x="4716463" y="4652963"/>
            <a:ext cx="44275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ENFASE BÁSICA</a:t>
            </a:r>
          </a:p>
          <a:p>
            <a:pPr eaLnBrk="1" hangingPunct="1"/>
            <a:r>
              <a:rPr lang="pt-BR" sz="2400"/>
              <a:t>- Aumentar a produtividade das empresas</a:t>
            </a:r>
          </a:p>
          <a:p>
            <a:pPr eaLnBrk="1" hangingPunct="1"/>
            <a:r>
              <a:rPr lang="pt-BR" sz="2400"/>
              <a:t>- Análise e divisão do trabalho do operário – ênfase na tarefa</a:t>
            </a:r>
          </a:p>
        </p:txBody>
      </p:sp>
      <p:pic>
        <p:nvPicPr>
          <p:cNvPr id="5123" name="Picture 23" descr="41_personagens_taylor_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19625"/>
            <a:ext cx="45720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24"/>
          <p:cNvSpPr txBox="1">
            <a:spLocks noChangeArrowheads="1"/>
          </p:cNvSpPr>
          <p:nvPr/>
        </p:nvSpPr>
        <p:spPr bwMode="auto">
          <a:xfrm>
            <a:off x="395288" y="1484313"/>
            <a:ext cx="82438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ADMINISTRAÇÃO CIENTÍFICA</a:t>
            </a:r>
          </a:p>
          <a:p>
            <a:pPr algn="ctr" eaLnBrk="1" hangingPunct="1"/>
            <a:r>
              <a:rPr lang="pt-BR" sz="2400"/>
              <a:t>Frederick Winslow </a:t>
            </a:r>
            <a:r>
              <a:rPr lang="pt-BR" sz="2400" u="sng"/>
              <a:t>Taylor</a:t>
            </a:r>
            <a:r>
              <a:rPr lang="pt-BR" sz="2400"/>
              <a:t> </a:t>
            </a:r>
          </a:p>
          <a:p>
            <a:pPr eaLnBrk="1" hangingPunct="1"/>
            <a:endParaRPr lang="pt-BR" sz="2400"/>
          </a:p>
          <a:p>
            <a:pPr eaLnBrk="1" hangingPunct="1"/>
            <a:r>
              <a:rPr lang="pt-BR" sz="2400"/>
              <a:t>Existirá um bom administrador a medida que houver planejamento, organização e coordenação, racionalização das atividades dos subordinados e souber controlar tais atividades.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Resultado de imagem para EQUI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357298"/>
            <a:ext cx="3262300" cy="2665238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0" y="1571612"/>
            <a:ext cx="3143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TORNEIRA INTELIGENTE</a:t>
            </a:r>
          </a:p>
          <a:p>
            <a:r>
              <a:rPr lang="pt-BR" dirty="0"/>
              <a:t>MENTES SAUDÁVEIS</a:t>
            </a:r>
          </a:p>
          <a:p>
            <a:r>
              <a:rPr lang="pt-BR" dirty="0"/>
              <a:t>ALPHA INVEST</a:t>
            </a:r>
          </a:p>
          <a:p>
            <a:r>
              <a:rPr lang="pt-BR" dirty="0"/>
              <a:t>BORDARTE</a:t>
            </a:r>
          </a:p>
          <a:p>
            <a:r>
              <a:rPr lang="pt-BR" dirty="0"/>
              <a:t>MEU SERVIÇO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3716338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pt-BR"/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250825" y="4365625"/>
            <a:ext cx="889317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/>
              <a:t>		</a:t>
            </a:r>
            <a:r>
              <a:rPr lang="pt-BR" sz="3200" b="1" i="1">
                <a:latin typeface="Calibri" pitchFamily="34" charset="0"/>
              </a:rPr>
              <a:t>Curso: Engenharia Elétrica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>
                <a:latin typeface="Calibri" pitchFamily="34" charset="0"/>
              </a:rPr>
              <a:t>Disciplina: Fundamentos da Administração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pt-BR" sz="3200" b="1" i="1">
                <a:latin typeface="Calibri" pitchFamily="34" charset="0"/>
              </a:rPr>
              <a:t>Profª. Márcia Rodrigues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endParaRPr lang="pt-BR" sz="3200" b="1" i="1"/>
          </a:p>
        </p:txBody>
      </p:sp>
      <p:pic>
        <p:nvPicPr>
          <p:cNvPr id="3076" name="Picture 2" descr="Resultado de imagem para universidade federal do cear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57250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Resultado de imagem para diferenÃ§a entre taylor fayol e 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86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Resultado de imagem para principios de tay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3750"/>
            <a:ext cx="9144000" cy="5644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Resultado de imagem para principios de tay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5643602" cy="5500702"/>
          </a:xfrm>
          <a:prstGeom prst="rect">
            <a:avLst/>
          </a:prstGeom>
          <a:noFill/>
        </p:spPr>
      </p:pic>
      <p:pic>
        <p:nvPicPr>
          <p:cNvPr id="70660" name="Picture 4" descr="Resultado de imagem para homem econom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2214554"/>
            <a:ext cx="2428867" cy="2428868"/>
          </a:xfrm>
          <a:prstGeom prst="rect">
            <a:avLst/>
          </a:prstGeom>
          <a:noFill/>
        </p:spPr>
      </p:pic>
      <p:pic>
        <p:nvPicPr>
          <p:cNvPr id="70662" name="Picture 6" descr="Resultado de imagem para homem economi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236378"/>
            <a:ext cx="4286248" cy="1621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6" descr="Resultado de imagem para fayol administraÃ§Ã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367768"/>
            <a:ext cx="2824149" cy="2490232"/>
          </a:xfrm>
          <a:prstGeom prst="rect">
            <a:avLst/>
          </a:prstGeom>
          <a:noFill/>
        </p:spPr>
      </p:pic>
      <p:pic>
        <p:nvPicPr>
          <p:cNvPr id="71688" name="Picture 8" descr="Resultado de imagem para fayol administraÃ§Ã£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357298"/>
            <a:ext cx="2595554" cy="2595554"/>
          </a:xfrm>
          <a:prstGeom prst="rect">
            <a:avLst/>
          </a:prstGeom>
          <a:noFill/>
        </p:spPr>
      </p:pic>
      <p:pic>
        <p:nvPicPr>
          <p:cNvPr id="71690" name="Picture 10" descr="Imagem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78702"/>
            <a:ext cx="6215074" cy="5679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Resultado de imagem para diferenÃ§a entre taylor fayol e 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Resultado de imagem para frase de 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071810"/>
            <a:ext cx="3714744" cy="2786082"/>
          </a:xfrm>
          <a:prstGeom prst="rect">
            <a:avLst/>
          </a:prstGeom>
          <a:noFill/>
        </p:spPr>
      </p:pic>
      <p:pic>
        <p:nvPicPr>
          <p:cNvPr id="73730" name="Picture 2" descr="Resultado de imagem para principios de fo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86380" cy="6858000"/>
          </a:xfrm>
          <a:prstGeom prst="rect">
            <a:avLst/>
          </a:prstGeom>
          <a:noFill/>
        </p:spPr>
      </p:pic>
      <p:pic>
        <p:nvPicPr>
          <p:cNvPr id="73734" name="Picture 6" descr="Resultado de imagem para modelo T de  henry fo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4351" y="0"/>
            <a:ext cx="3859648" cy="2571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Resultado de imagem para principios de 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Resultado de imagem para diferenÃ§a entre taylor fayol e 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7813" y="1782763"/>
            <a:ext cx="86868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/>
              <a:t>A IDÉIA DE TAYLOR</a:t>
            </a:r>
          </a:p>
          <a:p>
            <a:pPr eaLnBrk="1" hangingPunct="1">
              <a:buFontTx/>
              <a:buNone/>
            </a:pPr>
            <a:r>
              <a:rPr lang="pt-BR" sz="2400" i="1"/>
              <a:t>A improvisação deve ceder lugar ao planejamento</a:t>
            </a:r>
          </a:p>
          <a:p>
            <a:pPr eaLnBrk="1" hangingPunct="1">
              <a:buFontTx/>
              <a:buNone/>
            </a:pPr>
            <a:r>
              <a:rPr lang="pt-BR" sz="2400" i="1"/>
              <a:t>O empirismo deve ceder lugar a ciência</a:t>
            </a:r>
          </a:p>
          <a:p>
            <a:pPr eaLnBrk="1" hangingPunct="1">
              <a:buFontTx/>
              <a:buNone/>
            </a:pPr>
            <a:endParaRPr lang="pt-BR" sz="2400" b="1" i="1"/>
          </a:p>
          <a:p>
            <a:pPr eaLnBrk="1" hangingPunct="1">
              <a:buFontTx/>
              <a:buNone/>
            </a:pPr>
            <a:r>
              <a:rPr lang="pt-BR" sz="2400" b="1"/>
              <a:t>SOLUÇÃO PARA OS PROBLEMAS INDUSTRIAIS</a:t>
            </a:r>
          </a:p>
          <a:p>
            <a:pPr eaLnBrk="1" hangingPunct="1">
              <a:buFontTx/>
              <a:buNone/>
            </a:pPr>
            <a:r>
              <a:rPr lang="pt-BR" sz="2400" i="1"/>
              <a:t>Evitar o método empírico</a:t>
            </a:r>
          </a:p>
          <a:p>
            <a:pPr eaLnBrk="1" hangingPunct="1">
              <a:buFontTx/>
              <a:buNone/>
            </a:pPr>
            <a:r>
              <a:rPr lang="pt-BR" sz="2400" i="1"/>
              <a:t>Aplicar o método científico</a:t>
            </a:r>
          </a:p>
          <a:p>
            <a:pPr eaLnBrk="1" hangingPunct="1">
              <a:buFontTx/>
              <a:buNone/>
            </a:pPr>
            <a:r>
              <a:rPr lang="pt-BR" sz="2400" i="1"/>
              <a:t>Elaborar um novo modelo de trabalho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79216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 b="1"/>
              <a:t>ORGANOGRAMA DA EMPRESA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- Divisão do trabalho: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1. vertical (níveis de autoridade)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2. horizontal (departamentalização),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* estilo da Linha de Staff, a autoridade de especialização com serviços de consultoria.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21163"/>
            <a:ext cx="9144000" cy="2520950"/>
            <a:chOff x="1728" y="613"/>
            <a:chExt cx="9324" cy="26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613"/>
              <a:ext cx="1980" cy="2664"/>
              <a:chOff x="2241" y="2517"/>
              <a:chExt cx="1980" cy="4140"/>
            </a:xfrm>
          </p:grpSpPr>
          <p:sp>
            <p:nvSpPr>
              <p:cNvPr id="18457" name="Text Box 7"/>
              <p:cNvSpPr txBox="1">
                <a:spLocks noChangeArrowheads="1"/>
              </p:cNvSpPr>
              <p:nvPr/>
            </p:nvSpPr>
            <p:spPr bwMode="auto">
              <a:xfrm>
                <a:off x="2241" y="25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Presidente</a:t>
                </a:r>
                <a:endParaRPr lang="pt-BR" sz="1600"/>
              </a:p>
            </p:txBody>
          </p:sp>
          <p:sp>
            <p:nvSpPr>
              <p:cNvPr id="18458" name="Text Box 8"/>
              <p:cNvSpPr txBox="1">
                <a:spLocks noChangeArrowheads="1"/>
              </p:cNvSpPr>
              <p:nvPr/>
            </p:nvSpPr>
            <p:spPr bwMode="auto">
              <a:xfrm>
                <a:off x="2241" y="34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Diretor</a:t>
                </a:r>
                <a:endParaRPr lang="pt-BR" sz="1600"/>
              </a:p>
            </p:txBody>
          </p:sp>
          <p:sp>
            <p:nvSpPr>
              <p:cNvPr id="18459" name="Text Box 9"/>
              <p:cNvSpPr txBox="1">
                <a:spLocks noChangeArrowheads="1"/>
              </p:cNvSpPr>
              <p:nvPr/>
            </p:nvSpPr>
            <p:spPr bwMode="auto">
              <a:xfrm>
                <a:off x="2241" y="43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Gerente</a:t>
                </a:r>
                <a:endParaRPr lang="pt-BR" sz="1600"/>
              </a:p>
            </p:txBody>
          </p:sp>
          <p:sp>
            <p:nvSpPr>
              <p:cNvPr id="18460" name="Text Box 10"/>
              <p:cNvSpPr txBox="1">
                <a:spLocks noChangeArrowheads="1"/>
              </p:cNvSpPr>
              <p:nvPr/>
            </p:nvSpPr>
            <p:spPr bwMode="auto">
              <a:xfrm>
                <a:off x="2241" y="52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Chefe</a:t>
                </a:r>
                <a:endParaRPr lang="pt-BR" sz="1600"/>
              </a:p>
            </p:txBody>
          </p:sp>
          <p:sp>
            <p:nvSpPr>
              <p:cNvPr id="18461" name="Text Box 11"/>
              <p:cNvSpPr txBox="1">
                <a:spLocks noChangeArrowheads="1"/>
              </p:cNvSpPr>
              <p:nvPr/>
            </p:nvSpPr>
            <p:spPr bwMode="auto">
              <a:xfrm>
                <a:off x="2241" y="61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r>
                  <a:rPr lang="pt-BR" sz="1600">
                    <a:latin typeface="Times New Roman" pitchFamily="18" charset="0"/>
                  </a:rPr>
                  <a:t>Supervisor</a:t>
                </a:r>
                <a:endParaRPr lang="pt-BR" sz="1600"/>
              </a:p>
            </p:txBody>
          </p:sp>
          <p:sp>
            <p:nvSpPr>
              <p:cNvPr id="18462" name="Line 12"/>
              <p:cNvSpPr>
                <a:spLocks noChangeShapeType="1"/>
              </p:cNvSpPr>
              <p:nvPr/>
            </p:nvSpPr>
            <p:spPr bwMode="auto">
              <a:xfrm>
                <a:off x="3321" y="30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3" name="Line 13"/>
              <p:cNvSpPr>
                <a:spLocks noChangeShapeType="1"/>
              </p:cNvSpPr>
              <p:nvPr/>
            </p:nvSpPr>
            <p:spPr bwMode="auto">
              <a:xfrm>
                <a:off x="3321" y="39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4" name="Line 14"/>
              <p:cNvSpPr>
                <a:spLocks noChangeShapeType="1"/>
              </p:cNvSpPr>
              <p:nvPr/>
            </p:nvSpPr>
            <p:spPr bwMode="auto">
              <a:xfrm>
                <a:off x="3321" y="48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5" name="Line 15"/>
              <p:cNvSpPr>
                <a:spLocks noChangeShapeType="1"/>
              </p:cNvSpPr>
              <p:nvPr/>
            </p:nvSpPr>
            <p:spPr bwMode="auto">
              <a:xfrm>
                <a:off x="3321" y="5757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032" y="1008"/>
              <a:ext cx="7020" cy="2160"/>
              <a:chOff x="4581" y="8277"/>
              <a:chExt cx="6480" cy="2160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4581" y="8277"/>
                <a:ext cx="6480" cy="2160"/>
                <a:chOff x="1881" y="8997"/>
                <a:chExt cx="8460" cy="2374"/>
              </a:xfrm>
            </p:grpSpPr>
            <p:grpSp>
              <p:nvGrpSpPr>
                <p:cNvPr id="6" name="Group 18"/>
                <p:cNvGrpSpPr>
                  <a:grpSpLocks/>
                </p:cNvGrpSpPr>
                <p:nvPr/>
              </p:nvGrpSpPr>
              <p:grpSpPr bwMode="auto">
                <a:xfrm>
                  <a:off x="1881" y="8997"/>
                  <a:ext cx="8460" cy="2374"/>
                  <a:chOff x="1881" y="8997"/>
                  <a:chExt cx="8460" cy="2374"/>
                </a:xfrm>
              </p:grpSpPr>
              <p:sp>
                <p:nvSpPr>
                  <p:cNvPr id="18444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01" y="10617"/>
                    <a:ext cx="144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600"/>
                      <a:t>Funções segurança</a:t>
                    </a:r>
                  </a:p>
                </p:txBody>
              </p:sp>
              <p:sp>
                <p:nvSpPr>
                  <p:cNvPr id="184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01" y="10617"/>
                    <a:ext cx="144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pt-BR" sz="1600">
                        <a:latin typeface="Times New Roman" pitchFamily="18" charset="0"/>
                      </a:rPr>
                      <a:t>Funções contábeis</a:t>
                    </a:r>
                    <a:endParaRPr lang="pt-BR" sz="1600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81" y="8997"/>
                    <a:ext cx="7740" cy="2374"/>
                    <a:chOff x="1881" y="8997"/>
                    <a:chExt cx="7740" cy="2374"/>
                  </a:xfrm>
                </p:grpSpPr>
                <p:sp>
                  <p:nvSpPr>
                    <p:cNvPr id="18447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21" y="8997"/>
                      <a:ext cx="162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1" hangingPunct="1"/>
                      <a:r>
                        <a:rPr lang="pt-BR" sz="1600">
                          <a:latin typeface="Times New Roman" pitchFamily="18" charset="0"/>
                        </a:rPr>
                        <a:t>Funções Administrativas</a:t>
                      </a:r>
                      <a:endParaRPr lang="pt-BR" sz="1600"/>
                    </a:p>
                  </p:txBody>
                </p:sp>
                <p:grpSp>
                  <p:nvGrpSpPr>
                    <p:cNvPr id="8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1" y="10077"/>
                      <a:ext cx="7740" cy="1294"/>
                      <a:chOff x="1881" y="10077"/>
                      <a:chExt cx="7740" cy="1294"/>
                    </a:xfrm>
                  </p:grpSpPr>
                  <p:sp>
                    <p:nvSpPr>
                      <p:cNvPr id="18450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01" y="10617"/>
                        <a:ext cx="1440" cy="7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 eaLnBrk="1" hangingPunct="1"/>
                        <a:r>
                          <a:rPr lang="pt-BR" sz="1600">
                            <a:latin typeface="Times New Roman" pitchFamily="18" charset="0"/>
                          </a:rPr>
                          <a:t>Funções financeiras</a:t>
                        </a:r>
                        <a:endParaRPr lang="pt-BR" sz="1600"/>
                      </a:p>
                    </p:txBody>
                  </p:sp>
                  <p:grpSp>
                    <p:nvGrpSpPr>
                      <p:cNvPr id="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81" y="10077"/>
                        <a:ext cx="7740" cy="1294"/>
                        <a:chOff x="1881" y="10077"/>
                        <a:chExt cx="7740" cy="1294"/>
                      </a:xfrm>
                    </p:grpSpPr>
                    <p:sp>
                      <p:nvSpPr>
                        <p:cNvPr id="18452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1" y="10651"/>
                          <a:ext cx="1440" cy="7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1" hangingPunct="1"/>
                          <a:r>
                            <a:rPr lang="pt-BR" sz="1600">
                              <a:latin typeface="Times New Roman" pitchFamily="18" charset="0"/>
                            </a:rPr>
                            <a:t>Funções técnicas</a:t>
                          </a:r>
                          <a:endParaRPr lang="pt-BR" sz="1600"/>
                        </a:p>
                      </p:txBody>
                    </p:sp>
                    <p:sp>
                      <p:nvSpPr>
                        <p:cNvPr id="18453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1" y="10651"/>
                          <a:ext cx="1440" cy="7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eaLnBrk="1" hangingPunct="1"/>
                          <a:r>
                            <a:rPr lang="pt-BR" sz="1600">
                              <a:latin typeface="Times New Roman" pitchFamily="18" charset="0"/>
                            </a:rPr>
                            <a:t>Funções comerciais</a:t>
                          </a:r>
                          <a:endParaRPr lang="pt-BR" sz="1600"/>
                        </a:p>
                      </p:txBody>
                    </p:sp>
                    <p:sp>
                      <p:nvSpPr>
                        <p:cNvPr id="18454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21" y="10077"/>
                          <a:ext cx="72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18455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21" y="10077"/>
                          <a:ext cx="0" cy="5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18456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1" y="10077"/>
                          <a:ext cx="0" cy="5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1844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1" y="9717"/>
                      <a:ext cx="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sp>
              <p:nvSpPr>
                <p:cNvPr id="18443" name="Line 32"/>
                <p:cNvSpPr>
                  <a:spLocks noChangeShapeType="1"/>
                </p:cNvSpPr>
                <p:nvPr/>
              </p:nvSpPr>
              <p:spPr bwMode="auto">
                <a:xfrm>
                  <a:off x="7641" y="100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441" name="Line 33"/>
              <p:cNvSpPr>
                <a:spLocks noChangeShapeType="1"/>
              </p:cNvSpPr>
              <p:nvPr/>
            </p:nvSpPr>
            <p:spPr bwMode="auto">
              <a:xfrm>
                <a:off x="10521" y="9204"/>
                <a:ext cx="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8436" name="Text Box 34"/>
          <p:cNvSpPr txBox="1">
            <a:spLocks noChangeArrowheads="1"/>
          </p:cNvSpPr>
          <p:nvPr/>
        </p:nvSpPr>
        <p:spPr bwMode="auto">
          <a:xfrm>
            <a:off x="0" y="3854450"/>
            <a:ext cx="2627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/>
              <a:t>Organograma Vertical</a:t>
            </a:r>
          </a:p>
        </p:txBody>
      </p:sp>
      <p:sp>
        <p:nvSpPr>
          <p:cNvPr id="18437" name="Text Box 35"/>
          <p:cNvSpPr txBox="1">
            <a:spLocks noChangeArrowheads="1"/>
          </p:cNvSpPr>
          <p:nvPr/>
        </p:nvSpPr>
        <p:spPr bwMode="auto">
          <a:xfrm>
            <a:off x="4500563" y="4149725"/>
            <a:ext cx="2808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/>
              <a:t>Organograma Horizontal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28728" y="4572008"/>
            <a:ext cx="6357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Calibri" pitchFamily="34" charset="0"/>
              </a:rPr>
              <a:t>O ENGENHEIRO COMO GERENTE: COMPETÊNCIAS GERENCIAIS</a:t>
            </a:r>
            <a:endParaRPr lang="pt-BR" sz="3000" b="1" dirty="0"/>
          </a:p>
        </p:txBody>
      </p:sp>
      <p:pic>
        <p:nvPicPr>
          <p:cNvPr id="44034" name="Picture 2" descr="Resultado de imagem para engenheir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71525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5286412" cy="3658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714744" y="1231645"/>
            <a:ext cx="5143536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É um processo em construção, que pode ser aperfeiçoado e transformado. Enquanto resultado de experiências e vivências sucessivas, é fruto de um processo contínuo de aprendizagens formais e/ou informais, sendo o indivíduo o responsável pelo exercício contínuo do "aprender a aprender".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228091" y="6534859"/>
            <a:ext cx="16289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dirty="0"/>
              <a:t>Le </a:t>
            </a:r>
            <a:r>
              <a:rPr lang="pt-BR" sz="1500" dirty="0" err="1"/>
              <a:t>Boterf</a:t>
            </a:r>
            <a:r>
              <a:rPr lang="pt-BR" sz="1500" dirty="0"/>
              <a:t> (2003)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43306" y="3857628"/>
            <a:ext cx="5214974" cy="163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</a:rPr>
              <a:t>Consiste em um </a:t>
            </a:r>
            <a:r>
              <a:rPr lang="pt-BR" sz="2000" b="1" dirty="0">
                <a:solidFill>
                  <a:schemeClr val="tx1"/>
                </a:solidFill>
              </a:rPr>
              <a:t>entendimento prático de situações</a:t>
            </a:r>
            <a:r>
              <a:rPr lang="pt-BR" sz="2000" dirty="0">
                <a:solidFill>
                  <a:schemeClr val="tx1"/>
                </a:solidFill>
              </a:rPr>
              <a:t>, que agrega valor, que </a:t>
            </a:r>
            <a:r>
              <a:rPr lang="pt-BR" sz="2000" b="1" dirty="0">
                <a:solidFill>
                  <a:schemeClr val="tx1"/>
                </a:solidFill>
              </a:rPr>
              <a:t>se apóia</a:t>
            </a:r>
            <a:r>
              <a:rPr lang="pt-BR" sz="2000" dirty="0">
                <a:solidFill>
                  <a:schemeClr val="tx1"/>
                </a:solidFill>
              </a:rPr>
              <a:t> em </a:t>
            </a:r>
            <a:r>
              <a:rPr lang="pt-BR" sz="2000" b="1" dirty="0">
                <a:solidFill>
                  <a:schemeClr val="tx1"/>
                </a:solidFill>
              </a:rPr>
              <a:t>conhecimentos adquiridos e os transforma</a:t>
            </a:r>
            <a:r>
              <a:rPr lang="pt-BR" sz="2000" dirty="0">
                <a:solidFill>
                  <a:schemeClr val="tx1"/>
                </a:solidFill>
              </a:rPr>
              <a:t> à </a:t>
            </a:r>
            <a:r>
              <a:rPr lang="pt-BR" sz="2000" b="1" dirty="0">
                <a:solidFill>
                  <a:schemeClr val="tx1"/>
                </a:solidFill>
              </a:rPr>
              <a:t>medida</a:t>
            </a:r>
            <a:r>
              <a:rPr lang="pt-BR" sz="2000" dirty="0">
                <a:solidFill>
                  <a:schemeClr val="tx1"/>
                </a:solidFill>
              </a:rPr>
              <a:t> que </a:t>
            </a:r>
            <a:r>
              <a:rPr lang="pt-BR" sz="2000" b="1" dirty="0">
                <a:solidFill>
                  <a:schemeClr val="tx1"/>
                </a:solidFill>
              </a:rPr>
              <a:t>aumenta a diversidade</a:t>
            </a:r>
            <a:r>
              <a:rPr lang="pt-BR" sz="2000" dirty="0">
                <a:solidFill>
                  <a:schemeClr val="tx1"/>
                </a:solidFill>
              </a:rPr>
              <a:t> de </a:t>
            </a:r>
            <a:r>
              <a:rPr lang="pt-BR" sz="2000" b="1" dirty="0">
                <a:solidFill>
                  <a:schemeClr val="tx1"/>
                </a:solidFill>
              </a:rPr>
              <a:t>situações.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6868" name="AutoShape 4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0" name="AutoShape 6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2" name="AutoShape 8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4" name="AutoShape 10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6" name="AutoShape 12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8" name="AutoShape 14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80" name="AutoShape 16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82" name="AutoShape 18" descr="Resultado de imagem para COMPET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883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335758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tângulo 32"/>
          <p:cNvSpPr/>
          <p:nvPr/>
        </p:nvSpPr>
        <p:spPr>
          <a:xfrm>
            <a:off x="0" y="5577504"/>
            <a:ext cx="885828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É um saber agir responsável e reconhecido, que implica mobilizar, integrar, transferir conhecimentos, recursos, habilidades, que agreguem valor econômico à Organização e valor social ao indivíduo”.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071934" y="6534835"/>
            <a:ext cx="33282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dirty="0"/>
              <a:t>Fleury &amp; Fleury, 2001Zarafian (2001)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Resultado de imagem para COMPETEN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1428736"/>
            <a:ext cx="4852501" cy="3429024"/>
          </a:xfrm>
          <a:prstGeom prst="rect">
            <a:avLst/>
          </a:prstGeom>
          <a:noFill/>
        </p:spPr>
      </p:pic>
      <p:cxnSp>
        <p:nvCxnSpPr>
          <p:cNvPr id="9" name="Conector angulado 8"/>
          <p:cNvCxnSpPr/>
          <p:nvPr/>
        </p:nvCxnSpPr>
        <p:spPr>
          <a:xfrm flipV="1">
            <a:off x="1785918" y="2071678"/>
            <a:ext cx="1785950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643306" y="1500174"/>
            <a:ext cx="550069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O conhecimento é o conjunto de informações assimiladas e estruturadas pelo indivíduo, através das quais ele “compreende o mundo”, incluindo a capacidade de receber informações e integrá-las, o saber “o quê” e o “por quê”</a:t>
            </a:r>
          </a:p>
        </p:txBody>
      </p:sp>
      <p:cxnSp>
        <p:nvCxnSpPr>
          <p:cNvPr id="8" name="Conector angulado 7"/>
          <p:cNvCxnSpPr/>
          <p:nvPr/>
        </p:nvCxnSpPr>
        <p:spPr>
          <a:xfrm>
            <a:off x="2857488" y="3143248"/>
            <a:ext cx="1643074" cy="1357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643438" y="3643314"/>
            <a:ext cx="450056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É a capacidade de aplicar e utilizar produtivamente o conhecimento, contemplando técnica e aptidão.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500298" y="5072074"/>
            <a:ext cx="6643702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Está relacionada a características afetivas e sociais do trabalho, ou seja, a identidade do indivíduo com os valores da Organização, seu comprometimento e motivação para o </a:t>
            </a:r>
            <a:r>
              <a:rPr lang="pt-BR" sz="2000" dirty="0" err="1"/>
              <a:t>atingimento</a:t>
            </a:r>
            <a:r>
              <a:rPr lang="pt-BR" sz="2000" dirty="0"/>
              <a:t> dos resultados esperados.</a:t>
            </a:r>
          </a:p>
        </p:txBody>
      </p:sp>
      <p:cxnSp>
        <p:nvCxnSpPr>
          <p:cNvPr id="16" name="Conector angulado 15"/>
          <p:cNvCxnSpPr/>
          <p:nvPr/>
        </p:nvCxnSpPr>
        <p:spPr>
          <a:xfrm>
            <a:off x="1071538" y="4143380"/>
            <a:ext cx="1357322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083547" y="6534835"/>
            <a:ext cx="30604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500" dirty="0"/>
              <a:t>BRANDÃO &amp; GUIMARÃES, 2001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Resultado de imagem para cha de competen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90020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8926" y="1285860"/>
            <a:ext cx="3894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COMPETÊNCIAS GERENCIAIS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714488"/>
            <a:ext cx="9144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São as que determinado profissional precisa possuir ou desenvolver para gerir situações profissionais complexas, estando, assim, intimamente ligadas ao saber inventar, reconstruir e inovar.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714620"/>
            <a:ext cx="892971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agir e reagir com pertinência;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o que fazer, julgar, negociar e decidir, ir além do prescrito, escolher adequadamente na urgência e direcionar ações para determinado fim;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coordenar recursos e mobilizá-los em um contexto, construir Competências a partir de recursos incorporados e do ambiente;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transpor, entender múltiplas situações e soluções, tomar distância, funcionando em “via dupla”, reparar e interpretar indicadores de contexto;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aprender e saber aprender a aprender, aprender com a experiência, transformar sua ação em experiência, descrever como se aprende;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Saber se engajar, usar a subjetividade, tomar riscos, empreender e usar da ética profissional .</a:t>
            </a:r>
          </a:p>
          <a:p>
            <a:pPr marL="342900" indent="-342900" algn="r"/>
            <a:r>
              <a:rPr lang="pt-BR" dirty="0"/>
              <a:t>(</a:t>
            </a:r>
            <a:r>
              <a:rPr lang="pt-BR" sz="1500" dirty="0" err="1"/>
              <a:t>Boterf</a:t>
            </a:r>
            <a:r>
              <a:rPr lang="pt-BR" sz="1500" dirty="0"/>
              <a:t>, 1999)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1643050"/>
            <a:ext cx="835824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INTERPESSOAIS; INFORMACIONAIS  E DECISÓRIOS. </a:t>
            </a:r>
          </a:p>
          <a:p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PAPÉIS INTERPESSOAIS - </a:t>
            </a:r>
            <a:r>
              <a:rPr lang="pt-BR" dirty="0"/>
              <a:t>o gestor atua como símbolo ao representar a Organização; como líder ao servir de exemplo, motivar e mobilizar pessoas; e como agente de ligação ao criar e manter redes de informantes.</a:t>
            </a:r>
          </a:p>
          <a:p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PAPÉIS INFORMACIONAIS - </a:t>
            </a:r>
            <a:r>
              <a:rPr lang="pt-BR" dirty="0"/>
              <a:t>o gestor deve ser observador, buscando e recebendo informações que interfiram em sua atividade; difusor, divulgando informações pertinentes e assegurando que as mesmas chegaram ao seu destino corretamente; e porta-voz, propagando as informações de dentro para fora da organização.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PAPÉIS DECISÓRIOS - </a:t>
            </a:r>
            <a:r>
              <a:rPr lang="pt-BR" dirty="0"/>
              <a:t>o gestor atua como empreendedor ao estar sempre atento a oportunidades de negócios interna e externamente; como regulador ao enfrentar situações inéditas e se organizar para a adaptação às situações difíceis; como distribuidor de recursos ao garantir os meios para cumprimento das tarefas dos mesmos; e como negociador ao participar de discussões, representando sua organização.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00166" y="128586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PAPÉIS DO GESTOR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500430" y="1357298"/>
            <a:ext cx="535785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2000" dirty="0"/>
              <a:t>Adquirida por experiência, educação e instrução, seria a habilidade de usar o conhecimento, técnicas e equipamentos necessários para a realização de uma tarefa específica. 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643050"/>
            <a:ext cx="235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HABILIDADE TÉCNICA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143108" y="1714488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71868" y="3214686"/>
            <a:ext cx="528638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É a capacidade e discernimento de trabalhar com pessoas, exercendo eficientemente seu papel de líder e motivador.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3286124"/>
            <a:ext cx="235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HABILIDADE HUMANA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5072074"/>
            <a:ext cx="235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HABILIDADE CONCEITUAL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2214546" y="3500438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285984" y="5143512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71868" y="4786322"/>
            <a:ext cx="5286412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É a habilidade para compreender as complexidades da organização global e o ajustamento das operações da pessoa na organização.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933138" y="648866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SANT’ANNA</a:t>
            </a:r>
            <a:r>
              <a:rPr lang="pt-BR" dirty="0"/>
              <a:t>, (2012)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2274838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Criatividade;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Habilidades gerenciais;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Visão sistêmica/holística;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Estratégia;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Liderança;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Habilidade de trabalho em equipe multidisciplinar;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pt-BR" sz="2000" dirty="0"/>
              <a:t>Empreendedor.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00166" y="142873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PERFIL DO GESTOR</a:t>
            </a:r>
          </a:p>
        </p:txBody>
      </p:sp>
      <p:pic>
        <p:nvPicPr>
          <p:cNvPr id="43010" name="Picture 2" descr="Resultado de imagem para CARACTERISTIC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3979781" cy="2214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107950" y="1917700"/>
            <a:ext cx="50403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CARACTERÍSTICAS DA ORT – </a:t>
            </a:r>
          </a:p>
          <a:p>
            <a:pPr algn="ctr" eaLnBrk="1" hangingPunct="1"/>
            <a:r>
              <a:rPr lang="pt-BR" sz="2400" b="1"/>
              <a:t>ORGANIZAÇÃO RACIONAL DO TRABALHO</a:t>
            </a:r>
          </a:p>
          <a:p>
            <a:pPr eaLnBrk="1" hangingPunct="1"/>
            <a:endParaRPr lang="pt-BR" sz="2400" b="1"/>
          </a:p>
          <a:p>
            <a:pPr eaLnBrk="1" hangingPunct="1"/>
            <a:r>
              <a:rPr lang="pt-BR" sz="2400" i="1"/>
              <a:t>- Estudo dos tempos e movimentos</a:t>
            </a:r>
          </a:p>
          <a:p>
            <a:pPr eaLnBrk="1" hangingPunct="1"/>
            <a:r>
              <a:rPr lang="pt-BR" sz="2400" i="1"/>
              <a:t>- Divisão do trabalho e especialização do trabalho</a:t>
            </a:r>
          </a:p>
          <a:p>
            <a:pPr eaLnBrk="1" hangingPunct="1"/>
            <a:r>
              <a:rPr lang="pt-BR" sz="2400" i="1"/>
              <a:t>- Padronização</a:t>
            </a:r>
          </a:p>
          <a:p>
            <a:pPr eaLnBrk="1" hangingPunct="1"/>
            <a:r>
              <a:rPr lang="pt-BR" sz="2400" i="1"/>
              <a:t>- Supervisão funcional</a:t>
            </a:r>
          </a:p>
          <a:p>
            <a:pPr eaLnBrk="1" hangingPunct="1"/>
            <a:r>
              <a:rPr lang="pt-BR" sz="2400" i="1"/>
              <a:t>- Homo Economicus</a:t>
            </a:r>
          </a:p>
        </p:txBody>
      </p:sp>
      <p:pic>
        <p:nvPicPr>
          <p:cNvPr id="7171" name="Picture 11" descr="296662632_c6a04fde61_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916113"/>
            <a:ext cx="38512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2214554"/>
            <a:ext cx="4786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. </a:t>
            </a:r>
          </a:p>
          <a:p>
            <a:pPr algn="just"/>
            <a:r>
              <a:rPr lang="pt-BR" b="1" dirty="0">
                <a:solidFill>
                  <a:srgbClr val="C00000"/>
                </a:solidFill>
              </a:rPr>
              <a:t>PAPEL DE MENTOR -  </a:t>
            </a:r>
            <a:r>
              <a:rPr lang="pt-BR" dirty="0"/>
              <a:t>deverá desenvolver as Competências compreensão de si mesmo e dos outros; comunicação eficaz; e desenvolvimento dos empregados.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C00000"/>
                </a:solidFill>
              </a:rPr>
              <a:t>PAPEL DE FACILITADOR - </a:t>
            </a:r>
            <a:r>
              <a:rPr lang="pt-BR" dirty="0"/>
              <a:t> fazem-se necessárias as competências construção de equipes; uso da tomada participativa de decisões; e Administração de conflitos. </a:t>
            </a:r>
          </a:p>
          <a:p>
            <a:pPr algn="just"/>
            <a:endParaRPr lang="pt-BR" dirty="0"/>
          </a:p>
        </p:txBody>
      </p:sp>
      <p:pic>
        <p:nvPicPr>
          <p:cNvPr id="39938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357430"/>
            <a:ext cx="3810000" cy="28575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000100" y="1643050"/>
            <a:ext cx="55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/>
              <a:t>PAPÉIS DO  ENGENHEIRO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2858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PAPEL DE MONITOR </a:t>
            </a:r>
            <a:r>
              <a:rPr lang="pt-BR" dirty="0"/>
              <a:t>- Competências monitoramento do desempenho individual; gerenciamento do desempenho em processos coletivos; e Administração de informações por meio de pensamento crítico.</a:t>
            </a:r>
          </a:p>
          <a:p>
            <a:endParaRPr lang="pt-BR" b="1" dirty="0">
              <a:solidFill>
                <a:srgbClr val="C00000"/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PAPEL DE COORDENADOR  </a:t>
            </a:r>
            <a:r>
              <a:rPr lang="pt-BR" dirty="0"/>
              <a:t>- deverá possuir as Competências gerenciamento de projetos; planejamento do trabalho; e gerenciamento multifuncional. </a:t>
            </a:r>
          </a:p>
          <a:p>
            <a:endParaRPr lang="pt-BR" b="1" dirty="0">
              <a:solidFill>
                <a:srgbClr val="C00000"/>
              </a:solidFill>
            </a:endParaRPr>
          </a:p>
          <a:p>
            <a:pPr algn="just"/>
            <a:r>
              <a:rPr lang="pt-BR" b="1" dirty="0">
                <a:solidFill>
                  <a:srgbClr val="C00000"/>
                </a:solidFill>
              </a:rPr>
              <a:t>PAPEL DE DIRETOR </a:t>
            </a:r>
            <a:r>
              <a:rPr lang="pt-BR" dirty="0"/>
              <a:t>- as Competências desenvolvimento e comunicação de uma visão; estabelecimento de metas e objetivos; e planejamento e Organização, fazem-se importantes. </a:t>
            </a:r>
          </a:p>
          <a:p>
            <a:pPr algn="just"/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PAPEL DE PRODUTOR </a:t>
            </a:r>
            <a:r>
              <a:rPr lang="pt-BR" dirty="0"/>
              <a:t>-  deverão ser observadas as Competências trabalho produtivo; fomento a um ambiente de trabalho produtivo; e Administração do tempo e do estresse/equilíbrio de demandas</a:t>
            </a:r>
          </a:p>
        </p:txBody>
      </p:sp>
      <p:pic>
        <p:nvPicPr>
          <p:cNvPr id="75778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4" y="4964913"/>
            <a:ext cx="2524116" cy="1893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928802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formação dos profissionais de engenharia não deve contemplar apenas o desenvolvimento </a:t>
            </a:r>
            <a:r>
              <a:rPr lang="pt-BR" sz="2000" b="1" dirty="0">
                <a:solidFill>
                  <a:srgbClr val="0070C0"/>
                </a:solidFill>
              </a:rPr>
              <a:t>intelectual e a capacitação técnica</a:t>
            </a:r>
            <a:r>
              <a:rPr lang="pt-BR" dirty="0"/>
              <a:t>, mas deve ter também como objetivos o desenvolvimento de </a:t>
            </a:r>
            <a:r>
              <a:rPr lang="pt-BR" b="1" dirty="0">
                <a:solidFill>
                  <a:srgbClr val="0070C0"/>
                </a:solidFill>
              </a:rPr>
              <a:t>habilidades</a:t>
            </a:r>
            <a:r>
              <a:rPr lang="pt-BR" dirty="0"/>
              <a:t> de </a:t>
            </a:r>
            <a:r>
              <a:rPr lang="pt-BR" b="1" dirty="0">
                <a:solidFill>
                  <a:srgbClr val="0070C0"/>
                </a:solidFill>
              </a:rPr>
              <a:t>comunicação</a:t>
            </a:r>
            <a:r>
              <a:rPr lang="pt-BR" dirty="0"/>
              <a:t> e para o trabalho em grupo.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3779838" y="1700213"/>
            <a:ext cx="4824412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/>
              <a:t>LIVRO “ADMINISTRAÇÃO DE FÁBRICAS/OFICINAS”</a:t>
            </a:r>
          </a:p>
          <a:p>
            <a:pPr eaLnBrk="1" hangingPunct="1"/>
            <a:endParaRPr lang="pt-BR" sz="2400" i="1"/>
          </a:p>
          <a:p>
            <a:pPr eaLnBrk="1" hangingPunct="1"/>
            <a:r>
              <a:rPr lang="pt-BR" sz="2400" i="1"/>
              <a:t>- salários altos e ter baixos custos de produção;</a:t>
            </a:r>
          </a:p>
          <a:p>
            <a:pPr eaLnBrk="1" hangingPunct="1"/>
            <a:r>
              <a:rPr lang="pt-BR" sz="2400" i="1"/>
              <a:t>- operários selecionados e treinados;</a:t>
            </a:r>
          </a:p>
          <a:p>
            <a:pPr eaLnBrk="1" hangingPunct="1"/>
            <a:r>
              <a:rPr lang="pt-BR" sz="2400" i="1"/>
              <a:t>- atmosfera de cooperação entre administração e operário, para garantir um ambiente psicológico adequado.</a:t>
            </a:r>
          </a:p>
        </p:txBody>
      </p:sp>
      <p:pic>
        <p:nvPicPr>
          <p:cNvPr id="8195" name="Picture 10" descr="The image “http://www.rockwave.com.br/bandas/tudocore/quem-quer-dinheiro/image_mini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3673475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4"/>
          <p:cNvSpPr txBox="1">
            <a:spLocks noChangeArrowheads="1"/>
          </p:cNvSpPr>
          <p:nvPr/>
        </p:nvSpPr>
        <p:spPr bwMode="auto">
          <a:xfrm>
            <a:off x="2413000" y="2565400"/>
            <a:ext cx="4103688" cy="4572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pt-BR" sz="2400" b="1"/>
              <a:t>PLANEJAMENTO</a:t>
            </a:r>
          </a:p>
        </p:txBody>
      </p:sp>
      <p:sp>
        <p:nvSpPr>
          <p:cNvPr id="9219" name="Text Box 15"/>
          <p:cNvSpPr txBox="1">
            <a:spLocks noChangeArrowheads="1"/>
          </p:cNvSpPr>
          <p:nvPr/>
        </p:nvSpPr>
        <p:spPr bwMode="auto">
          <a:xfrm>
            <a:off x="2413000" y="3789363"/>
            <a:ext cx="4103688" cy="4572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pt-BR" sz="2400" b="1"/>
              <a:t>SELEÇÃO</a:t>
            </a:r>
          </a:p>
        </p:txBody>
      </p:sp>
      <p:sp>
        <p:nvSpPr>
          <p:cNvPr id="9220" name="Rectangle 16"/>
          <p:cNvSpPr>
            <a:spLocks noChangeArrowheads="1"/>
          </p:cNvSpPr>
          <p:nvPr/>
        </p:nvSpPr>
        <p:spPr bwMode="auto">
          <a:xfrm>
            <a:off x="2419350" y="3213100"/>
            <a:ext cx="4079875" cy="4572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pt-BR" sz="2400" b="1"/>
              <a:t>CONTROLE</a:t>
            </a:r>
          </a:p>
        </p:txBody>
      </p:sp>
      <p:sp>
        <p:nvSpPr>
          <p:cNvPr id="9221" name="Rectangle 17"/>
          <p:cNvSpPr>
            <a:spLocks noChangeArrowheads="1"/>
          </p:cNvSpPr>
          <p:nvPr/>
        </p:nvSpPr>
        <p:spPr bwMode="auto">
          <a:xfrm>
            <a:off x="2413000" y="4437063"/>
            <a:ext cx="4103688" cy="457200"/>
          </a:xfrm>
          <a:prstGeom prst="rect">
            <a:avLst/>
          </a:prstGeom>
          <a:solidFill>
            <a:srgbClr val="FFCC00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pt-BR" sz="2400" b="1"/>
              <a:t>EXECUÇÃO</a:t>
            </a:r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468313" y="1412875"/>
            <a:ext cx="8351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/>
              <a:t>PRINCÍPIOS DA ADMINISTRAÇÃO CIENTÍFICA</a:t>
            </a:r>
          </a:p>
          <a:p>
            <a:pPr algn="ctr" eaLnBrk="1" hangingPunct="1"/>
            <a:r>
              <a:rPr lang="pt-BR" sz="2400" i="1"/>
              <a:t>livro “Administração Científica”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7" descr="avalizacao_conformidade_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875213"/>
            <a:ext cx="392430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5900" y="1557338"/>
            <a:ext cx="8820150" cy="3744912"/>
            <a:chOff x="1701" y="3237"/>
            <a:chExt cx="9540" cy="3863"/>
          </a:xfrm>
        </p:grpSpPr>
        <p:sp>
          <p:nvSpPr>
            <p:cNvPr id="10244" name="Text Box 12"/>
            <p:cNvSpPr txBox="1">
              <a:spLocks noChangeArrowheads="1"/>
            </p:cNvSpPr>
            <p:nvPr/>
          </p:nvSpPr>
          <p:spPr bwMode="auto">
            <a:xfrm>
              <a:off x="1701" y="4677"/>
              <a:ext cx="1440" cy="10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pt-BR" sz="1600">
                  <a:solidFill>
                    <a:srgbClr val="000080"/>
                  </a:solidFill>
                  <a:latin typeface="Times New Roman" pitchFamily="18" charset="0"/>
                </a:rPr>
                <a:t>Estudo de Tempos e Movimentos</a:t>
              </a:r>
              <a:endParaRPr lang="pt-BR" sz="16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501" y="3237"/>
              <a:ext cx="1260" cy="3863"/>
              <a:chOff x="3321" y="3154"/>
              <a:chExt cx="1260" cy="3863"/>
            </a:xfrm>
          </p:grpSpPr>
          <p:sp>
            <p:nvSpPr>
              <p:cNvPr id="10266" name="Text Box 14"/>
              <p:cNvSpPr txBox="1">
                <a:spLocks noChangeArrowheads="1"/>
              </p:cNvSpPr>
              <p:nvPr/>
            </p:nvSpPr>
            <p:spPr bwMode="auto">
              <a:xfrm>
                <a:off x="3321" y="3154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Seleção Científica do trabalhador</a:t>
                </a:r>
                <a:endParaRPr lang="pt-BR" sz="1600"/>
              </a:p>
            </p:txBody>
          </p:sp>
          <p:sp>
            <p:nvSpPr>
              <p:cNvPr id="10267" name="Text Box 15"/>
              <p:cNvSpPr txBox="1">
                <a:spLocks noChangeArrowheads="1"/>
              </p:cNvSpPr>
              <p:nvPr/>
            </p:nvSpPr>
            <p:spPr bwMode="auto">
              <a:xfrm>
                <a:off x="3321" y="4594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Determi-</a:t>
                </a:r>
              </a:p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nação do método de trabalho </a:t>
                </a:r>
                <a:endParaRPr lang="pt-BR" sz="1600"/>
              </a:p>
            </p:txBody>
          </p:sp>
          <p:sp>
            <p:nvSpPr>
              <p:cNvPr id="10268" name="Text Box 16"/>
              <p:cNvSpPr txBox="1">
                <a:spLocks noChangeArrowheads="1"/>
              </p:cNvSpPr>
              <p:nvPr/>
            </p:nvSpPr>
            <p:spPr bwMode="auto">
              <a:xfrm>
                <a:off x="3321" y="5937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t-BR" sz="1600">
                  <a:latin typeface="Times New Roman" pitchFamily="18" charset="0"/>
                </a:endParaRPr>
              </a:p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Lei da Fadiga</a:t>
                </a:r>
                <a:endParaRPr lang="pt-BR" sz="1600"/>
              </a:p>
            </p:txBody>
          </p:sp>
        </p:grpSp>
        <p:sp>
          <p:nvSpPr>
            <p:cNvPr id="10246" name="Text Box 17"/>
            <p:cNvSpPr txBox="1">
              <a:spLocks noChangeArrowheads="1"/>
            </p:cNvSpPr>
            <p:nvPr/>
          </p:nvSpPr>
          <p:spPr bwMode="auto">
            <a:xfrm>
              <a:off x="5121" y="4677"/>
              <a:ext cx="1260" cy="10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sz="1600">
                <a:latin typeface="Times New Roman" pitchFamily="18" charset="0"/>
              </a:endParaRPr>
            </a:p>
            <a:p>
              <a:pPr eaLnBrk="1" hangingPunct="1"/>
              <a:r>
                <a:rPr lang="pt-BR" sz="1600">
                  <a:latin typeface="Times New Roman" pitchFamily="18" charset="0"/>
                </a:rPr>
                <a:t>Padrão de produção</a:t>
              </a:r>
              <a:endParaRPr lang="pt-BR" sz="1600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6741" y="3237"/>
              <a:ext cx="1260" cy="3863"/>
              <a:chOff x="3321" y="3154"/>
              <a:chExt cx="1260" cy="3863"/>
            </a:xfrm>
          </p:grpSpPr>
          <p:sp>
            <p:nvSpPr>
              <p:cNvPr id="10263" name="Text Box 19"/>
              <p:cNvSpPr txBox="1">
                <a:spLocks noChangeArrowheads="1"/>
              </p:cNvSpPr>
              <p:nvPr/>
            </p:nvSpPr>
            <p:spPr bwMode="auto">
              <a:xfrm>
                <a:off x="3321" y="3154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Plano de incentivo salarial</a:t>
                </a:r>
                <a:endParaRPr lang="pt-BR" sz="1600"/>
              </a:p>
            </p:txBody>
          </p:sp>
          <p:sp>
            <p:nvSpPr>
              <p:cNvPr id="10264" name="Text Box 20"/>
              <p:cNvSpPr txBox="1">
                <a:spLocks noChangeArrowheads="1"/>
              </p:cNvSpPr>
              <p:nvPr/>
            </p:nvSpPr>
            <p:spPr bwMode="auto">
              <a:xfrm>
                <a:off x="3321" y="4594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pt-BR" sz="1600">
                  <a:latin typeface="Times New Roman" pitchFamily="18" charset="0"/>
                </a:endParaRPr>
              </a:p>
              <a:p>
                <a:pPr eaLnBrk="1" hangingPunct="1"/>
                <a:r>
                  <a:rPr lang="pt-BR" sz="1600">
                    <a:latin typeface="Times New Roman" pitchFamily="18" charset="0"/>
                  </a:rPr>
                  <a:t>Supervisão funcional</a:t>
                </a:r>
                <a:endParaRPr lang="pt-BR" sz="1600"/>
              </a:p>
            </p:txBody>
          </p:sp>
          <p:sp>
            <p:nvSpPr>
              <p:cNvPr id="10265" name="Text Box 21"/>
              <p:cNvSpPr txBox="1">
                <a:spLocks noChangeArrowheads="1"/>
              </p:cNvSpPr>
              <p:nvPr/>
            </p:nvSpPr>
            <p:spPr bwMode="auto">
              <a:xfrm>
                <a:off x="3321" y="5937"/>
                <a:ext cx="1260" cy="10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pt-BR" sz="1600">
                    <a:solidFill>
                      <a:srgbClr val="000080"/>
                    </a:solidFill>
                    <a:latin typeface="Times New Roman" pitchFamily="18" charset="0"/>
                  </a:rPr>
                  <a:t>Condições ambientais de trabalho</a:t>
                </a:r>
                <a:endParaRPr lang="pt-BR" sz="1600"/>
              </a:p>
            </p:txBody>
          </p:sp>
        </p:grpSp>
        <p:sp>
          <p:nvSpPr>
            <p:cNvPr id="10248" name="Text Box 22"/>
            <p:cNvSpPr txBox="1">
              <a:spLocks noChangeArrowheads="1"/>
            </p:cNvSpPr>
            <p:nvPr/>
          </p:nvSpPr>
          <p:spPr bwMode="auto">
            <a:xfrm>
              <a:off x="8361" y="4677"/>
              <a:ext cx="1260" cy="10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sz="1600">
                <a:solidFill>
                  <a:srgbClr val="000080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pt-BR" sz="1600">
                  <a:latin typeface="Times New Roman" pitchFamily="18" charset="0"/>
                </a:rPr>
                <a:t>Máxima eficiência</a:t>
              </a:r>
              <a:endParaRPr lang="pt-BR" sz="1600"/>
            </a:p>
          </p:txBody>
        </p:sp>
        <p:sp>
          <p:nvSpPr>
            <p:cNvPr id="10249" name="Text Box 23"/>
            <p:cNvSpPr txBox="1">
              <a:spLocks noChangeArrowheads="1"/>
            </p:cNvSpPr>
            <p:nvPr/>
          </p:nvSpPr>
          <p:spPr bwMode="auto">
            <a:xfrm>
              <a:off x="9981" y="4677"/>
              <a:ext cx="1260" cy="10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pt-BR" sz="1600">
                  <a:latin typeface="Times New Roman" pitchFamily="18" charset="0"/>
                </a:rPr>
                <a:t>Maiores lucros e maiores salários</a:t>
              </a:r>
              <a:endParaRPr lang="pt-BR" sz="1600"/>
            </a:p>
          </p:txBody>
        </p:sp>
        <p:sp>
          <p:nvSpPr>
            <p:cNvPr id="10250" name="Line 24"/>
            <p:cNvSpPr>
              <a:spLocks noChangeShapeType="1"/>
            </p:cNvSpPr>
            <p:nvPr/>
          </p:nvSpPr>
          <p:spPr bwMode="auto">
            <a:xfrm>
              <a:off x="3141" y="5217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51" name="Line 25"/>
            <p:cNvSpPr>
              <a:spLocks noChangeShapeType="1"/>
            </p:cNvSpPr>
            <p:nvPr/>
          </p:nvSpPr>
          <p:spPr bwMode="auto">
            <a:xfrm>
              <a:off x="4761" y="5217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52" name="Line 26"/>
            <p:cNvSpPr>
              <a:spLocks noChangeShapeType="1"/>
            </p:cNvSpPr>
            <p:nvPr/>
          </p:nvSpPr>
          <p:spPr bwMode="auto">
            <a:xfrm>
              <a:off x="6381" y="5217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53" name="Line 27"/>
            <p:cNvSpPr>
              <a:spLocks noChangeShapeType="1"/>
            </p:cNvSpPr>
            <p:nvPr/>
          </p:nvSpPr>
          <p:spPr bwMode="auto">
            <a:xfrm>
              <a:off x="8001" y="5217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54" name="Line 28"/>
            <p:cNvSpPr>
              <a:spLocks noChangeShapeType="1"/>
            </p:cNvSpPr>
            <p:nvPr/>
          </p:nvSpPr>
          <p:spPr bwMode="auto">
            <a:xfrm>
              <a:off x="9621" y="5217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4761" y="3777"/>
              <a:ext cx="180" cy="2880"/>
              <a:chOff x="4761" y="3777"/>
              <a:chExt cx="180" cy="2880"/>
            </a:xfrm>
          </p:grpSpPr>
          <p:sp>
            <p:nvSpPr>
              <p:cNvPr id="10260" name="Line 30"/>
              <p:cNvSpPr>
                <a:spLocks noChangeShapeType="1"/>
              </p:cNvSpPr>
              <p:nvPr/>
            </p:nvSpPr>
            <p:spPr bwMode="auto">
              <a:xfrm>
                <a:off x="4761" y="3777"/>
                <a:ext cx="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1" name="Line 31"/>
              <p:cNvSpPr>
                <a:spLocks noChangeShapeType="1"/>
              </p:cNvSpPr>
              <p:nvPr/>
            </p:nvSpPr>
            <p:spPr bwMode="auto">
              <a:xfrm>
                <a:off x="4761" y="6657"/>
                <a:ext cx="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2" name="Line 32"/>
              <p:cNvSpPr>
                <a:spLocks noChangeShapeType="1"/>
              </p:cNvSpPr>
              <p:nvPr/>
            </p:nvSpPr>
            <p:spPr bwMode="auto">
              <a:xfrm>
                <a:off x="4941" y="3777"/>
                <a:ext cx="0" cy="28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8001" y="3777"/>
              <a:ext cx="180" cy="2880"/>
              <a:chOff x="4761" y="3777"/>
              <a:chExt cx="180" cy="2880"/>
            </a:xfrm>
          </p:grpSpPr>
          <p:sp>
            <p:nvSpPr>
              <p:cNvPr id="10257" name="Line 34"/>
              <p:cNvSpPr>
                <a:spLocks noChangeShapeType="1"/>
              </p:cNvSpPr>
              <p:nvPr/>
            </p:nvSpPr>
            <p:spPr bwMode="auto">
              <a:xfrm>
                <a:off x="4761" y="3777"/>
                <a:ext cx="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58" name="Line 35"/>
              <p:cNvSpPr>
                <a:spLocks noChangeShapeType="1"/>
              </p:cNvSpPr>
              <p:nvPr/>
            </p:nvSpPr>
            <p:spPr bwMode="auto">
              <a:xfrm>
                <a:off x="4761" y="6657"/>
                <a:ext cx="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59" name="Line 36"/>
              <p:cNvSpPr>
                <a:spLocks noChangeShapeType="1"/>
              </p:cNvSpPr>
              <p:nvPr/>
            </p:nvSpPr>
            <p:spPr bwMode="auto">
              <a:xfrm>
                <a:off x="4941" y="3777"/>
                <a:ext cx="0" cy="28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8"/>
          <p:cNvSpPr txBox="1">
            <a:spLocks noChangeArrowheads="1"/>
          </p:cNvSpPr>
          <p:nvPr/>
        </p:nvSpPr>
        <p:spPr bwMode="auto">
          <a:xfrm>
            <a:off x="4211638" y="1773238"/>
            <a:ext cx="44640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/>
              <a:t>PRINCÍPIOS DE FORD</a:t>
            </a:r>
          </a:p>
          <a:p>
            <a:pPr eaLnBrk="1" hangingPunct="1"/>
            <a:endParaRPr lang="pt-BR" sz="2400" b="1"/>
          </a:p>
          <a:p>
            <a:pPr algn="ctr" eaLnBrk="1" hangingPunct="1"/>
            <a:r>
              <a:rPr lang="pt-BR" sz="2400"/>
              <a:t>Indústria automobilística – Detroit (EUA)</a:t>
            </a:r>
          </a:p>
          <a:p>
            <a:pPr eaLnBrk="1" hangingPunct="1"/>
            <a:endParaRPr lang="pt-BR" sz="2400" i="1"/>
          </a:p>
          <a:p>
            <a:pPr eaLnBrk="1" hangingPunct="1"/>
            <a:r>
              <a:rPr lang="pt-BR" sz="2400" i="1"/>
              <a:t>Identificação</a:t>
            </a:r>
          </a:p>
          <a:p>
            <a:pPr eaLnBrk="1" hangingPunct="1"/>
            <a:r>
              <a:rPr lang="pt-BR" sz="2400" i="1"/>
              <a:t>Economicidade</a:t>
            </a:r>
          </a:p>
          <a:p>
            <a:pPr eaLnBrk="1" hangingPunct="1"/>
            <a:r>
              <a:rPr lang="pt-BR" sz="2400" i="1"/>
              <a:t>Produtividade</a:t>
            </a:r>
          </a:p>
        </p:txBody>
      </p:sp>
      <p:pic>
        <p:nvPicPr>
          <p:cNvPr id="11267" name="Picture 9" descr="Young_Fo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7338"/>
            <a:ext cx="18542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1" descr="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6750" y="1484313"/>
            <a:ext cx="193357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12" descr="Ford_Model_T_Final_Assemb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57638"/>
            <a:ext cx="3851275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10" descr="da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005263"/>
            <a:ext cx="2232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9"/>
          <p:cNvSpPr txBox="1">
            <a:spLocks noChangeArrowheads="1"/>
          </p:cNvSpPr>
          <p:nvPr/>
        </p:nvSpPr>
        <p:spPr bwMode="auto">
          <a:xfrm>
            <a:off x="4787900" y="1989138"/>
            <a:ext cx="40322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/>
              <a:t>PRINCÍPIOS DE FORD</a:t>
            </a:r>
          </a:p>
          <a:p>
            <a:pPr eaLnBrk="1" hangingPunct="1"/>
            <a:endParaRPr lang="pt-BR" sz="2400" b="1"/>
          </a:p>
          <a:p>
            <a:pPr eaLnBrk="1" hangingPunct="1"/>
            <a:r>
              <a:rPr lang="pt-BR" sz="2400" i="1"/>
              <a:t>linha montagem móvel</a:t>
            </a:r>
          </a:p>
          <a:p>
            <a:pPr eaLnBrk="1" hangingPunct="1"/>
            <a:r>
              <a:rPr lang="pt-BR" sz="2400" i="1"/>
              <a:t>peças padronizadas e simplificadas</a:t>
            </a:r>
          </a:p>
          <a:p>
            <a:pPr eaLnBrk="1" hangingPunct="1"/>
            <a:r>
              <a:rPr lang="pt-BR" sz="2400" i="1"/>
              <a:t>trabalhador especializado</a:t>
            </a:r>
          </a:p>
          <a:p>
            <a:pPr eaLnBrk="1" hangingPunct="1"/>
            <a:r>
              <a:rPr lang="pt-BR" sz="2400" i="1"/>
              <a:t>pequeno número de tarefas</a:t>
            </a:r>
          </a:p>
          <a:p>
            <a:pPr eaLnBrk="1" hangingPunct="1"/>
            <a:endParaRPr lang="pt-BR" sz="2400" i="1"/>
          </a:p>
          <a:p>
            <a:pPr eaLnBrk="1" hangingPunct="1"/>
            <a:r>
              <a:rPr lang="pt-BR" sz="2400" b="1"/>
              <a:t>TÉCNICAS</a:t>
            </a:r>
          </a:p>
          <a:p>
            <a:pPr eaLnBrk="1" hangingPunct="1"/>
            <a:r>
              <a:rPr lang="pt-BR" sz="2400" i="1"/>
              <a:t>dia de cinco dólares</a:t>
            </a:r>
          </a:p>
          <a:p>
            <a:pPr eaLnBrk="1" hangingPunct="1"/>
            <a:r>
              <a:rPr lang="pt-BR" sz="2400" i="1"/>
              <a:t>Setor Sociológico</a:t>
            </a:r>
          </a:p>
          <a:p>
            <a:pPr eaLnBrk="1" hangingPunct="1"/>
            <a:r>
              <a:rPr lang="pt-BR" sz="2400" i="1"/>
              <a:t>fábrica-modelo</a:t>
            </a:r>
          </a:p>
        </p:txBody>
      </p:sp>
      <p:pic>
        <p:nvPicPr>
          <p:cNvPr id="12291" name="Picture 20" descr="mode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844675"/>
            <a:ext cx="4249738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21"/>
          <p:cNvSpPr txBox="1">
            <a:spLocks noChangeArrowheads="1"/>
          </p:cNvSpPr>
          <p:nvPr/>
        </p:nvSpPr>
        <p:spPr bwMode="auto">
          <a:xfrm>
            <a:off x="0" y="4868863"/>
            <a:ext cx="457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2400" i="1"/>
              <a:t>Modelo T - preto, barato e funcional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10660</TotalTime>
  <Words>1622</Words>
  <Application>Microsoft Office PowerPoint</Application>
  <PresentationFormat>Apresentação na tela (4:3)</PresentationFormat>
  <Paragraphs>260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J</cp:lastModifiedBy>
  <cp:revision>155</cp:revision>
  <dcterms:created xsi:type="dcterms:W3CDTF">2007-09-07T11:37:47Z</dcterms:created>
  <dcterms:modified xsi:type="dcterms:W3CDTF">2022-10-27T00:53:57Z</dcterms:modified>
</cp:coreProperties>
</file>