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6" r:id="rId4"/>
    <p:sldId id="287" r:id="rId5"/>
    <p:sldId id="284" r:id="rId6"/>
    <p:sldId id="28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6" r:id="rId18"/>
    <p:sldId id="279" r:id="rId19"/>
    <p:sldId id="289" r:id="rId20"/>
    <p:sldId id="280" r:id="rId21"/>
    <p:sldId id="281" r:id="rId22"/>
    <p:sldId id="282" r:id="rId23"/>
    <p:sldId id="291" r:id="rId24"/>
    <p:sldId id="292" r:id="rId25"/>
    <p:sldId id="293" r:id="rId26"/>
    <p:sldId id="294" r:id="rId27"/>
    <p:sldId id="290" r:id="rId28"/>
    <p:sldId id="257" r:id="rId29"/>
    <p:sldId id="258" r:id="rId30"/>
    <p:sldId id="259" r:id="rId31"/>
    <p:sldId id="26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B8DD62-0F24-8C80-435D-4EFDEAFD26AA}" v="1" dt="2022-10-26T20:42:52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3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ário Convidado" userId="S::urn:spo:anon#a06b130e19bff090608126a2505836ee36175864a7f2af6f367453ea429ef3b6::" providerId="AD" clId="Web-{4EB8DD62-0F24-8C80-435D-4EFDEAFD26AA}"/>
    <pc:docChg chg="modSld">
      <pc:chgData name="Usuário Convidado" userId="S::urn:spo:anon#a06b130e19bff090608126a2505836ee36175864a7f2af6f367453ea429ef3b6::" providerId="AD" clId="Web-{4EB8DD62-0F24-8C80-435D-4EFDEAFD26AA}" dt="2022-10-26T20:42:52.569" v="0" actId="1076"/>
      <pc:docMkLst>
        <pc:docMk/>
      </pc:docMkLst>
      <pc:sldChg chg="modSp">
        <pc:chgData name="Usuário Convidado" userId="S::urn:spo:anon#a06b130e19bff090608126a2505836ee36175864a7f2af6f367453ea429ef3b6::" providerId="AD" clId="Web-{4EB8DD62-0F24-8C80-435D-4EFDEAFD26AA}" dt="2022-10-26T20:42:52.569" v="0" actId="1076"/>
        <pc:sldMkLst>
          <pc:docMk/>
          <pc:sldMk cId="0" sldId="256"/>
        </pc:sldMkLst>
        <pc:picChg chg="mod">
          <ac:chgData name="Usuário Convidado" userId="S::urn:spo:anon#a06b130e19bff090608126a2505836ee36175864a7f2af6f367453ea429ef3b6::" providerId="AD" clId="Web-{4EB8DD62-0F24-8C80-435D-4EFDEAFD26AA}" dt="2022-10-26T20:42:52.569" v="0" actId="1076"/>
          <ac:picMkLst>
            <pc:docMk/>
            <pc:sldMk cId="0" sldId="256"/>
            <ac:picMk id="1946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3AB1-D627-4B8D-97E9-D99531A0B55D}" type="datetimeFigureOut">
              <a:rPr lang="pt-BR" smtClean="0"/>
              <a:t>26/10/2022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D531F-35C1-4D32-A029-49EA28B34CAB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usouempreendedor.com/bootstrapping-tecnica-de-crescer-sem-investimento/" TargetMode="External"/><Relationship Id="rId2" Type="http://schemas.openxmlformats.org/officeDocument/2006/relationships/hyperlink" Target="https://r.search.yahoo.com/_ylt=A2KLfRfpsAVbFRwAbCHz6Qt.;_ylu=X3oDMTByOHZyb21tBGNvbG8DYmYxBHBvcwMxBHZ0aWQDBHNlYwNzcg--/RV=2/RE=1527128426/RO=10/RU=http%3a%2f%2fweb.mit.edu%2f/RK=2/RS=g8gkEcBY4gUPT_0g0NYlliWCirQ-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usouempreendedor.com/ideias-e-commerce-para-abrir-2018/" TargetMode="External"/><Relationship Id="rId4" Type="http://schemas.openxmlformats.org/officeDocument/2006/relationships/hyperlink" Target="https://eusouempreendedor.com/e-commerce-dicas-de-como-abrir-uma-loja-virtua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usouempreendedor.com/natale-papa-financas-e-economia/" TargetMode="External"/><Relationship Id="rId2" Type="http://schemas.openxmlformats.org/officeDocument/2006/relationships/hyperlink" Target="https://eusouempreendedor.com/estudo-de-viabilidade-economica/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usouempreendedor.com/vale-silicio-e-empreendedorismo/" TargetMode="External"/><Relationship Id="rId2" Type="http://schemas.openxmlformats.org/officeDocument/2006/relationships/hyperlink" Target="https://eusouempreendedor.com/metodo-scru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usouempreendedor.com/como-aplicar-marketing-de-conteudo/" TargetMode="External"/><Relationship Id="rId5" Type="http://schemas.openxmlformats.org/officeDocument/2006/relationships/hyperlink" Target="https://rockcontent.com/" TargetMode="External"/><Relationship Id="rId4" Type="http://schemas.openxmlformats.org/officeDocument/2006/relationships/hyperlink" Target="https://eusouempreendedor.com/como-o-marketing-digital-pode-ajudar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usouempreendedor.com/vale-silicio-e-empreendedorismo/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itunes.apple.com/us/app/bizexpense/id311645665?mt=8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 descr="Resultado de imagem para ide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331"/>
            <a:ext cx="6350003" cy="35718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A PROCURA DE UM MODELO DE&#10;NEGÃCIOS&#10;As Startups precisam ser FLEXÃVEIS. A&#10;necessidade de diferenciaÃ§Ã£o, a&#10;competividade, no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AlÃ©m desse dinamismo&#10;do mercado, ainda mais&#10;relevante e comum Ã© a&#10;forma de lidar com o&#10;risco de estar fazendo&#10;algo novo.&#10;S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850" y="0"/>
            <a:ext cx="916685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Ã conseguir&#10;entregar o produto&#10;facilmente, em&#10;diversos lugares&#10;sem muitos&#10;problemas.&#10;RepetÃ­vel&#10;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90361"/>
            <a:ext cx="9144000" cy="69483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VocÃª poder fazer esse negocio ser&#10;facilmente copiado e levado para outros&#10;paÃ­ses, estados e regiÃµes. VocÃª poder&#10;usar essa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6525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 descr="E SCALÃVE L&#10;Quanto mais automÃ¡tico esse&#10;processo, melhor e mais escalÃ¡vel Ã©.&#10;Uma das caracterÃ­sticas mais&#10;importantes das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EXTREMA&#10;INCERTEZA&#10;As Startups&#10;quebram paradigmas,&#10;tentam vender produtos e&#10;serviÃ§os que nÃ£o existiam,&#10;mudam a forma de s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Quando se comeÃ§a a&#10;diminuir os riscos devido&#10;ao desenvolvimento,&#10;crescimento e&#10;consolidaÃ§Ã£o do&#10;negÃ³cio, comeÃ§a a&#10;transform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Tempo&#10;Normalmente sÃ£o consideradas Startups os&#10;modelos de negÃ³cios que surgem nessas&#10;caracterÃ­sticas, atÃ© uns 2 ANOS de id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86" y="0"/>
            <a:ext cx="888083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O que sÃ£o Startups?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2552" y="0"/>
            <a:ext cx="9166552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57158" y="4974093"/>
            <a:ext cx="85725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500" b="1" dirty="0"/>
              <a:t>15 STARTUPS DE SUCESSO NO BRASIL PARA SE INSPIRAR</a:t>
            </a:r>
          </a:p>
        </p:txBody>
      </p:sp>
      <p:pic>
        <p:nvPicPr>
          <p:cNvPr id="47106" name="Picture 2" descr="Resultado de imagem para STARTU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0"/>
            <a:ext cx="7358114" cy="48172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sultado de imagem para OBJETIVOS GLOBAIS SUSTENTAVE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785813"/>
            <a:ext cx="8389938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CaixaDeTexto 3"/>
          <p:cNvSpPr txBox="1">
            <a:spLocks noChangeArrowheads="1"/>
          </p:cNvSpPr>
          <p:nvPr/>
        </p:nvSpPr>
        <p:spPr bwMode="auto">
          <a:xfrm>
            <a:off x="0" y="165100"/>
            <a:ext cx="91440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500" b="1">
                <a:solidFill>
                  <a:schemeClr val="tx2"/>
                </a:solidFill>
                <a:latin typeface="Times" pitchFamily="18" charset="0"/>
              </a:rPr>
              <a:t>OBJETIVOS DO DESENVOLVIMENTO SUSTENTÁVEL</a:t>
            </a:r>
          </a:p>
        </p:txBody>
      </p:sp>
      <p:sp>
        <p:nvSpPr>
          <p:cNvPr id="5124" name="CaixaDeTexto 4"/>
          <p:cNvSpPr txBox="1">
            <a:spLocks noChangeArrowheads="1"/>
          </p:cNvSpPr>
          <p:nvPr/>
        </p:nvSpPr>
        <p:spPr bwMode="auto">
          <a:xfrm>
            <a:off x="571500" y="6429375"/>
            <a:ext cx="564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Times" pitchFamily="18" charset="0"/>
              </a:rPr>
              <a:t>Fonte: Organização das Nações Unidas (2015).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214282" y="500042"/>
            <a:ext cx="878687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Buscapé</a:t>
            </a:r>
            <a:endParaRPr lang="pt-BR" sz="2000" b="1" dirty="0"/>
          </a:p>
          <a:p>
            <a:pPr algn="just"/>
            <a:r>
              <a:rPr lang="pt-BR" sz="2000" dirty="0"/>
              <a:t>É um comparador online de preços e veio ao mundo em 1999. O investimento inicial foi simplesmente R$400 do seu fundador, Romero Rodrigues, e três colegas.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Easy</a:t>
            </a:r>
            <a:r>
              <a:rPr lang="pt-BR" sz="2000" b="1" dirty="0"/>
              <a:t> Taxi</a:t>
            </a:r>
          </a:p>
          <a:p>
            <a:pPr algn="just"/>
            <a:r>
              <a:rPr lang="pt-BR" sz="2000" dirty="0"/>
              <a:t>Lançado no mercado em abril de 2012 pelo mineiro </a:t>
            </a:r>
            <a:r>
              <a:rPr lang="pt-BR" sz="2000" dirty="0" err="1"/>
              <a:t>Tallis</a:t>
            </a:r>
            <a:r>
              <a:rPr lang="pt-BR" sz="2000" dirty="0"/>
              <a:t> Gomes, </a:t>
            </a:r>
            <a:r>
              <a:rPr lang="pt-BR" sz="2000" dirty="0" err="1"/>
              <a:t>Easy</a:t>
            </a:r>
            <a:r>
              <a:rPr lang="pt-BR" sz="2000" dirty="0"/>
              <a:t> Taxi é um dos cases mais bem sucedidos de nossa lista. Com o princípio básico de ligar taxistas a quem precisa de um táxi, o aplicativo para celulares cresceu. E vem crescendo de forma muito rápida.</a:t>
            </a:r>
          </a:p>
          <a:p>
            <a:pPr algn="just"/>
            <a:r>
              <a:rPr lang="pt-BR" sz="2000" dirty="0"/>
              <a:t>Um dos segredos são os constantes e milionários aportes que a startup recebe de investidores. Hoje, com seus mais de 90 mil taxistas e mais de 3 milhões de usuários, o </a:t>
            </a:r>
            <a:r>
              <a:rPr lang="pt-BR" sz="2000" dirty="0" err="1"/>
              <a:t>Easy</a:t>
            </a:r>
            <a:r>
              <a:rPr lang="pt-BR" sz="2000" dirty="0"/>
              <a:t> Taxi atue em 29 cidades do exterior e em 27 cidades do Brasil.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/>
              <a:t>Resultados Digitais</a:t>
            </a:r>
          </a:p>
          <a:p>
            <a:pPr algn="just"/>
            <a:r>
              <a:rPr lang="pt-BR" sz="2000" dirty="0"/>
              <a:t>A empresa iniciou suas atividades em 2011, com sede em Florianópolis. Seu produto é um software de gestão de marketing digital, o RD </a:t>
            </a:r>
            <a:r>
              <a:rPr lang="pt-BR" sz="2000" dirty="0" err="1"/>
              <a:t>Station</a:t>
            </a:r>
            <a:r>
              <a:rPr lang="pt-BR" sz="2000" dirty="0"/>
              <a:t>.</a:t>
            </a:r>
          </a:p>
          <a:p>
            <a:pPr algn="just"/>
            <a:r>
              <a:rPr lang="pt-BR" sz="2000" dirty="0"/>
              <a:t>Ele oferece: e-mail marketing, gestão de mídias sociais, </a:t>
            </a:r>
            <a:r>
              <a:rPr lang="pt-BR" sz="2000" dirty="0" err="1"/>
              <a:t>landing</a:t>
            </a:r>
            <a:r>
              <a:rPr lang="pt-BR" sz="2000" dirty="0"/>
              <a:t> </a:t>
            </a:r>
            <a:r>
              <a:rPr lang="pt-BR" sz="2000" dirty="0" err="1"/>
              <a:t>pages</a:t>
            </a:r>
            <a:r>
              <a:rPr lang="pt-BR" sz="2000" dirty="0"/>
              <a:t>, gestão de leads, SEO, automação de marketing e análise de performance. Tudo integrado de uma forma simples e poderosa.</a:t>
            </a:r>
          </a:p>
          <a:p>
            <a:pPr algn="just"/>
            <a:endParaRPr lang="pt-BR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89297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TruckPad</a:t>
            </a:r>
            <a:endParaRPr lang="pt-BR" sz="2000" b="1" dirty="0"/>
          </a:p>
          <a:p>
            <a:pPr algn="just"/>
            <a:r>
              <a:rPr lang="pt-BR" sz="2000" dirty="0"/>
              <a:t>Voltado para caminhoneiros, o aplicativo foi fundado por Carlos Mira, um ex-investidor. A </a:t>
            </a:r>
            <a:r>
              <a:rPr lang="pt-BR" sz="2000" dirty="0" err="1"/>
              <a:t>ideia</a:t>
            </a:r>
            <a:r>
              <a:rPr lang="pt-BR" sz="2000" dirty="0"/>
              <a:t> nasceu após uma aula em Stanford, na qual ouviu do professor que o futuro da tecnologia unia as </a:t>
            </a:r>
            <a:r>
              <a:rPr lang="pt-BR" sz="2000" dirty="0" err="1"/>
              <a:t>ideias</a:t>
            </a:r>
            <a:r>
              <a:rPr lang="pt-BR" sz="2000" dirty="0"/>
              <a:t> </a:t>
            </a:r>
            <a:r>
              <a:rPr lang="pt-BR" sz="2000" dirty="0" err="1"/>
              <a:t>mobile</a:t>
            </a:r>
            <a:r>
              <a:rPr lang="pt-BR" sz="2000" dirty="0"/>
              <a:t>, social e </a:t>
            </a:r>
            <a:r>
              <a:rPr lang="pt-BR" sz="2000" dirty="0" err="1"/>
              <a:t>cloud</a:t>
            </a:r>
            <a:r>
              <a:rPr lang="pt-BR" sz="2000" dirty="0"/>
              <a:t>. Nasceu assim o projeto de uma rede de caminhoneiros, englobando serviços e ofertas.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O </a:t>
            </a:r>
            <a:r>
              <a:rPr lang="pt-BR" sz="2000" dirty="0" err="1"/>
              <a:t>TruckPad</a:t>
            </a:r>
            <a:r>
              <a:rPr lang="pt-BR" sz="2000" dirty="0"/>
              <a:t> é uma ferramenta que auxilia os caminhoneiros a conseguirem cargas e vice-versa.  O aplicativo é voltado para cerca de 1 milhão de caminhoneiros que são donos dos próprios caminhões, sem vínculos com transportadoras.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2540683"/>
            <a:ext cx="89297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2000" b="1" dirty="0"/>
          </a:p>
          <a:p>
            <a:pPr algn="just"/>
            <a:r>
              <a:rPr lang="pt-BR" sz="2000" b="1" dirty="0"/>
              <a:t>Meus Pedidos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dirty="0"/>
              <a:t>Um aplicativo para aposentar o talão de vendas, blocos e planilhas. Foi criado em Santa Catarina e funciona em </a:t>
            </a:r>
            <a:r>
              <a:rPr lang="pt-BR" sz="2000" dirty="0" err="1"/>
              <a:t>tablets</a:t>
            </a:r>
            <a:r>
              <a:rPr lang="pt-BR" sz="2000" dirty="0"/>
              <a:t> e </a:t>
            </a:r>
            <a:r>
              <a:rPr lang="pt-BR" sz="2000" dirty="0" err="1"/>
              <a:t>smartphones</a:t>
            </a:r>
            <a:r>
              <a:rPr lang="pt-BR" sz="2000" dirty="0"/>
              <a:t>. Permite que o vendedor faça um histórico de seus negócios, anote detalhes das visitas e tenha o mapa do local da transação. Dessa forma ele adquire um registro da evolução de suas vendas, comissão e desempenho.</a:t>
            </a:r>
          </a:p>
          <a:p>
            <a:pPr algn="just"/>
            <a:r>
              <a:rPr lang="pt-BR" sz="2000" dirty="0"/>
              <a:t>Em três anos, a empresa conquistou mercado no Brasil e em países como Venezuela, Portugal e Espanha. Além de receber um investimento Series A da </a:t>
            </a:r>
            <a:r>
              <a:rPr lang="pt-BR" sz="2000" dirty="0" err="1"/>
              <a:t>Monashees</a:t>
            </a:r>
            <a:r>
              <a:rPr lang="pt-BR" sz="2000" dirty="0"/>
              <a:t> e </a:t>
            </a:r>
            <a:r>
              <a:rPr lang="pt-BR" sz="2000" dirty="0" err="1"/>
              <a:t>Qualcomm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Sambatech</a:t>
            </a:r>
            <a:endParaRPr lang="pt-BR" sz="2000" b="1" dirty="0"/>
          </a:p>
          <a:p>
            <a:pPr algn="just"/>
            <a:r>
              <a:rPr lang="pt-BR" sz="2000" dirty="0"/>
              <a:t>Destaque no mercado de distribuição de vídeos ao vivo, a startup integra o MIT Startup Exchange, programa exclusivo do MIT (</a:t>
            </a:r>
            <a:r>
              <a:rPr lang="pt-BR" sz="2000" b="1" dirty="0">
                <a:hlinkClick r:id="rId2"/>
              </a:rPr>
              <a:t>Massachusetts </a:t>
            </a:r>
            <a:r>
              <a:rPr lang="pt-BR" sz="2000" b="1" dirty="0" err="1">
                <a:hlinkClick r:id="rId2"/>
              </a:rPr>
              <a:t>Institute</a:t>
            </a:r>
            <a:r>
              <a:rPr lang="pt-BR" sz="2000" b="1" dirty="0">
                <a:hlinkClick r:id="rId2"/>
              </a:rPr>
              <a:t> </a:t>
            </a:r>
            <a:r>
              <a:rPr lang="pt-BR" sz="2000" b="1" dirty="0" err="1">
                <a:hlinkClick r:id="rId2"/>
              </a:rPr>
              <a:t>of</a:t>
            </a:r>
            <a:r>
              <a:rPr lang="pt-BR" sz="2000" b="1" dirty="0">
                <a:hlinkClick r:id="rId2"/>
              </a:rPr>
              <a:t> </a:t>
            </a:r>
            <a:r>
              <a:rPr lang="pt-BR" sz="2000" b="1" dirty="0" err="1">
                <a:hlinkClick r:id="rId2"/>
              </a:rPr>
              <a:t>Technology</a:t>
            </a:r>
            <a:r>
              <a:rPr lang="pt-BR" sz="2000" dirty="0"/>
              <a:t>) com uma tecnologia própria.</a:t>
            </a:r>
          </a:p>
          <a:p>
            <a:pPr algn="just"/>
            <a:r>
              <a:rPr lang="pt-BR" sz="2000" dirty="0"/>
              <a:t>Esta é apenas uma das grandes conquistas desta empresa mineira que oferece soluções para mais de 500 clientes em oito países. Possui escritórios em Belo Horizonte, São Paulo, Miami e Buenos Aires. Reconhecida como “o </a:t>
            </a:r>
            <a:r>
              <a:rPr lang="pt-BR" sz="2000" dirty="0" err="1"/>
              <a:t>YouTube</a:t>
            </a:r>
            <a:r>
              <a:rPr lang="pt-BR" sz="2000" dirty="0"/>
              <a:t> para empresas”, recebeu investimento da DFJ FIR Capital.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2714620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ClickBus</a:t>
            </a:r>
            <a:endParaRPr lang="pt-BR" sz="2000" b="1" dirty="0"/>
          </a:p>
          <a:p>
            <a:pPr algn="just"/>
            <a:r>
              <a:rPr lang="pt-BR" sz="2000" dirty="0"/>
              <a:t>A plataforma oferece passagens rodoviárias pela internet, com bilhetes para mais de 3.500 destinos. Sem cobrar taxa de conveniência do passageiro. Basta escolher o trecho pelo site e retirar a passagem no guichê da companhia.</a:t>
            </a:r>
          </a:p>
          <a:p>
            <a:pPr algn="just"/>
            <a:r>
              <a:rPr lang="pt-BR" sz="2000" dirty="0"/>
              <a:t>Surgiu em 2013 e recebeu, entre os diversos aportes, </a:t>
            </a:r>
            <a:r>
              <a:rPr lang="pt-BR" sz="2000" b="1" dirty="0">
                <a:hlinkClick r:id="rId3"/>
              </a:rPr>
              <a:t>investimento</a:t>
            </a:r>
            <a:r>
              <a:rPr lang="pt-BR" sz="2000" dirty="0"/>
              <a:t> da </a:t>
            </a:r>
            <a:r>
              <a:rPr lang="pt-BR" sz="2000" dirty="0" err="1"/>
              <a:t>Rocket</a:t>
            </a:r>
            <a:r>
              <a:rPr lang="pt-BR" sz="2000" dirty="0"/>
              <a:t> Internet.</a:t>
            </a:r>
          </a:p>
          <a:p>
            <a:pPr algn="just"/>
            <a:endParaRPr lang="pt-BR" sz="2000" b="1" dirty="0"/>
          </a:p>
          <a:p>
            <a:pPr algn="just"/>
            <a:r>
              <a:rPr lang="pt-BR" sz="2000" b="1" dirty="0" err="1"/>
              <a:t>Chaordic</a:t>
            </a:r>
            <a:endParaRPr lang="pt-BR" sz="2000" b="1" dirty="0"/>
          </a:p>
          <a:p>
            <a:pPr algn="just"/>
            <a:r>
              <a:rPr lang="pt-BR" sz="2000" dirty="0"/>
              <a:t>A </a:t>
            </a:r>
            <a:r>
              <a:rPr lang="pt-BR" sz="2000" dirty="0" err="1"/>
              <a:t>Chaordic</a:t>
            </a:r>
            <a:r>
              <a:rPr lang="pt-BR" sz="2000" dirty="0"/>
              <a:t>, empresa especializada em personalização para </a:t>
            </a:r>
            <a:r>
              <a:rPr lang="pt-BR" sz="2000" b="1" u="sng" dirty="0">
                <a:hlinkClick r:id="rId4"/>
              </a:rPr>
              <a:t>e-commerce</a:t>
            </a:r>
            <a:r>
              <a:rPr lang="pt-BR" sz="2000" dirty="0"/>
              <a:t>, em cinco anos cresceu de seis para 120 pessoas. Com isto se pode ter uma </a:t>
            </a:r>
            <a:r>
              <a:rPr lang="pt-BR" sz="2000" dirty="0" err="1"/>
              <a:t>ideia</a:t>
            </a:r>
            <a:r>
              <a:rPr lang="pt-BR" sz="2000" dirty="0"/>
              <a:t> do sucesso da plataforma que criou algoritmos para recomendar às pessoas alguns produtos de que elas possam gostar.</a:t>
            </a:r>
          </a:p>
          <a:p>
            <a:pPr algn="just"/>
            <a:r>
              <a:rPr lang="pt-BR" sz="2000" dirty="0"/>
              <a:t>O objetivo é aumentar a taxa de conversão das lojas virtuais. Hoje, o </a:t>
            </a:r>
            <a:r>
              <a:rPr lang="pt-BR" sz="2000" dirty="0" err="1"/>
              <a:t>Chaordic</a:t>
            </a:r>
            <a:r>
              <a:rPr lang="pt-BR" sz="2000" dirty="0"/>
              <a:t> tem 15 dos 20 maiores players de </a:t>
            </a:r>
            <a:r>
              <a:rPr lang="pt-BR" sz="2000" b="1" dirty="0">
                <a:hlinkClick r:id="rId5"/>
              </a:rPr>
              <a:t>e-commerce</a:t>
            </a:r>
            <a:r>
              <a:rPr lang="pt-BR" sz="2000" dirty="0"/>
              <a:t> entre seus cliente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4290"/>
            <a:ext cx="89297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 err="1"/>
              <a:t>Kekanto</a:t>
            </a:r>
            <a:endParaRPr lang="pt-BR" sz="2000" b="1" dirty="0"/>
          </a:p>
          <a:p>
            <a:pPr algn="just"/>
            <a:r>
              <a:rPr lang="pt-BR" sz="2000" dirty="0"/>
              <a:t>Um indicativo de restaurantes e lugares de grande qualidade no mercado, o </a:t>
            </a:r>
            <a:r>
              <a:rPr lang="pt-BR" sz="2000" dirty="0" err="1"/>
              <a:t>Kekanto</a:t>
            </a:r>
            <a:r>
              <a:rPr lang="pt-BR" sz="2000" dirty="0"/>
              <a:t> tem como meta ser “alguém” de confiança para poder dar dicas aos amigos de seus usuários.</a:t>
            </a:r>
          </a:p>
          <a:p>
            <a:pPr algn="just"/>
            <a:r>
              <a:rPr lang="pt-BR" sz="2000" dirty="0"/>
              <a:t>Presente em 15 países, recebeu aporte milionário do fundo brasileiro W7 </a:t>
            </a:r>
            <a:r>
              <a:rPr lang="pt-BR" sz="2000" dirty="0" err="1"/>
              <a:t>Brazil</a:t>
            </a:r>
            <a:r>
              <a:rPr lang="pt-BR" sz="2000" dirty="0"/>
              <a:t> Capital, além dos fundos </a:t>
            </a:r>
            <a:r>
              <a:rPr lang="pt-BR" sz="2000" dirty="0" err="1"/>
              <a:t>Accel</a:t>
            </a:r>
            <a:r>
              <a:rPr lang="pt-BR" sz="2000" dirty="0"/>
              <a:t> </a:t>
            </a:r>
            <a:r>
              <a:rPr lang="pt-BR" sz="2000" dirty="0" err="1"/>
              <a:t>Partners</a:t>
            </a:r>
            <a:r>
              <a:rPr lang="pt-BR" sz="2000" dirty="0"/>
              <a:t> e </a:t>
            </a:r>
            <a:r>
              <a:rPr lang="pt-BR" sz="2000" dirty="0" err="1"/>
              <a:t>Kaszek</a:t>
            </a:r>
            <a:r>
              <a:rPr lang="pt-BR" sz="2000" dirty="0"/>
              <a:t> </a:t>
            </a:r>
            <a:r>
              <a:rPr lang="pt-BR" sz="2000" dirty="0" err="1"/>
              <a:t>Ventures</a:t>
            </a:r>
            <a:r>
              <a:rPr lang="pt-BR" sz="2000" dirty="0"/>
              <a:t>.</a:t>
            </a:r>
          </a:p>
          <a:p>
            <a:pPr algn="just"/>
            <a:r>
              <a:rPr lang="pt-BR" sz="2000" b="1" dirty="0"/>
              <a:t>Zero </a:t>
            </a:r>
            <a:r>
              <a:rPr lang="pt-BR" sz="2000" b="1" dirty="0" err="1"/>
              <a:t>Paper</a:t>
            </a:r>
            <a:endParaRPr lang="pt-BR" sz="2000" b="1" dirty="0"/>
          </a:p>
          <a:p>
            <a:pPr algn="just"/>
            <a:r>
              <a:rPr lang="pt-BR" sz="2000" dirty="0"/>
              <a:t>São 450 mil usuários usando esse sistema de </a:t>
            </a:r>
            <a:r>
              <a:rPr lang="pt-BR" sz="2000" b="1" dirty="0">
                <a:hlinkClick r:id="rId2"/>
              </a:rPr>
              <a:t>gestão financeira</a:t>
            </a:r>
            <a:r>
              <a:rPr lang="pt-BR" sz="2000" dirty="0"/>
              <a:t>. Pode ser usado por quem não tem qualquer conhecimento de </a:t>
            </a:r>
            <a:r>
              <a:rPr lang="pt-BR" sz="2000" b="1" dirty="0">
                <a:hlinkClick r:id="rId3"/>
              </a:rPr>
              <a:t>finanças</a:t>
            </a:r>
            <a:r>
              <a:rPr lang="pt-BR" sz="2000" dirty="0"/>
              <a:t>. A startup brasileira foi comprada recentemente pela </a:t>
            </a:r>
            <a:r>
              <a:rPr lang="pt-BR" sz="2000" dirty="0" err="1"/>
              <a:t>Intuit</a:t>
            </a:r>
            <a:r>
              <a:rPr lang="pt-BR" sz="2000" dirty="0"/>
              <a:t>, companhia americana de softwares de gestão financeira.</a:t>
            </a:r>
          </a:p>
          <a:p>
            <a:pPr algn="just"/>
            <a:r>
              <a:rPr lang="pt-BR" sz="2000" dirty="0"/>
              <a:t>O produto da Zero </a:t>
            </a:r>
            <a:r>
              <a:rPr lang="pt-BR" sz="2000" dirty="0" err="1"/>
              <a:t>Paper</a:t>
            </a:r>
            <a:r>
              <a:rPr lang="pt-BR" sz="2000" dirty="0"/>
              <a:t> é direcionado a profissionais autônomos, empreendedores individuais e microempresas, e pode ser acessado pela internet gratuitamente ou por meio de pacotes de serviços.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612845"/>
            <a:ext cx="88582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Conta Azul</a:t>
            </a:r>
          </a:p>
          <a:p>
            <a:r>
              <a:rPr lang="pt-BR" sz="2000" dirty="0"/>
              <a:t>Do mesmo segmento da Zero </a:t>
            </a:r>
            <a:r>
              <a:rPr lang="pt-BR" sz="2000" dirty="0" err="1"/>
              <a:t>Paper</a:t>
            </a:r>
            <a:r>
              <a:rPr lang="pt-BR" sz="2000" dirty="0"/>
              <a:t>, a Conta Azul é uma startup que já se tornou referência internacional, sendo citada em matérias como da prestigiada revista </a:t>
            </a:r>
            <a:r>
              <a:rPr lang="pt-BR" sz="2000" dirty="0" err="1"/>
              <a:t>Forbes</a:t>
            </a:r>
            <a:r>
              <a:rPr lang="pt-BR" sz="2000" dirty="0"/>
              <a:t>. O motivo? Talvez a Conta Azul seja a primeira startup brasileira a conquistar o bilhão.</a:t>
            </a:r>
          </a:p>
          <a:p>
            <a:r>
              <a:rPr lang="pt-BR" sz="2000" dirty="0"/>
              <a:t>Fundada em 2011, oferece um software de </a:t>
            </a:r>
            <a:r>
              <a:rPr lang="pt-BR" sz="2000" b="1" dirty="0">
                <a:hlinkClick r:id="rId2"/>
              </a:rPr>
              <a:t>gestão</a:t>
            </a:r>
            <a:r>
              <a:rPr lang="pt-BR" sz="2000" dirty="0"/>
              <a:t> totalmente online, com foco em micro e pequenos empresários. Participou de várias rodadas de investimento, inclusive no </a:t>
            </a:r>
            <a:r>
              <a:rPr lang="pt-BR" sz="2000" b="1" dirty="0">
                <a:hlinkClick r:id="rId3"/>
              </a:rPr>
              <a:t>Vale do Silício</a:t>
            </a:r>
            <a:r>
              <a:rPr lang="pt-BR" sz="2000" dirty="0"/>
              <a:t>. Já são mais de 400 mil empresas que contam com os seus serviços.</a:t>
            </a:r>
          </a:p>
          <a:p>
            <a:endParaRPr lang="pt-BR" sz="2000" dirty="0"/>
          </a:p>
          <a:p>
            <a:r>
              <a:rPr lang="pt-BR" sz="2000" b="1" dirty="0"/>
              <a:t>Rock </a:t>
            </a:r>
            <a:r>
              <a:rPr lang="pt-BR" sz="2000" b="1" dirty="0" err="1"/>
              <a:t>Content</a:t>
            </a:r>
            <a:endParaRPr lang="pt-BR" sz="2000" b="1" dirty="0"/>
          </a:p>
          <a:p>
            <a:r>
              <a:rPr lang="pt-BR" sz="2000" dirty="0"/>
              <a:t>Fundada por três experientes profissionais do mercado de </a:t>
            </a:r>
            <a:r>
              <a:rPr lang="pt-BR" sz="2000" b="1" dirty="0">
                <a:hlinkClick r:id="rId4"/>
              </a:rPr>
              <a:t>Marketing Digital</a:t>
            </a:r>
            <a:r>
              <a:rPr lang="pt-BR" sz="2000" dirty="0"/>
              <a:t>, a </a:t>
            </a:r>
            <a:r>
              <a:rPr lang="pt-BR" sz="2000" b="1" u="sng" dirty="0">
                <a:hlinkClick r:id="rId5"/>
              </a:rPr>
              <a:t>Rock </a:t>
            </a:r>
            <a:r>
              <a:rPr lang="pt-BR" sz="2000" b="1" u="sng" dirty="0" err="1">
                <a:hlinkClick r:id="rId5"/>
              </a:rPr>
              <a:t>Content</a:t>
            </a:r>
            <a:r>
              <a:rPr lang="pt-BR" sz="2000" dirty="0"/>
              <a:t> hoje é referência em </a:t>
            </a:r>
            <a:r>
              <a:rPr lang="pt-BR" sz="2000" b="1" u="sng" dirty="0">
                <a:hlinkClick r:id="rId6"/>
              </a:rPr>
              <a:t>marketing de conteúdo</a:t>
            </a:r>
            <a:r>
              <a:rPr lang="pt-BR" sz="2000" dirty="0"/>
              <a:t>. Eles acreditam na evolução do relacionamento entre pessoas e empresas, por meio de conteúdo de qualidade.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476321"/>
            <a:ext cx="892971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Descomplica</a:t>
            </a:r>
          </a:p>
          <a:p>
            <a:r>
              <a:rPr lang="pt-BR" sz="2000" dirty="0"/>
              <a:t>O Descomplica foi criado em 2011 pelo professor de física Marco </a:t>
            </a:r>
            <a:r>
              <a:rPr lang="pt-BR" sz="2000" dirty="0" err="1"/>
              <a:t>Fisbhen</a:t>
            </a:r>
            <a:r>
              <a:rPr lang="pt-BR" sz="2000" dirty="0"/>
              <a:t>. Com foco no Exame Nacional do Ensino Médio (Enem), é a maior plataforma online de educação do Brasil.</a:t>
            </a:r>
          </a:p>
          <a:p>
            <a:r>
              <a:rPr lang="pt-BR" sz="2000" dirty="0"/>
              <a:t>A empresa recebeu investimento do investidor do </a:t>
            </a:r>
            <a:r>
              <a:rPr lang="pt-BR" sz="2000" dirty="0" err="1"/>
              <a:t>Facebook</a:t>
            </a:r>
            <a:r>
              <a:rPr lang="pt-BR" sz="2000" dirty="0"/>
              <a:t>, Peter </a:t>
            </a:r>
            <a:r>
              <a:rPr lang="pt-BR" sz="2000" dirty="0" err="1"/>
              <a:t>Thiel</a:t>
            </a:r>
            <a:r>
              <a:rPr lang="pt-BR" sz="2000" dirty="0"/>
              <a:t>, e de diversos fundos do </a:t>
            </a:r>
            <a:r>
              <a:rPr lang="pt-BR" sz="2000" b="1" dirty="0">
                <a:hlinkClick r:id="rId2"/>
              </a:rPr>
              <a:t>Vale do Silício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b="1" dirty="0" err="1"/>
              <a:t>GetNinjas</a:t>
            </a:r>
            <a:endParaRPr lang="pt-BR" sz="2000" b="1" dirty="0"/>
          </a:p>
          <a:p>
            <a:r>
              <a:rPr lang="pt-BR" sz="2000" dirty="0"/>
              <a:t>Fundado em 2011, o </a:t>
            </a:r>
            <a:r>
              <a:rPr lang="pt-BR" sz="2000" dirty="0" err="1"/>
              <a:t>GetNinjas</a:t>
            </a:r>
            <a:r>
              <a:rPr lang="pt-BR" sz="2000" dirty="0"/>
              <a:t> funciona como uma plataforma para contratação de serviços como reformas, limpeza, assistência técnica, entre outros.</a:t>
            </a:r>
          </a:p>
          <a:p>
            <a:r>
              <a:rPr lang="pt-BR" sz="2000" dirty="0"/>
              <a:t>Eduardo </a:t>
            </a:r>
            <a:r>
              <a:rPr lang="pt-BR" sz="2000" dirty="0" err="1"/>
              <a:t>L’Hotellier</a:t>
            </a:r>
            <a:r>
              <a:rPr lang="pt-BR" sz="2000" dirty="0"/>
              <a:t> é o </a:t>
            </a:r>
            <a:r>
              <a:rPr lang="pt-BR" sz="2000" dirty="0" err="1"/>
              <a:t>cofundador</a:t>
            </a:r>
            <a:r>
              <a:rPr lang="pt-BR" sz="2000" dirty="0"/>
              <a:t> e CEO da empresa, que foi eleita no ano passado a melhor startup brasileira de 2012 pelo </a:t>
            </a:r>
            <a:r>
              <a:rPr lang="pt-BR" sz="2000" dirty="0" err="1"/>
              <a:t>The</a:t>
            </a:r>
            <a:r>
              <a:rPr lang="pt-BR" sz="2000" dirty="0"/>
              <a:t> </a:t>
            </a:r>
            <a:r>
              <a:rPr lang="pt-BR" sz="2000" dirty="0" err="1"/>
              <a:t>Next</a:t>
            </a:r>
            <a:r>
              <a:rPr lang="pt-BR" sz="2000" dirty="0"/>
              <a:t> Web.</a:t>
            </a:r>
          </a:p>
          <a:p>
            <a:pPr algn="just"/>
            <a:endParaRPr lang="pt-BR" sz="2000" dirty="0"/>
          </a:p>
          <a:p>
            <a:r>
              <a:rPr lang="pt-BR" sz="2000" b="1" dirty="0" err="1"/>
              <a:t>GuiaBolso</a:t>
            </a:r>
            <a:endParaRPr lang="pt-BR" sz="2000" b="1" dirty="0"/>
          </a:p>
          <a:p>
            <a:r>
              <a:rPr lang="pt-BR" sz="2000" dirty="0"/>
              <a:t>É um aplicativo de gestão financeira que ajuda milhares de pessoas a controlar os gastos e usar melhor seu dinheiro. Ele oferece ferramentas que permitem ficar a par do orçamento em tempo real.</a:t>
            </a:r>
          </a:p>
          <a:p>
            <a:r>
              <a:rPr lang="pt-BR" sz="2000" dirty="0"/>
              <a:t>É uma das startups mais promissoras do país, por ter identificado uma necessidade do público em geral e oferecido uma solução prática e simples de usar.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s://emd-public.nyc3.digitaloceanspaces.com/eusouempreendedor-uploads/Startups-dificuldades-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56176"/>
            <a:ext cx="9144000" cy="69141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Resultado de imagem para O QUE Ã UM APLICATIV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pic>
        <p:nvPicPr>
          <p:cNvPr id="48132" name="Picture 4" descr="Imagem relacionad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4041107"/>
            <a:ext cx="2809868" cy="28168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42852"/>
            <a:ext cx="91440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      </a:t>
            </a:r>
          </a:p>
          <a:p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BIZEXPENSE</a:t>
            </a:r>
            <a:endParaRPr lang="pt-BR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pt-BR" sz="2000" dirty="0"/>
              <a:t>Este aplicativo permite ao empresário o controle de seus gastos. Por ele, é possível criar categorias e subcategorias de gastos e fazer gráficos. O empresário também consegue usar a câmera fotográfica do celular para scanner de recibos e exportar os dados para uma planilha do Excel. Disponível da Apple </a:t>
            </a:r>
            <a:r>
              <a:rPr lang="pt-BR" sz="2000" dirty="0" err="1"/>
              <a:t>Stores</a:t>
            </a:r>
            <a:r>
              <a:rPr lang="pt-BR" sz="2000" dirty="0"/>
              <a:t>. Grátis.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SENDGIN</a:t>
            </a:r>
          </a:p>
          <a:p>
            <a:pPr algn="just"/>
            <a:r>
              <a:rPr lang="pt-BR" sz="2000" dirty="0"/>
              <a:t>Mais que um organizador, o </a:t>
            </a:r>
            <a:r>
              <a:rPr lang="pt-BR" sz="2000" dirty="0" err="1"/>
              <a:t>Sendgine</a:t>
            </a:r>
            <a:r>
              <a:rPr lang="pt-BR" sz="2000" dirty="0"/>
              <a:t> dá um novo sentido à sua caixa de emails. Eles organiza a longa lista de correspondência indesejada entre contatos, cria uma página para cada novo projeto da empresa, apontando prazos de finalização anteriormente definidos.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PAI</a:t>
            </a:r>
          </a:p>
          <a:p>
            <a:pPr algn="just"/>
            <a:r>
              <a:rPr lang="pt-BR" sz="2000" dirty="0"/>
              <a:t>Criado pelo Instituto Brasileiro de Planejamento Tributário (IBPT), o Pai tem como objetivo dar uma base de sustentação para negócios em fase inicial ou para empresa que, já experimentadas, precisam de suporte para amadurecimento de gestão. O programa oferece assessoria sobre assuntos como preço médio de mercadorias e serviços, custo tributário por nota emitida, fluxo de caixa, controle de estoque e projeção de custos. É gratuito e acessado por diversos sistemas operacionais.</a:t>
            </a:r>
          </a:p>
          <a:p>
            <a:endParaRPr lang="pt-BR" sz="2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357166"/>
            <a:ext cx="89297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DROPBOX</a:t>
            </a:r>
          </a:p>
          <a:p>
            <a:pPr algn="just"/>
            <a:r>
              <a:rPr lang="pt-BR" sz="2000" dirty="0"/>
              <a:t>Já consolidado no universo corporativo, o programa armazena arquivos em nuvens e permite seu compartilhamento com outras pessoas. Também é possível </a:t>
            </a:r>
            <a:r>
              <a:rPr lang="pt-BR" sz="2000" dirty="0" err="1"/>
              <a:t>sincroniza-lo</a:t>
            </a:r>
            <a:r>
              <a:rPr lang="pt-BR" sz="2000" dirty="0"/>
              <a:t> com outros equipamentos. O download pode ser feito por </a:t>
            </a:r>
            <a:r>
              <a:rPr lang="pt-BR" sz="2000" dirty="0" err="1"/>
              <a:t>iPhone</a:t>
            </a:r>
            <a:r>
              <a:rPr lang="pt-BR" sz="2000" dirty="0"/>
              <a:t>, </a:t>
            </a:r>
            <a:r>
              <a:rPr lang="pt-BR" sz="2000" dirty="0" err="1"/>
              <a:t>iPad</a:t>
            </a:r>
            <a:r>
              <a:rPr lang="pt-BR" sz="2000" dirty="0"/>
              <a:t>, </a:t>
            </a:r>
            <a:r>
              <a:rPr lang="pt-BR" sz="2000" dirty="0" err="1"/>
              <a:t>Android</a:t>
            </a:r>
            <a:r>
              <a:rPr lang="pt-BR" sz="2000" dirty="0"/>
              <a:t>, </a:t>
            </a:r>
            <a:r>
              <a:rPr lang="pt-BR" sz="2000" dirty="0" err="1"/>
              <a:t>BlackBerry</a:t>
            </a:r>
            <a:r>
              <a:rPr lang="pt-BR" sz="2000" dirty="0"/>
              <a:t>, PC, Mac e Linux. Existe uma versão gratuita e outra paga, com um número maior de funcionalidades.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71438" y="2786058"/>
            <a:ext cx="88582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dirty="0"/>
              <a:t>O simulador de importação é um aplicativo de comércio exterior para as plataformas </a:t>
            </a:r>
            <a:r>
              <a:rPr lang="pt-BR" sz="2000" dirty="0" err="1"/>
              <a:t>ios</a:t>
            </a:r>
            <a:r>
              <a:rPr lang="pt-BR" sz="2000" dirty="0"/>
              <a:t>, </a:t>
            </a:r>
            <a:r>
              <a:rPr lang="pt-BR" sz="2000" dirty="0" err="1"/>
              <a:t>android</a:t>
            </a:r>
            <a:r>
              <a:rPr lang="pt-BR" sz="2000" dirty="0"/>
              <a:t> e web que auxilia os empreendedores a calcularem o custo estimado da compra de mercadorias importadas do exterior, bem como a possível lucratividade desta operação comercial. O aplicativo é </a:t>
            </a:r>
            <a:r>
              <a:rPr lang="pt-BR" sz="2000" dirty="0" err="1"/>
              <a:t>gratuíto</a:t>
            </a:r>
            <a:r>
              <a:rPr lang="pt-BR" sz="2000" dirty="0"/>
              <a:t>.</a:t>
            </a:r>
          </a:p>
          <a:p>
            <a:pPr algn="just"/>
            <a:endParaRPr lang="pt-BR" sz="2000" b="1" dirty="0">
              <a:solidFill>
                <a:srgbClr val="0070C0"/>
              </a:solidFill>
            </a:endParaRPr>
          </a:p>
          <a:p>
            <a:pPr algn="just"/>
            <a:r>
              <a:rPr lang="pt-BR" sz="2000" b="1" dirty="0">
                <a:solidFill>
                  <a:srgbClr val="0070C0"/>
                </a:solidFill>
              </a:rPr>
              <a:t>SAMCARD</a:t>
            </a:r>
          </a:p>
          <a:p>
            <a:pPr algn="just"/>
            <a:r>
              <a:rPr lang="pt-BR" sz="2000" dirty="0"/>
              <a:t>O aplicativo </a:t>
            </a:r>
            <a:r>
              <a:rPr lang="pt-BR" sz="2000" dirty="0" err="1"/>
              <a:t>Samcard</a:t>
            </a:r>
            <a:r>
              <a:rPr lang="pt-BR" sz="2000" dirty="0"/>
              <a:t> é usado para fotografar o cartão de visita de uma pessoa ou empresa. Em seguida, o programa passa automaticamente as informações lidas para a lista de contatos do </a:t>
            </a:r>
            <a:r>
              <a:rPr lang="pt-BR" sz="2000" dirty="0" err="1"/>
              <a:t>iPhone</a:t>
            </a:r>
            <a:r>
              <a:rPr lang="pt-BR" sz="2000" dirty="0"/>
              <a:t>. Tem uma versão </a:t>
            </a:r>
            <a:r>
              <a:rPr lang="pt-BR" sz="2000" dirty="0" err="1"/>
              <a:t>gratuíta</a:t>
            </a:r>
            <a:r>
              <a:rPr lang="pt-BR" sz="2000" dirty="0"/>
              <a:t> e outra, mais completa, paga.</a:t>
            </a:r>
          </a:p>
        </p:txBody>
      </p:sp>
      <p:sp>
        <p:nvSpPr>
          <p:cNvPr id="6" name="Retângulo 5"/>
          <p:cNvSpPr/>
          <p:nvPr/>
        </p:nvSpPr>
        <p:spPr>
          <a:xfrm>
            <a:off x="0" y="2428868"/>
            <a:ext cx="3435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SIMULADOR DE IMPORTAÇÃO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esultado de imagem para mapas menta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63" y="465138"/>
            <a:ext cx="68580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tângulo 2"/>
          <p:cNvSpPr>
            <a:spLocks noChangeArrowheads="1"/>
          </p:cNvSpPr>
          <p:nvPr/>
        </p:nvSpPr>
        <p:spPr bwMode="auto">
          <a:xfrm>
            <a:off x="0" y="4929188"/>
            <a:ext cx="8643938" cy="175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>
                <a:latin typeface="Calibri" pitchFamily="34" charset="0"/>
              </a:rPr>
              <a:t>Um </a:t>
            </a:r>
            <a:r>
              <a:rPr lang="pt-BR" b="1">
                <a:latin typeface="Calibri" pitchFamily="34" charset="0"/>
              </a:rPr>
              <a:t>mapa mental </a:t>
            </a:r>
            <a:r>
              <a:rPr lang="pt-BR">
                <a:latin typeface="Calibri" pitchFamily="34" charset="0"/>
              </a:rPr>
              <a:t>é uma </a:t>
            </a:r>
            <a:r>
              <a:rPr lang="pt-BR" b="1">
                <a:latin typeface="Calibri" pitchFamily="34" charset="0"/>
              </a:rPr>
              <a:t>ferramenta </a:t>
            </a:r>
            <a:r>
              <a:rPr lang="pt-BR">
                <a:latin typeface="Calibri" pitchFamily="34" charset="0"/>
              </a:rPr>
              <a:t>utilizada para </a:t>
            </a:r>
            <a:r>
              <a:rPr lang="pt-BR" b="1">
                <a:latin typeface="Calibri" pitchFamily="34" charset="0"/>
              </a:rPr>
              <a:t>organizar</a:t>
            </a:r>
            <a:r>
              <a:rPr lang="pt-BR">
                <a:latin typeface="Calibri" pitchFamily="34" charset="0"/>
              </a:rPr>
              <a:t>, </a:t>
            </a:r>
            <a:r>
              <a:rPr lang="pt-BR" b="1">
                <a:latin typeface="Calibri" pitchFamily="34" charset="0"/>
              </a:rPr>
              <a:t>memorizar </a:t>
            </a:r>
            <a:r>
              <a:rPr lang="pt-BR">
                <a:latin typeface="Calibri" pitchFamily="34" charset="0"/>
              </a:rPr>
              <a:t>ou </a:t>
            </a:r>
            <a:r>
              <a:rPr lang="pt-BR" b="1">
                <a:latin typeface="Calibri" pitchFamily="34" charset="0"/>
              </a:rPr>
              <a:t>analisar </a:t>
            </a:r>
            <a:r>
              <a:rPr lang="pt-BR">
                <a:latin typeface="Calibri" pitchFamily="34" charset="0"/>
              </a:rPr>
              <a:t>um conteúdo em específico.</a:t>
            </a:r>
            <a:endParaRPr lang="pt-BR">
              <a:latin typeface="Times" pitchFamily="18" charset="0"/>
            </a:endParaRPr>
          </a:p>
          <a:p>
            <a:pPr algn="just"/>
            <a:r>
              <a:rPr lang="pt-BR">
                <a:latin typeface="Times" pitchFamily="18" charset="0"/>
              </a:rPr>
              <a:t>É uma ferramenta que permite a memorização, organização e representação da informação com o propósito de facilitar os processos de aprendizagem, administração e planejamento organizacional, assim como, a tomada de decisão.</a:t>
            </a:r>
            <a:br>
              <a:rPr lang="pt-BR">
                <a:latin typeface="Times" pitchFamily="18" charset="0"/>
              </a:rPr>
            </a:br>
            <a:endParaRPr lang="pt-BR">
              <a:latin typeface="Times" pitchFamily="18" charset="0"/>
            </a:endParaRPr>
          </a:p>
        </p:txBody>
      </p:sp>
      <p:sp>
        <p:nvSpPr>
          <p:cNvPr id="7172" name="CaixaDeTexto 3"/>
          <p:cNvSpPr txBox="1">
            <a:spLocks noChangeArrowheads="1"/>
          </p:cNvSpPr>
          <p:nvPr/>
        </p:nvSpPr>
        <p:spPr bwMode="auto">
          <a:xfrm>
            <a:off x="928688" y="0"/>
            <a:ext cx="5643562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500" b="1">
                <a:solidFill>
                  <a:schemeClr val="tx2"/>
                </a:solidFill>
                <a:latin typeface="Times" pitchFamily="18" charset="0"/>
              </a:rPr>
              <a:t>MAPA MENTAL</a:t>
            </a:r>
          </a:p>
        </p:txBody>
      </p:sp>
      <p:sp>
        <p:nvSpPr>
          <p:cNvPr id="7173" name="CaixaDeTexto 4"/>
          <p:cNvSpPr txBox="1">
            <a:spLocks noChangeArrowheads="1"/>
          </p:cNvSpPr>
          <p:nvPr/>
        </p:nvSpPr>
        <p:spPr bwMode="auto">
          <a:xfrm>
            <a:off x="4357688" y="4000500"/>
            <a:ext cx="4143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BR">
                <a:latin typeface="Times" pitchFamily="18" charset="0"/>
              </a:rPr>
              <a:t>Fonte: Tony Buzan  Psicólogo Inglês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214290"/>
            <a:ext cx="89297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000" b="1" dirty="0">
                <a:solidFill>
                  <a:srgbClr val="0070C0"/>
                </a:solidFill>
              </a:rPr>
              <a:t>INTERCOM</a:t>
            </a:r>
          </a:p>
          <a:p>
            <a:pPr algn="just"/>
            <a:r>
              <a:rPr lang="pt-BR" sz="2000" dirty="0"/>
              <a:t>O </a:t>
            </a:r>
            <a:r>
              <a:rPr lang="pt-BR" sz="2000" dirty="0" err="1"/>
              <a:t>Intercom</a:t>
            </a:r>
            <a:r>
              <a:rPr lang="pt-BR" sz="2000" dirty="0"/>
              <a:t> permite filtrar informações, autorizar negócios e ter acesso fácil aos dados de seus contatos profissionais, como nome, idade, empresa e cidade de origem. O aplicativo é recomendável para o contato entre empresas e clientes, priorizando ofertas sob medida.</a:t>
            </a:r>
          </a:p>
          <a:p>
            <a:pPr algn="just"/>
            <a:r>
              <a:rPr lang="pt-BR" sz="2000" b="1" dirty="0">
                <a:solidFill>
                  <a:srgbClr val="0070C0"/>
                </a:solidFill>
              </a:rPr>
              <a:t>EVERNOTE</a:t>
            </a:r>
          </a:p>
          <a:p>
            <a:pPr algn="just"/>
            <a:r>
              <a:rPr lang="pt-BR" sz="2000" dirty="0"/>
              <a:t>O aplicativo ajuda a armazenar arquivos de texto, áudio e imagens e permite o compartilhamento com outras pessoas. É possível sincronizá-lo com </a:t>
            </a:r>
            <a:r>
              <a:rPr lang="pt-BR" sz="2000" dirty="0" err="1"/>
              <a:t>smartphones</a:t>
            </a:r>
            <a:r>
              <a:rPr lang="pt-BR" sz="2000" dirty="0"/>
              <a:t>, </a:t>
            </a:r>
            <a:r>
              <a:rPr lang="pt-BR" sz="2000" dirty="0" err="1"/>
              <a:t>tablets</a:t>
            </a:r>
            <a:r>
              <a:rPr lang="pt-BR" sz="2000" dirty="0"/>
              <a:t> e desktops. Tem versões para diversos sistemas operacionais, como </a:t>
            </a:r>
            <a:r>
              <a:rPr lang="pt-BR" sz="2000" dirty="0" err="1"/>
              <a:t>iOS</a:t>
            </a:r>
            <a:r>
              <a:rPr lang="pt-BR" sz="2000" dirty="0"/>
              <a:t>, </a:t>
            </a:r>
            <a:r>
              <a:rPr lang="pt-BR" sz="2000" dirty="0" err="1"/>
              <a:t>Android</a:t>
            </a:r>
            <a:r>
              <a:rPr lang="pt-BR" sz="2000" dirty="0"/>
              <a:t>, Windows </a:t>
            </a:r>
            <a:r>
              <a:rPr lang="pt-BR" sz="2000" dirty="0" err="1"/>
              <a:t>Phone</a:t>
            </a:r>
            <a:r>
              <a:rPr lang="pt-BR" sz="2000" dirty="0"/>
              <a:t> e </a:t>
            </a:r>
            <a:r>
              <a:rPr lang="pt-BR" sz="2000" dirty="0" err="1"/>
              <a:t>BlackBerry</a:t>
            </a:r>
            <a:r>
              <a:rPr lang="pt-BR" sz="2000" dirty="0"/>
              <a:t>. O aplicativo tem uma versão gratuita e outra paga, com mais funcionalidades.</a:t>
            </a:r>
          </a:p>
        </p:txBody>
      </p:sp>
      <p:sp>
        <p:nvSpPr>
          <p:cNvPr id="3" name="Retângulo 2"/>
          <p:cNvSpPr/>
          <p:nvPr/>
        </p:nvSpPr>
        <p:spPr>
          <a:xfrm>
            <a:off x="0" y="369244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0070C0"/>
                </a:solidFill>
              </a:rPr>
              <a:t>APPMESH</a:t>
            </a:r>
          </a:p>
          <a:p>
            <a:pPr algn="just"/>
            <a:r>
              <a:rPr lang="pt-BR" sz="2000" dirty="0"/>
              <a:t>Este é um aplicativo de venda. O ponto alto, no entanto, fica para a sua interface simplificada. É feito para vendas a pronta entrega e funciona em dispositivos móveis, como </a:t>
            </a:r>
            <a:r>
              <a:rPr lang="pt-BR" sz="2000" dirty="0" err="1"/>
              <a:t>tablets</a:t>
            </a:r>
            <a:r>
              <a:rPr lang="pt-BR" sz="2000" dirty="0"/>
              <a:t> e </a:t>
            </a:r>
            <a:r>
              <a:rPr lang="pt-BR" sz="2000" dirty="0" err="1"/>
              <a:t>smartphones</a:t>
            </a:r>
            <a:r>
              <a:rPr lang="pt-BR" sz="2000" dirty="0"/>
              <a:t>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>
                <a:solidFill>
                  <a:srgbClr val="0070C0"/>
                </a:solidFill>
              </a:rPr>
              <a:t>VALIDATION BOARD (Conselho de validação)</a:t>
            </a:r>
          </a:p>
          <a:p>
            <a:r>
              <a:rPr lang="pt-BR" sz="2000" dirty="0"/>
              <a:t>Altamente recomendável para donos de startups que precisam testar suas novas </a:t>
            </a:r>
            <a:r>
              <a:rPr lang="pt-BR" sz="2000" dirty="0" err="1"/>
              <a:t>ideias</a:t>
            </a:r>
            <a:r>
              <a:rPr lang="pt-BR" sz="2000" dirty="0"/>
              <a:t> de negócios, criando para tanto um display virtual. O aplicativo tem uma versão grátis e pode ser acessado por dispositivos móveis como </a:t>
            </a:r>
            <a:r>
              <a:rPr lang="pt-BR" sz="2000" dirty="0" err="1"/>
              <a:t>smartphones</a:t>
            </a:r>
            <a:r>
              <a:rPr lang="pt-BR" sz="2000" dirty="0"/>
              <a:t> e </a:t>
            </a:r>
            <a:r>
              <a:rPr lang="pt-BR" sz="2000" dirty="0" err="1"/>
              <a:t>tablets</a:t>
            </a:r>
            <a:r>
              <a:rPr lang="pt-BR" sz="2000" dirty="0"/>
              <a:t>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Resultado de imagem para ONDE ESTA SUA IDE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Resultado de imagem para ONDE ESTA SUA IDE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7163391" cy="3786214"/>
          </a:xfrm>
          <a:prstGeom prst="rect">
            <a:avLst/>
          </a:prstGeom>
          <a:noFill/>
        </p:spPr>
      </p:pic>
      <p:pic>
        <p:nvPicPr>
          <p:cNvPr id="1030" name="Picture 6" descr="Resultado de imagem para ONDE ESTA SUA IDE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02" y="3143248"/>
            <a:ext cx="5072098" cy="3371851"/>
          </a:xfrm>
          <a:prstGeom prst="rect">
            <a:avLst/>
          </a:prstGeom>
          <a:noFill/>
        </p:spPr>
      </p:pic>
      <p:pic>
        <p:nvPicPr>
          <p:cNvPr id="1032" name="Picture 8" descr="Resultado de imagem para ONDE ESTA SUA IDEI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4143380"/>
            <a:ext cx="4610033" cy="244790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0" y="0"/>
            <a:ext cx="6929438" cy="235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4" descr="Resultado de imagem para design think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" y="1928813"/>
            <a:ext cx="82867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tângulo 5"/>
          <p:cNvSpPr>
            <a:spLocks noChangeArrowheads="1"/>
          </p:cNvSpPr>
          <p:nvPr/>
        </p:nvSpPr>
        <p:spPr bwMode="auto">
          <a:xfrm>
            <a:off x="0" y="5357813"/>
            <a:ext cx="91440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pt-BR" sz="2200">
                <a:latin typeface="Times" pitchFamily="18" charset="0"/>
              </a:rPr>
              <a:t>É uma abordagem que busca a </a:t>
            </a:r>
            <a:r>
              <a:rPr lang="pt-BR" sz="2200" b="1">
                <a:latin typeface="Times" pitchFamily="18" charset="0"/>
              </a:rPr>
              <a:t>solução de problemas</a:t>
            </a:r>
            <a:r>
              <a:rPr lang="pt-BR" sz="2200">
                <a:latin typeface="Times" pitchFamily="18" charset="0"/>
              </a:rPr>
              <a:t> de forma coletiva e colaborativa. </a:t>
            </a:r>
            <a:r>
              <a:rPr lang="pt-BR" sz="2200">
                <a:latin typeface="Calibri" pitchFamily="34" charset="0"/>
              </a:rPr>
              <a:t>(Endeavor, 2018).</a:t>
            </a:r>
          </a:p>
        </p:txBody>
      </p:sp>
      <p:sp>
        <p:nvSpPr>
          <p:cNvPr id="8197" name="CaixaDeTexto 6"/>
          <p:cNvSpPr txBox="1">
            <a:spLocks noChangeArrowheads="1"/>
          </p:cNvSpPr>
          <p:nvPr/>
        </p:nvSpPr>
        <p:spPr bwMode="auto">
          <a:xfrm>
            <a:off x="714375" y="0"/>
            <a:ext cx="771525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  <a:p>
            <a:endParaRPr lang="pt-BR">
              <a:latin typeface="Calibri" pitchFamily="34" charset="0"/>
            </a:endParaRPr>
          </a:p>
        </p:txBody>
      </p:sp>
      <p:sp>
        <p:nvSpPr>
          <p:cNvPr id="8198" name="CaixaDeTexto 8"/>
          <p:cNvSpPr txBox="1">
            <a:spLocks noChangeArrowheads="1"/>
          </p:cNvSpPr>
          <p:nvPr/>
        </p:nvSpPr>
        <p:spPr bwMode="auto">
          <a:xfrm>
            <a:off x="1643063" y="285750"/>
            <a:ext cx="5000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pt-BR" sz="2500" b="1">
                <a:solidFill>
                  <a:schemeClr val="tx2"/>
                </a:solidFill>
                <a:latin typeface="Times" pitchFamily="18" charset="0"/>
              </a:rPr>
              <a:t>DESIGN THINKING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14282" y="2000240"/>
            <a:ext cx="85011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</a:rPr>
              <a:t>EQUIPE: 01 – APLICATIVO DE VAGAS DE EMPREGOS E SERVIÇOS PRESTADOS – FISÍCA E JURÍCA</a:t>
            </a:r>
          </a:p>
          <a:p>
            <a:r>
              <a:rPr lang="pt-BR" dirty="0">
                <a:solidFill>
                  <a:srgbClr val="0070C0"/>
                </a:solidFill>
              </a:rPr>
              <a:t>SEM NOME?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EQUIPE: 02 – BORDARTE</a:t>
            </a:r>
          </a:p>
          <a:p>
            <a:r>
              <a:rPr lang="pt-BR" dirty="0">
                <a:solidFill>
                  <a:srgbClr val="0070C0"/>
                </a:solidFill>
              </a:rPr>
              <a:t>LOJA DE ARTESANATO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 03 – DISPOSTIVO DE ALERTA PARA CADEIRA DE BEBÊ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 04 – CADASTRO DE COMPRAS ONLINE – SUPERMERCADO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 05 – WAZE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 06 – PRESTAÇÃO DE SERVIÇOS – MEU SERVIÇO</a:t>
            </a:r>
          </a:p>
          <a:p>
            <a:endParaRPr lang="pt-BR" dirty="0">
              <a:solidFill>
                <a:srgbClr val="0070C0"/>
              </a:solidFill>
            </a:endParaRPr>
          </a:p>
          <a:p>
            <a:r>
              <a:rPr lang="pt-BR" dirty="0">
                <a:solidFill>
                  <a:srgbClr val="0070C0"/>
                </a:solidFill>
              </a:rPr>
              <a:t>EQUIPE 07 – ALIMENTAÇÃO ALTERNATIVA</a:t>
            </a:r>
          </a:p>
          <a:p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41986" name="Picture 2" descr="Resultado de imagem para EQUI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0"/>
            <a:ext cx="2428872" cy="19835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Resultado de imagem para o que Ã© idei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414"/>
            <a:ext cx="9144000" cy="68445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Uma startup Ã© um&#10;grupo de pessoas Ã &#10;procura de um&#10;modelo de negÃ³cios&#10;repetÃ­vel e escalÃ¡vel,&#10;trabalhando em&#10;condiÃ§Ãµes de&#10;ex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785794"/>
            <a:ext cx="6786610" cy="509527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 R U P O D E P E S S O A S&#10;Abrir um negÃ³cio Startup Ã© misturar conhecimento e gente&#10;que quer fazer algo, ambiciona empree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0353"/>
            <a:ext cx="8929717" cy="6233357"/>
          </a:xfrm>
          <a:prstGeom prst="rect">
            <a:avLst/>
          </a:prstGeom>
          <a:noFill/>
        </p:spPr>
      </p:pic>
      <p:pic>
        <p:nvPicPr>
          <p:cNvPr id="23556" name="Picture 4" descr="Resultado de imagem para EQUI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4862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O que normalmente acontece Ã© que, no&#10;processo de desenvolvimento do&#10;negÃ³cio, se faz necessÃ¡rio a&#10;colaboraÃ§Ã£o de pessoas pa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41732"/>
            <a:ext cx="9144000" cy="67162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16181</TotalTime>
  <Words>885</Words>
  <Application>Microsoft Office PowerPoint</Application>
  <PresentationFormat>Apresentação na tela (4:3)</PresentationFormat>
  <Paragraphs>102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8</cp:revision>
  <dcterms:created xsi:type="dcterms:W3CDTF">2019-08-22T14:49:19Z</dcterms:created>
  <dcterms:modified xsi:type="dcterms:W3CDTF">2022-10-26T20:42:52Z</dcterms:modified>
</cp:coreProperties>
</file>